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5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</p:sldIdLst>
  <p:sldSz cy="5143500" cx="9144000"/>
  <p:notesSz cx="7315200" cy="9601200"/>
  <p:embeddedFontLst>
    <p:embeddedFont>
      <p:font typeface="Cabin"/>
      <p:regular r:id="rId39"/>
      <p:bold r:id="rId40"/>
      <p:italic r:id="rId41"/>
      <p:boldItalic r:id="rId42"/>
    </p:embeddedFont>
    <p:embeddedFont>
      <p:font typeface="Helvetica Neue"/>
      <p:regular r:id="rId43"/>
      <p:bold r:id="rId44"/>
      <p:italic r:id="rId45"/>
      <p:boldItalic r:id="rId46"/>
    </p:embeddedFont>
    <p:embeddedFont>
      <p:font typeface="Questrial"/>
      <p:regular r:id="rId4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D91611C2-AA40-44C0-9355-B2117CCBA3AB}">
  <a:tblStyle styleId="{D91611C2-AA40-44C0-9355-B2117CCBA3AB}" styleName="Table_0">
    <a:wholeTbl>
      <a:tcTxStyle b="off" i="off">
        <a:font>
          <a:latin typeface="Gill Sans MT"/>
          <a:ea typeface="Gill Sans MT"/>
          <a:cs typeface="Gill Sans MT"/>
        </a:font>
        <a:schemeClr val="dk1"/>
      </a:tcTxStyle>
      <a:tcStyle>
        <a:tcBdr>
          <a:left>
            <a:ln cap="flat" cmpd="sng" w="12700">
              <a:solidFill>
                <a:schemeClr val="accent4"/>
              </a:solidFill>
              <a:prstDash val="solid"/>
              <a:round/>
              <a:headEnd len="med" w="med" type="none"/>
              <a:tailEnd len="med" w="med" type="none"/>
            </a:ln>
          </a:left>
          <a:right>
            <a:ln cap="flat" cmpd="sng" w="12700">
              <a:solidFill>
                <a:schemeClr val="accent4"/>
              </a:solidFill>
              <a:prstDash val="solid"/>
              <a:round/>
              <a:headEnd len="med" w="med" type="none"/>
              <a:tailEnd len="med" w="med" type="none"/>
            </a:ln>
          </a:right>
          <a:top>
            <a:ln cap="flat" cmpd="sng" w="12700">
              <a:solidFill>
                <a:schemeClr val="accent4"/>
              </a:solidFill>
              <a:prstDash val="solid"/>
              <a:round/>
              <a:headEnd len="med" w="med" type="none"/>
              <a:tailEnd len="med" w="med" type="none"/>
            </a:ln>
          </a:top>
          <a:bottom>
            <a:ln cap="flat" cmpd="sng" w="12700">
              <a:solidFill>
                <a:schemeClr val="accent4"/>
              </a:solidFill>
              <a:prstDash val="solid"/>
              <a:round/>
              <a:headEnd len="med" w="med" type="none"/>
              <a:tailEnd len="med" w="med" type="none"/>
            </a:ln>
          </a:bottom>
          <a:insideH>
            <a:ln cap="flat" cmpd="sng" w="12700">
              <a:solidFill>
                <a:schemeClr val="accent4"/>
              </a:solidFill>
              <a:prstDash val="solid"/>
              <a:round/>
              <a:headEnd len="med" w="med" type="none"/>
              <a:tailEnd len="med" w="med" type="none"/>
            </a:ln>
          </a:insideH>
          <a:insideV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med" w="med" type="none"/>
              <a:tailEnd len="med" w="med" type="none"/>
            </a:ln>
          </a:insideV>
        </a:tcBdr>
        <a:fill>
          <a:solidFill>
            <a:schemeClr val="lt1"/>
          </a:solidFill>
        </a:fill>
      </a:tcStyle>
    </a:wholeTbl>
    <a:band1H>
      <a:tcStyle>
        <a:fill>
          <a:solidFill>
            <a:srgbClr val="EEF3F7"/>
          </a:solidFill>
        </a:fill>
      </a:tcStyle>
    </a:band1H>
    <a:band1V>
      <a:tcStyle>
        <a:fill>
          <a:solidFill>
            <a:srgbClr val="EEF3F7"/>
          </a:solidFill>
        </a:fill>
      </a:tcStyle>
    </a:band1V>
    <a:lastCol>
      <a:tcTxStyle b="on" i="off"/>
    </a:lastCol>
    <a:firstCol>
      <a:tcTxStyle b="on" i="off"/>
    </a:firstCol>
    <a:lastRow>
      <a:tcTxStyle b="on" i="off"/>
      <a:tcStyle>
        <a:tcBdr>
          <a:top>
            <a:ln cap="flat" cmpd="sng" w="50800">
              <a:solidFill>
                <a:schemeClr val="accent4"/>
              </a:solidFill>
              <a:prstDash val="solid"/>
              <a:round/>
              <a:headEnd len="med" w="med" type="none"/>
              <a:tailEnd len="med" w="med" type="none"/>
            </a:ln>
          </a:top>
        </a:tcBdr>
        <a:fill>
          <a:solidFill>
            <a:schemeClr val="lt1"/>
          </a:solidFill>
        </a:fill>
      </a:tcStyle>
    </a:lastRow>
    <a:firstRow>
      <a:tcTxStyle b="on" i="off">
        <a:font>
          <a:latin typeface="Gill Sans MT"/>
          <a:ea typeface="Gill Sans MT"/>
          <a:cs typeface="Gill Sans MT"/>
        </a:font>
        <a:schemeClr val="lt1"/>
      </a:tcTxStyle>
      <a:tcStyle>
        <a:fill>
          <a:solidFill>
            <a:schemeClr val="accent4"/>
          </a:solidFill>
        </a:fill>
      </a:tcStyle>
    </a:firstRow>
  </a:tblStyle>
  <a:tblStyle styleId="{A8F84B2F-9B8E-4C1F-8874-C0F7848D497C}" styleName="Table_1">
    <a:wholeTbl>
      <a:tcTxStyle b="off" i="off">
        <a:font>
          <a:latin typeface="Gill Sans MT"/>
          <a:ea typeface="Gill Sans MT"/>
          <a:cs typeface="Gill Sans MT"/>
        </a:font>
        <a:schemeClr val="dk1"/>
      </a:tcTxStyle>
      <a:tcStyle>
        <a:tcBdr>
          <a:left>
            <a:ln cap="flat" cmpd="sng" w="12700">
              <a:solidFill>
                <a:schemeClr val="accent2"/>
              </a:solidFill>
              <a:prstDash val="solid"/>
              <a:round/>
              <a:headEnd len="med" w="med" type="none"/>
              <a:tailEnd len="med" w="med" type="none"/>
            </a:ln>
          </a:left>
          <a:right>
            <a:ln cap="flat" cmpd="sng" w="12700">
              <a:solidFill>
                <a:schemeClr val="accent2"/>
              </a:solidFill>
              <a:prstDash val="solid"/>
              <a:round/>
              <a:headEnd len="med" w="med" type="none"/>
              <a:tailEnd len="med" w="med" type="none"/>
            </a:ln>
          </a:right>
          <a:top>
            <a:ln cap="flat" cmpd="sng" w="12700">
              <a:solidFill>
                <a:schemeClr val="accent2"/>
              </a:solidFill>
              <a:prstDash val="solid"/>
              <a:round/>
              <a:headEnd len="med" w="med" type="none"/>
              <a:tailEnd len="med" w="med" type="none"/>
            </a:ln>
          </a:top>
          <a:bottom>
            <a:ln cap="flat" cmpd="sng" w="12700">
              <a:solidFill>
                <a:schemeClr val="accent2"/>
              </a:solidFill>
              <a:prstDash val="solid"/>
              <a:round/>
              <a:headEnd len="med" w="med" type="none"/>
              <a:tailEnd len="med" w="med" type="none"/>
            </a:ln>
          </a:bottom>
          <a:insideH>
            <a:ln cap="flat" cmpd="sng" w="12700">
              <a:solidFill>
                <a:schemeClr val="accent2"/>
              </a:solidFill>
              <a:prstDash val="solid"/>
              <a:round/>
              <a:headEnd len="med" w="med" type="none"/>
              <a:tailEnd len="med" w="med" type="none"/>
            </a:ln>
          </a:insideH>
          <a:insideV>
            <a:ln cap="flat" cmpd="sng" w="12700">
              <a:solidFill>
                <a:schemeClr val="accent2"/>
              </a:solidFill>
              <a:prstDash val="solid"/>
              <a:round/>
              <a:headEnd len="med" w="med" type="none"/>
              <a:tailEnd len="med" w="med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Style>
        <a:fill>
          <a:solidFill>
            <a:schemeClr val="accent2">
              <a:alpha val="20000"/>
            </a:schemeClr>
          </a:solidFill>
        </a:fill>
      </a:tcStyle>
    </a:band1H>
    <a:band1V>
      <a:tcStyle>
        <a:fill>
          <a:solidFill>
            <a:schemeClr val="accent2">
              <a:alpha val="20000"/>
            </a:schemeClr>
          </a:solidFill>
        </a:fill>
      </a:tcStyle>
    </a:band1V>
    <a:lastCol>
      <a:tcTxStyle b="on" i="off"/>
    </a:lastCol>
    <a:firstCol>
      <a:tcTxStyle b="on" i="off"/>
    </a:firstCol>
    <a:lastRow>
      <a:tcTxStyle b="on" i="off"/>
      <a:tcStyle>
        <a:tcBdr>
          <a:top>
            <a:ln cap="flat" cmpd="sng" w="50800">
              <a:solidFill>
                <a:schemeClr val="accent2"/>
              </a:solidFill>
              <a:prstDash val="solid"/>
              <a:round/>
              <a:headEnd len="med" w="med" type="none"/>
              <a:tailEnd len="med" w="med" type="none"/>
            </a:ln>
          </a:top>
        </a:tcBdr>
        <a:fill>
          <a:solidFill>
            <a:srgbClr val="FFFFFF">
              <a:alpha val="0"/>
            </a:srgbClr>
          </a:solidFill>
        </a:fill>
      </a:tcStyle>
    </a:lastRow>
    <a:firstRow>
      <a:tcTxStyle b="on" i="off"/>
      <a:tcStyle>
        <a:tcBdr>
          <a:bottom>
            <a:ln cap="flat" cmpd="sng" w="25400">
              <a:solidFill>
                <a:schemeClr val="accent2"/>
              </a:solidFill>
              <a:prstDash val="solid"/>
              <a:round/>
              <a:headEnd len="med" w="med" type="none"/>
              <a:tailEnd len="med" w="med" type="none"/>
            </a:ln>
          </a:bottom>
        </a:tcBdr>
        <a:fill>
          <a:solidFill>
            <a:srgbClr val="FFFFFF">
              <a:alpha val="0"/>
            </a:srgbClr>
          </a:solidFill>
        </a:fill>
      </a:tcStyle>
    </a:firstRow>
  </a:tblStyle>
</a:tblStyleLst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font" Target="fonts/Cabin-bold.fntdata"/><Relationship Id="rId20" Type="http://schemas.openxmlformats.org/officeDocument/2006/relationships/slide" Target="slides/slide15.xml"/><Relationship Id="rId42" Type="http://schemas.openxmlformats.org/officeDocument/2006/relationships/font" Target="fonts/Cabin-boldItalic.fntdata"/><Relationship Id="rId41" Type="http://schemas.openxmlformats.org/officeDocument/2006/relationships/font" Target="fonts/Cabin-italic.fntdata"/><Relationship Id="rId22" Type="http://schemas.openxmlformats.org/officeDocument/2006/relationships/slide" Target="slides/slide17.xml"/><Relationship Id="rId44" Type="http://schemas.openxmlformats.org/officeDocument/2006/relationships/font" Target="fonts/HelveticaNeue-bold.fntdata"/><Relationship Id="rId21" Type="http://schemas.openxmlformats.org/officeDocument/2006/relationships/slide" Target="slides/slide16.xml"/><Relationship Id="rId43" Type="http://schemas.openxmlformats.org/officeDocument/2006/relationships/font" Target="fonts/HelveticaNeue-regular.fntdata"/><Relationship Id="rId24" Type="http://schemas.openxmlformats.org/officeDocument/2006/relationships/slide" Target="slides/slide19.xml"/><Relationship Id="rId46" Type="http://schemas.openxmlformats.org/officeDocument/2006/relationships/font" Target="fonts/HelveticaNeue-boldItalic.fntdata"/><Relationship Id="rId23" Type="http://schemas.openxmlformats.org/officeDocument/2006/relationships/slide" Target="slides/slide18.xml"/><Relationship Id="rId45" Type="http://schemas.openxmlformats.org/officeDocument/2006/relationships/font" Target="fonts/HelveticaNeue-italic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47" Type="http://schemas.openxmlformats.org/officeDocument/2006/relationships/font" Target="fonts/Questrial-regular.fntdata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slide" Target="slides/slide30.xml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37" Type="http://schemas.openxmlformats.org/officeDocument/2006/relationships/slide" Target="slides/slide32.xml"/><Relationship Id="rId14" Type="http://schemas.openxmlformats.org/officeDocument/2006/relationships/slide" Target="slides/slide9.xml"/><Relationship Id="rId36" Type="http://schemas.openxmlformats.org/officeDocument/2006/relationships/slide" Target="slides/slide31.xml"/><Relationship Id="rId17" Type="http://schemas.openxmlformats.org/officeDocument/2006/relationships/slide" Target="slides/slide12.xml"/><Relationship Id="rId39" Type="http://schemas.openxmlformats.org/officeDocument/2006/relationships/font" Target="fonts/Cabin-regular.fntdata"/><Relationship Id="rId16" Type="http://schemas.openxmlformats.org/officeDocument/2006/relationships/slide" Target="slides/slide11.xml"/><Relationship Id="rId38" Type="http://schemas.openxmlformats.org/officeDocument/2006/relationships/slide" Target="slides/slide33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/>
          <p:nvPr>
            <p:ph idx="2" type="hdr"/>
          </p:nvPr>
        </p:nvSpPr>
        <p:spPr>
          <a:xfrm>
            <a:off x="0" y="0"/>
            <a:ext cx="3170238" cy="48101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Shape 4"/>
          <p:cNvSpPr txBox="1"/>
          <p:nvPr>
            <p:ph idx="10" type="dt"/>
          </p:nvPr>
        </p:nvSpPr>
        <p:spPr>
          <a:xfrm>
            <a:off x="4143375" y="0"/>
            <a:ext cx="3170238" cy="48101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Shape 5"/>
          <p:cNvSpPr/>
          <p:nvPr>
            <p:ph idx="3" type="sldImg"/>
          </p:nvPr>
        </p:nvSpPr>
        <p:spPr>
          <a:xfrm>
            <a:off x="457200" y="719137"/>
            <a:ext cx="6400799" cy="36004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731837" y="4560887"/>
            <a:ext cx="5851525" cy="432117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1" type="ftr"/>
          </p:nvPr>
        </p:nvSpPr>
        <p:spPr>
          <a:xfrm>
            <a:off x="0" y="9118600"/>
            <a:ext cx="3170238" cy="481013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4143375" y="9118600"/>
            <a:ext cx="3170238" cy="481013"/>
          </a:xfrm>
          <a:prstGeom prst="rect">
            <a:avLst/>
          </a:prstGeom>
          <a:noFill/>
          <a:ln>
            <a:noFill/>
          </a:ln>
        </p:spPr>
        <p:txBody>
          <a:bodyPr anchorCtr="0" anchor="b" bIns="48325" lIns="96650" rIns="96650" tIns="483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mailto:cortney.keene@uvm.edu" TargetMode="Externa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/>
          <p:nvPr>
            <p:ph idx="1" type="body"/>
          </p:nvPr>
        </p:nvSpPr>
        <p:spPr>
          <a:xfrm>
            <a:off x="731837" y="4560887"/>
            <a:ext cx="5851525" cy="432117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/>
              <a:t>Introduce ourselves</a:t>
            </a:r>
          </a:p>
        </p:txBody>
      </p:sp>
      <p:sp>
        <p:nvSpPr>
          <p:cNvPr id="85" name="Shape 85"/>
          <p:cNvSpPr/>
          <p:nvPr>
            <p:ph idx="2" type="sldImg"/>
          </p:nvPr>
        </p:nvSpPr>
        <p:spPr>
          <a:xfrm>
            <a:off x="457200" y="719137"/>
            <a:ext cx="6400799" cy="36004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/>
          <p:nvPr>
            <p:ph idx="2" type="sldImg"/>
          </p:nvPr>
        </p:nvSpPr>
        <p:spPr>
          <a:xfrm>
            <a:off x="457200" y="719137"/>
            <a:ext cx="6400799" cy="36004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150" name="Shape 150"/>
          <p:cNvSpPr txBox="1"/>
          <p:nvPr>
            <p:ph idx="1" type="body"/>
          </p:nvPr>
        </p:nvSpPr>
        <p:spPr>
          <a:xfrm>
            <a:off x="731837" y="4560887"/>
            <a:ext cx="5851525" cy="432117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/>
              <a:t>Teri</a:t>
            </a:r>
          </a:p>
        </p:txBody>
      </p:sp>
      <p:sp>
        <p:nvSpPr>
          <p:cNvPr id="151" name="Shape 151"/>
          <p:cNvSpPr txBox="1"/>
          <p:nvPr>
            <p:ph idx="12" type="sldNum"/>
          </p:nvPr>
        </p:nvSpPr>
        <p:spPr>
          <a:xfrm>
            <a:off x="4143375" y="9118600"/>
            <a:ext cx="3170238" cy="481013"/>
          </a:xfrm>
          <a:prstGeom prst="rect">
            <a:avLst/>
          </a:prstGeom>
          <a:noFill/>
          <a:ln>
            <a:noFill/>
          </a:ln>
        </p:spPr>
        <p:txBody>
          <a:bodyPr anchorCtr="0" anchor="b" bIns="48325" lIns="96650" rIns="96650" tIns="483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/>
          <p:nvPr/>
        </p:nvSpPr>
        <p:spPr>
          <a:xfrm>
            <a:off x="4143587" y="9119474"/>
            <a:ext cx="3169920" cy="480058"/>
          </a:xfrm>
          <a:prstGeom prst="rect">
            <a:avLst/>
          </a:prstGeom>
          <a:noFill/>
          <a:ln>
            <a:noFill/>
          </a:ln>
        </p:spPr>
        <p:txBody>
          <a:bodyPr anchorCtr="0" anchor="b" bIns="48325" lIns="96650" rIns="96650" tIns="483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  <p:sp>
        <p:nvSpPr>
          <p:cNvPr id="159" name="Shape 159"/>
          <p:cNvSpPr/>
          <p:nvPr>
            <p:ph idx="2" type="sldImg"/>
          </p:nvPr>
        </p:nvSpPr>
        <p:spPr>
          <a:xfrm>
            <a:off x="469900" y="727075"/>
            <a:ext cx="6375399" cy="3586163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60" name="Shape 160"/>
          <p:cNvSpPr txBox="1"/>
          <p:nvPr>
            <p:ph idx="1" type="body"/>
          </p:nvPr>
        </p:nvSpPr>
        <p:spPr>
          <a:xfrm>
            <a:off x="975358" y="4560569"/>
            <a:ext cx="5364478" cy="4320539"/>
          </a:xfrm>
          <a:prstGeom prst="rect">
            <a:avLst/>
          </a:prstGeom>
          <a:noFill/>
          <a:ln>
            <a:noFill/>
          </a:ln>
        </p:spPr>
        <p:txBody>
          <a:bodyPr anchorCtr="0" anchor="t" bIns="46975" lIns="95650" rIns="95650" tIns="469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/>
              <a:t>Teri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/>
          <p:nvPr>
            <p:ph idx="2" type="sldImg"/>
          </p:nvPr>
        </p:nvSpPr>
        <p:spPr>
          <a:xfrm>
            <a:off x="457200" y="719137"/>
            <a:ext cx="6400799" cy="36004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184" name="Shape 184"/>
          <p:cNvSpPr txBox="1"/>
          <p:nvPr>
            <p:ph idx="1" type="body"/>
          </p:nvPr>
        </p:nvSpPr>
        <p:spPr>
          <a:xfrm>
            <a:off x="731837" y="4560887"/>
            <a:ext cx="5851525" cy="432117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/>
              <a:t>Teri</a:t>
            </a:r>
          </a:p>
        </p:txBody>
      </p:sp>
      <p:sp>
        <p:nvSpPr>
          <p:cNvPr id="185" name="Shape 185"/>
          <p:cNvSpPr txBox="1"/>
          <p:nvPr>
            <p:ph idx="12" type="sldNum"/>
          </p:nvPr>
        </p:nvSpPr>
        <p:spPr>
          <a:xfrm>
            <a:off x="4143375" y="9118600"/>
            <a:ext cx="3170238" cy="481013"/>
          </a:xfrm>
          <a:prstGeom prst="rect">
            <a:avLst/>
          </a:prstGeom>
          <a:noFill/>
          <a:ln>
            <a:noFill/>
          </a:ln>
        </p:spPr>
        <p:txBody>
          <a:bodyPr anchorCtr="0" anchor="b" bIns="48325" lIns="96650" rIns="96650" tIns="483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 txBox="1"/>
          <p:nvPr/>
        </p:nvSpPr>
        <p:spPr>
          <a:xfrm>
            <a:off x="4143587" y="9119474"/>
            <a:ext cx="3169799" cy="480000"/>
          </a:xfrm>
          <a:prstGeom prst="rect">
            <a:avLst/>
          </a:prstGeom>
          <a:noFill/>
          <a:ln>
            <a:noFill/>
          </a:ln>
        </p:spPr>
        <p:txBody>
          <a:bodyPr anchorCtr="0" anchor="b" bIns="48325" lIns="96650" rIns="96650" tIns="483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  <p:sp>
        <p:nvSpPr>
          <p:cNvPr id="193" name="Shape 193"/>
          <p:cNvSpPr/>
          <p:nvPr>
            <p:ph idx="2" type="sldImg"/>
          </p:nvPr>
        </p:nvSpPr>
        <p:spPr>
          <a:xfrm>
            <a:off x="469900" y="727075"/>
            <a:ext cx="6375300" cy="35862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94" name="Shape 194"/>
          <p:cNvSpPr txBox="1"/>
          <p:nvPr>
            <p:ph idx="1" type="body"/>
          </p:nvPr>
        </p:nvSpPr>
        <p:spPr>
          <a:xfrm>
            <a:off x="975358" y="4560569"/>
            <a:ext cx="5364600" cy="432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6975" lIns="95650" rIns="95650" tIns="469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/>
              <a:t>Teri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/>
          <p:nvPr>
            <p:ph idx="2" type="sldImg"/>
          </p:nvPr>
        </p:nvSpPr>
        <p:spPr>
          <a:xfrm>
            <a:off x="457200" y="719137"/>
            <a:ext cx="6400799" cy="36004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200" name="Shape 200"/>
          <p:cNvSpPr txBox="1"/>
          <p:nvPr>
            <p:ph idx="1" type="body"/>
          </p:nvPr>
        </p:nvSpPr>
        <p:spPr>
          <a:xfrm>
            <a:off x="731837" y="4560887"/>
            <a:ext cx="5851525" cy="432117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/>
              <a:t>Teri</a:t>
            </a:r>
          </a:p>
        </p:txBody>
      </p:sp>
      <p:sp>
        <p:nvSpPr>
          <p:cNvPr id="201" name="Shape 201"/>
          <p:cNvSpPr txBox="1"/>
          <p:nvPr>
            <p:ph idx="12" type="sldNum"/>
          </p:nvPr>
        </p:nvSpPr>
        <p:spPr>
          <a:xfrm>
            <a:off x="4143375" y="9118600"/>
            <a:ext cx="3170238" cy="481013"/>
          </a:xfrm>
          <a:prstGeom prst="rect">
            <a:avLst/>
          </a:prstGeom>
          <a:noFill/>
          <a:ln>
            <a:noFill/>
          </a:ln>
        </p:spPr>
        <p:txBody>
          <a:bodyPr anchorCtr="0" anchor="b" bIns="48325" lIns="96650" rIns="96650" tIns="483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 txBox="1"/>
          <p:nvPr>
            <p:ph idx="1" type="body"/>
          </p:nvPr>
        </p:nvSpPr>
        <p:spPr>
          <a:xfrm>
            <a:off x="731837" y="4560887"/>
            <a:ext cx="5851525" cy="4321173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Teri</a:t>
            </a:r>
          </a:p>
        </p:txBody>
      </p:sp>
      <p:sp>
        <p:nvSpPr>
          <p:cNvPr id="209" name="Shape 209"/>
          <p:cNvSpPr/>
          <p:nvPr>
            <p:ph idx="2" type="sldImg"/>
          </p:nvPr>
        </p:nvSpPr>
        <p:spPr>
          <a:xfrm>
            <a:off x="457200" y="719137"/>
            <a:ext cx="6400799" cy="36004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/>
          <p:nvPr>
            <p:ph idx="2" type="sldImg"/>
          </p:nvPr>
        </p:nvSpPr>
        <p:spPr>
          <a:xfrm>
            <a:off x="457200" y="719137"/>
            <a:ext cx="6400799" cy="36004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215" name="Shape 215"/>
          <p:cNvSpPr txBox="1"/>
          <p:nvPr>
            <p:ph idx="1" type="body"/>
          </p:nvPr>
        </p:nvSpPr>
        <p:spPr>
          <a:xfrm>
            <a:off x="731837" y="4560887"/>
            <a:ext cx="5851525" cy="432117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/>
              <a:t>Cortney</a:t>
            </a:r>
          </a:p>
        </p:txBody>
      </p:sp>
      <p:sp>
        <p:nvSpPr>
          <p:cNvPr id="216" name="Shape 216"/>
          <p:cNvSpPr txBox="1"/>
          <p:nvPr>
            <p:ph idx="12" type="sldNum"/>
          </p:nvPr>
        </p:nvSpPr>
        <p:spPr>
          <a:xfrm>
            <a:off x="4143375" y="9118600"/>
            <a:ext cx="3170238" cy="481013"/>
          </a:xfrm>
          <a:prstGeom prst="rect">
            <a:avLst/>
          </a:prstGeom>
          <a:noFill/>
          <a:ln>
            <a:noFill/>
          </a:ln>
        </p:spPr>
        <p:txBody>
          <a:bodyPr anchorCtr="0" anchor="b" bIns="48325" lIns="96650" rIns="96650" tIns="483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Shape 223"/>
          <p:cNvSpPr txBox="1"/>
          <p:nvPr/>
        </p:nvSpPr>
        <p:spPr>
          <a:xfrm>
            <a:off x="4143587" y="9119474"/>
            <a:ext cx="3169920" cy="480058"/>
          </a:xfrm>
          <a:prstGeom prst="rect">
            <a:avLst/>
          </a:prstGeom>
          <a:noFill/>
          <a:ln>
            <a:noFill/>
          </a:ln>
        </p:spPr>
        <p:txBody>
          <a:bodyPr anchorCtr="0" anchor="b" bIns="48325" lIns="96650" rIns="96650" tIns="483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  <p:sp>
        <p:nvSpPr>
          <p:cNvPr id="224" name="Shape 224"/>
          <p:cNvSpPr/>
          <p:nvPr>
            <p:ph idx="2" type="sldImg"/>
          </p:nvPr>
        </p:nvSpPr>
        <p:spPr>
          <a:xfrm>
            <a:off x="469900" y="727075"/>
            <a:ext cx="6375399" cy="3586163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25" name="Shape 225"/>
          <p:cNvSpPr txBox="1"/>
          <p:nvPr>
            <p:ph idx="1" type="body"/>
          </p:nvPr>
        </p:nvSpPr>
        <p:spPr>
          <a:xfrm>
            <a:off x="975358" y="4560569"/>
            <a:ext cx="5364478" cy="4320539"/>
          </a:xfrm>
          <a:prstGeom prst="rect">
            <a:avLst/>
          </a:prstGeom>
          <a:noFill/>
          <a:ln>
            <a:noFill/>
          </a:ln>
        </p:spPr>
        <p:txBody>
          <a:bodyPr anchorCtr="0" anchor="t" bIns="46975" lIns="95650" rIns="95650" tIns="469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/>
              <a:t>Cortney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Shape 259"/>
          <p:cNvSpPr txBox="1"/>
          <p:nvPr>
            <p:ph idx="1" type="body"/>
          </p:nvPr>
        </p:nvSpPr>
        <p:spPr>
          <a:xfrm>
            <a:off x="731837" y="4560887"/>
            <a:ext cx="5851525" cy="4321173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Cortney</a:t>
            </a:r>
          </a:p>
        </p:txBody>
      </p:sp>
      <p:sp>
        <p:nvSpPr>
          <p:cNvPr id="260" name="Shape 260"/>
          <p:cNvSpPr/>
          <p:nvPr>
            <p:ph idx="2" type="sldImg"/>
          </p:nvPr>
        </p:nvSpPr>
        <p:spPr>
          <a:xfrm>
            <a:off x="457200" y="719137"/>
            <a:ext cx="6400799" cy="36004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/>
          <p:nvPr>
            <p:ph idx="2" type="sldImg"/>
          </p:nvPr>
        </p:nvSpPr>
        <p:spPr>
          <a:xfrm>
            <a:off x="457200" y="719137"/>
            <a:ext cx="6400799" cy="36004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266" name="Shape 266"/>
          <p:cNvSpPr txBox="1"/>
          <p:nvPr>
            <p:ph idx="1" type="body"/>
          </p:nvPr>
        </p:nvSpPr>
        <p:spPr>
          <a:xfrm>
            <a:off x="731837" y="4560887"/>
            <a:ext cx="5851500" cy="43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/>
              <a:t>Cortney</a:t>
            </a:r>
          </a:p>
        </p:txBody>
      </p:sp>
      <p:sp>
        <p:nvSpPr>
          <p:cNvPr id="267" name="Shape 267"/>
          <p:cNvSpPr txBox="1"/>
          <p:nvPr>
            <p:ph idx="12" type="sldNum"/>
          </p:nvPr>
        </p:nvSpPr>
        <p:spPr>
          <a:xfrm>
            <a:off x="4143375" y="9118600"/>
            <a:ext cx="3170099" cy="480900"/>
          </a:xfrm>
          <a:prstGeom prst="rect">
            <a:avLst/>
          </a:prstGeom>
          <a:noFill/>
          <a:ln>
            <a:noFill/>
          </a:ln>
        </p:spPr>
        <p:txBody>
          <a:bodyPr anchorCtr="0" anchor="b" bIns="48325" lIns="96650" rIns="96650" tIns="483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>
            <p:ph idx="2" type="sldImg"/>
          </p:nvPr>
        </p:nvSpPr>
        <p:spPr>
          <a:xfrm>
            <a:off x="457200" y="719137"/>
            <a:ext cx="6400799" cy="36004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94" name="Shape 94"/>
          <p:cNvSpPr txBox="1"/>
          <p:nvPr>
            <p:ph idx="1" type="body"/>
          </p:nvPr>
        </p:nvSpPr>
        <p:spPr>
          <a:xfrm>
            <a:off x="731837" y="4560887"/>
            <a:ext cx="5851500" cy="43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/>
              <a:t>Cortney</a:t>
            </a:r>
          </a:p>
        </p:txBody>
      </p:sp>
      <p:sp>
        <p:nvSpPr>
          <p:cNvPr id="95" name="Shape 95"/>
          <p:cNvSpPr txBox="1"/>
          <p:nvPr>
            <p:ph idx="12" type="sldNum"/>
          </p:nvPr>
        </p:nvSpPr>
        <p:spPr>
          <a:xfrm>
            <a:off x="4143375" y="9118600"/>
            <a:ext cx="3170099" cy="480900"/>
          </a:xfrm>
          <a:prstGeom prst="rect">
            <a:avLst/>
          </a:prstGeom>
          <a:noFill/>
          <a:ln>
            <a:noFill/>
          </a:ln>
        </p:spPr>
        <p:txBody>
          <a:bodyPr anchorCtr="0" anchor="b" bIns="48325" lIns="96650" rIns="96650" tIns="483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Shape 272"/>
          <p:cNvSpPr/>
          <p:nvPr>
            <p:ph idx="2" type="sldImg"/>
          </p:nvPr>
        </p:nvSpPr>
        <p:spPr>
          <a:xfrm>
            <a:off x="457200" y="719137"/>
            <a:ext cx="6400799" cy="36004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273" name="Shape 273"/>
          <p:cNvSpPr txBox="1"/>
          <p:nvPr>
            <p:ph idx="1" type="body"/>
          </p:nvPr>
        </p:nvSpPr>
        <p:spPr>
          <a:xfrm>
            <a:off x="731837" y="4560887"/>
            <a:ext cx="5851525" cy="432117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/>
              <a:t>Cortney</a:t>
            </a:r>
          </a:p>
        </p:txBody>
      </p:sp>
      <p:sp>
        <p:nvSpPr>
          <p:cNvPr id="274" name="Shape 274"/>
          <p:cNvSpPr txBox="1"/>
          <p:nvPr>
            <p:ph idx="12" type="sldNum"/>
          </p:nvPr>
        </p:nvSpPr>
        <p:spPr>
          <a:xfrm>
            <a:off x="4143375" y="9118600"/>
            <a:ext cx="3170238" cy="481013"/>
          </a:xfrm>
          <a:prstGeom prst="rect">
            <a:avLst/>
          </a:prstGeom>
          <a:noFill/>
          <a:ln>
            <a:noFill/>
          </a:ln>
        </p:spPr>
        <p:txBody>
          <a:bodyPr anchorCtr="0" anchor="b" bIns="48325" lIns="96650" rIns="96650" tIns="483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Shape 279"/>
          <p:cNvSpPr txBox="1"/>
          <p:nvPr>
            <p:ph idx="1" type="body"/>
          </p:nvPr>
        </p:nvSpPr>
        <p:spPr>
          <a:xfrm>
            <a:off x="731837" y="4560887"/>
            <a:ext cx="5851525" cy="4321173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Teri</a:t>
            </a:r>
          </a:p>
        </p:txBody>
      </p:sp>
      <p:sp>
        <p:nvSpPr>
          <p:cNvPr id="280" name="Shape 280"/>
          <p:cNvSpPr/>
          <p:nvPr>
            <p:ph idx="2" type="sldImg"/>
          </p:nvPr>
        </p:nvSpPr>
        <p:spPr>
          <a:xfrm>
            <a:off x="457200" y="719137"/>
            <a:ext cx="6400799" cy="36004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Shape 292"/>
          <p:cNvSpPr txBox="1"/>
          <p:nvPr>
            <p:ph idx="1" type="body"/>
          </p:nvPr>
        </p:nvSpPr>
        <p:spPr>
          <a:xfrm>
            <a:off x="731837" y="4560887"/>
            <a:ext cx="5851525" cy="4321173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Teri</a:t>
            </a:r>
          </a:p>
        </p:txBody>
      </p:sp>
      <p:sp>
        <p:nvSpPr>
          <p:cNvPr id="293" name="Shape 293"/>
          <p:cNvSpPr/>
          <p:nvPr>
            <p:ph idx="2" type="sldImg"/>
          </p:nvPr>
        </p:nvSpPr>
        <p:spPr>
          <a:xfrm>
            <a:off x="457200" y="719137"/>
            <a:ext cx="6400799" cy="36004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Shape 303"/>
          <p:cNvSpPr txBox="1"/>
          <p:nvPr>
            <p:ph idx="1" type="body"/>
          </p:nvPr>
        </p:nvSpPr>
        <p:spPr>
          <a:xfrm>
            <a:off x="731837" y="4560887"/>
            <a:ext cx="5851525" cy="4321173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Teri</a:t>
            </a:r>
          </a:p>
          <a:p>
            <a:pPr lvl="0">
              <a:spcBef>
                <a:spcPts val="0"/>
              </a:spcBef>
              <a:buNone/>
            </a:pPr>
            <a:r>
              <a:rPr lang="en-US"/>
              <a:t>The Team needs to decide who is in charge of ensuring these things get done!</a:t>
            </a:r>
          </a:p>
        </p:txBody>
      </p:sp>
      <p:sp>
        <p:nvSpPr>
          <p:cNvPr id="304" name="Shape 304"/>
          <p:cNvSpPr/>
          <p:nvPr>
            <p:ph idx="2" type="sldImg"/>
          </p:nvPr>
        </p:nvSpPr>
        <p:spPr>
          <a:xfrm>
            <a:off x="457200" y="719137"/>
            <a:ext cx="6400799" cy="36004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Shape 314"/>
          <p:cNvSpPr txBox="1"/>
          <p:nvPr>
            <p:ph idx="1" type="body"/>
          </p:nvPr>
        </p:nvSpPr>
        <p:spPr>
          <a:xfrm>
            <a:off x="731837" y="4560887"/>
            <a:ext cx="5851525" cy="4321173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Teri</a:t>
            </a:r>
          </a:p>
        </p:txBody>
      </p:sp>
      <p:sp>
        <p:nvSpPr>
          <p:cNvPr id="315" name="Shape 315"/>
          <p:cNvSpPr/>
          <p:nvPr>
            <p:ph idx="2" type="sldImg"/>
          </p:nvPr>
        </p:nvSpPr>
        <p:spPr>
          <a:xfrm>
            <a:off x="457200" y="719137"/>
            <a:ext cx="6400799" cy="36004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Shape 325"/>
          <p:cNvSpPr txBox="1"/>
          <p:nvPr>
            <p:ph idx="1" type="body"/>
          </p:nvPr>
        </p:nvSpPr>
        <p:spPr>
          <a:xfrm>
            <a:off x="731837" y="4560887"/>
            <a:ext cx="5851525" cy="4321173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Cortney</a:t>
            </a:r>
          </a:p>
        </p:txBody>
      </p:sp>
      <p:sp>
        <p:nvSpPr>
          <p:cNvPr id="326" name="Shape 326"/>
          <p:cNvSpPr/>
          <p:nvPr>
            <p:ph idx="2" type="sldImg"/>
          </p:nvPr>
        </p:nvSpPr>
        <p:spPr>
          <a:xfrm>
            <a:off x="457200" y="719137"/>
            <a:ext cx="6400799" cy="36004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39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Shape 340"/>
          <p:cNvSpPr txBox="1"/>
          <p:nvPr>
            <p:ph idx="1" type="body"/>
          </p:nvPr>
        </p:nvSpPr>
        <p:spPr>
          <a:xfrm>
            <a:off x="731837" y="4560887"/>
            <a:ext cx="5851525" cy="4321173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Cortney</a:t>
            </a:r>
          </a:p>
        </p:txBody>
      </p:sp>
      <p:sp>
        <p:nvSpPr>
          <p:cNvPr id="341" name="Shape 341"/>
          <p:cNvSpPr/>
          <p:nvPr>
            <p:ph idx="2" type="sldImg"/>
          </p:nvPr>
        </p:nvSpPr>
        <p:spPr>
          <a:xfrm>
            <a:off x="457200" y="719137"/>
            <a:ext cx="6400799" cy="36004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47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Shape 348"/>
          <p:cNvSpPr txBox="1"/>
          <p:nvPr>
            <p:ph idx="1" type="body"/>
          </p:nvPr>
        </p:nvSpPr>
        <p:spPr>
          <a:xfrm>
            <a:off x="731837" y="4560887"/>
            <a:ext cx="5851525" cy="432117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/>
              <a:t>Cortney</a:t>
            </a:r>
          </a:p>
        </p:txBody>
      </p:sp>
      <p:sp>
        <p:nvSpPr>
          <p:cNvPr id="349" name="Shape 349"/>
          <p:cNvSpPr/>
          <p:nvPr>
            <p:ph idx="2" type="sldImg"/>
          </p:nvPr>
        </p:nvSpPr>
        <p:spPr>
          <a:xfrm>
            <a:off x="457200" y="719137"/>
            <a:ext cx="6400799" cy="36004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53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Shape 354"/>
          <p:cNvSpPr txBox="1"/>
          <p:nvPr>
            <p:ph idx="1" type="body"/>
          </p:nvPr>
        </p:nvSpPr>
        <p:spPr>
          <a:xfrm>
            <a:off x="731837" y="4560887"/>
            <a:ext cx="5851500" cy="43211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/>
              <a:t>Cortney</a:t>
            </a:r>
          </a:p>
        </p:txBody>
      </p:sp>
      <p:sp>
        <p:nvSpPr>
          <p:cNvPr id="355" name="Shape 355"/>
          <p:cNvSpPr/>
          <p:nvPr>
            <p:ph idx="2" type="sldImg"/>
          </p:nvPr>
        </p:nvSpPr>
        <p:spPr>
          <a:xfrm>
            <a:off x="457200" y="719137"/>
            <a:ext cx="6400800" cy="3600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63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Shape 364"/>
          <p:cNvSpPr txBox="1"/>
          <p:nvPr>
            <p:ph idx="1" type="body"/>
          </p:nvPr>
        </p:nvSpPr>
        <p:spPr>
          <a:xfrm>
            <a:off x="731837" y="4560887"/>
            <a:ext cx="5851525" cy="432117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Teri</a:t>
            </a:r>
          </a:p>
        </p:txBody>
      </p:sp>
      <p:sp>
        <p:nvSpPr>
          <p:cNvPr id="365" name="Shape 365"/>
          <p:cNvSpPr/>
          <p:nvPr>
            <p:ph idx="2" type="sldImg"/>
          </p:nvPr>
        </p:nvSpPr>
        <p:spPr>
          <a:xfrm>
            <a:off x="457200" y="719137"/>
            <a:ext cx="6400799" cy="36004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/>
          <p:nvPr>
            <p:ph idx="2" type="sldImg"/>
          </p:nvPr>
        </p:nvSpPr>
        <p:spPr>
          <a:xfrm>
            <a:off x="457200" y="719137"/>
            <a:ext cx="6400799" cy="36004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101" name="Shape 101"/>
          <p:cNvSpPr txBox="1"/>
          <p:nvPr>
            <p:ph idx="1" type="body"/>
          </p:nvPr>
        </p:nvSpPr>
        <p:spPr>
          <a:xfrm>
            <a:off x="731837" y="4560887"/>
            <a:ext cx="5851500" cy="43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/>
              <a:t>Cortney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02" name="Shape 102"/>
          <p:cNvSpPr txBox="1"/>
          <p:nvPr>
            <p:ph idx="12" type="sldNum"/>
          </p:nvPr>
        </p:nvSpPr>
        <p:spPr>
          <a:xfrm>
            <a:off x="4143375" y="9118600"/>
            <a:ext cx="3170099" cy="480900"/>
          </a:xfrm>
          <a:prstGeom prst="rect">
            <a:avLst/>
          </a:prstGeom>
          <a:noFill/>
          <a:ln>
            <a:noFill/>
          </a:ln>
        </p:spPr>
        <p:txBody>
          <a:bodyPr anchorCtr="0" anchor="b" bIns="48325" lIns="96650" rIns="96650" tIns="483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95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Shape 396"/>
          <p:cNvSpPr txBox="1"/>
          <p:nvPr>
            <p:ph idx="1" type="body"/>
          </p:nvPr>
        </p:nvSpPr>
        <p:spPr>
          <a:xfrm>
            <a:off x="731837" y="4560887"/>
            <a:ext cx="5851525" cy="432117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Teri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/>
              <a:t>Interventions are insufficient = BSP plan does not address all stages of the Competing Behavior Pathway</a:t>
            </a:r>
          </a:p>
        </p:txBody>
      </p:sp>
      <p:sp>
        <p:nvSpPr>
          <p:cNvPr id="397" name="Shape 397"/>
          <p:cNvSpPr/>
          <p:nvPr>
            <p:ph idx="2" type="sldImg"/>
          </p:nvPr>
        </p:nvSpPr>
        <p:spPr>
          <a:xfrm>
            <a:off x="457200" y="719137"/>
            <a:ext cx="6400799" cy="36004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26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Shape 427"/>
          <p:cNvSpPr/>
          <p:nvPr>
            <p:ph idx="2" type="sldImg"/>
          </p:nvPr>
        </p:nvSpPr>
        <p:spPr>
          <a:xfrm>
            <a:off x="457200" y="719137"/>
            <a:ext cx="6400799" cy="36004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428" name="Shape 428"/>
          <p:cNvSpPr txBox="1"/>
          <p:nvPr>
            <p:ph idx="1" type="body"/>
          </p:nvPr>
        </p:nvSpPr>
        <p:spPr>
          <a:xfrm>
            <a:off x="731837" y="4560887"/>
            <a:ext cx="5851500" cy="43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/>
              <a:t>Teri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Provide TFI Tier III Support Plan Worksheet as a resource</a:t>
            </a:r>
          </a:p>
        </p:txBody>
      </p:sp>
      <p:sp>
        <p:nvSpPr>
          <p:cNvPr id="429" name="Shape 429"/>
          <p:cNvSpPr txBox="1"/>
          <p:nvPr>
            <p:ph idx="12" type="sldNum"/>
          </p:nvPr>
        </p:nvSpPr>
        <p:spPr>
          <a:xfrm>
            <a:off x="4143375" y="9118600"/>
            <a:ext cx="3170099" cy="480900"/>
          </a:xfrm>
          <a:prstGeom prst="rect">
            <a:avLst/>
          </a:prstGeom>
          <a:noFill/>
          <a:ln>
            <a:noFill/>
          </a:ln>
        </p:spPr>
        <p:txBody>
          <a:bodyPr anchorCtr="0" anchor="b" bIns="48325" lIns="96650" rIns="96650" tIns="483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33" name="Shape 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Shape 434"/>
          <p:cNvSpPr/>
          <p:nvPr>
            <p:ph idx="2" type="sldImg"/>
          </p:nvPr>
        </p:nvSpPr>
        <p:spPr>
          <a:xfrm>
            <a:off x="457200" y="719137"/>
            <a:ext cx="6400799" cy="36004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435" name="Shape 435"/>
          <p:cNvSpPr txBox="1"/>
          <p:nvPr>
            <p:ph idx="1" type="body"/>
          </p:nvPr>
        </p:nvSpPr>
        <p:spPr>
          <a:xfrm>
            <a:off x="731837" y="4560887"/>
            <a:ext cx="5851500" cy="43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228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/>
              <a:t>Cortney</a:t>
            </a:r>
          </a:p>
          <a:p>
            <a:pPr indent="0" lvl="0" marL="228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/>
              <a:t>open up padlet again and look at the notes of roadblocks. </a:t>
            </a:r>
          </a:p>
        </p:txBody>
      </p:sp>
      <p:sp>
        <p:nvSpPr>
          <p:cNvPr id="436" name="Shape 436"/>
          <p:cNvSpPr txBox="1"/>
          <p:nvPr>
            <p:ph idx="12" type="sldNum"/>
          </p:nvPr>
        </p:nvSpPr>
        <p:spPr>
          <a:xfrm>
            <a:off x="4143375" y="9118600"/>
            <a:ext cx="3170099" cy="480900"/>
          </a:xfrm>
          <a:prstGeom prst="rect">
            <a:avLst/>
          </a:prstGeom>
          <a:noFill/>
          <a:ln>
            <a:noFill/>
          </a:ln>
        </p:spPr>
        <p:txBody>
          <a:bodyPr anchorCtr="0" anchor="b" bIns="48325" lIns="96650" rIns="96650" tIns="483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40" name="Shape 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" name="Shape 441"/>
          <p:cNvSpPr/>
          <p:nvPr>
            <p:ph idx="2" type="sldImg"/>
          </p:nvPr>
        </p:nvSpPr>
        <p:spPr>
          <a:xfrm>
            <a:off x="457200" y="719137"/>
            <a:ext cx="6400799" cy="36005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442" name="Shape 442"/>
          <p:cNvSpPr txBox="1"/>
          <p:nvPr>
            <p:ph idx="1" type="body"/>
          </p:nvPr>
        </p:nvSpPr>
        <p:spPr>
          <a:xfrm>
            <a:off x="731837" y="4560887"/>
            <a:ext cx="5851500" cy="43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/>
              <a:t>Cortney</a:t>
            </a:r>
          </a:p>
        </p:txBody>
      </p:sp>
      <p:sp>
        <p:nvSpPr>
          <p:cNvPr id="443" name="Shape 443"/>
          <p:cNvSpPr txBox="1"/>
          <p:nvPr>
            <p:ph idx="12" type="sldNum"/>
          </p:nvPr>
        </p:nvSpPr>
        <p:spPr>
          <a:xfrm>
            <a:off x="4143375" y="9118600"/>
            <a:ext cx="3170099" cy="480900"/>
          </a:xfrm>
          <a:prstGeom prst="rect">
            <a:avLst/>
          </a:prstGeom>
          <a:noFill/>
          <a:ln>
            <a:noFill/>
          </a:ln>
        </p:spPr>
        <p:txBody>
          <a:bodyPr anchorCtr="0" anchor="b" bIns="48325" lIns="96650" rIns="96650" tIns="483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/>
          <p:nvPr>
            <p:ph idx="2" type="sldImg"/>
          </p:nvPr>
        </p:nvSpPr>
        <p:spPr>
          <a:xfrm>
            <a:off x="457200" y="719137"/>
            <a:ext cx="6400799" cy="36004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x="731837" y="4560887"/>
            <a:ext cx="5851525" cy="432117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/>
              <a:t>Cortney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1= Explain extinction burst – recommend explaining this to BSP teams before implementation</a:t>
            </a:r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2=The plan has to be easy enough for available staff to implement</a:t>
            </a:r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3=Include a crisis plan, do not use extinction procedures for severe behavior</a:t>
            </a:r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4=Try a preference assessment (for more information Google it)</a:t>
            </a:r>
          </a:p>
        </p:txBody>
      </p:sp>
      <p:sp>
        <p:nvSpPr>
          <p:cNvPr id="110" name="Shape 110"/>
          <p:cNvSpPr txBox="1"/>
          <p:nvPr>
            <p:ph idx="12" type="sldNum"/>
          </p:nvPr>
        </p:nvSpPr>
        <p:spPr>
          <a:xfrm>
            <a:off x="4143375" y="9118600"/>
            <a:ext cx="3170238" cy="481013"/>
          </a:xfrm>
          <a:prstGeom prst="rect">
            <a:avLst/>
          </a:prstGeom>
          <a:noFill/>
          <a:ln>
            <a:noFill/>
          </a:ln>
        </p:spPr>
        <p:txBody>
          <a:bodyPr anchorCtr="0" anchor="b" bIns="48325" lIns="96650" rIns="96650" tIns="483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/>
          <p:nvPr>
            <p:ph idx="2" type="sldImg"/>
          </p:nvPr>
        </p:nvSpPr>
        <p:spPr>
          <a:xfrm>
            <a:off x="457200" y="719137"/>
            <a:ext cx="6400799" cy="36004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116" name="Shape 116"/>
          <p:cNvSpPr txBox="1"/>
          <p:nvPr>
            <p:ph idx="1" type="body"/>
          </p:nvPr>
        </p:nvSpPr>
        <p:spPr>
          <a:xfrm>
            <a:off x="731837" y="4560887"/>
            <a:ext cx="5851525" cy="432117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/>
              <a:t>Cortney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1=The BSP procedures must be quick enough for staff to have the time to implement it</a:t>
            </a:r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2=Staff buy-in is essential to assure before beginning implementation</a:t>
            </a:r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3=Try to keep your plan succinct but comprehensive, consider including a summary page</a:t>
            </a:r>
          </a:p>
        </p:txBody>
      </p:sp>
      <p:sp>
        <p:nvSpPr>
          <p:cNvPr id="117" name="Shape 117"/>
          <p:cNvSpPr txBox="1"/>
          <p:nvPr>
            <p:ph idx="12" type="sldNum"/>
          </p:nvPr>
        </p:nvSpPr>
        <p:spPr>
          <a:xfrm>
            <a:off x="4143375" y="9118600"/>
            <a:ext cx="3170238" cy="481013"/>
          </a:xfrm>
          <a:prstGeom prst="rect">
            <a:avLst/>
          </a:prstGeom>
          <a:noFill/>
          <a:ln>
            <a:noFill/>
          </a:ln>
        </p:spPr>
        <p:txBody>
          <a:bodyPr anchorCtr="0" anchor="b" bIns="48325" lIns="96650" rIns="96650" tIns="483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/>
          <p:nvPr>
            <p:ph idx="2" type="sldImg"/>
          </p:nvPr>
        </p:nvSpPr>
        <p:spPr>
          <a:xfrm>
            <a:off x="457200" y="719137"/>
            <a:ext cx="6400799" cy="36004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123" name="Shape 123"/>
          <p:cNvSpPr txBox="1"/>
          <p:nvPr>
            <p:ph idx="1" type="body"/>
          </p:nvPr>
        </p:nvSpPr>
        <p:spPr>
          <a:xfrm>
            <a:off x="731837" y="4560887"/>
            <a:ext cx="5851525" cy="432117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/>
              <a:t>Cortney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 = Training</a:t>
            </a:r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 = Specifically address all contingencies in the BSP</a:t>
            </a:r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 = Why we must use reinforcement to meet the student where they are at</a:t>
            </a:r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 = Fading support</a:t>
            </a:r>
          </a:p>
        </p:txBody>
      </p:sp>
      <p:sp>
        <p:nvSpPr>
          <p:cNvPr id="124" name="Shape 124"/>
          <p:cNvSpPr txBox="1"/>
          <p:nvPr>
            <p:ph idx="12" type="sldNum"/>
          </p:nvPr>
        </p:nvSpPr>
        <p:spPr>
          <a:xfrm>
            <a:off x="4143375" y="9118600"/>
            <a:ext cx="3170238" cy="481013"/>
          </a:xfrm>
          <a:prstGeom prst="rect">
            <a:avLst/>
          </a:prstGeom>
          <a:noFill/>
          <a:ln>
            <a:noFill/>
          </a:ln>
        </p:spPr>
        <p:txBody>
          <a:bodyPr anchorCtr="0" anchor="b" bIns="48325" lIns="96650" rIns="96650" tIns="483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/>
          <p:nvPr>
            <p:ph idx="2" type="sldImg"/>
          </p:nvPr>
        </p:nvSpPr>
        <p:spPr>
          <a:xfrm>
            <a:off x="457200" y="719137"/>
            <a:ext cx="6400799" cy="36004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130" name="Shape 130"/>
          <p:cNvSpPr txBox="1"/>
          <p:nvPr>
            <p:ph idx="1" type="body"/>
          </p:nvPr>
        </p:nvSpPr>
        <p:spPr>
          <a:xfrm>
            <a:off x="731837" y="4560887"/>
            <a:ext cx="5851500" cy="43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/>
              <a:t>Cortney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/>
              <a:t>padlet.com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/>
              <a:t>login in: </a:t>
            </a:r>
            <a:r>
              <a:rPr lang="en-US" u="sng">
                <a:solidFill>
                  <a:schemeClr val="hlink"/>
                </a:solidFill>
                <a:hlinkClick r:id="rId2"/>
              </a:rPr>
              <a:t>cortney.keene@uvm.edu</a:t>
            </a:r>
            <a:r>
              <a:rPr lang="en-US"/>
              <a:t> 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/>
              <a:t>password: pbisuvm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/>
              <a:t>refresh every once in a while</a:t>
            </a:r>
          </a:p>
        </p:txBody>
      </p:sp>
      <p:sp>
        <p:nvSpPr>
          <p:cNvPr id="131" name="Shape 131"/>
          <p:cNvSpPr txBox="1"/>
          <p:nvPr>
            <p:ph idx="12" type="sldNum"/>
          </p:nvPr>
        </p:nvSpPr>
        <p:spPr>
          <a:xfrm>
            <a:off x="4143375" y="9118600"/>
            <a:ext cx="3170099" cy="480900"/>
          </a:xfrm>
          <a:prstGeom prst="rect">
            <a:avLst/>
          </a:prstGeom>
          <a:noFill/>
          <a:ln>
            <a:noFill/>
          </a:ln>
        </p:spPr>
        <p:txBody>
          <a:bodyPr anchorCtr="0" anchor="b" bIns="48325" lIns="96650" rIns="96650" tIns="483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/>
          <p:nvPr>
            <p:ph idx="1" type="body"/>
          </p:nvPr>
        </p:nvSpPr>
        <p:spPr>
          <a:xfrm>
            <a:off x="731837" y="4560887"/>
            <a:ext cx="5851525" cy="4321173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Teri</a:t>
            </a:r>
          </a:p>
        </p:txBody>
      </p:sp>
      <p:sp>
        <p:nvSpPr>
          <p:cNvPr id="138" name="Shape 138"/>
          <p:cNvSpPr/>
          <p:nvPr>
            <p:ph idx="2" type="sldImg"/>
          </p:nvPr>
        </p:nvSpPr>
        <p:spPr>
          <a:xfrm>
            <a:off x="457200" y="719137"/>
            <a:ext cx="6400799" cy="36004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/>
          <p:nvPr>
            <p:ph idx="1" type="body"/>
          </p:nvPr>
        </p:nvSpPr>
        <p:spPr>
          <a:xfrm>
            <a:off x="731837" y="4560887"/>
            <a:ext cx="5851525" cy="4321173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Teri</a:t>
            </a:r>
          </a:p>
        </p:txBody>
      </p:sp>
      <p:sp>
        <p:nvSpPr>
          <p:cNvPr id="144" name="Shape 144"/>
          <p:cNvSpPr/>
          <p:nvPr>
            <p:ph idx="2" type="sldImg"/>
          </p:nvPr>
        </p:nvSpPr>
        <p:spPr>
          <a:xfrm>
            <a:off x="457200" y="719137"/>
            <a:ext cx="6400799" cy="36004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ctrTitle"/>
          </p:nvPr>
        </p:nvSpPr>
        <p:spPr>
          <a:xfrm>
            <a:off x="152400" y="1028754"/>
            <a:ext cx="6019798" cy="144541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Font typeface="Questrial"/>
              <a:buNone/>
              <a:defRPr b="0" i="0" sz="5400" u="none" cap="none" strike="noStrike">
                <a:solidFill>
                  <a:srgbClr val="CC0000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18" name="Shape 18"/>
          <p:cNvSpPr txBox="1"/>
          <p:nvPr>
            <p:ph idx="1" type="subTitle"/>
          </p:nvPr>
        </p:nvSpPr>
        <p:spPr>
          <a:xfrm>
            <a:off x="152400" y="2628900"/>
            <a:ext cx="6934199" cy="131444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0" i="0" sz="28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ctr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ctr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ctr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ctr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19" name="Shape 19"/>
          <p:cNvSpPr txBox="1"/>
          <p:nvPr>
            <p:ph idx="10" type="dt"/>
          </p:nvPr>
        </p:nvSpPr>
        <p:spPr>
          <a:xfrm>
            <a:off x="457200" y="14288"/>
            <a:ext cx="2895600" cy="2464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" name="Shape 20"/>
          <p:cNvSpPr txBox="1"/>
          <p:nvPr>
            <p:ph idx="11" type="ftr"/>
          </p:nvPr>
        </p:nvSpPr>
        <p:spPr>
          <a:xfrm>
            <a:off x="3429000" y="14288"/>
            <a:ext cx="4114800" cy="2464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1" name="Shape 21"/>
          <p:cNvSpPr txBox="1"/>
          <p:nvPr>
            <p:ph idx="12" type="sldNum"/>
          </p:nvPr>
        </p:nvSpPr>
        <p:spPr>
          <a:xfrm>
            <a:off x="8001000" y="0"/>
            <a:ext cx="1066799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25000"/>
              <a:buFont typeface="Arial"/>
              <a:buNone/>
            </a:pPr>
            <a:fld id="{00000000-1234-1234-1234-123412341234}" type="slidenum">
              <a:rPr b="1" i="0" lang="en-US" sz="1400" u="none" cap="none" strike="noStrike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22" name="Shape 22"/>
          <p:cNvSpPr/>
          <p:nvPr/>
        </p:nvSpPr>
        <p:spPr>
          <a:xfrm>
            <a:off x="4495800" y="-552450"/>
            <a:ext cx="6629400" cy="5714998"/>
          </a:xfrm>
          <a:prstGeom prst="triangle">
            <a:avLst>
              <a:gd fmla="val 50000" name="adj"/>
            </a:avLst>
          </a:prstGeom>
          <a:solidFill>
            <a:srgbClr val="CC0000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Vertical Title and Tex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/>
          <p:nvPr>
            <p:ph type="title"/>
          </p:nvPr>
        </p:nvSpPr>
        <p:spPr>
          <a:xfrm rot="5400000">
            <a:off x="5457824" y="1628775"/>
            <a:ext cx="4400550" cy="20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Font typeface="Questrial"/>
              <a:buNone/>
              <a:defRPr b="0" i="0" sz="4000" u="none" cap="none" strike="noStrike">
                <a:solidFill>
                  <a:srgbClr val="CC0000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79" name="Shape 79"/>
          <p:cNvSpPr txBox="1"/>
          <p:nvPr>
            <p:ph idx="1" type="body"/>
          </p:nvPr>
        </p:nvSpPr>
        <p:spPr>
          <a:xfrm rot="5400000">
            <a:off x="1266825" y="-352423"/>
            <a:ext cx="4400550" cy="60197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108267" lvl="0" marL="182563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66040" lvl="1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44450" lvl="2" marL="7302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36512" lvl="3" marL="1004888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57150" lvl="4" marL="118745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31750" lvl="5" marL="1371600" marR="0" rtl="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24130" lvl="6" marL="1554480" marR="0" rtl="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29210" lvl="7" marL="1737360" marR="0" rtl="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34289" lvl="8" marL="1920240" marR="0" rtl="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80" name="Shape 80"/>
          <p:cNvSpPr txBox="1"/>
          <p:nvPr>
            <p:ph idx="10" type="dt"/>
          </p:nvPr>
        </p:nvSpPr>
        <p:spPr>
          <a:xfrm>
            <a:off x="457200" y="14288"/>
            <a:ext cx="2895600" cy="2464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1" name="Shape 81"/>
          <p:cNvSpPr txBox="1"/>
          <p:nvPr>
            <p:ph idx="11" type="ftr"/>
          </p:nvPr>
        </p:nvSpPr>
        <p:spPr>
          <a:xfrm>
            <a:off x="3429000" y="14288"/>
            <a:ext cx="4114800" cy="2464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2" name="Shape 82"/>
          <p:cNvSpPr txBox="1"/>
          <p:nvPr>
            <p:ph idx="12" type="sldNum"/>
          </p:nvPr>
        </p:nvSpPr>
        <p:spPr>
          <a:xfrm>
            <a:off x="8001000" y="0"/>
            <a:ext cx="1066799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25000"/>
              <a:buFont typeface="Arial"/>
              <a:buNone/>
            </a:pPr>
            <a:fld id="{00000000-1234-1234-1234-123412341234}" type="slidenum">
              <a:rPr b="1" i="0" lang="en-US" sz="1400" u="none" cap="none" strike="noStrike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itle and Content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/>
        </p:nvSpPr>
        <p:spPr>
          <a:xfrm>
            <a:off x="-76200" y="209550"/>
            <a:ext cx="7696198" cy="838198"/>
          </a:xfrm>
          <a:prstGeom prst="rect">
            <a:avLst/>
          </a:prstGeom>
          <a:solidFill>
            <a:srgbClr val="CC0000"/>
          </a:solidFill>
          <a:ln cap="flat" cmpd="sng" w="9525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Shape 25"/>
          <p:cNvSpPr txBox="1"/>
          <p:nvPr>
            <p:ph type="title"/>
          </p:nvPr>
        </p:nvSpPr>
        <p:spPr>
          <a:xfrm>
            <a:off x="152400" y="247650"/>
            <a:ext cx="7467600" cy="7429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Questrial"/>
              <a:buNone/>
              <a:defRPr b="0" i="0" sz="40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26" name="Shape 26"/>
          <p:cNvSpPr txBox="1"/>
          <p:nvPr>
            <p:ph idx="1" type="body"/>
          </p:nvPr>
        </p:nvSpPr>
        <p:spPr>
          <a:xfrm>
            <a:off x="457200" y="1200150"/>
            <a:ext cx="8229600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108267" lvl="0" marL="182563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66040" lvl="1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44450" lvl="2" marL="7302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36512" lvl="3" marL="1004888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57150" lvl="4" marL="118745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31750" lvl="5" marL="1371600" marR="0" rtl="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24130" lvl="6" marL="1554480" marR="0" rtl="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29210" lvl="7" marL="1737360" marR="0" rtl="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34289" lvl="8" marL="1920240" marR="0" rtl="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27" name="Shape 27"/>
          <p:cNvSpPr txBox="1"/>
          <p:nvPr>
            <p:ph idx="10" type="dt"/>
          </p:nvPr>
        </p:nvSpPr>
        <p:spPr>
          <a:xfrm>
            <a:off x="457200" y="14288"/>
            <a:ext cx="2895600" cy="2464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8" name="Shape 28"/>
          <p:cNvSpPr txBox="1"/>
          <p:nvPr>
            <p:ph idx="11" type="ftr"/>
          </p:nvPr>
        </p:nvSpPr>
        <p:spPr>
          <a:xfrm>
            <a:off x="3429000" y="14288"/>
            <a:ext cx="4114800" cy="2464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9" name="Shape 29"/>
          <p:cNvSpPr txBox="1"/>
          <p:nvPr>
            <p:ph idx="12" type="sldNum"/>
          </p:nvPr>
        </p:nvSpPr>
        <p:spPr>
          <a:xfrm>
            <a:off x="8001000" y="0"/>
            <a:ext cx="1066799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25000"/>
              <a:buFont typeface="Arial"/>
              <a:buNone/>
            </a:pPr>
            <a:fld id="{00000000-1234-1234-1234-123412341234}" type="slidenum">
              <a:rPr b="1" i="0" lang="en-US" sz="1400" u="none" cap="none" strike="noStrike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/>
          <p:nvPr>
            <p:ph idx="10" type="dt"/>
          </p:nvPr>
        </p:nvSpPr>
        <p:spPr>
          <a:xfrm>
            <a:off x="457200" y="14288"/>
            <a:ext cx="2895600" cy="2464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2" name="Shape 32"/>
          <p:cNvSpPr txBox="1"/>
          <p:nvPr>
            <p:ph idx="11" type="ftr"/>
          </p:nvPr>
        </p:nvSpPr>
        <p:spPr>
          <a:xfrm>
            <a:off x="3429000" y="14288"/>
            <a:ext cx="4114800" cy="2464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3" name="Shape 33"/>
          <p:cNvSpPr txBox="1"/>
          <p:nvPr>
            <p:ph idx="12" type="sldNum"/>
          </p:nvPr>
        </p:nvSpPr>
        <p:spPr>
          <a:xfrm>
            <a:off x="8001000" y="0"/>
            <a:ext cx="1066799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25000"/>
              <a:buFont typeface="Arial"/>
              <a:buNone/>
            </a:pPr>
            <a:fld id="{00000000-1234-1234-1234-123412341234}" type="slidenum">
              <a:rPr b="1" i="0" lang="en-US" sz="1400" u="none" cap="none" strike="noStrike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/>
          <p:nvPr>
            <p:ph type="title"/>
          </p:nvPr>
        </p:nvSpPr>
        <p:spPr>
          <a:xfrm>
            <a:off x="152400" y="247650"/>
            <a:ext cx="7467600" cy="7429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Font typeface="Questrial"/>
              <a:buNone/>
              <a:defRPr b="0" i="0" sz="4000" u="none" cap="none" strike="noStrike">
                <a:solidFill>
                  <a:srgbClr val="CC0000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36" name="Shape 36"/>
          <p:cNvSpPr txBox="1"/>
          <p:nvPr>
            <p:ph idx="10" type="dt"/>
          </p:nvPr>
        </p:nvSpPr>
        <p:spPr>
          <a:xfrm>
            <a:off x="457200" y="14288"/>
            <a:ext cx="2895600" cy="2464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7" name="Shape 37"/>
          <p:cNvSpPr txBox="1"/>
          <p:nvPr>
            <p:ph idx="11" type="ftr"/>
          </p:nvPr>
        </p:nvSpPr>
        <p:spPr>
          <a:xfrm>
            <a:off x="3429000" y="14288"/>
            <a:ext cx="4114800" cy="2464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8" name="Shape 38"/>
          <p:cNvSpPr txBox="1"/>
          <p:nvPr>
            <p:ph idx="12" type="sldNum"/>
          </p:nvPr>
        </p:nvSpPr>
        <p:spPr>
          <a:xfrm>
            <a:off x="8001000" y="0"/>
            <a:ext cx="1066799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25000"/>
              <a:buFont typeface="Arial"/>
              <a:buNone/>
            </a:pPr>
            <a:fld id="{00000000-1234-1234-1234-123412341234}" type="slidenum">
              <a:rPr b="1" i="0" lang="en-US" sz="1400" u="none" cap="none" strike="noStrike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bg>
      <p:bgPr>
        <a:solidFill>
          <a:schemeClr val="dk2"/>
        </a:solidFill>
      </p:bgPr>
    </p:bg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Shape 40"/>
          <p:cNvCxnSpPr/>
          <p:nvPr/>
        </p:nvCxnSpPr>
        <p:spPr>
          <a:xfrm>
            <a:off x="731837" y="3449242"/>
            <a:ext cx="7848599" cy="119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1" name="Shape 41"/>
          <p:cNvSpPr txBox="1"/>
          <p:nvPr>
            <p:ph type="title"/>
          </p:nvPr>
        </p:nvSpPr>
        <p:spPr>
          <a:xfrm>
            <a:off x="722312" y="1771650"/>
            <a:ext cx="7772400" cy="1650206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Font typeface="Questrial"/>
              <a:buNone/>
              <a:defRPr b="0" i="0" sz="4800" u="none" cap="none" strike="noStrike">
                <a:solidFill>
                  <a:srgbClr val="CC0000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42" name="Shape 42"/>
          <p:cNvSpPr txBox="1"/>
          <p:nvPr>
            <p:ph idx="1" type="body"/>
          </p:nvPr>
        </p:nvSpPr>
        <p:spPr>
          <a:xfrm>
            <a:off x="722312" y="3470148"/>
            <a:ext cx="7772400" cy="112514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0" i="0" sz="2400" u="none" cap="none" strike="noStrik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43" name="Shape 43"/>
          <p:cNvSpPr txBox="1"/>
          <p:nvPr>
            <p:ph idx="10" type="dt"/>
          </p:nvPr>
        </p:nvSpPr>
        <p:spPr>
          <a:xfrm>
            <a:off x="457200" y="14288"/>
            <a:ext cx="2895600" cy="2464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4" name="Shape 44"/>
          <p:cNvSpPr txBox="1"/>
          <p:nvPr>
            <p:ph idx="11" type="ftr"/>
          </p:nvPr>
        </p:nvSpPr>
        <p:spPr>
          <a:xfrm>
            <a:off x="3429000" y="14288"/>
            <a:ext cx="4114800" cy="2464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5" name="Shape 45"/>
          <p:cNvSpPr txBox="1"/>
          <p:nvPr>
            <p:ph idx="12" type="sldNum"/>
          </p:nvPr>
        </p:nvSpPr>
        <p:spPr>
          <a:xfrm>
            <a:off x="8001000" y="0"/>
            <a:ext cx="1066799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25000"/>
              <a:buFont typeface="Arial"/>
              <a:buNone/>
            </a:pPr>
            <a:fld id="{00000000-1234-1234-1234-123412341234}" type="slidenum">
              <a:rPr b="1" i="0" lang="en-US" sz="1400" u="none" cap="none" strike="noStrike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ison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7" name="Shape 47"/>
          <p:cNvCxnSpPr/>
          <p:nvPr/>
        </p:nvCxnSpPr>
        <p:spPr>
          <a:xfrm rot="5400000">
            <a:off x="2807115" y="3034109"/>
            <a:ext cx="3531393" cy="1587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8" name="Shape 48"/>
          <p:cNvSpPr txBox="1"/>
          <p:nvPr>
            <p:ph type="title"/>
          </p:nvPr>
        </p:nvSpPr>
        <p:spPr>
          <a:xfrm>
            <a:off x="152400" y="247650"/>
            <a:ext cx="7467600" cy="7429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Font typeface="Questrial"/>
              <a:buNone/>
              <a:defRPr b="0" i="0" sz="4000" u="none" cap="none" strike="noStrike">
                <a:solidFill>
                  <a:srgbClr val="CC0000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49" name="Shape 49"/>
          <p:cNvSpPr txBox="1"/>
          <p:nvPr>
            <p:ph idx="1" type="body"/>
          </p:nvPr>
        </p:nvSpPr>
        <p:spPr>
          <a:xfrm>
            <a:off x="457200" y="1257300"/>
            <a:ext cx="3931918" cy="47982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0" i="0" sz="20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50" name="Shape 50"/>
          <p:cNvSpPr txBox="1"/>
          <p:nvPr>
            <p:ph idx="2" type="body"/>
          </p:nvPr>
        </p:nvSpPr>
        <p:spPr>
          <a:xfrm>
            <a:off x="457200" y="1828800"/>
            <a:ext cx="3931918" cy="296346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73977" lvl="0" marL="182563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19050" lvl="1" marL="457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20319" lvl="2" marL="73025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11112" lvl="3" marL="1004888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57150" lvl="4" marL="118745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12700" lvl="5" marL="13716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20319" lvl="6" marL="155448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15239" lvl="7" marL="173736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10160" lvl="8" marL="192024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51" name="Shape 51"/>
          <p:cNvSpPr txBox="1"/>
          <p:nvPr>
            <p:ph idx="3" type="body"/>
          </p:nvPr>
        </p:nvSpPr>
        <p:spPr>
          <a:xfrm>
            <a:off x="4754880" y="1257300"/>
            <a:ext cx="3931918" cy="47982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0" i="0" sz="20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52" name="Shape 52"/>
          <p:cNvSpPr txBox="1"/>
          <p:nvPr>
            <p:ph idx="4" type="body"/>
          </p:nvPr>
        </p:nvSpPr>
        <p:spPr>
          <a:xfrm>
            <a:off x="4754880" y="1828800"/>
            <a:ext cx="3931918" cy="296346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73977" lvl="0" marL="182563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19050" lvl="1" marL="457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20319" lvl="2" marL="73025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11112" lvl="3" marL="1004888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57150" lvl="4" marL="118745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12700" lvl="5" marL="13716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20319" lvl="6" marL="155448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15239" lvl="7" marL="173736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10160" lvl="8" marL="192024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53" name="Shape 53"/>
          <p:cNvSpPr txBox="1"/>
          <p:nvPr>
            <p:ph idx="10" type="dt"/>
          </p:nvPr>
        </p:nvSpPr>
        <p:spPr>
          <a:xfrm>
            <a:off x="457200" y="14288"/>
            <a:ext cx="2895600" cy="2464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4" name="Shape 54"/>
          <p:cNvSpPr txBox="1"/>
          <p:nvPr>
            <p:ph idx="11" type="ftr"/>
          </p:nvPr>
        </p:nvSpPr>
        <p:spPr>
          <a:xfrm>
            <a:off x="3429000" y="14288"/>
            <a:ext cx="4114800" cy="2464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5" name="Shape 55"/>
          <p:cNvSpPr txBox="1"/>
          <p:nvPr>
            <p:ph idx="12" type="sldNum"/>
          </p:nvPr>
        </p:nvSpPr>
        <p:spPr>
          <a:xfrm>
            <a:off x="8001000" y="0"/>
            <a:ext cx="1066799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25000"/>
              <a:buFont typeface="Arial"/>
              <a:buNone/>
            </a:pPr>
            <a:fld id="{00000000-1234-1234-1234-123412341234}" type="slidenum">
              <a:rPr b="1" i="0" lang="en-US" sz="1400" u="none" cap="none" strike="noStrike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Content with Caption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7" name="Shape 57"/>
          <p:cNvCxnSpPr/>
          <p:nvPr/>
        </p:nvCxnSpPr>
        <p:spPr>
          <a:xfrm rot="5400000">
            <a:off x="683815" y="2685256"/>
            <a:ext cx="4183855" cy="1587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8" name="Shape 58"/>
          <p:cNvSpPr txBox="1"/>
          <p:nvPr>
            <p:ph type="title"/>
          </p:nvPr>
        </p:nvSpPr>
        <p:spPr>
          <a:xfrm>
            <a:off x="457200" y="594060"/>
            <a:ext cx="2139695" cy="946404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Font typeface="Questrial"/>
              <a:buNone/>
              <a:defRPr b="0" i="0" sz="2400" u="none" cap="none" strike="noStrike">
                <a:solidFill>
                  <a:srgbClr val="CC0000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59" name="Shape 59"/>
          <p:cNvSpPr txBox="1"/>
          <p:nvPr>
            <p:ph idx="1" type="body"/>
          </p:nvPr>
        </p:nvSpPr>
        <p:spPr>
          <a:xfrm>
            <a:off x="2971800" y="594060"/>
            <a:ext cx="5714998" cy="418337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155257" lvl="0" marL="182563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100330" lvl="1" marL="4572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80009" lvl="2" marL="7302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61912" lvl="3" marL="1004888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107950" lvl="4" marL="11874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63500" lvl="5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71119" lvl="6" marL="155448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66039" lvl="7" marL="173736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60960" lvl="8" marL="192024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60" name="Shape 60"/>
          <p:cNvSpPr txBox="1"/>
          <p:nvPr>
            <p:ph idx="2" type="body"/>
          </p:nvPr>
        </p:nvSpPr>
        <p:spPr>
          <a:xfrm>
            <a:off x="457200" y="1597970"/>
            <a:ext cx="2139695" cy="318271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61" name="Shape 61"/>
          <p:cNvSpPr txBox="1"/>
          <p:nvPr>
            <p:ph idx="10" type="dt"/>
          </p:nvPr>
        </p:nvSpPr>
        <p:spPr>
          <a:xfrm>
            <a:off x="457200" y="14288"/>
            <a:ext cx="2895600" cy="2464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2" name="Shape 62"/>
          <p:cNvSpPr txBox="1"/>
          <p:nvPr>
            <p:ph idx="11" type="ftr"/>
          </p:nvPr>
        </p:nvSpPr>
        <p:spPr>
          <a:xfrm>
            <a:off x="3429000" y="14288"/>
            <a:ext cx="4114800" cy="2464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3" name="Shape 63"/>
          <p:cNvSpPr txBox="1"/>
          <p:nvPr>
            <p:ph idx="12" type="sldNum"/>
          </p:nvPr>
        </p:nvSpPr>
        <p:spPr>
          <a:xfrm>
            <a:off x="8001000" y="0"/>
            <a:ext cx="1066799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25000"/>
              <a:buFont typeface="Arial"/>
              <a:buNone/>
            </a:pPr>
            <a:fld id="{00000000-1234-1234-1234-123412341234}" type="slidenum">
              <a:rPr b="1" i="0" lang="en-US" sz="1400" u="none" cap="none" strike="noStrike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Picture with Caption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/>
          <p:nvPr>
            <p:ph type="title"/>
          </p:nvPr>
        </p:nvSpPr>
        <p:spPr>
          <a:xfrm>
            <a:off x="457200" y="594360"/>
            <a:ext cx="2142678" cy="94868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Font typeface="Questrial"/>
              <a:buNone/>
              <a:defRPr b="0" i="0" sz="2400" u="none" cap="none" strike="noStrike">
                <a:solidFill>
                  <a:srgbClr val="CC0000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66" name="Shape 66"/>
          <p:cNvSpPr/>
          <p:nvPr>
            <p:ph idx="2" type="pic"/>
          </p:nvPr>
        </p:nvSpPr>
        <p:spPr>
          <a:xfrm>
            <a:off x="2858608" y="628650"/>
            <a:ext cx="5904388" cy="4125341"/>
          </a:xfrm>
          <a:prstGeom prst="rect">
            <a:avLst/>
          </a:prstGeom>
          <a:solidFill>
            <a:schemeClr val="lt2"/>
          </a:solidFill>
          <a:ln cap="flat" cmpd="sng" w="76200">
            <a:solidFill>
              <a:srgbClr val="FFFFFF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457200" y="1600200"/>
            <a:ext cx="2139695" cy="318211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68" name="Shape 68"/>
          <p:cNvSpPr txBox="1"/>
          <p:nvPr>
            <p:ph idx="10" type="dt"/>
          </p:nvPr>
        </p:nvSpPr>
        <p:spPr>
          <a:xfrm>
            <a:off x="457200" y="14288"/>
            <a:ext cx="2895600" cy="2464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9" name="Shape 69"/>
          <p:cNvSpPr txBox="1"/>
          <p:nvPr>
            <p:ph idx="11" type="ftr"/>
          </p:nvPr>
        </p:nvSpPr>
        <p:spPr>
          <a:xfrm>
            <a:off x="3429000" y="14288"/>
            <a:ext cx="4114800" cy="2464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0" name="Shape 70"/>
          <p:cNvSpPr txBox="1"/>
          <p:nvPr>
            <p:ph idx="12" type="sldNum"/>
          </p:nvPr>
        </p:nvSpPr>
        <p:spPr>
          <a:xfrm>
            <a:off x="8001000" y="0"/>
            <a:ext cx="1066799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25000"/>
              <a:buFont typeface="Arial"/>
              <a:buNone/>
            </a:pPr>
            <a:fld id="{00000000-1234-1234-1234-123412341234}" type="slidenum">
              <a:rPr b="1" i="0" lang="en-US" sz="1400" u="none" cap="none" strike="noStrike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itle and Vertical Tex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/>
          <p:nvPr>
            <p:ph type="title"/>
          </p:nvPr>
        </p:nvSpPr>
        <p:spPr>
          <a:xfrm>
            <a:off x="152400" y="247650"/>
            <a:ext cx="7467600" cy="7429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Font typeface="Questrial"/>
              <a:buNone/>
              <a:defRPr b="0" i="0" sz="4000" u="none" cap="none" strike="noStrike">
                <a:solidFill>
                  <a:srgbClr val="CC0000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73" name="Shape 73"/>
          <p:cNvSpPr txBox="1"/>
          <p:nvPr>
            <p:ph idx="1" type="body"/>
          </p:nvPr>
        </p:nvSpPr>
        <p:spPr>
          <a:xfrm rot="5400000">
            <a:off x="2743199" y="-1085850"/>
            <a:ext cx="3657600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108267" lvl="0" marL="182563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66040" lvl="1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44450" lvl="2" marL="7302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36512" lvl="3" marL="1004888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57150" lvl="4" marL="118745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31750" lvl="5" marL="1371600" marR="0" rtl="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24130" lvl="6" marL="1554480" marR="0" rtl="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29210" lvl="7" marL="1737360" marR="0" rtl="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34289" lvl="8" marL="1920240" marR="0" rtl="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74" name="Shape 74"/>
          <p:cNvSpPr txBox="1"/>
          <p:nvPr>
            <p:ph idx="10" type="dt"/>
          </p:nvPr>
        </p:nvSpPr>
        <p:spPr>
          <a:xfrm>
            <a:off x="457200" y="14288"/>
            <a:ext cx="2895600" cy="2464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5" name="Shape 75"/>
          <p:cNvSpPr txBox="1"/>
          <p:nvPr>
            <p:ph idx="11" type="ftr"/>
          </p:nvPr>
        </p:nvSpPr>
        <p:spPr>
          <a:xfrm>
            <a:off x="3429000" y="14288"/>
            <a:ext cx="4114800" cy="2464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6" name="Shape 76"/>
          <p:cNvSpPr txBox="1"/>
          <p:nvPr>
            <p:ph idx="12" type="sldNum"/>
          </p:nvPr>
        </p:nvSpPr>
        <p:spPr>
          <a:xfrm>
            <a:off x="8001000" y="0"/>
            <a:ext cx="1066799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25000"/>
              <a:buFont typeface="Arial"/>
              <a:buNone/>
            </a:pPr>
            <a:fld id="{00000000-1234-1234-1234-123412341234}" type="slidenum">
              <a:rPr b="1" i="0" lang="en-US" sz="1400" u="none" cap="none" strike="noStrike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0" y="165495"/>
            <a:ext cx="9144000" cy="17144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Shape 11"/>
          <p:cNvSpPr txBox="1"/>
          <p:nvPr>
            <p:ph idx="1" type="body"/>
          </p:nvPr>
        </p:nvSpPr>
        <p:spPr>
          <a:xfrm>
            <a:off x="457200" y="1200150"/>
            <a:ext cx="8229600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108267" lvl="0" marL="182563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66040" lvl="1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44450" lvl="2" marL="7302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36512" lvl="3" marL="1004888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57150" lvl="4" marL="118745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31750" lvl="5" marL="1371600" marR="0" rtl="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24130" lvl="6" marL="1554480" marR="0" rtl="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29210" lvl="7" marL="1737360" marR="0" rtl="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34289" lvl="8" marL="1920240" marR="0" rtl="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12" name="Shape 12"/>
          <p:cNvSpPr txBox="1"/>
          <p:nvPr>
            <p:ph idx="10" type="dt"/>
          </p:nvPr>
        </p:nvSpPr>
        <p:spPr>
          <a:xfrm>
            <a:off x="457200" y="14288"/>
            <a:ext cx="2895600" cy="2464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1" type="ftr"/>
          </p:nvPr>
        </p:nvSpPr>
        <p:spPr>
          <a:xfrm>
            <a:off x="3429000" y="14288"/>
            <a:ext cx="4114800" cy="2464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2" type="sldNum"/>
          </p:nvPr>
        </p:nvSpPr>
        <p:spPr>
          <a:xfrm>
            <a:off x="8001000" y="0"/>
            <a:ext cx="1066799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25000"/>
              <a:buFont typeface="Arial"/>
              <a:buNone/>
            </a:pPr>
            <a:fld id="{00000000-1234-1234-1234-123412341234}" type="slidenum">
              <a:rPr b="1" i="0" lang="en-US" sz="1400" u="none" cap="none" strike="noStrike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15" name="Shape 15"/>
          <p:cNvSpPr txBox="1"/>
          <p:nvPr>
            <p:ph type="title"/>
          </p:nvPr>
        </p:nvSpPr>
        <p:spPr>
          <a:xfrm>
            <a:off x="152400" y="247650"/>
            <a:ext cx="7467600" cy="7429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Font typeface="Questrial"/>
              <a:buNone/>
              <a:defRPr b="0" i="0" sz="4000" u="none" cap="none" strike="noStrike">
                <a:solidFill>
                  <a:srgbClr val="CC0000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mailto:terimbrooks@gmail.com" TargetMode="External"/><Relationship Id="rId4" Type="http://schemas.openxmlformats.org/officeDocument/2006/relationships/hyperlink" Target="mailto:cortney.keene@uvm.edu" TargetMode="External"/><Relationship Id="rId5" Type="http://schemas.openxmlformats.org/officeDocument/2006/relationships/image" Target="../media/image00.png"/><Relationship Id="rId6" Type="http://schemas.openxmlformats.org/officeDocument/2006/relationships/image" Target="../media/image0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01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hyperlink" Target="http://www.pbisvermont.org/events/list-of-events/cat.listevents/2016/09/16/-" TargetMode="Externa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Relationship Id="rId3" Type="http://schemas.openxmlformats.org/officeDocument/2006/relationships/hyperlink" Target="http://www.pbisvermont.org/resources/evaluation-tools/tiered-fidelity-inventory-tfi" TargetMode="Externa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Relationship Id="rId3" Type="http://schemas.openxmlformats.org/officeDocument/2006/relationships/hyperlink" Target="mailto:cortney.keene@uvm.edu" TargetMode="External"/><Relationship Id="rId4" Type="http://schemas.openxmlformats.org/officeDocument/2006/relationships/hyperlink" Target="mailto:terimbrooks@gmail.com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padlet.com/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/>
          <p:nvPr>
            <p:ph type="ctrTitle"/>
          </p:nvPr>
        </p:nvSpPr>
        <p:spPr>
          <a:xfrm>
            <a:off x="311250" y="193325"/>
            <a:ext cx="7518000" cy="2243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25000"/>
              <a:buFont typeface="Questrial"/>
              <a:buNone/>
            </a:pPr>
            <a:r>
              <a:rPr b="1" i="0" lang="en-US" sz="4800" u="none" cap="none" strike="noStrike">
                <a:solidFill>
                  <a:srgbClr val="CC0000"/>
                </a:solidFill>
                <a:latin typeface="Questrial"/>
                <a:ea typeface="Questrial"/>
                <a:cs typeface="Questrial"/>
                <a:sym typeface="Questrial"/>
              </a:rPr>
              <a:t>This Behavior Support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25000"/>
              <a:buFont typeface="Questrial"/>
              <a:buNone/>
            </a:pPr>
            <a:r>
              <a:rPr b="1" i="0" lang="en-US" sz="4800" u="none" cap="none" strike="noStrike">
                <a:solidFill>
                  <a:srgbClr val="CC0000"/>
                </a:solidFill>
                <a:latin typeface="Questrial"/>
                <a:ea typeface="Questrial"/>
                <a:cs typeface="Questrial"/>
                <a:sym typeface="Questrial"/>
              </a:rPr>
              <a:t>Plan Isn’t Working!</a:t>
            </a:r>
            <a:r>
              <a:rPr b="0" i="0" lang="en-US" sz="4800" u="none" cap="none" strike="noStrike">
                <a:solidFill>
                  <a:srgbClr val="CC0000"/>
                </a:solidFill>
                <a:latin typeface="Questrial"/>
                <a:ea typeface="Questrial"/>
                <a:cs typeface="Questrial"/>
                <a:sym typeface="Questrial"/>
              </a:rPr>
              <a:t> </a:t>
            </a:r>
            <a:r>
              <a:rPr b="0" i="0" lang="en-US" sz="3200" u="none" cap="none" strike="noStrike">
                <a:solidFill>
                  <a:srgbClr val="CC0000"/>
                </a:solidFill>
                <a:latin typeface="Questrial"/>
                <a:ea typeface="Questrial"/>
                <a:cs typeface="Questrial"/>
                <a:sym typeface="Questrial"/>
              </a:rPr>
              <a:t> </a:t>
            </a:r>
            <a:br>
              <a:rPr b="0" i="0" lang="en-US" sz="3200" u="none" cap="none" strike="noStrike">
                <a:solidFill>
                  <a:srgbClr val="CC0000"/>
                </a:solidFill>
                <a:latin typeface="Questrial"/>
                <a:ea typeface="Questrial"/>
                <a:cs typeface="Questrial"/>
                <a:sym typeface="Questrial"/>
              </a:rPr>
            </a:br>
          </a:p>
        </p:txBody>
      </p:sp>
      <p:sp>
        <p:nvSpPr>
          <p:cNvPr id="88" name="Shape 88"/>
          <p:cNvSpPr txBox="1"/>
          <p:nvPr/>
        </p:nvSpPr>
        <p:spPr>
          <a:xfrm>
            <a:off x="375875" y="2386650"/>
            <a:ext cx="4960500" cy="108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22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Teri Brooks, Ph.D., BCBA</a:t>
            </a:r>
          </a:p>
          <a:p>
            <a:pPr lvl="0" rtl="0">
              <a:spcBef>
                <a:spcPts val="0"/>
              </a:spcBef>
              <a:buNone/>
            </a:pPr>
            <a:r>
              <a:rPr lang="en-US" sz="2200">
                <a:solidFill>
                  <a:srgbClr val="1155CC"/>
                </a:solidFill>
                <a:latin typeface="Questrial"/>
                <a:ea typeface="Questrial"/>
                <a:cs typeface="Questrial"/>
                <a:sym typeface="Questrial"/>
              </a:rPr>
              <a:t>e-mail</a:t>
            </a:r>
            <a:r>
              <a:rPr lang="en-US" sz="2200">
                <a:solidFill>
                  <a:srgbClr val="1155CC"/>
                </a:solidFill>
                <a:latin typeface="Questrial"/>
                <a:ea typeface="Questrial"/>
                <a:cs typeface="Questrial"/>
                <a:sym typeface="Questrial"/>
              </a:rPr>
              <a:t>:</a:t>
            </a:r>
            <a:r>
              <a:rPr lang="en-US" sz="2200">
                <a:solidFill>
                  <a:srgbClr val="1155CC"/>
                </a:solidFill>
                <a:latin typeface="Questrial"/>
                <a:ea typeface="Questrial"/>
                <a:cs typeface="Questrial"/>
                <a:sym typeface="Questrial"/>
              </a:rPr>
              <a:t> </a:t>
            </a:r>
            <a:r>
              <a:rPr lang="en-US" sz="2200" u="sng">
                <a:solidFill>
                  <a:schemeClr val="hlink"/>
                </a:solidFill>
                <a:latin typeface="Questrial"/>
                <a:ea typeface="Questrial"/>
                <a:cs typeface="Questrial"/>
                <a:sym typeface="Questrial"/>
                <a:hlinkClick r:id="rId3"/>
              </a:rPr>
              <a:t>terimbrooks@gmail.com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2200">
              <a:solidFill>
                <a:srgbClr val="1155CC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-US" sz="22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Cortney Keene, M.Ed., C.A.S., BCBA</a:t>
            </a:r>
          </a:p>
          <a:p>
            <a:pPr lvl="0" rtl="0">
              <a:spcBef>
                <a:spcPts val="0"/>
              </a:spcBef>
              <a:buNone/>
            </a:pPr>
            <a:r>
              <a:rPr lang="en-US" sz="2200">
                <a:solidFill>
                  <a:srgbClr val="1155CC"/>
                </a:solidFill>
                <a:latin typeface="Questrial"/>
                <a:ea typeface="Questrial"/>
                <a:cs typeface="Questrial"/>
                <a:sym typeface="Questrial"/>
              </a:rPr>
              <a:t>email: </a:t>
            </a:r>
            <a:r>
              <a:rPr lang="en-US" sz="2200" u="sng">
                <a:solidFill>
                  <a:schemeClr val="hlink"/>
                </a:solidFill>
                <a:latin typeface="Questrial"/>
                <a:ea typeface="Questrial"/>
                <a:cs typeface="Questrial"/>
                <a:sym typeface="Questrial"/>
                <a:hlinkClick r:id="rId4"/>
              </a:rPr>
              <a:t>cortney.keene@uvm.edu</a:t>
            </a:r>
          </a:p>
        </p:txBody>
      </p:sp>
      <p:pic>
        <p:nvPicPr>
          <p:cNvPr id="89" name="Shape 8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05599" y="4193400"/>
            <a:ext cx="2622600" cy="85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Shape 90"/>
          <p:cNvPicPr preferRelativeResize="0"/>
          <p:nvPr/>
        </p:nvPicPr>
        <p:blipFill rotWithShape="1">
          <a:blip r:embed="rId6">
            <a:alphaModFix/>
          </a:blip>
          <a:srcRect b="36807" l="22568" r="21179" t="26734"/>
          <a:stretch/>
        </p:blipFill>
        <p:spPr>
          <a:xfrm>
            <a:off x="2852075" y="4072199"/>
            <a:ext cx="1629300" cy="978300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Shape 91"/>
          <p:cNvSpPr txBox="1"/>
          <p:nvPr/>
        </p:nvSpPr>
        <p:spPr>
          <a:xfrm>
            <a:off x="6272100" y="1440025"/>
            <a:ext cx="2871900" cy="3114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-US" sz="3000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rPr>
              <a:t>Solutions to Common BSP Implementation Errors</a:t>
            </a: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/>
          <p:nvPr>
            <p:ph type="title"/>
          </p:nvPr>
        </p:nvSpPr>
        <p:spPr>
          <a:xfrm>
            <a:off x="152400" y="247650"/>
            <a:ext cx="8661815" cy="7429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Questrial"/>
              <a:buNone/>
            </a:pPr>
            <a:r>
              <a:rPr i="0" lang="en-US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Solutions</a:t>
            </a:r>
          </a:p>
        </p:txBody>
      </p:sp>
      <p:sp>
        <p:nvSpPr>
          <p:cNvPr id="154" name="Shape 154"/>
          <p:cNvSpPr txBox="1"/>
          <p:nvPr>
            <p:ph idx="1" type="body"/>
          </p:nvPr>
        </p:nvSpPr>
        <p:spPr>
          <a:xfrm>
            <a:off x="0" y="990599"/>
            <a:ext cx="8686800" cy="386715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11429" lvl="0" marL="15113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Rely on Behavior Theory</a:t>
            </a:r>
          </a:p>
          <a:p>
            <a:pPr indent="-11429" lvl="0" marL="15113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-11429" lvl="0" marL="15113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-11429" lvl="0" marL="15113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-11429" lvl="0" marL="15113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 </a:t>
            </a:r>
          </a:p>
        </p:txBody>
      </p:sp>
      <p:graphicFrame>
        <p:nvGraphicFramePr>
          <p:cNvPr id="155" name="Shape 155"/>
          <p:cNvGraphicFramePr/>
          <p:nvPr/>
        </p:nvGraphicFramePr>
        <p:xfrm>
          <a:off x="179167" y="165761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{D91611C2-AA40-44C0-9355-B2117CCBA3AB}</a:tableStyleId>
              </a:tblPr>
              <a:tblGrid>
                <a:gridCol w="4634125"/>
                <a:gridCol w="4221850"/>
              </a:tblGrid>
              <a:tr h="5011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2800" u="none" cap="none" strike="noStrike"/>
                        <a:t>Do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2800" u="none" cap="none" strike="noStrike"/>
                        <a:t>Don’t</a:t>
                      </a:r>
                    </a:p>
                  </a:txBody>
                  <a:tcPr marT="45725" marB="45725" marR="91450" marL="91450"/>
                </a:tc>
              </a:tr>
              <a:tr h="7833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/>
                </a:tc>
              </a:tr>
              <a:tr h="12192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/>
                </a:tc>
              </a:tr>
              <a:tr h="6299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156" name="Shape 156"/>
          <p:cNvSpPr txBox="1"/>
          <p:nvPr/>
        </p:nvSpPr>
        <p:spPr>
          <a:xfrm>
            <a:off x="337441" y="2217810"/>
            <a:ext cx="44451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rPr>
              <a:t>Utilize an FBA process to inform your BSP</a:t>
            </a: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5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/>
          <p:nvPr>
            <p:ph type="title"/>
          </p:nvPr>
        </p:nvSpPr>
        <p:spPr>
          <a:xfrm>
            <a:off x="152400" y="247650"/>
            <a:ext cx="7467600" cy="74294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Questrial"/>
              <a:buNone/>
            </a:pPr>
            <a:r>
              <a:rPr b="0" i="0" lang="en-US" sz="40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Behavior Pathway</a:t>
            </a:r>
          </a:p>
        </p:txBody>
      </p:sp>
      <p:sp>
        <p:nvSpPr>
          <p:cNvPr id="163" name="Shape 163"/>
          <p:cNvSpPr txBox="1"/>
          <p:nvPr/>
        </p:nvSpPr>
        <p:spPr>
          <a:xfrm>
            <a:off x="218300" y="1400003"/>
            <a:ext cx="8666100" cy="107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en-US" sz="2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rPr>
              <a:t>Use this for your FBA Hypothesis Statement and include it in your BSP</a:t>
            </a:r>
          </a:p>
        </p:txBody>
      </p:sp>
      <p:grpSp>
        <p:nvGrpSpPr>
          <p:cNvPr id="164" name="Shape 164"/>
          <p:cNvGrpSpPr/>
          <p:nvPr/>
        </p:nvGrpSpPr>
        <p:grpSpPr>
          <a:xfrm>
            <a:off x="1883750" y="2721113"/>
            <a:ext cx="1524000" cy="904800"/>
            <a:chOff x="1981200" y="2324100"/>
            <a:chExt cx="1524000" cy="904800"/>
          </a:xfrm>
        </p:grpSpPr>
        <p:sp>
          <p:nvSpPr>
            <p:cNvPr id="165" name="Shape 165"/>
            <p:cNvSpPr/>
            <p:nvPr/>
          </p:nvSpPr>
          <p:spPr>
            <a:xfrm>
              <a:off x="2057400" y="2324100"/>
              <a:ext cx="1430400" cy="904800"/>
            </a:xfrm>
            <a:prstGeom prst="rect">
              <a:avLst/>
            </a:prstGeom>
            <a:noFill/>
            <a:ln cap="flat" cmpd="sng" w="12700">
              <a:solidFill>
                <a:srgbClr val="000080"/>
              </a:solidFill>
              <a:prstDash val="solid"/>
              <a:miter/>
              <a:headEnd len="med" w="med" type="none"/>
              <a:tailEnd len="med" w="med" type="none"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6" name="Shape 166"/>
            <p:cNvSpPr/>
            <p:nvPr/>
          </p:nvSpPr>
          <p:spPr>
            <a:xfrm>
              <a:off x="1981200" y="2419364"/>
              <a:ext cx="1524000" cy="705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4450" lIns="90475" rIns="90475" tIns="444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imes New Roman"/>
                <a:buNone/>
              </a:pPr>
              <a:r>
                <a:rPr b="1" i="0" lang="en-US" sz="1800" u="none" cap="none" strike="noStrike">
                  <a:solidFill>
                    <a:srgbClr val="000000"/>
                  </a:solidFill>
                  <a:latin typeface="Questrial"/>
                  <a:ea typeface="Questrial"/>
                  <a:cs typeface="Questrial"/>
                  <a:sym typeface="Questrial"/>
                </a:rPr>
                <a:t>Antecedent Trigger</a:t>
              </a:r>
            </a:p>
          </p:txBody>
        </p:sp>
      </p:grpSp>
      <p:cxnSp>
        <p:nvCxnSpPr>
          <p:cNvPr id="167" name="Shape 167"/>
          <p:cNvCxnSpPr>
            <a:stCxn id="168" idx="3"/>
          </p:cNvCxnSpPr>
          <p:nvPr/>
        </p:nvCxnSpPr>
        <p:spPr>
          <a:xfrm>
            <a:off x="1548950" y="3173550"/>
            <a:ext cx="428400" cy="0"/>
          </a:xfrm>
          <a:prstGeom prst="straightConnector1">
            <a:avLst/>
          </a:prstGeom>
          <a:noFill/>
          <a:ln cap="flat" cmpd="sng" w="38100">
            <a:solidFill>
              <a:srgbClr val="5DA31E"/>
            </a:solidFill>
            <a:prstDash val="solid"/>
            <a:round/>
            <a:headEnd len="med" w="med" type="none"/>
            <a:tailEnd len="lg" w="lg" type="triangle"/>
          </a:ln>
        </p:spPr>
      </p:cxnSp>
      <p:grpSp>
        <p:nvGrpSpPr>
          <p:cNvPr id="169" name="Shape 169"/>
          <p:cNvGrpSpPr/>
          <p:nvPr/>
        </p:nvGrpSpPr>
        <p:grpSpPr>
          <a:xfrm>
            <a:off x="3836137" y="2721175"/>
            <a:ext cx="1430400" cy="904800"/>
            <a:chOff x="3934587" y="2338675"/>
            <a:chExt cx="1430400" cy="904800"/>
          </a:xfrm>
        </p:grpSpPr>
        <p:sp>
          <p:nvSpPr>
            <p:cNvPr id="170" name="Shape 170"/>
            <p:cNvSpPr/>
            <p:nvPr/>
          </p:nvSpPr>
          <p:spPr>
            <a:xfrm>
              <a:off x="3965576" y="2419364"/>
              <a:ext cx="1368300" cy="705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4450" lIns="90475" rIns="90475" tIns="444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imes New Roman"/>
                <a:buNone/>
              </a:pPr>
              <a:r>
                <a:rPr b="1" i="0" lang="en-US" sz="1800" u="none" cap="none" strike="noStrike">
                  <a:solidFill>
                    <a:srgbClr val="000000"/>
                  </a:solidFill>
                  <a:latin typeface="Questrial"/>
                  <a:ea typeface="Questrial"/>
                  <a:cs typeface="Questrial"/>
                  <a:sym typeface="Questrial"/>
                </a:rPr>
                <a:t>Problem Behavior</a:t>
              </a:r>
            </a:p>
          </p:txBody>
        </p:sp>
        <p:sp>
          <p:nvSpPr>
            <p:cNvPr id="171" name="Shape 171"/>
            <p:cNvSpPr/>
            <p:nvPr/>
          </p:nvSpPr>
          <p:spPr>
            <a:xfrm>
              <a:off x="3934587" y="2338675"/>
              <a:ext cx="1430400" cy="904800"/>
            </a:xfrm>
            <a:prstGeom prst="rect">
              <a:avLst/>
            </a:prstGeom>
            <a:noFill/>
            <a:ln cap="flat" cmpd="sng" w="12700">
              <a:solidFill>
                <a:srgbClr val="000080"/>
              </a:solidFill>
              <a:prstDash val="solid"/>
              <a:miter/>
              <a:headEnd len="med" w="med" type="none"/>
              <a:tailEnd len="med" w="med" type="none"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72" name="Shape 172"/>
          <p:cNvGrpSpPr/>
          <p:nvPr/>
        </p:nvGrpSpPr>
        <p:grpSpPr>
          <a:xfrm>
            <a:off x="5592587" y="2721138"/>
            <a:ext cx="1676400" cy="904800"/>
            <a:chOff x="5562600" y="3541775"/>
            <a:chExt cx="1676400" cy="904800"/>
          </a:xfrm>
        </p:grpSpPr>
        <p:sp>
          <p:nvSpPr>
            <p:cNvPr id="173" name="Shape 173"/>
            <p:cNvSpPr/>
            <p:nvPr/>
          </p:nvSpPr>
          <p:spPr>
            <a:xfrm>
              <a:off x="5562600" y="3641514"/>
              <a:ext cx="1676400" cy="705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4450" lIns="90475" rIns="90475" tIns="444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imes New Roman"/>
                <a:buNone/>
              </a:pPr>
              <a:r>
                <a:rPr b="1" i="0" lang="en-US" sz="1800" u="none" cap="none" strike="noStrike">
                  <a:solidFill>
                    <a:srgbClr val="000000"/>
                  </a:solidFill>
                  <a:latin typeface="Questrial"/>
                  <a:ea typeface="Questrial"/>
                  <a:cs typeface="Questrial"/>
                  <a:sym typeface="Questrial"/>
                </a:rPr>
                <a:t>Maintaining</a:t>
              </a: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imes New Roman"/>
                <a:buNone/>
              </a:pPr>
              <a:r>
                <a:rPr b="1" i="0" lang="en-US" sz="1800" u="none" cap="none" strike="noStrike">
                  <a:solidFill>
                    <a:srgbClr val="000000"/>
                  </a:solidFill>
                  <a:latin typeface="Questrial"/>
                  <a:ea typeface="Questrial"/>
                  <a:cs typeface="Questrial"/>
                  <a:sym typeface="Questrial"/>
                </a:rPr>
                <a:t>Consequence</a:t>
              </a:r>
            </a:p>
          </p:txBody>
        </p:sp>
        <p:sp>
          <p:nvSpPr>
            <p:cNvPr id="174" name="Shape 174"/>
            <p:cNvSpPr/>
            <p:nvPr/>
          </p:nvSpPr>
          <p:spPr>
            <a:xfrm>
              <a:off x="5685600" y="3541775"/>
              <a:ext cx="1430400" cy="904800"/>
            </a:xfrm>
            <a:prstGeom prst="rect">
              <a:avLst/>
            </a:prstGeom>
            <a:noFill/>
            <a:ln cap="flat" cmpd="sng" w="12700">
              <a:solidFill>
                <a:srgbClr val="000080"/>
              </a:solidFill>
              <a:prstDash val="solid"/>
              <a:miter/>
              <a:headEnd len="med" w="med" type="none"/>
              <a:tailEnd len="med" w="med" type="none"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75" name="Shape 175"/>
          <p:cNvGrpSpPr/>
          <p:nvPr/>
        </p:nvGrpSpPr>
        <p:grpSpPr>
          <a:xfrm>
            <a:off x="7595050" y="2721150"/>
            <a:ext cx="1430400" cy="904800"/>
            <a:chOff x="7408800" y="3541775"/>
            <a:chExt cx="1430400" cy="904800"/>
          </a:xfrm>
        </p:grpSpPr>
        <p:sp>
          <p:nvSpPr>
            <p:cNvPr id="176" name="Shape 176"/>
            <p:cNvSpPr txBox="1"/>
            <p:nvPr/>
          </p:nvSpPr>
          <p:spPr>
            <a:xfrm>
              <a:off x="7514400" y="3794115"/>
              <a:ext cx="12192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imes New Roman"/>
                <a:buNone/>
              </a:pPr>
              <a:r>
                <a:rPr b="1" i="0" lang="en-US" sz="1800" u="none" cap="none" strike="noStrike">
                  <a:solidFill>
                    <a:srgbClr val="000000"/>
                  </a:solidFill>
                  <a:latin typeface="Questrial"/>
                  <a:ea typeface="Questrial"/>
                  <a:cs typeface="Questrial"/>
                  <a:sym typeface="Questrial"/>
                </a:rPr>
                <a:t>Function</a:t>
              </a:r>
            </a:p>
          </p:txBody>
        </p:sp>
        <p:sp>
          <p:nvSpPr>
            <p:cNvPr id="177" name="Shape 177"/>
            <p:cNvSpPr/>
            <p:nvPr/>
          </p:nvSpPr>
          <p:spPr>
            <a:xfrm>
              <a:off x="7408800" y="3541775"/>
              <a:ext cx="1430400" cy="904800"/>
            </a:xfrm>
            <a:prstGeom prst="rect">
              <a:avLst/>
            </a:prstGeom>
            <a:noFill/>
            <a:ln cap="flat" cmpd="sng" w="12700">
              <a:solidFill>
                <a:srgbClr val="000080"/>
              </a:solidFill>
              <a:prstDash val="solid"/>
              <a:miter/>
              <a:headEnd len="med" w="med" type="none"/>
              <a:tailEnd len="med" w="med" type="none"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78" name="Shape 178"/>
          <p:cNvSpPr/>
          <p:nvPr/>
        </p:nvSpPr>
        <p:spPr>
          <a:xfrm>
            <a:off x="118550" y="2716350"/>
            <a:ext cx="13683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r>
              <a:rPr b="1" i="0" lang="en-US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rPr>
              <a:t>Setting Events /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r>
              <a:rPr b="1" i="0" lang="en-US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rPr>
              <a:t>Conditions</a:t>
            </a:r>
          </a:p>
        </p:txBody>
      </p:sp>
      <p:sp>
        <p:nvSpPr>
          <p:cNvPr id="168" name="Shape 168"/>
          <p:cNvSpPr/>
          <p:nvPr/>
        </p:nvSpPr>
        <p:spPr>
          <a:xfrm>
            <a:off x="118550" y="2721150"/>
            <a:ext cx="1430400" cy="904800"/>
          </a:xfrm>
          <a:prstGeom prst="rect">
            <a:avLst/>
          </a:prstGeom>
          <a:noFill/>
          <a:ln cap="flat" cmpd="sng" w="12700">
            <a:solidFill>
              <a:srgbClr val="00008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79" name="Shape 179"/>
          <p:cNvCxnSpPr/>
          <p:nvPr/>
        </p:nvCxnSpPr>
        <p:spPr>
          <a:xfrm>
            <a:off x="7164300" y="3173550"/>
            <a:ext cx="428400" cy="0"/>
          </a:xfrm>
          <a:prstGeom prst="straightConnector1">
            <a:avLst/>
          </a:prstGeom>
          <a:noFill/>
          <a:ln cap="flat" cmpd="sng" w="38100">
            <a:solidFill>
              <a:srgbClr val="5DA31E"/>
            </a:solidFill>
            <a:prstDash val="solid"/>
            <a:round/>
            <a:headEnd len="med" w="med" type="none"/>
            <a:tailEnd len="lg" w="lg" type="triangle"/>
          </a:ln>
        </p:spPr>
      </p:cxnSp>
      <p:cxnSp>
        <p:nvCxnSpPr>
          <p:cNvPr id="180" name="Shape 180"/>
          <p:cNvCxnSpPr/>
          <p:nvPr/>
        </p:nvCxnSpPr>
        <p:spPr>
          <a:xfrm>
            <a:off x="5266550" y="3173550"/>
            <a:ext cx="428400" cy="0"/>
          </a:xfrm>
          <a:prstGeom prst="straightConnector1">
            <a:avLst/>
          </a:prstGeom>
          <a:noFill/>
          <a:ln cap="flat" cmpd="sng" w="38100">
            <a:solidFill>
              <a:srgbClr val="5DA31E"/>
            </a:solidFill>
            <a:prstDash val="solid"/>
            <a:round/>
            <a:headEnd len="med" w="med" type="none"/>
            <a:tailEnd len="lg" w="lg" type="triangle"/>
          </a:ln>
        </p:spPr>
      </p:cxnSp>
      <p:cxnSp>
        <p:nvCxnSpPr>
          <p:cNvPr id="181" name="Shape 181"/>
          <p:cNvCxnSpPr/>
          <p:nvPr/>
        </p:nvCxnSpPr>
        <p:spPr>
          <a:xfrm>
            <a:off x="3407750" y="3173550"/>
            <a:ext cx="428400" cy="0"/>
          </a:xfrm>
          <a:prstGeom prst="straightConnector1">
            <a:avLst/>
          </a:prstGeom>
          <a:noFill/>
          <a:ln cap="flat" cmpd="sng" w="38100">
            <a:solidFill>
              <a:srgbClr val="5DA31E"/>
            </a:solidFill>
            <a:prstDash val="solid"/>
            <a:round/>
            <a:headEnd len="med" w="med" type="none"/>
            <a:tailEnd len="lg" w="lg" type="triangle"/>
          </a:ln>
        </p:spPr>
      </p:cxnSp>
    </p:spTree>
  </p:cSld>
  <p:clrMapOvr>
    <a:masterClrMapping/>
  </p:clrMapOvr>
  <p:transition spd="slow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/>
          <p:nvPr>
            <p:ph type="title"/>
          </p:nvPr>
        </p:nvSpPr>
        <p:spPr>
          <a:xfrm>
            <a:off x="152400" y="247650"/>
            <a:ext cx="8661815" cy="7429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Questrial"/>
              <a:buNone/>
            </a:pPr>
            <a:r>
              <a:rPr b="0" i="0" lang="en-US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Solutions</a:t>
            </a:r>
          </a:p>
        </p:txBody>
      </p:sp>
      <p:sp>
        <p:nvSpPr>
          <p:cNvPr id="188" name="Shape 188"/>
          <p:cNvSpPr txBox="1"/>
          <p:nvPr>
            <p:ph idx="1" type="body"/>
          </p:nvPr>
        </p:nvSpPr>
        <p:spPr>
          <a:xfrm>
            <a:off x="0" y="990599"/>
            <a:ext cx="8686800" cy="386715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11429" lvl="0" marL="15113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Rely on Behavior Theory</a:t>
            </a:r>
          </a:p>
          <a:p>
            <a:pPr indent="-11429" lvl="0" marL="15113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-11429" lvl="0" marL="15113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-11429" lvl="0" marL="15113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-11429" lvl="0" marL="15113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 </a:t>
            </a:r>
          </a:p>
        </p:txBody>
      </p:sp>
      <p:graphicFrame>
        <p:nvGraphicFramePr>
          <p:cNvPr id="189" name="Shape 189"/>
          <p:cNvGraphicFramePr/>
          <p:nvPr/>
        </p:nvGraphicFramePr>
        <p:xfrm>
          <a:off x="179167" y="165761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{D91611C2-AA40-44C0-9355-B2117CCBA3AB}</a:tableStyleId>
              </a:tblPr>
              <a:tblGrid>
                <a:gridCol w="4634125"/>
                <a:gridCol w="4221850"/>
              </a:tblGrid>
              <a:tr h="5011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2800" u="none" cap="none" strike="noStrike"/>
                        <a:t>Do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2800" u="none" cap="none" strike="noStrike"/>
                        <a:t>Don’t</a:t>
                      </a:r>
                    </a:p>
                  </a:txBody>
                  <a:tcPr marT="45725" marB="45725" marR="91450" marL="91450"/>
                </a:tc>
              </a:tr>
              <a:tr h="7833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2000" u="none" cap="none" strike="noStrike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Utilize</a:t>
                      </a:r>
                      <a:r>
                        <a:rPr lang="en-US" sz="2000" u="none" cap="none" strike="noStrike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 an FBA process to inform your BSP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/>
                </a:tc>
              </a:tr>
              <a:tr h="12192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/>
                </a:tc>
              </a:tr>
              <a:tr h="6299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190" name="Shape 190"/>
          <p:cNvSpPr txBox="1"/>
          <p:nvPr/>
        </p:nvSpPr>
        <p:spPr>
          <a:xfrm>
            <a:off x="4809225" y="2216288"/>
            <a:ext cx="4056742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rPr>
              <a:t>Develop a plan based on feelings and subjective impressions</a:t>
            </a: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 txBox="1"/>
          <p:nvPr>
            <p:ph type="title"/>
          </p:nvPr>
        </p:nvSpPr>
        <p:spPr>
          <a:xfrm>
            <a:off x="152400" y="247650"/>
            <a:ext cx="7467600" cy="74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Questrial"/>
              <a:buNone/>
            </a:pPr>
            <a:r>
              <a:rPr lang="en-US"/>
              <a:t>Identify Functions of Behavior</a:t>
            </a:r>
          </a:p>
        </p:txBody>
      </p:sp>
      <p:pic>
        <p:nvPicPr>
          <p:cNvPr id="197" name="Shape 19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64300" y="1078450"/>
            <a:ext cx="5015400" cy="3893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 txBox="1"/>
          <p:nvPr>
            <p:ph type="title"/>
          </p:nvPr>
        </p:nvSpPr>
        <p:spPr>
          <a:xfrm>
            <a:off x="152400" y="247650"/>
            <a:ext cx="8661815" cy="7429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Questrial"/>
              <a:buNone/>
            </a:pPr>
            <a:r>
              <a:rPr b="0" i="0" lang="en-US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Solutions</a:t>
            </a:r>
          </a:p>
        </p:txBody>
      </p:sp>
      <p:sp>
        <p:nvSpPr>
          <p:cNvPr id="204" name="Shape 204"/>
          <p:cNvSpPr txBox="1"/>
          <p:nvPr>
            <p:ph idx="1" type="body"/>
          </p:nvPr>
        </p:nvSpPr>
        <p:spPr>
          <a:xfrm>
            <a:off x="0" y="990599"/>
            <a:ext cx="8686800" cy="386715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11429" lvl="0" marL="15113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Rely on Behavior Theory</a:t>
            </a:r>
          </a:p>
          <a:p>
            <a:pPr indent="-11429" lvl="0" marL="15113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-11429" lvl="0" marL="15113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-11429" lvl="0" marL="15113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-11429" lvl="0" marL="15113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 </a:t>
            </a:r>
          </a:p>
        </p:txBody>
      </p:sp>
      <p:graphicFrame>
        <p:nvGraphicFramePr>
          <p:cNvPr id="205" name="Shape 205"/>
          <p:cNvGraphicFramePr/>
          <p:nvPr/>
        </p:nvGraphicFramePr>
        <p:xfrm>
          <a:off x="179167" y="165761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{D91611C2-AA40-44C0-9355-B2117CCBA3AB}</a:tableStyleId>
              </a:tblPr>
              <a:tblGrid>
                <a:gridCol w="4634125"/>
                <a:gridCol w="4221850"/>
              </a:tblGrid>
              <a:tr h="5011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2800" u="none" cap="none" strike="noStrike"/>
                        <a:t>Do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2800" u="none" cap="none" strike="noStrike"/>
                        <a:t>Don’t</a:t>
                      </a:r>
                    </a:p>
                  </a:txBody>
                  <a:tcPr marT="45725" marB="45725" marR="91450" marL="91450"/>
                </a:tc>
              </a:tr>
              <a:tr h="7833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2000" u="none" cap="none" strike="noStrike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Utilize</a:t>
                      </a:r>
                      <a:r>
                        <a:rPr lang="en-US" sz="2000" u="none" cap="none" strike="noStrike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 an FBA process to inform your BSP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2000" u="none" cap="none" strike="noStrike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Develop</a:t>
                      </a:r>
                      <a:r>
                        <a:rPr lang="en-US" sz="2000" u="none" cap="none" strike="noStrike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 a plan based on feelings and subjective impressions</a:t>
                      </a:r>
                    </a:p>
                  </a:txBody>
                  <a:tcPr marT="45725" marB="45725" marR="91450" marL="91450"/>
                </a:tc>
              </a:tr>
              <a:tr h="12192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/>
                </a:tc>
              </a:tr>
              <a:tr h="6299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206" name="Shape 206"/>
          <p:cNvSpPr txBox="1"/>
          <p:nvPr/>
        </p:nvSpPr>
        <p:spPr>
          <a:xfrm>
            <a:off x="179167" y="3009900"/>
            <a:ext cx="4456332" cy="10156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rPr>
              <a:t>Ensure that staff guiding the development of the BSP have the training and expertise needed</a:t>
            </a: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0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 txBox="1"/>
          <p:nvPr>
            <p:ph type="title"/>
          </p:nvPr>
        </p:nvSpPr>
        <p:spPr>
          <a:xfrm>
            <a:off x="152400" y="247650"/>
            <a:ext cx="7467600" cy="7429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Questrial"/>
              <a:buNone/>
            </a:pPr>
            <a:r>
              <a:rPr b="0" i="0" lang="en-US" sz="40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Training Available</a:t>
            </a:r>
          </a:p>
        </p:txBody>
      </p:sp>
      <p:sp>
        <p:nvSpPr>
          <p:cNvPr id="212" name="Shape 212"/>
          <p:cNvSpPr txBox="1"/>
          <p:nvPr>
            <p:ph idx="1" type="body"/>
          </p:nvPr>
        </p:nvSpPr>
        <p:spPr>
          <a:xfrm>
            <a:off x="0" y="990599"/>
            <a:ext cx="9049869" cy="403860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11429" lvl="0" marL="15113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Available through the Vermont PBIS Team:</a:t>
            </a:r>
          </a:p>
          <a:p>
            <a:pPr indent="-69850" lvl="2" marL="7302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 Basic FBA to BSP</a:t>
            </a:r>
          </a:p>
          <a:p>
            <a:pPr indent="-69850" lvl="2" marL="7302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 Building Better Behavior Support Plans (B3SP)</a:t>
            </a:r>
          </a:p>
          <a:p>
            <a:pPr indent="-69850" lvl="2" marL="7302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 VTPBiS Leadership Team Training at the Intensive Level </a:t>
            </a:r>
          </a:p>
          <a:p>
            <a:pPr indent="-11112" lvl="0" marL="112713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-11112" lvl="0" marL="112713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Go to </a:t>
            </a:r>
            <a:r>
              <a:rPr b="0" i="0" lang="en-US" sz="2400" u="sng" cap="none" strike="noStrike">
                <a:solidFill>
                  <a:schemeClr val="hlink"/>
                </a:solidFill>
                <a:latin typeface="Questrial"/>
                <a:ea typeface="Questrial"/>
                <a:cs typeface="Questrial"/>
                <a:sym typeface="Questrial"/>
                <a:hlinkClick r:id="rId3"/>
              </a:rPr>
              <a:t>http://www.pbisvermont.org/events/list-of-events/cat.listevents/2016/09/16/-</a:t>
            </a:r>
            <a:r>
              <a:rPr b="0" i="0" lang="en-US" sz="2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 for current trainings offered, or contact a coach for more options </a:t>
            </a:r>
          </a:p>
          <a:p>
            <a:pPr indent="-11112" lvl="0" marL="112713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-11112" lvl="0" marL="112713" marR="0" rtl="0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b="1" i="1" lang="en-US" sz="2400" u="none" cap="none" strike="noStrike">
                <a:solidFill>
                  <a:srgbClr val="0070C0"/>
                </a:solidFill>
                <a:latin typeface="Questrial"/>
                <a:ea typeface="Questrial"/>
                <a:cs typeface="Questrial"/>
                <a:sym typeface="Questrial"/>
              </a:rPr>
              <a:t>Coming Soon:  </a:t>
            </a:r>
            <a:r>
              <a:rPr b="0" i="0" lang="en-US" sz="2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Tier III E-Consultation!</a:t>
            </a:r>
          </a:p>
          <a:p>
            <a:pPr indent="-11429" lvl="0" marL="15113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 txBox="1"/>
          <p:nvPr>
            <p:ph type="title"/>
          </p:nvPr>
        </p:nvSpPr>
        <p:spPr>
          <a:xfrm>
            <a:off x="152400" y="247650"/>
            <a:ext cx="8661815" cy="7429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Questrial"/>
              <a:buNone/>
            </a:pPr>
            <a:r>
              <a:rPr b="0" i="0" lang="en-US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Solutions</a:t>
            </a:r>
          </a:p>
        </p:txBody>
      </p:sp>
      <p:sp>
        <p:nvSpPr>
          <p:cNvPr id="219" name="Shape 219"/>
          <p:cNvSpPr txBox="1"/>
          <p:nvPr>
            <p:ph idx="1" type="body"/>
          </p:nvPr>
        </p:nvSpPr>
        <p:spPr>
          <a:xfrm>
            <a:off x="0" y="990599"/>
            <a:ext cx="8686800" cy="386715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11429" lvl="0" marL="15113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Rely on Behavior Theory</a:t>
            </a:r>
          </a:p>
          <a:p>
            <a:pPr indent="-11429" lvl="0" marL="15113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-11429" lvl="0" marL="15113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-11429" lvl="0" marL="15113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-11429" lvl="0" marL="15113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 </a:t>
            </a:r>
          </a:p>
        </p:txBody>
      </p:sp>
      <p:graphicFrame>
        <p:nvGraphicFramePr>
          <p:cNvPr id="220" name="Shape 220"/>
          <p:cNvGraphicFramePr/>
          <p:nvPr/>
        </p:nvGraphicFramePr>
        <p:xfrm>
          <a:off x="76201" y="1657609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{D91611C2-AA40-44C0-9355-B2117CCBA3AB}</a:tableStyleId>
              </a:tblPr>
              <a:tblGrid>
                <a:gridCol w="5727700"/>
                <a:gridCol w="3231250"/>
              </a:tblGrid>
              <a:tr h="7029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2800" u="none" cap="none" strike="noStrike"/>
                        <a:t>Do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2800" u="none" cap="none" strike="noStrike"/>
                        <a:t>Don’t</a:t>
                      </a:r>
                    </a:p>
                  </a:txBody>
                  <a:tcPr marT="45725" marB="45725" marR="91450" marL="91450"/>
                </a:tc>
              </a:tr>
              <a:tr h="6366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2000" u="none" cap="none" strike="noStrike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Utilize</a:t>
                      </a:r>
                      <a:r>
                        <a:rPr lang="en-US" sz="2000" u="none" cap="none" strike="noStrike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 an FBA process to inform your BSP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2000" u="none" cap="none" strike="noStrike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Develop</a:t>
                      </a:r>
                      <a:r>
                        <a:rPr lang="en-US" sz="2000" u="none" cap="none" strike="noStrike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 a plan based on feelings and subjective impressions</a:t>
                      </a:r>
                    </a:p>
                  </a:txBody>
                  <a:tcPr marT="45725" marB="45725" marR="91450" marL="91450"/>
                </a:tc>
              </a:tr>
              <a:tr h="7992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2000" u="none" cap="none" strike="noStrike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Ensure that staff guiding the development of the BSP have the</a:t>
                      </a:r>
                      <a:r>
                        <a:rPr lang="en-US" sz="2000" u="none" cap="none" strike="noStrike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 training and expertise needed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/>
                </a:tc>
              </a:tr>
              <a:tr h="8544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221" name="Shape 221"/>
          <p:cNvSpPr txBox="1"/>
          <p:nvPr/>
        </p:nvSpPr>
        <p:spPr>
          <a:xfrm>
            <a:off x="127000" y="4231028"/>
            <a:ext cx="5486399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Questrial"/>
              <a:buNone/>
            </a:pPr>
            <a:r>
              <a:rPr b="0" i="0" lang="en-US" sz="20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rPr>
              <a:t>Ensure your BSP addresses all stages of the Competing Behavior Pathway</a:t>
            </a: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 txBox="1"/>
          <p:nvPr>
            <p:ph type="title"/>
          </p:nvPr>
        </p:nvSpPr>
        <p:spPr>
          <a:xfrm>
            <a:off x="152400" y="247650"/>
            <a:ext cx="7467600" cy="74294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Questrial"/>
              <a:buNone/>
            </a:pPr>
            <a:r>
              <a:rPr b="0" i="0" lang="en-US" sz="40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Competing Behavior Pathway</a:t>
            </a:r>
          </a:p>
        </p:txBody>
      </p:sp>
      <p:grpSp>
        <p:nvGrpSpPr>
          <p:cNvPr id="228" name="Shape 228"/>
          <p:cNvGrpSpPr/>
          <p:nvPr/>
        </p:nvGrpSpPr>
        <p:grpSpPr>
          <a:xfrm>
            <a:off x="118550" y="1184250"/>
            <a:ext cx="8927700" cy="3101850"/>
            <a:chOff x="118550" y="1184250"/>
            <a:chExt cx="8927700" cy="3101850"/>
          </a:xfrm>
        </p:grpSpPr>
        <p:cxnSp>
          <p:nvCxnSpPr>
            <p:cNvPr id="229" name="Shape 229"/>
            <p:cNvCxnSpPr/>
            <p:nvPr/>
          </p:nvCxnSpPr>
          <p:spPr>
            <a:xfrm flipH="1" rot="10800000">
              <a:off x="3334425" y="1561093"/>
              <a:ext cx="466200" cy="528000"/>
            </a:xfrm>
            <a:prstGeom prst="straightConnector1">
              <a:avLst/>
            </a:prstGeom>
            <a:noFill/>
            <a:ln cap="flat" cmpd="sng" w="57150">
              <a:solidFill>
                <a:srgbClr val="FF0000"/>
              </a:solidFill>
              <a:prstDash val="dot"/>
              <a:round/>
              <a:headEnd len="med" w="med" type="none"/>
              <a:tailEnd len="lg" w="lg" type="triangle"/>
            </a:ln>
          </p:spPr>
        </p:cxnSp>
        <p:cxnSp>
          <p:nvCxnSpPr>
            <p:cNvPr id="230" name="Shape 230"/>
            <p:cNvCxnSpPr/>
            <p:nvPr/>
          </p:nvCxnSpPr>
          <p:spPr>
            <a:xfrm flipH="1" rot="10800000">
              <a:off x="5333994" y="3324451"/>
              <a:ext cx="2193900" cy="623100"/>
            </a:xfrm>
            <a:prstGeom prst="straightConnector1">
              <a:avLst/>
            </a:prstGeom>
            <a:noFill/>
            <a:ln cap="flat" cmpd="sng" w="57150">
              <a:solidFill>
                <a:srgbClr val="FF0000"/>
              </a:solidFill>
              <a:prstDash val="dot"/>
              <a:round/>
              <a:headEnd len="med" w="med" type="none"/>
              <a:tailEnd len="lg" w="lg" type="triangle"/>
            </a:ln>
          </p:spPr>
        </p:cxnSp>
        <p:cxnSp>
          <p:nvCxnSpPr>
            <p:cNvPr id="231" name="Shape 231"/>
            <p:cNvCxnSpPr/>
            <p:nvPr/>
          </p:nvCxnSpPr>
          <p:spPr>
            <a:xfrm>
              <a:off x="3264150" y="3309450"/>
              <a:ext cx="429600" cy="597900"/>
            </a:xfrm>
            <a:prstGeom prst="straightConnector1">
              <a:avLst/>
            </a:prstGeom>
            <a:noFill/>
            <a:ln cap="flat" cmpd="sng" w="57150">
              <a:solidFill>
                <a:srgbClr val="FF0000"/>
              </a:solidFill>
              <a:prstDash val="dot"/>
              <a:round/>
              <a:headEnd len="med" w="med" type="none"/>
              <a:tailEnd len="lg" w="lg" type="triangle"/>
            </a:ln>
          </p:spPr>
        </p:cxnSp>
        <p:sp>
          <p:nvSpPr>
            <p:cNvPr id="232" name="Shape 232"/>
            <p:cNvSpPr/>
            <p:nvPr/>
          </p:nvSpPr>
          <p:spPr>
            <a:xfrm>
              <a:off x="3867225" y="1184250"/>
              <a:ext cx="1430400" cy="904799"/>
            </a:xfrm>
            <a:prstGeom prst="rect">
              <a:avLst/>
            </a:prstGeom>
            <a:noFill/>
            <a:ln cap="flat" cmpd="sng" w="12700">
              <a:solidFill>
                <a:srgbClr val="000080"/>
              </a:solidFill>
              <a:prstDash val="solid"/>
              <a:miter/>
              <a:headEnd len="med" w="med" type="none"/>
              <a:tailEnd len="med" w="med" type="none"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3" name="Shape 233"/>
            <p:cNvSpPr txBox="1"/>
            <p:nvPr/>
          </p:nvSpPr>
          <p:spPr>
            <a:xfrm>
              <a:off x="3886200" y="1352550"/>
              <a:ext cx="1447800" cy="708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imes New Roman"/>
                <a:buNone/>
              </a:pPr>
              <a:r>
                <a:rPr b="1" i="0" lang="en-US" sz="1800" u="none" cap="none" strike="noStrike">
                  <a:solidFill>
                    <a:srgbClr val="000000"/>
                  </a:solidFill>
                  <a:latin typeface="Questrial"/>
                  <a:ea typeface="Questrial"/>
                  <a:cs typeface="Questrial"/>
                  <a:sym typeface="Questrial"/>
                </a:rPr>
                <a:t>Desired Behavior</a:t>
              </a:r>
            </a:p>
          </p:txBody>
        </p:sp>
        <p:cxnSp>
          <p:nvCxnSpPr>
            <p:cNvPr id="234" name="Shape 234"/>
            <p:cNvCxnSpPr/>
            <p:nvPr/>
          </p:nvCxnSpPr>
          <p:spPr>
            <a:xfrm flipH="1" rot="10800000">
              <a:off x="5266437" y="1635164"/>
              <a:ext cx="265500" cy="8400"/>
            </a:xfrm>
            <a:prstGeom prst="straightConnector1">
              <a:avLst/>
            </a:prstGeom>
            <a:noFill/>
            <a:ln cap="flat" cmpd="sng" w="38100">
              <a:solidFill>
                <a:srgbClr val="FF0000"/>
              </a:solidFill>
              <a:prstDash val="dot"/>
              <a:round/>
              <a:headEnd len="med" w="med" type="none"/>
              <a:tailEnd len="lg" w="lg" type="triangle"/>
            </a:ln>
          </p:spPr>
        </p:cxnSp>
        <p:sp>
          <p:nvSpPr>
            <p:cNvPr id="235" name="Shape 235"/>
            <p:cNvSpPr/>
            <p:nvPr/>
          </p:nvSpPr>
          <p:spPr>
            <a:xfrm>
              <a:off x="2006750" y="2299475"/>
              <a:ext cx="1430400" cy="904800"/>
            </a:xfrm>
            <a:prstGeom prst="rect">
              <a:avLst/>
            </a:prstGeom>
            <a:noFill/>
            <a:ln cap="flat" cmpd="sng" w="12700">
              <a:solidFill>
                <a:srgbClr val="000080"/>
              </a:solidFill>
              <a:prstDash val="solid"/>
              <a:miter/>
              <a:headEnd len="med" w="med" type="none"/>
              <a:tailEnd len="med" w="med" type="none"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6" name="Shape 236"/>
            <p:cNvSpPr/>
            <p:nvPr/>
          </p:nvSpPr>
          <p:spPr>
            <a:xfrm>
              <a:off x="1930550" y="2394739"/>
              <a:ext cx="1524000" cy="705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4450" lIns="90475" rIns="90475" tIns="444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imes New Roman"/>
                <a:buNone/>
              </a:pPr>
              <a:r>
                <a:rPr b="1" i="0" lang="en-US" sz="1800" u="none" cap="none" strike="noStrike">
                  <a:solidFill>
                    <a:srgbClr val="000000"/>
                  </a:solidFill>
                  <a:latin typeface="Questrial"/>
                  <a:ea typeface="Questrial"/>
                  <a:cs typeface="Questrial"/>
                  <a:sym typeface="Questrial"/>
                </a:rPr>
                <a:t>Antecedent Trigger</a:t>
              </a:r>
            </a:p>
          </p:txBody>
        </p:sp>
        <p:cxnSp>
          <p:nvCxnSpPr>
            <p:cNvPr id="237" name="Shape 237"/>
            <p:cNvCxnSpPr>
              <a:stCxn id="238" idx="3"/>
            </p:cNvCxnSpPr>
            <p:nvPr/>
          </p:nvCxnSpPr>
          <p:spPr>
            <a:xfrm>
              <a:off x="1548950" y="2735188"/>
              <a:ext cx="428400" cy="0"/>
            </a:xfrm>
            <a:prstGeom prst="straightConnector1">
              <a:avLst/>
            </a:prstGeom>
            <a:noFill/>
            <a:ln cap="flat" cmpd="sng" w="38100">
              <a:solidFill>
                <a:srgbClr val="5DA31E"/>
              </a:solidFill>
              <a:prstDash val="solid"/>
              <a:round/>
              <a:headEnd len="med" w="med" type="none"/>
              <a:tailEnd len="lg" w="lg" type="triangle"/>
            </a:ln>
          </p:spPr>
        </p:cxnSp>
        <p:grpSp>
          <p:nvGrpSpPr>
            <p:cNvPr id="239" name="Shape 239"/>
            <p:cNvGrpSpPr/>
            <p:nvPr/>
          </p:nvGrpSpPr>
          <p:grpSpPr>
            <a:xfrm>
              <a:off x="3867187" y="2282775"/>
              <a:ext cx="1430400" cy="904800"/>
              <a:chOff x="3934587" y="2338675"/>
              <a:chExt cx="1430400" cy="904800"/>
            </a:xfrm>
          </p:grpSpPr>
          <p:sp>
            <p:nvSpPr>
              <p:cNvPr id="240" name="Shape 240"/>
              <p:cNvSpPr/>
              <p:nvPr/>
            </p:nvSpPr>
            <p:spPr>
              <a:xfrm>
                <a:off x="3965576" y="2419364"/>
                <a:ext cx="1368300" cy="705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4450" lIns="90475" rIns="90475" tIns="4445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ct val="25000"/>
                  <a:buFont typeface="Times New Roman"/>
                  <a:buNone/>
                </a:pPr>
                <a:r>
                  <a:rPr b="1" i="0" lang="en-US" sz="1800" u="none" cap="none" strike="noStrike">
                    <a:solidFill>
                      <a:srgbClr val="000000"/>
                    </a:solidFill>
                    <a:latin typeface="Questrial"/>
                    <a:ea typeface="Questrial"/>
                    <a:cs typeface="Questrial"/>
                    <a:sym typeface="Questrial"/>
                  </a:rPr>
                  <a:t>Problem Behavior</a:t>
                </a:r>
              </a:p>
            </p:txBody>
          </p:sp>
          <p:sp>
            <p:nvSpPr>
              <p:cNvPr id="241" name="Shape 241"/>
              <p:cNvSpPr/>
              <p:nvPr/>
            </p:nvSpPr>
            <p:spPr>
              <a:xfrm>
                <a:off x="3934587" y="2338675"/>
                <a:ext cx="1430400" cy="904800"/>
              </a:xfrm>
              <a:prstGeom prst="rect">
                <a:avLst/>
              </a:prstGeom>
              <a:noFill/>
              <a:ln cap="flat" cmpd="sng" w="12700">
                <a:solidFill>
                  <a:srgbClr val="000080"/>
                </a:solidFill>
                <a:prstDash val="solid"/>
                <a:miter/>
                <a:headEnd len="med" w="med" type="none"/>
                <a:tailEnd len="med" w="med" type="none"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42" name="Shape 242"/>
            <p:cNvGrpSpPr/>
            <p:nvPr/>
          </p:nvGrpSpPr>
          <p:grpSpPr>
            <a:xfrm>
              <a:off x="5592587" y="2282775"/>
              <a:ext cx="1676400" cy="904800"/>
              <a:chOff x="5562600" y="3541775"/>
              <a:chExt cx="1676400" cy="904800"/>
            </a:xfrm>
          </p:grpSpPr>
          <p:sp>
            <p:nvSpPr>
              <p:cNvPr id="243" name="Shape 243"/>
              <p:cNvSpPr/>
              <p:nvPr/>
            </p:nvSpPr>
            <p:spPr>
              <a:xfrm>
                <a:off x="5562600" y="3641514"/>
                <a:ext cx="1676400" cy="705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4450" lIns="90475" rIns="90475" tIns="4445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ct val="25000"/>
                  <a:buFont typeface="Times New Roman"/>
                  <a:buNone/>
                </a:pPr>
                <a:r>
                  <a:rPr b="1" i="0" lang="en-US" sz="1800" u="none" cap="none" strike="noStrike">
                    <a:solidFill>
                      <a:srgbClr val="000000"/>
                    </a:solidFill>
                    <a:latin typeface="Questrial"/>
                    <a:ea typeface="Questrial"/>
                    <a:cs typeface="Questrial"/>
                    <a:sym typeface="Questrial"/>
                  </a:rPr>
                  <a:t>Maintaining</a:t>
                </a:r>
              </a:p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ct val="25000"/>
                  <a:buFont typeface="Times New Roman"/>
                  <a:buNone/>
                </a:pPr>
                <a:r>
                  <a:rPr b="1" i="0" lang="en-US" sz="1800" u="none" cap="none" strike="noStrike">
                    <a:solidFill>
                      <a:srgbClr val="000000"/>
                    </a:solidFill>
                    <a:latin typeface="Questrial"/>
                    <a:ea typeface="Questrial"/>
                    <a:cs typeface="Questrial"/>
                    <a:sym typeface="Questrial"/>
                  </a:rPr>
                  <a:t>Consequence</a:t>
                </a:r>
              </a:p>
            </p:txBody>
          </p:sp>
          <p:sp>
            <p:nvSpPr>
              <p:cNvPr id="244" name="Shape 244"/>
              <p:cNvSpPr/>
              <p:nvPr/>
            </p:nvSpPr>
            <p:spPr>
              <a:xfrm>
                <a:off x="5685600" y="3541775"/>
                <a:ext cx="1430400" cy="904800"/>
              </a:xfrm>
              <a:prstGeom prst="rect">
                <a:avLst/>
              </a:prstGeom>
              <a:noFill/>
              <a:ln cap="flat" cmpd="sng" w="12700">
                <a:solidFill>
                  <a:srgbClr val="000080"/>
                </a:solidFill>
                <a:prstDash val="solid"/>
                <a:miter/>
                <a:headEnd len="med" w="med" type="none"/>
                <a:tailEnd len="med" w="med" type="none"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45" name="Shape 245"/>
            <p:cNvGrpSpPr/>
            <p:nvPr/>
          </p:nvGrpSpPr>
          <p:grpSpPr>
            <a:xfrm>
              <a:off x="7615850" y="2282788"/>
              <a:ext cx="1430400" cy="904800"/>
              <a:chOff x="7408800" y="3541775"/>
              <a:chExt cx="1430400" cy="904800"/>
            </a:xfrm>
          </p:grpSpPr>
          <p:sp>
            <p:nvSpPr>
              <p:cNvPr id="246" name="Shape 246"/>
              <p:cNvSpPr txBox="1"/>
              <p:nvPr/>
            </p:nvSpPr>
            <p:spPr>
              <a:xfrm>
                <a:off x="7514400" y="3794115"/>
                <a:ext cx="1219200" cy="400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ct val="25000"/>
                  <a:buFont typeface="Times New Roman"/>
                  <a:buNone/>
                </a:pPr>
                <a:r>
                  <a:rPr b="1" i="0" lang="en-US" sz="1800" u="none" cap="none" strike="noStrike">
                    <a:solidFill>
                      <a:srgbClr val="000000"/>
                    </a:solidFill>
                    <a:latin typeface="Questrial"/>
                    <a:ea typeface="Questrial"/>
                    <a:cs typeface="Questrial"/>
                    <a:sym typeface="Questrial"/>
                  </a:rPr>
                  <a:t>Function</a:t>
                </a:r>
              </a:p>
            </p:txBody>
          </p:sp>
          <p:sp>
            <p:nvSpPr>
              <p:cNvPr id="247" name="Shape 247"/>
              <p:cNvSpPr/>
              <p:nvPr/>
            </p:nvSpPr>
            <p:spPr>
              <a:xfrm>
                <a:off x="7408800" y="3541775"/>
                <a:ext cx="1430400" cy="904800"/>
              </a:xfrm>
              <a:prstGeom prst="rect">
                <a:avLst/>
              </a:prstGeom>
              <a:noFill/>
              <a:ln cap="flat" cmpd="sng" w="12700">
                <a:solidFill>
                  <a:srgbClr val="000080"/>
                </a:solidFill>
                <a:prstDash val="solid"/>
                <a:miter/>
                <a:headEnd len="med" w="med" type="none"/>
                <a:tailEnd len="med" w="med" type="none"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248" name="Shape 248"/>
            <p:cNvSpPr/>
            <p:nvPr/>
          </p:nvSpPr>
          <p:spPr>
            <a:xfrm>
              <a:off x="118550" y="2277987"/>
              <a:ext cx="1368300" cy="91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4450" lIns="90475" rIns="90475" tIns="444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imes New Roman"/>
                <a:buNone/>
              </a:pPr>
              <a:r>
                <a:rPr b="1" i="0" lang="en-US" sz="1800" u="none" cap="none" strike="noStrike">
                  <a:solidFill>
                    <a:srgbClr val="000000"/>
                  </a:solidFill>
                  <a:latin typeface="Questrial"/>
                  <a:ea typeface="Questrial"/>
                  <a:cs typeface="Questrial"/>
                  <a:sym typeface="Questrial"/>
                </a:rPr>
                <a:t>Setting Events /</a:t>
              </a: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imes New Roman"/>
                <a:buNone/>
              </a:pPr>
              <a:r>
                <a:rPr b="1" i="0" lang="en-US" sz="1800" u="none" cap="none" strike="noStrike">
                  <a:solidFill>
                    <a:srgbClr val="000000"/>
                  </a:solidFill>
                  <a:latin typeface="Questrial"/>
                  <a:ea typeface="Questrial"/>
                  <a:cs typeface="Questrial"/>
                  <a:sym typeface="Questrial"/>
                </a:rPr>
                <a:t>Conditions</a:t>
              </a:r>
            </a:p>
          </p:txBody>
        </p:sp>
        <p:sp>
          <p:nvSpPr>
            <p:cNvPr id="238" name="Shape 238"/>
            <p:cNvSpPr/>
            <p:nvPr/>
          </p:nvSpPr>
          <p:spPr>
            <a:xfrm>
              <a:off x="118550" y="2282788"/>
              <a:ext cx="1430400" cy="904800"/>
            </a:xfrm>
            <a:prstGeom prst="rect">
              <a:avLst/>
            </a:prstGeom>
            <a:noFill/>
            <a:ln cap="flat" cmpd="sng" w="12700">
              <a:solidFill>
                <a:srgbClr val="000080"/>
              </a:solidFill>
              <a:prstDash val="solid"/>
              <a:miter/>
              <a:headEnd len="med" w="med" type="none"/>
              <a:tailEnd len="med" w="med" type="none"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cxnSp>
          <p:nvCxnSpPr>
            <p:cNvPr id="249" name="Shape 249"/>
            <p:cNvCxnSpPr/>
            <p:nvPr/>
          </p:nvCxnSpPr>
          <p:spPr>
            <a:xfrm>
              <a:off x="7164300" y="2735188"/>
              <a:ext cx="428400" cy="0"/>
            </a:xfrm>
            <a:prstGeom prst="straightConnector1">
              <a:avLst/>
            </a:prstGeom>
            <a:noFill/>
            <a:ln cap="flat" cmpd="sng" w="38100">
              <a:solidFill>
                <a:srgbClr val="5DA31E"/>
              </a:solidFill>
              <a:prstDash val="solid"/>
              <a:round/>
              <a:headEnd len="med" w="med" type="none"/>
              <a:tailEnd len="lg" w="lg" type="triangle"/>
            </a:ln>
          </p:spPr>
        </p:cxnSp>
        <p:cxnSp>
          <p:nvCxnSpPr>
            <p:cNvPr id="250" name="Shape 250"/>
            <p:cNvCxnSpPr/>
            <p:nvPr/>
          </p:nvCxnSpPr>
          <p:spPr>
            <a:xfrm>
              <a:off x="5266550" y="2735188"/>
              <a:ext cx="428400" cy="0"/>
            </a:xfrm>
            <a:prstGeom prst="straightConnector1">
              <a:avLst/>
            </a:prstGeom>
            <a:noFill/>
            <a:ln cap="flat" cmpd="sng" w="38100">
              <a:solidFill>
                <a:srgbClr val="5DA31E"/>
              </a:solidFill>
              <a:prstDash val="solid"/>
              <a:round/>
              <a:headEnd len="med" w="med" type="none"/>
              <a:tailEnd len="lg" w="lg" type="triangle"/>
            </a:ln>
          </p:spPr>
        </p:cxnSp>
        <p:cxnSp>
          <p:nvCxnSpPr>
            <p:cNvPr id="251" name="Shape 251"/>
            <p:cNvCxnSpPr/>
            <p:nvPr/>
          </p:nvCxnSpPr>
          <p:spPr>
            <a:xfrm>
              <a:off x="3407750" y="2735188"/>
              <a:ext cx="428400" cy="0"/>
            </a:xfrm>
            <a:prstGeom prst="straightConnector1">
              <a:avLst/>
            </a:prstGeom>
            <a:noFill/>
            <a:ln cap="flat" cmpd="sng" w="38100">
              <a:solidFill>
                <a:srgbClr val="5DA31E"/>
              </a:solidFill>
              <a:prstDash val="solid"/>
              <a:round/>
              <a:headEnd len="med" w="med" type="none"/>
              <a:tailEnd len="lg" w="lg" type="triangle"/>
            </a:ln>
          </p:spPr>
        </p:cxnSp>
        <p:grpSp>
          <p:nvGrpSpPr>
            <p:cNvPr id="252" name="Shape 252"/>
            <p:cNvGrpSpPr/>
            <p:nvPr/>
          </p:nvGrpSpPr>
          <p:grpSpPr>
            <a:xfrm>
              <a:off x="3782325" y="3381300"/>
              <a:ext cx="1600200" cy="904800"/>
              <a:chOff x="3810000" y="3381300"/>
              <a:chExt cx="1600200" cy="904800"/>
            </a:xfrm>
          </p:grpSpPr>
          <p:sp>
            <p:nvSpPr>
              <p:cNvPr id="253" name="Shape 253"/>
              <p:cNvSpPr/>
              <p:nvPr/>
            </p:nvSpPr>
            <p:spPr>
              <a:xfrm>
                <a:off x="3810000" y="3514500"/>
                <a:ext cx="1600200" cy="705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4450" lIns="90475" rIns="90475" tIns="4445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ct val="25000"/>
                  <a:buFont typeface="Times New Roman"/>
                  <a:buNone/>
                </a:pPr>
                <a:r>
                  <a:rPr b="1" i="0" lang="en-US" sz="1800" u="none" cap="none" strike="noStrike">
                    <a:solidFill>
                      <a:srgbClr val="000000"/>
                    </a:solidFill>
                    <a:latin typeface="Questrial"/>
                    <a:ea typeface="Questrial"/>
                    <a:cs typeface="Questrial"/>
                    <a:sym typeface="Questrial"/>
                  </a:rPr>
                  <a:t>Replacement Behavior</a:t>
                </a:r>
              </a:p>
            </p:txBody>
          </p:sp>
          <p:sp>
            <p:nvSpPr>
              <p:cNvPr id="254" name="Shape 254"/>
              <p:cNvSpPr/>
              <p:nvPr/>
            </p:nvSpPr>
            <p:spPr>
              <a:xfrm>
                <a:off x="3894900" y="3381300"/>
                <a:ext cx="1430400" cy="904800"/>
              </a:xfrm>
              <a:prstGeom prst="rect">
                <a:avLst/>
              </a:prstGeom>
              <a:noFill/>
              <a:ln cap="flat" cmpd="sng" w="12700">
                <a:solidFill>
                  <a:srgbClr val="000080"/>
                </a:solidFill>
                <a:prstDash val="solid"/>
                <a:miter/>
                <a:headEnd len="med" w="med" type="none"/>
                <a:tailEnd len="med" w="med" type="none"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55" name="Shape 255"/>
            <p:cNvGrpSpPr/>
            <p:nvPr/>
          </p:nvGrpSpPr>
          <p:grpSpPr>
            <a:xfrm>
              <a:off x="5592587" y="1184288"/>
              <a:ext cx="1676400" cy="904800"/>
              <a:chOff x="5562600" y="3541775"/>
              <a:chExt cx="1676400" cy="904800"/>
            </a:xfrm>
          </p:grpSpPr>
          <p:sp>
            <p:nvSpPr>
              <p:cNvPr id="256" name="Shape 256"/>
              <p:cNvSpPr/>
              <p:nvPr/>
            </p:nvSpPr>
            <p:spPr>
              <a:xfrm>
                <a:off x="5562600" y="3641514"/>
                <a:ext cx="1676400" cy="705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4450" lIns="90475" rIns="90475" tIns="4445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ct val="25000"/>
                  <a:buFont typeface="Times New Roman"/>
                  <a:buNone/>
                </a:pPr>
                <a:r>
                  <a:rPr b="1" i="0" lang="en-US" sz="1800" u="none" cap="none" strike="noStrike">
                    <a:solidFill>
                      <a:srgbClr val="000000"/>
                    </a:solidFill>
                    <a:latin typeface="Questrial"/>
                    <a:ea typeface="Questrial"/>
                    <a:cs typeface="Questrial"/>
                    <a:sym typeface="Questrial"/>
                  </a:rPr>
                  <a:t>Maintaining</a:t>
                </a:r>
              </a:p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ct val="25000"/>
                  <a:buFont typeface="Times New Roman"/>
                  <a:buNone/>
                </a:pPr>
                <a:r>
                  <a:rPr b="1" i="0" lang="en-US" sz="1800" u="none" cap="none" strike="noStrike">
                    <a:solidFill>
                      <a:srgbClr val="000000"/>
                    </a:solidFill>
                    <a:latin typeface="Questrial"/>
                    <a:ea typeface="Questrial"/>
                    <a:cs typeface="Questrial"/>
                    <a:sym typeface="Questrial"/>
                  </a:rPr>
                  <a:t>Consequence</a:t>
                </a:r>
              </a:p>
            </p:txBody>
          </p:sp>
          <p:sp>
            <p:nvSpPr>
              <p:cNvPr id="257" name="Shape 257"/>
              <p:cNvSpPr/>
              <p:nvPr/>
            </p:nvSpPr>
            <p:spPr>
              <a:xfrm>
                <a:off x="5685600" y="3541775"/>
                <a:ext cx="1430400" cy="904800"/>
              </a:xfrm>
              <a:prstGeom prst="rect">
                <a:avLst/>
              </a:prstGeom>
              <a:noFill/>
              <a:ln cap="flat" cmpd="sng" w="12700">
                <a:solidFill>
                  <a:srgbClr val="000080"/>
                </a:solidFill>
                <a:prstDash val="solid"/>
                <a:miter/>
                <a:headEnd len="med" w="med" type="none"/>
                <a:tailEnd len="med" w="med" type="none"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</p:spTree>
  </p:cSld>
  <p:clrMapOvr>
    <a:masterClrMapping/>
  </p:clrMapOvr>
  <p:transition spd="slow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Shape 262"/>
          <p:cNvSpPr txBox="1"/>
          <p:nvPr>
            <p:ph type="title"/>
          </p:nvPr>
        </p:nvSpPr>
        <p:spPr>
          <a:xfrm>
            <a:off x="152400" y="247650"/>
            <a:ext cx="7467600" cy="7429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Questrial"/>
              <a:buNone/>
            </a:pPr>
            <a:r>
              <a:rPr b="0" i="0" lang="en-US" sz="40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Checklist of BSP Elements</a:t>
            </a:r>
          </a:p>
        </p:txBody>
      </p:sp>
      <p:sp>
        <p:nvSpPr>
          <p:cNvPr id="263" name="Shape 263"/>
          <p:cNvSpPr txBox="1"/>
          <p:nvPr>
            <p:ph idx="1" type="body"/>
          </p:nvPr>
        </p:nvSpPr>
        <p:spPr>
          <a:xfrm>
            <a:off x="152400" y="990599"/>
            <a:ext cx="8534399" cy="415290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11429" lvl="0" marL="15113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Interventions in your BSP address each stage of the Competing Behavior Pathway:	</a:t>
            </a:r>
          </a:p>
          <a:p>
            <a:pPr indent="-63500" lvl="1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 Setting Events</a:t>
            </a:r>
          </a:p>
          <a:p>
            <a:pPr indent="-63500" lvl="1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 Antecedents</a:t>
            </a:r>
          </a:p>
          <a:p>
            <a:pPr indent="-63500" lvl="1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 Replacement Behavior</a:t>
            </a:r>
          </a:p>
          <a:p>
            <a:pPr indent="-77787" lvl="3" marL="1004888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Teaching, if needed</a:t>
            </a:r>
          </a:p>
          <a:p>
            <a:pPr indent="-63500" lvl="1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 Consequences</a:t>
            </a:r>
          </a:p>
          <a:p>
            <a:pPr indent="-77787" lvl="3" marL="1004888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Rewards for replacement behaviors</a:t>
            </a:r>
          </a:p>
          <a:p>
            <a:pPr indent="-77787" lvl="3" marL="1004888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Extinguishing rewards for problem behaviors</a:t>
            </a:r>
          </a:p>
          <a:p>
            <a:pPr indent="-77787" lvl="3" marL="1004888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Punishment for problem behavior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Shape 269"/>
          <p:cNvSpPr txBox="1"/>
          <p:nvPr>
            <p:ph type="title"/>
          </p:nvPr>
        </p:nvSpPr>
        <p:spPr>
          <a:xfrm>
            <a:off x="152400" y="247650"/>
            <a:ext cx="7242809" cy="79248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Questrial"/>
              <a:buNone/>
            </a:pPr>
            <a:r>
              <a:rPr b="0" i="0" lang="en-US" sz="40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Consequences</a:t>
            </a:r>
          </a:p>
        </p:txBody>
      </p:sp>
      <p:sp>
        <p:nvSpPr>
          <p:cNvPr id="270" name="Shape 270"/>
          <p:cNvSpPr txBox="1"/>
          <p:nvPr>
            <p:ph idx="1" type="body"/>
          </p:nvPr>
        </p:nvSpPr>
        <p:spPr>
          <a:xfrm>
            <a:off x="152400" y="1040129"/>
            <a:ext cx="8271509" cy="397764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t/>
            </a:r>
            <a:endParaRPr b="1" i="0" sz="2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Reinforcement vs. Punishment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t/>
            </a:r>
            <a:endParaRPr b="1" i="1" sz="24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b="1" i="1" lang="en-US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Make sure that disciplinary consequences included in your BSP are functioning as punishment and not as reinforcement, based on your Function of Behavior hypothesis</a:t>
            </a: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/>
          <p:nvPr>
            <p:ph type="title"/>
          </p:nvPr>
        </p:nvSpPr>
        <p:spPr>
          <a:xfrm>
            <a:off x="152400" y="247650"/>
            <a:ext cx="7467600" cy="74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Questrial"/>
              <a:buNone/>
            </a:pPr>
            <a:r>
              <a:rPr b="0" i="0" lang="en-US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Objectives</a:t>
            </a:r>
          </a:p>
        </p:txBody>
      </p:sp>
      <p:sp>
        <p:nvSpPr>
          <p:cNvPr id="98" name="Shape 98"/>
          <p:cNvSpPr txBox="1"/>
          <p:nvPr>
            <p:ph idx="1" type="body"/>
          </p:nvPr>
        </p:nvSpPr>
        <p:spPr>
          <a:xfrm>
            <a:off x="457200" y="1200150"/>
            <a:ext cx="8229600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228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By the end of this session, you will:</a:t>
            </a:r>
          </a:p>
          <a:p>
            <a:pPr indent="-457200" lvl="0" marL="685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Be able to identify common errors in implementing BSP’s </a:t>
            </a:r>
          </a:p>
          <a:p>
            <a:pPr indent="-457200" lvl="0" marL="685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Be able to offer some solutions to try when a BSP isn’t working</a:t>
            </a:r>
          </a:p>
          <a:p>
            <a:pPr indent="-457200" lvl="0" marL="685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Have problem-solved with presenters and colleagues about ways to improve BSPs in your school (generally or with a specific BSP)</a:t>
            </a:r>
          </a:p>
          <a:p>
            <a:pPr indent="-457200" lvl="0" marL="685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  <p:transition spd="slow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Shape 276"/>
          <p:cNvSpPr txBox="1"/>
          <p:nvPr>
            <p:ph type="title"/>
          </p:nvPr>
        </p:nvSpPr>
        <p:spPr>
          <a:xfrm>
            <a:off x="152400" y="247650"/>
            <a:ext cx="7467600" cy="7429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Questrial"/>
              <a:buNone/>
            </a:pPr>
            <a:r>
              <a:rPr b="0" i="0" lang="en-US" sz="40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Replacement Behaviors</a:t>
            </a:r>
          </a:p>
        </p:txBody>
      </p:sp>
      <p:sp>
        <p:nvSpPr>
          <p:cNvPr id="277" name="Shape 277"/>
          <p:cNvSpPr txBox="1"/>
          <p:nvPr>
            <p:ph idx="1" type="body"/>
          </p:nvPr>
        </p:nvSpPr>
        <p:spPr>
          <a:xfrm>
            <a:off x="457200" y="1200150"/>
            <a:ext cx="8229600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514350" lvl="0" marL="66548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AutoNum type="arabicPeriod"/>
            </a:pPr>
            <a:r>
              <a:rPr b="0" i="0" lang="en-US" sz="22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Does the replacement behavior fulfill the same function?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/>
          </a:p>
          <a:p>
            <a:pPr indent="-514350" lvl="0" marL="66548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AutoNum type="arabicPeriod"/>
            </a:pPr>
            <a:r>
              <a:rPr b="0" i="0" lang="en-US" sz="22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Does the replacement behavior need to be taught?</a:t>
            </a:r>
          </a:p>
          <a:p>
            <a:pPr indent="0" lvl="0" marL="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None/>
            </a:pPr>
            <a:r>
              <a:t/>
            </a:r>
            <a:endParaRPr sz="2200"/>
          </a:p>
          <a:p>
            <a:pPr indent="-514350" lvl="0" marL="66548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AutoNum type="arabicPeriod"/>
            </a:pPr>
            <a:r>
              <a:rPr b="0" i="0" lang="en-US" sz="22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How will the replacement behavior be reinforced?</a:t>
            </a:r>
          </a:p>
          <a:p>
            <a:pPr indent="0" lvl="0" marL="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None/>
            </a:pPr>
            <a:r>
              <a:t/>
            </a:r>
            <a:endParaRPr sz="2200"/>
          </a:p>
          <a:p>
            <a:pPr indent="-514350" lvl="0" marL="66548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AutoNum type="arabicPeriod"/>
            </a:pPr>
            <a:r>
              <a:rPr lang="en-US" sz="2200"/>
              <a:t>Is your planned reinforcement of the replacement behavior powerful enough to make it a more desirable choice than the problem behavior?</a:t>
            </a:r>
          </a:p>
          <a:p>
            <a:pPr indent="-525780" lvl="0" marL="66548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Shape 282"/>
          <p:cNvSpPr txBox="1"/>
          <p:nvPr>
            <p:ph type="title"/>
          </p:nvPr>
        </p:nvSpPr>
        <p:spPr>
          <a:xfrm>
            <a:off x="152400" y="247650"/>
            <a:ext cx="8661815" cy="7429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Questrial"/>
              <a:buNone/>
            </a:pPr>
            <a:r>
              <a:rPr b="0" i="0" lang="en-US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Solutions</a:t>
            </a:r>
          </a:p>
        </p:txBody>
      </p:sp>
      <p:sp>
        <p:nvSpPr>
          <p:cNvPr id="283" name="Shape 283"/>
          <p:cNvSpPr txBox="1"/>
          <p:nvPr>
            <p:ph idx="1" type="body"/>
          </p:nvPr>
        </p:nvSpPr>
        <p:spPr>
          <a:xfrm>
            <a:off x="0" y="990599"/>
            <a:ext cx="8686800" cy="386715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11429" lvl="0" marL="15113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Ensure Staff Buy-In and Commitment</a:t>
            </a:r>
          </a:p>
          <a:p>
            <a:pPr indent="-11429" lvl="0" marL="15113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-11429" lvl="0" marL="15113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-11429" lvl="0" marL="15113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-11429" lvl="0" marL="15113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 </a:t>
            </a:r>
          </a:p>
        </p:txBody>
      </p:sp>
      <p:graphicFrame>
        <p:nvGraphicFramePr>
          <p:cNvPr id="284" name="Shape 284"/>
          <p:cNvGraphicFramePr/>
          <p:nvPr/>
        </p:nvGraphicFramePr>
        <p:xfrm>
          <a:off x="99309" y="1697384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{D91611C2-AA40-44C0-9355-B2117CCBA3AB}</a:tableStyleId>
              </a:tblPr>
              <a:tblGrid>
                <a:gridCol w="4523500"/>
                <a:gridCol w="4419600"/>
              </a:tblGrid>
              <a:tr h="5312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2800" u="none" cap="none" strike="noStrike"/>
                        <a:t>Do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2800" u="none" cap="none" strike="noStrike"/>
                        <a:t>Don’t</a:t>
                      </a:r>
                    </a:p>
                  </a:txBody>
                  <a:tcPr marT="45725" marB="45725" marR="91450" marL="91450"/>
                </a:tc>
              </a:tr>
              <a:tr h="8345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sz="2400" u="none" cap="none" strike="noStrike"/>
                    </a:p>
                  </a:txBody>
                  <a:tcPr marT="45725" marB="45725" marR="91450" marL="91450"/>
                </a:tc>
              </a:tr>
              <a:tr h="8229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sz="2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sz="2400" u="none" cap="none" strike="noStrike"/>
                    </a:p>
                  </a:txBody>
                  <a:tcPr marT="45725" marB="45725" marR="91450" marL="91450"/>
                </a:tc>
              </a:tr>
              <a:tr h="9031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sz="2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sz="2400" u="none" cap="none" strike="noStrike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285" name="Shape 285"/>
          <p:cNvSpPr txBox="1"/>
          <p:nvPr/>
        </p:nvSpPr>
        <p:spPr>
          <a:xfrm>
            <a:off x="99309" y="2308859"/>
            <a:ext cx="4351020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rPr>
              <a:t>Involve everyone in development of the plan</a:t>
            </a:r>
          </a:p>
        </p:txBody>
      </p:sp>
      <p:sp>
        <p:nvSpPr>
          <p:cNvPr id="286" name="Shape 286"/>
          <p:cNvSpPr txBox="1"/>
          <p:nvPr/>
        </p:nvSpPr>
        <p:spPr>
          <a:xfrm>
            <a:off x="4549637" y="2308859"/>
            <a:ext cx="4492761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rPr>
              <a:t>Hand people a plan that you wrote on your own</a:t>
            </a:r>
          </a:p>
        </p:txBody>
      </p:sp>
      <p:sp>
        <p:nvSpPr>
          <p:cNvPr id="287" name="Shape 287"/>
          <p:cNvSpPr txBox="1"/>
          <p:nvPr/>
        </p:nvSpPr>
        <p:spPr>
          <a:xfrm>
            <a:off x="152400" y="3120390"/>
            <a:ext cx="4297929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rPr>
              <a:t>Elicit input from key staff, propose ideas, ask questions</a:t>
            </a:r>
          </a:p>
        </p:txBody>
      </p:sp>
      <p:sp>
        <p:nvSpPr>
          <p:cNvPr id="288" name="Shape 288"/>
          <p:cNvSpPr txBox="1"/>
          <p:nvPr/>
        </p:nvSpPr>
        <p:spPr>
          <a:xfrm>
            <a:off x="4549637" y="3211830"/>
            <a:ext cx="4492800" cy="4001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rPr>
              <a:t>Tell them what they should do</a:t>
            </a:r>
          </a:p>
        </p:txBody>
      </p:sp>
      <p:sp>
        <p:nvSpPr>
          <p:cNvPr id="289" name="Shape 289"/>
          <p:cNvSpPr txBox="1"/>
          <p:nvPr/>
        </p:nvSpPr>
        <p:spPr>
          <a:xfrm>
            <a:off x="152400" y="4014662"/>
            <a:ext cx="4397238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rPr>
              <a:t>Check for staff commitment and buy-in before finalizing your BSP</a:t>
            </a:r>
          </a:p>
        </p:txBody>
      </p:sp>
      <p:sp>
        <p:nvSpPr>
          <p:cNvPr id="290" name="Shape 290"/>
          <p:cNvSpPr txBox="1"/>
          <p:nvPr/>
        </p:nvSpPr>
        <p:spPr>
          <a:xfrm>
            <a:off x="4602728" y="4014662"/>
            <a:ext cx="4492761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rPr>
              <a:t>Assume that just because you talked about it, everyone agrees</a:t>
            </a: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8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8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8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8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9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Shape 295"/>
          <p:cNvSpPr txBox="1"/>
          <p:nvPr>
            <p:ph type="title"/>
          </p:nvPr>
        </p:nvSpPr>
        <p:spPr>
          <a:xfrm>
            <a:off x="152400" y="247650"/>
            <a:ext cx="8661815" cy="7429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Questrial"/>
              <a:buNone/>
            </a:pPr>
            <a:r>
              <a:rPr b="0" i="0" lang="en-US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Solutions</a:t>
            </a:r>
          </a:p>
        </p:txBody>
      </p:sp>
      <p:sp>
        <p:nvSpPr>
          <p:cNvPr id="296" name="Shape 296"/>
          <p:cNvSpPr txBox="1"/>
          <p:nvPr>
            <p:ph idx="1" type="body"/>
          </p:nvPr>
        </p:nvSpPr>
        <p:spPr>
          <a:xfrm>
            <a:off x="0" y="990599"/>
            <a:ext cx="8686800" cy="386715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11429" lvl="0" marL="15113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Ensure Staff Time &amp; Availability</a:t>
            </a:r>
          </a:p>
          <a:p>
            <a:pPr indent="-11429" lvl="0" marL="15113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-11429" lvl="0" marL="15113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-11429" lvl="0" marL="15113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-11429" lvl="0" marL="15113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 </a:t>
            </a:r>
          </a:p>
        </p:txBody>
      </p:sp>
      <p:graphicFrame>
        <p:nvGraphicFramePr>
          <p:cNvPr id="297" name="Shape 297"/>
          <p:cNvGraphicFramePr/>
          <p:nvPr/>
        </p:nvGraphicFramePr>
        <p:xfrm>
          <a:off x="314792" y="187377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{D91611C2-AA40-44C0-9355-B2117CCBA3AB}</a:tableStyleId>
              </a:tblPr>
              <a:tblGrid>
                <a:gridCol w="4275575"/>
                <a:gridCol w="4096425"/>
              </a:tblGrid>
              <a:tr h="7439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2800" u="none" cap="none" strike="noStrike"/>
                        <a:t>Do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2800" u="none" cap="none" strike="noStrike"/>
                        <a:t>Don’t</a:t>
                      </a:r>
                    </a:p>
                  </a:txBody>
                  <a:tcPr marT="45725" marB="45725" marR="91450" marL="91450"/>
                </a:tc>
              </a:tr>
              <a:tr h="9156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 rowSpan="2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</a:tr>
              <a:tr h="9051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 vMerge="1"/>
              </a:tr>
            </a:tbl>
          </a:graphicData>
        </a:graphic>
      </p:graphicFrame>
      <p:sp>
        <p:nvSpPr>
          <p:cNvPr id="298" name="Shape 298"/>
          <p:cNvSpPr txBox="1"/>
          <p:nvPr/>
        </p:nvSpPr>
        <p:spPr>
          <a:xfrm>
            <a:off x="395125" y="2438900"/>
            <a:ext cx="3835500" cy="79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 sz="1800"/>
          </a:p>
        </p:txBody>
      </p:sp>
      <p:sp>
        <p:nvSpPr>
          <p:cNvPr id="299" name="Shape 299"/>
          <p:cNvSpPr txBox="1"/>
          <p:nvPr/>
        </p:nvSpPr>
        <p:spPr>
          <a:xfrm>
            <a:off x="4312375" y="2740475"/>
            <a:ext cx="4469100" cy="6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Get hung up on thinking you always need to hire a 1:1 to implement a BSP</a:t>
            </a:r>
          </a:p>
        </p:txBody>
      </p:sp>
      <p:sp>
        <p:nvSpPr>
          <p:cNvPr id="300" name="Shape 300"/>
          <p:cNvSpPr txBox="1"/>
          <p:nvPr/>
        </p:nvSpPr>
        <p:spPr>
          <a:xfrm>
            <a:off x="440425" y="2740462"/>
            <a:ext cx="41034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55000"/>
              <a:buFont typeface="Arial"/>
              <a:buNone/>
            </a:pPr>
            <a:r>
              <a:rPr lang="en-US"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Decide who has the time to implement each intervention</a:t>
            </a:r>
          </a:p>
        </p:txBody>
      </p:sp>
      <p:sp>
        <p:nvSpPr>
          <p:cNvPr id="301" name="Shape 301"/>
          <p:cNvSpPr txBox="1"/>
          <p:nvPr/>
        </p:nvSpPr>
        <p:spPr>
          <a:xfrm>
            <a:off x="448375" y="3622425"/>
            <a:ext cx="4087500" cy="55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Decide who will record the data</a:t>
            </a: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Shape 306"/>
          <p:cNvSpPr txBox="1"/>
          <p:nvPr>
            <p:ph type="title"/>
          </p:nvPr>
        </p:nvSpPr>
        <p:spPr>
          <a:xfrm>
            <a:off x="152400" y="247650"/>
            <a:ext cx="8661815" cy="7429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Questrial"/>
              <a:buNone/>
            </a:pPr>
            <a:r>
              <a:rPr b="0" i="0" lang="en-US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Solutions</a:t>
            </a:r>
          </a:p>
        </p:txBody>
      </p:sp>
      <p:sp>
        <p:nvSpPr>
          <p:cNvPr id="307" name="Shape 307"/>
          <p:cNvSpPr txBox="1"/>
          <p:nvPr>
            <p:ph idx="1" type="body"/>
          </p:nvPr>
        </p:nvSpPr>
        <p:spPr>
          <a:xfrm>
            <a:off x="0" y="990599"/>
            <a:ext cx="8686800" cy="386715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11429" lvl="0" marL="15113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Follow Through with BSP Elements</a:t>
            </a:r>
          </a:p>
          <a:p>
            <a:pPr indent="-11429" lvl="0" marL="15113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-11429" lvl="0" marL="15113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-11429" lvl="0" marL="15113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-11429" lvl="0" marL="15113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 </a:t>
            </a:r>
          </a:p>
        </p:txBody>
      </p:sp>
      <p:graphicFrame>
        <p:nvGraphicFramePr>
          <p:cNvPr id="308" name="Shape 308"/>
          <p:cNvGraphicFramePr/>
          <p:nvPr/>
        </p:nvGraphicFramePr>
        <p:xfrm>
          <a:off x="157395" y="1733547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{D91611C2-AA40-44C0-9355-B2117CCBA3AB}</a:tableStyleId>
              </a:tblPr>
              <a:tblGrid>
                <a:gridCol w="6529150"/>
                <a:gridCol w="2228850"/>
              </a:tblGrid>
              <a:tr h="4789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2800" u="none" cap="none" strike="noStrike"/>
                        <a:t>Do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2800" u="none" cap="none" strike="noStrike"/>
                        <a:t>Don’t</a:t>
                      </a:r>
                    </a:p>
                  </a:txBody>
                  <a:tcPr marT="45725" marB="45725" marR="91450" marL="91450"/>
                </a:tc>
              </a:tr>
              <a:tr h="13601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/>
                </a:tc>
                <a:tc rowSpan="3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/>
                </a:tc>
              </a:tr>
              <a:tr h="6858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/>
                </a:tc>
                <a:tc vMerge="1"/>
              </a:tr>
              <a:tr h="7886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/>
                </a:tc>
                <a:tc vMerge="1"/>
              </a:tr>
            </a:tbl>
          </a:graphicData>
        </a:graphic>
      </p:graphicFrame>
      <p:sp>
        <p:nvSpPr>
          <p:cNvPr id="309" name="Shape 309"/>
          <p:cNvSpPr txBox="1"/>
          <p:nvPr/>
        </p:nvSpPr>
        <p:spPr>
          <a:xfrm>
            <a:off x="187376" y="2262692"/>
            <a:ext cx="6426283" cy="13234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rPr>
              <a:t>Create a “To Do” list when you develop your BSP as a team.  Identify who will do what, and establish deadlines.  Include these details in your BSP document for all to review.  </a:t>
            </a:r>
          </a:p>
        </p:txBody>
      </p:sp>
      <p:sp>
        <p:nvSpPr>
          <p:cNvPr id="310" name="Shape 310"/>
          <p:cNvSpPr txBox="1"/>
          <p:nvPr/>
        </p:nvSpPr>
        <p:spPr>
          <a:xfrm>
            <a:off x="6741075" y="2308859"/>
            <a:ext cx="2114550" cy="2554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rPr>
              <a:t>Assign tasks without speaking to the person responsible and ensuring they can do it by the established deadline</a:t>
            </a:r>
          </a:p>
        </p:txBody>
      </p:sp>
      <p:sp>
        <p:nvSpPr>
          <p:cNvPr id="311" name="Shape 311"/>
          <p:cNvSpPr txBox="1"/>
          <p:nvPr/>
        </p:nvSpPr>
        <p:spPr>
          <a:xfrm>
            <a:off x="145966" y="3576873"/>
            <a:ext cx="6595109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rPr>
              <a:t>Send out e-mails to individual staff regarding what they agreed to do and reminding them of the deadline</a:t>
            </a:r>
          </a:p>
        </p:txBody>
      </p:sp>
      <p:sp>
        <p:nvSpPr>
          <p:cNvPr id="312" name="Shape 312"/>
          <p:cNvSpPr txBox="1"/>
          <p:nvPr/>
        </p:nvSpPr>
        <p:spPr>
          <a:xfrm>
            <a:off x="157395" y="4331969"/>
            <a:ext cx="6149339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rPr>
              <a:t>Be a “helpful nag” by following through to ensure all tasks are completed.</a:t>
            </a: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0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1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1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1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Shape 317"/>
          <p:cNvSpPr txBox="1"/>
          <p:nvPr>
            <p:ph type="title"/>
          </p:nvPr>
        </p:nvSpPr>
        <p:spPr>
          <a:xfrm>
            <a:off x="152400" y="247650"/>
            <a:ext cx="8661815" cy="7429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Questrial"/>
              <a:buNone/>
            </a:pPr>
            <a:r>
              <a:rPr b="0" i="0" lang="en-US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Solutions</a:t>
            </a:r>
          </a:p>
        </p:txBody>
      </p:sp>
      <p:sp>
        <p:nvSpPr>
          <p:cNvPr id="318" name="Shape 318"/>
          <p:cNvSpPr txBox="1"/>
          <p:nvPr>
            <p:ph idx="1" type="body"/>
          </p:nvPr>
        </p:nvSpPr>
        <p:spPr>
          <a:xfrm>
            <a:off x="0" y="990599"/>
            <a:ext cx="8686800" cy="386715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11429" lvl="0" marL="15113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Inform &amp; Train All Staff</a:t>
            </a:r>
          </a:p>
          <a:p>
            <a:pPr indent="-11429" lvl="0" marL="15113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-11429" lvl="0" marL="15113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-11429" lvl="0" marL="15113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-11429" lvl="0" marL="15113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 </a:t>
            </a:r>
          </a:p>
        </p:txBody>
      </p:sp>
      <p:graphicFrame>
        <p:nvGraphicFramePr>
          <p:cNvPr id="319" name="Shape 319"/>
          <p:cNvGraphicFramePr/>
          <p:nvPr/>
        </p:nvGraphicFramePr>
        <p:xfrm>
          <a:off x="152400" y="161345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{D91611C2-AA40-44C0-9355-B2117CCBA3AB}</a:tableStyleId>
              </a:tblPr>
              <a:tblGrid>
                <a:gridCol w="4216600"/>
                <a:gridCol w="4644350"/>
              </a:tblGrid>
              <a:tr h="4868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2800" u="none" cap="none" strike="noStrike"/>
                        <a:t>Do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2800" u="none" cap="none" strike="noStrike"/>
                        <a:t>Don’t</a:t>
                      </a:r>
                    </a:p>
                  </a:txBody>
                  <a:tcPr marT="45725" marB="45725" marR="91450" marL="91450"/>
                </a:tc>
              </a:tr>
              <a:tr h="12136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sz="2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sz="2400" u="none" cap="none" strike="noStrike"/>
                    </a:p>
                  </a:txBody>
                  <a:tcPr marT="45725" marB="45725" marR="91450" marL="91450"/>
                </a:tc>
              </a:tr>
              <a:tr h="16665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sz="2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sz="2400" u="none" cap="none" strike="noStrike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320" name="Shape 320"/>
          <p:cNvSpPr txBox="1"/>
          <p:nvPr/>
        </p:nvSpPr>
        <p:spPr>
          <a:xfrm>
            <a:off x="152400" y="2257394"/>
            <a:ext cx="3733800" cy="4001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rPr>
              <a:t>Inform everyone</a:t>
            </a:r>
          </a:p>
        </p:txBody>
      </p:sp>
      <p:sp>
        <p:nvSpPr>
          <p:cNvPr id="321" name="Shape 321"/>
          <p:cNvSpPr txBox="1"/>
          <p:nvPr/>
        </p:nvSpPr>
        <p:spPr>
          <a:xfrm>
            <a:off x="4396875" y="2257400"/>
            <a:ext cx="44604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rPr>
              <a:t>Forget to inform parents, </a:t>
            </a:r>
            <a:r>
              <a:rPr lang="en-US" sz="2000">
                <a:latin typeface="Questrial"/>
                <a:ea typeface="Questrial"/>
                <a:cs typeface="Questrial"/>
                <a:sym typeface="Questrial"/>
              </a:rPr>
              <a:t>s</a:t>
            </a:r>
            <a:r>
              <a:rPr b="0" i="0" lang="en-US" sz="20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rPr>
              <a:t>pecials teachers, </a:t>
            </a:r>
            <a:r>
              <a:rPr lang="en-US" sz="2000">
                <a:latin typeface="Questrial"/>
                <a:ea typeface="Questrial"/>
                <a:cs typeface="Questrial"/>
                <a:sym typeface="Questrial"/>
              </a:rPr>
              <a:t>support staff</a:t>
            </a:r>
            <a:r>
              <a:rPr b="0" i="0" lang="en-US" sz="20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rPr>
              <a:t>, or the administrator!</a:t>
            </a:r>
          </a:p>
        </p:txBody>
      </p:sp>
      <p:sp>
        <p:nvSpPr>
          <p:cNvPr id="322" name="Shape 322"/>
          <p:cNvSpPr txBox="1"/>
          <p:nvPr/>
        </p:nvSpPr>
        <p:spPr>
          <a:xfrm>
            <a:off x="133350" y="3400450"/>
            <a:ext cx="4263600" cy="13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rPr>
              <a:t>Provide explicit  training, including practice to demonstrate they know how to implement the plan</a:t>
            </a:r>
          </a:p>
        </p:txBody>
      </p:sp>
      <p:sp>
        <p:nvSpPr>
          <p:cNvPr id="323" name="Shape 323"/>
          <p:cNvSpPr txBox="1"/>
          <p:nvPr/>
        </p:nvSpPr>
        <p:spPr>
          <a:xfrm>
            <a:off x="4445326" y="3400450"/>
            <a:ext cx="4363500" cy="10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rPr>
              <a:t>Assume that anyone does not need training in how to implement the BSP correctly</a:t>
            </a: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2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2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2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2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27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Shape 328"/>
          <p:cNvSpPr txBox="1"/>
          <p:nvPr>
            <p:ph type="title"/>
          </p:nvPr>
        </p:nvSpPr>
        <p:spPr>
          <a:xfrm>
            <a:off x="152400" y="247650"/>
            <a:ext cx="8661815" cy="7429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Questrial"/>
              <a:buNone/>
            </a:pPr>
            <a:r>
              <a:rPr b="0" i="0" lang="en-US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Solutions</a:t>
            </a:r>
          </a:p>
        </p:txBody>
      </p:sp>
      <p:sp>
        <p:nvSpPr>
          <p:cNvPr id="329" name="Shape 329"/>
          <p:cNvSpPr txBox="1"/>
          <p:nvPr>
            <p:ph idx="1" type="body"/>
          </p:nvPr>
        </p:nvSpPr>
        <p:spPr>
          <a:xfrm>
            <a:off x="0" y="990599"/>
            <a:ext cx="8686800" cy="386715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11429" lvl="0" marL="15113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Collect and Review Data</a:t>
            </a:r>
          </a:p>
          <a:p>
            <a:pPr indent="-11429" lvl="0" marL="15113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-11429" lvl="0" marL="15113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-11429" lvl="0" marL="15113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-11429" lvl="0" marL="15113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 </a:t>
            </a:r>
          </a:p>
        </p:txBody>
      </p:sp>
      <p:graphicFrame>
        <p:nvGraphicFramePr>
          <p:cNvPr id="330" name="Shape 330"/>
          <p:cNvGraphicFramePr/>
          <p:nvPr/>
        </p:nvGraphicFramePr>
        <p:xfrm>
          <a:off x="152400" y="161345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{D91611C2-AA40-44C0-9355-B2117CCBA3AB}</a:tableStyleId>
              </a:tblPr>
              <a:tblGrid>
                <a:gridCol w="4419600"/>
                <a:gridCol w="4441375"/>
              </a:tblGrid>
              <a:tr h="575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2800" u="none" cap="none" strike="noStrike"/>
                        <a:t>Do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2800" u="none" cap="none" strike="noStrike"/>
                        <a:t>Don’t</a:t>
                      </a:r>
                    </a:p>
                  </a:txBody>
                  <a:tcPr marT="45725" marB="45725" marR="91450" marL="91450"/>
                </a:tc>
              </a:tr>
              <a:tr h="6174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</a:tr>
              <a:tr h="6350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</a:tr>
              <a:tr h="6477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</a:tr>
              <a:tr h="10162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331" name="Shape 331"/>
          <p:cNvSpPr txBox="1"/>
          <p:nvPr/>
        </p:nvSpPr>
        <p:spPr>
          <a:xfrm>
            <a:off x="152400" y="2146941"/>
            <a:ext cx="4330700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rPr>
              <a:t>Ensure you have a data collection process that is easy for staff to adhere to</a:t>
            </a:r>
          </a:p>
        </p:txBody>
      </p:sp>
      <p:sp>
        <p:nvSpPr>
          <p:cNvPr id="332" name="Shape 332"/>
          <p:cNvSpPr txBox="1"/>
          <p:nvPr/>
        </p:nvSpPr>
        <p:spPr>
          <a:xfrm>
            <a:off x="4635500" y="2134099"/>
            <a:ext cx="4377871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rPr>
              <a:t>Forget to look at the data, daily at first, to ensure it is being recorded correctly</a:t>
            </a:r>
          </a:p>
        </p:txBody>
      </p:sp>
      <p:sp>
        <p:nvSpPr>
          <p:cNvPr id="333" name="Shape 333"/>
          <p:cNvSpPr txBox="1"/>
          <p:nvPr/>
        </p:nvSpPr>
        <p:spPr>
          <a:xfrm>
            <a:off x="152400" y="2805192"/>
            <a:ext cx="4635499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rPr>
              <a:t>Provide positive reinforcement to staff who are doing data collection</a:t>
            </a:r>
          </a:p>
        </p:txBody>
      </p:sp>
      <p:sp>
        <p:nvSpPr>
          <p:cNvPr id="334" name="Shape 334"/>
          <p:cNvSpPr txBox="1"/>
          <p:nvPr/>
        </p:nvSpPr>
        <p:spPr>
          <a:xfrm>
            <a:off x="152400" y="3440208"/>
            <a:ext cx="4330700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rPr>
              <a:t>Set a meeting date to review the data &amp; plan 1-2 weeks after starting the BSP</a:t>
            </a:r>
          </a:p>
        </p:txBody>
      </p:sp>
      <p:sp>
        <p:nvSpPr>
          <p:cNvPr id="335" name="Shape 335"/>
          <p:cNvSpPr txBox="1"/>
          <p:nvPr/>
        </p:nvSpPr>
        <p:spPr>
          <a:xfrm>
            <a:off x="4668060" y="3440207"/>
            <a:ext cx="4377900" cy="6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rPr>
              <a:t>Be tempted to wait before scheduling the next meeting</a:t>
            </a:r>
          </a:p>
        </p:txBody>
      </p:sp>
      <p:sp>
        <p:nvSpPr>
          <p:cNvPr id="336" name="Shape 336"/>
          <p:cNvSpPr txBox="1"/>
          <p:nvPr/>
        </p:nvSpPr>
        <p:spPr>
          <a:xfrm>
            <a:off x="152400" y="4110380"/>
            <a:ext cx="4165600" cy="923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rPr>
              <a:t>Summarize the data and share with all members of the team, even if they aren’t able to come to the meeting</a:t>
            </a:r>
          </a:p>
        </p:txBody>
      </p:sp>
      <p:sp>
        <p:nvSpPr>
          <p:cNvPr id="337" name="Shape 337"/>
          <p:cNvSpPr txBox="1"/>
          <p:nvPr/>
        </p:nvSpPr>
        <p:spPr>
          <a:xfrm>
            <a:off x="4668060" y="4110339"/>
            <a:ext cx="43779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rPr>
              <a:t>Avoid sending out the data because it doesn’t look so great – this is a chance to discuss implementation issues</a:t>
            </a:r>
          </a:p>
        </p:txBody>
      </p:sp>
      <p:sp>
        <p:nvSpPr>
          <p:cNvPr id="338" name="Shape 338"/>
          <p:cNvSpPr txBox="1"/>
          <p:nvPr/>
        </p:nvSpPr>
        <p:spPr>
          <a:xfrm>
            <a:off x="4668037" y="2731825"/>
            <a:ext cx="43128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sz="1800">
                <a:latin typeface="Questrial"/>
                <a:ea typeface="Questrial"/>
                <a:cs typeface="Questrial"/>
                <a:sym typeface="Questrial"/>
              </a:rPr>
              <a:t>Assume staff know they are doing a good job with data collection</a:t>
            </a: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3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3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3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3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Shape 343"/>
          <p:cNvSpPr txBox="1"/>
          <p:nvPr>
            <p:ph type="title"/>
          </p:nvPr>
        </p:nvSpPr>
        <p:spPr>
          <a:xfrm>
            <a:off x="152400" y="247650"/>
            <a:ext cx="8661815" cy="7429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Questrial"/>
              <a:buNone/>
            </a:pPr>
            <a:r>
              <a:rPr b="0" i="0" lang="en-US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Solutions</a:t>
            </a:r>
          </a:p>
        </p:txBody>
      </p:sp>
      <p:sp>
        <p:nvSpPr>
          <p:cNvPr id="344" name="Shape 344"/>
          <p:cNvSpPr txBox="1"/>
          <p:nvPr>
            <p:ph idx="1" type="body"/>
          </p:nvPr>
        </p:nvSpPr>
        <p:spPr>
          <a:xfrm>
            <a:off x="0" y="990599"/>
            <a:ext cx="8686800" cy="386715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11429" lvl="0" marL="15113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Collect and Review Data</a:t>
            </a:r>
          </a:p>
          <a:p>
            <a:pPr indent="-11429" lvl="0" marL="15113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-11429" lvl="0" marL="15113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-11429" lvl="0" marL="15113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-11429" lvl="0" marL="15113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 </a:t>
            </a:r>
          </a:p>
        </p:txBody>
      </p:sp>
      <p:graphicFrame>
        <p:nvGraphicFramePr>
          <p:cNvPr id="345" name="Shape 345"/>
          <p:cNvGraphicFramePr/>
          <p:nvPr/>
        </p:nvGraphicFramePr>
        <p:xfrm>
          <a:off x="152400" y="161345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{D91611C2-AA40-44C0-9355-B2117CCBA3AB}</a:tableStyleId>
              </a:tblPr>
              <a:tblGrid>
                <a:gridCol w="4419600"/>
                <a:gridCol w="4040400"/>
              </a:tblGrid>
              <a:tr h="6432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2800" u="none" cap="none" strike="noStrike"/>
                        <a:t>Do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2800" u="none" cap="none" strike="noStrike"/>
                        <a:t>Don’t</a:t>
                      </a:r>
                    </a:p>
                  </a:txBody>
                  <a:tcPr marT="45725" marB="45725" marR="91450" marL="91450"/>
                </a:tc>
              </a:tr>
              <a:tr h="12654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Let this be the thing you leave out because you didn’t have the time to address it</a:t>
                      </a: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346" name="Shape 346"/>
          <p:cNvSpPr txBox="1"/>
          <p:nvPr/>
        </p:nvSpPr>
        <p:spPr>
          <a:xfrm>
            <a:off x="152390" y="2282466"/>
            <a:ext cx="4408200" cy="10157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rPr>
              <a:t>Include evaluation measures to assess fidelity of implementation in your BSP</a:t>
            </a: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4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50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Shape 351"/>
          <p:cNvSpPr txBox="1"/>
          <p:nvPr>
            <p:ph type="title"/>
          </p:nvPr>
        </p:nvSpPr>
        <p:spPr>
          <a:xfrm>
            <a:off x="152400" y="247650"/>
            <a:ext cx="7467600" cy="74294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Questrial"/>
              <a:buNone/>
            </a:pPr>
            <a:r>
              <a:rPr b="0" i="0" lang="en-US" sz="40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Measuring Fidelity</a:t>
            </a:r>
          </a:p>
        </p:txBody>
      </p:sp>
      <p:graphicFrame>
        <p:nvGraphicFramePr>
          <p:cNvPr id="352" name="Shape 352"/>
          <p:cNvGraphicFramePr/>
          <p:nvPr/>
        </p:nvGraphicFramePr>
        <p:xfrm>
          <a:off x="108300" y="1166375"/>
          <a:ext cx="3000000" cy="3000000"/>
        </p:xfrm>
        <a:graphic>
          <a:graphicData uri="http://schemas.openxmlformats.org/drawingml/2006/table">
            <a:tbl>
              <a:tblPr bandRow="1">
                <a:noFill/>
                <a:tableStyleId>{A8F84B2F-9B8E-4C1F-8874-C0F7848D497C}</a:tableStyleId>
              </a:tblPr>
              <a:tblGrid>
                <a:gridCol w="1859975"/>
                <a:gridCol w="7044925"/>
              </a:tblGrid>
              <a:tr h="17548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Questrial"/>
                        <a:buNone/>
                      </a:pPr>
                      <a:r>
                        <a:rPr b="1" i="1" lang="en-US" sz="2200" u="none" cap="none" strike="noStrike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Adherence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Questrial"/>
                        <a:buNone/>
                      </a:pPr>
                      <a:r>
                        <a:rPr lang="en-US" sz="2200" u="none" cap="none" strike="noStrike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Are </a:t>
                      </a:r>
                      <a:r>
                        <a:rPr lang="en-US" sz="2200" u="sng" cap="none" strike="noStrike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minimum</a:t>
                      </a:r>
                      <a:r>
                        <a:rPr lang="en-US" sz="2200" u="none" cap="none" strike="noStrike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 components of intervention strategies being implemented? </a:t>
                      </a:r>
                    </a:p>
                    <a:p>
                      <a:pPr indent="-36830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100000"/>
                        <a:buFont typeface="Questrial"/>
                        <a:buChar char="-"/>
                      </a:pPr>
                      <a:r>
                        <a:rPr lang="en-US" sz="2200" u="none" cap="none" strike="noStrike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% times teacher provided praise per plan</a:t>
                      </a:r>
                    </a:p>
                    <a:p>
                      <a:pPr indent="-36830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100000"/>
                        <a:buFont typeface="Questrial"/>
                        <a:buChar char="-"/>
                      </a:pPr>
                      <a:r>
                        <a:rPr lang="en-US" sz="2200" u="none" cap="none" strike="noStrike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% days Points Sheet was fully completed</a:t>
                      </a:r>
                    </a:p>
                    <a:p>
                      <a:pPr indent="-36830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100000"/>
                        <a:buFont typeface="Questrial"/>
                        <a:buChar char="-"/>
                      </a:pPr>
                      <a:r>
                        <a:rPr lang="en-US" sz="2200" u="none" cap="none" strike="noStrike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# of times student received BST</a:t>
                      </a:r>
                    </a:p>
                  </a:txBody>
                  <a:tcPr marT="45725" marB="45725" marR="91450" marL="91450"/>
                </a:tc>
              </a:tr>
              <a:tr h="20268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Questrial"/>
                        <a:buNone/>
                      </a:pPr>
                      <a:r>
                        <a:rPr b="1" i="1" lang="en-US" sz="2200" u="none" cap="none" strike="noStrike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Quality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Questrial"/>
                        <a:buNone/>
                      </a:pPr>
                      <a:r>
                        <a:rPr lang="en-US" sz="2200" u="none" cap="none" strike="noStrike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How </a:t>
                      </a:r>
                      <a:r>
                        <a:rPr lang="en-US" sz="2200" u="sng" cap="none" strike="noStrike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well</a:t>
                      </a:r>
                      <a:r>
                        <a:rPr lang="en-US" sz="2200" u="none" cap="none" strike="noStrike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 is the plan being implemented?</a:t>
                      </a:r>
                    </a:p>
                    <a:p>
                      <a:pPr indent="-36830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100000"/>
                        <a:buFont typeface="Questrial"/>
                        <a:buChar char="-"/>
                      </a:pPr>
                      <a:r>
                        <a:rPr lang="en-US" sz="2200" u="none" cap="none" strike="noStrike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Quality of interaction when teacher completes Points Sheet with student</a:t>
                      </a:r>
                    </a:p>
                    <a:p>
                      <a:pPr indent="-36830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100000"/>
                        <a:buFont typeface="Questrial"/>
                        <a:buChar char="-"/>
                      </a:pPr>
                      <a:r>
                        <a:rPr lang="en-US" sz="2200" u="none" cap="none" strike="noStrike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Prompts to use replacement skills using the exact language in the BSP </a:t>
                      </a:r>
                      <a:r>
                        <a:rPr lang="en-US" sz="1800" u="none" cap="none" strike="noStrike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(Careful! We also want to promote generalization of skills by varying the prompts)</a:t>
                      </a: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Shape 357"/>
          <p:cNvSpPr txBox="1"/>
          <p:nvPr>
            <p:ph type="title"/>
          </p:nvPr>
        </p:nvSpPr>
        <p:spPr>
          <a:xfrm>
            <a:off x="152400" y="247650"/>
            <a:ext cx="8661900" cy="74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Questrial"/>
              <a:buNone/>
            </a:pPr>
            <a:r>
              <a:rPr b="0" i="0" lang="en-US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Solutions</a:t>
            </a:r>
          </a:p>
        </p:txBody>
      </p:sp>
      <p:sp>
        <p:nvSpPr>
          <p:cNvPr id="358" name="Shape 358"/>
          <p:cNvSpPr txBox="1"/>
          <p:nvPr>
            <p:ph idx="1" type="body"/>
          </p:nvPr>
        </p:nvSpPr>
        <p:spPr>
          <a:xfrm>
            <a:off x="0" y="990599"/>
            <a:ext cx="8686800" cy="386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11429" lvl="0" marL="15113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Collect and Review Data</a:t>
            </a:r>
          </a:p>
          <a:p>
            <a:pPr indent="-11429" lvl="0" marL="15113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-11429" lvl="0" marL="15113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-11429" lvl="0" marL="15113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-11429" lvl="0" marL="15113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 </a:t>
            </a:r>
          </a:p>
        </p:txBody>
      </p:sp>
      <p:graphicFrame>
        <p:nvGraphicFramePr>
          <p:cNvPr id="359" name="Shape 359"/>
          <p:cNvGraphicFramePr/>
          <p:nvPr/>
        </p:nvGraphicFramePr>
        <p:xfrm>
          <a:off x="152400" y="1613451"/>
          <a:ext cx="3000000" cy="2999999"/>
        </p:xfrm>
        <a:graphic>
          <a:graphicData uri="http://schemas.openxmlformats.org/drawingml/2006/table">
            <a:tbl>
              <a:tblPr bandRow="1" firstRow="1">
                <a:noFill/>
                <a:tableStyleId>{D91611C2-AA40-44C0-9355-B2117CCBA3AB}</a:tableStyleId>
              </a:tblPr>
              <a:tblGrid>
                <a:gridCol w="4419600"/>
                <a:gridCol w="4441375"/>
              </a:tblGrid>
              <a:tr h="6432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2800" u="none" cap="none" strike="noStrike"/>
                        <a:t>Do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2800" u="none" cap="none" strike="noStrike"/>
                        <a:t>Don’t</a:t>
                      </a:r>
                    </a:p>
                  </a:txBody>
                  <a:tcPr marT="45725" marB="45725" marR="91450" marL="91450"/>
                </a:tc>
              </a:tr>
              <a:tr h="12654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Let this be the thing you leave out because you didn’t have the time to address it</a:t>
                      </a:r>
                    </a:p>
                  </a:txBody>
                  <a:tcPr marT="45725" marB="45725" marR="91450" marL="91450"/>
                </a:tc>
              </a:tr>
              <a:tr h="12485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360" name="Shape 360"/>
          <p:cNvSpPr txBox="1"/>
          <p:nvPr/>
        </p:nvSpPr>
        <p:spPr>
          <a:xfrm>
            <a:off x="193790" y="2323341"/>
            <a:ext cx="4408200" cy="10157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rPr>
              <a:t>Include evaluation measures to assess fidelity of implementation in your BSP</a:t>
            </a:r>
          </a:p>
        </p:txBody>
      </p:sp>
      <p:sp>
        <p:nvSpPr>
          <p:cNvPr id="361" name="Shape 361"/>
          <p:cNvSpPr txBox="1"/>
          <p:nvPr/>
        </p:nvSpPr>
        <p:spPr>
          <a:xfrm>
            <a:off x="193800" y="3605400"/>
            <a:ext cx="4325400" cy="92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Use behavioral data along with fidelity of implementation data to assess progress</a:t>
            </a:r>
          </a:p>
        </p:txBody>
      </p:sp>
      <p:sp>
        <p:nvSpPr>
          <p:cNvPr id="362" name="Shape 362"/>
          <p:cNvSpPr txBox="1"/>
          <p:nvPr/>
        </p:nvSpPr>
        <p:spPr>
          <a:xfrm>
            <a:off x="4630200" y="3529800"/>
            <a:ext cx="4184100" cy="108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0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Make behavioral programming decisions based on “gut feelings” that a student is doing better</a:t>
            </a: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3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66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Shape 367"/>
          <p:cNvSpPr txBox="1"/>
          <p:nvPr>
            <p:ph type="title"/>
          </p:nvPr>
        </p:nvSpPr>
        <p:spPr>
          <a:xfrm>
            <a:off x="152400" y="247650"/>
            <a:ext cx="7467600" cy="74294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Questrial"/>
              <a:buNone/>
            </a:pPr>
            <a:r>
              <a:rPr b="0" i="0" lang="en-US" sz="40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Behavior is improving</a:t>
            </a:r>
          </a:p>
        </p:txBody>
      </p:sp>
      <p:grpSp>
        <p:nvGrpSpPr>
          <p:cNvPr id="368" name="Shape 368"/>
          <p:cNvGrpSpPr/>
          <p:nvPr/>
        </p:nvGrpSpPr>
        <p:grpSpPr>
          <a:xfrm>
            <a:off x="449491" y="1207422"/>
            <a:ext cx="8160119" cy="3652661"/>
            <a:chOff x="899620" y="2468"/>
            <a:chExt cx="6430353" cy="3652661"/>
          </a:xfrm>
        </p:grpSpPr>
        <p:sp>
          <p:nvSpPr>
            <p:cNvPr id="369" name="Shape 369"/>
            <p:cNvSpPr/>
            <p:nvPr/>
          </p:nvSpPr>
          <p:spPr>
            <a:xfrm>
              <a:off x="4114800" y="696889"/>
              <a:ext cx="2520753" cy="291656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0" y="59999"/>
                  </a:lnTo>
                  <a:lnTo>
                    <a:pt x="120000" y="59999"/>
                  </a:lnTo>
                  <a:lnTo>
                    <a:pt x="120000" y="120000"/>
                  </a:lnTo>
                </a:path>
              </a:pathLst>
            </a:custGeom>
            <a:noFill/>
            <a:ln cap="flat" cmpd="sng" w="26425">
              <a:solidFill>
                <a:srgbClr val="194C2E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370" name="Shape 370"/>
            <p:cNvSpPr/>
            <p:nvPr/>
          </p:nvSpPr>
          <p:spPr>
            <a:xfrm>
              <a:off x="4399512" y="1682971"/>
              <a:ext cx="208325" cy="1624948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cap="flat" cmpd="sng" w="26425">
              <a:solidFill>
                <a:srgbClr val="205635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371" name="Shape 371"/>
            <p:cNvSpPr/>
            <p:nvPr/>
          </p:nvSpPr>
          <p:spPr>
            <a:xfrm>
              <a:off x="4399512" y="1682971"/>
              <a:ext cx="208325" cy="638867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cap="flat" cmpd="sng" w="26425">
              <a:solidFill>
                <a:srgbClr val="205635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372" name="Shape 372"/>
            <p:cNvSpPr/>
            <p:nvPr/>
          </p:nvSpPr>
          <p:spPr>
            <a:xfrm>
              <a:off x="4114800" y="696889"/>
              <a:ext cx="840249" cy="291656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0" y="59999"/>
                  </a:lnTo>
                  <a:lnTo>
                    <a:pt x="120000" y="59999"/>
                  </a:lnTo>
                  <a:lnTo>
                    <a:pt x="120000" y="120000"/>
                  </a:lnTo>
                </a:path>
              </a:pathLst>
            </a:custGeom>
            <a:noFill/>
            <a:ln cap="flat" cmpd="sng" w="26425">
              <a:solidFill>
                <a:srgbClr val="194C2E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373" name="Shape 373"/>
            <p:cNvSpPr/>
            <p:nvPr/>
          </p:nvSpPr>
          <p:spPr>
            <a:xfrm>
              <a:off x="3274548" y="696889"/>
              <a:ext cx="840249" cy="291656"/>
            </a:xfrm>
            <a:custGeom>
              <a:pathLst>
                <a:path extrusionOk="0" h="120000" w="120000">
                  <a:moveTo>
                    <a:pt x="120000" y="0"/>
                  </a:moveTo>
                  <a:lnTo>
                    <a:pt x="120000" y="59999"/>
                  </a:lnTo>
                  <a:lnTo>
                    <a:pt x="0" y="59999"/>
                  </a:lnTo>
                  <a:lnTo>
                    <a:pt x="0" y="120000"/>
                  </a:lnTo>
                </a:path>
              </a:pathLst>
            </a:custGeom>
            <a:noFill/>
            <a:ln cap="flat" cmpd="sng" w="26425">
              <a:solidFill>
                <a:srgbClr val="194C2E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374" name="Shape 374"/>
            <p:cNvSpPr/>
            <p:nvPr/>
          </p:nvSpPr>
          <p:spPr>
            <a:xfrm>
              <a:off x="1038507" y="1682971"/>
              <a:ext cx="208325" cy="1624948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cap="flat" cmpd="sng" w="26425">
              <a:solidFill>
                <a:srgbClr val="205635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375" name="Shape 375"/>
            <p:cNvSpPr/>
            <p:nvPr/>
          </p:nvSpPr>
          <p:spPr>
            <a:xfrm>
              <a:off x="1038507" y="1682971"/>
              <a:ext cx="208325" cy="638867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cap="flat" cmpd="sng" w="26425">
              <a:solidFill>
                <a:srgbClr val="205635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376" name="Shape 376"/>
            <p:cNvSpPr/>
            <p:nvPr/>
          </p:nvSpPr>
          <p:spPr>
            <a:xfrm>
              <a:off x="1594045" y="696889"/>
              <a:ext cx="2520753" cy="291656"/>
            </a:xfrm>
            <a:custGeom>
              <a:pathLst>
                <a:path extrusionOk="0" h="120000" w="120000">
                  <a:moveTo>
                    <a:pt x="120000" y="0"/>
                  </a:moveTo>
                  <a:lnTo>
                    <a:pt x="120000" y="59999"/>
                  </a:lnTo>
                  <a:lnTo>
                    <a:pt x="0" y="59999"/>
                  </a:lnTo>
                  <a:lnTo>
                    <a:pt x="0" y="120000"/>
                  </a:lnTo>
                </a:path>
              </a:pathLst>
            </a:custGeom>
            <a:noFill/>
            <a:ln cap="flat" cmpd="sng" w="26425">
              <a:solidFill>
                <a:srgbClr val="194C2E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377" name="Shape 377"/>
            <p:cNvSpPr/>
            <p:nvPr/>
          </p:nvSpPr>
          <p:spPr>
            <a:xfrm>
              <a:off x="2971800" y="2468"/>
              <a:ext cx="2285997" cy="694421"/>
            </a:xfrm>
            <a:prstGeom prst="rect">
              <a:avLst/>
            </a:prstGeom>
            <a:solidFill>
              <a:srgbClr val="22603A"/>
            </a:solidFill>
            <a:ln cap="flat" cmpd="sng" w="26425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8" name="Shape 378"/>
            <p:cNvSpPr txBox="1"/>
            <p:nvPr/>
          </p:nvSpPr>
          <p:spPr>
            <a:xfrm>
              <a:off x="2971800" y="2468"/>
              <a:ext cx="2285997" cy="69442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150" lIns="10150" rIns="10150" tIns="101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Questrial"/>
                <a:buNone/>
              </a:pPr>
              <a:r>
                <a:rPr b="0" i="0" lang="en-US" sz="1600" u="none" cap="none" strike="noStrike">
                  <a:solidFill>
                    <a:schemeClr val="lt1"/>
                  </a:solidFill>
                  <a:latin typeface="Questrial"/>
                  <a:ea typeface="Questrial"/>
                  <a:cs typeface="Questrial"/>
                  <a:sym typeface="Questrial"/>
                </a:rPr>
                <a:t>Positive behavior change                 </a:t>
              </a:r>
              <a:r>
                <a:rPr b="0" i="0" lang="en-US" sz="1000" u="none" cap="none" strike="noStrike">
                  <a:solidFill>
                    <a:schemeClr val="lt1"/>
                  </a:solidFill>
                  <a:latin typeface="Questrial"/>
                  <a:ea typeface="Questrial"/>
                  <a:cs typeface="Questrial"/>
                  <a:sym typeface="Questrial"/>
                </a:rPr>
                <a:t>Behavior progress &amp; Good fidelity</a:t>
              </a:r>
            </a:p>
          </p:txBody>
        </p:sp>
        <p:sp>
          <p:nvSpPr>
            <p:cNvPr id="379" name="Shape 379"/>
            <p:cNvSpPr/>
            <p:nvPr/>
          </p:nvSpPr>
          <p:spPr>
            <a:xfrm>
              <a:off x="899620" y="988548"/>
              <a:ext cx="1388843" cy="694421"/>
            </a:xfrm>
            <a:prstGeom prst="rect">
              <a:avLst/>
            </a:prstGeom>
            <a:solidFill>
              <a:srgbClr val="22603A"/>
            </a:solidFill>
            <a:ln cap="flat" cmpd="sng" w="26425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0" name="Shape 380"/>
            <p:cNvSpPr txBox="1"/>
            <p:nvPr/>
          </p:nvSpPr>
          <p:spPr>
            <a:xfrm>
              <a:off x="899620" y="988548"/>
              <a:ext cx="1388843" cy="69442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150" lIns="10150" rIns="10150" tIns="101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Questrial"/>
                <a:buNone/>
              </a:pPr>
              <a:r>
                <a:rPr b="0" i="0" lang="en-US" sz="1600" u="none" cap="none" strike="noStrike">
                  <a:solidFill>
                    <a:schemeClr val="lt1"/>
                  </a:solidFill>
                  <a:latin typeface="Questrial"/>
                  <a:ea typeface="Questrial"/>
                  <a:cs typeface="Questrial"/>
                  <a:sym typeface="Questrial"/>
                </a:rPr>
                <a:t>Extension</a:t>
              </a:r>
            </a:p>
          </p:txBody>
        </p:sp>
        <p:sp>
          <p:nvSpPr>
            <p:cNvPr id="381" name="Shape 381"/>
            <p:cNvSpPr/>
            <p:nvPr/>
          </p:nvSpPr>
          <p:spPr>
            <a:xfrm>
              <a:off x="1246833" y="1974626"/>
              <a:ext cx="1388843" cy="694421"/>
            </a:xfrm>
            <a:prstGeom prst="rect">
              <a:avLst/>
            </a:prstGeom>
            <a:solidFill>
              <a:srgbClr val="22603A"/>
            </a:solidFill>
            <a:ln cap="flat" cmpd="sng" w="26425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2" name="Shape 382"/>
            <p:cNvSpPr txBox="1"/>
            <p:nvPr/>
          </p:nvSpPr>
          <p:spPr>
            <a:xfrm>
              <a:off x="1246833" y="1974626"/>
              <a:ext cx="1388843" cy="69442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150" lIns="10150" rIns="10150" tIns="101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Questrial"/>
                <a:buNone/>
              </a:pPr>
              <a:r>
                <a:rPr b="0" i="0" lang="en-US" sz="1600" u="none" cap="none" strike="noStrike">
                  <a:solidFill>
                    <a:schemeClr val="lt1"/>
                  </a:solidFill>
                  <a:latin typeface="Questrial"/>
                  <a:ea typeface="Questrial"/>
                  <a:cs typeface="Questrial"/>
                  <a:sym typeface="Questrial"/>
                </a:rPr>
                <a:t>New settings</a:t>
              </a:r>
            </a:p>
          </p:txBody>
        </p:sp>
        <p:sp>
          <p:nvSpPr>
            <p:cNvPr id="383" name="Shape 383"/>
            <p:cNvSpPr/>
            <p:nvPr/>
          </p:nvSpPr>
          <p:spPr>
            <a:xfrm>
              <a:off x="1246833" y="2960708"/>
              <a:ext cx="1388843" cy="694421"/>
            </a:xfrm>
            <a:prstGeom prst="rect">
              <a:avLst/>
            </a:prstGeom>
            <a:solidFill>
              <a:srgbClr val="22603A"/>
            </a:solidFill>
            <a:ln cap="flat" cmpd="sng" w="26425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4" name="Shape 384"/>
            <p:cNvSpPr txBox="1"/>
            <p:nvPr/>
          </p:nvSpPr>
          <p:spPr>
            <a:xfrm>
              <a:off x="1246833" y="2960708"/>
              <a:ext cx="1388843" cy="69442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150" lIns="10150" rIns="10150" tIns="101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Questrial"/>
                <a:buNone/>
              </a:pPr>
              <a:r>
                <a:rPr b="0" i="0" lang="en-US" sz="1600" u="none" cap="none" strike="noStrike">
                  <a:solidFill>
                    <a:schemeClr val="lt1"/>
                  </a:solidFill>
                  <a:latin typeface="Questrial"/>
                  <a:ea typeface="Questrial"/>
                  <a:cs typeface="Questrial"/>
                  <a:sym typeface="Questrial"/>
                </a:rPr>
                <a:t>New people</a:t>
              </a:r>
            </a:p>
          </p:txBody>
        </p:sp>
        <p:sp>
          <p:nvSpPr>
            <p:cNvPr id="385" name="Shape 385"/>
            <p:cNvSpPr/>
            <p:nvPr/>
          </p:nvSpPr>
          <p:spPr>
            <a:xfrm>
              <a:off x="2580125" y="988548"/>
              <a:ext cx="1388843" cy="694421"/>
            </a:xfrm>
            <a:prstGeom prst="rect">
              <a:avLst/>
            </a:prstGeom>
            <a:solidFill>
              <a:srgbClr val="22603A"/>
            </a:solidFill>
            <a:ln cap="flat" cmpd="sng" w="26425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6" name="Shape 386"/>
            <p:cNvSpPr txBox="1"/>
            <p:nvPr/>
          </p:nvSpPr>
          <p:spPr>
            <a:xfrm>
              <a:off x="2580125" y="988548"/>
              <a:ext cx="1388843" cy="69442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150" lIns="10150" rIns="10150" tIns="101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Questrial"/>
                <a:buNone/>
              </a:pPr>
              <a:r>
                <a:rPr b="0" i="0" lang="en-US" sz="1600" u="none" cap="none" strike="noStrike">
                  <a:solidFill>
                    <a:schemeClr val="lt1"/>
                  </a:solidFill>
                  <a:latin typeface="Questrial"/>
                  <a:ea typeface="Questrial"/>
                  <a:cs typeface="Questrial"/>
                  <a:sym typeface="Questrial"/>
                </a:rPr>
                <a:t>Shaping</a:t>
              </a:r>
            </a:p>
          </p:txBody>
        </p:sp>
        <p:sp>
          <p:nvSpPr>
            <p:cNvPr id="387" name="Shape 387"/>
            <p:cNvSpPr/>
            <p:nvPr/>
          </p:nvSpPr>
          <p:spPr>
            <a:xfrm>
              <a:off x="4260628" y="988548"/>
              <a:ext cx="1388843" cy="694421"/>
            </a:xfrm>
            <a:prstGeom prst="rect">
              <a:avLst/>
            </a:prstGeom>
            <a:solidFill>
              <a:srgbClr val="22603A"/>
            </a:solidFill>
            <a:ln cap="flat" cmpd="sng" w="26425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8" name="Shape 388"/>
            <p:cNvSpPr txBox="1"/>
            <p:nvPr/>
          </p:nvSpPr>
          <p:spPr>
            <a:xfrm>
              <a:off x="4260628" y="988548"/>
              <a:ext cx="1388843" cy="69442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150" lIns="10150" rIns="10150" tIns="101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Questrial"/>
                <a:buNone/>
              </a:pPr>
              <a:r>
                <a:rPr b="0" i="0" lang="en-US" sz="1600" u="none" cap="none" strike="noStrike">
                  <a:solidFill>
                    <a:schemeClr val="lt1"/>
                  </a:solidFill>
                  <a:latin typeface="Questrial"/>
                  <a:ea typeface="Questrial"/>
                  <a:cs typeface="Questrial"/>
                  <a:sym typeface="Questrial"/>
                </a:rPr>
                <a:t>Fading</a:t>
              </a:r>
            </a:p>
          </p:txBody>
        </p:sp>
        <p:sp>
          <p:nvSpPr>
            <p:cNvPr id="389" name="Shape 389"/>
            <p:cNvSpPr/>
            <p:nvPr/>
          </p:nvSpPr>
          <p:spPr>
            <a:xfrm>
              <a:off x="4607839" y="1974626"/>
              <a:ext cx="1388843" cy="694421"/>
            </a:xfrm>
            <a:prstGeom prst="rect">
              <a:avLst/>
            </a:prstGeom>
            <a:solidFill>
              <a:srgbClr val="22603A"/>
            </a:solidFill>
            <a:ln cap="flat" cmpd="sng" w="26425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0" name="Shape 390"/>
            <p:cNvSpPr txBox="1"/>
            <p:nvPr/>
          </p:nvSpPr>
          <p:spPr>
            <a:xfrm>
              <a:off x="4607839" y="1974626"/>
              <a:ext cx="1388843" cy="69442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150" lIns="10150" rIns="10150" tIns="101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Questrial"/>
                <a:buNone/>
              </a:pPr>
              <a:r>
                <a:rPr b="0" i="0" lang="en-US" sz="1600" u="none" cap="none" strike="noStrike">
                  <a:solidFill>
                    <a:schemeClr val="lt1"/>
                  </a:solidFill>
                  <a:latin typeface="Questrial"/>
                  <a:ea typeface="Questrial"/>
                  <a:cs typeface="Questrial"/>
                  <a:sym typeface="Questrial"/>
                </a:rPr>
                <a:t>Delayed gratification</a:t>
              </a:r>
            </a:p>
          </p:txBody>
        </p:sp>
        <p:sp>
          <p:nvSpPr>
            <p:cNvPr id="391" name="Shape 391"/>
            <p:cNvSpPr/>
            <p:nvPr/>
          </p:nvSpPr>
          <p:spPr>
            <a:xfrm>
              <a:off x="4607839" y="2960708"/>
              <a:ext cx="1388843" cy="694421"/>
            </a:xfrm>
            <a:prstGeom prst="rect">
              <a:avLst/>
            </a:prstGeom>
            <a:solidFill>
              <a:srgbClr val="22603A"/>
            </a:solidFill>
            <a:ln cap="flat" cmpd="sng" w="26425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2" name="Shape 392"/>
            <p:cNvSpPr txBox="1"/>
            <p:nvPr/>
          </p:nvSpPr>
          <p:spPr>
            <a:xfrm>
              <a:off x="4607839" y="2960708"/>
              <a:ext cx="1388843" cy="69442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150" lIns="10150" rIns="10150" tIns="101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Questrial"/>
                <a:buNone/>
              </a:pPr>
              <a:r>
                <a:rPr b="0" i="0" lang="en-US" sz="1600" u="none" cap="none" strike="noStrike">
                  <a:solidFill>
                    <a:schemeClr val="lt1"/>
                  </a:solidFill>
                  <a:latin typeface="Questrial"/>
                  <a:ea typeface="Questrial"/>
                  <a:cs typeface="Questrial"/>
                  <a:sym typeface="Questrial"/>
                </a:rPr>
                <a:t>Intermittent schedule</a:t>
              </a:r>
            </a:p>
          </p:txBody>
        </p:sp>
        <p:sp>
          <p:nvSpPr>
            <p:cNvPr id="393" name="Shape 393"/>
            <p:cNvSpPr/>
            <p:nvPr/>
          </p:nvSpPr>
          <p:spPr>
            <a:xfrm>
              <a:off x="5941130" y="988548"/>
              <a:ext cx="1388843" cy="694421"/>
            </a:xfrm>
            <a:prstGeom prst="rect">
              <a:avLst/>
            </a:prstGeom>
            <a:solidFill>
              <a:srgbClr val="22603A"/>
            </a:solidFill>
            <a:ln cap="flat" cmpd="sng" w="26425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4" name="Shape 394"/>
            <p:cNvSpPr txBox="1"/>
            <p:nvPr/>
          </p:nvSpPr>
          <p:spPr>
            <a:xfrm>
              <a:off x="5941130" y="988548"/>
              <a:ext cx="1388843" cy="69442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150" lIns="10150" rIns="10150" tIns="101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Questrial"/>
                <a:buNone/>
              </a:pPr>
              <a:r>
                <a:rPr b="0" i="0" lang="en-US" sz="1600" u="none" cap="none" strike="noStrike">
                  <a:solidFill>
                    <a:schemeClr val="lt1"/>
                  </a:solidFill>
                  <a:latin typeface="Questrial"/>
                  <a:ea typeface="Questrial"/>
                  <a:cs typeface="Questrial"/>
                  <a:sym typeface="Questrial"/>
                </a:rPr>
                <a:t>Self-Management</a:t>
              </a:r>
            </a:p>
          </p:txBody>
        </p:sp>
      </p:grp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/>
          <p:nvPr>
            <p:ph type="ctrTitle"/>
          </p:nvPr>
        </p:nvSpPr>
        <p:spPr>
          <a:xfrm>
            <a:off x="257100" y="345274"/>
            <a:ext cx="5651700" cy="820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25000"/>
              <a:buFont typeface="Questrial"/>
              <a:buNone/>
            </a:pPr>
            <a:r>
              <a:rPr b="1" i="0" lang="en-US" sz="4800" u="none" cap="none" strike="noStrike">
                <a:solidFill>
                  <a:srgbClr val="CC0000"/>
                </a:solidFill>
                <a:latin typeface="Questrial"/>
                <a:ea typeface="Questrial"/>
                <a:cs typeface="Questrial"/>
                <a:sym typeface="Questrial"/>
              </a:rPr>
              <a:t>Activity</a:t>
            </a:r>
          </a:p>
        </p:txBody>
      </p:sp>
      <p:sp>
        <p:nvSpPr>
          <p:cNvPr id="105" name="Shape 105"/>
          <p:cNvSpPr txBox="1"/>
          <p:nvPr>
            <p:ph idx="1" type="subTitle"/>
          </p:nvPr>
        </p:nvSpPr>
        <p:spPr>
          <a:xfrm>
            <a:off x="361800" y="1503625"/>
            <a:ext cx="5442300" cy="303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b="0" i="0" lang="en-US" sz="28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rPr>
              <a:t>At your table, discuss and write down </a:t>
            </a:r>
            <a:r>
              <a:rPr lang="en-US"/>
              <a:t>roadblocks</a:t>
            </a:r>
            <a:r>
              <a:rPr b="0" i="0" lang="en-US" sz="28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rPr>
              <a:t> and/or </a:t>
            </a:r>
            <a:r>
              <a:rPr lang="en-US"/>
              <a:t>problems</a:t>
            </a:r>
            <a:r>
              <a:rPr b="0" i="0" lang="en-US" sz="28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rPr>
              <a:t> that folks have </a:t>
            </a:r>
            <a:r>
              <a:rPr lang="en-US"/>
              <a:t>encountered</a:t>
            </a:r>
            <a:r>
              <a:rPr b="0" i="0" lang="en-US" sz="28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rPr>
              <a:t> about the development and implementation of BSP’s</a:t>
            </a:r>
          </a:p>
        </p:txBody>
      </p:sp>
      <p:sp>
        <p:nvSpPr>
          <p:cNvPr id="106" name="Shape 106"/>
          <p:cNvSpPr txBox="1"/>
          <p:nvPr/>
        </p:nvSpPr>
        <p:spPr>
          <a:xfrm>
            <a:off x="4830125" y="2173175"/>
            <a:ext cx="5777400" cy="64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t/>
            </a:r>
            <a:endParaRPr sz="2800">
              <a:solidFill>
                <a:srgbClr val="FFFFFF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lvl="0" rtl="0" algn="ctr">
              <a:spcBef>
                <a:spcPts val="0"/>
              </a:spcBef>
              <a:buNone/>
            </a:pPr>
            <a:r>
              <a:t/>
            </a:r>
            <a:endParaRPr sz="2800">
              <a:solidFill>
                <a:srgbClr val="FFFFFF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lvl="0" algn="ctr">
              <a:spcBef>
                <a:spcPts val="0"/>
              </a:spcBef>
              <a:buNone/>
            </a:pPr>
            <a:r>
              <a:t/>
            </a:r>
            <a:endParaRPr sz="2800">
              <a:solidFill>
                <a:srgbClr val="FFFFFF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lvl="0" algn="ctr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9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lvl="0" algn="ctr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98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Shape 399"/>
          <p:cNvSpPr txBox="1"/>
          <p:nvPr>
            <p:ph type="title"/>
          </p:nvPr>
        </p:nvSpPr>
        <p:spPr>
          <a:xfrm>
            <a:off x="0" y="238900"/>
            <a:ext cx="7619999" cy="74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Questrial"/>
              <a:buNone/>
            </a:pPr>
            <a:r>
              <a:rPr b="0" i="0" lang="en-US" sz="40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Behavior is NOT improving</a:t>
            </a:r>
          </a:p>
        </p:txBody>
      </p:sp>
      <p:grpSp>
        <p:nvGrpSpPr>
          <p:cNvPr id="400" name="Shape 400"/>
          <p:cNvGrpSpPr/>
          <p:nvPr/>
        </p:nvGrpSpPr>
        <p:grpSpPr>
          <a:xfrm>
            <a:off x="762973" y="1061692"/>
            <a:ext cx="7458246" cy="3959288"/>
            <a:chOff x="762973" y="1061692"/>
            <a:chExt cx="7458246" cy="3959288"/>
          </a:xfrm>
        </p:grpSpPr>
        <p:sp>
          <p:nvSpPr>
            <p:cNvPr id="401" name="Shape 401"/>
            <p:cNvSpPr/>
            <p:nvPr/>
          </p:nvSpPr>
          <p:spPr>
            <a:xfrm>
              <a:off x="1247064" y="2496045"/>
              <a:ext cx="443399" cy="2228700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0" y="119999"/>
                  </a:lnTo>
                  <a:lnTo>
                    <a:pt x="120000" y="119999"/>
                  </a:lnTo>
                </a:path>
              </a:pathLst>
            </a:custGeom>
            <a:noFill/>
            <a:ln cap="flat" cmpd="sng" w="26425">
              <a:solidFill>
                <a:srgbClr val="C55018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402" name="Shape 402"/>
            <p:cNvSpPr/>
            <p:nvPr/>
          </p:nvSpPr>
          <p:spPr>
            <a:xfrm>
              <a:off x="4822826" y="2496045"/>
              <a:ext cx="443265" cy="1386936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cap="flat" cmpd="sng" w="26425">
              <a:solidFill>
                <a:srgbClr val="C55018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403" name="Shape 403"/>
            <p:cNvSpPr/>
            <p:nvPr/>
          </p:nvSpPr>
          <p:spPr>
            <a:xfrm>
              <a:off x="4822826" y="2496045"/>
              <a:ext cx="443265" cy="545290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cap="flat" cmpd="sng" w="26425">
              <a:solidFill>
                <a:srgbClr val="C55018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404" name="Shape 404"/>
            <p:cNvSpPr/>
            <p:nvPr/>
          </p:nvSpPr>
          <p:spPr>
            <a:xfrm>
              <a:off x="4217026" y="1654399"/>
              <a:ext cx="1787848" cy="248937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0" y="59999"/>
                  </a:lnTo>
                  <a:lnTo>
                    <a:pt x="120000" y="59999"/>
                  </a:lnTo>
                  <a:lnTo>
                    <a:pt x="120000" y="120000"/>
                  </a:lnTo>
                </a:path>
              </a:pathLst>
            </a:custGeom>
            <a:noFill/>
            <a:ln cap="flat" cmpd="sng" w="26425">
              <a:solidFill>
                <a:srgbClr val="AD4714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405" name="Shape 405"/>
            <p:cNvSpPr/>
            <p:nvPr/>
          </p:nvSpPr>
          <p:spPr>
            <a:xfrm>
              <a:off x="1247067" y="2496070"/>
              <a:ext cx="443400" cy="1386900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cap="flat" cmpd="sng" w="26425">
              <a:solidFill>
                <a:srgbClr val="C55018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406" name="Shape 406"/>
            <p:cNvSpPr/>
            <p:nvPr/>
          </p:nvSpPr>
          <p:spPr>
            <a:xfrm>
              <a:off x="1247130" y="2496045"/>
              <a:ext cx="443265" cy="545290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cap="flat" cmpd="sng" w="26425">
              <a:solidFill>
                <a:srgbClr val="C55018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407" name="Shape 407"/>
            <p:cNvSpPr/>
            <p:nvPr/>
          </p:nvSpPr>
          <p:spPr>
            <a:xfrm>
              <a:off x="2429176" y="1654399"/>
              <a:ext cx="1787848" cy="248937"/>
            </a:xfrm>
            <a:custGeom>
              <a:pathLst>
                <a:path extrusionOk="0" h="120000" w="120000">
                  <a:moveTo>
                    <a:pt x="120000" y="0"/>
                  </a:moveTo>
                  <a:lnTo>
                    <a:pt x="120000" y="59999"/>
                  </a:lnTo>
                  <a:lnTo>
                    <a:pt x="0" y="59999"/>
                  </a:lnTo>
                  <a:lnTo>
                    <a:pt x="0" y="120000"/>
                  </a:lnTo>
                </a:path>
              </a:pathLst>
            </a:custGeom>
            <a:noFill/>
            <a:ln cap="flat" cmpd="sng" w="26425">
              <a:solidFill>
                <a:srgbClr val="AD4714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408" name="Shape 408"/>
            <p:cNvSpPr/>
            <p:nvPr/>
          </p:nvSpPr>
          <p:spPr>
            <a:xfrm>
              <a:off x="762973" y="1061692"/>
              <a:ext cx="6908102" cy="592708"/>
            </a:xfrm>
            <a:prstGeom prst="rect">
              <a:avLst/>
            </a:prstGeom>
            <a:solidFill>
              <a:srgbClr val="DB581B"/>
            </a:solidFill>
            <a:ln cap="flat" cmpd="sng" w="26425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9" name="Shape 409"/>
            <p:cNvSpPr txBox="1"/>
            <p:nvPr/>
          </p:nvSpPr>
          <p:spPr>
            <a:xfrm>
              <a:off x="762973" y="1061692"/>
              <a:ext cx="6908102" cy="59270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150" lIns="10150" rIns="10150" tIns="101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Questrial"/>
                <a:buNone/>
              </a:pPr>
              <a:r>
                <a:rPr b="0" i="0" lang="en-US" sz="1600" u="none" cap="none" strike="noStrike">
                  <a:solidFill>
                    <a:schemeClr val="lt1"/>
                  </a:solidFill>
                  <a:latin typeface="Questrial"/>
                  <a:ea typeface="Questrial"/>
                  <a:cs typeface="Questrial"/>
                  <a:sym typeface="Questrial"/>
                </a:rPr>
                <a:t>Data indicate behavior not improving</a:t>
              </a:r>
            </a:p>
          </p:txBody>
        </p:sp>
        <p:sp>
          <p:nvSpPr>
            <p:cNvPr id="410" name="Shape 410"/>
            <p:cNvSpPr/>
            <p:nvPr/>
          </p:nvSpPr>
          <p:spPr>
            <a:xfrm>
              <a:off x="951616" y="1903337"/>
              <a:ext cx="2955123" cy="592708"/>
            </a:xfrm>
            <a:prstGeom prst="rect">
              <a:avLst/>
            </a:prstGeom>
            <a:solidFill>
              <a:srgbClr val="DB581B"/>
            </a:solidFill>
            <a:ln cap="flat" cmpd="sng" w="26425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1" name="Shape 411"/>
            <p:cNvSpPr txBox="1"/>
            <p:nvPr/>
          </p:nvSpPr>
          <p:spPr>
            <a:xfrm>
              <a:off x="951616" y="1903337"/>
              <a:ext cx="2955123" cy="59270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975" lIns="6975" rIns="6975" tIns="69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Questrial"/>
                <a:buNone/>
              </a:pPr>
              <a:r>
                <a:rPr b="0" i="0" lang="en-US" sz="1100" u="none" cap="none" strike="noStrike">
                  <a:solidFill>
                    <a:schemeClr val="lt1"/>
                  </a:solidFill>
                  <a:latin typeface="Questrial"/>
                  <a:ea typeface="Questrial"/>
                  <a:cs typeface="Questrial"/>
                  <a:sym typeface="Questrial"/>
                </a:rPr>
                <a:t>Interventions implemented with fidelity</a:t>
              </a:r>
            </a:p>
          </p:txBody>
        </p:sp>
        <p:sp>
          <p:nvSpPr>
            <p:cNvPr id="412" name="Shape 412"/>
            <p:cNvSpPr/>
            <p:nvPr/>
          </p:nvSpPr>
          <p:spPr>
            <a:xfrm>
              <a:off x="1690395" y="2744981"/>
              <a:ext cx="2955123" cy="592708"/>
            </a:xfrm>
            <a:prstGeom prst="rect">
              <a:avLst/>
            </a:prstGeom>
            <a:solidFill>
              <a:srgbClr val="DB581B"/>
            </a:solidFill>
            <a:ln cap="flat" cmpd="sng" w="26425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3" name="Shape 413"/>
            <p:cNvSpPr txBox="1"/>
            <p:nvPr/>
          </p:nvSpPr>
          <p:spPr>
            <a:xfrm>
              <a:off x="1735045" y="2744943"/>
              <a:ext cx="2955000" cy="592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975" lIns="6975" rIns="6975" tIns="69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Questrial"/>
                <a:buNone/>
              </a:pPr>
              <a:r>
                <a:rPr b="0" i="0" lang="en-US" sz="1100" u="none" cap="none" strike="noStrike">
                  <a:solidFill>
                    <a:schemeClr val="lt1"/>
                  </a:solidFill>
                  <a:latin typeface="Questrial"/>
                  <a:ea typeface="Questrial"/>
                  <a:cs typeface="Questrial"/>
                  <a:sym typeface="Questrial"/>
                </a:rPr>
                <a:t>Hypothesis incorrect</a:t>
              </a:r>
            </a:p>
          </p:txBody>
        </p:sp>
        <p:sp>
          <p:nvSpPr>
            <p:cNvPr id="414" name="Shape 414"/>
            <p:cNvSpPr/>
            <p:nvPr/>
          </p:nvSpPr>
          <p:spPr>
            <a:xfrm>
              <a:off x="1690395" y="3586628"/>
              <a:ext cx="2955123" cy="592708"/>
            </a:xfrm>
            <a:prstGeom prst="rect">
              <a:avLst/>
            </a:prstGeom>
            <a:solidFill>
              <a:srgbClr val="DB581B"/>
            </a:solidFill>
            <a:ln cap="flat" cmpd="sng" w="26425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5" name="Shape 415"/>
            <p:cNvSpPr txBox="1"/>
            <p:nvPr/>
          </p:nvSpPr>
          <p:spPr>
            <a:xfrm>
              <a:off x="1690395" y="3586628"/>
              <a:ext cx="2955123" cy="59270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975" lIns="6975" rIns="6975" tIns="69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Questrial"/>
                <a:buNone/>
              </a:pPr>
              <a:r>
                <a:rPr b="0" i="0" lang="en-US" sz="1100" u="none" cap="none" strike="noStrike">
                  <a:solidFill>
                    <a:schemeClr val="lt1"/>
                  </a:solidFill>
                  <a:latin typeface="Questrial"/>
                  <a:ea typeface="Questrial"/>
                  <a:cs typeface="Questrial"/>
                  <a:sym typeface="Questrial"/>
                </a:rPr>
                <a:t>Interventions are insufficient</a:t>
              </a:r>
            </a:p>
          </p:txBody>
        </p:sp>
        <p:sp>
          <p:nvSpPr>
            <p:cNvPr id="416" name="Shape 416"/>
            <p:cNvSpPr/>
            <p:nvPr/>
          </p:nvSpPr>
          <p:spPr>
            <a:xfrm>
              <a:off x="4527315" y="1903337"/>
              <a:ext cx="2955123" cy="592708"/>
            </a:xfrm>
            <a:prstGeom prst="rect">
              <a:avLst/>
            </a:prstGeom>
            <a:solidFill>
              <a:srgbClr val="DB581B"/>
            </a:solidFill>
            <a:ln cap="flat" cmpd="sng" w="26425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7" name="Shape 417"/>
            <p:cNvSpPr txBox="1"/>
            <p:nvPr/>
          </p:nvSpPr>
          <p:spPr>
            <a:xfrm>
              <a:off x="4527315" y="1903337"/>
              <a:ext cx="2955123" cy="59270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975" lIns="6975" rIns="6975" tIns="69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Questrial"/>
                <a:buNone/>
              </a:pPr>
              <a:r>
                <a:rPr b="0" i="0" lang="en-US" sz="1100" u="none" cap="none" strike="noStrike">
                  <a:solidFill>
                    <a:schemeClr val="lt1"/>
                  </a:solidFill>
                  <a:latin typeface="Questrial"/>
                  <a:ea typeface="Questrial"/>
                  <a:cs typeface="Questrial"/>
                  <a:sym typeface="Questrial"/>
                </a:rPr>
                <a:t>Interventions not implemented w/ fidelity</a:t>
              </a:r>
            </a:p>
          </p:txBody>
        </p:sp>
        <p:sp>
          <p:nvSpPr>
            <p:cNvPr id="418" name="Shape 418"/>
            <p:cNvSpPr/>
            <p:nvPr/>
          </p:nvSpPr>
          <p:spPr>
            <a:xfrm>
              <a:off x="5266096" y="2744981"/>
              <a:ext cx="2955123" cy="592708"/>
            </a:xfrm>
            <a:prstGeom prst="rect">
              <a:avLst/>
            </a:prstGeom>
            <a:solidFill>
              <a:srgbClr val="DB581B"/>
            </a:solidFill>
            <a:ln cap="flat" cmpd="sng" w="26425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9" name="Shape 419"/>
            <p:cNvSpPr txBox="1"/>
            <p:nvPr/>
          </p:nvSpPr>
          <p:spPr>
            <a:xfrm>
              <a:off x="5266096" y="2744981"/>
              <a:ext cx="2955123" cy="59270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975" lIns="6975" rIns="6975" tIns="69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Questrial"/>
                <a:buNone/>
              </a:pPr>
              <a:r>
                <a:rPr b="0" i="0" lang="en-US" sz="1100" u="none" cap="none" strike="noStrike">
                  <a:solidFill>
                    <a:schemeClr val="lt1"/>
                  </a:solidFill>
                  <a:latin typeface="Questrial"/>
                  <a:ea typeface="Questrial"/>
                  <a:cs typeface="Questrial"/>
                  <a:sym typeface="Questrial"/>
                </a:rPr>
                <a:t>Strategies too difficult or time consuming</a:t>
              </a:r>
            </a:p>
          </p:txBody>
        </p:sp>
        <p:sp>
          <p:nvSpPr>
            <p:cNvPr id="420" name="Shape 420"/>
            <p:cNvSpPr/>
            <p:nvPr/>
          </p:nvSpPr>
          <p:spPr>
            <a:xfrm>
              <a:off x="5266096" y="3586628"/>
              <a:ext cx="2955123" cy="592708"/>
            </a:xfrm>
            <a:prstGeom prst="rect">
              <a:avLst/>
            </a:prstGeom>
            <a:solidFill>
              <a:srgbClr val="DB581B"/>
            </a:solidFill>
            <a:ln cap="flat" cmpd="sng" w="26425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1" name="Shape 421"/>
            <p:cNvSpPr txBox="1"/>
            <p:nvPr/>
          </p:nvSpPr>
          <p:spPr>
            <a:xfrm>
              <a:off x="5266096" y="3586628"/>
              <a:ext cx="2955123" cy="59270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975" lIns="6975" rIns="6975" tIns="69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Questrial"/>
                <a:buNone/>
              </a:pPr>
              <a:r>
                <a:rPr b="0" i="0" lang="en-US" sz="1100" u="none" cap="none" strike="noStrike">
                  <a:solidFill>
                    <a:schemeClr val="lt1"/>
                  </a:solidFill>
                  <a:latin typeface="Questrial"/>
                  <a:ea typeface="Questrial"/>
                  <a:cs typeface="Questrial"/>
                  <a:sym typeface="Questrial"/>
                </a:rPr>
                <a:t>BSP does not </a:t>
              </a:r>
              <a:r>
                <a:rPr lang="en-US" sz="1100">
                  <a:solidFill>
                    <a:schemeClr val="lt1"/>
                  </a:solidFill>
                  <a:latin typeface="Questrial"/>
                  <a:ea typeface="Questrial"/>
                  <a:cs typeface="Questrial"/>
                  <a:sym typeface="Questrial"/>
                </a:rPr>
                <a:t>fit with ecology of the classroom</a:t>
              </a:r>
            </a:p>
          </p:txBody>
        </p:sp>
        <p:sp>
          <p:nvSpPr>
            <p:cNvPr id="422" name="Shape 422"/>
            <p:cNvSpPr/>
            <p:nvPr/>
          </p:nvSpPr>
          <p:spPr>
            <a:xfrm>
              <a:off x="5266096" y="4428272"/>
              <a:ext cx="2955123" cy="592708"/>
            </a:xfrm>
            <a:prstGeom prst="rect">
              <a:avLst/>
            </a:prstGeom>
            <a:solidFill>
              <a:srgbClr val="DB581B"/>
            </a:solidFill>
            <a:ln cap="flat" cmpd="sng" w="26425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3" name="Shape 423"/>
            <p:cNvSpPr txBox="1"/>
            <p:nvPr/>
          </p:nvSpPr>
          <p:spPr>
            <a:xfrm>
              <a:off x="5266096" y="4428272"/>
              <a:ext cx="2955123" cy="59270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975" lIns="6975" rIns="6975" tIns="69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Questrial"/>
                <a:buNone/>
              </a:pPr>
              <a:r>
                <a:rPr b="0" i="0" lang="en-US" sz="1100" u="none" cap="none" strike="noStrike">
                  <a:solidFill>
                    <a:schemeClr val="lt1"/>
                  </a:solidFill>
                  <a:latin typeface="Questrial"/>
                  <a:ea typeface="Questrial"/>
                  <a:cs typeface="Questrial"/>
                  <a:sym typeface="Questrial"/>
                </a:rPr>
                <a:t>Teacher experiencing intervention drift</a:t>
              </a:r>
            </a:p>
          </p:txBody>
        </p:sp>
        <p:sp>
          <p:nvSpPr>
            <p:cNvPr id="424" name="Shape 424"/>
            <p:cNvSpPr/>
            <p:nvPr/>
          </p:nvSpPr>
          <p:spPr>
            <a:xfrm>
              <a:off x="4822775" y="2648449"/>
              <a:ext cx="443400" cy="2113499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0" y="119999"/>
                  </a:lnTo>
                  <a:lnTo>
                    <a:pt x="120000" y="119999"/>
                  </a:lnTo>
                </a:path>
              </a:pathLst>
            </a:custGeom>
            <a:noFill/>
            <a:ln cap="flat" cmpd="sng" w="26425">
              <a:solidFill>
                <a:srgbClr val="C55018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425" name="Shape 425"/>
            <p:cNvSpPr/>
            <p:nvPr/>
          </p:nvSpPr>
          <p:spPr>
            <a:xfrm>
              <a:off x="1690457" y="4428181"/>
              <a:ext cx="2955000" cy="592800"/>
            </a:xfrm>
            <a:prstGeom prst="rect">
              <a:avLst/>
            </a:prstGeom>
            <a:solidFill>
              <a:srgbClr val="DB581B"/>
            </a:solidFill>
            <a:ln cap="flat" cmpd="sng" w="26425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lnSpc>
                  <a:spcPct val="90000"/>
                </a:lnSpc>
                <a:spcBef>
                  <a:spcPts val="0"/>
                </a:spcBef>
                <a:buClr>
                  <a:schemeClr val="lt1"/>
                </a:buClr>
                <a:buSzPct val="25000"/>
                <a:buFont typeface="Questrial"/>
                <a:buNone/>
              </a:pPr>
              <a:r>
                <a:rPr lang="en-US" sz="1100">
                  <a:solidFill>
                    <a:schemeClr val="lt1"/>
                  </a:solidFill>
                  <a:latin typeface="Questrial"/>
                  <a:ea typeface="Questrial"/>
                  <a:cs typeface="Questrial"/>
                  <a:sym typeface="Questrial"/>
                </a:rPr>
                <a:t>Reinforcement for the behavior is insufficient</a:t>
              </a:r>
            </a:p>
          </p:txBody>
        </p:sp>
      </p:grpSp>
    </p:spTree>
  </p:cSld>
  <p:clrMapOvr>
    <a:masterClrMapping/>
  </p:clrMapOvr>
  <p:transition spd="slow"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30" name="Shape 4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Shape 431"/>
          <p:cNvSpPr txBox="1"/>
          <p:nvPr>
            <p:ph type="title"/>
          </p:nvPr>
        </p:nvSpPr>
        <p:spPr>
          <a:xfrm>
            <a:off x="152400" y="247650"/>
            <a:ext cx="7467600" cy="74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Questrial"/>
              <a:buNone/>
            </a:pPr>
            <a:r>
              <a:rPr b="0" i="0" lang="en-US" sz="40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How Good Is Your BSP?</a:t>
            </a:r>
          </a:p>
        </p:txBody>
      </p:sp>
      <p:sp>
        <p:nvSpPr>
          <p:cNvPr id="432" name="Shape 432"/>
          <p:cNvSpPr txBox="1"/>
          <p:nvPr>
            <p:ph idx="1" type="body"/>
          </p:nvPr>
        </p:nvSpPr>
        <p:spPr>
          <a:xfrm>
            <a:off x="152400" y="1048650"/>
            <a:ext cx="8229600" cy="401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b="1" i="0" lang="en-US" sz="22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TFI (Tiered Fidelity Inventory) Tier III Support Plan Worksheet:</a:t>
            </a:r>
          </a:p>
          <a:p>
            <a:pPr indent="-3683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0" i="0" lang="en-US" sz="22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Individualized Team</a:t>
            </a:r>
          </a:p>
          <a:p>
            <a:pPr indent="-3683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0" i="0" lang="en-US" sz="22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External Supports/Agencies</a:t>
            </a:r>
          </a:p>
          <a:p>
            <a:pPr indent="-3683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0" i="0" lang="en-US" sz="22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Goals/Strengths Identified by Student &amp;/or Family</a:t>
            </a:r>
          </a:p>
          <a:p>
            <a:pPr indent="-3683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0" i="0" lang="en-US" sz="22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Relevant medical, academic behavioral assessment data</a:t>
            </a:r>
          </a:p>
          <a:p>
            <a:pPr indent="-3683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0" i="0" lang="en-US" sz="22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FBA Hypothesis Stateme</a:t>
            </a:r>
            <a:r>
              <a:rPr b="0" i="0" lang="en-US" sz="22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nt</a:t>
            </a:r>
          </a:p>
          <a:p>
            <a:pPr indent="-3683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0" i="0" lang="en-US" sz="22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7 types of interventions per Competing Behavior Pathway</a:t>
            </a:r>
          </a:p>
          <a:p>
            <a:pPr indent="-3683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0" i="0" lang="en-US" sz="22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Action steps</a:t>
            </a:r>
          </a:p>
          <a:p>
            <a:pPr indent="-3683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0" i="0" lang="en-US" sz="22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Access to Tier I and Tier II supports</a:t>
            </a:r>
          </a:p>
          <a:p>
            <a:pPr indent="-3683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0" i="0" lang="en-US" sz="22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Monthly meetings to review outcome and fidelity data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/>
              <a:t>Online at </a:t>
            </a:r>
            <a:r>
              <a:rPr lang="en-US" sz="2200" u="sng">
                <a:solidFill>
                  <a:schemeClr val="hlink"/>
                </a:solidFill>
                <a:hlinkClick r:id="rId3"/>
              </a:rPr>
              <a:t>Vermont PBIS Website-&gt;Resources-&gt;Evaluation Tools</a:t>
            </a:r>
          </a:p>
        </p:txBody>
      </p:sp>
    </p:spTree>
  </p:cSld>
  <p:clrMapOvr>
    <a:masterClrMapping/>
  </p:clrMapOvr>
  <p:transition spd="slow"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37" name="Shape 4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" name="Shape 438"/>
          <p:cNvSpPr txBox="1"/>
          <p:nvPr>
            <p:ph type="ctrTitle"/>
          </p:nvPr>
        </p:nvSpPr>
        <p:spPr>
          <a:xfrm>
            <a:off x="152400" y="81449"/>
            <a:ext cx="5651700" cy="1687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25000"/>
              <a:buFont typeface="Questrial"/>
              <a:buNone/>
            </a:pPr>
            <a:r>
              <a:rPr b="1" lang="en-US" sz="4800"/>
              <a:t>Whole  Group Discussion</a:t>
            </a:r>
          </a:p>
        </p:txBody>
      </p:sp>
      <p:sp>
        <p:nvSpPr>
          <p:cNvPr id="439" name="Shape 439"/>
          <p:cNvSpPr txBox="1"/>
          <p:nvPr>
            <p:ph idx="1" type="subTitle"/>
          </p:nvPr>
        </p:nvSpPr>
        <p:spPr>
          <a:xfrm>
            <a:off x="152400" y="1768946"/>
            <a:ext cx="5442300" cy="293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b="0" i="0" lang="en-US" sz="28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rPr>
              <a:t>Take out your list of </a:t>
            </a:r>
            <a:r>
              <a:rPr lang="en-US"/>
              <a:t>roadblocks</a:t>
            </a:r>
            <a:r>
              <a:rPr b="0" i="0" lang="en-US" sz="28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rPr>
              <a:t> or problems you wrote at the beginning of this session.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rgbClr val="3F3F3F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b="0" i="0" lang="en-US" sz="28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rPr>
              <a:t>What</a:t>
            </a:r>
            <a:r>
              <a:rPr lang="en-US"/>
              <a:t> roadblocks or problems</a:t>
            </a:r>
            <a:r>
              <a:rPr b="0" i="0" lang="en-US" sz="28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rPr>
              <a:t> have we not yet addressed?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rgbClr val="3F3F3F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-514350" lvl="0" marL="5143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rgbClr val="3F3F3F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  <p:transition spd="slow"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44" name="Shape 4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" name="Shape 445"/>
          <p:cNvSpPr txBox="1"/>
          <p:nvPr>
            <p:ph type="title"/>
          </p:nvPr>
        </p:nvSpPr>
        <p:spPr>
          <a:xfrm>
            <a:off x="152400" y="247650"/>
            <a:ext cx="7467600" cy="74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Questrial"/>
              <a:buNone/>
            </a:pPr>
            <a:r>
              <a:rPr b="0" i="0" lang="en-US" sz="40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Wrap-Up</a:t>
            </a:r>
          </a:p>
        </p:txBody>
      </p:sp>
      <p:sp>
        <p:nvSpPr>
          <p:cNvPr id="446" name="Shape 446"/>
          <p:cNvSpPr txBox="1"/>
          <p:nvPr/>
        </p:nvSpPr>
        <p:spPr>
          <a:xfrm>
            <a:off x="372275" y="2873000"/>
            <a:ext cx="7737600" cy="2084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7" name="Shape 447"/>
          <p:cNvSpPr txBox="1"/>
          <p:nvPr/>
        </p:nvSpPr>
        <p:spPr>
          <a:xfrm>
            <a:off x="359525" y="1139025"/>
            <a:ext cx="8055900" cy="1832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Questions??</a:t>
            </a: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Coaching</a:t>
            </a:r>
          </a:p>
          <a:p>
            <a:pPr indent="-3810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○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Funds are available for coaching support</a:t>
            </a:r>
          </a:p>
          <a:p>
            <a:pPr indent="-3810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○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Visit Vermont PBIS Website or your School Coordinator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1155C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1155C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8" name="Shape 448"/>
          <p:cNvSpPr txBox="1"/>
          <p:nvPr/>
        </p:nvSpPr>
        <p:spPr>
          <a:xfrm>
            <a:off x="4247400" y="3968500"/>
            <a:ext cx="4896600" cy="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50000"/>
              <a:buFont typeface="Arial"/>
              <a:buNone/>
            </a:pPr>
            <a:r>
              <a:rPr lang="en-US" sz="22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Cortney Keene, M.Ed., C.A.S., BCBA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50000"/>
              <a:buFont typeface="Arial"/>
              <a:buNone/>
            </a:pPr>
            <a:r>
              <a:rPr lang="en-US" sz="2200">
                <a:solidFill>
                  <a:srgbClr val="1155CC"/>
                </a:solidFill>
                <a:latin typeface="Questrial"/>
                <a:ea typeface="Questrial"/>
                <a:cs typeface="Questrial"/>
                <a:sym typeface="Questrial"/>
              </a:rPr>
              <a:t>email: </a:t>
            </a:r>
            <a:r>
              <a:rPr lang="en-US" sz="2200" u="sng">
                <a:solidFill>
                  <a:schemeClr val="hlink"/>
                </a:solidFill>
                <a:latin typeface="Questrial"/>
                <a:ea typeface="Questrial"/>
                <a:cs typeface="Questrial"/>
                <a:sym typeface="Questrial"/>
                <a:hlinkClick r:id="rId3"/>
              </a:rPr>
              <a:t>cortney.keene@uvm.edu</a:t>
            </a:r>
          </a:p>
        </p:txBody>
      </p:sp>
      <p:sp>
        <p:nvSpPr>
          <p:cNvPr id="449" name="Shape 449"/>
          <p:cNvSpPr txBox="1"/>
          <p:nvPr/>
        </p:nvSpPr>
        <p:spPr>
          <a:xfrm>
            <a:off x="152400" y="3968500"/>
            <a:ext cx="4095000" cy="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50000"/>
              <a:buFont typeface="Arial"/>
              <a:buNone/>
            </a:pPr>
            <a:r>
              <a:rPr lang="en-US" sz="22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Teri Brooks, Ph.D., BCBA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50000"/>
              <a:buFont typeface="Arial"/>
              <a:buNone/>
            </a:pPr>
            <a:r>
              <a:rPr lang="en-US" sz="2200">
                <a:solidFill>
                  <a:srgbClr val="1155CC"/>
                </a:solidFill>
                <a:latin typeface="Questrial"/>
                <a:ea typeface="Questrial"/>
                <a:cs typeface="Questrial"/>
                <a:sym typeface="Questrial"/>
              </a:rPr>
              <a:t>e-mail: </a:t>
            </a:r>
            <a:r>
              <a:rPr lang="en-US" sz="2200" u="sng">
                <a:solidFill>
                  <a:schemeClr val="hlink"/>
                </a:solidFill>
                <a:latin typeface="Questrial"/>
                <a:ea typeface="Questrial"/>
                <a:cs typeface="Questrial"/>
                <a:sym typeface="Questrial"/>
                <a:hlinkClick r:id="rId4"/>
              </a:rPr>
              <a:t>terimbrooks@gmail.com</a:t>
            </a:r>
          </a:p>
        </p:txBody>
      </p:sp>
      <p:sp>
        <p:nvSpPr>
          <p:cNvPr id="450" name="Shape 450"/>
          <p:cNvSpPr txBox="1"/>
          <p:nvPr/>
        </p:nvSpPr>
        <p:spPr>
          <a:xfrm>
            <a:off x="846275" y="3208236"/>
            <a:ext cx="7082400" cy="59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1" i="0" lang="en-US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Contact us with any questions!</a:t>
            </a:r>
          </a:p>
        </p:txBody>
      </p:sp>
    </p:spTree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/>
          <p:nvPr>
            <p:ph type="title"/>
          </p:nvPr>
        </p:nvSpPr>
        <p:spPr>
          <a:xfrm>
            <a:off x="152400" y="247650"/>
            <a:ext cx="7467600" cy="7429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Questrial"/>
              <a:buNone/>
            </a:pPr>
            <a:r>
              <a:rPr b="0" i="0" lang="en-US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Common </a:t>
            </a:r>
            <a:r>
              <a:rPr lang="en-US"/>
              <a:t>Roadblocks</a:t>
            </a:r>
          </a:p>
        </p:txBody>
      </p:sp>
      <p:sp>
        <p:nvSpPr>
          <p:cNvPr id="113" name="Shape 113"/>
          <p:cNvSpPr txBox="1"/>
          <p:nvPr>
            <p:ph idx="1" type="body"/>
          </p:nvPr>
        </p:nvSpPr>
        <p:spPr>
          <a:xfrm>
            <a:off x="0" y="1200150"/>
            <a:ext cx="8686800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42862" lvl="0" marL="18256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 The behavior suddenly got worse after we started this plan</a:t>
            </a:r>
          </a:p>
          <a:p>
            <a:pPr indent="-42862" lvl="0" marL="182563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 We don’t have the staff to implement this plan</a:t>
            </a:r>
          </a:p>
          <a:p>
            <a:pPr indent="-42862" lvl="0" marL="182563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 The behavior is too severe for us to respond the way the BSP says we should</a:t>
            </a:r>
          </a:p>
          <a:p>
            <a:pPr indent="-42862" lvl="0" marL="182563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 This student isn’t motivated by anything – there are no rewards that will work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/>
          <p:nvPr>
            <p:ph type="title"/>
          </p:nvPr>
        </p:nvSpPr>
        <p:spPr>
          <a:xfrm>
            <a:off x="0" y="254650"/>
            <a:ext cx="8186400" cy="74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Questrial"/>
              <a:buNone/>
            </a:pPr>
            <a:r>
              <a:rPr b="0" i="0" lang="en-US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Common </a:t>
            </a:r>
            <a:r>
              <a:rPr lang="en-US"/>
              <a:t>Roadblocks</a:t>
            </a:r>
            <a:r>
              <a:rPr b="0" i="0" lang="en-US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, cont…</a:t>
            </a:r>
          </a:p>
        </p:txBody>
      </p:sp>
      <p:sp>
        <p:nvSpPr>
          <p:cNvPr id="120" name="Shape 120"/>
          <p:cNvSpPr txBox="1"/>
          <p:nvPr>
            <p:ph idx="1" type="body"/>
          </p:nvPr>
        </p:nvSpPr>
        <p:spPr>
          <a:xfrm>
            <a:off x="0" y="1200150"/>
            <a:ext cx="8686800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108267" lvl="0" marL="182562" rtl="0">
              <a:spcBef>
                <a:spcPts val="0"/>
              </a:spcBef>
            </a:pPr>
            <a:r>
              <a:rPr lang="en-US"/>
              <a:t> I don’t have time to implement this BSP</a:t>
            </a:r>
          </a:p>
          <a:p>
            <a:pPr indent="108267" lvl="0" marL="182562" rtl="0">
              <a:spcBef>
                <a:spcPts val="0"/>
              </a:spcBef>
            </a:pPr>
            <a:r>
              <a:rPr lang="en-US"/>
              <a:t> I’m not going to say it out loud, but I don’t think this</a:t>
            </a:r>
            <a:br>
              <a:rPr lang="en-US"/>
            </a:br>
            <a:r>
              <a:rPr lang="en-US"/>
              <a:t>BSP will work and while I will go through the motions, I’m not going to pretend to like it </a:t>
            </a:r>
          </a:p>
          <a:p>
            <a:pPr indent="108267" lvl="0" marL="182562" rtl="0">
              <a:spcBef>
                <a:spcPts val="0"/>
              </a:spcBef>
            </a:pPr>
            <a:r>
              <a:rPr lang="en-US"/>
              <a:t> This BSP is more than one page long – I don’t have time to read more than one page and even if I did, I won’t be able to remember it all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/>
          <p:nvPr>
            <p:ph type="title"/>
          </p:nvPr>
        </p:nvSpPr>
        <p:spPr>
          <a:xfrm>
            <a:off x="0" y="247800"/>
            <a:ext cx="8413200" cy="74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Questrial"/>
              <a:buNone/>
            </a:pPr>
            <a:r>
              <a:rPr b="0" i="0" lang="en-US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… more Common </a:t>
            </a:r>
            <a:r>
              <a:rPr lang="en-US"/>
              <a:t>Roadblocks</a:t>
            </a:r>
          </a:p>
        </p:txBody>
      </p:sp>
      <p:sp>
        <p:nvSpPr>
          <p:cNvPr id="127" name="Shape 127"/>
          <p:cNvSpPr txBox="1"/>
          <p:nvPr>
            <p:ph idx="1" type="body"/>
          </p:nvPr>
        </p:nvSpPr>
        <p:spPr>
          <a:xfrm>
            <a:off x="0" y="990599"/>
            <a:ext cx="8686800" cy="415290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42862" lvl="0" marL="18256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 I have solid knowledge of the plan, but some of the other teachers do it differently than I do</a:t>
            </a:r>
          </a:p>
          <a:p>
            <a:pPr indent="-42862" lvl="0" marL="182563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 What do I do when _____ ?</a:t>
            </a:r>
          </a:p>
          <a:p>
            <a:pPr indent="-42862" lvl="0" marL="182563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 How can we reward a student for doing what we expect every other student to do without getting a reward?</a:t>
            </a:r>
          </a:p>
          <a:p>
            <a:pPr indent="-42862" lvl="0" marL="182563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 We’ve been doing the plan, but we can’t continue to give this student this amount of support and attention.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/>
          <p:nvPr>
            <p:ph type="ctrTitle"/>
          </p:nvPr>
        </p:nvSpPr>
        <p:spPr>
          <a:xfrm>
            <a:off x="320125" y="412325"/>
            <a:ext cx="2188800" cy="706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25000"/>
              <a:buFont typeface="Questrial"/>
              <a:buNone/>
            </a:pPr>
            <a:r>
              <a:rPr b="1" i="0" lang="en-US" sz="4800" u="none" cap="none" strike="noStrike">
                <a:solidFill>
                  <a:srgbClr val="CC0000"/>
                </a:solidFill>
                <a:latin typeface="Questrial"/>
                <a:ea typeface="Questrial"/>
                <a:cs typeface="Questrial"/>
                <a:sym typeface="Questrial"/>
              </a:rPr>
              <a:t>Activity</a:t>
            </a:r>
          </a:p>
        </p:txBody>
      </p:sp>
      <p:sp>
        <p:nvSpPr>
          <p:cNvPr id="134" name="Shape 134"/>
          <p:cNvSpPr txBox="1"/>
          <p:nvPr>
            <p:ph idx="1" type="subTitle"/>
          </p:nvPr>
        </p:nvSpPr>
        <p:spPr>
          <a:xfrm>
            <a:off x="68075" y="1532750"/>
            <a:ext cx="5442300" cy="286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b="0" i="0" lang="en-US" sz="28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rPr>
              <a:t>On your own or with members of your school team who are here, write a list of </a:t>
            </a:r>
            <a:r>
              <a:rPr lang="en-US"/>
              <a:t>roadblocks</a:t>
            </a:r>
            <a:r>
              <a:rPr b="0" i="0" lang="en-US" sz="28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rPr>
              <a:t> or problems you would like to </a:t>
            </a:r>
            <a:r>
              <a:rPr lang="en-US"/>
              <a:t>get some solutions to</a:t>
            </a:r>
            <a:r>
              <a:rPr b="0" i="0" lang="en-US" sz="28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rPr>
              <a:t> in today’s session.</a:t>
            </a:r>
          </a:p>
        </p:txBody>
      </p:sp>
      <p:sp>
        <p:nvSpPr>
          <p:cNvPr id="135" name="Shape 135"/>
          <p:cNvSpPr txBox="1"/>
          <p:nvPr/>
        </p:nvSpPr>
        <p:spPr>
          <a:xfrm>
            <a:off x="5900125" y="1674250"/>
            <a:ext cx="32439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-US" sz="2800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rPr>
              <a:t>Go to: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-US" sz="2800" u="sng">
                <a:solidFill>
                  <a:schemeClr val="hlink"/>
                </a:solidFill>
                <a:latin typeface="Questrial"/>
                <a:ea typeface="Questrial"/>
                <a:cs typeface="Questrial"/>
                <a:sym typeface="Questrial"/>
                <a:hlinkClick r:id="rId3"/>
              </a:rPr>
              <a:t>https://padlet.com/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-US" sz="2800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rPr>
              <a:t>cortney_keene/</a:t>
            </a:r>
          </a:p>
        </p:txBody>
      </p:sp>
    </p:spTree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/>
          <p:nvPr>
            <p:ph type="title"/>
          </p:nvPr>
        </p:nvSpPr>
        <p:spPr>
          <a:xfrm>
            <a:off x="152400" y="247650"/>
            <a:ext cx="7467600" cy="7429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Questrial"/>
              <a:buNone/>
            </a:pPr>
            <a:r>
              <a:rPr b="0" i="0" lang="en-US" sz="40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Types of </a:t>
            </a:r>
            <a:r>
              <a:rPr lang="en-US"/>
              <a:t>Implementation Errors</a:t>
            </a:r>
          </a:p>
        </p:txBody>
      </p:sp>
      <p:sp>
        <p:nvSpPr>
          <p:cNvPr id="141" name="Shape 141"/>
          <p:cNvSpPr txBox="1"/>
          <p:nvPr>
            <p:ph idx="1" type="body"/>
          </p:nvPr>
        </p:nvSpPr>
        <p:spPr>
          <a:xfrm>
            <a:off x="152400" y="1200150"/>
            <a:ext cx="8826707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42862" lvl="0" marL="18256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 Developing an effective BSP that is not informed by behavior theory </a:t>
            </a:r>
            <a:r>
              <a:rPr lang="en-US"/>
              <a:t>(</a:t>
            </a:r>
            <a:r>
              <a:rPr b="0" i="0" lang="en-US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i.e. functional behavior asses</a:t>
            </a:r>
            <a:r>
              <a:rPr lang="en-US"/>
              <a:t>sment</a:t>
            </a:r>
            <a:r>
              <a:rPr b="0" i="0" lang="en-US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)</a:t>
            </a:r>
          </a:p>
          <a:p>
            <a:pPr indent="-42862" lvl="0" marL="182563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 Fail</a:t>
            </a:r>
            <a:r>
              <a:rPr lang="en-US"/>
              <a:t>ure</a:t>
            </a:r>
            <a:r>
              <a:rPr b="0" i="0" lang="en-US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 to ensure staff buy-in and commitment</a:t>
            </a:r>
          </a:p>
          <a:p>
            <a:pPr indent="-42862" lvl="0" marL="182563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 Failure to address staff time and availability</a:t>
            </a:r>
          </a:p>
          <a:p>
            <a:pPr indent="-42862" lvl="0" marL="182563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 Lack of follow through with tasks </a:t>
            </a:r>
          </a:p>
          <a:p>
            <a:pPr indent="0" lvl="2" marL="66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i.e. Ordering sensory materials, communicating with staff not present at meetings, finalizing scheduling changes, writing social stories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 txBox="1"/>
          <p:nvPr>
            <p:ph type="title"/>
          </p:nvPr>
        </p:nvSpPr>
        <p:spPr>
          <a:xfrm>
            <a:off x="152400" y="247650"/>
            <a:ext cx="7467600" cy="7429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Questrial"/>
              <a:buNone/>
            </a:pPr>
            <a:r>
              <a:rPr b="0" i="0" lang="en-US" sz="40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Types of Implementation Errors</a:t>
            </a:r>
          </a:p>
        </p:txBody>
      </p:sp>
      <p:sp>
        <p:nvSpPr>
          <p:cNvPr id="147" name="Shape 147"/>
          <p:cNvSpPr txBox="1"/>
          <p:nvPr>
            <p:ph idx="1" type="body"/>
          </p:nvPr>
        </p:nvSpPr>
        <p:spPr>
          <a:xfrm>
            <a:off x="152400" y="1200150"/>
            <a:ext cx="8813800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42862" lvl="0" marL="18256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 Lack of communication of the plan to </a:t>
            </a:r>
            <a:r>
              <a:rPr lang="en-US"/>
              <a:t>involved</a:t>
            </a:r>
            <a:r>
              <a:rPr b="0" i="0" lang="en-US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 staff</a:t>
            </a:r>
          </a:p>
          <a:p>
            <a:pPr indent="-42862" lvl="0" marL="182563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 Lack of adequate training provided to staff</a:t>
            </a:r>
          </a:p>
          <a:p>
            <a:pPr indent="-42862" lvl="0" marL="182563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 Failing to collect and review data</a:t>
            </a:r>
          </a:p>
          <a:p>
            <a:pPr indent="-42862" lvl="0" marL="182563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 Failing to set a follow-up meeting date</a:t>
            </a:r>
          </a:p>
          <a:p>
            <a:pPr indent="-42862" lvl="0" marL="182563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 Failing to use data</a:t>
            </a:r>
          </a:p>
          <a:p>
            <a:pPr indent="-69850" lvl="2" marL="7302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 Data isn’t collected</a:t>
            </a:r>
          </a:p>
          <a:p>
            <a:pPr indent="-69850" lvl="2" marL="7302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 Data isn’t summarized</a:t>
            </a:r>
          </a:p>
          <a:p>
            <a:pPr indent="-69850" lvl="2" marL="7302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 Data isn’t reviewed by the team</a:t>
            </a:r>
          </a:p>
          <a:p>
            <a:pPr indent="0" lvl="2" marL="66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larity">
  <a:themeElements>
    <a:clrScheme name="UVM 1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24603B"/>
      </a:accent1>
      <a:accent2>
        <a:srgbClr val="DB5A1E"/>
      </a:accent2>
      <a:accent3>
        <a:srgbClr val="CCCB31"/>
      </a:accent3>
      <a:accent4>
        <a:srgbClr val="8FB9D4"/>
      </a:accent4>
      <a:accent5>
        <a:srgbClr val="800000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