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B73A88-B7E3-4115-A655-E8D9CA65F13F}">
  <a:tblStyle styleId="{6FB73A88-B7E3-4115-A655-E8D9CA65F13F}"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7"/>
    <p:restoredTop sz="94599"/>
  </p:normalViewPr>
  <p:slideViewPr>
    <p:cSldViewPr snapToGrid="0" snapToObjects="1">
      <p:cViewPr varScale="1">
        <p:scale>
          <a:sx n="106" d="100"/>
          <a:sy n="106" d="100"/>
        </p:scale>
        <p:origin x="1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CASSANDRA</a:t>
            </a:r>
          </a:p>
        </p:txBody>
      </p:sp>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04" name="Shape 30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12" name="Shape 31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41" name="Shape 34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48" name="Shape 34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4024"/>
            <a:ext cx="5486400" cy="4114500"/>
          </a:xfrm>
          <a:prstGeom prst="rect">
            <a:avLst/>
          </a:prstGeom>
        </p:spPr>
        <p:txBody>
          <a:bodyPr lIns="91425" tIns="91425" rIns="91425" bIns="91425" anchor="t" anchorCtr="0">
            <a:noAutofit/>
          </a:bodyPr>
          <a:lstStyle/>
          <a:p>
            <a:pPr lvl="0" rtl="0">
              <a:spcBef>
                <a:spcPts val="0"/>
              </a:spcBef>
              <a:buNone/>
            </a:pPr>
            <a:endParaRPr/>
          </a:p>
        </p:txBody>
      </p:sp>
      <p:sp>
        <p:nvSpPr>
          <p:cNvPr id="368" name="Shape 368"/>
          <p:cNvSpPr>
            <a:spLocks noGrp="1" noRot="1" noChangeAspect="1"/>
          </p:cNvSpPr>
          <p:nvPr>
            <p:ph type="sldImg" idx="2"/>
          </p:nvPr>
        </p:nvSpPr>
        <p:spPr>
          <a:xfrm>
            <a:off x="1104900" y="685488"/>
            <a:ext cx="46482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sldNum" idx="12"/>
          </p:nvPr>
        </p:nvSpPr>
        <p:spPr>
          <a:xfrm>
            <a:off x="3884612" y="8684926"/>
            <a:ext cx="2971800" cy="4575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76" name="Shape 376"/>
          <p:cNvSpPr txBox="1">
            <a:spLocks noGrp="1"/>
          </p:cNvSpPr>
          <p:nvPr>
            <p:ph type="body" idx="1"/>
          </p:nvPr>
        </p:nvSpPr>
        <p:spPr>
          <a:xfrm>
            <a:off x="685800" y="4344024"/>
            <a:ext cx="5486400" cy="41145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4024"/>
            <a:ext cx="5486400" cy="4114500"/>
          </a:xfrm>
          <a:prstGeom prst="rect">
            <a:avLst/>
          </a:prstGeom>
        </p:spPr>
        <p:txBody>
          <a:bodyPr lIns="91425" tIns="91425" rIns="91425" bIns="91425" anchor="t" anchorCtr="0">
            <a:noAutofit/>
          </a:bodyPr>
          <a:lstStyle/>
          <a:p>
            <a:pPr lvl="0" rtl="0">
              <a:spcBef>
                <a:spcPts val="0"/>
              </a:spcBef>
              <a:buNone/>
            </a:pPr>
            <a:endParaRPr/>
          </a:p>
        </p:txBody>
      </p:sp>
      <p:sp>
        <p:nvSpPr>
          <p:cNvPr id="382" name="Shape 382"/>
          <p:cNvSpPr>
            <a:spLocks noGrp="1" noRot="1" noChangeAspect="1"/>
          </p:cNvSpPr>
          <p:nvPr>
            <p:ph type="sldImg" idx="2"/>
          </p:nvPr>
        </p:nvSpPr>
        <p:spPr>
          <a:xfrm>
            <a:off x="1104900" y="685488"/>
            <a:ext cx="46482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4024"/>
            <a:ext cx="5486400" cy="4114500"/>
          </a:xfrm>
          <a:prstGeom prst="rect">
            <a:avLst/>
          </a:prstGeom>
        </p:spPr>
        <p:txBody>
          <a:bodyPr lIns="91425" tIns="91425" rIns="91425" bIns="91425" anchor="t" anchorCtr="0">
            <a:noAutofit/>
          </a:bodyPr>
          <a:lstStyle/>
          <a:p>
            <a:pPr lvl="0" rtl="0">
              <a:spcBef>
                <a:spcPts val="0"/>
              </a:spcBef>
              <a:buNone/>
            </a:pPr>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4024"/>
            <a:ext cx="5486400" cy="4114500"/>
          </a:xfrm>
          <a:prstGeom prst="rect">
            <a:avLst/>
          </a:prstGeom>
        </p:spPr>
        <p:txBody>
          <a:bodyPr lIns="91425" tIns="91425" rIns="91425" bIns="91425" anchor="t" anchorCtr="0">
            <a:noAutofit/>
          </a:bodyPr>
          <a:lstStyle/>
          <a:p>
            <a:pPr lvl="0" rtl="0">
              <a:spcBef>
                <a:spcPts val="0"/>
              </a:spcBef>
              <a:buNone/>
            </a:pPr>
            <a:endParaRPr/>
          </a:p>
        </p:txBody>
      </p:sp>
      <p:sp>
        <p:nvSpPr>
          <p:cNvPr id="398" name="Shape 398"/>
          <p:cNvSpPr>
            <a:spLocks noGrp="1" noRot="1" noChangeAspect="1"/>
          </p:cNvSpPr>
          <p:nvPr>
            <p:ph type="sldImg" idx="2"/>
          </p:nvPr>
        </p:nvSpPr>
        <p:spPr>
          <a:xfrm>
            <a:off x="1104900" y="685488"/>
            <a:ext cx="46482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4024"/>
            <a:ext cx="5486400" cy="4114500"/>
          </a:xfrm>
          <a:prstGeom prst="rect">
            <a:avLst/>
          </a:prstGeom>
        </p:spPr>
        <p:txBody>
          <a:bodyPr lIns="91425" tIns="91425" rIns="91425" bIns="91425" anchor="t" anchorCtr="0">
            <a:noAutofit/>
          </a:bodyPr>
          <a:lstStyle/>
          <a:p>
            <a:pPr lvl="0" rtl="0">
              <a:spcBef>
                <a:spcPts val="0"/>
              </a:spcBef>
              <a:buNone/>
            </a:pPr>
            <a:endParaRPr/>
          </a:p>
        </p:txBody>
      </p:sp>
      <p:sp>
        <p:nvSpPr>
          <p:cNvPr id="404" name="Shape 404"/>
          <p:cNvSpPr>
            <a:spLocks noGrp="1" noRot="1" noChangeAspect="1"/>
          </p:cNvSpPr>
          <p:nvPr>
            <p:ph type="sldImg" idx="2"/>
          </p:nvPr>
        </p:nvSpPr>
        <p:spPr>
          <a:xfrm>
            <a:off x="1104900" y="685488"/>
            <a:ext cx="46482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12" name="Shape 41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22" name="Shape 22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solidFill>
            <a:srgbClr val="5D81FF"/>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3"/>
        <p:cNvGrpSpPr/>
        <p:nvPr/>
      </p:nvGrpSpPr>
      <p:grpSpPr>
        <a:xfrm>
          <a:off x="0" y="0"/>
          <a:ext cx="0" cy="0"/>
          <a:chOff x="0" y="0"/>
          <a:chExt cx="0" cy="0"/>
        </a:xfrm>
      </p:grpSpPr>
      <p:sp>
        <p:nvSpPr>
          <p:cNvPr id="134" name="Shape 13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solidFill>
            <a:srgbClr val="5D81FF"/>
          </a:solid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46" name="Shape 146"/>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381000"/>
            <a:ext cx="8229600" cy="13716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1"/>
          </p:nvPr>
        </p:nvSpPr>
        <p:spPr>
          <a:xfrm>
            <a:off x="457200" y="1981200"/>
            <a:ext cx="40386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2"/>
          </p:nvPr>
        </p:nvSpPr>
        <p:spPr>
          <a:xfrm>
            <a:off x="4648200" y="1981200"/>
            <a:ext cx="40386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7812"/>
            <a:ext cx="8229600" cy="11397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0" y="6381750"/>
            <a:ext cx="2133600" cy="476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ftr" idx="11"/>
          </p:nvPr>
        </p:nvSpPr>
        <p:spPr>
          <a:xfrm>
            <a:off x="1447800" y="6229350"/>
            <a:ext cx="6019800" cy="476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9" name="Shape 6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6000">
              <a:srgbClr val="FFFFFF"/>
            </a:gs>
            <a:gs pos="100000">
              <a:srgbClr val="3366FF"/>
            </a:gs>
          </a:gsLst>
          <a:lin ang="165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pic>
        <p:nvPicPr>
          <p:cNvPr id="15" name="Shape 15"/>
          <p:cNvPicPr preferRelativeResize="0"/>
          <p:nvPr/>
        </p:nvPicPr>
        <p:blipFill rotWithShape="1">
          <a:blip r:embed="rId13">
            <a:alphaModFix/>
          </a:blip>
          <a:srcRect/>
          <a:stretch/>
        </p:blipFill>
        <p:spPr>
          <a:xfrm>
            <a:off x="30163" y="6153150"/>
            <a:ext cx="1874836" cy="674687"/>
          </a:xfrm>
          <a:prstGeom prst="rect">
            <a:avLst/>
          </a:prstGeom>
          <a:noFill/>
          <a:ln>
            <a:noFill/>
          </a:ln>
        </p:spPr>
      </p:pic>
      <p:pic>
        <p:nvPicPr>
          <p:cNvPr id="16" name="Shape 16"/>
          <p:cNvPicPr preferRelativeResize="0"/>
          <p:nvPr/>
        </p:nvPicPr>
        <p:blipFill rotWithShape="1">
          <a:blip r:embed="rId14">
            <a:alphaModFix/>
          </a:blip>
          <a:srcRect/>
          <a:stretch/>
        </p:blipFill>
        <p:spPr>
          <a:xfrm>
            <a:off x="7394575" y="6251575"/>
            <a:ext cx="1685925" cy="536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6000">
              <a:srgbClr val="FFFFFF"/>
            </a:gs>
            <a:gs pos="100000">
              <a:srgbClr val="3366FF"/>
            </a:gs>
          </a:gsLst>
          <a:lin ang="16500152" scaled="0"/>
        </a:gra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pic>
        <p:nvPicPr>
          <p:cNvPr id="92" name="Shape 92"/>
          <p:cNvPicPr preferRelativeResize="0"/>
          <p:nvPr/>
        </p:nvPicPr>
        <p:blipFill rotWithShape="1">
          <a:blip r:embed="rId15">
            <a:alphaModFix/>
          </a:blip>
          <a:srcRect/>
          <a:stretch/>
        </p:blipFill>
        <p:spPr>
          <a:xfrm>
            <a:off x="30162" y="6153150"/>
            <a:ext cx="1874700" cy="674700"/>
          </a:xfrm>
          <a:prstGeom prst="rect">
            <a:avLst/>
          </a:prstGeom>
          <a:noFill/>
          <a:ln>
            <a:noFill/>
          </a:ln>
        </p:spPr>
      </p:pic>
      <p:pic>
        <p:nvPicPr>
          <p:cNvPr id="93" name="Shape 93"/>
          <p:cNvPicPr preferRelativeResize="0"/>
          <p:nvPr/>
        </p:nvPicPr>
        <p:blipFill rotWithShape="1">
          <a:blip r:embed="rId16">
            <a:alphaModFix/>
          </a:blip>
          <a:srcRect/>
          <a:stretch/>
        </p:blipFill>
        <p:spPr>
          <a:xfrm>
            <a:off x="7394575" y="6251575"/>
            <a:ext cx="1686000" cy="536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www.pbisassessment.org/" TargetMode="External"/><Relationship Id="rId4" Type="http://schemas.openxmlformats.org/officeDocument/2006/relationships/hyperlink" Target="http://www.pbisapps.org/"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pbismn.org/RIPs/metro/documents/winter2015/mr_TFIActionPlanACCESSIBLE.doc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s://www.pbisapps.org/Resources/Pages/School-Wide-Tiered-Fidelity-Inventory-(TFI)-Walkthrough.aspx"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685800" y="920299"/>
            <a:ext cx="7772400" cy="1752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dk1"/>
                </a:solidFill>
                <a:latin typeface="Calibri"/>
                <a:ea typeface="Calibri"/>
                <a:cs typeface="Calibri"/>
                <a:sym typeface="Calibri"/>
              </a:rPr>
              <a:t>School-Wide PBIS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Tiered Fidelity Inventory (TFI)</a:t>
            </a:r>
          </a:p>
          <a:p>
            <a:pPr marL="0" marR="0" lvl="0" indent="0" algn="ctr" rtl="0">
              <a:spcBef>
                <a:spcPts val="0"/>
              </a:spcBef>
              <a:spcAft>
                <a:spcPts val="0"/>
              </a:spcAft>
              <a:buSzPct val="25000"/>
              <a:buNone/>
            </a:pPr>
            <a:r>
              <a:rPr lang="en-US" sz="1800" b="1"/>
              <a:t>(and a little bit about the Self-Assessment Survey (SAS))</a:t>
            </a:r>
          </a:p>
        </p:txBody>
      </p:sp>
      <p:sp>
        <p:nvSpPr>
          <p:cNvPr id="181" name="Shape 181"/>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888888"/>
              </a:buClr>
              <a:buSzPct val="25000"/>
              <a:buFont typeface="Arial"/>
              <a:buNone/>
            </a:pPr>
            <a:endParaRPr sz="900" b="1" i="0" u="none" strike="noStrike" cap="none">
              <a:solidFill>
                <a:schemeClr val="folHlink"/>
              </a:solidFill>
              <a:latin typeface="Calibri"/>
              <a:ea typeface="Calibri"/>
              <a:cs typeface="Calibri"/>
              <a:sym typeface="Calibri"/>
            </a:endParaRPr>
          </a:p>
          <a:p>
            <a:pPr marL="0" marR="0" lvl="0" indent="0" algn="ctr" rtl="0">
              <a:lnSpc>
                <a:spcPct val="80000"/>
              </a:lnSpc>
              <a:spcBef>
                <a:spcPts val="180"/>
              </a:spcBef>
              <a:spcAft>
                <a:spcPts val="0"/>
              </a:spcAft>
              <a:buClr>
                <a:srgbClr val="888888"/>
              </a:buClr>
              <a:buSzPct val="25000"/>
              <a:buFont typeface="Arial"/>
              <a:buNone/>
            </a:pPr>
            <a:endParaRPr sz="900" b="1" i="0" u="none" strike="noStrike" cap="none">
              <a:solidFill>
                <a:schemeClr val="folHlink"/>
              </a:solidFill>
              <a:latin typeface="Calibri"/>
              <a:ea typeface="Calibri"/>
              <a:cs typeface="Calibri"/>
              <a:sym typeface="Calibri"/>
            </a:endParaRPr>
          </a:p>
          <a:p>
            <a:pPr marL="0" marR="0" lvl="0" indent="0" algn="ctr" rtl="0">
              <a:lnSpc>
                <a:spcPct val="80000"/>
              </a:lnSpc>
              <a:spcBef>
                <a:spcPts val="180"/>
              </a:spcBef>
              <a:spcAft>
                <a:spcPts val="0"/>
              </a:spcAft>
              <a:buClr>
                <a:srgbClr val="888888"/>
              </a:buClr>
              <a:buSzPct val="25000"/>
              <a:buFont typeface="Arial"/>
              <a:buNone/>
            </a:pPr>
            <a:endParaRPr sz="900" b="1" i="0" u="none" strike="noStrike" cap="none">
              <a:solidFill>
                <a:schemeClr val="folHlink"/>
              </a:solidFill>
              <a:latin typeface="Calibri"/>
              <a:ea typeface="Calibri"/>
              <a:cs typeface="Calibri"/>
              <a:sym typeface="Calibri"/>
            </a:endParaRPr>
          </a:p>
          <a:p>
            <a:pPr marL="0" marR="0" lvl="0" indent="0" algn="ctr" rtl="0">
              <a:lnSpc>
                <a:spcPct val="80000"/>
              </a:lnSpc>
              <a:spcBef>
                <a:spcPts val="200"/>
              </a:spcBef>
              <a:spcAft>
                <a:spcPts val="0"/>
              </a:spcAft>
              <a:buClr>
                <a:srgbClr val="888888"/>
              </a:buClr>
              <a:buSzPct val="25000"/>
              <a:buFont typeface="Arial"/>
              <a:buNone/>
            </a:pPr>
            <a:endParaRPr sz="1000" b="1" i="0" u="none" strike="noStrike" cap="none">
              <a:solidFill>
                <a:schemeClr val="folHlink"/>
              </a:solidFill>
              <a:latin typeface="Calibri"/>
              <a:ea typeface="Calibri"/>
              <a:cs typeface="Calibri"/>
              <a:sym typeface="Calibri"/>
            </a:endParaRPr>
          </a:p>
        </p:txBody>
      </p:sp>
      <p:sp>
        <p:nvSpPr>
          <p:cNvPr id="182" name="Shape 1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Calibri"/>
                <a:ea typeface="Calibri"/>
                <a:cs typeface="Calibri"/>
                <a:sym typeface="Calibri"/>
              </a:rPr>
              <a:t>1</a:t>
            </a:fld>
            <a:endParaRPr lang="en-US" sz="1200" b="0" i="0" u="none" strike="noStrike" cap="none">
              <a:solidFill>
                <a:srgbClr val="898989"/>
              </a:solidFill>
              <a:latin typeface="Calibri"/>
              <a:ea typeface="Calibri"/>
              <a:cs typeface="Calibri"/>
              <a:sym typeface="Calibri"/>
            </a:endParaRPr>
          </a:p>
        </p:txBody>
      </p:sp>
      <p:sp>
        <p:nvSpPr>
          <p:cNvPr id="183" name="Shape 183"/>
          <p:cNvSpPr txBox="1"/>
          <p:nvPr/>
        </p:nvSpPr>
        <p:spPr>
          <a:xfrm>
            <a:off x="-152400" y="3241096"/>
            <a:ext cx="9448800" cy="117576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VTPBiS State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Before Assessment</a:t>
            </a:r>
          </a:p>
        </p:txBody>
      </p:sp>
      <p:sp>
        <p:nvSpPr>
          <p:cNvPr id="245" name="Shape 24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Identify which tiers you will assess</a:t>
            </a:r>
          </a:p>
          <a:p>
            <a:pPr marR="0" lvl="1" algn="l" rtl="0">
              <a:spcBef>
                <a:spcPts val="0"/>
              </a:spcBef>
              <a:spcAft>
                <a:spcPts val="0"/>
              </a:spcAft>
              <a:buClr>
                <a:schemeClr val="dk1"/>
              </a:buClr>
              <a:buSzPct val="100000"/>
              <a:buFont typeface="Arial"/>
            </a:pPr>
            <a:r>
              <a:rPr lang="en-US" sz="3200" b="1" i="1" u="none" strike="noStrike" cap="none">
                <a:solidFill>
                  <a:schemeClr val="dk1"/>
                </a:solidFill>
                <a:latin typeface="Calibri"/>
                <a:ea typeface="Calibri"/>
                <a:cs typeface="Calibri"/>
                <a:sym typeface="Calibri"/>
              </a:rPr>
              <a:t>All VTPBiS schools are expected to complete the TFI once between January and March for every tier of implementation they have rolled out</a:t>
            </a:r>
          </a:p>
        </p:txBody>
      </p:sp>
      <p:sp>
        <p:nvSpPr>
          <p:cNvPr id="246" name="Shape 24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Before Assessment</a:t>
            </a:r>
          </a:p>
        </p:txBody>
      </p:sp>
      <p:sp>
        <p:nvSpPr>
          <p:cNvPr id="252" name="Shape 25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Gather supporting documentation that will help you to identify an implementation level for various items on the TFI</a:t>
            </a:r>
          </a:p>
        </p:txBody>
      </p:sp>
      <p:sp>
        <p:nvSpPr>
          <p:cNvPr id="253" name="Shape 25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pic>
        <p:nvPicPr>
          <p:cNvPr id="254" name="Shape 254"/>
          <p:cNvPicPr preferRelativeResize="0"/>
          <p:nvPr/>
        </p:nvPicPr>
        <p:blipFill>
          <a:blip r:embed="rId3">
            <a:alphaModFix/>
          </a:blip>
          <a:stretch>
            <a:fillRect/>
          </a:stretch>
        </p:blipFill>
        <p:spPr>
          <a:xfrm rot="-1121963">
            <a:off x="1005926" y="3615830"/>
            <a:ext cx="3975823" cy="1923789"/>
          </a:xfrm>
          <a:prstGeom prst="rect">
            <a:avLst/>
          </a:prstGeom>
          <a:noFill/>
          <a:ln>
            <a:noFill/>
          </a:ln>
        </p:spPr>
      </p:pic>
      <p:pic>
        <p:nvPicPr>
          <p:cNvPr id="255" name="Shape 255"/>
          <p:cNvPicPr preferRelativeResize="0"/>
          <p:nvPr/>
        </p:nvPicPr>
        <p:blipFill>
          <a:blip r:embed="rId4">
            <a:alphaModFix/>
          </a:blip>
          <a:stretch>
            <a:fillRect/>
          </a:stretch>
        </p:blipFill>
        <p:spPr>
          <a:xfrm rot="1124279">
            <a:off x="5561610" y="3061588"/>
            <a:ext cx="2075482" cy="26859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74651"/>
            <a:ext cx="8328300" cy="13257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Tier I</a:t>
            </a:r>
            <a:r>
              <a:rPr lang="en-US"/>
              <a:t>: Possible </a:t>
            </a:r>
            <a:r>
              <a:rPr lang="en-US" sz="4400" b="0" i="0" u="none" strike="noStrike" cap="none">
                <a:solidFill>
                  <a:schemeClr val="dk1"/>
                </a:solidFill>
                <a:latin typeface="Calibri"/>
                <a:ea typeface="Calibri"/>
                <a:cs typeface="Calibri"/>
                <a:sym typeface="Calibri"/>
              </a:rPr>
              <a:t>Supporting Document</a:t>
            </a:r>
            <a:r>
              <a:rPr lang="en-US"/>
              <a:t>s</a:t>
            </a:r>
          </a:p>
        </p:txBody>
      </p:sp>
      <p:sp>
        <p:nvSpPr>
          <p:cNvPr id="261" name="Shape 261"/>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sp>
        <p:nvSpPr>
          <p:cNvPr id="262" name="Shape 262"/>
          <p:cNvSpPr txBox="1"/>
          <p:nvPr/>
        </p:nvSpPr>
        <p:spPr>
          <a:xfrm>
            <a:off x="457200" y="1600200"/>
            <a:ext cx="8229600" cy="4544120"/>
          </a:xfrm>
          <a:prstGeom prst="rect">
            <a:avLst/>
          </a:prstGeom>
          <a:noFill/>
          <a:ln>
            <a:noFill/>
          </a:ln>
        </p:spPr>
        <p:txBody>
          <a:bodyPr lIns="91425" tIns="45700" rIns="91425" bIns="45700" anchor="t" anchorCtr="0">
            <a:noAutofit/>
          </a:bodyPr>
          <a:lstStyle/>
          <a:p>
            <a:pPr marL="342900" marR="0" lvl="2" indent="-419100" algn="l" rtl="0">
              <a:spcBef>
                <a:spcPts val="400"/>
              </a:spcBef>
              <a:spcAft>
                <a:spcPts val="0"/>
              </a:spcAft>
              <a:buClr>
                <a:schemeClr val="dk1"/>
              </a:buClr>
              <a:buSzPct val="100000"/>
              <a:buFont typeface="Calibri"/>
              <a:buChar char="•"/>
            </a:pPr>
            <a:r>
              <a:rPr lang="en-US" sz="3200">
                <a:solidFill>
                  <a:schemeClr val="dk1"/>
                </a:solidFill>
                <a:latin typeface="Calibri"/>
                <a:ea typeface="Calibri"/>
                <a:cs typeface="Calibri"/>
                <a:sym typeface="Calibri"/>
              </a:rPr>
              <a:t>VTPBiS Implementation Plan/Staff Handbook</a:t>
            </a:r>
          </a:p>
          <a:p>
            <a:pPr marL="342900" marR="0" lvl="2" indent="-419100" algn="l" rtl="0">
              <a:spcBef>
                <a:spcPts val="400"/>
              </a:spcBef>
              <a:spcAft>
                <a:spcPts val="0"/>
              </a:spcAft>
              <a:buClr>
                <a:schemeClr val="dk1"/>
              </a:buClr>
              <a:buSzPct val="100000"/>
              <a:buFont typeface="Calibri"/>
              <a:buChar char="•"/>
            </a:pPr>
            <a:r>
              <a:rPr lang="en-US" sz="3200">
                <a:solidFill>
                  <a:schemeClr val="dk1"/>
                </a:solidFill>
                <a:latin typeface="Calibri"/>
                <a:ea typeface="Calibri"/>
                <a:cs typeface="Calibri"/>
                <a:sym typeface="Calibri"/>
              </a:rPr>
              <a:t>Student Handbook</a:t>
            </a:r>
          </a:p>
          <a:p>
            <a:pPr marL="342900" marR="0" lvl="2" indent="-419100" algn="l" rtl="0">
              <a:spcBef>
                <a:spcPts val="400"/>
              </a:spcBef>
              <a:spcAft>
                <a:spcPts val="0"/>
              </a:spcAft>
              <a:buClr>
                <a:schemeClr val="dk1"/>
              </a:buClr>
              <a:buSzPct val="100000"/>
              <a:buFont typeface="Calibri"/>
              <a:buChar char="•"/>
            </a:pPr>
            <a:r>
              <a:rPr lang="en-US" sz="3200">
                <a:solidFill>
                  <a:schemeClr val="dk1"/>
                </a:solidFill>
                <a:latin typeface="Calibri"/>
                <a:ea typeface="Calibri"/>
                <a:cs typeface="Calibri"/>
                <a:sym typeface="Calibri"/>
              </a:rPr>
              <a:t>ODR Data</a:t>
            </a:r>
          </a:p>
          <a:p>
            <a:pPr marL="342900" marR="0" lvl="2" indent="-419100" algn="l" rtl="0">
              <a:spcBef>
                <a:spcPts val="400"/>
              </a:spcBef>
              <a:spcAft>
                <a:spcPts val="0"/>
              </a:spcAft>
              <a:buClr>
                <a:schemeClr val="dk1"/>
              </a:buClr>
              <a:buSzPct val="100000"/>
              <a:buFont typeface="Calibri"/>
              <a:buChar char="•"/>
            </a:pPr>
            <a:r>
              <a:rPr lang="en-US" sz="3200">
                <a:solidFill>
                  <a:schemeClr val="dk1"/>
                </a:solidFill>
                <a:latin typeface="Calibri"/>
                <a:ea typeface="Calibri"/>
                <a:cs typeface="Calibri"/>
                <a:sym typeface="Calibri"/>
              </a:rPr>
              <a:t>Staff Professional Development Plan</a:t>
            </a:r>
          </a:p>
          <a:p>
            <a:pPr marL="342900" marR="0" lvl="2" indent="-419100" algn="l" rtl="0">
              <a:spcBef>
                <a:spcPts val="400"/>
              </a:spcBef>
              <a:spcAft>
                <a:spcPts val="0"/>
              </a:spcAft>
              <a:buClr>
                <a:schemeClr val="dk1"/>
              </a:buClr>
              <a:buSzPct val="100000"/>
              <a:buFont typeface="Calibri"/>
              <a:buChar char="•"/>
            </a:pPr>
            <a:r>
              <a:rPr lang="en-US" sz="3200">
                <a:solidFill>
                  <a:schemeClr val="dk1"/>
                </a:solidFill>
                <a:latin typeface="Calibri"/>
                <a:ea typeface="Calibri"/>
                <a:cs typeface="Calibri"/>
                <a:sym typeface="Calibri"/>
              </a:rPr>
              <a:t>Team Meeting Minutes</a:t>
            </a:r>
          </a:p>
          <a:p>
            <a:pPr marL="342900" marR="0" lvl="2" indent="-419100" algn="l" rtl="0">
              <a:spcBef>
                <a:spcPts val="400"/>
              </a:spcBef>
              <a:spcAft>
                <a:spcPts val="0"/>
              </a:spcAft>
              <a:buClr>
                <a:schemeClr val="dk1"/>
              </a:buClr>
              <a:buSzPct val="100000"/>
              <a:buFont typeface="Calibri"/>
              <a:buChar char="•"/>
            </a:pPr>
            <a:r>
              <a:rPr lang="en-US" sz="3200" i="1">
                <a:solidFill>
                  <a:schemeClr val="dk1"/>
                </a:solidFill>
                <a:latin typeface="Calibri"/>
                <a:ea typeface="Calibri"/>
                <a:cs typeface="Calibri"/>
                <a:sym typeface="Calibri"/>
              </a:rPr>
              <a:t>Other…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Tier II:  Possible Supporting Document</a:t>
            </a:r>
            <a:r>
              <a:rPr lang="en-US"/>
              <a:t>s</a:t>
            </a:r>
          </a:p>
        </p:txBody>
      </p:sp>
      <p:sp>
        <p:nvSpPr>
          <p:cNvPr id="268" name="Shape 26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Tier II team meeting minutes </a:t>
            </a:r>
          </a:p>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Rubric for selecting students for Tier II support</a:t>
            </a:r>
          </a:p>
          <a:p>
            <a:pPr marL="342900" marR="0" lvl="2"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Tier II strategy handbooks/procedures</a:t>
            </a:r>
          </a:p>
          <a:p>
            <a:pPr marL="342900" marR="0" lvl="2"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Available Tier II data summaries (if possible for two months)</a:t>
            </a:r>
          </a:p>
          <a:p>
            <a:pPr marL="342900" marR="0" lvl="2"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Most recent fidelity measures for Tier II strategies</a:t>
            </a:r>
          </a:p>
        </p:txBody>
      </p:sp>
      <p:sp>
        <p:nvSpPr>
          <p:cNvPr id="269" name="Shape 269"/>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pic>
        <p:nvPicPr>
          <p:cNvPr id="270" name="Shape 270"/>
          <p:cNvPicPr preferRelativeResize="0"/>
          <p:nvPr/>
        </p:nvPicPr>
        <p:blipFill>
          <a:blip r:embed="rId3">
            <a:alphaModFix/>
          </a:blip>
          <a:stretch>
            <a:fillRect/>
          </a:stretch>
        </p:blipFill>
        <p:spPr>
          <a:xfrm>
            <a:off x="2966001" y="3876225"/>
            <a:ext cx="3211999" cy="2332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Tier III:  Possible Supporting Document</a:t>
            </a:r>
            <a:r>
              <a:rPr lang="en-US"/>
              <a:t>s</a:t>
            </a:r>
          </a:p>
        </p:txBody>
      </p:sp>
      <p:sp>
        <p:nvSpPr>
          <p:cNvPr id="276" name="Shape 27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2"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Tier III team meeting notes </a:t>
            </a:r>
          </a:p>
          <a:p>
            <a:pPr marL="342900" marR="0" lvl="2"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Decision rules for selecting students for Tier III</a:t>
            </a:r>
          </a:p>
          <a:p>
            <a:pPr marL="342900" marR="0" lvl="2"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Assessment tools for Tier III (i.e. FBA, mental health, medical records, etc.)</a:t>
            </a:r>
          </a:p>
          <a:p>
            <a:pPr marL="342900" marR="0" lvl="2"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Three randomly selected BSPs</a:t>
            </a:r>
          </a:p>
          <a:p>
            <a:pPr marL="342900" marR="0" lvl="2"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Tier III data summary </a:t>
            </a:r>
          </a:p>
        </p:txBody>
      </p:sp>
      <p:sp>
        <p:nvSpPr>
          <p:cNvPr id="277" name="Shape 277"/>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pic>
        <p:nvPicPr>
          <p:cNvPr id="278" name="Shape 278"/>
          <p:cNvPicPr preferRelativeResize="0"/>
          <p:nvPr/>
        </p:nvPicPr>
        <p:blipFill rotWithShape="1">
          <a:blip r:embed="rId3">
            <a:alphaModFix/>
          </a:blip>
          <a:srcRect r="2619" b="10809"/>
          <a:stretch/>
        </p:blipFill>
        <p:spPr>
          <a:xfrm>
            <a:off x="2762237" y="4157150"/>
            <a:ext cx="3861974" cy="2564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Before Assessment</a:t>
            </a:r>
          </a:p>
        </p:txBody>
      </p:sp>
      <p:sp>
        <p:nvSpPr>
          <p:cNvPr id="284" name="Shape 28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Complete walkthrough (like a mini-SET) (recommended that an external coach do this)</a:t>
            </a:r>
          </a:p>
        </p:txBody>
      </p:sp>
      <p:sp>
        <p:nvSpPr>
          <p:cNvPr id="285" name="Shape 28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pic>
        <p:nvPicPr>
          <p:cNvPr id="286" name="Shape 286"/>
          <p:cNvPicPr preferRelativeResize="0"/>
          <p:nvPr/>
        </p:nvPicPr>
        <p:blipFill>
          <a:blip r:embed="rId3">
            <a:alphaModFix/>
          </a:blip>
          <a:stretch>
            <a:fillRect/>
          </a:stretch>
        </p:blipFill>
        <p:spPr>
          <a:xfrm>
            <a:off x="1904975" y="2805725"/>
            <a:ext cx="5334050" cy="3320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During Assessment</a:t>
            </a:r>
          </a:p>
        </p:txBody>
      </p:sp>
      <p:sp>
        <p:nvSpPr>
          <p:cNvPr id="292" name="Shape 29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419100" algn="l" rtl="0">
              <a:spcBef>
                <a:spcPts val="0"/>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Review item components, main idea, and scoring criteria</a:t>
            </a:r>
          </a:p>
          <a:p>
            <a:pPr marL="342900" marR="0" lvl="0" indent="-419100" algn="l" rtl="0">
              <a:spcBef>
                <a:spcPts val="400"/>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Team votes to identify whether the item is not in place, partially in place, or fully in place</a:t>
            </a:r>
          </a:p>
          <a:p>
            <a:pPr marL="342900" marR="0" lvl="0" indent="-419100" algn="l" rtl="0">
              <a:spcBef>
                <a:spcPts val="400"/>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Record consensus vote</a:t>
            </a:r>
          </a:p>
          <a:p>
            <a:pPr marL="342900" marR="0" lvl="0" indent="-342900" algn="l" rtl="0">
              <a:spcBef>
                <a:spcPts val="400"/>
              </a:spcBef>
              <a:spcAft>
                <a:spcPts val="0"/>
              </a:spcAft>
              <a:buClr>
                <a:schemeClr val="dk1"/>
              </a:buClr>
              <a:buSzPct val="62500"/>
              <a:buFont typeface="Arial"/>
              <a:buNone/>
            </a:pPr>
            <a:endParaRPr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During Assessment</a:t>
            </a:r>
          </a:p>
        </p:txBody>
      </p:sp>
      <p:sp>
        <p:nvSpPr>
          <p:cNvPr id="300" name="Shape 30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indent="-76200">
              <a:spcBef>
                <a:spcPts val="400"/>
              </a:spcBef>
              <a:buSzPct val="100000"/>
            </a:pPr>
            <a:r>
              <a:rPr lang="en-US" dirty="0"/>
              <a:t>Each tier has questions on:</a:t>
            </a:r>
          </a:p>
          <a:p>
            <a:pPr lvl="1" indent="381000">
              <a:spcBef>
                <a:spcPts val="400"/>
              </a:spcBef>
              <a:buSzPct val="100000"/>
            </a:pPr>
            <a:r>
              <a:rPr lang="en-US" sz="3200" dirty="0"/>
              <a:t>Team </a:t>
            </a:r>
            <a:r>
              <a:rPr lang="en-US" sz="3200" dirty="0" smtClean="0"/>
              <a:t>composition</a:t>
            </a:r>
          </a:p>
          <a:p>
            <a:pPr lvl="2" indent="381000">
              <a:spcBef>
                <a:spcPts val="400"/>
              </a:spcBef>
            </a:pPr>
            <a:r>
              <a:rPr lang="en-US" dirty="0" smtClean="0"/>
              <a:t>Note</a:t>
            </a:r>
            <a:r>
              <a:rPr lang="en-US" dirty="0"/>
              <a:t>: Teams need people with multiple skills and perspectives to function at a high capacity. However, it is understood that people may wear many hats.</a:t>
            </a:r>
          </a:p>
          <a:p>
            <a:pPr lvl="1" indent="381000">
              <a:spcBef>
                <a:spcPts val="400"/>
              </a:spcBef>
              <a:buSzPct val="100000"/>
            </a:pPr>
            <a:r>
              <a:rPr lang="en-US" sz="3200" dirty="0"/>
              <a:t>Implementation/Intervention</a:t>
            </a:r>
          </a:p>
          <a:p>
            <a:pPr lvl="1" indent="381000">
              <a:spcBef>
                <a:spcPts val="400"/>
              </a:spcBef>
              <a:buSzPct val="100000"/>
            </a:pPr>
            <a:r>
              <a:rPr lang="en-US" sz="3200" dirty="0"/>
              <a:t>Evaluation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Number of Questions</a:t>
            </a:r>
          </a:p>
        </p:txBody>
      </p:sp>
      <p:sp>
        <p:nvSpPr>
          <p:cNvPr id="307" name="Shape 307"/>
          <p:cNvSpPr txBox="1">
            <a:spLocks noGrp="1"/>
          </p:cNvSpPr>
          <p:nvPr>
            <p:ph type="body" idx="1"/>
          </p:nvPr>
        </p:nvSpPr>
        <p:spPr>
          <a:xfrm>
            <a:off x="457200" y="1600200"/>
            <a:ext cx="5797500" cy="4526100"/>
          </a:xfrm>
          <a:prstGeom prst="rect">
            <a:avLst/>
          </a:prstGeom>
        </p:spPr>
        <p:txBody>
          <a:bodyPr lIns="91425" tIns="91425" rIns="91425" bIns="91425" anchor="t" anchorCtr="0">
            <a:noAutofit/>
          </a:bodyPr>
          <a:lstStyle/>
          <a:p>
            <a:pPr marL="457200" lvl="0" indent="-393700" rtl="0">
              <a:lnSpc>
                <a:spcPct val="90000"/>
              </a:lnSpc>
              <a:spcBef>
                <a:spcPts val="600"/>
              </a:spcBef>
              <a:buSzPct val="100000"/>
            </a:pPr>
            <a:r>
              <a:rPr lang="en-US" sz="2600"/>
              <a:t>Tier I (Universal PBIS) – </a:t>
            </a:r>
            <a:r>
              <a:rPr lang="en-US" sz="2600">
                <a:solidFill>
                  <a:srgbClr val="FF0000"/>
                </a:solidFill>
              </a:rPr>
              <a:t>15 Questions</a:t>
            </a:r>
          </a:p>
          <a:p>
            <a:pPr marL="914400" lvl="1" indent="-393700" rtl="0">
              <a:lnSpc>
                <a:spcPct val="90000"/>
              </a:lnSpc>
              <a:spcBef>
                <a:spcPts val="600"/>
              </a:spcBef>
              <a:buSzPct val="100000"/>
            </a:pPr>
            <a:r>
              <a:rPr lang="en-US" sz="2600"/>
              <a:t>Whole School Universal Prevention</a:t>
            </a:r>
          </a:p>
          <a:p>
            <a:pPr marL="457200" lvl="0" indent="-393700" rtl="0">
              <a:lnSpc>
                <a:spcPct val="90000"/>
              </a:lnSpc>
              <a:spcBef>
                <a:spcPts val="600"/>
              </a:spcBef>
              <a:buSzPct val="100000"/>
            </a:pPr>
            <a:r>
              <a:rPr lang="en-US" sz="2600"/>
              <a:t>Tier II (Targeted PBIS)- </a:t>
            </a:r>
            <a:r>
              <a:rPr lang="en-US" sz="2600">
                <a:solidFill>
                  <a:srgbClr val="FF0000"/>
                </a:solidFill>
              </a:rPr>
              <a:t>13 Questions</a:t>
            </a:r>
          </a:p>
          <a:p>
            <a:pPr marL="914400" lvl="1" indent="-393700" rtl="0">
              <a:lnSpc>
                <a:spcPct val="90000"/>
              </a:lnSpc>
              <a:spcBef>
                <a:spcPts val="600"/>
              </a:spcBef>
              <a:buSzPct val="100000"/>
            </a:pPr>
            <a:r>
              <a:rPr lang="en-US" sz="2600"/>
              <a:t>Secondary, Small Group Prevention</a:t>
            </a:r>
          </a:p>
          <a:p>
            <a:pPr marL="457200" lvl="0" indent="-393700" rtl="0">
              <a:lnSpc>
                <a:spcPct val="90000"/>
              </a:lnSpc>
              <a:spcBef>
                <a:spcPts val="600"/>
              </a:spcBef>
              <a:buSzPct val="100000"/>
            </a:pPr>
            <a:r>
              <a:rPr lang="en-US" sz="2600"/>
              <a:t>Tier III (Intensive PBIS)- </a:t>
            </a:r>
            <a:r>
              <a:rPr lang="en-US" sz="2600">
                <a:solidFill>
                  <a:srgbClr val="FF0000"/>
                </a:solidFill>
              </a:rPr>
              <a:t>17 Questions</a:t>
            </a:r>
          </a:p>
          <a:p>
            <a:pPr marL="914400" lvl="1" indent="-393700" rtl="0">
              <a:lnSpc>
                <a:spcPct val="90000"/>
              </a:lnSpc>
              <a:spcBef>
                <a:spcPts val="600"/>
              </a:spcBef>
              <a:buSzPct val="100000"/>
            </a:pPr>
            <a:r>
              <a:rPr lang="en-US" sz="2600"/>
              <a:t>Tertiary, Individual Support Prevention</a:t>
            </a:r>
          </a:p>
        </p:txBody>
      </p:sp>
      <p:pic>
        <p:nvPicPr>
          <p:cNvPr id="308" name="Shape 308"/>
          <p:cNvPicPr preferRelativeResize="0"/>
          <p:nvPr/>
        </p:nvPicPr>
        <p:blipFill>
          <a:blip r:embed="rId3">
            <a:alphaModFix/>
          </a:blip>
          <a:stretch>
            <a:fillRect/>
          </a:stretch>
        </p:blipFill>
        <p:spPr>
          <a:xfrm>
            <a:off x="6127225" y="2094603"/>
            <a:ext cx="2736552" cy="3329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How?</a:t>
            </a:r>
          </a:p>
        </p:txBody>
      </p:sp>
      <p:sp>
        <p:nvSpPr>
          <p:cNvPr id="315" name="Shape 31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42900" rtl="0">
              <a:lnSpc>
                <a:spcPct val="138000"/>
              </a:lnSpc>
              <a:spcBef>
                <a:spcPts val="0"/>
              </a:spcBef>
              <a:buSzPct val="100000"/>
              <a:buAutoNum type="arabicPeriod"/>
            </a:pPr>
            <a:r>
              <a:rPr lang="en-US" sz="1800">
                <a:highlight>
                  <a:srgbClr val="FFFFFF"/>
                </a:highlight>
              </a:rPr>
              <a:t>Go to:</a:t>
            </a:r>
            <a:r>
              <a:rPr lang="en-US" sz="1800">
                <a:highlight>
                  <a:srgbClr val="FFFFFF"/>
                </a:highlight>
                <a:hlinkClick r:id="rId3"/>
              </a:rPr>
              <a:t> </a:t>
            </a:r>
            <a:r>
              <a:rPr lang="en-US" sz="1800" u="sng">
                <a:solidFill>
                  <a:srgbClr val="1155CC"/>
                </a:solidFill>
                <a:highlight>
                  <a:srgbClr val="FFFFFF"/>
                </a:highlight>
                <a:hlinkClick r:id="rId3"/>
              </a:rPr>
              <a:t>https://www.pbisassessment.org/</a:t>
            </a:r>
          </a:p>
          <a:p>
            <a:pPr marL="457200" lvl="0" indent="-342900" rtl="0">
              <a:lnSpc>
                <a:spcPct val="138000"/>
              </a:lnSpc>
              <a:spcBef>
                <a:spcPts val="0"/>
              </a:spcBef>
              <a:buSzPct val="100000"/>
              <a:buAutoNum type="arabicPeriod"/>
            </a:pPr>
            <a:r>
              <a:rPr lang="en-US" sz="1800">
                <a:highlight>
                  <a:srgbClr val="FFFFFF"/>
                </a:highlight>
              </a:rPr>
              <a:t>Enter the email address &amp; password associated with PBIS Assessment account</a:t>
            </a:r>
          </a:p>
          <a:p>
            <a:pPr marL="914400" lvl="1" indent="-342900" rtl="0">
              <a:lnSpc>
                <a:spcPct val="138000"/>
              </a:lnSpc>
              <a:spcBef>
                <a:spcPts val="0"/>
              </a:spcBef>
              <a:buSzPct val="100000"/>
              <a:buAutoNum type="alphaLcPeriod"/>
            </a:pPr>
            <a:r>
              <a:rPr lang="en-US" sz="1800">
                <a:highlight>
                  <a:srgbClr val="FFFFFF"/>
                </a:highlight>
              </a:rPr>
              <a:t>If you currently have access to SWIS, your login E-mail Address for</a:t>
            </a:r>
            <a:r>
              <a:rPr lang="en-US" sz="1800">
                <a:highlight>
                  <a:srgbClr val="FFFFFF"/>
                </a:highlight>
                <a:hlinkClick r:id="rId4"/>
              </a:rPr>
              <a:t> </a:t>
            </a:r>
            <a:r>
              <a:rPr lang="en-US" sz="1800" u="sng">
                <a:solidFill>
                  <a:srgbClr val="0033CC"/>
                </a:solidFill>
                <a:highlight>
                  <a:srgbClr val="FFFFFF"/>
                </a:highlight>
                <a:hlinkClick r:id="rId4"/>
              </a:rPr>
              <a:t>www.pbisapps.org</a:t>
            </a:r>
            <a:r>
              <a:rPr lang="en-US" sz="1800">
                <a:highlight>
                  <a:srgbClr val="FFFFFF"/>
                </a:highlight>
              </a:rPr>
              <a:t> is the same as your SWIS Login</a:t>
            </a:r>
          </a:p>
          <a:p>
            <a:pPr marL="914400" lvl="1" indent="-342900" rtl="0">
              <a:lnSpc>
                <a:spcPct val="138000"/>
              </a:lnSpc>
              <a:spcBef>
                <a:spcPts val="0"/>
              </a:spcBef>
              <a:buSzPct val="100000"/>
              <a:buAutoNum type="alphaLcPeriod"/>
            </a:pPr>
            <a:r>
              <a:rPr lang="en-US" sz="1800">
                <a:highlight>
                  <a:srgbClr val="FFFFFF"/>
                </a:highlight>
              </a:rPr>
              <a:t>If you do not have access to SWIS, you were added to your school's PBIS Apps account and should have received an "Welcome to PBIS Assessment" email indicating you had 48 hours to setup your password.  If you were unable to setup your password within that time frame, you can setup your password by clicking on PBIS Application Login and "Change Password"</a:t>
            </a:r>
          </a:p>
          <a:p>
            <a:pPr marL="457200" lvl="0" indent="-342900" rtl="0">
              <a:lnSpc>
                <a:spcPct val="138000"/>
              </a:lnSpc>
              <a:spcBef>
                <a:spcPts val="0"/>
              </a:spcBef>
              <a:buSzPct val="100000"/>
              <a:buAutoNum type="arabicPeriod"/>
            </a:pPr>
            <a:r>
              <a:rPr lang="en-US" sz="1800">
                <a:highlight>
                  <a:srgbClr val="FFFFFF"/>
                </a:highlight>
              </a:rPr>
              <a:t>Once logged in, slide over to the left side of the app bar and click on PBIS Assessment to access the PBIS Assessment account dashboard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Webinar Logistics</a:t>
            </a:r>
          </a:p>
        </p:txBody>
      </p:sp>
      <p:sp>
        <p:nvSpPr>
          <p:cNvPr id="190" name="Shape 19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93700">
              <a:lnSpc>
                <a:spcPct val="115000"/>
              </a:lnSpc>
              <a:spcBef>
                <a:spcPts val="700"/>
              </a:spcBef>
              <a:buSzPct val="100000"/>
            </a:pPr>
            <a:r>
              <a:rPr lang="en-US" sz="2600"/>
              <a:t>Orient to Webinar Screen</a:t>
            </a:r>
          </a:p>
          <a:p>
            <a:pPr marL="457200" lvl="0" indent="-393700" rtl="0">
              <a:lnSpc>
                <a:spcPct val="115000"/>
              </a:lnSpc>
              <a:spcBef>
                <a:spcPts val="700"/>
              </a:spcBef>
              <a:buSzPct val="100000"/>
            </a:pPr>
            <a:r>
              <a:rPr lang="en-US" sz="2600"/>
              <a:t>2 Ways to Interact:</a:t>
            </a:r>
          </a:p>
          <a:p>
            <a:pPr marL="914400" lvl="1" indent="-393700" rtl="0">
              <a:lnSpc>
                <a:spcPct val="115000"/>
              </a:lnSpc>
              <a:spcBef>
                <a:spcPts val="700"/>
              </a:spcBef>
              <a:buSzPct val="100000"/>
            </a:pPr>
            <a:r>
              <a:rPr lang="en-US" sz="2600"/>
              <a:t>Raise your hand using the icon on your screen</a:t>
            </a:r>
          </a:p>
          <a:p>
            <a:pPr marL="914400" lvl="1" indent="-393700" rtl="0">
              <a:lnSpc>
                <a:spcPct val="115000"/>
              </a:lnSpc>
              <a:spcBef>
                <a:spcPts val="700"/>
              </a:spcBef>
              <a:buSzPct val="100000"/>
            </a:pPr>
            <a:r>
              <a:rPr lang="en-US" sz="2600"/>
              <a:t>Type a question into the text box</a:t>
            </a:r>
          </a:p>
          <a:p>
            <a:pPr marL="457200" lvl="0" indent="-393700">
              <a:lnSpc>
                <a:spcPct val="115000"/>
              </a:lnSpc>
              <a:spcBef>
                <a:spcPts val="700"/>
              </a:spcBef>
              <a:buSzPct val="100000"/>
            </a:pPr>
            <a:r>
              <a:rPr lang="en-US" sz="2600">
                <a:latin typeface="Arial"/>
                <a:ea typeface="Arial"/>
                <a:cs typeface="Arial"/>
                <a:sym typeface="Arial"/>
              </a:rPr>
              <a:t>I</a:t>
            </a:r>
            <a:r>
              <a:rPr lang="en-US" sz="2600"/>
              <a:t>ntermittently we will provide opportunities to interact.</a:t>
            </a:r>
          </a:p>
          <a:p>
            <a:pPr marL="457200" lvl="0" indent="-393700">
              <a:lnSpc>
                <a:spcPct val="115000"/>
              </a:lnSpc>
              <a:spcBef>
                <a:spcPts val="700"/>
              </a:spcBef>
              <a:buSzPct val="100000"/>
            </a:pPr>
            <a:r>
              <a:rPr lang="en-US" sz="2600"/>
              <a:t>This webinar will be recorded.</a:t>
            </a:r>
          </a:p>
          <a:p>
            <a:pPr marL="457200" lvl="0" indent="-393700" rtl="0">
              <a:lnSpc>
                <a:spcPct val="115000"/>
              </a:lnSpc>
              <a:spcBef>
                <a:spcPts val="700"/>
              </a:spcBef>
              <a:buSzPct val="100000"/>
            </a:pPr>
            <a:r>
              <a:rPr lang="en-US" sz="2600"/>
              <a:t>Please note, your microphone will be muted unless otherwise indicated.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Find TFI In Open Surveys</a:t>
            </a:r>
          </a:p>
        </p:txBody>
      </p:sp>
      <p:pic>
        <p:nvPicPr>
          <p:cNvPr id="321" name="Shape 321"/>
          <p:cNvPicPr preferRelativeResize="0">
            <a:picLocks noGrp="1"/>
          </p:cNvPicPr>
          <p:nvPr>
            <p:ph type="body" idx="1"/>
          </p:nvPr>
        </p:nvPicPr>
        <p:blipFill rotWithShape="1">
          <a:blip r:embed="rId3">
            <a:alphaModFix/>
          </a:blip>
          <a:srcRect/>
          <a:stretch/>
        </p:blipFill>
        <p:spPr>
          <a:xfrm>
            <a:off x="1354979" y="1600200"/>
            <a:ext cx="6434040" cy="4525963"/>
          </a:xfrm>
          <a:prstGeom prst="rect">
            <a:avLst/>
          </a:prstGeom>
          <a:noFill/>
          <a:ln>
            <a:noFill/>
          </a:ln>
        </p:spPr>
      </p:pic>
      <p:sp>
        <p:nvSpPr>
          <p:cNvPr id="322" name="Shape 322"/>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sp>
        <p:nvSpPr>
          <p:cNvPr id="323" name="Shape 323"/>
          <p:cNvSpPr/>
          <p:nvPr/>
        </p:nvSpPr>
        <p:spPr>
          <a:xfrm rot="2238618">
            <a:off x="4478570" y="3636101"/>
            <a:ext cx="1232647" cy="1434353"/>
          </a:xfrm>
          <a:prstGeom prst="down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How?</a:t>
            </a:r>
          </a:p>
        </p:txBody>
      </p:sp>
      <p:sp>
        <p:nvSpPr>
          <p:cNvPr id="330" name="Shape 33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69850">
              <a:lnSpc>
                <a:spcPct val="138000"/>
              </a:lnSpc>
              <a:spcBef>
                <a:spcPts val="0"/>
              </a:spcBef>
              <a:buClr>
                <a:schemeClr val="dk1"/>
              </a:buClr>
              <a:buSzPct val="40740"/>
              <a:buFont typeface="Arial"/>
              <a:buNone/>
            </a:pPr>
            <a:r>
              <a:rPr lang="en-US" sz="2700" b="1">
                <a:highlight>
                  <a:srgbClr val="FFFFFF"/>
                </a:highlight>
              </a:rPr>
              <a:t>To take the TFI, from the Dashboard:</a:t>
            </a:r>
          </a:p>
          <a:p>
            <a:pPr marL="457200" lvl="0" indent="-400050">
              <a:lnSpc>
                <a:spcPct val="138000"/>
              </a:lnSpc>
              <a:spcBef>
                <a:spcPts val="0"/>
              </a:spcBef>
              <a:buSzPct val="100000"/>
              <a:buFont typeface="Calibri"/>
              <a:buAutoNum type="arabicPeriod"/>
            </a:pPr>
            <a:r>
              <a:rPr lang="en-US" sz="2700">
                <a:highlight>
                  <a:srgbClr val="FFFFFF"/>
                </a:highlight>
              </a:rPr>
              <a:t>Click the TFI from the Survey's Currently Open section</a:t>
            </a:r>
          </a:p>
          <a:p>
            <a:pPr marL="457200" lvl="0" indent="-400050">
              <a:lnSpc>
                <a:spcPct val="138000"/>
              </a:lnSpc>
              <a:spcBef>
                <a:spcPts val="0"/>
              </a:spcBef>
              <a:buSzPct val="100000"/>
              <a:buFont typeface="Calibri"/>
              <a:buAutoNum type="arabicPeriod"/>
            </a:pPr>
            <a:r>
              <a:rPr lang="en-US" sz="2700">
                <a:highlight>
                  <a:srgbClr val="FFFFFF"/>
                </a:highlight>
              </a:rPr>
              <a:t>Locate your school for whom the survey will be submitted and click the Take Survey link</a:t>
            </a:r>
          </a:p>
          <a:p>
            <a:pPr marL="457200" lvl="0" indent="-400050">
              <a:lnSpc>
                <a:spcPct val="138000"/>
              </a:lnSpc>
              <a:spcBef>
                <a:spcPts val="0"/>
              </a:spcBef>
              <a:buSzPct val="100000"/>
              <a:buFont typeface="Calibri"/>
              <a:buAutoNum type="arabicPeriod"/>
            </a:pPr>
            <a:r>
              <a:rPr lang="en-US" sz="2700">
                <a:highlight>
                  <a:srgbClr val="FFFFFF"/>
                </a:highlight>
              </a:rPr>
              <a:t>Enter the survey responses for the displayed section</a:t>
            </a:r>
          </a:p>
          <a:p>
            <a:pPr marL="457200" lvl="0" indent="-400050">
              <a:lnSpc>
                <a:spcPct val="138000"/>
              </a:lnSpc>
              <a:spcBef>
                <a:spcPts val="0"/>
              </a:spcBef>
              <a:buSzPct val="100000"/>
              <a:buFont typeface="Calibri"/>
              <a:buAutoNum type="arabicPeriod"/>
            </a:pPr>
            <a:r>
              <a:rPr lang="en-US" sz="2700">
                <a:highlight>
                  <a:srgbClr val="FFFFFF"/>
                </a:highlight>
              </a:rPr>
              <a:t>Click the &gt;&gt; to move to the next page</a:t>
            </a:r>
          </a:p>
          <a:p>
            <a:pPr marL="457200" lvl="0" indent="-400050" rtl="0">
              <a:lnSpc>
                <a:spcPct val="138000"/>
              </a:lnSpc>
              <a:spcBef>
                <a:spcPts val="0"/>
              </a:spcBef>
              <a:buSzPct val="100000"/>
              <a:buFont typeface="Calibri"/>
              <a:buAutoNum type="arabicPeriod"/>
            </a:pPr>
            <a:r>
              <a:rPr lang="en-US" sz="2700">
                <a:highlight>
                  <a:srgbClr val="FFFFFF"/>
                </a:highlight>
              </a:rPr>
              <a:t>Click the Submit Survey button at the end of the survey to save the responses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After Assessment</a:t>
            </a:r>
          </a:p>
        </p:txBody>
      </p:sp>
      <p:sp>
        <p:nvSpPr>
          <p:cNvPr id="336" name="Shape 33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419100" algn="l" rtl="0">
              <a:spcBef>
                <a:spcPts val="0"/>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Analyze data:</a:t>
            </a:r>
          </a:p>
          <a:p>
            <a:pPr marL="742950" marR="0" lvl="1" indent="-361950" algn="l" rtl="0">
              <a:spcBef>
                <a:spcPts val="40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Total score report</a:t>
            </a:r>
          </a:p>
          <a:p>
            <a:pPr marL="742950" marR="0" lvl="1" indent="-361950" algn="l" rtl="0">
              <a:spcBef>
                <a:spcPts val="40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Subscale report (broken down by tier)</a:t>
            </a:r>
          </a:p>
          <a:p>
            <a:pPr marL="742950" marR="0" lvl="1" indent="-361950" algn="l" rtl="0">
              <a:spcBef>
                <a:spcPts val="40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Sub-sub scale report (broken down by components)</a:t>
            </a:r>
          </a:p>
          <a:p>
            <a:pPr marL="742950" marR="0" lvl="1" indent="-361950" algn="l" rtl="0">
              <a:spcBef>
                <a:spcPts val="40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Individual items report</a:t>
            </a:r>
          </a:p>
        </p:txBody>
      </p:sp>
      <p:sp>
        <p:nvSpPr>
          <p:cNvPr id="337" name="Shape 337"/>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After Assessment</a:t>
            </a:r>
          </a:p>
        </p:txBody>
      </p:sp>
      <p:sp>
        <p:nvSpPr>
          <p:cNvPr id="344" name="Shape 34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indent="-76200">
              <a:spcBef>
                <a:spcPts val="400"/>
              </a:spcBef>
              <a:buSzPct val="100000"/>
            </a:pPr>
            <a:r>
              <a:rPr lang="en-US"/>
              <a:t>Select a small number of items for </a:t>
            </a:r>
            <a:r>
              <a:rPr lang="en-US" u="sng">
                <a:solidFill>
                  <a:schemeClr val="hlink"/>
                </a:solidFill>
                <a:hlinkClick r:id="rId3"/>
              </a:rPr>
              <a:t>implementation action planning</a:t>
            </a:r>
            <a:r>
              <a:rPr lang="en-US"/>
              <a:t> (see link for action plan template)</a:t>
            </a:r>
          </a:p>
          <a:p>
            <a:pPr lvl="1" indent="381000">
              <a:spcBef>
                <a:spcPts val="400"/>
              </a:spcBef>
              <a:buSzPct val="100000"/>
            </a:pPr>
            <a:r>
              <a:rPr lang="en-US" sz="3200"/>
              <a:t>Ask: “What are the smallest changes we can make in the next three months to improve implementation?”</a:t>
            </a:r>
          </a:p>
          <a:p>
            <a:pPr lvl="0" indent="-76200" rtl="0">
              <a:spcBef>
                <a:spcPts val="400"/>
              </a:spcBef>
              <a:buSzPct val="100000"/>
            </a:pPr>
            <a:r>
              <a:rPr lang="en-US"/>
              <a:t>After a few months, use the TFI again to monitor progress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Example Subscale Report</a:t>
            </a:r>
          </a:p>
        </p:txBody>
      </p:sp>
      <p:pic>
        <p:nvPicPr>
          <p:cNvPr id="351" name="Shape 351"/>
          <p:cNvPicPr preferRelativeResize="0"/>
          <p:nvPr/>
        </p:nvPicPr>
        <p:blipFill rotWithShape="1">
          <a:blip r:embed="rId3">
            <a:alphaModFix/>
          </a:blip>
          <a:srcRect t="17763"/>
          <a:stretch/>
        </p:blipFill>
        <p:spPr>
          <a:xfrm>
            <a:off x="577675" y="1637099"/>
            <a:ext cx="7988648" cy="4223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Fidelity</a:t>
            </a:r>
          </a:p>
        </p:txBody>
      </p:sp>
      <p:sp>
        <p:nvSpPr>
          <p:cNvPr id="358" name="Shape 35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a:spcBef>
                <a:spcPts val="0"/>
              </a:spcBef>
            </a:pPr>
            <a:r>
              <a:rPr lang="en-US"/>
              <a:t>Use the 70% benchmark at each tier to indicate “implementation at criterion”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For More Information</a:t>
            </a:r>
          </a:p>
        </p:txBody>
      </p:sp>
      <p:sp>
        <p:nvSpPr>
          <p:cNvPr id="364" name="Shape 36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sng" strike="noStrike" cap="none">
                <a:solidFill>
                  <a:schemeClr val="hlink"/>
                </a:solidFill>
                <a:latin typeface="Calibri"/>
                <a:ea typeface="Calibri"/>
                <a:cs typeface="Calibri"/>
                <a:sym typeface="Calibri"/>
                <a:hlinkClick r:id="rId3" invalidUrl="https://www.pbisapps.org/Resources/SWIS Publications/SWPBIS Tiered Fidelity Inventory (TFI).pdf"/>
              </a:rPr>
              <a:t>TFI Guide</a:t>
            </a:r>
          </a:p>
          <a:p>
            <a:pPr marL="342900" marR="0" lvl="0" indent="-342900" algn="l" rtl="0">
              <a:spcBef>
                <a:spcPts val="640"/>
              </a:spcBef>
              <a:spcAft>
                <a:spcPts val="0"/>
              </a:spcAft>
              <a:buClr>
                <a:schemeClr val="dk1"/>
              </a:buClr>
              <a:buSzPct val="100000"/>
              <a:buFont typeface="Arial"/>
              <a:buChar char="•"/>
            </a:pPr>
            <a:r>
              <a:rPr lang="en-US" sz="3200" b="0" i="0" u="sng" strike="noStrike" cap="none">
                <a:solidFill>
                  <a:schemeClr val="hlink"/>
                </a:solidFill>
                <a:latin typeface="Calibri"/>
                <a:ea typeface="Calibri"/>
                <a:cs typeface="Calibri"/>
                <a:sym typeface="Calibri"/>
                <a:hlinkClick r:id="rId4" invalidUrl="https://www.pbisapps.org/Resources/SWIS Publications/TFI Training Slide Deck.pdf"/>
              </a:rPr>
              <a:t>TFI Slides</a:t>
            </a:r>
          </a:p>
          <a:p>
            <a:pPr marL="342900" marR="0" lvl="0" indent="-342900" algn="l" rtl="0">
              <a:spcBef>
                <a:spcPts val="640"/>
              </a:spcBef>
              <a:spcAft>
                <a:spcPts val="0"/>
              </a:spcAft>
              <a:buClr>
                <a:schemeClr val="dk1"/>
              </a:buClr>
              <a:buSzPct val="100000"/>
              <a:buFont typeface="Arial"/>
              <a:buChar char="•"/>
            </a:pPr>
            <a:r>
              <a:rPr lang="en-US" sz="3200" b="0" i="0" u="sng" strike="noStrike" cap="none">
                <a:solidFill>
                  <a:schemeClr val="hlink"/>
                </a:solidFill>
                <a:latin typeface="Calibri"/>
                <a:ea typeface="Calibri"/>
                <a:cs typeface="Calibri"/>
                <a:sym typeface="Calibri"/>
                <a:hlinkClick r:id="rId5"/>
              </a:rPr>
              <a:t>TFI Video Walkthrough</a:t>
            </a:r>
          </a:p>
          <a:p>
            <a:pPr marL="342900" marR="0" lvl="0" indent="-342900" algn="l" rtl="0">
              <a:spcBef>
                <a:spcPts val="640"/>
              </a:spcBef>
              <a:spcAft>
                <a:spcPts val="0"/>
              </a:spcAft>
              <a:buClr>
                <a:schemeClr val="dk1"/>
              </a:buClr>
              <a:buSzPct val="100000"/>
              <a:buFont typeface="Arial"/>
              <a:buNone/>
            </a:pPr>
            <a:endParaRPr sz="3200" b="0" i="0" u="sng"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r>
              <a:rPr lang="en-US" sz="3200" b="0" i="0" u="none" strike="noStrike" cap="none">
                <a:solidFill>
                  <a:schemeClr val="dk1"/>
                </a:solidFill>
                <a:latin typeface="Calibri"/>
                <a:ea typeface="Calibri"/>
                <a:cs typeface="Calibri"/>
                <a:sym typeface="Calibri"/>
              </a:rPr>
              <a:t>*Note: Other fidelity measures (e.g., BOQ, BAT, etc.) will remain on the PBIS Apps website. </a:t>
            </a:r>
          </a:p>
        </p:txBody>
      </p:sp>
      <p:sp>
        <p:nvSpPr>
          <p:cNvPr id="365" name="Shape 36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369887"/>
            <a:ext cx="8229600" cy="10668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dk1"/>
                </a:solidFill>
                <a:latin typeface="Trebuchet MS"/>
                <a:ea typeface="Trebuchet MS"/>
                <a:cs typeface="Trebuchet MS"/>
                <a:sym typeface="Trebuchet MS"/>
              </a:rPr>
              <a:t>Self-Assessment Survey (SAS)</a:t>
            </a:r>
          </a:p>
        </p:txBody>
      </p:sp>
      <p:sp>
        <p:nvSpPr>
          <p:cNvPr id="371" name="Shape 37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a:solidFill>
                  <a:srgbClr val="FFFFFF"/>
                </a:solidFill>
                <a:latin typeface="Arial"/>
                <a:ea typeface="Arial"/>
                <a:cs typeface="Arial"/>
                <a:sym typeface="Arial"/>
              </a:rPr>
              <a:t>27</a:t>
            </a:fld>
            <a:endParaRPr lang="en-US" sz="1800" b="0" i="0" u="none" strike="noStrike" cap="none">
              <a:solidFill>
                <a:srgbClr val="FFFFFF"/>
              </a:solidFill>
              <a:latin typeface="Arial"/>
              <a:ea typeface="Arial"/>
              <a:cs typeface="Arial"/>
              <a:sym typeface="Arial"/>
            </a:endParaRPr>
          </a:p>
        </p:txBody>
      </p:sp>
      <p:graphicFrame>
        <p:nvGraphicFramePr>
          <p:cNvPr id="372" name="Shape 372"/>
          <p:cNvGraphicFramePr/>
          <p:nvPr/>
        </p:nvGraphicFramePr>
        <p:xfrm>
          <a:off x="609600" y="1784350"/>
          <a:ext cx="7924800" cy="4038625"/>
        </p:xfrm>
        <a:graphic>
          <a:graphicData uri="http://schemas.openxmlformats.org/drawingml/2006/table">
            <a:tbl>
              <a:tblPr>
                <a:noFill/>
                <a:tableStyleId>{6FB73A88-B7E3-4115-A655-E8D9CA65F13F}</a:tableStyleId>
              </a:tblPr>
              <a:tblGrid>
                <a:gridCol w="2127250"/>
                <a:gridCol w="5797550"/>
              </a:tblGrid>
              <a:tr h="1341450">
                <a:tc>
                  <a:txBody>
                    <a:bodyPr/>
                    <a:lstStyle/>
                    <a:p>
                      <a:pPr marL="0" marR="0" lvl="0" indent="0" algn="ctr"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Purpose:</a:t>
                      </a: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CCFF99"/>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Assess staff perceptions of PBIS practices in place and priority for changes</a:t>
                      </a:r>
                    </a:p>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Design annual action plan</a:t>
                      </a: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85825">
                <a:tc>
                  <a:txBody>
                    <a:bodyPr/>
                    <a:lstStyle/>
                    <a:p>
                      <a:pPr marL="0" marR="0" lvl="0" indent="0" algn="ctr"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Format:</a:t>
                      </a: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CCFF99"/>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Survey</a:t>
                      </a:r>
                    </a:p>
                    <a:p>
                      <a:pPr marL="0" marR="0" lvl="0" indent="0" algn="l" rtl="0">
                        <a:lnSpc>
                          <a:spcPct val="100000"/>
                        </a:lnSpc>
                        <a:spcBef>
                          <a:spcPts val="0"/>
                        </a:spcBef>
                        <a:spcAft>
                          <a:spcPts val="0"/>
                        </a:spcAft>
                        <a:buClr>
                          <a:schemeClr val="dk1"/>
                        </a:buClr>
                        <a:buSzPct val="25000"/>
                        <a:buFont typeface="Calibri"/>
                        <a:buNone/>
                      </a:pPr>
                      <a:endParaRPr sz="22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928700">
                <a:tc>
                  <a:txBody>
                    <a:bodyPr/>
                    <a:lstStyle/>
                    <a:p>
                      <a:pPr marL="0" marR="0" lvl="0" indent="0" algn="ctr"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Completed by:</a:t>
                      </a: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CCFF99"/>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All staff</a:t>
                      </a:r>
                    </a:p>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Manual or on-line scoring, graphing</a:t>
                      </a: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82650">
                <a:tc>
                  <a:txBody>
                    <a:bodyPr/>
                    <a:lstStyle/>
                    <a:p>
                      <a:pPr marL="0" marR="0" lvl="0" indent="0" algn="ctr"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When?</a:t>
                      </a: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solidFill>
                      <a:srgbClr val="CCFF99"/>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2200" b="0" i="0" u="none" strike="noStrike" cap="none">
                          <a:solidFill>
                            <a:schemeClr val="dk1"/>
                          </a:solidFill>
                          <a:latin typeface="Arial"/>
                          <a:ea typeface="Arial"/>
                          <a:cs typeface="Arial"/>
                          <a:sym typeface="Arial"/>
                        </a:rPr>
                        <a:t>Annually, preferably in the spring</a:t>
                      </a: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rgbClr val="000000"/>
                </a:solidFill>
                <a:latin typeface="Calibri"/>
                <a:ea typeface="Calibri"/>
                <a:cs typeface="Calibri"/>
                <a:sym typeface="Calibri"/>
              </a:rPr>
              <a:t>Two main questions</a:t>
            </a:r>
          </a:p>
        </p:txBody>
      </p:sp>
      <p:sp>
        <p:nvSpPr>
          <p:cNvPr id="379" name="Shape 37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609600" marR="0" lvl="0" indent="-609600" algn="l" rtl="0">
              <a:spcBef>
                <a:spcPts val="0"/>
              </a:spcBef>
              <a:spcAft>
                <a:spcPts val="0"/>
              </a:spcAft>
              <a:buClr>
                <a:schemeClr val="dk1"/>
              </a:buClr>
              <a:buSzPct val="100000"/>
              <a:buFont typeface="Arial"/>
              <a:buAutoNum type="arabicPeriod"/>
            </a:pPr>
            <a:r>
              <a:rPr lang="en-US" sz="3600" b="0" i="0" u="none" strike="noStrike" cap="none" dirty="0">
                <a:solidFill>
                  <a:schemeClr val="dk1"/>
                </a:solidFill>
                <a:latin typeface="Calibri"/>
                <a:ea typeface="Calibri"/>
                <a:cs typeface="Calibri"/>
                <a:sym typeface="Calibri"/>
              </a:rPr>
              <a:t>What systems are in place now?</a:t>
            </a:r>
          </a:p>
          <a:p>
            <a:pPr marL="609600" marR="0" lvl="0" indent="-609600" algn="l" rtl="0">
              <a:spcBef>
                <a:spcPts val="720"/>
              </a:spcBef>
              <a:spcAft>
                <a:spcPts val="0"/>
              </a:spcAft>
              <a:buClr>
                <a:schemeClr val="dk1"/>
              </a:buClr>
              <a:buSzPct val="100000"/>
              <a:buFont typeface="Arial"/>
              <a:buAutoNum type="arabicPeriod"/>
            </a:pPr>
            <a:r>
              <a:rPr lang="en-US" sz="3600" b="0" i="0" u="none" strike="noStrike" cap="none" dirty="0" smtClean="0">
                <a:solidFill>
                  <a:schemeClr val="dk1"/>
                </a:solidFill>
                <a:latin typeface="Calibri"/>
                <a:ea typeface="Calibri"/>
                <a:cs typeface="Calibri"/>
                <a:sym typeface="Calibri"/>
              </a:rPr>
              <a:t>What </a:t>
            </a:r>
            <a:r>
              <a:rPr lang="en-US" sz="3600" b="0" i="0" u="none" strike="noStrike" cap="none" dirty="0">
                <a:solidFill>
                  <a:schemeClr val="dk1"/>
                </a:solidFill>
                <a:latin typeface="Calibri"/>
                <a:ea typeface="Calibri"/>
                <a:cs typeface="Calibri"/>
                <a:sym typeface="Calibri"/>
              </a:rPr>
              <a:t>systems are most in need of improvement?</a:t>
            </a:r>
          </a:p>
          <a:p>
            <a:pPr marL="609600" marR="0" lvl="0" indent="-609600" algn="l" rtl="0">
              <a:spcBef>
                <a:spcPts val="640"/>
              </a:spcBef>
              <a:spcAft>
                <a:spcPts val="0"/>
              </a:spcAft>
              <a:buClr>
                <a:schemeClr val="dk1"/>
              </a:buClr>
              <a:buSzPct val="100000"/>
              <a:buFont typeface="Arial"/>
              <a:buNone/>
            </a:pPr>
            <a:endParaRPr sz="32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To Take the SAS…</a:t>
            </a:r>
          </a:p>
        </p:txBody>
      </p:sp>
      <p:pic>
        <p:nvPicPr>
          <p:cNvPr id="385" name="Shape 385"/>
          <p:cNvPicPr preferRelativeResize="0"/>
          <p:nvPr/>
        </p:nvPicPr>
        <p:blipFill rotWithShape="1">
          <a:blip r:embed="rId3">
            <a:alphaModFix/>
          </a:blip>
          <a:srcRect/>
          <a:stretch/>
        </p:blipFill>
        <p:spPr>
          <a:xfrm>
            <a:off x="94065" y="1301432"/>
            <a:ext cx="8987100" cy="5556600"/>
          </a:xfrm>
          <a:prstGeom prst="rect">
            <a:avLst/>
          </a:prstGeom>
          <a:noFill/>
          <a:ln>
            <a:noFill/>
          </a:ln>
        </p:spPr>
      </p:pic>
      <p:sp>
        <p:nvSpPr>
          <p:cNvPr id="386" name="Shape 38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29</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TFI Replaces BOQ + BAT</a:t>
            </a:r>
          </a:p>
        </p:txBody>
      </p:sp>
      <p:pic>
        <p:nvPicPr>
          <p:cNvPr id="197" name="Shape 197"/>
          <p:cNvPicPr preferRelativeResize="0"/>
          <p:nvPr/>
        </p:nvPicPr>
        <p:blipFill>
          <a:blip r:embed="rId3">
            <a:alphaModFix/>
          </a:blip>
          <a:stretch>
            <a:fillRect/>
          </a:stretch>
        </p:blipFill>
        <p:spPr>
          <a:xfrm>
            <a:off x="1019800" y="1554102"/>
            <a:ext cx="7104400" cy="46438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Shape 391"/>
          <p:cNvPicPr preferRelativeResize="0"/>
          <p:nvPr/>
        </p:nvPicPr>
        <p:blipFill rotWithShape="1">
          <a:blip r:embed="rId3">
            <a:alphaModFix/>
          </a:blip>
          <a:srcRect/>
          <a:stretch/>
        </p:blipFill>
        <p:spPr>
          <a:xfrm>
            <a:off x="406400" y="779462"/>
            <a:ext cx="4165500" cy="3968700"/>
          </a:xfrm>
          <a:prstGeom prst="rect">
            <a:avLst/>
          </a:prstGeom>
          <a:noFill/>
          <a:ln>
            <a:noFill/>
          </a:ln>
        </p:spPr>
      </p:pic>
      <p:pic>
        <p:nvPicPr>
          <p:cNvPr id="392" name="Shape 392"/>
          <p:cNvPicPr preferRelativeResize="0"/>
          <p:nvPr/>
        </p:nvPicPr>
        <p:blipFill rotWithShape="1">
          <a:blip r:embed="rId4">
            <a:alphaModFix/>
          </a:blip>
          <a:srcRect/>
          <a:stretch/>
        </p:blipFill>
        <p:spPr>
          <a:xfrm>
            <a:off x="4729162" y="779462"/>
            <a:ext cx="4279800" cy="3968700"/>
          </a:xfrm>
          <a:prstGeom prst="rect">
            <a:avLst/>
          </a:prstGeom>
          <a:noFill/>
          <a:ln>
            <a:noFill/>
          </a:ln>
        </p:spPr>
      </p:pic>
      <p:pic>
        <p:nvPicPr>
          <p:cNvPr id="393" name="Shape 393"/>
          <p:cNvPicPr preferRelativeResize="0"/>
          <p:nvPr/>
        </p:nvPicPr>
        <p:blipFill rotWithShape="1">
          <a:blip r:embed="rId5">
            <a:alphaModFix/>
          </a:blip>
          <a:srcRect/>
          <a:stretch/>
        </p:blipFill>
        <p:spPr>
          <a:xfrm>
            <a:off x="2827338" y="4768850"/>
            <a:ext cx="1512900" cy="1467000"/>
          </a:xfrm>
          <a:prstGeom prst="rect">
            <a:avLst/>
          </a:prstGeom>
          <a:noFill/>
          <a:ln>
            <a:noFill/>
          </a:ln>
        </p:spPr>
      </p:pic>
      <p:pic>
        <p:nvPicPr>
          <p:cNvPr id="394" name="Shape 394"/>
          <p:cNvPicPr preferRelativeResize="0"/>
          <p:nvPr/>
        </p:nvPicPr>
        <p:blipFill rotWithShape="1">
          <a:blip r:embed="rId6">
            <a:alphaModFix/>
          </a:blip>
          <a:srcRect/>
          <a:stretch/>
        </p:blipFill>
        <p:spPr>
          <a:xfrm>
            <a:off x="4870450" y="4768850"/>
            <a:ext cx="1643100" cy="1244700"/>
          </a:xfrm>
          <a:prstGeom prst="rect">
            <a:avLst/>
          </a:prstGeom>
          <a:noFill/>
          <a:ln>
            <a:noFill/>
          </a:ln>
        </p:spPr>
      </p:pic>
      <p:sp>
        <p:nvSpPr>
          <p:cNvPr id="395" name="Shape 395"/>
          <p:cNvSpPr txBox="1"/>
          <p:nvPr/>
        </p:nvSpPr>
        <p:spPr>
          <a:xfrm>
            <a:off x="0" y="0"/>
            <a:ext cx="2394284" cy="523800"/>
          </a:xfrm>
          <a:prstGeom prst="rect">
            <a:avLst/>
          </a:prstGeom>
          <a:solidFill>
            <a:srgbClr val="FF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0" i="0" u="none" strike="noStrike" cap="none">
                <a:solidFill>
                  <a:schemeClr val="dk1"/>
                </a:solidFill>
                <a:latin typeface="Corbel"/>
                <a:ea typeface="Corbel"/>
                <a:cs typeface="Corbel"/>
                <a:sym typeface="Corbel"/>
              </a:rPr>
              <a:t>Total Score: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Shape 400"/>
          <p:cNvPicPr preferRelativeResize="0"/>
          <p:nvPr/>
        </p:nvPicPr>
        <p:blipFill rotWithShape="1">
          <a:blip r:embed="rId3">
            <a:alphaModFix/>
          </a:blip>
          <a:srcRect/>
          <a:stretch/>
        </p:blipFill>
        <p:spPr>
          <a:xfrm>
            <a:off x="0" y="673100"/>
            <a:ext cx="9144000" cy="5988000"/>
          </a:xfrm>
          <a:prstGeom prst="rect">
            <a:avLst/>
          </a:prstGeom>
          <a:noFill/>
          <a:ln>
            <a:noFill/>
          </a:ln>
        </p:spPr>
      </p:pic>
      <p:sp>
        <p:nvSpPr>
          <p:cNvPr id="401" name="Shape 401"/>
          <p:cNvSpPr txBox="1"/>
          <p:nvPr/>
        </p:nvSpPr>
        <p:spPr>
          <a:xfrm>
            <a:off x="0" y="0"/>
            <a:ext cx="1596900" cy="523800"/>
          </a:xfrm>
          <a:prstGeom prst="rect">
            <a:avLst/>
          </a:prstGeom>
          <a:solidFill>
            <a:srgbClr val="FF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0" i="0" u="none" strike="noStrike" cap="none">
                <a:solidFill>
                  <a:schemeClr val="dk1"/>
                </a:solidFill>
                <a:latin typeface="Corbel"/>
                <a:ea typeface="Corbel"/>
                <a:cs typeface="Corbel"/>
                <a:sym typeface="Corbel"/>
              </a:rPr>
              <a:t>Subscale: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subTitle" idx="1"/>
          </p:nvPr>
        </p:nvSpPr>
        <p:spPr>
          <a:xfrm>
            <a:off x="1462087" y="2582863"/>
            <a:ext cx="6400800" cy="1204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407" name="Shape 407"/>
          <p:cNvPicPr preferRelativeResize="0"/>
          <p:nvPr/>
        </p:nvPicPr>
        <p:blipFill rotWithShape="1">
          <a:blip r:embed="rId3">
            <a:alphaModFix/>
          </a:blip>
          <a:srcRect/>
          <a:stretch/>
        </p:blipFill>
        <p:spPr>
          <a:xfrm>
            <a:off x="234950" y="719137"/>
            <a:ext cx="8756700" cy="5791200"/>
          </a:xfrm>
          <a:prstGeom prst="rect">
            <a:avLst/>
          </a:prstGeom>
          <a:noFill/>
          <a:ln>
            <a:noFill/>
          </a:ln>
        </p:spPr>
      </p:pic>
      <p:sp>
        <p:nvSpPr>
          <p:cNvPr id="408" name="Shape 408"/>
          <p:cNvSpPr txBox="1"/>
          <p:nvPr/>
        </p:nvSpPr>
        <p:spPr>
          <a:xfrm>
            <a:off x="0" y="0"/>
            <a:ext cx="1114500" cy="523800"/>
          </a:xfrm>
          <a:prstGeom prst="rect">
            <a:avLst/>
          </a:prstGeom>
          <a:solidFill>
            <a:srgbClr val="FF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0" i="0" u="none" strike="noStrike" cap="none">
                <a:solidFill>
                  <a:schemeClr val="dk1"/>
                </a:solidFill>
                <a:latin typeface="Corbel"/>
                <a:ea typeface="Corbel"/>
                <a:cs typeface="Corbel"/>
                <a:sym typeface="Corbel"/>
              </a:rPr>
              <a:t>Items: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a:spcBef>
                <a:spcPts val="0"/>
              </a:spcBef>
              <a:buNone/>
            </a:pPr>
            <a:r>
              <a:rPr lang="en-US"/>
              <a:t>Any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Why?</a:t>
            </a:r>
          </a:p>
        </p:txBody>
      </p:sp>
      <p:sp>
        <p:nvSpPr>
          <p:cNvPr id="203" name="Shape 20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100000"/>
              <a:buFont typeface="Arial"/>
              <a:buChar char="•"/>
            </a:pPr>
            <a:r>
              <a:rPr lang="en-US"/>
              <a:t>To use an efficient and effective validated measure to assess fidelity of core PBIS features at all 3 tiers</a:t>
            </a:r>
          </a:p>
          <a:p>
            <a:pPr marL="342900" marR="0" lvl="0" indent="-342900" algn="l" rtl="0">
              <a:spcBef>
                <a:spcPts val="640"/>
              </a:spcBef>
              <a:spcAft>
                <a:spcPts val="0"/>
              </a:spcAft>
              <a:buClr>
                <a:schemeClr val="dk1"/>
              </a:buClr>
              <a:buSzPct val="100000"/>
              <a:buFont typeface="Arial"/>
              <a:buChar char="•"/>
            </a:pPr>
            <a:r>
              <a:rPr lang="en-US"/>
              <a:t>To guide and sustain effective implementation of PBIS</a:t>
            </a:r>
          </a:p>
        </p:txBody>
      </p:sp>
      <p:sp>
        <p:nvSpPr>
          <p:cNvPr id="204" name="Shape 20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What is Sustainability?</a:t>
            </a:r>
          </a:p>
        </p:txBody>
      </p:sp>
      <p:sp>
        <p:nvSpPr>
          <p:cNvPr id="211" name="Shape 21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lnSpc>
                <a:spcPct val="115000"/>
              </a:lnSpc>
              <a:spcBef>
                <a:spcPts val="900"/>
              </a:spcBef>
            </a:pPr>
            <a:r>
              <a:rPr lang="en-US"/>
              <a:t>Durable implementation of a practice at a level of fidelity that continues to produce </a:t>
            </a:r>
            <a:r>
              <a:rPr lang="en-US" u="sng"/>
              <a:t>valued outcomes</a:t>
            </a:r>
            <a:r>
              <a:rPr lang="en-US"/>
              <a:t> (McIntosh et al., 2009)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Guiding Principles of Sustainability</a:t>
            </a:r>
          </a:p>
        </p:txBody>
      </p:sp>
      <p:sp>
        <p:nvSpPr>
          <p:cNvPr id="218" name="Shape 21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a:lnSpc>
                <a:spcPct val="115000"/>
              </a:lnSpc>
              <a:spcBef>
                <a:spcPts val="800"/>
              </a:spcBef>
              <a:buFont typeface="Arial"/>
            </a:pPr>
            <a:r>
              <a:rPr lang="en-US">
                <a:latin typeface="Arial"/>
                <a:ea typeface="Arial"/>
                <a:cs typeface="Arial"/>
                <a:sym typeface="Arial"/>
              </a:rPr>
              <a:t>Never stop doing what is already working</a:t>
            </a:r>
          </a:p>
          <a:p>
            <a:pPr marL="457200" lvl="0" indent="-228600">
              <a:lnSpc>
                <a:spcPct val="115000"/>
              </a:lnSpc>
              <a:spcBef>
                <a:spcPts val="800"/>
              </a:spcBef>
              <a:buFont typeface="Arial"/>
            </a:pPr>
            <a:r>
              <a:rPr lang="en-US">
                <a:latin typeface="Arial"/>
                <a:ea typeface="Arial"/>
                <a:cs typeface="Arial"/>
                <a:sym typeface="Arial"/>
              </a:rPr>
              <a:t>Always look for the smallest change that will produce the largest effect</a:t>
            </a:r>
          </a:p>
          <a:p>
            <a:pPr marL="457200" lvl="0" indent="-228600">
              <a:lnSpc>
                <a:spcPct val="115000"/>
              </a:lnSpc>
              <a:spcBef>
                <a:spcPts val="800"/>
              </a:spcBef>
              <a:buFont typeface="Arial"/>
            </a:pPr>
            <a:r>
              <a:rPr lang="en-US">
                <a:latin typeface="Arial"/>
                <a:ea typeface="Arial"/>
                <a:cs typeface="Arial"/>
                <a:sym typeface="Arial"/>
              </a:rPr>
              <a:t>Do not add something new without also defining what you will stop doing</a:t>
            </a:r>
          </a:p>
          <a:p>
            <a:pPr marL="457200" lvl="0" indent="-228600" rtl="0">
              <a:lnSpc>
                <a:spcPct val="115000"/>
              </a:lnSpc>
              <a:spcBef>
                <a:spcPts val="800"/>
              </a:spcBef>
              <a:buFont typeface="Arial"/>
            </a:pPr>
            <a:r>
              <a:rPr lang="en-US">
                <a:latin typeface="Arial"/>
                <a:ea typeface="Arial"/>
                <a:cs typeface="Arial"/>
                <a:sym typeface="Arial"/>
              </a:rPr>
              <a:t>Collect and use data for decision-making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Uses of the TFI</a:t>
            </a:r>
          </a:p>
        </p:txBody>
      </p:sp>
      <p:sp>
        <p:nvSpPr>
          <p:cNvPr id="225" name="Shape 22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87350" rtl="0">
              <a:lnSpc>
                <a:spcPct val="80000"/>
              </a:lnSpc>
              <a:spcBef>
                <a:spcPts val="0"/>
              </a:spcBef>
              <a:buClr>
                <a:srgbClr val="FF0000"/>
              </a:buClr>
              <a:buSzPct val="100000"/>
            </a:pPr>
            <a:r>
              <a:rPr lang="en-US" sz="2500">
                <a:solidFill>
                  <a:srgbClr val="FF0000"/>
                </a:solidFill>
              </a:rPr>
              <a:t>Formative Assessment</a:t>
            </a:r>
          </a:p>
          <a:p>
            <a:pPr marL="914400" lvl="1" indent="-387350" rtl="0">
              <a:lnSpc>
                <a:spcPct val="80000"/>
              </a:lnSpc>
              <a:spcBef>
                <a:spcPts val="0"/>
              </a:spcBef>
              <a:buClr>
                <a:srgbClr val="000000"/>
              </a:buClr>
              <a:buSzPct val="113636"/>
            </a:pPr>
            <a:r>
              <a:rPr lang="en-US" sz="2200"/>
              <a:t>Determine current PBIS practices in place and needed prior to launching implementation</a:t>
            </a:r>
          </a:p>
          <a:p>
            <a:pPr marL="457200" lvl="0" indent="-387350" rtl="0">
              <a:lnSpc>
                <a:spcPct val="80000"/>
              </a:lnSpc>
              <a:spcBef>
                <a:spcPts val="0"/>
              </a:spcBef>
              <a:buClr>
                <a:srgbClr val="FF0000"/>
              </a:buClr>
              <a:buSzPct val="100000"/>
            </a:pPr>
            <a:r>
              <a:rPr lang="en-US" sz="2500">
                <a:solidFill>
                  <a:srgbClr val="FF0000"/>
                </a:solidFill>
              </a:rPr>
              <a:t>Progress Monitoring</a:t>
            </a:r>
          </a:p>
          <a:p>
            <a:pPr marL="914400" lvl="1" indent="-387350" rtl="0">
              <a:lnSpc>
                <a:spcPct val="80000"/>
              </a:lnSpc>
              <a:spcBef>
                <a:spcPts val="0"/>
              </a:spcBef>
              <a:buClr>
                <a:srgbClr val="000000"/>
              </a:buClr>
              <a:buSzPct val="113636"/>
            </a:pPr>
            <a:r>
              <a:rPr lang="en-US" sz="2200"/>
              <a:t>Self-assess PBIS practices by tier to guide implementation efforts and assess progress by tier</a:t>
            </a:r>
          </a:p>
          <a:p>
            <a:pPr marL="914400" lvl="1" indent="-387350" rtl="0">
              <a:lnSpc>
                <a:spcPct val="80000"/>
              </a:lnSpc>
              <a:spcBef>
                <a:spcPts val="0"/>
              </a:spcBef>
              <a:buClr>
                <a:srgbClr val="000000"/>
              </a:buClr>
              <a:buSzPct val="113636"/>
            </a:pPr>
            <a:r>
              <a:rPr lang="en-US" sz="2200"/>
              <a:t>Build action plan to focus implementation efforts</a:t>
            </a:r>
          </a:p>
          <a:p>
            <a:pPr marL="457200" lvl="0" indent="-387350" rtl="0">
              <a:lnSpc>
                <a:spcPct val="80000"/>
              </a:lnSpc>
              <a:spcBef>
                <a:spcPts val="0"/>
              </a:spcBef>
              <a:buClr>
                <a:srgbClr val="FF0000"/>
              </a:buClr>
              <a:buSzPct val="100000"/>
            </a:pPr>
            <a:r>
              <a:rPr lang="en-US" sz="2500">
                <a:solidFill>
                  <a:srgbClr val="FF0000"/>
                </a:solidFill>
              </a:rPr>
              <a:t>Annual Self-Assessment</a:t>
            </a:r>
          </a:p>
          <a:p>
            <a:pPr marL="914400" lvl="1" indent="-387350" rtl="0">
              <a:lnSpc>
                <a:spcPct val="80000"/>
              </a:lnSpc>
              <a:spcBef>
                <a:spcPts val="0"/>
              </a:spcBef>
              <a:buClr>
                <a:srgbClr val="000000"/>
              </a:buClr>
              <a:buSzPct val="113636"/>
            </a:pPr>
            <a:r>
              <a:rPr lang="en-US" sz="2200"/>
              <a:t>Facilitate sustained implementation of PBIS</a:t>
            </a:r>
          </a:p>
          <a:p>
            <a:pPr marL="457200" lvl="0" indent="-387350" rtl="0">
              <a:lnSpc>
                <a:spcPct val="80000"/>
              </a:lnSpc>
              <a:spcBef>
                <a:spcPts val="0"/>
              </a:spcBef>
              <a:buClr>
                <a:srgbClr val="FF0000"/>
              </a:buClr>
              <a:buSzPct val="100000"/>
            </a:pPr>
            <a:r>
              <a:rPr lang="en-US" sz="2500">
                <a:solidFill>
                  <a:srgbClr val="FF0000"/>
                </a:solidFill>
              </a:rPr>
              <a:t>State Recognition</a:t>
            </a:r>
          </a:p>
          <a:p>
            <a:pPr marL="914400" lvl="1" indent="-387350" rtl="0">
              <a:lnSpc>
                <a:spcPct val="80000"/>
              </a:lnSpc>
              <a:spcBef>
                <a:spcPts val="0"/>
              </a:spcBef>
              <a:buClr>
                <a:srgbClr val="000000"/>
              </a:buClr>
              <a:buSzPct val="113636"/>
            </a:pPr>
            <a:r>
              <a:rPr lang="en-US" sz="2200"/>
              <a:t>Determine schools warranting recognition for their fidelity of PBIS implementation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When?</a:t>
            </a:r>
          </a:p>
        </p:txBody>
      </p:sp>
      <p:sp>
        <p:nvSpPr>
          <p:cNvPr id="231" name="Shape 23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Expectation is once a year for all schools  </a:t>
            </a:r>
          </a:p>
          <a:p>
            <a:pPr marR="0" lvl="1" algn="l" rtl="0">
              <a:spcBef>
                <a:spcPts val="0"/>
              </a:spcBef>
              <a:spcAft>
                <a:spcPts val="0"/>
              </a:spcAft>
              <a:buClr>
                <a:schemeClr val="dk1"/>
              </a:buClr>
              <a:buSzPct val="100000"/>
              <a:buFont typeface="Arial"/>
            </a:pPr>
            <a:r>
              <a:rPr lang="en-US" b="1" i="1"/>
              <a:t>W</a:t>
            </a:r>
            <a:r>
              <a:rPr lang="en-US" sz="3200" b="1" i="1" u="none" strike="noStrike" cap="none">
                <a:solidFill>
                  <a:schemeClr val="dk1"/>
                </a:solidFill>
                <a:latin typeface="Calibri"/>
                <a:ea typeface="Calibri"/>
                <a:cs typeface="Calibri"/>
                <a:sym typeface="Calibri"/>
              </a:rPr>
              <a:t>indow open January 3rd - March 31st</a:t>
            </a:r>
            <a:r>
              <a:rPr lang="en-US" sz="3200" b="0" i="0" u="none" strike="noStrike" cap="none">
                <a:solidFill>
                  <a:schemeClr val="dk1"/>
                </a:solidFill>
                <a:latin typeface="Calibri"/>
                <a:ea typeface="Calibri"/>
                <a:cs typeface="Calibri"/>
                <a:sym typeface="Calibri"/>
              </a:rPr>
              <a:t> (for TFI and SAS)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Consider completing TFI more than once to monitor/assess progress</a:t>
            </a:r>
          </a:p>
          <a:p>
            <a:pPr marR="0" lvl="1" algn="l" rtl="0">
              <a:spcBef>
                <a:spcPts val="640"/>
              </a:spcBef>
              <a:spcAft>
                <a:spcPts val="0"/>
              </a:spcAft>
            </a:pPr>
            <a:r>
              <a:rPr lang="en-US"/>
              <a:t>Contact Anne Dubie if you would like your window opened</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Teams should anticipate 30 minutes to complete each tier’s assessment the first time</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7"/>
            <a:ext cx="8229600" cy="1143000"/>
          </a:xfrm>
          <a:prstGeom prst="rect">
            <a:avLst/>
          </a:prstGeom>
          <a:solidFill>
            <a:srgbClr val="5D81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1"/>
                </a:solidFill>
                <a:latin typeface="Calibri"/>
                <a:ea typeface="Calibri"/>
                <a:cs typeface="Calibri"/>
                <a:sym typeface="Calibri"/>
              </a:rPr>
              <a:t>Who?</a:t>
            </a:r>
          </a:p>
        </p:txBody>
      </p:sp>
      <p:sp>
        <p:nvSpPr>
          <p:cNvPr id="238" name="Shape 23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a:t>S</a:t>
            </a:r>
            <a:r>
              <a:rPr lang="en-US" sz="2800" b="0" i="0" u="none" strike="noStrike" cap="none">
                <a:solidFill>
                  <a:schemeClr val="dk1"/>
                </a:solidFill>
                <a:latin typeface="Calibri"/>
                <a:ea typeface="Calibri"/>
                <a:cs typeface="Calibri"/>
                <a:sym typeface="Calibri"/>
              </a:rPr>
              <a:t>chool leadership team responsible for PBIS implementation should complete</a:t>
            </a:r>
          </a:p>
          <a:p>
            <a:pPr marL="342900" marR="0" lvl="0" indent="-342900" algn="l" rtl="0">
              <a:spcBef>
                <a:spcPts val="0"/>
              </a:spcBef>
              <a:spcAft>
                <a:spcPts val="0"/>
              </a:spcAft>
              <a:buClr>
                <a:schemeClr val="dk1"/>
              </a:buClr>
              <a:buSzPct val="100000"/>
              <a:buFont typeface="Arial"/>
              <a:buChar char="•"/>
            </a:pPr>
            <a:r>
              <a:rPr lang="en-US" sz="2800"/>
              <a:t>R</a:t>
            </a:r>
            <a:r>
              <a:rPr lang="en-US" sz="2800" b="0" i="0" u="none" strike="noStrike" cap="none">
                <a:solidFill>
                  <a:schemeClr val="dk1"/>
                </a:solidFill>
                <a:latin typeface="Calibri"/>
                <a:ea typeface="Calibri"/>
                <a:cs typeface="Calibri"/>
                <a:sym typeface="Calibri"/>
              </a:rPr>
              <a:t>ecommended (but not required) that external coach (e.g., VTPBiS SU/SD Coordinator, Coach, TA) be present</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Minimally, someone with knowledge about the features of PBIS and who can interpret the meaning of the TFI elements should participate in conducting the TFI with the school leadership team</a:t>
            </a:r>
            <a:br>
              <a:rPr lang="en-US" sz="2800" b="0" i="0" u="none" strike="noStrike" cap="none">
                <a:solidFill>
                  <a:schemeClr val="dk1"/>
                </a:solidFill>
                <a:latin typeface="Calibri"/>
                <a:ea typeface="Calibri"/>
                <a:cs typeface="Calibri"/>
                <a:sym typeface="Calibri"/>
              </a:rPr>
            </a:br>
            <a:endParaRPr lang="en-US" sz="28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a:solidFill>
                  <a:srgbClr val="888888"/>
                </a:solidFill>
                <a:latin typeface="Calibri"/>
                <a:ea typeface="Calibri"/>
                <a:cs typeface="Calibri"/>
                <a:sym typeface="Calibri"/>
              </a:rPr>
              <a:t>Vermont PBIS TFI Training</a:t>
            </a:r>
          </a:p>
        </p:txBody>
      </p:sp>
    </p:spTree>
  </p:cSld>
  <p:clrMapOvr>
    <a:masterClrMapping/>
  </p:clrMapOvr>
</p:sld>
</file>

<file path=ppt/theme/theme1.xml><?xml version="1.0" encoding="utf-8"?>
<a:theme xmlns:a="http://schemas.openxmlformats.org/drawingml/2006/main" name="Content-Webinar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1129</Words>
  <Application>Microsoft Macintosh PowerPoint</Application>
  <PresentationFormat>On-screen Show (4:3)</PresentationFormat>
  <Paragraphs>171</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Trebuchet MS</vt:lpstr>
      <vt:lpstr>Calibri</vt:lpstr>
      <vt:lpstr>Corbel</vt:lpstr>
      <vt:lpstr>Georgia</vt:lpstr>
      <vt:lpstr>Content-Webinars</vt:lpstr>
      <vt:lpstr>Default Theme</vt:lpstr>
      <vt:lpstr>School-Wide PBIS  Tiered Fidelity Inventory (TFI) (and a little bit about the Self-Assessment Survey (SAS))</vt:lpstr>
      <vt:lpstr>Webinar Logistics</vt:lpstr>
      <vt:lpstr>TFI Replaces BOQ + BAT</vt:lpstr>
      <vt:lpstr>Why?</vt:lpstr>
      <vt:lpstr>What is Sustainability?</vt:lpstr>
      <vt:lpstr>Guiding Principles of Sustainability</vt:lpstr>
      <vt:lpstr>Uses of the TFI</vt:lpstr>
      <vt:lpstr>When?</vt:lpstr>
      <vt:lpstr>Who?</vt:lpstr>
      <vt:lpstr>Before Assessment</vt:lpstr>
      <vt:lpstr>Before Assessment</vt:lpstr>
      <vt:lpstr>Tier I: Possible Supporting Documents</vt:lpstr>
      <vt:lpstr>Tier II:  Possible Supporting Documents</vt:lpstr>
      <vt:lpstr>Tier III:  Possible Supporting Documents</vt:lpstr>
      <vt:lpstr>Before Assessment</vt:lpstr>
      <vt:lpstr>During Assessment</vt:lpstr>
      <vt:lpstr>During Assessment</vt:lpstr>
      <vt:lpstr>Number of Questions</vt:lpstr>
      <vt:lpstr>How?</vt:lpstr>
      <vt:lpstr>Find TFI In Open Surveys</vt:lpstr>
      <vt:lpstr>How?</vt:lpstr>
      <vt:lpstr>After Assessment</vt:lpstr>
      <vt:lpstr>After Assessment</vt:lpstr>
      <vt:lpstr>Example Subscale Report</vt:lpstr>
      <vt:lpstr>Fidelity</vt:lpstr>
      <vt:lpstr>For More Information</vt:lpstr>
      <vt:lpstr>Self-Assessment Survey (SAS)</vt:lpstr>
      <vt:lpstr>Two main questions</vt:lpstr>
      <vt:lpstr>To Take the SAS…</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School-Wide PBIS  Tiered Fidelity Inventory (TFI) (and a little bit about the Self-Assessment Survey (SAS))</dc:title>
  <cp:lastModifiedBy>Amy Wheeler-Sutton</cp:lastModifiedBy>
  <cp:revision>1</cp:revision>
  <dcterms:modified xsi:type="dcterms:W3CDTF">2016-12-08T16:22:26Z</dcterms:modified>
</cp:coreProperties>
</file>