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43"/>
  </p:notesMasterIdLst>
  <p:sldIdLst>
    <p:sldId id="256" r:id="rId2"/>
    <p:sldId id="257" r:id="rId3"/>
    <p:sldId id="282" r:id="rId4"/>
    <p:sldId id="328" r:id="rId5"/>
    <p:sldId id="262" r:id="rId6"/>
    <p:sldId id="259" r:id="rId7"/>
    <p:sldId id="314" r:id="rId8"/>
    <p:sldId id="264" r:id="rId9"/>
    <p:sldId id="305" r:id="rId10"/>
    <p:sldId id="327" r:id="rId11"/>
    <p:sldId id="329" r:id="rId12"/>
    <p:sldId id="330" r:id="rId13"/>
    <p:sldId id="306" r:id="rId14"/>
    <p:sldId id="307" r:id="rId15"/>
    <p:sldId id="309" r:id="rId16"/>
    <p:sldId id="310" r:id="rId17"/>
    <p:sldId id="311" r:id="rId18"/>
    <p:sldId id="312" r:id="rId19"/>
    <p:sldId id="313" r:id="rId20"/>
    <p:sldId id="274" r:id="rId21"/>
    <p:sldId id="275" r:id="rId22"/>
    <p:sldId id="297" r:id="rId23"/>
    <p:sldId id="298" r:id="rId24"/>
    <p:sldId id="283" r:id="rId25"/>
    <p:sldId id="317" r:id="rId26"/>
    <p:sldId id="318" r:id="rId27"/>
    <p:sldId id="320" r:id="rId28"/>
    <p:sldId id="300" r:id="rId29"/>
    <p:sldId id="301" r:id="rId30"/>
    <p:sldId id="321" r:id="rId31"/>
    <p:sldId id="322" r:id="rId32"/>
    <p:sldId id="323" r:id="rId33"/>
    <p:sldId id="324" r:id="rId34"/>
    <p:sldId id="325" r:id="rId35"/>
    <p:sldId id="326" r:id="rId36"/>
    <p:sldId id="303" r:id="rId37"/>
    <p:sldId id="302" r:id="rId38"/>
    <p:sldId id="293" r:id="rId39"/>
    <p:sldId id="291" r:id="rId40"/>
    <p:sldId id="292" r:id="rId41"/>
    <p:sldId id="29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902" y="16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8264134893586"/>
          <c:y val="6.7232435057535817E-2"/>
          <c:w val="0.87095973112760905"/>
          <c:h val="0.843589992522835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Sheet1!$B$4:$B$22</c:f>
              <c:strCache>
                <c:ptCount val="19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10'</c:v>
                </c:pt>
                <c:pt idx="11">
                  <c:v>11'</c:v>
                </c:pt>
                <c:pt idx="12">
                  <c:v>12'</c:v>
                </c:pt>
                <c:pt idx="13">
                  <c:v>13'</c:v>
                </c:pt>
                <c:pt idx="14">
                  <c:v>14'</c:v>
                </c:pt>
                <c:pt idx="15">
                  <c:v>15'</c:v>
                </c:pt>
                <c:pt idx="16">
                  <c:v>16'</c:v>
                </c:pt>
                <c:pt idx="17">
                  <c:v>17'</c:v>
                </c:pt>
                <c:pt idx="18">
                  <c:v>18'</c:v>
                </c:pt>
              </c:strCache>
            </c:strRef>
          </c:cat>
          <c:val>
            <c:numRef>
              <c:f>Sheet1!$C$4:$C$22</c:f>
              <c:numCache>
                <c:formatCode>General</c:formatCode>
                <c:ptCount val="19"/>
                <c:pt idx="0">
                  <c:v>600</c:v>
                </c:pt>
                <c:pt idx="1">
                  <c:v>850</c:v>
                </c:pt>
                <c:pt idx="2">
                  <c:v>1250</c:v>
                </c:pt>
                <c:pt idx="3">
                  <c:v>2400</c:v>
                </c:pt>
                <c:pt idx="4">
                  <c:v>3200</c:v>
                </c:pt>
                <c:pt idx="5">
                  <c:v>4500</c:v>
                </c:pt>
                <c:pt idx="6">
                  <c:v>5300</c:v>
                </c:pt>
                <c:pt idx="7">
                  <c:v>6200</c:v>
                </c:pt>
                <c:pt idx="8">
                  <c:v>8650</c:v>
                </c:pt>
                <c:pt idx="9">
                  <c:v>10726</c:v>
                </c:pt>
                <c:pt idx="10">
                  <c:v>13336</c:v>
                </c:pt>
                <c:pt idx="11">
                  <c:v>16232</c:v>
                </c:pt>
                <c:pt idx="12">
                  <c:v>18479</c:v>
                </c:pt>
                <c:pt idx="13">
                  <c:v>20011</c:v>
                </c:pt>
                <c:pt idx="14">
                  <c:v>21611</c:v>
                </c:pt>
                <c:pt idx="15">
                  <c:v>21278</c:v>
                </c:pt>
                <c:pt idx="16">
                  <c:v>23363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252608"/>
        <c:axId val="363117296"/>
      </c:barChart>
      <c:catAx>
        <c:axId val="406252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3117296"/>
        <c:crosses val="autoZero"/>
        <c:auto val="1"/>
        <c:lblAlgn val="ctr"/>
        <c:lblOffset val="100"/>
        <c:noMultiLvlLbl val="0"/>
      </c:catAx>
      <c:valAx>
        <c:axId val="363117296"/>
        <c:scaling>
          <c:orientation val="minMax"/>
          <c:max val="25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6252608"/>
        <c:crosses val="autoZero"/>
        <c:crossBetween val="between"/>
        <c:majorUnit val="25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513316207363223E-2"/>
          <c:y val="3.9436722497835058E-2"/>
          <c:w val="0.93070309750218683"/>
          <c:h val="0.859111144406331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Sheet1!$B$2:$B$53</c:f>
              <c:strCache>
                <c:ptCount val="52"/>
                <c:pt idx="0">
                  <c:v>Alabama</c:v>
                </c:pt>
                <c:pt idx="1">
                  <c:v>Alaska</c:v>
                </c:pt>
                <c:pt idx="2">
                  <c:v>Arizona</c:v>
                </c:pt>
                <c:pt idx="3">
                  <c:v>Arkansas </c:v>
                </c:pt>
                <c:pt idx="4">
                  <c:v>California </c:v>
                </c:pt>
                <c:pt idx="5">
                  <c:v>Colorado*</c:v>
                </c:pt>
                <c:pt idx="6">
                  <c:v>Connecticut </c:v>
                </c:pt>
                <c:pt idx="7">
                  <c:v>Delaware</c:v>
                </c:pt>
                <c:pt idx="8">
                  <c:v>Florida*</c:v>
                </c:pt>
                <c:pt idx="9">
                  <c:v>Guam</c:v>
                </c:pt>
                <c:pt idx="10">
                  <c:v>Georgia</c:v>
                </c:pt>
                <c:pt idx="11">
                  <c:v>Hawaii</c:v>
                </c:pt>
                <c:pt idx="12">
                  <c:v>Idaho</c:v>
                </c:pt>
                <c:pt idx="13">
                  <c:v>Illinois</c:v>
                </c:pt>
                <c:pt idx="14">
                  <c:v>Indiana</c:v>
                </c:pt>
                <c:pt idx="15">
                  <c:v>Iowa*</c:v>
                </c:pt>
                <c:pt idx="16">
                  <c:v>Kansas*</c:v>
                </c:pt>
                <c:pt idx="17">
                  <c:v>Kentucky</c:v>
                </c:pt>
                <c:pt idx="18">
                  <c:v>Louisiana*</c:v>
                </c:pt>
                <c:pt idx="19">
                  <c:v>Maine</c:v>
                </c:pt>
                <c:pt idx="20">
                  <c:v>Maryland*</c:v>
                </c:pt>
                <c:pt idx="21">
                  <c:v>Massachusetts</c:v>
                </c:pt>
                <c:pt idx="22">
                  <c:v>Michigan</c:v>
                </c:pt>
                <c:pt idx="23">
                  <c:v>Minnesota</c:v>
                </c:pt>
                <c:pt idx="24">
                  <c:v>Mississippi</c:v>
                </c:pt>
                <c:pt idx="25">
                  <c:v>Missouri*</c:v>
                </c:pt>
                <c:pt idx="26">
                  <c:v>Montana*</c:v>
                </c:pt>
                <c:pt idx="27">
                  <c:v>Nebraska</c:v>
                </c:pt>
                <c:pt idx="28">
                  <c:v>Nevada</c:v>
                </c:pt>
                <c:pt idx="29">
                  <c:v>New Hampshire</c:v>
                </c:pt>
                <c:pt idx="30">
                  <c:v>New Jersey*</c:v>
                </c:pt>
                <c:pt idx="31">
                  <c:v>New Mexico</c:v>
                </c:pt>
                <c:pt idx="32">
                  <c:v>New York</c:v>
                </c:pt>
                <c:pt idx="33">
                  <c:v>North Carolina*</c:v>
                </c:pt>
                <c:pt idx="34">
                  <c:v>North Dakota*</c:v>
                </c:pt>
                <c:pt idx="35">
                  <c:v>Ohio</c:v>
                </c:pt>
                <c:pt idx="36">
                  <c:v>Oklahoma</c:v>
                </c:pt>
                <c:pt idx="37">
                  <c:v>Oregon*</c:v>
                </c:pt>
                <c:pt idx="38">
                  <c:v>Pennsylvania</c:v>
                </c:pt>
                <c:pt idx="39">
                  <c:v>Rhode Island</c:v>
                </c:pt>
                <c:pt idx="40">
                  <c:v>South Carolina*</c:v>
                </c:pt>
                <c:pt idx="41">
                  <c:v>South Dakota</c:v>
                </c:pt>
                <c:pt idx="42">
                  <c:v>Tennessee </c:v>
                </c:pt>
                <c:pt idx="43">
                  <c:v>Texas </c:v>
                </c:pt>
                <c:pt idx="44">
                  <c:v>Utah*</c:v>
                </c:pt>
                <c:pt idx="45">
                  <c:v>Vermont</c:v>
                </c:pt>
                <c:pt idx="46">
                  <c:v>Virginia </c:v>
                </c:pt>
                <c:pt idx="47">
                  <c:v>Washington State</c:v>
                </c:pt>
                <c:pt idx="48">
                  <c:v>Washington DC</c:v>
                </c:pt>
                <c:pt idx="49">
                  <c:v>West Virginia</c:v>
                </c:pt>
                <c:pt idx="50">
                  <c:v>Wisconsin</c:v>
                </c:pt>
                <c:pt idx="51">
                  <c:v>Wyoming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90</c:v>
                </c:pt>
                <c:pt idx="1">
                  <c:v>152</c:v>
                </c:pt>
                <c:pt idx="2">
                  <c:v>195</c:v>
                </c:pt>
                <c:pt idx="3">
                  <c:v>49</c:v>
                </c:pt>
                <c:pt idx="4">
                  <c:v>2013</c:v>
                </c:pt>
                <c:pt idx="5">
                  <c:v>452</c:v>
                </c:pt>
                <c:pt idx="6">
                  <c:v>471</c:v>
                </c:pt>
                <c:pt idx="7">
                  <c:v>144</c:v>
                </c:pt>
                <c:pt idx="8">
                  <c:v>1694</c:v>
                </c:pt>
                <c:pt idx="9">
                  <c:v>36</c:v>
                </c:pt>
                <c:pt idx="10">
                  <c:v>887</c:v>
                </c:pt>
                <c:pt idx="11">
                  <c:v>78</c:v>
                </c:pt>
                <c:pt idx="12">
                  <c:v>99</c:v>
                </c:pt>
                <c:pt idx="13">
                  <c:v>1010</c:v>
                </c:pt>
                <c:pt idx="14">
                  <c:v>339</c:v>
                </c:pt>
                <c:pt idx="15">
                  <c:v>584</c:v>
                </c:pt>
                <c:pt idx="16">
                  <c:v>110</c:v>
                </c:pt>
                <c:pt idx="17">
                  <c:v>545</c:v>
                </c:pt>
                <c:pt idx="18">
                  <c:v>1098</c:v>
                </c:pt>
                <c:pt idx="19">
                  <c:v>52</c:v>
                </c:pt>
                <c:pt idx="20">
                  <c:v>1085</c:v>
                </c:pt>
                <c:pt idx="21">
                  <c:v>287</c:v>
                </c:pt>
                <c:pt idx="22">
                  <c:v>769</c:v>
                </c:pt>
                <c:pt idx="23">
                  <c:v>585</c:v>
                </c:pt>
                <c:pt idx="24">
                  <c:v>609</c:v>
                </c:pt>
                <c:pt idx="25">
                  <c:v>698</c:v>
                </c:pt>
                <c:pt idx="26">
                  <c:v>228</c:v>
                </c:pt>
                <c:pt idx="27">
                  <c:v>145</c:v>
                </c:pt>
                <c:pt idx="28">
                  <c:v>143</c:v>
                </c:pt>
                <c:pt idx="29">
                  <c:v>170</c:v>
                </c:pt>
                <c:pt idx="30">
                  <c:v>209</c:v>
                </c:pt>
                <c:pt idx="31">
                  <c:v>37</c:v>
                </c:pt>
                <c:pt idx="32">
                  <c:v>623</c:v>
                </c:pt>
                <c:pt idx="33">
                  <c:v>1250</c:v>
                </c:pt>
                <c:pt idx="34">
                  <c:v>66</c:v>
                </c:pt>
                <c:pt idx="35">
                  <c:v>761</c:v>
                </c:pt>
                <c:pt idx="36">
                  <c:v>28</c:v>
                </c:pt>
                <c:pt idx="37">
                  <c:v>630</c:v>
                </c:pt>
                <c:pt idx="38">
                  <c:v>890</c:v>
                </c:pt>
                <c:pt idx="39">
                  <c:v>92</c:v>
                </c:pt>
                <c:pt idx="40">
                  <c:v>362</c:v>
                </c:pt>
                <c:pt idx="41">
                  <c:v>107</c:v>
                </c:pt>
                <c:pt idx="42">
                  <c:v>282</c:v>
                </c:pt>
                <c:pt idx="43">
                  <c:v>846</c:v>
                </c:pt>
                <c:pt idx="44">
                  <c:v>135</c:v>
                </c:pt>
                <c:pt idx="45">
                  <c:v>151</c:v>
                </c:pt>
                <c:pt idx="46">
                  <c:v>741</c:v>
                </c:pt>
                <c:pt idx="47">
                  <c:v>520</c:v>
                </c:pt>
                <c:pt idx="48">
                  <c:v>10</c:v>
                </c:pt>
                <c:pt idx="49">
                  <c:v>92</c:v>
                </c:pt>
                <c:pt idx="50">
                  <c:v>1174</c:v>
                </c:pt>
                <c:pt idx="51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126000"/>
        <c:axId val="363123280"/>
      </c:barChart>
      <c:catAx>
        <c:axId val="36312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23280"/>
        <c:crosses val="autoZero"/>
        <c:auto val="1"/>
        <c:lblAlgn val="ctr"/>
        <c:lblOffset val="100"/>
        <c:noMultiLvlLbl val="0"/>
      </c:catAx>
      <c:valAx>
        <c:axId val="36312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2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Sheet1!$A$4:$A$55</c:f>
              <c:strCache>
                <c:ptCount val="52"/>
                <c:pt idx="0">
                  <c:v>Alabama</c:v>
                </c:pt>
                <c:pt idx="1">
                  <c:v>Alaska</c:v>
                </c:pt>
                <c:pt idx="2">
                  <c:v>Arizona</c:v>
                </c:pt>
                <c:pt idx="3">
                  <c:v>Arkansas </c:v>
                </c:pt>
                <c:pt idx="4">
                  <c:v>California </c:v>
                </c:pt>
                <c:pt idx="5">
                  <c:v>Colorado*</c:v>
                </c:pt>
                <c:pt idx="6">
                  <c:v>Connecticut </c:v>
                </c:pt>
                <c:pt idx="7">
                  <c:v>Delaware</c:v>
                </c:pt>
                <c:pt idx="8">
                  <c:v>Florida*</c:v>
                </c:pt>
                <c:pt idx="9">
                  <c:v>Guam</c:v>
                </c:pt>
                <c:pt idx="10">
                  <c:v>Georgia</c:v>
                </c:pt>
                <c:pt idx="11">
                  <c:v>Hawaii</c:v>
                </c:pt>
                <c:pt idx="12">
                  <c:v>Idaho</c:v>
                </c:pt>
                <c:pt idx="13">
                  <c:v>Illinois</c:v>
                </c:pt>
                <c:pt idx="14">
                  <c:v>Indiana</c:v>
                </c:pt>
                <c:pt idx="15">
                  <c:v>Iowa*</c:v>
                </c:pt>
                <c:pt idx="16">
                  <c:v>Kansas*</c:v>
                </c:pt>
                <c:pt idx="17">
                  <c:v>Kentucky</c:v>
                </c:pt>
                <c:pt idx="18">
                  <c:v>Louisiana*</c:v>
                </c:pt>
                <c:pt idx="19">
                  <c:v>Maine</c:v>
                </c:pt>
                <c:pt idx="20">
                  <c:v>Maryland*</c:v>
                </c:pt>
                <c:pt idx="21">
                  <c:v>Massachusetts</c:v>
                </c:pt>
                <c:pt idx="22">
                  <c:v>Michigan</c:v>
                </c:pt>
                <c:pt idx="23">
                  <c:v>Minnesota</c:v>
                </c:pt>
                <c:pt idx="24">
                  <c:v>Mississippi</c:v>
                </c:pt>
                <c:pt idx="25">
                  <c:v>Missouri*</c:v>
                </c:pt>
                <c:pt idx="26">
                  <c:v>Montana*</c:v>
                </c:pt>
                <c:pt idx="27">
                  <c:v>Nebraska</c:v>
                </c:pt>
                <c:pt idx="28">
                  <c:v>Nevada</c:v>
                </c:pt>
                <c:pt idx="29">
                  <c:v>New Hampshire</c:v>
                </c:pt>
                <c:pt idx="30">
                  <c:v>New Jersey*</c:v>
                </c:pt>
                <c:pt idx="31">
                  <c:v>New Mexico</c:v>
                </c:pt>
                <c:pt idx="32">
                  <c:v>New York</c:v>
                </c:pt>
                <c:pt idx="33">
                  <c:v>North Carolina*</c:v>
                </c:pt>
                <c:pt idx="34">
                  <c:v>North Dakota*</c:v>
                </c:pt>
                <c:pt idx="35">
                  <c:v>Ohio</c:v>
                </c:pt>
                <c:pt idx="36">
                  <c:v>Oklahoma</c:v>
                </c:pt>
                <c:pt idx="37">
                  <c:v>Oregon*</c:v>
                </c:pt>
                <c:pt idx="38">
                  <c:v>Pennsylvania</c:v>
                </c:pt>
                <c:pt idx="39">
                  <c:v>Rhode Island</c:v>
                </c:pt>
                <c:pt idx="40">
                  <c:v>South Carolina*</c:v>
                </c:pt>
                <c:pt idx="41">
                  <c:v>South Dakota</c:v>
                </c:pt>
                <c:pt idx="42">
                  <c:v>Tennessee </c:v>
                </c:pt>
                <c:pt idx="43">
                  <c:v>Texas </c:v>
                </c:pt>
                <c:pt idx="44">
                  <c:v>Utah*</c:v>
                </c:pt>
                <c:pt idx="45">
                  <c:v>Vermont</c:v>
                </c:pt>
                <c:pt idx="46">
                  <c:v>Virginia </c:v>
                </c:pt>
                <c:pt idx="47">
                  <c:v>Washington State</c:v>
                </c:pt>
                <c:pt idx="48">
                  <c:v>Washington DC</c:v>
                </c:pt>
                <c:pt idx="49">
                  <c:v>West Virginia</c:v>
                </c:pt>
                <c:pt idx="50">
                  <c:v>Wisconsin</c:v>
                </c:pt>
                <c:pt idx="51">
                  <c:v>Wyoming</c:v>
                </c:pt>
              </c:strCache>
            </c:strRef>
          </c:cat>
          <c:val>
            <c:numRef>
              <c:f>Sheet1!$D$4:$D$55</c:f>
              <c:numCache>
                <c:formatCode>General</c:formatCode>
                <c:ptCount val="52"/>
                <c:pt idx="0">
                  <c:v>5.4777845404747415E-2</c:v>
                </c:pt>
                <c:pt idx="1">
                  <c:v>0.29343629343629346</c:v>
                </c:pt>
                <c:pt idx="2">
                  <c:v>7.825040128410915E-2</c:v>
                </c:pt>
                <c:pt idx="3">
                  <c:v>4.3516873889875664E-2</c:v>
                </c:pt>
                <c:pt idx="4">
                  <c:v>0.19241062894284075</c:v>
                </c:pt>
                <c:pt idx="5">
                  <c:v>0.24301075268817204</c:v>
                </c:pt>
                <c:pt idx="6">
                  <c:v>0.40394511149228129</c:v>
                </c:pt>
                <c:pt idx="7">
                  <c:v>0.61016949152542377</c:v>
                </c:pt>
                <c:pt idx="8">
                  <c:v>0.38360507246376813</c:v>
                </c:pt>
                <c:pt idx="10">
                  <c:v>0.36713576158940397</c:v>
                </c:pt>
                <c:pt idx="11">
                  <c:v>0.26896551724137929</c:v>
                </c:pt>
                <c:pt idx="12">
                  <c:v>0.13253012048192772</c:v>
                </c:pt>
                <c:pt idx="13">
                  <c:v>0.23461091753774679</c:v>
                </c:pt>
                <c:pt idx="14">
                  <c:v>0.17411402157164868</c:v>
                </c:pt>
                <c:pt idx="15">
                  <c:v>0.41301272984441301</c:v>
                </c:pt>
                <c:pt idx="16">
                  <c:v>8.0822924320352679E-2</c:v>
                </c:pt>
                <c:pt idx="17">
                  <c:v>0.33231707317073172</c:v>
                </c:pt>
                <c:pt idx="18">
                  <c:v>0.7630298818624045</c:v>
                </c:pt>
                <c:pt idx="19">
                  <c:v>8.3467094703049763E-2</c:v>
                </c:pt>
                <c:pt idx="20">
                  <c:v>0.74570446735395191</c:v>
                </c:pt>
                <c:pt idx="21">
                  <c:v>0.15201271186440679</c:v>
                </c:pt>
                <c:pt idx="22">
                  <c:v>0.20908102229472539</c:v>
                </c:pt>
                <c:pt idx="23">
                  <c:v>0.23168316831683169</c:v>
                </c:pt>
                <c:pt idx="24">
                  <c:v>0.56284658040665436</c:v>
                </c:pt>
                <c:pt idx="25">
                  <c:v>0.28795379537953797</c:v>
                </c:pt>
                <c:pt idx="26">
                  <c:v>0.27240143369175629</c:v>
                </c:pt>
                <c:pt idx="27">
                  <c:v>0.12981199641897942</c:v>
                </c:pt>
                <c:pt idx="28">
                  <c:v>0.20634920634920634</c:v>
                </c:pt>
                <c:pt idx="29">
                  <c:v>0.34836065573770492</c:v>
                </c:pt>
                <c:pt idx="30">
                  <c:v>7.992351816443595E-2</c:v>
                </c:pt>
                <c:pt idx="31">
                  <c:v>3.9956803455723541E-2</c:v>
                </c:pt>
                <c:pt idx="32">
                  <c:v>0.12688391038696537</c:v>
                </c:pt>
                <c:pt idx="33">
                  <c:v>0.47098718914845517</c:v>
                </c:pt>
                <c:pt idx="34">
                  <c:v>0.12154696132596685</c:v>
                </c:pt>
                <c:pt idx="35">
                  <c:v>0.20116309807031457</c:v>
                </c:pt>
                <c:pt idx="36">
                  <c:v>1.5452538631346579E-2</c:v>
                </c:pt>
                <c:pt idx="37">
                  <c:v>0.50159235668789814</c:v>
                </c:pt>
                <c:pt idx="38">
                  <c:v>0.2804916482823826</c:v>
                </c:pt>
                <c:pt idx="39">
                  <c:v>0.29677419354838708</c:v>
                </c:pt>
                <c:pt idx="40">
                  <c:v>0.28707375099127674</c:v>
                </c:pt>
                <c:pt idx="41">
                  <c:v>0.14758620689655172</c:v>
                </c:pt>
                <c:pt idx="42">
                  <c:v>0.15128755364806867</c:v>
                </c:pt>
                <c:pt idx="43">
                  <c:v>9.0616966580976857E-2</c:v>
                </c:pt>
                <c:pt idx="44">
                  <c:v>0.13287401574803151</c:v>
                </c:pt>
                <c:pt idx="45">
                  <c:v>0.47634069400630913</c:v>
                </c:pt>
                <c:pt idx="46">
                  <c:v>0.33651226158038144</c:v>
                </c:pt>
                <c:pt idx="47">
                  <c:v>0.21514273893256103</c:v>
                </c:pt>
                <c:pt idx="48">
                  <c:v>0.04</c:v>
                </c:pt>
                <c:pt idx="49">
                  <c:v>0.12849162011173185</c:v>
                </c:pt>
                <c:pt idx="50">
                  <c:v>0.51132404181184665</c:v>
                </c:pt>
                <c:pt idx="51">
                  <c:v>0.22102425876010781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121648"/>
        <c:axId val="363123824"/>
      </c:barChart>
      <c:catAx>
        <c:axId val="36312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23824"/>
        <c:crosses val="autoZero"/>
        <c:auto val="1"/>
        <c:lblAlgn val="ctr"/>
        <c:lblOffset val="100"/>
        <c:noMultiLvlLbl val="0"/>
      </c:catAx>
      <c:valAx>
        <c:axId val="36312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2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Schools Implementing SWPBIS by State in 2015-16 (Tier 1)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5183889716342608E-2"/>
          <c:y val="1.6372598330147873E-2"/>
          <c:w val="0.93644809533943396"/>
          <c:h val="0.749848084580630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Data!$E$75</c:f>
              <c:strCache>
                <c:ptCount val="1"/>
                <c:pt idx="0">
                  <c:v>MetTier1FidelityCriterion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Data!$A$76:$A$125</c:f>
              <c:strCache>
                <c:ptCount val="50"/>
                <c:pt idx="0">
                  <c:v>AK</c:v>
                </c:pt>
                <c:pt idx="1">
                  <c:v>AR</c:v>
                </c:pt>
                <c:pt idx="2">
                  <c:v>AZ</c:v>
                </c:pt>
                <c:pt idx="3">
                  <c:v>CA</c:v>
                </c:pt>
                <c:pt idx="4">
                  <c:v>CO</c:v>
                </c:pt>
                <c:pt idx="5">
                  <c:v>CT</c:v>
                </c:pt>
                <c:pt idx="6">
                  <c:v>DC</c:v>
                </c:pt>
                <c:pt idx="7">
                  <c:v>DE</c:v>
                </c:pt>
                <c:pt idx="8">
                  <c:v>FL</c:v>
                </c:pt>
                <c:pt idx="9">
                  <c:v>GA</c:v>
                </c:pt>
                <c:pt idx="10">
                  <c:v>GU</c:v>
                </c:pt>
                <c:pt idx="11">
                  <c:v>HI</c:v>
                </c:pt>
                <c:pt idx="12">
                  <c:v>IA</c:v>
                </c:pt>
                <c:pt idx="13">
                  <c:v>ID</c:v>
                </c:pt>
                <c:pt idx="14">
                  <c:v>IL</c:v>
                </c:pt>
                <c:pt idx="15">
                  <c:v>IN</c:v>
                </c:pt>
                <c:pt idx="16">
                  <c:v>KS</c:v>
                </c:pt>
                <c:pt idx="17">
                  <c:v>KY</c:v>
                </c:pt>
                <c:pt idx="18">
                  <c:v>LA</c:v>
                </c:pt>
                <c:pt idx="19">
                  <c:v>MA</c:v>
                </c:pt>
                <c:pt idx="20">
                  <c:v>MD</c:v>
                </c:pt>
                <c:pt idx="21">
                  <c:v>ME</c:v>
                </c:pt>
                <c:pt idx="22">
                  <c:v>MI</c:v>
                </c:pt>
                <c:pt idx="23">
                  <c:v>MN</c:v>
                </c:pt>
                <c:pt idx="24">
                  <c:v>MO</c:v>
                </c:pt>
                <c:pt idx="25">
                  <c:v>MS</c:v>
                </c:pt>
                <c:pt idx="26">
                  <c:v>MT</c:v>
                </c:pt>
                <c:pt idx="27">
                  <c:v>NC</c:v>
                </c:pt>
                <c:pt idx="28">
                  <c:v>ND</c:v>
                </c:pt>
                <c:pt idx="29">
                  <c:v>NE</c:v>
                </c:pt>
                <c:pt idx="30">
                  <c:v>NH</c:v>
                </c:pt>
                <c:pt idx="31">
                  <c:v>NJ</c:v>
                </c:pt>
                <c:pt idx="32">
                  <c:v>NM</c:v>
                </c:pt>
                <c:pt idx="33">
                  <c:v>NV</c:v>
                </c:pt>
                <c:pt idx="34">
                  <c:v>NY</c:v>
                </c:pt>
                <c:pt idx="35">
                  <c:v>OH</c:v>
                </c:pt>
                <c:pt idx="36">
                  <c:v>OK</c:v>
                </c:pt>
                <c:pt idx="37">
                  <c:v>OR</c:v>
                </c:pt>
                <c:pt idx="38">
                  <c:v>PA</c:v>
                </c:pt>
                <c:pt idx="39">
                  <c:v>RI</c:v>
                </c:pt>
                <c:pt idx="40">
                  <c:v>SC</c:v>
                </c:pt>
                <c:pt idx="41">
                  <c:v>SD</c:v>
                </c:pt>
                <c:pt idx="42">
                  <c:v>TN</c:v>
                </c:pt>
                <c:pt idx="43">
                  <c:v>TX</c:v>
                </c:pt>
                <c:pt idx="44">
                  <c:v>UT</c:v>
                </c:pt>
                <c:pt idx="45">
                  <c:v>VA</c:v>
                </c:pt>
                <c:pt idx="46">
                  <c:v>VT</c:v>
                </c:pt>
                <c:pt idx="47">
                  <c:v>WA</c:v>
                </c:pt>
                <c:pt idx="48">
                  <c:v>WI</c:v>
                </c:pt>
                <c:pt idx="49">
                  <c:v>WY</c:v>
                </c:pt>
              </c:strCache>
            </c:strRef>
          </c:cat>
          <c:val>
            <c:numRef>
              <c:f>Data!$E$76:$E$125</c:f>
              <c:numCache>
                <c:formatCode>General</c:formatCode>
                <c:ptCount val="50"/>
                <c:pt idx="0">
                  <c:v>14</c:v>
                </c:pt>
                <c:pt idx="1">
                  <c:v>0</c:v>
                </c:pt>
                <c:pt idx="2">
                  <c:v>106</c:v>
                </c:pt>
                <c:pt idx="3">
                  <c:v>796</c:v>
                </c:pt>
                <c:pt idx="4">
                  <c:v>104</c:v>
                </c:pt>
                <c:pt idx="5">
                  <c:v>164</c:v>
                </c:pt>
                <c:pt idx="6">
                  <c:v>2</c:v>
                </c:pt>
                <c:pt idx="7">
                  <c:v>0</c:v>
                </c:pt>
                <c:pt idx="8">
                  <c:v>907</c:v>
                </c:pt>
                <c:pt idx="9">
                  <c:v>474</c:v>
                </c:pt>
                <c:pt idx="10">
                  <c:v>25</c:v>
                </c:pt>
                <c:pt idx="11">
                  <c:v>0</c:v>
                </c:pt>
                <c:pt idx="12">
                  <c:v>290</c:v>
                </c:pt>
                <c:pt idx="13">
                  <c:v>3</c:v>
                </c:pt>
                <c:pt idx="14">
                  <c:v>472</c:v>
                </c:pt>
                <c:pt idx="15">
                  <c:v>62</c:v>
                </c:pt>
                <c:pt idx="16">
                  <c:v>16</c:v>
                </c:pt>
                <c:pt idx="17">
                  <c:v>341</c:v>
                </c:pt>
                <c:pt idx="18">
                  <c:v>14</c:v>
                </c:pt>
                <c:pt idx="19">
                  <c:v>91</c:v>
                </c:pt>
                <c:pt idx="20">
                  <c:v>656</c:v>
                </c:pt>
                <c:pt idx="21">
                  <c:v>13</c:v>
                </c:pt>
                <c:pt idx="22">
                  <c:v>206</c:v>
                </c:pt>
                <c:pt idx="23">
                  <c:v>181</c:v>
                </c:pt>
                <c:pt idx="24">
                  <c:v>432</c:v>
                </c:pt>
                <c:pt idx="25">
                  <c:v>56</c:v>
                </c:pt>
                <c:pt idx="26">
                  <c:v>112</c:v>
                </c:pt>
                <c:pt idx="27">
                  <c:v>541</c:v>
                </c:pt>
                <c:pt idx="28">
                  <c:v>0</c:v>
                </c:pt>
                <c:pt idx="29">
                  <c:v>101</c:v>
                </c:pt>
                <c:pt idx="30">
                  <c:v>6</c:v>
                </c:pt>
                <c:pt idx="31">
                  <c:v>6</c:v>
                </c:pt>
                <c:pt idx="32">
                  <c:v>0</c:v>
                </c:pt>
                <c:pt idx="33">
                  <c:v>17</c:v>
                </c:pt>
                <c:pt idx="34">
                  <c:v>170</c:v>
                </c:pt>
                <c:pt idx="35">
                  <c:v>75</c:v>
                </c:pt>
                <c:pt idx="36">
                  <c:v>8</c:v>
                </c:pt>
                <c:pt idx="37">
                  <c:v>159</c:v>
                </c:pt>
                <c:pt idx="38">
                  <c:v>274</c:v>
                </c:pt>
                <c:pt idx="39">
                  <c:v>3</c:v>
                </c:pt>
                <c:pt idx="40">
                  <c:v>52</c:v>
                </c:pt>
                <c:pt idx="41">
                  <c:v>2</c:v>
                </c:pt>
                <c:pt idx="42">
                  <c:v>0</c:v>
                </c:pt>
                <c:pt idx="43">
                  <c:v>296</c:v>
                </c:pt>
                <c:pt idx="44">
                  <c:v>77</c:v>
                </c:pt>
                <c:pt idx="45">
                  <c:v>80</c:v>
                </c:pt>
                <c:pt idx="46">
                  <c:v>90</c:v>
                </c:pt>
                <c:pt idx="47">
                  <c:v>108</c:v>
                </c:pt>
                <c:pt idx="48">
                  <c:v>726</c:v>
                </c:pt>
                <c:pt idx="4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A3-403A-9C3A-EC8A1A87EA3F}"/>
            </c:ext>
          </c:extLst>
        </c:ser>
        <c:ser>
          <c:idx val="1"/>
          <c:order val="1"/>
          <c:tx>
            <c:strRef>
              <c:f>Data!$H$75</c:f>
              <c:strCache>
                <c:ptCount val="1"/>
                <c:pt idx="0">
                  <c:v>ReportingTier1Fidelity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strRef>
              <c:f>Data!$A$76:$A$125</c:f>
              <c:strCache>
                <c:ptCount val="50"/>
                <c:pt idx="0">
                  <c:v>AK</c:v>
                </c:pt>
                <c:pt idx="1">
                  <c:v>AR</c:v>
                </c:pt>
                <c:pt idx="2">
                  <c:v>AZ</c:v>
                </c:pt>
                <c:pt idx="3">
                  <c:v>CA</c:v>
                </c:pt>
                <c:pt idx="4">
                  <c:v>CO</c:v>
                </c:pt>
                <c:pt idx="5">
                  <c:v>CT</c:v>
                </c:pt>
                <c:pt idx="6">
                  <c:v>DC</c:v>
                </c:pt>
                <c:pt idx="7">
                  <c:v>DE</c:v>
                </c:pt>
                <c:pt idx="8">
                  <c:v>FL</c:v>
                </c:pt>
                <c:pt idx="9">
                  <c:v>GA</c:v>
                </c:pt>
                <c:pt idx="10">
                  <c:v>GU</c:v>
                </c:pt>
                <c:pt idx="11">
                  <c:v>HI</c:v>
                </c:pt>
                <c:pt idx="12">
                  <c:v>IA</c:v>
                </c:pt>
                <c:pt idx="13">
                  <c:v>ID</c:v>
                </c:pt>
                <c:pt idx="14">
                  <c:v>IL</c:v>
                </c:pt>
                <c:pt idx="15">
                  <c:v>IN</c:v>
                </c:pt>
                <c:pt idx="16">
                  <c:v>KS</c:v>
                </c:pt>
                <c:pt idx="17">
                  <c:v>KY</c:v>
                </c:pt>
                <c:pt idx="18">
                  <c:v>LA</c:v>
                </c:pt>
                <c:pt idx="19">
                  <c:v>MA</c:v>
                </c:pt>
                <c:pt idx="20">
                  <c:v>MD</c:v>
                </c:pt>
                <c:pt idx="21">
                  <c:v>ME</c:v>
                </c:pt>
                <c:pt idx="22">
                  <c:v>MI</c:v>
                </c:pt>
                <c:pt idx="23">
                  <c:v>MN</c:v>
                </c:pt>
                <c:pt idx="24">
                  <c:v>MO</c:v>
                </c:pt>
                <c:pt idx="25">
                  <c:v>MS</c:v>
                </c:pt>
                <c:pt idx="26">
                  <c:v>MT</c:v>
                </c:pt>
                <c:pt idx="27">
                  <c:v>NC</c:v>
                </c:pt>
                <c:pt idx="28">
                  <c:v>ND</c:v>
                </c:pt>
                <c:pt idx="29">
                  <c:v>NE</c:v>
                </c:pt>
                <c:pt idx="30">
                  <c:v>NH</c:v>
                </c:pt>
                <c:pt idx="31">
                  <c:v>NJ</c:v>
                </c:pt>
                <c:pt idx="32">
                  <c:v>NM</c:v>
                </c:pt>
                <c:pt idx="33">
                  <c:v>NV</c:v>
                </c:pt>
                <c:pt idx="34">
                  <c:v>NY</c:v>
                </c:pt>
                <c:pt idx="35">
                  <c:v>OH</c:v>
                </c:pt>
                <c:pt idx="36">
                  <c:v>OK</c:v>
                </c:pt>
                <c:pt idx="37">
                  <c:v>OR</c:v>
                </c:pt>
                <c:pt idx="38">
                  <c:v>PA</c:v>
                </c:pt>
                <c:pt idx="39">
                  <c:v>RI</c:v>
                </c:pt>
                <c:pt idx="40">
                  <c:v>SC</c:v>
                </c:pt>
                <c:pt idx="41">
                  <c:v>SD</c:v>
                </c:pt>
                <c:pt idx="42">
                  <c:v>TN</c:v>
                </c:pt>
                <c:pt idx="43">
                  <c:v>TX</c:v>
                </c:pt>
                <c:pt idx="44">
                  <c:v>UT</c:v>
                </c:pt>
                <c:pt idx="45">
                  <c:v>VA</c:v>
                </c:pt>
                <c:pt idx="46">
                  <c:v>VT</c:v>
                </c:pt>
                <c:pt idx="47">
                  <c:v>WA</c:v>
                </c:pt>
                <c:pt idx="48">
                  <c:v>WI</c:v>
                </c:pt>
                <c:pt idx="49">
                  <c:v>WY</c:v>
                </c:pt>
              </c:strCache>
            </c:strRef>
          </c:cat>
          <c:val>
            <c:numRef>
              <c:f>Data!$H$76:$H$125</c:f>
              <c:numCache>
                <c:formatCode>General</c:formatCode>
                <c:ptCount val="50"/>
                <c:pt idx="0">
                  <c:v>2</c:v>
                </c:pt>
                <c:pt idx="1">
                  <c:v>8</c:v>
                </c:pt>
                <c:pt idx="2">
                  <c:v>78</c:v>
                </c:pt>
                <c:pt idx="3">
                  <c:v>1044</c:v>
                </c:pt>
                <c:pt idx="4">
                  <c:v>64</c:v>
                </c:pt>
                <c:pt idx="5">
                  <c:v>82</c:v>
                </c:pt>
                <c:pt idx="6">
                  <c:v>2</c:v>
                </c:pt>
                <c:pt idx="7">
                  <c:v>14</c:v>
                </c:pt>
                <c:pt idx="8">
                  <c:v>774</c:v>
                </c:pt>
                <c:pt idx="9">
                  <c:v>237</c:v>
                </c:pt>
                <c:pt idx="10">
                  <c:v>10</c:v>
                </c:pt>
                <c:pt idx="11">
                  <c:v>0</c:v>
                </c:pt>
                <c:pt idx="12">
                  <c:v>218</c:v>
                </c:pt>
                <c:pt idx="13">
                  <c:v>2</c:v>
                </c:pt>
                <c:pt idx="14">
                  <c:v>114</c:v>
                </c:pt>
                <c:pt idx="15">
                  <c:v>39</c:v>
                </c:pt>
                <c:pt idx="16">
                  <c:v>5</c:v>
                </c:pt>
                <c:pt idx="17">
                  <c:v>123</c:v>
                </c:pt>
                <c:pt idx="18">
                  <c:v>2</c:v>
                </c:pt>
                <c:pt idx="19">
                  <c:v>166</c:v>
                </c:pt>
                <c:pt idx="20">
                  <c:v>72</c:v>
                </c:pt>
                <c:pt idx="21">
                  <c:v>18</c:v>
                </c:pt>
                <c:pt idx="22">
                  <c:v>268</c:v>
                </c:pt>
                <c:pt idx="23">
                  <c:v>152</c:v>
                </c:pt>
                <c:pt idx="24">
                  <c:v>77</c:v>
                </c:pt>
                <c:pt idx="25">
                  <c:v>4</c:v>
                </c:pt>
                <c:pt idx="26">
                  <c:v>55</c:v>
                </c:pt>
                <c:pt idx="27">
                  <c:v>147</c:v>
                </c:pt>
                <c:pt idx="28">
                  <c:v>0</c:v>
                </c:pt>
                <c:pt idx="29">
                  <c:v>34</c:v>
                </c:pt>
                <c:pt idx="30">
                  <c:v>9</c:v>
                </c:pt>
                <c:pt idx="31">
                  <c:v>1</c:v>
                </c:pt>
                <c:pt idx="32">
                  <c:v>0</c:v>
                </c:pt>
                <c:pt idx="33">
                  <c:v>45</c:v>
                </c:pt>
                <c:pt idx="34">
                  <c:v>190</c:v>
                </c:pt>
                <c:pt idx="35">
                  <c:v>96</c:v>
                </c:pt>
                <c:pt idx="36">
                  <c:v>7</c:v>
                </c:pt>
                <c:pt idx="37">
                  <c:v>198</c:v>
                </c:pt>
                <c:pt idx="38">
                  <c:v>67</c:v>
                </c:pt>
                <c:pt idx="39">
                  <c:v>1</c:v>
                </c:pt>
                <c:pt idx="40">
                  <c:v>33</c:v>
                </c:pt>
                <c:pt idx="41">
                  <c:v>3</c:v>
                </c:pt>
                <c:pt idx="42">
                  <c:v>0</c:v>
                </c:pt>
                <c:pt idx="43">
                  <c:v>193</c:v>
                </c:pt>
                <c:pt idx="44">
                  <c:v>31</c:v>
                </c:pt>
                <c:pt idx="45">
                  <c:v>27</c:v>
                </c:pt>
                <c:pt idx="46">
                  <c:v>31</c:v>
                </c:pt>
                <c:pt idx="47">
                  <c:v>171</c:v>
                </c:pt>
                <c:pt idx="48">
                  <c:v>172</c:v>
                </c:pt>
                <c:pt idx="4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A3-403A-9C3A-EC8A1A87EA3F}"/>
            </c:ext>
          </c:extLst>
        </c:ser>
        <c:ser>
          <c:idx val="2"/>
          <c:order val="2"/>
          <c:tx>
            <c:strRef>
              <c:f>Data!$I$75</c:f>
              <c:strCache>
                <c:ptCount val="1"/>
                <c:pt idx="0">
                  <c:v>ImplementingPBIS</c:v>
                </c:pt>
              </c:strCache>
            </c:strRef>
          </c:tx>
          <c:spPr>
            <a:solidFill>
              <a:srgbClr val="70AD47"/>
            </a:solidFill>
            <a:ln w="25400">
              <a:noFill/>
            </a:ln>
          </c:spPr>
          <c:invertIfNegative val="0"/>
          <c:cat>
            <c:strRef>
              <c:f>Data!$A$76:$A$125</c:f>
              <c:strCache>
                <c:ptCount val="50"/>
                <c:pt idx="0">
                  <c:v>AK</c:v>
                </c:pt>
                <c:pt idx="1">
                  <c:v>AR</c:v>
                </c:pt>
                <c:pt idx="2">
                  <c:v>AZ</c:v>
                </c:pt>
                <c:pt idx="3">
                  <c:v>CA</c:v>
                </c:pt>
                <c:pt idx="4">
                  <c:v>CO</c:v>
                </c:pt>
                <c:pt idx="5">
                  <c:v>CT</c:v>
                </c:pt>
                <c:pt idx="6">
                  <c:v>DC</c:v>
                </c:pt>
                <c:pt idx="7">
                  <c:v>DE</c:v>
                </c:pt>
                <c:pt idx="8">
                  <c:v>FL</c:v>
                </c:pt>
                <c:pt idx="9">
                  <c:v>GA</c:v>
                </c:pt>
                <c:pt idx="10">
                  <c:v>GU</c:v>
                </c:pt>
                <c:pt idx="11">
                  <c:v>HI</c:v>
                </c:pt>
                <c:pt idx="12">
                  <c:v>IA</c:v>
                </c:pt>
                <c:pt idx="13">
                  <c:v>ID</c:v>
                </c:pt>
                <c:pt idx="14">
                  <c:v>IL</c:v>
                </c:pt>
                <c:pt idx="15">
                  <c:v>IN</c:v>
                </c:pt>
                <c:pt idx="16">
                  <c:v>KS</c:v>
                </c:pt>
                <c:pt idx="17">
                  <c:v>KY</c:v>
                </c:pt>
                <c:pt idx="18">
                  <c:v>LA</c:v>
                </c:pt>
                <c:pt idx="19">
                  <c:v>MA</c:v>
                </c:pt>
                <c:pt idx="20">
                  <c:v>MD</c:v>
                </c:pt>
                <c:pt idx="21">
                  <c:v>ME</c:v>
                </c:pt>
                <c:pt idx="22">
                  <c:v>MI</c:v>
                </c:pt>
                <c:pt idx="23">
                  <c:v>MN</c:v>
                </c:pt>
                <c:pt idx="24">
                  <c:v>MO</c:v>
                </c:pt>
                <c:pt idx="25">
                  <c:v>MS</c:v>
                </c:pt>
                <c:pt idx="26">
                  <c:v>MT</c:v>
                </c:pt>
                <c:pt idx="27">
                  <c:v>NC</c:v>
                </c:pt>
                <c:pt idx="28">
                  <c:v>ND</c:v>
                </c:pt>
                <c:pt idx="29">
                  <c:v>NE</c:v>
                </c:pt>
                <c:pt idx="30">
                  <c:v>NH</c:v>
                </c:pt>
                <c:pt idx="31">
                  <c:v>NJ</c:v>
                </c:pt>
                <c:pt idx="32">
                  <c:v>NM</c:v>
                </c:pt>
                <c:pt idx="33">
                  <c:v>NV</c:v>
                </c:pt>
                <c:pt idx="34">
                  <c:v>NY</c:v>
                </c:pt>
                <c:pt idx="35">
                  <c:v>OH</c:v>
                </c:pt>
                <c:pt idx="36">
                  <c:v>OK</c:v>
                </c:pt>
                <c:pt idx="37">
                  <c:v>OR</c:v>
                </c:pt>
                <c:pt idx="38">
                  <c:v>PA</c:v>
                </c:pt>
                <c:pt idx="39">
                  <c:v>RI</c:v>
                </c:pt>
                <c:pt idx="40">
                  <c:v>SC</c:v>
                </c:pt>
                <c:pt idx="41">
                  <c:v>SD</c:v>
                </c:pt>
                <c:pt idx="42">
                  <c:v>TN</c:v>
                </c:pt>
                <c:pt idx="43">
                  <c:v>TX</c:v>
                </c:pt>
                <c:pt idx="44">
                  <c:v>UT</c:v>
                </c:pt>
                <c:pt idx="45">
                  <c:v>VA</c:v>
                </c:pt>
                <c:pt idx="46">
                  <c:v>VT</c:v>
                </c:pt>
                <c:pt idx="47">
                  <c:v>WA</c:v>
                </c:pt>
                <c:pt idx="48">
                  <c:v>WI</c:v>
                </c:pt>
                <c:pt idx="49">
                  <c:v>WY</c:v>
                </c:pt>
              </c:strCache>
            </c:strRef>
          </c:cat>
          <c:val>
            <c:numRef>
              <c:f>Data!$I$76:$I$125</c:f>
              <c:numCache>
                <c:formatCode>General</c:formatCode>
                <c:ptCount val="50"/>
                <c:pt idx="0">
                  <c:v>8</c:v>
                </c:pt>
                <c:pt idx="1">
                  <c:v>29</c:v>
                </c:pt>
                <c:pt idx="2">
                  <c:v>21</c:v>
                </c:pt>
                <c:pt idx="3">
                  <c:v>305</c:v>
                </c:pt>
                <c:pt idx="4">
                  <c:v>148</c:v>
                </c:pt>
                <c:pt idx="5">
                  <c:v>141</c:v>
                </c:pt>
                <c:pt idx="6">
                  <c:v>4</c:v>
                </c:pt>
                <c:pt idx="7">
                  <c:v>0</c:v>
                </c:pt>
                <c:pt idx="8">
                  <c:v>13</c:v>
                </c:pt>
                <c:pt idx="9">
                  <c:v>68</c:v>
                </c:pt>
                <c:pt idx="10">
                  <c:v>5</c:v>
                </c:pt>
                <c:pt idx="11">
                  <c:v>2</c:v>
                </c:pt>
                <c:pt idx="12">
                  <c:v>69</c:v>
                </c:pt>
                <c:pt idx="13">
                  <c:v>63</c:v>
                </c:pt>
                <c:pt idx="14">
                  <c:v>387</c:v>
                </c:pt>
                <c:pt idx="15">
                  <c:v>97</c:v>
                </c:pt>
                <c:pt idx="16">
                  <c:v>30</c:v>
                </c:pt>
                <c:pt idx="17">
                  <c:v>63</c:v>
                </c:pt>
                <c:pt idx="18">
                  <c:v>10</c:v>
                </c:pt>
                <c:pt idx="19">
                  <c:v>57</c:v>
                </c:pt>
                <c:pt idx="20">
                  <c:v>18</c:v>
                </c:pt>
                <c:pt idx="21">
                  <c:v>47</c:v>
                </c:pt>
                <c:pt idx="22">
                  <c:v>317</c:v>
                </c:pt>
                <c:pt idx="23">
                  <c:v>125</c:v>
                </c:pt>
                <c:pt idx="24">
                  <c:v>175</c:v>
                </c:pt>
                <c:pt idx="25">
                  <c:v>20</c:v>
                </c:pt>
                <c:pt idx="26">
                  <c:v>44</c:v>
                </c:pt>
                <c:pt idx="27">
                  <c:v>97</c:v>
                </c:pt>
                <c:pt idx="28">
                  <c:v>45</c:v>
                </c:pt>
                <c:pt idx="29">
                  <c:v>23</c:v>
                </c:pt>
                <c:pt idx="30">
                  <c:v>69</c:v>
                </c:pt>
                <c:pt idx="31">
                  <c:v>9</c:v>
                </c:pt>
                <c:pt idx="32">
                  <c:v>26</c:v>
                </c:pt>
                <c:pt idx="33">
                  <c:v>1</c:v>
                </c:pt>
                <c:pt idx="34">
                  <c:v>164</c:v>
                </c:pt>
                <c:pt idx="35">
                  <c:v>280</c:v>
                </c:pt>
                <c:pt idx="36">
                  <c:v>14</c:v>
                </c:pt>
                <c:pt idx="37">
                  <c:v>296</c:v>
                </c:pt>
                <c:pt idx="38">
                  <c:v>277</c:v>
                </c:pt>
                <c:pt idx="39">
                  <c:v>76</c:v>
                </c:pt>
                <c:pt idx="40">
                  <c:v>33</c:v>
                </c:pt>
                <c:pt idx="41">
                  <c:v>22</c:v>
                </c:pt>
                <c:pt idx="42">
                  <c:v>85</c:v>
                </c:pt>
                <c:pt idx="43">
                  <c:v>14</c:v>
                </c:pt>
                <c:pt idx="44">
                  <c:v>35</c:v>
                </c:pt>
                <c:pt idx="45">
                  <c:v>73</c:v>
                </c:pt>
                <c:pt idx="46">
                  <c:v>23</c:v>
                </c:pt>
                <c:pt idx="47">
                  <c:v>260</c:v>
                </c:pt>
                <c:pt idx="48">
                  <c:v>297</c:v>
                </c:pt>
                <c:pt idx="49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A3-403A-9C3A-EC8A1A87E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725248"/>
        <c:axId val="128727424"/>
      </c:barChart>
      <c:catAx>
        <c:axId val="12872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8727424"/>
        <c:crosses val="autoZero"/>
        <c:auto val="1"/>
        <c:lblAlgn val="ctr"/>
        <c:lblOffset val="100"/>
        <c:noMultiLvlLbl val="0"/>
      </c:catAx>
      <c:valAx>
        <c:axId val="12872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87252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7013543820874059"/>
          <c:y val="0.91533168566158685"/>
          <c:w val="0.45764121296539584"/>
          <c:h val="6.0111334580760928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0.44477</cdr:x>
      <cdr:y>0.00777</cdr:y>
    </cdr:from>
    <cdr:to>
      <cdr:x>0.71399</cdr:x>
      <cdr:y>0.24303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4967915" y="40512"/>
          <a:ext cx="3007042" cy="122606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3200" dirty="0" smtClean="0">
              <a:solidFill>
                <a:srgbClr val="002060"/>
              </a:solidFill>
            </a:rPr>
            <a:t> 23,363 schools</a:t>
          </a:r>
        </a:p>
        <a:p xmlns:a="http://schemas.openxmlformats.org/drawingml/2006/main">
          <a:r>
            <a:rPr lang="en-US" sz="2000" dirty="0" smtClean="0">
              <a:solidFill>
                <a:srgbClr val="002060"/>
              </a:solidFill>
            </a:rPr>
            <a:t>  11,762,000 Students</a:t>
          </a:r>
        </a:p>
        <a:p xmlns:a="http://schemas.openxmlformats.org/drawingml/2006/main">
          <a:endParaRPr lang="en-US" sz="3200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0.65568</cdr:x>
      <cdr:y>0.04896</cdr:y>
    </cdr:from>
    <cdr:to>
      <cdr:x>0.98827</cdr:x>
      <cdr:y>0.25911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7441312" y="253006"/>
          <a:ext cx="3774556" cy="108607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>
              <a:solidFill>
                <a:srgbClr val="002060"/>
              </a:solidFill>
            </a:rPr>
            <a:t>10 States with over 40% Implementing PBIS</a:t>
          </a:r>
          <a:endParaRPr lang="en-US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49CD6-B6F5-4F47-9D4E-6DC842ED15CC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DFDF-D4FF-4624-A20E-5E5FD44A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0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81700-B2F7-40CF-8124-C3B26AD2707D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>
                <a:latin typeface="Arial" pitchFamily="34" charset="0"/>
              </a:rPr>
              <a:t>SWPBS: Four Elements</a:t>
            </a:r>
          </a:p>
          <a:p>
            <a:pPr marL="228600" indent="-228600" eaLnBrk="1" hangingPunct="1"/>
            <a:endParaRPr lang="en-US" smtClean="0">
              <a:latin typeface="Arial" pitchFamily="34" charset="0"/>
            </a:endParaRPr>
          </a:p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latin typeface="Arial" pitchFamily="34" charset="0"/>
              </a:rPr>
              <a:t>SWPBS builds from a focus on student Outcomes: academic achievement, social competence, and safety.</a:t>
            </a:r>
          </a:p>
          <a:p>
            <a:pPr marL="228600" indent="-228600" eaLnBrk="1" hangingPunct="1">
              <a:buFontTx/>
              <a:buAutoNum type="arabicPeriod"/>
            </a:pPr>
            <a:endParaRPr lang="en-US" smtClean="0">
              <a:latin typeface="Arial" pitchFamily="34" charset="0"/>
            </a:endParaRPr>
          </a:p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latin typeface="Arial" pitchFamily="34" charset="0"/>
              </a:rPr>
              <a:t>SWPBS “Practices” are the behaviors of adults that affect how students perform.  These are the daily, classroom, and on-going discipline practices of the school</a:t>
            </a:r>
          </a:p>
          <a:p>
            <a:pPr marL="228600" indent="-228600" eaLnBrk="1" hangingPunct="1">
              <a:buFontTx/>
              <a:buAutoNum type="arabicPeriod"/>
            </a:pPr>
            <a:endParaRPr lang="en-US" smtClean="0">
              <a:latin typeface="Arial" pitchFamily="34" charset="0"/>
            </a:endParaRPr>
          </a:p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latin typeface="Arial" pitchFamily="34" charset="0"/>
              </a:rPr>
              <a:t>SWPBS “Systems” are the organizational decisions and structures that support effective STAFF Behavior.  A major strength of SWPBS is the emphasis on practices delivered WITH the systems needed to support the practices.</a:t>
            </a:r>
          </a:p>
          <a:p>
            <a:pPr marL="228600" indent="-228600" eaLnBrk="1" hangingPunct="1">
              <a:buFontTx/>
              <a:buAutoNum type="arabicPeriod"/>
            </a:pPr>
            <a:endParaRPr lang="en-US" smtClean="0">
              <a:latin typeface="Arial" pitchFamily="34" charset="0"/>
            </a:endParaRPr>
          </a:p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latin typeface="Arial" pitchFamily="34" charset="0"/>
              </a:rPr>
              <a:t>The use of data for decision-making is the single most important system within SWPBS.  This element is used both to ensure the SWPBS practices are tailored to the local context/culture, and to benefit the continuous regeneration needed for sustained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395417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1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0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7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3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4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7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4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1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749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obh\Documents\ROBS%20DATA\EBS\School-wide%20PBS%20Intro%2006-05\2014%20PBIS%20Trainig%20Modules\Module%2015%20High%20School\Activities.pptx#-1,2,Organizational Suppor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../Module%208%20Bully%20Prevention/Bully%20Prevention%20within%20PBIS.pptx" TargetMode="External"/><Relationship Id="rId3" Type="http://schemas.openxmlformats.org/officeDocument/2006/relationships/hyperlink" Target="../Module%203%20Behavioral%20Expectations/Module%203%20%20Behavioral%20Expectations.pptx" TargetMode="External"/><Relationship Id="rId7" Type="http://schemas.openxmlformats.org/officeDocument/2006/relationships/hyperlink" Target="../Module%207%20Data%20Systems/Data%20Systems%20within%20PBIS.pptx" TargetMode="External"/><Relationship Id="rId2" Type="http://schemas.openxmlformats.org/officeDocument/2006/relationships/hyperlink" Target="../Module%205%20Consequences%20for%20Prob%20Behavior/Module%205%20Consequences%20for%20Problem%20Behavior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Module%206%20Classroom%20Systems/Classroom%20Systems.pptx" TargetMode="External"/><Relationship Id="rId5" Type="http://schemas.openxmlformats.org/officeDocument/2006/relationships/hyperlink" Target="../Module%202%20Teams/Module%202-%20Teams.pptx" TargetMode="External"/><Relationship Id="rId4" Type="http://schemas.openxmlformats.org/officeDocument/2006/relationships/hyperlink" Target="../Module%204%20Recognition%20and%20Reward/Module%204%20Recognition%20and%20Reward%20Systems.pptx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../Module%208%20Bully%20Prevention/Bully%20Prevention%20within%20PBIS.pptx" TargetMode="External"/><Relationship Id="rId3" Type="http://schemas.openxmlformats.org/officeDocument/2006/relationships/hyperlink" Target="../Module%203%20Behavioral%20Expectations/Module%203%20%20Behavioral%20Expectations.pptx" TargetMode="External"/><Relationship Id="rId7" Type="http://schemas.openxmlformats.org/officeDocument/2006/relationships/hyperlink" Target="../Module%207%20Data%20Systems/Data%20Systems%20within%20PBIS.pptx" TargetMode="External"/><Relationship Id="rId2" Type="http://schemas.openxmlformats.org/officeDocument/2006/relationships/hyperlink" Target="../Module%205%20Consequences%20for%20Prob%20Behavior/Module%205%20Consequences%20for%20Problem%20Behavior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Module%206%20Classroom%20Systems/Classroom%20Systems.pptx" TargetMode="External"/><Relationship Id="rId5" Type="http://schemas.openxmlformats.org/officeDocument/2006/relationships/hyperlink" Target="../Module%202%20Teams/Module%202-%20Teams.pptx" TargetMode="External"/><Relationship Id="rId4" Type="http://schemas.openxmlformats.org/officeDocument/2006/relationships/hyperlink" Target="../Module%204%20Recognition%20and%20Reward/Module%204%20Recognition%20and%20Reward%20Systems.ppt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../../Studies/Leah-dis.pptx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5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robh\Documents\ROBS%20DATA\Studies\Scott%20Ross-%20Teacher%20stress%202.pptx#-1,1,The Relationship Between SWPBIS Implementation and Measures of Teacher Burnout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6.docx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7362" y="1548568"/>
            <a:ext cx="7989752" cy="1504844"/>
          </a:xfrm>
        </p:spPr>
        <p:txBody>
          <a:bodyPr>
            <a:normAutofit fontScale="90000"/>
          </a:bodyPr>
          <a:lstStyle/>
          <a:p>
            <a:r>
              <a:rPr lang="en-US" sz="4400" b="1" i="1" dirty="0"/>
              <a:t>PBIS: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i="1" dirty="0">
                <a:solidFill>
                  <a:srgbClr val="002060"/>
                </a:solidFill>
              </a:rPr>
              <a:t>Using the PBIS Framework to Implement Effective Practices </a:t>
            </a:r>
            <a:r>
              <a:rPr lang="en-US" sz="4000" b="1" i="1" dirty="0" smtClean="0">
                <a:solidFill>
                  <a:srgbClr val="002060"/>
                </a:solidFill>
              </a:rPr>
              <a:t/>
            </a:r>
            <a:br>
              <a:rPr lang="en-US" sz="4000" b="1" i="1" dirty="0" smtClean="0">
                <a:solidFill>
                  <a:srgbClr val="002060"/>
                </a:solidFill>
              </a:rPr>
            </a:br>
            <a:endParaRPr lang="en-US" sz="4000" b="1" i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5192" y="3346197"/>
            <a:ext cx="7989752" cy="5903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Rob Horner</a:t>
            </a:r>
          </a:p>
          <a:p>
            <a:r>
              <a:rPr lang="en-US" dirty="0" smtClean="0"/>
              <a:t>University of Oregon</a:t>
            </a:r>
            <a:endParaRPr lang="en-US" dirty="0"/>
          </a:p>
        </p:txBody>
      </p:sp>
      <p:pic>
        <p:nvPicPr>
          <p:cNvPr id="4" name="Picture 3" descr="C:\Users\robh\AppData\Local\Microsoft\Windows\Temporary Internet Files\Content.Outlook\TL5IHOJ3\PBIS-Logo-v2-r0-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48" y="4746944"/>
            <a:ext cx="4206239" cy="1569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97" y="4684735"/>
            <a:ext cx="3139332" cy="1573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519" y="4522089"/>
            <a:ext cx="2955021" cy="165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BoQ</a:t>
            </a:r>
            <a:r>
              <a:rPr lang="en-US" dirty="0" smtClean="0"/>
              <a:t> Scores 2015-16: Vermont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69" y="1857135"/>
            <a:ext cx="11463706" cy="555331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62200" y="2806700"/>
            <a:ext cx="889000" cy="306705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5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286"/>
            <a:ext cx="8820150" cy="670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pres?slideindex=2&amp;slidetitle=Organizational Support" highlightClick="1"/>
          </p:cNvPr>
          <p:cNvSpPr/>
          <p:nvPr/>
        </p:nvSpPr>
        <p:spPr>
          <a:xfrm>
            <a:off x="9982200" y="6629400"/>
            <a:ext cx="533400" cy="1242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407789"/>
            <a:ext cx="9042400" cy="708422"/>
          </a:xfrm>
        </p:spPr>
        <p:txBody>
          <a:bodyPr>
            <a:normAutofit/>
          </a:bodyPr>
          <a:lstStyle/>
          <a:p>
            <a:r>
              <a:rPr lang="en-US" dirty="0" smtClean="0"/>
              <a:t>Exploration : Using the Hexagon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350" y="762000"/>
            <a:ext cx="6172200" cy="3394472"/>
          </a:xfrm>
        </p:spPr>
        <p:txBody>
          <a:bodyPr/>
          <a:lstStyle/>
          <a:p>
            <a:r>
              <a:rPr lang="en-US" dirty="0"/>
              <a:t>Rate features… Select date for presentation and vote</a:t>
            </a:r>
          </a:p>
          <a:p>
            <a:pPr marL="3429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054491"/>
              </p:ext>
            </p:extLst>
          </p:nvPr>
        </p:nvGraphicFramePr>
        <p:xfrm>
          <a:off x="1828801" y="1143004"/>
          <a:ext cx="8382001" cy="5508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734"/>
                <a:gridCol w="1837307"/>
                <a:gridCol w="2772960"/>
              </a:tblGrid>
              <a:tr h="8799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Feature Rating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1 = low</a:t>
                      </a:r>
                    </a:p>
                    <a:p>
                      <a:r>
                        <a:rPr lang="en-US" sz="1400" baseline="0" dirty="0" smtClean="0"/>
                        <a:t>3 = moderate</a:t>
                      </a:r>
                    </a:p>
                    <a:p>
                      <a:r>
                        <a:rPr lang="en-US" sz="1400" baseline="0" dirty="0" smtClean="0"/>
                        <a:t>5 = high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Most valuable Action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61502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Need</a:t>
                      </a:r>
                    </a:p>
                    <a:p>
                      <a:r>
                        <a:rPr lang="en-US" sz="1400" dirty="0" smtClean="0"/>
                        <a:t>Do we need PBIS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502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Fit</a:t>
                      </a:r>
                    </a:p>
                    <a:p>
                      <a:r>
                        <a:rPr lang="en-US" sz="1400" dirty="0" smtClean="0"/>
                        <a:t>Does PBIS fit our culture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502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Resources</a:t>
                      </a:r>
                    </a:p>
                    <a:p>
                      <a:r>
                        <a:rPr lang="en-US" sz="1400" dirty="0" smtClean="0"/>
                        <a:t>Do we have the people/Time/$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502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Evidence</a:t>
                      </a:r>
                    </a:p>
                    <a:p>
                      <a:r>
                        <a:rPr lang="en-US" sz="1400" dirty="0" smtClean="0"/>
                        <a:t>Is</a:t>
                      </a:r>
                      <a:r>
                        <a:rPr lang="en-US" sz="1400" baseline="0" dirty="0" smtClean="0"/>
                        <a:t> there e</a:t>
                      </a:r>
                      <a:r>
                        <a:rPr lang="en-US" sz="1400" dirty="0" smtClean="0"/>
                        <a:t>vidence</a:t>
                      </a:r>
                      <a:r>
                        <a:rPr lang="en-US" sz="1400" baseline="0" dirty="0" smtClean="0"/>
                        <a:t> supporting </a:t>
                      </a:r>
                      <a:r>
                        <a:rPr lang="en-US" sz="1400" dirty="0" smtClean="0"/>
                        <a:t>PBIS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7314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Readiness</a:t>
                      </a:r>
                    </a:p>
                    <a:p>
                      <a:r>
                        <a:rPr lang="en-US" sz="1400" dirty="0" smtClean="0"/>
                        <a:t>Is this the right time to implement</a:t>
                      </a:r>
                      <a:r>
                        <a:rPr lang="en-US" sz="1400" baseline="0" dirty="0" smtClean="0"/>
                        <a:t> PBIS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502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Capacity</a:t>
                      </a:r>
                    </a:p>
                    <a:p>
                      <a:r>
                        <a:rPr lang="en-US" sz="1400" dirty="0" smtClean="0"/>
                        <a:t>Can we do PBIS given everything else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7995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Local Exemplars</a:t>
                      </a:r>
                    </a:p>
                    <a:p>
                      <a:r>
                        <a:rPr lang="en-US" sz="1400" b="0" dirty="0" smtClean="0"/>
                        <a:t>Has anyone else done</a:t>
                      </a:r>
                      <a:r>
                        <a:rPr lang="en-US" sz="1400" b="0" baseline="0" dirty="0" smtClean="0"/>
                        <a:t> PBIS successfully</a:t>
                      </a:r>
                      <a:endParaRPr lang="en-US" sz="1400" b="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1" y="2057400"/>
            <a:ext cx="3708399" cy="527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1" y="2675136"/>
            <a:ext cx="3708399" cy="527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3292872"/>
            <a:ext cx="3708399" cy="527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60549" y="3892947"/>
            <a:ext cx="3708399" cy="527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0548" y="4516335"/>
            <a:ext cx="3708399" cy="527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60548" y="5212748"/>
            <a:ext cx="3708399" cy="527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60548" y="5806083"/>
            <a:ext cx="3708399" cy="527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77" y="2141536"/>
            <a:ext cx="11830050" cy="446881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114675" y="4375943"/>
            <a:ext cx="108585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33900" y="4109243"/>
            <a:ext cx="108585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81675" y="3975893"/>
            <a:ext cx="108585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39000" y="4194968"/>
            <a:ext cx="108585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82025" y="4194968"/>
            <a:ext cx="108585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7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308225"/>
            <a:ext cx="11477625" cy="43668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67050" y="3295650"/>
            <a:ext cx="838200" cy="22383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72275" y="3372445"/>
            <a:ext cx="838200" cy="22383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076450"/>
            <a:ext cx="10410825" cy="45815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19399" y="2971800"/>
            <a:ext cx="676275" cy="22383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94" y="2146301"/>
            <a:ext cx="10911256" cy="46735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543800" y="2905125"/>
            <a:ext cx="838200" cy="29241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8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94" y="2024063"/>
            <a:ext cx="11029616" cy="451026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57750" y="4162425"/>
            <a:ext cx="838200" cy="22383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1925638"/>
            <a:ext cx="11176885" cy="512566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67275" y="4619625"/>
            <a:ext cx="838200" cy="22383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049"/>
            <a:ext cx="11605510" cy="43211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52502" y="4040186"/>
            <a:ext cx="838200" cy="22383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2400" dirty="0"/>
              <a:t>Provide update on </a:t>
            </a:r>
            <a:r>
              <a:rPr lang="en-US" sz="2400" b="1" dirty="0">
                <a:solidFill>
                  <a:srgbClr val="C00000"/>
                </a:solidFill>
              </a:rPr>
              <a:t>current status </a:t>
            </a:r>
            <a:r>
              <a:rPr lang="en-US" sz="2400" dirty="0"/>
              <a:t>of PBIS in US </a:t>
            </a:r>
          </a:p>
          <a:p>
            <a:endParaRPr lang="en-US" sz="2400" dirty="0"/>
          </a:p>
          <a:p>
            <a:r>
              <a:rPr lang="en-US" sz="2400" dirty="0"/>
              <a:t>Define the </a:t>
            </a:r>
            <a:r>
              <a:rPr lang="en-US" sz="2400" b="1" dirty="0">
                <a:solidFill>
                  <a:srgbClr val="C00000"/>
                </a:solidFill>
              </a:rPr>
              <a:t>“Systems” </a:t>
            </a:r>
            <a:r>
              <a:rPr lang="en-US" sz="2400" dirty="0"/>
              <a:t>that support sustained use of </a:t>
            </a:r>
            <a:r>
              <a:rPr lang="en-US" sz="2400" dirty="0" smtClean="0"/>
              <a:t>PBIS</a:t>
            </a:r>
          </a:p>
          <a:p>
            <a:pPr lvl="1"/>
            <a:r>
              <a:rPr lang="en-US" sz="2200" dirty="0" smtClean="0"/>
              <a:t>Training</a:t>
            </a:r>
          </a:p>
          <a:p>
            <a:pPr lvl="1"/>
            <a:r>
              <a:rPr lang="en-US" sz="2200" b="1" dirty="0" smtClean="0">
                <a:solidFill>
                  <a:srgbClr val="C00000"/>
                </a:solidFill>
              </a:rPr>
              <a:t>Coaching</a:t>
            </a:r>
          </a:p>
          <a:p>
            <a:pPr lvl="1"/>
            <a:r>
              <a:rPr lang="en-US" sz="2200" dirty="0" smtClean="0"/>
              <a:t>Evaluation</a:t>
            </a:r>
          </a:p>
          <a:p>
            <a:endParaRPr lang="en-US" sz="2400" dirty="0"/>
          </a:p>
          <a:p>
            <a:r>
              <a:rPr lang="en-US" sz="2400" dirty="0" smtClean="0"/>
              <a:t>Getting to </a:t>
            </a:r>
            <a:r>
              <a:rPr lang="en-US" sz="2400" b="1" dirty="0" smtClean="0">
                <a:solidFill>
                  <a:srgbClr val="C00000"/>
                </a:solidFill>
              </a:rPr>
              <a:t>Tier II and Tier II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Emphasize the critical role of </a:t>
            </a:r>
            <a:r>
              <a:rPr lang="en-US" sz="2400" b="1" dirty="0">
                <a:solidFill>
                  <a:srgbClr val="C00000"/>
                </a:solidFill>
              </a:rPr>
              <a:t>cultural adaptation </a:t>
            </a:r>
            <a:r>
              <a:rPr lang="en-US" sz="2400" dirty="0"/>
              <a:t>in PBIS implementation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5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PBIS:</a:t>
            </a:r>
            <a:br>
              <a:rPr lang="en-US" dirty="0" smtClean="0"/>
            </a:br>
            <a:r>
              <a:rPr lang="en-US" dirty="0" smtClean="0"/>
              <a:t>Effective Practices + Effective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70874" y="2134443"/>
            <a:ext cx="3899527" cy="4285532"/>
          </a:xfrm>
        </p:spPr>
        <p:txBody>
          <a:bodyPr>
            <a:normAutofit fontScale="92500"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Effective Practices</a:t>
            </a:r>
          </a:p>
          <a:p>
            <a:pPr lvl="1"/>
            <a:r>
              <a:rPr lang="en-US" sz="2600" dirty="0"/>
              <a:t>Lead Teams</a:t>
            </a:r>
          </a:p>
          <a:p>
            <a:pPr lvl="1"/>
            <a:r>
              <a:rPr lang="en-US" sz="2600" dirty="0"/>
              <a:t>Behavioral Expectations</a:t>
            </a:r>
          </a:p>
          <a:p>
            <a:pPr lvl="1"/>
            <a:r>
              <a:rPr lang="en-US" sz="2600" dirty="0"/>
              <a:t>Acknowledgement</a:t>
            </a:r>
          </a:p>
          <a:p>
            <a:pPr lvl="1"/>
            <a:r>
              <a:rPr lang="en-US" sz="2600" dirty="0"/>
              <a:t>Consequences</a:t>
            </a:r>
          </a:p>
          <a:p>
            <a:pPr lvl="1"/>
            <a:r>
              <a:rPr lang="en-US" sz="2600" dirty="0"/>
              <a:t>Data / Decision System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786062" y="2247177"/>
            <a:ext cx="3491640" cy="4060064"/>
          </a:xfrm>
        </p:spPr>
        <p:txBody>
          <a:bodyPr>
            <a:normAutofit fontScale="92500"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Effective Systems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Team process</a:t>
            </a:r>
          </a:p>
          <a:p>
            <a:pPr lvl="1"/>
            <a:r>
              <a:rPr lang="en-US" sz="2600" dirty="0"/>
              <a:t>Hiring</a:t>
            </a:r>
          </a:p>
          <a:p>
            <a:pPr lvl="1"/>
            <a:r>
              <a:rPr lang="en-US" sz="2600" dirty="0" smtClean="0"/>
              <a:t>Training / Orientation</a:t>
            </a:r>
            <a:endParaRPr lang="en-US" sz="2600" dirty="0"/>
          </a:p>
          <a:p>
            <a:pPr lvl="1"/>
            <a:r>
              <a:rPr lang="en-US" sz="2600" dirty="0"/>
              <a:t>Coaching</a:t>
            </a:r>
          </a:p>
          <a:p>
            <a:pPr lvl="1"/>
            <a:r>
              <a:rPr lang="en-US" sz="2600" dirty="0"/>
              <a:t>Evaluation</a:t>
            </a:r>
          </a:p>
          <a:p>
            <a:pPr lvl="1"/>
            <a:r>
              <a:rPr lang="en-US" sz="2600" dirty="0"/>
              <a:t>District Data System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50" y="2351139"/>
            <a:ext cx="2570144" cy="338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0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95400"/>
          </a:xfrm>
        </p:spPr>
        <p:txBody>
          <a:bodyPr/>
          <a:lstStyle/>
          <a:p>
            <a:r>
              <a:rPr lang="en-US" sz="4000" dirty="0"/>
              <a:t>Tier I PBIS Core Features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930640" y="228600"/>
            <a:ext cx="1524000" cy="2133600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7" name="Oval 6">
            <a:hlinkClick r:id="rId2" action="ppaction://hlinkpres?slideindex=1&amp;slidetitle="/>
          </p:cNvPr>
          <p:cNvSpPr/>
          <p:nvPr/>
        </p:nvSpPr>
        <p:spPr>
          <a:xfrm>
            <a:off x="3820899" y="1180956"/>
            <a:ext cx="341376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Consequences for Problem Behavior </a:t>
            </a:r>
          </a:p>
        </p:txBody>
      </p:sp>
      <p:sp>
        <p:nvSpPr>
          <p:cNvPr id="9" name="Oval 8">
            <a:hlinkClick r:id="rId3" action="ppaction://hlinkpres?slideindex=1&amp;slidetitle="/>
          </p:cNvPr>
          <p:cNvSpPr/>
          <p:nvPr/>
        </p:nvSpPr>
        <p:spPr>
          <a:xfrm>
            <a:off x="517160" y="3311301"/>
            <a:ext cx="30480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School-wide Expectations</a:t>
            </a:r>
          </a:p>
        </p:txBody>
      </p:sp>
      <p:sp>
        <p:nvSpPr>
          <p:cNvPr id="10" name="Oval 9">
            <a:hlinkClick r:id="rId4" action="ppaction://hlinkpres?slideindex=1&amp;slidetitle="/>
          </p:cNvPr>
          <p:cNvSpPr/>
          <p:nvPr/>
        </p:nvSpPr>
        <p:spPr>
          <a:xfrm>
            <a:off x="960335" y="1849754"/>
            <a:ext cx="30480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System to Acknowledge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Behavior</a:t>
            </a:r>
          </a:p>
        </p:txBody>
      </p:sp>
      <p:sp>
        <p:nvSpPr>
          <p:cNvPr id="11" name="Oval 10">
            <a:hlinkClick r:id="rId5" action="ppaction://hlinkpres?slideindex=1&amp;slidetitle="/>
          </p:cNvPr>
          <p:cNvSpPr/>
          <p:nvPr/>
        </p:nvSpPr>
        <p:spPr>
          <a:xfrm>
            <a:off x="1299147" y="4755269"/>
            <a:ext cx="30480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Leadership Team</a:t>
            </a:r>
          </a:p>
        </p:txBody>
      </p:sp>
      <p:sp>
        <p:nvSpPr>
          <p:cNvPr id="13" name="Oval 12">
            <a:hlinkClick r:id="rId6" action="ppaction://hlinkpres?slideindex=1&amp;slidetitle="/>
          </p:cNvPr>
          <p:cNvSpPr/>
          <p:nvPr/>
        </p:nvSpPr>
        <p:spPr>
          <a:xfrm>
            <a:off x="6649601" y="1819059"/>
            <a:ext cx="30480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Classroom Systems</a:t>
            </a:r>
          </a:p>
        </p:txBody>
      </p:sp>
      <p:sp>
        <p:nvSpPr>
          <p:cNvPr id="14" name="Oval 13">
            <a:hlinkClick r:id="rId7" action="ppaction://hlinkpres?slideindex=1&amp;slidetitle="/>
          </p:cNvPr>
          <p:cNvSpPr/>
          <p:nvPr/>
        </p:nvSpPr>
        <p:spPr>
          <a:xfrm>
            <a:off x="7814831" y="3107082"/>
            <a:ext cx="30480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Data and Decision System</a:t>
            </a:r>
          </a:p>
        </p:txBody>
      </p:sp>
      <p:sp>
        <p:nvSpPr>
          <p:cNvPr id="16" name="Oval 15">
            <a:hlinkClick r:id="rId8" action="ppaction://hlinkpres?slideindex=1&amp;slidetitle="/>
          </p:cNvPr>
          <p:cNvSpPr/>
          <p:nvPr/>
        </p:nvSpPr>
        <p:spPr>
          <a:xfrm>
            <a:off x="6035998" y="4432137"/>
            <a:ext cx="30480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Bully Prevention</a:t>
            </a:r>
          </a:p>
        </p:txBody>
      </p:sp>
      <p:sp>
        <p:nvSpPr>
          <p:cNvPr id="17" name="Oval 16"/>
          <p:cNvSpPr/>
          <p:nvPr/>
        </p:nvSpPr>
        <p:spPr>
          <a:xfrm>
            <a:off x="3991313" y="5513437"/>
            <a:ext cx="30480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Family Engagement</a:t>
            </a:r>
          </a:p>
        </p:txBody>
      </p:sp>
      <p:sp>
        <p:nvSpPr>
          <p:cNvPr id="18" name="Hexagon 17"/>
          <p:cNvSpPr/>
          <p:nvPr/>
        </p:nvSpPr>
        <p:spPr>
          <a:xfrm>
            <a:off x="3930383" y="2679828"/>
            <a:ext cx="2438400" cy="210736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02060"/>
                </a:solidFill>
              </a:rPr>
              <a:t>Tier I PBIS</a:t>
            </a:r>
          </a:p>
        </p:txBody>
      </p:sp>
    </p:spTree>
    <p:extLst>
      <p:ext uri="{BB962C8B-B14F-4D97-AF65-F5344CB8AC3E}">
        <p14:creationId xmlns:p14="http://schemas.microsoft.com/office/powerpoint/2010/main" val="13854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364" y="594379"/>
            <a:ext cx="8513269" cy="960668"/>
          </a:xfrm>
        </p:spPr>
        <p:txBody>
          <a:bodyPr/>
          <a:lstStyle/>
          <a:p>
            <a:r>
              <a:rPr lang="en-US" dirty="0" smtClean="0"/>
              <a:t>Implement </a:t>
            </a:r>
            <a:r>
              <a:rPr lang="en-US" b="1" dirty="0" smtClean="0"/>
              <a:t>SYSTEMS</a:t>
            </a:r>
            <a:r>
              <a:rPr lang="en-US" dirty="0" smtClean="0"/>
              <a:t> as well as </a:t>
            </a:r>
            <a:r>
              <a:rPr lang="en-US" b="1" dirty="0" smtClean="0"/>
              <a:t>PRACTICES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096000" y="2400300"/>
            <a:ext cx="1714500" cy="1657350"/>
          </a:xfrm>
          <a:prstGeom prst="ellipse">
            <a:avLst/>
          </a:prstGeom>
          <a:noFill/>
          <a:ln w="635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492449" y="2238790"/>
            <a:ext cx="954157" cy="5615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exagon 6"/>
          <p:cNvSpPr/>
          <p:nvPr/>
        </p:nvSpPr>
        <p:spPr>
          <a:xfrm>
            <a:off x="8497433" y="1896136"/>
            <a:ext cx="1655027" cy="841973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Expectations</a:t>
            </a:r>
          </a:p>
        </p:txBody>
      </p:sp>
      <p:sp>
        <p:nvSpPr>
          <p:cNvPr id="8" name="Hexagon 7"/>
          <p:cNvSpPr/>
          <p:nvPr/>
        </p:nvSpPr>
        <p:spPr>
          <a:xfrm>
            <a:off x="8497433" y="2909558"/>
            <a:ext cx="1731475" cy="841973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Classroom management</a:t>
            </a:r>
          </a:p>
        </p:txBody>
      </p:sp>
      <p:sp>
        <p:nvSpPr>
          <p:cNvPr id="9" name="Hexagon 8"/>
          <p:cNvSpPr/>
          <p:nvPr/>
        </p:nvSpPr>
        <p:spPr>
          <a:xfrm>
            <a:off x="8497433" y="3954102"/>
            <a:ext cx="1655027" cy="841973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Check-in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Check-out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709270" y="3330545"/>
            <a:ext cx="737334" cy="5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543275" y="3746599"/>
            <a:ext cx="961126" cy="425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4"/>
          <p:cNvSpPr>
            <a:spLocks noChangeArrowheads="1"/>
          </p:cNvSpPr>
          <p:nvPr/>
        </p:nvSpPr>
        <p:spPr bwMode="auto">
          <a:xfrm rot="2208081">
            <a:off x="6096000" y="2369350"/>
            <a:ext cx="1714500" cy="1657350"/>
          </a:xfrm>
          <a:prstGeom prst="ellipse">
            <a:avLst/>
          </a:prstGeom>
          <a:noFill/>
          <a:ln w="635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</a:p>
        </p:txBody>
      </p:sp>
    </p:spTree>
    <p:extLst>
      <p:ext uri="{BB962C8B-B14F-4D97-AF65-F5344CB8AC3E}">
        <p14:creationId xmlns:p14="http://schemas.microsoft.com/office/powerpoint/2010/main" val="19354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9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4552950" y="1828801"/>
            <a:ext cx="3371850" cy="3383756"/>
          </a:xfrm>
          <a:prstGeom prst="ellipse">
            <a:avLst/>
          </a:prstGeom>
          <a:solidFill>
            <a:schemeClr val="bg1">
              <a:alpha val="50195"/>
            </a:schemeClr>
          </a:solidFill>
          <a:ln w="635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5353050" y="3486150"/>
            <a:ext cx="1771650" cy="1657350"/>
          </a:xfrm>
          <a:prstGeom prst="ellipse">
            <a:avLst/>
          </a:prstGeom>
          <a:noFill/>
          <a:ln w="635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6096000" y="2400300"/>
            <a:ext cx="1714500" cy="1657350"/>
          </a:xfrm>
          <a:prstGeom prst="ellipse">
            <a:avLst/>
          </a:prstGeom>
          <a:noFill/>
          <a:ln w="635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4667250" y="2514600"/>
            <a:ext cx="1657350" cy="1657350"/>
          </a:xfrm>
          <a:prstGeom prst="ellipse">
            <a:avLst/>
          </a:prstGeom>
          <a:noFill/>
          <a:ln w="635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581650" y="4229100"/>
            <a:ext cx="1287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SYSTEMS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 rot="2909973">
            <a:off x="6314781" y="2938940"/>
            <a:ext cx="1505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PRACTICES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 rot="-3313672">
            <a:off x="4912912" y="2989541"/>
            <a:ext cx="765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922831" y="5314952"/>
            <a:ext cx="3005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Culturally Knowledgeable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Staff Behavior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7581900" y="2447085"/>
            <a:ext cx="21145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Culturally Relevant 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Support for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Student 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Behavior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524500" y="2057400"/>
            <a:ext cx="1518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OUTCOMES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4759990" y="1028702"/>
            <a:ext cx="3647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Culturally Equitable </a:t>
            </a:r>
            <a:r>
              <a:rPr lang="en-US" dirty="0">
                <a:latin typeface="Arial" pitchFamily="34" charset="0"/>
                <a:cs typeface="Arial" pitchFamily="34" charset="0"/>
              </a:rPr>
              <a:t>Academic &amp;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Social Competence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804328" y="2585904"/>
            <a:ext cx="18560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Culturally Valid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Decision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Making</a:t>
            </a: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5381625" y="3483705"/>
            <a:ext cx="1714500" cy="1657350"/>
          </a:xfrm>
          <a:prstGeom prst="ellipse">
            <a:avLst/>
          </a:prstGeom>
          <a:noFill/>
          <a:ln w="635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401300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  <p:bldP spid="40970" grpId="0"/>
      <p:bldP spid="40972" grpId="0"/>
      <p:bldP spid="40973" grpId="0"/>
      <p:bldP spid="14" grpId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-12826"/>
            <a:ext cx="8229600" cy="1295400"/>
          </a:xfrm>
        </p:spPr>
        <p:txBody>
          <a:bodyPr/>
          <a:lstStyle/>
          <a:p>
            <a:r>
              <a:rPr lang="en-US" sz="4000" dirty="0"/>
              <a:t>Tier I PBIS </a:t>
            </a:r>
            <a:r>
              <a:rPr lang="en-US" sz="4000" b="1" i="1" dirty="0">
                <a:solidFill>
                  <a:srgbClr val="C00000"/>
                </a:solidFill>
              </a:rPr>
              <a:t>systems</a:t>
            </a:r>
            <a:r>
              <a:rPr lang="en-US" sz="4000" dirty="0"/>
              <a:t> Features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930640" y="228600"/>
            <a:ext cx="1524000" cy="2133600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7" name="Oval 6">
            <a:hlinkClick r:id="rId2" action="ppaction://hlinkpres?slideindex=1&amp;slidetitle="/>
          </p:cNvPr>
          <p:cNvSpPr/>
          <p:nvPr/>
        </p:nvSpPr>
        <p:spPr>
          <a:xfrm>
            <a:off x="4287868" y="1284342"/>
            <a:ext cx="341376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Professional Development</a:t>
            </a:r>
          </a:p>
        </p:txBody>
      </p:sp>
      <p:sp>
        <p:nvSpPr>
          <p:cNvPr id="9" name="Oval 8">
            <a:hlinkClick r:id="rId3" action="ppaction://hlinkpres?slideindex=1&amp;slidetitle="/>
          </p:cNvPr>
          <p:cNvSpPr/>
          <p:nvPr/>
        </p:nvSpPr>
        <p:spPr>
          <a:xfrm>
            <a:off x="1720121" y="3413385"/>
            <a:ext cx="30480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Recruitment and Hiring</a:t>
            </a:r>
          </a:p>
        </p:txBody>
      </p:sp>
      <p:sp>
        <p:nvSpPr>
          <p:cNvPr id="10" name="Oval 9">
            <a:hlinkClick r:id="rId4" action="ppaction://hlinkpres?slideindex=1&amp;slidetitle="/>
          </p:cNvPr>
          <p:cNvSpPr/>
          <p:nvPr/>
        </p:nvSpPr>
        <p:spPr>
          <a:xfrm>
            <a:off x="1828800" y="1971207"/>
            <a:ext cx="30480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Orientation</a:t>
            </a:r>
          </a:p>
        </p:txBody>
      </p:sp>
      <p:sp>
        <p:nvSpPr>
          <p:cNvPr id="11" name="Oval 10">
            <a:hlinkClick r:id="rId5" action="ppaction://hlinkpres?slideindex=1&amp;slidetitle="/>
          </p:cNvPr>
          <p:cNvSpPr/>
          <p:nvPr/>
        </p:nvSpPr>
        <p:spPr>
          <a:xfrm>
            <a:off x="2057400" y="4841823"/>
            <a:ext cx="30480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Teaming </a:t>
            </a:r>
          </a:p>
        </p:txBody>
      </p:sp>
      <p:sp>
        <p:nvSpPr>
          <p:cNvPr id="13" name="Oval 12">
            <a:hlinkClick r:id="rId6" action="ppaction://hlinkpres?slideindex=1&amp;slidetitle="/>
          </p:cNvPr>
          <p:cNvSpPr/>
          <p:nvPr/>
        </p:nvSpPr>
        <p:spPr>
          <a:xfrm>
            <a:off x="7162800" y="1907748"/>
            <a:ext cx="30480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Coaching</a:t>
            </a:r>
          </a:p>
        </p:txBody>
      </p:sp>
      <p:sp>
        <p:nvSpPr>
          <p:cNvPr id="14" name="Oval 13">
            <a:hlinkClick r:id="rId7" action="ppaction://hlinkpres?slideindex=1&amp;slidetitle="/>
          </p:cNvPr>
          <p:cNvSpPr/>
          <p:nvPr/>
        </p:nvSpPr>
        <p:spPr>
          <a:xfrm>
            <a:off x="7600013" y="3342807"/>
            <a:ext cx="30480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Evaluation</a:t>
            </a:r>
          </a:p>
        </p:txBody>
      </p:sp>
      <p:sp>
        <p:nvSpPr>
          <p:cNvPr id="16" name="Oval 15">
            <a:hlinkClick r:id="rId8" action="ppaction://hlinkpres?slideindex=1&amp;slidetitle="/>
          </p:cNvPr>
          <p:cNvSpPr/>
          <p:nvPr/>
        </p:nvSpPr>
        <p:spPr>
          <a:xfrm>
            <a:off x="7010400" y="4702540"/>
            <a:ext cx="30480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District Data Use</a:t>
            </a:r>
          </a:p>
        </p:txBody>
      </p:sp>
      <p:sp>
        <p:nvSpPr>
          <p:cNvPr id="17" name="Oval 16"/>
          <p:cNvSpPr/>
          <p:nvPr/>
        </p:nvSpPr>
        <p:spPr>
          <a:xfrm>
            <a:off x="4601980" y="5548859"/>
            <a:ext cx="30480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Commitment</a:t>
            </a:r>
          </a:p>
        </p:txBody>
      </p:sp>
      <p:sp>
        <p:nvSpPr>
          <p:cNvPr id="18" name="Hexagon 17"/>
          <p:cNvSpPr/>
          <p:nvPr/>
        </p:nvSpPr>
        <p:spPr>
          <a:xfrm>
            <a:off x="4906780" y="3045502"/>
            <a:ext cx="2438400" cy="210736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02060"/>
                </a:solidFill>
              </a:rPr>
              <a:t>Tier I PBIS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66576" y="3156560"/>
            <a:ext cx="4860099" cy="19963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Preference given to applicants with demonstrated experience and expertise in implementation of multi-tiered systems of academic and behavior support.</a:t>
            </a:r>
          </a:p>
        </p:txBody>
      </p:sp>
    </p:spTree>
    <p:extLst>
      <p:ext uri="{BB962C8B-B14F-4D97-AF65-F5344CB8AC3E}">
        <p14:creationId xmlns:p14="http://schemas.microsoft.com/office/powerpoint/2010/main" val="16389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6" grpId="0" animBg="1"/>
      <p:bldP spid="17" grpId="0" animBg="1"/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Coaching versus Training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329081" y="1325621"/>
            <a:ext cx="8915400" cy="3777623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C00000"/>
                </a:solidFill>
                <a:latin typeface="Times New Roman" pitchFamily="-106" charset="0"/>
                <a:cs typeface="Times New Roman" pitchFamily="-106" charset="0"/>
              </a:rPr>
              <a:t>Training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-106" charset="0"/>
                <a:cs typeface="Times New Roman" pitchFamily="-106" charset="0"/>
              </a:rPr>
              <a:t> is the presentation of material to develop new knowledge and /or skill</a:t>
            </a:r>
          </a:p>
          <a:p>
            <a:endParaRPr lang="en-US" altLang="en-US" sz="3200" dirty="0">
              <a:solidFill>
                <a:schemeClr val="tx1"/>
              </a:solidFill>
              <a:latin typeface="Times New Roman" pitchFamily="-106" charset="0"/>
              <a:cs typeface="Times New Roman" pitchFamily="-106" charset="0"/>
            </a:endParaRPr>
          </a:p>
          <a:p>
            <a:r>
              <a:rPr lang="en-US" altLang="en-US" sz="3200" b="1" dirty="0">
                <a:solidFill>
                  <a:srgbClr val="C00000"/>
                </a:solidFill>
                <a:latin typeface="Times New Roman" pitchFamily="-106" charset="0"/>
                <a:cs typeface="Times New Roman" pitchFamily="-106" charset="0"/>
              </a:rPr>
              <a:t>Coaching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-106" charset="0"/>
                <a:cs typeface="Times New Roman" pitchFamily="-106" charset="0"/>
              </a:rPr>
              <a:t> is the on-site support needed to use new knowledge and/or skills under typical conditions.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34" y="4860276"/>
            <a:ext cx="3001433" cy="199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5" y="4847021"/>
            <a:ext cx="2696633" cy="202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14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915" y="333375"/>
            <a:ext cx="8229600" cy="12192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19" y="1771649"/>
            <a:ext cx="9569669" cy="4847241"/>
          </a:xfrm>
        </p:spPr>
        <p:txBody>
          <a:bodyPr>
            <a:normAutofit/>
          </a:bodyPr>
          <a:lstStyle/>
          <a:p>
            <a:r>
              <a:rPr lang="en-US" altLang="en-US" sz="2000" b="1" i="1" dirty="0" smtClean="0">
                <a:solidFill>
                  <a:schemeClr val="tx1"/>
                </a:solidFill>
                <a:latin typeface="Times New Roman" pitchFamily="-106" charset="0"/>
                <a:cs typeface="Times New Roman" pitchFamily="-106" charset="0"/>
              </a:rPr>
              <a:t>Coach versus Coaching</a:t>
            </a:r>
          </a:p>
          <a:p>
            <a:pPr marL="742932" lvl="2" indent="-342891"/>
            <a:r>
              <a:rPr lang="en-US" altLang="en-US" sz="2000" dirty="0">
                <a:solidFill>
                  <a:schemeClr val="tx1"/>
                </a:solidFill>
                <a:latin typeface="Times New Roman" pitchFamily="-106" charset="0"/>
                <a:cs typeface="Times New Roman" pitchFamily="-106" charset="0"/>
              </a:rPr>
              <a:t>“Actions” rather than “Role”</a:t>
            </a:r>
          </a:p>
          <a:p>
            <a:endParaRPr lang="en-US" altLang="en-US" sz="2000" dirty="0" smtClean="0">
              <a:solidFill>
                <a:schemeClr val="tx1"/>
              </a:solidFill>
              <a:latin typeface="Times New Roman" pitchFamily="-106" charset="0"/>
              <a:cs typeface="Times New Roman" pitchFamily="-106" charset="0"/>
            </a:endParaRPr>
          </a:p>
          <a:p>
            <a:r>
              <a:rPr lang="en-US" altLang="en-US" sz="2000" b="1" i="1" dirty="0" smtClean="0">
                <a:solidFill>
                  <a:schemeClr val="tx1"/>
                </a:solidFill>
                <a:latin typeface="Times New Roman" pitchFamily="-106" charset="0"/>
                <a:cs typeface="Times New Roman" pitchFamily="-106" charset="0"/>
              </a:rPr>
              <a:t>Coaching versus Training</a:t>
            </a:r>
          </a:p>
          <a:p>
            <a:endParaRPr lang="en-US" altLang="en-US" sz="2000" dirty="0" smtClean="0">
              <a:solidFill>
                <a:schemeClr val="tx1"/>
              </a:solidFill>
              <a:latin typeface="Times New Roman" pitchFamily="-106" charset="0"/>
              <a:cs typeface="Times New Roman" pitchFamily="-106" charset="0"/>
            </a:endParaRPr>
          </a:p>
          <a:p>
            <a:r>
              <a:rPr lang="en-US" altLang="en-US" sz="2000" b="1" i="1" dirty="0" smtClean="0">
                <a:solidFill>
                  <a:schemeClr val="tx1"/>
                </a:solidFill>
                <a:latin typeface="Times New Roman" pitchFamily="-106" charset="0"/>
                <a:cs typeface="Times New Roman" pitchFamily="-106" charset="0"/>
              </a:rPr>
              <a:t>Coaching Skills /Attributes versus Coaching FUNCTIONS</a:t>
            </a:r>
          </a:p>
          <a:p>
            <a:pPr lvl="1"/>
            <a:r>
              <a:rPr lang="en-US" altLang="en-US" sz="2000" dirty="0" smtClean="0">
                <a:solidFill>
                  <a:schemeClr val="tx1"/>
                </a:solidFill>
                <a:latin typeface="Times New Roman" pitchFamily="-106" charset="0"/>
                <a:cs typeface="Times New Roman" pitchFamily="-106" charset="0"/>
              </a:rPr>
              <a:t>Knowledge of core content   (PBIS Teaching Matrix… general case)</a:t>
            </a:r>
          </a:p>
          <a:p>
            <a:pPr lvl="1"/>
            <a:r>
              <a:rPr lang="en-US" altLang="en-US" sz="2000" dirty="0" smtClean="0">
                <a:solidFill>
                  <a:schemeClr val="tx1"/>
                </a:solidFill>
                <a:latin typeface="Times New Roman" pitchFamily="-106" charset="0"/>
                <a:cs typeface="Times New Roman" pitchFamily="-106" charset="0"/>
              </a:rPr>
              <a:t>Time</a:t>
            </a:r>
          </a:p>
          <a:p>
            <a:pPr lvl="1"/>
            <a:r>
              <a:rPr lang="en-US" altLang="en-US" sz="2000" dirty="0" smtClean="0">
                <a:solidFill>
                  <a:schemeClr val="tx1"/>
                </a:solidFill>
                <a:latin typeface="Times New Roman" pitchFamily="-106" charset="0"/>
                <a:cs typeface="Times New Roman" pitchFamily="-106" charset="0"/>
              </a:rPr>
              <a:t>Communication skills</a:t>
            </a:r>
          </a:p>
          <a:p>
            <a:pPr lvl="1"/>
            <a:r>
              <a:rPr lang="en-US" altLang="en-US" sz="2000" dirty="0" smtClean="0">
                <a:solidFill>
                  <a:schemeClr val="tx1"/>
                </a:solidFill>
                <a:latin typeface="Times New Roman" pitchFamily="-106" charset="0"/>
                <a:cs typeface="Times New Roman" pitchFamily="-106" charset="0"/>
              </a:rPr>
              <a:t>Building professional relationships and trust</a:t>
            </a:r>
          </a:p>
          <a:p>
            <a:pPr lvl="1"/>
            <a:r>
              <a:rPr lang="en-US" altLang="en-US" sz="2000" dirty="0" smtClean="0">
                <a:solidFill>
                  <a:schemeClr val="tx1"/>
                </a:solidFill>
                <a:latin typeface="Times New Roman" pitchFamily="-106" charset="0"/>
                <a:cs typeface="Times New Roman" pitchFamily="-106" charset="0"/>
              </a:rPr>
              <a:t>Knowledge of organizational context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94165">
            <a:off x="7945155" y="979161"/>
            <a:ext cx="2692720" cy="201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9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92" y="1942371"/>
            <a:ext cx="11410783" cy="4744179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Prompting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use of new skills under typical conditions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Fluency Building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speed and easy in use of new skills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Feedback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Reinforcing correct use of new skills, and Increasing precision with which skills are used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Adjusting use of new skills to fit cultural and organizational context, YET retain core features of effective skills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1050" y="787923"/>
            <a:ext cx="9991725" cy="718324"/>
          </a:xfrm>
        </p:spPr>
        <p:txBody>
          <a:bodyPr>
            <a:normAutofit fontScale="90000"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Fidelity Data To Guide PBIS Implementation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65909" y="1973829"/>
            <a:ext cx="6686550" cy="33168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defining feature of PBIS is our commitment to implementing with fidelity…and measuring fidelity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49001" y="2843599"/>
            <a:ext cx="1543050" cy="2914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of Fidelity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</a:t>
            </a:r>
          </a:p>
          <a:p>
            <a:pPr algn="ctr"/>
            <a:r>
              <a:rPr lang="en-US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BoQ</a:t>
            </a:r>
            <a:endParaRPr lang="en-US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</a:t>
            </a:r>
          </a:p>
          <a:p>
            <a:pPr algn="ctr"/>
            <a:r>
              <a:rPr lang="en-US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</a:t>
            </a:r>
            <a:endParaRPr lang="en-US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ISSET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TFI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248">
            <a:off x="7778434" y="3184635"/>
            <a:ext cx="2639346" cy="338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891" y="4519710"/>
            <a:ext cx="3137285" cy="200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646053"/>
            <a:ext cx="1650429" cy="194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9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857250"/>
            <a:ext cx="6172200" cy="857250"/>
          </a:xfrm>
        </p:spPr>
        <p:txBody>
          <a:bodyPr/>
          <a:lstStyle/>
          <a:p>
            <a:r>
              <a:rPr lang="en-US" sz="3000" dirty="0"/>
              <a:t>Sub-scale report</a:t>
            </a:r>
          </a:p>
        </p:txBody>
      </p:sp>
      <p:pic>
        <p:nvPicPr>
          <p:cNvPr id="5122" name="Picture 2" descr="https://fieldtest.pbisassessment.org/Content/ReportAssets/0kw1wsrr.ngaC_20iT0R0x0T0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92" y="2000250"/>
            <a:ext cx="7679724" cy="49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3426941" y="4275438"/>
            <a:ext cx="6474940" cy="432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56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PBIS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The fundamental purpose of PBIS is to make schools more </a:t>
            </a:r>
            <a:r>
              <a:rPr lang="en-US" sz="3200" b="1" dirty="0">
                <a:solidFill>
                  <a:srgbClr val="C00000"/>
                </a:solidFill>
              </a:rPr>
              <a:t>effective, efficient and equitable</a:t>
            </a:r>
            <a:r>
              <a:rPr lang="en-US" sz="3200" b="1" dirty="0"/>
              <a:t> learning environments for all students.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1567842" y="4106449"/>
            <a:ext cx="2667000" cy="1981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2F2B20"/>
                </a:solidFill>
              </a:rPr>
              <a:t>Predictable</a:t>
            </a:r>
          </a:p>
        </p:txBody>
      </p:sp>
      <p:sp>
        <p:nvSpPr>
          <p:cNvPr id="5" name="Oval 4"/>
          <p:cNvSpPr/>
          <p:nvPr/>
        </p:nvSpPr>
        <p:spPr>
          <a:xfrm>
            <a:off x="3733800" y="4908115"/>
            <a:ext cx="2667000" cy="1981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2F2B20"/>
                </a:solidFill>
              </a:rPr>
              <a:t>Consistent</a:t>
            </a:r>
          </a:p>
        </p:txBody>
      </p:sp>
      <p:sp>
        <p:nvSpPr>
          <p:cNvPr id="6" name="Oval 5"/>
          <p:cNvSpPr/>
          <p:nvPr/>
        </p:nvSpPr>
        <p:spPr>
          <a:xfrm>
            <a:off x="5667281" y="3992024"/>
            <a:ext cx="2667000" cy="1981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2F2B20"/>
                </a:solidFill>
              </a:rPr>
              <a:t>Positive</a:t>
            </a:r>
          </a:p>
        </p:txBody>
      </p:sp>
      <p:sp>
        <p:nvSpPr>
          <p:cNvPr id="7" name="Oval 6"/>
          <p:cNvSpPr/>
          <p:nvPr/>
        </p:nvSpPr>
        <p:spPr>
          <a:xfrm>
            <a:off x="7770608" y="4868198"/>
            <a:ext cx="2667000" cy="1981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2F2B20"/>
                </a:solidFill>
              </a:rPr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312957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193" y="2571021"/>
            <a:ext cx="11029615" cy="3678303"/>
          </a:xfrm>
        </p:spPr>
        <p:txBody>
          <a:bodyPr>
            <a:noAutofit/>
          </a:bodyPr>
          <a:lstStyle/>
          <a:p>
            <a:r>
              <a:rPr lang="en-US" sz="2800" dirty="0" smtClean="0"/>
              <a:t>Aug- Sept		Tier I, Tier II, Tier III</a:t>
            </a:r>
          </a:p>
          <a:p>
            <a:r>
              <a:rPr lang="en-US" sz="2800" dirty="0" smtClean="0"/>
              <a:t>Oct</a:t>
            </a:r>
          </a:p>
          <a:p>
            <a:r>
              <a:rPr lang="en-US" sz="2800" dirty="0" smtClean="0"/>
              <a:t>Nov-Dec			Only one Tier</a:t>
            </a:r>
          </a:p>
          <a:p>
            <a:r>
              <a:rPr lang="en-US" sz="2800" dirty="0" smtClean="0"/>
              <a:t>Jan</a:t>
            </a:r>
          </a:p>
          <a:p>
            <a:r>
              <a:rPr lang="en-US" sz="2800" dirty="0" smtClean="0"/>
              <a:t>Feb</a:t>
            </a:r>
          </a:p>
          <a:p>
            <a:r>
              <a:rPr lang="en-US" sz="2800" dirty="0" smtClean="0"/>
              <a:t>Mar-Apr			Only one Tier</a:t>
            </a:r>
          </a:p>
          <a:p>
            <a:r>
              <a:rPr lang="en-US" sz="2800" dirty="0" smtClean="0"/>
              <a:t>May</a:t>
            </a:r>
          </a:p>
          <a:p>
            <a:r>
              <a:rPr lang="en-US" sz="2800" dirty="0" smtClean="0"/>
              <a:t>June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TFI use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272463" y="1285875"/>
            <a:ext cx="2843212" cy="47148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Fidelity Measures affect Implementation only if they are used at least three times a year</a:t>
            </a:r>
          </a:p>
          <a:p>
            <a:pPr algn="ctr"/>
            <a:r>
              <a:rPr lang="en-US" sz="2000" dirty="0" smtClean="0"/>
              <a:t>--------------------------</a:t>
            </a:r>
          </a:p>
          <a:p>
            <a:pPr algn="ctr"/>
            <a:r>
              <a:rPr lang="en-US" sz="2000" dirty="0" smtClean="0"/>
              <a:t>Each TFI administration should result in at least 1-3 action items for the next team meeting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2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242" y="595572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 smtClean="0"/>
              <a:t>TFI used in Fall, Winter, Spring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048888"/>
            <a:ext cx="8001000" cy="480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048888"/>
            <a:ext cx="8001000" cy="480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039716"/>
            <a:ext cx="8001000" cy="480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62225" y="3867150"/>
            <a:ext cx="7315200" cy="0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21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Year 2:</a:t>
            </a:r>
            <a:br>
              <a:rPr lang="en-US" dirty="0" smtClean="0"/>
            </a:br>
            <a:r>
              <a:rPr lang="en-US" dirty="0" smtClean="0"/>
              <a:t>TFI used in Fall, Winter, Spring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91" y="1888760"/>
            <a:ext cx="8001000" cy="480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799"/>
            <a:ext cx="8000999" cy="480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798"/>
            <a:ext cx="8001000" cy="480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78172"/>
            <a:ext cx="7321550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9808" y="1828797"/>
            <a:ext cx="8001588" cy="48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4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75529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Planning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189929"/>
            <a:ext cx="8458200" cy="574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7463" y="271026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8975" y="2779836"/>
            <a:ext cx="28956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1. Team to propose teaching template and Fall teaching schedule at Feb 16 Faculty meeting.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91725" y="271828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0" y="277983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Feb 16</a:t>
            </a:r>
          </a:p>
        </p:txBody>
      </p:sp>
    </p:spTree>
    <p:extLst>
      <p:ext uri="{BB962C8B-B14F-4D97-AF65-F5344CB8AC3E}">
        <p14:creationId xmlns:p14="http://schemas.microsoft.com/office/powerpoint/2010/main" val="19440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352" y="402196"/>
            <a:ext cx="8469051" cy="9027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One Example of Using the TFI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81" y="1516284"/>
            <a:ext cx="8469051" cy="5341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106103" y="2280741"/>
            <a:ext cx="373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TFI Score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59262" y="2882096"/>
            <a:ext cx="2013995" cy="613458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175587" y="2882096"/>
            <a:ext cx="2013995" cy="613458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73257" y="3619018"/>
            <a:ext cx="1377123" cy="613458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473388" y="3619018"/>
            <a:ext cx="927639" cy="613458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949160" y="3619018"/>
            <a:ext cx="337331" cy="613458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4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to Tier II and tier III Supports</a:t>
            </a:r>
            <a:endParaRPr lang="en-US" dirty="0"/>
          </a:p>
        </p:txBody>
      </p:sp>
      <p:pic>
        <p:nvPicPr>
          <p:cNvPr id="3" name="Picture 2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630" y="2009535"/>
            <a:ext cx="6153469" cy="46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3157538"/>
            <a:ext cx="2819400" cy="2030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7" y="1968430"/>
            <a:ext cx="2610553" cy="1746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822" y="4769232"/>
            <a:ext cx="2743375" cy="1993519"/>
          </a:xfrm>
          <a:prstGeom prst="rect">
            <a:avLst/>
          </a:prstGeom>
        </p:spPr>
      </p:pic>
      <p:sp>
        <p:nvSpPr>
          <p:cNvPr id="8" name="Bent-Up Arrow 7"/>
          <p:cNvSpPr/>
          <p:nvPr/>
        </p:nvSpPr>
        <p:spPr>
          <a:xfrm rot="5400000">
            <a:off x="3774294" y="3944382"/>
            <a:ext cx="729343" cy="457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 rot="5400000">
            <a:off x="6784196" y="5537390"/>
            <a:ext cx="729343" cy="457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95500" y="736601"/>
            <a:ext cx="7918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Adapting Behavior Support to Local Culture</a:t>
            </a:r>
          </a:p>
          <a:p>
            <a:r>
              <a:rPr lang="en-US" sz="2800" dirty="0">
                <a:solidFill>
                  <a:schemeClr val="bg1"/>
                </a:solidFill>
              </a:rPr>
              <a:t>Manuel Monzalve, Ph.D</a:t>
            </a:r>
            <a:r>
              <a:rPr lang="en-US" sz="2800" dirty="0" smtClean="0">
                <a:solidFill>
                  <a:schemeClr val="bg1"/>
                </a:solidFill>
              </a:rPr>
              <a:t>.   2016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Fit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92118" y="2844800"/>
            <a:ext cx="3863082" cy="844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Technically Sound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36568" y="3975100"/>
            <a:ext cx="3863082" cy="844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Contextual Fit</a:t>
            </a:r>
          </a:p>
        </p:txBody>
      </p:sp>
      <p:sp>
        <p:nvSpPr>
          <p:cNvPr id="7" name="Oval 6"/>
          <p:cNvSpPr/>
          <p:nvPr/>
        </p:nvSpPr>
        <p:spPr>
          <a:xfrm>
            <a:off x="5105400" y="5353050"/>
            <a:ext cx="1130300" cy="977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8" name="Oval 7"/>
          <p:cNvSpPr/>
          <p:nvPr/>
        </p:nvSpPr>
        <p:spPr>
          <a:xfrm>
            <a:off x="6283656" y="5321300"/>
            <a:ext cx="1295400" cy="104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Skills</a:t>
            </a:r>
          </a:p>
        </p:txBody>
      </p:sp>
      <p:sp>
        <p:nvSpPr>
          <p:cNvPr id="9" name="Oval 8"/>
          <p:cNvSpPr/>
          <p:nvPr/>
        </p:nvSpPr>
        <p:spPr>
          <a:xfrm>
            <a:off x="7627012" y="5321300"/>
            <a:ext cx="1634794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10" name="Oval 9"/>
          <p:cNvSpPr/>
          <p:nvPr/>
        </p:nvSpPr>
        <p:spPr>
          <a:xfrm>
            <a:off x="9309762" y="5353050"/>
            <a:ext cx="1358238" cy="111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</a:t>
            </a:r>
          </a:p>
          <a:p>
            <a:pPr algn="ctr"/>
            <a:r>
              <a:rPr lang="en-US" dirty="0"/>
              <a:t>Support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992118" y="4870450"/>
            <a:ext cx="345182" cy="4508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 flipH="1">
            <a:off x="6931356" y="4902200"/>
            <a:ext cx="50800" cy="419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0"/>
          </p:cNvCxnSpPr>
          <p:nvPr/>
        </p:nvCxnSpPr>
        <p:spPr>
          <a:xfrm>
            <a:off x="8400621" y="4870450"/>
            <a:ext cx="43788" cy="4508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553906" y="4902200"/>
            <a:ext cx="174294" cy="419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219171" y="3552826"/>
            <a:ext cx="602688" cy="13652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71551" y="4343401"/>
            <a:ext cx="743474" cy="476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80" y="2445695"/>
            <a:ext cx="4140946" cy="29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76801" y="6407945"/>
            <a:ext cx="2350681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DFDC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Dissertation 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5C22-6591-450A-946D-1717FA6AB4C4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147" name="Picture 3" descr="C:\Users\mmonz\Desktop\Capture 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84" y="685800"/>
            <a:ext cx="8470366" cy="63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9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Fidelity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066800"/>
            <a:ext cx="8229600" cy="5410200"/>
          </a:xfrm>
        </p:spPr>
        <p:txBody>
          <a:bodyPr/>
          <a:lstStyle/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FDCB7"/>
                </a:solidFill>
              </a:rPr>
              <a:t>Dissertation 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5C22-6591-450A-946D-1717FA6AB4C4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087631"/>
              </p:ext>
            </p:extLst>
          </p:nvPr>
        </p:nvGraphicFramePr>
        <p:xfrm>
          <a:off x="3445296" y="82550"/>
          <a:ext cx="5343104" cy="672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Document" r:id="rId4" imgW="6575096" imgH="8271845" progId="Word.Document.12">
                  <p:embed/>
                </p:oleObj>
              </mc:Choice>
              <mc:Fallback>
                <p:oleObj name="Document" r:id="rId4" imgW="6575096" imgH="82718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5296" y="82550"/>
                        <a:ext cx="5343104" cy="6721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89100" y="266701"/>
            <a:ext cx="1873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of Contextual Fit Protocol Led to Improved Implementation of Support Plan by teaching staff</a:t>
            </a:r>
          </a:p>
        </p:txBody>
      </p:sp>
      <p:sp>
        <p:nvSpPr>
          <p:cNvPr id="9" name="Oval 8"/>
          <p:cNvSpPr/>
          <p:nvPr/>
        </p:nvSpPr>
        <p:spPr>
          <a:xfrm>
            <a:off x="1524000" y="2788835"/>
            <a:ext cx="1921296" cy="169426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1" name="Straight Arrow Connector 10"/>
          <p:cNvCxnSpPr/>
          <p:nvPr/>
        </p:nvCxnSpPr>
        <p:spPr>
          <a:xfrm flipH="1">
            <a:off x="2997200" y="798512"/>
            <a:ext cx="2540000" cy="21542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8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133600" y="1028700"/>
            <a:ext cx="7772400" cy="400050"/>
          </a:xfrm>
        </p:spPr>
        <p:txBody>
          <a:bodyPr>
            <a:normAutofit fontScale="90000"/>
          </a:bodyPr>
          <a:lstStyle/>
          <a:p>
            <a:r>
              <a:rPr lang="en-US" dirty="0"/>
              <a:t>Experimental Research on SWPBIS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2238375"/>
            <a:ext cx="11372850" cy="4991100"/>
          </a:xfrm>
        </p:spPr>
        <p:txBody>
          <a:bodyPr>
            <a:noAutofit/>
          </a:bodyPr>
          <a:lstStyle/>
          <a:p>
            <a:pPr marL="340519" indent="-340519">
              <a:buNone/>
            </a:pPr>
            <a:r>
              <a:rPr lang="en-US" sz="1050" dirty="0"/>
              <a:t>Bradshaw, C.P., </a:t>
            </a:r>
            <a:r>
              <a:rPr lang="en-US" sz="1050" dirty="0" err="1"/>
              <a:t>Koth</a:t>
            </a:r>
            <a:r>
              <a:rPr lang="en-US" sz="1050" dirty="0"/>
              <a:t>, C.W., Thornton, L.A., &amp; Leaf, P.J. (2009). Altering school climate through school-wide Positive Behavioral Interventions and Supports: Findings from a group-randomized effectiveness trial. </a:t>
            </a:r>
            <a:r>
              <a:rPr lang="en-US" sz="1050" i="1" dirty="0"/>
              <a:t>Prevention Science, 10</a:t>
            </a:r>
            <a:r>
              <a:rPr lang="en-US" sz="1050" dirty="0"/>
              <a:t>(2), 100-115</a:t>
            </a:r>
          </a:p>
          <a:p>
            <a:pPr marL="340519" indent="-340519">
              <a:buNone/>
            </a:pPr>
            <a:r>
              <a:rPr lang="en-US" sz="1050" dirty="0"/>
              <a:t>Bradshaw</a:t>
            </a:r>
            <a:r>
              <a:rPr lang="en-US" sz="1050" b="1" dirty="0"/>
              <a:t>,</a:t>
            </a:r>
            <a:r>
              <a:rPr lang="en-US" sz="1050" dirty="0"/>
              <a:t> C.P., </a:t>
            </a:r>
            <a:r>
              <a:rPr lang="en-US" sz="1050" dirty="0" err="1"/>
              <a:t>Koth</a:t>
            </a:r>
            <a:r>
              <a:rPr lang="en-US" sz="1050" dirty="0"/>
              <a:t>, C.W., </a:t>
            </a:r>
            <a:r>
              <a:rPr lang="en-US" sz="1050" dirty="0" err="1"/>
              <a:t>Bevans</a:t>
            </a:r>
            <a:r>
              <a:rPr lang="en-US" sz="1050" dirty="0"/>
              <a:t>, K.B., Ialongo, N., &amp; Leaf, P.J. (2008). The impact of school-wide Positive Behavioral Interventions and Supports (PBIS) on the organizational health of elementary schools. </a:t>
            </a:r>
            <a:r>
              <a:rPr lang="en-US" sz="1050" i="1" dirty="0"/>
              <a:t>School Psychology Quarterly, 23</a:t>
            </a:r>
            <a:r>
              <a:rPr lang="en-US" sz="1050" dirty="0"/>
              <a:t>(4), 462-473.</a:t>
            </a:r>
          </a:p>
          <a:p>
            <a:pPr marL="340519" indent="-340519">
              <a:buNone/>
            </a:pPr>
            <a:r>
              <a:rPr lang="en-US" sz="1050" dirty="0"/>
              <a:t>Bradshaw, C. P., Mitchell, M. M., &amp; Leaf, P. J. (2010). Examining the effects of School-Wide Positive Behavioral Interventions and Supports on student outcomes: Results from a randomized controlled effectiveness trial in elementary schools. </a:t>
            </a:r>
            <a:r>
              <a:rPr lang="en-US" sz="1050" i="1" dirty="0"/>
              <a:t>Journal of Positive Behavior Interventions, 12, </a:t>
            </a:r>
            <a:r>
              <a:rPr lang="en-US" sz="1050" dirty="0"/>
              <a:t>133-148.</a:t>
            </a:r>
          </a:p>
          <a:p>
            <a:pPr marL="340519" indent="-340519">
              <a:buNone/>
            </a:pPr>
            <a:r>
              <a:rPr lang="en-US" sz="1050" dirty="0"/>
              <a:t>Bradshaw, C.P., </a:t>
            </a:r>
            <a:r>
              <a:rPr lang="en-US" sz="1050" dirty="0" err="1"/>
              <a:t>Reinke</a:t>
            </a:r>
            <a:r>
              <a:rPr lang="en-US" sz="1050" dirty="0"/>
              <a:t>, W. M., Brown, L. D., </a:t>
            </a:r>
            <a:r>
              <a:rPr lang="en-US" sz="1050" dirty="0" err="1"/>
              <a:t>Bevans</a:t>
            </a:r>
            <a:r>
              <a:rPr lang="en-US" sz="1050" dirty="0"/>
              <a:t>, K.B., &amp; Leaf, P.J. (2008). Implementation of school-wide Positive Behavioral Interventions and Supports (PBIS) in elementary schools: Observations from a randomized trial. </a:t>
            </a:r>
            <a:r>
              <a:rPr lang="en-US" sz="1050" i="1" dirty="0"/>
              <a:t>Education &amp; Treatment of Children, 31, </a:t>
            </a:r>
            <a:r>
              <a:rPr lang="en-US" sz="1050" dirty="0"/>
              <a:t>1-26.</a:t>
            </a:r>
          </a:p>
          <a:p>
            <a:pPr marL="340519" indent="-340519">
              <a:buNone/>
            </a:pPr>
            <a:r>
              <a:rPr lang="en-US" sz="1050" dirty="0">
                <a:cs typeface="Arial"/>
              </a:rPr>
              <a:t>Bradshaw, C., </a:t>
            </a:r>
            <a:r>
              <a:rPr lang="en-US" sz="1050" dirty="0" err="1">
                <a:cs typeface="Arial"/>
              </a:rPr>
              <a:t>Waasdorp</a:t>
            </a:r>
            <a:r>
              <a:rPr lang="en-US" sz="1050" dirty="0">
                <a:cs typeface="Arial"/>
              </a:rPr>
              <a:t>, T., Leaf. P., (2012 )Effects of School-wide positive behavioral interventions and supports on child behavior problems and adjustment. </a:t>
            </a:r>
            <a:r>
              <a:rPr lang="en-US" sz="1050" i="1" dirty="0">
                <a:cs typeface="Arial"/>
              </a:rPr>
              <a:t>Pediatrics</a:t>
            </a:r>
            <a:r>
              <a:rPr lang="en-US" sz="1050" dirty="0">
                <a:cs typeface="Arial"/>
              </a:rPr>
              <a:t>, 130(5) 1136-1145.</a:t>
            </a:r>
          </a:p>
          <a:p>
            <a:pPr marL="340519" indent="-340519">
              <a:buNone/>
            </a:pPr>
            <a:r>
              <a:rPr lang="en-US" sz="1050" dirty="0"/>
              <a:t>Horner, R., Sugai, G., Smolkowski, K., Eber, L., </a:t>
            </a:r>
            <a:r>
              <a:rPr lang="en-US" sz="1050" dirty="0" err="1"/>
              <a:t>Nakasato</a:t>
            </a:r>
            <a:r>
              <a:rPr lang="en-US" sz="1050" dirty="0"/>
              <a:t>, J., Todd, A., &amp; Esperanza, J., (2009). A randomized, wait-list controlled effectiveness trial assessing school-wide positive behavior support in elementary schools. </a:t>
            </a:r>
            <a:r>
              <a:rPr lang="en-US" sz="1050" i="1" dirty="0"/>
              <a:t>Journal of Positive Behavior Interventions, 11,</a:t>
            </a:r>
            <a:r>
              <a:rPr lang="en-US" sz="1050" dirty="0"/>
              <a:t> 133-145.</a:t>
            </a:r>
            <a:endParaRPr lang="en-US" sz="1050" dirty="0">
              <a:cs typeface="Arial"/>
            </a:endParaRPr>
          </a:p>
          <a:p>
            <a:pPr marL="340519" indent="-340519">
              <a:buNone/>
            </a:pPr>
            <a:r>
              <a:rPr lang="en-US" sz="1050" dirty="0">
                <a:cs typeface="Arial"/>
              </a:rPr>
              <a:t>Horner, R. H., Sugai, G., &amp; Anderson, C. M. (2010). Examining the evidence base for school-wide positive behavior support. </a:t>
            </a:r>
            <a:r>
              <a:rPr lang="en-US" sz="1050" i="1" dirty="0">
                <a:cs typeface="Arial"/>
              </a:rPr>
              <a:t>Focus on Exceptionality, 42</a:t>
            </a:r>
            <a:r>
              <a:rPr lang="en-US" sz="1050" dirty="0">
                <a:cs typeface="Arial"/>
              </a:rPr>
              <a:t>(8), 1-14.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050" dirty="0"/>
              <a:t>Ross, S. W., Endrulat, N. R., &amp; Horner, R. H.  (2012). Adult outcomes of school-wide positive behavior support. </a:t>
            </a:r>
            <a:r>
              <a:rPr lang="en-US" sz="1050" dirty="0" smtClean="0"/>
              <a:t> </a:t>
            </a:r>
            <a:r>
              <a:rPr lang="en-US" sz="1050" i="1" dirty="0"/>
              <a:t>Journal of Positive Behavioral Interventions</a:t>
            </a:r>
            <a:r>
              <a:rPr lang="en-US" sz="1050" dirty="0"/>
              <a:t>. 14(2) </a:t>
            </a:r>
            <a:r>
              <a:rPr lang="en-US" sz="1050" dirty="0" smtClean="0"/>
              <a:t>118-128.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050" dirty="0">
              <a:solidFill>
                <a:srgbClr val="000000"/>
              </a:solidFill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050" dirty="0" err="1" smtClean="0">
                <a:solidFill>
                  <a:srgbClr val="000000"/>
                </a:solidFill>
                <a:cs typeface="Arial" pitchFamily="34" charset="0"/>
              </a:rPr>
              <a:t>Waasdorp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, T., Bradshaw, C., &amp; Leaf , P., (2012) The Impact of Schoolwide Positive Behavioral Interventions 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and  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Supports on Bullying and Peer Rejection: A Randomized Controlled Effectiveness Trial</a:t>
            </a:r>
            <a:r>
              <a:rPr lang="en-US" sz="1050" b="1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050" b="1" dirty="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050" i="1" dirty="0">
                <a:solidFill>
                  <a:srgbClr val="000000"/>
                </a:solidFill>
                <a:cs typeface="Arial" pitchFamily="34" charset="0"/>
              </a:rPr>
              <a:t>Archive </a:t>
            </a:r>
            <a:r>
              <a:rPr lang="en-US" sz="1050" i="1" dirty="0" smtClean="0">
                <a:solidFill>
                  <a:srgbClr val="000000"/>
                </a:solidFill>
                <a:cs typeface="Arial" pitchFamily="34" charset="0"/>
              </a:rPr>
              <a:t>of </a:t>
            </a:r>
            <a:r>
              <a:rPr lang="en-US" sz="1050" i="1" dirty="0">
                <a:solidFill>
                  <a:srgbClr val="000000"/>
                </a:solidFill>
                <a:cs typeface="Arial" pitchFamily="34" charset="0"/>
              </a:rPr>
              <a:t>Pediatric Adolescent Medicine.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 2012;166(2):149-156 </a:t>
            </a:r>
            <a:endParaRPr lang="en-US" sz="105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050" dirty="0">
              <a:solidFill>
                <a:srgbClr val="000000"/>
              </a:solidFill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050" dirty="0">
                <a:cs typeface="Times New Roman" pitchFamily="18" charset="0"/>
              </a:rPr>
              <a:t>Bradshaw, C. P., Pas, E. T., </a:t>
            </a:r>
            <a:r>
              <a:rPr lang="en-US" sz="1050" dirty="0" err="1">
                <a:cs typeface="Times New Roman" pitchFamily="18" charset="0"/>
              </a:rPr>
              <a:t>Goldweber</a:t>
            </a:r>
            <a:r>
              <a:rPr lang="en-US" sz="1050" dirty="0">
                <a:cs typeface="Times New Roman" pitchFamily="18" charset="0"/>
              </a:rPr>
              <a:t>, A., Rosenberg, M., &amp; Leaf, P. (2012). Integrating schoolwide Positive Behavioral Interventions and </a:t>
            </a:r>
            <a:r>
              <a:rPr lang="en-US" sz="1050" dirty="0" smtClean="0">
                <a:cs typeface="Times New Roman" pitchFamily="18" charset="0"/>
              </a:rPr>
              <a:t>Supports </a:t>
            </a:r>
            <a:r>
              <a:rPr lang="en-US" sz="1050" dirty="0">
                <a:cs typeface="Times New Roman" pitchFamily="18" charset="0"/>
              </a:rPr>
              <a:t>with tier 2 coaching to student support teams: </a:t>
            </a:r>
            <a:endParaRPr lang="en-US" sz="1050" dirty="0" smtClean="0"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050" dirty="0">
                <a:cs typeface="Times New Roman" pitchFamily="18" charset="0"/>
              </a:rPr>
              <a:t>	</a:t>
            </a:r>
            <a:r>
              <a:rPr lang="en-US" sz="1050" dirty="0" smtClean="0">
                <a:cs typeface="Times New Roman" pitchFamily="18" charset="0"/>
              </a:rPr>
              <a:t>The </a:t>
            </a:r>
            <a:r>
              <a:rPr lang="en-US" sz="1050" dirty="0" err="1">
                <a:cs typeface="Times New Roman" pitchFamily="18" charset="0"/>
              </a:rPr>
              <a:t>PBISplus</a:t>
            </a:r>
            <a:r>
              <a:rPr lang="en-US" sz="1050" dirty="0">
                <a:cs typeface="Times New Roman" pitchFamily="18" charset="0"/>
              </a:rPr>
              <a:t> Model. Advances in School Mental Health Promotion, 5(3), </a:t>
            </a:r>
            <a:r>
              <a:rPr lang="en-US" sz="1050" dirty="0" smtClean="0">
                <a:cs typeface="Times New Roman" pitchFamily="18" charset="0"/>
              </a:rPr>
              <a:t> </a:t>
            </a:r>
            <a:r>
              <a:rPr lang="en-US" sz="1050" dirty="0">
                <a:cs typeface="Times New Roman" pitchFamily="18" charset="0"/>
              </a:rPr>
              <a:t>177-193. doi:10.1080/1754730x.2012.707429 </a:t>
            </a:r>
            <a:endParaRPr lang="en-US" sz="1050" dirty="0" smtClean="0"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050" dirty="0"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Freeman, J., Simonsen, B., </a:t>
            </a:r>
            <a:r>
              <a:rPr lang="en-US" sz="1050" dirty="0" err="1">
                <a:solidFill>
                  <a:srgbClr val="000000"/>
                </a:solidFill>
                <a:cs typeface="Arial" pitchFamily="34" charset="0"/>
              </a:rPr>
              <a:t>McCoach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 D.B., Sugai, G., Lombardi, A., &amp; Horner, ( submitted) Implementation Effects of 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School-wide 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Positive Behavior Interventions and Supports on Academic, Attendance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,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and Behavior Outcomes in High Schools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050" dirty="0">
              <a:solidFill>
                <a:srgbClr val="000000"/>
              </a:solidFill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Flannery, B., Fenning, P., Kato, M., &amp; McIntosh, K. (2014).  Effect of school-wide positive behavioral interventions and supports and fidelity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            of implementation on problem behavior in high schools. </a:t>
            </a:r>
            <a:r>
              <a:rPr lang="en-US" sz="1050" i="1" dirty="0">
                <a:solidFill>
                  <a:srgbClr val="000000"/>
                </a:solidFill>
                <a:cs typeface="Arial" pitchFamily="34" charset="0"/>
              </a:rPr>
              <a:t>School Psychology Quarterly, 29, 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 111-124.</a:t>
            </a:r>
          </a:p>
          <a:p>
            <a:pPr marL="340519" indent="-340519">
              <a:buNone/>
            </a:pPr>
            <a:endParaRPr lang="en-US" sz="1050" dirty="0">
              <a:cs typeface="Arial"/>
            </a:endParaRPr>
          </a:p>
          <a:p>
            <a:pPr marL="340519" indent="-340519">
              <a:buNone/>
            </a:pPr>
            <a:endParaRPr lang="en-US" sz="1050" dirty="0">
              <a:cs typeface="Arial"/>
            </a:endParaRPr>
          </a:p>
          <a:p>
            <a:pPr marL="340519" indent="-340519">
              <a:buNone/>
            </a:pPr>
            <a:endParaRPr lang="en-US" sz="1050" dirty="0"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 rot="370274">
            <a:off x="3053327" y="2340898"/>
            <a:ext cx="5389455" cy="423970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8577" tIns="34289" rIns="68577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r>
              <a:rPr lang="en-US" sz="1725" dirty="0">
                <a:solidFill>
                  <a:srgbClr val="2F2B20"/>
                </a:solidFill>
                <a:latin typeface="Segoe" pitchFamily="34" charset="0"/>
              </a:rPr>
              <a:t>SWPBIS Experimentally Related to:</a:t>
            </a:r>
          </a:p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solidFill>
                <a:srgbClr val="2F2B20"/>
              </a:solidFill>
              <a:latin typeface="Segoe" pitchFamily="34" charset="0"/>
            </a:endParaRPr>
          </a:p>
          <a:p>
            <a:pPr marL="342900" indent="-342900" defTabSz="685574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725" dirty="0">
                <a:solidFill>
                  <a:srgbClr val="2F2B20"/>
                </a:solidFill>
                <a:latin typeface="Segoe" pitchFamily="34" charset="0"/>
              </a:rPr>
              <a:t>Reduction in </a:t>
            </a:r>
            <a:r>
              <a:rPr lang="en-US" sz="1725" b="1" dirty="0">
                <a:solidFill>
                  <a:srgbClr val="7030A0"/>
                </a:solidFill>
                <a:latin typeface="Segoe" pitchFamily="34" charset="0"/>
              </a:rPr>
              <a:t>problem behavior</a:t>
            </a:r>
          </a:p>
          <a:p>
            <a:pPr marL="342900" indent="-342900" defTabSz="685574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725" dirty="0">
                <a:solidFill>
                  <a:srgbClr val="2F2B20"/>
                </a:solidFill>
                <a:latin typeface="Segoe" pitchFamily="34" charset="0"/>
              </a:rPr>
              <a:t>Increased </a:t>
            </a:r>
            <a:r>
              <a:rPr lang="en-US" sz="1725" b="1" dirty="0">
                <a:solidFill>
                  <a:srgbClr val="7030A0"/>
                </a:solidFill>
                <a:latin typeface="Segoe" pitchFamily="34" charset="0"/>
              </a:rPr>
              <a:t>academic performance</a:t>
            </a:r>
          </a:p>
          <a:p>
            <a:pPr marL="342900" indent="-342900" defTabSz="685574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725" dirty="0">
                <a:solidFill>
                  <a:srgbClr val="2F2B20"/>
                </a:solidFill>
                <a:latin typeface="Segoe" pitchFamily="34" charset="0"/>
              </a:rPr>
              <a:t>Increased </a:t>
            </a:r>
            <a:r>
              <a:rPr lang="en-US" sz="1725" b="1" dirty="0">
                <a:solidFill>
                  <a:srgbClr val="7030A0"/>
                </a:solidFill>
                <a:latin typeface="Segoe" pitchFamily="34" charset="0"/>
              </a:rPr>
              <a:t>attendance</a:t>
            </a:r>
          </a:p>
          <a:p>
            <a:pPr marL="342900" indent="-342900" defTabSz="685574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725" dirty="0">
                <a:solidFill>
                  <a:srgbClr val="2F2B20"/>
                </a:solidFill>
                <a:latin typeface="Segoe" pitchFamily="34" charset="0"/>
              </a:rPr>
              <a:t>Improved perception of </a:t>
            </a:r>
            <a:r>
              <a:rPr lang="en-US" sz="1725" b="1" dirty="0">
                <a:solidFill>
                  <a:srgbClr val="7030A0"/>
                </a:solidFill>
                <a:latin typeface="Segoe" pitchFamily="34" charset="0"/>
              </a:rPr>
              <a:t>safety</a:t>
            </a:r>
          </a:p>
          <a:p>
            <a:pPr marL="342900" indent="-342900" defTabSz="685574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725" dirty="0">
                <a:solidFill>
                  <a:srgbClr val="2F2B20"/>
                </a:solidFill>
                <a:latin typeface="Segoe" pitchFamily="34" charset="0"/>
              </a:rPr>
              <a:t>Reduction in </a:t>
            </a:r>
            <a:r>
              <a:rPr lang="en-US" sz="1725" b="1" dirty="0">
                <a:solidFill>
                  <a:srgbClr val="7030A0"/>
                </a:solidFill>
                <a:latin typeface="Segoe" pitchFamily="34" charset="0"/>
              </a:rPr>
              <a:t>bullying behaviors</a:t>
            </a:r>
          </a:p>
          <a:p>
            <a:pPr marL="342900" indent="-342900" defTabSz="685574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725" dirty="0">
                <a:solidFill>
                  <a:srgbClr val="2F2B20"/>
                </a:solidFill>
                <a:latin typeface="Segoe" pitchFamily="34" charset="0"/>
              </a:rPr>
              <a:t>Improved </a:t>
            </a:r>
            <a:r>
              <a:rPr lang="en-US" sz="1725" b="1" dirty="0">
                <a:solidFill>
                  <a:srgbClr val="7030A0"/>
                </a:solidFill>
                <a:latin typeface="Segoe" pitchFamily="34" charset="0"/>
              </a:rPr>
              <a:t>organizational efficiency</a:t>
            </a:r>
          </a:p>
          <a:p>
            <a:pPr marL="342900" indent="-342900" defTabSz="685574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725" dirty="0">
                <a:solidFill>
                  <a:srgbClr val="2F2B20"/>
                </a:solidFill>
                <a:latin typeface="Segoe" pitchFamily="34" charset="0"/>
              </a:rPr>
              <a:t>Reduction in </a:t>
            </a:r>
            <a:r>
              <a:rPr lang="en-US" sz="1725" b="1" dirty="0">
                <a:solidFill>
                  <a:srgbClr val="7030A0"/>
                </a:solidFill>
                <a:latin typeface="Segoe" pitchFamily="34" charset="0"/>
              </a:rPr>
              <a:t>staff turnover</a:t>
            </a:r>
          </a:p>
          <a:p>
            <a:pPr marL="342900" indent="-342900" defTabSz="685574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725" dirty="0">
                <a:solidFill>
                  <a:srgbClr val="2F2B20"/>
                </a:solidFill>
                <a:latin typeface="Segoe" pitchFamily="34" charset="0"/>
              </a:rPr>
              <a:t>Increased perception of </a:t>
            </a:r>
            <a:r>
              <a:rPr lang="en-US" sz="1725" b="1" dirty="0">
                <a:solidFill>
                  <a:srgbClr val="7030A0"/>
                </a:solidFill>
                <a:latin typeface="Segoe" pitchFamily="34" charset="0"/>
              </a:rPr>
              <a:t>teacher efficacy</a:t>
            </a:r>
          </a:p>
          <a:p>
            <a:pPr marL="342900" indent="-342900" defTabSz="685574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725" dirty="0">
                <a:solidFill>
                  <a:srgbClr val="2F2B20"/>
                </a:solidFill>
                <a:latin typeface="Segoe" pitchFamily="34" charset="0"/>
              </a:rPr>
              <a:t>Improved </a:t>
            </a:r>
            <a:r>
              <a:rPr lang="en-US" sz="1725" b="1" dirty="0">
                <a:solidFill>
                  <a:srgbClr val="7030A0"/>
                </a:solidFill>
                <a:latin typeface="Segoe" pitchFamily="34" charset="0"/>
              </a:rPr>
              <a:t>Social Emotional competence</a:t>
            </a:r>
          </a:p>
        </p:txBody>
      </p:sp>
      <p:sp>
        <p:nvSpPr>
          <p:cNvPr id="7" name="Action Button: Forward or Next 6">
            <a:hlinkClick r:id="rId2" action="ppaction://hlinkpres?slideindex=1&amp;slidetitle=The Relationship Between SWPBIS Implementation and Measures of Teacher Burnout" highlightClick="1"/>
          </p:cNvPr>
          <p:cNvSpPr/>
          <p:nvPr/>
        </p:nvSpPr>
        <p:spPr>
          <a:xfrm>
            <a:off x="9906000" y="6553200"/>
            <a:ext cx="62865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2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Behavior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29201" y="6407945"/>
            <a:ext cx="2350681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DFDC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Dissertation 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5C22-6591-450A-946D-1717FA6AB4C4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135670"/>
              </p:ext>
            </p:extLst>
          </p:nvPr>
        </p:nvGraphicFramePr>
        <p:xfrm>
          <a:off x="3816746" y="-110313"/>
          <a:ext cx="5092304" cy="6587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Document" r:id="rId4" imgW="6468312" imgH="8369741" progId="Word.Document.12">
                  <p:embed/>
                </p:oleObj>
              </mc:Choice>
              <mc:Fallback>
                <p:oleObj name="Document" r:id="rId4" imgW="6468312" imgH="83697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6746" y="-110313"/>
                        <a:ext cx="5092304" cy="6587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89100" y="266701"/>
            <a:ext cx="1873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Improve Use of the Support Plan Led to Improved Student Behavior</a:t>
            </a:r>
          </a:p>
        </p:txBody>
      </p:sp>
    </p:spTree>
    <p:extLst>
      <p:ext uri="{BB962C8B-B14F-4D97-AF65-F5344CB8AC3E}">
        <p14:creationId xmlns:p14="http://schemas.microsoft.com/office/powerpoint/2010/main" val="12246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PBIS is </a:t>
            </a:r>
            <a:r>
              <a:rPr lang="en-US" sz="2400" dirty="0" smtClean="0"/>
              <a:t>doable and effective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Focus </a:t>
            </a:r>
            <a:r>
              <a:rPr lang="en-US" sz="2400" dirty="0" smtClean="0"/>
              <a:t>on building district capacity</a:t>
            </a:r>
          </a:p>
          <a:p>
            <a:pPr lvl="1"/>
            <a:r>
              <a:rPr lang="en-US" sz="2200" dirty="0" smtClean="0"/>
              <a:t>Coaching Support (Four Functions)</a:t>
            </a:r>
            <a:endParaRPr lang="en-US" sz="2200" dirty="0"/>
          </a:p>
          <a:p>
            <a:endParaRPr lang="en-US" sz="2400" dirty="0"/>
          </a:p>
          <a:p>
            <a:r>
              <a:rPr lang="en-US" sz="2400" dirty="0"/>
              <a:t>Build systems that can adapt to fit the local </a:t>
            </a:r>
            <a:r>
              <a:rPr lang="en-US" sz="2400" dirty="0" smtClean="0"/>
              <a:t>culture and Expand to Tier II/ Tier III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748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1389" y="757127"/>
            <a:ext cx="7886700" cy="803872"/>
          </a:xfrm>
        </p:spPr>
        <p:txBody>
          <a:bodyPr/>
          <a:lstStyle/>
          <a:p>
            <a:r>
              <a:rPr lang="en-US" sz="3600" b="1" i="1" dirty="0"/>
              <a:t>Schools Using PBIS Aug, 2016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143540"/>
              </p:ext>
            </p:extLst>
          </p:nvPr>
        </p:nvGraphicFramePr>
        <p:xfrm>
          <a:off x="497711" y="1866379"/>
          <a:ext cx="11169570" cy="521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Hexagon 1"/>
          <p:cNvSpPr/>
          <p:nvPr/>
        </p:nvSpPr>
        <p:spPr>
          <a:xfrm>
            <a:off x="2438825" y="3236912"/>
            <a:ext cx="2091018" cy="1593476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3138 High Schools</a:t>
            </a:r>
          </a:p>
        </p:txBody>
      </p:sp>
    </p:spTree>
    <p:extLst>
      <p:ext uri="{BB962C8B-B14F-4D97-AF65-F5344CB8AC3E}">
        <p14:creationId xmlns:p14="http://schemas.microsoft.com/office/powerpoint/2010/main" val="426476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18" y="816064"/>
            <a:ext cx="7886700" cy="784224"/>
          </a:xfrm>
        </p:spPr>
        <p:txBody>
          <a:bodyPr>
            <a:normAutofit fontScale="90000"/>
          </a:bodyPr>
          <a:lstStyle/>
          <a:p>
            <a:r>
              <a:rPr lang="en-US" sz="3200" b="1" i="1" dirty="0"/>
              <a:t>Schools Implementing PBIS by State    2015-16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65577" y="2377578"/>
            <a:ext cx="2261096" cy="1174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21 states with over 500 schools Implementing PBIS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961253"/>
              </p:ext>
            </p:extLst>
          </p:nvPr>
        </p:nvGraphicFramePr>
        <p:xfrm>
          <a:off x="451413" y="1705441"/>
          <a:ext cx="11320040" cy="5059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9948441" y="5445084"/>
            <a:ext cx="196770" cy="10702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28454" y="4211357"/>
            <a:ext cx="159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Vermont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64700" y="5368867"/>
            <a:ext cx="10572703" cy="1336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38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Proportion of Schools Using PBIS: August, 2016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252776"/>
              </p:ext>
            </p:extLst>
          </p:nvPr>
        </p:nvGraphicFramePr>
        <p:xfrm>
          <a:off x="439838" y="1805650"/>
          <a:ext cx="11348977" cy="516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>
            <a:endCxn id="4" idx="3"/>
          </p:cNvCxnSpPr>
          <p:nvPr/>
        </p:nvCxnSpPr>
        <p:spPr>
          <a:xfrm flipV="1">
            <a:off x="798653" y="4389698"/>
            <a:ext cx="10990162" cy="127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0150628" y="3709685"/>
            <a:ext cx="266587" cy="27895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87756" y="3296523"/>
            <a:ext cx="159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2650" y="365127"/>
            <a:ext cx="8321197" cy="1325563"/>
          </a:xfrm>
        </p:spPr>
        <p:txBody>
          <a:bodyPr/>
          <a:lstStyle/>
          <a:p>
            <a:r>
              <a:rPr lang="en-US" dirty="0" smtClean="0"/>
              <a:t>PBIS Tier I Fidelity by State 2015-16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279493"/>
              </p:ext>
            </p:extLst>
          </p:nvPr>
        </p:nvGraphicFramePr>
        <p:xfrm>
          <a:off x="451413" y="2010428"/>
          <a:ext cx="11198505" cy="470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54049" y="350905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 Meeting Tier I Fidelity Criterion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873234" y="3741924"/>
            <a:ext cx="1965007" cy="67381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05964" y="2850474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 Assessing Tier I Fidelity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956662" y="3035140"/>
            <a:ext cx="1791527" cy="28183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07529" y="239814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 Using PBIS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776714" y="2530736"/>
            <a:ext cx="2748845" cy="81253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7861300" y="2370942"/>
            <a:ext cx="2749550" cy="1149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13,414 Measured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8,328 Met Tier I Criterion</a:t>
            </a:r>
          </a:p>
        </p:txBody>
      </p:sp>
      <p:sp>
        <p:nvSpPr>
          <p:cNvPr id="13" name="Oval 12"/>
          <p:cNvSpPr/>
          <p:nvPr/>
        </p:nvSpPr>
        <p:spPr>
          <a:xfrm>
            <a:off x="1519721" y="2184296"/>
            <a:ext cx="353513" cy="38642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610850" y="4977114"/>
            <a:ext cx="222993" cy="10964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87" y="1922463"/>
            <a:ext cx="11263623" cy="4630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80" y="1960641"/>
            <a:ext cx="11415436" cy="455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6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1015</TotalTime>
  <Words>955</Words>
  <Application>Microsoft Office PowerPoint</Application>
  <PresentationFormat>Widescreen</PresentationFormat>
  <Paragraphs>262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Gill Sans MT</vt:lpstr>
      <vt:lpstr>Segoe</vt:lpstr>
      <vt:lpstr>Times New Roman</vt:lpstr>
      <vt:lpstr>Wingdings 2</vt:lpstr>
      <vt:lpstr>Dividend</vt:lpstr>
      <vt:lpstr>Document</vt:lpstr>
      <vt:lpstr>PBIS:  Using the PBIS Framework to Implement Effective Practices  </vt:lpstr>
      <vt:lpstr>Goals</vt:lpstr>
      <vt:lpstr>The Purpose of PBIS</vt:lpstr>
      <vt:lpstr>Experimental Research on SWPBIS</vt:lpstr>
      <vt:lpstr>Schools Using PBIS Aug, 2016</vt:lpstr>
      <vt:lpstr>Schools Implementing PBIS by State    2015-16</vt:lpstr>
      <vt:lpstr>Proportion of Schools Using PBIS: August, 2016</vt:lpstr>
      <vt:lpstr>PBIS Tier I Fidelity by State 2015-16</vt:lpstr>
      <vt:lpstr>PowerPoint Presentation</vt:lpstr>
      <vt:lpstr>BoQ Scores 2015-16: Vermont</vt:lpstr>
      <vt:lpstr>PowerPoint Presentation</vt:lpstr>
      <vt:lpstr>Exploration : Using the Hexagon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PBIS: Effective Practices + Effective Systems</vt:lpstr>
      <vt:lpstr>Tier I PBIS Core Features</vt:lpstr>
      <vt:lpstr>Implement SYSTEMS as well as PRACTICES</vt:lpstr>
      <vt:lpstr>PowerPoint Presentation</vt:lpstr>
      <vt:lpstr>Tier I PBIS systems Features</vt:lpstr>
      <vt:lpstr>Coaching versus Training</vt:lpstr>
      <vt:lpstr>Considerations</vt:lpstr>
      <vt:lpstr>Coaching Functions</vt:lpstr>
      <vt:lpstr>Using Fidelity Data To Guide PBIS Implementation</vt:lpstr>
      <vt:lpstr>Sub-scale report</vt:lpstr>
      <vt:lpstr>Schedule of TFI use</vt:lpstr>
      <vt:lpstr>TFI used in Fall, Winter, Spring</vt:lpstr>
      <vt:lpstr>Year 2: TFI used in Fall, Winter, Spring</vt:lpstr>
      <vt:lpstr>Action Planning</vt:lpstr>
      <vt:lpstr>One Example of Using the TFI</vt:lpstr>
      <vt:lpstr>Moving to Tier II and tier III Supports</vt:lpstr>
      <vt:lpstr>PowerPoint Presentation</vt:lpstr>
      <vt:lpstr>Contextual Fit</vt:lpstr>
      <vt:lpstr>PowerPoint Presentation</vt:lpstr>
      <vt:lpstr>Implementation Fidelity</vt:lpstr>
      <vt:lpstr>Problem Behavior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PBIS:  Linking Effective Practices with Sustainable Systems</dc:title>
  <dc:creator>Rob Horner</dc:creator>
  <cp:lastModifiedBy>Rob Horner</cp:lastModifiedBy>
  <cp:revision>83</cp:revision>
  <dcterms:created xsi:type="dcterms:W3CDTF">2016-09-17T16:18:08Z</dcterms:created>
  <dcterms:modified xsi:type="dcterms:W3CDTF">2016-10-02T19:35:30Z</dcterms:modified>
</cp:coreProperties>
</file>