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audio1.bin" ContentType="audio/unknown"/>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20"/>
  </p:notesMasterIdLst>
  <p:sldIdLst>
    <p:sldId id="283" r:id="rId3"/>
    <p:sldId id="282"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20"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8D750-DD12-364E-8384-683AD2BF0EF4}" type="datetimeFigureOut">
              <a:rPr lang="en-US" smtClean="0"/>
              <a:t>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51766-A10C-5B40-9600-A65E7436F2EA}" type="slidenum">
              <a:rPr lang="en-US" smtClean="0"/>
              <a:t>‹#›</a:t>
            </a:fld>
            <a:endParaRPr lang="en-US"/>
          </a:p>
        </p:txBody>
      </p:sp>
    </p:spTree>
    <p:extLst>
      <p:ext uri="{BB962C8B-B14F-4D97-AF65-F5344CB8AC3E}">
        <p14:creationId xmlns:p14="http://schemas.microsoft.com/office/powerpoint/2010/main" val="31268467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Calibri" charset="0"/>
                <a:ea typeface="ＭＳ Ｐゴシック" charset="0"/>
                <a:cs typeface="ＭＳ Ｐゴシック" charset="0"/>
              </a:rPr>
              <a:t>This does not replace your school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mission statement. </a:t>
            </a:r>
          </a:p>
          <a:p>
            <a:pPr>
              <a:buFontTx/>
              <a:buChar char="•"/>
            </a:pPr>
            <a:r>
              <a:rPr lang="en-US">
                <a:latin typeface="Calibri" charset="0"/>
                <a:ea typeface="ＭＳ Ｐゴシック" charset="0"/>
                <a:cs typeface="ＭＳ Ｐゴシック" charset="0"/>
              </a:rPr>
              <a:t>The Statement of Purpose should focus on the mission of your leadership team.</a:t>
            </a:r>
          </a:p>
          <a:p>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97617-1A1A-9949-8685-A31FCAA55278}" type="slidenum">
              <a:rPr lang="en-US" sz="1200">
                <a:solidFill>
                  <a:prstClr val="black"/>
                </a:solidFill>
                <a:latin typeface="Calibri" charset="0"/>
              </a:rPr>
              <a:pPr eaLnBrk="1" hangingPunct="1"/>
              <a:t>4</a:t>
            </a:fld>
            <a:endParaRPr lang="en-US" sz="12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Charlotte Central School – Again using mascot.</a:t>
            </a:r>
          </a:p>
          <a:p>
            <a:endParaRPr lang="en-US">
              <a:latin typeface="Calibri" charset="0"/>
              <a:ea typeface="ＭＳ Ｐゴシック" charset="0"/>
              <a:cs typeface="ＭＳ Ｐゴシック" charset="0"/>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765270-CCDD-8740-9C33-BA7E61EE8EED}" type="slidenum">
              <a:rPr lang="en-US" sz="1200">
                <a:solidFill>
                  <a:prstClr val="black"/>
                </a:solidFill>
                <a:latin typeface="Calibri" charset="0"/>
              </a:rPr>
              <a:pPr eaLnBrk="1" hangingPunct="1"/>
              <a:t>14</a:t>
            </a:fld>
            <a:endParaRPr lang="en-US" sz="1200">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Woodbury Elementary – Use mascot to create character to promote expectations.</a:t>
            </a:r>
          </a:p>
          <a:p>
            <a:endParaRPr lang="en-US">
              <a:latin typeface="Calibri" charset="0"/>
              <a:ea typeface="ＭＳ Ｐゴシック" charset="0"/>
              <a:cs typeface="ＭＳ Ｐゴシック"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F13E8F-BD10-C84A-81E0-DC52706AB784}" type="slidenum">
              <a:rPr lang="en-US" sz="1200">
                <a:solidFill>
                  <a:prstClr val="black"/>
                </a:solidFill>
                <a:latin typeface="Calibri" charset="0"/>
              </a:rPr>
              <a:pPr eaLnBrk="1" hangingPunct="1"/>
              <a:t>15</a:t>
            </a:fld>
            <a:endParaRPr lang="en-US" sz="1200">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DF716-FBD3-1A40-85AC-E92E97F904C4}" type="slidenum">
              <a:rPr lang="en-US" sz="1200">
                <a:solidFill>
                  <a:prstClr val="black"/>
                </a:solidFill>
                <a:latin typeface="Calibri" charset="0"/>
              </a:rPr>
              <a:pPr eaLnBrk="1" hangingPunct="1"/>
              <a:t>16</a:t>
            </a:fld>
            <a:endParaRPr lang="en-US" sz="1200">
              <a:solidFill>
                <a:prstClr val="black"/>
              </a:solidFill>
              <a:latin typeface="Calibri"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This is a school in Texas but a great example of taking into consideration the various cultures within your school. This school, in particular, had several bilingual students.</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Mention culture in schools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Roll-out- you want to start thinking about how you are going to get people invested in these expectations</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During Team Time – there would be a way to contact a coach for immediate concerns</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46466B-E89A-DD46-A859-79581F1E3F80}" type="slidenum">
              <a:rPr lang="en-US" sz="1200">
                <a:solidFill>
                  <a:prstClr val="black"/>
                </a:solidFill>
                <a:latin typeface="Calibri" charset="0"/>
              </a:rPr>
              <a:pPr eaLnBrk="1" hangingPunct="1"/>
              <a:t>17</a:t>
            </a:fld>
            <a:endParaRPr lang="en-US"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atin typeface="Calibri" charset="0"/>
                <a:ea typeface="ＭＳ Ｐゴシック" charset="0"/>
                <a:cs typeface="ＭＳ Ｐゴシック" charset="0"/>
              </a:rPr>
              <a:t>Look for other examples in the binder</a:t>
            </a:r>
          </a:p>
          <a:p>
            <a:pPr eaLnBrk="1" hangingPunct="1">
              <a:spcBef>
                <a:spcPct val="0"/>
              </a:spcBef>
              <a:buFontTx/>
              <a:buChar char="•"/>
            </a:pPr>
            <a:endParaRPr lang="en-US">
              <a:latin typeface="Calibri" charset="0"/>
              <a:ea typeface="ＭＳ Ｐゴシック" charset="0"/>
              <a:cs typeface="ＭＳ Ｐゴシック" charset="0"/>
            </a:endParaRPr>
          </a:p>
          <a:p>
            <a:pPr eaLnBrk="1" hangingPunct="1">
              <a:spcBef>
                <a:spcPct val="0"/>
              </a:spcBef>
              <a:buFontTx/>
              <a:buChar char="•"/>
            </a:pPr>
            <a:r>
              <a:rPr lang="en-US">
                <a:latin typeface="Calibri" charset="0"/>
                <a:ea typeface="ＭＳ Ｐゴシック" charset="0"/>
                <a:cs typeface="ＭＳ Ｐゴシック" charset="0"/>
              </a:rPr>
              <a:t>See other examples on the www.pbisvermont.org website</a:t>
            </a:r>
          </a:p>
          <a:p>
            <a:pPr eaLnBrk="1" hangingPunct="1">
              <a:spcBef>
                <a:spcPct val="0"/>
              </a:spcBef>
              <a:buFontTx/>
              <a:buChar char="•"/>
            </a:pPr>
            <a:endParaRPr lang="en-US">
              <a:latin typeface="Calibri" charset="0"/>
              <a:ea typeface="ＭＳ Ｐゴシック" charset="0"/>
              <a:cs typeface="ＭＳ Ｐゴシック" charset="0"/>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A4C3F7-B935-B94E-9FD7-80C33B77FEC3}" type="slidenum">
              <a:rPr lang="en-US" sz="1200">
                <a:solidFill>
                  <a:prstClr val="black"/>
                </a:solidFill>
                <a:latin typeface="Calibri" charset="0"/>
              </a:rPr>
              <a:pPr eaLnBrk="1" hangingPunct="1"/>
              <a:t>5</a:t>
            </a:fld>
            <a:endParaRPr lang="en-US" sz="120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Differentiate</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9BC852-0FD4-2A47-B01C-803BCFCF02B5}" type="slidenum">
              <a:rPr lang="en-US" sz="1200">
                <a:solidFill>
                  <a:prstClr val="black"/>
                </a:solidFill>
                <a:latin typeface="Calibri" charset="0"/>
              </a:rPr>
              <a:pPr eaLnBrk="1" hangingPunct="1"/>
              <a:t>6</a:t>
            </a:fld>
            <a:endParaRPr lang="en-US"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KA</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0EC26B-0105-744D-A3D4-AFF54691BFC5}" type="slidenum">
              <a:rPr lang="en-US" sz="1200">
                <a:solidFill>
                  <a:prstClr val="black"/>
                </a:solidFill>
                <a:latin typeface="Calibri" charset="0"/>
              </a:rPr>
              <a:pPr eaLnBrk="1" hangingPunct="1"/>
              <a:t>7</a:t>
            </a:fld>
            <a:endParaRPr lang="en-US"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20BB87-3EAE-5142-B997-46C5531551E7}" type="slidenum">
              <a:rPr lang="en-US" sz="1200">
                <a:solidFill>
                  <a:srgbClr val="000000"/>
                </a:solidFill>
                <a:latin typeface="Calibri" charset="0"/>
              </a:rPr>
              <a:pPr eaLnBrk="1" hangingPunct="1"/>
              <a:t>8</a:t>
            </a:fld>
            <a:endParaRPr lang="en-US" sz="1200">
              <a:solidFill>
                <a:srgbClr val="000000"/>
              </a:solidFill>
              <a:latin typeface="Calibri"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atin typeface="Calibri" charset="0"/>
                <a:ea typeface="ＭＳ Ｐゴシック" charset="0"/>
                <a:cs typeface="ＭＳ Ｐゴシック" charset="0"/>
              </a:rPr>
              <a:t>This is an example of traditional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rules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and expectations.  They were negatively stated and often too many to remember.</a:t>
            </a:r>
          </a:p>
          <a:p>
            <a:pPr eaLnBrk="1" hangingPunct="1">
              <a:spcBef>
                <a:spcPct val="0"/>
              </a:spcBef>
              <a:buFontTx/>
              <a:buChar char="•"/>
            </a:pPr>
            <a:r>
              <a:rPr lang="en-US">
                <a:latin typeface="Calibri" charset="0"/>
                <a:ea typeface="ＭＳ Ｐゴシック" charset="0"/>
                <a:cs typeface="ＭＳ Ｐゴシック" charset="0"/>
              </a:rPr>
              <a:t>PBIS moves away from this by creating 3-5 clearly defined and positively stated expectation.</a:t>
            </a:r>
          </a:p>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St. Albans City School . They used their school initials.  </a:t>
            </a:r>
          </a:p>
          <a:p>
            <a:pPr eaLnBrk="1" hangingPunct="1">
              <a:spcBef>
                <a:spcPct val="0"/>
              </a:spcBef>
            </a:pPr>
            <a:endParaRPr lang="en-US">
              <a:latin typeface="Calibri" charset="0"/>
              <a:ea typeface="ＭＳ Ｐゴシック" charset="0"/>
              <a:cs typeface="ＭＳ Ｐゴシック"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78730B-9070-B14B-BF1A-19DD7BD8C7AD}" type="slidenum">
              <a:rPr lang="en-US" sz="1200">
                <a:solidFill>
                  <a:prstClr val="black"/>
                </a:solidFill>
                <a:latin typeface="Calibri" charset="0"/>
              </a:rPr>
              <a:pPr eaLnBrk="1" hangingPunct="1"/>
              <a:t>10</a:t>
            </a:fld>
            <a:endParaRPr lang="en-US"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Champlain Elementary – they incorporated their mascot.</a:t>
            </a:r>
          </a:p>
          <a:p>
            <a:endParaRPr lang="en-US">
              <a:latin typeface="Calibri" charset="0"/>
              <a:ea typeface="ＭＳ Ｐゴシック" charset="0"/>
              <a:cs typeface="ＭＳ Ｐゴシック"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CB50B2-CEAC-DE44-BB25-F9DA28B72B35}" type="slidenum">
              <a:rPr lang="en-US" sz="1200">
                <a:solidFill>
                  <a:prstClr val="black"/>
                </a:solidFill>
                <a:latin typeface="Calibri" charset="0"/>
              </a:rPr>
              <a:pPr eaLnBrk="1" hangingPunct="1"/>
              <a:t>11</a:t>
            </a:fld>
            <a:endParaRPr lang="en-US" sz="1200">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Orchard Elementary School- Great example to show that it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important not to get too stuck on creating an acronym that fits their school. This school, in particular really wanted to use CORE as the acronym for their expectations but they ended up creating meaningless expectations because they were focused on using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CORE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They decided to say that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Our Core Values are Respect for ourselves, Respect for others and Respect for our environment.</a:t>
            </a:r>
            <a:r>
              <a:rPr lang="ja-JP" altLang="en-US">
                <a:latin typeface="Calibri" charset="0"/>
                <a:ea typeface="ＭＳ Ｐゴシック" charset="0"/>
                <a:cs typeface="ＭＳ Ｐゴシック" charset="0"/>
              </a:rPr>
              <a:t>”</a:t>
            </a:r>
            <a:endParaRPr lang="en-US" altLang="ja-JP">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A6E112-591E-E240-9A9C-3C25B4F23FB5}" type="slidenum">
              <a:rPr lang="en-US" sz="1200">
                <a:solidFill>
                  <a:prstClr val="black"/>
                </a:solidFill>
                <a:latin typeface="Calibri" charset="0"/>
              </a:rPr>
              <a:pPr eaLnBrk="1" hangingPunct="1"/>
              <a:t>12</a:t>
            </a:fld>
            <a:endParaRPr lang="en-US" sz="1200">
              <a:solidFill>
                <a:prstClr val="black"/>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Stockbridge Central School – Each student signed a hand as a sign of committing to the school-wide expectations.  This was displayed in the lobby of the school.</a:t>
            </a:r>
          </a:p>
          <a:p>
            <a:endParaRPr lang="en-US">
              <a:latin typeface="Calibri" charset="0"/>
              <a:ea typeface="ＭＳ Ｐゴシック" charset="0"/>
              <a:cs typeface="ＭＳ Ｐゴシック"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69268-E493-EF43-A6D9-245C8CF78996}" type="slidenum">
              <a:rPr lang="en-US" sz="1200">
                <a:solidFill>
                  <a:prstClr val="black"/>
                </a:solidFill>
                <a:latin typeface="Calibri" charset="0"/>
              </a:rPr>
              <a:pPr eaLnBrk="1" hangingPunct="1"/>
              <a:t>13</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bg>
      <p:bgPr>
        <a:gradFill rotWithShape="1">
          <a:gsLst>
            <a:gs pos="0">
              <a:srgbClr val="FFFFFF"/>
            </a:gs>
            <a:gs pos="17999">
              <a:srgbClr val="FFFFFF"/>
            </a:gs>
            <a:gs pos="100000">
              <a:srgbClr val="008000"/>
            </a:gs>
          </a:gsLst>
          <a:lin ang="165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3546"/>
            <a:ext cx="7772400" cy="1470025"/>
          </a:xfrm>
          <a:no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62325" y="2583294"/>
            <a:ext cx="6400800" cy="12051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D2662C7-FF42-ED42-8EF7-365CED65C95E}" type="datetime1">
              <a:rPr lang="en-US"/>
              <a:pPr>
                <a:defRPr/>
              </a:pPr>
              <a:t>2/3/14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cs typeface="+mn-cs"/>
              </a:defRPr>
            </a:lvl1pPr>
          </a:lstStyle>
          <a:p>
            <a:pPr>
              <a:defRPr/>
            </a:pPr>
            <a:endParaRPr lang="en-US">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A37EC73-D2D3-0444-94BB-6513F111E7DD}" type="slidenum">
              <a:rPr lang="en-US"/>
              <a:pPr>
                <a:defRPr/>
              </a:pPr>
              <a:t>‹#›</a:t>
            </a:fld>
            <a:endParaRPr lang="en-US"/>
          </a:p>
        </p:txBody>
      </p:sp>
    </p:spTree>
    <p:extLst>
      <p:ext uri="{BB962C8B-B14F-4D97-AF65-F5344CB8AC3E}">
        <p14:creationId xmlns:p14="http://schemas.microsoft.com/office/powerpoint/2010/main" val="309678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D9ADFF-54ED-1F40-B611-DD4774E3C9E1}" type="datetime1">
              <a:rPr lang="en-US"/>
              <a:pPr>
                <a:defRPr/>
              </a:pPr>
              <a:t>2/3/14</a:t>
            </a:fld>
            <a:endParaRPr lang="en-US"/>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3505200" y="6356350"/>
            <a:ext cx="2133600" cy="365125"/>
          </a:xfrm>
        </p:spPr>
        <p:txBody>
          <a:bodyPr/>
          <a:lstStyle>
            <a:lvl1pPr>
              <a:defRPr/>
            </a:lvl1pPr>
          </a:lstStyle>
          <a:p>
            <a:pPr>
              <a:defRPr/>
            </a:pPr>
            <a:fld id="{39A9F473-5B42-9544-B7D3-43B693DBDB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60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B61741-E0A9-E14C-98A0-652C9932FFBD}" type="datetime1">
              <a:rPr lang="en-US"/>
              <a:pPr>
                <a:defRPr/>
              </a:pPr>
              <a:t>2/3/14</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3505200" y="6356350"/>
            <a:ext cx="2133600" cy="365125"/>
          </a:xfrm>
        </p:spPr>
        <p:txBody>
          <a:bodyPr/>
          <a:lstStyle>
            <a:lvl1pPr>
              <a:defRPr/>
            </a:lvl1pPr>
          </a:lstStyle>
          <a:p>
            <a:pPr>
              <a:defRPr/>
            </a:pPr>
            <a:fld id="{C5B5384D-4004-E247-BBC6-2E96314A3D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883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33C4C4-906C-0045-9232-4A7EF0F7A689}" type="datetime1">
              <a:rPr lang="en-US"/>
              <a:pPr>
                <a:defRPr/>
              </a:pPr>
              <a:t>2/3/14</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3505200" y="6356350"/>
            <a:ext cx="2133600" cy="365125"/>
          </a:xfrm>
        </p:spPr>
        <p:txBody>
          <a:bodyPr/>
          <a:lstStyle>
            <a:lvl1pPr>
              <a:defRPr/>
            </a:lvl1pPr>
          </a:lstStyle>
          <a:p>
            <a:pPr>
              <a:defRPr/>
            </a:pPr>
            <a:fld id="{38BDCE6F-0430-F44B-B9AA-8168CBF842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1930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0F42A9-8A01-4D46-98E9-55115E4D8E15}" type="datetime1">
              <a:rPr lang="en-US"/>
              <a:pPr>
                <a:defRPr/>
              </a:pPr>
              <a:t>2/3/14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62D00AF3-3398-144E-B075-F6A4897789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129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60A3A0-048E-C44E-B8FC-81EA79F9A94E}" type="datetime1">
              <a:rPr lang="en-US"/>
              <a:pPr>
                <a:defRPr/>
              </a:pPr>
              <a:t>2/3/14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82F63EF5-468A-8E47-8699-D4038D0C8D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7113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5202270-C5B6-5146-87D1-530A32E58027}" type="datetime1">
              <a:rPr lang="en-US"/>
              <a:pPr>
                <a:defRPr/>
              </a:pPr>
              <a:t>2/3/14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A8720208-AA13-5A4A-AB2D-6BD0CA9A89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03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64614A-5161-8345-B5F2-AD4C6F152DBF}" type="datetime1">
              <a:rPr lang="en-US"/>
              <a:pPr>
                <a:defRPr/>
              </a:pPr>
              <a:t>2/3/14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n-ea"/>
                <a:cs typeface="+mn-cs"/>
              </a:defRPr>
            </a:lvl1pPr>
          </a:lstStyle>
          <a:p>
            <a:pPr>
              <a:defRPr/>
            </a:pPr>
            <a:endParaRPr lang="en-US">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179B9EC-844A-9348-9B6D-B969893168E8}" type="slidenum">
              <a:rPr lang="en-US"/>
              <a:pPr>
                <a:defRPr/>
              </a:pPr>
              <a:t>‹#›</a:t>
            </a:fld>
            <a:endParaRPr lang="en-US"/>
          </a:p>
        </p:txBody>
      </p:sp>
    </p:spTree>
    <p:extLst>
      <p:ext uri="{BB962C8B-B14F-4D97-AF65-F5344CB8AC3E}">
        <p14:creationId xmlns:p14="http://schemas.microsoft.com/office/powerpoint/2010/main" val="73210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38A12A2-402D-E94A-872D-643CC96CECDA}" type="datetime1">
              <a:rPr lang="en-US"/>
              <a:pPr>
                <a:defRPr/>
              </a:pPr>
              <a:t>2/3/14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548E77C-7854-C147-A2AA-33AA36A4089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338591592"/>
      </p:ext>
    </p:extLst>
  </p:cSld>
  <p:clrMapOvr>
    <a:masterClrMapping/>
  </p:clrMapOvr>
  <p:transition xmlns:p14="http://schemas.microsoft.com/office/powerpoint/2010/main">
    <p:wipe dir="r"/>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1BC721-B67C-B843-9315-BCA885051E49}" type="datetime1">
              <a:rPr lang="en-US"/>
              <a:pPr>
                <a:defRPr/>
              </a:pPr>
              <a:t>2/3/14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430DCD82-E5F7-6D4A-AAE0-B215463C91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781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27E96-0DB5-DF4F-A0C3-8D80340E4132}" type="datetime1">
              <a:rPr lang="en-US"/>
              <a:pPr>
                <a:defRPr/>
              </a:pPr>
              <a:t>2/3/14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A67EFD65-3DF1-F845-8B70-38F357F4E1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204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EB7C6F-0995-8743-A50B-FAB56604318D}" type="datetime1">
              <a:rPr lang="en-US"/>
              <a:pPr>
                <a:defRPr/>
              </a:pPr>
              <a:t>2/3/14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defRPr/>
            </a:lvl1pPr>
          </a:lstStyle>
          <a:p>
            <a:pPr>
              <a:defRPr/>
            </a:pPr>
            <a:fld id="{3297B996-F48D-D04F-9F3E-C1A56C1ACB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675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1BDC3A-6F8F-F84A-8E48-EFC1DE0A03DA}" type="datetime1">
              <a:rPr lang="en-US"/>
              <a:pPr>
                <a:defRPr/>
              </a:pPr>
              <a:t>2/3/14</a:t>
            </a:fld>
            <a:endParaRPr lang="en-US"/>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3505200" y="6356350"/>
            <a:ext cx="2133600" cy="365125"/>
          </a:xfrm>
        </p:spPr>
        <p:txBody>
          <a:bodyPr/>
          <a:lstStyle>
            <a:lvl1pPr>
              <a:defRPr/>
            </a:lvl1pPr>
          </a:lstStyle>
          <a:p>
            <a:pPr>
              <a:defRPr/>
            </a:pPr>
            <a:fld id="{B4FEEE84-C8EE-7945-9781-862674FA1A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450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991FD0-612B-DA4C-A8C4-9C7694316AC4}" type="datetime1">
              <a:rPr lang="en-US"/>
              <a:pPr>
                <a:defRPr/>
              </a:pPr>
              <a:t>2/3/14</a:t>
            </a:fld>
            <a:endParaRPr lang="en-US"/>
          </a:p>
        </p:txBody>
      </p:sp>
      <p:sp>
        <p:nvSpPr>
          <p:cNvPr id="8"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3505200" y="6356350"/>
            <a:ext cx="2133600" cy="365125"/>
          </a:xfrm>
        </p:spPr>
        <p:txBody>
          <a:bodyPr/>
          <a:lstStyle>
            <a:lvl1pPr>
              <a:defRPr/>
            </a:lvl1pPr>
          </a:lstStyle>
          <a:p>
            <a:pPr>
              <a:defRPr/>
            </a:pPr>
            <a:fld id="{315F014A-F7C5-A44E-91CB-C2440EA189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891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9654AD-573B-CF48-AFBA-C8376CC3D590}" type="datetime1">
              <a:rPr lang="en-US"/>
              <a:pPr>
                <a:defRPr/>
              </a:pPr>
              <a:t>2/3/14</a:t>
            </a:fld>
            <a:endParaRPr lang="en-US"/>
          </a:p>
        </p:txBody>
      </p:sp>
      <p:sp>
        <p:nvSpPr>
          <p:cNvPr id="4"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3505200" y="6356350"/>
            <a:ext cx="2133600" cy="365125"/>
          </a:xfrm>
        </p:spPr>
        <p:txBody>
          <a:bodyPr/>
          <a:lstStyle>
            <a:lvl1pPr>
              <a:defRPr/>
            </a:lvl1pPr>
          </a:lstStyle>
          <a:p>
            <a:pPr>
              <a:defRPr/>
            </a:pPr>
            <a:fld id="{F9CDECCA-9FAF-3B4A-88C8-D8D5F4DB7B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6022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solidFill>
            <a:srgbClr val="008000">
              <a:alpha val="50195"/>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defRPr/>
            </a:pPr>
            <a:fld id="{8A9BE23D-394B-7543-9C05-4E247C980A93}" type="datetime1">
              <a:rPr lang="en-US">
                <a:ea typeface="ＭＳ Ｐゴシック" charset="0"/>
                <a:cs typeface="ＭＳ Ｐゴシック" charset="0"/>
              </a:rPr>
              <a:pPr fontAlgn="base">
                <a:spcBef>
                  <a:spcPct val="0"/>
                </a:spcBef>
                <a:spcAft>
                  <a:spcPct val="0"/>
                </a:spcAft>
                <a:defRPr/>
              </a:pPr>
              <a:t>2/3/14</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endParaRPr lang="en-US">
              <a:latin typeface="Calibri"/>
            </a:endParaRPr>
          </a:p>
        </p:txBody>
      </p:sp>
      <p:pic>
        <p:nvPicPr>
          <p:cNvPr id="1434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4575" y="6251575"/>
            <a:ext cx="1685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63" y="6153150"/>
            <a:ext cx="18748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608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54901"/>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defRPr/>
            </a:pPr>
            <a:fld id="{2746AE98-2206-2A46-B717-5F1EB9F8E0AD}" type="datetime1">
              <a:rPr lang="en-US">
                <a:ea typeface="ＭＳ Ｐゴシック" charset="0"/>
                <a:cs typeface="ＭＳ Ｐゴシック" charset="0"/>
              </a:rPr>
              <a:pPr fontAlgn="base">
                <a:spcBef>
                  <a:spcPct val="0"/>
                </a:spcBef>
                <a:spcAft>
                  <a:spcPct val="0"/>
                </a:spcAft>
                <a:defRPr/>
              </a:pPr>
              <a:t>2/3/14</a:t>
            </a:fld>
            <a:endParaRPr lang="en-US">
              <a:ea typeface="ＭＳ Ｐゴシック" charset="0"/>
              <a:cs typeface="ＭＳ Ｐゴシック" charset="0"/>
            </a:endParaRPr>
          </a:p>
        </p:txBody>
      </p:sp>
      <p:sp>
        <p:nvSpPr>
          <p:cNvPr id="2" name="Footer Placeholder 1"/>
          <p:cNvSpPr>
            <a:spLocks noGrp="1"/>
          </p:cNvSpPr>
          <p:nvPr>
            <p:ph type="ftr" sz="quarter" idx="3"/>
          </p:nvPr>
        </p:nvSpPr>
        <p:spPr>
          <a:xfrm>
            <a:off x="5915025" y="634682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3" name="Slide Number Placeholder 2"/>
          <p:cNvSpPr>
            <a:spLocks noGrp="1"/>
          </p:cNvSpPr>
          <p:nvPr>
            <p:ph type="sldNum" sz="quarter" idx="4"/>
          </p:nvPr>
        </p:nvSpPr>
        <p:spPr>
          <a:xfrm>
            <a:off x="3378200" y="634682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40F7FD7-0C2A-AE42-A537-CEDC57CD0E88}" type="slidenum">
              <a:rPr lang="en-US">
                <a:solidFill>
                  <a:prstClr val="black">
                    <a:tint val="75000"/>
                  </a:prstClr>
                </a:solidFill>
                <a:latin typeface="Arial" charset="0"/>
                <a:ea typeface="ＭＳ Ｐゴシック" charset="0"/>
                <a:cs typeface="ＭＳ Ｐゴシック" charset="0"/>
              </a:rPr>
              <a:pPr fontAlgn="base">
                <a:spcBef>
                  <a:spcPct val="0"/>
                </a:spcBef>
                <a:spcAft>
                  <a:spcPct val="0"/>
                </a:spcAft>
                <a:defRPr/>
              </a:pPr>
              <a:t>‹#›</a:t>
            </a:fld>
            <a:endParaRPr lang="en-US">
              <a:solidFill>
                <a:prstClr val="black">
                  <a:tint val="75000"/>
                </a:prstClr>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933337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p:cNvSpPr>
          <p:nvPr>
            <p:ph type="subTitle" idx="1"/>
          </p:nvPr>
        </p:nvSpPr>
        <p:spPr>
          <a:xfrm>
            <a:off x="1038225" y="340396"/>
            <a:ext cx="7237848" cy="1204913"/>
          </a:xfrm>
        </p:spPr>
        <p:txBody>
          <a:bodyPr/>
          <a:lstStyle/>
          <a:p>
            <a:pPr algn="l" eaLnBrk="1" hangingPunct="1">
              <a:lnSpc>
                <a:spcPct val="80000"/>
              </a:lnSpc>
            </a:pPr>
            <a:r>
              <a:rPr lang="en-US" sz="3600" b="1" i="1" dirty="0">
                <a:solidFill>
                  <a:schemeClr val="bg1"/>
                </a:solidFill>
                <a:latin typeface="Calibri" charset="0"/>
                <a:ea typeface="ＭＳ Ｐゴシック" charset="0"/>
                <a:cs typeface="ＭＳ Ｐゴシック" charset="0"/>
              </a:rPr>
              <a:t>Leadership Team Structure, Norms &amp; Roles, Routines</a:t>
            </a: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1000" b="1" dirty="0">
              <a:solidFill>
                <a:schemeClr val="folHlink"/>
              </a:solidFill>
              <a:latin typeface="Calibri" charset="0"/>
              <a:ea typeface="ＭＳ Ｐゴシック" charset="0"/>
              <a:cs typeface="ＭＳ Ｐゴシック" charset="0"/>
            </a:endParaRPr>
          </a:p>
        </p:txBody>
      </p:sp>
      <p:grpSp>
        <p:nvGrpSpPr>
          <p:cNvPr id="78850" name="Group 11"/>
          <p:cNvGrpSpPr>
            <a:grpSpLocks/>
          </p:cNvGrpSpPr>
          <p:nvPr/>
        </p:nvGrpSpPr>
        <p:grpSpPr bwMode="auto">
          <a:xfrm>
            <a:off x="1038225" y="1924050"/>
            <a:ext cx="6589713" cy="4214813"/>
            <a:chOff x="1705769" y="1662907"/>
            <a:chExt cx="7056701" cy="4767263"/>
          </a:xfrm>
        </p:grpSpPr>
        <p:pic>
          <p:nvPicPr>
            <p:cNvPr id="7885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5769" y="4198145"/>
              <a:ext cx="17954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52" name="Group 13"/>
            <p:cNvGrpSpPr>
              <a:grpSpLocks/>
            </p:cNvGrpSpPr>
            <p:nvPr/>
          </p:nvGrpSpPr>
          <p:grpSpPr bwMode="auto">
            <a:xfrm>
              <a:off x="3352270" y="1662907"/>
              <a:ext cx="5410200" cy="4767263"/>
              <a:chOff x="1752600" y="1676400"/>
              <a:chExt cx="5410200" cy="4767263"/>
            </a:xfrm>
          </p:grpSpPr>
          <p:sp>
            <p:nvSpPr>
              <p:cNvPr id="78853" name="AutoShape 3"/>
              <p:cNvSpPr>
                <a:spLocks noChangeArrowheads="1"/>
              </p:cNvSpPr>
              <p:nvPr/>
            </p:nvSpPr>
            <p:spPr bwMode="auto">
              <a:xfrm>
                <a:off x="1752600" y="1676400"/>
                <a:ext cx="5410200" cy="476726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78854" name="AutoShape 6"/>
              <p:cNvSpPr>
                <a:spLocks noChangeArrowheads="1"/>
              </p:cNvSpPr>
              <p:nvPr/>
            </p:nvSpPr>
            <p:spPr bwMode="auto">
              <a:xfrm>
                <a:off x="2667000" y="1697537"/>
                <a:ext cx="3581400" cy="3124199"/>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78855" name="AutoShape 9"/>
              <p:cNvSpPr>
                <a:spLocks noChangeArrowheads="1"/>
              </p:cNvSpPr>
              <p:nvPr/>
            </p:nvSpPr>
            <p:spPr bwMode="auto">
              <a:xfrm>
                <a:off x="3505200" y="1676400"/>
                <a:ext cx="1905000" cy="1600200"/>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grpSp>
      </p:grpSp>
    </p:spTree>
    <p:extLst>
      <p:ext uri="{BB962C8B-B14F-4D97-AF65-F5344CB8AC3E}">
        <p14:creationId xmlns:p14="http://schemas.microsoft.com/office/powerpoint/2010/main" val="8309193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ChangeAspect="1"/>
          </p:cNvPicPr>
          <p:nvPr/>
        </p:nvPicPr>
        <p:blipFill>
          <a:blip r:embed="rId3">
            <a:lum bright="26000" contrast="28000"/>
            <a:extLst>
              <a:ext uri="{28A0092B-C50C-407E-A947-70E740481C1C}">
                <a14:useLocalDpi xmlns:a14="http://schemas.microsoft.com/office/drawing/2010/main" val="0"/>
              </a:ext>
            </a:extLst>
          </a:blip>
          <a:srcRect/>
          <a:stretch>
            <a:fillRect/>
          </a:stretch>
        </p:blipFill>
        <p:spPr bwMode="auto">
          <a:xfrm>
            <a:off x="788988" y="1417638"/>
            <a:ext cx="76200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3"/>
          <p:cNvSpPr>
            <a:spLocks noGrp="1"/>
          </p:cNvSpPr>
          <p:nvPr>
            <p:ph type="title"/>
          </p:nvPr>
        </p:nvSpPr>
        <p:spPr/>
        <p:txBody>
          <a:bodyPr/>
          <a:lstStyle/>
          <a:p>
            <a:r>
              <a:rPr lang="en-US">
                <a:latin typeface="Calibri" charset="0"/>
                <a:ea typeface="ＭＳ Ｐゴシック" charset="0"/>
                <a:cs typeface="ＭＳ Ｐゴシック" charset="0"/>
              </a:rPr>
              <a:t>St. Albans City School</a:t>
            </a:r>
          </a:p>
        </p:txBody>
      </p:sp>
    </p:spTree>
    <p:extLst>
      <p:ext uri="{BB962C8B-B14F-4D97-AF65-F5344CB8AC3E}">
        <p14:creationId xmlns:p14="http://schemas.microsoft.com/office/powerpoint/2010/main" val="42690478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a:lum bright="46000" contrast="54000"/>
            <a:extLst>
              <a:ext uri="{28A0092B-C50C-407E-A947-70E740481C1C}">
                <a14:useLocalDpi xmlns:a14="http://schemas.microsoft.com/office/drawing/2010/main" val="0"/>
              </a:ext>
            </a:extLst>
          </a:blip>
          <a:srcRect/>
          <a:stretch>
            <a:fillRect/>
          </a:stretch>
        </p:blipFill>
        <p:spPr bwMode="auto">
          <a:xfrm>
            <a:off x="981075" y="1116013"/>
            <a:ext cx="730885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3"/>
          <p:cNvSpPr>
            <a:spLocks noGrp="1"/>
          </p:cNvSpPr>
          <p:nvPr>
            <p:ph type="title"/>
          </p:nvPr>
        </p:nvSpPr>
        <p:spPr/>
        <p:txBody>
          <a:bodyPr/>
          <a:lstStyle/>
          <a:p>
            <a:r>
              <a:rPr lang="en-US">
                <a:latin typeface="Calibri" charset="0"/>
                <a:ea typeface="ＭＳ Ｐゴシック" charset="0"/>
                <a:cs typeface="ＭＳ Ｐゴシック" charset="0"/>
              </a:rPr>
              <a:t>Champlain Elementary</a:t>
            </a:r>
          </a:p>
        </p:txBody>
      </p:sp>
    </p:spTree>
    <p:extLst>
      <p:ext uri="{BB962C8B-B14F-4D97-AF65-F5344CB8AC3E}">
        <p14:creationId xmlns:p14="http://schemas.microsoft.com/office/powerpoint/2010/main" val="126562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a:lum bright="48000" contrast="46000"/>
            <a:extLst>
              <a:ext uri="{28A0092B-C50C-407E-A947-70E740481C1C}">
                <a14:useLocalDpi xmlns:a14="http://schemas.microsoft.com/office/drawing/2010/main" val="0"/>
              </a:ext>
            </a:extLst>
          </a:blip>
          <a:srcRect/>
          <a:stretch>
            <a:fillRect/>
          </a:stretch>
        </p:blipFill>
        <p:spPr bwMode="auto">
          <a:xfrm rot="10800000">
            <a:off x="808038" y="1417638"/>
            <a:ext cx="74183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3"/>
          <p:cNvSpPr>
            <a:spLocks noGrp="1"/>
          </p:cNvSpPr>
          <p:nvPr>
            <p:ph type="title"/>
          </p:nvPr>
        </p:nvSpPr>
        <p:spPr/>
        <p:txBody>
          <a:bodyPr/>
          <a:lstStyle/>
          <a:p>
            <a:r>
              <a:rPr lang="en-US">
                <a:latin typeface="Calibri" charset="0"/>
                <a:ea typeface="ＭＳ Ｐゴシック" charset="0"/>
                <a:cs typeface="ＭＳ Ｐゴシック" charset="0"/>
              </a:rPr>
              <a:t>Orchard Elementary</a:t>
            </a:r>
          </a:p>
        </p:txBody>
      </p:sp>
    </p:spTree>
    <p:extLst>
      <p:ext uri="{BB962C8B-B14F-4D97-AF65-F5344CB8AC3E}">
        <p14:creationId xmlns:p14="http://schemas.microsoft.com/office/powerpoint/2010/main" val="215956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3">
            <a:lum bright="36000" contrast="48000"/>
            <a:extLst>
              <a:ext uri="{28A0092B-C50C-407E-A947-70E740481C1C}">
                <a14:useLocalDpi xmlns:a14="http://schemas.microsoft.com/office/drawing/2010/main" val="0"/>
              </a:ext>
            </a:extLst>
          </a:blip>
          <a:srcRect/>
          <a:stretch>
            <a:fillRect/>
          </a:stretch>
        </p:blipFill>
        <p:spPr bwMode="auto">
          <a:xfrm>
            <a:off x="827088" y="1360488"/>
            <a:ext cx="7631112"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Title 3"/>
          <p:cNvSpPr>
            <a:spLocks noGrp="1"/>
          </p:cNvSpPr>
          <p:nvPr>
            <p:ph type="title"/>
          </p:nvPr>
        </p:nvSpPr>
        <p:spPr/>
        <p:txBody>
          <a:bodyPr/>
          <a:lstStyle/>
          <a:p>
            <a:r>
              <a:rPr lang="en-US">
                <a:latin typeface="Calibri" charset="0"/>
                <a:ea typeface="ＭＳ Ｐゴシック" charset="0"/>
                <a:cs typeface="ＭＳ Ｐゴシック" charset="0"/>
              </a:rPr>
              <a:t>Stockbridge Central</a:t>
            </a:r>
          </a:p>
        </p:txBody>
      </p:sp>
    </p:spTree>
    <p:extLst>
      <p:ext uri="{BB962C8B-B14F-4D97-AF65-F5344CB8AC3E}">
        <p14:creationId xmlns:p14="http://schemas.microsoft.com/office/powerpoint/2010/main" val="75458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Content Placeholder 3" descr="Picture 003.jpg"/>
          <p:cNvPicPr>
            <a:picLocks noChangeAspect="1"/>
          </p:cNvPicPr>
          <p:nvPr/>
        </p:nvPicPr>
        <p:blipFill>
          <a:blip r:embed="rId3">
            <a:lum bright="30000" contrast="36000"/>
            <a:extLst>
              <a:ext uri="{28A0092B-C50C-407E-A947-70E740481C1C}">
                <a14:useLocalDpi xmlns:a14="http://schemas.microsoft.com/office/drawing/2010/main" val="0"/>
              </a:ext>
            </a:extLst>
          </a:blip>
          <a:srcRect l="-1140" r="-1140"/>
          <a:stretch>
            <a:fillRect/>
          </a:stretch>
        </p:blipFill>
        <p:spPr bwMode="auto">
          <a:xfrm>
            <a:off x="808038" y="1417638"/>
            <a:ext cx="764857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itle 3"/>
          <p:cNvSpPr>
            <a:spLocks noGrp="1"/>
          </p:cNvSpPr>
          <p:nvPr>
            <p:ph type="title"/>
          </p:nvPr>
        </p:nvSpPr>
        <p:spPr/>
        <p:txBody>
          <a:bodyPr/>
          <a:lstStyle/>
          <a:p>
            <a:r>
              <a:rPr lang="en-US">
                <a:latin typeface="Calibri" charset="0"/>
                <a:ea typeface="ＭＳ Ｐゴシック" charset="0"/>
                <a:cs typeface="ＭＳ Ｐゴシック" charset="0"/>
              </a:rPr>
              <a:t>Charlotte Central</a:t>
            </a:r>
          </a:p>
        </p:txBody>
      </p:sp>
    </p:spTree>
    <p:extLst>
      <p:ext uri="{BB962C8B-B14F-4D97-AF65-F5344CB8AC3E}">
        <p14:creationId xmlns:p14="http://schemas.microsoft.com/office/powerpoint/2010/main" val="14872156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038" y="1417638"/>
            <a:ext cx="75834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Title 3"/>
          <p:cNvSpPr>
            <a:spLocks noGrp="1"/>
          </p:cNvSpPr>
          <p:nvPr>
            <p:ph type="title"/>
          </p:nvPr>
        </p:nvSpPr>
        <p:spPr/>
        <p:txBody>
          <a:bodyPr/>
          <a:lstStyle/>
          <a:p>
            <a:r>
              <a:rPr lang="en-US">
                <a:latin typeface="Calibri" charset="0"/>
                <a:ea typeface="ＭＳ Ｐゴシック" charset="0"/>
                <a:cs typeface="ＭＳ Ｐゴシック" charset="0"/>
              </a:rPr>
              <a:t>Woodbury Elementary</a:t>
            </a:r>
          </a:p>
        </p:txBody>
      </p:sp>
    </p:spTree>
    <p:extLst>
      <p:ext uri="{BB962C8B-B14F-4D97-AF65-F5344CB8AC3E}">
        <p14:creationId xmlns:p14="http://schemas.microsoft.com/office/powerpoint/2010/main" val="430689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182880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pic>
        <p:nvPicPr>
          <p:cNvPr id="103426" name="Picture 5" descr="FF rules small"/>
          <p:cNvPicPr>
            <a:picLocks noChangeAspect="1" noChangeArrowheads="1"/>
          </p:cNvPicPr>
          <p:nvPr/>
        </p:nvPicPr>
        <p:blipFill>
          <a:blip r:embed="rId3">
            <a:lum bright="38000" contrast="52000"/>
            <a:extLst>
              <a:ext uri="{28A0092B-C50C-407E-A947-70E740481C1C}">
                <a14:useLocalDpi xmlns:a14="http://schemas.microsoft.com/office/drawing/2010/main" val="0"/>
              </a:ext>
            </a:extLst>
          </a:blip>
          <a:srcRect/>
          <a:stretch>
            <a:fillRect/>
          </a:stretch>
        </p:blipFill>
        <p:spPr bwMode="auto">
          <a:xfrm>
            <a:off x="750888" y="1255713"/>
            <a:ext cx="80740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le 4"/>
          <p:cNvSpPr>
            <a:spLocks noGrp="1"/>
          </p:cNvSpPr>
          <p:nvPr>
            <p:ph type="title"/>
          </p:nvPr>
        </p:nvSpPr>
        <p:spPr/>
        <p:txBody>
          <a:bodyPr/>
          <a:lstStyle/>
          <a:p>
            <a:r>
              <a:rPr lang="en-US">
                <a:latin typeface="Calibri" charset="0"/>
                <a:ea typeface="ＭＳ Ｐゴシック" charset="0"/>
                <a:cs typeface="ＭＳ Ｐゴシック" charset="0"/>
              </a:rPr>
              <a:t>Fairfield in CT</a:t>
            </a:r>
          </a:p>
        </p:txBody>
      </p:sp>
    </p:spTree>
    <p:extLst>
      <p:ext uri="{BB962C8B-B14F-4D97-AF65-F5344CB8AC3E}">
        <p14:creationId xmlns:p14="http://schemas.microsoft.com/office/powerpoint/2010/main" val="498397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274638"/>
            <a:ext cx="8229600" cy="1598612"/>
          </a:xfrm>
        </p:spPr>
        <p:txBody>
          <a:bodyPr/>
          <a:lstStyle/>
          <a:p>
            <a:r>
              <a:rPr lang="en-US" sz="3800">
                <a:latin typeface="Calibri" charset="0"/>
                <a:ea typeface="ＭＳ Ｐゴシック" charset="0"/>
                <a:cs typeface="ＭＳ Ｐゴシック" charset="0"/>
              </a:rPr>
              <a:t>Activity #3:</a:t>
            </a:r>
            <a:br>
              <a:rPr lang="en-US" sz="3800">
                <a:latin typeface="Calibri" charset="0"/>
                <a:ea typeface="ＭＳ Ｐゴシック" charset="0"/>
                <a:cs typeface="ＭＳ Ｐゴシック" charset="0"/>
              </a:rPr>
            </a:br>
            <a:r>
              <a:rPr lang="en-US" sz="3800">
                <a:latin typeface="Calibri" charset="0"/>
                <a:ea typeface="ＭＳ Ｐゴシック" charset="0"/>
                <a:cs typeface="ＭＳ Ｐゴシック" charset="0"/>
              </a:rPr>
              <a:t>Clearly Defined School-wide Expectations</a:t>
            </a:r>
          </a:p>
        </p:txBody>
      </p:sp>
      <p:sp>
        <p:nvSpPr>
          <p:cNvPr id="105474" name="Content Placeholder 2"/>
          <p:cNvSpPr>
            <a:spLocks noGrp="1"/>
          </p:cNvSpPr>
          <p:nvPr>
            <p:ph idx="1"/>
          </p:nvPr>
        </p:nvSpPr>
        <p:spPr/>
        <p:txBody>
          <a:bodyPr/>
          <a:lstStyle/>
          <a:p>
            <a:pPr>
              <a:buFont typeface="Arial" charset="0"/>
              <a:buNone/>
            </a:pPr>
            <a:endParaRPr lang="en-US">
              <a:latin typeface="Calibri" charset="0"/>
              <a:ea typeface="ＭＳ Ｐゴシック" charset="0"/>
              <a:cs typeface="ＭＳ Ｐゴシック" charset="0"/>
            </a:endParaRPr>
          </a:p>
          <a:p>
            <a:pPr>
              <a:buFont typeface="Arial" charset="0"/>
              <a:buNone/>
            </a:pPr>
            <a:r>
              <a:rPr lang="en-US">
                <a:latin typeface="Calibri" charset="0"/>
                <a:ea typeface="ＭＳ Ｐゴシック" charset="0"/>
                <a:cs typeface="ＭＳ Ｐゴシック" charset="0"/>
              </a:rPr>
              <a:t>In your teams:</a:t>
            </a:r>
          </a:p>
          <a:p>
            <a:r>
              <a:rPr lang="en-US">
                <a:latin typeface="Calibri" charset="0"/>
                <a:ea typeface="ＭＳ Ｐゴシック" charset="0"/>
                <a:cs typeface="ＭＳ Ｐゴシック" charset="0"/>
              </a:rPr>
              <a:t>Finalize your Expectations (insert into VTPBiS Workbook)</a:t>
            </a:r>
          </a:p>
          <a:p>
            <a:r>
              <a:rPr lang="en-US">
                <a:latin typeface="Calibri" charset="0"/>
                <a:ea typeface="ＭＳ Ｐゴシック" charset="0"/>
                <a:cs typeface="ＭＳ Ｐゴシック" charset="0"/>
              </a:rPr>
              <a:t>Plan for roll-out (write next steps into your VTPBiS Implementation Plan found at the back of your Workbook)</a:t>
            </a:r>
          </a:p>
        </p:txBody>
      </p:sp>
    </p:spTree>
    <p:extLst>
      <p:ext uri="{BB962C8B-B14F-4D97-AF65-F5344CB8AC3E}">
        <p14:creationId xmlns:p14="http://schemas.microsoft.com/office/powerpoint/2010/main" val="14850044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Calibri" charset="0"/>
                <a:ea typeface="ＭＳ Ｐゴシック" charset="0"/>
                <a:cs typeface="ＭＳ Ｐゴシック" charset="0"/>
              </a:rPr>
              <a:t>vtMTSS Principle #8</a:t>
            </a:r>
          </a:p>
        </p:txBody>
      </p:sp>
      <p:sp>
        <p:nvSpPr>
          <p:cNvPr id="64514" name="Content Placeholder 4"/>
          <p:cNvSpPr>
            <a:spLocks noGrp="1"/>
          </p:cNvSpPr>
          <p:nvPr>
            <p:ph idx="1"/>
          </p:nvPr>
        </p:nvSpPr>
        <p:spPr/>
        <p:txBody>
          <a:bodyPr/>
          <a:lstStyle/>
          <a:p>
            <a:pPr algn="ctr">
              <a:buFont typeface="Arial" charset="0"/>
              <a:buNone/>
            </a:pPr>
            <a:r>
              <a:rPr lang="ja-JP" altLang="en-US" sz="4400">
                <a:latin typeface="Calibri" charset="0"/>
                <a:ea typeface="ＭＳ Ｐゴシック" charset="0"/>
                <a:cs typeface="ＭＳ Ｐゴシック" charset="0"/>
              </a:rPr>
              <a:t>“</a:t>
            </a:r>
            <a:r>
              <a:rPr lang="en-US" altLang="ja-JP" sz="4400">
                <a:latin typeface="Calibri" charset="0"/>
                <a:ea typeface="ＭＳ Ｐゴシック" charset="0"/>
                <a:cs typeface="ＭＳ Ｐゴシック" charset="0"/>
              </a:rPr>
              <a:t>Effective leadership, including building administrator engagement and </a:t>
            </a:r>
            <a:r>
              <a:rPr lang="en-US" altLang="ja-JP" sz="4400" b="1">
                <a:latin typeface="Calibri" charset="0"/>
                <a:ea typeface="ＭＳ Ｐゴシック" charset="0"/>
                <a:cs typeface="ＭＳ Ｐゴシック" charset="0"/>
              </a:rPr>
              <a:t>distributed leadership, is crucial for guiding and sustaining a multi-tiered </a:t>
            </a:r>
            <a:r>
              <a:rPr lang="en-US" altLang="ja-JP" sz="4400">
                <a:latin typeface="Calibri" charset="0"/>
                <a:ea typeface="ＭＳ Ｐゴシック" charset="0"/>
                <a:cs typeface="ＭＳ Ｐゴシック" charset="0"/>
              </a:rPr>
              <a:t>system.</a:t>
            </a:r>
            <a:r>
              <a:rPr lang="ja-JP" altLang="en-US" sz="4400">
                <a:latin typeface="Calibri" charset="0"/>
                <a:ea typeface="ＭＳ Ｐゴシック" charset="0"/>
                <a:cs typeface="ＭＳ Ｐゴシック" charset="0"/>
              </a:rPr>
              <a:t>”</a:t>
            </a:r>
            <a:endParaRPr lang="en-US" sz="44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740444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p:cNvSpPr>
          <p:nvPr>
            <p:ph type="subTitle" idx="1"/>
          </p:nvPr>
        </p:nvSpPr>
        <p:spPr>
          <a:xfrm>
            <a:off x="1447800" y="323850"/>
            <a:ext cx="6400800" cy="1204913"/>
          </a:xfrm>
        </p:spPr>
        <p:txBody>
          <a:bodyPr/>
          <a:lstStyle/>
          <a:p>
            <a:pPr algn="l" eaLnBrk="1" hangingPunct="1">
              <a:lnSpc>
                <a:spcPct val="80000"/>
              </a:lnSpc>
            </a:pPr>
            <a:r>
              <a:rPr lang="en-US" sz="3600" b="1" i="1" dirty="0">
                <a:solidFill>
                  <a:srgbClr val="FFFFFF"/>
                </a:solidFill>
                <a:latin typeface="Calibri" charset="0"/>
                <a:ea typeface="ＭＳ Ｐゴシック" charset="0"/>
                <a:cs typeface="ＭＳ Ｐゴシック" charset="0"/>
              </a:rPr>
              <a:t>Component 1: </a:t>
            </a:r>
          </a:p>
          <a:p>
            <a:pPr algn="l" eaLnBrk="1" hangingPunct="1">
              <a:lnSpc>
                <a:spcPct val="80000"/>
              </a:lnSpc>
            </a:pPr>
            <a:r>
              <a:rPr lang="en-US" sz="3600" b="1" i="1" dirty="0">
                <a:solidFill>
                  <a:srgbClr val="FFFFFF"/>
                </a:solidFill>
                <a:latin typeface="Calibri" charset="0"/>
                <a:ea typeface="ＭＳ Ｐゴシック" charset="0"/>
                <a:cs typeface="ＭＳ Ｐゴシック" charset="0"/>
              </a:rPr>
              <a:t>Statement of Purpose</a:t>
            </a:r>
          </a:p>
          <a:p>
            <a:pPr eaLnBrk="1" hangingPunct="1">
              <a:lnSpc>
                <a:spcPct val="80000"/>
              </a:lnSpc>
            </a:pPr>
            <a:endParaRPr lang="en-US" sz="900" b="1" i="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i="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1000" b="1" dirty="0">
              <a:solidFill>
                <a:schemeClr val="folHlink"/>
              </a:solidFill>
              <a:latin typeface="Calibri" charset="0"/>
              <a:ea typeface="ＭＳ Ｐゴシック" charset="0"/>
              <a:cs typeface="ＭＳ Ｐゴシック" charset="0"/>
            </a:endParaRPr>
          </a:p>
        </p:txBody>
      </p:sp>
      <p:grpSp>
        <p:nvGrpSpPr>
          <p:cNvPr id="78850" name="Group 11"/>
          <p:cNvGrpSpPr>
            <a:grpSpLocks/>
          </p:cNvGrpSpPr>
          <p:nvPr/>
        </p:nvGrpSpPr>
        <p:grpSpPr bwMode="auto">
          <a:xfrm>
            <a:off x="1038225" y="1924050"/>
            <a:ext cx="6589713" cy="4214813"/>
            <a:chOff x="1705769" y="1662907"/>
            <a:chExt cx="7056701" cy="4767263"/>
          </a:xfrm>
        </p:grpSpPr>
        <p:pic>
          <p:nvPicPr>
            <p:cNvPr id="7885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5769" y="4198145"/>
              <a:ext cx="17954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52" name="Group 13"/>
            <p:cNvGrpSpPr>
              <a:grpSpLocks/>
            </p:cNvGrpSpPr>
            <p:nvPr/>
          </p:nvGrpSpPr>
          <p:grpSpPr bwMode="auto">
            <a:xfrm>
              <a:off x="3352270" y="1662907"/>
              <a:ext cx="5410200" cy="4767263"/>
              <a:chOff x="1752600" y="1676400"/>
              <a:chExt cx="5410200" cy="4767263"/>
            </a:xfrm>
          </p:grpSpPr>
          <p:sp>
            <p:nvSpPr>
              <p:cNvPr id="78853" name="AutoShape 3"/>
              <p:cNvSpPr>
                <a:spLocks noChangeArrowheads="1"/>
              </p:cNvSpPr>
              <p:nvPr/>
            </p:nvSpPr>
            <p:spPr bwMode="auto">
              <a:xfrm>
                <a:off x="1752600" y="1676400"/>
                <a:ext cx="5410200" cy="476726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78854" name="AutoShape 6"/>
              <p:cNvSpPr>
                <a:spLocks noChangeArrowheads="1"/>
              </p:cNvSpPr>
              <p:nvPr/>
            </p:nvSpPr>
            <p:spPr bwMode="auto">
              <a:xfrm>
                <a:off x="2667000" y="1697537"/>
                <a:ext cx="3581400" cy="3124199"/>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78855" name="AutoShape 9"/>
              <p:cNvSpPr>
                <a:spLocks noChangeArrowheads="1"/>
              </p:cNvSpPr>
              <p:nvPr/>
            </p:nvSpPr>
            <p:spPr bwMode="auto">
              <a:xfrm>
                <a:off x="3505200" y="1676400"/>
                <a:ext cx="1905000" cy="1600200"/>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grpSp>
      </p:grpSp>
    </p:spTree>
    <p:extLst>
      <p:ext uri="{BB962C8B-B14F-4D97-AF65-F5344CB8AC3E}">
        <p14:creationId xmlns:p14="http://schemas.microsoft.com/office/powerpoint/2010/main" val="6103224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Calibri" charset="0"/>
                <a:ea typeface="ＭＳ Ｐゴシック" charset="0"/>
                <a:cs typeface="ＭＳ Ｐゴシック" charset="0"/>
              </a:rPr>
              <a:t>Statement of Purpose</a:t>
            </a:r>
          </a:p>
        </p:txBody>
      </p:sp>
      <p:sp>
        <p:nvSpPr>
          <p:cNvPr id="79874" name="Content Placeholder 2"/>
          <p:cNvSpPr>
            <a:spLocks noGrp="1"/>
          </p:cNvSpPr>
          <p:nvPr>
            <p:ph idx="1"/>
          </p:nvPr>
        </p:nvSpPr>
        <p:spPr/>
        <p:txBody>
          <a:bodyPr/>
          <a:lstStyle/>
          <a:p>
            <a:r>
              <a:rPr lang="en-US">
                <a:latin typeface="Calibri" charset="0"/>
                <a:ea typeface="ＭＳ Ｐゴシック" charset="0"/>
                <a:cs typeface="ＭＳ Ｐゴシック" charset="0"/>
              </a:rPr>
              <a:t>What’</a:t>
            </a:r>
            <a:r>
              <a:rPr lang="en-US" altLang="ja-JP">
                <a:latin typeface="Calibri" charset="0"/>
                <a:ea typeface="ＭＳ Ｐゴシック" charset="0"/>
                <a:cs typeface="ＭＳ Ｐゴシック" charset="0"/>
              </a:rPr>
              <a:t>s the purpose of VTPBiS within your school’s mission?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How will VTPBiS help your school?</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929442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Example:</a:t>
            </a:r>
          </a:p>
        </p:txBody>
      </p:sp>
      <p:sp>
        <p:nvSpPr>
          <p:cNvPr id="81922" name="Content Placeholder 2"/>
          <p:cNvSpPr>
            <a:spLocks noGrp="1"/>
          </p:cNvSpPr>
          <p:nvPr>
            <p:ph idx="1"/>
          </p:nvPr>
        </p:nvSpPr>
        <p:spPr/>
        <p:txBody>
          <a:bodyPr/>
          <a:lstStyle/>
          <a:p>
            <a:pPr eaLnBrk="1" hangingPunct="1">
              <a:buFont typeface="Arial" charset="0"/>
              <a:buNone/>
            </a:pP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The purpose of the PBIS Leadership Team is to build the capacity of our school to develop structures for teaching expected behaviors, create student behavioral and academic support systems, and apply data-based decision-making to discipline, academics, and social/emotional learning. Our Team promotes family and community involvement at all levels of implementation.</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49487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34938"/>
            <a:ext cx="8229600" cy="1417637"/>
          </a:xfrm>
        </p:spPr>
        <p:txBody>
          <a:bodyPr/>
          <a:lstStyle/>
          <a:p>
            <a:r>
              <a:rPr lang="en-US">
                <a:latin typeface="Calibri" charset="0"/>
                <a:ea typeface="ＭＳ Ｐゴシック" charset="0"/>
                <a:cs typeface="ＭＳ Ｐゴシック" charset="0"/>
              </a:rPr>
              <a:t>Activity #2:</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Statement of Purpose</a:t>
            </a:r>
          </a:p>
        </p:txBody>
      </p:sp>
      <p:sp>
        <p:nvSpPr>
          <p:cNvPr id="83970" name="Content Placeholder 2"/>
          <p:cNvSpPr>
            <a:spLocks noGrp="1"/>
          </p:cNvSpPr>
          <p:nvPr>
            <p:ph idx="1"/>
          </p:nvPr>
        </p:nvSpPr>
        <p:spPr>
          <a:xfrm>
            <a:off x="1111250" y="1600200"/>
            <a:ext cx="8229600" cy="4446588"/>
          </a:xfrm>
        </p:spPr>
        <p:txBody>
          <a:bodyPr/>
          <a:lstStyle/>
          <a:p>
            <a:r>
              <a:rPr lang="en-US" sz="2300">
                <a:latin typeface="Calibri" charset="0"/>
                <a:ea typeface="ＭＳ Ｐゴシック" charset="0"/>
                <a:cs typeface="ＭＳ Ｐゴシック" charset="0"/>
              </a:rPr>
              <a:t>In your teams:</a:t>
            </a:r>
          </a:p>
          <a:p>
            <a:r>
              <a:rPr lang="en-US" sz="2300">
                <a:latin typeface="Calibri" charset="0"/>
                <a:ea typeface="ＭＳ Ｐゴシック" charset="0"/>
                <a:cs typeface="ＭＳ Ｐゴシック" charset="0"/>
              </a:rPr>
              <a:t>Finalize your Statement of Purpose (insert into VTPBiS Workbook)</a:t>
            </a:r>
          </a:p>
          <a:p>
            <a:pPr lvl="1"/>
            <a:r>
              <a:rPr lang="en-US" sz="2300">
                <a:latin typeface="Calibri" charset="0"/>
                <a:ea typeface="ＭＳ Ｐゴシック" charset="0"/>
              </a:rPr>
              <a:t>Positively stated</a:t>
            </a:r>
          </a:p>
          <a:p>
            <a:pPr lvl="1"/>
            <a:r>
              <a:rPr lang="en-US" sz="2300">
                <a:latin typeface="Calibri" charset="0"/>
                <a:ea typeface="ＭＳ Ｐゴシック" charset="0"/>
              </a:rPr>
              <a:t>2-3 sentences in length</a:t>
            </a:r>
          </a:p>
          <a:p>
            <a:pPr lvl="1"/>
            <a:r>
              <a:rPr lang="en-US" sz="2300">
                <a:latin typeface="Calibri" charset="0"/>
                <a:ea typeface="ＭＳ Ｐゴシック" charset="0"/>
              </a:rPr>
              <a:t>Supportive academic achievement</a:t>
            </a:r>
          </a:p>
          <a:p>
            <a:pPr lvl="1"/>
            <a:r>
              <a:rPr lang="en-US" sz="2300">
                <a:latin typeface="Calibri" charset="0"/>
                <a:ea typeface="ＭＳ Ｐゴシック" charset="0"/>
              </a:rPr>
              <a:t>Contextually/culturally appropriate (e.g. age, level, language)</a:t>
            </a:r>
          </a:p>
          <a:p>
            <a:r>
              <a:rPr lang="en-US" sz="2300">
                <a:latin typeface="Calibri" charset="0"/>
                <a:ea typeface="ＭＳ Ｐゴシック" charset="0"/>
                <a:cs typeface="ＭＳ Ｐゴシック" charset="0"/>
              </a:rPr>
              <a:t>Plan for roll-out (write action steps in VTPBiS Implementation Plan)</a:t>
            </a:r>
          </a:p>
          <a:p>
            <a:pPr lvl="1"/>
            <a:r>
              <a:rPr lang="en-US" sz="2300">
                <a:latin typeface="Calibri" charset="0"/>
                <a:ea typeface="ＭＳ Ｐゴシック" charset="0"/>
              </a:rPr>
              <a:t>How will this be communicated to stakeholders?</a:t>
            </a:r>
          </a:p>
          <a:p>
            <a:pPr lvl="1"/>
            <a:r>
              <a:rPr lang="en-US" sz="2300">
                <a:latin typeface="Calibri" charset="0"/>
                <a:ea typeface="ＭＳ Ｐゴシック" charset="0"/>
              </a:rPr>
              <a:t>How will you publicize in written materials/posters/websites?</a:t>
            </a:r>
          </a:p>
        </p:txBody>
      </p:sp>
    </p:spTree>
    <p:extLst>
      <p:ext uri="{BB962C8B-B14F-4D97-AF65-F5344CB8AC3E}">
        <p14:creationId xmlns:p14="http://schemas.microsoft.com/office/powerpoint/2010/main" val="3295182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p:cNvSpPr>
          <p:nvPr>
            <p:ph type="subTitle" idx="1"/>
          </p:nvPr>
        </p:nvSpPr>
        <p:spPr>
          <a:xfrm>
            <a:off x="1277722" y="234950"/>
            <a:ext cx="6895799" cy="1206500"/>
          </a:xfrm>
        </p:spPr>
        <p:txBody>
          <a:bodyPr/>
          <a:lstStyle/>
          <a:p>
            <a:pPr algn="l" eaLnBrk="1" hangingPunct="1">
              <a:lnSpc>
                <a:spcPct val="80000"/>
              </a:lnSpc>
            </a:pPr>
            <a:r>
              <a:rPr lang="en-US" sz="3600" b="1" i="1" dirty="0">
                <a:solidFill>
                  <a:srgbClr val="FFFFFF"/>
                </a:solidFill>
                <a:latin typeface="Calibri" charset="0"/>
                <a:ea typeface="ＭＳ Ｐゴシック" charset="0"/>
                <a:cs typeface="ＭＳ Ｐゴシック" charset="0"/>
              </a:rPr>
              <a:t>Component 2: </a:t>
            </a:r>
          </a:p>
          <a:p>
            <a:pPr algn="l" eaLnBrk="1" hangingPunct="1">
              <a:lnSpc>
                <a:spcPct val="80000"/>
              </a:lnSpc>
            </a:pPr>
            <a:r>
              <a:rPr lang="en-US" sz="3600" b="1" i="1" dirty="0">
                <a:solidFill>
                  <a:srgbClr val="FFFFFF"/>
                </a:solidFill>
                <a:latin typeface="Calibri" charset="0"/>
                <a:ea typeface="ＭＳ Ｐゴシック" charset="0"/>
                <a:cs typeface="ＭＳ Ｐゴシック" charset="0"/>
              </a:rPr>
              <a:t>Clearly Defined Expected Behavior</a:t>
            </a:r>
          </a:p>
          <a:p>
            <a:pPr eaLnBrk="1" hangingPunct="1">
              <a:lnSpc>
                <a:spcPct val="80000"/>
              </a:lnSpc>
            </a:pPr>
            <a:endParaRPr lang="en-US" b="1" i="1" dirty="0">
              <a:solidFill>
                <a:srgbClr val="898989"/>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900" b="1" dirty="0">
              <a:solidFill>
                <a:schemeClr val="folHlink"/>
              </a:solidFill>
              <a:latin typeface="Calibri" charset="0"/>
              <a:ea typeface="ＭＳ Ｐゴシック" charset="0"/>
              <a:cs typeface="ＭＳ Ｐゴシック" charset="0"/>
            </a:endParaRPr>
          </a:p>
          <a:p>
            <a:pPr eaLnBrk="1" hangingPunct="1">
              <a:lnSpc>
                <a:spcPct val="80000"/>
              </a:lnSpc>
            </a:pPr>
            <a:endParaRPr lang="en-US" sz="1000" b="1" dirty="0">
              <a:solidFill>
                <a:schemeClr val="folHlink"/>
              </a:solidFill>
              <a:latin typeface="Calibri" charset="0"/>
              <a:ea typeface="ＭＳ Ｐゴシック" charset="0"/>
              <a:cs typeface="ＭＳ Ｐゴシック" charset="0"/>
            </a:endParaRPr>
          </a:p>
        </p:txBody>
      </p:sp>
      <p:grpSp>
        <p:nvGrpSpPr>
          <p:cNvPr id="86018" name="Group 11"/>
          <p:cNvGrpSpPr>
            <a:grpSpLocks/>
          </p:cNvGrpSpPr>
          <p:nvPr/>
        </p:nvGrpSpPr>
        <p:grpSpPr bwMode="auto">
          <a:xfrm>
            <a:off x="1038225" y="1924050"/>
            <a:ext cx="6589713" cy="4214813"/>
            <a:chOff x="1705769" y="1662907"/>
            <a:chExt cx="7056701" cy="4767263"/>
          </a:xfrm>
        </p:grpSpPr>
        <p:pic>
          <p:nvPicPr>
            <p:cNvPr id="8601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5769" y="4198145"/>
              <a:ext cx="17954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20" name="Group 13"/>
            <p:cNvGrpSpPr>
              <a:grpSpLocks/>
            </p:cNvGrpSpPr>
            <p:nvPr/>
          </p:nvGrpSpPr>
          <p:grpSpPr bwMode="auto">
            <a:xfrm>
              <a:off x="3352270" y="1662907"/>
              <a:ext cx="5410200" cy="4767263"/>
              <a:chOff x="1752600" y="1676400"/>
              <a:chExt cx="5410200" cy="4767263"/>
            </a:xfrm>
          </p:grpSpPr>
          <p:sp>
            <p:nvSpPr>
              <p:cNvPr id="86021" name="AutoShape 3"/>
              <p:cNvSpPr>
                <a:spLocks noChangeArrowheads="1"/>
              </p:cNvSpPr>
              <p:nvPr/>
            </p:nvSpPr>
            <p:spPr bwMode="auto">
              <a:xfrm>
                <a:off x="1752600" y="1676400"/>
                <a:ext cx="5410200" cy="476726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86022" name="AutoShape 6"/>
              <p:cNvSpPr>
                <a:spLocks noChangeArrowheads="1"/>
              </p:cNvSpPr>
              <p:nvPr/>
            </p:nvSpPr>
            <p:spPr bwMode="auto">
              <a:xfrm>
                <a:off x="2667000" y="1697537"/>
                <a:ext cx="3581400" cy="3124199"/>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86023" name="AutoShape 9"/>
              <p:cNvSpPr>
                <a:spLocks noChangeArrowheads="1"/>
              </p:cNvSpPr>
              <p:nvPr/>
            </p:nvSpPr>
            <p:spPr bwMode="auto">
              <a:xfrm>
                <a:off x="3505200" y="1676400"/>
                <a:ext cx="1905000" cy="1600200"/>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sp3d>
            </p:spPr>
            <p:txBody>
              <a:bodyPr wrap="none" anchor="ctr">
                <a:flatTx/>
              </a:bodyPr>
              <a:lstStyle/>
              <a:p>
                <a:pPr eaLnBrk="0" fontAlgn="base" hangingPunct="0">
                  <a:spcBef>
                    <a:spcPct val="0"/>
                  </a:spcBef>
                  <a:spcAft>
                    <a:spcPct val="0"/>
                  </a:spcAft>
                </a:pPr>
                <a:endParaRPr lang="en-US">
                  <a:solidFill>
                    <a:prstClr val="black"/>
                  </a:solidFill>
                  <a:latin typeface="Calibri" charset="0"/>
                  <a:ea typeface="ＭＳ Ｐゴシック" charset="0"/>
                  <a:cs typeface="ＭＳ Ｐゴシック" charset="0"/>
                </a:endParaRPr>
              </a:p>
            </p:txBody>
          </p:sp>
        </p:grpSp>
      </p:grpSp>
    </p:spTree>
    <p:extLst>
      <p:ext uri="{BB962C8B-B14F-4D97-AF65-F5344CB8AC3E}">
        <p14:creationId xmlns:p14="http://schemas.microsoft.com/office/powerpoint/2010/main" val="13929421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endParaRPr lang="en-US">
              <a:latin typeface="Calibri" charset="0"/>
              <a:ea typeface="ＭＳ Ｐゴシック" charset="0"/>
              <a:cs typeface="ＭＳ Ｐゴシック" charset="0"/>
            </a:endParaRPr>
          </a:p>
        </p:txBody>
      </p:sp>
      <p:sp>
        <p:nvSpPr>
          <p:cNvPr id="88066" name="Rectangle 3"/>
          <p:cNvSpPr>
            <a:spLocks noGrp="1" noChangeArrowheads="1"/>
          </p:cNvSpPr>
          <p:nvPr>
            <p:ph type="body" sz="half" idx="4294967295"/>
          </p:nvPr>
        </p:nvSpPr>
        <p:spPr>
          <a:xfrm>
            <a:off x="0" y="1600200"/>
            <a:ext cx="8534400" cy="5257800"/>
          </a:xfrm>
        </p:spPr>
        <p:txBody>
          <a:bodyPr/>
          <a:lstStyle/>
          <a:p>
            <a:pPr eaLnBrk="1" hangingPunct="1">
              <a:lnSpc>
                <a:spcPct val="90000"/>
              </a:lnSpc>
              <a:buFontTx/>
              <a:buNone/>
            </a:pPr>
            <a:endParaRPr lang="en-US">
              <a:latin typeface="Calibri" charset="0"/>
              <a:ea typeface="ＭＳ Ｐゴシック" charset="0"/>
              <a:cs typeface="ＭＳ Ｐゴシック" charset="0"/>
            </a:endParaRPr>
          </a:p>
          <a:p>
            <a:pPr eaLnBrk="1" hangingPunct="1">
              <a:lnSpc>
                <a:spcPct val="90000"/>
              </a:lnSpc>
            </a:pPr>
            <a:endParaRPr lang="en-US">
              <a:latin typeface="Calibri" charset="0"/>
              <a:ea typeface="ＭＳ Ｐゴシック" charset="0"/>
              <a:cs typeface="ＭＳ Ｐゴシック" charset="0"/>
            </a:endParaRPr>
          </a:p>
          <a:p>
            <a:pPr eaLnBrk="1" hangingPunct="1">
              <a:lnSpc>
                <a:spcPct val="90000"/>
              </a:lnSpc>
            </a:pPr>
            <a:endParaRPr lang="en-US">
              <a:latin typeface="Calibri" charset="0"/>
              <a:ea typeface="ＭＳ Ｐゴシック" charset="0"/>
              <a:cs typeface="ＭＳ Ｐゴシック" charset="0"/>
            </a:endParaRPr>
          </a:p>
          <a:p>
            <a:pPr eaLnBrk="1" hangingPunct="1">
              <a:lnSpc>
                <a:spcPct val="90000"/>
              </a:lnSpc>
              <a:buFontTx/>
              <a:buNone/>
            </a:pPr>
            <a:endParaRPr lang="en-US">
              <a:latin typeface="Calibri" charset="0"/>
              <a:ea typeface="ＭＳ Ｐゴシック" charset="0"/>
              <a:cs typeface="ＭＳ Ｐゴシック" charset="0"/>
            </a:endParaRPr>
          </a:p>
          <a:p>
            <a:pPr eaLnBrk="1" hangingPunct="1">
              <a:lnSpc>
                <a:spcPct val="90000"/>
              </a:lnSpc>
            </a:pPr>
            <a:endParaRPr lang="en-US">
              <a:latin typeface="Calibri" charset="0"/>
              <a:ea typeface="ＭＳ Ｐゴシック" charset="0"/>
              <a:cs typeface="ＭＳ Ｐゴシック" charset="0"/>
            </a:endParaRPr>
          </a:p>
          <a:p>
            <a:pPr eaLnBrk="1" hangingPunct="1">
              <a:lnSpc>
                <a:spcPct val="90000"/>
              </a:lnSpc>
            </a:pPr>
            <a:endParaRPr lang="en-US">
              <a:latin typeface="Calibri" charset="0"/>
              <a:ea typeface="ＭＳ Ｐゴシック" charset="0"/>
              <a:cs typeface="ＭＳ Ｐゴシック" charset="0"/>
            </a:endParaRPr>
          </a:p>
          <a:p>
            <a:pPr eaLnBrk="1" hangingPunct="1">
              <a:lnSpc>
                <a:spcPct val="90000"/>
              </a:lnSpc>
            </a:pPr>
            <a:endParaRPr lang="en-US">
              <a:latin typeface="Calibri" charset="0"/>
              <a:ea typeface="ＭＳ Ｐゴシック" charset="0"/>
              <a:cs typeface="ＭＳ Ｐゴシック" charset="0"/>
            </a:endParaRPr>
          </a:p>
          <a:p>
            <a:pPr eaLnBrk="1" hangingPunct="1">
              <a:lnSpc>
                <a:spcPct val="90000"/>
              </a:lnSpc>
            </a:pPr>
            <a:endParaRPr lang="en-US" sz="1400" b="1">
              <a:latin typeface="Calibri" charset="0"/>
              <a:ea typeface="ＭＳ Ｐゴシック" charset="0"/>
              <a:cs typeface="ＭＳ Ｐゴシック" charset="0"/>
            </a:endParaRPr>
          </a:p>
          <a:p>
            <a:pPr eaLnBrk="1" hangingPunct="1">
              <a:lnSpc>
                <a:spcPct val="90000"/>
              </a:lnSpc>
            </a:pPr>
            <a:endParaRPr lang="en-US" sz="1200" b="1">
              <a:latin typeface="Calibri" charset="0"/>
              <a:ea typeface="ＭＳ Ｐゴシック" charset="0"/>
              <a:cs typeface="ＭＳ Ｐゴシック" charset="0"/>
            </a:endParaRPr>
          </a:p>
          <a:p>
            <a:pPr eaLnBrk="1" hangingPunct="1">
              <a:lnSpc>
                <a:spcPct val="90000"/>
              </a:lnSpc>
            </a:pPr>
            <a:r>
              <a:rPr lang="en-US" sz="1200" b="1">
                <a:latin typeface="Calibri" charset="0"/>
                <a:ea typeface="ＭＳ Ｐゴシック" charset="0"/>
                <a:cs typeface="ＭＳ Ｐゴシック" charset="0"/>
              </a:rPr>
              <a:t>(Close to Home c Reprinted with permission of Universal Press Syndicate. All rights reserved.)</a:t>
            </a:r>
          </a:p>
        </p:txBody>
      </p:sp>
      <p:pic>
        <p:nvPicPr>
          <p:cNvPr id="88067" name="Picture 4" descr="m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quot;No&quot; Symbol 4"/>
          <p:cNvSpPr/>
          <p:nvPr/>
        </p:nvSpPr>
        <p:spPr bwMode="auto">
          <a:xfrm>
            <a:off x="352425" y="152400"/>
            <a:ext cx="8537575" cy="6705600"/>
          </a:xfrm>
          <a:prstGeom prst="noSmoking">
            <a:avLst/>
          </a:prstGeom>
          <a:solidFill>
            <a:srgbClr val="FF0000">
              <a:alpha val="45000"/>
            </a:srgbClr>
          </a:solidFill>
          <a:ln w="9525" cap="flat" cmpd="sng" algn="ctr">
            <a:solidFill>
              <a:schemeClr val="tx1"/>
            </a:solid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2400">
              <a:solidFill>
                <a:prstClr val="black"/>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966908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p:cNvSpPr>
            <a:spLocks noGrp="1"/>
          </p:cNvSpPr>
          <p:nvPr>
            <p:ph type="title"/>
          </p:nvPr>
        </p:nvSpPr>
        <p:spPr/>
        <p:txBody>
          <a:bodyPr/>
          <a:lstStyle/>
          <a:p>
            <a:r>
              <a:rPr lang="en-US">
                <a:latin typeface="Calibri" charset="0"/>
                <a:ea typeface="ＭＳ Ｐゴシック" charset="0"/>
                <a:cs typeface="ＭＳ Ｐゴシック" charset="0"/>
              </a:rPr>
              <a:t>Defined Behavior Expectations</a:t>
            </a:r>
          </a:p>
        </p:txBody>
      </p:sp>
      <p:sp>
        <p:nvSpPr>
          <p:cNvPr id="90114" name="Content Placeholder 2"/>
          <p:cNvSpPr>
            <a:spLocks noGrp="1"/>
          </p:cNvSpPr>
          <p:nvPr>
            <p:ph idx="1"/>
          </p:nvPr>
        </p:nvSpPr>
        <p:spPr/>
        <p:txBody>
          <a:bodyPr/>
          <a:lstStyle/>
          <a:p>
            <a:r>
              <a:rPr lang="en-US">
                <a:latin typeface="Calibri" charset="0"/>
                <a:ea typeface="ＭＳ Ｐゴシック" charset="0"/>
                <a:cs typeface="ＭＳ Ｐゴシック" charset="0"/>
              </a:rPr>
              <a:t>Few in number</a:t>
            </a:r>
          </a:p>
          <a:p>
            <a:r>
              <a:rPr lang="en-US">
                <a:latin typeface="Calibri" charset="0"/>
                <a:ea typeface="ＭＳ Ｐゴシック" charset="0"/>
                <a:cs typeface="ＭＳ Ｐゴシック" charset="0"/>
              </a:rPr>
              <a:t>Positively stated</a:t>
            </a:r>
          </a:p>
          <a:p>
            <a:r>
              <a:rPr lang="en-US">
                <a:latin typeface="Calibri" charset="0"/>
                <a:ea typeface="ＭＳ Ｐゴシック" charset="0"/>
                <a:cs typeface="ＭＳ Ｐゴシック" charset="0"/>
              </a:rPr>
              <a:t>Behavioral terms </a:t>
            </a:r>
          </a:p>
        </p:txBody>
      </p:sp>
    </p:spTree>
    <p:extLst>
      <p:ext uri="{BB962C8B-B14F-4D97-AF65-F5344CB8AC3E}">
        <p14:creationId xmlns:p14="http://schemas.microsoft.com/office/powerpoint/2010/main" val="2897970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618</Words>
  <Application>Microsoft Macintosh PowerPoint</Application>
  <PresentationFormat>On-screen Show (4:3)</PresentationFormat>
  <Paragraphs>110</Paragraphs>
  <Slides>17</Slides>
  <Notes>13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2_Office Theme</vt:lpstr>
      <vt:lpstr>1_Office Theme</vt:lpstr>
      <vt:lpstr>PowerPoint Presentation</vt:lpstr>
      <vt:lpstr>vtMTSS Principle #8</vt:lpstr>
      <vt:lpstr>PowerPoint Presentation</vt:lpstr>
      <vt:lpstr>Statement of Purpose</vt:lpstr>
      <vt:lpstr>Example:</vt:lpstr>
      <vt:lpstr>Activity #2: Statement of Purpose</vt:lpstr>
      <vt:lpstr>PowerPoint Presentation</vt:lpstr>
      <vt:lpstr>PowerPoint Presentation</vt:lpstr>
      <vt:lpstr>Defined Behavior Expectations</vt:lpstr>
      <vt:lpstr>St. Albans City School</vt:lpstr>
      <vt:lpstr>Champlain Elementary</vt:lpstr>
      <vt:lpstr>Orchard Elementary</vt:lpstr>
      <vt:lpstr>Stockbridge Central</vt:lpstr>
      <vt:lpstr>Charlotte Central</vt:lpstr>
      <vt:lpstr>Woodbury Elementary</vt:lpstr>
      <vt:lpstr>Fairfield in CT</vt:lpstr>
      <vt:lpstr>Activity #3: Clearly Defined School-wide Expectations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Townshend</dc:creator>
  <cp:lastModifiedBy>Cassandra Townshend</cp:lastModifiedBy>
  <cp:revision>6</cp:revision>
  <dcterms:created xsi:type="dcterms:W3CDTF">2014-02-03T14:52:59Z</dcterms:created>
  <dcterms:modified xsi:type="dcterms:W3CDTF">2014-02-03T17:47:25Z</dcterms:modified>
</cp:coreProperties>
</file>