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84" r:id="rId2"/>
    <p:sldId id="258" r:id="rId3"/>
    <p:sldId id="285" r:id="rId4"/>
    <p:sldId id="259" r:id="rId5"/>
    <p:sldId id="260" r:id="rId6"/>
    <p:sldId id="261" r:id="rId7"/>
    <p:sldId id="263" r:id="rId8"/>
    <p:sldId id="264" r:id="rId9"/>
    <p:sldId id="265" r:id="rId10"/>
    <p:sldId id="266" r:id="rId11"/>
    <p:sldId id="286" r:id="rId12"/>
    <p:sldId id="267" r:id="rId13"/>
    <p:sldId id="268" r:id="rId14"/>
    <p:sldId id="269" r:id="rId15"/>
    <p:sldId id="270" r:id="rId16"/>
    <p:sldId id="271" r:id="rId17"/>
    <p:sldId id="272" r:id="rId18"/>
    <p:sldId id="273" r:id="rId19"/>
    <p:sldId id="287" r:id="rId20"/>
    <p:sldId id="288" r:id="rId21"/>
    <p:sldId id="274" r:id="rId22"/>
    <p:sldId id="275" r:id="rId23"/>
    <p:sldId id="278" r:id="rId24"/>
    <p:sldId id="279" r:id="rId25"/>
    <p:sldId id="280" r:id="rId26"/>
    <p:sldId id="281" r:id="rId27"/>
    <p:sldId id="289" r:id="rId28"/>
    <p:sldId id="290" r:id="rId29"/>
    <p:sldId id="291" r:id="rId30"/>
    <p:sldId id="283" r:id="rId31"/>
    <p:sldId id="256"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33" autoAdjust="0"/>
  </p:normalViewPr>
  <p:slideViewPr>
    <p:cSldViewPr snapToGrid="0" snapToObjects="1">
      <p:cViewPr>
        <p:scale>
          <a:sx n="75" d="100"/>
          <a:sy n="75" d="100"/>
        </p:scale>
        <p:origin x="-1864"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529688-ABDD-9B48-87BA-E708562D3887}" type="datetimeFigureOut">
              <a:rPr lang="en-US" smtClean="0"/>
              <a:t>9/21/15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47545-1024-6B4E-957E-797237E49062}" type="slidenum">
              <a:rPr lang="en-US" smtClean="0"/>
              <a:t>‹#›</a:t>
            </a:fld>
            <a:endParaRPr lang="en-US"/>
          </a:p>
        </p:txBody>
      </p:sp>
    </p:spTree>
    <p:extLst>
      <p:ext uri="{BB962C8B-B14F-4D97-AF65-F5344CB8AC3E}">
        <p14:creationId xmlns:p14="http://schemas.microsoft.com/office/powerpoint/2010/main" val="25729296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RESTRAINT IS NOT … MOMENTARY PERIOD OF PHYSICAL RESTRICTION ACCOMPLISHED WITH MINIMAL FORCE / THE MINIMUM</a:t>
            </a:r>
            <a:r>
              <a:rPr lang="en-US" b="1" baseline="0" dirty="0" smtClean="0"/>
              <a:t> CONTACT NECESSARY TO ESCORT STUDENT FROM ONE PLACE TO ANOTHER / HAND OVER HAND ASSISTANCE WITH A TASK / TECHNIQUES PRESCRIBED BY MEDICAL PROFESSIONAL FOR SAFETY OR TX</a:t>
            </a:r>
          </a:p>
          <a:p>
            <a:r>
              <a:rPr lang="en-US" b="1" baseline="0" dirty="0" smtClean="0"/>
              <a:t>SECLUSION IS NOT … TIME OUT WHEN NOT LEFT ALONE AND IS WITH AN ADULT</a:t>
            </a:r>
          </a:p>
          <a:p>
            <a:endParaRPr lang="en-US" baseline="0" dirty="0" smtClean="0"/>
          </a:p>
          <a:p>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fld id="{577550B3-C845-0747-A3C0-79CD8F1B1221}" type="slidenum">
              <a:rPr lang="en-US" smtClean="0"/>
              <a:t>2</a:t>
            </a:fld>
            <a:endParaRPr lang="en-US"/>
          </a:p>
        </p:txBody>
      </p:sp>
    </p:spTree>
    <p:extLst>
      <p:ext uri="{BB962C8B-B14F-4D97-AF65-F5344CB8AC3E}">
        <p14:creationId xmlns:p14="http://schemas.microsoft.com/office/powerpoint/2010/main" val="1697508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SAFE PROPORTIONATE, SENSITIVE</a:t>
            </a:r>
            <a:r>
              <a:rPr lang="en-US" b="1" baseline="0" dirty="0" smtClean="0"/>
              <a:t> TO:       SEVERITY OF BEHAVIOR ….. CHRONOLOGICAL AND DEVELOPMENTAL AGE …..  PHYSICAL SIZE ….. GENDER …..</a:t>
            </a:r>
          </a:p>
          <a:p>
            <a:r>
              <a:rPr lang="en-US" b="1" baseline="0" dirty="0" smtClean="0"/>
              <a:t> ABILITY TO COMMUNICATE ….. COGNITIVE ABILITY …..  KNOWN PHYSICAL, MEDICAL, PSYCHIATRIC, PERSONAL HISTORY (INCLUDING HX OF TRAUMA OR ABUSE)</a:t>
            </a:r>
            <a:endParaRPr lang="en-US" b="1" dirty="0"/>
          </a:p>
        </p:txBody>
      </p:sp>
      <p:sp>
        <p:nvSpPr>
          <p:cNvPr id="4" name="Slide Number Placeholder 3"/>
          <p:cNvSpPr>
            <a:spLocks noGrp="1"/>
          </p:cNvSpPr>
          <p:nvPr>
            <p:ph type="sldNum" sz="quarter" idx="10"/>
          </p:nvPr>
        </p:nvSpPr>
        <p:spPr/>
        <p:txBody>
          <a:bodyPr/>
          <a:lstStyle/>
          <a:p>
            <a:fld id="{50F47545-1024-6B4E-957E-797237E49062}" type="slidenum">
              <a:rPr lang="en-US" smtClean="0"/>
              <a:t>6</a:t>
            </a:fld>
            <a:endParaRPr lang="en-US"/>
          </a:p>
        </p:txBody>
      </p:sp>
    </p:spTree>
    <p:extLst>
      <p:ext uri="{BB962C8B-B14F-4D97-AF65-F5344CB8AC3E}">
        <p14:creationId xmlns:p14="http://schemas.microsoft.com/office/powerpoint/2010/main" val="1455386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UNNECESSARY PAIN … INDICATING THE POSSIBLE NEED FOR EMERGENCY MEDICAL ASSISTANCE</a:t>
            </a:r>
            <a:endParaRPr lang="en-US" b="1" dirty="0"/>
          </a:p>
        </p:txBody>
      </p:sp>
      <p:sp>
        <p:nvSpPr>
          <p:cNvPr id="4" name="Slide Number Placeholder 3"/>
          <p:cNvSpPr>
            <a:spLocks noGrp="1"/>
          </p:cNvSpPr>
          <p:nvPr>
            <p:ph type="sldNum" sz="quarter" idx="10"/>
          </p:nvPr>
        </p:nvSpPr>
        <p:spPr/>
        <p:txBody>
          <a:bodyPr/>
          <a:lstStyle/>
          <a:p>
            <a:fld id="{577550B3-C845-0747-A3C0-79CD8F1B1221}" type="slidenum">
              <a:rPr lang="en-US" smtClean="0"/>
              <a:t>12</a:t>
            </a:fld>
            <a:endParaRPr lang="en-US"/>
          </a:p>
        </p:txBody>
      </p:sp>
    </p:spTree>
    <p:extLst>
      <p:ext uri="{BB962C8B-B14F-4D97-AF65-F5344CB8AC3E}">
        <p14:creationId xmlns:p14="http://schemas.microsoft.com/office/powerpoint/2010/main" val="114825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STUDENT</a:t>
            </a:r>
            <a:r>
              <a:rPr lang="en-US" b="1" baseline="0" dirty="0" smtClean="0"/>
              <a:t>:         WITH </a:t>
            </a:r>
            <a:r>
              <a:rPr lang="en-US" b="1" baseline="0" dirty="0" smtClean="0"/>
              <a:t>A PROPER STAFF </a:t>
            </a:r>
            <a:r>
              <a:rPr lang="en-US" b="1" baseline="0" dirty="0" smtClean="0"/>
              <a:t>MEMBER …..  </a:t>
            </a:r>
            <a:r>
              <a:rPr lang="en-US" b="1" baseline="0" dirty="0" smtClean="0"/>
              <a:t>REVIEW INCIDENT, IN A MANNER APPROPRIATE TO STUDENT’S AGE OR DEVELOPMENTAL </a:t>
            </a:r>
            <a:r>
              <a:rPr lang="en-US" b="1" baseline="0" dirty="0" smtClean="0"/>
              <a:t>ABILITY  …..TO </a:t>
            </a:r>
            <a:r>
              <a:rPr lang="en-US" b="1" baseline="0" dirty="0" smtClean="0"/>
              <a:t>DISCUSS </a:t>
            </a:r>
            <a:r>
              <a:rPr lang="en-US" b="1" baseline="0" dirty="0" smtClean="0"/>
              <a:t>         </a:t>
            </a:r>
          </a:p>
          <a:p>
            <a:r>
              <a:rPr lang="en-US" b="1" baseline="0" dirty="0" smtClean="0"/>
              <a:t>                           BX </a:t>
            </a:r>
            <a:r>
              <a:rPr lang="en-US" b="1" baseline="0" dirty="0" smtClean="0"/>
              <a:t>THAT PRECIPITATED USE OF RESTRAINT OR SECLUSION</a:t>
            </a:r>
          </a:p>
          <a:p>
            <a:r>
              <a:rPr lang="en-US" b="1" baseline="0" dirty="0" smtClean="0"/>
              <a:t>STAFF:              DISCUSS </a:t>
            </a:r>
            <a:r>
              <a:rPr lang="en-US" b="1" baseline="0" dirty="0" smtClean="0"/>
              <a:t>WHETHER PROPER PROCEDURES USED, INCLUDING PREVENTION PROCEDURES</a:t>
            </a:r>
          </a:p>
          <a:p>
            <a:r>
              <a:rPr lang="en-US" b="1" baseline="0" dirty="0" smtClean="0"/>
              <a:t>PARENTS:        PRIOR </a:t>
            </a:r>
            <a:r>
              <a:rPr lang="en-US" b="1" baseline="0" dirty="0" smtClean="0"/>
              <a:t>WRITTEN NOTICE OF </a:t>
            </a:r>
            <a:r>
              <a:rPr lang="en-US" b="1" baseline="0" dirty="0" smtClean="0"/>
              <a:t>REVIEW … CONVENE </a:t>
            </a:r>
            <a:r>
              <a:rPr lang="en-US" b="1" baseline="0" dirty="0" smtClean="0"/>
              <a:t>AT MUTUALLY ACCEPTABLE TIME AND </a:t>
            </a:r>
            <a:r>
              <a:rPr lang="en-US" b="1" baseline="0" dirty="0" smtClean="0"/>
              <a:t>PLACE ……DETERMINING </a:t>
            </a:r>
            <a:r>
              <a:rPr lang="en-US" b="1" baseline="0" dirty="0" smtClean="0"/>
              <a:t>ANY SPECIFIC FOLLOW UP ACTIONS</a:t>
            </a:r>
          </a:p>
          <a:p>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577550B3-C845-0747-A3C0-79CD8F1B1221}" type="slidenum">
              <a:rPr lang="en-US" smtClean="0"/>
              <a:t>14</a:t>
            </a:fld>
            <a:endParaRPr lang="en-US"/>
          </a:p>
        </p:txBody>
      </p:sp>
    </p:spTree>
    <p:extLst>
      <p:ext uri="{BB962C8B-B14F-4D97-AF65-F5344CB8AC3E}">
        <p14:creationId xmlns:p14="http://schemas.microsoft.com/office/powerpoint/2010/main" val="2941559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1536AA-8D62-C841-892B-63FCBF1FAEB2}" type="datetimeFigureOut">
              <a:rPr lang="en-US" smtClean="0"/>
              <a:t>9/21/15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2805197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36AA-8D62-C841-892B-63FCBF1FAEB2}" type="datetimeFigureOut">
              <a:rPr lang="en-US" smtClean="0"/>
              <a:t>9/21/15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344199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36AA-8D62-C841-892B-63FCBF1FAEB2}" type="datetimeFigureOut">
              <a:rPr lang="en-US" smtClean="0"/>
              <a:t>9/21/15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248760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536AA-8D62-C841-892B-63FCBF1FAEB2}" type="datetimeFigureOut">
              <a:rPr lang="en-US" smtClean="0"/>
              <a:t>9/21/15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51925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1536AA-8D62-C841-892B-63FCBF1FAEB2}" type="datetimeFigureOut">
              <a:rPr lang="en-US" smtClean="0"/>
              <a:t>9/21/15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416845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1536AA-8D62-C841-892B-63FCBF1FAEB2}" type="datetimeFigureOut">
              <a:rPr lang="en-US" smtClean="0"/>
              <a:t>9/21/15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1663411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1536AA-8D62-C841-892B-63FCBF1FAEB2}" type="datetimeFigureOut">
              <a:rPr lang="en-US" smtClean="0"/>
              <a:t>9/21/15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321259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1536AA-8D62-C841-892B-63FCBF1FAEB2}" type="datetimeFigureOut">
              <a:rPr lang="en-US" smtClean="0"/>
              <a:t>9/21/15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108860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536AA-8D62-C841-892B-63FCBF1FAEB2}" type="datetimeFigureOut">
              <a:rPr lang="en-US" smtClean="0"/>
              <a:t>9/21/15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410678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536AA-8D62-C841-892B-63FCBF1FAEB2}" type="datetimeFigureOut">
              <a:rPr lang="en-US" smtClean="0"/>
              <a:t>9/21/15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2190717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536AA-8D62-C841-892B-63FCBF1FAEB2}" type="datetimeFigureOut">
              <a:rPr lang="en-US" smtClean="0"/>
              <a:t>9/21/15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50ACE4-B43E-5245-AA94-08F37105F60C}" type="slidenum">
              <a:rPr lang="en-US" smtClean="0"/>
              <a:t>‹#›</a:t>
            </a:fld>
            <a:endParaRPr lang="en-US"/>
          </a:p>
        </p:txBody>
      </p:sp>
    </p:spTree>
    <p:extLst>
      <p:ext uri="{BB962C8B-B14F-4D97-AF65-F5344CB8AC3E}">
        <p14:creationId xmlns:p14="http://schemas.microsoft.com/office/powerpoint/2010/main" val="446654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536AA-8D62-C841-892B-63FCBF1FAEB2}" type="datetimeFigureOut">
              <a:rPr lang="en-US" smtClean="0"/>
              <a:t>9/21/15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50ACE4-B43E-5245-AA94-08F37105F60C}" type="slidenum">
              <a:rPr lang="en-US" smtClean="0"/>
              <a:t>‹#›</a:t>
            </a:fld>
            <a:endParaRPr lang="en-US"/>
          </a:p>
        </p:txBody>
      </p:sp>
    </p:spTree>
    <p:extLst>
      <p:ext uri="{BB962C8B-B14F-4D97-AF65-F5344CB8AC3E}">
        <p14:creationId xmlns:p14="http://schemas.microsoft.com/office/powerpoint/2010/main" val="1580219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UD91rN1jzfA&amp;feature=share&amp;list=UUVroHoQ2QoGgMbDf07ZhpPw" TargetMode="External"/><Relationship Id="rId4" Type="http://schemas.openxmlformats.org/officeDocument/2006/relationships/hyperlink" Target="mailto:tracy.harris@vermont.gov" TargetMode="External"/><Relationship Id="rId5" Type="http://schemas.openxmlformats.org/officeDocument/2006/relationships/hyperlink" Target="mailto:richard.boltax@vermont.gov" TargetMode="External"/><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hyperlink" Target="http://education.vermont.gov/state-board/rules/4500"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1118513"/>
            <a:ext cx="7772400" cy="1876825"/>
          </a:xfrm>
        </p:spPr>
        <p:txBody>
          <a:bodyPr>
            <a:noAutofit/>
          </a:bodyPr>
          <a:lstStyle/>
          <a:p>
            <a:pPr algn="ctr"/>
            <a:r>
              <a:rPr lang="en-US" dirty="0" smtClean="0">
                <a:solidFill>
                  <a:srgbClr val="009249"/>
                </a:solidFill>
                <a:latin typeface="Franklin Gothic Medium"/>
                <a:cs typeface="Franklin Gothic Medium"/>
              </a:rPr>
              <a:t>RULE 4500:  THE USE OF RESTRAINTS AND SECLUSION IN VERMONT SCHOOLS</a:t>
            </a:r>
            <a:endParaRPr lang="en-US" dirty="0">
              <a:solidFill>
                <a:srgbClr val="009249"/>
              </a:solidFill>
              <a:latin typeface="Franklin Gothic Medium"/>
              <a:cs typeface="Franklin Gothic Medium"/>
            </a:endParaRPr>
          </a:p>
        </p:txBody>
      </p:sp>
      <p:sp>
        <p:nvSpPr>
          <p:cNvPr id="5" name="Text Placeholder 4"/>
          <p:cNvSpPr>
            <a:spLocks noGrp="1"/>
          </p:cNvSpPr>
          <p:nvPr>
            <p:ph type="body" idx="1"/>
          </p:nvPr>
        </p:nvSpPr>
        <p:spPr>
          <a:xfrm>
            <a:off x="722313" y="3450328"/>
            <a:ext cx="7772400" cy="1554543"/>
          </a:xfrm>
        </p:spPr>
        <p:txBody>
          <a:bodyPr>
            <a:normAutofit/>
          </a:bodyPr>
          <a:lstStyle/>
          <a:p>
            <a:pPr algn="r"/>
            <a:r>
              <a:rPr lang="en-US" sz="2400" dirty="0" smtClean="0">
                <a:solidFill>
                  <a:schemeClr val="tx1"/>
                </a:solidFill>
                <a:latin typeface="Franklin Gothic Medium"/>
                <a:cs typeface="Franklin Gothic Medium"/>
              </a:rPr>
              <a:t>A webinar facilitated by Tracy Harris</a:t>
            </a:r>
          </a:p>
          <a:p>
            <a:pPr algn="r"/>
            <a:r>
              <a:rPr lang="en-US" sz="2400" dirty="0" smtClean="0">
                <a:solidFill>
                  <a:schemeClr val="tx1"/>
                </a:solidFill>
                <a:latin typeface="Franklin Gothic Medium"/>
                <a:cs typeface="Franklin Gothic Medium"/>
              </a:rPr>
              <a:t>Coordinator for Behavioral Supports</a:t>
            </a:r>
          </a:p>
          <a:p>
            <a:pPr algn="r"/>
            <a:r>
              <a:rPr lang="en-US" sz="2400" dirty="0" smtClean="0">
                <a:solidFill>
                  <a:schemeClr val="tx1"/>
                </a:solidFill>
                <a:latin typeface="Franklin Gothic Medium"/>
                <a:cs typeface="Franklin Gothic Medium"/>
              </a:rPr>
              <a:t>Vermont Agency of Education</a:t>
            </a:r>
            <a:endParaRPr lang="en-US" sz="2400" dirty="0">
              <a:solidFill>
                <a:schemeClr val="tx1"/>
              </a:solidFill>
              <a:latin typeface="Franklin Gothic Medium"/>
              <a:cs typeface="Franklin Gothic Medium"/>
            </a:endParaRPr>
          </a:p>
        </p:txBody>
      </p:sp>
      <p:pic>
        <p:nvPicPr>
          <p:cNvPr id="6" name="Picture 5"/>
          <p:cNvPicPr>
            <a:picLocks noChangeAspect="1"/>
          </p:cNvPicPr>
          <p:nvPr/>
        </p:nvPicPr>
        <p:blipFill>
          <a:blip r:embed="rId2"/>
          <a:stretch>
            <a:fillRect/>
          </a:stretch>
        </p:blipFill>
        <p:spPr>
          <a:xfrm>
            <a:off x="6520544" y="5791200"/>
            <a:ext cx="2344056" cy="820420"/>
          </a:xfrm>
          <a:prstGeom prst="rect">
            <a:avLst/>
          </a:prstGeom>
        </p:spPr>
      </p:pic>
      <p:pic>
        <p:nvPicPr>
          <p:cNvPr id="8" name="Picture 7"/>
          <p:cNvPicPr>
            <a:picLocks noChangeAspect="1"/>
          </p:cNvPicPr>
          <p:nvPr/>
        </p:nvPicPr>
        <p:blipFill>
          <a:blip r:embed="rId3"/>
          <a:stretch>
            <a:fillRect/>
          </a:stretch>
        </p:blipFill>
        <p:spPr>
          <a:xfrm>
            <a:off x="722313" y="5486102"/>
            <a:ext cx="1465919" cy="1125518"/>
          </a:xfrm>
          <a:prstGeom prst="rect">
            <a:avLst/>
          </a:prstGeom>
        </p:spPr>
      </p:pic>
    </p:spTree>
    <p:extLst>
      <p:ext uri="{BB962C8B-B14F-4D97-AF65-F5344CB8AC3E}">
        <p14:creationId xmlns:p14="http://schemas.microsoft.com/office/powerpoint/2010/main" val="744939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Discipline and Rule 4500</a:t>
            </a:r>
            <a:endParaRPr lang="en-US" dirty="0"/>
          </a:p>
        </p:txBody>
      </p:sp>
      <p:sp>
        <p:nvSpPr>
          <p:cNvPr id="3" name="Content Placeholder 2"/>
          <p:cNvSpPr>
            <a:spLocks noGrp="1"/>
          </p:cNvSpPr>
          <p:nvPr>
            <p:ph idx="1"/>
          </p:nvPr>
        </p:nvSpPr>
        <p:spPr>
          <a:xfrm>
            <a:off x="457200" y="1524000"/>
            <a:ext cx="8229600" cy="4419600"/>
          </a:xfrm>
        </p:spPr>
        <p:txBody>
          <a:bodyPr>
            <a:normAutofit fontScale="92500" lnSpcReduction="10000"/>
          </a:bodyPr>
          <a:lstStyle/>
          <a:p>
            <a:r>
              <a:rPr lang="en-US" sz="2800" dirty="0" smtClean="0">
                <a:latin typeface="Palatino Linotype"/>
                <a:cs typeface="Palatino Linotype"/>
              </a:rPr>
              <a:t>Restraint and Seclusion May Only Be Imposed:</a:t>
            </a:r>
          </a:p>
          <a:p>
            <a:pPr marL="0" indent="0">
              <a:buNone/>
            </a:pPr>
            <a:endParaRPr lang="en-US" sz="1300" dirty="0" smtClean="0">
              <a:latin typeface="Palatino Linotype"/>
              <a:cs typeface="Palatino Linotype"/>
            </a:endParaRPr>
          </a:p>
          <a:p>
            <a:pPr lvl="1"/>
            <a:r>
              <a:rPr lang="en-US" sz="2400" dirty="0" smtClean="0">
                <a:latin typeface="Palatino Linotype"/>
                <a:cs typeface="Palatino Linotype"/>
              </a:rPr>
              <a:t>By properly trained school staff or contracted service personnel </a:t>
            </a: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Unless, due to </a:t>
            </a:r>
            <a:r>
              <a:rPr lang="en-US" sz="2400" dirty="0" err="1" smtClean="0">
                <a:latin typeface="Palatino Linotype"/>
                <a:cs typeface="Palatino Linotype"/>
              </a:rPr>
              <a:t>unforseeable</a:t>
            </a:r>
            <a:r>
              <a:rPr lang="en-US" sz="2400" dirty="0" smtClean="0">
                <a:latin typeface="Palatino Linotype"/>
                <a:cs typeface="Palatino Linotype"/>
              </a:rPr>
              <a:t> nature of the danger of the circumstance, trained personnel are not immediately available</a:t>
            </a: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When a restrained student is monitored face-to-face by school staff or contracted service provider</a:t>
            </a: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If safety of personnel is significantly compromised by face-to-face monitoring or if the student is in seclusion, then personnel are in direct visual contact with the student </a:t>
            </a:r>
          </a:p>
          <a:p>
            <a:pPr marL="0" indent="0">
              <a:buNone/>
            </a:pPr>
            <a:endParaRPr lang="en-US" sz="1600" dirty="0" smtClean="0">
              <a:latin typeface="Palatino Linotype"/>
              <a:cs typeface="Palatino Linotype"/>
            </a:endParaRPr>
          </a:p>
          <a:p>
            <a:pPr lvl="1"/>
            <a:endParaRPr lang="en-US" sz="2000" dirty="0" smtClean="0">
              <a:latin typeface="Palatino Linotype"/>
              <a:cs typeface="Palatino Linotype"/>
            </a:endParaRPr>
          </a:p>
          <a:p>
            <a:pPr lvl="1"/>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9945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Franklin Gothic Medium"/>
                <a:cs typeface="Franklin Gothic Medium"/>
              </a:rPr>
              <a:t>POLL:</a:t>
            </a:r>
            <a:endParaRPr lang="en-US" b="1" dirty="0">
              <a:latin typeface="Franklin Gothic Medium"/>
              <a:cs typeface="Franklin Gothic Medium"/>
            </a:endParaRPr>
          </a:p>
        </p:txBody>
      </p:sp>
      <p:sp>
        <p:nvSpPr>
          <p:cNvPr id="3" name="Content Placeholder 2"/>
          <p:cNvSpPr>
            <a:spLocks noGrp="1"/>
          </p:cNvSpPr>
          <p:nvPr>
            <p:ph idx="1"/>
          </p:nvPr>
        </p:nvSpPr>
        <p:spPr>
          <a:xfrm>
            <a:off x="457200" y="1270000"/>
            <a:ext cx="8229600" cy="5588000"/>
          </a:xfrm>
        </p:spPr>
        <p:txBody>
          <a:bodyPr>
            <a:normAutofit fontScale="85000" lnSpcReduction="20000"/>
          </a:bodyPr>
          <a:lstStyle/>
          <a:p>
            <a:r>
              <a:rPr lang="en-US" sz="2800" dirty="0" smtClean="0">
                <a:latin typeface="Palatino Linotype"/>
                <a:cs typeface="Palatino Linotype"/>
              </a:rPr>
              <a:t>Which of the following interventions are permissible according to Rule 4500?</a:t>
            </a:r>
          </a:p>
          <a:p>
            <a:pPr marL="0" indent="0">
              <a:buNone/>
            </a:pPr>
            <a:endParaRPr lang="en-US" sz="1200" dirty="0" smtClean="0">
              <a:latin typeface="Palatino Linotype"/>
              <a:cs typeface="Palatino Linotype"/>
            </a:endParaRPr>
          </a:p>
          <a:p>
            <a:pPr marL="457200" lvl="1" indent="0">
              <a:buNone/>
            </a:pPr>
            <a:r>
              <a:rPr lang="en-US" sz="2400" dirty="0">
                <a:latin typeface="Palatino Linotype"/>
                <a:cs typeface="Palatino Linotype"/>
              </a:rPr>
              <a:t>	</a:t>
            </a:r>
            <a:r>
              <a:rPr lang="en-US" sz="2400" dirty="0" smtClean="0">
                <a:latin typeface="Palatino Linotype"/>
                <a:cs typeface="Palatino Linotype"/>
              </a:rPr>
              <a:t>a.	Carson, who physically assaulted a classmate, is instructed to remain in the Quiet Room for the remainder of the school day</a:t>
            </a:r>
          </a:p>
          <a:p>
            <a:pPr marL="457200" lvl="1" indent="0">
              <a:buNone/>
            </a:pPr>
            <a:endParaRPr lang="en-US" sz="1400" dirty="0" smtClean="0">
              <a:latin typeface="Palatino Linotype"/>
              <a:cs typeface="Palatino Linotype"/>
            </a:endParaRPr>
          </a:p>
          <a:p>
            <a:pPr marL="457200" lvl="1" indent="0">
              <a:buNone/>
            </a:pPr>
            <a:r>
              <a:rPr lang="en-US" sz="2200" dirty="0">
                <a:latin typeface="Palatino Linotype"/>
                <a:cs typeface="Palatino Linotype"/>
              </a:rPr>
              <a:t>	</a:t>
            </a:r>
            <a:r>
              <a:rPr lang="en-US" sz="2400" dirty="0" smtClean="0">
                <a:latin typeface="Palatino Linotype"/>
                <a:cs typeface="Palatino Linotype"/>
              </a:rPr>
              <a:t>b.	Luke is physically restrained after having has spent the last 25 minutes threatening to cause substantial physical injury to his teacher and begins describing in graphic detail how he’ll do it</a:t>
            </a:r>
          </a:p>
          <a:p>
            <a:pPr marL="457200" lvl="1" indent="0">
              <a:buNone/>
            </a:pPr>
            <a:endParaRPr lang="en-US" sz="1400" dirty="0" smtClean="0">
              <a:latin typeface="Palatino Linotype"/>
              <a:cs typeface="Palatino Linotype"/>
            </a:endParaRPr>
          </a:p>
          <a:p>
            <a:pPr marL="457200" lvl="1" indent="0">
              <a:buNone/>
            </a:pPr>
            <a:r>
              <a:rPr lang="en-US" sz="2200" dirty="0">
                <a:latin typeface="Palatino Linotype"/>
                <a:cs typeface="Palatino Linotype"/>
              </a:rPr>
              <a:t>	</a:t>
            </a:r>
            <a:r>
              <a:rPr lang="en-US" sz="2400" dirty="0" smtClean="0">
                <a:latin typeface="Palatino Linotype"/>
                <a:cs typeface="Palatino Linotype"/>
              </a:rPr>
              <a:t>c.	Katrina has severe asthma and is placed in seclusion when she is repeatedly and forcefully jabbing her paraprofessional with a sharp pencil</a:t>
            </a:r>
          </a:p>
          <a:p>
            <a:pPr marL="457200" lvl="1" indent="0">
              <a:buNone/>
            </a:pPr>
            <a:endParaRPr lang="en-US" sz="1400" dirty="0" smtClean="0">
              <a:latin typeface="Palatino Linotype"/>
              <a:cs typeface="Palatino Linotype"/>
            </a:endParaRPr>
          </a:p>
          <a:p>
            <a:pPr marL="457200" lvl="1" indent="0">
              <a:buNone/>
            </a:pPr>
            <a:r>
              <a:rPr lang="en-US" sz="2200" dirty="0">
                <a:latin typeface="Palatino Linotype"/>
                <a:cs typeface="Palatino Linotype"/>
              </a:rPr>
              <a:t>	</a:t>
            </a:r>
            <a:r>
              <a:rPr lang="en-US" sz="2200" dirty="0" smtClean="0">
                <a:latin typeface="Palatino Linotype"/>
                <a:cs typeface="Palatino Linotype"/>
              </a:rPr>
              <a:t>d.	</a:t>
            </a:r>
            <a:r>
              <a:rPr lang="en-US" sz="2400" dirty="0" smtClean="0">
                <a:latin typeface="Palatino Linotype"/>
                <a:cs typeface="Palatino Linotype"/>
              </a:rPr>
              <a:t>Bonnie, a 50 pound second grader, refused to return to the school building after recess.  An hour had elapsed and she still was refusing, so two trained members of the school’s crisis team physically escorted her inside while she kicked, screamed, scratched and otherwise resisted with all her might.</a:t>
            </a:r>
          </a:p>
          <a:p>
            <a:pPr marL="457200" lvl="1" indent="0">
              <a:buNone/>
            </a:pPr>
            <a:endParaRPr lang="en-US" sz="2400" dirty="0">
              <a:latin typeface="Palatino Linotype"/>
              <a:cs typeface="Palatino Linotype"/>
            </a:endParaRPr>
          </a:p>
          <a:p>
            <a:pPr marL="457200" lvl="1" indent="0">
              <a:buNone/>
            </a:pPr>
            <a:r>
              <a:rPr lang="en-US" sz="2400" dirty="0" smtClean="0">
                <a:latin typeface="Palatino Linotype"/>
                <a:cs typeface="Palatino Linotype"/>
              </a:rPr>
              <a:t>		</a:t>
            </a:r>
            <a:endParaRPr lang="en-US" sz="2400" dirty="0">
              <a:latin typeface="Palatino Linotype"/>
              <a:cs typeface="Palatino Linotype"/>
            </a:endParaRPr>
          </a:p>
        </p:txBody>
      </p:sp>
    </p:spTree>
    <p:extLst>
      <p:ext uri="{BB962C8B-B14F-4D97-AF65-F5344CB8AC3E}">
        <p14:creationId xmlns:p14="http://schemas.microsoft.com/office/powerpoint/2010/main" val="4101925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828800"/>
            <a:ext cx="8229600" cy="3657600"/>
          </a:xfrm>
        </p:spPr>
        <p:txBody>
          <a:bodyPr>
            <a:normAutofit/>
          </a:bodyPr>
          <a:lstStyle/>
          <a:p>
            <a:r>
              <a:rPr lang="en-US" sz="2800" dirty="0" smtClean="0">
                <a:latin typeface="Palatino Linotype"/>
                <a:cs typeface="Palatino Linotype"/>
              </a:rPr>
              <a:t>Termination of the Intervention:</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Compromised breathing or communication</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Unnecessary pain or physical discomfort</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Behavior no longer poses imminent danger</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Less restrictive interventions would be effective</a:t>
            </a:r>
          </a:p>
          <a:p>
            <a:pPr lvl="1"/>
            <a:endParaRPr lang="en-US" sz="2400" dirty="0">
              <a:latin typeface="Palatino Linotype"/>
              <a:cs typeface="Palatino Linotype"/>
            </a:endParaRPr>
          </a:p>
        </p:txBody>
      </p:sp>
      <p:pic>
        <p:nvPicPr>
          <p:cNvPr id="4" name="Picture 3"/>
          <p:cNvPicPr>
            <a:picLocks noChangeAspect="1"/>
          </p:cNvPicPr>
          <p:nvPr/>
        </p:nvPicPr>
        <p:blipFill>
          <a:blip r:embed="rId3"/>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2286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828800"/>
            <a:ext cx="8229600" cy="3810000"/>
          </a:xfrm>
        </p:spPr>
        <p:txBody>
          <a:bodyPr>
            <a:normAutofit/>
          </a:bodyPr>
          <a:lstStyle/>
          <a:p>
            <a:r>
              <a:rPr lang="en-US" sz="2800" dirty="0" smtClean="0">
                <a:latin typeface="Palatino Linotype"/>
                <a:cs typeface="Palatino Linotype"/>
              </a:rPr>
              <a:t>Following Termination of the Intervention:</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Evaluate and monitor for the remainder of the day</a:t>
            </a:r>
          </a:p>
          <a:p>
            <a:pPr marL="457200" lvl="1" indent="0">
              <a:buNone/>
            </a:pPr>
            <a:endParaRPr lang="en-US" sz="1600" dirty="0" smtClean="0">
              <a:latin typeface="Palatino Linotype"/>
              <a:cs typeface="Palatino Linotype"/>
            </a:endParaRPr>
          </a:p>
          <a:p>
            <a:pPr lvl="2"/>
            <a:r>
              <a:rPr lang="en-US" sz="2200" dirty="0" smtClean="0">
                <a:latin typeface="Palatino Linotype"/>
                <a:cs typeface="Palatino Linotype"/>
              </a:rPr>
              <a:t>Routine physical/medical assessment conducted by someone not involved in the intervention</a:t>
            </a:r>
          </a:p>
          <a:p>
            <a:pPr marL="914400" lvl="2" indent="0">
              <a:buNone/>
            </a:pPr>
            <a:endParaRPr lang="en-US" sz="800" dirty="0" smtClean="0">
              <a:latin typeface="Palatino Linotype"/>
              <a:cs typeface="Palatino Linotype"/>
            </a:endParaRPr>
          </a:p>
          <a:p>
            <a:pPr lvl="2"/>
            <a:r>
              <a:rPr lang="en-US" sz="2200" dirty="0" smtClean="0">
                <a:latin typeface="Palatino Linotype"/>
                <a:cs typeface="Palatino Linotype"/>
              </a:rPr>
              <a:t>Documentation of any injury received as a result of the intervention</a:t>
            </a:r>
          </a:p>
          <a:p>
            <a:pPr lvl="2"/>
            <a:endParaRPr lang="en-US" sz="2000" dirty="0" smtClean="0">
              <a:latin typeface="Palatino Linotype"/>
              <a:cs typeface="Palatino Linotype"/>
            </a:endParaRPr>
          </a:p>
          <a:p>
            <a:pPr lvl="1"/>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177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905000"/>
            <a:ext cx="8229600" cy="3505200"/>
          </a:xfrm>
        </p:spPr>
        <p:txBody>
          <a:bodyPr>
            <a:normAutofit/>
          </a:bodyPr>
          <a:lstStyle/>
          <a:p>
            <a:r>
              <a:rPr lang="en-US" sz="2800" dirty="0" smtClean="0">
                <a:latin typeface="Palatino Linotype"/>
                <a:cs typeface="Palatino Linotype"/>
              </a:rPr>
              <a:t>Following Termination of the Intervention Cont.:</a:t>
            </a:r>
          </a:p>
          <a:p>
            <a:pPr marL="0" indent="0">
              <a:buNone/>
            </a:pPr>
            <a:endParaRPr lang="en-US" sz="1600" dirty="0">
              <a:latin typeface="Palatino Linotype"/>
              <a:cs typeface="Palatino Linotype"/>
            </a:endParaRPr>
          </a:p>
          <a:p>
            <a:pPr lvl="1"/>
            <a:r>
              <a:rPr lang="en-US" sz="2400" dirty="0" smtClean="0">
                <a:latin typeface="Palatino Linotype"/>
                <a:cs typeface="Palatino Linotype"/>
              </a:rPr>
              <a:t>Debrief with student within 2 school days …</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Debrief with staff member(s) who administered the intervention within 2 school days …</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Opportunity for parents to participate in a review of the incident within 4 school days</a:t>
            </a:r>
          </a:p>
          <a:p>
            <a:pPr lvl="1"/>
            <a:endParaRPr lang="en-US" sz="2000" dirty="0">
              <a:latin typeface="Palatino Linotype"/>
              <a:cs typeface="Palatino Linotype"/>
            </a:endParaRPr>
          </a:p>
        </p:txBody>
      </p:sp>
      <p:pic>
        <p:nvPicPr>
          <p:cNvPr id="4" name="Picture 3"/>
          <p:cNvPicPr>
            <a:picLocks noChangeAspect="1"/>
          </p:cNvPicPr>
          <p:nvPr/>
        </p:nvPicPr>
        <p:blipFill>
          <a:blip r:embed="rId3"/>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3417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2286000"/>
            <a:ext cx="8229600" cy="2133600"/>
          </a:xfrm>
        </p:spPr>
        <p:txBody>
          <a:bodyPr>
            <a:normAutofit/>
          </a:bodyPr>
          <a:lstStyle/>
          <a:p>
            <a:r>
              <a:rPr lang="en-US" sz="2800" dirty="0" smtClean="0">
                <a:latin typeface="Palatino Linotype"/>
                <a:cs typeface="Palatino Linotype"/>
              </a:rPr>
              <a:t>Reporting to the School Administrator:</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As soon as possible</a:t>
            </a:r>
          </a:p>
          <a:p>
            <a:pPr marL="457200" lvl="1" indent="0">
              <a:buNone/>
            </a:pPr>
            <a:endParaRPr lang="en-US" sz="1100" dirty="0" smtClean="0">
              <a:latin typeface="Palatino Linotype"/>
              <a:cs typeface="Palatino Linotype"/>
            </a:endParaRPr>
          </a:p>
          <a:p>
            <a:pPr lvl="1"/>
            <a:r>
              <a:rPr lang="en-US" sz="2400" dirty="0" smtClean="0">
                <a:latin typeface="Palatino Linotype"/>
                <a:cs typeface="Palatino Linotype"/>
              </a:rPr>
              <a:t>No later than the end of the day on which it occurred</a:t>
            </a:r>
            <a:endParaRPr lang="en-US" sz="24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5831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371600"/>
            <a:ext cx="8229600" cy="4572000"/>
          </a:xfrm>
        </p:spPr>
        <p:txBody>
          <a:bodyPr>
            <a:normAutofit lnSpcReduction="10000"/>
          </a:bodyPr>
          <a:lstStyle/>
          <a:p>
            <a:r>
              <a:rPr lang="en-US" sz="2800" dirty="0" smtClean="0">
                <a:latin typeface="Palatino Linotype"/>
                <a:cs typeface="Palatino Linotype"/>
              </a:rPr>
              <a:t>Reporting to parents:</a:t>
            </a:r>
          </a:p>
          <a:p>
            <a:pPr marL="0" indent="0">
              <a:buNone/>
            </a:pPr>
            <a:endParaRPr lang="en-US" sz="1400" dirty="0" smtClean="0">
              <a:latin typeface="Palatino Linotype"/>
              <a:cs typeface="Palatino Linotype"/>
            </a:endParaRPr>
          </a:p>
          <a:p>
            <a:pPr lvl="1"/>
            <a:r>
              <a:rPr lang="en-US" sz="2400" dirty="0" smtClean="0">
                <a:latin typeface="Palatino Linotype"/>
                <a:cs typeface="Palatino Linotype"/>
              </a:rPr>
              <a:t>Verbally or electronically, as soon as is practical and no later than the end of the day on which it occurred</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In writing within 24 hours, to include the following</a:t>
            </a:r>
          </a:p>
          <a:p>
            <a:pPr lvl="2"/>
            <a:r>
              <a:rPr lang="en-US" sz="2200" dirty="0" smtClean="0">
                <a:latin typeface="Palatino Linotype"/>
                <a:cs typeface="Palatino Linotype"/>
              </a:rPr>
              <a:t>Date and time</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Description of intervention</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Date and time when debriefing will occur, including invitation to parents to participate</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Name and phone number of person who can provide additional information</a:t>
            </a:r>
          </a:p>
          <a:p>
            <a:pPr lvl="2"/>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1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219200"/>
            <a:ext cx="8229600" cy="4876800"/>
          </a:xfrm>
        </p:spPr>
        <p:txBody>
          <a:bodyPr>
            <a:normAutofit fontScale="92500"/>
          </a:bodyPr>
          <a:lstStyle/>
          <a:p>
            <a:r>
              <a:rPr lang="en-US" sz="2800" dirty="0" smtClean="0">
                <a:latin typeface="Palatino Linotype"/>
                <a:cs typeface="Palatino Linotype"/>
              </a:rPr>
              <a:t>Reporting to Superintendent:</a:t>
            </a:r>
          </a:p>
          <a:p>
            <a:pPr marL="0" indent="0">
              <a:buNone/>
            </a:pPr>
            <a:endParaRPr lang="en-US" sz="1300" dirty="0" smtClean="0">
              <a:latin typeface="Palatino Linotype"/>
              <a:cs typeface="Palatino Linotype"/>
            </a:endParaRPr>
          </a:p>
          <a:p>
            <a:pPr lvl="1"/>
            <a:r>
              <a:rPr lang="en-US" sz="2400" dirty="0" smtClean="0">
                <a:latin typeface="Palatino Linotype"/>
                <a:cs typeface="Palatino Linotype"/>
              </a:rPr>
              <a:t>Within 3 school days of the incident, on state-mandated form, in the following instances:</a:t>
            </a:r>
          </a:p>
          <a:p>
            <a:pPr marL="457200" lvl="1" indent="0">
              <a:buNone/>
            </a:pPr>
            <a:endParaRPr lang="en-US" sz="500" dirty="0" smtClean="0">
              <a:latin typeface="Palatino Linotype"/>
              <a:cs typeface="Palatino Linotype"/>
            </a:endParaRPr>
          </a:p>
          <a:p>
            <a:pPr lvl="2"/>
            <a:r>
              <a:rPr lang="en-US" sz="2200" dirty="0" smtClean="0">
                <a:latin typeface="Palatino Linotype"/>
                <a:cs typeface="Palatino Linotype"/>
              </a:rPr>
              <a:t>Death, injury, or hospitalization of student or staff</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Individual employee or contracted service provider has engaged in the use of restraint or seclusion on 3 separate times</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Student has been restrained or secluded more than once in a single school day</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Student who is not on a BSP has been restrained or secluded</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Restraint or seclusion is used in violation of Rule 4500</a:t>
            </a:r>
          </a:p>
          <a:p>
            <a:pPr lvl="2"/>
            <a:endParaRPr lang="en-US" sz="2200" dirty="0" smtClean="0">
              <a:latin typeface="Palatino Linotype"/>
              <a:cs typeface="Palatino Linotype"/>
            </a:endParaRPr>
          </a:p>
          <a:p>
            <a:pPr lvl="2"/>
            <a:endParaRPr lang="en-US" sz="22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1843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600200"/>
            <a:ext cx="8229600" cy="4038600"/>
          </a:xfrm>
        </p:spPr>
        <p:txBody>
          <a:bodyPr>
            <a:normAutofit/>
          </a:bodyPr>
          <a:lstStyle/>
          <a:p>
            <a:r>
              <a:rPr lang="en-US" sz="2800" dirty="0" smtClean="0">
                <a:latin typeface="Palatino Linotype"/>
                <a:cs typeface="Palatino Linotype"/>
              </a:rPr>
              <a:t>Reporting to the Secretary of the AOE</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In writing, on state-mandated form, from Superintendent to Secretary within 3 school days of receipt of the report in the following instances:</a:t>
            </a:r>
          </a:p>
          <a:p>
            <a:pPr marL="457200" lvl="1" indent="0">
              <a:buNone/>
            </a:pPr>
            <a:endParaRPr lang="en-US" sz="1200" dirty="0" smtClean="0">
              <a:latin typeface="Palatino Linotype"/>
              <a:cs typeface="Palatino Linotype"/>
            </a:endParaRPr>
          </a:p>
          <a:p>
            <a:pPr lvl="2"/>
            <a:r>
              <a:rPr lang="en-US" sz="2200" dirty="0" smtClean="0">
                <a:latin typeface="Palatino Linotype"/>
                <a:cs typeface="Palatino Linotype"/>
              </a:rPr>
              <a:t>Death or injury of student or staff requiring outside medical attention </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Restraint or seclusion used in violation of rules</a:t>
            </a:r>
          </a:p>
          <a:p>
            <a:pPr marL="914400" lvl="2" indent="0">
              <a:buNone/>
            </a:pPr>
            <a:endParaRPr lang="en-US" sz="500" dirty="0" smtClean="0">
              <a:latin typeface="Palatino Linotype"/>
              <a:cs typeface="Palatino Linotype"/>
            </a:endParaRPr>
          </a:p>
          <a:p>
            <a:pPr lvl="2"/>
            <a:r>
              <a:rPr lang="en-US" sz="2200" dirty="0" smtClean="0">
                <a:latin typeface="Palatino Linotype"/>
                <a:cs typeface="Palatino Linotype"/>
              </a:rPr>
              <a:t>Duration of restraint or seclusion exceeded 30 minutes</a:t>
            </a:r>
            <a:endParaRPr lang="en-US" sz="22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703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8000"/>
                </a:solidFill>
                <a:latin typeface="Franklin Gothic Medium"/>
                <a:cs typeface="Franklin Gothic Medium"/>
              </a:rPr>
              <a:t>POLL:</a:t>
            </a:r>
            <a:endParaRPr lang="en-US" b="1" dirty="0">
              <a:solidFill>
                <a:srgbClr val="008000"/>
              </a:solidFill>
              <a:latin typeface="Franklin Gothic Medium"/>
              <a:cs typeface="Franklin Gothic Medium"/>
            </a:endParaRPr>
          </a:p>
        </p:txBody>
      </p:sp>
      <p:sp>
        <p:nvSpPr>
          <p:cNvPr id="3" name="Content Placeholder 2"/>
          <p:cNvSpPr>
            <a:spLocks noGrp="1"/>
          </p:cNvSpPr>
          <p:nvPr>
            <p:ph idx="1"/>
          </p:nvPr>
        </p:nvSpPr>
        <p:spPr/>
        <p:txBody>
          <a:bodyPr>
            <a:normAutofit/>
          </a:bodyPr>
          <a:lstStyle/>
          <a:p>
            <a:r>
              <a:rPr lang="en-US" sz="2400" dirty="0" smtClean="0">
                <a:latin typeface="Palatino Linotype"/>
                <a:cs typeface="Palatino Linotype"/>
              </a:rPr>
              <a:t>An important all-staff faculty meeting was held immediately after school on a day when Felicia was physically restrained so the staff member who initiated the restraint completed the state-mandated reporting form and sent a copy home with Felicia in her home-school communication log book.  Is this an acceptable reporting method?</a:t>
            </a:r>
          </a:p>
          <a:p>
            <a:pPr marL="0" indent="0">
              <a:buNone/>
            </a:pPr>
            <a:endParaRPr lang="en-US" sz="1400" dirty="0" smtClean="0">
              <a:latin typeface="Palatino Linotype"/>
              <a:cs typeface="Palatino Linotype"/>
            </a:endParaRPr>
          </a:p>
          <a:p>
            <a:pPr marL="0" indent="0">
              <a:buNone/>
            </a:pPr>
            <a:r>
              <a:rPr lang="en-US" sz="2400" dirty="0">
                <a:latin typeface="Palatino Linotype"/>
                <a:cs typeface="Palatino Linotype"/>
              </a:rPr>
              <a:t>	</a:t>
            </a:r>
            <a:r>
              <a:rPr lang="en-US" sz="2400" dirty="0" smtClean="0">
                <a:latin typeface="Palatino Linotype"/>
                <a:cs typeface="Palatino Linotype"/>
              </a:rPr>
              <a:t>	a.	Yes</a:t>
            </a:r>
          </a:p>
          <a:p>
            <a:pPr marL="0" indent="0">
              <a:buNone/>
            </a:pPr>
            <a:endParaRPr lang="en-US" sz="800" dirty="0" smtClean="0">
              <a:latin typeface="Palatino Linotype"/>
              <a:cs typeface="Palatino Linotype"/>
            </a:endParaRPr>
          </a:p>
          <a:p>
            <a:pPr marL="0" indent="0">
              <a:buNone/>
            </a:pPr>
            <a:r>
              <a:rPr lang="en-US" sz="2400" dirty="0">
                <a:latin typeface="Palatino Linotype"/>
                <a:cs typeface="Palatino Linotype"/>
              </a:rPr>
              <a:t>	</a:t>
            </a:r>
            <a:r>
              <a:rPr lang="en-US" sz="2400" dirty="0" smtClean="0">
                <a:latin typeface="Palatino Linotype"/>
                <a:cs typeface="Palatino Linotype"/>
              </a:rPr>
              <a:t>	b.	No </a:t>
            </a:r>
            <a:endParaRPr lang="en-US" sz="2400" dirty="0">
              <a:latin typeface="Palatino Linotype"/>
              <a:cs typeface="Palatino Linotype"/>
            </a:endParaRPr>
          </a:p>
        </p:txBody>
      </p:sp>
    </p:spTree>
    <p:extLst>
      <p:ext uri="{BB962C8B-B14F-4D97-AF65-F5344CB8AC3E}">
        <p14:creationId xmlns:p14="http://schemas.microsoft.com/office/powerpoint/2010/main" val="495162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Discipline and Rule 4500</a:t>
            </a:r>
            <a:endParaRPr lang="en-US" dirty="0"/>
          </a:p>
        </p:txBody>
      </p:sp>
      <p:sp>
        <p:nvSpPr>
          <p:cNvPr id="3" name="Content Placeholder 2"/>
          <p:cNvSpPr>
            <a:spLocks noGrp="1"/>
          </p:cNvSpPr>
          <p:nvPr>
            <p:ph idx="1"/>
          </p:nvPr>
        </p:nvSpPr>
        <p:spPr>
          <a:xfrm>
            <a:off x="457200" y="1219200"/>
            <a:ext cx="8229600" cy="4876800"/>
          </a:xfrm>
        </p:spPr>
        <p:txBody>
          <a:bodyPr>
            <a:normAutofit lnSpcReduction="10000"/>
          </a:bodyPr>
          <a:lstStyle/>
          <a:p>
            <a:r>
              <a:rPr lang="en-US" sz="2800" dirty="0" smtClean="0">
                <a:latin typeface="Palatino Linotype"/>
                <a:cs typeface="Palatino Linotype"/>
              </a:rPr>
              <a:t>First, some </a:t>
            </a:r>
            <a:r>
              <a:rPr lang="en-US" sz="2800" dirty="0" smtClean="0">
                <a:latin typeface="Palatino Linotype"/>
                <a:cs typeface="Palatino Linotype"/>
              </a:rPr>
              <a:t>definitions</a:t>
            </a:r>
            <a:r>
              <a:rPr lang="en-US" sz="2800" dirty="0" smtClean="0">
                <a:latin typeface="Palatino Linotype"/>
                <a:cs typeface="Palatino Linotype"/>
              </a:rPr>
              <a:t>:</a:t>
            </a:r>
          </a:p>
          <a:p>
            <a:pPr marL="0" indent="0">
              <a:buNone/>
            </a:pPr>
            <a:endParaRPr lang="en-US" sz="1200" dirty="0" smtClean="0">
              <a:latin typeface="Palatino Linotype"/>
              <a:cs typeface="Palatino Linotype"/>
            </a:endParaRPr>
          </a:p>
          <a:p>
            <a:pPr lvl="1"/>
            <a:r>
              <a:rPr lang="en-US" sz="2200" dirty="0" smtClean="0">
                <a:latin typeface="Palatino Linotype"/>
                <a:cs typeface="Palatino Linotype"/>
              </a:rPr>
              <a:t>Physical Escort </a:t>
            </a:r>
            <a:endParaRPr lang="en-US" sz="2200" dirty="0" smtClean="0">
              <a:latin typeface="Palatino Linotype"/>
              <a:cs typeface="Palatino Linotype"/>
            </a:endParaRPr>
          </a:p>
          <a:p>
            <a:pPr lvl="2"/>
            <a:r>
              <a:rPr lang="en-US" sz="2000" dirty="0" smtClean="0">
                <a:latin typeface="Palatino Linotype"/>
                <a:cs typeface="Palatino Linotype"/>
              </a:rPr>
              <a:t>Temporary</a:t>
            </a:r>
            <a:r>
              <a:rPr lang="en-US" sz="2000" dirty="0" smtClean="0">
                <a:latin typeface="Palatino Linotype"/>
                <a:cs typeface="Palatino Linotype"/>
              </a:rPr>
              <a:t>, without use of force, met with minimal </a:t>
            </a:r>
            <a:r>
              <a:rPr lang="en-US" sz="2000" dirty="0" smtClean="0">
                <a:latin typeface="Palatino Linotype"/>
                <a:cs typeface="Palatino Linotype"/>
              </a:rPr>
              <a:t>resistance</a:t>
            </a:r>
          </a:p>
          <a:p>
            <a:pPr marL="914400" lvl="2" indent="0">
              <a:buNone/>
            </a:pPr>
            <a:endParaRPr lang="en-US" sz="800" dirty="0" smtClean="0">
              <a:latin typeface="Palatino Linotype"/>
              <a:cs typeface="Palatino Linotype"/>
            </a:endParaRPr>
          </a:p>
          <a:p>
            <a:pPr lvl="1"/>
            <a:r>
              <a:rPr lang="en-US" sz="2200" dirty="0" smtClean="0">
                <a:latin typeface="Palatino Linotype"/>
                <a:cs typeface="Palatino Linotype"/>
              </a:rPr>
              <a:t>Physical Restraint </a:t>
            </a:r>
          </a:p>
          <a:p>
            <a:pPr lvl="2"/>
            <a:r>
              <a:rPr lang="en-US" sz="2000" dirty="0" smtClean="0">
                <a:latin typeface="Palatino Linotype"/>
                <a:cs typeface="Palatino Linotype"/>
              </a:rPr>
              <a:t>The use of physical force to prevent imminent and substantial risk of bodily harm</a:t>
            </a:r>
          </a:p>
          <a:p>
            <a:pPr marL="914400" lvl="2" indent="0">
              <a:buNone/>
            </a:pPr>
            <a:endParaRPr lang="en-US" sz="800" dirty="0" smtClean="0">
              <a:latin typeface="Palatino Linotype"/>
              <a:cs typeface="Palatino Linotype"/>
            </a:endParaRPr>
          </a:p>
          <a:p>
            <a:pPr lvl="2"/>
            <a:r>
              <a:rPr lang="en-US" sz="2000" dirty="0" smtClean="0">
                <a:latin typeface="Palatino Linotype"/>
                <a:cs typeface="Palatino Linotype"/>
              </a:rPr>
              <a:t>What it does NOT include</a:t>
            </a:r>
          </a:p>
          <a:p>
            <a:pPr marL="914400" lvl="2" indent="0">
              <a:buNone/>
            </a:pPr>
            <a:endParaRPr lang="en-US" sz="800" dirty="0" smtClean="0">
              <a:latin typeface="Palatino Linotype"/>
              <a:cs typeface="Palatino Linotype"/>
            </a:endParaRPr>
          </a:p>
          <a:p>
            <a:pPr lvl="1"/>
            <a:r>
              <a:rPr lang="en-US" sz="2200" dirty="0" smtClean="0">
                <a:latin typeface="Palatino Linotype"/>
                <a:cs typeface="Palatino Linotype"/>
              </a:rPr>
              <a:t>Seclusion </a:t>
            </a:r>
            <a:endParaRPr lang="en-US" sz="2200" dirty="0">
              <a:latin typeface="Palatino Linotype"/>
              <a:cs typeface="Palatino Linotype"/>
            </a:endParaRPr>
          </a:p>
          <a:p>
            <a:pPr lvl="2"/>
            <a:r>
              <a:rPr lang="en-US" sz="2000" dirty="0" smtClean="0">
                <a:latin typeface="Palatino Linotype"/>
                <a:cs typeface="Palatino Linotype"/>
              </a:rPr>
              <a:t>Confinement alone in a room or area</a:t>
            </a:r>
          </a:p>
          <a:p>
            <a:pPr marL="914400" lvl="2" indent="0">
              <a:buNone/>
            </a:pPr>
            <a:endParaRPr lang="en-US" sz="800" dirty="0" smtClean="0">
              <a:latin typeface="Palatino Linotype"/>
              <a:cs typeface="Palatino Linotype"/>
            </a:endParaRPr>
          </a:p>
          <a:p>
            <a:pPr lvl="2"/>
            <a:r>
              <a:rPr lang="en-US" sz="2000" dirty="0" smtClean="0">
                <a:latin typeface="Palatino Linotype"/>
                <a:cs typeface="Palatino Linotype"/>
              </a:rPr>
              <a:t>From which student is prevented or reasonably believes he/she will be prevented from leaving</a:t>
            </a:r>
          </a:p>
        </p:txBody>
      </p:sp>
      <p:pic>
        <p:nvPicPr>
          <p:cNvPr id="4" name="Picture 3"/>
          <p:cNvPicPr>
            <a:picLocks noChangeAspect="1"/>
          </p:cNvPicPr>
          <p:nvPr/>
        </p:nvPicPr>
        <p:blipFill>
          <a:blip r:embed="rId3"/>
          <a:stretch>
            <a:fillRect/>
          </a:stretch>
        </p:blipFill>
        <p:spPr>
          <a:xfrm>
            <a:off x="6520544" y="5791200"/>
            <a:ext cx="2344056" cy="820420"/>
          </a:xfrm>
          <a:prstGeom prst="rect">
            <a:avLst/>
          </a:prstGeom>
        </p:spPr>
      </p:pic>
      <p:cxnSp>
        <p:nvCxnSpPr>
          <p:cNvPr id="5" name="Straight Connector 4"/>
          <p:cNvCxnSpPr/>
          <p:nvPr/>
        </p:nvCxnSpPr>
        <p:spPr>
          <a:xfrm>
            <a:off x="663467" y="6324600"/>
            <a:ext cx="5611037"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7897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8000"/>
                </a:solidFill>
                <a:latin typeface="Franklin Gothic Medium"/>
                <a:cs typeface="Franklin Gothic Medium"/>
              </a:rPr>
              <a:t>POLL:</a:t>
            </a:r>
            <a:endParaRPr lang="en-US" b="1" dirty="0">
              <a:solidFill>
                <a:srgbClr val="008000"/>
              </a:solidFill>
              <a:latin typeface="Franklin Gothic Medium"/>
              <a:cs typeface="Franklin Gothic Medium"/>
            </a:endParaRPr>
          </a:p>
        </p:txBody>
      </p:sp>
      <p:sp>
        <p:nvSpPr>
          <p:cNvPr id="3" name="Content Placeholder 2"/>
          <p:cNvSpPr>
            <a:spLocks noGrp="1"/>
          </p:cNvSpPr>
          <p:nvPr>
            <p:ph idx="1"/>
          </p:nvPr>
        </p:nvSpPr>
        <p:spPr/>
        <p:txBody>
          <a:bodyPr>
            <a:normAutofit/>
          </a:bodyPr>
          <a:lstStyle/>
          <a:p>
            <a:r>
              <a:rPr lang="en-US" sz="2400" dirty="0" smtClean="0">
                <a:latin typeface="Palatino Linotype"/>
                <a:cs typeface="Palatino Linotype"/>
              </a:rPr>
              <a:t>As a result of a physical restraint, Jesse complained of a sore wrist.  The school nurse evaluated him, noted some swelling and redness, administered Tylenol, and treated it with ice and elevation which Jesse’s parents repeated later that night.  </a:t>
            </a:r>
          </a:p>
          <a:p>
            <a:pPr marL="0" indent="0">
              <a:buNone/>
            </a:pPr>
            <a:endParaRPr lang="en-US" sz="1600" dirty="0" smtClean="0">
              <a:latin typeface="Palatino Linotype"/>
              <a:cs typeface="Palatino Linotype"/>
            </a:endParaRPr>
          </a:p>
          <a:p>
            <a:r>
              <a:rPr lang="en-US" sz="2400" dirty="0" smtClean="0">
                <a:latin typeface="Palatino Linotype"/>
                <a:cs typeface="Palatino Linotype"/>
              </a:rPr>
              <a:t>To whom must this incident be reported?</a:t>
            </a:r>
          </a:p>
          <a:p>
            <a:pPr marL="0" indent="0">
              <a:buNone/>
            </a:pPr>
            <a:endParaRPr lang="en-US" sz="1200" dirty="0" smtClean="0">
              <a:latin typeface="Palatino Linotype"/>
              <a:cs typeface="Palatino Linotype"/>
            </a:endParaRPr>
          </a:p>
          <a:p>
            <a:pPr marL="457200" lvl="1" indent="0">
              <a:buNone/>
            </a:pPr>
            <a:r>
              <a:rPr lang="en-US" sz="2000" dirty="0">
                <a:latin typeface="Palatino Linotype"/>
                <a:cs typeface="Palatino Linotype"/>
              </a:rPr>
              <a:t>	</a:t>
            </a:r>
            <a:r>
              <a:rPr lang="en-US" sz="2000" dirty="0" smtClean="0">
                <a:latin typeface="Palatino Linotype"/>
                <a:cs typeface="Palatino Linotype"/>
              </a:rPr>
              <a:t>a.	The Building Administrator, Parent, and Superintendent</a:t>
            </a:r>
          </a:p>
          <a:p>
            <a:pPr marL="457200" lvl="1" indent="0">
              <a:buNone/>
            </a:pPr>
            <a:endParaRPr lang="en-US" sz="1000" dirty="0" smtClean="0">
              <a:latin typeface="Palatino Linotype"/>
              <a:cs typeface="Palatino Linotype"/>
            </a:endParaRPr>
          </a:p>
          <a:p>
            <a:pPr marL="457200" lvl="1" indent="0">
              <a:buNone/>
            </a:pPr>
            <a:r>
              <a:rPr lang="en-US" sz="2000" dirty="0">
                <a:latin typeface="Palatino Linotype"/>
                <a:cs typeface="Palatino Linotype"/>
              </a:rPr>
              <a:t>	</a:t>
            </a:r>
            <a:r>
              <a:rPr lang="en-US" sz="2000" dirty="0" smtClean="0">
                <a:latin typeface="Palatino Linotype"/>
                <a:cs typeface="Palatino Linotype"/>
              </a:rPr>
              <a:t>b.	The Building Administrator, Parent, Superintendent, and 	Secretary of the AOE</a:t>
            </a:r>
            <a:endParaRPr lang="en-US" sz="2000" dirty="0">
              <a:latin typeface="Palatino Linotype"/>
              <a:cs typeface="Palatino Linotype"/>
            </a:endParaRPr>
          </a:p>
        </p:txBody>
      </p:sp>
    </p:spTree>
    <p:extLst>
      <p:ext uri="{BB962C8B-B14F-4D97-AF65-F5344CB8AC3E}">
        <p14:creationId xmlns:p14="http://schemas.microsoft.com/office/powerpoint/2010/main" val="22981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295400"/>
            <a:ext cx="8229600" cy="4724400"/>
          </a:xfrm>
        </p:spPr>
        <p:txBody>
          <a:bodyPr>
            <a:normAutofit/>
          </a:bodyPr>
          <a:lstStyle/>
          <a:p>
            <a:r>
              <a:rPr lang="en-US" sz="2800" dirty="0" smtClean="0">
                <a:latin typeface="Palatino Linotype"/>
                <a:cs typeface="Palatino Linotype"/>
              </a:rPr>
              <a:t>Documentation:</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School shall maintain written documentation of each instance of restraint or seclusion</a:t>
            </a:r>
          </a:p>
          <a:p>
            <a:pPr marL="457200" lvl="1" indent="0">
              <a:buNone/>
            </a:pPr>
            <a:endParaRPr lang="en-US" sz="900" dirty="0" smtClean="0">
              <a:latin typeface="Palatino Linotype"/>
              <a:cs typeface="Palatino Linotype"/>
            </a:endParaRPr>
          </a:p>
          <a:p>
            <a:pPr lvl="2"/>
            <a:r>
              <a:rPr lang="en-US" sz="2200" dirty="0" smtClean="0">
                <a:latin typeface="Palatino Linotype"/>
                <a:cs typeface="Palatino Linotype"/>
              </a:rPr>
              <a:t>Must have, at a minimum, all information included on state-mandated form</a:t>
            </a:r>
          </a:p>
          <a:p>
            <a:pPr marL="914400" lvl="2" indent="0">
              <a:buNone/>
            </a:pPr>
            <a:endParaRPr lang="en-US" sz="800" dirty="0" smtClean="0">
              <a:latin typeface="Palatino Linotype"/>
              <a:cs typeface="Palatino Linotype"/>
            </a:endParaRPr>
          </a:p>
          <a:p>
            <a:pPr lvl="2"/>
            <a:r>
              <a:rPr lang="en-US" sz="2200" dirty="0" smtClean="0">
                <a:latin typeface="Palatino Linotype"/>
                <a:cs typeface="Palatino Linotype"/>
              </a:rPr>
              <a:t>Can include additional information as deemed necessary by school administrator</a:t>
            </a:r>
          </a:p>
          <a:p>
            <a:pPr marL="914400" lvl="2" indent="0">
              <a:buNone/>
            </a:pPr>
            <a:endParaRPr lang="en-US" sz="800" dirty="0" smtClean="0">
              <a:latin typeface="Palatino Linotype"/>
              <a:cs typeface="Palatino Linotype"/>
            </a:endParaRPr>
          </a:p>
          <a:p>
            <a:pPr lvl="2"/>
            <a:r>
              <a:rPr lang="en-US" sz="2200" dirty="0" smtClean="0">
                <a:latin typeface="Palatino Linotype"/>
                <a:cs typeface="Palatino Linotype"/>
              </a:rPr>
              <a:t>All reports forwarded to AOE must be on state-mandated form and should not include additional information</a:t>
            </a:r>
            <a:endParaRPr lang="en-US" sz="22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3300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371600"/>
            <a:ext cx="8229600" cy="4648200"/>
          </a:xfrm>
        </p:spPr>
        <p:txBody>
          <a:bodyPr>
            <a:normAutofit/>
          </a:bodyPr>
          <a:lstStyle/>
          <a:p>
            <a:r>
              <a:rPr lang="en-US" sz="2800" dirty="0" smtClean="0">
                <a:latin typeface="Palatino Linotype"/>
                <a:cs typeface="Palatino Linotype"/>
              </a:rPr>
              <a:t>Annual Notification:</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At or before the beginning of each academic year</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Inform all school personnel and parents of students enrolled in the school of policies pertaining to the use of physical restraint and seclusion</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Inform of intent to emphasize the use of positive behavioral interventions and supports</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Inform of intention to avoid use of restraint and seclusion to address student behavior</a:t>
            </a:r>
            <a:endParaRPr lang="en-US" sz="24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0347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pic>
        <p:nvPicPr>
          <p:cNvPr id="6" name="Content Placeholder 5" descr="Java Exception handling.jpg"/>
          <p:cNvPicPr>
            <a:picLocks noGrp="1" noChangeAspect="1"/>
          </p:cNvPicPr>
          <p:nvPr>
            <p:ph idx="1"/>
          </p:nvPr>
        </p:nvPicPr>
        <p:blipFill>
          <a:blip r:embed="rId2">
            <a:alphaModFix amt="46000"/>
            <a:extLst>
              <a:ext uri="{28A0092B-C50C-407E-A947-70E740481C1C}">
                <a14:useLocalDpi xmlns:a14="http://schemas.microsoft.com/office/drawing/2010/main" val="0"/>
              </a:ext>
            </a:extLst>
          </a:blip>
          <a:srcRect t="9751" b="9751"/>
          <a:stretch>
            <a:fillRect/>
          </a:stretch>
        </p:blipFill>
        <p:spPr>
          <a:xfrm>
            <a:off x="457200" y="1600200"/>
            <a:ext cx="8229600" cy="4267200"/>
          </a:xfrm>
        </p:spPr>
      </p:pic>
      <p:pic>
        <p:nvPicPr>
          <p:cNvPr id="4" name="Picture 3"/>
          <p:cNvPicPr>
            <a:picLocks noChangeAspect="1"/>
          </p:cNvPicPr>
          <p:nvPr/>
        </p:nvPicPr>
        <p:blipFill>
          <a:blip r:embed="rId3"/>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85800" y="2057400"/>
            <a:ext cx="7772400" cy="646331"/>
          </a:xfrm>
          <a:prstGeom prst="rect">
            <a:avLst/>
          </a:prstGeom>
          <a:noFill/>
        </p:spPr>
        <p:txBody>
          <a:bodyPr wrap="square" rtlCol="0">
            <a:spAutoFit/>
          </a:bodyPr>
          <a:lstStyle/>
          <a:p>
            <a:pPr algn="ctr"/>
            <a:r>
              <a:rPr lang="en-US" sz="3600" b="1" dirty="0" smtClean="0">
                <a:solidFill>
                  <a:srgbClr val="D40202"/>
                </a:solidFill>
                <a:latin typeface="Franklin Gothic Medium"/>
                <a:cs typeface="Franklin Gothic Medium"/>
              </a:rPr>
              <a:t>AND NOW, THE RARE EXCEPTION!</a:t>
            </a:r>
            <a:endParaRPr lang="en-US" sz="3600" b="1" dirty="0">
              <a:solidFill>
                <a:srgbClr val="D40202"/>
              </a:solidFill>
              <a:latin typeface="Franklin Gothic Medium"/>
              <a:cs typeface="Franklin Gothic Medium"/>
            </a:endParaRPr>
          </a:p>
        </p:txBody>
      </p:sp>
    </p:spTree>
    <p:extLst>
      <p:ext uri="{BB962C8B-B14F-4D97-AF65-F5344CB8AC3E}">
        <p14:creationId xmlns:p14="http://schemas.microsoft.com/office/powerpoint/2010/main" val="2270897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600200"/>
            <a:ext cx="8229600" cy="4191000"/>
          </a:xfrm>
        </p:spPr>
        <p:txBody>
          <a:bodyPr>
            <a:normAutofit/>
          </a:bodyPr>
          <a:lstStyle/>
          <a:p>
            <a:r>
              <a:rPr lang="en-US" sz="2800" dirty="0" smtClean="0">
                <a:latin typeface="Palatino Linotype"/>
                <a:cs typeface="Palatino Linotype"/>
              </a:rPr>
              <a:t>In rare circumstances where the use of physical restraint or seclusion may be necessary due to a student’s pattern of dangerous behavior that is not responsive to less restrictive interventions, restraint and/or seclusion may be included in an individual safety plan</a:t>
            </a:r>
          </a:p>
          <a:p>
            <a:pPr marL="0" indent="0">
              <a:buNone/>
            </a:pPr>
            <a:endParaRPr lang="en-US" sz="2800" dirty="0" smtClean="0">
              <a:latin typeface="Palatino Linotype"/>
              <a:cs typeface="Palatino Linotype"/>
            </a:endParaRPr>
          </a:p>
          <a:p>
            <a:r>
              <a:rPr lang="en-US" sz="2800" dirty="0" smtClean="0">
                <a:latin typeface="Palatino Linotype"/>
                <a:cs typeface="Palatino Linotype"/>
              </a:rPr>
              <a:t>But only if all of the following conditions apply ...</a:t>
            </a:r>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1546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642532"/>
            <a:ext cx="8229600" cy="4453467"/>
          </a:xfrm>
        </p:spPr>
        <p:txBody>
          <a:bodyPr>
            <a:normAutofit/>
          </a:bodyPr>
          <a:lstStyle/>
          <a:p>
            <a:r>
              <a:rPr lang="en-US" sz="2400" dirty="0" smtClean="0">
                <a:latin typeface="Palatino Linotype"/>
                <a:cs typeface="Palatino Linotype"/>
              </a:rPr>
              <a:t>School personnel have reviewed and agree with plan</a:t>
            </a:r>
          </a:p>
          <a:p>
            <a:pPr marL="0" indent="0">
              <a:buNone/>
            </a:pPr>
            <a:endParaRPr lang="en-US" sz="800" dirty="0" smtClean="0">
              <a:latin typeface="Palatino Linotype"/>
              <a:cs typeface="Palatino Linotype"/>
            </a:endParaRPr>
          </a:p>
          <a:p>
            <a:r>
              <a:rPr lang="en-US" sz="2400" dirty="0" smtClean="0">
                <a:latin typeface="Palatino Linotype"/>
                <a:cs typeface="Palatino Linotype"/>
              </a:rPr>
              <a:t> The use of restraint or seclusion complies with these rules</a:t>
            </a:r>
          </a:p>
          <a:p>
            <a:pPr marL="0" indent="0">
              <a:buNone/>
            </a:pPr>
            <a:endParaRPr lang="en-US" sz="800" dirty="0" smtClean="0">
              <a:latin typeface="Palatino Linotype"/>
              <a:cs typeface="Palatino Linotype"/>
            </a:endParaRPr>
          </a:p>
          <a:p>
            <a:r>
              <a:rPr lang="en-US" sz="2400" dirty="0" smtClean="0">
                <a:latin typeface="Palatino Linotype"/>
                <a:cs typeface="Palatino Linotype"/>
              </a:rPr>
              <a:t>The student has documented history showing a series of behaviors in the preceding 6 months that have created imminent and substantial risk of physical injury to him/herself or others in the school</a:t>
            </a:r>
          </a:p>
          <a:p>
            <a:pPr marL="0" indent="0">
              <a:buNone/>
            </a:pPr>
            <a:endParaRPr lang="en-US" sz="800" dirty="0" smtClean="0">
              <a:latin typeface="Palatino Linotype"/>
              <a:cs typeface="Palatino Linotype"/>
            </a:endParaRPr>
          </a:p>
          <a:p>
            <a:r>
              <a:rPr lang="en-US" sz="2400" dirty="0" smtClean="0">
                <a:latin typeface="Palatino Linotype"/>
                <a:cs typeface="Palatino Linotype"/>
              </a:rPr>
              <a:t>A comprehensive, data-driven FBA has been conducted</a:t>
            </a:r>
          </a:p>
          <a:p>
            <a:pPr marL="0" indent="0">
              <a:buNone/>
            </a:pPr>
            <a:endParaRPr lang="en-US" sz="800" dirty="0" smtClean="0">
              <a:latin typeface="Palatino Linotype"/>
              <a:cs typeface="Palatino Linotype"/>
            </a:endParaRPr>
          </a:p>
          <a:p>
            <a:pPr marL="0" indent="0">
              <a:buNone/>
            </a:pPr>
            <a:endParaRPr lang="en-US" sz="2400" dirty="0" smtClean="0">
              <a:latin typeface="Palatino Linotype"/>
              <a:cs typeface="Palatino Linotype"/>
            </a:endParaRPr>
          </a:p>
          <a:p>
            <a:endParaRPr lang="en-US" sz="2400" dirty="0" smtClean="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3269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744132"/>
            <a:ext cx="8229600" cy="3860801"/>
          </a:xfrm>
        </p:spPr>
        <p:txBody>
          <a:bodyPr>
            <a:normAutofit/>
          </a:bodyPr>
          <a:lstStyle/>
          <a:p>
            <a:r>
              <a:rPr lang="en-US" sz="2400" dirty="0">
                <a:latin typeface="Palatino Linotype"/>
                <a:cs typeface="Palatino Linotype"/>
              </a:rPr>
              <a:t>A BSP, emphasizing positive behavioral interventions and supports has been implemented</a:t>
            </a:r>
          </a:p>
          <a:p>
            <a:pPr marL="0" indent="0">
              <a:buNone/>
            </a:pPr>
            <a:endParaRPr lang="en-US" sz="1000" dirty="0" smtClean="0">
              <a:latin typeface="Palatino Linotype"/>
              <a:cs typeface="Palatino Linotype"/>
            </a:endParaRPr>
          </a:p>
          <a:p>
            <a:r>
              <a:rPr lang="en-US" sz="2400" dirty="0" smtClean="0">
                <a:latin typeface="Palatino Linotype"/>
                <a:cs typeface="Palatino Linotype"/>
              </a:rPr>
              <a:t>The </a:t>
            </a:r>
            <a:r>
              <a:rPr lang="en-US" sz="2400" dirty="0" smtClean="0">
                <a:latin typeface="Palatino Linotype"/>
                <a:cs typeface="Palatino Linotype"/>
              </a:rPr>
              <a:t>EPT, IEP, or 504 Team has reviewed the student’s program and placement to determine whether it’s sufficient to meet the student’s unique needs</a:t>
            </a:r>
          </a:p>
          <a:p>
            <a:pPr marL="0" indent="0">
              <a:buNone/>
            </a:pPr>
            <a:endParaRPr lang="en-US" sz="1000" dirty="0" smtClean="0">
              <a:latin typeface="Palatino Linotype"/>
              <a:cs typeface="Palatino Linotype"/>
            </a:endParaRPr>
          </a:p>
          <a:p>
            <a:r>
              <a:rPr lang="en-US" sz="2400" dirty="0" smtClean="0">
                <a:latin typeface="Palatino Linotype"/>
                <a:cs typeface="Palatino Linotype"/>
              </a:rPr>
              <a:t>The criteria for use are clearly identified</a:t>
            </a:r>
          </a:p>
          <a:p>
            <a:pPr marL="0" indent="0">
              <a:buNone/>
            </a:pPr>
            <a:endParaRPr lang="en-US" sz="1000" dirty="0" smtClean="0">
              <a:latin typeface="Palatino Linotype"/>
              <a:cs typeface="Palatino Linotype"/>
            </a:endParaRPr>
          </a:p>
          <a:p>
            <a:r>
              <a:rPr lang="en-US" sz="2400" dirty="0" smtClean="0">
                <a:latin typeface="Palatino Linotype"/>
                <a:cs typeface="Palatino Linotype"/>
              </a:rPr>
              <a:t>Any contraindications for use are clearly identified</a:t>
            </a:r>
          </a:p>
          <a:p>
            <a:pPr marL="0" indent="0">
              <a:buNone/>
            </a:pPr>
            <a:endParaRPr lang="en-US" sz="900" dirty="0" smtClean="0">
              <a:latin typeface="Palatino Linotype"/>
              <a:cs typeface="Palatino Linotype"/>
            </a:endParaRPr>
          </a:p>
          <a:p>
            <a:pPr marL="0" indent="0">
              <a:buNone/>
            </a:pPr>
            <a:endParaRPr lang="en-US" sz="900" dirty="0" smtClean="0">
              <a:latin typeface="Palatino Linotype"/>
              <a:cs typeface="Palatino Linotype"/>
            </a:endParaRPr>
          </a:p>
          <a:p>
            <a:pPr marL="0" indent="0">
              <a:buNone/>
            </a:pPr>
            <a:endParaRPr lang="en-US" sz="900" dirty="0" smtClean="0">
              <a:latin typeface="Palatino Linotype"/>
              <a:cs typeface="Palatino Linotype"/>
            </a:endParaRPr>
          </a:p>
          <a:p>
            <a:pPr marL="0" indent="0">
              <a:buNone/>
            </a:pPr>
            <a:endParaRPr lang="en-US" sz="2200" dirty="0" smtClean="0">
              <a:latin typeface="Palatino Linotype"/>
              <a:cs typeface="Palatino Linotype"/>
            </a:endParaRPr>
          </a:p>
          <a:p>
            <a:endParaRPr lang="en-US" sz="2200" dirty="0" smtClean="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9375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417638"/>
            <a:ext cx="8229600" cy="4906962"/>
          </a:xfrm>
        </p:spPr>
        <p:txBody>
          <a:bodyPr>
            <a:normAutofit/>
          </a:bodyPr>
          <a:lstStyle/>
          <a:p>
            <a:pPr marL="0" indent="0">
              <a:buNone/>
            </a:pPr>
            <a:endParaRPr lang="en-US" sz="900" dirty="0" smtClean="0">
              <a:latin typeface="Palatino Linotype"/>
              <a:cs typeface="Palatino Linotype"/>
            </a:endParaRPr>
          </a:p>
          <a:p>
            <a:r>
              <a:rPr lang="en-US" sz="2400" dirty="0">
                <a:latin typeface="Palatino Linotype"/>
                <a:cs typeface="Palatino Linotype"/>
              </a:rPr>
              <a:t>Staff implementing the individual safety plan have received training from a state-recommended training program</a:t>
            </a:r>
          </a:p>
          <a:p>
            <a:pPr marL="0" indent="0">
              <a:buNone/>
            </a:pPr>
            <a:endParaRPr lang="en-US" sz="1100" dirty="0" smtClean="0">
              <a:latin typeface="Palatino Linotype"/>
              <a:cs typeface="Palatino Linotype"/>
            </a:endParaRPr>
          </a:p>
          <a:p>
            <a:r>
              <a:rPr lang="en-US" sz="2400" dirty="0" smtClean="0">
                <a:latin typeface="Palatino Linotype"/>
                <a:cs typeface="Palatino Linotype"/>
              </a:rPr>
              <a:t>Parents </a:t>
            </a:r>
            <a:r>
              <a:rPr lang="en-US" sz="2400" dirty="0">
                <a:latin typeface="Palatino Linotype"/>
                <a:cs typeface="Palatino Linotype"/>
              </a:rPr>
              <a:t>are fully informed of the inherent risks of using restraint and </a:t>
            </a:r>
            <a:r>
              <a:rPr lang="en-US" sz="2400" dirty="0" smtClean="0">
                <a:latin typeface="Palatino Linotype"/>
                <a:cs typeface="Palatino Linotype"/>
              </a:rPr>
              <a:t>seclusion</a:t>
            </a:r>
          </a:p>
          <a:p>
            <a:pPr marL="0" indent="0">
              <a:buNone/>
            </a:pPr>
            <a:endParaRPr lang="en-US" sz="1100" dirty="0" smtClean="0">
              <a:latin typeface="Palatino Linotype"/>
              <a:cs typeface="Palatino Linotype"/>
            </a:endParaRPr>
          </a:p>
          <a:p>
            <a:r>
              <a:rPr lang="en-US" sz="2400" dirty="0" smtClean="0">
                <a:latin typeface="Palatino Linotype"/>
                <a:cs typeface="Palatino Linotype"/>
              </a:rPr>
              <a:t>Parents </a:t>
            </a:r>
            <a:r>
              <a:rPr lang="en-US" sz="2400" dirty="0" smtClean="0">
                <a:latin typeface="Palatino Linotype"/>
                <a:cs typeface="Palatino Linotype"/>
              </a:rPr>
              <a:t>provide informed consent to the use of restraint and/or seclusion, which shall be revocable at any time</a:t>
            </a:r>
          </a:p>
          <a:p>
            <a:pPr marL="0" indent="0">
              <a:buNone/>
            </a:pPr>
            <a:endParaRPr lang="en-US" sz="1100" dirty="0" smtClean="0">
              <a:latin typeface="Palatino Linotype"/>
              <a:cs typeface="Palatino Linotype"/>
            </a:endParaRPr>
          </a:p>
          <a:p>
            <a:r>
              <a:rPr lang="en-US" sz="2400" dirty="0" smtClean="0">
                <a:latin typeface="Palatino Linotype"/>
                <a:cs typeface="Palatino Linotype"/>
              </a:rPr>
              <a:t>The ongoing need for the individual safety plan is reviewed and revised as appropriate, at least annually</a:t>
            </a:r>
          </a:p>
          <a:p>
            <a:endParaRPr lang="en-US" sz="2200" dirty="0" smtClean="0">
              <a:latin typeface="Palatino Linotype"/>
              <a:cs typeface="Palatino Linotype"/>
            </a:endParaRPr>
          </a:p>
          <a:p>
            <a:endParaRPr lang="en-US" sz="2200" dirty="0" smtClean="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8651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417638"/>
            <a:ext cx="8229600" cy="4373562"/>
          </a:xfrm>
        </p:spPr>
        <p:txBody>
          <a:bodyPr>
            <a:normAutofit/>
          </a:bodyPr>
          <a:lstStyle/>
          <a:p>
            <a:pPr marL="0" indent="0">
              <a:buNone/>
            </a:pPr>
            <a:endParaRPr lang="en-US" sz="900" dirty="0" smtClean="0">
              <a:latin typeface="Palatino Linotype"/>
              <a:cs typeface="Palatino Linotype"/>
            </a:endParaRPr>
          </a:p>
          <a:p>
            <a:r>
              <a:rPr lang="en-US" sz="2800" dirty="0" smtClean="0">
                <a:latin typeface="Palatino Linotype"/>
                <a:cs typeface="Palatino Linotype"/>
              </a:rPr>
              <a:t>In other words …</a:t>
            </a:r>
          </a:p>
          <a:p>
            <a:pPr marL="0" indent="0">
              <a:buNone/>
            </a:pPr>
            <a:endParaRPr lang="en-US" sz="1200" dirty="0" smtClean="0">
              <a:latin typeface="Palatino Linotype"/>
              <a:cs typeface="Palatino Linotype"/>
            </a:endParaRPr>
          </a:p>
          <a:p>
            <a:pPr lvl="1"/>
            <a:r>
              <a:rPr lang="en-US" sz="2400" dirty="0" smtClean="0">
                <a:latin typeface="Palatino Linotype"/>
                <a:cs typeface="Palatino Linotype"/>
              </a:rPr>
              <a:t>Only in rare instances should restraint or seclusion be specified in an individualized safety plan</a:t>
            </a:r>
          </a:p>
          <a:p>
            <a:pPr marL="457200" lvl="1" indent="0">
              <a:buNone/>
            </a:pPr>
            <a:endParaRPr lang="en-US" sz="1200" dirty="0" smtClean="0">
              <a:latin typeface="Palatino Linotype"/>
              <a:cs typeface="Palatino Linotype"/>
            </a:endParaRPr>
          </a:p>
          <a:p>
            <a:pPr lvl="1"/>
            <a:r>
              <a:rPr lang="en-US" sz="2400" dirty="0" smtClean="0">
                <a:latin typeface="Palatino Linotype"/>
                <a:cs typeface="Palatino Linotype"/>
              </a:rPr>
              <a:t>In those rare instances when it is indicated, know exactly what you’re doing, and don’t hesitate to call for technical assistance or guidance regarding the safeguards here</a:t>
            </a:r>
            <a:endParaRPr lang="en-US" sz="2400" dirty="0" smtClean="0">
              <a:latin typeface="Palatino Linotype"/>
              <a:cs typeface="Palatino Linotype"/>
            </a:endParaRPr>
          </a:p>
          <a:p>
            <a:endParaRPr lang="en-US" sz="2200" dirty="0" smtClean="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61242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417638"/>
            <a:ext cx="8229600" cy="4373562"/>
          </a:xfrm>
        </p:spPr>
        <p:txBody>
          <a:bodyPr>
            <a:normAutofit/>
          </a:bodyPr>
          <a:lstStyle/>
          <a:p>
            <a:pPr marL="0" indent="0" algn="ctr">
              <a:buNone/>
            </a:pPr>
            <a:endParaRPr lang="en-US" sz="2800" dirty="0" smtClean="0">
              <a:latin typeface="Palatino Linotype"/>
              <a:cs typeface="Palatino Linotype"/>
            </a:endParaRPr>
          </a:p>
          <a:p>
            <a:pPr marL="0" indent="0" algn="ctr">
              <a:buNone/>
            </a:pPr>
            <a:r>
              <a:rPr lang="en-US" sz="2800" dirty="0" smtClean="0">
                <a:latin typeface="Palatino Linotype"/>
                <a:cs typeface="Palatino Linotype"/>
              </a:rPr>
              <a:t>QUESTIONS?</a:t>
            </a:r>
          </a:p>
          <a:p>
            <a:pPr marL="0" indent="0" algn="ctr">
              <a:buNone/>
            </a:pPr>
            <a:endParaRPr lang="en-US" sz="2800" dirty="0">
              <a:latin typeface="Palatino Linotype"/>
              <a:cs typeface="Palatino Linotype"/>
            </a:endParaRPr>
          </a:p>
          <a:p>
            <a:pPr marL="0" indent="0" algn="ctr">
              <a:buNone/>
            </a:pPr>
            <a:r>
              <a:rPr lang="en-US" sz="2800" dirty="0" smtClean="0">
                <a:latin typeface="Palatino Linotype"/>
                <a:cs typeface="Palatino Linotype"/>
              </a:rPr>
              <a:t>COMMENTS?</a:t>
            </a:r>
          </a:p>
          <a:p>
            <a:pPr marL="0" indent="0" algn="ctr">
              <a:buNone/>
            </a:pPr>
            <a:endParaRPr lang="en-US" sz="2800" dirty="0">
              <a:latin typeface="Palatino Linotype"/>
              <a:cs typeface="Palatino Linotype"/>
            </a:endParaRPr>
          </a:p>
          <a:p>
            <a:pPr marL="0" indent="0" algn="ctr">
              <a:buNone/>
            </a:pPr>
            <a:r>
              <a:rPr lang="en-US" sz="2800" dirty="0" smtClean="0">
                <a:latin typeface="Palatino Linotype"/>
                <a:cs typeface="Palatino Linotype"/>
              </a:rPr>
              <a:t>DISCUSSION?</a:t>
            </a:r>
            <a:endParaRPr lang="en-US" sz="2800" dirty="0" smtClean="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683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latin typeface="Franklin Gothic Medium"/>
                <a:cs typeface="Franklin Gothic Medium"/>
              </a:rPr>
              <a:t>POLL:</a:t>
            </a:r>
            <a:endParaRPr lang="en-US" dirty="0">
              <a:solidFill>
                <a:srgbClr val="008000"/>
              </a:solidFill>
              <a:latin typeface="Franklin Gothic Medium"/>
              <a:cs typeface="Franklin Gothic Medium"/>
            </a:endParaRPr>
          </a:p>
        </p:txBody>
      </p:sp>
      <p:sp>
        <p:nvSpPr>
          <p:cNvPr id="3" name="Content Placeholder 2"/>
          <p:cNvSpPr>
            <a:spLocks noGrp="1"/>
          </p:cNvSpPr>
          <p:nvPr>
            <p:ph idx="1"/>
          </p:nvPr>
        </p:nvSpPr>
        <p:spPr/>
        <p:txBody>
          <a:bodyPr>
            <a:normAutofit/>
          </a:bodyPr>
          <a:lstStyle/>
          <a:p>
            <a:pPr marL="0" indent="0">
              <a:buNone/>
            </a:pPr>
            <a:r>
              <a:rPr lang="en-US" sz="2400" dirty="0" smtClean="0">
                <a:latin typeface="Palatino Linotype"/>
                <a:cs typeface="Palatino Linotype"/>
              </a:rPr>
              <a:t>Jared was placed in the “Quiet Room” after punching one of his classmates, but the door was left open.  He was instructed that he would need to remain there until Mr. Smith determined that he was safe to leave.  Mr. Smith sat silently in a chair in front of the open doorway and refrained from speaking with Jared until the boy was no longer escalated.</a:t>
            </a:r>
          </a:p>
          <a:p>
            <a:pPr marL="0" indent="0">
              <a:buNone/>
            </a:pPr>
            <a:endParaRPr lang="en-US" sz="1600" dirty="0">
              <a:latin typeface="Palatino Linotype"/>
              <a:cs typeface="Palatino Linotype"/>
            </a:endParaRPr>
          </a:p>
          <a:p>
            <a:pPr marL="0" indent="0">
              <a:buNone/>
            </a:pPr>
            <a:r>
              <a:rPr lang="en-US" sz="2400" i="1" dirty="0" smtClean="0">
                <a:latin typeface="Palatino Linotype"/>
                <a:cs typeface="Palatino Linotype"/>
              </a:rPr>
              <a:t>Is this considered a seclusion according to Rule 4500?</a:t>
            </a:r>
          </a:p>
          <a:p>
            <a:pPr marL="0" indent="0">
              <a:buNone/>
            </a:pPr>
            <a:r>
              <a:rPr lang="en-US" sz="2400" i="1" dirty="0">
                <a:latin typeface="Palatino Linotype"/>
                <a:cs typeface="Palatino Linotype"/>
              </a:rPr>
              <a:t>	</a:t>
            </a:r>
            <a:r>
              <a:rPr lang="en-US" sz="2400" i="1" dirty="0" smtClean="0">
                <a:latin typeface="Palatino Linotype"/>
                <a:cs typeface="Palatino Linotype"/>
              </a:rPr>
              <a:t>a.	yes</a:t>
            </a:r>
          </a:p>
          <a:p>
            <a:pPr marL="0" indent="0">
              <a:buNone/>
            </a:pPr>
            <a:r>
              <a:rPr lang="en-US" sz="2400" i="1" dirty="0">
                <a:latin typeface="Palatino Linotype"/>
                <a:cs typeface="Palatino Linotype"/>
              </a:rPr>
              <a:t>	</a:t>
            </a:r>
            <a:r>
              <a:rPr lang="en-US" sz="2400" i="1" dirty="0" smtClean="0">
                <a:latin typeface="Palatino Linotype"/>
                <a:cs typeface="Palatino Linotype"/>
              </a:rPr>
              <a:t>b.	no</a:t>
            </a:r>
            <a:endParaRPr lang="en-US" sz="2400" i="1" dirty="0">
              <a:latin typeface="Palatino Linotype"/>
              <a:cs typeface="Palatino Linotype"/>
            </a:endParaRPr>
          </a:p>
        </p:txBody>
      </p:sp>
    </p:spTree>
    <p:extLst>
      <p:ext uri="{BB962C8B-B14F-4D97-AF65-F5344CB8AC3E}">
        <p14:creationId xmlns:p14="http://schemas.microsoft.com/office/powerpoint/2010/main" val="1921724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Resources </a:t>
            </a:r>
            <a:endParaRPr lang="en-US" dirty="0"/>
          </a:p>
        </p:txBody>
      </p:sp>
      <p:sp>
        <p:nvSpPr>
          <p:cNvPr id="3" name="Content Placeholder 2"/>
          <p:cNvSpPr>
            <a:spLocks noGrp="1"/>
          </p:cNvSpPr>
          <p:nvPr>
            <p:ph idx="1"/>
          </p:nvPr>
        </p:nvSpPr>
        <p:spPr>
          <a:xfrm>
            <a:off x="457200" y="1417638"/>
            <a:ext cx="8229600" cy="4629914"/>
          </a:xfrm>
        </p:spPr>
        <p:txBody>
          <a:bodyPr>
            <a:normAutofit fontScale="77500" lnSpcReduction="20000"/>
          </a:bodyPr>
          <a:lstStyle/>
          <a:p>
            <a:pPr marL="457200" lvl="1" indent="0">
              <a:buNone/>
            </a:pPr>
            <a:endParaRPr lang="en-US" sz="800" dirty="0">
              <a:latin typeface="Palatino Linotype"/>
              <a:cs typeface="Palatino Linotype"/>
            </a:endParaRPr>
          </a:p>
          <a:p>
            <a:pPr marL="0" indent="0">
              <a:buNone/>
            </a:pPr>
            <a:endParaRPr lang="en-US" sz="800" dirty="0">
              <a:latin typeface="Palatino Linotype"/>
              <a:cs typeface="Palatino Linotype"/>
            </a:endParaRPr>
          </a:p>
          <a:p>
            <a:r>
              <a:rPr lang="en-US" sz="2800" dirty="0">
                <a:latin typeface="Palatino Linotype"/>
                <a:cs typeface="Palatino Linotype"/>
                <a:hlinkClick r:id="rId2"/>
              </a:rPr>
              <a:t>http://education.vermont.gov/state-board/rules/</a:t>
            </a:r>
            <a:r>
              <a:rPr lang="en-US" sz="2800" dirty="0" smtClean="0">
                <a:latin typeface="Palatino Linotype"/>
                <a:cs typeface="Palatino Linotype"/>
                <a:hlinkClick r:id="rId2"/>
              </a:rPr>
              <a:t>4500</a:t>
            </a:r>
            <a:endParaRPr lang="en-US" sz="2800" dirty="0" smtClean="0">
              <a:latin typeface="Palatino Linotype"/>
              <a:cs typeface="Palatino Linotype"/>
            </a:endParaRPr>
          </a:p>
          <a:p>
            <a:pPr marL="0" indent="0">
              <a:buNone/>
            </a:pPr>
            <a:endParaRPr lang="en-US" sz="1300" dirty="0" smtClean="0">
              <a:latin typeface="Palatino Linotype"/>
              <a:cs typeface="Palatino Linotype"/>
            </a:endParaRPr>
          </a:p>
          <a:p>
            <a:r>
              <a:rPr lang="en-US" sz="2800" dirty="0">
                <a:latin typeface="Palatino Linotype"/>
                <a:cs typeface="Palatino Linotype"/>
                <a:hlinkClick r:id="rId3"/>
              </a:rPr>
              <a:t>https://www.youtube.com/watch?v=UD91rN1jzfA&amp;feature=share&amp;list=</a:t>
            </a:r>
            <a:r>
              <a:rPr lang="en-US" sz="2800" dirty="0" smtClean="0">
                <a:latin typeface="Palatino Linotype"/>
                <a:cs typeface="Palatino Linotype"/>
                <a:hlinkClick r:id="rId3"/>
              </a:rPr>
              <a:t>UUVroHoQ2QoGgMbDf07ZhpPw</a:t>
            </a:r>
            <a:endParaRPr lang="en-US" sz="2800" dirty="0" smtClean="0">
              <a:latin typeface="Palatino Linotype"/>
              <a:cs typeface="Palatino Linotype"/>
            </a:endParaRPr>
          </a:p>
          <a:p>
            <a:pPr marL="0" indent="0">
              <a:buNone/>
            </a:pPr>
            <a:endParaRPr lang="en-US" sz="1400" dirty="0">
              <a:latin typeface="Palatino Linotype"/>
              <a:cs typeface="Palatino Linotype"/>
            </a:endParaRPr>
          </a:p>
          <a:p>
            <a:r>
              <a:rPr lang="en-US" sz="2800" dirty="0" smtClean="0">
                <a:latin typeface="Palatino Linotype"/>
                <a:cs typeface="Palatino Linotype"/>
              </a:rPr>
              <a:t>Tracy </a:t>
            </a:r>
            <a:r>
              <a:rPr lang="en-US" sz="2800" dirty="0" smtClean="0">
                <a:latin typeface="Palatino Linotype"/>
                <a:cs typeface="Palatino Linotype"/>
              </a:rPr>
              <a:t>Harris</a:t>
            </a:r>
          </a:p>
          <a:p>
            <a:pPr lvl="1"/>
            <a:r>
              <a:rPr lang="en-US" dirty="0">
                <a:latin typeface="Palatino Linotype"/>
                <a:cs typeface="Palatino Linotype"/>
                <a:hlinkClick r:id="rId4"/>
              </a:rPr>
              <a:t>tracy.harris@vermont.gov</a:t>
            </a:r>
            <a:endParaRPr lang="en-US" dirty="0">
              <a:latin typeface="Palatino Linotype"/>
              <a:cs typeface="Palatino Linotype"/>
            </a:endParaRPr>
          </a:p>
          <a:p>
            <a:pPr lvl="1"/>
            <a:r>
              <a:rPr lang="en-US" dirty="0">
                <a:latin typeface="Palatino Linotype"/>
                <a:cs typeface="Palatino Linotype"/>
              </a:rPr>
              <a:t>802-479-</a:t>
            </a:r>
            <a:r>
              <a:rPr lang="en-US" dirty="0" smtClean="0">
                <a:latin typeface="Palatino Linotype"/>
                <a:cs typeface="Palatino Linotype"/>
              </a:rPr>
              <a:t>1421</a:t>
            </a:r>
          </a:p>
          <a:p>
            <a:pPr marL="457200" lvl="1" indent="0">
              <a:buNone/>
            </a:pPr>
            <a:endParaRPr lang="en-US" sz="1300" dirty="0" smtClean="0">
              <a:latin typeface="Palatino Linotype"/>
              <a:cs typeface="Palatino Linotype"/>
            </a:endParaRPr>
          </a:p>
          <a:p>
            <a:r>
              <a:rPr lang="en-US" sz="2800" dirty="0" smtClean="0">
                <a:latin typeface="Palatino Linotype"/>
                <a:cs typeface="Palatino Linotype"/>
              </a:rPr>
              <a:t>Richard </a:t>
            </a:r>
            <a:r>
              <a:rPr lang="en-US" sz="2800" dirty="0" err="1" smtClean="0">
                <a:latin typeface="Palatino Linotype"/>
                <a:cs typeface="Palatino Linotype"/>
              </a:rPr>
              <a:t>Boltax</a:t>
            </a:r>
            <a:endParaRPr lang="en-US" sz="2800" dirty="0" smtClean="0">
              <a:latin typeface="Palatino Linotype"/>
              <a:cs typeface="Palatino Linotype"/>
            </a:endParaRPr>
          </a:p>
          <a:p>
            <a:pPr lvl="1"/>
            <a:r>
              <a:rPr lang="en-US" dirty="0" smtClean="0">
                <a:latin typeface="Palatino Linotype"/>
                <a:cs typeface="Palatino Linotype"/>
                <a:hlinkClick r:id="rId5"/>
              </a:rPr>
              <a:t>richard.boltax@vermont.gov</a:t>
            </a:r>
            <a:endParaRPr lang="en-US" dirty="0" smtClean="0">
              <a:latin typeface="Palatino Linotype"/>
              <a:cs typeface="Palatino Linotype"/>
            </a:endParaRPr>
          </a:p>
          <a:p>
            <a:pPr lvl="1"/>
            <a:r>
              <a:rPr lang="en-US" dirty="0" smtClean="0">
                <a:latin typeface="Palatino Linotype"/>
                <a:cs typeface="Palatino Linotype"/>
              </a:rPr>
              <a:t>802-479-1399</a:t>
            </a:r>
          </a:p>
          <a:p>
            <a:pPr marL="457200" lvl="1" indent="0">
              <a:buNone/>
            </a:pPr>
            <a:r>
              <a:rPr lang="en-US" sz="3100" dirty="0" smtClean="0">
                <a:latin typeface="Palatino Linotype"/>
                <a:cs typeface="Palatino Linotype"/>
              </a:rPr>
              <a:t>		</a:t>
            </a:r>
          </a:p>
          <a:p>
            <a:pPr marL="457200" lvl="1" indent="0">
              <a:buNone/>
            </a:pPr>
            <a:r>
              <a:rPr lang="en-US" sz="2200" dirty="0" smtClean="0">
                <a:latin typeface="Palatino Linotype"/>
                <a:cs typeface="Palatino Linotype"/>
              </a:rPr>
              <a:t>		</a:t>
            </a:r>
            <a:endParaRPr lang="en-US" sz="2400" dirty="0" smtClean="0">
              <a:latin typeface="Palatino Linotype"/>
              <a:cs typeface="Palatino Linotype"/>
            </a:endParaRPr>
          </a:p>
          <a:p>
            <a:endParaRPr lang="en-US" sz="2400" dirty="0" smtClean="0">
              <a:latin typeface="Palatino Linotype"/>
              <a:cs typeface="Palatino Linotype"/>
            </a:endParaRPr>
          </a:p>
          <a:p>
            <a:endParaRPr lang="en-US" sz="2200" dirty="0" smtClean="0">
              <a:latin typeface="Palatino Linotype"/>
              <a:cs typeface="Palatino Linotype"/>
            </a:endParaRPr>
          </a:p>
          <a:p>
            <a:endParaRPr lang="en-US" sz="2200" dirty="0" smtClean="0">
              <a:latin typeface="Palatino Linotype"/>
              <a:cs typeface="Palatino Linotype"/>
            </a:endParaRPr>
          </a:p>
          <a:p>
            <a:pPr marL="457200" lvl="1" indent="0">
              <a:buNone/>
            </a:pPr>
            <a:endParaRPr lang="en-US" sz="1800" dirty="0" smtClean="0">
              <a:latin typeface="Palatino Linotype"/>
              <a:cs typeface="Palatino Linotype"/>
            </a:endParaRPr>
          </a:p>
        </p:txBody>
      </p:sp>
      <p:pic>
        <p:nvPicPr>
          <p:cNvPr id="4" name="Picture 3"/>
          <p:cNvPicPr>
            <a:picLocks noChangeAspect="1"/>
          </p:cNvPicPr>
          <p:nvPr/>
        </p:nvPicPr>
        <p:blipFill>
          <a:blip r:embed="rId6"/>
          <a:stretch>
            <a:fillRect/>
          </a:stretch>
        </p:blipFill>
        <p:spPr>
          <a:xfrm>
            <a:off x="6539892" y="5791200"/>
            <a:ext cx="2324708" cy="820420"/>
          </a:xfrm>
          <a:prstGeom prst="rect">
            <a:avLst/>
          </a:prstGeom>
        </p:spPr>
      </p:pic>
      <p:cxnSp>
        <p:nvCxnSpPr>
          <p:cNvPr id="5" name="Straight Connector 4"/>
          <p:cNvCxnSpPr/>
          <p:nvPr/>
        </p:nvCxnSpPr>
        <p:spPr>
          <a:xfrm>
            <a:off x="457200" y="6324600"/>
            <a:ext cx="5798348"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8005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335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219200"/>
            <a:ext cx="8229600" cy="4724400"/>
          </a:xfrm>
        </p:spPr>
        <p:txBody>
          <a:bodyPr>
            <a:noAutofit/>
          </a:bodyPr>
          <a:lstStyle/>
          <a:p>
            <a:r>
              <a:rPr lang="en-US" sz="2800" dirty="0" smtClean="0">
                <a:latin typeface="Palatino Linotype"/>
                <a:cs typeface="Palatino Linotype"/>
              </a:rPr>
              <a:t>Prohibited :</a:t>
            </a:r>
          </a:p>
          <a:p>
            <a:pPr marL="0" indent="0">
              <a:buNone/>
            </a:pPr>
            <a:endParaRPr lang="en-US" sz="1400" dirty="0" smtClean="0">
              <a:latin typeface="Palatino Linotype"/>
              <a:cs typeface="Palatino Linotype"/>
            </a:endParaRPr>
          </a:p>
          <a:p>
            <a:pPr lvl="1"/>
            <a:r>
              <a:rPr lang="en-US" sz="2400" dirty="0" smtClean="0">
                <a:latin typeface="Palatino Linotype"/>
                <a:cs typeface="Palatino Linotype"/>
              </a:rPr>
              <a:t>Mechanical Restraint</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Chemical Restraint</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Restricts</a:t>
            </a:r>
            <a:r>
              <a:rPr lang="en-US" sz="2400" dirty="0" smtClean="0">
                <a:latin typeface="Palatino Linotype"/>
                <a:cs typeface="Palatino Linotype"/>
              </a:rPr>
              <a:t> </a:t>
            </a:r>
            <a:r>
              <a:rPr lang="en-US" sz="2400" dirty="0" smtClean="0">
                <a:latin typeface="Palatino Linotype"/>
                <a:cs typeface="Palatino Linotype"/>
              </a:rPr>
              <a:t>or limits breathing or communication</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Causes </a:t>
            </a:r>
            <a:r>
              <a:rPr lang="en-US" sz="2400" dirty="0" smtClean="0">
                <a:latin typeface="Palatino Linotype"/>
                <a:cs typeface="Palatino Linotype"/>
              </a:rPr>
              <a:t>pain</a:t>
            </a:r>
          </a:p>
          <a:p>
            <a:pPr marL="457200" lvl="1" indent="0">
              <a:buNone/>
            </a:pPr>
            <a:endParaRPr lang="en-US" sz="800" dirty="0" smtClean="0">
              <a:latin typeface="Palatino Linotype"/>
              <a:cs typeface="Palatino Linotype"/>
            </a:endParaRPr>
          </a:p>
          <a:p>
            <a:pPr lvl="1"/>
            <a:r>
              <a:rPr lang="en-US" sz="2400" dirty="0">
                <a:latin typeface="Palatino Linotype"/>
                <a:cs typeface="Palatino Linotype"/>
              </a:rPr>
              <a:t>I</a:t>
            </a:r>
            <a:r>
              <a:rPr lang="en-US" sz="2400" dirty="0" smtClean="0">
                <a:latin typeface="Palatino Linotype"/>
                <a:cs typeface="Palatino Linotype"/>
              </a:rPr>
              <a:t>mposed </a:t>
            </a:r>
            <a:r>
              <a:rPr lang="en-US" sz="2400" dirty="0" smtClean="0">
                <a:latin typeface="Palatino Linotype"/>
                <a:cs typeface="Palatino Linotype"/>
              </a:rPr>
              <a:t>without maintaining direct visual contact</a:t>
            </a:r>
          </a:p>
          <a:p>
            <a:pPr lvl="1"/>
            <a:endParaRPr lang="en-US" sz="2400" dirty="0" smtClean="0">
              <a:latin typeface="Palatino Linotype"/>
              <a:cs typeface="Palatino Linotype"/>
            </a:endParaRPr>
          </a:p>
          <a:p>
            <a:pPr marL="0" indent="0">
              <a:buNone/>
            </a:pPr>
            <a:r>
              <a:rPr lang="en-US" sz="2400" dirty="0">
                <a:latin typeface="Palatino Linotype"/>
                <a:cs typeface="Palatino Linotype"/>
              </a:rPr>
              <a:t>	</a:t>
            </a: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620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591732"/>
            <a:ext cx="8229600" cy="4318001"/>
          </a:xfrm>
        </p:spPr>
        <p:txBody>
          <a:bodyPr>
            <a:normAutofit fontScale="85000" lnSpcReduction="10000"/>
          </a:bodyPr>
          <a:lstStyle/>
          <a:p>
            <a:r>
              <a:rPr lang="en-US" sz="3000" dirty="0" smtClean="0">
                <a:latin typeface="Palatino Linotype"/>
                <a:cs typeface="Palatino Linotype"/>
              </a:rPr>
              <a:t>Prohibited Continued:</a:t>
            </a:r>
          </a:p>
          <a:p>
            <a:pPr marL="0" indent="0">
              <a:buNone/>
            </a:pPr>
            <a:endParaRPr lang="en-US" sz="1700" dirty="0" smtClean="0">
              <a:latin typeface="Palatino Linotype"/>
              <a:cs typeface="Palatino Linotype"/>
            </a:endParaRPr>
          </a:p>
          <a:p>
            <a:pPr lvl="1"/>
            <a:r>
              <a:rPr lang="en-US" sz="2600" dirty="0" smtClean="0">
                <a:latin typeface="Palatino Linotype"/>
                <a:cs typeface="Palatino Linotype"/>
              </a:rPr>
              <a:t>For the convenience of </a:t>
            </a:r>
            <a:r>
              <a:rPr lang="en-US" sz="2600" dirty="0" smtClean="0">
                <a:latin typeface="Palatino Linotype"/>
                <a:cs typeface="Palatino Linotype"/>
              </a:rPr>
              <a:t>staff</a:t>
            </a:r>
          </a:p>
          <a:p>
            <a:pPr marL="457200" lvl="1" indent="0">
              <a:buNone/>
            </a:pPr>
            <a:endParaRPr lang="en-US" sz="900" dirty="0" smtClean="0">
              <a:latin typeface="Palatino Linotype"/>
              <a:cs typeface="Palatino Linotype"/>
            </a:endParaRPr>
          </a:p>
          <a:p>
            <a:pPr lvl="1"/>
            <a:r>
              <a:rPr lang="en-US" sz="2600" dirty="0" smtClean="0">
                <a:latin typeface="Palatino Linotype"/>
                <a:cs typeface="Palatino Linotype"/>
              </a:rPr>
              <a:t>As a substitute for an educational program</a:t>
            </a:r>
          </a:p>
          <a:p>
            <a:pPr marL="457200" lvl="1" indent="0">
              <a:buNone/>
            </a:pPr>
            <a:endParaRPr lang="en-US" sz="900" dirty="0" smtClean="0">
              <a:latin typeface="Palatino Linotype"/>
              <a:cs typeface="Palatino Linotype"/>
            </a:endParaRPr>
          </a:p>
          <a:p>
            <a:pPr lvl="1"/>
            <a:r>
              <a:rPr lang="en-US" sz="2600" dirty="0" smtClean="0">
                <a:latin typeface="Palatino Linotype"/>
                <a:cs typeface="Palatino Linotype"/>
              </a:rPr>
              <a:t>As a form of discipline or punishment</a:t>
            </a:r>
          </a:p>
          <a:p>
            <a:pPr marL="457200" lvl="1" indent="0">
              <a:buNone/>
            </a:pPr>
            <a:endParaRPr lang="en-US" sz="900" dirty="0" smtClean="0">
              <a:latin typeface="Palatino Linotype"/>
              <a:cs typeface="Palatino Linotype"/>
            </a:endParaRPr>
          </a:p>
          <a:p>
            <a:pPr lvl="1"/>
            <a:r>
              <a:rPr lang="en-US" sz="2600" dirty="0" smtClean="0">
                <a:latin typeface="Palatino Linotype"/>
                <a:cs typeface="Palatino Linotype"/>
              </a:rPr>
              <a:t>As a substitute for inadequate staffing or training</a:t>
            </a:r>
          </a:p>
          <a:p>
            <a:pPr marL="457200" lvl="1" indent="0">
              <a:buNone/>
            </a:pPr>
            <a:endParaRPr lang="en-US" sz="900" dirty="0" smtClean="0">
              <a:latin typeface="Palatino Linotype"/>
              <a:cs typeface="Palatino Linotype"/>
            </a:endParaRPr>
          </a:p>
          <a:p>
            <a:pPr lvl="1"/>
            <a:r>
              <a:rPr lang="en-US" sz="2600" dirty="0" smtClean="0">
                <a:latin typeface="Palatino Linotype"/>
                <a:cs typeface="Palatino Linotype"/>
              </a:rPr>
              <a:t>In response to </a:t>
            </a:r>
            <a:r>
              <a:rPr lang="en-US" sz="2600" dirty="0" smtClean="0">
                <a:latin typeface="Palatino Linotype"/>
                <a:cs typeface="Palatino Linotype"/>
              </a:rPr>
              <a:t>disrespectful </a:t>
            </a:r>
            <a:r>
              <a:rPr lang="en-US" sz="2600" dirty="0" smtClean="0">
                <a:latin typeface="Palatino Linotype"/>
                <a:cs typeface="Palatino Linotype"/>
              </a:rPr>
              <a:t>language or gestures</a:t>
            </a:r>
          </a:p>
          <a:p>
            <a:pPr marL="457200" lvl="1" indent="0">
              <a:buNone/>
            </a:pPr>
            <a:endParaRPr lang="en-US" sz="900" dirty="0" smtClean="0">
              <a:latin typeface="Palatino Linotype"/>
              <a:cs typeface="Palatino Linotype"/>
            </a:endParaRPr>
          </a:p>
          <a:p>
            <a:pPr lvl="1"/>
            <a:r>
              <a:rPr lang="en-US" sz="2600" dirty="0" smtClean="0">
                <a:latin typeface="Palatino Linotype"/>
                <a:cs typeface="Palatino Linotype"/>
              </a:rPr>
              <a:t>In response to </a:t>
            </a:r>
            <a:r>
              <a:rPr lang="en-US" sz="2600" dirty="0" smtClean="0">
                <a:latin typeface="Palatino Linotype"/>
                <a:cs typeface="Palatino Linotype"/>
              </a:rPr>
              <a:t>verbal threats </a:t>
            </a:r>
            <a:r>
              <a:rPr lang="en-US" sz="2600" dirty="0" smtClean="0">
                <a:latin typeface="Palatino Linotype"/>
                <a:cs typeface="Palatino Linotype"/>
              </a:rPr>
              <a:t>unaccompanied by demonstrated means of or intent to carry out the threat</a:t>
            </a:r>
          </a:p>
          <a:p>
            <a:pPr marL="0" indent="0">
              <a:buNone/>
            </a:pPr>
            <a:r>
              <a:rPr lang="en-US" sz="2800" dirty="0">
                <a:latin typeface="Palatino Linotype"/>
                <a:cs typeface="Palatino Linotype"/>
              </a:rPr>
              <a:t>	</a:t>
            </a:r>
            <a:endParaRPr lang="en-US" sz="24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5923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828800"/>
            <a:ext cx="8229600" cy="3962400"/>
          </a:xfrm>
        </p:spPr>
        <p:txBody>
          <a:bodyPr>
            <a:normAutofit lnSpcReduction="10000"/>
          </a:bodyPr>
          <a:lstStyle/>
          <a:p>
            <a:r>
              <a:rPr lang="en-US" sz="2800" dirty="0" smtClean="0">
                <a:latin typeface="Palatino Linotype"/>
                <a:cs typeface="Palatino Linotype"/>
              </a:rPr>
              <a:t>Permissible Use of </a:t>
            </a:r>
            <a:r>
              <a:rPr lang="en-US" sz="2800" dirty="0" smtClean="0">
                <a:solidFill>
                  <a:srgbClr val="009249"/>
                </a:solidFill>
                <a:latin typeface="Palatino Linotype"/>
                <a:cs typeface="Palatino Linotype"/>
              </a:rPr>
              <a:t>Restraint</a:t>
            </a:r>
            <a:r>
              <a:rPr lang="en-US" sz="2800" dirty="0" smtClean="0">
                <a:latin typeface="Palatino Linotype"/>
                <a:cs typeface="Palatino Linotype"/>
              </a:rPr>
              <a:t>:</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Imminent and substantial risk of physical injury</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When less restrictive measures have failed or would be </a:t>
            </a:r>
            <a:r>
              <a:rPr lang="en-US" sz="2400" dirty="0" smtClean="0">
                <a:latin typeface="Palatino Linotype"/>
                <a:cs typeface="Palatino Linotype"/>
              </a:rPr>
              <a:t>ineffective</a:t>
            </a:r>
          </a:p>
          <a:p>
            <a:pPr lvl="1"/>
            <a:endParaRPr lang="en-US" sz="800" dirty="0" smtClean="0">
              <a:latin typeface="Palatino Linotype"/>
              <a:cs typeface="Palatino Linotype"/>
            </a:endParaRPr>
          </a:p>
          <a:p>
            <a:pPr lvl="1"/>
            <a:r>
              <a:rPr lang="en-US" sz="2400" dirty="0" smtClean="0">
                <a:latin typeface="Palatino Linotype"/>
                <a:cs typeface="Palatino Linotype"/>
              </a:rPr>
              <a:t>In accordance with a school-wide safety plan that is consistent with these </a:t>
            </a:r>
            <a:r>
              <a:rPr lang="en-US" sz="2400" dirty="0" smtClean="0">
                <a:latin typeface="Palatino Linotype"/>
                <a:cs typeface="Palatino Linotype"/>
              </a:rPr>
              <a:t>rules</a:t>
            </a: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In a manner that is safe, proportionate to, and sensitive to the student’s needs and the situation</a:t>
            </a:r>
            <a:endParaRPr lang="en-US" sz="2400" dirty="0" smtClean="0">
              <a:latin typeface="Palatino Linotype"/>
              <a:cs typeface="Palatino Linotype"/>
            </a:endParaRPr>
          </a:p>
          <a:p>
            <a:pPr marL="457200" lvl="1" indent="0">
              <a:buNone/>
            </a:pPr>
            <a:endParaRPr lang="en-US" sz="2400" dirty="0" smtClean="0">
              <a:latin typeface="Palatino Linotype"/>
              <a:cs typeface="Palatino Linotype"/>
            </a:endParaRPr>
          </a:p>
          <a:p>
            <a:pPr lvl="1"/>
            <a:endParaRPr lang="en-US" sz="2400" dirty="0" smtClean="0">
              <a:latin typeface="Palatino Linotype"/>
              <a:cs typeface="Palatino Linotype"/>
            </a:endParaRPr>
          </a:p>
          <a:p>
            <a:pPr lvl="1"/>
            <a:endParaRPr lang="en-US" sz="2400" dirty="0">
              <a:latin typeface="Palatino Linotype"/>
              <a:cs typeface="Palatino Linotype"/>
            </a:endParaRPr>
          </a:p>
        </p:txBody>
      </p:sp>
      <p:pic>
        <p:nvPicPr>
          <p:cNvPr id="4" name="Picture 3"/>
          <p:cNvPicPr>
            <a:picLocks noChangeAspect="1"/>
          </p:cNvPicPr>
          <p:nvPr/>
        </p:nvPicPr>
        <p:blipFill>
          <a:blip r:embed="rId3"/>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3703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Discipline and Rule 4500</a:t>
            </a:r>
            <a:endParaRPr lang="en-US" dirty="0"/>
          </a:p>
        </p:txBody>
      </p:sp>
      <p:sp>
        <p:nvSpPr>
          <p:cNvPr id="3" name="Content Placeholder 2"/>
          <p:cNvSpPr>
            <a:spLocks noGrp="1"/>
          </p:cNvSpPr>
          <p:nvPr>
            <p:ph idx="1"/>
          </p:nvPr>
        </p:nvSpPr>
        <p:spPr>
          <a:xfrm>
            <a:off x="457200" y="1828800"/>
            <a:ext cx="8229600" cy="3581400"/>
          </a:xfrm>
        </p:spPr>
        <p:txBody>
          <a:bodyPr>
            <a:normAutofit/>
          </a:bodyPr>
          <a:lstStyle/>
          <a:p>
            <a:r>
              <a:rPr lang="en-US" sz="2800" dirty="0" smtClean="0">
                <a:latin typeface="Palatino Linotype"/>
                <a:cs typeface="Palatino Linotype"/>
              </a:rPr>
              <a:t>Permissible use of </a:t>
            </a:r>
            <a:r>
              <a:rPr lang="en-US" sz="2800" dirty="0" smtClean="0">
                <a:solidFill>
                  <a:srgbClr val="009249"/>
                </a:solidFill>
                <a:latin typeface="Palatino Linotype"/>
                <a:cs typeface="Palatino Linotype"/>
              </a:rPr>
              <a:t>Restraint</a:t>
            </a:r>
            <a:r>
              <a:rPr lang="en-US" sz="2800" dirty="0" smtClean="0">
                <a:latin typeface="Palatino Linotype"/>
                <a:cs typeface="Palatino Linotype"/>
              </a:rPr>
              <a:t> Continued:</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Prone and supine restraint only when the student’s size or severity of behavior require such a restraint, because a less restrictive restraint has failed or would be ineffective to prevent harm</a:t>
            </a: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6212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Rule </a:t>
            </a:r>
            <a:r>
              <a:rPr lang="en-US" b="1" dirty="0" smtClean="0">
                <a:solidFill>
                  <a:srgbClr val="009249"/>
                </a:solidFill>
                <a:latin typeface="Franklin Gothic Medium"/>
                <a:cs typeface="Franklin Gothic Medium"/>
              </a:rPr>
              <a:t>4500</a:t>
            </a:r>
            <a:endParaRPr lang="en-US" dirty="0"/>
          </a:p>
        </p:txBody>
      </p:sp>
      <p:sp>
        <p:nvSpPr>
          <p:cNvPr id="3" name="Content Placeholder 2"/>
          <p:cNvSpPr>
            <a:spLocks noGrp="1"/>
          </p:cNvSpPr>
          <p:nvPr>
            <p:ph idx="1"/>
          </p:nvPr>
        </p:nvSpPr>
        <p:spPr>
          <a:xfrm>
            <a:off x="457200" y="1447800"/>
            <a:ext cx="8229600" cy="4495800"/>
          </a:xfrm>
        </p:spPr>
        <p:txBody>
          <a:bodyPr>
            <a:normAutofit/>
          </a:bodyPr>
          <a:lstStyle/>
          <a:p>
            <a:r>
              <a:rPr lang="en-US" sz="2800" dirty="0" smtClean="0">
                <a:latin typeface="Palatino Linotype"/>
                <a:cs typeface="Palatino Linotype"/>
              </a:rPr>
              <a:t>Permissible Use of </a:t>
            </a:r>
            <a:r>
              <a:rPr lang="en-US" sz="2800" dirty="0" smtClean="0">
                <a:solidFill>
                  <a:srgbClr val="009249"/>
                </a:solidFill>
                <a:latin typeface="Palatino Linotype"/>
                <a:cs typeface="Palatino Linotype"/>
              </a:rPr>
              <a:t>Seclusion</a:t>
            </a:r>
            <a:r>
              <a:rPr lang="en-US" sz="2800" dirty="0" smtClean="0">
                <a:latin typeface="Palatino Linotype"/>
                <a:cs typeface="Palatino Linotype"/>
              </a:rPr>
              <a:t>:</a:t>
            </a:r>
          </a:p>
          <a:p>
            <a:pPr marL="0" indent="0">
              <a:buNone/>
            </a:pPr>
            <a:endParaRPr lang="en-US" sz="1600" dirty="0" smtClean="0">
              <a:latin typeface="Palatino Linotype"/>
              <a:cs typeface="Palatino Linotype"/>
            </a:endParaRPr>
          </a:p>
          <a:p>
            <a:pPr lvl="1"/>
            <a:r>
              <a:rPr lang="en-US" sz="2400" dirty="0" smtClean="0">
                <a:latin typeface="Palatino Linotype"/>
                <a:cs typeface="Palatino Linotype"/>
              </a:rPr>
              <a:t>Imminent and </a:t>
            </a:r>
            <a:r>
              <a:rPr lang="en-US" sz="2400" dirty="0" smtClean="0">
                <a:latin typeface="Palatino Linotype"/>
                <a:cs typeface="Palatino Linotype"/>
              </a:rPr>
              <a:t>substantial risk of physical injury</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Less restrictive </a:t>
            </a:r>
            <a:r>
              <a:rPr lang="en-US" sz="2400" dirty="0" smtClean="0">
                <a:latin typeface="Palatino Linotype"/>
                <a:cs typeface="Palatino Linotype"/>
              </a:rPr>
              <a:t>interventions have failed or would be </a:t>
            </a:r>
            <a:r>
              <a:rPr lang="en-US" sz="2400" dirty="0" smtClean="0">
                <a:latin typeface="Palatino Linotype"/>
                <a:cs typeface="Palatino Linotype"/>
              </a:rPr>
              <a:t>ineffective</a:t>
            </a:r>
            <a:endParaRPr lang="en-US" sz="800" dirty="0" smtClean="0">
              <a:latin typeface="Palatino Linotype"/>
              <a:cs typeface="Palatino Linotype"/>
            </a:endParaRPr>
          </a:p>
          <a:p>
            <a:pPr lvl="1"/>
            <a:r>
              <a:rPr lang="en-US" sz="2400" dirty="0" smtClean="0">
                <a:latin typeface="Palatino Linotype"/>
                <a:cs typeface="Palatino Linotype"/>
              </a:rPr>
              <a:t>Temporary</a:t>
            </a:r>
            <a:endParaRPr lang="en-US" sz="2400" dirty="0" smtClean="0">
              <a:latin typeface="Palatino Linotype"/>
              <a:cs typeface="Palatino Linotype"/>
            </a:endParaRP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Physical restraint </a:t>
            </a:r>
            <a:r>
              <a:rPr lang="en-US" sz="2400" dirty="0" smtClean="0">
                <a:latin typeface="Palatino Linotype"/>
                <a:cs typeface="Palatino Linotype"/>
              </a:rPr>
              <a:t>is </a:t>
            </a:r>
            <a:r>
              <a:rPr lang="en-US" sz="2400" dirty="0" smtClean="0">
                <a:latin typeface="Palatino Linotype"/>
                <a:cs typeface="Palatino Linotype"/>
              </a:rPr>
              <a:t>contraindicated</a:t>
            </a:r>
          </a:p>
          <a:p>
            <a:pPr marL="457200" lvl="1" indent="0">
              <a:buNone/>
            </a:pPr>
            <a:endParaRPr lang="en-US" sz="800" dirty="0" smtClean="0">
              <a:latin typeface="Palatino Linotype"/>
              <a:cs typeface="Palatino Linotype"/>
            </a:endParaRPr>
          </a:p>
          <a:p>
            <a:pPr lvl="1"/>
            <a:r>
              <a:rPr lang="en-US" sz="2400" dirty="0" smtClean="0">
                <a:latin typeface="Palatino Linotype"/>
                <a:cs typeface="Palatino Linotype"/>
              </a:rPr>
              <a:t>No known developmental, medical, psychological or other contraindication</a:t>
            </a:r>
            <a:endParaRPr lang="en-US" sz="2400" dirty="0" smtClean="0">
              <a:latin typeface="Palatino Linotype"/>
              <a:cs typeface="Palatino Linotype"/>
            </a:endParaRPr>
          </a:p>
          <a:p>
            <a:pPr lvl="1"/>
            <a:endParaRPr lang="en-US" sz="2000" dirty="0" smtClean="0">
              <a:latin typeface="Palatino Linotype"/>
              <a:cs typeface="Palatino Linotype"/>
            </a:endParaRPr>
          </a:p>
          <a:p>
            <a:pPr lvl="1"/>
            <a:endParaRPr lang="en-US" sz="2000" dirty="0" smtClean="0">
              <a:latin typeface="Palatino Linotype"/>
              <a:cs typeface="Palatino Linotype"/>
            </a:endParaRPr>
          </a:p>
          <a:p>
            <a:pPr lvl="1"/>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804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9249"/>
                </a:solidFill>
                <a:latin typeface="Franklin Gothic Medium"/>
                <a:cs typeface="Franklin Gothic Medium"/>
              </a:rPr>
              <a:t>Discipline and Rule 4500</a:t>
            </a:r>
            <a:endParaRPr lang="en-US" dirty="0"/>
          </a:p>
        </p:txBody>
      </p:sp>
      <p:sp>
        <p:nvSpPr>
          <p:cNvPr id="3" name="Content Placeholder 2"/>
          <p:cNvSpPr>
            <a:spLocks noGrp="1"/>
          </p:cNvSpPr>
          <p:nvPr>
            <p:ph idx="1"/>
          </p:nvPr>
        </p:nvSpPr>
        <p:spPr>
          <a:xfrm>
            <a:off x="457200" y="1811867"/>
            <a:ext cx="8229600" cy="3979334"/>
          </a:xfrm>
        </p:spPr>
        <p:txBody>
          <a:bodyPr>
            <a:normAutofit/>
          </a:bodyPr>
          <a:lstStyle/>
          <a:p>
            <a:r>
              <a:rPr lang="en-US" sz="2800" dirty="0" smtClean="0">
                <a:latin typeface="Palatino Linotype"/>
                <a:cs typeface="Palatino Linotype"/>
              </a:rPr>
              <a:t>Permissible Use of </a:t>
            </a:r>
            <a:r>
              <a:rPr lang="en-US" sz="2800" dirty="0" smtClean="0">
                <a:solidFill>
                  <a:srgbClr val="009249"/>
                </a:solidFill>
                <a:latin typeface="Palatino Linotype"/>
                <a:cs typeface="Palatino Linotype"/>
              </a:rPr>
              <a:t>Seclusion</a:t>
            </a:r>
            <a:r>
              <a:rPr lang="en-US" sz="2800" dirty="0" smtClean="0">
                <a:latin typeface="Palatino Linotype"/>
                <a:cs typeface="Palatino Linotype"/>
              </a:rPr>
              <a:t> Continued:</a:t>
            </a:r>
          </a:p>
          <a:p>
            <a:pPr marL="0" indent="0">
              <a:buNone/>
            </a:pPr>
            <a:endParaRPr lang="en-US" sz="1600" dirty="0" smtClean="0">
              <a:latin typeface="Palatino Linotype"/>
              <a:cs typeface="Palatino Linotype"/>
            </a:endParaRP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Visually monitored </a:t>
            </a:r>
            <a:r>
              <a:rPr lang="en-US" sz="2400" dirty="0" smtClean="0">
                <a:latin typeface="Palatino Linotype"/>
                <a:cs typeface="Palatino Linotype"/>
              </a:rPr>
              <a:t>at all times by an adult</a:t>
            </a:r>
          </a:p>
          <a:p>
            <a:pPr marL="457200" lvl="1" indent="0">
              <a:buNone/>
            </a:pPr>
            <a:endParaRPr lang="en-US" sz="900" dirty="0" smtClean="0">
              <a:latin typeface="Palatino Linotype"/>
              <a:cs typeface="Palatino Linotype"/>
            </a:endParaRPr>
          </a:p>
          <a:p>
            <a:pPr lvl="1"/>
            <a:r>
              <a:rPr lang="en-US" sz="2400" dirty="0" smtClean="0">
                <a:latin typeface="Palatino Linotype"/>
                <a:cs typeface="Palatino Linotype"/>
              </a:rPr>
              <a:t>Space large </a:t>
            </a:r>
            <a:r>
              <a:rPr lang="en-US" sz="2400" dirty="0" smtClean="0">
                <a:latin typeface="Palatino Linotype"/>
                <a:cs typeface="Palatino Linotype"/>
              </a:rPr>
              <a:t>enough to permit safe movement that is adequately lit, heated, ventilated, free of sharp or otherwise dangerous objects, and in compliance with all fire and safety codes</a:t>
            </a:r>
          </a:p>
          <a:p>
            <a:pPr lvl="1"/>
            <a:endParaRPr lang="en-US" sz="2000" dirty="0" smtClean="0">
              <a:latin typeface="Palatino Linotype"/>
              <a:cs typeface="Palatino Linotype"/>
            </a:endParaRPr>
          </a:p>
          <a:p>
            <a:pPr lvl="1"/>
            <a:endParaRPr lang="en-US" sz="2000" dirty="0">
              <a:latin typeface="Palatino Linotype"/>
              <a:cs typeface="Palatino Linotype"/>
            </a:endParaRPr>
          </a:p>
        </p:txBody>
      </p:sp>
      <p:pic>
        <p:nvPicPr>
          <p:cNvPr id="4" name="Picture 3"/>
          <p:cNvPicPr>
            <a:picLocks noChangeAspect="1"/>
          </p:cNvPicPr>
          <p:nvPr/>
        </p:nvPicPr>
        <p:blipFill>
          <a:blip r:embed="rId2"/>
          <a:stretch>
            <a:fillRect/>
          </a:stretch>
        </p:blipFill>
        <p:spPr>
          <a:xfrm>
            <a:off x="6520544" y="5791200"/>
            <a:ext cx="2344056" cy="820420"/>
          </a:xfrm>
          <a:prstGeom prst="rect">
            <a:avLst/>
          </a:prstGeom>
        </p:spPr>
      </p:pic>
      <p:cxnSp>
        <p:nvCxnSpPr>
          <p:cNvPr id="5" name="Straight Connector 4"/>
          <p:cNvCxnSpPr/>
          <p:nvPr/>
        </p:nvCxnSpPr>
        <p:spPr>
          <a:xfrm>
            <a:off x="457200" y="6324600"/>
            <a:ext cx="5943600" cy="0"/>
          </a:xfrm>
          <a:prstGeom prst="line">
            <a:avLst/>
          </a:prstGeom>
          <a:ln w="28575" cmpd="sng">
            <a:solidFill>
              <a:srgbClr val="00924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8835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222</TotalTime>
  <Words>1721</Words>
  <Application>Microsoft Macintosh PowerPoint</Application>
  <PresentationFormat>On-screen Show (4:3)</PresentationFormat>
  <Paragraphs>296</Paragraphs>
  <Slides>31</Slides>
  <Notes>4</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RULE 4500:  THE USE OF RESTRAINTS AND SECLUSION IN VERMONT SCHOOLS</vt:lpstr>
      <vt:lpstr>Discipline and Rule 4500</vt:lpstr>
      <vt:lpstr>POLL:</vt:lpstr>
      <vt:lpstr>Rule 4500</vt:lpstr>
      <vt:lpstr>Rule 4500</vt:lpstr>
      <vt:lpstr>Rule 4500</vt:lpstr>
      <vt:lpstr>Discipline and Rule 4500</vt:lpstr>
      <vt:lpstr>Rule 4500</vt:lpstr>
      <vt:lpstr>Discipline and Rule 4500</vt:lpstr>
      <vt:lpstr>Discipline and Rule 4500</vt:lpstr>
      <vt:lpstr>POLL:</vt:lpstr>
      <vt:lpstr>Rule 4500</vt:lpstr>
      <vt:lpstr>Rule 4500</vt:lpstr>
      <vt:lpstr>Rule 4500</vt:lpstr>
      <vt:lpstr>Rule 4500</vt:lpstr>
      <vt:lpstr>Rule 4500</vt:lpstr>
      <vt:lpstr>Rule 4500</vt:lpstr>
      <vt:lpstr>Rule 4500</vt:lpstr>
      <vt:lpstr>POLL:</vt:lpstr>
      <vt:lpstr>POLL:</vt:lpstr>
      <vt:lpstr>Rule 4500</vt:lpstr>
      <vt:lpstr>Rule 4500</vt:lpstr>
      <vt:lpstr>Rule 4500</vt:lpstr>
      <vt:lpstr>Rule 4500</vt:lpstr>
      <vt:lpstr>Rule 4500</vt:lpstr>
      <vt:lpstr>Rule 4500</vt:lpstr>
      <vt:lpstr>Rule 4500</vt:lpstr>
      <vt:lpstr>Rule 4500</vt:lpstr>
      <vt:lpstr>Rule 4500</vt:lpstr>
      <vt:lpstr>Resources </vt:lpstr>
      <vt:lpstr>PowerPoint Presentation</vt:lpstr>
    </vt:vector>
  </TitlesOfParts>
  <Company>VT AOE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4500:  THE USE OF RESTRAINTS AND SECLUSION IN VERMONT SCHOOLS</dc:title>
  <dc:creator>Tracy Harris</dc:creator>
  <cp:lastModifiedBy>Tracy Harris</cp:lastModifiedBy>
  <cp:revision>19</cp:revision>
  <dcterms:created xsi:type="dcterms:W3CDTF">2015-09-21T16:50:13Z</dcterms:created>
  <dcterms:modified xsi:type="dcterms:W3CDTF">2015-09-22T02:20:33Z</dcterms:modified>
</cp:coreProperties>
</file>