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4284" r:id="rId1"/>
  </p:sldMasterIdLst>
  <p:notesMasterIdLst>
    <p:notesMasterId r:id="rId38"/>
  </p:notesMasterIdLst>
  <p:handoutMasterIdLst>
    <p:handoutMasterId r:id="rId39"/>
  </p:handoutMasterIdLst>
  <p:sldIdLst>
    <p:sldId id="463" r:id="rId2"/>
    <p:sldId id="555" r:id="rId3"/>
    <p:sldId id="465" r:id="rId4"/>
    <p:sldId id="466" r:id="rId5"/>
    <p:sldId id="469" r:id="rId6"/>
    <p:sldId id="470" r:id="rId7"/>
    <p:sldId id="471" r:id="rId8"/>
    <p:sldId id="543" r:id="rId9"/>
    <p:sldId id="517" r:id="rId10"/>
    <p:sldId id="556" r:id="rId11"/>
    <p:sldId id="478" r:id="rId12"/>
    <p:sldId id="561" r:id="rId13"/>
    <p:sldId id="477" r:id="rId14"/>
    <p:sldId id="480" r:id="rId15"/>
    <p:sldId id="550" r:id="rId16"/>
    <p:sldId id="552" r:id="rId17"/>
    <p:sldId id="538" r:id="rId18"/>
    <p:sldId id="539" r:id="rId19"/>
    <p:sldId id="553" r:id="rId20"/>
    <p:sldId id="484" r:id="rId21"/>
    <p:sldId id="485" r:id="rId22"/>
    <p:sldId id="486" r:id="rId23"/>
    <p:sldId id="540" r:id="rId24"/>
    <p:sldId id="489" r:id="rId25"/>
    <p:sldId id="519" r:id="rId26"/>
    <p:sldId id="490" r:id="rId27"/>
    <p:sldId id="548" r:id="rId28"/>
    <p:sldId id="492" r:id="rId29"/>
    <p:sldId id="513" r:id="rId30"/>
    <p:sldId id="514" r:id="rId31"/>
    <p:sldId id="521" r:id="rId32"/>
    <p:sldId id="487" r:id="rId33"/>
    <p:sldId id="557" r:id="rId34"/>
    <p:sldId id="558" r:id="rId35"/>
    <p:sldId id="559" r:id="rId36"/>
    <p:sldId id="560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3C"/>
    <a:srgbClr val="71F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112" d="100"/>
          <a:sy n="112" d="100"/>
        </p:scale>
        <p:origin x="2184" y="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894"/>
    </p:cViewPr>
  </p:sorterViewPr>
  <p:notesViewPr>
    <p:cSldViewPr snapToGrid="0" snapToObjects="1">
      <p:cViewPr>
        <p:scale>
          <a:sx n="94" d="100"/>
          <a:sy n="94" d="100"/>
        </p:scale>
        <p:origin x="-3690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localhost/Users/amywheeler/Dropbox/VT%20PBIS/Annual%20Report%202016%20CT's%20Folder/ODR%20by%20Grade%20Level%20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sherryschoenberg:Dropbox:Annual%20Report%202016:NumberofPBISSchoolsandDistrictsGraph2016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tx1"/>
                </a:solidFill>
              </a:rPr>
              <a:t>AVERAGE ODR/100/STUDENTS/DAY</a:t>
            </a:r>
            <a:r>
              <a:rPr lang="en-US" sz="1600" baseline="0">
                <a:solidFill>
                  <a:schemeClr val="tx1"/>
                </a:solidFill>
              </a:rPr>
              <a:t> BY GRADE</a:t>
            </a:r>
            <a:endParaRPr lang="en-US" sz="16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53032758185475"/>
          <c:y val="0.29875"/>
          <c:w val="0.917809443933262"/>
          <c:h val="0.557739136774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'NEW Graph'!$J$2</c:f>
              <c:strCache>
                <c:ptCount val="1"/>
                <c:pt idx="0">
                  <c:v>SY 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'NEW Graph'!$I$3:$I$7</c:f>
              <c:strCache>
                <c:ptCount val="5"/>
                <c:pt idx="0">
                  <c:v>Elementary</c:v>
                </c:pt>
                <c:pt idx="1">
                  <c:v>Middle</c:v>
                </c:pt>
                <c:pt idx="2">
                  <c:v>PreK-8</c:v>
                </c:pt>
                <c:pt idx="3">
                  <c:v>High</c:v>
                </c:pt>
                <c:pt idx="4">
                  <c:v>PreK-12</c:v>
                </c:pt>
              </c:strCache>
            </c:strRef>
          </c:cat>
          <c:val>
            <c:numRef>
              <c:f>'NEW Graph'!$J$3:$J$7</c:f>
              <c:numCache>
                <c:formatCode>0.0</c:formatCode>
                <c:ptCount val="5"/>
                <c:pt idx="0">
                  <c:v>0.7</c:v>
                </c:pt>
                <c:pt idx="1">
                  <c:v>0.9</c:v>
                </c:pt>
                <c:pt idx="2">
                  <c:v>0.6</c:v>
                </c:pt>
                <c:pt idx="3">
                  <c:v>0.5</c:v>
                </c:pt>
                <c:pt idx="4">
                  <c:v>0.5</c:v>
                </c:pt>
              </c:numCache>
            </c:numRef>
          </c:val>
        </c:ser>
        <c:ser>
          <c:idx val="1"/>
          <c:order val="1"/>
          <c:tx>
            <c:strRef>
              <c:f>'NEW Graph'!$K$2</c:f>
              <c:strCache>
                <c:ptCount val="1"/>
                <c:pt idx="0">
                  <c:v>SY 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'NEW Graph'!$I$3:$I$7</c:f>
              <c:strCache>
                <c:ptCount val="5"/>
                <c:pt idx="0">
                  <c:v>Elementary</c:v>
                </c:pt>
                <c:pt idx="1">
                  <c:v>Middle</c:v>
                </c:pt>
                <c:pt idx="2">
                  <c:v>PreK-8</c:v>
                </c:pt>
                <c:pt idx="3">
                  <c:v>High</c:v>
                </c:pt>
                <c:pt idx="4">
                  <c:v>PreK-12</c:v>
                </c:pt>
              </c:strCache>
            </c:strRef>
          </c:cat>
          <c:val>
            <c:numRef>
              <c:f>'NEW Graph'!$K$3:$K$7</c:f>
              <c:numCache>
                <c:formatCode>0.0</c:formatCode>
                <c:ptCount val="5"/>
                <c:pt idx="0">
                  <c:v>0.8</c:v>
                </c:pt>
                <c:pt idx="1">
                  <c:v>0.7</c:v>
                </c:pt>
                <c:pt idx="2">
                  <c:v>0.6</c:v>
                </c:pt>
                <c:pt idx="3">
                  <c:v>0.4</c:v>
                </c:pt>
                <c:pt idx="4">
                  <c:v>0.3</c:v>
                </c:pt>
              </c:numCache>
            </c:numRef>
          </c:val>
        </c:ser>
        <c:ser>
          <c:idx val="2"/>
          <c:order val="2"/>
          <c:tx>
            <c:strRef>
              <c:f>'NEW Graph'!$L$2</c:f>
              <c:strCache>
                <c:ptCount val="1"/>
                <c:pt idx="0">
                  <c:v>SY16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'NEW Graph'!$I$3:$I$7</c:f>
              <c:strCache>
                <c:ptCount val="5"/>
                <c:pt idx="0">
                  <c:v>Elementary</c:v>
                </c:pt>
                <c:pt idx="1">
                  <c:v>Middle</c:v>
                </c:pt>
                <c:pt idx="2">
                  <c:v>PreK-8</c:v>
                </c:pt>
                <c:pt idx="3">
                  <c:v>High</c:v>
                </c:pt>
                <c:pt idx="4">
                  <c:v>PreK-12</c:v>
                </c:pt>
              </c:strCache>
            </c:strRef>
          </c:cat>
          <c:val>
            <c:numRef>
              <c:f>'NEW Graph'!$L$3:$L$7</c:f>
              <c:numCache>
                <c:formatCode>0.0</c:formatCode>
                <c:ptCount val="5"/>
                <c:pt idx="0">
                  <c:v>0.8</c:v>
                </c:pt>
                <c:pt idx="1">
                  <c:v>0.4</c:v>
                </c:pt>
                <c:pt idx="2">
                  <c:v>0.5</c:v>
                </c:pt>
                <c:pt idx="3">
                  <c:v>0.7</c:v>
                </c:pt>
                <c:pt idx="4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097909216"/>
        <c:axId val="-1097915744"/>
      </c:barChart>
      <c:catAx>
        <c:axId val="-109790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97915744"/>
        <c:crosses val="autoZero"/>
        <c:auto val="1"/>
        <c:lblAlgn val="ctr"/>
        <c:lblOffset val="100"/>
        <c:noMultiLvlLbl val="0"/>
      </c:catAx>
      <c:valAx>
        <c:axId val="-109791574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9790921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8697326743154"/>
          <c:y val="0.167244823563721"/>
          <c:w val="0.309875660578622"/>
          <c:h val="0.109774351122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/>
            </a:pPr>
            <a:r>
              <a:rPr lang="en-US" sz="1600" b="0"/>
              <a:t>Number of VTPBiS Schools and SU/SDs</a:t>
            </a:r>
          </a:p>
        </c:rich>
      </c:tx>
      <c:overlay val="0"/>
      <c:spPr>
        <a:solidFill>
          <a:srgbClr val="FFFFFF"/>
        </a:solidFill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PBIS Schools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SY 07</c:v>
                </c:pt>
                <c:pt idx="1">
                  <c:v>SY 08</c:v>
                </c:pt>
                <c:pt idx="2">
                  <c:v>SY 09</c:v>
                </c:pt>
                <c:pt idx="3">
                  <c:v>SY 10</c:v>
                </c:pt>
                <c:pt idx="4">
                  <c:v>SY 11</c:v>
                </c:pt>
                <c:pt idx="5">
                  <c:v>SY 12</c:v>
                </c:pt>
                <c:pt idx="6">
                  <c:v>SY 13</c:v>
                </c:pt>
                <c:pt idx="7">
                  <c:v>SY 14</c:v>
                </c:pt>
                <c:pt idx="8">
                  <c:v>SY 15</c:v>
                </c:pt>
                <c:pt idx="9">
                  <c:v>SY 16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3.0</c:v>
                </c:pt>
                <c:pt idx="1">
                  <c:v>28.0</c:v>
                </c:pt>
                <c:pt idx="2">
                  <c:v>50.0</c:v>
                </c:pt>
                <c:pt idx="3">
                  <c:v>75.0</c:v>
                </c:pt>
                <c:pt idx="4">
                  <c:v>104.0</c:v>
                </c:pt>
                <c:pt idx="5">
                  <c:v>113.0</c:v>
                </c:pt>
                <c:pt idx="6">
                  <c:v>126.0</c:v>
                </c:pt>
                <c:pt idx="7">
                  <c:v>128.0</c:v>
                </c:pt>
                <c:pt idx="8">
                  <c:v>133.0</c:v>
                </c:pt>
                <c:pt idx="9">
                  <c:v>143.0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SU/SDs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SY 07</c:v>
                </c:pt>
                <c:pt idx="1">
                  <c:v>SY 08</c:v>
                </c:pt>
                <c:pt idx="2">
                  <c:v>SY 09</c:v>
                </c:pt>
                <c:pt idx="3">
                  <c:v>SY 10</c:v>
                </c:pt>
                <c:pt idx="4">
                  <c:v>SY 11</c:v>
                </c:pt>
                <c:pt idx="5">
                  <c:v>SY 12</c:v>
                </c:pt>
                <c:pt idx="6">
                  <c:v>SY 13</c:v>
                </c:pt>
                <c:pt idx="7">
                  <c:v>SY 14</c:v>
                </c:pt>
                <c:pt idx="8">
                  <c:v>SY 15</c:v>
                </c:pt>
                <c:pt idx="9">
                  <c:v>SY 16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  <c:pt idx="0">
                  <c:v>1.0</c:v>
                </c:pt>
                <c:pt idx="1">
                  <c:v>14.0</c:v>
                </c:pt>
                <c:pt idx="2">
                  <c:v>27.0</c:v>
                </c:pt>
                <c:pt idx="3">
                  <c:v>34.0</c:v>
                </c:pt>
                <c:pt idx="4">
                  <c:v>42.0</c:v>
                </c:pt>
                <c:pt idx="5">
                  <c:v>44.0</c:v>
                </c:pt>
                <c:pt idx="6">
                  <c:v>49.0</c:v>
                </c:pt>
                <c:pt idx="7">
                  <c:v>50.0</c:v>
                </c:pt>
                <c:pt idx="8">
                  <c:v>52.0</c:v>
                </c:pt>
                <c:pt idx="9">
                  <c:v>52.0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044049216"/>
        <c:axId val="-1044207536"/>
      </c:barChart>
      <c:catAx>
        <c:axId val="-10440492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044207536"/>
        <c:crosses val="autoZero"/>
        <c:auto val="1"/>
        <c:lblAlgn val="ctr"/>
        <c:lblOffset val="100"/>
        <c:noMultiLvlLbl val="0"/>
      </c:catAx>
      <c:valAx>
        <c:axId val="-1044207536"/>
        <c:scaling>
          <c:orientation val="minMax"/>
          <c:max val="145.0"/>
          <c:min val="0.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-1044049216"/>
        <c:crosses val="autoZero"/>
        <c:crossBetween val="between"/>
        <c:majorUnit val="40.0"/>
        <c:minorUnit val="20.0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300"/>
            </a:pPr>
            <a:endParaRPr lang="en-US"/>
          </a:p>
        </c:txPr>
      </c:dTable>
    </c:plotArea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F62600-A339-9346-A108-28A8E406F98D}" type="doc">
      <dgm:prSet loTypeId="urn:microsoft.com/office/officeart/2005/8/layout/vProcess5" loCatId="process" qsTypeId="urn:microsoft.com/office/officeart/2005/8/quickstyle/simple2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30F5E4EA-5E7E-3143-9878-C68788F323A6}">
      <dgm:prSet custT="1"/>
      <dgm:spPr/>
      <dgm:t>
        <a:bodyPr/>
        <a:lstStyle/>
        <a:p>
          <a:pPr marL="508000" indent="0" rtl="0"/>
          <a:r>
            <a:rPr lang="en-US" sz="3200" dirty="0" smtClean="0"/>
            <a:t>Framework for enhancing adoption &amp; implementation of </a:t>
          </a:r>
          <a:endParaRPr lang="en-US" sz="3200" dirty="0"/>
        </a:p>
      </dgm:t>
    </dgm:pt>
    <dgm:pt modelId="{1CA89C03-5677-7842-8830-A82423C381FC}" type="parTrans" cxnId="{6DB2BA3C-2C9B-5145-AC3B-2EEADF31B9F2}">
      <dgm:prSet/>
      <dgm:spPr/>
      <dgm:t>
        <a:bodyPr/>
        <a:lstStyle/>
        <a:p>
          <a:endParaRPr lang="en-US"/>
        </a:p>
      </dgm:t>
    </dgm:pt>
    <dgm:pt modelId="{E998D0CA-C388-414D-9A67-25D33B230E0D}" type="sibTrans" cxnId="{6DB2BA3C-2C9B-5145-AC3B-2EEADF31B9F2}">
      <dgm:prSet/>
      <dgm:spPr/>
      <dgm:t>
        <a:bodyPr/>
        <a:lstStyle/>
        <a:p>
          <a:endParaRPr lang="en-US" dirty="0"/>
        </a:p>
      </dgm:t>
    </dgm:pt>
    <dgm:pt modelId="{78F85ED2-E14A-4C48-92B2-CFE7CDFEBFCE}">
      <dgm:prSet custT="1"/>
      <dgm:spPr/>
      <dgm:t>
        <a:bodyPr/>
        <a:lstStyle/>
        <a:p>
          <a:pPr marL="406400" indent="0" rtl="0"/>
          <a:r>
            <a:rPr lang="en-US" sz="3200" dirty="0" smtClean="0"/>
            <a:t>Continuum of evidence-based interventions to achieve</a:t>
          </a:r>
          <a:endParaRPr lang="en-US" sz="3200" dirty="0"/>
        </a:p>
      </dgm:t>
    </dgm:pt>
    <dgm:pt modelId="{F5CB6A21-BB71-E241-9F66-0312B3B9B7A1}" type="parTrans" cxnId="{6075CDF8-A0C8-844D-8F84-5D66CE4AE9FA}">
      <dgm:prSet/>
      <dgm:spPr/>
      <dgm:t>
        <a:bodyPr/>
        <a:lstStyle/>
        <a:p>
          <a:endParaRPr lang="en-US"/>
        </a:p>
      </dgm:t>
    </dgm:pt>
    <dgm:pt modelId="{169BC7AE-D5BB-E742-B337-7EC07A4D5A0E}" type="sibTrans" cxnId="{6075CDF8-A0C8-844D-8F84-5D66CE4AE9FA}">
      <dgm:prSet/>
      <dgm:spPr/>
      <dgm:t>
        <a:bodyPr/>
        <a:lstStyle/>
        <a:p>
          <a:endParaRPr lang="en-US" dirty="0"/>
        </a:p>
      </dgm:t>
    </dgm:pt>
    <dgm:pt modelId="{39D0B363-6CB1-CE47-B782-0872C0463688}">
      <dgm:prSet custT="1"/>
      <dgm:spPr/>
      <dgm:t>
        <a:bodyPr/>
        <a:lstStyle/>
        <a:p>
          <a:pPr marL="338138" indent="0" rtl="0"/>
          <a:r>
            <a:rPr lang="en-US" sz="3200" dirty="0" smtClean="0"/>
            <a:t>Academically &amp; behaviorally important outcomes for</a:t>
          </a:r>
          <a:endParaRPr lang="en-US" sz="3200" dirty="0"/>
        </a:p>
      </dgm:t>
    </dgm:pt>
    <dgm:pt modelId="{3BF99AF3-24DA-3E49-8C14-9408486349DB}" type="parTrans" cxnId="{B8434F71-7234-714E-8799-2C6254A918A0}">
      <dgm:prSet/>
      <dgm:spPr/>
      <dgm:t>
        <a:bodyPr/>
        <a:lstStyle/>
        <a:p>
          <a:endParaRPr lang="en-US"/>
        </a:p>
      </dgm:t>
    </dgm:pt>
    <dgm:pt modelId="{71F1854A-2450-EF4B-AB0E-33BDD6E1D786}" type="sibTrans" cxnId="{B8434F71-7234-714E-8799-2C6254A918A0}">
      <dgm:prSet/>
      <dgm:spPr/>
      <dgm:t>
        <a:bodyPr/>
        <a:lstStyle/>
        <a:p>
          <a:endParaRPr lang="en-US" dirty="0"/>
        </a:p>
      </dgm:t>
    </dgm:pt>
    <dgm:pt modelId="{EF0AF6B8-21D2-824D-9DAF-5489B0C173AB}">
      <dgm:prSet custT="1"/>
      <dgm:spPr/>
      <dgm:t>
        <a:bodyPr/>
        <a:lstStyle/>
        <a:p>
          <a:pPr marL="406400" indent="0" rtl="0"/>
          <a:r>
            <a:rPr lang="en-US" sz="3200" dirty="0" smtClean="0"/>
            <a:t>All students</a:t>
          </a:r>
          <a:endParaRPr lang="en-US" sz="3200" dirty="0"/>
        </a:p>
      </dgm:t>
    </dgm:pt>
    <dgm:pt modelId="{31F7851A-BC4C-AD45-AAA4-C5CC0CABFCFF}" type="parTrans" cxnId="{0036622D-B00E-F84E-A2C0-DFEB4A4AAEEC}">
      <dgm:prSet/>
      <dgm:spPr/>
      <dgm:t>
        <a:bodyPr/>
        <a:lstStyle/>
        <a:p>
          <a:endParaRPr lang="en-US"/>
        </a:p>
      </dgm:t>
    </dgm:pt>
    <dgm:pt modelId="{245885FC-90C8-0341-9B91-80BAB211CB85}" type="sibTrans" cxnId="{0036622D-B00E-F84E-A2C0-DFEB4A4AAEEC}">
      <dgm:prSet/>
      <dgm:spPr/>
      <dgm:t>
        <a:bodyPr/>
        <a:lstStyle/>
        <a:p>
          <a:endParaRPr lang="en-US"/>
        </a:p>
      </dgm:t>
    </dgm:pt>
    <dgm:pt modelId="{03558A22-192F-684E-9342-2D37646D81E2}" type="pres">
      <dgm:prSet presAssocID="{70F62600-A339-9346-A108-28A8E406F98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700FB4-0B24-B840-B903-7B04F92D974B}" type="pres">
      <dgm:prSet presAssocID="{70F62600-A339-9346-A108-28A8E406F98D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28CC8DE4-5D04-A340-9CCE-D5EF8C4D2DA1}" type="pres">
      <dgm:prSet presAssocID="{70F62600-A339-9346-A108-28A8E406F98D}" presName="FourNodes_1" presStyleLbl="node1" presStyleIdx="0" presStyleCnt="4" custScaleX="109955" custLinFactNeighborX="166" custLinFactNeighborY="-126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6F3EF-E445-5C47-9381-9D335534965F}" type="pres">
      <dgm:prSet presAssocID="{70F62600-A339-9346-A108-28A8E406F98D}" presName="FourNodes_2" presStyleLbl="node1" presStyleIdx="1" presStyleCnt="4" custScaleX="113235" custLinFactNeighborX="2009" custLinFactNeighborY="90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D606C-C0C8-A947-9EBE-15E51DC1E588}" type="pres">
      <dgm:prSet presAssocID="{70F62600-A339-9346-A108-28A8E406F98D}" presName="FourNodes_3" presStyleLbl="node1" presStyleIdx="2" presStyleCnt="4" custScaleX="1132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563712-0049-F640-9BE3-E7D7073F0DEF}" type="pres">
      <dgm:prSet presAssocID="{70F62600-A339-9346-A108-28A8E406F98D}" presName="FourNodes_4" presStyleLbl="node1" presStyleIdx="3" presStyleCnt="4" custScaleX="104956" custLinFactNeighborX="-16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7506BE-73E4-734E-8D51-BD77E39EEEEA}" type="pres">
      <dgm:prSet presAssocID="{70F62600-A339-9346-A108-28A8E406F98D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938532-7CB5-2743-95AD-42F853C4B5CC}" type="pres">
      <dgm:prSet presAssocID="{70F62600-A339-9346-A108-28A8E406F98D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1A8A2-6EE7-194C-A2B2-8955DFBB9D99}" type="pres">
      <dgm:prSet presAssocID="{70F62600-A339-9346-A108-28A8E406F98D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DAE3BF-FF11-2B4F-B7AC-1E5DC727F461}" type="pres">
      <dgm:prSet presAssocID="{70F62600-A339-9346-A108-28A8E406F98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A59713-8AF5-C840-8C8A-44016956EDAE}" type="pres">
      <dgm:prSet presAssocID="{70F62600-A339-9346-A108-28A8E406F98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9BAC8-8EFF-7042-92A6-BCBDE24A957F}" type="pres">
      <dgm:prSet presAssocID="{70F62600-A339-9346-A108-28A8E406F98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38141B-D5DF-EB4E-BDB6-E51F6F4EE5C6}" type="pres">
      <dgm:prSet presAssocID="{70F62600-A339-9346-A108-28A8E406F98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B2BA3C-2C9B-5145-AC3B-2EEADF31B9F2}" srcId="{70F62600-A339-9346-A108-28A8E406F98D}" destId="{30F5E4EA-5E7E-3143-9878-C68788F323A6}" srcOrd="0" destOrd="0" parTransId="{1CA89C03-5677-7842-8830-A82423C381FC}" sibTransId="{E998D0CA-C388-414D-9A67-25D33B230E0D}"/>
    <dgm:cxn modelId="{7D347175-82D6-BC4B-914A-6388DE96956A}" type="presOf" srcId="{EF0AF6B8-21D2-824D-9DAF-5489B0C173AB}" destId="{6838141B-D5DF-EB4E-BDB6-E51F6F4EE5C6}" srcOrd="1" destOrd="0" presId="urn:microsoft.com/office/officeart/2005/8/layout/vProcess5"/>
    <dgm:cxn modelId="{8368E4E9-8287-F84A-8332-85E4657E4883}" type="presOf" srcId="{169BC7AE-D5BB-E742-B337-7EC07A4D5A0E}" destId="{9F938532-7CB5-2743-95AD-42F853C4B5CC}" srcOrd="0" destOrd="0" presId="urn:microsoft.com/office/officeart/2005/8/layout/vProcess5"/>
    <dgm:cxn modelId="{5A8E106B-4570-334A-9C7A-6907D7D5E426}" type="presOf" srcId="{78F85ED2-E14A-4C48-92B2-CFE7CDFEBFCE}" destId="{8886F3EF-E445-5C47-9381-9D335534965F}" srcOrd="0" destOrd="0" presId="urn:microsoft.com/office/officeart/2005/8/layout/vProcess5"/>
    <dgm:cxn modelId="{6075CDF8-A0C8-844D-8F84-5D66CE4AE9FA}" srcId="{70F62600-A339-9346-A108-28A8E406F98D}" destId="{78F85ED2-E14A-4C48-92B2-CFE7CDFEBFCE}" srcOrd="1" destOrd="0" parTransId="{F5CB6A21-BB71-E241-9F66-0312B3B9B7A1}" sibTransId="{169BC7AE-D5BB-E742-B337-7EC07A4D5A0E}"/>
    <dgm:cxn modelId="{E29CE413-729B-0247-A743-1B1A25043E5E}" type="presOf" srcId="{30F5E4EA-5E7E-3143-9878-C68788F323A6}" destId="{28CC8DE4-5D04-A340-9CCE-D5EF8C4D2DA1}" srcOrd="0" destOrd="0" presId="urn:microsoft.com/office/officeart/2005/8/layout/vProcess5"/>
    <dgm:cxn modelId="{0036622D-B00E-F84E-A2C0-DFEB4A4AAEEC}" srcId="{70F62600-A339-9346-A108-28A8E406F98D}" destId="{EF0AF6B8-21D2-824D-9DAF-5489B0C173AB}" srcOrd="3" destOrd="0" parTransId="{31F7851A-BC4C-AD45-AAA4-C5CC0CABFCFF}" sibTransId="{245885FC-90C8-0341-9B91-80BAB211CB85}"/>
    <dgm:cxn modelId="{A0A14746-6DFA-6D4D-8FBF-7E5BD61E930E}" type="presOf" srcId="{39D0B363-6CB1-CE47-B782-0872C0463688}" destId="{74ED606C-C0C8-A947-9EBE-15E51DC1E588}" srcOrd="0" destOrd="0" presId="urn:microsoft.com/office/officeart/2005/8/layout/vProcess5"/>
    <dgm:cxn modelId="{9681BADC-2B59-E44A-89C4-5715EDF5A9A2}" type="presOf" srcId="{30F5E4EA-5E7E-3143-9878-C68788F323A6}" destId="{9BDAE3BF-FF11-2B4F-B7AC-1E5DC727F461}" srcOrd="1" destOrd="0" presId="urn:microsoft.com/office/officeart/2005/8/layout/vProcess5"/>
    <dgm:cxn modelId="{0A3C82D2-671B-6341-8D1F-388B44FD4064}" type="presOf" srcId="{E998D0CA-C388-414D-9A67-25D33B230E0D}" destId="{B67506BE-73E4-734E-8D51-BD77E39EEEEA}" srcOrd="0" destOrd="0" presId="urn:microsoft.com/office/officeart/2005/8/layout/vProcess5"/>
    <dgm:cxn modelId="{A4175756-41F0-BF4D-BF33-89B26F6CBE9A}" type="presOf" srcId="{71F1854A-2450-EF4B-AB0E-33BDD6E1D786}" destId="{F5B1A8A2-6EE7-194C-A2B2-8955DFBB9D99}" srcOrd="0" destOrd="0" presId="urn:microsoft.com/office/officeart/2005/8/layout/vProcess5"/>
    <dgm:cxn modelId="{430F4C8E-AD34-1A4A-8AA9-BA2FE00B0CE6}" type="presOf" srcId="{78F85ED2-E14A-4C48-92B2-CFE7CDFEBFCE}" destId="{90A59713-8AF5-C840-8C8A-44016956EDAE}" srcOrd="1" destOrd="0" presId="urn:microsoft.com/office/officeart/2005/8/layout/vProcess5"/>
    <dgm:cxn modelId="{129A890D-80C4-DC44-BB22-C7FA4489FFE2}" type="presOf" srcId="{39D0B363-6CB1-CE47-B782-0872C0463688}" destId="{80D9BAC8-8EFF-7042-92A6-BCBDE24A957F}" srcOrd="1" destOrd="0" presId="urn:microsoft.com/office/officeart/2005/8/layout/vProcess5"/>
    <dgm:cxn modelId="{11CBA525-7F98-8543-9D2B-F090F7C7BE2E}" type="presOf" srcId="{EF0AF6B8-21D2-824D-9DAF-5489B0C173AB}" destId="{B6563712-0049-F640-9BE3-E7D7073F0DEF}" srcOrd="0" destOrd="0" presId="urn:microsoft.com/office/officeart/2005/8/layout/vProcess5"/>
    <dgm:cxn modelId="{E141E841-47C5-C742-8410-DC78F10B7554}" type="presOf" srcId="{70F62600-A339-9346-A108-28A8E406F98D}" destId="{03558A22-192F-684E-9342-2D37646D81E2}" srcOrd="0" destOrd="0" presId="urn:microsoft.com/office/officeart/2005/8/layout/vProcess5"/>
    <dgm:cxn modelId="{B8434F71-7234-714E-8799-2C6254A918A0}" srcId="{70F62600-A339-9346-A108-28A8E406F98D}" destId="{39D0B363-6CB1-CE47-B782-0872C0463688}" srcOrd="2" destOrd="0" parTransId="{3BF99AF3-24DA-3E49-8C14-9408486349DB}" sibTransId="{71F1854A-2450-EF4B-AB0E-33BDD6E1D786}"/>
    <dgm:cxn modelId="{86A7B18E-D00D-964D-B48E-8D03BF442B2B}" type="presParOf" srcId="{03558A22-192F-684E-9342-2D37646D81E2}" destId="{0A700FB4-0B24-B840-B903-7B04F92D974B}" srcOrd="0" destOrd="0" presId="urn:microsoft.com/office/officeart/2005/8/layout/vProcess5"/>
    <dgm:cxn modelId="{CEF2CB94-3A2B-2B45-9E16-A7C9B88D5C35}" type="presParOf" srcId="{03558A22-192F-684E-9342-2D37646D81E2}" destId="{28CC8DE4-5D04-A340-9CCE-D5EF8C4D2DA1}" srcOrd="1" destOrd="0" presId="urn:microsoft.com/office/officeart/2005/8/layout/vProcess5"/>
    <dgm:cxn modelId="{B3D4573D-473E-4C4D-9077-6591FC37C8E5}" type="presParOf" srcId="{03558A22-192F-684E-9342-2D37646D81E2}" destId="{8886F3EF-E445-5C47-9381-9D335534965F}" srcOrd="2" destOrd="0" presId="urn:microsoft.com/office/officeart/2005/8/layout/vProcess5"/>
    <dgm:cxn modelId="{AFBBE21C-042F-AF4A-9097-CB6608C80874}" type="presParOf" srcId="{03558A22-192F-684E-9342-2D37646D81E2}" destId="{74ED606C-C0C8-A947-9EBE-15E51DC1E588}" srcOrd="3" destOrd="0" presId="urn:microsoft.com/office/officeart/2005/8/layout/vProcess5"/>
    <dgm:cxn modelId="{ED8D6E6C-EFB6-CD47-A879-016FCFFD7D50}" type="presParOf" srcId="{03558A22-192F-684E-9342-2D37646D81E2}" destId="{B6563712-0049-F640-9BE3-E7D7073F0DEF}" srcOrd="4" destOrd="0" presId="urn:microsoft.com/office/officeart/2005/8/layout/vProcess5"/>
    <dgm:cxn modelId="{F1840F31-74B5-4143-9EE6-35D2C9E1F9C7}" type="presParOf" srcId="{03558A22-192F-684E-9342-2D37646D81E2}" destId="{B67506BE-73E4-734E-8D51-BD77E39EEEEA}" srcOrd="5" destOrd="0" presId="urn:microsoft.com/office/officeart/2005/8/layout/vProcess5"/>
    <dgm:cxn modelId="{A47C3FF1-05CC-2045-837E-1B34A5D1A092}" type="presParOf" srcId="{03558A22-192F-684E-9342-2D37646D81E2}" destId="{9F938532-7CB5-2743-95AD-42F853C4B5CC}" srcOrd="6" destOrd="0" presId="urn:microsoft.com/office/officeart/2005/8/layout/vProcess5"/>
    <dgm:cxn modelId="{E5795E14-7F68-A745-8AF0-1F157CC5A1C8}" type="presParOf" srcId="{03558A22-192F-684E-9342-2D37646D81E2}" destId="{F5B1A8A2-6EE7-194C-A2B2-8955DFBB9D99}" srcOrd="7" destOrd="0" presId="urn:microsoft.com/office/officeart/2005/8/layout/vProcess5"/>
    <dgm:cxn modelId="{3AC76BF3-077A-D04D-908C-6664C26A1E7B}" type="presParOf" srcId="{03558A22-192F-684E-9342-2D37646D81E2}" destId="{9BDAE3BF-FF11-2B4F-B7AC-1E5DC727F461}" srcOrd="8" destOrd="0" presId="urn:microsoft.com/office/officeart/2005/8/layout/vProcess5"/>
    <dgm:cxn modelId="{483DB66D-DECA-B54F-80FF-C29BE2DDECCD}" type="presParOf" srcId="{03558A22-192F-684E-9342-2D37646D81E2}" destId="{90A59713-8AF5-C840-8C8A-44016956EDAE}" srcOrd="9" destOrd="0" presId="urn:microsoft.com/office/officeart/2005/8/layout/vProcess5"/>
    <dgm:cxn modelId="{4198F33B-2D3E-6949-9E6A-B0CF8838C05A}" type="presParOf" srcId="{03558A22-192F-684E-9342-2D37646D81E2}" destId="{80D9BAC8-8EFF-7042-92A6-BCBDE24A957F}" srcOrd="10" destOrd="0" presId="urn:microsoft.com/office/officeart/2005/8/layout/vProcess5"/>
    <dgm:cxn modelId="{F9E4691E-3F3E-AC4D-B735-087042D811A2}" type="presParOf" srcId="{03558A22-192F-684E-9342-2D37646D81E2}" destId="{6838141B-D5DF-EB4E-BDB6-E51F6F4EE5C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EF2900-1505-DF46-9959-8362605859C2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E52971E8-E119-6548-B61B-60BC2021FB44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School- wide Discipline Problems</a:t>
          </a:r>
          <a:endParaRPr lang="en-US" dirty="0">
            <a:solidFill>
              <a:schemeClr val="bg1"/>
            </a:solidFill>
          </a:endParaRPr>
        </a:p>
      </dgm:t>
    </dgm:pt>
    <dgm:pt modelId="{33D3E5DE-DAA8-EE41-ACF5-8513EBA43DCB}" type="parTrans" cxnId="{1D39B213-02AF-5142-A350-C966286E6EE0}">
      <dgm:prSet/>
      <dgm:spPr/>
      <dgm:t>
        <a:bodyPr/>
        <a:lstStyle/>
        <a:p>
          <a:endParaRPr lang="en-US"/>
        </a:p>
      </dgm:t>
    </dgm:pt>
    <dgm:pt modelId="{1965F994-5F3D-8744-BDC2-74002D283F73}" type="sibTrans" cxnId="{1D39B213-02AF-5142-A350-C966286E6EE0}">
      <dgm:prSet/>
      <dgm:spPr/>
      <dgm:t>
        <a:bodyPr/>
        <a:lstStyle/>
        <a:p>
          <a:endParaRPr lang="en-US"/>
        </a:p>
      </dgm:t>
    </dgm:pt>
    <dgm:pt modelId="{E80125F0-1E3F-DB49-B21A-2CF81A914C2E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/>
              </a:solidFill>
            </a:rPr>
            <a:t>Reactive</a:t>
          </a:r>
          <a:endParaRPr lang="en-US" sz="2400" dirty="0">
            <a:solidFill>
              <a:schemeClr val="bg1"/>
            </a:solidFill>
          </a:endParaRPr>
        </a:p>
      </dgm:t>
    </dgm:pt>
    <dgm:pt modelId="{3ED0CF20-633A-E649-B0DF-704B8ED5D466}" type="parTrans" cxnId="{BCD300CB-3B54-D74B-A0FC-D1CB71505DE6}">
      <dgm:prSet/>
      <dgm:spPr/>
      <dgm:t>
        <a:bodyPr/>
        <a:lstStyle/>
        <a:p>
          <a:endParaRPr lang="en-US"/>
        </a:p>
      </dgm:t>
    </dgm:pt>
    <dgm:pt modelId="{08C3BE8B-1642-F74D-97DC-43DC4C0707A5}" type="sibTrans" cxnId="{BCD300CB-3B54-D74B-A0FC-D1CB71505DE6}">
      <dgm:prSet/>
      <dgm:spPr/>
      <dgm:t>
        <a:bodyPr/>
        <a:lstStyle/>
        <a:p>
          <a:endParaRPr lang="en-US"/>
        </a:p>
      </dgm:t>
    </dgm:pt>
    <dgm:pt modelId="{8FBAA92A-E7E7-174F-ADA9-DDE1267C60C1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/>
              </a:solidFill>
            </a:rPr>
            <a:t>Non-constructive</a:t>
          </a:r>
          <a:endParaRPr lang="en-US" sz="2400" dirty="0">
            <a:solidFill>
              <a:schemeClr val="bg1"/>
            </a:solidFill>
          </a:endParaRPr>
        </a:p>
      </dgm:t>
    </dgm:pt>
    <dgm:pt modelId="{30F7AE1A-CFE4-AC4E-90B7-E7A01E3242AA}" type="parTrans" cxnId="{D8818468-5374-2041-BD9B-5FA301EBF5B6}">
      <dgm:prSet/>
      <dgm:spPr/>
      <dgm:t>
        <a:bodyPr/>
        <a:lstStyle/>
        <a:p>
          <a:endParaRPr lang="en-US"/>
        </a:p>
      </dgm:t>
    </dgm:pt>
    <dgm:pt modelId="{7CC94A25-371A-F442-9CC1-2F4F76E59674}" type="sibTrans" cxnId="{D8818468-5374-2041-BD9B-5FA301EBF5B6}">
      <dgm:prSet/>
      <dgm:spPr/>
      <dgm:t>
        <a:bodyPr/>
        <a:lstStyle/>
        <a:p>
          <a:endParaRPr lang="en-US"/>
        </a:p>
      </dgm:t>
    </dgm:pt>
    <dgm:pt modelId="{2C219321-44DF-D745-8B3E-66137C7F9AC3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/>
              </a:solidFill>
            </a:rPr>
            <a:t>Poor implementation fidelity</a:t>
          </a:r>
          <a:endParaRPr lang="en-US" sz="2400" dirty="0">
            <a:solidFill>
              <a:schemeClr val="bg1"/>
            </a:solidFill>
          </a:endParaRPr>
        </a:p>
      </dgm:t>
    </dgm:pt>
    <dgm:pt modelId="{C89AC23D-6102-6F40-9F4C-05EABFE6B14A}" type="parTrans" cxnId="{53F4B33F-7F37-D644-B0D4-771087DDE555}">
      <dgm:prSet/>
      <dgm:spPr/>
      <dgm:t>
        <a:bodyPr/>
        <a:lstStyle/>
        <a:p>
          <a:endParaRPr lang="en-US"/>
        </a:p>
      </dgm:t>
    </dgm:pt>
    <dgm:pt modelId="{33E12F74-5312-054D-9138-98930B9A1DB1}" type="sibTrans" cxnId="{53F4B33F-7F37-D644-B0D4-771087DDE555}">
      <dgm:prSet/>
      <dgm:spPr/>
      <dgm:t>
        <a:bodyPr/>
        <a:lstStyle/>
        <a:p>
          <a:endParaRPr lang="en-US"/>
        </a:p>
      </dgm:t>
    </dgm:pt>
    <dgm:pt modelId="{993E12BF-7C02-B344-82A0-F565E325FC63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/>
              </a:solidFill>
            </a:rPr>
            <a:t>Emphasis on punishment</a:t>
          </a:r>
          <a:endParaRPr lang="en-US" sz="2400" dirty="0">
            <a:solidFill>
              <a:schemeClr val="bg1"/>
            </a:solidFill>
          </a:endParaRPr>
        </a:p>
      </dgm:t>
    </dgm:pt>
    <dgm:pt modelId="{228B039C-4073-5C44-844C-7B82E694CA26}" type="parTrans" cxnId="{E628E41F-C0D6-DF46-8BF1-A2493740BEA6}">
      <dgm:prSet/>
      <dgm:spPr/>
      <dgm:t>
        <a:bodyPr/>
        <a:lstStyle/>
        <a:p>
          <a:endParaRPr lang="en-US"/>
        </a:p>
      </dgm:t>
    </dgm:pt>
    <dgm:pt modelId="{C2830069-B1D9-1A4E-9973-78288FBDEAB4}" type="sibTrans" cxnId="{E628E41F-C0D6-DF46-8BF1-A2493740BEA6}">
      <dgm:prSet/>
      <dgm:spPr/>
      <dgm:t>
        <a:bodyPr/>
        <a:lstStyle/>
        <a:p>
          <a:endParaRPr lang="en-US"/>
        </a:p>
      </dgm:t>
    </dgm:pt>
    <dgm:pt modelId="{088FD4F1-C093-1D40-9375-0EF39E9C8CD5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/>
              </a:solidFill>
            </a:rPr>
            <a:t>Limited effects</a:t>
          </a:r>
          <a:endParaRPr lang="en-US" sz="2400" dirty="0">
            <a:solidFill>
              <a:schemeClr val="bg1"/>
            </a:solidFill>
          </a:endParaRPr>
        </a:p>
      </dgm:t>
    </dgm:pt>
    <dgm:pt modelId="{0C2DB0C4-62CC-CB45-83F0-926DD56933E9}" type="parTrans" cxnId="{8D2656AC-8DA7-984E-B871-307196FA694D}">
      <dgm:prSet/>
      <dgm:spPr/>
      <dgm:t>
        <a:bodyPr/>
        <a:lstStyle/>
        <a:p>
          <a:endParaRPr lang="en-US"/>
        </a:p>
      </dgm:t>
    </dgm:pt>
    <dgm:pt modelId="{5F78E54D-0C0F-7648-B2DD-FEA552BA50BA}" type="sibTrans" cxnId="{8D2656AC-8DA7-984E-B871-307196FA694D}">
      <dgm:prSet/>
      <dgm:spPr/>
      <dgm:t>
        <a:bodyPr/>
        <a:lstStyle/>
        <a:p>
          <a:endParaRPr lang="en-US"/>
        </a:p>
      </dgm:t>
    </dgm:pt>
    <dgm:pt modelId="{EBF7AAB8-0BC6-7249-96F1-9E952DF6F94A}" type="pres">
      <dgm:prSet presAssocID="{ECEF2900-1505-DF46-9959-8362605859C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9EFB09-AE97-D548-8EBC-1779D78EB33B}" type="pres">
      <dgm:prSet presAssocID="{E52971E8-E119-6548-B61B-60BC2021FB44}" presName="centerShape" presStyleLbl="node0" presStyleIdx="0" presStyleCnt="1"/>
      <dgm:spPr/>
      <dgm:t>
        <a:bodyPr/>
        <a:lstStyle/>
        <a:p>
          <a:endParaRPr lang="en-US"/>
        </a:p>
      </dgm:t>
    </dgm:pt>
    <dgm:pt modelId="{2B2FCEF7-201A-4C4B-A792-B30333AA5421}" type="pres">
      <dgm:prSet presAssocID="{3ED0CF20-633A-E649-B0DF-704B8ED5D466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B8BCD823-4831-404C-A5B9-201A0F62D9D5}" type="pres">
      <dgm:prSet presAssocID="{E80125F0-1E3F-DB49-B21A-2CF81A914C2E}" presName="node" presStyleLbl="node1" presStyleIdx="0" presStyleCnt="5" custScaleX="833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4DD43-52C9-A848-BB02-BA68ABBC5DA6}" type="pres">
      <dgm:prSet presAssocID="{30F7AE1A-CFE4-AC4E-90B7-E7A01E3242AA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266DF47A-4509-1247-ADCD-E9EA96F9DAFB}" type="pres">
      <dgm:prSet presAssocID="{8FBAA92A-E7E7-174F-ADA9-DDE1267C60C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60273-345D-9E4B-A65B-6767AAAA1F8A}" type="pres">
      <dgm:prSet presAssocID="{228B039C-4073-5C44-844C-7B82E694CA26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2C40763A-6C1C-4046-9D10-8C9DFDAF4F14}" type="pres">
      <dgm:prSet presAssocID="{993E12BF-7C02-B344-82A0-F565E325FC6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C49D3-C99A-F046-832C-3F35FFAB26F8}" type="pres">
      <dgm:prSet presAssocID="{C89AC23D-6102-6F40-9F4C-05EABFE6B14A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7B66DCF9-2D9C-2342-9B1A-584FDEF9A03B}" type="pres">
      <dgm:prSet presAssocID="{2C219321-44DF-D745-8B3E-66137C7F9AC3}" presName="node" presStyleLbl="node1" presStyleIdx="3" presStyleCnt="5" custScaleX="121101" custRadScaleRad="111357" custRadScaleInc="3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1862E-F950-3747-9787-E34ECB932BF3}" type="pres">
      <dgm:prSet presAssocID="{0C2DB0C4-62CC-CB45-83F0-926DD56933E9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B5EBF9D0-13B3-6846-902D-961A488BAE22}" type="pres">
      <dgm:prSet presAssocID="{088FD4F1-C093-1D40-9375-0EF39E9C8CD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B1F93C-6A13-7449-8644-051D6233924D}" type="presOf" srcId="{088FD4F1-C093-1D40-9375-0EF39E9C8CD5}" destId="{B5EBF9D0-13B3-6846-902D-961A488BAE22}" srcOrd="0" destOrd="0" presId="urn:microsoft.com/office/officeart/2005/8/layout/radial4"/>
    <dgm:cxn modelId="{E628E41F-C0D6-DF46-8BF1-A2493740BEA6}" srcId="{E52971E8-E119-6548-B61B-60BC2021FB44}" destId="{993E12BF-7C02-B344-82A0-F565E325FC63}" srcOrd="2" destOrd="0" parTransId="{228B039C-4073-5C44-844C-7B82E694CA26}" sibTransId="{C2830069-B1D9-1A4E-9973-78288FBDEAB4}"/>
    <dgm:cxn modelId="{1D39B213-02AF-5142-A350-C966286E6EE0}" srcId="{ECEF2900-1505-DF46-9959-8362605859C2}" destId="{E52971E8-E119-6548-B61B-60BC2021FB44}" srcOrd="0" destOrd="0" parTransId="{33D3E5DE-DAA8-EE41-ACF5-8513EBA43DCB}" sibTransId="{1965F994-5F3D-8744-BDC2-74002D283F73}"/>
    <dgm:cxn modelId="{D8818468-5374-2041-BD9B-5FA301EBF5B6}" srcId="{E52971E8-E119-6548-B61B-60BC2021FB44}" destId="{8FBAA92A-E7E7-174F-ADA9-DDE1267C60C1}" srcOrd="1" destOrd="0" parTransId="{30F7AE1A-CFE4-AC4E-90B7-E7A01E3242AA}" sibTransId="{7CC94A25-371A-F442-9CC1-2F4F76E59674}"/>
    <dgm:cxn modelId="{182893F7-4345-2545-A55A-61B360272527}" type="presOf" srcId="{0C2DB0C4-62CC-CB45-83F0-926DD56933E9}" destId="{7901862E-F950-3747-9787-E34ECB932BF3}" srcOrd="0" destOrd="0" presId="urn:microsoft.com/office/officeart/2005/8/layout/radial4"/>
    <dgm:cxn modelId="{09FA84F9-715B-F847-ABDF-5F5892212049}" type="presOf" srcId="{30F7AE1A-CFE4-AC4E-90B7-E7A01E3242AA}" destId="{5054DD43-52C9-A848-BB02-BA68ABBC5DA6}" srcOrd="0" destOrd="0" presId="urn:microsoft.com/office/officeart/2005/8/layout/radial4"/>
    <dgm:cxn modelId="{8D2656AC-8DA7-984E-B871-307196FA694D}" srcId="{E52971E8-E119-6548-B61B-60BC2021FB44}" destId="{088FD4F1-C093-1D40-9375-0EF39E9C8CD5}" srcOrd="4" destOrd="0" parTransId="{0C2DB0C4-62CC-CB45-83F0-926DD56933E9}" sibTransId="{5F78E54D-0C0F-7648-B2DD-FEA552BA50BA}"/>
    <dgm:cxn modelId="{BCD300CB-3B54-D74B-A0FC-D1CB71505DE6}" srcId="{E52971E8-E119-6548-B61B-60BC2021FB44}" destId="{E80125F0-1E3F-DB49-B21A-2CF81A914C2E}" srcOrd="0" destOrd="0" parTransId="{3ED0CF20-633A-E649-B0DF-704B8ED5D466}" sibTransId="{08C3BE8B-1642-F74D-97DC-43DC4C0707A5}"/>
    <dgm:cxn modelId="{D0F12BC9-65AF-174A-8F42-B47D1AF92E4D}" type="presOf" srcId="{2C219321-44DF-D745-8B3E-66137C7F9AC3}" destId="{7B66DCF9-2D9C-2342-9B1A-584FDEF9A03B}" srcOrd="0" destOrd="0" presId="urn:microsoft.com/office/officeart/2005/8/layout/radial4"/>
    <dgm:cxn modelId="{53F4B33F-7F37-D644-B0D4-771087DDE555}" srcId="{E52971E8-E119-6548-B61B-60BC2021FB44}" destId="{2C219321-44DF-D745-8B3E-66137C7F9AC3}" srcOrd="3" destOrd="0" parTransId="{C89AC23D-6102-6F40-9F4C-05EABFE6B14A}" sibTransId="{33E12F74-5312-054D-9138-98930B9A1DB1}"/>
    <dgm:cxn modelId="{92E027C3-E84D-304E-88E5-05192906A296}" type="presOf" srcId="{E80125F0-1E3F-DB49-B21A-2CF81A914C2E}" destId="{B8BCD823-4831-404C-A5B9-201A0F62D9D5}" srcOrd="0" destOrd="0" presId="urn:microsoft.com/office/officeart/2005/8/layout/radial4"/>
    <dgm:cxn modelId="{DED08398-6495-344B-872C-FD74895CB955}" type="presOf" srcId="{993E12BF-7C02-B344-82A0-F565E325FC63}" destId="{2C40763A-6C1C-4046-9D10-8C9DFDAF4F14}" srcOrd="0" destOrd="0" presId="urn:microsoft.com/office/officeart/2005/8/layout/radial4"/>
    <dgm:cxn modelId="{A0CF2323-C5C7-0142-91F4-788A2DA43A59}" type="presOf" srcId="{8FBAA92A-E7E7-174F-ADA9-DDE1267C60C1}" destId="{266DF47A-4509-1247-ADCD-E9EA96F9DAFB}" srcOrd="0" destOrd="0" presId="urn:microsoft.com/office/officeart/2005/8/layout/radial4"/>
    <dgm:cxn modelId="{E0FE8F11-F448-BC4E-8471-4FAC71A5F11A}" type="presOf" srcId="{3ED0CF20-633A-E649-B0DF-704B8ED5D466}" destId="{2B2FCEF7-201A-4C4B-A792-B30333AA5421}" srcOrd="0" destOrd="0" presId="urn:microsoft.com/office/officeart/2005/8/layout/radial4"/>
    <dgm:cxn modelId="{58BC23BB-8A6A-8B4B-9EC8-0EB29B99A7B9}" type="presOf" srcId="{C89AC23D-6102-6F40-9F4C-05EABFE6B14A}" destId="{76BC49D3-C99A-F046-832C-3F35FFAB26F8}" srcOrd="0" destOrd="0" presId="urn:microsoft.com/office/officeart/2005/8/layout/radial4"/>
    <dgm:cxn modelId="{38EA89A8-0DD1-914C-9703-DEB3EFA31C43}" type="presOf" srcId="{ECEF2900-1505-DF46-9959-8362605859C2}" destId="{EBF7AAB8-0BC6-7249-96F1-9E952DF6F94A}" srcOrd="0" destOrd="0" presId="urn:microsoft.com/office/officeart/2005/8/layout/radial4"/>
    <dgm:cxn modelId="{E43052C9-B22C-A148-B94D-F4F0C4FBCA11}" type="presOf" srcId="{228B039C-4073-5C44-844C-7B82E694CA26}" destId="{49460273-345D-9E4B-A65B-6767AAAA1F8A}" srcOrd="0" destOrd="0" presId="urn:microsoft.com/office/officeart/2005/8/layout/radial4"/>
    <dgm:cxn modelId="{763E8F78-F00B-ED44-BBF3-729BC6D94E83}" type="presOf" srcId="{E52971E8-E119-6548-B61B-60BC2021FB44}" destId="{5C9EFB09-AE97-D548-8EBC-1779D78EB33B}" srcOrd="0" destOrd="0" presId="urn:microsoft.com/office/officeart/2005/8/layout/radial4"/>
    <dgm:cxn modelId="{07EA7E73-08CF-344E-AAFB-391A4DF90207}" type="presParOf" srcId="{EBF7AAB8-0BC6-7249-96F1-9E952DF6F94A}" destId="{5C9EFB09-AE97-D548-8EBC-1779D78EB33B}" srcOrd="0" destOrd="0" presId="urn:microsoft.com/office/officeart/2005/8/layout/radial4"/>
    <dgm:cxn modelId="{88B576BF-8A93-DA4F-A0F4-377B04C59065}" type="presParOf" srcId="{EBF7AAB8-0BC6-7249-96F1-9E952DF6F94A}" destId="{2B2FCEF7-201A-4C4B-A792-B30333AA5421}" srcOrd="1" destOrd="0" presId="urn:microsoft.com/office/officeart/2005/8/layout/radial4"/>
    <dgm:cxn modelId="{76EE6B5C-E71B-C545-976C-4573CE33D3DC}" type="presParOf" srcId="{EBF7AAB8-0BC6-7249-96F1-9E952DF6F94A}" destId="{B8BCD823-4831-404C-A5B9-201A0F62D9D5}" srcOrd="2" destOrd="0" presId="urn:microsoft.com/office/officeart/2005/8/layout/radial4"/>
    <dgm:cxn modelId="{46AB4E20-4E50-AD48-A734-CFA28E0800F8}" type="presParOf" srcId="{EBF7AAB8-0BC6-7249-96F1-9E952DF6F94A}" destId="{5054DD43-52C9-A848-BB02-BA68ABBC5DA6}" srcOrd="3" destOrd="0" presId="urn:microsoft.com/office/officeart/2005/8/layout/radial4"/>
    <dgm:cxn modelId="{AB140518-2E5F-E54A-8022-130FD3E002DF}" type="presParOf" srcId="{EBF7AAB8-0BC6-7249-96F1-9E952DF6F94A}" destId="{266DF47A-4509-1247-ADCD-E9EA96F9DAFB}" srcOrd="4" destOrd="0" presId="urn:microsoft.com/office/officeart/2005/8/layout/radial4"/>
    <dgm:cxn modelId="{B730123F-3074-AA44-8084-9EFB05C60C3A}" type="presParOf" srcId="{EBF7AAB8-0BC6-7249-96F1-9E952DF6F94A}" destId="{49460273-345D-9E4B-A65B-6767AAAA1F8A}" srcOrd="5" destOrd="0" presId="urn:microsoft.com/office/officeart/2005/8/layout/radial4"/>
    <dgm:cxn modelId="{801AA0CE-9655-0946-8B58-C110EC2E8456}" type="presParOf" srcId="{EBF7AAB8-0BC6-7249-96F1-9E952DF6F94A}" destId="{2C40763A-6C1C-4046-9D10-8C9DFDAF4F14}" srcOrd="6" destOrd="0" presId="urn:microsoft.com/office/officeart/2005/8/layout/radial4"/>
    <dgm:cxn modelId="{622D547D-846E-7444-AAFA-A5CE5417F0A8}" type="presParOf" srcId="{EBF7AAB8-0BC6-7249-96F1-9E952DF6F94A}" destId="{76BC49D3-C99A-F046-832C-3F35FFAB26F8}" srcOrd="7" destOrd="0" presId="urn:microsoft.com/office/officeart/2005/8/layout/radial4"/>
    <dgm:cxn modelId="{DD7DE47C-E2A7-9547-9225-3AB483329C54}" type="presParOf" srcId="{EBF7AAB8-0BC6-7249-96F1-9E952DF6F94A}" destId="{7B66DCF9-2D9C-2342-9B1A-584FDEF9A03B}" srcOrd="8" destOrd="0" presId="urn:microsoft.com/office/officeart/2005/8/layout/radial4"/>
    <dgm:cxn modelId="{194E8EB9-8A18-1841-8119-7AA75DF05FF4}" type="presParOf" srcId="{EBF7AAB8-0BC6-7249-96F1-9E952DF6F94A}" destId="{7901862E-F950-3747-9787-E34ECB932BF3}" srcOrd="9" destOrd="0" presId="urn:microsoft.com/office/officeart/2005/8/layout/radial4"/>
    <dgm:cxn modelId="{EE65BE94-E965-AD47-BCA4-537CC671D439}" type="presParOf" srcId="{EBF7AAB8-0BC6-7249-96F1-9E952DF6F94A}" destId="{B5EBF9D0-13B3-6846-902D-961A488BAE22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3299B2-BC21-48F2-A684-87AC1328B70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7674A09-9520-420F-9F0B-B150E9454BB5}">
      <dgm:prSet phldrT="[Text]" custT="1"/>
      <dgm:spPr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</dgm:spPr>
      <dgm:t>
        <a:bodyPr/>
        <a:lstStyle/>
        <a:p>
          <a:endParaRPr lang="en-US" sz="4000" dirty="0" smtClean="0"/>
        </a:p>
        <a:p>
          <a:endParaRPr lang="en-US" sz="4000" dirty="0" smtClean="0"/>
        </a:p>
        <a:p>
          <a:r>
            <a:rPr lang="en-US" sz="4000" dirty="0" smtClean="0"/>
            <a:t>FEW</a:t>
          </a:r>
        </a:p>
        <a:p>
          <a:endParaRPr lang="en-US" sz="4000" dirty="0" smtClean="0"/>
        </a:p>
        <a:p>
          <a:r>
            <a:rPr lang="en-US" sz="4000" dirty="0" smtClean="0"/>
            <a:t>SOME</a:t>
          </a:r>
        </a:p>
        <a:p>
          <a:endParaRPr lang="en-US" sz="6000" dirty="0" smtClean="0"/>
        </a:p>
        <a:p>
          <a:r>
            <a:rPr lang="en-US" sz="4000" dirty="0" smtClean="0"/>
            <a:t>ALL</a:t>
          </a:r>
        </a:p>
        <a:p>
          <a:endParaRPr lang="en-US" sz="6000" dirty="0"/>
        </a:p>
      </dgm:t>
    </dgm:pt>
    <dgm:pt modelId="{17AC5E81-0041-4101-895C-98BE2850C46A}" type="parTrans" cxnId="{68C3F246-9BB9-4D54-B673-B092AFDA64D2}">
      <dgm:prSet/>
      <dgm:spPr/>
      <dgm:t>
        <a:bodyPr/>
        <a:lstStyle/>
        <a:p>
          <a:endParaRPr lang="en-US"/>
        </a:p>
      </dgm:t>
    </dgm:pt>
    <dgm:pt modelId="{69D3A9A9-48BA-4DFA-A1E1-838D09D8D868}" type="sibTrans" cxnId="{68C3F246-9BB9-4D54-B673-B092AFDA64D2}">
      <dgm:prSet/>
      <dgm:spPr/>
      <dgm:t>
        <a:bodyPr/>
        <a:lstStyle/>
        <a:p>
          <a:endParaRPr lang="en-US"/>
        </a:p>
      </dgm:t>
    </dgm:pt>
    <dgm:pt modelId="{860136A2-BC36-4BC2-AC9F-4F15965CAAF2}" type="pres">
      <dgm:prSet presAssocID="{C23299B2-BC21-48F2-A684-87AC1328B708}" presName="Name0" presStyleCnt="0">
        <dgm:presLayoutVars>
          <dgm:dir/>
          <dgm:animLvl val="lvl"/>
          <dgm:resizeHandles val="exact"/>
        </dgm:presLayoutVars>
      </dgm:prSet>
      <dgm:spPr/>
    </dgm:pt>
    <dgm:pt modelId="{5DE2F9FD-84D6-47A0-B0C2-3E100271E551}" type="pres">
      <dgm:prSet presAssocID="{47674A09-9520-420F-9F0B-B150E9454BB5}" presName="Name8" presStyleCnt="0"/>
      <dgm:spPr/>
    </dgm:pt>
    <dgm:pt modelId="{CEF699C1-73B8-4B5E-AE13-87B8A23DED2D}" type="pres">
      <dgm:prSet presAssocID="{47674A09-9520-420F-9F0B-B150E9454BB5}" presName="level" presStyleLbl="node1" presStyleIdx="0" presStyleCnt="1" custLinFactNeighborX="-12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6AD7BB-BE5A-4291-A469-A249A6DDF639}" type="pres">
      <dgm:prSet presAssocID="{47674A09-9520-420F-9F0B-B150E9454BB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96BBF7-418F-7E40-812D-A01B0568821B}" type="presOf" srcId="{47674A09-9520-420F-9F0B-B150E9454BB5}" destId="{CEF699C1-73B8-4B5E-AE13-87B8A23DED2D}" srcOrd="0" destOrd="0" presId="urn:microsoft.com/office/officeart/2005/8/layout/pyramid1"/>
    <dgm:cxn modelId="{DB20D0D3-3398-154E-9DE0-F883BA273C12}" type="presOf" srcId="{47674A09-9520-420F-9F0B-B150E9454BB5}" destId="{E56AD7BB-BE5A-4291-A469-A249A6DDF639}" srcOrd="1" destOrd="0" presId="urn:microsoft.com/office/officeart/2005/8/layout/pyramid1"/>
    <dgm:cxn modelId="{5B52766E-970B-C547-94BF-82E42348531F}" type="presOf" srcId="{C23299B2-BC21-48F2-A684-87AC1328B708}" destId="{860136A2-BC36-4BC2-AC9F-4F15965CAAF2}" srcOrd="0" destOrd="0" presId="urn:microsoft.com/office/officeart/2005/8/layout/pyramid1"/>
    <dgm:cxn modelId="{68C3F246-9BB9-4D54-B673-B092AFDA64D2}" srcId="{C23299B2-BC21-48F2-A684-87AC1328B708}" destId="{47674A09-9520-420F-9F0B-B150E9454BB5}" srcOrd="0" destOrd="0" parTransId="{17AC5E81-0041-4101-895C-98BE2850C46A}" sibTransId="{69D3A9A9-48BA-4DFA-A1E1-838D09D8D868}"/>
    <dgm:cxn modelId="{ACEA3FBC-D94F-1F42-994F-0C7D120D574F}" type="presParOf" srcId="{860136A2-BC36-4BC2-AC9F-4F15965CAAF2}" destId="{5DE2F9FD-84D6-47A0-B0C2-3E100271E551}" srcOrd="0" destOrd="0" presId="urn:microsoft.com/office/officeart/2005/8/layout/pyramid1"/>
    <dgm:cxn modelId="{16E89D80-726B-0D44-9E30-6035895846D1}" type="presParOf" srcId="{5DE2F9FD-84D6-47A0-B0C2-3E100271E551}" destId="{CEF699C1-73B8-4B5E-AE13-87B8A23DED2D}" srcOrd="0" destOrd="0" presId="urn:microsoft.com/office/officeart/2005/8/layout/pyramid1"/>
    <dgm:cxn modelId="{3A1A19ED-732E-FD4E-B076-91B8B6605412}" type="presParOf" srcId="{5DE2F9FD-84D6-47A0-B0C2-3E100271E551}" destId="{E56AD7BB-BE5A-4291-A469-A249A6DDF63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39768E-39A6-4FA9-A4B1-F5CD4CB6EEA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18A232E2-9330-45BA-8F3D-94B65CEB4C6E}">
      <dgm:prSet phldrT="[Text]" custT="1"/>
      <dgm:spPr/>
      <dgm:t>
        <a:bodyPr/>
        <a:lstStyle/>
        <a:p>
          <a:pPr algn="ctr"/>
          <a:r>
            <a:rPr lang="en-US" sz="3600" dirty="0" smtClean="0"/>
            <a:t>Universal</a:t>
          </a:r>
          <a:endParaRPr lang="en-US" sz="3600" dirty="0"/>
        </a:p>
      </dgm:t>
    </dgm:pt>
    <dgm:pt modelId="{2F4A1E04-5D2B-4792-BBEF-41391C61F16F}" type="parTrans" cxnId="{74A68F44-20A8-4AB5-8443-C9992E378513}">
      <dgm:prSet/>
      <dgm:spPr/>
      <dgm:t>
        <a:bodyPr/>
        <a:lstStyle/>
        <a:p>
          <a:endParaRPr lang="en-US"/>
        </a:p>
      </dgm:t>
    </dgm:pt>
    <dgm:pt modelId="{90900876-D263-4D27-9390-F2D23E76F6C1}" type="sibTrans" cxnId="{74A68F44-20A8-4AB5-8443-C9992E378513}">
      <dgm:prSet/>
      <dgm:spPr/>
      <dgm:t>
        <a:bodyPr/>
        <a:lstStyle/>
        <a:p>
          <a:endParaRPr lang="en-US"/>
        </a:p>
      </dgm:t>
    </dgm:pt>
    <dgm:pt modelId="{636B6905-8B07-4A8A-9920-CB8277CBCEC8}">
      <dgm:prSet phldrT="[Text]" custT="1"/>
      <dgm:spPr/>
      <dgm:t>
        <a:bodyPr/>
        <a:lstStyle/>
        <a:p>
          <a:pPr algn="ctr"/>
          <a:r>
            <a:rPr lang="en-US" sz="3600" dirty="0" smtClean="0"/>
            <a:t>Targeted</a:t>
          </a:r>
          <a:endParaRPr lang="en-US" sz="3600" dirty="0"/>
        </a:p>
      </dgm:t>
    </dgm:pt>
    <dgm:pt modelId="{1F4EB6FC-6070-47DA-9E35-F176490CE62F}" type="parTrans" cxnId="{236C4353-A200-48EB-89CB-BD45285A3F41}">
      <dgm:prSet/>
      <dgm:spPr/>
      <dgm:t>
        <a:bodyPr/>
        <a:lstStyle/>
        <a:p>
          <a:endParaRPr lang="en-US"/>
        </a:p>
      </dgm:t>
    </dgm:pt>
    <dgm:pt modelId="{465F3017-FBCE-4CE5-8C7F-08B964924BB3}" type="sibTrans" cxnId="{236C4353-A200-48EB-89CB-BD45285A3F41}">
      <dgm:prSet/>
      <dgm:spPr/>
      <dgm:t>
        <a:bodyPr/>
        <a:lstStyle/>
        <a:p>
          <a:endParaRPr lang="en-US"/>
        </a:p>
      </dgm:t>
    </dgm:pt>
    <dgm:pt modelId="{B60BBE5F-A665-46F2-B919-1153C04CBD02}">
      <dgm:prSet phldrT="[Text]" custT="1"/>
      <dgm:spPr/>
      <dgm:t>
        <a:bodyPr/>
        <a:lstStyle/>
        <a:p>
          <a:pPr algn="ctr"/>
          <a:r>
            <a:rPr lang="en-US" sz="3600" dirty="0" smtClean="0"/>
            <a:t>Intensive</a:t>
          </a:r>
          <a:endParaRPr lang="en-US" sz="3600" dirty="0"/>
        </a:p>
      </dgm:t>
    </dgm:pt>
    <dgm:pt modelId="{28C11DF1-E077-4BD6-8C00-84F9E2513899}" type="parTrans" cxnId="{AC3544F8-F557-4E2E-AD61-E1C71E59215A}">
      <dgm:prSet/>
      <dgm:spPr/>
      <dgm:t>
        <a:bodyPr/>
        <a:lstStyle/>
        <a:p>
          <a:endParaRPr lang="en-US"/>
        </a:p>
      </dgm:t>
    </dgm:pt>
    <dgm:pt modelId="{438A6466-CB0A-45CD-849A-77563B0BD182}" type="sibTrans" cxnId="{AC3544F8-F557-4E2E-AD61-E1C71E59215A}">
      <dgm:prSet/>
      <dgm:spPr/>
      <dgm:t>
        <a:bodyPr/>
        <a:lstStyle/>
        <a:p>
          <a:endParaRPr lang="en-US"/>
        </a:p>
      </dgm:t>
    </dgm:pt>
    <dgm:pt modelId="{C418DCAE-306E-4AF7-A07C-93313C08AC51}" type="pres">
      <dgm:prSet presAssocID="{7A39768E-39A6-4FA9-A4B1-F5CD4CB6EEAE}" presName="arrowDiagram" presStyleCnt="0">
        <dgm:presLayoutVars>
          <dgm:chMax val="5"/>
          <dgm:dir/>
          <dgm:resizeHandles val="exact"/>
        </dgm:presLayoutVars>
      </dgm:prSet>
      <dgm:spPr/>
    </dgm:pt>
    <dgm:pt modelId="{71BCD42B-AD35-4119-8173-705E9B203F4E}" type="pres">
      <dgm:prSet presAssocID="{7A39768E-39A6-4FA9-A4B1-F5CD4CB6EEAE}" presName="arrow" presStyleLbl="bgShp" presStyleIdx="0" presStyleCnt="1" custAng="20026820" custScaleY="136097" custLinFactNeighborY="-6017"/>
      <dgm:spPr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  <a:effectLst>
          <a:innerShdw blurRad="393700" dist="279400">
            <a:srgbClr val="00B050"/>
          </a:innerShdw>
        </a:effectLst>
      </dgm:spPr>
    </dgm:pt>
    <dgm:pt modelId="{1DC85ACA-369C-4434-B04E-417D8B11B123}" type="pres">
      <dgm:prSet presAssocID="{7A39768E-39A6-4FA9-A4B1-F5CD4CB6EEAE}" presName="arrowDiagram3" presStyleCnt="0"/>
      <dgm:spPr/>
    </dgm:pt>
    <dgm:pt modelId="{7A58CA06-7CF4-4880-8AFF-C27C46361B7A}" type="pres">
      <dgm:prSet presAssocID="{18A232E2-9330-45BA-8F3D-94B65CEB4C6E}" presName="bullet3a" presStyleLbl="node1" presStyleIdx="0" presStyleCnt="3" custScaleX="326242" custScaleY="326244" custLinFactX="103393" custLinFactY="573634" custLinFactNeighborX="200000" custLinFactNeighborY="600000"/>
      <dgm:spPr>
        <a:noFill/>
        <a:ln>
          <a:noFill/>
        </a:ln>
      </dgm:spPr>
    </dgm:pt>
    <dgm:pt modelId="{CBF801E5-F605-4B6B-AD44-734A83015E31}" type="pres">
      <dgm:prSet presAssocID="{18A232E2-9330-45BA-8F3D-94B65CEB4C6E}" presName="textBox3a" presStyleLbl="revTx" presStyleIdx="0" presStyleCnt="3" custScaleX="217016" custScaleY="68260" custLinFactNeighborX="22949" custLinFactNeighborY="53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B20C5-91A5-4C36-8053-3B9ACF3D938D}" type="pres">
      <dgm:prSet presAssocID="{636B6905-8B07-4A8A-9920-CB8277CBCEC8}" presName="bullet3b" presStyleLbl="node1" presStyleIdx="1" presStyleCnt="3" custLinFactX="100000" custLinFactY="-100000" custLinFactNeighborX="174030" custLinFactNeighborY="-109595"/>
      <dgm:spPr>
        <a:noFill/>
        <a:ln>
          <a:noFill/>
        </a:ln>
      </dgm:spPr>
    </dgm:pt>
    <dgm:pt modelId="{762E8C8B-CBB3-47CF-BB93-4E34DA5A865B}" type="pres">
      <dgm:prSet presAssocID="{636B6905-8B07-4A8A-9920-CB8277CBCEC8}" presName="textBox3b" presStyleLbl="revTx" presStyleIdx="1" presStyleCnt="3" custScaleX="182476" custScaleY="35842" custLinFactNeighborX="8456" custLinFactNeighborY="-994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DC6BB-4BD5-444C-A232-89F7B6D9B5AD}" type="pres">
      <dgm:prSet presAssocID="{B60BBE5F-A665-46F2-B919-1153C04CBD02}" presName="bullet3c" presStyleLbl="node1" presStyleIdx="2" presStyleCnt="3" custLinFactX="12896" custLinFactY="-100000" custLinFactNeighborX="100000" custLinFactNeighborY="-186633"/>
      <dgm:spPr>
        <a:noFill/>
        <a:ln>
          <a:noFill/>
        </a:ln>
      </dgm:spPr>
    </dgm:pt>
    <dgm:pt modelId="{D6BFCB8B-9EFA-490C-AAD3-ED7928DE275A}" type="pres">
      <dgm:prSet presAssocID="{B60BBE5F-A665-46F2-B919-1153C04CBD02}" presName="textBox3c" presStyleLbl="revTx" presStyleIdx="2" presStyleCnt="3" custScaleX="185784" custScaleY="21879" custLinFactY="-18776" custLinFactNeighborX="-81005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6C4353-A200-48EB-89CB-BD45285A3F41}" srcId="{7A39768E-39A6-4FA9-A4B1-F5CD4CB6EEAE}" destId="{636B6905-8B07-4A8A-9920-CB8277CBCEC8}" srcOrd="1" destOrd="0" parTransId="{1F4EB6FC-6070-47DA-9E35-F176490CE62F}" sibTransId="{465F3017-FBCE-4CE5-8C7F-08B964924BB3}"/>
    <dgm:cxn modelId="{2EEC9FE6-2366-E149-B8B5-AFD2E76C9C20}" type="presOf" srcId="{7A39768E-39A6-4FA9-A4B1-F5CD4CB6EEAE}" destId="{C418DCAE-306E-4AF7-A07C-93313C08AC51}" srcOrd="0" destOrd="0" presId="urn:microsoft.com/office/officeart/2005/8/layout/arrow2"/>
    <dgm:cxn modelId="{8CD57EC2-81EF-A74F-8743-8C3607E595F8}" type="presOf" srcId="{636B6905-8B07-4A8A-9920-CB8277CBCEC8}" destId="{762E8C8B-CBB3-47CF-BB93-4E34DA5A865B}" srcOrd="0" destOrd="0" presId="urn:microsoft.com/office/officeart/2005/8/layout/arrow2"/>
    <dgm:cxn modelId="{AC3544F8-F557-4E2E-AD61-E1C71E59215A}" srcId="{7A39768E-39A6-4FA9-A4B1-F5CD4CB6EEAE}" destId="{B60BBE5F-A665-46F2-B919-1153C04CBD02}" srcOrd="2" destOrd="0" parTransId="{28C11DF1-E077-4BD6-8C00-84F9E2513899}" sibTransId="{438A6466-CB0A-45CD-849A-77563B0BD182}"/>
    <dgm:cxn modelId="{3AE2FDB5-630B-8C47-93A4-072011F22304}" type="presOf" srcId="{B60BBE5F-A665-46F2-B919-1153C04CBD02}" destId="{D6BFCB8B-9EFA-490C-AAD3-ED7928DE275A}" srcOrd="0" destOrd="0" presId="urn:microsoft.com/office/officeart/2005/8/layout/arrow2"/>
    <dgm:cxn modelId="{74A68F44-20A8-4AB5-8443-C9992E378513}" srcId="{7A39768E-39A6-4FA9-A4B1-F5CD4CB6EEAE}" destId="{18A232E2-9330-45BA-8F3D-94B65CEB4C6E}" srcOrd="0" destOrd="0" parTransId="{2F4A1E04-5D2B-4792-BBEF-41391C61F16F}" sibTransId="{90900876-D263-4D27-9390-F2D23E76F6C1}"/>
    <dgm:cxn modelId="{28D7652B-90B6-6040-801C-0966D9D6A59F}" type="presOf" srcId="{18A232E2-9330-45BA-8F3D-94B65CEB4C6E}" destId="{CBF801E5-F605-4B6B-AD44-734A83015E31}" srcOrd="0" destOrd="0" presId="urn:microsoft.com/office/officeart/2005/8/layout/arrow2"/>
    <dgm:cxn modelId="{49EDC0B3-AF93-2544-AE6B-36104BBA1F42}" type="presParOf" srcId="{C418DCAE-306E-4AF7-A07C-93313C08AC51}" destId="{71BCD42B-AD35-4119-8173-705E9B203F4E}" srcOrd="0" destOrd="0" presId="urn:microsoft.com/office/officeart/2005/8/layout/arrow2"/>
    <dgm:cxn modelId="{3AE13649-0A57-A241-83AD-133D33EDC423}" type="presParOf" srcId="{C418DCAE-306E-4AF7-A07C-93313C08AC51}" destId="{1DC85ACA-369C-4434-B04E-417D8B11B123}" srcOrd="1" destOrd="0" presId="urn:microsoft.com/office/officeart/2005/8/layout/arrow2"/>
    <dgm:cxn modelId="{AAA9E489-BB48-604C-965B-1FB8624084BC}" type="presParOf" srcId="{1DC85ACA-369C-4434-B04E-417D8B11B123}" destId="{7A58CA06-7CF4-4880-8AFF-C27C46361B7A}" srcOrd="0" destOrd="0" presId="urn:microsoft.com/office/officeart/2005/8/layout/arrow2"/>
    <dgm:cxn modelId="{6CB9DCFC-C4E1-FB4D-8B3A-D1B071D06806}" type="presParOf" srcId="{1DC85ACA-369C-4434-B04E-417D8B11B123}" destId="{CBF801E5-F605-4B6B-AD44-734A83015E31}" srcOrd="1" destOrd="0" presId="urn:microsoft.com/office/officeart/2005/8/layout/arrow2"/>
    <dgm:cxn modelId="{6768A3D8-52D2-F44E-B9F6-476836A78772}" type="presParOf" srcId="{1DC85ACA-369C-4434-B04E-417D8B11B123}" destId="{486B20C5-91A5-4C36-8053-3B9ACF3D938D}" srcOrd="2" destOrd="0" presId="urn:microsoft.com/office/officeart/2005/8/layout/arrow2"/>
    <dgm:cxn modelId="{BFA6FD82-8318-1942-B71E-6A80DE967BF9}" type="presParOf" srcId="{1DC85ACA-369C-4434-B04E-417D8B11B123}" destId="{762E8C8B-CBB3-47CF-BB93-4E34DA5A865B}" srcOrd="3" destOrd="0" presId="urn:microsoft.com/office/officeart/2005/8/layout/arrow2"/>
    <dgm:cxn modelId="{185DB697-5769-B545-96AA-97AD5C06B6DC}" type="presParOf" srcId="{1DC85ACA-369C-4434-B04E-417D8B11B123}" destId="{CC2DC6BB-4BD5-444C-A232-89F7B6D9B5AD}" srcOrd="4" destOrd="0" presId="urn:microsoft.com/office/officeart/2005/8/layout/arrow2"/>
    <dgm:cxn modelId="{4968E5EB-D3C7-5442-8B4F-A8CC25499256}" type="presParOf" srcId="{1DC85ACA-369C-4434-B04E-417D8B11B123}" destId="{D6BFCB8B-9EFA-490C-AAD3-ED7928DE275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3299B2-BC21-48F2-A684-87AC1328B70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7674A09-9520-420F-9F0B-B150E9454BB5}">
      <dgm:prSet phldrT="[Text]"/>
      <dgm:spPr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</dgm:spPr>
      <dgm:t>
        <a:bodyPr/>
        <a:lstStyle/>
        <a:p>
          <a:endParaRPr lang="en-US" dirty="0"/>
        </a:p>
      </dgm:t>
    </dgm:pt>
    <dgm:pt modelId="{17AC5E81-0041-4101-895C-98BE2850C46A}" type="parTrans" cxnId="{68C3F246-9BB9-4D54-B673-B092AFDA64D2}">
      <dgm:prSet/>
      <dgm:spPr/>
      <dgm:t>
        <a:bodyPr/>
        <a:lstStyle/>
        <a:p>
          <a:endParaRPr lang="en-US"/>
        </a:p>
      </dgm:t>
    </dgm:pt>
    <dgm:pt modelId="{69D3A9A9-48BA-4DFA-A1E1-838D09D8D868}" type="sibTrans" cxnId="{68C3F246-9BB9-4D54-B673-B092AFDA64D2}">
      <dgm:prSet/>
      <dgm:spPr/>
      <dgm:t>
        <a:bodyPr/>
        <a:lstStyle/>
        <a:p>
          <a:endParaRPr lang="en-US"/>
        </a:p>
      </dgm:t>
    </dgm:pt>
    <dgm:pt modelId="{860136A2-BC36-4BC2-AC9F-4F15965CAAF2}" type="pres">
      <dgm:prSet presAssocID="{C23299B2-BC21-48F2-A684-87AC1328B708}" presName="Name0" presStyleCnt="0">
        <dgm:presLayoutVars>
          <dgm:dir/>
          <dgm:animLvl val="lvl"/>
          <dgm:resizeHandles val="exact"/>
        </dgm:presLayoutVars>
      </dgm:prSet>
      <dgm:spPr/>
    </dgm:pt>
    <dgm:pt modelId="{5DE2F9FD-84D6-47A0-B0C2-3E100271E551}" type="pres">
      <dgm:prSet presAssocID="{47674A09-9520-420F-9F0B-B150E9454BB5}" presName="Name8" presStyleCnt="0"/>
      <dgm:spPr/>
    </dgm:pt>
    <dgm:pt modelId="{CEF699C1-73B8-4B5E-AE13-87B8A23DED2D}" type="pres">
      <dgm:prSet presAssocID="{47674A09-9520-420F-9F0B-B150E9454BB5}" presName="level" presStyleLbl="node1" presStyleIdx="0" presStyleCnt="1" custLinFactNeighborX="-12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6AD7BB-BE5A-4291-A469-A249A6DDF639}" type="pres">
      <dgm:prSet presAssocID="{47674A09-9520-420F-9F0B-B150E9454BB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D3DA90-E1C2-8B49-A5E6-053DD4D22702}" type="presOf" srcId="{C23299B2-BC21-48F2-A684-87AC1328B708}" destId="{860136A2-BC36-4BC2-AC9F-4F15965CAAF2}" srcOrd="0" destOrd="0" presId="urn:microsoft.com/office/officeart/2005/8/layout/pyramid1"/>
    <dgm:cxn modelId="{096F73BD-ECBA-F845-A758-FCB6A8F6CCA1}" type="presOf" srcId="{47674A09-9520-420F-9F0B-B150E9454BB5}" destId="{CEF699C1-73B8-4B5E-AE13-87B8A23DED2D}" srcOrd="0" destOrd="0" presId="urn:microsoft.com/office/officeart/2005/8/layout/pyramid1"/>
    <dgm:cxn modelId="{F8C9B2BE-157C-C243-8BE7-C92E86E53B0F}" type="presOf" srcId="{47674A09-9520-420F-9F0B-B150E9454BB5}" destId="{E56AD7BB-BE5A-4291-A469-A249A6DDF639}" srcOrd="1" destOrd="0" presId="urn:microsoft.com/office/officeart/2005/8/layout/pyramid1"/>
    <dgm:cxn modelId="{68C3F246-9BB9-4D54-B673-B092AFDA64D2}" srcId="{C23299B2-BC21-48F2-A684-87AC1328B708}" destId="{47674A09-9520-420F-9F0B-B150E9454BB5}" srcOrd="0" destOrd="0" parTransId="{17AC5E81-0041-4101-895C-98BE2850C46A}" sibTransId="{69D3A9A9-48BA-4DFA-A1E1-838D09D8D868}"/>
    <dgm:cxn modelId="{B1F1C639-E22F-2946-AED6-F997818FDD35}" type="presParOf" srcId="{860136A2-BC36-4BC2-AC9F-4F15965CAAF2}" destId="{5DE2F9FD-84D6-47A0-B0C2-3E100271E551}" srcOrd="0" destOrd="0" presId="urn:microsoft.com/office/officeart/2005/8/layout/pyramid1"/>
    <dgm:cxn modelId="{72E7F0D5-4C76-294A-A445-B14735518985}" type="presParOf" srcId="{5DE2F9FD-84D6-47A0-B0C2-3E100271E551}" destId="{CEF699C1-73B8-4B5E-AE13-87B8A23DED2D}" srcOrd="0" destOrd="0" presId="urn:microsoft.com/office/officeart/2005/8/layout/pyramid1"/>
    <dgm:cxn modelId="{93A1A11C-2D9E-8544-8088-B68855D32D99}" type="presParOf" srcId="{5DE2F9FD-84D6-47A0-B0C2-3E100271E551}" destId="{E56AD7BB-BE5A-4291-A469-A249A6DDF63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39768E-39A6-4FA9-A4B1-F5CD4CB6EEA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18A232E2-9330-45BA-8F3D-94B65CEB4C6E}">
      <dgm:prSet phldrT="[Text]" custT="1"/>
      <dgm:spPr/>
      <dgm:t>
        <a:bodyPr/>
        <a:lstStyle/>
        <a:p>
          <a:pPr algn="ctr"/>
          <a:r>
            <a:rPr lang="en-US" sz="3600" dirty="0" smtClean="0"/>
            <a:t>Universal</a:t>
          </a:r>
          <a:endParaRPr lang="en-US" sz="3600" dirty="0"/>
        </a:p>
      </dgm:t>
    </dgm:pt>
    <dgm:pt modelId="{2F4A1E04-5D2B-4792-BBEF-41391C61F16F}" type="parTrans" cxnId="{74A68F44-20A8-4AB5-8443-C9992E378513}">
      <dgm:prSet/>
      <dgm:spPr/>
      <dgm:t>
        <a:bodyPr/>
        <a:lstStyle/>
        <a:p>
          <a:endParaRPr lang="en-US"/>
        </a:p>
      </dgm:t>
    </dgm:pt>
    <dgm:pt modelId="{90900876-D263-4D27-9390-F2D23E76F6C1}" type="sibTrans" cxnId="{74A68F44-20A8-4AB5-8443-C9992E378513}">
      <dgm:prSet/>
      <dgm:spPr/>
      <dgm:t>
        <a:bodyPr/>
        <a:lstStyle/>
        <a:p>
          <a:endParaRPr lang="en-US"/>
        </a:p>
      </dgm:t>
    </dgm:pt>
    <dgm:pt modelId="{636B6905-8B07-4A8A-9920-CB8277CBCEC8}">
      <dgm:prSet phldrT="[Text]" custT="1"/>
      <dgm:spPr/>
      <dgm:t>
        <a:bodyPr/>
        <a:lstStyle/>
        <a:p>
          <a:pPr algn="ctr"/>
          <a:r>
            <a:rPr lang="en-US" sz="3600" dirty="0" smtClean="0"/>
            <a:t>Targeted</a:t>
          </a:r>
          <a:endParaRPr lang="en-US" sz="3600" dirty="0"/>
        </a:p>
      </dgm:t>
    </dgm:pt>
    <dgm:pt modelId="{1F4EB6FC-6070-47DA-9E35-F176490CE62F}" type="parTrans" cxnId="{236C4353-A200-48EB-89CB-BD45285A3F41}">
      <dgm:prSet/>
      <dgm:spPr/>
      <dgm:t>
        <a:bodyPr/>
        <a:lstStyle/>
        <a:p>
          <a:endParaRPr lang="en-US"/>
        </a:p>
      </dgm:t>
    </dgm:pt>
    <dgm:pt modelId="{465F3017-FBCE-4CE5-8C7F-08B964924BB3}" type="sibTrans" cxnId="{236C4353-A200-48EB-89CB-BD45285A3F41}">
      <dgm:prSet/>
      <dgm:spPr/>
      <dgm:t>
        <a:bodyPr/>
        <a:lstStyle/>
        <a:p>
          <a:endParaRPr lang="en-US"/>
        </a:p>
      </dgm:t>
    </dgm:pt>
    <dgm:pt modelId="{B60BBE5F-A665-46F2-B919-1153C04CBD02}">
      <dgm:prSet phldrT="[Text]" custT="1"/>
      <dgm:spPr/>
      <dgm:t>
        <a:bodyPr/>
        <a:lstStyle/>
        <a:p>
          <a:pPr algn="ctr"/>
          <a:r>
            <a:rPr lang="en-US" sz="3600" dirty="0" smtClean="0"/>
            <a:t>Intensive</a:t>
          </a:r>
          <a:endParaRPr lang="en-US" sz="3600" dirty="0"/>
        </a:p>
      </dgm:t>
    </dgm:pt>
    <dgm:pt modelId="{28C11DF1-E077-4BD6-8C00-84F9E2513899}" type="parTrans" cxnId="{AC3544F8-F557-4E2E-AD61-E1C71E59215A}">
      <dgm:prSet/>
      <dgm:spPr/>
      <dgm:t>
        <a:bodyPr/>
        <a:lstStyle/>
        <a:p>
          <a:endParaRPr lang="en-US"/>
        </a:p>
      </dgm:t>
    </dgm:pt>
    <dgm:pt modelId="{438A6466-CB0A-45CD-849A-77563B0BD182}" type="sibTrans" cxnId="{AC3544F8-F557-4E2E-AD61-E1C71E59215A}">
      <dgm:prSet/>
      <dgm:spPr/>
      <dgm:t>
        <a:bodyPr/>
        <a:lstStyle/>
        <a:p>
          <a:endParaRPr lang="en-US"/>
        </a:p>
      </dgm:t>
    </dgm:pt>
    <dgm:pt modelId="{C418DCAE-306E-4AF7-A07C-93313C08AC51}" type="pres">
      <dgm:prSet presAssocID="{7A39768E-39A6-4FA9-A4B1-F5CD4CB6EEAE}" presName="arrowDiagram" presStyleCnt="0">
        <dgm:presLayoutVars>
          <dgm:chMax val="5"/>
          <dgm:dir/>
          <dgm:resizeHandles val="exact"/>
        </dgm:presLayoutVars>
      </dgm:prSet>
      <dgm:spPr/>
    </dgm:pt>
    <dgm:pt modelId="{71BCD42B-AD35-4119-8173-705E9B203F4E}" type="pres">
      <dgm:prSet presAssocID="{7A39768E-39A6-4FA9-A4B1-F5CD4CB6EEAE}" presName="arrow" presStyleLbl="bgShp" presStyleIdx="0" presStyleCnt="1" custAng="20026820" custScaleY="136097" custLinFactNeighborY="-6017"/>
      <dgm:spPr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  <a:effectLst>
          <a:innerShdw blurRad="393700" dist="279400">
            <a:srgbClr val="00B050"/>
          </a:innerShdw>
        </a:effectLst>
      </dgm:spPr>
    </dgm:pt>
    <dgm:pt modelId="{1DC85ACA-369C-4434-B04E-417D8B11B123}" type="pres">
      <dgm:prSet presAssocID="{7A39768E-39A6-4FA9-A4B1-F5CD4CB6EEAE}" presName="arrowDiagram3" presStyleCnt="0"/>
      <dgm:spPr/>
    </dgm:pt>
    <dgm:pt modelId="{7A58CA06-7CF4-4880-8AFF-C27C46361B7A}" type="pres">
      <dgm:prSet presAssocID="{18A232E2-9330-45BA-8F3D-94B65CEB4C6E}" presName="bullet3a" presStyleLbl="node1" presStyleIdx="0" presStyleCnt="3" custScaleX="326242" custScaleY="326244" custLinFactX="103393" custLinFactY="573634" custLinFactNeighborX="200000" custLinFactNeighborY="600000"/>
      <dgm:spPr>
        <a:noFill/>
        <a:ln>
          <a:noFill/>
        </a:ln>
      </dgm:spPr>
    </dgm:pt>
    <dgm:pt modelId="{CBF801E5-F605-4B6B-AD44-734A83015E31}" type="pres">
      <dgm:prSet presAssocID="{18A232E2-9330-45BA-8F3D-94B65CEB4C6E}" presName="textBox3a" presStyleLbl="revTx" presStyleIdx="0" presStyleCnt="3" custScaleX="217016" custScaleY="68260" custLinFactNeighborX="22949" custLinFactNeighborY="53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B20C5-91A5-4C36-8053-3B9ACF3D938D}" type="pres">
      <dgm:prSet presAssocID="{636B6905-8B07-4A8A-9920-CB8277CBCEC8}" presName="bullet3b" presStyleLbl="node1" presStyleIdx="1" presStyleCnt="3" custLinFactX="100000" custLinFactY="-100000" custLinFactNeighborX="174030" custLinFactNeighborY="-109595"/>
      <dgm:spPr>
        <a:noFill/>
        <a:ln>
          <a:noFill/>
        </a:ln>
      </dgm:spPr>
    </dgm:pt>
    <dgm:pt modelId="{762E8C8B-CBB3-47CF-BB93-4E34DA5A865B}" type="pres">
      <dgm:prSet presAssocID="{636B6905-8B07-4A8A-9920-CB8277CBCEC8}" presName="textBox3b" presStyleLbl="revTx" presStyleIdx="1" presStyleCnt="3" custScaleX="182476" custScaleY="35842" custLinFactNeighborX="8456" custLinFactNeighborY="-994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DC6BB-4BD5-444C-A232-89F7B6D9B5AD}" type="pres">
      <dgm:prSet presAssocID="{B60BBE5F-A665-46F2-B919-1153C04CBD02}" presName="bullet3c" presStyleLbl="node1" presStyleIdx="2" presStyleCnt="3" custLinFactX="12896" custLinFactY="-100000" custLinFactNeighborX="100000" custLinFactNeighborY="-186633"/>
      <dgm:spPr>
        <a:noFill/>
        <a:ln>
          <a:noFill/>
        </a:ln>
      </dgm:spPr>
    </dgm:pt>
    <dgm:pt modelId="{D6BFCB8B-9EFA-490C-AAD3-ED7928DE275A}" type="pres">
      <dgm:prSet presAssocID="{B60BBE5F-A665-46F2-B919-1153C04CBD02}" presName="textBox3c" presStyleLbl="revTx" presStyleIdx="2" presStyleCnt="3" custScaleX="185784" custScaleY="21879" custLinFactY="-18776" custLinFactNeighborX="-81005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78EE9C-4514-2844-8793-EFE7511ABF30}" type="presOf" srcId="{7A39768E-39A6-4FA9-A4B1-F5CD4CB6EEAE}" destId="{C418DCAE-306E-4AF7-A07C-93313C08AC51}" srcOrd="0" destOrd="0" presId="urn:microsoft.com/office/officeart/2005/8/layout/arrow2"/>
    <dgm:cxn modelId="{AC3544F8-F557-4E2E-AD61-E1C71E59215A}" srcId="{7A39768E-39A6-4FA9-A4B1-F5CD4CB6EEAE}" destId="{B60BBE5F-A665-46F2-B919-1153C04CBD02}" srcOrd="2" destOrd="0" parTransId="{28C11DF1-E077-4BD6-8C00-84F9E2513899}" sibTransId="{438A6466-CB0A-45CD-849A-77563B0BD182}"/>
    <dgm:cxn modelId="{0F93A3F0-B30D-1048-97E6-1ECF8F830B21}" type="presOf" srcId="{B60BBE5F-A665-46F2-B919-1153C04CBD02}" destId="{D6BFCB8B-9EFA-490C-AAD3-ED7928DE275A}" srcOrd="0" destOrd="0" presId="urn:microsoft.com/office/officeart/2005/8/layout/arrow2"/>
    <dgm:cxn modelId="{236C4353-A200-48EB-89CB-BD45285A3F41}" srcId="{7A39768E-39A6-4FA9-A4B1-F5CD4CB6EEAE}" destId="{636B6905-8B07-4A8A-9920-CB8277CBCEC8}" srcOrd="1" destOrd="0" parTransId="{1F4EB6FC-6070-47DA-9E35-F176490CE62F}" sibTransId="{465F3017-FBCE-4CE5-8C7F-08B964924BB3}"/>
    <dgm:cxn modelId="{A77783D8-ED1B-3F45-945F-1C38C400C12D}" type="presOf" srcId="{18A232E2-9330-45BA-8F3D-94B65CEB4C6E}" destId="{CBF801E5-F605-4B6B-AD44-734A83015E31}" srcOrd="0" destOrd="0" presId="urn:microsoft.com/office/officeart/2005/8/layout/arrow2"/>
    <dgm:cxn modelId="{74A68F44-20A8-4AB5-8443-C9992E378513}" srcId="{7A39768E-39A6-4FA9-A4B1-F5CD4CB6EEAE}" destId="{18A232E2-9330-45BA-8F3D-94B65CEB4C6E}" srcOrd="0" destOrd="0" parTransId="{2F4A1E04-5D2B-4792-BBEF-41391C61F16F}" sibTransId="{90900876-D263-4D27-9390-F2D23E76F6C1}"/>
    <dgm:cxn modelId="{6485F02D-B960-DE4F-BFB6-8DB81F7BF8FE}" type="presOf" srcId="{636B6905-8B07-4A8A-9920-CB8277CBCEC8}" destId="{762E8C8B-CBB3-47CF-BB93-4E34DA5A865B}" srcOrd="0" destOrd="0" presId="urn:microsoft.com/office/officeart/2005/8/layout/arrow2"/>
    <dgm:cxn modelId="{885266B1-2DFD-8D4B-B741-2FF57E57BF00}" type="presParOf" srcId="{C418DCAE-306E-4AF7-A07C-93313C08AC51}" destId="{71BCD42B-AD35-4119-8173-705E9B203F4E}" srcOrd="0" destOrd="0" presId="urn:microsoft.com/office/officeart/2005/8/layout/arrow2"/>
    <dgm:cxn modelId="{CB7CA11C-4780-C247-AEA3-B33AA99D291F}" type="presParOf" srcId="{C418DCAE-306E-4AF7-A07C-93313C08AC51}" destId="{1DC85ACA-369C-4434-B04E-417D8B11B123}" srcOrd="1" destOrd="0" presId="urn:microsoft.com/office/officeart/2005/8/layout/arrow2"/>
    <dgm:cxn modelId="{1FDA16C7-8974-AF49-991F-22497D62FFEA}" type="presParOf" srcId="{1DC85ACA-369C-4434-B04E-417D8B11B123}" destId="{7A58CA06-7CF4-4880-8AFF-C27C46361B7A}" srcOrd="0" destOrd="0" presId="urn:microsoft.com/office/officeart/2005/8/layout/arrow2"/>
    <dgm:cxn modelId="{C7D11D64-95AB-4242-930F-BC25A0E4EC10}" type="presParOf" srcId="{1DC85ACA-369C-4434-B04E-417D8B11B123}" destId="{CBF801E5-F605-4B6B-AD44-734A83015E31}" srcOrd="1" destOrd="0" presId="urn:microsoft.com/office/officeart/2005/8/layout/arrow2"/>
    <dgm:cxn modelId="{2194D7C0-09D2-0C4F-8264-A6CFF3DF4D1B}" type="presParOf" srcId="{1DC85ACA-369C-4434-B04E-417D8B11B123}" destId="{486B20C5-91A5-4C36-8053-3B9ACF3D938D}" srcOrd="2" destOrd="0" presId="urn:microsoft.com/office/officeart/2005/8/layout/arrow2"/>
    <dgm:cxn modelId="{EA0561EB-3282-E440-A6A7-541C9A32A7F9}" type="presParOf" srcId="{1DC85ACA-369C-4434-B04E-417D8B11B123}" destId="{762E8C8B-CBB3-47CF-BB93-4E34DA5A865B}" srcOrd="3" destOrd="0" presId="urn:microsoft.com/office/officeart/2005/8/layout/arrow2"/>
    <dgm:cxn modelId="{458271D9-F9C3-D24C-9177-23258EBAF04D}" type="presParOf" srcId="{1DC85ACA-369C-4434-B04E-417D8B11B123}" destId="{CC2DC6BB-4BD5-444C-A232-89F7B6D9B5AD}" srcOrd="4" destOrd="0" presId="urn:microsoft.com/office/officeart/2005/8/layout/arrow2"/>
    <dgm:cxn modelId="{2DD56CFF-224C-7140-BC88-A22B4FDD3789}" type="presParOf" srcId="{1DC85ACA-369C-4434-B04E-417D8B11B123}" destId="{D6BFCB8B-9EFA-490C-AAD3-ED7928DE275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DC8296-2F92-214D-B51C-74F30E96EE78}" type="doc">
      <dgm:prSet loTypeId="urn:microsoft.com/office/officeart/2005/8/layout/arrow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45B481-12FB-6649-8DDF-EADFECB28D04}">
      <dgm:prSet phldrT="[Text]"/>
      <dgm:spPr/>
      <dgm:t>
        <a:bodyPr/>
        <a:lstStyle/>
        <a:p>
          <a:r>
            <a:rPr lang="en-US" dirty="0" smtClean="0"/>
            <a:t>Increase in</a:t>
          </a:r>
          <a:endParaRPr lang="en-US" dirty="0"/>
        </a:p>
      </dgm:t>
    </dgm:pt>
    <dgm:pt modelId="{A8BDBE67-EA15-4A45-95D6-4A9A531FE6B0}" type="parTrans" cxnId="{D70B53C3-A9A2-EF4A-B54B-15DE2708A847}">
      <dgm:prSet/>
      <dgm:spPr/>
      <dgm:t>
        <a:bodyPr/>
        <a:lstStyle/>
        <a:p>
          <a:endParaRPr lang="en-US"/>
        </a:p>
      </dgm:t>
    </dgm:pt>
    <dgm:pt modelId="{4FAD4D08-86F6-6D43-B669-A504F4072C23}" type="sibTrans" cxnId="{D70B53C3-A9A2-EF4A-B54B-15DE2708A847}">
      <dgm:prSet/>
      <dgm:spPr/>
      <dgm:t>
        <a:bodyPr/>
        <a:lstStyle/>
        <a:p>
          <a:endParaRPr lang="en-US"/>
        </a:p>
      </dgm:t>
    </dgm:pt>
    <dgm:pt modelId="{FCB5D0DA-AE11-CA44-82E2-19C4C966FC14}">
      <dgm:prSet phldrT="[Text]"/>
      <dgm:spPr/>
      <dgm:t>
        <a:bodyPr/>
        <a:lstStyle/>
        <a:p>
          <a:r>
            <a:rPr lang="en-US" dirty="0" smtClean="0"/>
            <a:t>Decrease in</a:t>
          </a:r>
          <a:endParaRPr lang="en-US" dirty="0"/>
        </a:p>
      </dgm:t>
    </dgm:pt>
    <dgm:pt modelId="{F67D11EC-3A27-FB43-836D-8BFC07C116FF}" type="parTrans" cxnId="{C17172BE-E813-D645-A4C8-8FF62BBD75AA}">
      <dgm:prSet/>
      <dgm:spPr/>
      <dgm:t>
        <a:bodyPr/>
        <a:lstStyle/>
        <a:p>
          <a:endParaRPr lang="en-US"/>
        </a:p>
      </dgm:t>
    </dgm:pt>
    <dgm:pt modelId="{5C772C23-18AE-7341-BC0C-DEBC97B99658}" type="sibTrans" cxnId="{C17172BE-E813-D645-A4C8-8FF62BBD75AA}">
      <dgm:prSet/>
      <dgm:spPr/>
      <dgm:t>
        <a:bodyPr/>
        <a:lstStyle/>
        <a:p>
          <a:endParaRPr lang="en-US"/>
        </a:p>
      </dgm:t>
    </dgm:pt>
    <dgm:pt modelId="{5E4E653D-2678-5140-ADC9-954AB0853C19}" type="pres">
      <dgm:prSet presAssocID="{FFDC8296-2F92-214D-B51C-74F30E96EE7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B6D32A-788E-2E4F-8466-91E8B543FD9C}" type="pres">
      <dgm:prSet presAssocID="{A645B481-12FB-6649-8DDF-EADFECB28D04}" presName="upArrow" presStyleLbl="node1" presStyleIdx="0" presStyleCnt="2"/>
      <dgm:spPr/>
    </dgm:pt>
    <dgm:pt modelId="{A4937B15-032B-3148-839D-7844585EB923}" type="pres">
      <dgm:prSet presAssocID="{A645B481-12FB-6649-8DDF-EADFECB28D04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5CB24-D08E-1044-9644-D115509D9B45}" type="pres">
      <dgm:prSet presAssocID="{FCB5D0DA-AE11-CA44-82E2-19C4C966FC14}" presName="downArrow" presStyleLbl="node1" presStyleIdx="1" presStyleCnt="2"/>
      <dgm:spPr/>
    </dgm:pt>
    <dgm:pt modelId="{216220E9-BA2D-1C4B-8FC0-9CED82266AD4}" type="pres">
      <dgm:prSet presAssocID="{FCB5D0DA-AE11-CA44-82E2-19C4C966FC14}" presName="downArrowText" presStyleLbl="revTx" presStyleIdx="1" presStyleCnt="2" custLinFactNeighborX="-13436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0B53C3-A9A2-EF4A-B54B-15DE2708A847}" srcId="{FFDC8296-2F92-214D-B51C-74F30E96EE78}" destId="{A645B481-12FB-6649-8DDF-EADFECB28D04}" srcOrd="0" destOrd="0" parTransId="{A8BDBE67-EA15-4A45-95D6-4A9A531FE6B0}" sibTransId="{4FAD4D08-86F6-6D43-B669-A504F4072C23}"/>
    <dgm:cxn modelId="{C17172BE-E813-D645-A4C8-8FF62BBD75AA}" srcId="{FFDC8296-2F92-214D-B51C-74F30E96EE78}" destId="{FCB5D0DA-AE11-CA44-82E2-19C4C966FC14}" srcOrd="1" destOrd="0" parTransId="{F67D11EC-3A27-FB43-836D-8BFC07C116FF}" sibTransId="{5C772C23-18AE-7341-BC0C-DEBC97B99658}"/>
    <dgm:cxn modelId="{44830FCF-74C6-964C-BC88-D7A510C5CE5E}" type="presOf" srcId="{FCB5D0DA-AE11-CA44-82E2-19C4C966FC14}" destId="{216220E9-BA2D-1C4B-8FC0-9CED82266AD4}" srcOrd="0" destOrd="0" presId="urn:microsoft.com/office/officeart/2005/8/layout/arrow4"/>
    <dgm:cxn modelId="{14BDD90B-35CF-CC4B-8B7E-FB679FCE0544}" type="presOf" srcId="{A645B481-12FB-6649-8DDF-EADFECB28D04}" destId="{A4937B15-032B-3148-839D-7844585EB923}" srcOrd="0" destOrd="0" presId="urn:microsoft.com/office/officeart/2005/8/layout/arrow4"/>
    <dgm:cxn modelId="{26E43B16-2A9D-5646-BC19-87DCFDA13BFA}" type="presOf" srcId="{FFDC8296-2F92-214D-B51C-74F30E96EE78}" destId="{5E4E653D-2678-5140-ADC9-954AB0853C19}" srcOrd="0" destOrd="0" presId="urn:microsoft.com/office/officeart/2005/8/layout/arrow4"/>
    <dgm:cxn modelId="{F338CE20-5D46-9D42-B681-C372DE745987}" type="presParOf" srcId="{5E4E653D-2678-5140-ADC9-954AB0853C19}" destId="{CAB6D32A-788E-2E4F-8466-91E8B543FD9C}" srcOrd="0" destOrd="0" presId="urn:microsoft.com/office/officeart/2005/8/layout/arrow4"/>
    <dgm:cxn modelId="{5C58B5CA-57C6-8348-A136-676EDDE49699}" type="presParOf" srcId="{5E4E653D-2678-5140-ADC9-954AB0853C19}" destId="{A4937B15-032B-3148-839D-7844585EB923}" srcOrd="1" destOrd="0" presId="urn:microsoft.com/office/officeart/2005/8/layout/arrow4"/>
    <dgm:cxn modelId="{C94D415F-6B08-BD4E-8F95-1D655BB416EC}" type="presParOf" srcId="{5E4E653D-2678-5140-ADC9-954AB0853C19}" destId="{A305CB24-D08E-1044-9644-D115509D9B45}" srcOrd="2" destOrd="0" presId="urn:microsoft.com/office/officeart/2005/8/layout/arrow4"/>
    <dgm:cxn modelId="{A89A5CF9-8F26-E94A-A550-5A7D75919B7F}" type="presParOf" srcId="{5E4E653D-2678-5140-ADC9-954AB0853C19}" destId="{216220E9-BA2D-1C4B-8FC0-9CED82266AD4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F62600-A339-9346-A108-28A8E406F98D}" type="doc">
      <dgm:prSet loTypeId="urn:microsoft.com/office/officeart/2005/8/layout/vProcess5" loCatId="process" qsTypeId="urn:microsoft.com/office/officeart/2005/8/quickstyle/simple2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30F5E4EA-5E7E-3143-9878-C68788F323A6}">
      <dgm:prSet custT="1"/>
      <dgm:spPr/>
      <dgm:t>
        <a:bodyPr/>
        <a:lstStyle/>
        <a:p>
          <a:pPr marL="508000" indent="0" rtl="0"/>
          <a:r>
            <a:rPr lang="en-US" sz="3200" dirty="0" smtClean="0"/>
            <a:t>Behavior is learned</a:t>
          </a:r>
          <a:endParaRPr lang="en-US" sz="3200" dirty="0"/>
        </a:p>
      </dgm:t>
    </dgm:pt>
    <dgm:pt modelId="{1CA89C03-5677-7842-8830-A82423C381FC}" type="parTrans" cxnId="{6DB2BA3C-2C9B-5145-AC3B-2EEADF31B9F2}">
      <dgm:prSet/>
      <dgm:spPr/>
      <dgm:t>
        <a:bodyPr/>
        <a:lstStyle/>
        <a:p>
          <a:endParaRPr lang="en-US"/>
        </a:p>
      </dgm:t>
    </dgm:pt>
    <dgm:pt modelId="{E998D0CA-C388-414D-9A67-25D33B230E0D}" type="sibTrans" cxnId="{6DB2BA3C-2C9B-5145-AC3B-2EEADF31B9F2}">
      <dgm:prSet/>
      <dgm:spPr/>
      <dgm:t>
        <a:bodyPr/>
        <a:lstStyle/>
        <a:p>
          <a:endParaRPr lang="en-US" dirty="0"/>
        </a:p>
      </dgm:t>
    </dgm:pt>
    <dgm:pt modelId="{399F1134-CCFF-FB4C-AB2A-95F502A3EF46}">
      <dgm:prSet custT="1"/>
      <dgm:spPr/>
      <dgm:t>
        <a:bodyPr/>
        <a:lstStyle/>
        <a:p>
          <a:pPr marL="508000" indent="0" rtl="0"/>
          <a:r>
            <a:rPr lang="en-US" sz="3200" dirty="0" smtClean="0"/>
            <a:t>Learning is facilitated by guided feedback</a:t>
          </a:r>
          <a:endParaRPr lang="en-US" sz="3200" dirty="0"/>
        </a:p>
      </dgm:t>
    </dgm:pt>
    <dgm:pt modelId="{24329B51-B6DC-4E4B-AD44-A7CA624FA57B}" type="parTrans" cxnId="{16E8B201-2ED2-9641-9C86-3EBBA99E1CA0}">
      <dgm:prSet/>
      <dgm:spPr/>
      <dgm:t>
        <a:bodyPr/>
        <a:lstStyle/>
        <a:p>
          <a:endParaRPr lang="en-US"/>
        </a:p>
      </dgm:t>
    </dgm:pt>
    <dgm:pt modelId="{70B32FDA-2742-2C4E-BA1B-76CA8646D3C2}" type="sibTrans" cxnId="{16E8B201-2ED2-9641-9C86-3EBBA99E1CA0}">
      <dgm:prSet/>
      <dgm:spPr/>
      <dgm:t>
        <a:bodyPr/>
        <a:lstStyle/>
        <a:p>
          <a:endParaRPr lang="en-US" dirty="0"/>
        </a:p>
      </dgm:t>
    </dgm:pt>
    <dgm:pt modelId="{97958839-8F4A-EE4A-B5BB-2CFCFA99F9C7}">
      <dgm:prSet custT="1"/>
      <dgm:spPr/>
      <dgm:t>
        <a:bodyPr/>
        <a:lstStyle/>
        <a:p>
          <a:pPr marL="508000" indent="0" rtl="0"/>
          <a:r>
            <a:rPr lang="en-US" sz="2800" dirty="0" smtClean="0"/>
            <a:t>Positive feedback has a greater likelihood of shaping behavior than negative feedback</a:t>
          </a:r>
          <a:endParaRPr lang="en-US" sz="2800" dirty="0"/>
        </a:p>
      </dgm:t>
    </dgm:pt>
    <dgm:pt modelId="{C5524127-D80E-F041-8404-DD4047BF616F}" type="parTrans" cxnId="{907FECFF-1973-B742-A571-FEAB35045F17}">
      <dgm:prSet/>
      <dgm:spPr/>
      <dgm:t>
        <a:bodyPr/>
        <a:lstStyle/>
        <a:p>
          <a:endParaRPr lang="en-US"/>
        </a:p>
      </dgm:t>
    </dgm:pt>
    <dgm:pt modelId="{8187963C-B7E0-7146-840F-B970EA89017F}" type="sibTrans" cxnId="{907FECFF-1973-B742-A571-FEAB35045F17}">
      <dgm:prSet/>
      <dgm:spPr/>
      <dgm:t>
        <a:bodyPr/>
        <a:lstStyle/>
        <a:p>
          <a:endParaRPr lang="en-US"/>
        </a:p>
      </dgm:t>
    </dgm:pt>
    <dgm:pt modelId="{03558A22-192F-684E-9342-2D37646D81E2}" type="pres">
      <dgm:prSet presAssocID="{70F62600-A339-9346-A108-28A8E406F98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700FB4-0B24-B840-B903-7B04F92D974B}" type="pres">
      <dgm:prSet presAssocID="{70F62600-A339-9346-A108-28A8E406F98D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BADD9F4F-D477-5B46-B055-9503731D3B4D}" type="pres">
      <dgm:prSet presAssocID="{70F62600-A339-9346-A108-28A8E406F98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323C9-E3CF-364F-BF20-15E997F6AD78}" type="pres">
      <dgm:prSet presAssocID="{70F62600-A339-9346-A108-28A8E406F98D}" presName="ThreeNodes_2" presStyleLbl="node1" presStyleIdx="1" presStyleCnt="3" custScaleY="111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738F36-8219-5340-82E9-A8D345CFE27B}" type="pres">
      <dgm:prSet presAssocID="{70F62600-A339-9346-A108-28A8E406F98D}" presName="ThreeNodes_3" presStyleLbl="node1" presStyleIdx="2" presStyleCnt="3" custScaleY="1218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4D1F75-555A-9949-BFFA-EBC76D658A3E}" type="pres">
      <dgm:prSet presAssocID="{70F62600-A339-9346-A108-28A8E406F98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B5DB57-AF4C-3349-9BA4-50D96F3CDE0C}" type="pres">
      <dgm:prSet presAssocID="{70F62600-A339-9346-A108-28A8E406F98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22E7-3F53-394A-991C-2FEF0E01741B}" type="pres">
      <dgm:prSet presAssocID="{70F62600-A339-9346-A108-28A8E406F98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1E83E-B20A-4F40-A2F4-12B71C406719}" type="pres">
      <dgm:prSet presAssocID="{70F62600-A339-9346-A108-28A8E406F98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930D50-1837-1545-A7F2-60A0BDDA37E5}" type="pres">
      <dgm:prSet presAssocID="{70F62600-A339-9346-A108-28A8E406F98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B2BA3C-2C9B-5145-AC3B-2EEADF31B9F2}" srcId="{70F62600-A339-9346-A108-28A8E406F98D}" destId="{30F5E4EA-5E7E-3143-9878-C68788F323A6}" srcOrd="0" destOrd="0" parTransId="{1CA89C03-5677-7842-8830-A82423C381FC}" sibTransId="{E998D0CA-C388-414D-9A67-25D33B230E0D}"/>
    <dgm:cxn modelId="{5FA26FD0-B3BA-5E49-AF1F-B1D9486EE5D5}" type="presOf" srcId="{399F1134-CCFF-FB4C-AB2A-95F502A3EF46}" destId="{80D323C9-E3CF-364F-BF20-15E997F6AD78}" srcOrd="0" destOrd="0" presId="urn:microsoft.com/office/officeart/2005/8/layout/vProcess5"/>
    <dgm:cxn modelId="{3A571552-73FF-B140-8AAB-C39C06CF2E5F}" type="presOf" srcId="{97958839-8F4A-EE4A-B5BB-2CFCFA99F9C7}" destId="{62930D50-1837-1545-A7F2-60A0BDDA37E5}" srcOrd="1" destOrd="0" presId="urn:microsoft.com/office/officeart/2005/8/layout/vProcess5"/>
    <dgm:cxn modelId="{16E8B201-2ED2-9641-9C86-3EBBA99E1CA0}" srcId="{70F62600-A339-9346-A108-28A8E406F98D}" destId="{399F1134-CCFF-FB4C-AB2A-95F502A3EF46}" srcOrd="1" destOrd="0" parTransId="{24329B51-B6DC-4E4B-AD44-A7CA624FA57B}" sibTransId="{70B32FDA-2742-2C4E-BA1B-76CA8646D3C2}"/>
    <dgm:cxn modelId="{8837556D-FFD1-C346-9BE7-0CF237A65C0F}" type="presOf" srcId="{30F5E4EA-5E7E-3143-9878-C68788F323A6}" destId="{BADD9F4F-D477-5B46-B055-9503731D3B4D}" srcOrd="0" destOrd="0" presId="urn:microsoft.com/office/officeart/2005/8/layout/vProcess5"/>
    <dgm:cxn modelId="{B10D099B-7D37-BA45-8C11-2A17ADD00F7D}" type="presOf" srcId="{70B32FDA-2742-2C4E-BA1B-76CA8646D3C2}" destId="{72B5DB57-AF4C-3349-9BA4-50D96F3CDE0C}" srcOrd="0" destOrd="0" presId="urn:microsoft.com/office/officeart/2005/8/layout/vProcess5"/>
    <dgm:cxn modelId="{8518DAE1-A0EE-D44A-91A2-33C0F189E69E}" type="presOf" srcId="{E998D0CA-C388-414D-9A67-25D33B230E0D}" destId="{7A4D1F75-555A-9949-BFFA-EBC76D658A3E}" srcOrd="0" destOrd="0" presId="urn:microsoft.com/office/officeart/2005/8/layout/vProcess5"/>
    <dgm:cxn modelId="{26CB689E-A69C-1D4C-A141-52D468862535}" type="presOf" srcId="{70F62600-A339-9346-A108-28A8E406F98D}" destId="{03558A22-192F-684E-9342-2D37646D81E2}" srcOrd="0" destOrd="0" presId="urn:microsoft.com/office/officeart/2005/8/layout/vProcess5"/>
    <dgm:cxn modelId="{B3BD10DD-CF65-BF45-B98F-84B71EA825FC}" type="presOf" srcId="{399F1134-CCFF-FB4C-AB2A-95F502A3EF46}" destId="{C2E1E83E-B20A-4F40-A2F4-12B71C406719}" srcOrd="1" destOrd="0" presId="urn:microsoft.com/office/officeart/2005/8/layout/vProcess5"/>
    <dgm:cxn modelId="{E0E5CEF5-7038-0F4B-853C-F8FA8358E0A0}" type="presOf" srcId="{97958839-8F4A-EE4A-B5BB-2CFCFA99F9C7}" destId="{BA738F36-8219-5340-82E9-A8D345CFE27B}" srcOrd="0" destOrd="0" presId="urn:microsoft.com/office/officeart/2005/8/layout/vProcess5"/>
    <dgm:cxn modelId="{D7599BF9-43C4-AA4E-A183-01F85318637F}" type="presOf" srcId="{30F5E4EA-5E7E-3143-9878-C68788F323A6}" destId="{7A1E22E7-3F53-394A-991C-2FEF0E01741B}" srcOrd="1" destOrd="0" presId="urn:microsoft.com/office/officeart/2005/8/layout/vProcess5"/>
    <dgm:cxn modelId="{907FECFF-1973-B742-A571-FEAB35045F17}" srcId="{70F62600-A339-9346-A108-28A8E406F98D}" destId="{97958839-8F4A-EE4A-B5BB-2CFCFA99F9C7}" srcOrd="2" destOrd="0" parTransId="{C5524127-D80E-F041-8404-DD4047BF616F}" sibTransId="{8187963C-B7E0-7146-840F-B970EA89017F}"/>
    <dgm:cxn modelId="{33AAD671-50C0-1247-BEAD-F3A20AF5C73A}" type="presParOf" srcId="{03558A22-192F-684E-9342-2D37646D81E2}" destId="{0A700FB4-0B24-B840-B903-7B04F92D974B}" srcOrd="0" destOrd="0" presId="urn:microsoft.com/office/officeart/2005/8/layout/vProcess5"/>
    <dgm:cxn modelId="{C382CA98-A828-2F4D-ACA7-061E965FF0B6}" type="presParOf" srcId="{03558A22-192F-684E-9342-2D37646D81E2}" destId="{BADD9F4F-D477-5B46-B055-9503731D3B4D}" srcOrd="1" destOrd="0" presId="urn:microsoft.com/office/officeart/2005/8/layout/vProcess5"/>
    <dgm:cxn modelId="{1BF7F0D1-D0A3-BD44-A1BD-0B7631BB0973}" type="presParOf" srcId="{03558A22-192F-684E-9342-2D37646D81E2}" destId="{80D323C9-E3CF-364F-BF20-15E997F6AD78}" srcOrd="2" destOrd="0" presId="urn:microsoft.com/office/officeart/2005/8/layout/vProcess5"/>
    <dgm:cxn modelId="{828B338D-7E44-464A-8CD3-4FA33774FD60}" type="presParOf" srcId="{03558A22-192F-684E-9342-2D37646D81E2}" destId="{BA738F36-8219-5340-82E9-A8D345CFE27B}" srcOrd="3" destOrd="0" presId="urn:microsoft.com/office/officeart/2005/8/layout/vProcess5"/>
    <dgm:cxn modelId="{8411589B-A50C-E749-B75F-38B49785F042}" type="presParOf" srcId="{03558A22-192F-684E-9342-2D37646D81E2}" destId="{7A4D1F75-555A-9949-BFFA-EBC76D658A3E}" srcOrd="4" destOrd="0" presId="urn:microsoft.com/office/officeart/2005/8/layout/vProcess5"/>
    <dgm:cxn modelId="{E2E9D543-507B-FA49-810F-6D2782B7F987}" type="presParOf" srcId="{03558A22-192F-684E-9342-2D37646D81E2}" destId="{72B5DB57-AF4C-3349-9BA4-50D96F3CDE0C}" srcOrd="5" destOrd="0" presId="urn:microsoft.com/office/officeart/2005/8/layout/vProcess5"/>
    <dgm:cxn modelId="{BB30581A-BE11-A746-B7E3-638B451D0733}" type="presParOf" srcId="{03558A22-192F-684E-9342-2D37646D81E2}" destId="{7A1E22E7-3F53-394A-991C-2FEF0E01741B}" srcOrd="6" destOrd="0" presId="urn:microsoft.com/office/officeart/2005/8/layout/vProcess5"/>
    <dgm:cxn modelId="{0B413702-BBE1-274B-B940-D9A81CA2AB4D}" type="presParOf" srcId="{03558A22-192F-684E-9342-2D37646D81E2}" destId="{C2E1E83E-B20A-4F40-A2F4-12B71C406719}" srcOrd="7" destOrd="0" presId="urn:microsoft.com/office/officeart/2005/8/layout/vProcess5"/>
    <dgm:cxn modelId="{723D530A-A2C1-FF4A-8048-0B385E9E1A21}" type="presParOf" srcId="{03558A22-192F-684E-9342-2D37646D81E2}" destId="{62930D50-1837-1545-A7F2-60A0BDDA37E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C8DE4-5D04-A340-9CCE-D5EF8C4D2DA1}">
      <dsp:nvSpPr>
        <dsp:cNvPr id="0" name=""/>
        <dsp:cNvSpPr/>
      </dsp:nvSpPr>
      <dsp:spPr>
        <a:xfrm>
          <a:off x="-234494" y="0"/>
          <a:ext cx="7239085" cy="9782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50800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Framework for enhancing adoption &amp; implementation of </a:t>
          </a:r>
          <a:endParaRPr lang="en-US" sz="3200" kern="1200" dirty="0"/>
        </a:p>
      </dsp:txBody>
      <dsp:txXfrm>
        <a:off x="-205842" y="28652"/>
        <a:ext cx="5993205" cy="920945"/>
      </dsp:txXfrm>
    </dsp:sp>
    <dsp:sp modelId="{8886F3EF-E445-5C47-9381-9D335534965F}">
      <dsp:nvSpPr>
        <dsp:cNvPr id="0" name=""/>
        <dsp:cNvSpPr/>
      </dsp:nvSpPr>
      <dsp:spPr>
        <a:xfrm>
          <a:off x="330253" y="1245045"/>
          <a:ext cx="7455030" cy="9782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40640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Continuum of evidence-based interventions to achieve</a:t>
          </a:r>
          <a:endParaRPr lang="en-US" sz="3200" kern="1200" dirty="0"/>
        </a:p>
      </dsp:txBody>
      <dsp:txXfrm>
        <a:off x="358905" y="1273697"/>
        <a:ext cx="6053348" cy="920945"/>
      </dsp:txXfrm>
    </dsp:sp>
    <dsp:sp modelId="{74ED606C-C0C8-A947-9EBE-15E51DC1E588}">
      <dsp:nvSpPr>
        <dsp:cNvPr id="0" name=""/>
        <dsp:cNvSpPr/>
      </dsp:nvSpPr>
      <dsp:spPr>
        <a:xfrm>
          <a:off x="741141" y="2312225"/>
          <a:ext cx="7455030" cy="9782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338138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Academically &amp; behaviorally important outcomes for</a:t>
          </a:r>
          <a:endParaRPr lang="en-US" sz="3200" kern="1200" dirty="0"/>
        </a:p>
      </dsp:txBody>
      <dsp:txXfrm>
        <a:off x="769793" y="2340877"/>
        <a:ext cx="6062667" cy="920945"/>
      </dsp:txXfrm>
    </dsp:sp>
    <dsp:sp modelId="{B6563712-0049-F640-9BE3-E7D7073F0DEF}">
      <dsp:nvSpPr>
        <dsp:cNvPr id="0" name=""/>
        <dsp:cNvSpPr/>
      </dsp:nvSpPr>
      <dsp:spPr>
        <a:xfrm>
          <a:off x="1455898" y="3468338"/>
          <a:ext cx="6909967" cy="9782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40640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All students</a:t>
          </a:r>
          <a:endParaRPr lang="en-US" sz="3200" kern="1200" dirty="0"/>
        </a:p>
      </dsp:txBody>
      <dsp:txXfrm>
        <a:off x="1484550" y="3496990"/>
        <a:ext cx="5606578" cy="920945"/>
      </dsp:txXfrm>
    </dsp:sp>
    <dsp:sp modelId="{B67506BE-73E4-734E-8D51-BD77E39EEEEA}">
      <dsp:nvSpPr>
        <dsp:cNvPr id="0" name=""/>
        <dsp:cNvSpPr/>
      </dsp:nvSpPr>
      <dsp:spPr>
        <a:xfrm>
          <a:off x="6030097" y="749250"/>
          <a:ext cx="635862" cy="63586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6173166" y="749250"/>
        <a:ext cx="349724" cy="478486"/>
      </dsp:txXfrm>
    </dsp:sp>
    <dsp:sp modelId="{9F938532-7CB5-2743-95AD-42F853C4B5CC}">
      <dsp:nvSpPr>
        <dsp:cNvPr id="0" name=""/>
        <dsp:cNvSpPr/>
      </dsp:nvSpPr>
      <dsp:spPr>
        <a:xfrm>
          <a:off x="6581480" y="1905362"/>
          <a:ext cx="635862" cy="6358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6724549" y="1905362"/>
        <a:ext cx="349724" cy="478486"/>
      </dsp:txXfrm>
    </dsp:sp>
    <dsp:sp modelId="{F5B1A8A2-6EE7-194C-A2B2-8955DFBB9D99}">
      <dsp:nvSpPr>
        <dsp:cNvPr id="0" name=""/>
        <dsp:cNvSpPr/>
      </dsp:nvSpPr>
      <dsp:spPr>
        <a:xfrm>
          <a:off x="7124634" y="3061475"/>
          <a:ext cx="635862" cy="6358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7267703" y="3061475"/>
        <a:ext cx="349724" cy="478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EFB09-AE97-D548-8EBC-1779D78EB33B}">
      <dsp:nvSpPr>
        <dsp:cNvPr id="0" name=""/>
        <dsp:cNvSpPr/>
      </dsp:nvSpPr>
      <dsp:spPr>
        <a:xfrm>
          <a:off x="3093822" y="2553594"/>
          <a:ext cx="1892165" cy="18921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School- wide Discipline Problems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3370923" y="2830695"/>
        <a:ext cx="1337963" cy="1337963"/>
      </dsp:txXfrm>
    </dsp:sp>
    <dsp:sp modelId="{2B2FCEF7-201A-4C4B-A792-B30333AA5421}">
      <dsp:nvSpPr>
        <dsp:cNvPr id="0" name=""/>
        <dsp:cNvSpPr/>
      </dsp:nvSpPr>
      <dsp:spPr>
        <a:xfrm rot="10800000">
          <a:off x="1260078" y="3230043"/>
          <a:ext cx="1732887" cy="539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CD823-4831-404C-A5B9-201A0F62D9D5}">
      <dsp:nvSpPr>
        <dsp:cNvPr id="0" name=""/>
        <dsp:cNvSpPr/>
      </dsp:nvSpPr>
      <dsp:spPr>
        <a:xfrm>
          <a:off x="511090" y="2780654"/>
          <a:ext cx="1497975" cy="14380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Reactive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53209" y="2822773"/>
        <a:ext cx="1413737" cy="1353807"/>
      </dsp:txXfrm>
    </dsp:sp>
    <dsp:sp modelId="{5054DD43-52C9-A848-BB02-BA68ABBC5DA6}">
      <dsp:nvSpPr>
        <dsp:cNvPr id="0" name=""/>
        <dsp:cNvSpPr/>
      </dsp:nvSpPr>
      <dsp:spPr>
        <a:xfrm rot="13500000">
          <a:off x="1820495" y="1877078"/>
          <a:ext cx="1732887" cy="539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DF47A-4509-1247-ADCD-E9EA96F9DAFB}">
      <dsp:nvSpPr>
        <dsp:cNvPr id="0" name=""/>
        <dsp:cNvSpPr/>
      </dsp:nvSpPr>
      <dsp:spPr>
        <a:xfrm>
          <a:off x="1175492" y="815020"/>
          <a:ext cx="1797556" cy="14380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Non-constructive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1217611" y="857139"/>
        <a:ext cx="1713318" cy="1353807"/>
      </dsp:txXfrm>
    </dsp:sp>
    <dsp:sp modelId="{49460273-345D-9E4B-A65B-6767AAAA1F8A}">
      <dsp:nvSpPr>
        <dsp:cNvPr id="0" name=""/>
        <dsp:cNvSpPr/>
      </dsp:nvSpPr>
      <dsp:spPr>
        <a:xfrm rot="16200000">
          <a:off x="3173460" y="1316661"/>
          <a:ext cx="1732887" cy="539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0763A-6C1C-4046-9D10-8C9DFDAF4F14}">
      <dsp:nvSpPr>
        <dsp:cNvPr id="0" name=""/>
        <dsp:cNvSpPr/>
      </dsp:nvSpPr>
      <dsp:spPr>
        <a:xfrm>
          <a:off x="3141126" y="828"/>
          <a:ext cx="1797556" cy="14380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Emphasis on punishment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3183245" y="42947"/>
        <a:ext cx="1713318" cy="1353807"/>
      </dsp:txXfrm>
    </dsp:sp>
    <dsp:sp modelId="{76BC49D3-C99A-F046-832C-3F35FFAB26F8}">
      <dsp:nvSpPr>
        <dsp:cNvPr id="0" name=""/>
        <dsp:cNvSpPr/>
      </dsp:nvSpPr>
      <dsp:spPr>
        <a:xfrm rot="18974887">
          <a:off x="4526699" y="1791704"/>
          <a:ext cx="2031228" cy="539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6DCF9-2D9C-2342-9B1A-584FDEF9A03B}">
      <dsp:nvSpPr>
        <dsp:cNvPr id="0" name=""/>
        <dsp:cNvSpPr/>
      </dsp:nvSpPr>
      <dsp:spPr>
        <a:xfrm>
          <a:off x="5187504" y="639980"/>
          <a:ext cx="2176859" cy="14380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Poor implementation fidelity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229623" y="682099"/>
        <a:ext cx="2092621" cy="1353807"/>
      </dsp:txXfrm>
    </dsp:sp>
    <dsp:sp modelId="{7901862E-F950-3747-9787-E34ECB932BF3}">
      <dsp:nvSpPr>
        <dsp:cNvPr id="0" name=""/>
        <dsp:cNvSpPr/>
      </dsp:nvSpPr>
      <dsp:spPr>
        <a:xfrm>
          <a:off x="5086843" y="3230043"/>
          <a:ext cx="1732887" cy="539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BF9D0-13B3-6846-902D-961A488BAE22}">
      <dsp:nvSpPr>
        <dsp:cNvPr id="0" name=""/>
        <dsp:cNvSpPr/>
      </dsp:nvSpPr>
      <dsp:spPr>
        <a:xfrm>
          <a:off x="5920952" y="2780654"/>
          <a:ext cx="1797556" cy="14380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Limited effects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963071" y="2822773"/>
        <a:ext cx="1713318" cy="13538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699C1-73B8-4B5E-AE13-87B8A23DED2D}">
      <dsp:nvSpPr>
        <dsp:cNvPr id="0" name=""/>
        <dsp:cNvSpPr/>
      </dsp:nvSpPr>
      <dsp:spPr>
        <a:xfrm>
          <a:off x="0" y="0"/>
          <a:ext cx="6096000" cy="5638800"/>
        </a:xfrm>
        <a:prstGeom prst="trapezoid">
          <a:avLst>
            <a:gd name="adj" fmla="val 54054"/>
          </a:avLst>
        </a:prstGeom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FEW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SOME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0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ALL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0" kern="1200" dirty="0"/>
        </a:p>
      </dsp:txBody>
      <dsp:txXfrm>
        <a:off x="0" y="0"/>
        <a:ext cx="6096000" cy="5638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CD42B-AD35-4119-8173-705E9B203F4E}">
      <dsp:nvSpPr>
        <dsp:cNvPr id="0" name=""/>
        <dsp:cNvSpPr/>
      </dsp:nvSpPr>
      <dsp:spPr>
        <a:xfrm rot="20026820">
          <a:off x="-20573" y="662088"/>
          <a:ext cx="5181600" cy="4407501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  <a:ln>
          <a:noFill/>
        </a:ln>
        <a:effectLst>
          <a:innerShdw blurRad="393700" dist="279400">
            <a:srgbClr val="00B050"/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8CA06-7CF4-4880-8AFF-C27C46361B7A}">
      <dsp:nvSpPr>
        <dsp:cNvPr id="0" name=""/>
        <dsp:cNvSpPr/>
      </dsp:nvSpPr>
      <dsp:spPr>
        <a:xfrm>
          <a:off x="893827" y="5105401"/>
          <a:ext cx="439518" cy="439521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801E5-F605-4B6B-AD44-734A83015E31}">
      <dsp:nvSpPr>
        <dsp:cNvPr id="0" name=""/>
        <dsp:cNvSpPr/>
      </dsp:nvSpPr>
      <dsp:spPr>
        <a:xfrm>
          <a:off x="275542" y="4390336"/>
          <a:ext cx="2620061" cy="638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86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Universal</a:t>
          </a:r>
          <a:endParaRPr lang="en-US" sz="3600" kern="1200" dirty="0"/>
        </a:p>
      </dsp:txBody>
      <dsp:txXfrm>
        <a:off x="275542" y="4390336"/>
        <a:ext cx="2620061" cy="638863"/>
      </dsp:txXfrm>
    </dsp:sp>
    <dsp:sp modelId="{486B20C5-91A5-4C36-8053-3B9ACF3D938D}">
      <dsp:nvSpPr>
        <dsp:cNvPr id="0" name=""/>
        <dsp:cNvSpPr/>
      </dsp:nvSpPr>
      <dsp:spPr>
        <a:xfrm>
          <a:off x="2494026" y="2286000"/>
          <a:ext cx="243535" cy="243535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E8C8B-CBB3-47CF-BB93-4E34DA5A865B}">
      <dsp:nvSpPr>
        <dsp:cNvPr id="0" name=""/>
        <dsp:cNvSpPr/>
      </dsp:nvSpPr>
      <dsp:spPr>
        <a:xfrm>
          <a:off x="1540763" y="1730755"/>
          <a:ext cx="2269242" cy="631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044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Targeted</a:t>
          </a:r>
          <a:endParaRPr lang="en-US" sz="3600" kern="1200" dirty="0"/>
        </a:p>
      </dsp:txBody>
      <dsp:txXfrm>
        <a:off x="1540763" y="1730755"/>
        <a:ext cx="2269242" cy="631444"/>
      </dsp:txXfrm>
    </dsp:sp>
    <dsp:sp modelId="{CC2DC6BB-4BD5-444C-A232-89F7B6D9B5AD}">
      <dsp:nvSpPr>
        <dsp:cNvPr id="0" name=""/>
        <dsp:cNvSpPr/>
      </dsp:nvSpPr>
      <dsp:spPr>
        <a:xfrm>
          <a:off x="3637027" y="1295399"/>
          <a:ext cx="336804" cy="336804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FCB8B-9EFA-490C-AAD3-ED7928DE275A}">
      <dsp:nvSpPr>
        <dsp:cNvPr id="0" name=""/>
        <dsp:cNvSpPr/>
      </dsp:nvSpPr>
      <dsp:spPr>
        <a:xfrm>
          <a:off x="1884427" y="634989"/>
          <a:ext cx="2310380" cy="492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465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Intensive</a:t>
          </a:r>
          <a:endParaRPr lang="en-US" sz="3600" kern="1200" dirty="0"/>
        </a:p>
      </dsp:txBody>
      <dsp:txXfrm>
        <a:off x="1884427" y="634989"/>
        <a:ext cx="2310380" cy="4924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699C1-73B8-4B5E-AE13-87B8A23DED2D}">
      <dsp:nvSpPr>
        <dsp:cNvPr id="0" name=""/>
        <dsp:cNvSpPr/>
      </dsp:nvSpPr>
      <dsp:spPr>
        <a:xfrm>
          <a:off x="0" y="0"/>
          <a:ext cx="6096000" cy="5638800"/>
        </a:xfrm>
        <a:prstGeom prst="trapezoid">
          <a:avLst>
            <a:gd name="adj" fmla="val 54054"/>
          </a:avLst>
        </a:prstGeom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0"/>
        <a:ext cx="6096000" cy="56388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CD42B-AD35-4119-8173-705E9B203F4E}">
      <dsp:nvSpPr>
        <dsp:cNvPr id="0" name=""/>
        <dsp:cNvSpPr/>
      </dsp:nvSpPr>
      <dsp:spPr>
        <a:xfrm rot="20026820">
          <a:off x="-20573" y="662088"/>
          <a:ext cx="5181600" cy="4407501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  <a:ln>
          <a:noFill/>
        </a:ln>
        <a:effectLst>
          <a:innerShdw blurRad="393700" dist="279400">
            <a:srgbClr val="00B050"/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8CA06-7CF4-4880-8AFF-C27C46361B7A}">
      <dsp:nvSpPr>
        <dsp:cNvPr id="0" name=""/>
        <dsp:cNvSpPr/>
      </dsp:nvSpPr>
      <dsp:spPr>
        <a:xfrm>
          <a:off x="893827" y="5105401"/>
          <a:ext cx="439518" cy="439521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801E5-F605-4B6B-AD44-734A83015E31}">
      <dsp:nvSpPr>
        <dsp:cNvPr id="0" name=""/>
        <dsp:cNvSpPr/>
      </dsp:nvSpPr>
      <dsp:spPr>
        <a:xfrm>
          <a:off x="275542" y="4390336"/>
          <a:ext cx="2620061" cy="638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86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Universal</a:t>
          </a:r>
          <a:endParaRPr lang="en-US" sz="3600" kern="1200" dirty="0"/>
        </a:p>
      </dsp:txBody>
      <dsp:txXfrm>
        <a:off x="275542" y="4390336"/>
        <a:ext cx="2620061" cy="638863"/>
      </dsp:txXfrm>
    </dsp:sp>
    <dsp:sp modelId="{486B20C5-91A5-4C36-8053-3B9ACF3D938D}">
      <dsp:nvSpPr>
        <dsp:cNvPr id="0" name=""/>
        <dsp:cNvSpPr/>
      </dsp:nvSpPr>
      <dsp:spPr>
        <a:xfrm>
          <a:off x="2494026" y="2286000"/>
          <a:ext cx="243535" cy="243535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E8C8B-CBB3-47CF-BB93-4E34DA5A865B}">
      <dsp:nvSpPr>
        <dsp:cNvPr id="0" name=""/>
        <dsp:cNvSpPr/>
      </dsp:nvSpPr>
      <dsp:spPr>
        <a:xfrm>
          <a:off x="1540763" y="1730755"/>
          <a:ext cx="2269242" cy="631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044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Targeted</a:t>
          </a:r>
          <a:endParaRPr lang="en-US" sz="3600" kern="1200" dirty="0"/>
        </a:p>
      </dsp:txBody>
      <dsp:txXfrm>
        <a:off x="1540763" y="1730755"/>
        <a:ext cx="2269242" cy="631444"/>
      </dsp:txXfrm>
    </dsp:sp>
    <dsp:sp modelId="{CC2DC6BB-4BD5-444C-A232-89F7B6D9B5AD}">
      <dsp:nvSpPr>
        <dsp:cNvPr id="0" name=""/>
        <dsp:cNvSpPr/>
      </dsp:nvSpPr>
      <dsp:spPr>
        <a:xfrm>
          <a:off x="3637027" y="1295399"/>
          <a:ext cx="336804" cy="336804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FCB8B-9EFA-490C-AAD3-ED7928DE275A}">
      <dsp:nvSpPr>
        <dsp:cNvPr id="0" name=""/>
        <dsp:cNvSpPr/>
      </dsp:nvSpPr>
      <dsp:spPr>
        <a:xfrm>
          <a:off x="1884427" y="634989"/>
          <a:ext cx="2310380" cy="492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465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Intensive</a:t>
          </a:r>
          <a:endParaRPr lang="en-US" sz="3600" kern="1200" dirty="0"/>
        </a:p>
      </dsp:txBody>
      <dsp:txXfrm>
        <a:off x="1884427" y="634989"/>
        <a:ext cx="2310380" cy="4924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6D32A-788E-2E4F-8466-91E8B543FD9C}">
      <dsp:nvSpPr>
        <dsp:cNvPr id="0" name=""/>
        <dsp:cNvSpPr/>
      </dsp:nvSpPr>
      <dsp:spPr>
        <a:xfrm>
          <a:off x="5029" y="0"/>
          <a:ext cx="3017520" cy="2783340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937B15-032B-3148-839D-7844585EB923}">
      <dsp:nvSpPr>
        <dsp:cNvPr id="0" name=""/>
        <dsp:cNvSpPr/>
      </dsp:nvSpPr>
      <dsp:spPr>
        <a:xfrm>
          <a:off x="3113074" y="0"/>
          <a:ext cx="5120640" cy="2783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Increase in</a:t>
          </a:r>
          <a:endParaRPr lang="en-US" sz="6500" kern="1200" dirty="0"/>
        </a:p>
      </dsp:txBody>
      <dsp:txXfrm>
        <a:off x="3113074" y="0"/>
        <a:ext cx="5120640" cy="2783340"/>
      </dsp:txXfrm>
    </dsp:sp>
    <dsp:sp modelId="{A305CB24-D08E-1044-9644-D115509D9B45}">
      <dsp:nvSpPr>
        <dsp:cNvPr id="0" name=""/>
        <dsp:cNvSpPr/>
      </dsp:nvSpPr>
      <dsp:spPr>
        <a:xfrm>
          <a:off x="910285" y="3015285"/>
          <a:ext cx="3017520" cy="2783340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6220E9-BA2D-1C4B-8FC0-9CED82266AD4}">
      <dsp:nvSpPr>
        <dsp:cNvPr id="0" name=""/>
        <dsp:cNvSpPr/>
      </dsp:nvSpPr>
      <dsp:spPr>
        <a:xfrm>
          <a:off x="3330321" y="3015285"/>
          <a:ext cx="5120640" cy="2783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Decrease in</a:t>
          </a:r>
          <a:endParaRPr lang="en-US" sz="6500" kern="1200" dirty="0"/>
        </a:p>
      </dsp:txBody>
      <dsp:txXfrm>
        <a:off x="3330321" y="3015285"/>
        <a:ext cx="5120640" cy="27833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D9F4F-D477-5B46-B055-9503731D3B4D}">
      <dsp:nvSpPr>
        <dsp:cNvPr id="0" name=""/>
        <dsp:cNvSpPr/>
      </dsp:nvSpPr>
      <dsp:spPr>
        <a:xfrm>
          <a:off x="0" y="-80252"/>
          <a:ext cx="6313533" cy="14688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50800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Behavior is learned</a:t>
          </a:r>
          <a:endParaRPr lang="en-US" sz="3200" kern="1200" dirty="0"/>
        </a:p>
      </dsp:txBody>
      <dsp:txXfrm>
        <a:off x="43020" y="-37232"/>
        <a:ext cx="4728559" cy="1382782"/>
      </dsp:txXfrm>
    </dsp:sp>
    <dsp:sp modelId="{80D323C9-E3CF-364F-BF20-15E997F6AD78}">
      <dsp:nvSpPr>
        <dsp:cNvPr id="0" name=""/>
        <dsp:cNvSpPr/>
      </dsp:nvSpPr>
      <dsp:spPr>
        <a:xfrm>
          <a:off x="557076" y="1547344"/>
          <a:ext cx="6313533" cy="16408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50800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Learning is facilitated by guided feedback</a:t>
          </a:r>
          <a:endParaRPr lang="en-US" sz="3200" kern="1200" dirty="0"/>
        </a:p>
      </dsp:txBody>
      <dsp:txXfrm>
        <a:off x="605136" y="1595404"/>
        <a:ext cx="4705601" cy="1544760"/>
      </dsp:txXfrm>
    </dsp:sp>
    <dsp:sp modelId="{BA738F36-8219-5340-82E9-A8D345CFE27B}">
      <dsp:nvSpPr>
        <dsp:cNvPr id="0" name=""/>
        <dsp:cNvSpPr/>
      </dsp:nvSpPr>
      <dsp:spPr>
        <a:xfrm>
          <a:off x="1114152" y="3186494"/>
          <a:ext cx="6313533" cy="17898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50800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Positive feedback has a greater likelihood of shaping behavior than negative feedback</a:t>
          </a:r>
          <a:endParaRPr lang="en-US" sz="2800" kern="1200" dirty="0"/>
        </a:p>
      </dsp:txBody>
      <dsp:txXfrm>
        <a:off x="1166574" y="3238916"/>
        <a:ext cx="4696877" cy="1684990"/>
      </dsp:txXfrm>
    </dsp:sp>
    <dsp:sp modelId="{7A4D1F75-555A-9949-BFFA-EBC76D658A3E}">
      <dsp:nvSpPr>
        <dsp:cNvPr id="0" name=""/>
        <dsp:cNvSpPr/>
      </dsp:nvSpPr>
      <dsp:spPr>
        <a:xfrm>
          <a:off x="5358798" y="1033604"/>
          <a:ext cx="954734" cy="95473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5573613" y="1033604"/>
        <a:ext cx="525104" cy="718437"/>
      </dsp:txXfrm>
    </dsp:sp>
    <dsp:sp modelId="{72B5DB57-AF4C-3349-9BA4-50D96F3CDE0C}">
      <dsp:nvSpPr>
        <dsp:cNvPr id="0" name=""/>
        <dsp:cNvSpPr/>
      </dsp:nvSpPr>
      <dsp:spPr>
        <a:xfrm>
          <a:off x="5915874" y="2737438"/>
          <a:ext cx="954734" cy="95473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6130689" y="2737438"/>
        <a:ext cx="525104" cy="718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0.15285</cdr:x>
      <cdr:y>0.01799</cdr:y>
    </cdr:from>
    <cdr:to>
      <cdr:x>0.97606</cdr:x>
      <cdr:y>0.70237</cdr:y>
    </cdr:to>
    <cdr:grpSp>
      <cdr:nvGrpSpPr>
        <cdr:cNvPr id="2" name="Group 1"/>
        <cdr:cNvGrpSpPr/>
      </cdr:nvGrpSpPr>
      <cdr:grpSpPr>
        <a:xfrm xmlns:a="http://schemas.openxmlformats.org/drawingml/2006/main">
          <a:off x="1370969" y="67981"/>
          <a:ext cx="7383679" cy="2586154"/>
          <a:chOff x="0" y="0"/>
          <a:chExt cx="7962900" cy="1709723"/>
        </a:xfrm>
      </cdr:grpSpPr>
      <cdr:pic>
        <cdr:nvPicPr>
          <cdr:cNvPr id="3" name="Picture 2" descr="http://images.clipartpanda.com/schoolhouse-clipart-9czxERRcE.png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7094581" y="0"/>
            <a:ext cx="868319" cy="1696252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  <cdr:pic>
        <cdr:nvPicPr>
          <cdr:cNvPr id="4" name="Picture 3" descr="http://images.clipartpanda.com/schoolhouse-clipart-9czxERRcE.png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6304973" y="153092"/>
            <a:ext cx="863702" cy="1543160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  <cdr:pic>
        <cdr:nvPicPr>
          <cdr:cNvPr id="5" name="Picture 4" descr="http://images.clipartpanda.com/schoolhouse-clipart-9czxERRcE.png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5504873" y="265767"/>
            <a:ext cx="862547" cy="1430485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  <cdr:pic>
        <cdr:nvPicPr>
          <cdr:cNvPr id="6" name="Picture 5" descr="http://images.clipartpanda.com/schoolhouse-clipart-9czxERRcE.png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4734791" y="279239"/>
            <a:ext cx="857929" cy="1417013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  <cdr:pic>
        <cdr:nvPicPr>
          <cdr:cNvPr id="7" name="Picture 6" descr="http://images.clipartpanda.com/schoolhouse-clipart-9czxERRcE.png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3960091" y="400487"/>
            <a:ext cx="862547" cy="1295765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  <cdr:pic>
        <cdr:nvPicPr>
          <cdr:cNvPr id="8" name="Picture 7" descr="http://images.clipartpanda.com/schoolhouse-clipart-9czxERRcE.png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3172691" y="513162"/>
            <a:ext cx="862547" cy="1183090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  <cdr:pic>
        <cdr:nvPicPr>
          <cdr:cNvPr id="9" name="Picture 8" descr="http://images.clipartpanda.com/schoolhouse-clipart-9czxERRcE.png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2366819" y="814446"/>
            <a:ext cx="868319" cy="881806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  <cdr:pic>
        <cdr:nvPicPr>
          <cdr:cNvPr id="10" name="Picture 9" descr="http://images.clipartpanda.com/schoolhouse-clipart-9czxERRcE.png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1573646" y="1134101"/>
            <a:ext cx="868320" cy="562151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  <cdr:pic>
        <cdr:nvPicPr>
          <cdr:cNvPr id="11" name="Picture 10" descr="http://images.clipartpanda.com/schoolhouse-clipart-9czxERRcE.png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793173" y="1394969"/>
            <a:ext cx="868320" cy="301283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  <cdr:pic>
        <cdr:nvPicPr>
          <cdr:cNvPr id="12" name="Picture 11" descr="http://images.clipartpanda.com/schoolhouse-clipart-9czxERRcE.png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0" y="1661225"/>
            <a:ext cx="868320" cy="48498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570131-63DD-F647-A26A-E99D31525A56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1D5980-BDCA-F144-AC1C-35BA1E298026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7424667-1F19-644A-91AA-F11621CD8F51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21FF978-E2D0-AC44-BE9A-BAE76B14E61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0CCBE48-D44D-954A-974F-4CA2F21FD804}" type="slidenum">
              <a:rPr lang="en-US" altLang="x-none" sz="1200">
                <a:latin typeface="Calibri" charset="0"/>
              </a:rPr>
              <a:pPr eaLnBrk="1" hangingPunct="1"/>
              <a:t>1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05B9D58-EA22-BA43-BCCC-CB57D9940631}" type="slidenum">
              <a:rPr lang="en-US" altLang="x-none" sz="1200">
                <a:latin typeface="Calibri" charset="0"/>
              </a:rPr>
              <a:pPr eaLnBrk="1" hangingPunct="1"/>
              <a:t>11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D55E854-8AFE-654B-BC90-231C405004C1}" type="slidenum">
              <a:rPr lang="en-US" altLang="x-none" sz="1200">
                <a:latin typeface="Calibri" charset="0"/>
              </a:rPr>
              <a:pPr eaLnBrk="1" hangingPunct="1"/>
              <a:t>13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sz="1800"/>
              <a:t>5 Components of MTSS cuts across Data, Systems and Practices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5D367F-62F5-714B-B3CC-173741CFD046}" type="slidenum">
              <a:rPr lang="en-US" altLang="x-none" sz="1200">
                <a:latin typeface="Calibri" charset="0"/>
              </a:rPr>
              <a:pPr eaLnBrk="1" hangingPunct="1"/>
              <a:t>14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F35DD6B-7978-6C42-A260-50D7EB442927}" type="slidenum">
              <a:rPr lang="en-US" altLang="x-none" sz="1200">
                <a:solidFill>
                  <a:srgbClr val="000000"/>
                </a:solidFill>
                <a:latin typeface="Times New Roman" charset="0"/>
              </a:rPr>
              <a:pPr eaLnBrk="1" hangingPunct="1"/>
              <a:t>15</a:t>
            </a:fld>
            <a:endParaRPr lang="en-US" altLang="x-none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6F037D1-62AC-4A48-9D86-7715410163E9}" type="slidenum">
              <a:rPr lang="en-US" altLang="x-none" sz="1200">
                <a:solidFill>
                  <a:srgbClr val="000000"/>
                </a:solidFill>
                <a:latin typeface="Times New Roman" charset="0"/>
              </a:rPr>
              <a:pPr eaLnBrk="1" hangingPunct="1"/>
              <a:t>16</a:t>
            </a:fld>
            <a:endParaRPr lang="en-US" altLang="x-none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x-none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sz="1800"/>
              <a:t>Champlain Elementary – they incorporated their mascot.</a:t>
            </a:r>
          </a:p>
          <a:p>
            <a:endParaRPr lang="en-US" altLang="x-none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6DCCF4E-51FA-DA4C-A79B-78BC90D18EAB}" type="slidenum">
              <a:rPr lang="en-US" altLang="x-none" sz="1200">
                <a:latin typeface="Calibri" charset="0"/>
              </a:rPr>
              <a:pPr eaLnBrk="1" hangingPunct="1"/>
              <a:t>17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5E93646-2514-8F49-847D-A90B8836BE29}" type="slidenum">
              <a:rPr lang="en-US" altLang="x-none" sz="1200">
                <a:latin typeface="Calibri" charset="0"/>
              </a:rPr>
              <a:pPr eaLnBrk="1" hangingPunct="1"/>
              <a:t>18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B1EB98F-BFBA-8F49-AB31-BF64C5C1F57F}" type="slidenum">
              <a:rPr lang="en-US" altLang="x-none" sz="1200">
                <a:solidFill>
                  <a:srgbClr val="000000"/>
                </a:solidFill>
                <a:latin typeface="Times New Roman" charset="0"/>
              </a:rPr>
              <a:pPr eaLnBrk="1" hangingPunct="1"/>
              <a:t>19</a:t>
            </a:fld>
            <a:endParaRPr lang="en-US" altLang="x-none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x-none" alt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3E45DC6-EE14-6245-9472-94E970DC3664}" type="slidenum">
              <a:rPr lang="en-US" altLang="x-none" sz="1200">
                <a:solidFill>
                  <a:srgbClr val="000000"/>
                </a:solidFill>
                <a:latin typeface="Times New Roman" charset="0"/>
              </a:rPr>
              <a:pPr eaLnBrk="1" hangingPunct="1"/>
              <a:t>20</a:t>
            </a:fld>
            <a:endParaRPr lang="en-US" altLang="x-none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x-none" sz="1800">
                <a:latin typeface="Times New Roman" charset="0"/>
              </a:rPr>
              <a:t>Before the next slide, ask audience who here suspends kids for not understanding math?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6CF8030C-4D88-7D43-9A31-80EDAB802EDE}" type="slidenum">
              <a:rPr lang="en-US" altLang="x-none" sz="1200"/>
              <a:pPr algn="r"/>
              <a:t>21</a:t>
            </a:fld>
            <a:endParaRPr lang="en-US" altLang="x-none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sz="1800"/>
              <a:t>Let</a:t>
            </a:r>
            <a:r>
              <a:rPr lang="en-US" altLang="en-US" sz="1800"/>
              <a:t>’</a:t>
            </a:r>
            <a:r>
              <a:rPr lang="en-US" altLang="x-none" sz="1800"/>
              <a:t>s read these aloud</a:t>
            </a:r>
          </a:p>
          <a:p>
            <a:endParaRPr lang="en-US" altLang="x-none" sz="1800"/>
          </a:p>
          <a:p>
            <a:r>
              <a:rPr lang="en-US" altLang="x-none" sz="1800"/>
              <a:t>Before next slide, ask audience to pair/share and talk about what it means to explicitly teach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 sz="180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5DE264B-3D3B-CC47-B83E-6970DB187974}" type="slidenum">
              <a:rPr lang="en-US" altLang="x-none" sz="1200">
                <a:latin typeface="Calibri" charset="0"/>
              </a:rPr>
              <a:pPr eaLnBrk="1" hangingPunct="1"/>
              <a:t>3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78C1EF6-6A10-A94C-9DBD-ADE806196FC6}" type="slidenum">
              <a:rPr lang="en-US" altLang="x-none" sz="1200">
                <a:latin typeface="Calibri" charset="0"/>
              </a:rPr>
              <a:pPr eaLnBrk="1" hangingPunct="1"/>
              <a:t>22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sz="1800"/>
              <a:t>A little about the brain? We are hardwired to remember negative experiences because that bx/response keeps us safe.</a:t>
            </a:r>
          </a:p>
          <a:p>
            <a:endParaRPr lang="en-US" altLang="x-none" sz="1800"/>
          </a:p>
          <a:p>
            <a:r>
              <a:rPr lang="en-US" altLang="x-none" sz="1800"/>
              <a:t>Cognitive prep, skill acquisition, generalizability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25E13FD-13C9-0544-88EE-67FD50E665CE}" type="slidenum">
              <a:rPr lang="en-US" altLang="x-none" sz="1200">
                <a:latin typeface="Calibri" charset="0"/>
              </a:rPr>
              <a:pPr eaLnBrk="1" hangingPunct="1"/>
              <a:t>23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 sz="180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030E33D-7B32-F348-A029-645F3111A17A}" type="slidenum">
              <a:rPr lang="en-US" altLang="x-none" sz="1200">
                <a:latin typeface="Calibri" charset="0"/>
              </a:rPr>
              <a:pPr eaLnBrk="1" hangingPunct="1"/>
              <a:t>25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 sz="1800" i="1">
              <a:solidFill>
                <a:srgbClr val="00B050"/>
              </a:solidFill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90979D9-EE5F-8541-91F9-CCA5A0FD4BBE}" type="slidenum">
              <a:rPr lang="en-US" altLang="x-none" sz="1200">
                <a:latin typeface="Calibri" charset="0"/>
              </a:rPr>
              <a:pPr eaLnBrk="1" hangingPunct="1"/>
              <a:t>26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/>
              <a:t>This slides illustrates how we use </a:t>
            </a:r>
          </a:p>
          <a:p>
            <a:r>
              <a:rPr lang="en-US" altLang="x-none"/>
              <a:t>Prevention</a:t>
            </a:r>
          </a:p>
          <a:p>
            <a:r>
              <a:rPr lang="en-US" altLang="x-none"/>
              <a:t>Teaching</a:t>
            </a:r>
          </a:p>
          <a:p>
            <a:r>
              <a:rPr lang="en-US" altLang="x-none"/>
              <a:t>Rewards</a:t>
            </a:r>
          </a:p>
          <a:p>
            <a:r>
              <a:rPr lang="en-US" altLang="x-none"/>
              <a:t>Extinction</a:t>
            </a:r>
          </a:p>
          <a:p>
            <a:r>
              <a:rPr lang="en-US" altLang="x-none"/>
              <a:t>Corrective Consequences and</a:t>
            </a:r>
          </a:p>
          <a:p>
            <a:r>
              <a:rPr lang="en-US" altLang="x-none"/>
              <a:t>Data Collection  to address disruption in the cafeteria</a:t>
            </a:r>
          </a:p>
          <a:p>
            <a:endParaRPr lang="en-US" altLang="x-none"/>
          </a:p>
          <a:p>
            <a:r>
              <a:rPr lang="en-US" altLang="x-none"/>
              <a:t> </a:t>
            </a:r>
          </a:p>
          <a:p>
            <a:endParaRPr lang="en-US" altLang="x-none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648F41B-B604-6348-9CE4-2A11A1E1FD6A}" type="slidenum">
              <a:rPr lang="en-US" altLang="x-none" sz="1200">
                <a:latin typeface="Calibri" charset="0"/>
              </a:rPr>
              <a:pPr eaLnBrk="1" hangingPunct="1"/>
              <a:t>28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5613">
              <a:lnSpc>
                <a:spcPct val="95000"/>
              </a:lnSpc>
              <a:spcBef>
                <a:spcPct val="0"/>
              </a:spcBef>
            </a:pPr>
            <a:endParaRPr lang="en-US" altLang="x-none" sz="1000" b="1">
              <a:solidFill>
                <a:srgbClr val="000000"/>
              </a:solidFill>
            </a:endParaRPr>
          </a:p>
          <a:p>
            <a:pPr defTabSz="455613">
              <a:lnSpc>
                <a:spcPct val="95000"/>
              </a:lnSpc>
              <a:spcBef>
                <a:spcPct val="0"/>
              </a:spcBef>
            </a:pPr>
            <a:r>
              <a:rPr lang="en-US" altLang="x-none">
                <a:solidFill>
                  <a:srgbClr val="000000"/>
                </a:solidFill>
              </a:rPr>
              <a:t>School staff agree on which behaviors involve a referral to the office.</a:t>
            </a:r>
            <a:endParaRPr lang="en-US" altLang="x-none">
              <a:solidFill>
                <a:srgbClr val="898989"/>
              </a:solidFill>
            </a:endParaRPr>
          </a:p>
          <a:p>
            <a:pPr defTabSz="455613">
              <a:lnSpc>
                <a:spcPct val="95000"/>
              </a:lnSpc>
              <a:spcBef>
                <a:spcPct val="0"/>
              </a:spcBef>
            </a:pPr>
            <a:endParaRPr lang="en-US" altLang="x-none">
              <a:solidFill>
                <a:srgbClr val="000000"/>
              </a:solidFill>
            </a:endParaRPr>
          </a:p>
          <a:p>
            <a:pPr defTabSz="455613">
              <a:lnSpc>
                <a:spcPct val="95000"/>
              </a:lnSpc>
              <a:spcBef>
                <a:spcPct val="0"/>
              </a:spcBef>
            </a:pPr>
            <a:r>
              <a:rPr lang="en-US" altLang="x-none">
                <a:solidFill>
                  <a:srgbClr val="000000"/>
                </a:solidFill>
              </a:rPr>
              <a:t>The school has a leadership team that is representative of school staff and includes an administrator </a:t>
            </a:r>
            <a:endParaRPr lang="en-US" altLang="x-none">
              <a:solidFill>
                <a:srgbClr val="898989"/>
              </a:solidFill>
            </a:endParaRPr>
          </a:p>
          <a:p>
            <a:pPr defTabSz="455613">
              <a:lnSpc>
                <a:spcPct val="95000"/>
              </a:lnSpc>
              <a:spcBef>
                <a:spcPct val="0"/>
              </a:spcBef>
            </a:pPr>
            <a:endParaRPr lang="en-US" altLang="x-none">
              <a:solidFill>
                <a:srgbClr val="000000"/>
              </a:solidFill>
            </a:endParaRPr>
          </a:p>
          <a:p>
            <a:pPr defTabSz="455613">
              <a:lnSpc>
                <a:spcPct val="95000"/>
              </a:lnSpc>
              <a:spcBef>
                <a:spcPct val="0"/>
              </a:spcBef>
            </a:pPr>
            <a:r>
              <a:rPr lang="en-US" altLang="x-none">
                <a:solidFill>
                  <a:srgbClr val="FF0000"/>
                </a:solidFill>
              </a:rPr>
              <a:t>Function based behavior support</a:t>
            </a:r>
            <a:r>
              <a:rPr lang="en-US" altLang="x-none">
                <a:solidFill>
                  <a:srgbClr val="000000"/>
                </a:solidFill>
              </a:rPr>
              <a:t> is foundation for addressing problem behavior.</a:t>
            </a:r>
            <a:endParaRPr lang="en-US" altLang="x-none">
              <a:solidFill>
                <a:srgbClr val="898989"/>
              </a:solidFill>
            </a:endParaRPr>
          </a:p>
          <a:p>
            <a:pPr defTabSz="455613">
              <a:lnSpc>
                <a:spcPct val="95000"/>
              </a:lnSpc>
              <a:spcBef>
                <a:spcPct val="0"/>
              </a:spcBef>
            </a:pPr>
            <a:endParaRPr lang="en-US" altLang="x-none">
              <a:solidFill>
                <a:srgbClr val="000000"/>
              </a:solidFill>
            </a:endParaRPr>
          </a:p>
          <a:p>
            <a:pPr defTabSz="455613">
              <a:lnSpc>
                <a:spcPct val="95000"/>
              </a:lnSpc>
              <a:spcBef>
                <a:spcPct val="0"/>
              </a:spcBef>
            </a:pPr>
            <a:r>
              <a:rPr lang="en-US" altLang="x-none">
                <a:solidFill>
                  <a:srgbClr val="FF0000"/>
                </a:solidFill>
              </a:rPr>
              <a:t>Data &amp; team-based</a:t>
            </a:r>
            <a:r>
              <a:rPr lang="en-US" altLang="x-none">
                <a:solidFill>
                  <a:srgbClr val="000000"/>
                </a:solidFill>
              </a:rPr>
              <a:t> action planning &amp; implementation are operating.</a:t>
            </a:r>
            <a:endParaRPr lang="en-US" altLang="x-none">
              <a:solidFill>
                <a:srgbClr val="898989"/>
              </a:solidFill>
            </a:endParaRPr>
          </a:p>
          <a:p>
            <a:pPr defTabSz="455613">
              <a:lnSpc>
                <a:spcPct val="95000"/>
              </a:lnSpc>
              <a:spcBef>
                <a:spcPct val="0"/>
              </a:spcBef>
            </a:pPr>
            <a:endParaRPr lang="en-US" altLang="x-none">
              <a:solidFill>
                <a:srgbClr val="000000"/>
              </a:solidFill>
            </a:endParaRPr>
          </a:p>
          <a:p>
            <a:pPr defTabSz="455613">
              <a:spcBef>
                <a:spcPct val="0"/>
              </a:spcBef>
            </a:pPr>
            <a:endParaRPr lang="en-US" altLang="x-none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4238604-D71D-3740-87C5-A5375FEF8A85}" type="slidenum">
              <a:rPr lang="en-US" altLang="x-none" sz="1200">
                <a:latin typeface="Calibri" charset="0"/>
              </a:rPr>
              <a:pPr eaLnBrk="1" hangingPunct="1"/>
              <a:t>29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85A8005-941E-E34C-8EF3-4C8BB71B2DC7}" type="slidenum">
              <a:rPr lang="en-US" altLang="x-none" sz="1200">
                <a:solidFill>
                  <a:srgbClr val="000000"/>
                </a:solidFill>
                <a:latin typeface="Calibri" charset="0"/>
              </a:rPr>
              <a:pPr eaLnBrk="1" hangingPunct="1"/>
              <a:t>32</a:t>
            </a:fld>
            <a:endParaRPr lang="en-US" altLang="x-none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x-none" sz="1000" i="1">
                <a:solidFill>
                  <a:srgbClr val="00B050"/>
                </a:solidFill>
              </a:rPr>
              <a:t>I hid this slide – I don</a:t>
            </a:r>
            <a:r>
              <a:rPr lang="en-US" altLang="en-US" sz="1000" i="1">
                <a:solidFill>
                  <a:srgbClr val="00B050"/>
                </a:solidFill>
              </a:rPr>
              <a:t>’</a:t>
            </a:r>
            <a:r>
              <a:rPr lang="en-US" altLang="x-none" sz="1000" i="1">
                <a:solidFill>
                  <a:srgbClr val="00B050"/>
                </a:solidFill>
              </a:rPr>
              <a:t>t think we will have time and I think we talked about hiding it.  Correct?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latin typeface="Arial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9A13C20-C47E-3545-9F78-C6E067A5D339}" type="slidenum">
              <a:rPr lang="en-US" altLang="x-none" sz="1200"/>
              <a:pPr eaLnBrk="1" hangingPunct="1"/>
              <a:t>33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5105621-1456-5F4C-A5F8-A37E29A3B73A}" type="slidenum">
              <a:rPr lang="en-US" altLang="x-none" sz="1200">
                <a:solidFill>
                  <a:srgbClr val="000000"/>
                </a:solidFill>
                <a:latin typeface="Calibri" charset="0"/>
              </a:rPr>
              <a:pPr eaLnBrk="1" hangingPunct="1"/>
              <a:t>34</a:t>
            </a:fld>
            <a:endParaRPr lang="en-US" altLang="x-none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>
                <a:latin typeface="Arial" charset="0"/>
              </a:rPr>
              <a:t>Compared to other states, we have a high proportion of schools doing PBIS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4A85499-5333-DF4D-9704-180D353DA2FF}" type="slidenum">
              <a:rPr lang="en-US" altLang="x-none" sz="1200"/>
              <a:pPr eaLnBrk="1" hangingPunct="1"/>
              <a:t>35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x-none"/>
              <a:t>Thumbs up, side and down…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D3E7EC0-06C9-B148-8E65-9A910DCA3F1F}" type="slidenum">
              <a:rPr lang="en-US" altLang="x-none" sz="1200">
                <a:latin typeface="Calibri" charset="0"/>
              </a:rPr>
              <a:pPr eaLnBrk="1" hangingPunct="1"/>
              <a:t>4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latin typeface="Arial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97D23B1-B548-FC47-B15F-11F5D706BDAC}" type="slidenum">
              <a:rPr lang="en-US" altLang="x-none" sz="1200"/>
              <a:pPr eaLnBrk="1" hangingPunct="1"/>
              <a:t>36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sz="1800"/>
              <a:t>While this is likely the goal and desire of all schools, PBIS gives you a comprehensive framework for achieving this.</a:t>
            </a:r>
          </a:p>
          <a:p>
            <a:endParaRPr lang="en-US" altLang="x-none" sz="1800"/>
          </a:p>
          <a:p>
            <a:r>
              <a:rPr lang="en-US" altLang="x-none" sz="1800"/>
              <a:t>Consistent language and understanding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ADEEFD2-0A7E-6C40-AFDC-9CEF199B5423}" type="slidenum">
              <a:rPr lang="en-US" altLang="x-none" sz="1200">
                <a:latin typeface="Calibri" charset="0"/>
              </a:rPr>
              <a:pPr eaLnBrk="1" hangingPunct="1"/>
              <a:t>5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sz="1800"/>
              <a:t>Many schools’ paradigms are to assume challenges will arise.  PBIS focuses on teaching expectations and providing positive feedback.  It is not a punitive approach.</a:t>
            </a:r>
          </a:p>
          <a:p>
            <a:pPr eaLnBrk="1" hangingPunct="1">
              <a:spcBef>
                <a:spcPct val="0"/>
              </a:spcBef>
            </a:pPr>
            <a:endParaRPr lang="en-US" altLang="ja-JP" sz="1800"/>
          </a:p>
          <a:p>
            <a:pPr eaLnBrk="1" hangingPunct="1">
              <a:spcBef>
                <a:spcPct val="0"/>
              </a:spcBef>
            </a:pPr>
            <a:r>
              <a:rPr lang="ja-JP" altLang="en-US" sz="1800"/>
              <a:t>“</a:t>
            </a:r>
            <a:r>
              <a:rPr lang="en-US" altLang="ja-JP" sz="1800"/>
              <a:t>Drowning Frogs”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1800"/>
              <a:t>“</a:t>
            </a:r>
            <a:r>
              <a:rPr lang="en-US" altLang="ja-JP" sz="1800"/>
              <a:t>Green to Yellow to Red</a:t>
            </a:r>
            <a:r>
              <a:rPr lang="ja-JP" altLang="en-US" sz="1800"/>
              <a:t>”</a:t>
            </a:r>
            <a:r>
              <a:rPr lang="en-US" altLang="ja-JP" sz="1800"/>
              <a:t> Cards  expecting challenges rather than acknowledging successes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1800"/>
              <a:t>“</a:t>
            </a:r>
            <a:r>
              <a:rPr lang="en-US" altLang="ja-JP" sz="1800"/>
              <a:t>Full to partial to limited</a:t>
            </a:r>
            <a:r>
              <a:rPr lang="ja-JP" altLang="en-US" sz="1800"/>
              <a:t>”</a:t>
            </a:r>
            <a:r>
              <a:rPr lang="en-US" altLang="ja-JP" sz="1800"/>
              <a:t> privileges</a:t>
            </a:r>
            <a:endParaRPr lang="en-US" altLang="x-none" sz="180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FF8742A-C767-084E-854F-2466B1F70BBD}" type="slidenum">
              <a:rPr lang="en-US" altLang="x-none" sz="1200">
                <a:latin typeface="Calibri" charset="0"/>
              </a:rPr>
              <a:pPr eaLnBrk="1" hangingPunct="1"/>
              <a:t>6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7AB4081-97D8-F94A-95EF-C1CD91088065}" type="slidenum">
              <a:rPr lang="en-US" altLang="x-none" sz="1200">
                <a:solidFill>
                  <a:srgbClr val="000000"/>
                </a:solidFill>
                <a:latin typeface="Calibri" charset="0"/>
              </a:rPr>
              <a:pPr eaLnBrk="1" hangingPunct="1"/>
              <a:t>7</a:t>
            </a:fld>
            <a:endParaRPr lang="en-US" altLang="x-none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x-none" sz="1800"/>
              <a:t>Pool story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sz="1800"/>
              <a:t>Why – consistent response for students and staff</a:t>
            </a:r>
          </a:p>
          <a:p>
            <a:endParaRPr lang="en-US" altLang="x-none" sz="1800"/>
          </a:p>
          <a:p>
            <a:r>
              <a:rPr lang="en-US" altLang="x-none" sz="1800"/>
              <a:t>Clearly articulated plan and framework</a:t>
            </a:r>
          </a:p>
          <a:p>
            <a:endParaRPr lang="en-US" altLang="x-none" sz="1800"/>
          </a:p>
          <a:p>
            <a:r>
              <a:rPr lang="en-US" altLang="x-none" sz="1800"/>
              <a:t>Review of data to demonstrate success and challenges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563D209-BE23-2046-98D8-6C9456B36AAC}" type="slidenum">
              <a:rPr lang="en-US" altLang="x-none" sz="1200">
                <a:latin typeface="Calibri" charset="0"/>
              </a:rPr>
              <a:pPr eaLnBrk="1" hangingPunct="1"/>
              <a:t>8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sz="1800">
                <a:latin typeface="Times New Roman" charset="0"/>
              </a:rPr>
              <a:t>Talk about the differences between the colors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854BFBC-A02C-B040-9250-1766643A9DF8}" type="slidenum">
              <a:rPr lang="en-US" altLang="x-none" sz="1200">
                <a:solidFill>
                  <a:srgbClr val="000000"/>
                </a:solidFill>
                <a:latin typeface="Times New Roman" charset="0"/>
              </a:rPr>
              <a:pPr eaLnBrk="1" hangingPunct="1"/>
              <a:t>9</a:t>
            </a:fld>
            <a:endParaRPr lang="en-US" altLang="x-none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sz="1800">
                <a:latin typeface="Times New Roman" charset="0"/>
              </a:rPr>
              <a:t>Don</a:t>
            </a:r>
            <a:r>
              <a:rPr lang="en-US" altLang="en-US" sz="1800">
                <a:latin typeface="Times New Roman" charset="0"/>
              </a:rPr>
              <a:t>’</a:t>
            </a:r>
            <a:r>
              <a:rPr lang="en-US" altLang="x-none" sz="1800">
                <a:latin typeface="Times New Roman" charset="0"/>
              </a:rPr>
              <a:t>t reify – every student has competencies.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3D9E66-55FA-FA42-8601-12BC721C682C}" type="slidenum">
              <a:rPr lang="en-US" altLang="x-none" sz="1200">
                <a:solidFill>
                  <a:srgbClr val="000000"/>
                </a:solidFill>
                <a:latin typeface="Times New Roman" charset="0"/>
              </a:rPr>
              <a:pPr eaLnBrk="1" hangingPunct="1"/>
              <a:t>10</a:t>
            </a:fld>
            <a:endParaRPr lang="en-US" altLang="x-none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rotWithShape="1">
          <a:gsLst>
            <a:gs pos="0">
              <a:srgbClr val="FFFFFF"/>
            </a:gs>
            <a:gs pos="17999">
              <a:srgbClr val="FFFFFF"/>
            </a:gs>
            <a:gs pos="100000">
              <a:srgbClr val="008000"/>
            </a:gs>
          </a:gsLst>
          <a:lin ang="16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EST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073525"/>
            <a:ext cx="30480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3546"/>
            <a:ext cx="7772400" cy="1470025"/>
          </a:xfrm>
          <a:noFill/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325" y="2583294"/>
            <a:ext cx="6400800" cy="12051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2B4D9B-722D-C643-BAF0-2B8F43EEC09E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76A250A8-CF67-DA42-A998-68B011D822E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18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E8F0E5-81AC-5049-8E2E-238F737EC2E3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17BDD693-53E9-B643-9206-1A401540BE2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0505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430212-D730-F74E-9536-9E08572581D0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7F309116-75A3-344F-B283-270D2666F0E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63336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EC0C22-7A0D-014A-BF51-896168C1452A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7FC5F3EE-9F60-5941-9334-363BB7C5F76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5169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 rotWithShape="1">
          <a:gsLst>
            <a:gs pos="0">
              <a:srgbClr val="FFFFFF"/>
            </a:gs>
            <a:gs pos="17999">
              <a:srgbClr val="FFFFFF"/>
            </a:gs>
            <a:gs pos="100000">
              <a:srgbClr val="008000"/>
            </a:gs>
          </a:gsLst>
          <a:lin ang="16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3546"/>
            <a:ext cx="7772400" cy="1470025"/>
          </a:xfrm>
          <a:noFill/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325" y="2583294"/>
            <a:ext cx="6400800" cy="12051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52EFCE-D73F-B347-84D8-6BCD1DFC05F7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5F2EAF91-458E-134B-AF19-11F902DC60A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594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B3E2C3-0632-144D-AE1D-4BDEF90005F8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4CF2F72F-D2FD-2F45-9DA6-0727A1C9D14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3876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DF92EF-95A5-9646-932F-3582E7FC631D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2EA03B97-FA12-2347-A78B-5087D53D710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46921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D254BC-BF76-6540-9B05-150AF385A0D0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74387098-A4A8-A142-B28E-CBD7E33A8F9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74972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12ED41-BCD3-284B-8E7C-66A8625BABA8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35CA4EF2-8EE1-AD4A-BC36-675496118F9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5385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848922-2227-1345-9544-6D1AD2470C56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3F44F99D-9896-224C-B189-F0305FB26C5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3522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0AFD2-39E4-624F-82E4-23D96436BA6D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EE7C6C92-7D5A-3D4F-AEDB-561BF879479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61005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CD97A-8371-FA41-B164-5464EC7513FE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fld id="{D1D708AD-BD8C-C841-9FF2-20DC6DE6C71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6558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230928C-33EA-9D43-BA97-88D8C9EF0578}" type="datetime1">
              <a:rPr lang="en-US" altLang="x-none"/>
              <a:pPr/>
              <a:t>11/30/16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A0F6DE06-7B34-184E-A81D-12655DE9F464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6251575"/>
            <a:ext cx="16859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153150"/>
            <a:ext cx="187483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  <p:sldLayoutId id="214748522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6.xml"/><Relationship Id="rId12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diagramData" Target="../diagrams/data6.xml"/><Relationship Id="rId9" Type="http://schemas.openxmlformats.org/officeDocument/2006/relationships/diagramLayout" Target="../diagrams/layout6.xml"/><Relationship Id="rId10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1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vermont.org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://www.pbisvermont.or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4.xml"/><Relationship Id="rId12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diagramData" Target="../diagrams/data4.xml"/><Relationship Id="rId9" Type="http://schemas.openxmlformats.org/officeDocument/2006/relationships/diagramLayout" Target="../diagrams/layout4.xml"/><Relationship Id="rId10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685800" y="454025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3136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x-none" sz="5400" b="1"/>
              <a:t>PBIS in 60 Minutes!</a:t>
            </a:r>
          </a:p>
        </p:txBody>
      </p:sp>
      <p:sp>
        <p:nvSpPr>
          <p:cNvPr id="16386" name="Subtitle 1"/>
          <p:cNvSpPr>
            <a:spLocks noGrp="1"/>
          </p:cNvSpPr>
          <p:nvPr>
            <p:ph type="subTitle" idx="1"/>
          </p:nvPr>
        </p:nvSpPr>
        <p:spPr>
          <a:xfrm>
            <a:off x="1462088" y="2582863"/>
            <a:ext cx="6400800" cy="1204912"/>
          </a:xfrm>
        </p:spPr>
        <p:txBody>
          <a:bodyPr/>
          <a:lstStyle/>
          <a:p>
            <a:r>
              <a:rPr lang="en-US" altLang="x-none">
                <a:solidFill>
                  <a:schemeClr val="tx2"/>
                </a:solidFill>
              </a:rPr>
              <a:t>Webinar  </a:t>
            </a:r>
          </a:p>
          <a:p>
            <a:r>
              <a:rPr lang="en-US" altLang="x-none">
                <a:solidFill>
                  <a:schemeClr val="tx2"/>
                </a:solidFill>
              </a:rPr>
              <a:t>September 27,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752600" y="685800"/>
          <a:ext cx="6096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-381000" y="304800"/>
          <a:ext cx="5181600" cy="612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3795" name="TextBox 13"/>
          <p:cNvSpPr txBox="1">
            <a:spLocks noChangeArrowheads="1"/>
          </p:cNvSpPr>
          <p:nvPr/>
        </p:nvSpPr>
        <p:spPr bwMode="auto">
          <a:xfrm>
            <a:off x="5638800" y="228600"/>
            <a:ext cx="3352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>
                <a:solidFill>
                  <a:srgbClr val="3333CC"/>
                </a:solidFill>
                <a:latin typeface="Times New Roman" charset="0"/>
              </a:rPr>
              <a:t>Continuum of Support for </a:t>
            </a:r>
            <a:r>
              <a:rPr lang="en-US" altLang="en-US" sz="3600">
                <a:solidFill>
                  <a:srgbClr val="3333CC"/>
                </a:solidFill>
                <a:latin typeface="Times New Roman" charset="0"/>
              </a:rPr>
              <a:t>“</a:t>
            </a:r>
            <a:r>
              <a:rPr lang="en-US" altLang="x-none" sz="3600">
                <a:solidFill>
                  <a:srgbClr val="3333CC"/>
                </a:solidFill>
                <a:latin typeface="Times New Roman" charset="0"/>
              </a:rPr>
              <a:t>Dylan</a:t>
            </a:r>
            <a:r>
              <a:rPr lang="en-US" altLang="en-US" sz="3600">
                <a:solidFill>
                  <a:srgbClr val="3333CC"/>
                </a:solidFill>
                <a:latin typeface="Times New Roman" charset="0"/>
              </a:rPr>
              <a:t>”</a:t>
            </a:r>
            <a:endParaRPr lang="en-US" altLang="x-none" sz="3600">
              <a:solidFill>
                <a:srgbClr val="3333CC"/>
              </a:solidFill>
              <a:latin typeface="Times New Roman" charset="0"/>
            </a:endParaRP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rot="16200000" flipH="1">
            <a:off x="2667000" y="4876800"/>
            <a:ext cx="13716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 rot="5400000" flipH="1" flipV="1">
            <a:off x="2400300" y="4152900"/>
            <a:ext cx="2667000" cy="457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rot="16200000" flipH="1">
            <a:off x="3695700" y="3314700"/>
            <a:ext cx="914400" cy="381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 rot="5400000" flipH="1" flipV="1">
            <a:off x="3238500" y="2705100"/>
            <a:ext cx="23622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 rot="5400000" flipH="1" flipV="1">
            <a:off x="4533900" y="1181100"/>
            <a:ext cx="5334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rot="5400000">
            <a:off x="4305301" y="4381500"/>
            <a:ext cx="2362200" cy="31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rot="5400000" flipH="1" flipV="1">
            <a:off x="4800600" y="4419600"/>
            <a:ext cx="1828800" cy="457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rot="16200000" flipH="1">
            <a:off x="4991100" y="4686300"/>
            <a:ext cx="24384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rot="16200000" flipH="1">
            <a:off x="4076700" y="2400300"/>
            <a:ext cx="22098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45"/>
          <p:cNvCxnSpPr>
            <a:cxnSpLocks noChangeShapeType="1"/>
          </p:cNvCxnSpPr>
          <p:nvPr/>
        </p:nvCxnSpPr>
        <p:spPr bwMode="auto">
          <a:xfrm flipV="1">
            <a:off x="4495800" y="1524000"/>
            <a:ext cx="228600" cy="76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 rot="5400000" flipH="1" flipV="1">
            <a:off x="5181600" y="3276600"/>
            <a:ext cx="3810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 rot="16200000" flipV="1">
            <a:off x="4800600" y="1066800"/>
            <a:ext cx="3810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959225" y="1524000"/>
            <a:ext cx="839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>
                <a:solidFill>
                  <a:srgbClr val="000000"/>
                </a:solidFill>
                <a:latin typeface="Times New Roman" charset="0"/>
              </a:rPr>
              <a:t>Math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028950" y="5562600"/>
            <a:ext cx="120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>
                <a:solidFill>
                  <a:srgbClr val="000000"/>
                </a:solidFill>
                <a:latin typeface="Times New Roman" charset="0"/>
              </a:rPr>
              <a:t>Reading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49575" y="3657600"/>
            <a:ext cx="262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>
                <a:solidFill>
                  <a:srgbClr val="000000"/>
                </a:solidFill>
                <a:latin typeface="Times New Roman" charset="0"/>
              </a:rPr>
              <a:t>Adult relationships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054475" y="685800"/>
            <a:ext cx="1635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>
                <a:solidFill>
                  <a:srgbClr val="000000"/>
                </a:solidFill>
                <a:latin typeface="Times New Roman" charset="0"/>
              </a:rPr>
              <a:t>Anger Mgt.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083175" y="4572000"/>
            <a:ext cx="1722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>
                <a:solidFill>
                  <a:srgbClr val="000000"/>
                </a:solidFill>
                <a:latin typeface="Times New Roman" charset="0"/>
              </a:rPr>
              <a:t>Attendance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60988" y="5889625"/>
            <a:ext cx="2146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>
                <a:solidFill>
                  <a:srgbClr val="000000"/>
                </a:solidFill>
                <a:latin typeface="Times New Roman" charset="0"/>
              </a:rPr>
              <a:t>Peer Interaction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67288" y="2857500"/>
            <a:ext cx="1141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>
                <a:solidFill>
                  <a:srgbClr val="000000"/>
                </a:solidFill>
                <a:latin typeface="Times New Roman" charset="0"/>
              </a:rPr>
              <a:t>Science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200" b="1"/>
              <a:t>How does PBIS fit with Vermont Multi-tiered Systems of Support (VT MTSS)?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x-none" sz="2400"/>
              <a:t>VT MTSS is a coherent continuum of evidence-based, system-wide practices that support:</a:t>
            </a:r>
          </a:p>
          <a:p>
            <a:pPr lvl="1">
              <a:lnSpc>
                <a:spcPct val="200000"/>
              </a:lnSpc>
            </a:pPr>
            <a:r>
              <a:rPr lang="en-US" altLang="x-none" sz="2400"/>
              <a:t>proactive preventative core instruction for all;</a:t>
            </a:r>
          </a:p>
          <a:p>
            <a:pPr lvl="1">
              <a:lnSpc>
                <a:spcPct val="200000"/>
              </a:lnSpc>
            </a:pPr>
            <a:r>
              <a:rPr lang="en-US" altLang="x-none" sz="2400"/>
              <a:t>a rapid response to academic and behavioral challenges;</a:t>
            </a:r>
          </a:p>
          <a:p>
            <a:pPr lvl="1">
              <a:lnSpc>
                <a:spcPct val="200000"/>
              </a:lnSpc>
            </a:pPr>
            <a:r>
              <a:rPr lang="en-US" altLang="x-none" sz="2400"/>
              <a:t>frequent data-based monitoring; and</a:t>
            </a:r>
          </a:p>
          <a:p>
            <a:pPr lvl="1">
              <a:lnSpc>
                <a:spcPct val="200000"/>
              </a:lnSpc>
            </a:pPr>
            <a:r>
              <a:rPr lang="en-US" altLang="x-none" sz="2400"/>
              <a:t>instructional decision-making </a:t>
            </a: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US" altLang="x-none" sz="2400"/>
              <a:t>so that each Vermont student achieves high standards.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349752" y="1270000"/>
          <a:ext cx="8457599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3371850" y="831850"/>
            <a:ext cx="2549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800" b="1"/>
              <a:t>IMPACT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0" y="1143000"/>
          <a:ext cx="9144000" cy="579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624263" y="5749925"/>
            <a:ext cx="457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en-US" altLang="x-none" sz="2200">
                <a:latin typeface="Gill Sans" charset="0"/>
              </a:rPr>
              <a:t>office referrals</a:t>
            </a:r>
          </a:p>
          <a:p>
            <a:pPr eaLnBrk="1" hangingPunct="1">
              <a:buFont typeface="Wingdings" charset="2"/>
              <a:buChar char="ü"/>
            </a:pPr>
            <a:r>
              <a:rPr lang="en-US" altLang="x-none" sz="2200">
                <a:latin typeface="Gill Sans" charset="0"/>
              </a:rPr>
              <a:t>suspensions, detentions</a:t>
            </a:r>
          </a:p>
          <a:p>
            <a:pPr eaLnBrk="1" hangingPunct="1">
              <a:buFont typeface="Wingdings" charset="2"/>
              <a:buChar char="ü"/>
            </a:pPr>
            <a:r>
              <a:rPr lang="en-US" altLang="x-none" sz="2200">
                <a:latin typeface="Gill Sans" charset="0"/>
              </a:rPr>
              <a:t>disruptive classroom behavior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624263" y="2497138"/>
            <a:ext cx="4572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en-US" altLang="x-none" sz="2200">
                <a:latin typeface="Gill Sans" charset="0"/>
              </a:rPr>
              <a:t>academic performance </a:t>
            </a:r>
          </a:p>
          <a:p>
            <a:pPr eaLnBrk="1" hangingPunct="1">
              <a:buFont typeface="Wingdings" charset="2"/>
              <a:buChar char="ü"/>
            </a:pPr>
            <a:r>
              <a:rPr lang="en-US" altLang="x-none" sz="2200">
                <a:latin typeface="Gill Sans" charset="0"/>
              </a:rPr>
              <a:t>on-task behavior</a:t>
            </a:r>
          </a:p>
          <a:p>
            <a:pPr eaLnBrk="1" hangingPunct="1">
              <a:buFont typeface="Wingdings" charset="2"/>
              <a:buChar char="ü"/>
            </a:pPr>
            <a:r>
              <a:rPr lang="en-US" altLang="x-none" sz="2200">
                <a:latin typeface="Gill Sans" charset="0"/>
              </a:rPr>
              <a:t>parent, student, and staff satisfaction</a:t>
            </a:r>
          </a:p>
          <a:p>
            <a:pPr eaLnBrk="1" hangingPunct="1">
              <a:buFont typeface="Wingdings" charset="2"/>
              <a:buChar char="ü"/>
            </a:pPr>
            <a:r>
              <a:rPr lang="en-US" altLang="x-none" sz="2200">
                <a:latin typeface="Gill Sans" charset="0"/>
              </a:rPr>
              <a:t>staff retention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dirty="0">
                <a:latin typeface="Gill Sans"/>
                <a:ea typeface="+mj-ea"/>
                <a:cs typeface="Gill Sans"/>
              </a:rPr>
              <a:t>PBIS Primary Outcomes</a:t>
            </a:r>
          </a:p>
        </p:txBody>
      </p:sp>
      <p:sp>
        <p:nvSpPr>
          <p:cNvPr id="4" name="Rectangle 3"/>
          <p:cNvSpPr/>
          <p:nvPr/>
        </p:nvSpPr>
        <p:spPr>
          <a:xfrm rot="21075102">
            <a:off x="1990725" y="971550"/>
            <a:ext cx="4959350" cy="48323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i="1"/>
              <a:t>“</a:t>
            </a:r>
            <a:r>
              <a:rPr lang="en-US" altLang="x-none" sz="2800" i="1"/>
              <a:t>The number of discipline referrals have been cut in half. We have made steady gains in achievement each year since then. This year 88% of our students were proficient or above in reading and 87% of our students were on or above proficiency in math.</a:t>
            </a:r>
            <a:r>
              <a:rPr lang="en-US" altLang="en-US" sz="2800" i="1"/>
              <a:t>”</a:t>
            </a:r>
            <a:r>
              <a:rPr lang="en-US" altLang="x-none" sz="2800" i="1"/>
              <a:t> –PBIS Coordinator for St. Albans City School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6300"/>
          </a:xfrm>
        </p:spPr>
        <p:txBody>
          <a:bodyPr/>
          <a:lstStyle/>
          <a:p>
            <a:r>
              <a:rPr lang="en-US" altLang="x-none" sz="4200"/>
              <a:t>PBIS</a:t>
            </a:r>
          </a:p>
        </p:txBody>
      </p:sp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1603375" y="876300"/>
            <a:ext cx="3224213" cy="31750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4462463" y="825500"/>
            <a:ext cx="3224212" cy="3175000"/>
          </a:xfrm>
          <a:prstGeom prst="ellipse">
            <a:avLst/>
          </a:prstGeom>
          <a:solidFill>
            <a:srgbClr val="FF33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3040063" y="2833688"/>
            <a:ext cx="3224212" cy="3178175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>
              <a:latin typeface="Calibri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546350" y="1276350"/>
            <a:ext cx="163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>
                <a:latin typeface="Calibri" charset="0"/>
              </a:rPr>
              <a:t>SYSTEMS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836988" y="4116388"/>
            <a:ext cx="2174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>
                <a:latin typeface="Calibri" charset="0"/>
              </a:rPr>
              <a:t>PRACTICES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703888" y="1276350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>
                <a:latin typeface="Calibri" charset="0"/>
              </a:rPr>
              <a:t>DATA</a:t>
            </a:r>
          </a:p>
        </p:txBody>
      </p:sp>
      <p:grpSp>
        <p:nvGrpSpPr>
          <p:cNvPr id="40968" name="Group 18"/>
          <p:cNvGrpSpPr>
            <a:grpSpLocks/>
          </p:cNvGrpSpPr>
          <p:nvPr/>
        </p:nvGrpSpPr>
        <p:grpSpPr bwMode="auto">
          <a:xfrm>
            <a:off x="-7938" y="874713"/>
            <a:ext cx="2251076" cy="1776412"/>
            <a:chOff x="454025" y="1452563"/>
            <a:chExt cx="2251075" cy="1776412"/>
          </a:xfrm>
        </p:grpSpPr>
        <p:sp>
          <p:nvSpPr>
            <p:cNvPr id="40977" name="Text Box 8"/>
            <p:cNvSpPr txBox="1">
              <a:spLocks noChangeArrowheads="1"/>
            </p:cNvSpPr>
            <p:nvPr/>
          </p:nvSpPr>
          <p:spPr bwMode="auto">
            <a:xfrm>
              <a:off x="454025" y="1452563"/>
              <a:ext cx="2251075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b="1">
                  <a:latin typeface="Calibri" charset="0"/>
                </a:rPr>
                <a:t>Supporting</a:t>
              </a:r>
            </a:p>
            <a:p>
              <a:pPr eaLnBrk="1" hangingPunct="1"/>
              <a:r>
                <a:rPr lang="en-US" altLang="x-none" b="1">
                  <a:latin typeface="Calibri" charset="0"/>
                </a:rPr>
                <a:t>Staff Behavior</a:t>
              </a:r>
            </a:p>
          </p:txBody>
        </p:sp>
        <p:sp>
          <p:nvSpPr>
            <p:cNvPr id="40978" name="AutoShape 13"/>
            <p:cNvSpPr>
              <a:spLocks noChangeArrowheads="1"/>
            </p:cNvSpPr>
            <p:nvPr/>
          </p:nvSpPr>
          <p:spPr bwMode="auto">
            <a:xfrm flipV="1">
              <a:off x="1143000" y="2360613"/>
              <a:ext cx="814388" cy="868362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659188" y="2617788"/>
            <a:ext cx="1816100" cy="769937"/>
          </a:xfrm>
          <a:prstGeom prst="rect">
            <a:avLst/>
          </a:prstGeom>
          <a:solidFill>
            <a:schemeClr val="bg1"/>
          </a:solidFill>
          <a:ln w="3175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4400"/>
              <a:t>MTSS</a:t>
            </a:r>
          </a:p>
        </p:txBody>
      </p:sp>
      <p:grpSp>
        <p:nvGrpSpPr>
          <p:cNvPr id="40970" name="Group 21"/>
          <p:cNvGrpSpPr>
            <a:grpSpLocks/>
          </p:cNvGrpSpPr>
          <p:nvPr/>
        </p:nvGrpSpPr>
        <p:grpSpPr bwMode="auto">
          <a:xfrm>
            <a:off x="7645400" y="860425"/>
            <a:ext cx="2078038" cy="2187575"/>
            <a:chOff x="6934200" y="1417955"/>
            <a:chExt cx="2078038" cy="2187998"/>
          </a:xfrm>
        </p:grpSpPr>
        <p:sp>
          <p:nvSpPr>
            <p:cNvPr id="40975" name="Text Box 9"/>
            <p:cNvSpPr txBox="1">
              <a:spLocks noChangeArrowheads="1"/>
            </p:cNvSpPr>
            <p:nvPr/>
          </p:nvSpPr>
          <p:spPr bwMode="auto">
            <a:xfrm>
              <a:off x="6934200" y="1417955"/>
              <a:ext cx="2078038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b="1">
                  <a:latin typeface="Calibri" charset="0"/>
                </a:rPr>
                <a:t>Supporting</a:t>
              </a:r>
            </a:p>
            <a:p>
              <a:pPr eaLnBrk="1" hangingPunct="1"/>
              <a:r>
                <a:rPr lang="en-US" altLang="x-none" b="1">
                  <a:latin typeface="Calibri" charset="0"/>
                </a:rPr>
                <a:t>Decision</a:t>
              </a:r>
            </a:p>
            <a:p>
              <a:pPr eaLnBrk="1" hangingPunct="1"/>
              <a:r>
                <a:rPr lang="en-US" altLang="x-none" b="1">
                  <a:latin typeface="Calibri" charset="0"/>
                </a:rPr>
                <a:t>Making</a:t>
              </a:r>
            </a:p>
          </p:txBody>
        </p:sp>
        <p:sp>
          <p:nvSpPr>
            <p:cNvPr id="40976" name="AutoShape 11"/>
            <p:cNvSpPr>
              <a:spLocks noChangeArrowheads="1"/>
            </p:cNvSpPr>
            <p:nvPr/>
          </p:nvSpPr>
          <p:spPr bwMode="auto">
            <a:xfrm rot="-10590488">
              <a:off x="7227508" y="2691553"/>
              <a:ext cx="762000" cy="9144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27 w 21600"/>
                <a:gd name="T13" fmla="*/ 3046 h 21600"/>
                <a:gd name="T14" fmla="*/ 17023 w 21600"/>
                <a:gd name="T15" fmla="*/ 911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27" y="0"/>
                  </a:lnTo>
                  <a:lnTo>
                    <a:pt x="12427" y="3046"/>
                  </a:lnTo>
                  <a:cubicBezTo>
                    <a:pt x="5564" y="3046"/>
                    <a:pt x="0" y="7126"/>
                    <a:pt x="0" y="12158"/>
                  </a:cubicBezTo>
                  <a:lnTo>
                    <a:pt x="0" y="21600"/>
                  </a:lnTo>
                  <a:lnTo>
                    <a:pt x="6200" y="21600"/>
                  </a:lnTo>
                  <a:lnTo>
                    <a:pt x="6200" y="12158"/>
                  </a:lnTo>
                  <a:cubicBezTo>
                    <a:pt x="6200" y="10476"/>
                    <a:pt x="8988" y="9112"/>
                    <a:pt x="12427" y="9112"/>
                  </a:cubicBezTo>
                  <a:lnTo>
                    <a:pt x="12427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71" name="Group 25"/>
          <p:cNvGrpSpPr>
            <a:grpSpLocks/>
          </p:cNvGrpSpPr>
          <p:nvPr/>
        </p:nvGrpSpPr>
        <p:grpSpPr bwMode="auto">
          <a:xfrm>
            <a:off x="1457325" y="4300538"/>
            <a:ext cx="2706688" cy="1760537"/>
            <a:chOff x="1456633" y="4301032"/>
            <a:chExt cx="2706687" cy="1760732"/>
          </a:xfrm>
        </p:grpSpPr>
        <p:sp>
          <p:nvSpPr>
            <p:cNvPr id="40973" name="Text Box 10"/>
            <p:cNvSpPr txBox="1">
              <a:spLocks noChangeArrowheads="1"/>
            </p:cNvSpPr>
            <p:nvPr/>
          </p:nvSpPr>
          <p:spPr bwMode="auto">
            <a:xfrm>
              <a:off x="1456633" y="5239439"/>
              <a:ext cx="2706687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b="1">
                  <a:latin typeface="Calibri" charset="0"/>
                </a:rPr>
                <a:t>Supporting</a:t>
              </a:r>
            </a:p>
            <a:p>
              <a:pPr eaLnBrk="1" hangingPunct="1"/>
              <a:r>
                <a:rPr lang="en-US" altLang="x-none" b="1">
                  <a:latin typeface="Calibri" charset="0"/>
                </a:rPr>
                <a:t>Student Behavior</a:t>
              </a:r>
            </a:p>
          </p:txBody>
        </p:sp>
        <p:sp>
          <p:nvSpPr>
            <p:cNvPr id="40974" name="AutoShape 12"/>
            <p:cNvSpPr>
              <a:spLocks noChangeArrowheads="1"/>
            </p:cNvSpPr>
            <p:nvPr/>
          </p:nvSpPr>
          <p:spPr bwMode="auto">
            <a:xfrm rot="-56667">
              <a:off x="2169800" y="4301032"/>
              <a:ext cx="762000" cy="91598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27 w 21600"/>
                <a:gd name="T13" fmla="*/ 3046 h 21600"/>
                <a:gd name="T14" fmla="*/ 17023 w 21600"/>
                <a:gd name="T15" fmla="*/ 911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27" y="0"/>
                  </a:lnTo>
                  <a:lnTo>
                    <a:pt x="12427" y="3046"/>
                  </a:lnTo>
                  <a:cubicBezTo>
                    <a:pt x="5564" y="3046"/>
                    <a:pt x="0" y="7126"/>
                    <a:pt x="0" y="12158"/>
                  </a:cubicBezTo>
                  <a:lnTo>
                    <a:pt x="0" y="21600"/>
                  </a:lnTo>
                  <a:lnTo>
                    <a:pt x="6200" y="21600"/>
                  </a:lnTo>
                  <a:lnTo>
                    <a:pt x="6200" y="12158"/>
                  </a:lnTo>
                  <a:cubicBezTo>
                    <a:pt x="6200" y="10476"/>
                    <a:pt x="8988" y="9112"/>
                    <a:pt x="12427" y="9112"/>
                  </a:cubicBezTo>
                  <a:lnTo>
                    <a:pt x="12427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Cloud Callout 23"/>
          <p:cNvSpPr/>
          <p:nvPr/>
        </p:nvSpPr>
        <p:spPr>
          <a:xfrm>
            <a:off x="5272088" y="4500563"/>
            <a:ext cx="3806825" cy="1406525"/>
          </a:xfrm>
          <a:prstGeom prst="cloudCallout">
            <a:avLst>
              <a:gd name="adj1" fmla="val -65213"/>
              <a:gd name="adj2" fmla="val -3279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Smallest effort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Evidence-based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Biggest, durable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Oval 2"/>
          <p:cNvSpPr>
            <a:spLocks noChangeArrowheads="1"/>
          </p:cNvSpPr>
          <p:nvPr/>
        </p:nvSpPr>
        <p:spPr bwMode="auto">
          <a:xfrm>
            <a:off x="1295400" y="457200"/>
            <a:ext cx="6324600" cy="5867400"/>
          </a:xfrm>
          <a:prstGeom prst="ellipse">
            <a:avLst/>
          </a:prstGeom>
          <a:solidFill>
            <a:srgbClr val="00CC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950913"/>
            <a:ext cx="8610600" cy="49530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x-none" sz="2600"/>
              <a:t>Leadership </a:t>
            </a:r>
            <a:r>
              <a:rPr lang="en-US" altLang="x-none" sz="2600">
                <a:solidFill>
                  <a:srgbClr val="FF0000"/>
                </a:solidFill>
              </a:rPr>
              <a:t>team</a:t>
            </a:r>
          </a:p>
          <a:p>
            <a:pPr marL="514350" indent="-514350">
              <a:buFontTx/>
              <a:buAutoNum type="arabicPeriod"/>
            </a:pPr>
            <a:r>
              <a:rPr lang="en-US" altLang="x-none" sz="2600"/>
              <a:t>Behavior </a:t>
            </a:r>
            <a:r>
              <a:rPr lang="en-US" altLang="x-none" sz="2600">
                <a:solidFill>
                  <a:srgbClr val="FF0000"/>
                </a:solidFill>
              </a:rPr>
              <a:t>purpose</a:t>
            </a:r>
            <a:r>
              <a:rPr lang="en-US" altLang="x-none" sz="2600"/>
              <a:t> statement</a:t>
            </a:r>
          </a:p>
          <a:p>
            <a:pPr marL="514350" indent="-514350">
              <a:buFontTx/>
              <a:buAutoNum type="arabicPeriod"/>
            </a:pPr>
            <a:r>
              <a:rPr lang="en-US" altLang="x-none" sz="2600"/>
              <a:t>Set of </a:t>
            </a:r>
            <a:r>
              <a:rPr lang="en-US" altLang="x-none" sz="2600">
                <a:solidFill>
                  <a:srgbClr val="FF0000"/>
                </a:solidFill>
              </a:rPr>
              <a:t>positive expectations &amp; behaviors</a:t>
            </a:r>
          </a:p>
          <a:p>
            <a:pPr marL="514350" indent="-514350">
              <a:buFontTx/>
              <a:buAutoNum type="arabicPeriod"/>
            </a:pPr>
            <a:r>
              <a:rPr lang="en-US" altLang="x-none" sz="2600"/>
              <a:t>Procedures for </a:t>
            </a:r>
            <a:r>
              <a:rPr lang="en-US" altLang="x-none" sz="2600">
                <a:solidFill>
                  <a:srgbClr val="FF0000"/>
                </a:solidFill>
              </a:rPr>
              <a:t>teaching</a:t>
            </a:r>
            <a:r>
              <a:rPr lang="en-US" altLang="x-none" sz="2600"/>
              <a:t> SW &amp; classroom-wide expected behavior</a:t>
            </a:r>
          </a:p>
          <a:p>
            <a:pPr marL="514350" indent="-514350">
              <a:buFontTx/>
              <a:buAutoNum type="arabicPeriod"/>
            </a:pPr>
            <a:r>
              <a:rPr lang="en-US" altLang="x-none" sz="2600"/>
              <a:t>Continuum of procedures for </a:t>
            </a:r>
            <a:r>
              <a:rPr lang="en-US" altLang="x-none" sz="2600">
                <a:solidFill>
                  <a:srgbClr val="FF0000"/>
                </a:solidFill>
              </a:rPr>
              <a:t>encouraging</a:t>
            </a:r>
            <a:r>
              <a:rPr lang="en-US" altLang="x-none" sz="2600"/>
              <a:t> expected behavior</a:t>
            </a:r>
          </a:p>
          <a:p>
            <a:pPr marL="514350" indent="-514350">
              <a:buFontTx/>
              <a:buAutoNum type="arabicPeriod"/>
            </a:pPr>
            <a:r>
              <a:rPr lang="en-US" altLang="x-none" sz="2600"/>
              <a:t>Continuum of procedures for </a:t>
            </a:r>
            <a:r>
              <a:rPr lang="en-US" altLang="x-none" sz="2600">
                <a:solidFill>
                  <a:srgbClr val="FF0000"/>
                </a:solidFill>
              </a:rPr>
              <a:t>discouraging</a:t>
            </a:r>
            <a:r>
              <a:rPr lang="en-US" altLang="x-none" sz="2600"/>
              <a:t> rule violations</a:t>
            </a:r>
          </a:p>
          <a:p>
            <a:pPr marL="514350" indent="-514350">
              <a:buFontTx/>
              <a:buAutoNum type="arabicPeriod"/>
            </a:pPr>
            <a:r>
              <a:rPr lang="en-US" altLang="x-none" sz="2600"/>
              <a:t>Procedures for on-going data-based </a:t>
            </a:r>
            <a:r>
              <a:rPr lang="en-US" altLang="x-none" sz="2600">
                <a:solidFill>
                  <a:srgbClr val="FF0000"/>
                </a:solidFill>
              </a:rPr>
              <a:t>monitoring</a:t>
            </a:r>
            <a:r>
              <a:rPr lang="en-US" altLang="x-none" sz="2600"/>
              <a:t> &amp; evaluation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819400" y="228600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>
                <a:solidFill>
                  <a:srgbClr val="000000"/>
                </a:solidFill>
              </a:rPr>
              <a:t>School-Wide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182880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533400" y="152400"/>
            <a:ext cx="8458200" cy="11906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000000"/>
                </a:solidFill>
              </a:rPr>
              <a:t>Few positive SW expectations defined, taught, &amp; encouraged</a:t>
            </a:r>
            <a:endParaRPr lang="en-US" altLang="x-none" sz="3600">
              <a:solidFill>
                <a:srgbClr val="000000"/>
              </a:solidFill>
            </a:endParaRPr>
          </a:p>
        </p:txBody>
      </p:sp>
      <p:pic>
        <p:nvPicPr>
          <p:cNvPr id="45059" name="Picture 4" descr="http://www.4j.lane.edu/ess/ebs/examples/rules/ls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33528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 descr="FF rules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banner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95800"/>
            <a:ext cx="3352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7" descr="MVC-006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>
            <a:lum bright="4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428750"/>
            <a:ext cx="6856413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Champlain Elementary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Proctor Elementary</a:t>
            </a:r>
          </a:p>
        </p:txBody>
      </p:sp>
      <p:pic>
        <p:nvPicPr>
          <p:cNvPr id="4915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5" b="1257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100-03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883" name="Rectangle 3"/>
          <p:cNvSpPr>
            <a:spLocks noChangeArrowheads="1"/>
          </p:cNvSpPr>
          <p:nvPr/>
        </p:nvSpPr>
        <p:spPr bwMode="auto">
          <a:xfrm rot="-191901">
            <a:off x="3136900" y="2354263"/>
            <a:ext cx="3276600" cy="2168525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u="sng">
                <a:solidFill>
                  <a:srgbClr val="3333CC"/>
                </a:solidFill>
                <a:latin typeface="Arial Black" charset="0"/>
              </a:rPr>
              <a:t>School Rules</a:t>
            </a:r>
          </a:p>
          <a:p>
            <a:pPr algn="ctr" eaLnBrk="1" hangingPunct="1"/>
            <a:r>
              <a:rPr lang="en-US" altLang="x-none">
                <a:solidFill>
                  <a:srgbClr val="FF3300"/>
                </a:solidFill>
                <a:latin typeface="Arial Black" charset="0"/>
              </a:rPr>
              <a:t>NO</a:t>
            </a:r>
            <a:r>
              <a:rPr lang="en-US" altLang="x-none">
                <a:solidFill>
                  <a:srgbClr val="3333CC"/>
                </a:solidFill>
                <a:latin typeface="Arial Black" charset="0"/>
              </a:rPr>
              <a:t> Food</a:t>
            </a:r>
          </a:p>
          <a:p>
            <a:pPr algn="ctr" eaLnBrk="1" hangingPunct="1"/>
            <a:r>
              <a:rPr lang="en-US" altLang="x-none">
                <a:solidFill>
                  <a:srgbClr val="FF3300"/>
                </a:solidFill>
                <a:latin typeface="Arial Black" charset="0"/>
              </a:rPr>
              <a:t>NO</a:t>
            </a:r>
            <a:r>
              <a:rPr lang="en-US" altLang="x-none">
                <a:solidFill>
                  <a:srgbClr val="3333CC"/>
                </a:solidFill>
                <a:latin typeface="Arial Black" charset="0"/>
              </a:rPr>
              <a:t> Weapons</a:t>
            </a:r>
          </a:p>
          <a:p>
            <a:pPr algn="ctr" eaLnBrk="1" hangingPunct="1"/>
            <a:r>
              <a:rPr lang="en-US" altLang="x-none">
                <a:solidFill>
                  <a:srgbClr val="FF3300"/>
                </a:solidFill>
                <a:latin typeface="Arial Black" charset="0"/>
              </a:rPr>
              <a:t>NO</a:t>
            </a:r>
            <a:r>
              <a:rPr lang="en-US" altLang="x-none">
                <a:solidFill>
                  <a:srgbClr val="3333CC"/>
                </a:solidFill>
                <a:latin typeface="Arial Black" charset="0"/>
              </a:rPr>
              <a:t> Backpacks</a:t>
            </a:r>
          </a:p>
          <a:p>
            <a:pPr algn="ctr" eaLnBrk="1" hangingPunct="1"/>
            <a:r>
              <a:rPr lang="en-US" altLang="x-none">
                <a:solidFill>
                  <a:srgbClr val="FF3300"/>
                </a:solidFill>
                <a:latin typeface="Arial Black" charset="0"/>
              </a:rPr>
              <a:t>NO</a:t>
            </a:r>
            <a:r>
              <a:rPr lang="en-US" altLang="x-none">
                <a:solidFill>
                  <a:srgbClr val="3333CC"/>
                </a:solidFill>
                <a:latin typeface="Arial Black" charset="0"/>
              </a:rPr>
              <a:t> Drugs/Smoking</a:t>
            </a:r>
          </a:p>
          <a:p>
            <a:pPr algn="ctr" eaLnBrk="1" hangingPunct="1"/>
            <a:r>
              <a:rPr lang="en-US" altLang="x-none">
                <a:solidFill>
                  <a:srgbClr val="FF3300"/>
                </a:solidFill>
                <a:latin typeface="Arial Black" charset="0"/>
              </a:rPr>
              <a:t>NO</a:t>
            </a:r>
            <a:r>
              <a:rPr lang="en-US" altLang="x-none">
                <a:solidFill>
                  <a:srgbClr val="3333CC"/>
                </a:solidFill>
                <a:latin typeface="Arial Black" charset="0"/>
              </a:rPr>
              <a:t> Bullying</a:t>
            </a: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3733800" y="19050"/>
            <a:ext cx="5410200" cy="11906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>
                <a:solidFill>
                  <a:srgbClr val="000000"/>
                </a:solidFill>
              </a:rPr>
              <a:t>Redesign Learning &amp; Teaching Environment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70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0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8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Webinar Logistics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438275"/>
            <a:ext cx="8229600" cy="4446588"/>
          </a:xfrm>
        </p:spPr>
        <p:txBody>
          <a:bodyPr/>
          <a:lstStyle/>
          <a:p>
            <a:pPr eaLnBrk="1" hangingPunct="1"/>
            <a:r>
              <a:rPr lang="en-US" altLang="x-none" sz="3000"/>
              <a:t>Orient to Webinar Screen</a:t>
            </a:r>
          </a:p>
          <a:p>
            <a:pPr eaLnBrk="1" hangingPunct="1"/>
            <a:r>
              <a:rPr lang="en-US" altLang="x-none" sz="3000"/>
              <a:t>2 Ways to Interact:</a:t>
            </a:r>
          </a:p>
          <a:p>
            <a:pPr lvl="1" eaLnBrk="1" hangingPunct="1"/>
            <a:r>
              <a:rPr lang="en-US" altLang="x-none" sz="3000"/>
              <a:t>Raise your hand using the icon on your screen</a:t>
            </a:r>
          </a:p>
          <a:p>
            <a:pPr lvl="1" eaLnBrk="1" hangingPunct="1"/>
            <a:r>
              <a:rPr lang="en-US" altLang="x-none" sz="3000"/>
              <a:t>Type a question into the text box</a:t>
            </a:r>
          </a:p>
          <a:p>
            <a:pPr eaLnBrk="1" hangingPunct="1"/>
            <a:r>
              <a:rPr lang="en-US" altLang="x-none" sz="3000"/>
              <a:t>Intermittently we will provide opportunities to interact.</a:t>
            </a:r>
          </a:p>
          <a:p>
            <a:pPr eaLnBrk="1" hangingPunct="1"/>
            <a:r>
              <a:rPr lang="en-US" altLang="x-none" sz="3000"/>
              <a:t>This webinar will be recorded.</a:t>
            </a:r>
          </a:p>
          <a:p>
            <a:pPr eaLnBrk="1" hangingPunct="1"/>
            <a:r>
              <a:rPr lang="en-US" altLang="x-none" sz="3000"/>
              <a:t>Please note, your microphone will be muted unless otherwise indicated.</a:t>
            </a:r>
          </a:p>
          <a:p>
            <a:pPr eaLnBrk="1" hangingPunct="1"/>
            <a:endParaRPr lang="en-US" altLang="x-none"/>
          </a:p>
          <a:p>
            <a:pPr lvl="1"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104" name="Group 64"/>
          <p:cNvGraphicFramePr>
            <a:graphicFrameLocks noGrp="1"/>
          </p:cNvGraphicFramePr>
          <p:nvPr/>
        </p:nvGraphicFramePr>
        <p:xfrm>
          <a:off x="211138" y="1123950"/>
          <a:ext cx="8839200" cy="5734050"/>
        </p:xfrm>
        <a:graphic>
          <a:graphicData uri="http://schemas.openxmlformats.org/drawingml/2006/table">
            <a:tbl>
              <a:tblPr/>
              <a:tblGrid>
                <a:gridCol w="531812"/>
                <a:gridCol w="1068388"/>
                <a:gridCol w="947737"/>
                <a:gridCol w="998538"/>
                <a:gridCol w="1177925"/>
                <a:gridCol w="990600"/>
                <a:gridCol w="935037"/>
                <a:gridCol w="1093788"/>
                <a:gridCol w="1095375"/>
              </a:tblGrid>
              <a:tr h="609600">
                <a:tc rowSpan="2"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Teaching Matrix</a:t>
                      </a: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SETTING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183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All Settings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Hallways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Playgrounds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Cafeteria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Library/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Computer Lab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Assembly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Bus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63675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Respect Ourselves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Be on task.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Give your best effort.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Be prepared.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Walk.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Have a plan.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Eat all your food.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Select healthy foods.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Study, read, compute.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Sit in one spot.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Watch for your stop.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65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Respect Others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Be kind.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Hands/feet to self.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Help/share with others.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Use normal voice volume.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Walk to right.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Play safe.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Include others.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Share equipment.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Practice good table manners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Whisper.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Return books.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Listen/watch.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Use appropriate applause.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Use a quiet voice.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Stay in your seat.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63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Respect Property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Recycle.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Clean up after self.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Pick up litter.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Maintain physical space.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Use equipment properly.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Put litter in garbage can.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Replace trays &amp; utensils.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Clean up eating area.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Push in chairs.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Treat books carefully.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Pick up.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Treat chairs appropriately.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Wipe your feet.</a:t>
                      </a:r>
                      <a:endParaRPr kumimoji="0" lang="en-US" altLang="x-non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Sit appropriately.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3300" name="Rectangle 59"/>
          <p:cNvSpPr>
            <a:spLocks noChangeArrowheads="1"/>
          </p:cNvSpPr>
          <p:nvPr/>
        </p:nvSpPr>
        <p:spPr bwMode="auto">
          <a:xfrm>
            <a:off x="211138" y="8093075"/>
            <a:ext cx="184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>
                <a:solidFill>
                  <a:srgbClr val="000000"/>
                </a:solidFill>
              </a:rPr>
              <a:t/>
            </a:r>
            <a:br>
              <a:rPr lang="en-US" altLang="x-none" sz="1200">
                <a:solidFill>
                  <a:srgbClr val="000000"/>
                </a:solidFill>
              </a:rPr>
            </a:br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53301" name="Text Box 60"/>
          <p:cNvSpPr txBox="1">
            <a:spLocks noChangeArrowheads="1"/>
          </p:cNvSpPr>
          <p:nvPr/>
        </p:nvSpPr>
        <p:spPr bwMode="auto">
          <a:xfrm rot="-5400000">
            <a:off x="-896937" y="3640137"/>
            <a:ext cx="2590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25000"/>
              </a:spcAft>
              <a:buClr>
                <a:srgbClr val="000000"/>
              </a:buClr>
            </a:pPr>
            <a:r>
              <a:rPr lang="en-US" altLang="x-none" sz="1800">
                <a:solidFill>
                  <a:srgbClr val="000000"/>
                </a:solidFill>
              </a:rPr>
              <a:t>Expectations</a:t>
            </a: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-1679496">
            <a:off x="1206500" y="1571625"/>
            <a:ext cx="4267200" cy="19812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rgbClr val="000000"/>
                </a:solidFill>
              </a:rPr>
              <a:t>1.  SOCIAL SKILL</a:t>
            </a:r>
          </a:p>
        </p:txBody>
      </p:sp>
      <p:sp>
        <p:nvSpPr>
          <p:cNvPr id="6" name="Left Arrow 5"/>
          <p:cNvSpPr>
            <a:spLocks noChangeArrowheads="1"/>
          </p:cNvSpPr>
          <p:nvPr/>
        </p:nvSpPr>
        <p:spPr bwMode="auto">
          <a:xfrm rot="2195919">
            <a:off x="5427663" y="1304925"/>
            <a:ext cx="4267200" cy="19812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rgbClr val="000000"/>
                </a:solidFill>
              </a:rPr>
              <a:t>2.  NATURAL CONTEXT</a:t>
            </a:r>
          </a:p>
        </p:txBody>
      </p:sp>
      <p:sp>
        <p:nvSpPr>
          <p:cNvPr id="8" name="Right Arrow 7"/>
          <p:cNvSpPr>
            <a:spLocks noChangeArrowheads="1"/>
          </p:cNvSpPr>
          <p:nvPr/>
        </p:nvSpPr>
        <p:spPr bwMode="auto">
          <a:xfrm rot="-1449623">
            <a:off x="2520950" y="4168775"/>
            <a:ext cx="3886200" cy="19812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rgbClr val="000000"/>
                </a:solidFill>
              </a:rPr>
              <a:t>3.  BEHAVIOR EXAMPLES</a:t>
            </a:r>
          </a:p>
        </p:txBody>
      </p:sp>
      <p:sp>
        <p:nvSpPr>
          <p:cNvPr id="10" name="Cloud Callout 9"/>
          <p:cNvSpPr/>
          <p:nvPr/>
        </p:nvSpPr>
        <p:spPr>
          <a:xfrm rot="330431">
            <a:off x="6305550" y="5048250"/>
            <a:ext cx="2984500" cy="1671638"/>
          </a:xfrm>
          <a:prstGeom prst="cloudCallout">
            <a:avLst>
              <a:gd name="adj1" fmla="val -34823"/>
              <a:gd name="adj2" fmla="val -87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Teaching &amp; Lesson Plans</a:t>
            </a:r>
            <a:endParaRPr lang="en-US" sz="2400" dirty="0">
              <a:solidFill>
                <a:srgbClr val="FF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3306" name="Title 1"/>
          <p:cNvSpPr>
            <a:spLocks noGrp="1"/>
          </p:cNvSpPr>
          <p:nvPr>
            <p:ph type="title"/>
          </p:nvPr>
        </p:nvSpPr>
        <p:spPr>
          <a:xfrm>
            <a:off x="461963" y="228600"/>
            <a:ext cx="8229600" cy="642938"/>
          </a:xfrm>
        </p:spPr>
        <p:txBody>
          <a:bodyPr/>
          <a:lstStyle/>
          <a:p>
            <a:r>
              <a:rPr lang="en-US" altLang="x-none" b="1" i="1"/>
              <a:t>Teaching Behavior Expectations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When a student…..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200"/>
              <a:t>Doesn</a:t>
            </a:r>
            <a:r>
              <a:rPr lang="ja-JP" altLang="en-US" sz="2200"/>
              <a:t>’</a:t>
            </a:r>
            <a:r>
              <a:rPr lang="en-US" altLang="ja-JP" sz="2200"/>
              <a:t>t know how to read – what do we do?</a:t>
            </a:r>
          </a:p>
          <a:p>
            <a:pPr>
              <a:buFont typeface="Arial" charset="0"/>
              <a:buNone/>
            </a:pPr>
            <a:r>
              <a:rPr lang="en-US" altLang="x-none" sz="2000" i="1">
                <a:solidFill>
                  <a:srgbClr val="00CC99"/>
                </a:solidFill>
              </a:rPr>
              <a:t>				</a:t>
            </a:r>
            <a:r>
              <a:rPr lang="en-US" altLang="x-none" sz="2000" b="1" i="1">
                <a:solidFill>
                  <a:srgbClr val="953735"/>
                </a:solidFill>
              </a:rPr>
              <a:t>WE TEACH.</a:t>
            </a:r>
          </a:p>
          <a:p>
            <a:r>
              <a:rPr lang="en-US" altLang="x-none" sz="2200"/>
              <a:t>Doesn</a:t>
            </a:r>
            <a:r>
              <a:rPr lang="ja-JP" altLang="en-US" sz="2200"/>
              <a:t>’</a:t>
            </a:r>
            <a:r>
              <a:rPr lang="en-US" altLang="ja-JP" sz="2200"/>
              <a:t>t know how to add – what do we do?</a:t>
            </a:r>
          </a:p>
          <a:p>
            <a:pPr>
              <a:buFont typeface="Arial" charset="0"/>
              <a:buNone/>
            </a:pPr>
            <a:r>
              <a:rPr lang="en-US" altLang="x-none" sz="2000" i="1">
                <a:solidFill>
                  <a:srgbClr val="00CC99"/>
                </a:solidFill>
              </a:rPr>
              <a:t>						</a:t>
            </a:r>
            <a:r>
              <a:rPr lang="en-US" altLang="x-none" sz="2000" b="1" i="1">
                <a:solidFill>
                  <a:srgbClr val="953735"/>
                </a:solidFill>
              </a:rPr>
              <a:t>WE TEACH.</a:t>
            </a:r>
          </a:p>
          <a:p>
            <a:r>
              <a:rPr lang="en-US" altLang="x-none" sz="2200"/>
              <a:t>Doesn</a:t>
            </a:r>
            <a:r>
              <a:rPr lang="ja-JP" altLang="en-US" sz="2200"/>
              <a:t>’</a:t>
            </a:r>
            <a:r>
              <a:rPr lang="en-US" altLang="ja-JP" sz="2200"/>
              <a:t>t know how to swim – what do we do?</a:t>
            </a:r>
          </a:p>
          <a:p>
            <a:pPr>
              <a:buFont typeface="Arial" charset="0"/>
              <a:buNone/>
            </a:pPr>
            <a:r>
              <a:rPr lang="en-US" altLang="x-none" sz="2200" i="1">
                <a:solidFill>
                  <a:srgbClr val="00CC99"/>
                </a:solidFill>
              </a:rPr>
              <a:t>								</a:t>
            </a:r>
            <a:r>
              <a:rPr lang="en-US" altLang="x-none" sz="2000" b="1" i="1">
                <a:solidFill>
                  <a:srgbClr val="953735"/>
                </a:solidFill>
              </a:rPr>
              <a:t>WE TEACH.</a:t>
            </a:r>
          </a:p>
          <a:p>
            <a:r>
              <a:rPr lang="en-US" altLang="x-none" sz="2200"/>
              <a:t>Doesn</a:t>
            </a:r>
            <a:r>
              <a:rPr lang="ja-JP" altLang="en-US" sz="2200"/>
              <a:t>’</a:t>
            </a:r>
            <a:r>
              <a:rPr lang="en-US" altLang="ja-JP" sz="2200"/>
              <a:t>t know how to drive – what do we do?</a:t>
            </a:r>
          </a:p>
          <a:p>
            <a:pPr>
              <a:buClr>
                <a:srgbClr val="558ED5"/>
              </a:buClr>
              <a:buFont typeface="Arial" charset="0"/>
              <a:buNone/>
            </a:pPr>
            <a:r>
              <a:rPr lang="en-US" altLang="x-none" sz="1400"/>
              <a:t>										 </a:t>
            </a:r>
            <a:r>
              <a:rPr lang="en-US" altLang="x-none" sz="2000" b="1" i="1">
                <a:solidFill>
                  <a:srgbClr val="953735"/>
                </a:solidFill>
              </a:rPr>
              <a:t>WE TEACH.</a:t>
            </a:r>
          </a:p>
          <a:p>
            <a:pPr>
              <a:buFont typeface="Arial" charset="0"/>
              <a:buNone/>
            </a:pPr>
            <a:endParaRPr lang="en-US" altLang="x-none" sz="1400" i="1">
              <a:solidFill>
                <a:srgbClr val="00CC99"/>
              </a:solidFill>
            </a:endParaRPr>
          </a:p>
          <a:p>
            <a:pPr>
              <a:buFont typeface="Arial" charset="0"/>
              <a:buNone/>
            </a:pPr>
            <a:r>
              <a:rPr lang="en-US" altLang="x-none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When a student doesn</a:t>
            </a:r>
            <a:r>
              <a:rPr lang="en-US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en-US" altLang="ja-JP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 know how to behave – What do we do?</a:t>
            </a:r>
          </a:p>
          <a:p>
            <a:endParaRPr lang="en-US" altLang="x-non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i="1"/>
              <a:t>Acknowledging Behavior 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18150" cy="27733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x-none" sz="3000"/>
              <a:t>Providing students feedback to let them know when and how they are meeting expectations (positive acknowledgement)</a:t>
            </a:r>
          </a:p>
          <a:p>
            <a:pPr>
              <a:buFont typeface="Arial" charset="0"/>
              <a:buNone/>
            </a:pPr>
            <a:endParaRPr lang="en-US" altLang="x-none"/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600200"/>
            <a:ext cx="245745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3889375"/>
            <a:ext cx="39433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826000" y="3889375"/>
            <a:ext cx="1149350" cy="484188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Why acknowledge students?</a:t>
            </a: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827314" y="1417639"/>
          <a:ext cx="7427686" cy="4896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PBIS Big Idea!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altLang="x-none"/>
          </a:p>
          <a:p>
            <a:pPr algn="ctr">
              <a:buFont typeface="Arial" charset="0"/>
              <a:buNone/>
            </a:pPr>
            <a:r>
              <a:rPr lang="en-US" altLang="x-none"/>
              <a:t>PBIS is about changing adult behavior!</a:t>
            </a:r>
          </a:p>
          <a:p>
            <a:pPr>
              <a:buFont typeface="Arial" charset="0"/>
              <a:buNone/>
            </a:pPr>
            <a:endParaRPr lang="en-US" altLang="x-none" sz="1200"/>
          </a:p>
          <a:p>
            <a:pPr>
              <a:buFont typeface="Arial" charset="0"/>
              <a:buNone/>
            </a:pPr>
            <a:r>
              <a:rPr lang="en-US" altLang="x-none"/>
              <a:t>We are trying to achieve a ratio of 6-8 positive to 1 negative adult-student interaction </a:t>
            </a:r>
          </a:p>
        </p:txBody>
      </p:sp>
      <p:pic>
        <p:nvPicPr>
          <p:cNvPr id="614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4521200"/>
            <a:ext cx="29749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PBIS question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How often do you effectively and regularly use </a:t>
            </a:r>
            <a:r>
              <a:rPr lang="en-US" i="1" dirty="0" smtClean="0"/>
              <a:t>specific</a:t>
            </a:r>
            <a:r>
              <a:rPr lang="en-US" dirty="0" smtClean="0"/>
              <a:t> acknowledgements for </a:t>
            </a:r>
            <a:r>
              <a:rPr lang="en-US" dirty="0"/>
              <a:t>appropriate student behavior?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800" dirty="0"/>
              <a:t>All </a:t>
            </a:r>
            <a:r>
              <a:rPr lang="en-US" sz="2800" dirty="0" smtClean="0"/>
              <a:t> the time</a:t>
            </a:r>
            <a:endParaRPr lang="en-US" sz="2800" dirty="0"/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800" dirty="0"/>
              <a:t>Most </a:t>
            </a:r>
            <a:r>
              <a:rPr lang="en-US" sz="2800" dirty="0" smtClean="0"/>
              <a:t>of the time</a:t>
            </a:r>
            <a:endParaRPr lang="en-US" sz="2800" dirty="0"/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800" dirty="0" smtClean="0"/>
              <a:t>Some of the time</a:t>
            </a:r>
            <a:endParaRPr lang="en-US" sz="2800" dirty="0"/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800" dirty="0" smtClean="0"/>
              <a:t>Never</a:t>
            </a:r>
            <a:endParaRPr lang="en-US" sz="2800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i="1"/>
              <a:t>Discouraging Problem Behavior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444625"/>
            <a:ext cx="4346575" cy="44465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x-none" sz="3000"/>
              <a:t>This involves:</a:t>
            </a:r>
            <a:endParaRPr lang="en-US" altLang="x-none" sz="2000"/>
          </a:p>
          <a:p>
            <a:pPr lvl="1">
              <a:spcBef>
                <a:spcPct val="0"/>
              </a:spcBef>
            </a:pPr>
            <a:r>
              <a:rPr lang="en-US" altLang="x-none" sz="2500"/>
              <a:t>Consistent practices for </a:t>
            </a:r>
            <a:r>
              <a:rPr lang="en-US" altLang="x-none" sz="2500">
                <a:solidFill>
                  <a:srgbClr val="0000FF"/>
                </a:solidFill>
              </a:rPr>
              <a:t>preventing</a:t>
            </a:r>
            <a:r>
              <a:rPr lang="en-US" altLang="x-none" sz="2500"/>
              <a:t> problem behaviors</a:t>
            </a:r>
          </a:p>
          <a:p>
            <a:pPr lvl="1">
              <a:spcBef>
                <a:spcPct val="0"/>
              </a:spcBef>
            </a:pPr>
            <a:r>
              <a:rPr lang="en-US" altLang="x-none" sz="2500"/>
              <a:t>Distinguishing between </a:t>
            </a:r>
            <a:r>
              <a:rPr lang="en-US" altLang="x-none" sz="2500">
                <a:solidFill>
                  <a:srgbClr val="0000FF"/>
                </a:solidFill>
              </a:rPr>
              <a:t>minor and major behaviors</a:t>
            </a:r>
          </a:p>
          <a:p>
            <a:pPr lvl="1">
              <a:spcBef>
                <a:spcPct val="0"/>
              </a:spcBef>
            </a:pPr>
            <a:r>
              <a:rPr lang="en-US" altLang="x-none" sz="2500"/>
              <a:t>Practices for </a:t>
            </a:r>
            <a:r>
              <a:rPr lang="en-US" altLang="x-none" sz="2500">
                <a:solidFill>
                  <a:srgbClr val="0000FF"/>
                </a:solidFill>
              </a:rPr>
              <a:t>responding</a:t>
            </a:r>
            <a:r>
              <a:rPr lang="en-US" altLang="x-none" sz="2500"/>
              <a:t> to problem behaviors</a:t>
            </a:r>
          </a:p>
          <a:p>
            <a:pPr lvl="1">
              <a:spcBef>
                <a:spcPct val="0"/>
              </a:spcBef>
            </a:pPr>
            <a:r>
              <a:rPr lang="en-US" altLang="x-none" sz="2500"/>
              <a:t>Continuum of Procedures for responding to problem behavior  </a:t>
            </a:r>
          </a:p>
          <a:p>
            <a:pPr>
              <a:buFont typeface="Arial" charset="0"/>
              <a:buNone/>
            </a:pPr>
            <a:endParaRPr lang="en-US" altLang="x-none"/>
          </a:p>
        </p:txBody>
      </p:sp>
      <p:pic>
        <p:nvPicPr>
          <p:cNvPr id="645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1543050"/>
            <a:ext cx="43402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0"/>
          <p:cNvSpPr>
            <a:spLocks noGrp="1"/>
          </p:cNvSpPr>
          <p:nvPr>
            <p:ph type="title"/>
          </p:nvPr>
        </p:nvSpPr>
        <p:spPr>
          <a:xfrm>
            <a:off x="152400" y="-381000"/>
            <a:ext cx="7583488" cy="1143000"/>
          </a:xfrm>
        </p:spPr>
        <p:txBody>
          <a:bodyPr/>
          <a:lstStyle/>
          <a:p>
            <a:pPr eaLnBrk="1" hangingPunct="1"/>
            <a:r>
              <a:rPr lang="en-US" altLang="x-none">
                <a:latin typeface="Corbel" charset="0"/>
              </a:rPr>
              <a:t>SWIS Big 7: Core Reports</a:t>
            </a:r>
          </a:p>
        </p:txBody>
      </p:sp>
      <p:sp>
        <p:nvSpPr>
          <p:cNvPr id="665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DD539B2-9C73-404A-9A41-556912AAC918}" type="slidenum">
              <a:rPr lang="en-US" altLang="x-none" sz="1100">
                <a:solidFill>
                  <a:srgbClr val="A6A6A6"/>
                </a:solidFill>
              </a:rPr>
              <a:pPr eaLnBrk="1" hangingPunct="1"/>
              <a:t>27</a:t>
            </a:fld>
            <a:endParaRPr lang="en-US" altLang="x-none" sz="1100">
              <a:solidFill>
                <a:srgbClr val="A6A6A6"/>
              </a:solidFill>
            </a:endParaRPr>
          </a:p>
        </p:txBody>
      </p:sp>
      <p:pic>
        <p:nvPicPr>
          <p:cNvPr id="6656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04888"/>
            <a:ext cx="5029200" cy="55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11"/>
          <p:cNvSpPr txBox="1">
            <a:spLocks noChangeArrowheads="1"/>
          </p:cNvSpPr>
          <p:nvPr/>
        </p:nvSpPr>
        <p:spPr bwMode="auto">
          <a:xfrm rot="497450">
            <a:off x="4059238" y="1185863"/>
            <a:ext cx="4843462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/>
            <a:r>
              <a:rPr lang="en-US" altLang="x-none">
                <a:solidFill>
                  <a:srgbClr val="103154"/>
                </a:solidFill>
              </a:rPr>
              <a:t>Avg. Referrals Per Day Per Month</a:t>
            </a:r>
          </a:p>
        </p:txBody>
      </p:sp>
      <p:sp>
        <p:nvSpPr>
          <p:cNvPr id="66565" name="TextBox 13"/>
          <p:cNvSpPr txBox="1">
            <a:spLocks noChangeArrowheads="1"/>
          </p:cNvSpPr>
          <p:nvPr/>
        </p:nvSpPr>
        <p:spPr bwMode="auto">
          <a:xfrm rot="-982419">
            <a:off x="1187450" y="5802313"/>
            <a:ext cx="103981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/>
            <a:r>
              <a:rPr lang="en-US" altLang="x-none">
                <a:solidFill>
                  <a:srgbClr val="103154"/>
                </a:solidFill>
              </a:rPr>
              <a:t>Grade</a:t>
            </a:r>
          </a:p>
        </p:txBody>
      </p:sp>
      <p:sp>
        <p:nvSpPr>
          <p:cNvPr id="66566" name="TextBox 14"/>
          <p:cNvSpPr txBox="1">
            <a:spLocks noChangeArrowheads="1"/>
          </p:cNvSpPr>
          <p:nvPr/>
        </p:nvSpPr>
        <p:spPr bwMode="auto">
          <a:xfrm rot="1136086">
            <a:off x="7091363" y="5748338"/>
            <a:ext cx="12493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/>
            <a:r>
              <a:rPr lang="en-US" altLang="x-none">
                <a:solidFill>
                  <a:srgbClr val="103154"/>
                </a:solidFill>
              </a:rPr>
              <a:t>Student</a:t>
            </a:r>
          </a:p>
        </p:txBody>
      </p:sp>
      <p:sp>
        <p:nvSpPr>
          <p:cNvPr id="66567" name="TextBox 15"/>
          <p:cNvSpPr txBox="1">
            <a:spLocks noChangeArrowheads="1"/>
          </p:cNvSpPr>
          <p:nvPr/>
        </p:nvSpPr>
        <p:spPr bwMode="auto">
          <a:xfrm rot="1136086">
            <a:off x="7262813" y="4221163"/>
            <a:ext cx="140335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/>
            <a:r>
              <a:rPr lang="en-US" altLang="x-none">
                <a:solidFill>
                  <a:srgbClr val="103154"/>
                </a:solidFill>
              </a:rPr>
              <a:t>Problem </a:t>
            </a:r>
          </a:p>
          <a:p>
            <a:pPr defTabSz="914400" eaLnBrk="1" hangingPunct="1"/>
            <a:r>
              <a:rPr lang="en-US" altLang="x-none">
                <a:solidFill>
                  <a:srgbClr val="103154"/>
                </a:solidFill>
              </a:rPr>
              <a:t>Behavior</a:t>
            </a:r>
          </a:p>
        </p:txBody>
      </p:sp>
      <p:sp>
        <p:nvSpPr>
          <p:cNvPr id="66568" name="TextBox 16"/>
          <p:cNvSpPr txBox="1">
            <a:spLocks noChangeArrowheads="1"/>
          </p:cNvSpPr>
          <p:nvPr/>
        </p:nvSpPr>
        <p:spPr bwMode="auto">
          <a:xfrm rot="-1076346">
            <a:off x="320675" y="4356100"/>
            <a:ext cx="19415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/>
            <a:r>
              <a:rPr lang="en-US" altLang="x-none">
                <a:solidFill>
                  <a:srgbClr val="103154"/>
                </a:solidFill>
              </a:rPr>
              <a:t>Day of Week</a:t>
            </a:r>
          </a:p>
        </p:txBody>
      </p:sp>
      <p:sp>
        <p:nvSpPr>
          <p:cNvPr id="66569" name="TextBox 17"/>
          <p:cNvSpPr txBox="1">
            <a:spLocks noChangeArrowheads="1"/>
          </p:cNvSpPr>
          <p:nvPr/>
        </p:nvSpPr>
        <p:spPr bwMode="auto">
          <a:xfrm rot="1136086">
            <a:off x="7146925" y="2913063"/>
            <a:ext cx="13493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/>
            <a:r>
              <a:rPr lang="en-US" altLang="x-none">
                <a:solidFill>
                  <a:srgbClr val="103154"/>
                </a:solidFill>
              </a:rPr>
              <a:t>Location</a:t>
            </a:r>
          </a:p>
        </p:txBody>
      </p:sp>
      <p:sp>
        <p:nvSpPr>
          <p:cNvPr id="66570" name="TextBox 18"/>
          <p:cNvSpPr txBox="1">
            <a:spLocks noChangeArrowheads="1"/>
          </p:cNvSpPr>
          <p:nvPr/>
        </p:nvSpPr>
        <p:spPr bwMode="auto">
          <a:xfrm rot="-1384272">
            <a:off x="1144588" y="2817813"/>
            <a:ext cx="8572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/>
            <a:r>
              <a:rPr lang="en-US" altLang="x-none">
                <a:solidFill>
                  <a:srgbClr val="103154"/>
                </a:solidFill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3600"/>
              <a:t>Decision-Making/Problem-Solving Process</a:t>
            </a:r>
            <a:endParaRPr lang="en-US" altLang="x-none" sz="3600">
              <a:latin typeface="Berlin Sans FB" charset="0"/>
            </a:endParaRPr>
          </a:p>
        </p:txBody>
      </p:sp>
      <p:graphicFrame>
        <p:nvGraphicFramePr>
          <p:cNvPr id="126001" name="Group 4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45000"/>
        </p:xfrm>
        <a:graphic>
          <a:graphicData uri="http://schemas.openxmlformats.org/drawingml/2006/table">
            <a:tbl>
              <a:tblPr/>
              <a:tblGrid>
                <a:gridCol w="3324225"/>
                <a:gridCol w="4905375"/>
              </a:tblGrid>
              <a:tr h="701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Prevention: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Constantia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Remove/alter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“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trigger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”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 for problem behavior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2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Teaching:</a:t>
                      </a: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Berlin Sans FB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Define, instruct &amp; model expected behavior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4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Reward: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Expected/alternative behavior when it occurs; prompt as necessary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7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Extinction: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Increase acknowledgement of presence of desired behavior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Corrective Consequence:</a:t>
                      </a:r>
                      <a:endParaRPr kumimoji="0" lang="en-US" altLang="x-none" sz="2000" b="0" i="1" u="none" strike="noStrike" cap="none" normalizeH="0" baseline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Berlin Sans FB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Use non-rewarding/non-reinforcing responses when problem behavior occurs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Data Collection: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charset="0"/>
                          <a:ea typeface="ＭＳ Ｐゴシック" charset="-128"/>
                        </a:rPr>
                        <a:t>Indicate how you know when you have a solution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7609" name="C2677111.WAV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 rot="20966614">
            <a:off x="1727200" y="1617663"/>
            <a:ext cx="5783263" cy="44465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x-none" sz="800">
              <a:latin typeface="Calibri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en-US" sz="3200">
                <a:latin typeface="Calibri" charset="0"/>
              </a:rPr>
              <a:t>“</a:t>
            </a:r>
            <a:r>
              <a:rPr lang="en-US" altLang="x-none" sz="3200">
                <a:latin typeface="Calibri" charset="0"/>
              </a:rPr>
              <a:t>Data showed a high number of referrals in the cafeteria so we re-taught cafeteria expectations to the staff, students, and cafeteria personnel, posted signs with expectations and referrals decreased markedly.</a:t>
            </a:r>
            <a:r>
              <a:rPr lang="en-US" altLang="en-US" sz="3200">
                <a:latin typeface="Calibri" charset="0"/>
              </a:rPr>
              <a:t>”</a:t>
            </a:r>
            <a:r>
              <a:rPr lang="en-US" altLang="x-none" sz="3200">
                <a:latin typeface="Calibri" charset="0"/>
              </a:rPr>
              <a:t>  - PBIS Coordinator, Folsom </a:t>
            </a:r>
          </a:p>
        </p:txBody>
      </p:sp>
    </p:spTree>
    <p:custDataLst>
      <p:tags r:id="rId1"/>
    </p:custDataLst>
  </p:cSld>
  <p:clrMapOvr>
    <a:masterClrMapping/>
  </p:clrMapOvr>
  <p:transition advTm="42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200">
                <a:latin typeface="Gill Sans" charset="0"/>
              </a:rPr>
              <a:t/>
            </a:r>
            <a:br>
              <a:rPr lang="en-US" altLang="x-none" sz="3200">
                <a:latin typeface="Gill Sans" charset="0"/>
              </a:rPr>
            </a:br>
            <a:r>
              <a:rPr lang="en-US" altLang="x-none" sz="3200">
                <a:latin typeface="Gill Sans" charset="0"/>
              </a:rPr>
              <a:t>What should you expect to hear/see in a PBIS School (at the Universal level)?</a:t>
            </a:r>
            <a:br>
              <a:rPr lang="en-US" altLang="x-none" sz="3200">
                <a:latin typeface="Gill Sans" charset="0"/>
              </a:rPr>
            </a:br>
            <a:endParaRPr lang="en-US" altLang="x-none" sz="3200"/>
          </a:p>
        </p:txBody>
      </p:sp>
      <p:sp>
        <p:nvSpPr>
          <p:cNvPr id="6963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2050" name="Rectangle 2"/>
          <p:cNvSpPr txBox="1">
            <a:spLocks noChangeArrowheads="1"/>
          </p:cNvSpPr>
          <p:nvPr/>
        </p:nvSpPr>
        <p:spPr bwMode="auto">
          <a:xfrm>
            <a:off x="457200" y="1417638"/>
            <a:ext cx="8229600" cy="47164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5000"/>
              </a:lnSpc>
              <a:buFont typeface="Arial" charset="0"/>
              <a:buNone/>
              <a:defRPr/>
            </a:pPr>
            <a:endParaRPr lang="en-US" sz="900" b="1" dirty="0" smtClean="0">
              <a:solidFill>
                <a:srgbClr val="333399"/>
              </a:solidFill>
              <a:latin typeface="Calibri" charset="0"/>
            </a:endParaRPr>
          </a:p>
          <a:p>
            <a:pPr lvl="1" eaLnBrk="1" hangingPunct="1">
              <a:lnSpc>
                <a:spcPct val="95000"/>
              </a:lnSpc>
              <a:buFont typeface="Arial" charset="0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80% of students </a:t>
            </a:r>
            <a:r>
              <a:rPr lang="en-US" sz="260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can tell you the school-wide expectations and can say that they have been rewarded for following them</a:t>
            </a:r>
          </a:p>
          <a:p>
            <a:pPr eaLnBrk="1" hangingPunct="1">
              <a:lnSpc>
                <a:spcPct val="95000"/>
              </a:lnSpc>
              <a:buFont typeface="Arial" charset="0"/>
              <a:buNone/>
              <a:defRPr/>
            </a:pPr>
            <a:endParaRPr lang="en-US" sz="2600" dirty="0" smtClean="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lnSpc>
                <a:spcPct val="95000"/>
              </a:lnSpc>
              <a:buFont typeface="Arial" charset="0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80% of staff </a:t>
            </a:r>
            <a:r>
              <a:rPr lang="en-US" sz="260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can tell you the school-wide expectations and can say they have acknowledged students for following them</a:t>
            </a:r>
          </a:p>
          <a:p>
            <a:pPr eaLnBrk="1" hangingPunct="1">
              <a:lnSpc>
                <a:spcPct val="95000"/>
              </a:lnSpc>
              <a:buFont typeface="Arial" charset="0"/>
              <a:buNone/>
              <a:defRPr/>
            </a:pPr>
            <a:endParaRPr lang="en-US" sz="2600" dirty="0" smtClean="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lnSpc>
                <a:spcPct val="95000"/>
              </a:lnSpc>
              <a:buFont typeface="Arial" charset="0"/>
              <a:buNone/>
              <a:defRPr/>
            </a:pPr>
            <a:r>
              <a:rPr lang="en-US" sz="260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School staff have taught the school-wide expectations to </a:t>
            </a:r>
            <a:r>
              <a:rPr lang="en-US" sz="2600" b="1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all students</a:t>
            </a:r>
          </a:p>
          <a:p>
            <a:pPr eaLnBrk="1" hangingPunct="1">
              <a:lnSpc>
                <a:spcPct val="95000"/>
              </a:lnSpc>
              <a:buFont typeface="Arial" charset="0"/>
              <a:buNone/>
              <a:defRPr/>
            </a:pPr>
            <a:endParaRPr lang="en-US" sz="2600" dirty="0" smtClean="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lnSpc>
                <a:spcPct val="95000"/>
              </a:lnSpc>
              <a:buFont typeface="Arial" charset="0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Positive adult-to-student interactions </a:t>
            </a:r>
            <a:r>
              <a:rPr lang="en-US" sz="260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exceed negative</a:t>
            </a:r>
          </a:p>
          <a:p>
            <a:pPr eaLnBrk="1" hangingPunct="1">
              <a:lnSpc>
                <a:spcPct val="95000"/>
              </a:lnSpc>
              <a:buFont typeface="Arial" charset="0"/>
              <a:buNone/>
              <a:defRPr/>
            </a:pPr>
            <a:endParaRPr lang="en-US" sz="2000" b="1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95000"/>
              </a:lnSpc>
              <a:buFont typeface="Arial" charset="0"/>
              <a:buNone/>
              <a:defRPr/>
            </a:pPr>
            <a:endParaRPr lang="en-US" sz="2000" b="1" dirty="0" smtClean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600"/>
              <a:t/>
            </a:r>
            <a:br>
              <a:rPr lang="en-US" altLang="x-none" sz="3600"/>
            </a:br>
            <a:r>
              <a:rPr lang="en-US" altLang="x-none"/>
              <a:t>Learning</a:t>
            </a:r>
            <a:r>
              <a:rPr lang="en-US" altLang="x-none" sz="3600"/>
              <a:t> </a:t>
            </a:r>
            <a:r>
              <a:rPr lang="en-US" altLang="x-none"/>
              <a:t>Objectives</a:t>
            </a:r>
            <a:r>
              <a:rPr lang="en-US" altLang="x-none" sz="3600"/>
              <a:t/>
            </a:r>
            <a:br>
              <a:rPr lang="en-US" altLang="x-none" sz="3600"/>
            </a:br>
            <a:endParaRPr lang="en-US" altLang="x-none" sz="3600"/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763"/>
              </a:spcBef>
              <a:buFont typeface="Arial" charset="0"/>
              <a:buNone/>
            </a:pPr>
            <a:r>
              <a:rPr lang="en-US" altLang="x-none" sz="2800"/>
              <a:t>After this training you will have…</a:t>
            </a:r>
          </a:p>
          <a:p>
            <a:pPr marL="0" indent="0">
              <a:spcBef>
                <a:spcPts val="763"/>
              </a:spcBef>
              <a:buFont typeface="Arial" charset="0"/>
              <a:buNone/>
            </a:pPr>
            <a:endParaRPr lang="en-US" altLang="x-none" sz="2800"/>
          </a:p>
          <a:p>
            <a:pPr marL="0" indent="0">
              <a:spcBef>
                <a:spcPts val="763"/>
              </a:spcBef>
            </a:pPr>
            <a:r>
              <a:rPr lang="en-US" altLang="x-none" sz="2800"/>
              <a:t>Learned about PBIS within a Multi-tiered Framework </a:t>
            </a:r>
          </a:p>
          <a:p>
            <a:pPr marL="0" indent="0">
              <a:spcBef>
                <a:spcPts val="763"/>
              </a:spcBef>
            </a:pPr>
            <a:r>
              <a:rPr lang="en-US" altLang="x-none" sz="2800" b="1" i="1"/>
              <a:t>Briefly</a:t>
            </a:r>
            <a:r>
              <a:rPr lang="en-US" altLang="x-none" sz="2800"/>
              <a:t> explored PBIS at the Targeted and Intensive Levels </a:t>
            </a:r>
          </a:p>
          <a:p>
            <a:pPr marL="0" indent="0">
              <a:spcBef>
                <a:spcPts val="763"/>
              </a:spcBef>
            </a:pPr>
            <a:r>
              <a:rPr lang="en-US" altLang="x-none" sz="2800"/>
              <a:t>Next Steps </a:t>
            </a:r>
          </a:p>
          <a:p>
            <a:pPr marL="0" indent="0">
              <a:spcBef>
                <a:spcPts val="763"/>
              </a:spcBef>
            </a:pPr>
            <a:endParaRPr lang="en-US" altLang="x-none"/>
          </a:p>
          <a:p>
            <a:pPr marL="0" indent="0">
              <a:spcBef>
                <a:spcPts val="763"/>
              </a:spcBef>
            </a:pPr>
            <a:endParaRPr lang="en-US" alt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200">
                <a:latin typeface="Gill Sans" charset="0"/>
              </a:rPr>
              <a:t/>
            </a:r>
            <a:br>
              <a:rPr lang="en-US" altLang="x-none" sz="3200">
                <a:latin typeface="Gill Sans" charset="0"/>
              </a:rPr>
            </a:br>
            <a:r>
              <a:rPr lang="en-US" altLang="x-none" sz="3200">
                <a:latin typeface="Gill Sans" charset="0"/>
              </a:rPr>
              <a:t>What should you expect to hear/see in a PBIS School?</a:t>
            </a:r>
            <a:br>
              <a:rPr lang="en-US" altLang="x-none" sz="3200">
                <a:latin typeface="Gill Sans" charset="0"/>
              </a:rPr>
            </a:br>
            <a:endParaRPr lang="en-US" altLang="x-none" sz="3200"/>
          </a:p>
        </p:txBody>
      </p:sp>
      <p:sp>
        <p:nvSpPr>
          <p:cNvPr id="7168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457200" y="1417638"/>
            <a:ext cx="8229600" cy="4551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5000"/>
              </a:lnSpc>
              <a:buFont typeface="Arial" charset="0"/>
              <a:buNone/>
              <a:defRPr/>
            </a:pPr>
            <a:endParaRPr lang="en-US" sz="2000" b="1" dirty="0" smtClean="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lnSpc>
                <a:spcPct val="95000"/>
              </a:lnSpc>
              <a:buFont typeface="Arial" charset="0"/>
              <a:buNone/>
              <a:defRPr/>
            </a:pPr>
            <a:r>
              <a:rPr lang="en-US" sz="260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School staff agree on </a:t>
            </a:r>
            <a:r>
              <a:rPr lang="en-US" sz="2600" b="1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which behaviors involve a referral </a:t>
            </a:r>
            <a:r>
              <a:rPr lang="en-US" sz="260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to the office</a:t>
            </a:r>
            <a:endParaRPr lang="en-US" sz="2600" dirty="0" smtClean="0">
              <a:solidFill>
                <a:srgbClr val="898989"/>
              </a:solidFill>
              <a:latin typeface="Calibri" charset="0"/>
              <a:cs typeface="ＭＳ Ｐゴシック" charset="0"/>
            </a:endParaRPr>
          </a:p>
          <a:p>
            <a:pPr eaLnBrk="1" hangingPunct="1">
              <a:lnSpc>
                <a:spcPct val="95000"/>
              </a:lnSpc>
              <a:buFont typeface="Arial" charset="0"/>
              <a:buNone/>
              <a:defRPr/>
            </a:pPr>
            <a:endParaRPr lang="en-US" sz="2600" dirty="0" smtClean="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lnSpc>
                <a:spcPct val="95000"/>
              </a:lnSpc>
              <a:buFont typeface="Arial" charset="0"/>
              <a:buNone/>
              <a:defRPr/>
            </a:pPr>
            <a:r>
              <a:rPr lang="en-US" sz="260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The school has a </a:t>
            </a:r>
            <a:r>
              <a:rPr lang="en-US" sz="2600" b="1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leadership team </a:t>
            </a:r>
            <a:r>
              <a:rPr lang="en-US" sz="260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that is representative of school staff and includes an administrator </a:t>
            </a:r>
            <a:endParaRPr lang="en-US" sz="2600" dirty="0" smtClean="0">
              <a:solidFill>
                <a:srgbClr val="898989"/>
              </a:solidFill>
              <a:latin typeface="Calibri" charset="0"/>
              <a:cs typeface="ＭＳ Ｐゴシック" charset="0"/>
            </a:endParaRPr>
          </a:p>
          <a:p>
            <a:pPr eaLnBrk="1" hangingPunct="1">
              <a:lnSpc>
                <a:spcPct val="95000"/>
              </a:lnSpc>
              <a:buFont typeface="Arial" charset="0"/>
              <a:buNone/>
              <a:defRPr/>
            </a:pPr>
            <a:endParaRPr lang="en-US" sz="2600" dirty="0" smtClean="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lnSpc>
                <a:spcPct val="95000"/>
              </a:lnSpc>
              <a:buFont typeface="Arial" charset="0"/>
              <a:buNone/>
              <a:defRPr/>
            </a:pPr>
            <a:r>
              <a:rPr lang="en-US" sz="2600" b="1" dirty="0" smtClean="0">
                <a:latin typeface="Calibri" charset="0"/>
                <a:cs typeface="ＭＳ Ｐゴシック" charset="0"/>
              </a:rPr>
              <a:t>Function-based behavior support </a:t>
            </a:r>
            <a:r>
              <a:rPr lang="en-US" sz="260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is foundation for addressing problem behavior</a:t>
            </a:r>
            <a:endParaRPr lang="en-US" sz="2600" dirty="0" smtClean="0">
              <a:solidFill>
                <a:srgbClr val="898989"/>
              </a:solidFill>
              <a:latin typeface="Calibri" charset="0"/>
              <a:cs typeface="ＭＳ Ｐゴシック" charset="0"/>
            </a:endParaRPr>
          </a:p>
          <a:p>
            <a:pPr eaLnBrk="1" hangingPunct="1">
              <a:lnSpc>
                <a:spcPct val="95000"/>
              </a:lnSpc>
              <a:buFont typeface="Arial" charset="0"/>
              <a:buNone/>
              <a:defRPr/>
            </a:pPr>
            <a:endParaRPr lang="en-US" sz="2600" dirty="0" smtClean="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lnSpc>
                <a:spcPct val="95000"/>
              </a:lnSpc>
              <a:buFont typeface="Arial" charset="0"/>
              <a:buNone/>
              <a:defRPr/>
            </a:pPr>
            <a:r>
              <a:rPr lang="en-US" sz="2600" b="1" dirty="0" smtClean="0">
                <a:latin typeface="Calibri" charset="0"/>
                <a:cs typeface="ＭＳ Ｐゴシック" charset="0"/>
              </a:rPr>
              <a:t>Data- and team-based </a:t>
            </a:r>
            <a:r>
              <a:rPr lang="en-US" sz="260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action planning &amp; implementation are operating</a:t>
            </a:r>
            <a:endParaRPr lang="en-US" sz="2800" dirty="0" smtClean="0">
              <a:solidFill>
                <a:srgbClr val="000000"/>
              </a:solidFill>
              <a:latin typeface="Calibri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ctrTitle"/>
          </p:nvPr>
        </p:nvSpPr>
        <p:spPr>
          <a:xfrm>
            <a:off x="685800" y="1743075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3136"/>
                  </a:schemeClr>
                </a:solidFill>
              </a14:hiddenFill>
            </a:ext>
          </a:extLst>
        </p:spPr>
        <p:txBody>
          <a:bodyPr/>
          <a:lstStyle/>
          <a:p>
            <a:r>
              <a:rPr lang="en-US" altLang="x-none"/>
              <a:t>PBIS Targeted and Intensive Levels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 bwMode="auto">
          <a:xfrm>
            <a:off x="304800" y="762000"/>
            <a:ext cx="4800600" cy="5943600"/>
          </a:xfrm>
          <a:prstGeom prst="triangle">
            <a:avLst/>
          </a:prstGeom>
          <a:gradFill>
            <a:gsLst>
              <a:gs pos="9000">
                <a:srgbClr val="FF0000">
                  <a:alpha val="81000"/>
                </a:srgbClr>
              </a:gs>
              <a:gs pos="24000">
                <a:srgbClr val="FFFF00">
                  <a:alpha val="54000"/>
                </a:srgbClr>
              </a:gs>
              <a:gs pos="63000">
                <a:srgbClr val="008000">
                  <a:alpha val="68000"/>
                </a:srgb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73732" name="Text Box 11"/>
          <p:cNvSpPr txBox="1">
            <a:spLocks noChangeArrowheads="1"/>
          </p:cNvSpPr>
          <p:nvPr/>
        </p:nvSpPr>
        <p:spPr bwMode="auto">
          <a:xfrm>
            <a:off x="1600200" y="6110288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>
                <a:solidFill>
                  <a:srgbClr val="000000"/>
                </a:solidFill>
              </a:rPr>
              <a:t>~80% of Students</a:t>
            </a:r>
          </a:p>
        </p:txBody>
      </p:sp>
      <p:sp>
        <p:nvSpPr>
          <p:cNvPr id="73733" name="Text Box 13"/>
          <p:cNvSpPr txBox="1">
            <a:spLocks noChangeArrowheads="1"/>
          </p:cNvSpPr>
          <p:nvPr/>
        </p:nvSpPr>
        <p:spPr bwMode="auto">
          <a:xfrm>
            <a:off x="2419350" y="118745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>
                <a:solidFill>
                  <a:srgbClr val="000000"/>
                </a:solidFill>
              </a:rPr>
              <a:t>~5% </a:t>
            </a:r>
          </a:p>
        </p:txBody>
      </p:sp>
      <p:sp>
        <p:nvSpPr>
          <p:cNvPr id="48139" name="Text Box 14"/>
          <p:cNvSpPr txBox="1">
            <a:spLocks noChangeArrowheads="1"/>
          </p:cNvSpPr>
          <p:nvPr/>
        </p:nvSpPr>
        <p:spPr bwMode="auto">
          <a:xfrm>
            <a:off x="2743200" y="76200"/>
            <a:ext cx="5943600" cy="369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ESTABLISHING CONTINUUM of SWPBS -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EXAMPLE</a:t>
            </a:r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038600" y="2544763"/>
            <a:ext cx="3657600" cy="175418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>
                <a:solidFill>
                  <a:srgbClr val="000000"/>
                </a:solidFill>
              </a:rPr>
              <a:t>TARGETED PREVENTION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 Check in/out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 Targeted social skills instruction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  Peer-based supports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  Social skills club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4038600" y="641350"/>
            <a:ext cx="3657600" cy="1754188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>
                <a:solidFill>
                  <a:srgbClr val="000000"/>
                </a:solidFill>
              </a:rPr>
              <a:t>INTENSIVE PREVENTION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</a:t>
            </a:r>
            <a:r>
              <a:rPr lang="en-US" altLang="x-none" sz="1800" i="1">
                <a:solidFill>
                  <a:srgbClr val="000000"/>
                </a:solidFill>
              </a:rPr>
              <a:t>Function-based support</a:t>
            </a:r>
            <a:endParaRPr lang="en-US" altLang="x-none" sz="18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</a:t>
            </a:r>
            <a:r>
              <a:rPr lang="en-US" altLang="x-none" sz="1800" i="1">
                <a:solidFill>
                  <a:srgbClr val="000000"/>
                </a:solidFill>
              </a:rPr>
              <a:t>Wraparound</a:t>
            </a:r>
            <a:endParaRPr lang="en-US" altLang="x-none" sz="18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</a:t>
            </a:r>
            <a:r>
              <a:rPr lang="en-US" altLang="x-none" sz="1800" i="1">
                <a:solidFill>
                  <a:srgbClr val="000000"/>
                </a:solidFill>
              </a:rPr>
              <a:t>Person-centered planning</a:t>
            </a:r>
            <a:endParaRPr lang="en-US" altLang="x-none" sz="18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 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038600" y="4449763"/>
            <a:ext cx="3657600" cy="20320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>
                <a:solidFill>
                  <a:srgbClr val="000000"/>
                </a:solidFill>
              </a:rPr>
              <a:t>UNIVERSAL PREVENTION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</a:t>
            </a:r>
            <a:r>
              <a:rPr lang="en-US" altLang="x-none" sz="1800" i="1">
                <a:solidFill>
                  <a:srgbClr val="000000"/>
                </a:solidFill>
              </a:rPr>
              <a:t>Teach SW expectations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 </a:t>
            </a:r>
            <a:r>
              <a:rPr lang="en-US" altLang="x-none" sz="1800" i="1">
                <a:solidFill>
                  <a:srgbClr val="000000"/>
                </a:solidFill>
              </a:rPr>
              <a:t>Proactive SW discipline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  Positive reinforcement</a:t>
            </a:r>
            <a:endParaRPr lang="en-US" altLang="x-none" sz="18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 </a:t>
            </a:r>
            <a:r>
              <a:rPr lang="en-US" altLang="x-none" sz="1800" i="1">
                <a:solidFill>
                  <a:srgbClr val="000000"/>
                </a:solidFill>
              </a:rPr>
              <a:t>Effective instruction</a:t>
            </a:r>
            <a:endParaRPr lang="en-US" altLang="x-none" sz="18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 </a:t>
            </a:r>
            <a:r>
              <a:rPr lang="en-US" altLang="x-none" sz="1800" i="1">
                <a:solidFill>
                  <a:srgbClr val="000000"/>
                </a:solidFill>
              </a:rPr>
              <a:t>Parent engagement</a:t>
            </a:r>
            <a:endParaRPr lang="en-US" altLang="x-none" sz="18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44950" y="2538413"/>
            <a:ext cx="3657600" cy="175418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>
                <a:solidFill>
                  <a:srgbClr val="000000"/>
                </a:solidFill>
              </a:rPr>
              <a:t>TARGETED PREVENTION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  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044950" y="639763"/>
            <a:ext cx="3657600" cy="175418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>
                <a:solidFill>
                  <a:srgbClr val="000000"/>
                </a:solidFill>
              </a:rPr>
              <a:t>INTENSIVE PREVENTION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 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 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044950" y="4468813"/>
            <a:ext cx="3657600" cy="20320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>
                <a:solidFill>
                  <a:srgbClr val="000000"/>
                </a:solidFill>
              </a:rPr>
              <a:t>UNIVERSAL PREVENTION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</a:t>
            </a:r>
            <a:r>
              <a:rPr lang="en-US" altLang="x-none" sz="1800" i="1">
                <a:solidFill>
                  <a:srgbClr val="000000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altLang="x-none" sz="1800" i="1">
                <a:solidFill>
                  <a:srgbClr val="000000"/>
                </a:solidFill>
              </a:rPr>
              <a:t> </a:t>
            </a:r>
            <a:endParaRPr lang="en-US" altLang="x-none" sz="18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 </a:t>
            </a:r>
          </a:p>
          <a:p>
            <a:pPr>
              <a:buFont typeface="Arial" charset="0"/>
              <a:buChar char="•"/>
            </a:pPr>
            <a:r>
              <a:rPr lang="en-US" altLang="x-none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3741" name="Text Box 12"/>
          <p:cNvSpPr txBox="1">
            <a:spLocks noChangeArrowheads="1"/>
          </p:cNvSpPr>
          <p:nvPr/>
        </p:nvSpPr>
        <p:spPr bwMode="auto">
          <a:xfrm>
            <a:off x="2324100" y="1963738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>
                <a:solidFill>
                  <a:srgbClr val="000000"/>
                </a:solidFill>
              </a:rPr>
              <a:t>~15%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-1280941">
            <a:off x="835025" y="3306763"/>
            <a:ext cx="7485063" cy="584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What is your inventory of Supports?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4"/>
          <p:cNvSpPr>
            <a:spLocks noGrp="1"/>
          </p:cNvSpPr>
          <p:nvPr>
            <p:ph type="title"/>
          </p:nvPr>
        </p:nvSpPr>
        <p:spPr>
          <a:xfrm>
            <a:off x="685800" y="838200"/>
            <a:ext cx="8001000" cy="1143000"/>
          </a:xfrm>
        </p:spPr>
        <p:txBody>
          <a:bodyPr/>
          <a:lstStyle/>
          <a:p>
            <a:r>
              <a:rPr lang="en-US" altLang="x-none">
                <a:latin typeface="Calisto MT" charset="0"/>
              </a:rPr>
              <a:t>PBIS IN VERMONT</a:t>
            </a:r>
          </a:p>
        </p:txBody>
      </p:sp>
      <p:pic>
        <p:nvPicPr>
          <p:cNvPr id="757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57451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 txBox="1">
            <a:spLocks noRot="1" noChangeArrowheads="1"/>
          </p:cNvSpPr>
          <p:nvPr/>
        </p:nvSpPr>
        <p:spPr bwMode="auto">
          <a:xfrm>
            <a:off x="3759200" y="390525"/>
            <a:ext cx="53848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6500">
                <a:solidFill>
                  <a:srgbClr val="000000"/>
                </a:solidFill>
                <a:latin typeface="Calisto MT" charset="0"/>
              </a:rPr>
              <a:t>Where is PBIS?</a:t>
            </a:r>
          </a:p>
        </p:txBody>
      </p:sp>
      <p:sp>
        <p:nvSpPr>
          <p:cNvPr id="77826" name="Title 1"/>
          <p:cNvSpPr>
            <a:spLocks noGrp="1"/>
          </p:cNvSpPr>
          <p:nvPr>
            <p:ph type="title" idx="4294967295"/>
          </p:nvPr>
        </p:nvSpPr>
        <p:spPr>
          <a:xfrm>
            <a:off x="3759200" y="2066925"/>
            <a:ext cx="5384800" cy="2124075"/>
          </a:xfrm>
        </p:spPr>
        <p:txBody>
          <a:bodyPr/>
          <a:lstStyle/>
          <a:p>
            <a:pPr eaLnBrk="1" hangingPunct="1"/>
            <a:r>
              <a:rPr lang="en-US" altLang="x-none" sz="2800" i="1">
                <a:solidFill>
                  <a:srgbClr val="009900"/>
                </a:solidFill>
              </a:rPr>
              <a:t>(app.) 22,000 schools in U.S. </a:t>
            </a:r>
            <a:br>
              <a:rPr lang="en-US" altLang="x-none" sz="2800" i="1">
                <a:solidFill>
                  <a:srgbClr val="009900"/>
                </a:solidFill>
              </a:rPr>
            </a:br>
            <a:r>
              <a:rPr lang="en-US" altLang="x-none" sz="2800" i="1">
                <a:solidFill>
                  <a:srgbClr val="009900"/>
                </a:solidFill>
              </a:rPr>
              <a:t>143 schools in VT</a:t>
            </a:r>
            <a:br>
              <a:rPr lang="en-US" altLang="x-none" sz="2800" i="1">
                <a:solidFill>
                  <a:srgbClr val="009900"/>
                </a:solidFill>
              </a:rPr>
            </a:br>
            <a:r>
              <a:rPr lang="en-US" altLang="x-none" sz="2800" i="1">
                <a:solidFill>
                  <a:srgbClr val="009900"/>
                </a:solidFill>
              </a:rPr>
              <a:t/>
            </a:r>
            <a:br>
              <a:rPr lang="en-US" altLang="x-none" sz="2800" i="1">
                <a:solidFill>
                  <a:srgbClr val="009900"/>
                </a:solidFill>
              </a:rPr>
            </a:br>
            <a:r>
              <a:rPr lang="en-US" altLang="x-none" sz="2800" i="1">
                <a:solidFill>
                  <a:srgbClr val="009900"/>
                </a:solidFill>
              </a:rPr>
              <a:t>For more information visit:  </a:t>
            </a:r>
            <a:r>
              <a:rPr lang="en-US" altLang="x-none" sz="2800" i="1">
                <a:solidFill>
                  <a:srgbClr val="3366FF"/>
                </a:solidFill>
                <a:hlinkClick r:id="rId3"/>
              </a:rPr>
              <a:t>www.pbisvermont.org</a:t>
            </a:r>
            <a:r>
              <a:rPr lang="en-US" altLang="x-none" sz="2800" i="1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77827" name="TextBox 9"/>
          <p:cNvSpPr txBox="1">
            <a:spLocks noChangeArrowheads="1"/>
          </p:cNvSpPr>
          <p:nvPr/>
        </p:nvSpPr>
        <p:spPr bwMode="auto">
          <a:xfrm>
            <a:off x="3759200" y="4252913"/>
            <a:ext cx="50847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 sz="2600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endParaRPr lang="en-US" altLang="x-none" sz="2600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3200" b="1">
                <a:solidFill>
                  <a:srgbClr val="000000"/>
                </a:solidFill>
                <a:latin typeface="Calibri" charset="0"/>
              </a:rPr>
              <a:t>48% of VT Schools</a:t>
            </a:r>
          </a:p>
        </p:txBody>
      </p:sp>
      <p:pic>
        <p:nvPicPr>
          <p:cNvPr id="7782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065463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3603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>
                <a:solidFill>
                  <a:srgbClr val="000000"/>
                </a:solidFill>
                <a:latin typeface="Calibri" charset="0"/>
              </a:rPr>
              <a:t>52 SUs/SDs with at least one PBIS school </a:t>
            </a:r>
          </a:p>
        </p:txBody>
      </p:sp>
      <p:sp>
        <p:nvSpPr>
          <p:cNvPr id="77830" name="TextBox 1"/>
          <p:cNvSpPr txBox="1">
            <a:spLocks noChangeArrowheads="1"/>
          </p:cNvSpPr>
          <p:nvPr/>
        </p:nvSpPr>
        <p:spPr bwMode="auto">
          <a:xfrm>
            <a:off x="596900" y="3389313"/>
            <a:ext cx="822325" cy="708025"/>
          </a:xfrm>
          <a:prstGeom prst="rect">
            <a:avLst/>
          </a:prstGeom>
          <a:solidFill>
            <a:srgbClr val="76B6E5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800"/>
          </a:p>
          <a:p>
            <a:pPr eaLnBrk="1" hangingPunct="1"/>
            <a:endParaRPr lang="en-US" altLang="x-none" sz="800"/>
          </a:p>
          <a:p>
            <a:pPr eaLnBrk="1" hangingPunct="1"/>
            <a:r>
              <a:rPr lang="en-US" altLang="x-none" sz="800"/>
              <a:t>      S036</a:t>
            </a:r>
          </a:p>
          <a:p>
            <a:pPr eaLnBrk="1" hangingPunct="1"/>
            <a:endParaRPr lang="en-US" altLang="x-none" sz="800"/>
          </a:p>
          <a:p>
            <a:pPr eaLnBrk="1" hangingPunct="1"/>
            <a:endParaRPr lang="en-US" altLang="x-none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4"/>
          <p:cNvSpPr txBox="1">
            <a:spLocks noChangeArrowheads="1"/>
          </p:cNvSpPr>
          <p:nvPr/>
        </p:nvSpPr>
        <p:spPr bwMode="auto">
          <a:xfrm>
            <a:off x="476250" y="98425"/>
            <a:ext cx="82296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116994" bIns="35717"/>
          <a:lstStyle>
            <a:lvl1pPr marL="571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4400">
                <a:latin typeface="Calibri" charset="0"/>
                <a:sym typeface="Arial" charset="0"/>
              </a:rPr>
              <a:t>Vermont PBIS Schools Over Time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74625" y="1508990"/>
          <a:ext cx="8969375" cy="377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b="1">
                <a:latin typeface="Calisto MT" charset="0"/>
              </a:rPr>
              <a:t>VTPBiS Training Sequence:</a:t>
            </a:r>
            <a:endParaRPr lang="en-US" altLang="x-none">
              <a:latin typeface="Calisto MT" charset="0"/>
            </a:endParaRPr>
          </a:p>
        </p:txBody>
      </p:sp>
      <p:pic>
        <p:nvPicPr>
          <p:cNvPr id="819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Box 4"/>
          <p:cNvSpPr txBox="1">
            <a:spLocks noChangeArrowheads="1"/>
          </p:cNvSpPr>
          <p:nvPr/>
        </p:nvSpPr>
        <p:spPr bwMode="auto">
          <a:xfrm>
            <a:off x="3048000" y="17526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0000"/>
                </a:solidFill>
                <a:hlinkClick r:id="rId4"/>
              </a:rPr>
              <a:t>www.pbisvermont.org</a:t>
            </a:r>
            <a:endParaRPr lang="en-US" altLang="x-none">
              <a:solidFill>
                <a:srgbClr val="FF0000"/>
              </a:solidFill>
            </a:endParaRPr>
          </a:p>
        </p:txBody>
      </p:sp>
      <p:sp>
        <p:nvSpPr>
          <p:cNvPr id="6" name="Donut 5"/>
          <p:cNvSpPr>
            <a:spLocks/>
          </p:cNvSpPr>
          <p:nvPr/>
        </p:nvSpPr>
        <p:spPr bwMode="auto">
          <a:xfrm>
            <a:off x="990600" y="2362200"/>
            <a:ext cx="1600200" cy="1295400"/>
          </a:xfrm>
          <a:custGeom>
            <a:avLst/>
            <a:gdLst>
              <a:gd name="T0" fmla="*/ 0 w 1600200"/>
              <a:gd name="T1" fmla="*/ 647700 h 1295400"/>
              <a:gd name="T2" fmla="*/ 800100 w 1600200"/>
              <a:gd name="T3" fmla="*/ 0 h 1295400"/>
              <a:gd name="T4" fmla="*/ 1600200 w 1600200"/>
              <a:gd name="T5" fmla="*/ 647700 h 1295400"/>
              <a:gd name="T6" fmla="*/ 800100 w 1600200"/>
              <a:gd name="T7" fmla="*/ 1295400 h 1295400"/>
              <a:gd name="T8" fmla="*/ 0 w 1600200"/>
              <a:gd name="T9" fmla="*/ 647700 h 1295400"/>
              <a:gd name="T10" fmla="*/ 42334 w 1600200"/>
              <a:gd name="T11" fmla="*/ 647700 h 1295400"/>
              <a:gd name="T12" fmla="*/ 800100 w 1600200"/>
              <a:gd name="T13" fmla="*/ 1253066 h 1295400"/>
              <a:gd name="T14" fmla="*/ 1557866 w 1600200"/>
              <a:gd name="T15" fmla="*/ 647700 h 1295400"/>
              <a:gd name="T16" fmla="*/ 800100 w 1600200"/>
              <a:gd name="T17" fmla="*/ 42334 h 1295400"/>
              <a:gd name="T18" fmla="*/ 42334 w 1600200"/>
              <a:gd name="T19" fmla="*/ 647700 h 12954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00200" h="1295400">
                <a:moveTo>
                  <a:pt x="0" y="647700"/>
                </a:moveTo>
                <a:cubicBezTo>
                  <a:pt x="0" y="289985"/>
                  <a:pt x="358217" y="0"/>
                  <a:pt x="800100" y="0"/>
                </a:cubicBezTo>
                <a:cubicBezTo>
                  <a:pt x="1241983" y="0"/>
                  <a:pt x="1600200" y="289985"/>
                  <a:pt x="1600200" y="647700"/>
                </a:cubicBezTo>
                <a:cubicBezTo>
                  <a:pt x="1600200" y="1005415"/>
                  <a:pt x="1241983" y="1295400"/>
                  <a:pt x="800100" y="1295400"/>
                </a:cubicBezTo>
                <a:cubicBezTo>
                  <a:pt x="358217" y="1295400"/>
                  <a:pt x="0" y="1005415"/>
                  <a:pt x="0" y="647700"/>
                </a:cubicBezTo>
                <a:close/>
                <a:moveTo>
                  <a:pt x="42334" y="647700"/>
                </a:moveTo>
                <a:cubicBezTo>
                  <a:pt x="42334" y="982034"/>
                  <a:pt x="381597" y="1253066"/>
                  <a:pt x="800100" y="1253066"/>
                </a:cubicBezTo>
                <a:cubicBezTo>
                  <a:pt x="1218603" y="1253066"/>
                  <a:pt x="1557866" y="982034"/>
                  <a:pt x="1557866" y="647700"/>
                </a:cubicBezTo>
                <a:cubicBezTo>
                  <a:pt x="1557866" y="313366"/>
                  <a:pt x="1218603" y="42334"/>
                  <a:pt x="800100" y="42334"/>
                </a:cubicBezTo>
                <a:cubicBezTo>
                  <a:pt x="381597" y="42334"/>
                  <a:pt x="42334" y="313366"/>
                  <a:pt x="42334" y="64770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25400" dir="6599969" sx="102000" sy="102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17625"/>
          </a:xfrm>
        </p:spPr>
        <p:txBody>
          <a:bodyPr/>
          <a:lstStyle/>
          <a:p>
            <a:r>
              <a:rPr lang="en-US" altLang="x-none"/>
              <a:t/>
            </a:r>
            <a:br>
              <a:rPr lang="en-US" altLang="x-none"/>
            </a:br>
            <a:r>
              <a:rPr lang="en-US" altLang="x-none"/>
              <a:t>What is your current knowledge about PBIS?</a:t>
            </a:r>
            <a:br>
              <a:rPr lang="en-US" altLang="x-none"/>
            </a:br>
            <a:endParaRPr lang="en-US" altLang="x-none"/>
          </a:p>
        </p:txBody>
      </p:sp>
      <p:sp>
        <p:nvSpPr>
          <p:cNvPr id="21506" name="Content Placeholder 6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4132263"/>
          </a:xfrm>
        </p:spPr>
        <p:txBody>
          <a:bodyPr/>
          <a:lstStyle/>
          <a:p>
            <a:pPr>
              <a:buFont typeface="Wingdings" charset="2"/>
              <a:buChar char=""/>
            </a:pPr>
            <a:r>
              <a:rPr lang="en-US" altLang="x-none" sz="4400"/>
              <a:t> I know a lot</a:t>
            </a:r>
          </a:p>
          <a:p>
            <a:pPr>
              <a:buFont typeface="Wingdings" charset="2"/>
              <a:buChar char=""/>
            </a:pPr>
            <a:r>
              <a:rPr lang="en-US" altLang="x-none" sz="4400"/>
              <a:t>  I know a little bit</a:t>
            </a:r>
          </a:p>
          <a:p>
            <a:pPr>
              <a:buFont typeface="Wingdings" charset="2"/>
              <a:buChar char=""/>
            </a:pPr>
            <a:r>
              <a:rPr lang="en-US" altLang="x-none" sz="4400"/>
              <a:t>  I</a:t>
            </a:r>
            <a:r>
              <a:rPr lang="en-US" altLang="en-US" sz="4400"/>
              <a:t>’</a:t>
            </a:r>
            <a:r>
              <a:rPr lang="en-US" altLang="ja-JP" sz="4400"/>
              <a:t>m just learning</a:t>
            </a:r>
            <a:endParaRPr lang="en-US" altLang="x-none" sz="440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08000" y="55784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4400" dirty="0">
              <a:solidFill>
                <a:srgbClr val="660066"/>
              </a:solidFill>
              <a:latin typeface="+mj-lt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What is School-wide PBIS?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8109" y="1600200"/>
          <a:ext cx="8229600" cy="444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325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i="1" dirty="0" smtClean="0">
                <a:ea typeface="ＭＳ Ｐゴシック" pitchFamily="-108" charset="-128"/>
                <a:cs typeface="ＭＳ Ｐゴシック" pitchFamily="-108" charset="-128"/>
              </a:rPr>
              <a:t>Traditional Approaches Ineffective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4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534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 sz="1400" b="1"/>
          </a:p>
          <a:p>
            <a:pPr eaLnBrk="1" hangingPunct="1">
              <a:lnSpc>
                <a:spcPct val="90000"/>
              </a:lnSpc>
            </a:pPr>
            <a:endParaRPr lang="en-US" altLang="x-none" sz="1200" b="1"/>
          </a:p>
          <a:p>
            <a:pPr eaLnBrk="1" hangingPunct="1">
              <a:lnSpc>
                <a:spcPct val="90000"/>
              </a:lnSpc>
            </a:pPr>
            <a:r>
              <a:rPr lang="en-US" altLang="x-none" sz="1200" b="1"/>
              <a:t>(Close to Home c Reprinted with permission of Universal Press Syndicate. All rights reserved.)</a:t>
            </a:r>
          </a:p>
        </p:txBody>
      </p:sp>
      <p:pic>
        <p:nvPicPr>
          <p:cNvPr id="27650" name="Picture 4" descr="m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291" r="-60291"/>
          <a:stretch>
            <a:fillRect/>
          </a:stretch>
        </p:blipFill>
        <p:spPr>
          <a:xfrm>
            <a:off x="-2501900" y="-500063"/>
            <a:ext cx="13838238" cy="7389813"/>
          </a:xfrm>
        </p:spPr>
      </p:pic>
      <p:sp>
        <p:nvSpPr>
          <p:cNvPr id="5" name="&quot;No&quot; Symbol 4"/>
          <p:cNvSpPr/>
          <p:nvPr/>
        </p:nvSpPr>
        <p:spPr bwMode="auto">
          <a:xfrm>
            <a:off x="352425" y="152400"/>
            <a:ext cx="8537575" cy="6705600"/>
          </a:xfrm>
          <a:prstGeom prst="noSmoking">
            <a:avLst/>
          </a:prstGeom>
          <a:solidFill>
            <a:srgbClr val="FF000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defRPr/>
            </a:pPr>
            <a:endParaRPr lang="en-US" sz="2400" dirty="0"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"/>
          <p:cNvGrpSpPr>
            <a:grpSpLocks/>
          </p:cNvGrpSpPr>
          <p:nvPr/>
        </p:nvGrpSpPr>
        <p:grpSpPr bwMode="auto">
          <a:xfrm>
            <a:off x="2019300" y="1165225"/>
            <a:ext cx="6446838" cy="4737100"/>
            <a:chOff x="1104" y="1056"/>
            <a:chExt cx="3650" cy="3003"/>
          </a:xfrm>
        </p:grpSpPr>
        <p:sp>
          <p:nvSpPr>
            <p:cNvPr id="29709" name="AutoShape 3"/>
            <p:cNvSpPr>
              <a:spLocks noChangeArrowheads="1"/>
            </p:cNvSpPr>
            <p:nvPr/>
          </p:nvSpPr>
          <p:spPr bwMode="auto">
            <a:xfrm>
              <a:off x="1104" y="1056"/>
              <a:ext cx="3650" cy="3003"/>
            </a:xfrm>
            <a:prstGeom prst="triangle">
              <a:avLst>
                <a:gd name="adj" fmla="val 50000"/>
              </a:avLst>
            </a:prstGeom>
            <a:solidFill>
              <a:srgbClr val="2E8E2E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21299970" lon="0" rev="0"/>
              </a:camera>
              <a:lightRig rig="legacyFlat3" dir="b"/>
            </a:scene3d>
            <a:sp3d extrusionH="3630600" contourW="12700" prstMaterial="legacyMatte">
              <a:bevelT w="13500" h="13500" prst="angle"/>
              <a:bevelB w="13500" h="13500" prst="angle"/>
              <a:extrusionClr>
                <a:srgbClr val="336600"/>
              </a:extrusionClr>
              <a:contourClr>
                <a:srgbClr val="2E8E2E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/>
            </a:p>
          </p:txBody>
        </p:sp>
        <p:sp>
          <p:nvSpPr>
            <p:cNvPr id="29710" name="Text Box 4"/>
            <p:cNvSpPr txBox="1">
              <a:spLocks noChangeArrowheads="1"/>
            </p:cNvSpPr>
            <p:nvPr/>
          </p:nvSpPr>
          <p:spPr bwMode="auto">
            <a:xfrm>
              <a:off x="2160" y="3072"/>
              <a:ext cx="1344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x-none" sz="2000" b="1" u="sng"/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x-none" sz="1800" b="1"/>
                <a:t>80%</a:t>
              </a:r>
            </a:p>
            <a:p>
              <a:pPr eaLnBrk="1" hangingPunct="1">
                <a:spcBef>
                  <a:spcPct val="50000"/>
                </a:spcBef>
              </a:pPr>
              <a:endParaRPr lang="en-US" altLang="x-none" sz="1800" b="1"/>
            </a:p>
          </p:txBody>
        </p:sp>
      </p:grpSp>
      <p:grpSp>
        <p:nvGrpSpPr>
          <p:cNvPr id="29698" name="Group 3"/>
          <p:cNvGrpSpPr>
            <a:grpSpLocks/>
          </p:cNvGrpSpPr>
          <p:nvPr/>
        </p:nvGrpSpPr>
        <p:grpSpPr bwMode="auto">
          <a:xfrm>
            <a:off x="3619500" y="1165225"/>
            <a:ext cx="3124200" cy="2398713"/>
            <a:chOff x="2160" y="480"/>
            <a:chExt cx="2256" cy="1968"/>
          </a:xfrm>
        </p:grpSpPr>
        <p:sp>
          <p:nvSpPr>
            <p:cNvPr id="29707" name="AutoShape 6"/>
            <p:cNvSpPr>
              <a:spLocks noChangeArrowheads="1"/>
            </p:cNvSpPr>
            <p:nvPr/>
          </p:nvSpPr>
          <p:spPr bwMode="auto">
            <a:xfrm>
              <a:off x="2160" y="480"/>
              <a:ext cx="2256" cy="196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FF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Right">
                <a:rot lat="21299970" lon="0" rev="0"/>
              </a:camera>
              <a:lightRig rig="legacyFlat3" dir="b"/>
            </a:scene3d>
            <a:sp3d extrusionH="1801800" contourW="127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/>
            </a:p>
          </p:txBody>
        </p:sp>
        <p:sp>
          <p:nvSpPr>
            <p:cNvPr id="29708" name="Text Box 7"/>
            <p:cNvSpPr txBox="1">
              <a:spLocks noChangeArrowheads="1"/>
            </p:cNvSpPr>
            <p:nvPr/>
          </p:nvSpPr>
          <p:spPr bwMode="auto">
            <a:xfrm>
              <a:off x="2400" y="1976"/>
              <a:ext cx="1680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x-none" sz="1800" b="1">
                  <a:solidFill>
                    <a:srgbClr val="000000"/>
                  </a:solidFill>
                </a:rPr>
                <a:t>15%</a:t>
              </a:r>
            </a:p>
          </p:txBody>
        </p:sp>
      </p:grp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4603750" y="1165225"/>
            <a:ext cx="1168400" cy="1116013"/>
            <a:chOff x="2592" y="480"/>
            <a:chExt cx="1536" cy="1524"/>
          </a:xfrm>
        </p:grpSpPr>
        <p:sp>
          <p:nvSpPr>
            <p:cNvPr id="29705" name="AutoShape 9"/>
            <p:cNvSpPr>
              <a:spLocks noChangeArrowheads="1"/>
            </p:cNvSpPr>
            <p:nvPr/>
          </p:nvSpPr>
          <p:spPr bwMode="auto">
            <a:xfrm>
              <a:off x="2688" y="480"/>
              <a:ext cx="1200" cy="100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Right">
                <a:rot lat="21299970" lon="300000" rev="0"/>
              </a:camera>
              <a:lightRig rig="legacyFlat3" dir="b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rgbClr val="FF0000"/>
              </a:extrusionClr>
              <a:contourClr>
                <a:srgbClr val="FF0000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/>
            </a:p>
          </p:txBody>
        </p:sp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2592" y="931"/>
              <a:ext cx="1536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x-none" sz="1800" b="1"/>
                <a:t>5%</a:t>
              </a:r>
            </a:p>
            <a:p>
              <a:pPr eaLnBrk="1" hangingPunct="1">
                <a:spcBef>
                  <a:spcPct val="50000"/>
                </a:spcBef>
              </a:pPr>
              <a:endParaRPr lang="en-US" altLang="x-none" sz="1800"/>
            </a:p>
          </p:txBody>
        </p:sp>
      </p:grpSp>
      <p:sp>
        <p:nvSpPr>
          <p:cNvPr id="29700" name="Text Box 11"/>
          <p:cNvSpPr txBox="1">
            <a:spLocks noChangeArrowheads="1"/>
          </p:cNvSpPr>
          <p:nvPr/>
        </p:nvSpPr>
        <p:spPr bwMode="auto">
          <a:xfrm>
            <a:off x="1485900" y="679450"/>
            <a:ext cx="617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 sz="3200" b="1" i="1">
              <a:solidFill>
                <a:srgbClr val="0000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19100" y="200025"/>
            <a:ext cx="861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smtClean="0"/>
              <a:t>Who Benefits from PBIS?  </a:t>
            </a:r>
            <a:r>
              <a:rPr lang="en-US" sz="3600" b="1" i="1" dirty="0" smtClean="0"/>
              <a:t>Everyone! </a:t>
            </a:r>
            <a:endParaRPr lang="en-US" sz="36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702" name="Text Box 13"/>
          <p:cNvSpPr txBox="1">
            <a:spLocks noChangeArrowheads="1"/>
          </p:cNvSpPr>
          <p:nvPr/>
        </p:nvSpPr>
        <p:spPr bwMode="auto">
          <a:xfrm>
            <a:off x="114300" y="1258888"/>
            <a:ext cx="49847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300" b="1">
                <a:solidFill>
                  <a:srgbClr val="FF0000"/>
                </a:solidFill>
              </a:rPr>
              <a:t>Intensive individual interventions</a:t>
            </a:r>
            <a:endParaRPr lang="en-US" altLang="x-none" sz="2300" b="1"/>
          </a:p>
        </p:txBody>
      </p:sp>
      <p:sp>
        <p:nvSpPr>
          <p:cNvPr id="29703" name="Text Box 14"/>
          <p:cNvSpPr txBox="1">
            <a:spLocks noChangeArrowheads="1"/>
          </p:cNvSpPr>
          <p:nvPr/>
        </p:nvSpPr>
        <p:spPr bwMode="auto">
          <a:xfrm>
            <a:off x="114300" y="2281238"/>
            <a:ext cx="43021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200" b="1">
                <a:solidFill>
                  <a:srgbClr val="FFFF00"/>
                </a:solidFill>
              </a:rPr>
              <a:t>Targeted small group, short- term individual interventions</a:t>
            </a:r>
          </a:p>
        </p:txBody>
      </p:sp>
      <p:sp>
        <p:nvSpPr>
          <p:cNvPr id="29704" name="Text Box 15"/>
          <p:cNvSpPr txBox="1">
            <a:spLocks noChangeArrowheads="1"/>
          </p:cNvSpPr>
          <p:nvPr/>
        </p:nvSpPr>
        <p:spPr bwMode="auto">
          <a:xfrm>
            <a:off x="-38100" y="3563938"/>
            <a:ext cx="3505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200" b="1">
                <a:solidFill>
                  <a:srgbClr val="336600"/>
                </a:solidFill>
              </a:rPr>
              <a:t>Universal practices ~</a:t>
            </a:r>
          </a:p>
          <a:p>
            <a:pPr eaLnBrk="1" hangingPunct="1"/>
            <a:r>
              <a:rPr lang="en-US" altLang="x-none" sz="2200" b="1">
                <a:solidFill>
                  <a:srgbClr val="336600"/>
                </a:solidFill>
              </a:rPr>
              <a:t>in place for 100% of the school 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752600" y="685800"/>
          <a:ext cx="6096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-381000" y="304800"/>
          <a:ext cx="5181600" cy="612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1747" name="TextBox 13"/>
          <p:cNvSpPr txBox="1">
            <a:spLocks noChangeArrowheads="1"/>
          </p:cNvSpPr>
          <p:nvPr/>
        </p:nvSpPr>
        <p:spPr bwMode="auto">
          <a:xfrm>
            <a:off x="5638800" y="228600"/>
            <a:ext cx="335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>
                <a:solidFill>
                  <a:srgbClr val="3333CC"/>
                </a:solidFill>
                <a:latin typeface="Times New Roman" charset="0"/>
              </a:rPr>
              <a:t>Continuum of Support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15186</TotalTime>
  <Words>1542</Words>
  <Application>Microsoft Macintosh PowerPoint</Application>
  <PresentationFormat>On-screen Show (4:3)</PresentationFormat>
  <Paragraphs>397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 Black</vt:lpstr>
      <vt:lpstr>Berlin Sans FB</vt:lpstr>
      <vt:lpstr>Calibri</vt:lpstr>
      <vt:lpstr>Calisto MT</vt:lpstr>
      <vt:lpstr>Constantia</vt:lpstr>
      <vt:lpstr>Corbel</vt:lpstr>
      <vt:lpstr>Gill Sans</vt:lpstr>
      <vt:lpstr>ＭＳ Ｐゴシック</vt:lpstr>
      <vt:lpstr>Times New Roman</vt:lpstr>
      <vt:lpstr>Wingdings</vt:lpstr>
      <vt:lpstr>Arial</vt:lpstr>
      <vt:lpstr>1_Office Theme</vt:lpstr>
      <vt:lpstr>PBIS in 60 Minutes!</vt:lpstr>
      <vt:lpstr>Webinar Logistics</vt:lpstr>
      <vt:lpstr> Learning Objectives </vt:lpstr>
      <vt:lpstr> What is your current knowledge about PBIS? </vt:lpstr>
      <vt:lpstr>What is School-wide PBIS?</vt:lpstr>
      <vt:lpstr>Traditional Approaches Ineffective</vt:lpstr>
      <vt:lpstr>PowerPoint Presentation</vt:lpstr>
      <vt:lpstr>PowerPoint Presentation</vt:lpstr>
      <vt:lpstr>PowerPoint Presentation</vt:lpstr>
      <vt:lpstr>PowerPoint Presentation</vt:lpstr>
      <vt:lpstr>How does PBIS fit with Vermont Multi-tiered Systems of Support (VT MTSS)?</vt:lpstr>
      <vt:lpstr>PowerPoint Presentation</vt:lpstr>
      <vt:lpstr>PowerPoint Presentation</vt:lpstr>
      <vt:lpstr>PBIS</vt:lpstr>
      <vt:lpstr>PowerPoint Presentation</vt:lpstr>
      <vt:lpstr>PowerPoint Presentation</vt:lpstr>
      <vt:lpstr>Champlain Elementary</vt:lpstr>
      <vt:lpstr>Proctor Elementary</vt:lpstr>
      <vt:lpstr>PowerPoint Presentation</vt:lpstr>
      <vt:lpstr>Teaching Behavior Expectations</vt:lpstr>
      <vt:lpstr>When a student….. </vt:lpstr>
      <vt:lpstr>Acknowledging Behavior </vt:lpstr>
      <vt:lpstr>Why acknowledge students?</vt:lpstr>
      <vt:lpstr>PBIS Big Idea!</vt:lpstr>
      <vt:lpstr>PBIS question</vt:lpstr>
      <vt:lpstr>Discouraging Problem Behavior</vt:lpstr>
      <vt:lpstr>SWIS Big 7: Core Reports</vt:lpstr>
      <vt:lpstr>Decision-Making/Problem-Solving Process</vt:lpstr>
      <vt:lpstr> What should you expect to hear/see in a PBIS School (at the Universal level)? </vt:lpstr>
      <vt:lpstr> What should you expect to hear/see in a PBIS School? </vt:lpstr>
      <vt:lpstr>PBIS Targeted and Intensive Levels</vt:lpstr>
      <vt:lpstr>PowerPoint Presentation</vt:lpstr>
      <vt:lpstr>PBIS IN VERMONT</vt:lpstr>
      <vt:lpstr>(app.) 22,000 schools in U.S.  143 schools in VT  For more information visit:  www.pbisvermont.org </vt:lpstr>
      <vt:lpstr>PowerPoint Presentation</vt:lpstr>
      <vt:lpstr>VTPBiS Training Sequence: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Cassandra Corley</dc:creator>
  <cp:lastModifiedBy>Microsoft Office User</cp:lastModifiedBy>
  <cp:revision>285</cp:revision>
  <cp:lastPrinted>2013-08-15T20:49:24Z</cp:lastPrinted>
  <dcterms:created xsi:type="dcterms:W3CDTF">2013-10-14T16:15:24Z</dcterms:created>
  <dcterms:modified xsi:type="dcterms:W3CDTF">2016-11-30T19:39:58Z</dcterms:modified>
</cp:coreProperties>
</file>