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7" r:id="rId2"/>
    <p:sldId id="260" r:id="rId3"/>
    <p:sldId id="261" r:id="rId4"/>
    <p:sldId id="262" r:id="rId5"/>
    <p:sldId id="263" r:id="rId6"/>
    <p:sldId id="258" r:id="rId7"/>
    <p:sldId id="259" r:id="rId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96" y="-28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227571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>
                <a:solidFill>
                  <a:srgbClr val="FFA711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FFA711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FFA711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FFA711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FFA711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FFA711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FFA711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FFA711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FFA711"/>
                </a:solidFill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266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23" name="Shape 23"/>
          <p:cNvGrpSpPr/>
          <p:nvPr/>
        </p:nvGrpSpPr>
        <p:grpSpPr>
          <a:xfrm>
            <a:off x="0" y="4559110"/>
            <a:ext cx="9144000" cy="584536"/>
            <a:chOff x="0" y="3690482"/>
            <a:chExt cx="9144000" cy="301556"/>
          </a:xfrm>
        </p:grpSpPr>
        <p:sp>
          <p:nvSpPr>
            <p:cNvPr id="24" name="Shape 24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9" cy="3266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599" cy="3266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>
            <a:endParaRPr/>
          </a:p>
        </p:txBody>
      </p:sp>
      <p:grpSp>
        <p:nvGrpSpPr>
          <p:cNvPr id="31" name="Shape 31"/>
          <p:cNvGrpSpPr/>
          <p:nvPr/>
        </p:nvGrpSpPr>
        <p:grpSpPr>
          <a:xfrm>
            <a:off x="0" y="4559110"/>
            <a:ext cx="9144000" cy="584536"/>
            <a:chOff x="0" y="3690482"/>
            <a:chExt cx="9144000" cy="301556"/>
          </a:xfrm>
        </p:grpSpPr>
        <p:sp>
          <p:nvSpPr>
            <p:cNvPr id="32" name="Shape 32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471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rgbClr val="FFA711"/>
              </a:buClr>
              <a:buSzPct val="100000"/>
              <a:buNone/>
              <a:defRPr sz="1400">
                <a:solidFill>
                  <a:srgbClr val="FFA711"/>
                </a:solidFill>
              </a:defRPr>
            </a:lvl1pPr>
          </a:lstStyle>
          <a:p>
            <a:endParaRPr/>
          </a:p>
        </p:txBody>
      </p:sp>
      <p:grpSp>
        <p:nvGrpSpPr>
          <p:cNvPr id="43" name="Shape 43"/>
          <p:cNvGrpSpPr/>
          <p:nvPr/>
        </p:nvGrpSpPr>
        <p:grpSpPr>
          <a:xfrm>
            <a:off x="0" y="4559110"/>
            <a:ext cx="9144000" cy="584536"/>
            <a:chOff x="0" y="3690482"/>
            <a:chExt cx="9144000" cy="301556"/>
          </a:xfrm>
        </p:grpSpPr>
        <p:sp>
          <p:nvSpPr>
            <p:cNvPr id="44" name="Shape 44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Shape 48"/>
          <p:cNvGrpSpPr/>
          <p:nvPr/>
        </p:nvGrpSpPr>
        <p:grpSpPr>
          <a:xfrm>
            <a:off x="0" y="3461599"/>
            <a:ext cx="9144000" cy="1647971"/>
            <a:chOff x="0" y="3690482"/>
            <a:chExt cx="9144000" cy="850171"/>
          </a:xfrm>
        </p:grpSpPr>
        <p:sp>
          <p:nvSpPr>
            <p:cNvPr id="49" name="Shape 49"/>
            <p:cNvSpPr/>
            <p:nvPr/>
          </p:nvSpPr>
          <p:spPr>
            <a:xfrm>
              <a:off x="0" y="4419321"/>
              <a:ext cx="9144000" cy="72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0" y="3956051"/>
              <a:ext cx="9144000" cy="18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0" y="4186767"/>
              <a:ext cx="9144000" cy="13379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0" y="4320625"/>
              <a:ext cx="9144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0" y="4478853"/>
              <a:ext cx="9144000" cy="618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E0F23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defRPr sz="32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560"/>
              </a:spcBef>
              <a:buClr>
                <a:schemeClr val="lt2"/>
              </a:buClr>
              <a:buSzPct val="100000"/>
              <a:buFont typeface="Georgia"/>
              <a:defRPr sz="28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480"/>
              </a:spcBef>
              <a:buClr>
                <a:schemeClr val="lt2"/>
              </a:buClr>
              <a:buSzPct val="100000"/>
              <a:buFont typeface="Georgia"/>
              <a:defRPr sz="24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7" name="Shape 7"/>
          <p:cNvSpPr/>
          <p:nvPr/>
        </p:nvSpPr>
        <p:spPr>
          <a:xfrm>
            <a:off x="0" y="990"/>
            <a:ext cx="9144000" cy="88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560525" y="114742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It’s a Process! 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2149250"/>
            <a:ext cx="8229600" cy="2317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3600">
                <a:solidFill>
                  <a:schemeClr val="accent2"/>
                </a:solidFill>
              </a:rPr>
              <a:t>(be patient)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Menu of Targeted Services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457200" y="1063375"/>
            <a:ext cx="4038599" cy="277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 dirty="0"/>
              <a:t>Otter Club		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 dirty="0"/>
              <a:t>CICO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 dirty="0"/>
              <a:t>Structured Breaks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 dirty="0"/>
              <a:t>Processing Breaks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 dirty="0"/>
              <a:t>Recess Planning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 dirty="0"/>
              <a:t>Teacher Check, Connect, and Expect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2" name="Shape 82"/>
          <p:cNvSpPr txBox="1">
            <a:spLocks noGrp="1"/>
          </p:cNvSpPr>
          <p:nvPr>
            <p:ph type="body" idx="2"/>
          </p:nvPr>
        </p:nvSpPr>
        <p:spPr>
          <a:xfrm>
            <a:off x="4648200" y="1063375"/>
            <a:ext cx="4038599" cy="2641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/>
              <a:t>Academic Support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/>
              <a:t>Gear Up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/>
              <a:t>Social Skills Training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/>
              <a:t>Internalizers Groups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/>
              <a:t>Mentoring 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/>
              <a:t>Behavior Plans</a:t>
            </a:r>
          </a:p>
          <a:p>
            <a:pPr marL="457200" lvl="0" indent="-43180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/>
              <a:t>FBA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Otter Club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9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3600">
                <a:solidFill>
                  <a:schemeClr val="accent6"/>
                </a:solidFill>
              </a:rPr>
              <a:t>Behavior Supports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/>
              <a:t>CICO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/>
              <a:t>Structured Breaks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/>
              <a:t>Processing Breaks</a:t>
            </a:r>
          </a:p>
          <a:p>
            <a:pPr marL="457200" lvl="0" indent="-43180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/>
              <a:t>Recess Planning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2"/>
          </p:nvPr>
        </p:nvSpPr>
        <p:spPr>
          <a:xfrm>
            <a:off x="4716600" y="1200150"/>
            <a:ext cx="4279199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3600">
                <a:solidFill>
                  <a:schemeClr val="accent6"/>
                </a:solidFill>
              </a:rPr>
              <a:t>Academic Supports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/>
              <a:t>Work “Breaks”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/>
              <a:t>AM Homework Club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/>
              <a:t>Reading/homework time during check out (all CICO students)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Behavioral Improvements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57200" y="1124500"/>
            <a:ext cx="8229600" cy="3342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 26% decrease in major ODRs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2800">
                <a:solidFill>
                  <a:schemeClr val="accent6"/>
                </a:solidFill>
              </a:rPr>
              <a:t>2012-13</a:t>
            </a:r>
            <a:r>
              <a:rPr lang="en" sz="2800"/>
              <a:t> 487 majors (grades 1-5)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2800">
                <a:solidFill>
                  <a:schemeClr val="accent6"/>
                </a:solidFill>
              </a:rPr>
              <a:t>2013-14</a:t>
            </a:r>
            <a:r>
              <a:rPr lang="en" sz="2800"/>
              <a:t>  362 majors (grades 1-5)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47% decrease in rate of major ODRs for “intensive” students (continuously at DBS) from 2010-11 to 2013-14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Academic Improvements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57200" y="947475"/>
            <a:ext cx="8229600" cy="351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800"/>
              <a:t>85% of grades 1-5 students reading at or above the standard</a:t>
            </a:r>
          </a:p>
          <a:p>
            <a:pPr marL="914400" lvl="0" indent="-431800" rtl="0">
              <a:spcBef>
                <a:spcPts val="0"/>
              </a:spcBef>
              <a:buClr>
                <a:schemeClr val="lt2"/>
              </a:buClr>
              <a:buSzPct val="114285"/>
              <a:buFont typeface="Arial"/>
              <a:buChar char="●"/>
            </a:pPr>
            <a:r>
              <a:rPr lang="en" sz="2800"/>
              <a:t>80% above the standard</a:t>
            </a:r>
          </a:p>
          <a:p>
            <a:pPr rtl="0">
              <a:spcBef>
                <a:spcPts val="0"/>
              </a:spcBef>
              <a:buNone/>
            </a:pPr>
            <a:endParaRPr sz="2800"/>
          </a:p>
          <a:p>
            <a:pPr marL="0" lvl="0" indent="0" rtl="0">
              <a:spcBef>
                <a:spcPts val="0"/>
              </a:spcBef>
              <a:buNone/>
            </a:pPr>
            <a:r>
              <a:rPr lang="en" sz="2800"/>
              <a:t>2013-14 NECAP writing results 12% increase over 2012-13 </a:t>
            </a:r>
          </a:p>
          <a:p>
            <a:pPr marL="914400" lvl="0" indent="-40640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 sz="2800"/>
              <a:t>68% met or exceeded the standard (highest score ever)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57200" y="240575"/>
            <a:ext cx="8592299" cy="422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 dirty="0"/>
              <a:t>2009-10		Tier 1 - Universal 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 dirty="0"/>
              <a:t>2010-11		</a:t>
            </a:r>
            <a:r>
              <a:rPr lang="en" sz="3000" dirty="0" smtClean="0"/>
              <a:t>Continued </a:t>
            </a:r>
            <a:r>
              <a:rPr lang="en" sz="3000" dirty="0"/>
              <a:t>Universal 	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 dirty="0"/>
              <a:t>2011-12		</a:t>
            </a:r>
            <a:r>
              <a:rPr lang="en" sz="3000" dirty="0" smtClean="0"/>
              <a:t>Tier </a:t>
            </a:r>
            <a:r>
              <a:rPr lang="en" sz="3000" dirty="0"/>
              <a:t>2 - Targeted	</a:t>
            </a:r>
          </a:p>
          <a:p>
            <a:pPr marL="1828800" lvl="0" indent="457200" rtl="0"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-US" sz="3000" dirty="0" smtClean="0"/>
              <a:t>     </a:t>
            </a:r>
            <a:r>
              <a:rPr lang="en" sz="3000" dirty="0" smtClean="0"/>
              <a:t>Reinvigorated </a:t>
            </a:r>
            <a:r>
              <a:rPr lang="en" sz="3000" dirty="0"/>
              <a:t>Universal	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000" dirty="0"/>
              <a:t>2012-13 		Expanded Targeted</a:t>
            </a:r>
          </a:p>
          <a:p>
            <a:pPr marL="1828800" lvl="0" indent="457200" rtl="0"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-US" sz="3000" dirty="0" smtClean="0"/>
              <a:t>     </a:t>
            </a:r>
            <a:r>
              <a:rPr lang="en" sz="3000" dirty="0" smtClean="0"/>
              <a:t>Added </a:t>
            </a:r>
            <a:r>
              <a:rPr lang="en" sz="3000" dirty="0"/>
              <a:t>to Universal (screening)	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000" dirty="0"/>
              <a:t>2013-14		</a:t>
            </a:r>
            <a:r>
              <a:rPr lang="en" sz="3000" dirty="0" smtClean="0"/>
              <a:t>Tier </a:t>
            </a:r>
            <a:r>
              <a:rPr lang="en" sz="3000" dirty="0"/>
              <a:t>3 - Intensive</a:t>
            </a:r>
          </a:p>
          <a:p>
            <a:pPr marL="1828800" lvl="0" indent="457200" rtl="0">
              <a:spcBef>
                <a:spcPts val="0"/>
              </a:spcBef>
              <a:buNone/>
            </a:pPr>
            <a:r>
              <a:rPr lang="en-US" sz="3000" dirty="0" smtClean="0"/>
              <a:t>     </a:t>
            </a:r>
            <a:r>
              <a:rPr lang="en" sz="3000" dirty="0" smtClean="0"/>
              <a:t>Deepening </a:t>
            </a:r>
            <a:r>
              <a:rPr lang="en" sz="3000" dirty="0"/>
              <a:t>Targeted </a:t>
            </a:r>
          </a:p>
          <a:p>
            <a:pPr marL="1828800" lvl="0" indent="457200" rtl="0"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-US" sz="3000" dirty="0" smtClean="0"/>
              <a:t>     </a:t>
            </a:r>
            <a:r>
              <a:rPr lang="en" sz="3000" dirty="0" smtClean="0"/>
              <a:t>Tweaking </a:t>
            </a:r>
            <a:r>
              <a:rPr lang="en" sz="3000" dirty="0"/>
              <a:t>Universal 	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Goals for 2014-15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266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Adapt &amp; develop early childhood Targeted supports (PreK-1)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Tweak Targeted data collection methods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Adapt wraparound forms to reflect aspects of CSP &amp; FSP</a:t>
            </a:r>
          </a:p>
          <a:p>
            <a:pPr marL="457200" lvl="0" indent="-4318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●"/>
            </a:pPr>
            <a:r>
              <a:rPr lang="en"/>
              <a:t>ISIS for Intensive data management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color-strip">
  <a:themeElements>
    <a:clrScheme name="Custom 458">
      <a:dk1>
        <a:srgbClr val="6A0212"/>
      </a:dk1>
      <a:lt1>
        <a:srgbClr val="B43C3E"/>
      </a:lt1>
      <a:dk2>
        <a:srgbClr val="000000"/>
      </a:dk2>
      <a:lt2>
        <a:srgbClr val="E9E0C9"/>
      </a:lt2>
      <a:accent1>
        <a:srgbClr val="D60030"/>
      </a:accent1>
      <a:accent2>
        <a:srgbClr val="FFA711"/>
      </a:accent2>
      <a:accent3>
        <a:srgbClr val="709E0B"/>
      </a:accent3>
      <a:accent4>
        <a:srgbClr val="006985"/>
      </a:accent4>
      <a:accent5>
        <a:srgbClr val="3A1E5E"/>
      </a:accent5>
      <a:accent6>
        <a:srgbClr val="FF6428"/>
      </a:accent6>
      <a:hlink>
        <a:srgbClr val="CDA43D"/>
      </a:hlink>
      <a:folHlink>
        <a:srgbClr val="744F1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176</Words>
  <Application>Microsoft Macintosh PowerPoint</Application>
  <PresentationFormat>On-screen Show (16:9)</PresentationFormat>
  <Paragraphs>52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color-strip</vt:lpstr>
      <vt:lpstr>It’s a Process! </vt:lpstr>
      <vt:lpstr>Menu of Targeted Services</vt:lpstr>
      <vt:lpstr>Otter Club</vt:lpstr>
      <vt:lpstr>Behavioral Improvements</vt:lpstr>
      <vt:lpstr>Academic Improvements</vt:lpstr>
      <vt:lpstr>PowerPoint Presentation</vt:lpstr>
      <vt:lpstr>Goals for 2014-15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PBIS Targeted &amp; Intensive  Supports  Dothan Brook School </dc:title>
  <cp:lastModifiedBy>Sherry Schoenberg</cp:lastModifiedBy>
  <cp:revision>3</cp:revision>
  <dcterms:modified xsi:type="dcterms:W3CDTF">2014-10-01T17:58:17Z</dcterms:modified>
</cp:coreProperties>
</file>