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291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bradford@cssu.org" TargetMode="External"/><Relationship Id="rId4" Type="http://schemas.openxmlformats.org/officeDocument/2006/relationships/hyperlink" Target="mailto:kmyhre@cssu.or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 a STAR @ HCS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PBIS Implementation Road Trip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Rest of the Trip: Our Next Steps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Shift to a more proactive system with high visibility and increased communication, with emphasis on keeping students in class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Study/Implement Restorative Justice as Tier 1 strategy (part of our monthly professional development calendar)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Continue quest to provide meaningful data (e.g. by grade level) to staff</a:t>
            </a:r>
          </a:p>
          <a:p>
            <a:pPr marL="457200" lvl="0" indent="-228600">
              <a:spcBef>
                <a:spcPts val="0"/>
              </a:spcBef>
              <a:buChar char="★"/>
            </a:pPr>
            <a:r>
              <a:rPr lang="en"/>
              <a:t>Considering tracking minors as useful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Roadside Assistance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/>
              <a:t>Time for Questions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/>
              <a:t>Jen Bradford, Special Educator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jbradford@cssu.org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/>
              <a:t>Kate Myhre, Behavior Coordinator </a:t>
            </a:r>
            <a:r>
              <a:rPr lang="en" sz="3000" u="sng">
                <a:solidFill>
                  <a:schemeClr val="hlink"/>
                </a:solidFill>
                <a:hlinkClick r:id="rId4"/>
              </a:rPr>
              <a:t>kmyhre@cssu.org</a:t>
            </a:r>
            <a:r>
              <a:rPr lang="en" sz="30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l="-4213" t="-2343" r="-334"/>
          <a:stretch/>
        </p:blipFill>
        <p:spPr>
          <a:xfrm rot="10800000">
            <a:off x="5259103" y="1221010"/>
            <a:ext cx="3759600" cy="3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Point of Departure:  Hinesburg Community School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79450" y="1221000"/>
            <a:ext cx="8520600" cy="334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★"/>
            </a:pPr>
            <a:r>
              <a:rPr lang="en" sz="2000">
                <a:solidFill>
                  <a:srgbClr val="000000"/>
                </a:solidFill>
              </a:rPr>
              <a:t>Located in Hinesburg, VT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★"/>
            </a:pPr>
            <a:r>
              <a:rPr lang="en" sz="2000">
                <a:solidFill>
                  <a:srgbClr val="000000"/>
                </a:solidFill>
              </a:rPr>
              <a:t>PreK-Grade 8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★"/>
            </a:pPr>
            <a:r>
              <a:rPr lang="en" sz="2000">
                <a:solidFill>
                  <a:srgbClr val="000000"/>
                </a:solidFill>
              </a:rPr>
              <a:t>Over 500 students </a:t>
            </a:r>
          </a:p>
          <a:p>
            <a:pPr marL="4572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00"/>
                </a:solidFill>
              </a:rPr>
              <a:t> (23% free/reduced lunch)</a:t>
            </a:r>
          </a:p>
          <a:p>
            <a:pPr marL="457200" lvl="0" indent="-3556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★"/>
            </a:pPr>
            <a:r>
              <a:rPr lang="en" sz="2000">
                <a:solidFill>
                  <a:srgbClr val="000000"/>
                </a:solidFill>
              </a:rPr>
              <a:t>Rural community with </a:t>
            </a:r>
          </a:p>
          <a:p>
            <a: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matic SC"/>
              <a:buNone/>
            </a:pPr>
            <a:r>
              <a:rPr lang="en" sz="2000">
                <a:solidFill>
                  <a:srgbClr val="000000"/>
                </a:solidFill>
              </a:rPr>
              <a:t>  growing village center</a:t>
            </a:r>
          </a:p>
          <a:p>
            <a:pPr marL="457200" lvl="0" indent="-3556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★"/>
            </a:pPr>
            <a:r>
              <a:rPr lang="en" sz="2000">
                <a:solidFill>
                  <a:srgbClr val="000000"/>
                </a:solidFill>
              </a:rPr>
              <a:t>9th year of implementation</a:t>
            </a:r>
          </a:p>
          <a:p>
            <a: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en"/>
              <a:t>Stop #1: Our Schoolwide Expectations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i="1">
                <a:solidFill>
                  <a:srgbClr val="000000"/>
                </a:solidFill>
              </a:rPr>
              <a:t>Welcome to HCS, where you can Be a STAR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★"/>
            </a:pPr>
            <a:r>
              <a:rPr lang="en" sz="2400">
                <a:solidFill>
                  <a:srgbClr val="000000"/>
                </a:solidFill>
              </a:rPr>
              <a:t>Belonging                                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★"/>
            </a:pPr>
            <a:r>
              <a:rPr lang="en" sz="2400">
                <a:solidFill>
                  <a:srgbClr val="000000"/>
                </a:solidFill>
              </a:rPr>
              <a:t>Sharing                    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★"/>
            </a:pPr>
            <a:r>
              <a:rPr lang="en" sz="2400">
                <a:solidFill>
                  <a:srgbClr val="000000"/>
                </a:solidFill>
              </a:rPr>
              <a:t>Trust                      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★"/>
            </a:pPr>
            <a:r>
              <a:rPr lang="en" sz="2400">
                <a:solidFill>
                  <a:srgbClr val="000000"/>
                </a:solidFill>
              </a:rPr>
              <a:t>Accepting                                  Responsibility             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Char char="★"/>
            </a:pPr>
            <a:r>
              <a:rPr lang="en" sz="2400">
                <a:solidFill>
                  <a:srgbClr val="000000"/>
                </a:solidFill>
              </a:rPr>
              <a:t>Respect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5650" y="1761775"/>
            <a:ext cx="4360200" cy="29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Moving From “Core Values” to Schoolwide Expectations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974" y="1194025"/>
            <a:ext cx="4568400" cy="3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l="-37959" r="-37941"/>
          <a:stretch/>
        </p:blipFill>
        <p:spPr>
          <a:xfrm rot="-716836">
            <a:off x="3569447" y="1480109"/>
            <a:ext cx="6389505" cy="272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Traveling from School to Classroom to Community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 descr="Constitution Day 2009 0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975" y="1093850"/>
            <a:ext cx="6864802" cy="386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muluget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550" y="2516300"/>
            <a:ext cx="2736750" cy="205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Banner 00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549200"/>
            <a:ext cx="3164408" cy="23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Stop #2: Our Acknowledgement System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Teachers thank students for demonstrating our core values with both a specific, verbal recognition and a paper star.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These stars are tallied for students in our younger grades (PK-2) and are pooled together by team for students in grades 3-8.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Celebrations are both Individual and Collective </a:t>
            </a:r>
          </a:p>
        </p:txBody>
      </p:sp>
      <p:pic>
        <p:nvPicPr>
          <p:cNvPr id="95" name="Shape 95" descr="ms sta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045" y="1959852"/>
            <a:ext cx="1628305" cy="11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stars 00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5950" y="1957050"/>
            <a:ext cx="1628307" cy="116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IMG_1951[1]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5493" y="1959852"/>
            <a:ext cx="1628303" cy="116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Stop #3: Our Data over Time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3850"/>
            <a:ext cx="7181718" cy="34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Need for Tune-Ups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7" y="1228675"/>
            <a:ext cx="7965091" cy="33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Detours over Time (&amp; why we didn’t buy a new car)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Administrative Support became </a:t>
            </a:r>
            <a:r>
              <a:rPr lang="en" i="1"/>
              <a:t>Involvement</a:t>
            </a:r>
            <a:r>
              <a:rPr lang="en"/>
              <a:t> (Year 2)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Emphasized team-based celebrations over individual recognition (Year 2+) 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Spotlight on adult impact on school culture (Year 4)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Redefined Majors and the decision not to track minors (Year 5)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Added second behavior specialist (Year 7)</a:t>
            </a:r>
          </a:p>
          <a:p>
            <a:pPr marL="457200" lvl="0" indent="-228600">
              <a:spcBef>
                <a:spcPts val="0"/>
              </a:spcBef>
              <a:buChar char="★"/>
            </a:pPr>
            <a:r>
              <a:rPr lang="en"/>
              <a:t>What happened in year 8? Using data to inform decisions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Macintosh PowerPoint</Application>
  <PresentationFormat>On-screen Show (16:9)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Amatic SC</vt:lpstr>
      <vt:lpstr>Source Code Pro</vt:lpstr>
      <vt:lpstr>Lustria</vt:lpstr>
      <vt:lpstr>beach-day</vt:lpstr>
      <vt:lpstr>Be a STAR @ HCS</vt:lpstr>
      <vt:lpstr>Point of Departure:  Hinesburg Community School</vt:lpstr>
      <vt:lpstr>Stop #1: Our Schoolwide Expectations</vt:lpstr>
      <vt:lpstr>Moving From “Core Values” to Schoolwide Expectations</vt:lpstr>
      <vt:lpstr>Traveling from School to Classroom to Community</vt:lpstr>
      <vt:lpstr>Stop #2: Our Acknowledgement System</vt:lpstr>
      <vt:lpstr>Stop #3: Our Data over Time</vt:lpstr>
      <vt:lpstr>The Need for Tune-Ups</vt:lpstr>
      <vt:lpstr>Detours over Time (&amp; why we didn’t buy a new car)</vt:lpstr>
      <vt:lpstr>The Rest of the Trip: Our Next Steps</vt:lpstr>
      <vt:lpstr>Roadside Assistance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STAR @ HCS</dc:title>
  <cp:lastModifiedBy>Sherry Schoenberg</cp:lastModifiedBy>
  <cp:revision>1</cp:revision>
  <dcterms:modified xsi:type="dcterms:W3CDTF">2016-10-07T12:37:43Z</dcterms:modified>
</cp:coreProperties>
</file>