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7"/>
  </p:notesMasterIdLst>
  <p:sldIdLst>
    <p:sldId id="256" r:id="rId2"/>
    <p:sldId id="272" r:id="rId3"/>
    <p:sldId id="273" r:id="rId4"/>
    <p:sldId id="270" r:id="rId5"/>
    <p:sldId id="267" r:id="rId6"/>
    <p:sldId id="268" r:id="rId7"/>
    <p:sldId id="257" r:id="rId8"/>
    <p:sldId id="258" r:id="rId9"/>
    <p:sldId id="262" r:id="rId10"/>
    <p:sldId id="263" r:id="rId11"/>
    <p:sldId id="261" r:id="rId12"/>
    <p:sldId id="275" r:id="rId13"/>
    <p:sldId id="277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29" autoAdjust="0"/>
  </p:normalViewPr>
  <p:slideViewPr>
    <p:cSldViewPr>
      <p:cViewPr varScale="1">
        <p:scale>
          <a:sx n="55" d="100"/>
          <a:sy n="55" d="100"/>
        </p:scale>
        <p:origin x="10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27C917-86D6-4083-BE96-E72DBE33C8E0}" type="datetimeFigureOut">
              <a:rPr lang="en-US"/>
              <a:pPr>
                <a:defRPr/>
              </a:pPr>
              <a:t>10/6/2016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FBDE9E-A812-4663-9CB3-8F1B910217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20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15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16175"/>
            <a:ext cx="8153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46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1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33400" y="1600200"/>
            <a:ext cx="39624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381000"/>
            <a:ext cx="4038600" cy="586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33400" y="381000"/>
            <a:ext cx="3962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8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81200" y="685800"/>
            <a:ext cx="5105400" cy="3886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1200" y="4648200"/>
            <a:ext cx="5105400" cy="106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82296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48400"/>
            <a:ext cx="159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6491288"/>
            <a:ext cx="6248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Boltax@Vermont.gov" TargetMode="External"/><Relationship Id="rId2" Type="http://schemas.openxmlformats.org/officeDocument/2006/relationships/hyperlink" Target="mailto:Tracy.Watterson@Vermont.gov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Emma.louie@Vermont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wiftschools.org/" TargetMode="External"/><Relationship Id="rId2" Type="http://schemas.openxmlformats.org/officeDocument/2006/relationships/hyperlink" Target="vriuvm.org/MTSS-RtII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bisvermont.or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t.org/our-work/about-udl.html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743200"/>
          </a:xfrm>
        </p:spPr>
        <p:txBody>
          <a:bodyPr/>
          <a:lstStyle/>
          <a:p>
            <a:r>
              <a:rPr lang="en-US" b="1" dirty="0"/>
              <a:t>Integrating Multi-tiered System of Supports (MTSS) for Academics and Behavior: Current Status in Vermont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PBIS Leadership Forum</a:t>
            </a: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October 7, 2016</a:t>
            </a: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1836" y="5715000"/>
            <a:ext cx="6137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Tracy B. </a:t>
            </a:r>
            <a:r>
              <a:rPr lang="en-US" dirty="0" smtClean="0"/>
              <a:t>Watterson, Richard Boltax, Emma Louie</a:t>
            </a:r>
          </a:p>
          <a:p>
            <a:r>
              <a:rPr lang="en-US" dirty="0" smtClean="0"/>
              <a:t>Agency of Education MTSS 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/>
              <a:t>IDEALLY, WHAT DOES MTSS LOOK LIKE</a:t>
            </a:r>
            <a:r>
              <a:rPr lang="en-US" altLang="en-US" b="1" dirty="0" smtClean="0"/>
              <a:t>?</a:t>
            </a:r>
            <a:br>
              <a:rPr lang="en-US" altLang="en-US" b="1" dirty="0" smtClean="0"/>
            </a:br>
            <a:r>
              <a:rPr lang="en-US" altLang="en-US" b="1" dirty="0" smtClean="0"/>
              <a:t>(</a:t>
            </a:r>
            <a:r>
              <a:rPr lang="en-US" altLang="en-US" b="1" dirty="0"/>
              <a:t>Part </a:t>
            </a:r>
            <a:r>
              <a:rPr lang="en-US" altLang="en-US" b="1" dirty="0" smtClean="0"/>
              <a:t>Three)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Intensive Supports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Few </a:t>
            </a:r>
            <a:r>
              <a:rPr lang="en-US" sz="2800" b="1" dirty="0"/>
              <a:t>students (&lt; </a:t>
            </a:r>
            <a:r>
              <a:rPr lang="en-US" sz="2800" b="1" dirty="0" smtClean="0"/>
              <a:t>5</a:t>
            </a:r>
            <a:r>
              <a:rPr lang="en-US" sz="2800" b="1" dirty="0"/>
              <a:t>%)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Individual or group of two</a:t>
            </a: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Six </a:t>
            </a:r>
            <a:r>
              <a:rPr lang="en-US" sz="2800" b="1" dirty="0"/>
              <a:t>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Entrance/exit criteria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Progress monitoring </a:t>
            </a:r>
            <a:r>
              <a:rPr lang="en-US" sz="2800" b="1" dirty="0" smtClean="0"/>
              <a:t>every week</a:t>
            </a: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Skill-based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Diagnostic Assessments</a:t>
            </a: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71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73" y="152400"/>
            <a:ext cx="8229600" cy="914400"/>
          </a:xfrm>
        </p:spPr>
        <p:txBody>
          <a:bodyPr/>
          <a:lstStyle/>
          <a:p>
            <a:r>
              <a:rPr lang="en-US" b="1" dirty="0" smtClean="0"/>
              <a:t>WHAT IS YOUR REALITY?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83573" y="1143000"/>
            <a:ext cx="8763000" cy="5181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 smtClean="0"/>
              <a:t>Take a minute to jot down two things you have observed in a multi-tiered system that is working for the students </a:t>
            </a:r>
            <a:r>
              <a:rPr lang="en-US" sz="4000" b="1" dirty="0" smtClean="0"/>
              <a:t>in your setting.</a:t>
            </a:r>
            <a:endParaRPr lang="en-US" sz="4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 smtClean="0"/>
              <a:t>Find someone </a:t>
            </a:r>
            <a:r>
              <a:rPr lang="en-US" sz="4000" b="1" dirty="0" smtClean="0"/>
              <a:t>to </a:t>
            </a:r>
            <a:r>
              <a:rPr lang="en-US" sz="4000" b="1" dirty="0" smtClean="0"/>
              <a:t>share your observations with, and listen to what they have observed.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b="1" dirty="0" smtClean="0"/>
          </a:p>
          <a:p>
            <a:pPr algn="ctr"/>
            <a:r>
              <a:rPr lang="en-US" sz="4000" b="1" dirty="0" smtClean="0"/>
              <a:t>What is the same?</a:t>
            </a:r>
          </a:p>
          <a:p>
            <a:pPr algn="ctr"/>
            <a:r>
              <a:rPr lang="en-US" sz="4000" b="1" dirty="0" smtClean="0"/>
              <a:t>What is different?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1871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838200"/>
            <a:ext cx="8153400" cy="4343400"/>
          </a:xfrm>
        </p:spPr>
        <p:txBody>
          <a:bodyPr/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What </a:t>
            </a:r>
            <a:r>
              <a:rPr lang="en-US" sz="4000" b="1" dirty="0"/>
              <a:t>is the Current State of MTSS in Your Setting?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60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133600"/>
            <a:ext cx="670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What Would You Like Your MTSS to Look Like by Next School Year?</a:t>
            </a:r>
          </a:p>
        </p:txBody>
      </p:sp>
    </p:spTree>
    <p:extLst>
      <p:ext uri="{BB962C8B-B14F-4D97-AF65-F5344CB8AC3E}">
        <p14:creationId xmlns:p14="http://schemas.microsoft.com/office/powerpoint/2010/main" val="3206796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ctr"/>
            <a:endParaRPr lang="en-US" sz="4000" b="1" dirty="0" smtClean="0"/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How </a:t>
            </a:r>
            <a:r>
              <a:rPr lang="en-US" sz="4000" b="1" dirty="0"/>
              <a:t>Can the </a:t>
            </a:r>
            <a:r>
              <a:rPr lang="en-US" sz="4000" b="1" dirty="0" smtClean="0"/>
              <a:t>AOE MTSS Team </a:t>
            </a:r>
            <a:r>
              <a:rPr lang="en-US" sz="4000" b="1" dirty="0"/>
              <a:t>Support You?</a:t>
            </a:r>
            <a:endParaRPr lang="en-US" sz="4000" dirty="0"/>
          </a:p>
          <a:p>
            <a:pPr algn="ctr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15787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smtClean="0"/>
              <a:t>MTSS </a:t>
            </a:r>
            <a:r>
              <a:rPr lang="en-US" b="1" dirty="0" smtClean="0"/>
              <a:t>TEAM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22564" y="1219200"/>
            <a:ext cx="8229600" cy="5105400"/>
          </a:xfrm>
        </p:spPr>
        <p:txBody>
          <a:bodyPr/>
          <a:lstStyle/>
          <a:p>
            <a:r>
              <a:rPr lang="en-US" sz="2800" b="1" dirty="0" smtClean="0"/>
              <a:t>Tracy B. Watterson, Program Manager</a:t>
            </a:r>
          </a:p>
          <a:p>
            <a:r>
              <a:rPr lang="en-US" sz="2800" b="1" dirty="0" smtClean="0">
                <a:hlinkClick r:id="rId2"/>
              </a:rPr>
              <a:t>Tracy.Watterson@Vermont.gov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Richard Boltax, Coordinator</a:t>
            </a:r>
          </a:p>
          <a:p>
            <a:r>
              <a:rPr lang="en-US" sz="2800" b="1" dirty="0" smtClean="0">
                <a:hlinkClick r:id="rId3"/>
              </a:rPr>
              <a:t>Richard.Boltax@Vermont.gov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Emma Louie, Coordinator</a:t>
            </a:r>
          </a:p>
          <a:p>
            <a:r>
              <a:rPr lang="en-US" sz="2800" b="1" dirty="0" smtClean="0">
                <a:hlinkClick r:id="rId4"/>
              </a:rPr>
              <a:t>Emma.Louie@Vermont.gov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Vacant, Coordinator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1958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228600"/>
            <a:ext cx="8610600" cy="6096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  <a:endParaRPr lang="en-US" dirty="0"/>
          </a:p>
          <a:p>
            <a:pPr lvl="0"/>
            <a:r>
              <a:rPr lang="en-US" sz="2800" b="1" dirty="0"/>
              <a:t>Grounding </a:t>
            </a:r>
            <a:r>
              <a:rPr lang="en-US" sz="2800" b="1" dirty="0" smtClean="0"/>
              <a:t>Question</a:t>
            </a:r>
          </a:p>
          <a:p>
            <a:pPr lvl="0"/>
            <a:endParaRPr lang="en-US" sz="2800" b="1" dirty="0"/>
          </a:p>
          <a:p>
            <a:pPr lvl="0"/>
            <a:r>
              <a:rPr lang="en-US" sz="2800" b="1" dirty="0" smtClean="0"/>
              <a:t>Agency </a:t>
            </a:r>
            <a:r>
              <a:rPr lang="en-US" sz="2800" b="1" dirty="0"/>
              <a:t>of Education’s Overview of MTSS in </a:t>
            </a:r>
            <a:r>
              <a:rPr lang="en-US" sz="2800" b="1" dirty="0" smtClean="0"/>
              <a:t>Vermont</a:t>
            </a:r>
          </a:p>
          <a:p>
            <a:pPr lvl="0"/>
            <a:endParaRPr lang="en-US" sz="2800" b="1" dirty="0"/>
          </a:p>
          <a:p>
            <a:pPr lvl="0"/>
            <a:r>
              <a:rPr lang="en-US" sz="2800" b="1" dirty="0" smtClean="0"/>
              <a:t>Reflection </a:t>
            </a:r>
            <a:r>
              <a:rPr lang="en-US" sz="2800" b="1" dirty="0"/>
              <a:t>on the Importance of This </a:t>
            </a:r>
            <a:r>
              <a:rPr lang="en-US" sz="2800" b="1" dirty="0" smtClean="0"/>
              <a:t>Work</a:t>
            </a:r>
          </a:p>
          <a:p>
            <a:pPr marL="0" lvl="0" indent="0">
              <a:buNone/>
            </a:pPr>
            <a:r>
              <a:rPr lang="en-US" sz="2800" b="1" dirty="0"/>
              <a:t> </a:t>
            </a:r>
          </a:p>
          <a:p>
            <a:r>
              <a:rPr lang="en-US" sz="2800" b="1" dirty="0"/>
              <a:t>Two Schools’ Journey and Future Directions in Building Their Academic and Behavioral </a:t>
            </a:r>
            <a:r>
              <a:rPr lang="en-US" sz="2800" b="1" dirty="0" smtClean="0"/>
              <a:t>MTSS</a:t>
            </a:r>
          </a:p>
          <a:p>
            <a:endParaRPr lang="en-US" sz="2800" b="1" dirty="0"/>
          </a:p>
          <a:p>
            <a:r>
              <a:rPr lang="en-US" sz="2800" b="1" dirty="0" smtClean="0"/>
              <a:t>Questions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4805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US" dirty="0"/>
          </a:p>
          <a:p>
            <a:pPr marL="0" lvl="0" indent="0" algn="ctr">
              <a:buNone/>
            </a:pPr>
            <a:r>
              <a:rPr lang="en-US" sz="3600" b="1" dirty="0" smtClean="0"/>
              <a:t>Based </a:t>
            </a:r>
            <a:r>
              <a:rPr lang="en-US" sz="3600" b="1" dirty="0"/>
              <a:t>on your knowledge of MTSS, what are the benefits and challenges for Vermont </a:t>
            </a:r>
            <a:r>
              <a:rPr lang="en-US" sz="3600" b="1" dirty="0" smtClean="0"/>
              <a:t>schools</a:t>
            </a:r>
            <a:r>
              <a:rPr lang="en-US" sz="3600" b="1" dirty="0"/>
              <a:t>?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5278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14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LOOK THROUGH THE LENS OF…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4127" y="1828800"/>
            <a:ext cx="8153400" cy="4343400"/>
          </a:xfrm>
        </p:spPr>
        <p:txBody>
          <a:bodyPr/>
          <a:lstStyle/>
          <a:p>
            <a:r>
              <a:rPr lang="en-US" b="1" dirty="0" smtClean="0"/>
              <a:t>What is the Current State of MTSS in Your Setting?</a:t>
            </a:r>
          </a:p>
          <a:p>
            <a:endParaRPr lang="en-US" b="1" dirty="0"/>
          </a:p>
          <a:p>
            <a:r>
              <a:rPr lang="en-US" b="1" dirty="0" smtClean="0"/>
              <a:t>What Would You Like Your MTSS to Look Like by Next School Year?</a:t>
            </a:r>
          </a:p>
          <a:p>
            <a:endParaRPr lang="en-US" b="1" dirty="0"/>
          </a:p>
          <a:p>
            <a:r>
              <a:rPr lang="en-US" b="1" dirty="0"/>
              <a:t>How Can the AOE MTSS Team Support You?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ESSENTIAL SUPPORT FOR VERMONT’S EDUCATIONAL QUALITY STANDARDS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EQS </a:t>
            </a:r>
            <a:r>
              <a:rPr lang="en-US" b="1" dirty="0"/>
              <a:t>2121.5 Tiered System Of Academic And Behavioral </a:t>
            </a:r>
            <a:r>
              <a:rPr lang="en-US" b="1" dirty="0" smtClean="0"/>
              <a:t>Support</a:t>
            </a:r>
          </a:p>
          <a:p>
            <a:endParaRPr lang="en-US" b="1" dirty="0"/>
          </a:p>
          <a:p>
            <a:r>
              <a:rPr lang="en-US" b="1" dirty="0"/>
              <a:t>16 V.S.A. §2902 and State Board Rule 2194- each school shall ensure that a tiered system of academic and behavioral supports is in place to assist all students in working toward attainment of the standards.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MTSS </a:t>
            </a:r>
            <a:r>
              <a:rPr lang="en-US" b="1" dirty="0" smtClean="0"/>
              <a:t>TEAM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95400"/>
            <a:ext cx="8839200" cy="4953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We believe, and research supports, </a:t>
            </a:r>
            <a:r>
              <a:rPr lang="en-US" b="1" dirty="0"/>
              <a:t>that Multi-Tiered System of Supports (MTSS) improves student outcomes by building capacity within schools and supervisory unions to meet the academic and behavior needs of all students. </a:t>
            </a:r>
            <a:endParaRPr lang="en-US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We </a:t>
            </a:r>
            <a:r>
              <a:rPr lang="en-US" b="1" dirty="0"/>
              <a:t>believe that all students, including those with the most extensive needs, should experience high-quality instruction within inclusive educational settings. </a:t>
            </a:r>
          </a:p>
        </p:txBody>
      </p:sp>
    </p:spTree>
    <p:extLst>
      <p:ext uri="{BB962C8B-B14F-4D97-AF65-F5344CB8AC3E}">
        <p14:creationId xmlns:p14="http://schemas.microsoft.com/office/powerpoint/2010/main" val="250403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u="sng" dirty="0" smtClean="0"/>
              <a:t>INTEGRATED</a:t>
            </a:r>
            <a:r>
              <a:rPr lang="en-US" altLang="en-US" b="1" dirty="0" smtClean="0"/>
              <a:t> EDUCATIONAL FRAMEWORKS*</a:t>
            </a:r>
            <a:endParaRPr lang="en-US" altLang="en-US" b="1" dirty="0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5300" y="1600200"/>
            <a:ext cx="8153400" cy="4419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hlinkClick r:id="rId2" action="ppaction://hlinkfile"/>
              </a:rPr>
              <a:t>MTSS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dirty="0" smtClean="0"/>
              <a:t>-Components and Principles (see handout)</a:t>
            </a:r>
          </a:p>
          <a:p>
            <a:pPr marL="0" indent="0">
              <a:buNone/>
            </a:pPr>
            <a:r>
              <a:rPr lang="en-US" altLang="en-US" b="1" dirty="0" smtClean="0"/>
              <a:t>-Tiers of Support (person-first language)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hlinkClick r:id="rId3"/>
              </a:rPr>
              <a:t>SWiFT</a:t>
            </a:r>
            <a:r>
              <a:rPr lang="en-US" altLang="en-US" b="1" dirty="0" smtClean="0"/>
              <a:t> </a:t>
            </a:r>
          </a:p>
          <a:p>
            <a:pPr marL="0" indent="0">
              <a:buNone/>
            </a:pPr>
            <a:r>
              <a:rPr lang="en-US" altLang="en-US" b="1" dirty="0" smtClean="0"/>
              <a:t>-Domains and Features </a:t>
            </a:r>
            <a:r>
              <a:rPr lang="en-US" altLang="en-US" b="1" dirty="0"/>
              <a:t>(see handout)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dirty="0" smtClean="0"/>
              <a:t>-</a:t>
            </a:r>
            <a:r>
              <a:rPr lang="en-US" altLang="en-US" b="1" dirty="0" smtClean="0">
                <a:hlinkClick r:id="rId4"/>
              </a:rPr>
              <a:t>VTPBIS</a:t>
            </a:r>
            <a:endParaRPr lang="en-US" altLang="en-US" b="1" dirty="0" smtClean="0"/>
          </a:p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r>
              <a:rPr lang="en-US" altLang="en-US" b="1" dirty="0" smtClean="0"/>
              <a:t>*additional resources on AOE website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>IDEALLY, WHAT DOES MTSS LOOK LIKE?</a:t>
            </a:r>
            <a:endParaRPr lang="en-US" altLang="en-US" b="1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0"/>
          </p:nvPr>
        </p:nvSpPr>
        <p:spPr>
          <a:xfrm>
            <a:off x="450273" y="1066800"/>
            <a:ext cx="8229600" cy="5181600"/>
          </a:xfrm>
        </p:spPr>
        <p:txBody>
          <a:bodyPr/>
          <a:lstStyle/>
          <a:p>
            <a:r>
              <a:rPr lang="en-US" altLang="en-US" b="1" dirty="0" smtClean="0"/>
              <a:t>Universal Supports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Every student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Evidence-Based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Common Planning Time with GenEd and SpEd educators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Differentiation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>
                <a:hlinkClick r:id="rId2"/>
              </a:rPr>
              <a:t>Universal Design for Learning</a:t>
            </a:r>
            <a:endParaRPr lang="en-US" altLang="en-U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Accommodations and Adaptations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Universal Screening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1" dirty="0" smtClean="0"/>
              <a:t>Formative and Summative Assessment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/>
              <a:t>IDEALLY, WHAT DOES MTSS LOOK LIKE? </a:t>
            </a:r>
            <a:r>
              <a:rPr lang="en-US" altLang="en-US" b="1" dirty="0" smtClean="0"/>
              <a:t>(Part Two)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b="1" dirty="0" smtClean="0"/>
              <a:t>Targeted Supports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Supplemental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Some students (&lt; 15%)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Small group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Six 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Entrance/exit criteria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Progress monitoring every two 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Skill-based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Diagnostic Assessments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6296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edu-aoe-power-point-presentation</Template>
  <TotalTime>108</TotalTime>
  <Words>460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Palatino Linotype</vt:lpstr>
      <vt:lpstr>Wingdings</vt:lpstr>
      <vt:lpstr>Custom Design</vt:lpstr>
      <vt:lpstr>Integrating Multi-tiered System of Supports (MTSS) for Academics and Behavior: Current Status in Vermont</vt:lpstr>
      <vt:lpstr>PowerPoint Presentation</vt:lpstr>
      <vt:lpstr>PowerPoint Presentation</vt:lpstr>
      <vt:lpstr>LOOK THROUGH THE LENS OF…</vt:lpstr>
      <vt:lpstr> ESSENTIAL SUPPORT FOR VERMONT’S EDUCATIONAL QUALITY STANDARDS </vt:lpstr>
      <vt:lpstr>THE MTSS TEAM</vt:lpstr>
      <vt:lpstr>INTEGRATED EDUCATIONAL FRAMEWORKS*</vt:lpstr>
      <vt:lpstr>IDEALLY, WHAT DOES MTSS LOOK LIKE?</vt:lpstr>
      <vt:lpstr>IDEALLY, WHAT DOES MTSS LOOK LIKE? (Part Two)</vt:lpstr>
      <vt:lpstr>IDEALLY, WHAT DOES MTSS LOOK LIKE? (Part Three)</vt:lpstr>
      <vt:lpstr>WHAT IS YOUR REALITY?</vt:lpstr>
      <vt:lpstr>PowerPoint Presentation</vt:lpstr>
      <vt:lpstr>PowerPoint Presentation</vt:lpstr>
      <vt:lpstr>PowerPoint Presentation</vt:lpstr>
      <vt:lpstr>THE MTSS TEAM</vt:lpstr>
    </vt:vector>
  </TitlesOfParts>
  <Company>Vermont Agency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Vermont Agency of Education</dc:creator>
  <cp:lastModifiedBy>Watterson, Tracy</cp:lastModifiedBy>
  <cp:revision>15</cp:revision>
  <dcterms:created xsi:type="dcterms:W3CDTF">2016-07-25T13:30:01Z</dcterms:created>
  <dcterms:modified xsi:type="dcterms:W3CDTF">2016-10-06T18:09:07Z</dcterms:modified>
</cp:coreProperties>
</file>