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74" r:id="rId2"/>
    <p:sldId id="275" r:id="rId3"/>
    <p:sldId id="276" r:id="rId4"/>
    <p:sldId id="277" r:id="rId5"/>
    <p:sldId id="278" r:id="rId6"/>
    <p:sldId id="279" r:id="rId7"/>
    <p:sldId id="257" r:id="rId8"/>
    <p:sldId id="258" r:id="rId9"/>
    <p:sldId id="259" r:id="rId10"/>
    <p:sldId id="260" r:id="rId11"/>
    <p:sldId id="261" r:id="rId12"/>
    <p:sldId id="262" r:id="rId13"/>
    <p:sldId id="263" r:id="rId14"/>
    <p:sldId id="264" r:id="rId15"/>
    <p:sldId id="285" r:id="rId16"/>
    <p:sldId id="268" r:id="rId17"/>
    <p:sldId id="286" r:id="rId18"/>
    <p:sldId id="287" r:id="rId19"/>
    <p:sldId id="271" r:id="rId20"/>
    <p:sldId id="272" r:id="rId21"/>
    <p:sldId id="288" r:id="rId22"/>
    <p:sldId id="265" r:id="rId23"/>
    <p:sldId id="269" r:id="rId24"/>
    <p:sldId id="270" r:id="rId25"/>
    <p:sldId id="273" r:id="rId26"/>
    <p:sldId id="281" r:id="rId27"/>
    <p:sldId id="282" r:id="rId28"/>
    <p:sldId id="283" r:id="rId29"/>
    <p:sldId id="28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68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7"/>
    <p:restoredTop sz="78430" autoAdjust="0"/>
  </p:normalViewPr>
  <p:slideViewPr>
    <p:cSldViewPr snapToGrid="0" snapToObjects="1">
      <p:cViewPr varScale="1">
        <p:scale>
          <a:sx n="72" d="100"/>
          <a:sy n="72" d="100"/>
        </p:scale>
        <p:origin x="728" y="2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85910C-841A-4770-8850-B1893A9DF604}" type="doc">
      <dgm:prSet loTypeId="urn:microsoft.com/office/officeart/2005/8/layout/list1" loCatId="list" qsTypeId="urn:microsoft.com/office/officeart/2005/8/quickstyle/3d3" qsCatId="3D" csTypeId="urn:microsoft.com/office/officeart/2005/8/colors/accent2_2" csCatId="accent2" phldr="1"/>
      <dgm:spPr/>
      <dgm:t>
        <a:bodyPr/>
        <a:lstStyle/>
        <a:p>
          <a:endParaRPr lang="en-US"/>
        </a:p>
      </dgm:t>
    </dgm:pt>
    <dgm:pt modelId="{A9B54138-0C0B-4B41-AE76-E45327B1386A}">
      <dgm:prSet phldrT="[Text]" custT="1"/>
      <dgm:spPr/>
      <dgm:t>
        <a:bodyPr/>
        <a:lstStyle/>
        <a:p>
          <a:r>
            <a:rPr lang="en-US" sz="2600" b="0" dirty="0" smtClean="0">
              <a:latin typeface="+mj-lt"/>
            </a:rPr>
            <a:t>Exploration &amp; Adoption</a:t>
          </a:r>
        </a:p>
      </dgm:t>
    </dgm:pt>
    <dgm:pt modelId="{C15114FA-858E-4CC7-970D-317A88EF07AA}" type="parTrans" cxnId="{F3E87748-4CBA-47AA-B4BD-2DCE1575A622}">
      <dgm:prSet/>
      <dgm:spPr/>
      <dgm:t>
        <a:bodyPr/>
        <a:lstStyle/>
        <a:p>
          <a:endParaRPr lang="en-US"/>
        </a:p>
      </dgm:t>
    </dgm:pt>
    <dgm:pt modelId="{3416F508-DFDB-4688-A8E9-F5C641F659AE}" type="sibTrans" cxnId="{F3E87748-4CBA-47AA-B4BD-2DCE1575A622}">
      <dgm:prSet/>
      <dgm:spPr/>
      <dgm:t>
        <a:bodyPr/>
        <a:lstStyle/>
        <a:p>
          <a:endParaRPr lang="en-US"/>
        </a:p>
      </dgm:t>
    </dgm:pt>
    <dgm:pt modelId="{954AAE81-35C4-4C12-B62B-8709AEF99FD6}">
      <dgm:prSet phldrT="[Text]" custT="1"/>
      <dgm:spPr/>
      <dgm:t>
        <a:bodyPr/>
        <a:lstStyle/>
        <a:p>
          <a:r>
            <a:rPr lang="en-US" sz="2600" b="0" dirty="0" smtClean="0">
              <a:latin typeface="+mj-lt"/>
            </a:rPr>
            <a:t>Installation</a:t>
          </a:r>
          <a:endParaRPr lang="en-US" sz="2600" b="0" dirty="0">
            <a:latin typeface="+mj-lt"/>
          </a:endParaRPr>
        </a:p>
      </dgm:t>
    </dgm:pt>
    <dgm:pt modelId="{A8C4E290-19C4-45DD-8B7F-7FF42A3CD0C3}" type="parTrans" cxnId="{6B750B97-D182-4750-B489-5BD422762C08}">
      <dgm:prSet/>
      <dgm:spPr/>
      <dgm:t>
        <a:bodyPr/>
        <a:lstStyle/>
        <a:p>
          <a:endParaRPr lang="en-US"/>
        </a:p>
      </dgm:t>
    </dgm:pt>
    <dgm:pt modelId="{1060B8FA-63BC-4FD0-A65B-8BDE3C2CC7A4}" type="sibTrans" cxnId="{6B750B97-D182-4750-B489-5BD422762C08}">
      <dgm:prSet/>
      <dgm:spPr/>
      <dgm:t>
        <a:bodyPr/>
        <a:lstStyle/>
        <a:p>
          <a:endParaRPr lang="en-US"/>
        </a:p>
      </dgm:t>
    </dgm:pt>
    <dgm:pt modelId="{BCDC602B-6184-4667-A139-DDACE59DF40A}">
      <dgm:prSet phldrT="[Text]" custT="1"/>
      <dgm:spPr/>
      <dgm:t>
        <a:bodyPr/>
        <a:lstStyle/>
        <a:p>
          <a:r>
            <a:rPr lang="en-US" sz="2600" b="0" dirty="0" smtClean="0">
              <a:latin typeface="+mj-lt"/>
            </a:rPr>
            <a:t>Initial Implementation</a:t>
          </a:r>
          <a:endParaRPr lang="en-US" sz="2600" b="0" dirty="0">
            <a:latin typeface="+mj-lt"/>
          </a:endParaRPr>
        </a:p>
      </dgm:t>
    </dgm:pt>
    <dgm:pt modelId="{B6838095-522D-4DE9-BE9E-3BB75D39E16B}" type="parTrans" cxnId="{92DCFC75-A0E9-4AE6-B3DB-6E19991DE262}">
      <dgm:prSet/>
      <dgm:spPr/>
      <dgm:t>
        <a:bodyPr/>
        <a:lstStyle/>
        <a:p>
          <a:endParaRPr lang="en-US"/>
        </a:p>
      </dgm:t>
    </dgm:pt>
    <dgm:pt modelId="{E265E1DE-19AC-405C-B6D0-FB68C5B11008}" type="sibTrans" cxnId="{92DCFC75-A0E9-4AE6-B3DB-6E19991DE262}">
      <dgm:prSet/>
      <dgm:spPr/>
      <dgm:t>
        <a:bodyPr/>
        <a:lstStyle/>
        <a:p>
          <a:endParaRPr lang="en-US"/>
        </a:p>
      </dgm:t>
    </dgm:pt>
    <dgm:pt modelId="{CDB3692C-A880-496B-A6DA-BD3FD9CA1840}">
      <dgm:prSet phldrT="[Text]" custT="1"/>
      <dgm:spPr/>
      <dgm:t>
        <a:bodyPr/>
        <a:lstStyle/>
        <a:p>
          <a:pPr>
            <a:spcAft>
              <a:spcPts val="0"/>
            </a:spcAft>
          </a:pPr>
          <a:r>
            <a:rPr lang="en-US" sz="1700" spc="-40" baseline="0" dirty="0" smtClean="0"/>
            <a:t>We think we know what we need so we are planning to move forward (evidence-based)</a:t>
          </a:r>
        </a:p>
      </dgm:t>
    </dgm:pt>
    <dgm:pt modelId="{155E2A8C-3D98-4E2B-BB2F-6D706B74A491}" type="parTrans" cxnId="{0D35226E-FC2F-4DBE-B37B-BB569093E316}">
      <dgm:prSet/>
      <dgm:spPr/>
      <dgm:t>
        <a:bodyPr/>
        <a:lstStyle/>
        <a:p>
          <a:endParaRPr lang="en-US"/>
        </a:p>
      </dgm:t>
    </dgm:pt>
    <dgm:pt modelId="{F8C8E311-C50B-4F63-91A1-B5F91C05D3B6}" type="sibTrans" cxnId="{0D35226E-FC2F-4DBE-B37B-BB569093E316}">
      <dgm:prSet/>
      <dgm:spPr/>
      <dgm:t>
        <a:bodyPr/>
        <a:lstStyle/>
        <a:p>
          <a:endParaRPr lang="en-US"/>
        </a:p>
      </dgm:t>
    </dgm:pt>
    <dgm:pt modelId="{2482C623-A19B-44AA-A093-96807E3CE98F}">
      <dgm:prSet phldrT="[Text]" custT="1"/>
      <dgm:spPr/>
      <dgm:t>
        <a:bodyPr/>
        <a:lstStyle/>
        <a:p>
          <a:pPr>
            <a:spcAft>
              <a:spcPts val="0"/>
            </a:spcAft>
          </a:pPr>
          <a:r>
            <a:rPr lang="en-US" sz="1700" spc="-40" baseline="0" dirty="0" smtClean="0"/>
            <a:t>Let’s make sure we’re ready to implement (capacity infrastructure)</a:t>
          </a:r>
          <a:endParaRPr lang="en-US" sz="1700" spc="-40" baseline="0" dirty="0"/>
        </a:p>
      </dgm:t>
    </dgm:pt>
    <dgm:pt modelId="{34F7C83A-E5B5-4158-B744-A060F3FD4B62}" type="parTrans" cxnId="{4EBD8B83-A9BF-4167-B3C2-46DB14D47B31}">
      <dgm:prSet/>
      <dgm:spPr/>
      <dgm:t>
        <a:bodyPr/>
        <a:lstStyle/>
        <a:p>
          <a:endParaRPr lang="en-US"/>
        </a:p>
      </dgm:t>
    </dgm:pt>
    <dgm:pt modelId="{BB4AFB68-B06A-4815-B5D0-724654CA2CEF}" type="sibTrans" cxnId="{4EBD8B83-A9BF-4167-B3C2-46DB14D47B31}">
      <dgm:prSet/>
      <dgm:spPr/>
      <dgm:t>
        <a:bodyPr/>
        <a:lstStyle/>
        <a:p>
          <a:endParaRPr lang="en-US"/>
        </a:p>
      </dgm:t>
    </dgm:pt>
    <dgm:pt modelId="{F302D720-2B29-40DD-B835-FE6CC07497A7}">
      <dgm:prSet phldrT="[Text]" custT="1"/>
      <dgm:spPr/>
      <dgm:t>
        <a:bodyPr/>
        <a:lstStyle/>
        <a:p>
          <a:pPr>
            <a:spcAft>
              <a:spcPts val="0"/>
            </a:spcAft>
          </a:pPr>
          <a:r>
            <a:rPr lang="en-US" sz="1700" spc="-40" baseline="0" dirty="0" smtClean="0"/>
            <a:t>Let’s give it a try &amp; evaluate (demonstration)</a:t>
          </a:r>
          <a:endParaRPr lang="en-US" sz="1700" spc="-40" baseline="0" dirty="0"/>
        </a:p>
      </dgm:t>
    </dgm:pt>
    <dgm:pt modelId="{2002DB54-4EB0-4BD7-8CE4-0DD6D6325C5A}" type="parTrans" cxnId="{2654E34C-9B85-4E4A-A70A-F8D06B45CBF7}">
      <dgm:prSet/>
      <dgm:spPr/>
      <dgm:t>
        <a:bodyPr/>
        <a:lstStyle/>
        <a:p>
          <a:endParaRPr lang="en-US"/>
        </a:p>
      </dgm:t>
    </dgm:pt>
    <dgm:pt modelId="{D806E5EA-7F2B-47AA-9B85-8549408C67F9}" type="sibTrans" cxnId="{2654E34C-9B85-4E4A-A70A-F8D06B45CBF7}">
      <dgm:prSet/>
      <dgm:spPr/>
      <dgm:t>
        <a:bodyPr/>
        <a:lstStyle/>
        <a:p>
          <a:endParaRPr lang="en-US"/>
        </a:p>
      </dgm:t>
    </dgm:pt>
    <dgm:pt modelId="{C7BD12FB-6A55-495A-9BC4-3682C5DC453B}">
      <dgm:prSet phldrT="[Text]" custT="1"/>
      <dgm:spPr/>
      <dgm:t>
        <a:bodyPr/>
        <a:lstStyle/>
        <a:p>
          <a:r>
            <a:rPr lang="en-US" sz="2600" b="0" dirty="0" smtClean="0">
              <a:latin typeface="+mj-lt"/>
            </a:rPr>
            <a:t>Full Implementation</a:t>
          </a:r>
          <a:endParaRPr lang="en-US" sz="2600" b="0" dirty="0">
            <a:latin typeface="+mj-lt"/>
          </a:endParaRPr>
        </a:p>
      </dgm:t>
    </dgm:pt>
    <dgm:pt modelId="{01268581-07DB-4501-B1F6-A5BF0D9F37DC}" type="sibTrans" cxnId="{D2510023-DBCC-48E2-B7C0-6A4D6DBDE468}">
      <dgm:prSet/>
      <dgm:spPr/>
      <dgm:t>
        <a:bodyPr/>
        <a:lstStyle/>
        <a:p>
          <a:endParaRPr lang="en-US"/>
        </a:p>
      </dgm:t>
    </dgm:pt>
    <dgm:pt modelId="{CD9E1F7A-78EF-4234-9A41-E6B52954B843}" type="parTrans" cxnId="{D2510023-DBCC-48E2-B7C0-6A4D6DBDE468}">
      <dgm:prSet/>
      <dgm:spPr/>
      <dgm:t>
        <a:bodyPr/>
        <a:lstStyle/>
        <a:p>
          <a:endParaRPr lang="en-US"/>
        </a:p>
      </dgm:t>
    </dgm:pt>
    <dgm:pt modelId="{E6CD695C-6935-4EB5-99FB-4EC53F4C3810}">
      <dgm:prSet phldrT="[Text]" custT="1"/>
      <dgm:spPr/>
      <dgm:t>
        <a:bodyPr/>
        <a:lstStyle/>
        <a:p>
          <a:pPr>
            <a:spcAft>
              <a:spcPts val="0"/>
            </a:spcAft>
          </a:pPr>
          <a:r>
            <a:rPr lang="en-US" sz="1700" spc="-40" baseline="0" dirty="0" smtClean="0"/>
            <a:t>That worked, let’s do it for real and implement all tiers across all schools (investment)</a:t>
          </a:r>
          <a:endParaRPr lang="en-US" sz="1700" spc="-40" baseline="0" dirty="0"/>
        </a:p>
      </dgm:t>
    </dgm:pt>
    <dgm:pt modelId="{3815502A-F6F8-483E-9F3D-78B8E202480F}" type="sibTrans" cxnId="{3E7CF413-8F26-4959-B612-3403B92B6B82}">
      <dgm:prSet/>
      <dgm:spPr/>
      <dgm:t>
        <a:bodyPr/>
        <a:lstStyle/>
        <a:p>
          <a:endParaRPr lang="en-US"/>
        </a:p>
      </dgm:t>
    </dgm:pt>
    <dgm:pt modelId="{D2D6CA71-F6B8-4D88-95C9-CB59948B3F8F}" type="parTrans" cxnId="{3E7CF413-8F26-4959-B612-3403B92B6B82}">
      <dgm:prSet/>
      <dgm:spPr/>
      <dgm:t>
        <a:bodyPr/>
        <a:lstStyle/>
        <a:p>
          <a:endParaRPr lang="en-US"/>
        </a:p>
      </dgm:t>
    </dgm:pt>
    <dgm:pt modelId="{6DC1E86B-3651-4633-BD2A-A77A45D13CC3}">
      <dgm:prSet phldrT="[Text]" custT="1"/>
      <dgm:spPr/>
      <dgm:t>
        <a:bodyPr/>
        <a:lstStyle/>
        <a:p>
          <a:pPr>
            <a:spcAft>
              <a:spcPts val="0"/>
            </a:spcAft>
          </a:pPr>
          <a:r>
            <a:rPr lang="en-US" sz="1700" spc="-40" baseline="0" dirty="0" smtClean="0"/>
            <a:t>Let’s make it our way of doing business &amp; sustain implementation (institutionalized use)</a:t>
          </a:r>
          <a:endParaRPr lang="en-US" sz="1700" spc="-40" baseline="0" dirty="0"/>
        </a:p>
      </dgm:t>
    </dgm:pt>
    <dgm:pt modelId="{66A5CCF1-8F8F-4C1F-9B34-8858E68104EE}" type="parTrans" cxnId="{C8B3E949-1A60-44F3-89D1-1898D0654F1C}">
      <dgm:prSet/>
      <dgm:spPr/>
      <dgm:t>
        <a:bodyPr/>
        <a:lstStyle/>
        <a:p>
          <a:endParaRPr lang="en-US"/>
        </a:p>
      </dgm:t>
    </dgm:pt>
    <dgm:pt modelId="{CB343998-AA90-4932-92CC-DCEC3C6A30FB}" type="sibTrans" cxnId="{C8B3E949-1A60-44F3-89D1-1898D0654F1C}">
      <dgm:prSet/>
      <dgm:spPr/>
      <dgm:t>
        <a:bodyPr/>
        <a:lstStyle/>
        <a:p>
          <a:endParaRPr lang="en-US"/>
        </a:p>
      </dgm:t>
    </dgm:pt>
    <dgm:pt modelId="{F4206DCA-C717-4411-832B-33E2421E76FD}" type="pres">
      <dgm:prSet presAssocID="{CA85910C-841A-4770-8850-B1893A9DF604}" presName="linear" presStyleCnt="0">
        <dgm:presLayoutVars>
          <dgm:dir/>
          <dgm:animLvl val="lvl"/>
          <dgm:resizeHandles val="exact"/>
        </dgm:presLayoutVars>
      </dgm:prSet>
      <dgm:spPr/>
      <dgm:t>
        <a:bodyPr/>
        <a:lstStyle/>
        <a:p>
          <a:endParaRPr lang="en-US"/>
        </a:p>
      </dgm:t>
    </dgm:pt>
    <dgm:pt modelId="{5BEF5673-4A6A-48A1-B05B-9E48441BF1B1}" type="pres">
      <dgm:prSet presAssocID="{A9B54138-0C0B-4B41-AE76-E45327B1386A}" presName="parentLin" presStyleCnt="0"/>
      <dgm:spPr/>
    </dgm:pt>
    <dgm:pt modelId="{B2370C2D-CF9E-4FD6-A020-10EAE92B6680}" type="pres">
      <dgm:prSet presAssocID="{A9B54138-0C0B-4B41-AE76-E45327B1386A}" presName="parentLeftMargin" presStyleLbl="node1" presStyleIdx="0" presStyleCnt="4"/>
      <dgm:spPr/>
      <dgm:t>
        <a:bodyPr/>
        <a:lstStyle/>
        <a:p>
          <a:endParaRPr lang="en-US"/>
        </a:p>
      </dgm:t>
    </dgm:pt>
    <dgm:pt modelId="{1C83B8A7-E55A-4A95-9C9B-A2BC7606356D}" type="pres">
      <dgm:prSet presAssocID="{A9B54138-0C0B-4B41-AE76-E45327B1386A}" presName="parentText" presStyleLbl="node1" presStyleIdx="0" presStyleCnt="4" custScaleX="85028">
        <dgm:presLayoutVars>
          <dgm:chMax val="0"/>
          <dgm:bulletEnabled val="1"/>
        </dgm:presLayoutVars>
      </dgm:prSet>
      <dgm:spPr/>
      <dgm:t>
        <a:bodyPr/>
        <a:lstStyle/>
        <a:p>
          <a:endParaRPr lang="en-US"/>
        </a:p>
      </dgm:t>
    </dgm:pt>
    <dgm:pt modelId="{011F2DE6-CB91-4614-8B49-62B6276AF64B}" type="pres">
      <dgm:prSet presAssocID="{A9B54138-0C0B-4B41-AE76-E45327B1386A}" presName="negativeSpace" presStyleCnt="0"/>
      <dgm:spPr/>
    </dgm:pt>
    <dgm:pt modelId="{BD2F2B25-CDA2-492F-BAE1-6A1579CE9F2F}" type="pres">
      <dgm:prSet presAssocID="{A9B54138-0C0B-4B41-AE76-E45327B1386A}" presName="childText" presStyleLbl="conFgAcc1" presStyleIdx="0" presStyleCnt="4">
        <dgm:presLayoutVars>
          <dgm:bulletEnabled val="1"/>
        </dgm:presLayoutVars>
      </dgm:prSet>
      <dgm:spPr/>
      <dgm:t>
        <a:bodyPr/>
        <a:lstStyle/>
        <a:p>
          <a:endParaRPr lang="en-US"/>
        </a:p>
      </dgm:t>
    </dgm:pt>
    <dgm:pt modelId="{9F4CB8D5-F35D-48DD-B4AB-05F655E72361}" type="pres">
      <dgm:prSet presAssocID="{3416F508-DFDB-4688-A8E9-F5C641F659AE}" presName="spaceBetweenRectangles" presStyleCnt="0"/>
      <dgm:spPr/>
    </dgm:pt>
    <dgm:pt modelId="{DB145B6F-E7BA-43FD-B507-9D51683B4B18}" type="pres">
      <dgm:prSet presAssocID="{954AAE81-35C4-4C12-B62B-8709AEF99FD6}" presName="parentLin" presStyleCnt="0"/>
      <dgm:spPr/>
    </dgm:pt>
    <dgm:pt modelId="{5DAF8B3C-7685-4E39-8586-80AAA06B771A}" type="pres">
      <dgm:prSet presAssocID="{954AAE81-35C4-4C12-B62B-8709AEF99FD6}" presName="parentLeftMargin" presStyleLbl="node1" presStyleIdx="0" presStyleCnt="4"/>
      <dgm:spPr/>
      <dgm:t>
        <a:bodyPr/>
        <a:lstStyle/>
        <a:p>
          <a:endParaRPr lang="en-US"/>
        </a:p>
      </dgm:t>
    </dgm:pt>
    <dgm:pt modelId="{63DF7D70-FA28-4CB5-87C3-68C2218D59D9}" type="pres">
      <dgm:prSet presAssocID="{954AAE81-35C4-4C12-B62B-8709AEF99FD6}" presName="parentText" presStyleLbl="node1" presStyleIdx="1" presStyleCnt="4" custScaleX="85028">
        <dgm:presLayoutVars>
          <dgm:chMax val="0"/>
          <dgm:bulletEnabled val="1"/>
        </dgm:presLayoutVars>
      </dgm:prSet>
      <dgm:spPr/>
      <dgm:t>
        <a:bodyPr/>
        <a:lstStyle/>
        <a:p>
          <a:endParaRPr lang="en-US"/>
        </a:p>
      </dgm:t>
    </dgm:pt>
    <dgm:pt modelId="{C45987DA-4E2A-4D59-B90D-2636DA7D787E}" type="pres">
      <dgm:prSet presAssocID="{954AAE81-35C4-4C12-B62B-8709AEF99FD6}" presName="negativeSpace" presStyleCnt="0"/>
      <dgm:spPr/>
    </dgm:pt>
    <dgm:pt modelId="{C3D4A2DB-AD52-4904-A56F-39717FFF0012}" type="pres">
      <dgm:prSet presAssocID="{954AAE81-35C4-4C12-B62B-8709AEF99FD6}" presName="childText" presStyleLbl="conFgAcc1" presStyleIdx="1" presStyleCnt="4">
        <dgm:presLayoutVars>
          <dgm:bulletEnabled val="1"/>
        </dgm:presLayoutVars>
      </dgm:prSet>
      <dgm:spPr/>
      <dgm:t>
        <a:bodyPr/>
        <a:lstStyle/>
        <a:p>
          <a:endParaRPr lang="en-US"/>
        </a:p>
      </dgm:t>
    </dgm:pt>
    <dgm:pt modelId="{58E9F297-3D5E-4960-855C-FBC3D64A2B5C}" type="pres">
      <dgm:prSet presAssocID="{1060B8FA-63BC-4FD0-A65B-8BDE3C2CC7A4}" presName="spaceBetweenRectangles" presStyleCnt="0"/>
      <dgm:spPr/>
    </dgm:pt>
    <dgm:pt modelId="{9AC8DCEF-FFE7-4344-8840-88430EE3D49E}" type="pres">
      <dgm:prSet presAssocID="{BCDC602B-6184-4667-A139-DDACE59DF40A}" presName="parentLin" presStyleCnt="0"/>
      <dgm:spPr/>
    </dgm:pt>
    <dgm:pt modelId="{11E76175-F72D-4774-85B1-B5D11B736795}" type="pres">
      <dgm:prSet presAssocID="{BCDC602B-6184-4667-A139-DDACE59DF40A}" presName="parentLeftMargin" presStyleLbl="node1" presStyleIdx="1" presStyleCnt="4"/>
      <dgm:spPr/>
      <dgm:t>
        <a:bodyPr/>
        <a:lstStyle/>
        <a:p>
          <a:endParaRPr lang="en-US"/>
        </a:p>
      </dgm:t>
    </dgm:pt>
    <dgm:pt modelId="{223DD7FC-BB63-4487-83F2-E54C0643849F}" type="pres">
      <dgm:prSet presAssocID="{BCDC602B-6184-4667-A139-DDACE59DF40A}" presName="parentText" presStyleLbl="node1" presStyleIdx="2" presStyleCnt="4" custScaleX="85028">
        <dgm:presLayoutVars>
          <dgm:chMax val="0"/>
          <dgm:bulletEnabled val="1"/>
        </dgm:presLayoutVars>
      </dgm:prSet>
      <dgm:spPr/>
      <dgm:t>
        <a:bodyPr/>
        <a:lstStyle/>
        <a:p>
          <a:endParaRPr lang="en-US"/>
        </a:p>
      </dgm:t>
    </dgm:pt>
    <dgm:pt modelId="{A0039179-0BA9-4A41-8CBF-57747A1A0551}" type="pres">
      <dgm:prSet presAssocID="{BCDC602B-6184-4667-A139-DDACE59DF40A}" presName="negativeSpace" presStyleCnt="0"/>
      <dgm:spPr/>
    </dgm:pt>
    <dgm:pt modelId="{34868D5B-AE8B-4E00-8715-EF98D4DDE889}" type="pres">
      <dgm:prSet presAssocID="{BCDC602B-6184-4667-A139-DDACE59DF40A}" presName="childText" presStyleLbl="conFgAcc1" presStyleIdx="2" presStyleCnt="4">
        <dgm:presLayoutVars>
          <dgm:bulletEnabled val="1"/>
        </dgm:presLayoutVars>
      </dgm:prSet>
      <dgm:spPr/>
      <dgm:t>
        <a:bodyPr/>
        <a:lstStyle/>
        <a:p>
          <a:endParaRPr lang="en-US"/>
        </a:p>
      </dgm:t>
    </dgm:pt>
    <dgm:pt modelId="{1772B141-9D13-43D3-8680-33EC6A2AC0C6}" type="pres">
      <dgm:prSet presAssocID="{E265E1DE-19AC-405C-B6D0-FB68C5B11008}" presName="spaceBetweenRectangles" presStyleCnt="0"/>
      <dgm:spPr/>
    </dgm:pt>
    <dgm:pt modelId="{3010A21C-1F70-4535-8813-E113D843DD09}" type="pres">
      <dgm:prSet presAssocID="{C7BD12FB-6A55-495A-9BC4-3682C5DC453B}" presName="parentLin" presStyleCnt="0"/>
      <dgm:spPr/>
    </dgm:pt>
    <dgm:pt modelId="{E6A0C18A-5207-4A3F-AE2E-C8986783B039}" type="pres">
      <dgm:prSet presAssocID="{C7BD12FB-6A55-495A-9BC4-3682C5DC453B}" presName="parentLeftMargin" presStyleLbl="node1" presStyleIdx="2" presStyleCnt="4"/>
      <dgm:spPr/>
      <dgm:t>
        <a:bodyPr/>
        <a:lstStyle/>
        <a:p>
          <a:endParaRPr lang="en-US"/>
        </a:p>
      </dgm:t>
    </dgm:pt>
    <dgm:pt modelId="{6D914A54-B7F6-4A24-9F6E-4AB6A8A63DE4}" type="pres">
      <dgm:prSet presAssocID="{C7BD12FB-6A55-495A-9BC4-3682C5DC453B}" presName="parentText" presStyleLbl="node1" presStyleIdx="3" presStyleCnt="4" custScaleX="85028">
        <dgm:presLayoutVars>
          <dgm:chMax val="0"/>
          <dgm:bulletEnabled val="1"/>
        </dgm:presLayoutVars>
      </dgm:prSet>
      <dgm:spPr/>
      <dgm:t>
        <a:bodyPr/>
        <a:lstStyle/>
        <a:p>
          <a:endParaRPr lang="en-US"/>
        </a:p>
      </dgm:t>
    </dgm:pt>
    <dgm:pt modelId="{B2C41817-1C03-4D35-A88D-9CF0C1734B43}" type="pres">
      <dgm:prSet presAssocID="{C7BD12FB-6A55-495A-9BC4-3682C5DC453B}" presName="negativeSpace" presStyleCnt="0"/>
      <dgm:spPr/>
    </dgm:pt>
    <dgm:pt modelId="{DDF6E055-97DD-47A5-B52B-4D4E9E2EADD0}" type="pres">
      <dgm:prSet presAssocID="{C7BD12FB-6A55-495A-9BC4-3682C5DC453B}" presName="childText" presStyleLbl="conFgAcc1" presStyleIdx="3" presStyleCnt="4">
        <dgm:presLayoutVars>
          <dgm:bulletEnabled val="1"/>
        </dgm:presLayoutVars>
      </dgm:prSet>
      <dgm:spPr/>
      <dgm:t>
        <a:bodyPr/>
        <a:lstStyle/>
        <a:p>
          <a:endParaRPr lang="en-US"/>
        </a:p>
      </dgm:t>
    </dgm:pt>
  </dgm:ptLst>
  <dgm:cxnLst>
    <dgm:cxn modelId="{0D35226E-FC2F-4DBE-B37B-BB569093E316}" srcId="{A9B54138-0C0B-4B41-AE76-E45327B1386A}" destId="{CDB3692C-A880-496B-A6DA-BD3FD9CA1840}" srcOrd="0" destOrd="0" parTransId="{155E2A8C-3D98-4E2B-BB2F-6D706B74A491}" sibTransId="{F8C8E311-C50B-4F63-91A1-B5F91C05D3B6}"/>
    <dgm:cxn modelId="{C8B3E949-1A60-44F3-89D1-1898D0654F1C}" srcId="{C7BD12FB-6A55-495A-9BC4-3682C5DC453B}" destId="{6DC1E86B-3651-4633-BD2A-A77A45D13CC3}" srcOrd="1" destOrd="0" parTransId="{66A5CCF1-8F8F-4C1F-9B34-8858E68104EE}" sibTransId="{CB343998-AA90-4932-92CC-DCEC3C6A30FB}"/>
    <dgm:cxn modelId="{6B750B97-D182-4750-B489-5BD422762C08}" srcId="{CA85910C-841A-4770-8850-B1893A9DF604}" destId="{954AAE81-35C4-4C12-B62B-8709AEF99FD6}" srcOrd="1" destOrd="0" parTransId="{A8C4E290-19C4-45DD-8B7F-7FF42A3CD0C3}" sibTransId="{1060B8FA-63BC-4FD0-A65B-8BDE3C2CC7A4}"/>
    <dgm:cxn modelId="{2654E34C-9B85-4E4A-A70A-F8D06B45CBF7}" srcId="{BCDC602B-6184-4667-A139-DDACE59DF40A}" destId="{F302D720-2B29-40DD-B835-FE6CC07497A7}" srcOrd="0" destOrd="0" parTransId="{2002DB54-4EB0-4BD7-8CE4-0DD6D6325C5A}" sibTransId="{D806E5EA-7F2B-47AA-9B85-8549408C67F9}"/>
    <dgm:cxn modelId="{B9DD2E84-5307-C944-988C-A31173865EFD}" type="presOf" srcId="{2482C623-A19B-44AA-A093-96807E3CE98F}" destId="{C3D4A2DB-AD52-4904-A56F-39717FFF0012}" srcOrd="0" destOrd="0" presId="urn:microsoft.com/office/officeart/2005/8/layout/list1"/>
    <dgm:cxn modelId="{BCF0B659-7CE4-E340-A5D1-25A508750BDF}" type="presOf" srcId="{C7BD12FB-6A55-495A-9BC4-3682C5DC453B}" destId="{6D914A54-B7F6-4A24-9F6E-4AB6A8A63DE4}" srcOrd="1" destOrd="0" presId="urn:microsoft.com/office/officeart/2005/8/layout/list1"/>
    <dgm:cxn modelId="{FDE6D618-3680-2040-A745-F1CFE7954A8F}" type="presOf" srcId="{C7BD12FB-6A55-495A-9BC4-3682C5DC453B}" destId="{E6A0C18A-5207-4A3F-AE2E-C8986783B039}" srcOrd="0" destOrd="0" presId="urn:microsoft.com/office/officeart/2005/8/layout/list1"/>
    <dgm:cxn modelId="{F3E87748-4CBA-47AA-B4BD-2DCE1575A622}" srcId="{CA85910C-841A-4770-8850-B1893A9DF604}" destId="{A9B54138-0C0B-4B41-AE76-E45327B1386A}" srcOrd="0" destOrd="0" parTransId="{C15114FA-858E-4CC7-970D-317A88EF07AA}" sibTransId="{3416F508-DFDB-4688-A8E9-F5C641F659AE}"/>
    <dgm:cxn modelId="{40C92BB8-7E15-4249-9D46-AAEB911EC1EC}" type="presOf" srcId="{CA85910C-841A-4770-8850-B1893A9DF604}" destId="{F4206DCA-C717-4411-832B-33E2421E76FD}" srcOrd="0" destOrd="0" presId="urn:microsoft.com/office/officeart/2005/8/layout/list1"/>
    <dgm:cxn modelId="{D2510023-DBCC-48E2-B7C0-6A4D6DBDE468}" srcId="{CA85910C-841A-4770-8850-B1893A9DF604}" destId="{C7BD12FB-6A55-495A-9BC4-3682C5DC453B}" srcOrd="3" destOrd="0" parTransId="{CD9E1F7A-78EF-4234-9A41-E6B52954B843}" sibTransId="{01268581-07DB-4501-B1F6-A5BF0D9F37DC}"/>
    <dgm:cxn modelId="{3F58F1EE-2DE6-F848-8969-6D4B95C6DE46}" type="presOf" srcId="{A9B54138-0C0B-4B41-AE76-E45327B1386A}" destId="{B2370C2D-CF9E-4FD6-A020-10EAE92B6680}" srcOrd="0" destOrd="0" presId="urn:microsoft.com/office/officeart/2005/8/layout/list1"/>
    <dgm:cxn modelId="{799271D8-9176-1547-A7CC-2D51F688C912}" type="presOf" srcId="{A9B54138-0C0B-4B41-AE76-E45327B1386A}" destId="{1C83B8A7-E55A-4A95-9C9B-A2BC7606356D}" srcOrd="1" destOrd="0" presId="urn:microsoft.com/office/officeart/2005/8/layout/list1"/>
    <dgm:cxn modelId="{0D72717B-D5D8-2841-8214-7093F422FD85}" type="presOf" srcId="{CDB3692C-A880-496B-A6DA-BD3FD9CA1840}" destId="{BD2F2B25-CDA2-492F-BAE1-6A1579CE9F2F}" srcOrd="0" destOrd="0" presId="urn:microsoft.com/office/officeart/2005/8/layout/list1"/>
    <dgm:cxn modelId="{486758E1-2A60-934D-98BF-6B886F507A42}" type="presOf" srcId="{954AAE81-35C4-4C12-B62B-8709AEF99FD6}" destId="{5DAF8B3C-7685-4E39-8586-80AAA06B771A}" srcOrd="0" destOrd="0" presId="urn:microsoft.com/office/officeart/2005/8/layout/list1"/>
    <dgm:cxn modelId="{99B97C7D-6B9C-844E-BE5B-C8C8F5DF14AD}" type="presOf" srcId="{BCDC602B-6184-4667-A139-DDACE59DF40A}" destId="{11E76175-F72D-4774-85B1-B5D11B736795}" srcOrd="0" destOrd="0" presId="urn:microsoft.com/office/officeart/2005/8/layout/list1"/>
    <dgm:cxn modelId="{AF4C4152-CAF8-F942-8B19-0B228405B7F9}" type="presOf" srcId="{954AAE81-35C4-4C12-B62B-8709AEF99FD6}" destId="{63DF7D70-FA28-4CB5-87C3-68C2218D59D9}" srcOrd="1" destOrd="0" presId="urn:microsoft.com/office/officeart/2005/8/layout/list1"/>
    <dgm:cxn modelId="{D2D9EF11-BD67-B143-8AE9-66EF3896A413}" type="presOf" srcId="{BCDC602B-6184-4667-A139-DDACE59DF40A}" destId="{223DD7FC-BB63-4487-83F2-E54C0643849F}" srcOrd="1" destOrd="0" presId="urn:microsoft.com/office/officeart/2005/8/layout/list1"/>
    <dgm:cxn modelId="{2EF76145-3449-3442-A936-D2E995963DF6}" type="presOf" srcId="{6DC1E86B-3651-4633-BD2A-A77A45D13CC3}" destId="{DDF6E055-97DD-47A5-B52B-4D4E9E2EADD0}" srcOrd="0" destOrd="1" presId="urn:microsoft.com/office/officeart/2005/8/layout/list1"/>
    <dgm:cxn modelId="{4EBD8B83-A9BF-4167-B3C2-46DB14D47B31}" srcId="{954AAE81-35C4-4C12-B62B-8709AEF99FD6}" destId="{2482C623-A19B-44AA-A093-96807E3CE98F}" srcOrd="0" destOrd="0" parTransId="{34F7C83A-E5B5-4158-B744-A060F3FD4B62}" sibTransId="{BB4AFB68-B06A-4815-B5D0-724654CA2CEF}"/>
    <dgm:cxn modelId="{88E26926-8B94-CD49-8B0B-CC77AB85951B}" type="presOf" srcId="{F302D720-2B29-40DD-B835-FE6CC07497A7}" destId="{34868D5B-AE8B-4E00-8715-EF98D4DDE889}" srcOrd="0" destOrd="0" presId="urn:microsoft.com/office/officeart/2005/8/layout/list1"/>
    <dgm:cxn modelId="{E5C96621-B00A-8144-AA23-A23536F8F055}" type="presOf" srcId="{E6CD695C-6935-4EB5-99FB-4EC53F4C3810}" destId="{DDF6E055-97DD-47A5-B52B-4D4E9E2EADD0}" srcOrd="0" destOrd="0" presId="urn:microsoft.com/office/officeart/2005/8/layout/list1"/>
    <dgm:cxn modelId="{92DCFC75-A0E9-4AE6-B3DB-6E19991DE262}" srcId="{CA85910C-841A-4770-8850-B1893A9DF604}" destId="{BCDC602B-6184-4667-A139-DDACE59DF40A}" srcOrd="2" destOrd="0" parTransId="{B6838095-522D-4DE9-BE9E-3BB75D39E16B}" sibTransId="{E265E1DE-19AC-405C-B6D0-FB68C5B11008}"/>
    <dgm:cxn modelId="{3E7CF413-8F26-4959-B612-3403B92B6B82}" srcId="{C7BD12FB-6A55-495A-9BC4-3682C5DC453B}" destId="{E6CD695C-6935-4EB5-99FB-4EC53F4C3810}" srcOrd="0" destOrd="0" parTransId="{D2D6CA71-F6B8-4D88-95C9-CB59948B3F8F}" sibTransId="{3815502A-F6F8-483E-9F3D-78B8E202480F}"/>
    <dgm:cxn modelId="{EE2B99E3-0E21-F84A-B2BB-277E1CBD91E4}" type="presParOf" srcId="{F4206DCA-C717-4411-832B-33E2421E76FD}" destId="{5BEF5673-4A6A-48A1-B05B-9E48441BF1B1}" srcOrd="0" destOrd="0" presId="urn:microsoft.com/office/officeart/2005/8/layout/list1"/>
    <dgm:cxn modelId="{B11520E2-A101-EB49-B716-B1BAE8AFC3FF}" type="presParOf" srcId="{5BEF5673-4A6A-48A1-B05B-9E48441BF1B1}" destId="{B2370C2D-CF9E-4FD6-A020-10EAE92B6680}" srcOrd="0" destOrd="0" presId="urn:microsoft.com/office/officeart/2005/8/layout/list1"/>
    <dgm:cxn modelId="{5865FE6C-AF24-1D41-8717-44AD20661C35}" type="presParOf" srcId="{5BEF5673-4A6A-48A1-B05B-9E48441BF1B1}" destId="{1C83B8A7-E55A-4A95-9C9B-A2BC7606356D}" srcOrd="1" destOrd="0" presId="urn:microsoft.com/office/officeart/2005/8/layout/list1"/>
    <dgm:cxn modelId="{520F6F93-D421-B240-A70C-0757C392968A}" type="presParOf" srcId="{F4206DCA-C717-4411-832B-33E2421E76FD}" destId="{011F2DE6-CB91-4614-8B49-62B6276AF64B}" srcOrd="1" destOrd="0" presId="urn:microsoft.com/office/officeart/2005/8/layout/list1"/>
    <dgm:cxn modelId="{AB4A2EA7-C425-5544-B467-AB86FD285047}" type="presParOf" srcId="{F4206DCA-C717-4411-832B-33E2421E76FD}" destId="{BD2F2B25-CDA2-492F-BAE1-6A1579CE9F2F}" srcOrd="2" destOrd="0" presId="urn:microsoft.com/office/officeart/2005/8/layout/list1"/>
    <dgm:cxn modelId="{963EFED1-BDAF-2849-8255-6507B463BDFF}" type="presParOf" srcId="{F4206DCA-C717-4411-832B-33E2421E76FD}" destId="{9F4CB8D5-F35D-48DD-B4AB-05F655E72361}" srcOrd="3" destOrd="0" presId="urn:microsoft.com/office/officeart/2005/8/layout/list1"/>
    <dgm:cxn modelId="{DF208355-CDF1-5F48-8F7D-2B24224E9633}" type="presParOf" srcId="{F4206DCA-C717-4411-832B-33E2421E76FD}" destId="{DB145B6F-E7BA-43FD-B507-9D51683B4B18}" srcOrd="4" destOrd="0" presId="urn:microsoft.com/office/officeart/2005/8/layout/list1"/>
    <dgm:cxn modelId="{5CC68314-ED01-4D41-B865-773A5A098CB7}" type="presParOf" srcId="{DB145B6F-E7BA-43FD-B507-9D51683B4B18}" destId="{5DAF8B3C-7685-4E39-8586-80AAA06B771A}" srcOrd="0" destOrd="0" presId="urn:microsoft.com/office/officeart/2005/8/layout/list1"/>
    <dgm:cxn modelId="{6CA5DE0C-4798-414D-A225-5AC2346EDD63}" type="presParOf" srcId="{DB145B6F-E7BA-43FD-B507-9D51683B4B18}" destId="{63DF7D70-FA28-4CB5-87C3-68C2218D59D9}" srcOrd="1" destOrd="0" presId="urn:microsoft.com/office/officeart/2005/8/layout/list1"/>
    <dgm:cxn modelId="{AA47A3EB-52EF-A348-84D6-6CC02EFF62B2}" type="presParOf" srcId="{F4206DCA-C717-4411-832B-33E2421E76FD}" destId="{C45987DA-4E2A-4D59-B90D-2636DA7D787E}" srcOrd="5" destOrd="0" presId="urn:microsoft.com/office/officeart/2005/8/layout/list1"/>
    <dgm:cxn modelId="{8EA72AAE-3B53-3D4E-8BFD-87026ECD3B48}" type="presParOf" srcId="{F4206DCA-C717-4411-832B-33E2421E76FD}" destId="{C3D4A2DB-AD52-4904-A56F-39717FFF0012}" srcOrd="6" destOrd="0" presId="urn:microsoft.com/office/officeart/2005/8/layout/list1"/>
    <dgm:cxn modelId="{9E1D9803-C57E-F34D-900D-8396F5E4DBAC}" type="presParOf" srcId="{F4206DCA-C717-4411-832B-33E2421E76FD}" destId="{58E9F297-3D5E-4960-855C-FBC3D64A2B5C}" srcOrd="7" destOrd="0" presId="urn:microsoft.com/office/officeart/2005/8/layout/list1"/>
    <dgm:cxn modelId="{71252ECC-7713-AA4F-A864-F0D1ADF2F958}" type="presParOf" srcId="{F4206DCA-C717-4411-832B-33E2421E76FD}" destId="{9AC8DCEF-FFE7-4344-8840-88430EE3D49E}" srcOrd="8" destOrd="0" presId="urn:microsoft.com/office/officeart/2005/8/layout/list1"/>
    <dgm:cxn modelId="{EB08554B-44A1-E543-A75D-707C19B76F93}" type="presParOf" srcId="{9AC8DCEF-FFE7-4344-8840-88430EE3D49E}" destId="{11E76175-F72D-4774-85B1-B5D11B736795}" srcOrd="0" destOrd="0" presId="urn:microsoft.com/office/officeart/2005/8/layout/list1"/>
    <dgm:cxn modelId="{568FC3AC-9343-3A44-B021-9F5FAF413F78}" type="presParOf" srcId="{9AC8DCEF-FFE7-4344-8840-88430EE3D49E}" destId="{223DD7FC-BB63-4487-83F2-E54C0643849F}" srcOrd="1" destOrd="0" presId="urn:microsoft.com/office/officeart/2005/8/layout/list1"/>
    <dgm:cxn modelId="{84411401-F0D8-2442-997C-E1B8E9625045}" type="presParOf" srcId="{F4206DCA-C717-4411-832B-33E2421E76FD}" destId="{A0039179-0BA9-4A41-8CBF-57747A1A0551}" srcOrd="9" destOrd="0" presId="urn:microsoft.com/office/officeart/2005/8/layout/list1"/>
    <dgm:cxn modelId="{57761256-4749-DF46-A7DB-9CA49082492C}" type="presParOf" srcId="{F4206DCA-C717-4411-832B-33E2421E76FD}" destId="{34868D5B-AE8B-4E00-8715-EF98D4DDE889}" srcOrd="10" destOrd="0" presId="urn:microsoft.com/office/officeart/2005/8/layout/list1"/>
    <dgm:cxn modelId="{469D849E-CA8B-9548-A264-145CB5D3A8E9}" type="presParOf" srcId="{F4206DCA-C717-4411-832B-33E2421E76FD}" destId="{1772B141-9D13-43D3-8680-33EC6A2AC0C6}" srcOrd="11" destOrd="0" presId="urn:microsoft.com/office/officeart/2005/8/layout/list1"/>
    <dgm:cxn modelId="{08F474AF-8320-6A4E-9421-F1BD5C10C13B}" type="presParOf" srcId="{F4206DCA-C717-4411-832B-33E2421E76FD}" destId="{3010A21C-1F70-4535-8813-E113D843DD09}" srcOrd="12" destOrd="0" presId="urn:microsoft.com/office/officeart/2005/8/layout/list1"/>
    <dgm:cxn modelId="{498A4316-9AC2-C34E-8D90-7FE02E7ECB80}" type="presParOf" srcId="{3010A21C-1F70-4535-8813-E113D843DD09}" destId="{E6A0C18A-5207-4A3F-AE2E-C8986783B039}" srcOrd="0" destOrd="0" presId="urn:microsoft.com/office/officeart/2005/8/layout/list1"/>
    <dgm:cxn modelId="{E277EFA1-C369-2845-B664-D3F6022AC8CD}" type="presParOf" srcId="{3010A21C-1F70-4535-8813-E113D843DD09}" destId="{6D914A54-B7F6-4A24-9F6E-4AB6A8A63DE4}" srcOrd="1" destOrd="0" presId="urn:microsoft.com/office/officeart/2005/8/layout/list1"/>
    <dgm:cxn modelId="{2C253A90-B66A-3246-9914-4FA923E10F9D}" type="presParOf" srcId="{F4206DCA-C717-4411-832B-33E2421E76FD}" destId="{B2C41817-1C03-4D35-A88D-9CF0C1734B43}" srcOrd="13" destOrd="0" presId="urn:microsoft.com/office/officeart/2005/8/layout/list1"/>
    <dgm:cxn modelId="{726B06C8-DFE7-EB4B-B399-838FDE3BB358}" type="presParOf" srcId="{F4206DCA-C717-4411-832B-33E2421E76FD}" destId="{DDF6E055-97DD-47A5-B52B-4D4E9E2EADD0}"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F2B25-CDA2-492F-BAE1-6A1579CE9F2F}">
      <dsp:nvSpPr>
        <dsp:cNvPr id="0" name=""/>
        <dsp:cNvSpPr/>
      </dsp:nvSpPr>
      <dsp:spPr>
        <a:xfrm>
          <a:off x="0" y="218301"/>
          <a:ext cx="7646053" cy="880425"/>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93419" tIns="270764" rIns="593419" bIns="120904" numCol="1" spcCol="1270" anchor="t" anchorCtr="0">
          <a:noAutofit/>
        </a:bodyPr>
        <a:lstStyle/>
        <a:p>
          <a:pPr marL="171450" lvl="1" indent="-171450" algn="l" defTabSz="755650">
            <a:lnSpc>
              <a:spcPct val="90000"/>
            </a:lnSpc>
            <a:spcBef>
              <a:spcPct val="0"/>
            </a:spcBef>
            <a:spcAft>
              <a:spcPts val="0"/>
            </a:spcAft>
            <a:buChar char="•"/>
          </a:pPr>
          <a:r>
            <a:rPr lang="en-US" sz="1700" kern="1200" spc="-40" baseline="0" dirty="0" smtClean="0"/>
            <a:t>We think we know what we need so we are planning to move forward (evidence-based)</a:t>
          </a:r>
        </a:p>
      </dsp:txBody>
      <dsp:txXfrm>
        <a:off x="0" y="218301"/>
        <a:ext cx="7646053" cy="880425"/>
      </dsp:txXfrm>
    </dsp:sp>
    <dsp:sp modelId="{1C83B8A7-E55A-4A95-9C9B-A2BC7606356D}">
      <dsp:nvSpPr>
        <dsp:cNvPr id="0" name=""/>
        <dsp:cNvSpPr/>
      </dsp:nvSpPr>
      <dsp:spPr>
        <a:xfrm>
          <a:off x="382302" y="26421"/>
          <a:ext cx="4550900" cy="383760"/>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2302" tIns="0" rIns="202302" bIns="0" numCol="1" spcCol="1270" anchor="ctr" anchorCtr="0">
          <a:noAutofit/>
        </a:bodyPr>
        <a:lstStyle/>
        <a:p>
          <a:pPr lvl="0" algn="l" defTabSz="1155700">
            <a:lnSpc>
              <a:spcPct val="90000"/>
            </a:lnSpc>
            <a:spcBef>
              <a:spcPct val="0"/>
            </a:spcBef>
            <a:spcAft>
              <a:spcPct val="35000"/>
            </a:spcAft>
          </a:pPr>
          <a:r>
            <a:rPr lang="en-US" sz="2600" b="0" kern="1200" dirty="0" smtClean="0">
              <a:latin typeface="+mj-lt"/>
            </a:rPr>
            <a:t>Exploration &amp; Adoption</a:t>
          </a:r>
        </a:p>
      </dsp:txBody>
      <dsp:txXfrm>
        <a:off x="401036" y="45155"/>
        <a:ext cx="4513432" cy="346292"/>
      </dsp:txXfrm>
    </dsp:sp>
    <dsp:sp modelId="{C3D4A2DB-AD52-4904-A56F-39717FFF0012}">
      <dsp:nvSpPr>
        <dsp:cNvPr id="0" name=""/>
        <dsp:cNvSpPr/>
      </dsp:nvSpPr>
      <dsp:spPr>
        <a:xfrm>
          <a:off x="0" y="1360806"/>
          <a:ext cx="7646053" cy="634725"/>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93419" tIns="270764" rIns="593419" bIns="120904" numCol="1" spcCol="1270" anchor="t" anchorCtr="0">
          <a:noAutofit/>
        </a:bodyPr>
        <a:lstStyle/>
        <a:p>
          <a:pPr marL="171450" lvl="1" indent="-171450" algn="l" defTabSz="755650">
            <a:lnSpc>
              <a:spcPct val="90000"/>
            </a:lnSpc>
            <a:spcBef>
              <a:spcPct val="0"/>
            </a:spcBef>
            <a:spcAft>
              <a:spcPts val="0"/>
            </a:spcAft>
            <a:buChar char="•"/>
          </a:pPr>
          <a:r>
            <a:rPr lang="en-US" sz="1700" kern="1200" spc="-40" baseline="0" dirty="0" smtClean="0"/>
            <a:t>Let’s make sure we’re ready to implement (capacity infrastructure)</a:t>
          </a:r>
          <a:endParaRPr lang="en-US" sz="1700" kern="1200" spc="-40" baseline="0" dirty="0"/>
        </a:p>
      </dsp:txBody>
      <dsp:txXfrm>
        <a:off x="0" y="1360806"/>
        <a:ext cx="7646053" cy="634725"/>
      </dsp:txXfrm>
    </dsp:sp>
    <dsp:sp modelId="{63DF7D70-FA28-4CB5-87C3-68C2218D59D9}">
      <dsp:nvSpPr>
        <dsp:cNvPr id="0" name=""/>
        <dsp:cNvSpPr/>
      </dsp:nvSpPr>
      <dsp:spPr>
        <a:xfrm>
          <a:off x="382302" y="1168926"/>
          <a:ext cx="4550900" cy="383760"/>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2302" tIns="0" rIns="202302" bIns="0" numCol="1" spcCol="1270" anchor="ctr" anchorCtr="0">
          <a:noAutofit/>
        </a:bodyPr>
        <a:lstStyle/>
        <a:p>
          <a:pPr lvl="0" algn="l" defTabSz="1155700">
            <a:lnSpc>
              <a:spcPct val="90000"/>
            </a:lnSpc>
            <a:spcBef>
              <a:spcPct val="0"/>
            </a:spcBef>
            <a:spcAft>
              <a:spcPct val="35000"/>
            </a:spcAft>
          </a:pPr>
          <a:r>
            <a:rPr lang="en-US" sz="2600" b="0" kern="1200" dirty="0" smtClean="0">
              <a:latin typeface="+mj-lt"/>
            </a:rPr>
            <a:t>Installation</a:t>
          </a:r>
          <a:endParaRPr lang="en-US" sz="2600" b="0" kern="1200" dirty="0">
            <a:latin typeface="+mj-lt"/>
          </a:endParaRPr>
        </a:p>
      </dsp:txBody>
      <dsp:txXfrm>
        <a:off x="401036" y="1187660"/>
        <a:ext cx="4513432" cy="346292"/>
      </dsp:txXfrm>
    </dsp:sp>
    <dsp:sp modelId="{34868D5B-AE8B-4E00-8715-EF98D4DDE889}">
      <dsp:nvSpPr>
        <dsp:cNvPr id="0" name=""/>
        <dsp:cNvSpPr/>
      </dsp:nvSpPr>
      <dsp:spPr>
        <a:xfrm>
          <a:off x="0" y="2257611"/>
          <a:ext cx="7646053" cy="634725"/>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93419" tIns="270764" rIns="593419" bIns="120904" numCol="1" spcCol="1270" anchor="t" anchorCtr="0">
          <a:noAutofit/>
        </a:bodyPr>
        <a:lstStyle/>
        <a:p>
          <a:pPr marL="171450" lvl="1" indent="-171450" algn="l" defTabSz="755650">
            <a:lnSpc>
              <a:spcPct val="90000"/>
            </a:lnSpc>
            <a:spcBef>
              <a:spcPct val="0"/>
            </a:spcBef>
            <a:spcAft>
              <a:spcPts val="0"/>
            </a:spcAft>
            <a:buChar char="•"/>
          </a:pPr>
          <a:r>
            <a:rPr lang="en-US" sz="1700" kern="1200" spc="-40" baseline="0" dirty="0" smtClean="0"/>
            <a:t>Let’s give it a try &amp; evaluate (demonstration)</a:t>
          </a:r>
          <a:endParaRPr lang="en-US" sz="1700" kern="1200" spc="-40" baseline="0" dirty="0"/>
        </a:p>
      </dsp:txBody>
      <dsp:txXfrm>
        <a:off x="0" y="2257611"/>
        <a:ext cx="7646053" cy="634725"/>
      </dsp:txXfrm>
    </dsp:sp>
    <dsp:sp modelId="{223DD7FC-BB63-4487-83F2-E54C0643849F}">
      <dsp:nvSpPr>
        <dsp:cNvPr id="0" name=""/>
        <dsp:cNvSpPr/>
      </dsp:nvSpPr>
      <dsp:spPr>
        <a:xfrm>
          <a:off x="382302" y="2065731"/>
          <a:ext cx="4550900" cy="383760"/>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2302" tIns="0" rIns="202302" bIns="0" numCol="1" spcCol="1270" anchor="ctr" anchorCtr="0">
          <a:noAutofit/>
        </a:bodyPr>
        <a:lstStyle/>
        <a:p>
          <a:pPr lvl="0" algn="l" defTabSz="1155700">
            <a:lnSpc>
              <a:spcPct val="90000"/>
            </a:lnSpc>
            <a:spcBef>
              <a:spcPct val="0"/>
            </a:spcBef>
            <a:spcAft>
              <a:spcPct val="35000"/>
            </a:spcAft>
          </a:pPr>
          <a:r>
            <a:rPr lang="en-US" sz="2600" b="0" kern="1200" dirty="0" smtClean="0">
              <a:latin typeface="+mj-lt"/>
            </a:rPr>
            <a:t>Initial Implementation</a:t>
          </a:r>
          <a:endParaRPr lang="en-US" sz="2600" b="0" kern="1200" dirty="0">
            <a:latin typeface="+mj-lt"/>
          </a:endParaRPr>
        </a:p>
      </dsp:txBody>
      <dsp:txXfrm>
        <a:off x="401036" y="2084465"/>
        <a:ext cx="4513432" cy="346292"/>
      </dsp:txXfrm>
    </dsp:sp>
    <dsp:sp modelId="{DDF6E055-97DD-47A5-B52B-4D4E9E2EADD0}">
      <dsp:nvSpPr>
        <dsp:cNvPr id="0" name=""/>
        <dsp:cNvSpPr/>
      </dsp:nvSpPr>
      <dsp:spPr>
        <a:xfrm>
          <a:off x="0" y="3154416"/>
          <a:ext cx="7646053" cy="135135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93419" tIns="270764" rIns="593419" bIns="120904" numCol="1" spcCol="1270" anchor="t" anchorCtr="0">
          <a:noAutofit/>
        </a:bodyPr>
        <a:lstStyle/>
        <a:p>
          <a:pPr marL="171450" lvl="1" indent="-171450" algn="l" defTabSz="755650">
            <a:lnSpc>
              <a:spcPct val="90000"/>
            </a:lnSpc>
            <a:spcBef>
              <a:spcPct val="0"/>
            </a:spcBef>
            <a:spcAft>
              <a:spcPts val="0"/>
            </a:spcAft>
            <a:buChar char="•"/>
          </a:pPr>
          <a:r>
            <a:rPr lang="en-US" sz="1700" kern="1200" spc="-40" baseline="0" dirty="0" smtClean="0"/>
            <a:t>That worked, let’s do it for real and implement all tiers across all schools (investment)</a:t>
          </a:r>
          <a:endParaRPr lang="en-US" sz="1700" kern="1200" spc="-40" baseline="0" dirty="0"/>
        </a:p>
        <a:p>
          <a:pPr marL="171450" lvl="1" indent="-171450" algn="l" defTabSz="755650">
            <a:lnSpc>
              <a:spcPct val="90000"/>
            </a:lnSpc>
            <a:spcBef>
              <a:spcPct val="0"/>
            </a:spcBef>
            <a:spcAft>
              <a:spcPts val="0"/>
            </a:spcAft>
            <a:buChar char="•"/>
          </a:pPr>
          <a:r>
            <a:rPr lang="en-US" sz="1700" kern="1200" spc="-40" baseline="0" dirty="0" smtClean="0"/>
            <a:t>Let’s make it our way of doing business &amp; sustain implementation (institutionalized use)</a:t>
          </a:r>
          <a:endParaRPr lang="en-US" sz="1700" kern="1200" spc="-40" baseline="0" dirty="0"/>
        </a:p>
      </dsp:txBody>
      <dsp:txXfrm>
        <a:off x="0" y="3154416"/>
        <a:ext cx="7646053" cy="1351350"/>
      </dsp:txXfrm>
    </dsp:sp>
    <dsp:sp modelId="{6D914A54-B7F6-4A24-9F6E-4AB6A8A63DE4}">
      <dsp:nvSpPr>
        <dsp:cNvPr id="0" name=""/>
        <dsp:cNvSpPr/>
      </dsp:nvSpPr>
      <dsp:spPr>
        <a:xfrm>
          <a:off x="382302" y="2962536"/>
          <a:ext cx="4550900" cy="383760"/>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2302" tIns="0" rIns="202302" bIns="0" numCol="1" spcCol="1270" anchor="ctr" anchorCtr="0">
          <a:noAutofit/>
        </a:bodyPr>
        <a:lstStyle/>
        <a:p>
          <a:pPr lvl="0" algn="l" defTabSz="1155700">
            <a:lnSpc>
              <a:spcPct val="90000"/>
            </a:lnSpc>
            <a:spcBef>
              <a:spcPct val="0"/>
            </a:spcBef>
            <a:spcAft>
              <a:spcPct val="35000"/>
            </a:spcAft>
          </a:pPr>
          <a:r>
            <a:rPr lang="en-US" sz="2600" b="0" kern="1200" dirty="0" smtClean="0">
              <a:latin typeface="+mj-lt"/>
            </a:rPr>
            <a:t>Full Implementation</a:t>
          </a:r>
          <a:endParaRPr lang="en-US" sz="2600" b="0" kern="1200" dirty="0">
            <a:latin typeface="+mj-lt"/>
          </a:endParaRPr>
        </a:p>
      </dsp:txBody>
      <dsp:txXfrm>
        <a:off x="401036" y="2981270"/>
        <a:ext cx="4513432"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5E551E-5E34-364F-A0F1-1B98EAEDCE73}" type="datetimeFigureOut">
              <a:rPr lang="en-US" smtClean="0"/>
              <a:t>10/5/17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141259-3FAD-C24B-8C56-1A3603774F21}" type="slidenum">
              <a:rPr lang="en-US" smtClean="0"/>
              <a:t>‹#›</a:t>
            </a:fld>
            <a:endParaRPr lang="en-US"/>
          </a:p>
        </p:txBody>
      </p:sp>
    </p:spTree>
    <p:extLst>
      <p:ext uri="{BB962C8B-B14F-4D97-AF65-F5344CB8AC3E}">
        <p14:creationId xmlns:p14="http://schemas.microsoft.com/office/powerpoint/2010/main" val="165935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2969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B3A66107-8BFF-4746-9678-F8C0A6CBF8BE}" type="slidenum">
              <a:rPr lang="en-US" altLang="en-US"/>
              <a:pPr>
                <a:spcBef>
                  <a:spcPct val="0"/>
                </a:spcBef>
              </a:pPr>
              <a:t>1</a:t>
            </a:fld>
            <a:endParaRPr lang="en-US" altLang="en-US"/>
          </a:p>
        </p:txBody>
      </p:sp>
    </p:spTree>
    <p:extLst>
      <p:ext uri="{BB962C8B-B14F-4D97-AF65-F5344CB8AC3E}">
        <p14:creationId xmlns:p14="http://schemas.microsoft.com/office/powerpoint/2010/main" val="1488902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3729" name="Shape 339"/>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73730" name="Shape 340"/>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r>
              <a:rPr lang="en-US" altLang="x-none">
                <a:ea typeface="ＭＳ Ｐゴシック" charset="-128"/>
              </a:rPr>
              <a:t>Amy</a:t>
            </a:r>
          </a:p>
        </p:txBody>
      </p:sp>
      <p:sp>
        <p:nvSpPr>
          <p:cNvPr id="73731" name="Shape 341"/>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buClr>
                <a:srgbClr val="000000"/>
              </a:buClr>
              <a:buSzPct val="25000"/>
            </a:pPr>
            <a:fld id="{24F65CAA-7107-BB48-AC48-F54A3187ECBE}" type="slidenum">
              <a:rPr lang="en-US" altLang="x-none" sz="1200"/>
              <a:pPr>
                <a:buClr>
                  <a:srgbClr val="000000"/>
                </a:buClr>
                <a:buSzPct val="25000"/>
              </a:pPr>
              <a:t>13</a:t>
            </a:fld>
            <a:endParaRPr lang="en-US" altLang="x-none" sz="1200"/>
          </a:p>
        </p:txBody>
      </p:sp>
    </p:spTree>
    <p:extLst>
      <p:ext uri="{BB962C8B-B14F-4D97-AF65-F5344CB8AC3E}">
        <p14:creationId xmlns:p14="http://schemas.microsoft.com/office/powerpoint/2010/main" val="1563945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5777" name="Shape 346"/>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75778" name="Shape 347"/>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r>
              <a:rPr lang="en-US" altLang="x-none">
                <a:ea typeface="ＭＳ Ｐゴシック" charset="-128"/>
              </a:rPr>
              <a:t>Amy</a:t>
            </a:r>
          </a:p>
        </p:txBody>
      </p:sp>
      <p:sp>
        <p:nvSpPr>
          <p:cNvPr id="75779" name="Shape 348"/>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buClr>
                <a:srgbClr val="000000"/>
              </a:buClr>
              <a:buSzPct val="25000"/>
            </a:pPr>
            <a:fld id="{D88581F1-C3C4-CD45-B8A8-81E19628316A}" type="slidenum">
              <a:rPr lang="en-US" altLang="x-none" sz="1200"/>
              <a:pPr>
                <a:buClr>
                  <a:srgbClr val="000000"/>
                </a:buClr>
                <a:buSzPct val="25000"/>
              </a:pPr>
              <a:t>14</a:t>
            </a:fld>
            <a:endParaRPr lang="en-US" altLang="x-none" sz="1200"/>
          </a:p>
        </p:txBody>
      </p:sp>
    </p:spTree>
    <p:extLst>
      <p:ext uri="{BB962C8B-B14F-4D97-AF65-F5344CB8AC3E}">
        <p14:creationId xmlns:p14="http://schemas.microsoft.com/office/powerpoint/2010/main" val="1607292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the first</a:t>
            </a:r>
            <a:r>
              <a:rPr lang="en-US" baseline="0" dirty="0" smtClean="0"/>
              <a:t> 3</a:t>
            </a:r>
            <a:r>
              <a:rPr lang="en-US" dirty="0" smtClean="0"/>
              <a:t> Features of the Subscale related to Teaming, (Team Composition,</a:t>
            </a:r>
            <a:r>
              <a:rPr lang="en-US" baseline="0" dirty="0" smtClean="0"/>
              <a:t> Team Operating Procedures and Screening), </a:t>
            </a:r>
            <a:r>
              <a:rPr lang="en-US" dirty="0" smtClean="0"/>
              <a:t>are the same for both</a:t>
            </a:r>
            <a:r>
              <a:rPr lang="en-US" baseline="0" dirty="0" smtClean="0"/>
              <a:t> Tiers 2 &amp; 3</a:t>
            </a:r>
            <a:r>
              <a:rPr lang="en-US" dirty="0" smtClean="0"/>
              <a:t>.</a:t>
            </a:r>
          </a:p>
          <a:p>
            <a:endParaRPr lang="en-US" dirty="0" smtClean="0"/>
          </a:p>
          <a:p>
            <a:r>
              <a:rPr lang="en-US" dirty="0" smtClean="0"/>
              <a:t>The only difference is in the</a:t>
            </a:r>
            <a:r>
              <a:rPr lang="en-US" baseline="0" dirty="0" smtClean="0"/>
              <a:t> last Feature:</a:t>
            </a:r>
          </a:p>
          <a:p>
            <a:endParaRPr lang="en-US" baseline="0" dirty="0" smtClean="0"/>
          </a:p>
          <a:p>
            <a:r>
              <a:rPr lang="en-US" baseline="0" dirty="0" smtClean="0"/>
              <a:t>Request for Assistance at Tier 2 vs. the Student Support Team at Tier 3.</a:t>
            </a:r>
          </a:p>
          <a:p>
            <a:endParaRPr lang="en-US" dirty="0" smtClean="0"/>
          </a:p>
          <a:p>
            <a:r>
              <a:rPr lang="en-US" dirty="0" smtClean="0"/>
              <a:t>Since</a:t>
            </a:r>
            <a:r>
              <a:rPr lang="en-US" baseline="0" dirty="0" smtClean="0"/>
              <a:t> Team Composition is the very first feature for both Tiers, let’s look at this more closely before moving ahead.</a:t>
            </a:r>
            <a:endParaRPr lang="en-US" dirty="0" smtClean="0"/>
          </a:p>
          <a:p>
            <a:endParaRPr lang="en-US" dirty="0"/>
          </a:p>
        </p:txBody>
      </p:sp>
      <p:sp>
        <p:nvSpPr>
          <p:cNvPr id="4" name="Slide Number Placeholder 3"/>
          <p:cNvSpPr>
            <a:spLocks noGrp="1"/>
          </p:cNvSpPr>
          <p:nvPr>
            <p:ph type="sldNum" sz="quarter" idx="10"/>
          </p:nvPr>
        </p:nvSpPr>
        <p:spPr/>
        <p:txBody>
          <a:bodyPr/>
          <a:lstStyle/>
          <a:p>
            <a:fld id="{C4141259-3FAD-C24B-8C56-1A3603774F21}" type="slidenum">
              <a:rPr lang="en-US" smtClean="0"/>
              <a:t>15</a:t>
            </a:fld>
            <a:endParaRPr lang="en-US"/>
          </a:p>
        </p:txBody>
      </p:sp>
    </p:spTree>
    <p:extLst>
      <p:ext uri="{BB962C8B-B14F-4D97-AF65-F5344CB8AC3E}">
        <p14:creationId xmlns:p14="http://schemas.microsoft.com/office/powerpoint/2010/main" val="2320153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8397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x-none" dirty="0" smtClean="0">
                <a:ea typeface="ＭＳ Ｐゴシック" charset="-128"/>
              </a:rPr>
              <a:t>Let’s here some examples your Team Compositions</a:t>
            </a:r>
          </a:p>
          <a:p>
            <a:endParaRPr lang="en-US" altLang="x-none" dirty="0" smtClean="0">
              <a:ea typeface="ＭＳ Ｐゴシック" charset="-128"/>
            </a:endParaRPr>
          </a:p>
          <a:p>
            <a:r>
              <a:rPr lang="en-US" altLang="x-none" dirty="0" smtClean="0">
                <a:ea typeface="ＭＳ Ｐゴシック" charset="-128"/>
              </a:rPr>
              <a:t>What works well?</a:t>
            </a:r>
          </a:p>
          <a:p>
            <a:endParaRPr lang="en-US" altLang="x-none" dirty="0" smtClean="0">
              <a:ea typeface="ＭＳ Ｐゴシック" charset="-128"/>
            </a:endParaRPr>
          </a:p>
          <a:p>
            <a:r>
              <a:rPr lang="en-US" altLang="x-none" dirty="0" smtClean="0">
                <a:ea typeface="ＭＳ Ｐゴシック" charset="-128"/>
              </a:rPr>
              <a:t>What are some challenges?</a:t>
            </a:r>
            <a:endParaRPr lang="en-US" altLang="x-none" dirty="0">
              <a:ea typeface="ＭＳ Ｐゴシック" charset="-128"/>
            </a:endParaRPr>
          </a:p>
          <a:p>
            <a:endParaRPr lang="en-US" altLang="x-none" dirty="0">
              <a:ea typeface="ＭＳ Ｐゴシック" charset="-128"/>
            </a:endParaRPr>
          </a:p>
        </p:txBody>
      </p:sp>
      <p:sp>
        <p:nvSpPr>
          <p:cNvPr id="8397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fld id="{1F405E4F-F81E-D64A-A5D0-70011FFE83A2}" type="slidenum">
              <a:rPr lang="en-US" altLang="x-none" sz="1200"/>
              <a:pPr/>
              <a:t>16</a:t>
            </a:fld>
            <a:endParaRPr lang="en-US" altLang="x-none" sz="1200"/>
          </a:p>
        </p:txBody>
      </p:sp>
    </p:spTree>
    <p:extLst>
      <p:ext uri="{BB962C8B-B14F-4D97-AF65-F5344CB8AC3E}">
        <p14:creationId xmlns:p14="http://schemas.microsoft.com/office/powerpoint/2010/main" val="539955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we move from Teaming into the next sections of the TFI, we now notice the Features  changing across Tier 2 and Tier 3</a:t>
            </a:r>
          </a:p>
          <a:p>
            <a:endParaRPr lang="en-US" baseline="0" dirty="0" smtClean="0"/>
          </a:p>
          <a:p>
            <a:r>
              <a:rPr lang="en-US" baseline="0" dirty="0" smtClean="0"/>
              <a:t>For sake of time, we ask that you continue to make yourselves familiar with the Big Ideas for each of the Features for your Tier of Implementation, but let’s look at where there the similarities are:</a:t>
            </a:r>
          </a:p>
          <a:p>
            <a:endParaRPr lang="en-US" baseline="0" dirty="0" smtClean="0"/>
          </a:p>
          <a:p>
            <a:pPr marL="171450" indent="-171450">
              <a:buFont typeface="Arial"/>
              <a:buChar char="•"/>
            </a:pPr>
            <a:r>
              <a:rPr lang="en-US" baseline="0" dirty="0" smtClean="0"/>
              <a:t>Access to Tier 1 supports must continue to be layered and serve as the foundation for both Tier 2 and Tier 3</a:t>
            </a:r>
          </a:p>
          <a:p>
            <a:pPr marL="171450" indent="-171450">
              <a:buFont typeface="Arial"/>
              <a:buChar char="•"/>
            </a:pPr>
            <a:r>
              <a:rPr lang="en-US" baseline="0" dirty="0" smtClean="0"/>
              <a:t>Having access to a wide array of Tier 2 Interventions that are well-matched to student needs is ALSO CRITICAL at Tier 2 and Tier 3</a:t>
            </a:r>
          </a:p>
          <a:p>
            <a:pPr marL="171450" indent="-171450">
              <a:buFont typeface="Arial"/>
              <a:buChar char="•"/>
            </a:pPr>
            <a:r>
              <a:rPr lang="en-US" baseline="0" dirty="0" smtClean="0"/>
              <a:t>The right amount of adults in the school MUST have the right kind of information and enough time + support to participate in a meaningful way</a:t>
            </a:r>
            <a:endParaRPr lang="en-US" dirty="0"/>
          </a:p>
        </p:txBody>
      </p:sp>
      <p:sp>
        <p:nvSpPr>
          <p:cNvPr id="4" name="Slide Number Placeholder 3"/>
          <p:cNvSpPr>
            <a:spLocks noGrp="1"/>
          </p:cNvSpPr>
          <p:nvPr>
            <p:ph type="sldNum" sz="quarter" idx="10"/>
          </p:nvPr>
        </p:nvSpPr>
        <p:spPr/>
        <p:txBody>
          <a:bodyPr/>
          <a:lstStyle/>
          <a:p>
            <a:fld id="{C4141259-3FAD-C24B-8C56-1A3603774F21}" type="slidenum">
              <a:rPr lang="en-US" smtClean="0"/>
              <a:t>17</a:t>
            </a:fld>
            <a:endParaRPr lang="en-US"/>
          </a:p>
        </p:txBody>
      </p:sp>
    </p:spTree>
    <p:extLst>
      <p:ext uri="{BB962C8B-B14F-4D97-AF65-F5344CB8AC3E}">
        <p14:creationId xmlns:p14="http://schemas.microsoft.com/office/powerpoint/2010/main" val="840405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last Subscale addressing Evaluation, we again see similar Big Ideas across Tiers:</a:t>
            </a:r>
          </a:p>
          <a:p>
            <a:endParaRPr lang="en-US" baseline="0" dirty="0" smtClean="0"/>
          </a:p>
          <a:p>
            <a:pPr marL="171450" indent="-171450">
              <a:buFont typeface="Arial"/>
              <a:buChar char="•"/>
            </a:pPr>
            <a:r>
              <a:rPr lang="en-US" baseline="0" dirty="0" smtClean="0"/>
              <a:t>Level of Use</a:t>
            </a:r>
          </a:p>
          <a:p>
            <a:pPr marL="171450" indent="-171450">
              <a:buFont typeface="Arial"/>
              <a:buChar char="•"/>
            </a:pPr>
            <a:r>
              <a:rPr lang="en-US" baseline="0" dirty="0" smtClean="0"/>
              <a:t>Systems to Collect, Analyze and USE your Data to Make Decisions</a:t>
            </a:r>
          </a:p>
          <a:p>
            <a:pPr marL="171450" indent="-171450">
              <a:buFont typeface="Arial"/>
              <a:buChar char="•"/>
            </a:pPr>
            <a:r>
              <a:rPr lang="en-US" baseline="0" dirty="0" smtClean="0"/>
              <a:t>Annual Evaluation </a:t>
            </a:r>
            <a:endParaRPr lang="en-US" dirty="0"/>
          </a:p>
        </p:txBody>
      </p:sp>
      <p:sp>
        <p:nvSpPr>
          <p:cNvPr id="4" name="Slide Number Placeholder 3"/>
          <p:cNvSpPr>
            <a:spLocks noGrp="1"/>
          </p:cNvSpPr>
          <p:nvPr>
            <p:ph type="sldNum" sz="quarter" idx="10"/>
          </p:nvPr>
        </p:nvSpPr>
        <p:spPr/>
        <p:txBody>
          <a:bodyPr/>
          <a:lstStyle/>
          <a:p>
            <a:fld id="{C4141259-3FAD-C24B-8C56-1A3603774F21}" type="slidenum">
              <a:rPr lang="en-US" smtClean="0"/>
              <a:t>18</a:t>
            </a:fld>
            <a:endParaRPr lang="en-US"/>
          </a:p>
        </p:txBody>
      </p:sp>
    </p:spTree>
    <p:extLst>
      <p:ext uri="{BB962C8B-B14F-4D97-AF65-F5344CB8AC3E}">
        <p14:creationId xmlns:p14="http://schemas.microsoft.com/office/powerpoint/2010/main" val="3085193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9011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x-none" dirty="0">
              <a:ea typeface="ＭＳ Ｐゴシック" charset="-128"/>
            </a:endParaRPr>
          </a:p>
          <a:p>
            <a:endParaRPr lang="en-US" altLang="x-none" dirty="0">
              <a:ea typeface="ＭＳ Ｐゴシック" charset="-128"/>
            </a:endParaRPr>
          </a:p>
        </p:txBody>
      </p:sp>
      <p:sp>
        <p:nvSpPr>
          <p:cNvPr id="9011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fld id="{7E4B089F-691F-C044-BE12-111C37DC9748}" type="slidenum">
              <a:rPr lang="en-US" altLang="x-none" sz="1200"/>
              <a:pPr/>
              <a:t>19</a:t>
            </a:fld>
            <a:endParaRPr lang="en-US" altLang="x-none" sz="1200"/>
          </a:p>
        </p:txBody>
      </p:sp>
    </p:spTree>
    <p:extLst>
      <p:ext uri="{BB962C8B-B14F-4D97-AF65-F5344CB8AC3E}">
        <p14:creationId xmlns:p14="http://schemas.microsoft.com/office/powerpoint/2010/main" val="2076288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9216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x-none">
                <a:ea typeface="ＭＳ Ｐゴシック" charset="-128"/>
              </a:rPr>
              <a:t>Sherry</a:t>
            </a:r>
          </a:p>
          <a:p>
            <a:endParaRPr lang="en-US" altLang="x-none">
              <a:ea typeface="ＭＳ Ｐゴシック" charset="-128"/>
            </a:endParaRPr>
          </a:p>
        </p:txBody>
      </p:sp>
      <p:sp>
        <p:nvSpPr>
          <p:cNvPr id="9216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fld id="{BC8F48DC-7E34-9343-B581-C066AA53EF52}" type="slidenum">
              <a:rPr lang="en-US" altLang="x-none" sz="1200"/>
              <a:pPr/>
              <a:t>20</a:t>
            </a:fld>
            <a:endParaRPr lang="en-US" altLang="x-none" sz="1200"/>
          </a:p>
        </p:txBody>
      </p:sp>
    </p:spTree>
    <p:extLst>
      <p:ext uri="{BB962C8B-B14F-4D97-AF65-F5344CB8AC3E}">
        <p14:creationId xmlns:p14="http://schemas.microsoft.com/office/powerpoint/2010/main" val="531172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7782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x-none">
                <a:ea typeface="ＭＳ Ｐゴシック" charset="-128"/>
              </a:rPr>
              <a:t>Sherry</a:t>
            </a:r>
          </a:p>
        </p:txBody>
      </p:sp>
      <p:sp>
        <p:nvSpPr>
          <p:cNvPr id="7782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fld id="{042ED42E-84DF-CC45-B7BC-7F243BA2A5AC}" type="slidenum">
              <a:rPr lang="en-US" altLang="x-none" sz="1200"/>
              <a:pPr/>
              <a:t>22</a:t>
            </a:fld>
            <a:endParaRPr lang="en-US" altLang="x-none" sz="1200"/>
          </a:p>
        </p:txBody>
      </p:sp>
    </p:spTree>
    <p:extLst>
      <p:ext uri="{BB962C8B-B14F-4D97-AF65-F5344CB8AC3E}">
        <p14:creationId xmlns:p14="http://schemas.microsoft.com/office/powerpoint/2010/main" val="539224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8601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x-none">
                <a:ea typeface="ＭＳ Ｐゴシック" charset="-128"/>
              </a:rPr>
              <a:t>Sherry</a:t>
            </a:r>
          </a:p>
        </p:txBody>
      </p:sp>
      <p:sp>
        <p:nvSpPr>
          <p:cNvPr id="8601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fld id="{0C3B964C-E62B-3F43-957E-069B448C3788}" type="slidenum">
              <a:rPr lang="en-US" altLang="x-none" sz="1200"/>
              <a:pPr/>
              <a:t>23</a:t>
            </a:fld>
            <a:endParaRPr lang="en-US" altLang="x-none" sz="1200"/>
          </a:p>
        </p:txBody>
      </p:sp>
    </p:spTree>
    <p:extLst>
      <p:ext uri="{BB962C8B-B14F-4D97-AF65-F5344CB8AC3E}">
        <p14:creationId xmlns:p14="http://schemas.microsoft.com/office/powerpoint/2010/main" val="454801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charset="0"/>
                <a:ea typeface="ＭＳ Ｐゴシック" charset="-128"/>
              </a:rPr>
              <a:t>Sherry</a:t>
            </a:r>
          </a:p>
          <a:p>
            <a:pPr eaLnBrk="1" hangingPunct="1">
              <a:spcBef>
                <a:spcPct val="0"/>
              </a:spcBef>
            </a:pPr>
            <a:r>
              <a:rPr lang="en-US" altLang="en-US">
                <a:latin typeface="Arial" charset="0"/>
                <a:ea typeface="ＭＳ Ｐゴシック" charset="-128"/>
              </a:rPr>
              <a:t>Remind of our expectations – </a:t>
            </a:r>
          </a:p>
          <a:p>
            <a:pPr eaLnBrk="1" hangingPunct="1">
              <a:spcBef>
                <a:spcPct val="0"/>
              </a:spcBef>
            </a:pPr>
            <a:r>
              <a:rPr lang="en-US" altLang="en-US">
                <a:latin typeface="Arial" charset="0"/>
                <a:ea typeface="ＭＳ Ｐゴシック" charset="-128"/>
              </a:rPr>
              <a:t>Be present – cell phones off, throw out task list, etc.</a:t>
            </a:r>
          </a:p>
          <a:p>
            <a:pPr eaLnBrk="1" hangingPunct="1">
              <a:spcBef>
                <a:spcPct val="0"/>
              </a:spcBef>
            </a:pPr>
            <a:r>
              <a:rPr lang="en-US" altLang="en-US">
                <a:latin typeface="Arial" charset="0"/>
                <a:ea typeface="ＭＳ Ｐゴシック" charset="-128"/>
              </a:rPr>
              <a:t>Engage – show respect by listening and using effect team skills</a:t>
            </a:r>
          </a:p>
          <a:p>
            <a:pPr eaLnBrk="1" hangingPunct="1">
              <a:spcBef>
                <a:spcPct val="0"/>
              </a:spcBef>
            </a:pPr>
            <a:r>
              <a:rPr lang="en-US" altLang="en-US">
                <a:latin typeface="Arial" charset="0"/>
                <a:ea typeface="ＭＳ Ｐゴシック" charset="-128"/>
              </a:rPr>
              <a:t>Use rule of brainstorming= no idea is a bad idea</a:t>
            </a:r>
          </a:p>
          <a:p>
            <a:pPr eaLnBrk="1" hangingPunct="1">
              <a:spcBef>
                <a:spcPct val="0"/>
              </a:spcBef>
            </a:pPr>
            <a:r>
              <a:rPr lang="en-US" altLang="en-US">
                <a:latin typeface="Arial" charset="0"/>
                <a:ea typeface="ＭＳ Ｐゴシック" charset="-128"/>
              </a:rPr>
              <a:t>Team solutions – work together toward consensus</a:t>
            </a:r>
          </a:p>
        </p:txBody>
      </p:sp>
      <p:sp>
        <p:nvSpPr>
          <p:cNvPr id="358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fld id="{0A934E1D-D506-034D-BE97-427EDB986023}" type="slidenum">
              <a:rPr lang="en-US" altLang="en-US">
                <a:latin typeface="Arial" charset="0"/>
              </a:rPr>
              <a:pPr/>
              <a:t>4</a:t>
            </a:fld>
            <a:endParaRPr lang="en-US" altLang="en-US">
              <a:latin typeface="Arial" charset="0"/>
            </a:endParaRPr>
          </a:p>
        </p:txBody>
      </p:sp>
    </p:spTree>
    <p:extLst>
      <p:ext uri="{BB962C8B-B14F-4D97-AF65-F5344CB8AC3E}">
        <p14:creationId xmlns:p14="http://schemas.microsoft.com/office/powerpoint/2010/main" val="422124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8806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x-none">
                <a:ea typeface="ＭＳ Ｐゴシック" charset="-128"/>
              </a:rPr>
              <a:t>Sherry</a:t>
            </a:r>
          </a:p>
          <a:p>
            <a:endParaRPr lang="en-US" altLang="x-none">
              <a:ea typeface="ＭＳ Ｐゴシック" charset="-128"/>
            </a:endParaRPr>
          </a:p>
        </p:txBody>
      </p:sp>
      <p:sp>
        <p:nvSpPr>
          <p:cNvPr id="8806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fld id="{68720780-537A-B447-85ED-68EEAEC02067}" type="slidenum">
              <a:rPr lang="en-US" altLang="x-none" sz="1200"/>
              <a:pPr/>
              <a:t>24</a:t>
            </a:fld>
            <a:endParaRPr lang="en-US" altLang="x-none" sz="1200"/>
          </a:p>
        </p:txBody>
      </p:sp>
    </p:spTree>
    <p:extLst>
      <p:ext uri="{BB962C8B-B14F-4D97-AF65-F5344CB8AC3E}">
        <p14:creationId xmlns:p14="http://schemas.microsoft.com/office/powerpoint/2010/main" val="14856573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4209" name="Shape 213"/>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94210" name="Shape 214"/>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US" altLang="x-none">
                <a:ea typeface="ＭＳ Ｐゴシック" charset="-128"/>
              </a:rPr>
              <a:t>Sherry</a:t>
            </a:r>
          </a:p>
          <a:p>
            <a:pPr>
              <a:spcBef>
                <a:spcPct val="0"/>
              </a:spcBef>
            </a:pPr>
            <a:endParaRPr lang="en-US" altLang="x-none">
              <a:ea typeface="ＭＳ Ｐゴシック" charset="-128"/>
            </a:endParaRPr>
          </a:p>
        </p:txBody>
      </p:sp>
      <p:sp>
        <p:nvSpPr>
          <p:cNvPr id="94211" name="Shape 215"/>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buClr>
                <a:srgbClr val="000000"/>
              </a:buClr>
              <a:buSzPct val="25000"/>
            </a:pPr>
            <a:fld id="{E3CAACF9-7144-D74A-BB83-128B09303286}" type="slidenum">
              <a:rPr lang="en-US" altLang="x-none" sz="1200"/>
              <a:pPr>
                <a:buClr>
                  <a:srgbClr val="000000"/>
                </a:buClr>
                <a:buSzPct val="25000"/>
              </a:pPr>
              <a:t>25</a:t>
            </a:fld>
            <a:endParaRPr lang="en-US" altLang="x-none" sz="1200"/>
          </a:p>
        </p:txBody>
      </p:sp>
    </p:spTree>
    <p:extLst>
      <p:ext uri="{BB962C8B-B14F-4D97-AF65-F5344CB8AC3E}">
        <p14:creationId xmlns:p14="http://schemas.microsoft.com/office/powerpoint/2010/main" val="1127516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14690"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11469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2724D7AD-DB4E-F947-80B8-62BE89C6AFF0}" type="slidenum">
              <a:rPr lang="en-US" altLang="en-US"/>
              <a:pPr>
                <a:spcBef>
                  <a:spcPct val="0"/>
                </a:spcBef>
              </a:pPr>
              <a:t>26</a:t>
            </a:fld>
            <a:endParaRPr lang="en-US" altLang="en-US"/>
          </a:p>
        </p:txBody>
      </p:sp>
    </p:spTree>
    <p:extLst>
      <p:ext uri="{BB962C8B-B14F-4D97-AF65-F5344CB8AC3E}">
        <p14:creationId xmlns:p14="http://schemas.microsoft.com/office/powerpoint/2010/main" val="334493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Slide Image Placeholder 1"/>
          <p:cNvSpPr>
            <a:spLocks noGrp="1" noRot="1" noChangeAspect="1" noTextEdit="1"/>
          </p:cNvSpPr>
          <p:nvPr>
            <p:ph type="sldImg"/>
          </p:nvPr>
        </p:nvSpPr>
        <p:spPr>
          <a:ln/>
        </p:spPr>
      </p:sp>
      <p:sp>
        <p:nvSpPr>
          <p:cNvPr id="208898" name="Notes Placehold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Arial" charset="0"/>
              <a:ea typeface="ＭＳ Ｐゴシック" charset="-128"/>
            </a:endParaRPr>
          </a:p>
        </p:txBody>
      </p:sp>
      <p:sp>
        <p:nvSpPr>
          <p:cNvPr id="20889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pPr>
            <a:fld id="{689F8C2B-5C7E-EE44-82BF-961DDA3433FA}" type="slidenum">
              <a:rPr lang="en-US" altLang="en-US">
                <a:latin typeface="Calibri" charset="0"/>
              </a:rPr>
              <a:pPr>
                <a:spcBef>
                  <a:spcPct val="0"/>
                </a:spcBef>
              </a:pPr>
              <a:t>28</a:t>
            </a:fld>
            <a:endParaRPr lang="en-US" altLang="en-US">
              <a:latin typeface="Calibri" charset="0"/>
            </a:endParaRPr>
          </a:p>
        </p:txBody>
      </p:sp>
    </p:spTree>
    <p:extLst>
      <p:ext uri="{BB962C8B-B14F-4D97-AF65-F5344CB8AC3E}">
        <p14:creationId xmlns:p14="http://schemas.microsoft.com/office/powerpoint/2010/main" val="213062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0945" name="Shape 528"/>
          <p:cNvSpPr>
            <a:spLocks noGrp="1"/>
          </p:cNvSpPr>
          <p:nvPr>
            <p:ph type="body" idx="1"/>
          </p:nvPr>
        </p:nvSpPr>
        <p:spPr>
          <a:xfrm>
            <a:off x="685800" y="4416425"/>
            <a:ext cx="5486400" cy="4183063"/>
          </a:xfrm>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en-US" altLang="en-US">
              <a:latin typeface="Arial" charset="0"/>
              <a:ea typeface="ＭＳ Ｐゴシック" charset="-128"/>
            </a:endParaRPr>
          </a:p>
        </p:txBody>
      </p:sp>
      <p:sp>
        <p:nvSpPr>
          <p:cNvPr id="210946" name="Shape 529"/>
          <p:cNvSpPr>
            <a:spLocks noGrp="1" noRot="1" noChangeAspect="1" noTextEdit="1"/>
          </p:cNvSpPr>
          <p:nvPr>
            <p:ph type="sldImg" idx="2"/>
          </p:nvPr>
        </p:nvSpPr>
        <p:spPr>
          <a:xfrm>
            <a:off x="330200" y="696913"/>
            <a:ext cx="6197600" cy="348615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1014630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358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7530E5F1-2E2F-024A-84FA-93D967469AF2}" type="slidenum">
              <a:rPr lang="en-US" altLang="en-US"/>
              <a:pPr>
                <a:spcBef>
                  <a:spcPct val="0"/>
                </a:spcBef>
              </a:pPr>
              <a:t>6</a:t>
            </a:fld>
            <a:endParaRPr lang="en-US" altLang="en-US"/>
          </a:p>
        </p:txBody>
      </p:sp>
    </p:spTree>
    <p:extLst>
      <p:ext uri="{BB962C8B-B14F-4D97-AF65-F5344CB8AC3E}">
        <p14:creationId xmlns:p14="http://schemas.microsoft.com/office/powerpoint/2010/main" val="875563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614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x-none">
                <a:ea typeface="ＭＳ Ｐゴシック" charset="-128"/>
              </a:rPr>
              <a:t>Amy</a:t>
            </a:r>
          </a:p>
        </p:txBody>
      </p:sp>
      <p:sp>
        <p:nvSpPr>
          <p:cNvPr id="614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fld id="{AA41A67E-6A3F-8B4A-9DEF-78B9B74F670B}" type="slidenum">
              <a:rPr lang="en-US" altLang="x-none" sz="1200"/>
              <a:pPr/>
              <a:t>7</a:t>
            </a:fld>
            <a:endParaRPr lang="en-US" altLang="x-none" sz="1200"/>
          </a:p>
        </p:txBody>
      </p:sp>
    </p:spTree>
    <p:extLst>
      <p:ext uri="{BB962C8B-B14F-4D97-AF65-F5344CB8AC3E}">
        <p14:creationId xmlns:p14="http://schemas.microsoft.com/office/powerpoint/2010/main" val="1441535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3489" name="Shape 199"/>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r>
              <a:rPr lang="en-US" altLang="x-none">
                <a:ea typeface="ＭＳ Ｐゴシック" charset="-128"/>
              </a:rPr>
              <a:t>Amy</a:t>
            </a:r>
          </a:p>
        </p:txBody>
      </p:sp>
      <p:sp>
        <p:nvSpPr>
          <p:cNvPr id="63490" name="Shape 200"/>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Tree>
    <p:extLst>
      <p:ext uri="{BB962C8B-B14F-4D97-AF65-F5344CB8AC3E}">
        <p14:creationId xmlns:p14="http://schemas.microsoft.com/office/powerpoint/2010/main" val="667992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7" name="Shape 227"/>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r>
              <a:rPr lang="en-US" altLang="x-none">
                <a:ea typeface="ＭＳ Ｐゴシック" charset="-128"/>
              </a:rPr>
              <a:t>Amy</a:t>
            </a:r>
          </a:p>
        </p:txBody>
      </p:sp>
      <p:sp>
        <p:nvSpPr>
          <p:cNvPr id="65538" name="Shape 228"/>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Tree>
    <p:extLst>
      <p:ext uri="{BB962C8B-B14F-4D97-AF65-F5344CB8AC3E}">
        <p14:creationId xmlns:p14="http://schemas.microsoft.com/office/powerpoint/2010/main" val="599471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7585" name="Shape 248"/>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r>
              <a:rPr lang="en-US" altLang="x-none">
                <a:ea typeface="ＭＳ Ｐゴシック" charset="-128"/>
              </a:rPr>
              <a:t>Amy</a:t>
            </a:r>
          </a:p>
        </p:txBody>
      </p:sp>
      <p:sp>
        <p:nvSpPr>
          <p:cNvPr id="67586" name="Shape 249"/>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Tree>
    <p:extLst>
      <p:ext uri="{BB962C8B-B14F-4D97-AF65-F5344CB8AC3E}">
        <p14:creationId xmlns:p14="http://schemas.microsoft.com/office/powerpoint/2010/main" val="1133558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3" name="Shape 288"/>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r>
              <a:rPr lang="en-US" altLang="x-none">
                <a:ea typeface="ＭＳ Ｐゴシック" charset="-128"/>
              </a:rPr>
              <a:t>Amy</a:t>
            </a:r>
          </a:p>
        </p:txBody>
      </p:sp>
      <p:sp>
        <p:nvSpPr>
          <p:cNvPr id="69634" name="Shape 289"/>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Tree>
    <p:extLst>
      <p:ext uri="{BB962C8B-B14F-4D97-AF65-F5344CB8AC3E}">
        <p14:creationId xmlns:p14="http://schemas.microsoft.com/office/powerpoint/2010/main" val="217251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681" name="Shape 33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r>
              <a:rPr lang="en-US" altLang="x-none">
                <a:ea typeface="ＭＳ Ｐゴシック" charset="-128"/>
              </a:rPr>
              <a:t>Amy</a:t>
            </a:r>
          </a:p>
        </p:txBody>
      </p:sp>
      <p:sp>
        <p:nvSpPr>
          <p:cNvPr id="71682" name="Shape 333"/>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Tree>
    <p:extLst>
      <p:ext uri="{BB962C8B-B14F-4D97-AF65-F5344CB8AC3E}">
        <p14:creationId xmlns:p14="http://schemas.microsoft.com/office/powerpoint/2010/main" val="1652472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E0D814-D4D0-9E47-87B9-0CDC819E38A7}" type="datetimeFigureOut">
              <a:rPr lang="en-US" smtClean="0"/>
              <a:t>10/5/17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C9532-E9C5-D74F-8D61-35926A5DB8F9}" type="slidenum">
              <a:rPr lang="en-US" smtClean="0"/>
              <a:t>‹#›</a:t>
            </a:fld>
            <a:endParaRPr lang="en-US"/>
          </a:p>
        </p:txBody>
      </p:sp>
    </p:spTree>
    <p:extLst>
      <p:ext uri="{BB962C8B-B14F-4D97-AF65-F5344CB8AC3E}">
        <p14:creationId xmlns:p14="http://schemas.microsoft.com/office/powerpoint/2010/main" val="384240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E0D814-D4D0-9E47-87B9-0CDC819E38A7}" type="datetimeFigureOut">
              <a:rPr lang="en-US" smtClean="0"/>
              <a:t>10/5/17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C9532-E9C5-D74F-8D61-35926A5DB8F9}" type="slidenum">
              <a:rPr lang="en-US" smtClean="0"/>
              <a:t>‹#›</a:t>
            </a:fld>
            <a:endParaRPr lang="en-US"/>
          </a:p>
        </p:txBody>
      </p:sp>
    </p:spTree>
    <p:extLst>
      <p:ext uri="{BB962C8B-B14F-4D97-AF65-F5344CB8AC3E}">
        <p14:creationId xmlns:p14="http://schemas.microsoft.com/office/powerpoint/2010/main" val="2011608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E0D814-D4D0-9E47-87B9-0CDC819E38A7}" type="datetimeFigureOut">
              <a:rPr lang="en-US" smtClean="0"/>
              <a:t>10/5/17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C9532-E9C5-D74F-8D61-35926A5DB8F9}" type="slidenum">
              <a:rPr lang="en-US" smtClean="0"/>
              <a:t>‹#›</a:t>
            </a:fld>
            <a:endParaRPr lang="en-US"/>
          </a:p>
        </p:txBody>
      </p:sp>
    </p:spTree>
    <p:extLst>
      <p:ext uri="{BB962C8B-B14F-4D97-AF65-F5344CB8AC3E}">
        <p14:creationId xmlns:p14="http://schemas.microsoft.com/office/powerpoint/2010/main" val="1273811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E0D814-D4D0-9E47-87B9-0CDC819E38A7}" type="datetimeFigureOut">
              <a:rPr lang="en-US" smtClean="0"/>
              <a:t>10/5/17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C9532-E9C5-D74F-8D61-35926A5DB8F9}" type="slidenum">
              <a:rPr lang="en-US" smtClean="0"/>
              <a:t>‹#›</a:t>
            </a:fld>
            <a:endParaRPr lang="en-US"/>
          </a:p>
        </p:txBody>
      </p:sp>
    </p:spTree>
    <p:extLst>
      <p:ext uri="{BB962C8B-B14F-4D97-AF65-F5344CB8AC3E}">
        <p14:creationId xmlns:p14="http://schemas.microsoft.com/office/powerpoint/2010/main" val="443177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E0D814-D4D0-9E47-87B9-0CDC819E38A7}" type="datetimeFigureOut">
              <a:rPr lang="en-US" smtClean="0"/>
              <a:t>10/5/17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C9532-E9C5-D74F-8D61-35926A5DB8F9}" type="slidenum">
              <a:rPr lang="en-US" smtClean="0"/>
              <a:t>‹#›</a:t>
            </a:fld>
            <a:endParaRPr lang="en-US"/>
          </a:p>
        </p:txBody>
      </p:sp>
    </p:spTree>
    <p:extLst>
      <p:ext uri="{BB962C8B-B14F-4D97-AF65-F5344CB8AC3E}">
        <p14:creationId xmlns:p14="http://schemas.microsoft.com/office/powerpoint/2010/main" val="1003895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E0D814-D4D0-9E47-87B9-0CDC819E38A7}" type="datetimeFigureOut">
              <a:rPr lang="en-US" smtClean="0"/>
              <a:t>10/5/17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C9532-E9C5-D74F-8D61-35926A5DB8F9}" type="slidenum">
              <a:rPr lang="en-US" smtClean="0"/>
              <a:t>‹#›</a:t>
            </a:fld>
            <a:endParaRPr lang="en-US"/>
          </a:p>
        </p:txBody>
      </p:sp>
    </p:spTree>
    <p:extLst>
      <p:ext uri="{BB962C8B-B14F-4D97-AF65-F5344CB8AC3E}">
        <p14:creationId xmlns:p14="http://schemas.microsoft.com/office/powerpoint/2010/main" val="1844574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E0D814-D4D0-9E47-87B9-0CDC819E38A7}" type="datetimeFigureOut">
              <a:rPr lang="en-US" smtClean="0"/>
              <a:t>10/5/17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3C9532-E9C5-D74F-8D61-35926A5DB8F9}" type="slidenum">
              <a:rPr lang="en-US" smtClean="0"/>
              <a:t>‹#›</a:t>
            </a:fld>
            <a:endParaRPr lang="en-US"/>
          </a:p>
        </p:txBody>
      </p:sp>
    </p:spTree>
    <p:extLst>
      <p:ext uri="{BB962C8B-B14F-4D97-AF65-F5344CB8AC3E}">
        <p14:creationId xmlns:p14="http://schemas.microsoft.com/office/powerpoint/2010/main" val="69332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E0D814-D4D0-9E47-87B9-0CDC819E38A7}" type="datetimeFigureOut">
              <a:rPr lang="en-US" smtClean="0"/>
              <a:t>10/5/17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3C9532-E9C5-D74F-8D61-35926A5DB8F9}" type="slidenum">
              <a:rPr lang="en-US" smtClean="0"/>
              <a:t>‹#›</a:t>
            </a:fld>
            <a:endParaRPr lang="en-US"/>
          </a:p>
        </p:txBody>
      </p:sp>
    </p:spTree>
    <p:extLst>
      <p:ext uri="{BB962C8B-B14F-4D97-AF65-F5344CB8AC3E}">
        <p14:creationId xmlns:p14="http://schemas.microsoft.com/office/powerpoint/2010/main" val="44549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E0D814-D4D0-9E47-87B9-0CDC819E38A7}" type="datetimeFigureOut">
              <a:rPr lang="en-US" smtClean="0"/>
              <a:t>10/5/17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3C9532-E9C5-D74F-8D61-35926A5DB8F9}" type="slidenum">
              <a:rPr lang="en-US" smtClean="0"/>
              <a:t>‹#›</a:t>
            </a:fld>
            <a:endParaRPr lang="en-US"/>
          </a:p>
        </p:txBody>
      </p:sp>
    </p:spTree>
    <p:extLst>
      <p:ext uri="{BB962C8B-B14F-4D97-AF65-F5344CB8AC3E}">
        <p14:creationId xmlns:p14="http://schemas.microsoft.com/office/powerpoint/2010/main" val="1279882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E0D814-D4D0-9E47-87B9-0CDC819E38A7}" type="datetimeFigureOut">
              <a:rPr lang="en-US" smtClean="0"/>
              <a:t>10/5/17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C9532-E9C5-D74F-8D61-35926A5DB8F9}" type="slidenum">
              <a:rPr lang="en-US" smtClean="0"/>
              <a:t>‹#›</a:t>
            </a:fld>
            <a:endParaRPr lang="en-US"/>
          </a:p>
        </p:txBody>
      </p:sp>
    </p:spTree>
    <p:extLst>
      <p:ext uri="{BB962C8B-B14F-4D97-AF65-F5344CB8AC3E}">
        <p14:creationId xmlns:p14="http://schemas.microsoft.com/office/powerpoint/2010/main" val="1795423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E0D814-D4D0-9E47-87B9-0CDC819E38A7}" type="datetimeFigureOut">
              <a:rPr lang="en-US" smtClean="0"/>
              <a:t>10/5/17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C9532-E9C5-D74F-8D61-35926A5DB8F9}" type="slidenum">
              <a:rPr lang="en-US" smtClean="0"/>
              <a:t>‹#›</a:t>
            </a:fld>
            <a:endParaRPr lang="en-US"/>
          </a:p>
        </p:txBody>
      </p:sp>
    </p:spTree>
    <p:extLst>
      <p:ext uri="{BB962C8B-B14F-4D97-AF65-F5344CB8AC3E}">
        <p14:creationId xmlns:p14="http://schemas.microsoft.com/office/powerpoint/2010/main" val="13822420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E0D814-D4D0-9E47-87B9-0CDC819E38A7}" type="datetimeFigureOut">
              <a:rPr lang="en-US" smtClean="0"/>
              <a:t>10/5/17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3C9532-E9C5-D74F-8D61-35926A5DB8F9}" type="slidenum">
              <a:rPr lang="en-US" smtClean="0"/>
              <a:t>‹#›</a:t>
            </a:fld>
            <a:endParaRPr lang="en-US"/>
          </a:p>
        </p:txBody>
      </p:sp>
    </p:spTree>
    <p:extLst>
      <p:ext uri="{BB962C8B-B14F-4D97-AF65-F5344CB8AC3E}">
        <p14:creationId xmlns:p14="http://schemas.microsoft.com/office/powerpoint/2010/main" val="87164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ww.pbismn.org/RIPs/metro/documents/winter2015/mr_TFIActionPlanACCESSIBLE.docx"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3" Type="http://schemas.openxmlformats.org/officeDocument/2006/relationships/hyperlink" Target="http://education.vermont.gov/sites/aoe/files/documents/edu-integrated-frameworks-best-act-230-innovation-grant-instructions.pdf" TargetMode="External"/><Relationship Id="rId4" Type="http://schemas.openxmlformats.org/officeDocument/2006/relationships/hyperlink" Target="http://www.uvm.edu/cdci/best/pbswebsite/VTPBiSStateCoachBIOS.docx" TargetMode="External"/><Relationship Id="rId5" Type="http://schemas.openxmlformats.org/officeDocument/2006/relationships/hyperlink" Target="http://www.pbisvermont.org/resources/coaches-a-coordinators/coaches" TargetMode="Externa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hyperlink" Target="mailto:Anne.Dubie@uvm.edu" TargetMode="External"/><Relationship Id="rId4" Type="http://schemas.openxmlformats.org/officeDocument/2006/relationships/image" Target="../media/image8.emf"/><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3" Type="http://schemas.openxmlformats.org/officeDocument/2006/relationships/hyperlink" Target="https://www.facebook.com/groups/PBiSVermont/" TargetMode="External"/><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hyperlink" Target="https://twitter.com/vtpbis" TargetMode="Externa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ctrTitle"/>
          </p:nvPr>
        </p:nvSpPr>
        <p:spPr>
          <a:xfrm>
            <a:off x="2266950" y="452439"/>
            <a:ext cx="7772400" cy="1978025"/>
          </a:xfrm>
          <a:noFill/>
        </p:spPr>
        <p:txBody>
          <a:bodyPr>
            <a:normAutofit/>
          </a:bodyPr>
          <a:lstStyle/>
          <a:p>
            <a:pPr eaLnBrk="1" hangingPunct="1">
              <a:lnSpc>
                <a:spcPct val="90000"/>
              </a:lnSpc>
            </a:pPr>
            <a:r>
              <a:rPr lang="en-US" altLang="en-US" b="1" dirty="0" smtClean="0">
                <a:ea typeface="ＭＳ Ｐゴシック" charset="-128"/>
              </a:rPr>
              <a:t>VTPBIS Tier 2 &amp; Tier 3 Networking </a:t>
            </a:r>
            <a:endParaRPr lang="en-US" altLang="en-US" dirty="0">
              <a:solidFill>
                <a:srgbClr val="000000"/>
              </a:solidFill>
              <a:ea typeface="ＭＳ Ｐゴシック" charset="-128"/>
            </a:endParaRPr>
          </a:p>
        </p:txBody>
      </p:sp>
      <p:sp>
        <p:nvSpPr>
          <p:cNvPr id="3" name="Subtitle 2"/>
          <p:cNvSpPr>
            <a:spLocks noGrp="1"/>
          </p:cNvSpPr>
          <p:nvPr>
            <p:ph type="subTitle" idx="1"/>
          </p:nvPr>
        </p:nvSpPr>
        <p:spPr>
          <a:xfrm>
            <a:off x="2598737" y="2586279"/>
            <a:ext cx="6996113" cy="796724"/>
          </a:xfrm>
          <a:noFill/>
        </p:spPr>
        <p:txBody>
          <a:bodyPr rtlCol="0">
            <a:normAutofit/>
          </a:bodyPr>
          <a:lstStyle/>
          <a:p>
            <a:pPr>
              <a:defRPr/>
            </a:pPr>
            <a:r>
              <a:rPr lang="en-US" dirty="0" smtClean="0">
                <a:ea typeface="+mn-ea"/>
                <a:cs typeface="+mn-cs"/>
              </a:rPr>
              <a:t>Presented by: Nicole Grenier &amp; </a:t>
            </a:r>
            <a:r>
              <a:rPr lang="en-US" dirty="0" smtClean="0">
                <a:ea typeface="+mn-ea"/>
                <a:cs typeface="+mn-cs"/>
              </a:rPr>
              <a:t>Kym </a:t>
            </a:r>
            <a:r>
              <a:rPr lang="en-US" dirty="0" err="1" smtClean="0">
                <a:ea typeface="+mn-ea"/>
                <a:cs typeface="+mn-cs"/>
              </a:rPr>
              <a:t>Asam</a:t>
            </a:r>
            <a:endParaRPr lang="en-US" dirty="0" smtClean="0">
              <a:ea typeface="+mn-ea"/>
              <a:cs typeface="+mn-cs"/>
            </a:endParaRPr>
          </a:p>
        </p:txBody>
      </p:sp>
      <p:pic>
        <p:nvPicPr>
          <p:cNvPr id="2867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2238" y="3600450"/>
            <a:ext cx="4329112" cy="2890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9047392" y="4225532"/>
            <a:ext cx="2631291" cy="707886"/>
          </a:xfrm>
          <a:prstGeom prst="rect">
            <a:avLst/>
          </a:prstGeom>
          <a:noFill/>
        </p:spPr>
        <p:txBody>
          <a:bodyPr wrap="square" rtlCol="0">
            <a:spAutoFit/>
          </a:bodyPr>
          <a:lstStyle/>
          <a:p>
            <a:pPr algn="ctr"/>
            <a:r>
              <a:rPr lang="en-US" sz="2000" dirty="0" smtClean="0">
                <a:latin typeface="+mn-lt"/>
              </a:rPr>
              <a:t>Find all materials at:</a:t>
            </a:r>
          </a:p>
          <a:p>
            <a:pPr algn="ctr"/>
            <a:r>
              <a:rPr lang="en-US" sz="2000" b="1" dirty="0" err="1" smtClean="0"/>
              <a:t>www.pbisvermont.org</a:t>
            </a:r>
            <a:endParaRPr lang="en-US" sz="2000" b="1" dirty="0" smtClean="0"/>
          </a:p>
        </p:txBody>
      </p:sp>
      <p:sp>
        <p:nvSpPr>
          <p:cNvPr id="6" name="TextBox 5"/>
          <p:cNvSpPr txBox="1"/>
          <p:nvPr/>
        </p:nvSpPr>
        <p:spPr>
          <a:xfrm>
            <a:off x="448129" y="4283407"/>
            <a:ext cx="2504809" cy="707886"/>
          </a:xfrm>
          <a:prstGeom prst="rect">
            <a:avLst/>
          </a:prstGeom>
          <a:noFill/>
        </p:spPr>
        <p:txBody>
          <a:bodyPr wrap="square" rtlCol="0">
            <a:spAutoFit/>
          </a:bodyPr>
          <a:lstStyle/>
          <a:p>
            <a:pPr algn="ctr"/>
            <a:r>
              <a:rPr lang="en-US" sz="2000" dirty="0" err="1" smtClean="0">
                <a:latin typeface="+mn-lt"/>
              </a:rPr>
              <a:t>WiFi</a:t>
            </a:r>
            <a:r>
              <a:rPr lang="en-US" sz="2000" dirty="0" smtClean="0">
                <a:latin typeface="+mn-lt"/>
              </a:rPr>
              <a:t> Information:</a:t>
            </a:r>
          </a:p>
          <a:p>
            <a:pPr algn="ctr"/>
            <a:r>
              <a:rPr lang="en-US" sz="2000" b="1" dirty="0" smtClean="0">
                <a:latin typeface="+mn-lt"/>
              </a:rPr>
              <a:t>Grand Guest</a:t>
            </a:r>
            <a:endParaRPr lang="en-US" sz="2000" b="1" dirty="0">
              <a:latin typeface="+mn-lt"/>
            </a:endParaRPr>
          </a:p>
        </p:txBody>
      </p:sp>
    </p:spTree>
    <p:extLst>
      <p:ext uri="{BB962C8B-B14F-4D97-AF65-F5344CB8AC3E}">
        <p14:creationId xmlns:p14="http://schemas.microsoft.com/office/powerpoint/2010/main" val="38052682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hape 251"/>
          <p:cNvSpPr>
            <a:spLocks noGrp="1"/>
          </p:cNvSpPr>
          <p:nvPr>
            <p:ph type="title"/>
          </p:nvPr>
        </p:nvSpPr>
        <p:spPr/>
        <p:txBody>
          <a:bodyPr vert="horz" lIns="91425" tIns="45700" rIns="91425" bIns="45700" rtlCol="0" anchor="ctr">
            <a:normAutofit/>
          </a:bodyPr>
          <a:lstStyle/>
          <a:p>
            <a:pPr>
              <a:buSzPct val="25000"/>
            </a:pPr>
            <a:r>
              <a:rPr lang="en-US" altLang="x-none" b="1" dirty="0">
                <a:solidFill>
                  <a:srgbClr val="000000"/>
                </a:solidFill>
                <a:sym typeface="Calibri" charset="0"/>
              </a:rPr>
              <a:t>How? </a:t>
            </a:r>
            <a:r>
              <a:rPr lang="en-US" altLang="x-none" sz="3200" dirty="0" smtClean="0">
                <a:solidFill>
                  <a:srgbClr val="000000"/>
                </a:solidFill>
                <a:sym typeface="Calibri" charset="0"/>
              </a:rPr>
              <a:t>(Before Assessment)</a:t>
            </a:r>
            <a:endParaRPr lang="en-US" altLang="x-none" sz="3200" dirty="0">
              <a:solidFill>
                <a:srgbClr val="000000"/>
              </a:solidFill>
              <a:sym typeface="Calibri" charset="0"/>
            </a:endParaRPr>
          </a:p>
        </p:txBody>
      </p:sp>
      <p:sp>
        <p:nvSpPr>
          <p:cNvPr id="66562" name="Shape 252"/>
          <p:cNvSpPr>
            <a:spLocks noGrp="1"/>
          </p:cNvSpPr>
          <p:nvPr>
            <p:ph type="body" idx="1"/>
          </p:nvPr>
        </p:nvSpPr>
        <p:spPr>
          <a:xfrm>
            <a:off x="1981200" y="1600201"/>
            <a:ext cx="8229600" cy="4525963"/>
          </a:xfrm>
        </p:spPr>
        <p:txBody>
          <a:bodyPr vert="horz" lIns="91425" tIns="45700" rIns="91425" bIns="45700" rtlCol="0">
            <a:normAutofit/>
          </a:bodyPr>
          <a:lstStyle/>
          <a:p>
            <a:pPr>
              <a:spcBef>
                <a:spcPct val="0"/>
              </a:spcBef>
              <a:buClr>
                <a:srgbClr val="000000"/>
              </a:buClr>
            </a:pPr>
            <a:r>
              <a:rPr lang="en-US" altLang="x-none" dirty="0">
                <a:solidFill>
                  <a:srgbClr val="000000"/>
                </a:solidFill>
                <a:sym typeface="Calibri" charset="0"/>
              </a:rPr>
              <a:t>Identify which tiers you will </a:t>
            </a:r>
            <a:r>
              <a:rPr lang="en-US" altLang="x-none" dirty="0" smtClean="0">
                <a:solidFill>
                  <a:srgbClr val="000000"/>
                </a:solidFill>
                <a:sym typeface="Calibri" charset="0"/>
              </a:rPr>
              <a:t>assess</a:t>
            </a:r>
          </a:p>
          <a:p>
            <a:pPr marL="0" indent="0">
              <a:spcBef>
                <a:spcPct val="0"/>
              </a:spcBef>
              <a:buClr>
                <a:srgbClr val="000000"/>
              </a:buClr>
              <a:buNone/>
            </a:pPr>
            <a:endParaRPr lang="en-US" altLang="x-none" dirty="0">
              <a:solidFill>
                <a:srgbClr val="000000"/>
              </a:solidFill>
              <a:sym typeface="Calibri" charset="0"/>
            </a:endParaRPr>
          </a:p>
          <a:p>
            <a:pPr>
              <a:spcBef>
                <a:spcPct val="0"/>
              </a:spcBef>
              <a:buClr>
                <a:srgbClr val="000000"/>
              </a:buClr>
            </a:pPr>
            <a:r>
              <a:rPr lang="en-US" altLang="x-none" dirty="0">
                <a:solidFill>
                  <a:srgbClr val="000000"/>
                </a:solidFill>
                <a:sym typeface="Calibri" charset="0"/>
              </a:rPr>
              <a:t>Gather supporting documentation that will help you to identify an implementation level for various items on the TFI</a:t>
            </a:r>
          </a:p>
        </p:txBody>
      </p:sp>
      <p:pic>
        <p:nvPicPr>
          <p:cNvPr id="66564" name="Shape 25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14524">
            <a:off x="2322514" y="4033839"/>
            <a:ext cx="3622675" cy="1754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6565" name="Shape 255"/>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24279">
            <a:off x="7413625" y="3409951"/>
            <a:ext cx="2076450" cy="2684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3930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hape 291"/>
          <p:cNvSpPr>
            <a:spLocks noGrp="1"/>
          </p:cNvSpPr>
          <p:nvPr>
            <p:ph type="title"/>
          </p:nvPr>
        </p:nvSpPr>
        <p:spPr/>
        <p:txBody>
          <a:bodyPr vert="horz" lIns="91425" tIns="45700" rIns="91425" bIns="45700" rtlCol="0" anchor="ctr">
            <a:normAutofit/>
          </a:bodyPr>
          <a:lstStyle/>
          <a:p>
            <a:pPr>
              <a:buSzPct val="25000"/>
            </a:pPr>
            <a:r>
              <a:rPr lang="en-US" altLang="x-none" b="1" dirty="0">
                <a:solidFill>
                  <a:srgbClr val="000000"/>
                </a:solidFill>
                <a:sym typeface="Calibri" charset="0"/>
              </a:rPr>
              <a:t>How?</a:t>
            </a:r>
            <a:r>
              <a:rPr lang="en-US" altLang="x-none" dirty="0">
                <a:solidFill>
                  <a:srgbClr val="000000"/>
                </a:solidFill>
                <a:sym typeface="Calibri" charset="0"/>
              </a:rPr>
              <a:t> </a:t>
            </a:r>
            <a:r>
              <a:rPr lang="en-US" altLang="x-none" sz="3200" dirty="0" smtClean="0">
                <a:solidFill>
                  <a:srgbClr val="000000"/>
                </a:solidFill>
                <a:sym typeface="Calibri" charset="0"/>
              </a:rPr>
              <a:t>(During Assessment)</a:t>
            </a:r>
            <a:endParaRPr lang="en-US" altLang="x-none" sz="3200" dirty="0">
              <a:solidFill>
                <a:srgbClr val="000000"/>
              </a:solidFill>
              <a:sym typeface="Calibri" charset="0"/>
            </a:endParaRPr>
          </a:p>
        </p:txBody>
      </p:sp>
      <p:sp>
        <p:nvSpPr>
          <p:cNvPr id="68610" name="Shape 292"/>
          <p:cNvSpPr>
            <a:spLocks noGrp="1"/>
          </p:cNvSpPr>
          <p:nvPr>
            <p:ph type="body" idx="1"/>
          </p:nvPr>
        </p:nvSpPr>
        <p:spPr>
          <a:xfrm>
            <a:off x="1981200" y="2051268"/>
            <a:ext cx="8229600" cy="3112263"/>
          </a:xfrm>
        </p:spPr>
        <p:txBody>
          <a:bodyPr vert="horz" lIns="91425" tIns="45700" rIns="91425" bIns="45700" rtlCol="0">
            <a:normAutofit/>
          </a:bodyPr>
          <a:lstStyle/>
          <a:p>
            <a:pPr marL="457200" indent="-457200">
              <a:spcBef>
                <a:spcPct val="0"/>
              </a:spcBef>
            </a:pPr>
            <a:r>
              <a:rPr lang="en-US" altLang="x-none" dirty="0">
                <a:solidFill>
                  <a:srgbClr val="000000"/>
                </a:solidFill>
                <a:sym typeface="Calibri" charset="0"/>
              </a:rPr>
              <a:t>As a team, review item components, main idea, and scoring criteria</a:t>
            </a:r>
          </a:p>
          <a:p>
            <a:pPr marL="457200" indent="-457200">
              <a:spcBef>
                <a:spcPts val="400"/>
              </a:spcBef>
            </a:pPr>
            <a:r>
              <a:rPr lang="en-US" altLang="x-none" dirty="0">
                <a:solidFill>
                  <a:srgbClr val="000000"/>
                </a:solidFill>
                <a:sym typeface="Calibri" charset="0"/>
              </a:rPr>
              <a:t>Team votes to identify whether the item is not in place, partially in place, or fully in place</a:t>
            </a:r>
          </a:p>
          <a:p>
            <a:pPr marL="457200" indent="-457200">
              <a:spcBef>
                <a:spcPts val="400"/>
              </a:spcBef>
            </a:pPr>
            <a:r>
              <a:rPr lang="en-US" altLang="x-none" dirty="0">
                <a:solidFill>
                  <a:srgbClr val="000000"/>
                </a:solidFill>
                <a:sym typeface="Calibri" charset="0"/>
              </a:rPr>
              <a:t>Record consensus vote</a:t>
            </a:r>
          </a:p>
          <a:p>
            <a:pPr marL="457200" indent="-457200">
              <a:spcBef>
                <a:spcPts val="400"/>
              </a:spcBef>
            </a:pPr>
            <a:r>
              <a:rPr lang="en-US" altLang="x-none" dirty="0"/>
              <a:t>Shouldn</a:t>
            </a:r>
            <a:r>
              <a:rPr lang="en-US" altLang="en-US" dirty="0"/>
              <a:t>’</a:t>
            </a:r>
            <a:r>
              <a:rPr lang="en-US" altLang="x-none" dirty="0"/>
              <a:t>t be an extensive conversation</a:t>
            </a:r>
            <a:endParaRPr lang="en-US" altLang="x-none" dirty="0">
              <a:solidFill>
                <a:srgbClr val="000000"/>
              </a:solidFill>
              <a:sym typeface="Calibri" charset="0"/>
            </a:endParaRPr>
          </a:p>
          <a:p>
            <a:pPr marL="457200" indent="-457200">
              <a:spcBef>
                <a:spcPts val="400"/>
              </a:spcBef>
            </a:pPr>
            <a:r>
              <a:rPr lang="en-US" altLang="x-none" dirty="0"/>
              <a:t>Save Action Planning for later</a:t>
            </a:r>
            <a:endParaRPr lang="en-US" altLang="x-none" dirty="0">
              <a:solidFill>
                <a:srgbClr val="000000"/>
              </a:solidFill>
              <a:sym typeface="Calibri" charset="0"/>
            </a:endParaRPr>
          </a:p>
        </p:txBody>
      </p:sp>
    </p:spTree>
    <p:extLst>
      <p:ext uri="{BB962C8B-B14F-4D97-AF65-F5344CB8AC3E}">
        <p14:creationId xmlns:p14="http://schemas.microsoft.com/office/powerpoint/2010/main" val="13832852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hape 335"/>
          <p:cNvSpPr>
            <a:spLocks noGrp="1"/>
          </p:cNvSpPr>
          <p:nvPr>
            <p:ph type="title"/>
          </p:nvPr>
        </p:nvSpPr>
        <p:spPr/>
        <p:txBody>
          <a:bodyPr vert="horz" lIns="91425" tIns="45700" rIns="91425" bIns="45700" rtlCol="0" anchor="ctr">
            <a:normAutofit/>
          </a:bodyPr>
          <a:lstStyle/>
          <a:p>
            <a:pPr>
              <a:buSzPct val="25000"/>
            </a:pPr>
            <a:r>
              <a:rPr lang="en-US" altLang="x-none" b="1" dirty="0">
                <a:solidFill>
                  <a:srgbClr val="000000"/>
                </a:solidFill>
                <a:sym typeface="Calibri" charset="0"/>
              </a:rPr>
              <a:t>How? </a:t>
            </a:r>
            <a:r>
              <a:rPr lang="en-US" altLang="x-none" sz="3200" dirty="0" smtClean="0">
                <a:solidFill>
                  <a:srgbClr val="000000"/>
                </a:solidFill>
                <a:sym typeface="Calibri" charset="0"/>
              </a:rPr>
              <a:t>(After Assessment)</a:t>
            </a:r>
            <a:endParaRPr lang="en-US" altLang="x-none" sz="3200" dirty="0">
              <a:solidFill>
                <a:srgbClr val="000000"/>
              </a:solidFill>
              <a:sym typeface="Calibri" charset="0"/>
            </a:endParaRPr>
          </a:p>
        </p:txBody>
      </p:sp>
      <p:sp>
        <p:nvSpPr>
          <p:cNvPr id="70658" name="Shape 336"/>
          <p:cNvSpPr>
            <a:spLocks noGrp="1"/>
          </p:cNvSpPr>
          <p:nvPr>
            <p:ph type="body" idx="1"/>
          </p:nvPr>
        </p:nvSpPr>
        <p:spPr>
          <a:xfrm>
            <a:off x="1981200" y="1920696"/>
            <a:ext cx="8229600" cy="3266575"/>
          </a:xfrm>
        </p:spPr>
        <p:txBody>
          <a:bodyPr vert="horz" lIns="91425" tIns="45700" rIns="91425" bIns="45700" rtlCol="0">
            <a:normAutofit lnSpcReduction="10000"/>
          </a:bodyPr>
          <a:lstStyle/>
          <a:p>
            <a:pPr indent="-419100">
              <a:spcBef>
                <a:spcPct val="0"/>
              </a:spcBef>
              <a:buClr>
                <a:srgbClr val="000000"/>
              </a:buClr>
            </a:pPr>
            <a:r>
              <a:rPr lang="en-US" altLang="x-none" dirty="0">
                <a:solidFill>
                  <a:srgbClr val="000000"/>
                </a:solidFill>
                <a:sym typeface="Calibri" charset="0"/>
              </a:rPr>
              <a:t>Analyze data:</a:t>
            </a:r>
          </a:p>
          <a:p>
            <a:pPr lvl="1" indent="-361950">
              <a:spcBef>
                <a:spcPts val="400"/>
              </a:spcBef>
              <a:buClr>
                <a:srgbClr val="000000"/>
              </a:buClr>
            </a:pPr>
            <a:r>
              <a:rPr lang="en-US" altLang="x-none" sz="2800" dirty="0">
                <a:solidFill>
                  <a:srgbClr val="000000"/>
                </a:solidFill>
                <a:sym typeface="Calibri" charset="0"/>
              </a:rPr>
              <a:t>Total score report</a:t>
            </a:r>
          </a:p>
          <a:p>
            <a:pPr lvl="1" indent="-361950">
              <a:spcBef>
                <a:spcPts val="400"/>
              </a:spcBef>
              <a:buClr>
                <a:srgbClr val="000000"/>
              </a:buClr>
            </a:pPr>
            <a:r>
              <a:rPr lang="en-US" altLang="x-none" sz="2800" dirty="0">
                <a:solidFill>
                  <a:srgbClr val="000000"/>
                </a:solidFill>
                <a:sym typeface="Calibri" charset="0"/>
              </a:rPr>
              <a:t>Subscale report (broken down by tier)</a:t>
            </a:r>
          </a:p>
          <a:p>
            <a:pPr lvl="1" indent="-361950">
              <a:spcBef>
                <a:spcPts val="400"/>
              </a:spcBef>
              <a:buClr>
                <a:srgbClr val="000000"/>
              </a:buClr>
            </a:pPr>
            <a:r>
              <a:rPr lang="en-US" altLang="x-none" sz="2800" dirty="0">
                <a:solidFill>
                  <a:srgbClr val="000000"/>
                </a:solidFill>
                <a:sym typeface="Calibri" charset="0"/>
              </a:rPr>
              <a:t>Sub-sub scale report (broken down by components)</a:t>
            </a:r>
          </a:p>
          <a:p>
            <a:pPr lvl="1" indent="-361950">
              <a:spcBef>
                <a:spcPts val="400"/>
              </a:spcBef>
              <a:buClr>
                <a:srgbClr val="000000"/>
              </a:buClr>
            </a:pPr>
            <a:r>
              <a:rPr lang="en-US" altLang="x-none" sz="2800" dirty="0">
                <a:solidFill>
                  <a:srgbClr val="000000"/>
                </a:solidFill>
                <a:sym typeface="Calibri" charset="0"/>
              </a:rPr>
              <a:t>Individual items </a:t>
            </a:r>
            <a:r>
              <a:rPr lang="en-US" altLang="x-none" sz="2800" dirty="0" smtClean="0">
                <a:solidFill>
                  <a:srgbClr val="000000"/>
                </a:solidFill>
                <a:sym typeface="Calibri" charset="0"/>
              </a:rPr>
              <a:t>report</a:t>
            </a:r>
          </a:p>
          <a:p>
            <a:pPr marL="323850" lvl="1" indent="0">
              <a:spcBef>
                <a:spcPts val="400"/>
              </a:spcBef>
              <a:buClr>
                <a:srgbClr val="000000"/>
              </a:buClr>
              <a:buNone/>
            </a:pPr>
            <a:endParaRPr lang="en-US" altLang="x-none" sz="2800" dirty="0"/>
          </a:p>
          <a:p>
            <a:pPr indent="-419100">
              <a:spcBef>
                <a:spcPts val="400"/>
              </a:spcBef>
            </a:pPr>
            <a:r>
              <a:rPr lang="en-US" altLang="x-none" dirty="0">
                <a:solidFill>
                  <a:srgbClr val="000000"/>
                </a:solidFill>
                <a:sym typeface="Calibri" charset="0"/>
              </a:rPr>
              <a:t>Celebrate your 2</a:t>
            </a:r>
            <a:r>
              <a:rPr lang="en-US" altLang="en-US" dirty="0">
                <a:solidFill>
                  <a:srgbClr val="000000"/>
                </a:solidFill>
                <a:sym typeface="Calibri" charset="0"/>
              </a:rPr>
              <a:t>’</a:t>
            </a:r>
            <a:r>
              <a:rPr lang="en-US" altLang="x-none" dirty="0">
                <a:solidFill>
                  <a:srgbClr val="000000"/>
                </a:solidFill>
                <a:sym typeface="Calibri" charset="0"/>
              </a:rPr>
              <a:t>s, examine your 0</a:t>
            </a:r>
            <a:r>
              <a:rPr lang="en-US" altLang="en-US" dirty="0">
                <a:solidFill>
                  <a:srgbClr val="000000"/>
                </a:solidFill>
                <a:sym typeface="Calibri" charset="0"/>
              </a:rPr>
              <a:t>’</a:t>
            </a:r>
            <a:r>
              <a:rPr lang="en-US" altLang="x-none" dirty="0">
                <a:solidFill>
                  <a:srgbClr val="000000"/>
                </a:solidFill>
                <a:sym typeface="Calibri" charset="0"/>
              </a:rPr>
              <a:t>s and 1</a:t>
            </a:r>
            <a:r>
              <a:rPr lang="en-US" altLang="en-US" dirty="0">
                <a:solidFill>
                  <a:srgbClr val="000000"/>
                </a:solidFill>
                <a:sym typeface="Calibri" charset="0"/>
              </a:rPr>
              <a:t>’</a:t>
            </a:r>
            <a:r>
              <a:rPr lang="en-US" altLang="x-none" dirty="0">
                <a:solidFill>
                  <a:srgbClr val="000000"/>
                </a:solidFill>
                <a:sym typeface="Calibri" charset="0"/>
              </a:rPr>
              <a:t>s</a:t>
            </a:r>
          </a:p>
        </p:txBody>
      </p:sp>
    </p:spTree>
    <p:extLst>
      <p:ext uri="{BB962C8B-B14F-4D97-AF65-F5344CB8AC3E}">
        <p14:creationId xmlns:p14="http://schemas.microsoft.com/office/powerpoint/2010/main" val="6176260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hape 343"/>
          <p:cNvSpPr>
            <a:spLocks noGrp="1"/>
          </p:cNvSpPr>
          <p:nvPr>
            <p:ph type="title"/>
          </p:nvPr>
        </p:nvSpPr>
        <p:spPr/>
        <p:txBody>
          <a:bodyPr vert="horz" lIns="91425" tIns="91425" rIns="91425" bIns="91425" rtlCol="0" anchor="ctr">
            <a:normAutofit/>
          </a:bodyPr>
          <a:lstStyle/>
          <a:p>
            <a:r>
              <a:rPr lang="en-US" altLang="x-none" b="1" dirty="0"/>
              <a:t>How? </a:t>
            </a:r>
            <a:r>
              <a:rPr lang="en-US" altLang="x-none" sz="3200" dirty="0" smtClean="0"/>
              <a:t>(After Assessment)</a:t>
            </a:r>
            <a:endParaRPr lang="en-US" altLang="x-none" sz="3200" dirty="0"/>
          </a:p>
        </p:txBody>
      </p:sp>
      <p:sp>
        <p:nvSpPr>
          <p:cNvPr id="72706" name="Shape 344"/>
          <p:cNvSpPr>
            <a:spLocks noGrp="1"/>
          </p:cNvSpPr>
          <p:nvPr>
            <p:ph type="body" idx="1"/>
          </p:nvPr>
        </p:nvSpPr>
        <p:spPr>
          <a:xfrm>
            <a:off x="1789114" y="2003787"/>
            <a:ext cx="8421687" cy="3729513"/>
          </a:xfrm>
        </p:spPr>
        <p:txBody>
          <a:bodyPr vert="horz" lIns="91425" tIns="91425" rIns="91425" bIns="91425" rtlCol="0">
            <a:normAutofit fontScale="92500" lnSpcReduction="10000"/>
          </a:bodyPr>
          <a:lstStyle/>
          <a:p>
            <a:pPr marL="723900" indent="-457200">
              <a:spcBef>
                <a:spcPts val="400"/>
              </a:spcBef>
            </a:pPr>
            <a:r>
              <a:rPr lang="en-US" altLang="x-none" dirty="0"/>
              <a:t>Select a small number of items (1-3) for </a:t>
            </a:r>
            <a:r>
              <a:rPr lang="en-US" altLang="x-none" dirty="0">
                <a:hlinkClick r:id="rId3"/>
              </a:rPr>
              <a:t>implementation action </a:t>
            </a:r>
            <a:r>
              <a:rPr lang="en-US" altLang="x-none" dirty="0" smtClean="0">
                <a:hlinkClick r:id="rId3"/>
              </a:rPr>
              <a:t>planning</a:t>
            </a:r>
            <a:endParaRPr lang="en-US" altLang="x-none" dirty="0" smtClean="0"/>
          </a:p>
          <a:p>
            <a:pPr marL="266700" indent="0">
              <a:spcBef>
                <a:spcPts val="400"/>
              </a:spcBef>
              <a:buNone/>
            </a:pPr>
            <a:endParaRPr lang="en-US" altLang="x-none" dirty="0"/>
          </a:p>
          <a:p>
            <a:pPr marL="723900" indent="-457200">
              <a:spcBef>
                <a:spcPts val="400"/>
              </a:spcBef>
            </a:pPr>
            <a:r>
              <a:rPr lang="en-US" altLang="x-none" dirty="0"/>
              <a:t>Ask: </a:t>
            </a:r>
            <a:r>
              <a:rPr lang="en-US" altLang="en-US" dirty="0"/>
              <a:t>“</a:t>
            </a:r>
            <a:r>
              <a:rPr lang="en-US" altLang="x-none" dirty="0"/>
              <a:t>What are the smallest changes we can make in the next three months to improve implementation?</a:t>
            </a:r>
            <a:r>
              <a:rPr lang="en-US" altLang="en-US" dirty="0" smtClean="0"/>
              <a:t>”</a:t>
            </a:r>
          </a:p>
          <a:p>
            <a:pPr marL="266700" indent="0">
              <a:spcBef>
                <a:spcPts val="400"/>
              </a:spcBef>
              <a:buNone/>
            </a:pPr>
            <a:endParaRPr lang="en-US" altLang="x-none" dirty="0"/>
          </a:p>
          <a:p>
            <a:pPr marL="723900" indent="-457200">
              <a:spcBef>
                <a:spcPts val="400"/>
              </a:spcBef>
            </a:pPr>
            <a:r>
              <a:rPr lang="en-US" altLang="x-none" dirty="0"/>
              <a:t>After a few months, use the TFI again to monitor </a:t>
            </a:r>
            <a:r>
              <a:rPr lang="en-US" altLang="x-none" dirty="0" smtClean="0"/>
              <a:t>progress</a:t>
            </a:r>
            <a:endParaRPr lang="en-US" altLang="x-none" dirty="0"/>
          </a:p>
          <a:p>
            <a:pPr marL="723900" indent="-457200">
              <a:spcBef>
                <a:spcPts val="400"/>
              </a:spcBef>
            </a:pPr>
            <a:endParaRPr lang="en-US" altLang="x-none" dirty="0" smtClean="0"/>
          </a:p>
          <a:p>
            <a:pPr marL="723900" indent="-457200">
              <a:spcBef>
                <a:spcPts val="400"/>
              </a:spcBef>
            </a:pPr>
            <a:r>
              <a:rPr lang="en-US" altLang="x-none" dirty="0" smtClean="0"/>
              <a:t>Share </a:t>
            </a:r>
            <a:r>
              <a:rPr lang="en-US" altLang="x-none" dirty="0"/>
              <a:t>results with stakeholders</a:t>
            </a:r>
          </a:p>
        </p:txBody>
      </p:sp>
    </p:spTree>
    <p:extLst>
      <p:ext uri="{BB962C8B-B14F-4D97-AF65-F5344CB8AC3E}">
        <p14:creationId xmlns:p14="http://schemas.microsoft.com/office/powerpoint/2010/main" val="18444987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hape 350"/>
          <p:cNvSpPr>
            <a:spLocks noGrp="1"/>
          </p:cNvSpPr>
          <p:nvPr>
            <p:ph type="title"/>
          </p:nvPr>
        </p:nvSpPr>
        <p:spPr/>
        <p:txBody>
          <a:bodyPr vert="horz" lIns="91425" tIns="91425" rIns="91425" bIns="91425" rtlCol="0" anchor="ctr">
            <a:normAutofit/>
          </a:bodyPr>
          <a:lstStyle/>
          <a:p>
            <a:r>
              <a:rPr lang="en-US" altLang="x-none"/>
              <a:t>Example Subscale Report</a:t>
            </a:r>
          </a:p>
        </p:txBody>
      </p:sp>
      <p:pic>
        <p:nvPicPr>
          <p:cNvPr id="74754" name="Shape 351"/>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t="17763"/>
          <a:stretch>
            <a:fillRect/>
          </a:stretch>
        </p:blipFill>
        <p:spPr bwMode="auto">
          <a:xfrm>
            <a:off x="2101850" y="1636714"/>
            <a:ext cx="7988300" cy="4224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608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365"/>
            <a:ext cx="3624387" cy="486678"/>
          </a:xfrm>
        </p:spPr>
        <p:txBody>
          <a:bodyPr>
            <a:normAutofit/>
          </a:bodyPr>
          <a:lstStyle/>
          <a:p>
            <a:r>
              <a:rPr lang="en-US" sz="2800" b="1" dirty="0" smtClean="0"/>
              <a:t>What’s the Big Idea?</a:t>
            </a:r>
            <a:endParaRPr lang="en-US"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4528135"/>
              </p:ext>
            </p:extLst>
          </p:nvPr>
        </p:nvGraphicFramePr>
        <p:xfrm>
          <a:off x="925750" y="819043"/>
          <a:ext cx="9886528" cy="5914426"/>
        </p:xfrm>
        <a:graphic>
          <a:graphicData uri="http://schemas.openxmlformats.org/drawingml/2006/table">
            <a:tbl>
              <a:tblPr firstRow="1" bandRow="1">
                <a:tableStyleId>{5C22544A-7EE6-4342-B048-85BDC9FD1C3A}</a:tableStyleId>
              </a:tblPr>
              <a:tblGrid>
                <a:gridCol w="524854"/>
                <a:gridCol w="4683657"/>
                <a:gridCol w="4678017"/>
              </a:tblGrid>
              <a:tr h="415172">
                <a:tc rowSpan="5">
                  <a:txBody>
                    <a:bodyPr/>
                    <a:lstStyle/>
                    <a:p>
                      <a:r>
                        <a:rPr lang="en-US" sz="2800" dirty="0" smtClean="0">
                          <a:solidFill>
                            <a:schemeClr val="tx1"/>
                          </a:solidFill>
                        </a:rPr>
                        <a:t>                                   Teams</a:t>
                      </a:r>
                    </a:p>
                  </a:txBody>
                  <a:tcPr vert="vert2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2"/>
                    </a:solidFill>
                  </a:tcPr>
                </a:tc>
                <a:tc>
                  <a:txBody>
                    <a:bodyPr/>
                    <a:lstStyle/>
                    <a:p>
                      <a:r>
                        <a:rPr lang="en-US" sz="2000" dirty="0" smtClean="0">
                          <a:solidFill>
                            <a:schemeClr val="tx1"/>
                          </a:solidFill>
                        </a:rPr>
                        <a:t>Tier 2</a:t>
                      </a:r>
                      <a:endParaRPr lang="en-US" sz="2000" dirty="0">
                        <a:solidFill>
                          <a:schemeClr val="tx1"/>
                        </a:solidFil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solidFill>
                  </a:tcPr>
                </a:tc>
                <a:tc>
                  <a:txBody>
                    <a:bodyPr/>
                    <a:lstStyle/>
                    <a:p>
                      <a:r>
                        <a:rPr lang="en-US" sz="2000" dirty="0" smtClean="0">
                          <a:solidFill>
                            <a:srgbClr val="000000"/>
                          </a:solidFill>
                        </a:rPr>
                        <a:t>Tier 3</a:t>
                      </a:r>
                      <a:endParaRPr lang="en-US" sz="2000" dirty="0">
                        <a:solidFill>
                          <a:srgbClr val="000000"/>
                        </a:solidFil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0000"/>
                    </a:solidFill>
                  </a:tcPr>
                </a:tc>
              </a:tr>
              <a:tr h="1377226">
                <a:tc vMerge="1">
                  <a:txBody>
                    <a:bodyPr/>
                    <a:lstStyle/>
                    <a:p>
                      <a:endParaRPr lang="en-US" dirty="0"/>
                    </a:p>
                  </a:txBody>
                  <a:tcPr/>
                </a:tc>
                <a:tc>
                  <a:txBody>
                    <a:bodyPr/>
                    <a:lstStyle/>
                    <a:p>
                      <a:pPr marL="0" marR="0">
                        <a:lnSpc>
                          <a:spcPct val="115000"/>
                        </a:lnSpc>
                        <a:spcBef>
                          <a:spcPts val="0"/>
                        </a:spcBef>
                        <a:spcAft>
                          <a:spcPts val="0"/>
                        </a:spcAft>
                      </a:pPr>
                      <a:r>
                        <a:rPr lang="en-US" sz="1600" b="1" dirty="0">
                          <a:effectLst/>
                          <a:latin typeface="Arial"/>
                          <a:ea typeface="Calibri"/>
                          <a:cs typeface="Arial"/>
                        </a:rPr>
                        <a:t>2.1 Team </a:t>
                      </a:r>
                      <a:r>
                        <a:rPr lang="en-US" sz="1600" b="1" dirty="0" smtClean="0">
                          <a:effectLst/>
                          <a:latin typeface="Arial"/>
                          <a:ea typeface="Calibri"/>
                          <a:cs typeface="Arial"/>
                        </a:rPr>
                        <a:t>Composition</a:t>
                      </a:r>
                    </a:p>
                    <a:p>
                      <a:pPr marL="0" marR="0">
                        <a:lnSpc>
                          <a:spcPct val="115000"/>
                        </a:lnSpc>
                        <a:spcBef>
                          <a:spcPts val="0"/>
                        </a:spcBef>
                        <a:spcAft>
                          <a:spcPts val="0"/>
                        </a:spcAft>
                      </a:pPr>
                      <a:endParaRPr lang="en-US" sz="1000" dirty="0" smtClean="0">
                        <a:effectLst/>
                        <a:latin typeface="Arial"/>
                        <a:ea typeface="Calibri"/>
                        <a:cs typeface="Arial"/>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1600" kern="1200" dirty="0" smtClean="0">
                          <a:solidFill>
                            <a:schemeClr val="dk1"/>
                          </a:solidFill>
                          <a:effectLst/>
                          <a:latin typeface="Arial"/>
                          <a:ea typeface="+mn-ea"/>
                          <a:cs typeface="Arial"/>
                        </a:rPr>
                        <a:t>Tier 2 teams needs individuals with specific skills and perspectives to effectively provide and implement Tier 2 supports. </a:t>
                      </a:r>
                      <a:endParaRPr lang="en-US" sz="1600" dirty="0" smtClean="0">
                        <a:effectLst/>
                        <a:latin typeface="Arial"/>
                        <a:cs typeface="Arial"/>
                      </a:endParaRP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0"/>
                        </a:spcAft>
                      </a:pPr>
                      <a:r>
                        <a:rPr lang="en-US" sz="1600" b="1" dirty="0">
                          <a:effectLst/>
                          <a:latin typeface="Arial"/>
                          <a:ea typeface="Calibri"/>
                          <a:cs typeface="Arial"/>
                        </a:rPr>
                        <a:t>3.1 Team </a:t>
                      </a:r>
                      <a:r>
                        <a:rPr lang="en-US" sz="1600" b="1" dirty="0" smtClean="0">
                          <a:effectLst/>
                          <a:latin typeface="Arial"/>
                          <a:ea typeface="Calibri"/>
                          <a:cs typeface="Arial"/>
                        </a:rPr>
                        <a:t>Composition</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000" b="1" kern="1200" dirty="0" smtClean="0">
                        <a:solidFill>
                          <a:schemeClr val="dk1"/>
                        </a:solidFill>
                        <a:effectLst/>
                        <a:latin typeface="Arial"/>
                        <a:ea typeface="Calibri"/>
                        <a:cs typeface="Arial"/>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1600" kern="1200" dirty="0" smtClean="0">
                          <a:solidFill>
                            <a:schemeClr val="dk1"/>
                          </a:solidFill>
                          <a:effectLst/>
                          <a:latin typeface="Arial"/>
                          <a:ea typeface="+mn-ea"/>
                          <a:cs typeface="Arial"/>
                        </a:rPr>
                        <a:t>Tier 3 teams need individuals with specific skills and perspectives to effectively provide and implement Tier 3 supports. </a:t>
                      </a:r>
                      <a:endParaRPr lang="en-US" sz="1600" dirty="0" smtClean="0">
                        <a:effectLst/>
                        <a:latin typeface="Arial"/>
                        <a:cs typeface="Arial"/>
                      </a:endParaRP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D6860">
                        <a:alpha val="50000"/>
                      </a:srgbClr>
                    </a:solidFill>
                  </a:tcPr>
                </a:tc>
              </a:tr>
              <a:tr h="1400682">
                <a:tc vMerge="1">
                  <a:txBody>
                    <a:bodyPr/>
                    <a:lstStyle/>
                    <a:p>
                      <a:endParaRPr lang="en-US" dirty="0"/>
                    </a:p>
                  </a:txBody>
                  <a:tcPr/>
                </a:tc>
                <a:tc>
                  <a:txBody>
                    <a:bodyPr/>
                    <a:lstStyle/>
                    <a:p>
                      <a:pPr marL="0" marR="0">
                        <a:lnSpc>
                          <a:spcPct val="115000"/>
                        </a:lnSpc>
                        <a:spcBef>
                          <a:spcPts val="0"/>
                        </a:spcBef>
                        <a:spcAft>
                          <a:spcPts val="0"/>
                        </a:spcAft>
                      </a:pPr>
                      <a:r>
                        <a:rPr lang="en-US" sz="1600" b="1" dirty="0">
                          <a:effectLst/>
                          <a:latin typeface="Arial"/>
                          <a:ea typeface="Calibri"/>
                          <a:cs typeface="Arial"/>
                        </a:rPr>
                        <a:t>2.2 Team Operating </a:t>
                      </a:r>
                      <a:r>
                        <a:rPr lang="en-US" sz="1600" b="1" dirty="0" smtClean="0">
                          <a:effectLst/>
                          <a:latin typeface="Arial"/>
                          <a:ea typeface="Calibri"/>
                          <a:cs typeface="Arial"/>
                        </a:rPr>
                        <a:t>Procedures</a:t>
                      </a:r>
                    </a:p>
                    <a:p>
                      <a:pPr marL="0" marR="0">
                        <a:lnSpc>
                          <a:spcPct val="115000"/>
                        </a:lnSpc>
                        <a:spcBef>
                          <a:spcPts val="0"/>
                        </a:spcBef>
                        <a:spcAft>
                          <a:spcPts val="0"/>
                        </a:spcAft>
                      </a:pPr>
                      <a:endParaRPr lang="en-US" sz="1000" dirty="0" smtClean="0">
                        <a:effectLst/>
                        <a:latin typeface="Calibri"/>
                        <a:ea typeface="Calibri"/>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1600" kern="1200" dirty="0" smtClean="0">
                          <a:solidFill>
                            <a:schemeClr val="dk1"/>
                          </a:solidFill>
                          <a:effectLst/>
                          <a:latin typeface="Arial"/>
                          <a:ea typeface="+mn-ea"/>
                          <a:cs typeface="Arial"/>
                        </a:rPr>
                        <a:t>Tier 2 teams need meeting foundations in order to operate efficiently and to implement effective supports. </a:t>
                      </a:r>
                      <a:endParaRPr lang="en-US" sz="1600" dirty="0" smtClean="0">
                        <a:effectLst/>
                        <a:latin typeface="Arial"/>
                        <a:cs typeface="Arial"/>
                      </a:endParaRP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0"/>
                        </a:spcAft>
                      </a:pPr>
                      <a:r>
                        <a:rPr lang="en-US" sz="1600" b="1" dirty="0">
                          <a:effectLst/>
                          <a:latin typeface="Arial"/>
                          <a:ea typeface="Calibri"/>
                          <a:cs typeface="Arial"/>
                        </a:rPr>
                        <a:t>3.2 Team Operating </a:t>
                      </a:r>
                      <a:r>
                        <a:rPr lang="en-US" sz="1600" b="1" dirty="0" smtClean="0">
                          <a:effectLst/>
                          <a:latin typeface="Arial"/>
                          <a:ea typeface="Calibri"/>
                          <a:cs typeface="Arial"/>
                        </a:rPr>
                        <a:t>Procedures</a:t>
                      </a:r>
                    </a:p>
                    <a:p>
                      <a:pPr marL="0" marR="0">
                        <a:lnSpc>
                          <a:spcPct val="115000"/>
                        </a:lnSpc>
                        <a:spcBef>
                          <a:spcPts val="0"/>
                        </a:spcBef>
                        <a:spcAft>
                          <a:spcPts val="0"/>
                        </a:spcAft>
                      </a:pPr>
                      <a:endParaRPr lang="en-US" sz="1000" b="1" dirty="0" smtClean="0">
                        <a:effectLst/>
                        <a:latin typeface="Arial"/>
                        <a:ea typeface="Calibri"/>
                        <a:cs typeface="Arial"/>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1600" kern="1200" dirty="0" smtClean="0">
                          <a:solidFill>
                            <a:schemeClr val="dk1"/>
                          </a:solidFill>
                          <a:effectLst/>
                          <a:latin typeface="Arial"/>
                          <a:ea typeface="+mn-ea"/>
                          <a:cs typeface="Arial"/>
                        </a:rPr>
                        <a:t>Tier 3 teams need meeting foundations in order to operate efficiently and to implement effective supports. </a:t>
                      </a:r>
                      <a:endParaRPr lang="en-US" sz="1600" dirty="0" smtClean="0">
                        <a:effectLst/>
                        <a:latin typeface="Arial"/>
                        <a:cs typeface="Arial"/>
                      </a:endParaRP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D6860">
                        <a:alpha val="50000"/>
                      </a:srgbClr>
                    </a:solidFill>
                  </a:tcPr>
                </a:tc>
              </a:tr>
              <a:tr h="1424422">
                <a:tc vMerge="1">
                  <a:txBody>
                    <a:bodyPr/>
                    <a:lstStyle/>
                    <a:p>
                      <a:endParaRPr lang="en-US" dirty="0"/>
                    </a:p>
                  </a:txBody>
                  <a:tcPr/>
                </a:tc>
                <a:tc>
                  <a:txBody>
                    <a:bodyPr/>
                    <a:lstStyle/>
                    <a:p>
                      <a:pPr marL="0" marR="0">
                        <a:lnSpc>
                          <a:spcPct val="115000"/>
                        </a:lnSpc>
                        <a:spcBef>
                          <a:spcPts val="0"/>
                        </a:spcBef>
                        <a:spcAft>
                          <a:spcPts val="0"/>
                        </a:spcAft>
                      </a:pPr>
                      <a:r>
                        <a:rPr lang="en-US" sz="1600" b="1" dirty="0">
                          <a:effectLst/>
                          <a:latin typeface="Arial"/>
                          <a:ea typeface="Calibri"/>
                          <a:cs typeface="Arial"/>
                        </a:rPr>
                        <a:t>2.3 </a:t>
                      </a:r>
                      <a:r>
                        <a:rPr lang="en-US" sz="1600" b="1" dirty="0" smtClean="0">
                          <a:effectLst/>
                          <a:latin typeface="Arial"/>
                          <a:ea typeface="Calibri"/>
                          <a:cs typeface="Arial"/>
                        </a:rPr>
                        <a:t>Screening</a:t>
                      </a:r>
                    </a:p>
                    <a:p>
                      <a:pPr marL="0" marR="0">
                        <a:lnSpc>
                          <a:spcPct val="115000"/>
                        </a:lnSpc>
                        <a:spcBef>
                          <a:spcPts val="0"/>
                        </a:spcBef>
                        <a:spcAft>
                          <a:spcPts val="0"/>
                        </a:spcAft>
                      </a:pPr>
                      <a:endParaRPr lang="en-US" sz="1000" dirty="0" smtClean="0">
                        <a:effectLst/>
                        <a:latin typeface="Calibri"/>
                        <a:ea typeface="Calibri"/>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1600" kern="1200" dirty="0" smtClean="0">
                          <a:solidFill>
                            <a:schemeClr val="dk1"/>
                          </a:solidFill>
                          <a:effectLst/>
                          <a:latin typeface="Arial"/>
                          <a:ea typeface="+mn-ea"/>
                          <a:cs typeface="Arial"/>
                        </a:rPr>
                        <a:t>Timely selection of students for Tier 2 supports improves the effectiveness of Tier 2 implementation. </a:t>
                      </a:r>
                      <a:endParaRPr lang="en-US" sz="1600" dirty="0" smtClean="0">
                        <a:effectLst/>
                        <a:latin typeface="Arial"/>
                        <a:cs typeface="Arial"/>
                      </a:endParaRP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0"/>
                        </a:spcAft>
                      </a:pPr>
                      <a:r>
                        <a:rPr lang="en-US" sz="1600" b="1" dirty="0">
                          <a:effectLst/>
                          <a:latin typeface="Arial"/>
                          <a:ea typeface="Calibri"/>
                          <a:cs typeface="Arial"/>
                        </a:rPr>
                        <a:t>3.3 </a:t>
                      </a:r>
                      <a:r>
                        <a:rPr lang="en-US" sz="1600" b="1" dirty="0" smtClean="0">
                          <a:effectLst/>
                          <a:latin typeface="Arial"/>
                          <a:ea typeface="Calibri"/>
                          <a:cs typeface="Arial"/>
                        </a:rPr>
                        <a:t>Screening</a:t>
                      </a:r>
                    </a:p>
                    <a:p>
                      <a:pPr marL="0" marR="0">
                        <a:lnSpc>
                          <a:spcPct val="115000"/>
                        </a:lnSpc>
                        <a:spcBef>
                          <a:spcPts val="0"/>
                        </a:spcBef>
                        <a:spcAft>
                          <a:spcPts val="0"/>
                        </a:spcAft>
                      </a:pPr>
                      <a:endParaRPr lang="en-US" sz="1000" b="1" dirty="0" smtClean="0">
                        <a:effectLst/>
                        <a:latin typeface="Arial"/>
                        <a:ea typeface="Calibri"/>
                        <a:cs typeface="Arial"/>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1600" kern="1200" dirty="0" smtClean="0">
                          <a:solidFill>
                            <a:schemeClr val="dk1"/>
                          </a:solidFill>
                          <a:effectLst/>
                          <a:latin typeface="Arial"/>
                          <a:ea typeface="+mn-ea"/>
                          <a:cs typeface="Arial"/>
                        </a:rPr>
                        <a:t>Timely selection of students for Tier 3 supports improves the effectiveness of Tier 3 implementation. </a:t>
                      </a:r>
                      <a:endParaRPr lang="en-US" sz="1600" dirty="0" smtClean="0">
                        <a:effectLst/>
                        <a:latin typeface="Arial"/>
                        <a:cs typeface="Arial"/>
                      </a:endParaRP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D6860">
                        <a:alpha val="50000"/>
                      </a:srgbClr>
                    </a:solidFill>
                  </a:tcPr>
                </a:tc>
              </a:tr>
              <a:tr h="627876">
                <a:tc vMerge="1">
                  <a:txBody>
                    <a:bodyPr/>
                    <a:lstStyle/>
                    <a:p>
                      <a:endParaRPr lang="en-US" dirty="0"/>
                    </a:p>
                  </a:txBody>
                  <a:tcPr/>
                </a:tc>
                <a:tc>
                  <a:txBody>
                    <a:bodyPr/>
                    <a:lstStyle/>
                    <a:p>
                      <a:pPr marL="0" marR="0">
                        <a:lnSpc>
                          <a:spcPct val="115000"/>
                        </a:lnSpc>
                        <a:spcBef>
                          <a:spcPts val="0"/>
                        </a:spcBef>
                        <a:spcAft>
                          <a:spcPts val="0"/>
                        </a:spcAft>
                      </a:pPr>
                      <a:r>
                        <a:rPr lang="en-US" sz="1600" b="1" dirty="0">
                          <a:effectLst/>
                          <a:latin typeface="Arial"/>
                          <a:ea typeface="Calibri"/>
                          <a:cs typeface="Arial"/>
                        </a:rPr>
                        <a:t>2.4 Request for </a:t>
                      </a:r>
                      <a:r>
                        <a:rPr lang="en-US" sz="1600" b="1" dirty="0" smtClean="0">
                          <a:effectLst/>
                          <a:latin typeface="Arial"/>
                          <a:ea typeface="Calibri"/>
                          <a:cs typeface="Arial"/>
                        </a:rPr>
                        <a:t>Assistance</a:t>
                      </a:r>
                    </a:p>
                    <a:p>
                      <a:pPr marL="0" marR="0">
                        <a:lnSpc>
                          <a:spcPct val="115000"/>
                        </a:lnSpc>
                        <a:spcBef>
                          <a:spcPts val="0"/>
                        </a:spcBef>
                        <a:spcAft>
                          <a:spcPts val="0"/>
                        </a:spcAft>
                      </a:pPr>
                      <a:endParaRPr lang="en-US" sz="1000" dirty="0" smtClean="0">
                        <a:effectLst/>
                        <a:latin typeface="Arial"/>
                        <a:ea typeface="Calibri"/>
                        <a:cs typeface="Arial"/>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1600" kern="1200" dirty="0" smtClean="0">
                          <a:solidFill>
                            <a:schemeClr val="dk1"/>
                          </a:solidFill>
                          <a:effectLst/>
                          <a:latin typeface="Arial"/>
                          <a:ea typeface="+mn-ea"/>
                          <a:cs typeface="Arial"/>
                        </a:rPr>
                        <a:t>Faculty, staff, families should have a highly predictable, and low-effort strategy for requesting behavior assistance. </a:t>
                      </a:r>
                      <a:endParaRPr lang="en-US" sz="1600" dirty="0" smtClean="0">
                        <a:effectLst/>
                        <a:latin typeface="Arial"/>
                        <a:cs typeface="Arial"/>
                      </a:endParaRP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0"/>
                        </a:spcAft>
                      </a:pPr>
                      <a:r>
                        <a:rPr lang="en-US" sz="1600" b="1" dirty="0">
                          <a:effectLst/>
                          <a:latin typeface="Arial"/>
                          <a:ea typeface="Calibri"/>
                          <a:cs typeface="Arial"/>
                        </a:rPr>
                        <a:t>3.4 Student Support </a:t>
                      </a:r>
                      <a:r>
                        <a:rPr lang="en-US" sz="1600" b="1" dirty="0" smtClean="0">
                          <a:effectLst/>
                          <a:latin typeface="Arial"/>
                          <a:ea typeface="Calibri"/>
                          <a:cs typeface="Arial"/>
                        </a:rPr>
                        <a:t>Team</a:t>
                      </a:r>
                    </a:p>
                    <a:p>
                      <a:pPr marL="0" marR="0">
                        <a:lnSpc>
                          <a:spcPct val="115000"/>
                        </a:lnSpc>
                        <a:spcBef>
                          <a:spcPts val="0"/>
                        </a:spcBef>
                        <a:spcAft>
                          <a:spcPts val="0"/>
                        </a:spcAft>
                      </a:pPr>
                      <a:endParaRPr lang="en-US" sz="1000" b="1" dirty="0" smtClean="0">
                        <a:effectLst/>
                        <a:latin typeface="Calibri"/>
                        <a:ea typeface="Calibri"/>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1600" kern="1200" dirty="0" smtClean="0">
                          <a:solidFill>
                            <a:schemeClr val="dk1"/>
                          </a:solidFill>
                          <a:effectLst/>
                          <a:latin typeface="Arial"/>
                          <a:ea typeface="+mn-ea"/>
                          <a:cs typeface="Arial"/>
                        </a:rPr>
                        <a:t>Each student receiving Tier 3 supports benefits from having an individualized team comprised of relevant stakeholders. </a:t>
                      </a:r>
                      <a:endParaRPr lang="en-US" sz="1600" dirty="0" smtClean="0">
                        <a:effectLst/>
                        <a:latin typeface="Arial"/>
                        <a:cs typeface="Arial"/>
                      </a:endParaRP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D6860">
                        <a:alpha val="50000"/>
                      </a:srgbClr>
                    </a:solidFill>
                  </a:tcPr>
                </a:tc>
              </a:tr>
            </a:tbl>
          </a:graphicData>
        </a:graphic>
      </p:graphicFrame>
    </p:spTree>
    <p:extLst>
      <p:ext uri="{BB962C8B-B14F-4D97-AF65-F5344CB8AC3E}">
        <p14:creationId xmlns:p14="http://schemas.microsoft.com/office/powerpoint/2010/main" val="3061251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r>
              <a:rPr lang="en-US" altLang="x-none" sz="4000" b="1" dirty="0" smtClean="0"/>
              <a:t>Team Composition</a:t>
            </a:r>
            <a:endParaRPr lang="en-US" altLang="x-none" sz="4000" dirty="0"/>
          </a:p>
        </p:txBody>
      </p:sp>
      <p:sp>
        <p:nvSpPr>
          <p:cNvPr id="3" name="Content Placeholder 2"/>
          <p:cNvSpPr>
            <a:spLocks noGrp="1"/>
          </p:cNvSpPr>
          <p:nvPr>
            <p:ph idx="1"/>
          </p:nvPr>
        </p:nvSpPr>
        <p:spPr>
          <a:xfrm>
            <a:off x="1697208" y="1590605"/>
            <a:ext cx="6966858" cy="4254390"/>
          </a:xfrm>
        </p:spPr>
        <p:txBody>
          <a:bodyPr>
            <a:normAutofit fontScale="62500" lnSpcReduction="20000"/>
          </a:bodyPr>
          <a:lstStyle/>
          <a:p>
            <a:pPr marL="0" indent="0">
              <a:buNone/>
            </a:pPr>
            <a:r>
              <a:rPr lang="en-US" altLang="x-none" sz="3200" dirty="0"/>
              <a:t>Team Composition could include</a:t>
            </a:r>
            <a:r>
              <a:rPr lang="en-US" altLang="x-none" sz="3200" dirty="0" smtClean="0"/>
              <a:t>:</a:t>
            </a:r>
          </a:p>
          <a:p>
            <a:pPr marL="0" indent="0">
              <a:buNone/>
            </a:pPr>
            <a:endParaRPr lang="en-US" altLang="x-none" sz="3200" dirty="0"/>
          </a:p>
          <a:p>
            <a:pPr marL="0" indent="0"/>
            <a:r>
              <a:rPr lang="en-US" altLang="x-none" sz="3200" dirty="0"/>
              <a:t> Coordinator</a:t>
            </a:r>
          </a:p>
          <a:p>
            <a:pPr marL="0" indent="0"/>
            <a:r>
              <a:rPr lang="en-US" altLang="x-none" sz="3200" dirty="0"/>
              <a:t> Behavioral expertise</a:t>
            </a:r>
          </a:p>
          <a:p>
            <a:pPr marL="0" indent="0"/>
            <a:r>
              <a:rPr lang="en-US" altLang="x-none" sz="3200" dirty="0"/>
              <a:t> Administrative authority</a:t>
            </a:r>
          </a:p>
          <a:p>
            <a:pPr marL="0" indent="0"/>
            <a:r>
              <a:rPr lang="en-US" altLang="x-none" sz="3200" dirty="0"/>
              <a:t> Coaching expertise</a:t>
            </a:r>
          </a:p>
          <a:p>
            <a:pPr marL="0" indent="0"/>
            <a:r>
              <a:rPr lang="en-US" altLang="x-none" sz="3200" dirty="0"/>
              <a:t> Knowledge about academic/behavior outcomes</a:t>
            </a:r>
          </a:p>
          <a:p>
            <a:pPr marL="0" indent="0"/>
            <a:r>
              <a:rPr lang="en-US" altLang="x-none" sz="3200" dirty="0"/>
              <a:t> Knowledge about school operations</a:t>
            </a:r>
          </a:p>
          <a:p>
            <a:pPr marL="0" indent="0"/>
            <a:r>
              <a:rPr lang="en-US" altLang="x-none" sz="3200" dirty="0"/>
              <a:t> Family/Student perspective </a:t>
            </a:r>
            <a:r>
              <a:rPr lang="en-US" altLang="x-none" sz="3200" dirty="0" smtClean="0"/>
              <a:t>included</a:t>
            </a:r>
          </a:p>
          <a:p>
            <a:pPr marL="0" indent="0">
              <a:buNone/>
            </a:pPr>
            <a:endParaRPr lang="en-US" altLang="x-none" sz="3200" dirty="0"/>
          </a:p>
          <a:p>
            <a:pPr marL="0" indent="0">
              <a:buNone/>
            </a:pPr>
            <a:r>
              <a:rPr lang="en-US" altLang="x-none" sz="3200" b="1" dirty="0"/>
              <a:t>Do you have these perspectives represented?</a:t>
            </a:r>
          </a:p>
          <a:p>
            <a:pPr marL="0" indent="0">
              <a:buNone/>
            </a:pPr>
            <a:r>
              <a:rPr lang="en-US" altLang="x-none" sz="3200" b="1" dirty="0" smtClean="0"/>
              <a:t>What </a:t>
            </a:r>
            <a:r>
              <a:rPr lang="en-US" altLang="x-none" sz="3200" b="1" dirty="0"/>
              <a:t>are some strategies for improvement?</a:t>
            </a:r>
          </a:p>
          <a:p>
            <a:pPr marL="0" indent="0">
              <a:buNone/>
              <a:defRPr/>
            </a:pPr>
            <a:endParaRPr lang="en-US" b="1" dirty="0"/>
          </a:p>
        </p:txBody>
      </p:sp>
    </p:spTree>
    <p:extLst>
      <p:ext uri="{BB962C8B-B14F-4D97-AF65-F5344CB8AC3E}">
        <p14:creationId xmlns:p14="http://schemas.microsoft.com/office/powerpoint/2010/main" val="12639643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p:cNvGraphicFramePr>
            <a:graphicFrameLocks/>
          </p:cNvGraphicFramePr>
          <p:nvPr>
            <p:extLst>
              <p:ext uri="{D42A27DB-BD31-4B8C-83A1-F6EECF244321}">
                <p14:modId xmlns:p14="http://schemas.microsoft.com/office/powerpoint/2010/main" val="4049355631"/>
              </p:ext>
            </p:extLst>
          </p:nvPr>
        </p:nvGraphicFramePr>
        <p:xfrm>
          <a:off x="554678" y="412171"/>
          <a:ext cx="10743267" cy="5865370"/>
        </p:xfrm>
        <a:graphic>
          <a:graphicData uri="http://schemas.openxmlformats.org/drawingml/2006/table">
            <a:tbl>
              <a:tblPr firstRow="1" bandRow="1">
                <a:tableStyleId>{5C22544A-7EE6-4342-B048-85BDC9FD1C3A}</a:tableStyleId>
              </a:tblPr>
              <a:tblGrid>
                <a:gridCol w="583875"/>
                <a:gridCol w="4568807"/>
                <a:gridCol w="832020"/>
                <a:gridCol w="4758565"/>
              </a:tblGrid>
              <a:tr h="492822">
                <a:tc rowSpan="13">
                  <a:txBody>
                    <a:bodyPr/>
                    <a:lstStyle/>
                    <a:p>
                      <a:r>
                        <a:rPr lang="en-US" sz="2800" dirty="0" smtClean="0">
                          <a:solidFill>
                            <a:schemeClr val="tx1"/>
                          </a:solidFill>
                        </a:rPr>
                        <a:t>            </a:t>
                      </a:r>
                      <a:r>
                        <a:rPr lang="en-US" sz="2800" baseline="0" dirty="0" smtClean="0">
                          <a:solidFill>
                            <a:schemeClr val="tx1"/>
                          </a:solidFill>
                        </a:rPr>
                        <a:t>           </a:t>
                      </a:r>
                      <a:r>
                        <a:rPr lang="en-US" sz="2400" dirty="0" smtClean="0">
                          <a:solidFill>
                            <a:schemeClr val="tx1"/>
                          </a:solidFill>
                          <a:latin typeface="Arial"/>
                          <a:cs typeface="Arial"/>
                        </a:rPr>
                        <a:t>Interventions</a:t>
                      </a:r>
                      <a:r>
                        <a:rPr lang="en-US" sz="2800" dirty="0" smtClean="0">
                          <a:solidFill>
                            <a:schemeClr val="tx1"/>
                          </a:solidFill>
                          <a:latin typeface="Arial"/>
                          <a:cs typeface="Arial"/>
                        </a:rPr>
                        <a:t>  </a:t>
                      </a:r>
                      <a:r>
                        <a:rPr lang="en-US" sz="2800" baseline="0" dirty="0" smtClean="0">
                          <a:solidFill>
                            <a:schemeClr val="tx1"/>
                          </a:solidFill>
                          <a:latin typeface="Arial"/>
                          <a:cs typeface="Arial"/>
                        </a:rPr>
                        <a:t> </a:t>
                      </a:r>
                      <a:r>
                        <a:rPr lang="en-US" sz="2800" dirty="0" smtClean="0">
                          <a:solidFill>
                            <a:schemeClr val="tx1"/>
                          </a:solidFill>
                          <a:latin typeface="Arial"/>
                          <a:cs typeface="Arial"/>
                        </a:rPr>
                        <a:t> </a:t>
                      </a:r>
                      <a:endParaRPr lang="en-US" sz="2800" dirty="0">
                        <a:solidFill>
                          <a:schemeClr val="tx1"/>
                        </a:solidFill>
                        <a:latin typeface="Arial"/>
                        <a:cs typeface="Arial"/>
                      </a:endParaRPr>
                    </a:p>
                  </a:txBody>
                  <a:tcPr vert="vert27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2"/>
                    </a:solidFill>
                  </a:tcPr>
                </a:tc>
                <a:tc>
                  <a:txBody>
                    <a:bodyPr/>
                    <a:lstStyle/>
                    <a:p>
                      <a:r>
                        <a:rPr lang="en-US" sz="2000" dirty="0" smtClean="0">
                          <a:solidFill>
                            <a:srgbClr val="000000"/>
                          </a:solidFill>
                        </a:rPr>
                        <a:t>Tier 2</a:t>
                      </a:r>
                      <a:endParaRPr lang="en-US" sz="2000" dirty="0">
                        <a:solidFill>
                          <a:srgbClr val="000000"/>
                        </a:solidFill>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4"/>
                    </a:solidFill>
                  </a:tcPr>
                </a:tc>
                <a:tc rowSpan="6">
                  <a:txBody>
                    <a:bodyPr/>
                    <a:lstStyle/>
                    <a:p>
                      <a:r>
                        <a:rPr lang="en-US" sz="1800" dirty="0" smtClean="0">
                          <a:solidFill>
                            <a:schemeClr val="tx1"/>
                          </a:solidFill>
                        </a:rPr>
                        <a:t>                </a:t>
                      </a:r>
                      <a:r>
                        <a:rPr lang="en-US" sz="2400" dirty="0" smtClean="0">
                          <a:solidFill>
                            <a:schemeClr val="tx1"/>
                          </a:solidFill>
                          <a:latin typeface="Arial"/>
                          <a:cs typeface="Arial"/>
                        </a:rPr>
                        <a:t>Resources</a:t>
                      </a:r>
                      <a:r>
                        <a:rPr lang="en-US" sz="2400" dirty="0" smtClean="0">
                          <a:solidFill>
                            <a:schemeClr val="tx1"/>
                          </a:solidFill>
                        </a:rPr>
                        <a:t> </a:t>
                      </a:r>
                      <a:r>
                        <a:rPr lang="en-US" sz="2800" dirty="0" smtClean="0">
                          <a:solidFill>
                            <a:schemeClr val="tx1"/>
                          </a:solidFill>
                        </a:rPr>
                        <a:t> </a:t>
                      </a:r>
                      <a:r>
                        <a:rPr lang="en-US" sz="2800" baseline="0" dirty="0" smtClean="0">
                          <a:solidFill>
                            <a:schemeClr val="tx1"/>
                          </a:solidFill>
                        </a:rPr>
                        <a:t> </a:t>
                      </a:r>
                      <a:r>
                        <a:rPr lang="en-US" sz="1800" dirty="0" smtClean="0">
                          <a:solidFill>
                            <a:schemeClr val="tx1"/>
                          </a:solidFill>
                        </a:rPr>
                        <a:t> </a:t>
                      </a:r>
                      <a:endParaRPr lang="en-US" dirty="0"/>
                    </a:p>
                  </a:txBody>
                  <a:tcPr vert="vert27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a:txBody>
                    <a:bodyPr/>
                    <a:lstStyle/>
                    <a:p>
                      <a:r>
                        <a:rPr lang="en-US" sz="2000" dirty="0" smtClean="0">
                          <a:solidFill>
                            <a:srgbClr val="000000"/>
                          </a:solidFill>
                        </a:rPr>
                        <a:t>Tier 3</a:t>
                      </a:r>
                      <a:endParaRPr lang="en-US" sz="2000" dirty="0">
                        <a:solidFill>
                          <a:srgbClr val="000000"/>
                        </a:solidFill>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r>
              <a:tr h="408940">
                <a:tc vMerge="1">
                  <a:txBody>
                    <a:bodyPr/>
                    <a:lstStyle/>
                    <a:p>
                      <a:endParaRPr lang="en-US" dirty="0"/>
                    </a:p>
                  </a:txBody>
                  <a:tcPr/>
                </a:tc>
                <a:tc rowSpan="3">
                  <a:txBody>
                    <a:bodyPr/>
                    <a:lstStyle/>
                    <a:p>
                      <a:pPr marL="0" marR="0">
                        <a:lnSpc>
                          <a:spcPct val="115000"/>
                        </a:lnSpc>
                        <a:spcBef>
                          <a:spcPts val="0"/>
                        </a:spcBef>
                        <a:spcAft>
                          <a:spcPts val="0"/>
                        </a:spcAft>
                      </a:pPr>
                      <a:r>
                        <a:rPr lang="en-US" sz="1600" b="1" dirty="0">
                          <a:effectLst/>
                          <a:latin typeface="Arial"/>
                          <a:ea typeface="Calibri"/>
                          <a:cs typeface="Arial"/>
                        </a:rPr>
                        <a:t>2.5 Options for Tier II </a:t>
                      </a:r>
                      <a:r>
                        <a:rPr lang="en-US" sz="1600" b="1" dirty="0" smtClean="0">
                          <a:effectLst/>
                          <a:latin typeface="Arial"/>
                          <a:ea typeface="Calibri"/>
                          <a:cs typeface="Arial"/>
                        </a:rPr>
                        <a:t>Interventions</a:t>
                      </a:r>
                      <a:endParaRPr lang="en-US" sz="1000" b="1" dirty="0" smtClean="0">
                        <a:effectLst/>
                        <a:latin typeface="Arial"/>
                        <a:ea typeface="Calibri"/>
                        <a:cs typeface="Arial"/>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1600" kern="1200" dirty="0" smtClean="0">
                          <a:solidFill>
                            <a:schemeClr val="dk1"/>
                          </a:solidFill>
                          <a:effectLst/>
                          <a:latin typeface="Arial"/>
                          <a:ea typeface="+mn-ea"/>
                          <a:cs typeface="Arial"/>
                        </a:rPr>
                        <a:t>A wide array of intervention options increases the likelihood that student needs are met and done so in a timely way. </a:t>
                      </a:r>
                      <a:endParaRPr lang="en-US" sz="1600" dirty="0" smtClean="0">
                        <a:effectLst/>
                        <a:latin typeface="Arial"/>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4">
                        <a:lumMod val="20000"/>
                        <a:lumOff val="80000"/>
                      </a:schemeClr>
                    </a:solidFill>
                  </a:tcPr>
                </a:tc>
                <a:tc vMerge="1">
                  <a:txBody>
                    <a:bodyPr/>
                    <a:lstStyle/>
                    <a:p>
                      <a:endParaRPr lang="en-US" dirty="0"/>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dirty="0">
                          <a:effectLst/>
                          <a:latin typeface="Arial"/>
                          <a:ea typeface="Calibri"/>
                          <a:cs typeface="Arial"/>
                        </a:rPr>
                        <a:t>3.5 Staffing</a:t>
                      </a:r>
                      <a:endParaRPr lang="en-US" sz="1600" b="1" dirty="0">
                        <a:effectLst/>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D6860">
                        <a:alpha val="50000"/>
                      </a:srgbClr>
                    </a:solidFill>
                  </a:tcPr>
                </a:tc>
              </a:tr>
              <a:tr h="40878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600" b="1" dirty="0">
                          <a:effectLst/>
                          <a:latin typeface="Arial"/>
                          <a:ea typeface="Calibri"/>
                          <a:cs typeface="Arial"/>
                        </a:rPr>
                        <a:t>3.6 Student/Family/Community Involvement</a:t>
                      </a:r>
                      <a:endParaRPr lang="en-US" sz="1600" b="1" dirty="0">
                        <a:effectLst/>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D6860">
                        <a:alpha val="50000"/>
                      </a:srgbClr>
                    </a:solidFill>
                  </a:tcPr>
                </a:tc>
              </a:tr>
              <a:tr h="216349">
                <a:tc vMerge="1">
                  <a:txBody>
                    <a:bodyPr/>
                    <a:lstStyle/>
                    <a:p>
                      <a:endParaRPr lang="en-US"/>
                    </a:p>
                  </a:txBody>
                  <a:tcPr/>
                </a:tc>
                <a:tc vMerge="1">
                  <a:txBody>
                    <a:bodyPr/>
                    <a:lstStyle/>
                    <a:p>
                      <a:endParaRPr lang="en-US"/>
                    </a:p>
                  </a:txBody>
                  <a:tcPr/>
                </a:tc>
                <a:tc vMerge="1">
                  <a:txBody>
                    <a:bodyPr/>
                    <a:lstStyle/>
                    <a:p>
                      <a:endParaRPr lang="en-US"/>
                    </a:p>
                  </a:txBody>
                  <a:tcPr/>
                </a:tc>
                <a:tc rowSpan="3">
                  <a:txBody>
                    <a:bodyPr/>
                    <a:lstStyle/>
                    <a:p>
                      <a:pPr marL="0" marR="0">
                        <a:lnSpc>
                          <a:spcPct val="115000"/>
                        </a:lnSpc>
                        <a:spcBef>
                          <a:spcPts val="0"/>
                        </a:spcBef>
                        <a:spcAft>
                          <a:spcPts val="0"/>
                        </a:spcAft>
                      </a:pPr>
                      <a:r>
                        <a:rPr lang="en-US" sz="1600" b="1" dirty="0">
                          <a:effectLst/>
                          <a:latin typeface="Arial"/>
                          <a:ea typeface="Calibri"/>
                          <a:cs typeface="Arial"/>
                        </a:rPr>
                        <a:t>3.7 Professional </a:t>
                      </a:r>
                      <a:r>
                        <a:rPr lang="en-US" sz="1600" b="1" dirty="0" smtClean="0">
                          <a:effectLst/>
                          <a:latin typeface="Arial"/>
                          <a:ea typeface="Calibri"/>
                          <a:cs typeface="Arial"/>
                        </a:rPr>
                        <a:t>Development</a:t>
                      </a:r>
                      <a:endParaRPr lang="en-US" sz="1000" b="1" dirty="0" smtClean="0">
                        <a:effectLst/>
                        <a:latin typeface="Arial"/>
                        <a:ea typeface="Calibri"/>
                        <a:cs typeface="Arial"/>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1600" kern="1200" dirty="0" smtClean="0">
                          <a:solidFill>
                            <a:schemeClr val="dk1"/>
                          </a:solidFill>
                          <a:effectLst/>
                          <a:latin typeface="Arial"/>
                          <a:ea typeface="+mn-ea"/>
                          <a:cs typeface="Arial"/>
                        </a:rPr>
                        <a:t>Effective implementation of Tier 3 supports requires that relevant staff have the knowledge base necessary for success. </a:t>
                      </a:r>
                      <a:endParaRPr lang="en-US" sz="1600" dirty="0" smtClean="0">
                        <a:effectLst/>
                        <a:latin typeface="Arial"/>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D6860">
                        <a:alpha val="50000"/>
                      </a:srgbClr>
                    </a:solidFill>
                  </a:tcPr>
                </a:tc>
              </a:tr>
              <a:tr h="411419">
                <a:tc vMerge="1">
                  <a:txBody>
                    <a:bodyPr/>
                    <a:lstStyle/>
                    <a:p>
                      <a:endParaRPr lang="en-US"/>
                    </a:p>
                  </a:txBody>
                  <a:tcPr/>
                </a:tc>
                <a:tc>
                  <a:txBody>
                    <a:bodyPr/>
                    <a:lstStyle/>
                    <a:p>
                      <a:pPr marL="0" marR="0">
                        <a:lnSpc>
                          <a:spcPct val="115000"/>
                        </a:lnSpc>
                        <a:spcBef>
                          <a:spcPts val="0"/>
                        </a:spcBef>
                        <a:spcAft>
                          <a:spcPts val="0"/>
                        </a:spcAft>
                      </a:pPr>
                      <a:r>
                        <a:rPr lang="en-US" sz="1600" b="1" dirty="0">
                          <a:effectLst/>
                          <a:latin typeface="Arial"/>
                          <a:ea typeface="Calibri"/>
                          <a:cs typeface="Arial"/>
                        </a:rPr>
                        <a:t>2.6 Tier II Critical Features</a:t>
                      </a:r>
                      <a:endParaRPr lang="en-US" sz="1600" b="1" dirty="0">
                        <a:effectLst/>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4">
                        <a:lumMod val="20000"/>
                        <a:lumOff val="80000"/>
                      </a:schemeClr>
                    </a:solidFill>
                  </a:tcPr>
                </a:tc>
                <a:tc vMerge="1">
                  <a:txBody>
                    <a:bodyPr/>
                    <a:lstStyle/>
                    <a:p>
                      <a:endParaRPr lang="en-US"/>
                    </a:p>
                  </a:txBody>
                  <a:tcPr/>
                </a:tc>
                <a:tc vMerge="1">
                  <a:txBody>
                    <a:bodyPr/>
                    <a:lstStyle/>
                    <a:p>
                      <a:pPr marL="0" marR="0">
                        <a:lnSpc>
                          <a:spcPct val="115000"/>
                        </a:lnSpc>
                        <a:spcBef>
                          <a:spcPts val="0"/>
                        </a:spcBef>
                        <a:spcAft>
                          <a:spcPts val="0"/>
                        </a:spcAft>
                      </a:pPr>
                      <a:endParaRPr lang="en-US" sz="1600" dirty="0" smtClean="0">
                        <a:effectLst/>
                        <a:latin typeface="Arial"/>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D6860">
                        <a:alpha val="50000"/>
                      </a:srgbClr>
                    </a:solidFill>
                  </a:tcPr>
                </a:tc>
              </a:tr>
              <a:tr h="802890">
                <a:tc vMerge="1">
                  <a:txBody>
                    <a:bodyPr/>
                    <a:lstStyle/>
                    <a:p>
                      <a:endParaRPr lang="en-US"/>
                    </a:p>
                  </a:txBody>
                  <a:tcPr/>
                </a:tc>
                <a:tc>
                  <a:txBody>
                    <a:bodyPr/>
                    <a:lstStyle/>
                    <a:p>
                      <a:pPr marL="0" marR="0">
                        <a:lnSpc>
                          <a:spcPct val="115000"/>
                        </a:lnSpc>
                        <a:spcBef>
                          <a:spcPts val="0"/>
                        </a:spcBef>
                        <a:spcAft>
                          <a:spcPts val="0"/>
                        </a:spcAft>
                      </a:pPr>
                      <a:r>
                        <a:rPr lang="en-US" sz="1600" b="1" dirty="0">
                          <a:effectLst/>
                          <a:latin typeface="Arial"/>
                          <a:ea typeface="Calibri"/>
                          <a:cs typeface="Arial"/>
                        </a:rPr>
                        <a:t>2.7 Practices Matched to Student </a:t>
                      </a:r>
                      <a:r>
                        <a:rPr lang="en-US" sz="1600" b="1" dirty="0" smtClean="0">
                          <a:effectLst/>
                          <a:latin typeface="Arial"/>
                          <a:ea typeface="Calibri"/>
                          <a:cs typeface="Arial"/>
                        </a:rPr>
                        <a:t>Need</a:t>
                      </a:r>
                      <a:endParaRPr lang="en-US" sz="1000" b="1" dirty="0" smtClean="0">
                        <a:effectLst/>
                        <a:latin typeface="Arial"/>
                        <a:ea typeface="Calibri"/>
                        <a:cs typeface="Arial"/>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1600" kern="1200" dirty="0" smtClean="0">
                          <a:solidFill>
                            <a:schemeClr val="dk1"/>
                          </a:solidFill>
                          <a:effectLst/>
                          <a:latin typeface="Arial"/>
                          <a:ea typeface="+mn-ea"/>
                          <a:cs typeface="Arial"/>
                        </a:rPr>
                        <a:t>Tier 2 support strategies are evidence-based, and designed with preliminary assessment information (or assumptions) about student need. </a:t>
                      </a:r>
                      <a:endParaRPr lang="en-US" sz="1600" dirty="0" smtClean="0">
                        <a:effectLst/>
                        <a:latin typeface="Arial"/>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4">
                        <a:lumMod val="20000"/>
                        <a:lumOff val="80000"/>
                      </a:schemeClr>
                    </a:solidFill>
                  </a:tcPr>
                </a:tc>
                <a:tc vMerge="1">
                  <a:txBody>
                    <a:bodyPr/>
                    <a:lstStyle/>
                    <a:p>
                      <a:endParaRPr lang="en-US"/>
                    </a:p>
                  </a:txBody>
                  <a:tcPr/>
                </a:tc>
                <a:tc vMerge="1">
                  <a:txBody>
                    <a:bodyPr/>
                    <a:lstStyle/>
                    <a:p>
                      <a:pPr marL="0" marR="0">
                        <a:lnSpc>
                          <a:spcPct val="115000"/>
                        </a:lnSpc>
                        <a:spcBef>
                          <a:spcPts val="0"/>
                        </a:spcBef>
                        <a:spcAft>
                          <a:spcPts val="0"/>
                        </a:spcAft>
                      </a:pPr>
                      <a:endParaRPr lang="en-US" sz="1600" dirty="0" smtClean="0">
                        <a:effectLst/>
                        <a:latin typeface="Arial"/>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D6860">
                        <a:alpha val="50000"/>
                      </a:srgbClr>
                    </a:solidFill>
                  </a:tcPr>
                </a:tc>
              </a:tr>
              <a:tr h="396658">
                <a:tc vMerge="1">
                  <a:txBody>
                    <a:bodyPr/>
                    <a:lstStyle/>
                    <a:p>
                      <a:endParaRPr lang="en-US"/>
                    </a:p>
                  </a:txBody>
                  <a:tcPr/>
                </a:tc>
                <a:tc rowSpan="3">
                  <a:txBody>
                    <a:bodyPr/>
                    <a:lstStyle/>
                    <a:p>
                      <a:pPr marL="0" marR="0">
                        <a:lnSpc>
                          <a:spcPct val="115000"/>
                        </a:lnSpc>
                        <a:spcBef>
                          <a:spcPts val="0"/>
                        </a:spcBef>
                        <a:spcAft>
                          <a:spcPts val="0"/>
                        </a:spcAft>
                      </a:pPr>
                      <a:r>
                        <a:rPr lang="en-US" sz="1600" b="1" dirty="0">
                          <a:effectLst/>
                          <a:latin typeface="Arial"/>
                          <a:ea typeface="Calibri"/>
                          <a:cs typeface="Arial"/>
                        </a:rPr>
                        <a:t>2.8 Access to Tier I </a:t>
                      </a:r>
                      <a:r>
                        <a:rPr lang="en-US" sz="1600" b="1" dirty="0" smtClean="0">
                          <a:effectLst/>
                          <a:latin typeface="Arial"/>
                          <a:ea typeface="Calibri"/>
                          <a:cs typeface="Arial"/>
                        </a:rPr>
                        <a:t>Supports</a:t>
                      </a:r>
                    </a:p>
                    <a:p>
                      <a:pPr marL="0" marR="0" indent="0" algn="l" defTabSz="914400" rtl="0" eaLnBrk="1" fontAlgn="auto" latinLnBrk="0" hangingPunct="1">
                        <a:lnSpc>
                          <a:spcPct val="115000"/>
                        </a:lnSpc>
                        <a:spcBef>
                          <a:spcPts val="0"/>
                        </a:spcBef>
                        <a:spcAft>
                          <a:spcPts val="0"/>
                        </a:spcAft>
                        <a:buClrTx/>
                        <a:buSzTx/>
                        <a:buFontTx/>
                        <a:buNone/>
                        <a:tabLst/>
                        <a:defRPr/>
                      </a:pPr>
                      <a:r>
                        <a:rPr lang="en-US" sz="1600" kern="1200" dirty="0" smtClean="0">
                          <a:solidFill>
                            <a:schemeClr val="dk1"/>
                          </a:solidFill>
                          <a:effectLst/>
                          <a:latin typeface="Arial"/>
                          <a:ea typeface="+mn-ea"/>
                          <a:cs typeface="Arial"/>
                        </a:rPr>
                        <a:t>Tier 2 supports are more effective when layered within Tier 1. </a:t>
                      </a:r>
                      <a:endParaRPr lang="en-US" sz="1600" dirty="0" smtClean="0">
                        <a:effectLst/>
                        <a:latin typeface="Arial"/>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4">
                        <a:lumMod val="20000"/>
                        <a:lumOff val="80000"/>
                      </a:schemeClr>
                    </a:solidFill>
                  </a:tcPr>
                </a:tc>
                <a:tc rowSpan="7">
                  <a:txBody>
                    <a:bodyPr/>
                    <a:lstStyle/>
                    <a:p>
                      <a:r>
                        <a:rPr lang="en-US" sz="1400" dirty="0" smtClean="0">
                          <a:solidFill>
                            <a:schemeClr val="tx1"/>
                          </a:solidFill>
                        </a:rPr>
                        <a:t> </a:t>
                      </a:r>
                      <a:r>
                        <a:rPr lang="en-US" sz="1800" dirty="0" smtClean="0">
                          <a:solidFill>
                            <a:schemeClr val="tx1"/>
                          </a:solidFill>
                          <a:latin typeface="Arial"/>
                          <a:cs typeface="Arial"/>
                        </a:rPr>
                        <a:t>    </a:t>
                      </a:r>
                      <a:r>
                        <a:rPr lang="en-US" sz="2400" b="1" dirty="0" smtClean="0">
                          <a:solidFill>
                            <a:schemeClr val="tx1"/>
                          </a:solidFill>
                          <a:latin typeface="Arial"/>
                          <a:cs typeface="Arial"/>
                        </a:rPr>
                        <a:t>Support </a:t>
                      </a:r>
                      <a:r>
                        <a:rPr lang="en-US" sz="2400" b="1" baseline="0" dirty="0" smtClean="0">
                          <a:solidFill>
                            <a:schemeClr val="tx1"/>
                          </a:solidFill>
                          <a:latin typeface="Arial"/>
                          <a:cs typeface="Arial"/>
                        </a:rPr>
                        <a:t> Plans</a:t>
                      </a:r>
                      <a:r>
                        <a:rPr lang="en-US" sz="2400" b="1" dirty="0" smtClean="0">
                          <a:solidFill>
                            <a:schemeClr val="tx1"/>
                          </a:solidFill>
                          <a:latin typeface="Arial"/>
                          <a:cs typeface="Arial"/>
                        </a:rPr>
                        <a:t>  </a:t>
                      </a:r>
                      <a:r>
                        <a:rPr lang="en-US" sz="2400" b="1" baseline="0" dirty="0" smtClean="0">
                          <a:solidFill>
                            <a:schemeClr val="tx1"/>
                          </a:solidFill>
                          <a:latin typeface="Arial"/>
                          <a:cs typeface="Arial"/>
                        </a:rPr>
                        <a:t> </a:t>
                      </a:r>
                      <a:r>
                        <a:rPr lang="en-US" sz="2400" b="1" dirty="0" smtClean="0">
                          <a:solidFill>
                            <a:schemeClr val="tx1"/>
                          </a:solidFill>
                          <a:latin typeface="Arial"/>
                          <a:cs typeface="Arial"/>
                        </a:rPr>
                        <a:t> </a:t>
                      </a:r>
                      <a:endParaRPr lang="en-US" sz="2400" b="1" dirty="0">
                        <a:latin typeface="Arial"/>
                        <a:cs typeface="Arial"/>
                      </a:endParaRPr>
                    </a:p>
                  </a:txBody>
                  <a:tcPr vert="vert27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a:txBody>
                    <a:bodyPr/>
                    <a:lstStyle/>
                    <a:p>
                      <a:pPr marL="0" marR="0">
                        <a:lnSpc>
                          <a:spcPct val="115000"/>
                        </a:lnSpc>
                        <a:spcBef>
                          <a:spcPts val="0"/>
                        </a:spcBef>
                        <a:spcAft>
                          <a:spcPts val="0"/>
                        </a:spcAft>
                      </a:pPr>
                      <a:r>
                        <a:rPr lang="en-US" sz="1600" b="1" dirty="0">
                          <a:effectLst/>
                          <a:latin typeface="Arial"/>
                          <a:ea typeface="Calibri"/>
                          <a:cs typeface="Arial"/>
                        </a:rPr>
                        <a:t>3.8 Quality of Life Indicators</a:t>
                      </a:r>
                      <a:endParaRPr lang="en-US" sz="1600" b="1" dirty="0">
                        <a:effectLst/>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D6860">
                        <a:alpha val="50000"/>
                      </a:srgbClr>
                    </a:solidFill>
                  </a:tcPr>
                </a:tc>
              </a:tr>
              <a:tr h="36732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600" b="1" dirty="0">
                          <a:effectLst/>
                          <a:latin typeface="Arial"/>
                          <a:ea typeface="Calibri"/>
                          <a:cs typeface="Arial"/>
                        </a:rPr>
                        <a:t>3.9 Academic, Social, and Physical Indicators</a:t>
                      </a:r>
                      <a:endParaRPr lang="en-US" sz="1600" b="1" dirty="0">
                        <a:effectLst/>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D6860">
                        <a:alpha val="50000"/>
                      </a:srgbClr>
                    </a:solidFill>
                  </a:tcPr>
                </a:tc>
              </a:tr>
              <a:tr h="87734">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nSpc>
                          <a:spcPct val="115000"/>
                        </a:lnSpc>
                        <a:spcBef>
                          <a:spcPts val="0"/>
                        </a:spcBef>
                        <a:spcAft>
                          <a:spcPts val="0"/>
                        </a:spcAft>
                      </a:pPr>
                      <a:r>
                        <a:rPr lang="en-US" sz="1600" b="1" dirty="0">
                          <a:effectLst/>
                          <a:latin typeface="Arial"/>
                          <a:ea typeface="Calibri"/>
                          <a:cs typeface="Arial"/>
                        </a:rPr>
                        <a:t>3.10 Hypothesis Statement</a:t>
                      </a:r>
                      <a:endParaRPr lang="en-US" sz="1600" b="1" dirty="0">
                        <a:effectLst/>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D6860">
                        <a:alpha val="50000"/>
                      </a:srgbClr>
                    </a:solidFill>
                  </a:tcPr>
                </a:tc>
              </a:tr>
              <a:tr h="136212">
                <a:tc vMerge="1">
                  <a:txBody>
                    <a:bodyPr/>
                    <a:lstStyle/>
                    <a:p>
                      <a:endParaRPr lang="en-US"/>
                    </a:p>
                  </a:txBody>
                  <a:tcPr/>
                </a:tc>
                <a:tc rowSpan="4">
                  <a:txBody>
                    <a:bodyPr/>
                    <a:lstStyle/>
                    <a:p>
                      <a:pPr marL="0" marR="0">
                        <a:lnSpc>
                          <a:spcPct val="115000"/>
                        </a:lnSpc>
                        <a:spcBef>
                          <a:spcPts val="0"/>
                        </a:spcBef>
                        <a:spcAft>
                          <a:spcPts val="0"/>
                        </a:spcAft>
                      </a:pPr>
                      <a:r>
                        <a:rPr lang="en-US" sz="1600" b="1" dirty="0" smtClean="0">
                          <a:effectLst/>
                          <a:latin typeface="Arial"/>
                          <a:ea typeface="Calibri"/>
                          <a:cs typeface="Arial"/>
                        </a:rPr>
                        <a:t>2.9 Professional</a:t>
                      </a:r>
                      <a:r>
                        <a:rPr lang="en-US" sz="1600" b="1" baseline="0" dirty="0" smtClean="0">
                          <a:effectLst/>
                          <a:latin typeface="Arial"/>
                          <a:ea typeface="Calibri"/>
                          <a:cs typeface="Arial"/>
                        </a:rPr>
                        <a:t> Development</a:t>
                      </a:r>
                      <a:endParaRPr lang="en-US" sz="1000" b="1" baseline="0" dirty="0" smtClean="0">
                        <a:effectLst/>
                        <a:latin typeface="Arial"/>
                        <a:ea typeface="Calibri"/>
                        <a:cs typeface="Arial"/>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1600" kern="1200" dirty="0" smtClean="0">
                          <a:solidFill>
                            <a:schemeClr val="dk1"/>
                          </a:solidFill>
                          <a:effectLst/>
                          <a:latin typeface="Arial"/>
                          <a:ea typeface="+mn-ea"/>
                          <a:cs typeface="Arial"/>
                        </a:rPr>
                        <a:t>Effective Tier 2 supports require participation of many adults in the school. </a:t>
                      </a:r>
                      <a:endParaRPr lang="en-US" sz="1600" dirty="0" smtClean="0">
                        <a:effectLst/>
                        <a:latin typeface="Arial"/>
                        <a:cs typeface="Arial"/>
                      </a:endParaRPr>
                    </a:p>
                    <a:p>
                      <a:pPr marL="0" marR="0">
                        <a:lnSpc>
                          <a:spcPct val="115000"/>
                        </a:lnSpc>
                        <a:spcBef>
                          <a:spcPts val="0"/>
                        </a:spcBef>
                        <a:spcAft>
                          <a:spcPts val="0"/>
                        </a:spcAft>
                      </a:pPr>
                      <a:endParaRPr lang="en-US" sz="1600" b="1" dirty="0">
                        <a:effectLst/>
                        <a:latin typeface="Arial"/>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20000"/>
                        <a:lumOff val="80000"/>
                      </a:schemeClr>
                    </a:solidFill>
                  </a:tcPr>
                </a:tc>
                <a:tc vMerge="1">
                  <a:txBody>
                    <a:bodyPr/>
                    <a:lstStyle/>
                    <a:p>
                      <a:endParaRPr lang="en-US"/>
                    </a:p>
                  </a:txBody>
                  <a:tcPr/>
                </a:tc>
                <a:tc vMerge="1">
                  <a:txBody>
                    <a:bodyPr/>
                    <a:lstStyle/>
                    <a:p>
                      <a:pPr marL="0" marR="0">
                        <a:lnSpc>
                          <a:spcPct val="115000"/>
                        </a:lnSpc>
                        <a:spcBef>
                          <a:spcPts val="0"/>
                        </a:spcBef>
                        <a:spcAft>
                          <a:spcPts val="0"/>
                        </a:spcAft>
                      </a:pPr>
                      <a:endParaRPr lang="en-US" sz="1600" b="1" dirty="0">
                        <a:effectLst/>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D6860">
                        <a:alpha val="50000"/>
                      </a:srgbClr>
                    </a:solidFill>
                  </a:tcPr>
                </a:tc>
              </a:tr>
              <a:tr h="437977">
                <a:tc vMerge="1">
                  <a:txBody>
                    <a:bodyPr/>
                    <a:lstStyle/>
                    <a:p>
                      <a:endParaRPr lang="en-US" sz="2800" dirty="0">
                        <a:solidFill>
                          <a:schemeClr val="tx1"/>
                        </a:solidFill>
                        <a:latin typeface="Arial"/>
                        <a:cs typeface="Arial"/>
                      </a:endParaRPr>
                    </a:p>
                  </a:txBody>
                  <a:tcPr vert="vert2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tc vMerge="1">
                  <a:txBody>
                    <a:bodyPr/>
                    <a:lstStyle/>
                    <a:p>
                      <a:endParaRPr lang="en-US" dirty="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en-US" sz="1600" b="1" dirty="0">
                          <a:effectLst/>
                          <a:latin typeface="Arial"/>
                          <a:ea typeface="Calibri"/>
                          <a:cs typeface="Arial"/>
                        </a:rPr>
                        <a:t>3.11 Comprehensive Support</a:t>
                      </a:r>
                      <a:endParaRPr lang="en-US" sz="1600" b="1" dirty="0">
                        <a:effectLst/>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D6860">
                        <a:alpha val="50000"/>
                      </a:srgbClr>
                    </a:solidFill>
                  </a:tcPr>
                </a:tc>
              </a:tr>
              <a:tr h="394180">
                <a:tc vMerge="1">
                  <a:txBody>
                    <a:bodyPr/>
                    <a:lstStyle/>
                    <a:p>
                      <a:endParaRPr lang="en-US" sz="2800" dirty="0">
                        <a:solidFill>
                          <a:schemeClr val="tx1"/>
                        </a:solidFill>
                        <a:latin typeface="Arial"/>
                        <a:cs typeface="Arial"/>
                      </a:endParaRPr>
                    </a:p>
                  </a:txBody>
                  <a:tcPr vert="vert2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tc vMerge="1">
                  <a:txBody>
                    <a:bodyPr/>
                    <a:lstStyle/>
                    <a:p>
                      <a:endParaRPr lang="en-US" dirty="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en-US" sz="1600" b="1" dirty="0">
                          <a:effectLst/>
                          <a:latin typeface="Arial"/>
                          <a:ea typeface="Calibri"/>
                          <a:cs typeface="Arial"/>
                        </a:rPr>
                        <a:t>3.12 Formal and Natural Supports</a:t>
                      </a:r>
                      <a:endParaRPr lang="en-US" sz="1600" b="1" dirty="0">
                        <a:effectLst/>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D6860">
                        <a:alpha val="50000"/>
                      </a:srgbClr>
                    </a:solidFill>
                  </a:tcPr>
                </a:tc>
              </a:tr>
              <a:tr h="745308">
                <a:tc vMerge="1">
                  <a:txBody>
                    <a:bodyPr/>
                    <a:lstStyle/>
                    <a:p>
                      <a:endParaRPr lang="en-US" sz="2800" dirty="0">
                        <a:solidFill>
                          <a:schemeClr val="tx1"/>
                        </a:solidFill>
                        <a:latin typeface="Arial"/>
                        <a:cs typeface="Arial"/>
                      </a:endParaRPr>
                    </a:p>
                  </a:txBody>
                  <a:tcPr vert="vert2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tc vMerge="1">
                  <a:txBody>
                    <a:bodyPr/>
                    <a:lstStyle/>
                    <a:p>
                      <a:endParaRPr lang="en-US" dirty="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en-US" sz="1600" b="1" dirty="0">
                          <a:effectLst/>
                          <a:latin typeface="Arial"/>
                          <a:ea typeface="Calibri"/>
                          <a:cs typeface="Arial"/>
                        </a:rPr>
                        <a:t>3.13 Access to Tier I and Tier II </a:t>
                      </a:r>
                      <a:r>
                        <a:rPr lang="en-US" sz="1600" b="1" dirty="0" smtClean="0">
                          <a:effectLst/>
                          <a:latin typeface="Arial"/>
                          <a:ea typeface="Calibri"/>
                          <a:cs typeface="Arial"/>
                        </a:rPr>
                        <a:t>Supports</a:t>
                      </a:r>
                    </a:p>
                    <a:p>
                      <a:pPr marL="0" marR="0" indent="0" algn="l" defTabSz="914400" rtl="0" eaLnBrk="1" fontAlgn="auto" latinLnBrk="0" hangingPunct="1">
                        <a:lnSpc>
                          <a:spcPct val="115000"/>
                        </a:lnSpc>
                        <a:spcBef>
                          <a:spcPts val="0"/>
                        </a:spcBef>
                        <a:spcAft>
                          <a:spcPts val="0"/>
                        </a:spcAft>
                        <a:buClrTx/>
                        <a:buSzTx/>
                        <a:buFontTx/>
                        <a:buNone/>
                        <a:tabLst/>
                        <a:defRPr/>
                      </a:pPr>
                      <a:r>
                        <a:rPr lang="en-US" sz="1600" kern="1200" dirty="0" smtClean="0">
                          <a:solidFill>
                            <a:schemeClr val="dk1"/>
                          </a:solidFill>
                          <a:effectLst/>
                          <a:latin typeface="Arial"/>
                          <a:ea typeface="+mn-ea"/>
                          <a:cs typeface="Arial"/>
                        </a:rPr>
                        <a:t>Tier 3 supports are more effective when layered within Tiers 1 and 2. </a:t>
                      </a:r>
                      <a:endParaRPr lang="en-US" sz="1600" dirty="0" smtClean="0">
                        <a:effectLst/>
                        <a:latin typeface="Arial"/>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D6860">
                        <a:alpha val="50000"/>
                      </a:srgbClr>
                    </a:solidFill>
                  </a:tcPr>
                </a:tc>
              </a:tr>
            </a:tbl>
          </a:graphicData>
        </a:graphic>
      </p:graphicFrame>
    </p:spTree>
    <p:extLst>
      <p:ext uri="{BB962C8B-B14F-4D97-AF65-F5344CB8AC3E}">
        <p14:creationId xmlns:p14="http://schemas.microsoft.com/office/powerpoint/2010/main" val="3485429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p:cNvGraphicFramePr>
            <a:graphicFrameLocks/>
          </p:cNvGraphicFramePr>
          <p:nvPr>
            <p:extLst>
              <p:ext uri="{D42A27DB-BD31-4B8C-83A1-F6EECF244321}">
                <p14:modId xmlns:p14="http://schemas.microsoft.com/office/powerpoint/2010/main" val="1512498407"/>
              </p:ext>
            </p:extLst>
          </p:nvPr>
        </p:nvGraphicFramePr>
        <p:xfrm>
          <a:off x="925750" y="614653"/>
          <a:ext cx="9886528" cy="5009532"/>
        </p:xfrm>
        <a:graphic>
          <a:graphicData uri="http://schemas.openxmlformats.org/drawingml/2006/table">
            <a:tbl>
              <a:tblPr firstRow="1" bandRow="1">
                <a:tableStyleId>{5C22544A-7EE6-4342-B048-85BDC9FD1C3A}</a:tableStyleId>
              </a:tblPr>
              <a:tblGrid>
                <a:gridCol w="524854"/>
                <a:gridCol w="4683657"/>
                <a:gridCol w="4678017"/>
              </a:tblGrid>
              <a:tr h="415172">
                <a:tc rowSpan="5">
                  <a:txBody>
                    <a:bodyPr/>
                    <a:lstStyle/>
                    <a:p>
                      <a:r>
                        <a:rPr lang="en-US" sz="2800" dirty="0" smtClean="0">
                          <a:solidFill>
                            <a:schemeClr val="tx1"/>
                          </a:solidFill>
                        </a:rPr>
                        <a:t>                     Evaluation</a:t>
                      </a:r>
                    </a:p>
                  </a:txBody>
                  <a:tcPr vert="vert2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2"/>
                    </a:solidFill>
                  </a:tcPr>
                </a:tc>
                <a:tc>
                  <a:txBody>
                    <a:bodyPr/>
                    <a:lstStyle/>
                    <a:p>
                      <a:r>
                        <a:rPr lang="en-US" sz="2000" dirty="0" smtClean="0">
                          <a:solidFill>
                            <a:schemeClr val="tx1"/>
                          </a:solidFill>
                        </a:rPr>
                        <a:t>Tier 2</a:t>
                      </a:r>
                      <a:endParaRPr lang="en-US" sz="2000" dirty="0">
                        <a:solidFill>
                          <a:schemeClr val="tx1"/>
                        </a:solidFil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solidFill>
                  </a:tcPr>
                </a:tc>
                <a:tc>
                  <a:txBody>
                    <a:bodyPr/>
                    <a:lstStyle/>
                    <a:p>
                      <a:r>
                        <a:rPr lang="en-US" sz="2000" dirty="0" smtClean="0">
                          <a:solidFill>
                            <a:srgbClr val="000000"/>
                          </a:solidFill>
                        </a:rPr>
                        <a:t>Tier 3</a:t>
                      </a:r>
                      <a:endParaRPr lang="en-US" sz="2000" dirty="0">
                        <a:solidFill>
                          <a:srgbClr val="000000"/>
                        </a:solidFil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0000"/>
                    </a:solidFill>
                  </a:tcPr>
                </a:tc>
              </a:tr>
              <a:tr h="1043269">
                <a:tc vMerge="1">
                  <a:txBody>
                    <a:bodyPr/>
                    <a:lstStyle/>
                    <a:p>
                      <a:endParaRPr lang="en-US" dirty="0"/>
                    </a:p>
                  </a:txBody>
                  <a:tcPr/>
                </a:tc>
                <a:tc>
                  <a:txBody>
                    <a:bodyPr/>
                    <a:lstStyle/>
                    <a:p>
                      <a:pPr marL="0" marR="0">
                        <a:lnSpc>
                          <a:spcPct val="115000"/>
                        </a:lnSpc>
                        <a:spcBef>
                          <a:spcPts val="0"/>
                        </a:spcBef>
                        <a:spcAft>
                          <a:spcPts val="0"/>
                        </a:spcAft>
                      </a:pPr>
                      <a:r>
                        <a:rPr lang="en-US" sz="1600" b="1" dirty="0">
                          <a:effectLst/>
                          <a:latin typeface="Arial"/>
                          <a:ea typeface="Calibri"/>
                          <a:cs typeface="Arial"/>
                        </a:rPr>
                        <a:t>2.10 Level of </a:t>
                      </a:r>
                      <a:r>
                        <a:rPr lang="en-US" sz="1600" b="1" dirty="0" smtClean="0">
                          <a:effectLst/>
                          <a:latin typeface="Arial"/>
                          <a:ea typeface="Calibri"/>
                          <a:cs typeface="Arial"/>
                        </a:rPr>
                        <a:t>Use</a:t>
                      </a:r>
                    </a:p>
                    <a:p>
                      <a:pPr marL="0" marR="0" indent="0" algn="l" defTabSz="914400" rtl="0" eaLnBrk="1" fontAlgn="auto" latinLnBrk="0" hangingPunct="1">
                        <a:lnSpc>
                          <a:spcPct val="115000"/>
                        </a:lnSpc>
                        <a:spcBef>
                          <a:spcPts val="0"/>
                        </a:spcBef>
                        <a:spcAft>
                          <a:spcPts val="0"/>
                        </a:spcAft>
                        <a:buClrTx/>
                        <a:buSzTx/>
                        <a:buFontTx/>
                        <a:buNone/>
                        <a:tabLst/>
                        <a:defRPr/>
                      </a:pPr>
                      <a:r>
                        <a:rPr lang="en-US" sz="1600" kern="1200" dirty="0" smtClean="0">
                          <a:solidFill>
                            <a:schemeClr val="dk1"/>
                          </a:solidFill>
                          <a:effectLst/>
                          <a:latin typeface="Arial"/>
                          <a:ea typeface="+mn-ea"/>
                          <a:cs typeface="Arial"/>
                        </a:rPr>
                        <a:t>Tier 2 supports that are used by too few students (e.g. 1% of enrollment) or by too many students (e.g. 20% of enrollment) are not sustainable. </a:t>
                      </a:r>
                      <a:endParaRPr lang="en-US" sz="1600" dirty="0" smtClean="0">
                        <a:effectLst/>
                        <a:latin typeface="Arial"/>
                        <a:cs typeface="Arial"/>
                      </a:endParaRP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0"/>
                        </a:spcAft>
                      </a:pPr>
                      <a:r>
                        <a:rPr lang="en-US" sz="1600" b="1">
                          <a:effectLst/>
                          <a:latin typeface="Arial"/>
                          <a:ea typeface="Calibri"/>
                          <a:cs typeface="Arial"/>
                        </a:rPr>
                        <a:t>3.14 Data System</a:t>
                      </a:r>
                      <a:endParaRPr lang="en-US" sz="1600" b="1">
                        <a:effectLst/>
                        <a:latin typeface="Calibri"/>
                        <a:ea typeface="Calibri"/>
                        <a:cs typeface="Times New Roman"/>
                      </a:endParaRP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D6860">
                        <a:alpha val="50000"/>
                      </a:srgbClr>
                    </a:solidFill>
                  </a:tcPr>
                </a:tc>
              </a:tr>
              <a:tr h="948952">
                <a:tc vMerge="1">
                  <a:txBody>
                    <a:bodyPr/>
                    <a:lstStyle/>
                    <a:p>
                      <a:endParaRPr lang="en-US" dirty="0"/>
                    </a:p>
                  </a:txBody>
                  <a:tcPr/>
                </a:tc>
                <a:tc>
                  <a:txBody>
                    <a:bodyPr/>
                    <a:lstStyle/>
                    <a:p>
                      <a:pPr marL="0" marR="0">
                        <a:lnSpc>
                          <a:spcPct val="115000"/>
                        </a:lnSpc>
                        <a:spcBef>
                          <a:spcPts val="0"/>
                        </a:spcBef>
                        <a:spcAft>
                          <a:spcPts val="0"/>
                        </a:spcAft>
                      </a:pPr>
                      <a:r>
                        <a:rPr lang="en-US" sz="1600" b="1">
                          <a:effectLst/>
                          <a:latin typeface="Arial"/>
                          <a:ea typeface="Calibri"/>
                          <a:cs typeface="Arial"/>
                        </a:rPr>
                        <a:t>2.11 Student Performance Data</a:t>
                      </a:r>
                      <a:endParaRPr lang="en-US" sz="1600" b="1">
                        <a:effectLst/>
                        <a:latin typeface="Calibri"/>
                        <a:ea typeface="Calibri"/>
                        <a:cs typeface="Times New Roman"/>
                      </a:endParaRP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0"/>
                        </a:spcAft>
                      </a:pPr>
                      <a:r>
                        <a:rPr lang="en-US" sz="1600" b="1">
                          <a:effectLst/>
                          <a:latin typeface="Arial"/>
                          <a:ea typeface="Calibri"/>
                          <a:cs typeface="Arial"/>
                        </a:rPr>
                        <a:t>3.15 Data-based Decision Making</a:t>
                      </a:r>
                      <a:endParaRPr lang="en-US" sz="1600" b="1">
                        <a:effectLst/>
                        <a:latin typeface="Calibri"/>
                        <a:ea typeface="Calibri"/>
                        <a:cs typeface="Times New Roman"/>
                      </a:endParaRP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D6860">
                        <a:alpha val="50000"/>
                      </a:srgbClr>
                    </a:solidFill>
                  </a:tcPr>
                </a:tc>
              </a:tr>
              <a:tr h="1051146">
                <a:tc vMerge="1">
                  <a:txBody>
                    <a:bodyPr/>
                    <a:lstStyle/>
                    <a:p>
                      <a:endParaRPr lang="en-US" dirty="0"/>
                    </a:p>
                  </a:txBody>
                  <a:tcPr/>
                </a:tc>
                <a:tc>
                  <a:txBody>
                    <a:bodyPr/>
                    <a:lstStyle/>
                    <a:p>
                      <a:pPr marL="0" marR="0">
                        <a:lnSpc>
                          <a:spcPct val="115000"/>
                        </a:lnSpc>
                        <a:spcBef>
                          <a:spcPts val="0"/>
                        </a:spcBef>
                        <a:spcAft>
                          <a:spcPts val="0"/>
                        </a:spcAft>
                      </a:pPr>
                      <a:r>
                        <a:rPr lang="en-US" sz="1600" b="1">
                          <a:effectLst/>
                          <a:latin typeface="Arial"/>
                          <a:ea typeface="Calibri"/>
                          <a:cs typeface="Arial"/>
                        </a:rPr>
                        <a:t>2.12 Fidelity Data</a:t>
                      </a:r>
                      <a:endParaRPr lang="en-US" sz="1600" b="1">
                        <a:effectLst/>
                        <a:latin typeface="Calibri"/>
                        <a:ea typeface="Calibri"/>
                        <a:cs typeface="Times New Roman"/>
                      </a:endParaRP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0"/>
                        </a:spcAft>
                      </a:pPr>
                      <a:r>
                        <a:rPr lang="en-US" sz="1600" b="1" dirty="0">
                          <a:effectLst/>
                          <a:latin typeface="Arial"/>
                          <a:ea typeface="Calibri"/>
                          <a:cs typeface="Arial"/>
                        </a:rPr>
                        <a:t>3.16 Level of </a:t>
                      </a:r>
                      <a:r>
                        <a:rPr lang="en-US" sz="1600" b="1" dirty="0" smtClean="0">
                          <a:effectLst/>
                          <a:latin typeface="Arial"/>
                          <a:ea typeface="Calibri"/>
                          <a:cs typeface="Arial"/>
                        </a:rPr>
                        <a:t>Use</a:t>
                      </a:r>
                    </a:p>
                    <a:p>
                      <a:pPr marL="0" marR="0" indent="0" algn="l" defTabSz="914400" rtl="0" eaLnBrk="1" fontAlgn="auto" latinLnBrk="0" hangingPunct="1">
                        <a:lnSpc>
                          <a:spcPct val="115000"/>
                        </a:lnSpc>
                        <a:spcBef>
                          <a:spcPts val="0"/>
                        </a:spcBef>
                        <a:spcAft>
                          <a:spcPts val="0"/>
                        </a:spcAft>
                        <a:buClrTx/>
                        <a:buSzTx/>
                        <a:buFontTx/>
                        <a:buNone/>
                        <a:tabLst/>
                        <a:defRPr/>
                      </a:pPr>
                      <a:r>
                        <a:rPr lang="en-US" sz="1600" kern="1200" dirty="0" smtClean="0">
                          <a:solidFill>
                            <a:schemeClr val="dk1"/>
                          </a:solidFill>
                          <a:effectLst/>
                          <a:latin typeface="Arial"/>
                          <a:ea typeface="+mn-ea"/>
                          <a:cs typeface="Arial"/>
                        </a:rPr>
                        <a:t>Tier 3 supports that are used with too few students (e.g. fewer than1% of enrollment) or by too many students (e.g. more than 5% of enrollment) are not sustainable. </a:t>
                      </a:r>
                      <a:endParaRPr lang="en-US" sz="1600" dirty="0" smtClean="0">
                        <a:effectLst/>
                        <a:latin typeface="Arial"/>
                        <a:cs typeface="Arial"/>
                      </a:endParaRP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D6860">
                        <a:alpha val="50000"/>
                      </a:srgbClr>
                    </a:solidFill>
                  </a:tcPr>
                </a:tc>
              </a:tr>
              <a:tr h="627876">
                <a:tc vMerge="1">
                  <a:txBody>
                    <a:bodyPr/>
                    <a:lstStyle/>
                    <a:p>
                      <a:endParaRPr lang="en-US" dirty="0"/>
                    </a:p>
                  </a:txBody>
                  <a:tcPr/>
                </a:tc>
                <a:tc>
                  <a:txBody>
                    <a:bodyPr/>
                    <a:lstStyle/>
                    <a:p>
                      <a:pPr marL="0" marR="0">
                        <a:lnSpc>
                          <a:spcPct val="115000"/>
                        </a:lnSpc>
                        <a:spcBef>
                          <a:spcPts val="0"/>
                        </a:spcBef>
                        <a:spcAft>
                          <a:spcPts val="0"/>
                        </a:spcAft>
                      </a:pPr>
                      <a:r>
                        <a:rPr lang="en-US" sz="1600" b="1" dirty="0">
                          <a:effectLst/>
                          <a:latin typeface="Arial"/>
                          <a:ea typeface="Calibri"/>
                          <a:cs typeface="Arial"/>
                        </a:rPr>
                        <a:t>2.13 Annual </a:t>
                      </a:r>
                      <a:r>
                        <a:rPr lang="en-US" sz="1600" b="1" dirty="0" smtClean="0">
                          <a:effectLst/>
                          <a:latin typeface="Arial"/>
                          <a:ea typeface="Calibri"/>
                          <a:cs typeface="Arial"/>
                        </a:rPr>
                        <a:t>Evaluation</a:t>
                      </a:r>
                    </a:p>
                    <a:p>
                      <a:pPr marL="0" marR="0" indent="0" algn="l" defTabSz="914400" rtl="0" eaLnBrk="1" fontAlgn="auto" latinLnBrk="0" hangingPunct="1">
                        <a:lnSpc>
                          <a:spcPct val="115000"/>
                        </a:lnSpc>
                        <a:spcBef>
                          <a:spcPts val="0"/>
                        </a:spcBef>
                        <a:spcAft>
                          <a:spcPts val="0"/>
                        </a:spcAft>
                        <a:buClrTx/>
                        <a:buSzTx/>
                        <a:buFontTx/>
                        <a:buNone/>
                        <a:tabLst/>
                        <a:defRPr/>
                      </a:pPr>
                      <a:r>
                        <a:rPr lang="en-US" sz="1600" kern="1200" dirty="0" smtClean="0">
                          <a:solidFill>
                            <a:schemeClr val="dk1"/>
                          </a:solidFill>
                          <a:effectLst/>
                          <a:latin typeface="Arial"/>
                          <a:ea typeface="+mn-ea"/>
                          <a:cs typeface="Arial"/>
                        </a:rPr>
                        <a:t>Any strategy or procedure needs to be reviewed at least annually and revised to remain current and match changes in the school. </a:t>
                      </a:r>
                      <a:endParaRPr lang="en-US" sz="1600" dirty="0" smtClean="0">
                        <a:effectLst/>
                        <a:latin typeface="Arial"/>
                        <a:cs typeface="Arial"/>
                      </a:endParaRP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0"/>
                        </a:spcAft>
                      </a:pPr>
                      <a:r>
                        <a:rPr lang="en-US" sz="1600" b="1" dirty="0">
                          <a:effectLst/>
                          <a:latin typeface="Arial"/>
                          <a:ea typeface="Calibri"/>
                          <a:cs typeface="Arial"/>
                        </a:rPr>
                        <a:t>3.17 Annual </a:t>
                      </a:r>
                      <a:r>
                        <a:rPr lang="en-US" sz="1600" b="1" dirty="0" smtClean="0">
                          <a:effectLst/>
                          <a:latin typeface="Arial"/>
                          <a:ea typeface="Calibri"/>
                          <a:cs typeface="Arial"/>
                        </a:rPr>
                        <a:t>Evaluation</a:t>
                      </a:r>
                    </a:p>
                    <a:p>
                      <a:pPr marL="0" marR="0" indent="0" algn="l" defTabSz="914400" rtl="0" eaLnBrk="1" fontAlgn="auto" latinLnBrk="0" hangingPunct="1">
                        <a:lnSpc>
                          <a:spcPct val="115000"/>
                        </a:lnSpc>
                        <a:spcBef>
                          <a:spcPts val="0"/>
                        </a:spcBef>
                        <a:spcAft>
                          <a:spcPts val="0"/>
                        </a:spcAft>
                        <a:buClrTx/>
                        <a:buSzTx/>
                        <a:buFontTx/>
                        <a:buNone/>
                        <a:tabLst/>
                        <a:defRPr/>
                      </a:pPr>
                      <a:r>
                        <a:rPr lang="en-US" sz="1600" kern="1200" dirty="0" smtClean="0">
                          <a:solidFill>
                            <a:schemeClr val="dk1"/>
                          </a:solidFill>
                          <a:effectLst/>
                          <a:latin typeface="Arial"/>
                          <a:ea typeface="+mn-ea"/>
                          <a:cs typeface="Arial"/>
                        </a:rPr>
                        <a:t>Any strategy or procedure needs to be reviewed at least annually and revised to remain current and match changes in the school. </a:t>
                      </a:r>
                      <a:endParaRPr lang="en-US" sz="1600" dirty="0" smtClean="0">
                        <a:effectLst/>
                        <a:latin typeface="Arial"/>
                        <a:cs typeface="Arial"/>
                      </a:endParaRP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D6860">
                        <a:alpha val="50000"/>
                      </a:srgbClr>
                    </a:solidFill>
                  </a:tcPr>
                </a:tc>
              </a:tr>
            </a:tbl>
          </a:graphicData>
        </a:graphic>
      </p:graphicFrame>
    </p:spTree>
    <p:extLst>
      <p:ext uri="{BB962C8B-B14F-4D97-AF65-F5344CB8AC3E}">
        <p14:creationId xmlns:p14="http://schemas.microsoft.com/office/powerpoint/2010/main" val="3170590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r>
              <a:rPr lang="en-US" altLang="x-none" dirty="0" smtClean="0"/>
              <a:t>Tier 2 and Tier 3: </a:t>
            </a:r>
            <a:r>
              <a:rPr lang="en-US" altLang="x-none" dirty="0"/>
              <a:t>Evaluation</a:t>
            </a:r>
          </a:p>
        </p:txBody>
      </p:sp>
      <p:sp>
        <p:nvSpPr>
          <p:cNvPr id="89090" name="Content Placeholder 2"/>
          <p:cNvSpPr>
            <a:spLocks noGrp="1"/>
          </p:cNvSpPr>
          <p:nvPr>
            <p:ph idx="1"/>
          </p:nvPr>
        </p:nvSpPr>
        <p:spPr/>
        <p:txBody>
          <a:bodyPr/>
          <a:lstStyle/>
          <a:p>
            <a:pPr marL="0" indent="0">
              <a:buNone/>
            </a:pPr>
            <a:r>
              <a:rPr lang="en-US" altLang="x-none" b="1" dirty="0"/>
              <a:t>Big Ideas:</a:t>
            </a:r>
          </a:p>
          <a:p>
            <a:pPr marL="0" indent="0"/>
            <a:r>
              <a:rPr lang="en-US" altLang="x-none" i="1" dirty="0"/>
              <a:t> </a:t>
            </a:r>
            <a:r>
              <a:rPr lang="en-US" altLang="x-none" dirty="0"/>
              <a:t>Teams need the right information at the right time to make effective decisions.</a:t>
            </a:r>
          </a:p>
          <a:p>
            <a:pPr marL="0" indent="0"/>
            <a:endParaRPr lang="en-US" altLang="x-none" sz="800" dirty="0"/>
          </a:p>
          <a:p>
            <a:pPr marL="0" indent="0"/>
            <a:r>
              <a:rPr lang="en-US" altLang="x-none" dirty="0"/>
              <a:t> Measuring fidelity data is essential for maintaining effective implementation of PBIS.</a:t>
            </a:r>
          </a:p>
          <a:p>
            <a:pPr marL="0" indent="0"/>
            <a:endParaRPr lang="en-US" altLang="x-none" sz="800" dirty="0"/>
          </a:p>
          <a:p>
            <a:pPr marL="0" indent="0"/>
            <a:r>
              <a:rPr lang="en-US" altLang="x-none" dirty="0"/>
              <a:t> Implementation of </a:t>
            </a:r>
            <a:r>
              <a:rPr lang="en-US" altLang="x-none" dirty="0" smtClean="0"/>
              <a:t>Tier 2 and 3 </a:t>
            </a:r>
            <a:r>
              <a:rPr lang="en-US" altLang="x-none" dirty="0"/>
              <a:t>is likely more sustainable if the Team self-assesses at least annually AND reports this data to key stakeholders.</a:t>
            </a:r>
          </a:p>
          <a:p>
            <a:pPr marL="0" indent="0"/>
            <a:endParaRPr lang="en-US" altLang="x-none" dirty="0"/>
          </a:p>
        </p:txBody>
      </p:sp>
    </p:spTree>
    <p:extLst>
      <p:ext uri="{BB962C8B-B14F-4D97-AF65-F5344CB8AC3E}">
        <p14:creationId xmlns:p14="http://schemas.microsoft.com/office/powerpoint/2010/main" val="6512556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a typeface="ＭＳ Ｐゴシック" charset="-128"/>
              </a:rPr>
              <a:t/>
            </a:r>
            <a:br>
              <a:rPr lang="en-US" dirty="0" smtClean="0">
                <a:ea typeface="ＭＳ Ｐゴシック" charset="-128"/>
              </a:rPr>
            </a:br>
            <a:r>
              <a:rPr lang="en-US" b="1" dirty="0" smtClean="0">
                <a:ea typeface="ＭＳ Ｐゴシック" charset="-128"/>
              </a:rPr>
              <a:t>Maximizing Your Session Participation</a:t>
            </a:r>
            <a:r>
              <a:rPr lang="en-US" dirty="0" smtClean="0">
                <a:ea typeface="ＭＳ Ｐゴシック" charset="-128"/>
              </a:rPr>
              <a:t/>
            </a:r>
            <a:br>
              <a:rPr lang="en-US" dirty="0" smtClean="0">
                <a:ea typeface="ＭＳ Ｐゴシック" charset="-128"/>
              </a:rPr>
            </a:br>
            <a:endParaRPr lang="en-US" dirty="0"/>
          </a:p>
        </p:txBody>
      </p:sp>
      <p:sp>
        <p:nvSpPr>
          <p:cNvPr id="5" name="Freeform 4"/>
          <p:cNvSpPr/>
          <p:nvPr/>
        </p:nvSpPr>
        <p:spPr>
          <a:xfrm>
            <a:off x="2915478" y="1952571"/>
            <a:ext cx="5821310" cy="3181907"/>
          </a:xfrm>
          <a:custGeom>
            <a:avLst/>
            <a:gdLst>
              <a:gd name="connsiteX0" fmla="*/ 0 w 8352928"/>
              <a:gd name="connsiteY0" fmla="*/ 446810 h 5256583"/>
              <a:gd name="connsiteX1" fmla="*/ 446810 w 8352928"/>
              <a:gd name="connsiteY1" fmla="*/ 0 h 5256583"/>
              <a:gd name="connsiteX2" fmla="*/ 7906118 w 8352928"/>
              <a:gd name="connsiteY2" fmla="*/ 0 h 5256583"/>
              <a:gd name="connsiteX3" fmla="*/ 8352928 w 8352928"/>
              <a:gd name="connsiteY3" fmla="*/ 446810 h 5256583"/>
              <a:gd name="connsiteX4" fmla="*/ 8352928 w 8352928"/>
              <a:gd name="connsiteY4" fmla="*/ 4809773 h 5256583"/>
              <a:gd name="connsiteX5" fmla="*/ 7906118 w 8352928"/>
              <a:gd name="connsiteY5" fmla="*/ 5256583 h 5256583"/>
              <a:gd name="connsiteX6" fmla="*/ 446810 w 8352928"/>
              <a:gd name="connsiteY6" fmla="*/ 5256583 h 5256583"/>
              <a:gd name="connsiteX7" fmla="*/ 0 w 8352928"/>
              <a:gd name="connsiteY7" fmla="*/ 4809773 h 5256583"/>
              <a:gd name="connsiteX8" fmla="*/ 0 w 8352928"/>
              <a:gd name="connsiteY8" fmla="*/ 446810 h 525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2928" h="5256583">
                <a:moveTo>
                  <a:pt x="0" y="446810"/>
                </a:moveTo>
                <a:cubicBezTo>
                  <a:pt x="0" y="200044"/>
                  <a:pt x="200044" y="0"/>
                  <a:pt x="446810" y="0"/>
                </a:cubicBezTo>
                <a:lnTo>
                  <a:pt x="7906118" y="0"/>
                </a:lnTo>
                <a:cubicBezTo>
                  <a:pt x="8152884" y="0"/>
                  <a:pt x="8352928" y="200044"/>
                  <a:pt x="8352928" y="446810"/>
                </a:cubicBezTo>
                <a:lnTo>
                  <a:pt x="8352928" y="4809773"/>
                </a:lnTo>
                <a:cubicBezTo>
                  <a:pt x="8352928" y="5056539"/>
                  <a:pt x="8152884" y="5256583"/>
                  <a:pt x="7906118" y="5256583"/>
                </a:cubicBezTo>
                <a:lnTo>
                  <a:pt x="446810" y="5256583"/>
                </a:lnTo>
                <a:cubicBezTo>
                  <a:pt x="200044" y="5256583"/>
                  <a:pt x="0" y="5056539"/>
                  <a:pt x="0" y="4809773"/>
                </a:cubicBezTo>
                <a:lnTo>
                  <a:pt x="0" y="446810"/>
                </a:lnTo>
                <a:close/>
              </a:path>
            </a:pathLst>
          </a:custGeom>
          <a:solidFill>
            <a:schemeClr val="accent2"/>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shade val="80000"/>
              <a:hueOff val="0"/>
              <a:satOff val="0"/>
              <a:lumOff val="0"/>
              <a:alphaOff val="0"/>
            </a:schemeClr>
          </a:fillRef>
          <a:effectRef idx="2">
            <a:schemeClr val="accent2">
              <a:shade val="80000"/>
              <a:hueOff val="0"/>
              <a:satOff val="0"/>
              <a:lumOff val="0"/>
              <a:alphaOff val="0"/>
            </a:schemeClr>
          </a:effectRef>
          <a:fontRef idx="minor">
            <a:schemeClr val="lt1"/>
          </a:fontRef>
        </p:style>
        <p:txBody>
          <a:bodyPr lIns="212450" tIns="212450" rIns="212450" bIns="3157919" spcCol="1270"/>
          <a:lstStyle/>
          <a:p>
            <a:pPr algn="ctr" defTabSz="1333467">
              <a:lnSpc>
                <a:spcPct val="90000"/>
              </a:lnSpc>
              <a:spcAft>
                <a:spcPct val="35000"/>
              </a:spcAft>
              <a:defRPr/>
            </a:pPr>
            <a:endParaRPr lang="en-US" sz="3000" dirty="0"/>
          </a:p>
        </p:txBody>
      </p:sp>
      <p:sp>
        <p:nvSpPr>
          <p:cNvPr id="6" name="Freeform 5"/>
          <p:cNvSpPr/>
          <p:nvPr/>
        </p:nvSpPr>
        <p:spPr>
          <a:xfrm>
            <a:off x="3142069" y="2166274"/>
            <a:ext cx="5368129" cy="2754498"/>
          </a:xfrm>
          <a:custGeom>
            <a:avLst/>
            <a:gdLst>
              <a:gd name="connsiteX0" fmla="*/ 0 w 7824490"/>
              <a:gd name="connsiteY0" fmla="*/ 420389 h 4003708"/>
              <a:gd name="connsiteX1" fmla="*/ 420389 w 7824490"/>
              <a:gd name="connsiteY1" fmla="*/ 0 h 4003708"/>
              <a:gd name="connsiteX2" fmla="*/ 7404101 w 7824490"/>
              <a:gd name="connsiteY2" fmla="*/ 0 h 4003708"/>
              <a:gd name="connsiteX3" fmla="*/ 7824490 w 7824490"/>
              <a:gd name="connsiteY3" fmla="*/ 420389 h 4003708"/>
              <a:gd name="connsiteX4" fmla="*/ 7824490 w 7824490"/>
              <a:gd name="connsiteY4" fmla="*/ 3583319 h 4003708"/>
              <a:gd name="connsiteX5" fmla="*/ 7404101 w 7824490"/>
              <a:gd name="connsiteY5" fmla="*/ 4003708 h 4003708"/>
              <a:gd name="connsiteX6" fmla="*/ 420389 w 7824490"/>
              <a:gd name="connsiteY6" fmla="*/ 4003708 h 4003708"/>
              <a:gd name="connsiteX7" fmla="*/ 0 w 7824490"/>
              <a:gd name="connsiteY7" fmla="*/ 3583319 h 4003708"/>
              <a:gd name="connsiteX8" fmla="*/ 0 w 7824490"/>
              <a:gd name="connsiteY8" fmla="*/ 420389 h 400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4490" h="4003708">
                <a:moveTo>
                  <a:pt x="0" y="420389"/>
                </a:moveTo>
                <a:cubicBezTo>
                  <a:pt x="0" y="188215"/>
                  <a:pt x="188215" y="0"/>
                  <a:pt x="420389" y="0"/>
                </a:cubicBezTo>
                <a:lnTo>
                  <a:pt x="7404101" y="0"/>
                </a:lnTo>
                <a:cubicBezTo>
                  <a:pt x="7636275" y="0"/>
                  <a:pt x="7824490" y="188215"/>
                  <a:pt x="7824490" y="420389"/>
                </a:cubicBezTo>
                <a:lnTo>
                  <a:pt x="7824490" y="3583319"/>
                </a:lnTo>
                <a:cubicBezTo>
                  <a:pt x="7824490" y="3815493"/>
                  <a:pt x="7636275" y="4003708"/>
                  <a:pt x="7404101" y="4003708"/>
                </a:cubicBezTo>
                <a:lnTo>
                  <a:pt x="420389" y="4003708"/>
                </a:lnTo>
                <a:cubicBezTo>
                  <a:pt x="188215" y="4003708"/>
                  <a:pt x="0" y="3815493"/>
                  <a:pt x="0" y="3583319"/>
                </a:cubicBezTo>
                <a:lnTo>
                  <a:pt x="0" y="420389"/>
                </a:lnTo>
                <a:close/>
              </a:path>
            </a:pathLst>
          </a:custGeom>
          <a:solidFill>
            <a:schemeClr val="accent6">
              <a:lumMod val="60000"/>
              <a:lumOff val="4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1">
            <a:schemeClr val="accent6"/>
          </a:lnRef>
          <a:fillRef idx="2">
            <a:schemeClr val="accent6"/>
          </a:fillRef>
          <a:effectRef idx="1">
            <a:schemeClr val="accent6"/>
          </a:effectRef>
          <a:fontRef idx="minor">
            <a:schemeClr val="dk1"/>
          </a:fontRef>
        </p:style>
        <p:txBody>
          <a:bodyPr lIns="137160" tIns="274320" rIns="137160" bIns="137160" spcCol="1270"/>
          <a:lstStyle/>
          <a:p>
            <a:pPr algn="ctr" defTabSz="1333467">
              <a:lnSpc>
                <a:spcPct val="90000"/>
              </a:lnSpc>
              <a:spcAft>
                <a:spcPct val="35000"/>
              </a:spcAft>
              <a:defRPr/>
            </a:pPr>
            <a:r>
              <a:rPr lang="en-US" sz="3000" dirty="0">
                <a:solidFill>
                  <a:schemeClr val="tx1"/>
                </a:solidFill>
              </a:rPr>
              <a:t>Consider these questions:</a:t>
            </a:r>
            <a:r>
              <a:rPr lang="en-US" sz="825" dirty="0">
                <a:solidFill>
                  <a:schemeClr val="tx1"/>
                </a:solidFill>
              </a:rPr>
              <a:t>  </a:t>
            </a:r>
          </a:p>
          <a:p>
            <a:pPr marL="347654" indent="-265503" defTabSz="1333467">
              <a:lnSpc>
                <a:spcPct val="90000"/>
              </a:lnSpc>
              <a:spcAft>
                <a:spcPct val="35000"/>
              </a:spcAft>
              <a:buFont typeface="Century Gothic" pitchFamily="34" charset="0"/>
              <a:buChar char="–"/>
              <a:defRPr/>
            </a:pPr>
            <a:r>
              <a:rPr lang="en-US" sz="2250" dirty="0">
                <a:solidFill>
                  <a:schemeClr val="tx1"/>
                </a:solidFill>
              </a:rPr>
              <a:t>Where are we in our implementation?</a:t>
            </a:r>
          </a:p>
          <a:p>
            <a:pPr marL="347654" indent="-265503" defTabSz="1333467">
              <a:lnSpc>
                <a:spcPct val="90000"/>
              </a:lnSpc>
              <a:spcAft>
                <a:spcPct val="35000"/>
              </a:spcAft>
              <a:buFont typeface="Century Gothic" pitchFamily="34" charset="0"/>
              <a:buChar char="–"/>
              <a:defRPr/>
            </a:pPr>
            <a:r>
              <a:rPr lang="en-US" sz="2250" dirty="0">
                <a:solidFill>
                  <a:schemeClr val="tx1"/>
                </a:solidFill>
              </a:rPr>
              <a:t>What do I hope to learn?</a:t>
            </a:r>
          </a:p>
          <a:p>
            <a:pPr marL="347654" indent="-265503" defTabSz="1333467">
              <a:lnSpc>
                <a:spcPct val="90000"/>
              </a:lnSpc>
              <a:spcAft>
                <a:spcPct val="35000"/>
              </a:spcAft>
              <a:buFont typeface="Century Gothic" pitchFamily="34" charset="0"/>
              <a:buChar char="–"/>
              <a:defRPr/>
            </a:pPr>
            <a:r>
              <a:rPr lang="en-US" sz="2250" dirty="0">
                <a:solidFill>
                  <a:schemeClr val="tx1"/>
                </a:solidFill>
              </a:rPr>
              <a:t>What did I learn?</a:t>
            </a:r>
          </a:p>
          <a:p>
            <a:pPr marL="347654" indent="-265503" defTabSz="1333467">
              <a:lnSpc>
                <a:spcPct val="90000"/>
              </a:lnSpc>
              <a:spcAft>
                <a:spcPct val="35000"/>
              </a:spcAft>
              <a:buFont typeface="Century Gothic" pitchFamily="34" charset="0"/>
              <a:buChar char="–"/>
              <a:defRPr/>
            </a:pPr>
            <a:r>
              <a:rPr lang="en-US" sz="2250" dirty="0">
                <a:solidFill>
                  <a:schemeClr val="tx1"/>
                </a:solidFill>
              </a:rPr>
              <a:t>What will I do with what I learned</a:t>
            </a:r>
            <a:r>
              <a:rPr lang="en-US" sz="2250" dirty="0" smtClean="0">
                <a:solidFill>
                  <a:schemeClr val="tx1"/>
                </a:solidFill>
              </a:rPr>
              <a:t>? By when?</a:t>
            </a:r>
            <a:endParaRPr lang="en-US" sz="2250" dirty="0">
              <a:solidFill>
                <a:schemeClr val="tx1"/>
              </a:solidFill>
            </a:endParaRPr>
          </a:p>
        </p:txBody>
      </p:sp>
      <p:sp>
        <p:nvSpPr>
          <p:cNvPr id="7" name="TextBox 2"/>
          <p:cNvSpPr txBox="1">
            <a:spLocks noChangeArrowheads="1"/>
          </p:cNvSpPr>
          <p:nvPr/>
        </p:nvSpPr>
        <p:spPr bwMode="auto">
          <a:xfrm>
            <a:off x="3708400" y="5278439"/>
            <a:ext cx="4078288" cy="41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x-none" sz="2100"/>
              <a:t>Use the Learning Reflection Sheet</a:t>
            </a:r>
          </a:p>
        </p:txBody>
      </p:sp>
    </p:spTree>
    <p:extLst>
      <p:ext uri="{BB962C8B-B14F-4D97-AF65-F5344CB8AC3E}">
        <p14:creationId xmlns:p14="http://schemas.microsoft.com/office/powerpoint/2010/main" val="2939949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n-US" altLang="x-none" dirty="0"/>
              <a:t>Tier </a:t>
            </a:r>
            <a:r>
              <a:rPr lang="en-US" altLang="x-none" dirty="0" smtClean="0"/>
              <a:t>2 and Tier 3: Evaluation</a:t>
            </a:r>
            <a:endParaRPr lang="en-US" altLang="x-none" dirty="0"/>
          </a:p>
        </p:txBody>
      </p:sp>
      <p:sp>
        <p:nvSpPr>
          <p:cNvPr id="91138" name="Content Placeholder 2"/>
          <p:cNvSpPr>
            <a:spLocks noGrp="1"/>
          </p:cNvSpPr>
          <p:nvPr>
            <p:ph idx="1"/>
          </p:nvPr>
        </p:nvSpPr>
        <p:spPr/>
        <p:txBody>
          <a:bodyPr/>
          <a:lstStyle/>
          <a:p>
            <a:pPr marL="0" indent="0">
              <a:buNone/>
            </a:pPr>
            <a:r>
              <a:rPr lang="en-US" altLang="x-none" dirty="0"/>
              <a:t>Data collection and problem-solving includes:</a:t>
            </a:r>
          </a:p>
          <a:p>
            <a:pPr marL="400050" lvl="1" indent="0"/>
            <a:r>
              <a:rPr lang="en-US" altLang="x-none" dirty="0"/>
              <a:t> Access to both academic and behavior data that is</a:t>
            </a:r>
          </a:p>
          <a:p>
            <a:pPr marL="400050" lvl="1" indent="0">
              <a:buNone/>
            </a:pPr>
            <a:r>
              <a:rPr lang="en-US" altLang="x-none" dirty="0"/>
              <a:t>    reviewed monthly</a:t>
            </a:r>
          </a:p>
          <a:p>
            <a:pPr marL="400050" lvl="1" indent="0"/>
            <a:r>
              <a:rPr lang="en-US" altLang="x-none" dirty="0"/>
              <a:t> Completion of Fidelity Assessments</a:t>
            </a:r>
          </a:p>
          <a:p>
            <a:pPr marL="400050" lvl="1" indent="0"/>
            <a:r>
              <a:rPr lang="en-US" altLang="x-none" dirty="0"/>
              <a:t> Tying data findings </a:t>
            </a:r>
            <a:r>
              <a:rPr lang="en-US" altLang="x-none" dirty="0" smtClean="0"/>
              <a:t>into </a:t>
            </a:r>
            <a:r>
              <a:rPr lang="en-US" altLang="x-none" dirty="0"/>
              <a:t>Action Planning</a:t>
            </a:r>
          </a:p>
          <a:p>
            <a:pPr marL="400050" lvl="1" indent="0"/>
            <a:r>
              <a:rPr lang="en-US" altLang="x-none" dirty="0"/>
              <a:t> Reporting data to all stakeholders</a:t>
            </a:r>
          </a:p>
          <a:p>
            <a:pPr marL="0" indent="0">
              <a:buNone/>
            </a:pPr>
            <a:endParaRPr lang="en-US" altLang="x-none" b="1" dirty="0" smtClean="0"/>
          </a:p>
          <a:p>
            <a:pPr marL="0" indent="0">
              <a:buNone/>
            </a:pPr>
            <a:r>
              <a:rPr lang="en-US" altLang="x-none" b="1" dirty="0" smtClean="0"/>
              <a:t>What </a:t>
            </a:r>
            <a:r>
              <a:rPr lang="en-US" altLang="x-none" b="1" dirty="0"/>
              <a:t>works for you?</a:t>
            </a:r>
          </a:p>
          <a:p>
            <a:pPr marL="0" indent="0">
              <a:buNone/>
            </a:pPr>
            <a:r>
              <a:rPr lang="en-US" altLang="x-none" b="1" dirty="0"/>
              <a:t>What are strategies for improvement?</a:t>
            </a:r>
          </a:p>
          <a:p>
            <a:pPr marL="0" indent="0">
              <a:buNone/>
            </a:pPr>
            <a:endParaRPr lang="en-US" altLang="x-none" dirty="0"/>
          </a:p>
          <a:p>
            <a:pPr marL="0" indent="0">
              <a:buNone/>
            </a:pPr>
            <a:endParaRPr lang="en-US" altLang="x-none" dirty="0"/>
          </a:p>
        </p:txBody>
      </p:sp>
    </p:spTree>
    <p:extLst>
      <p:ext uri="{BB962C8B-B14F-4D97-AF65-F5344CB8AC3E}">
        <p14:creationId xmlns:p14="http://schemas.microsoft.com/office/powerpoint/2010/main" val="1712703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271" y="2104278"/>
            <a:ext cx="10515600" cy="1325563"/>
          </a:xfrm>
        </p:spPr>
        <p:txBody>
          <a:bodyPr>
            <a:noAutofit/>
          </a:bodyPr>
          <a:lstStyle/>
          <a:p>
            <a:pPr algn="ctr"/>
            <a:r>
              <a:rPr lang="en-US" dirty="0" smtClean="0"/>
              <a:t>Welcome Caroline </a:t>
            </a:r>
            <a:r>
              <a:rPr lang="en-US" dirty="0" err="1" smtClean="0"/>
              <a:t>Comley</a:t>
            </a:r>
            <a:r>
              <a:rPr lang="en-US" dirty="0" smtClean="0"/>
              <a:t> and Johanna Davis from </a:t>
            </a:r>
            <a:r>
              <a:rPr lang="en-US" dirty="0" err="1" smtClean="0"/>
              <a:t>Floodbrook</a:t>
            </a:r>
            <a:r>
              <a:rPr lang="en-US" dirty="0" smtClean="0"/>
              <a:t>!</a:t>
            </a:r>
            <a:r>
              <a:rPr lang="en-US" dirty="0"/>
              <a:t/>
            </a:r>
            <a:br>
              <a:rPr lang="en-US" dirty="0"/>
            </a:br>
            <a:endParaRPr lang="en-US" dirty="0"/>
          </a:p>
        </p:txBody>
      </p:sp>
    </p:spTree>
    <p:extLst>
      <p:ext uri="{BB962C8B-B14F-4D97-AF65-F5344CB8AC3E}">
        <p14:creationId xmlns:p14="http://schemas.microsoft.com/office/powerpoint/2010/main" val="1665263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n-US" altLang="x-none"/>
              <a:t>TFI Activities</a:t>
            </a:r>
          </a:p>
        </p:txBody>
      </p:sp>
      <p:sp>
        <p:nvSpPr>
          <p:cNvPr id="76802" name="Content Placeholder 2"/>
          <p:cNvSpPr>
            <a:spLocks noGrp="1"/>
          </p:cNvSpPr>
          <p:nvPr>
            <p:ph idx="1"/>
          </p:nvPr>
        </p:nvSpPr>
        <p:spPr/>
        <p:txBody>
          <a:bodyPr/>
          <a:lstStyle/>
          <a:p>
            <a:r>
              <a:rPr lang="en-US" altLang="x-none"/>
              <a:t>Generate great ideas as a group</a:t>
            </a:r>
          </a:p>
          <a:p>
            <a:r>
              <a:rPr lang="en-US" altLang="x-none"/>
              <a:t>Problem solve any challenges</a:t>
            </a:r>
          </a:p>
          <a:p>
            <a:r>
              <a:rPr lang="en-US" altLang="x-none"/>
              <a:t>Record the strategies you like on TFI Action Plan template</a:t>
            </a:r>
          </a:p>
        </p:txBody>
      </p:sp>
      <p:pic>
        <p:nvPicPr>
          <p:cNvPr id="7680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11600" y="3913189"/>
            <a:ext cx="3995738" cy="2236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6033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1981200" y="274639"/>
            <a:ext cx="8229600" cy="1317625"/>
          </a:xfrm>
        </p:spPr>
        <p:txBody>
          <a:bodyPr/>
          <a:lstStyle/>
          <a:p>
            <a:pPr eaLnBrk="1" hangingPunct="1"/>
            <a:r>
              <a:rPr lang="en-US" altLang="x-none" b="1" dirty="0" smtClean="0"/>
              <a:t>Tier 2/Tier 3 Networking Activity</a:t>
            </a:r>
            <a:endParaRPr lang="en-US" altLang="x-none" b="1" dirty="0"/>
          </a:p>
        </p:txBody>
      </p:sp>
      <p:sp>
        <p:nvSpPr>
          <p:cNvPr id="84994" name="Content Placeholder 2"/>
          <p:cNvSpPr>
            <a:spLocks noGrp="1"/>
          </p:cNvSpPr>
          <p:nvPr>
            <p:ph idx="1"/>
          </p:nvPr>
        </p:nvSpPr>
        <p:spPr>
          <a:xfrm>
            <a:off x="2395538" y="1897064"/>
            <a:ext cx="7408862" cy="3983037"/>
          </a:xfrm>
        </p:spPr>
        <p:txBody>
          <a:bodyPr>
            <a:normAutofit lnSpcReduction="10000"/>
          </a:bodyPr>
          <a:lstStyle/>
          <a:p>
            <a:r>
              <a:rPr lang="en-US" altLang="x-none" sz="2200" dirty="0" smtClean="0"/>
              <a:t>Break into groups to discuss Tier 2 or Tier 3 Implementation</a:t>
            </a:r>
          </a:p>
          <a:p>
            <a:pPr marL="0" indent="0">
              <a:buNone/>
            </a:pPr>
            <a:endParaRPr lang="en-US" altLang="x-none" sz="2200" dirty="0"/>
          </a:p>
          <a:p>
            <a:pPr eaLnBrk="1" hangingPunct="1"/>
            <a:r>
              <a:rPr lang="en-US" altLang="x-none" sz="2200" dirty="0"/>
              <a:t>Introduce yourselves and assign a facilitator, recorder(s), and timekeeper</a:t>
            </a:r>
          </a:p>
          <a:p>
            <a:pPr eaLnBrk="1" hangingPunct="1">
              <a:buFont typeface="Arial" charset="0"/>
              <a:buNone/>
            </a:pPr>
            <a:endParaRPr lang="en-US" altLang="x-none" sz="2000" dirty="0"/>
          </a:p>
          <a:p>
            <a:pPr eaLnBrk="1" hangingPunct="1"/>
            <a:r>
              <a:rPr lang="en-US" altLang="x-none" sz="2200" dirty="0"/>
              <a:t>As a group, discuss the following questions found on your table regarding Tier </a:t>
            </a:r>
            <a:r>
              <a:rPr lang="en-US" altLang="x-none" sz="2200" dirty="0" smtClean="0"/>
              <a:t>2 or Tier 3 </a:t>
            </a:r>
            <a:r>
              <a:rPr lang="en-US" altLang="x-none" sz="2200" dirty="0"/>
              <a:t>Implementation.</a:t>
            </a:r>
          </a:p>
          <a:p>
            <a:pPr eaLnBrk="1" hangingPunct="1">
              <a:buFont typeface="Arial" charset="0"/>
              <a:buNone/>
            </a:pPr>
            <a:endParaRPr lang="en-US" altLang="x-none" sz="2000" dirty="0"/>
          </a:p>
          <a:p>
            <a:pPr eaLnBrk="1" hangingPunct="1"/>
            <a:r>
              <a:rPr lang="en-US" altLang="x-none" sz="2200" dirty="0"/>
              <a:t>Select 1-2 people to record your answers on the Post-it notes at your table and place on designated chart paper on the wall.</a:t>
            </a:r>
          </a:p>
        </p:txBody>
      </p:sp>
    </p:spTree>
    <p:extLst>
      <p:ext uri="{BB962C8B-B14F-4D97-AF65-F5344CB8AC3E}">
        <p14:creationId xmlns:p14="http://schemas.microsoft.com/office/powerpoint/2010/main" val="19163690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normAutofit fontScale="90000"/>
          </a:bodyPr>
          <a:lstStyle/>
          <a:p>
            <a:r>
              <a:rPr lang="en-US" altLang="x-none" sz="4000"/>
              <a:t/>
            </a:r>
            <a:br>
              <a:rPr lang="en-US" altLang="x-none" sz="4000"/>
            </a:br>
            <a:r>
              <a:rPr lang="en-US" altLang="x-none" sz="4000"/>
              <a:t>TFI Activity Debrief</a:t>
            </a:r>
            <a:br>
              <a:rPr lang="en-US" altLang="x-none" sz="4000"/>
            </a:br>
            <a:endParaRPr lang="en-US" altLang="x-none" sz="4000"/>
          </a:p>
        </p:txBody>
      </p:sp>
      <p:sp>
        <p:nvSpPr>
          <p:cNvPr id="87042" name="Content Placeholder 2"/>
          <p:cNvSpPr>
            <a:spLocks noGrp="1"/>
          </p:cNvSpPr>
          <p:nvPr>
            <p:ph idx="1"/>
          </p:nvPr>
        </p:nvSpPr>
        <p:spPr/>
        <p:txBody>
          <a:bodyPr/>
          <a:lstStyle/>
          <a:p>
            <a:r>
              <a:rPr lang="en-US" altLang="x-none"/>
              <a:t>Walk around the room to see the recordings from each group.</a:t>
            </a:r>
          </a:p>
          <a:p>
            <a:endParaRPr lang="en-US" altLang="x-none"/>
          </a:p>
          <a:p>
            <a:r>
              <a:rPr lang="en-US" altLang="x-none"/>
              <a:t>We</a:t>
            </a:r>
            <a:r>
              <a:rPr lang="en-US" altLang="en-US"/>
              <a:t>’</a:t>
            </a:r>
            <a:r>
              <a:rPr lang="en-US" altLang="x-none"/>
              <a:t>ll hear a sampling of responses.</a:t>
            </a:r>
          </a:p>
        </p:txBody>
      </p:sp>
    </p:spTree>
    <p:extLst>
      <p:ext uri="{BB962C8B-B14F-4D97-AF65-F5344CB8AC3E}">
        <p14:creationId xmlns:p14="http://schemas.microsoft.com/office/powerpoint/2010/main" val="9563427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hape 217"/>
          <p:cNvSpPr>
            <a:spLocks noGrp="1"/>
          </p:cNvSpPr>
          <p:nvPr>
            <p:ph type="title"/>
          </p:nvPr>
        </p:nvSpPr>
        <p:spPr/>
        <p:txBody>
          <a:bodyPr vert="horz" lIns="91425" tIns="91425" rIns="91425" bIns="91425" rtlCol="0" anchor="ctr">
            <a:normAutofit/>
          </a:bodyPr>
          <a:lstStyle/>
          <a:p>
            <a:r>
              <a:rPr lang="en-US" altLang="x-none"/>
              <a:t>Guiding Principles for Sustainability</a:t>
            </a:r>
          </a:p>
        </p:txBody>
      </p:sp>
      <p:sp>
        <p:nvSpPr>
          <p:cNvPr id="93186" name="Shape 218"/>
          <p:cNvSpPr>
            <a:spLocks noGrp="1"/>
          </p:cNvSpPr>
          <p:nvPr>
            <p:ph type="body" idx="1"/>
          </p:nvPr>
        </p:nvSpPr>
        <p:spPr>
          <a:xfrm>
            <a:off x="1981200" y="1600201"/>
            <a:ext cx="8229600" cy="4525963"/>
          </a:xfrm>
        </p:spPr>
        <p:txBody>
          <a:bodyPr vert="horz" lIns="91425" tIns="91425" rIns="91425" bIns="91425" rtlCol="0">
            <a:normAutofit/>
          </a:bodyPr>
          <a:lstStyle/>
          <a:p>
            <a:pPr marL="457200">
              <a:lnSpc>
                <a:spcPct val="115000"/>
              </a:lnSpc>
              <a:spcBef>
                <a:spcPts val="800"/>
              </a:spcBef>
            </a:pPr>
            <a:r>
              <a:rPr lang="en-US" altLang="x-none">
                <a:latin typeface="Arial" charset="0"/>
                <a:sym typeface="Arial" charset="0"/>
              </a:rPr>
              <a:t>Never stop doing what is already working</a:t>
            </a:r>
          </a:p>
          <a:p>
            <a:pPr marL="457200">
              <a:lnSpc>
                <a:spcPct val="115000"/>
              </a:lnSpc>
              <a:spcBef>
                <a:spcPts val="800"/>
              </a:spcBef>
            </a:pPr>
            <a:r>
              <a:rPr lang="en-US" altLang="x-none">
                <a:latin typeface="Arial" charset="0"/>
                <a:sym typeface="Arial" charset="0"/>
              </a:rPr>
              <a:t>Always look for the smallest change that will produce the largest effect</a:t>
            </a:r>
          </a:p>
          <a:p>
            <a:pPr marL="457200">
              <a:lnSpc>
                <a:spcPct val="115000"/>
              </a:lnSpc>
              <a:spcBef>
                <a:spcPts val="800"/>
              </a:spcBef>
            </a:pPr>
            <a:r>
              <a:rPr lang="en-US" altLang="x-none">
                <a:latin typeface="Arial" charset="0"/>
                <a:sym typeface="Arial" charset="0"/>
              </a:rPr>
              <a:t>Do not add something new without also defining what you will stop doing</a:t>
            </a:r>
          </a:p>
          <a:p>
            <a:pPr marL="457200">
              <a:lnSpc>
                <a:spcPct val="115000"/>
              </a:lnSpc>
              <a:spcBef>
                <a:spcPts val="800"/>
              </a:spcBef>
            </a:pPr>
            <a:r>
              <a:rPr lang="en-US" altLang="x-none">
                <a:latin typeface="Arial" charset="0"/>
                <a:sym typeface="Arial" charset="0"/>
              </a:rPr>
              <a:t>Collect and use data for decision-making</a:t>
            </a:r>
          </a:p>
        </p:txBody>
      </p:sp>
    </p:spTree>
    <p:extLst>
      <p:ext uri="{BB962C8B-B14F-4D97-AF65-F5344CB8AC3E}">
        <p14:creationId xmlns:p14="http://schemas.microsoft.com/office/powerpoint/2010/main" val="320266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981200" y="274638"/>
            <a:ext cx="8229600" cy="1325562"/>
          </a:xfrm>
        </p:spPr>
        <p:txBody>
          <a:bodyPr rtlCol="0">
            <a:normAutofit/>
          </a:bodyPr>
          <a:lstStyle/>
          <a:p>
            <a:pPr>
              <a:defRPr/>
            </a:pPr>
            <a:r>
              <a:rPr lang="en-US" altLang="en-US" dirty="0">
                <a:ea typeface="+mj-ea"/>
                <a:cs typeface="+mj-cs"/>
              </a:rPr>
              <a:t>How to Obtain a </a:t>
            </a:r>
            <a:r>
              <a:rPr lang="en-US" altLang="en-US" dirty="0" smtClean="0">
                <a:ea typeface="+mj-ea"/>
                <a:cs typeface="+mj-cs"/>
              </a:rPr>
              <a:t/>
            </a:r>
            <a:br>
              <a:rPr lang="en-US" altLang="en-US" dirty="0" smtClean="0">
                <a:ea typeface="+mj-ea"/>
                <a:cs typeface="+mj-cs"/>
              </a:rPr>
            </a:br>
            <a:r>
              <a:rPr lang="en-US" altLang="en-US" dirty="0" smtClean="0">
                <a:ea typeface="+mj-ea"/>
                <a:cs typeface="+mj-cs"/>
              </a:rPr>
              <a:t>VTPBIS State-Approved </a:t>
            </a:r>
            <a:r>
              <a:rPr lang="en-US" altLang="en-US" dirty="0">
                <a:ea typeface="+mj-ea"/>
                <a:cs typeface="+mj-cs"/>
              </a:rPr>
              <a:t>Coach</a:t>
            </a:r>
          </a:p>
        </p:txBody>
      </p:sp>
      <p:sp>
        <p:nvSpPr>
          <p:cNvPr id="113666" name="Content Placeholder 5"/>
          <p:cNvSpPr>
            <a:spLocks noGrp="1"/>
          </p:cNvSpPr>
          <p:nvPr>
            <p:ph idx="1"/>
          </p:nvPr>
        </p:nvSpPr>
        <p:spPr/>
        <p:txBody>
          <a:bodyPr>
            <a:normAutofit lnSpcReduction="10000"/>
          </a:bodyPr>
          <a:lstStyle/>
          <a:p>
            <a:pPr marL="0" indent="0">
              <a:lnSpc>
                <a:spcPct val="80000"/>
              </a:lnSpc>
              <a:buNone/>
            </a:pPr>
            <a:endParaRPr lang="en-US" altLang="en-US" sz="2000" dirty="0">
              <a:ea typeface="ＭＳ Ｐゴシック" charset="-128"/>
            </a:endParaRPr>
          </a:p>
          <a:p>
            <a:pPr marL="0" indent="0">
              <a:lnSpc>
                <a:spcPct val="80000"/>
              </a:lnSpc>
              <a:buFont typeface="Calibri" charset="0"/>
              <a:buAutoNum type="arabicPeriod"/>
            </a:pPr>
            <a:r>
              <a:rPr lang="en-US" altLang="en-US" sz="2400" dirty="0">
                <a:ea typeface="ＭＳ Ｐゴシック" charset="-128"/>
              </a:rPr>
              <a:t> Contact your VTPBIS State TA to review the needs of your SU/SD/School</a:t>
            </a:r>
          </a:p>
          <a:p>
            <a:pPr marL="0" indent="0">
              <a:lnSpc>
                <a:spcPct val="80000"/>
              </a:lnSpc>
              <a:buFont typeface="Calibri" charset="0"/>
              <a:buAutoNum type="arabicPeriod"/>
            </a:pPr>
            <a:endParaRPr lang="en-US" altLang="en-US" sz="2400" dirty="0">
              <a:ea typeface="ＭＳ Ｐゴシック" charset="-128"/>
            </a:endParaRPr>
          </a:p>
          <a:p>
            <a:pPr marL="0" indent="0">
              <a:lnSpc>
                <a:spcPct val="80000"/>
              </a:lnSpc>
              <a:buFont typeface="Calibri" charset="0"/>
              <a:buAutoNum type="arabicPeriod"/>
            </a:pPr>
            <a:r>
              <a:rPr lang="en-US" altLang="en-US" sz="2400" dirty="0">
                <a:ea typeface="ＭＳ Ｐゴシック" charset="-128"/>
              </a:rPr>
              <a:t> Review the VTPBIS Coach Fees: $62.50/hour, $250/half day or $500/day plus mileage</a:t>
            </a:r>
          </a:p>
          <a:p>
            <a:pPr marL="0" indent="0">
              <a:lnSpc>
                <a:spcPct val="80000"/>
              </a:lnSpc>
              <a:buFont typeface="Calibri" charset="0"/>
              <a:buAutoNum type="arabicPeriod"/>
            </a:pPr>
            <a:endParaRPr lang="en-US" altLang="en-US" sz="2400" dirty="0">
              <a:ea typeface="ＭＳ Ｐゴシック" charset="-128"/>
            </a:endParaRPr>
          </a:p>
          <a:p>
            <a:pPr marL="0" indent="0">
              <a:lnSpc>
                <a:spcPct val="80000"/>
              </a:lnSpc>
              <a:buFont typeface="Calibri" charset="0"/>
              <a:buAutoNum type="arabicPeriod"/>
            </a:pPr>
            <a:r>
              <a:rPr lang="en-US" altLang="en-US" sz="2400" dirty="0">
                <a:ea typeface="ＭＳ Ｐゴシック" charset="-128"/>
              </a:rPr>
              <a:t> Coordinate with your central office Grants Coordinator to use local funds or to apply for BEST/Act 230 funds</a:t>
            </a:r>
            <a:r>
              <a:rPr lang="en-US" altLang="en-US" sz="2400" dirty="0" smtClean="0">
                <a:ea typeface="ＭＳ Ｐゴシック" charset="-128"/>
              </a:rPr>
              <a:t>: </a:t>
            </a:r>
            <a:r>
              <a:rPr lang="en-US" altLang="en-US" sz="2400" dirty="0" smtClean="0">
                <a:ea typeface="ＭＳ Ｐゴシック" charset="-128"/>
                <a:hlinkClick r:id="rId3"/>
              </a:rPr>
              <a:t>http://education.vermont.gov/sites/aoe/files/documents/edu-integrated-frameworks-best-act-230-innovation-grant-instructions.pdf</a:t>
            </a:r>
            <a:r>
              <a:rPr lang="en-US" altLang="en-US" sz="2400" dirty="0" smtClean="0">
                <a:ea typeface="ＭＳ Ｐゴシック" charset="-128"/>
              </a:rPr>
              <a:t>. </a:t>
            </a:r>
          </a:p>
          <a:p>
            <a:pPr marL="0" indent="0">
              <a:lnSpc>
                <a:spcPct val="80000"/>
              </a:lnSpc>
              <a:buFont typeface="Calibri" charset="0"/>
              <a:buAutoNum type="arabicPeriod"/>
            </a:pPr>
            <a:endParaRPr lang="en-US" altLang="en-US" sz="2400" dirty="0">
              <a:ea typeface="ＭＳ Ｐゴシック" charset="-128"/>
            </a:endParaRPr>
          </a:p>
          <a:p>
            <a:pPr marL="0" indent="0">
              <a:lnSpc>
                <a:spcPct val="80000"/>
              </a:lnSpc>
              <a:buFont typeface="Calibri" charset="0"/>
              <a:buAutoNum type="arabicPeriod"/>
            </a:pPr>
            <a:r>
              <a:rPr lang="en-US" altLang="en-US" sz="2400" dirty="0">
                <a:ea typeface="ＭＳ Ｐゴシック" charset="-128"/>
                <a:hlinkClick r:id="rId4"/>
              </a:rPr>
              <a:t> </a:t>
            </a:r>
            <a:r>
              <a:rPr lang="en-US" altLang="en-US" sz="2400" dirty="0" smtClean="0">
                <a:ea typeface="ＭＳ Ｐゴシック" charset="-128"/>
              </a:rPr>
              <a:t>Contact a </a:t>
            </a:r>
            <a:r>
              <a:rPr lang="en-US" altLang="en-US" sz="2400" dirty="0">
                <a:ea typeface="ＭＳ Ｐゴシック" charset="-128"/>
              </a:rPr>
              <a:t>VTPBIS </a:t>
            </a:r>
            <a:r>
              <a:rPr lang="en-US" altLang="en-US" sz="2400" dirty="0" smtClean="0">
                <a:ea typeface="ＭＳ Ｐゴシック" charset="-128"/>
              </a:rPr>
              <a:t>State-Approved Coach: </a:t>
            </a:r>
            <a:r>
              <a:rPr lang="en-US" altLang="en-US" sz="2400" dirty="0" smtClean="0">
                <a:ea typeface="ＭＳ Ｐゴシック" charset="-128"/>
                <a:hlinkClick r:id="rId5"/>
              </a:rPr>
              <a:t>http://www.pbisvermont.org/resources/coaches-a-coordinators/coaches</a:t>
            </a:r>
            <a:r>
              <a:rPr lang="en-US" altLang="en-US" sz="2400" dirty="0">
                <a:ea typeface="ＭＳ Ｐゴシック" charset="-128"/>
              </a:rPr>
              <a:t>.</a:t>
            </a:r>
          </a:p>
        </p:txBody>
      </p:sp>
    </p:spTree>
    <p:extLst>
      <p:ext uri="{BB962C8B-B14F-4D97-AF65-F5344CB8AC3E}">
        <p14:creationId xmlns:p14="http://schemas.microsoft.com/office/powerpoint/2010/main" val="14645924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Explore the PD Calendar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82221" y="1825625"/>
            <a:ext cx="7427558" cy="435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1519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1524000" y="6096000"/>
            <a:ext cx="9144000" cy="762000"/>
          </a:xfrm>
          <a:prstGeom prst="rect">
            <a:avLst/>
          </a:prstGeom>
          <a:solidFill>
            <a:srgbClr val="008000">
              <a:alpha val="50195"/>
            </a:srgbClr>
          </a:solidFill>
          <a:ln w="9525">
            <a:noFill/>
            <a:miter lim="800000"/>
            <a:headEnd/>
            <a:tailEnd/>
          </a:ln>
        </p:spPr>
        <p:txBody>
          <a:bodyPr anchor="ctr"/>
          <a:lstStyle/>
          <a:p>
            <a:pPr algn="ctr">
              <a:defRPr/>
            </a:pPr>
            <a:endParaRPr lang="en-US" sz="2000" dirty="0">
              <a:latin typeface="+mj-lt"/>
              <a:cs typeface="ＭＳ Ｐゴシック" charset="-128"/>
            </a:endParaRPr>
          </a:p>
          <a:p>
            <a:pPr algn="ctr">
              <a:defRPr/>
            </a:pPr>
            <a:r>
              <a:rPr lang="en-US" sz="2000" dirty="0">
                <a:latin typeface="+mj-lt"/>
                <a:cs typeface="ＭＳ Ｐゴシック" charset="-128"/>
              </a:rPr>
              <a:t>When in doubt, contact Anne Dubie!</a:t>
            </a:r>
          </a:p>
          <a:p>
            <a:pPr algn="ctr">
              <a:defRPr/>
            </a:pPr>
            <a:r>
              <a:rPr lang="en-US" sz="2000" dirty="0">
                <a:latin typeface="+mj-lt"/>
                <a:cs typeface="ＭＳ Ｐゴシック" charset="-128"/>
              </a:rPr>
              <a:t>(802) 656-5775 or </a:t>
            </a:r>
            <a:r>
              <a:rPr lang="en-US" sz="2000" dirty="0">
                <a:latin typeface="+mj-lt"/>
                <a:cs typeface="ＭＳ Ｐゴシック" charset="-128"/>
                <a:hlinkClick r:id="rId3"/>
              </a:rPr>
              <a:t>Anne.Dubie@uvm.edu</a:t>
            </a:r>
            <a:endParaRPr lang="en-US" sz="2000" dirty="0">
              <a:latin typeface="+mj-lt"/>
              <a:cs typeface="ＭＳ Ｐゴシック" charset="-128"/>
            </a:endParaRPr>
          </a:p>
          <a:p>
            <a:pPr algn="ctr">
              <a:defRPr/>
            </a:pPr>
            <a:endParaRPr lang="en-US" sz="2000" dirty="0">
              <a:latin typeface="+mj-lt"/>
              <a:cs typeface="ＭＳ Ｐゴシック" charset="-128"/>
            </a:endParaRPr>
          </a:p>
        </p:txBody>
      </p:sp>
      <p:pic>
        <p:nvPicPr>
          <p:cNvPr id="207875" name="Picture 1"/>
          <p:cNvPicPr>
            <a:picLocks noChangeAspect="1"/>
          </p:cNvPicPr>
          <p:nvPr/>
        </p:nvPicPr>
        <p:blipFill>
          <a:blip r:embed="rId4">
            <a:extLst>
              <a:ext uri="{28A0092B-C50C-407E-A947-70E740481C1C}">
                <a14:useLocalDpi xmlns:a14="http://schemas.microsoft.com/office/drawing/2010/main" val="0"/>
              </a:ext>
            </a:extLst>
          </a:blip>
          <a:srcRect l="11534" t="9769" r="18098" b="8981"/>
          <a:stretch>
            <a:fillRect/>
          </a:stretch>
        </p:blipFill>
        <p:spPr bwMode="auto">
          <a:xfrm>
            <a:off x="4460875" y="1144651"/>
            <a:ext cx="3270250" cy="488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365125"/>
            <a:ext cx="10515600" cy="698501"/>
          </a:xfrm>
        </p:spPr>
        <p:txBody>
          <a:bodyPr>
            <a:normAutofit fontScale="90000"/>
          </a:bodyPr>
          <a:lstStyle/>
          <a:p>
            <a:r>
              <a:rPr lang="en-US" altLang="en-US" dirty="0" smtClean="0">
                <a:solidFill>
                  <a:srgbClr val="000000"/>
                </a:solidFill>
              </a:rPr>
              <a:t/>
            </a:r>
            <a:br>
              <a:rPr lang="en-US" altLang="en-US" dirty="0" smtClean="0">
                <a:solidFill>
                  <a:srgbClr val="000000"/>
                </a:solidFill>
              </a:rPr>
            </a:br>
            <a:r>
              <a:rPr lang="en-US" altLang="en-US" dirty="0" smtClean="0">
                <a:solidFill>
                  <a:srgbClr val="000000"/>
                </a:solidFill>
              </a:rPr>
              <a:t>Questions? Contact a VTPBIS TA</a:t>
            </a:r>
            <a:br>
              <a:rPr lang="en-US" altLang="en-US" dirty="0" smtClean="0">
                <a:solidFill>
                  <a:srgbClr val="000000"/>
                </a:solidFill>
              </a:rPr>
            </a:br>
            <a:endParaRPr lang="en-US" dirty="0"/>
          </a:p>
        </p:txBody>
      </p:sp>
    </p:spTree>
    <p:extLst>
      <p:ext uri="{BB962C8B-B14F-4D97-AF65-F5344CB8AC3E}">
        <p14:creationId xmlns:p14="http://schemas.microsoft.com/office/powerpoint/2010/main" val="4517420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1"/>
          <p:cNvSpPr>
            <a:spLocks noChangeArrowheads="1"/>
          </p:cNvSpPr>
          <p:nvPr/>
        </p:nvSpPr>
        <p:spPr bwMode="auto">
          <a:xfrm rot="-1646119">
            <a:off x="736900" y="3941341"/>
            <a:ext cx="6827838" cy="83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en-US" sz="2400">
                <a:latin typeface="Arial" charset="0"/>
                <a:hlinkClick r:id="rId3"/>
              </a:rPr>
              <a:t>https://</a:t>
            </a:r>
            <a:r>
              <a:rPr lang="en-US" altLang="en-US" sz="2400" dirty="0">
                <a:latin typeface="Arial" charset="0"/>
                <a:hlinkClick r:id="rId3"/>
              </a:rPr>
              <a:t>www.facebook.com/groups/PBISVermont/</a:t>
            </a:r>
            <a:endParaRPr lang="en-US" altLang="en-US" sz="2400" dirty="0">
              <a:latin typeface="Arial" charset="0"/>
            </a:endParaRPr>
          </a:p>
          <a:p>
            <a:pPr>
              <a:spcBef>
                <a:spcPct val="0"/>
              </a:spcBef>
              <a:buFontTx/>
              <a:buNone/>
            </a:pPr>
            <a:endParaRPr lang="en-US" altLang="en-US" sz="2400" dirty="0">
              <a:latin typeface="Arial" charset="0"/>
            </a:endParaRPr>
          </a:p>
        </p:txBody>
      </p:sp>
      <p:pic>
        <p:nvPicPr>
          <p:cNvPr id="20992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397540">
            <a:off x="1372565" y="2461162"/>
            <a:ext cx="3816350" cy="1946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9923"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115578">
            <a:off x="7796286" y="1913792"/>
            <a:ext cx="3060700" cy="248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9924" name="AutoShape 2" descr="mage result for pinterest"/>
          <p:cNvSpPr>
            <a:spLocks noChangeAspect="1" noChangeArrowheads="1"/>
          </p:cNvSpPr>
          <p:nvPr/>
        </p:nvSpPr>
        <p:spPr bwMode="auto">
          <a:xfrm>
            <a:off x="1524000" y="0"/>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endParaRPr lang="en-US" altLang="en-US" sz="2400">
              <a:latin typeface="Arial" charset="0"/>
            </a:endParaRPr>
          </a:p>
        </p:txBody>
      </p:sp>
      <p:sp>
        <p:nvSpPr>
          <p:cNvPr id="209925" name="Rectangle 2"/>
          <p:cNvSpPr>
            <a:spLocks noChangeArrowheads="1"/>
          </p:cNvSpPr>
          <p:nvPr/>
        </p:nvSpPr>
        <p:spPr bwMode="auto">
          <a:xfrm>
            <a:off x="7341655" y="4357266"/>
            <a:ext cx="4138612"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en-US" sz="2400" dirty="0">
                <a:latin typeface="Arial" charset="0"/>
                <a:hlinkClick r:id="rId6"/>
              </a:rPr>
              <a:t>https://twitter.com/vtpbis</a:t>
            </a:r>
            <a:endParaRPr lang="en-US" altLang="en-US" sz="2400" dirty="0">
              <a:latin typeface="Arial" charset="0"/>
            </a:endParaRPr>
          </a:p>
          <a:p>
            <a:pPr>
              <a:spcBef>
                <a:spcPct val="0"/>
              </a:spcBef>
              <a:buFontTx/>
              <a:buNone/>
            </a:pPr>
            <a:endParaRPr lang="en-US" altLang="en-US" sz="2400" dirty="0">
              <a:latin typeface="Arial" charset="0"/>
            </a:endParaRPr>
          </a:p>
        </p:txBody>
      </p:sp>
      <p:sp>
        <p:nvSpPr>
          <p:cNvPr id="209926" name="Title 8"/>
          <p:cNvSpPr>
            <a:spLocks noGrp="1"/>
          </p:cNvSpPr>
          <p:nvPr>
            <p:ph type="title"/>
          </p:nvPr>
        </p:nvSpPr>
        <p:spPr/>
        <p:txBody>
          <a:bodyPr/>
          <a:lstStyle/>
          <a:p>
            <a:pPr eaLnBrk="1" hangingPunct="1"/>
            <a:r>
              <a:rPr lang="en-US" altLang="en-US"/>
              <a:t>Stay Connected</a:t>
            </a:r>
          </a:p>
        </p:txBody>
      </p:sp>
      <p:sp>
        <p:nvSpPr>
          <p:cNvPr id="209927" name="TextBox 12"/>
          <p:cNvSpPr txBox="1">
            <a:spLocks noChangeArrowheads="1"/>
          </p:cNvSpPr>
          <p:nvPr/>
        </p:nvSpPr>
        <p:spPr bwMode="auto">
          <a:xfrm>
            <a:off x="3613150" y="5106989"/>
            <a:ext cx="5183188" cy="1476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3000" b="1">
                <a:solidFill>
                  <a:srgbClr val="0000FF"/>
                </a:solidFill>
              </a:rPr>
              <a:t>Please share all of the awesome things you are doing by using #VTPBIS or @VTPBIS</a:t>
            </a:r>
          </a:p>
        </p:txBody>
      </p:sp>
    </p:spTree>
    <p:extLst>
      <p:ext uri="{BB962C8B-B14F-4D97-AF65-F5344CB8AC3E}">
        <p14:creationId xmlns:p14="http://schemas.microsoft.com/office/powerpoint/2010/main" val="4122478560"/>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166" y="365125"/>
            <a:ext cx="10736634" cy="1325563"/>
          </a:xfrm>
        </p:spPr>
        <p:txBody>
          <a:bodyPr/>
          <a:lstStyle/>
          <a:p>
            <a:r>
              <a:rPr lang="en-US" b="1" dirty="0" smtClean="0"/>
              <a:t>Where are you in the implementation process?</a:t>
            </a:r>
            <a:br>
              <a:rPr lang="en-US" b="1" dirty="0" smtClean="0"/>
            </a:br>
            <a:r>
              <a:rPr lang="en-US" sz="2000" dirty="0" smtClean="0"/>
              <a:t>Adapted </a:t>
            </a:r>
            <a:r>
              <a:rPr lang="en-US" sz="2000" dirty="0"/>
              <a:t>from </a:t>
            </a:r>
            <a:r>
              <a:rPr lang="en-US" sz="2000" dirty="0" smtClean="0"/>
              <a:t>Fixsen </a:t>
            </a:r>
            <a:r>
              <a:rPr lang="en-US" sz="2000" dirty="0"/>
              <a:t>&amp; Blase, 2005</a:t>
            </a:r>
          </a:p>
        </p:txBody>
      </p:sp>
      <p:graphicFrame>
        <p:nvGraphicFramePr>
          <p:cNvPr id="4" name="Content Placeholder 3"/>
          <p:cNvGraphicFramePr>
            <a:graphicFrameLocks/>
          </p:cNvGraphicFramePr>
          <p:nvPr>
            <p:extLst>
              <p:ext uri="{D42A27DB-BD31-4B8C-83A1-F6EECF244321}">
                <p14:modId xmlns:p14="http://schemas.microsoft.com/office/powerpoint/2010/main" val="483675320"/>
              </p:ext>
            </p:extLst>
          </p:nvPr>
        </p:nvGraphicFramePr>
        <p:xfrm>
          <a:off x="2551243" y="1903336"/>
          <a:ext cx="7646053" cy="4532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9353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3"/>
          <p:cNvPicPr>
            <a:picLocks noChangeAspect="1" noChangeArrowheads="1"/>
          </p:cNvPicPr>
          <p:nvPr/>
        </p:nvPicPr>
        <p:blipFill>
          <a:blip r:embed="rId3">
            <a:lum bright="50000" contrast="-66000"/>
            <a:alphaModFix amt="50000"/>
            <a:extLst>
              <a:ext uri="{28A0092B-C50C-407E-A947-70E740481C1C}">
                <a14:useLocalDpi xmlns:a14="http://schemas.microsoft.com/office/drawing/2010/main" val="0"/>
              </a:ext>
            </a:extLst>
          </a:blip>
          <a:srcRect/>
          <a:stretch>
            <a:fillRect/>
          </a:stretch>
        </p:blipFill>
        <p:spPr bwMode="auto">
          <a:xfrm>
            <a:off x="1524000" y="807244"/>
            <a:ext cx="9144000" cy="6070600"/>
          </a:xfrm>
          <a:prstGeom prst="rect">
            <a:avLst/>
          </a:prstGeom>
          <a:noFill/>
          <a:ln>
            <a:noFill/>
          </a:ln>
          <a:extLst>
            <a:ext uri="{909E8E84-426E-40dd-AFC4-6F175D3DCCD1}">
              <a14:hiddenFill xmlns="" xmlns:a14="http://schemas.microsoft.com/office/drawing/2010/main">
                <a:solidFill>
                  <a:srgbClr val="FFFFFF">
                    <a:alpha val="67058"/>
                  </a:srgbClr>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818" name="Rectangle 2"/>
          <p:cNvSpPr>
            <a:spLocks noGrp="1" noChangeArrowheads="1"/>
          </p:cNvSpPr>
          <p:nvPr>
            <p:ph type="title"/>
          </p:nvPr>
        </p:nvSpPr>
        <p:spPr>
          <a:xfrm>
            <a:off x="838200" y="267524"/>
            <a:ext cx="10515600" cy="965964"/>
          </a:xfrm>
        </p:spPr>
        <p:txBody>
          <a:bodyPr/>
          <a:lstStyle/>
          <a:p>
            <a:r>
              <a:rPr lang="en-US" altLang="en-US" b="1" dirty="0"/>
              <a:t>BEST Expectations</a:t>
            </a:r>
          </a:p>
        </p:txBody>
      </p:sp>
      <p:sp>
        <p:nvSpPr>
          <p:cNvPr id="34819" name="Rectangle 3"/>
          <p:cNvSpPr>
            <a:spLocks noGrp="1" noChangeArrowheads="1"/>
          </p:cNvSpPr>
          <p:nvPr>
            <p:ph idx="1"/>
          </p:nvPr>
        </p:nvSpPr>
        <p:spPr>
          <a:xfrm>
            <a:off x="1981200" y="1619250"/>
            <a:ext cx="8229600" cy="4446588"/>
          </a:xfrm>
        </p:spPr>
        <p:txBody>
          <a:bodyPr/>
          <a:lstStyle/>
          <a:p>
            <a:pPr algn="ctr"/>
            <a:endParaRPr lang="en-US" altLang="en-US" sz="4000" dirty="0"/>
          </a:p>
          <a:p>
            <a:pPr algn="ctr"/>
            <a:r>
              <a:rPr lang="en-US" altLang="en-US" sz="4000" dirty="0"/>
              <a:t>Be present</a:t>
            </a:r>
          </a:p>
          <a:p>
            <a:pPr algn="ctr"/>
            <a:r>
              <a:rPr lang="en-US" altLang="en-US" sz="4000" dirty="0"/>
              <a:t>Engage with others</a:t>
            </a:r>
          </a:p>
          <a:p>
            <a:pPr algn="ctr"/>
            <a:r>
              <a:rPr lang="en-US" altLang="en-US" sz="4000" dirty="0"/>
              <a:t>Strengths-based</a:t>
            </a:r>
          </a:p>
          <a:p>
            <a:pPr algn="ctr"/>
            <a:r>
              <a:rPr lang="en-US" altLang="en-US" sz="4000" dirty="0"/>
              <a:t>Team solutions</a:t>
            </a:r>
          </a:p>
          <a:p>
            <a:pPr algn="ctr">
              <a:buFont typeface="Arial" charset="0"/>
              <a:buNone/>
            </a:pPr>
            <a:endParaRPr lang="en-US" altLang="en-US" sz="4000" dirty="0"/>
          </a:p>
          <a:p>
            <a:endParaRPr lang="en-US" altLang="en-US" dirty="0"/>
          </a:p>
          <a:p>
            <a:endParaRPr lang="en-US" altLang="en-US" dirty="0"/>
          </a:p>
        </p:txBody>
      </p:sp>
    </p:spTree>
    <p:extLst>
      <p:ext uri="{BB962C8B-B14F-4D97-AF65-F5344CB8AC3E}">
        <p14:creationId xmlns:p14="http://schemas.microsoft.com/office/powerpoint/2010/main" val="17173585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781429" cy="1325563"/>
          </a:xfrm>
        </p:spPr>
        <p:txBody>
          <a:bodyPr/>
          <a:lstStyle/>
          <a:p>
            <a:r>
              <a:rPr lang="en-US" b="1" dirty="0" smtClean="0"/>
              <a:t>Learning Outcomes</a:t>
            </a:r>
            <a:endParaRPr lang="en-US" b="1" dirty="0"/>
          </a:p>
        </p:txBody>
      </p:sp>
      <p:sp>
        <p:nvSpPr>
          <p:cNvPr id="3" name="Content Placeholder 2"/>
          <p:cNvSpPr>
            <a:spLocks noGrp="1"/>
          </p:cNvSpPr>
          <p:nvPr>
            <p:ph idx="1"/>
          </p:nvPr>
        </p:nvSpPr>
        <p:spPr>
          <a:xfrm>
            <a:off x="1305545" y="1906333"/>
            <a:ext cx="8580984" cy="3767616"/>
          </a:xfrm>
          <a:noFill/>
        </p:spPr>
        <p:txBody>
          <a:bodyPr>
            <a:noAutofit/>
          </a:bodyPr>
          <a:lstStyle/>
          <a:p>
            <a:r>
              <a:rPr lang="en-US" dirty="0" smtClean="0"/>
              <a:t>Understand the Purpose of School Wide-PBIS Tiered Fidelity Inventory (TFI)</a:t>
            </a:r>
          </a:p>
          <a:p>
            <a:r>
              <a:rPr lang="en-US" dirty="0" smtClean="0"/>
              <a:t>Explore Strategies for enhancing the Core </a:t>
            </a:r>
            <a:r>
              <a:rPr lang="en-US" dirty="0"/>
              <a:t>F</a:t>
            </a:r>
            <a:r>
              <a:rPr lang="en-US" dirty="0" smtClean="0"/>
              <a:t>eatures of Teaming, Interventions &amp; Evaluation</a:t>
            </a:r>
          </a:p>
          <a:p>
            <a:r>
              <a:rPr lang="en-US" dirty="0" smtClean="0"/>
              <a:t>Use TFI while networking with peers to generate improvement </a:t>
            </a:r>
          </a:p>
          <a:p>
            <a:r>
              <a:rPr lang="en-US" dirty="0" smtClean="0"/>
              <a:t>Hear from schools who are exemplars in their implementation at Tier 2/Tier 3</a:t>
            </a:r>
          </a:p>
        </p:txBody>
      </p:sp>
    </p:spTree>
    <p:extLst>
      <p:ext uri="{BB962C8B-B14F-4D97-AF65-F5344CB8AC3E}">
        <p14:creationId xmlns:p14="http://schemas.microsoft.com/office/powerpoint/2010/main" val="318816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838200" y="365125"/>
            <a:ext cx="8027630" cy="1325563"/>
          </a:xfrm>
        </p:spPr>
        <p:txBody>
          <a:bodyPr/>
          <a:lstStyle/>
          <a:p>
            <a:r>
              <a:rPr lang="en-US" altLang="en-US" b="1" dirty="0">
                <a:ea typeface="ＭＳ Ｐゴシック" charset="-128"/>
              </a:rPr>
              <a:t>Agenda</a:t>
            </a:r>
          </a:p>
        </p:txBody>
      </p:sp>
      <p:sp>
        <p:nvSpPr>
          <p:cNvPr id="34818" name="Content Placeholder 2"/>
          <p:cNvSpPr>
            <a:spLocks noGrp="1"/>
          </p:cNvSpPr>
          <p:nvPr>
            <p:ph idx="1"/>
          </p:nvPr>
        </p:nvSpPr>
        <p:spPr>
          <a:xfrm>
            <a:off x="1301075" y="1858852"/>
            <a:ext cx="7244304" cy="4351338"/>
          </a:xfrm>
          <a:noFill/>
        </p:spPr>
        <p:txBody>
          <a:bodyPr/>
          <a:lstStyle/>
          <a:p>
            <a:r>
              <a:rPr lang="en-US" altLang="en-US" dirty="0" smtClean="0">
                <a:ea typeface="ＭＳ Ｐゴシック" charset="-128"/>
              </a:rPr>
              <a:t>Introductions</a:t>
            </a:r>
          </a:p>
          <a:p>
            <a:r>
              <a:rPr lang="en-US" altLang="en-US" dirty="0" smtClean="0">
                <a:ea typeface="ＭＳ Ｐゴシック" charset="-128"/>
              </a:rPr>
              <a:t>TFI Overview</a:t>
            </a:r>
          </a:p>
          <a:p>
            <a:r>
              <a:rPr lang="en-US" altLang="en-US" dirty="0" smtClean="0">
                <a:ea typeface="ＭＳ Ｐゴシック" charset="-128"/>
              </a:rPr>
              <a:t>TFI Action Plan “Big Ideas”</a:t>
            </a:r>
          </a:p>
          <a:p>
            <a:r>
              <a:rPr lang="en-US" altLang="en-US" dirty="0" smtClean="0">
                <a:ea typeface="ＭＳ Ｐゴシック" charset="-128"/>
              </a:rPr>
              <a:t>Panel Discussion with Exemplars</a:t>
            </a:r>
          </a:p>
          <a:p>
            <a:r>
              <a:rPr lang="en-US" altLang="en-US" dirty="0" smtClean="0">
                <a:ea typeface="ＭＳ Ｐゴシック" charset="-128"/>
              </a:rPr>
              <a:t>Networking Activity Based on TFI</a:t>
            </a:r>
          </a:p>
          <a:p>
            <a:pPr lvl="1"/>
            <a:endParaRPr lang="en-US" altLang="en-US" dirty="0" smtClean="0">
              <a:ea typeface="ＭＳ Ｐゴシック" charset="-128"/>
            </a:endParaRPr>
          </a:p>
          <a:p>
            <a:endParaRPr lang="en-US" altLang="en-US" dirty="0" smtClean="0">
              <a:ea typeface="ＭＳ Ｐゴシック" charset="-128"/>
            </a:endParaRPr>
          </a:p>
          <a:p>
            <a:endParaRPr lang="en-US" altLang="en-US" dirty="0">
              <a:ea typeface="ＭＳ Ｐゴシック" charset="-128"/>
            </a:endParaRPr>
          </a:p>
        </p:txBody>
      </p:sp>
    </p:spTree>
    <p:extLst>
      <p:ext uri="{BB962C8B-B14F-4D97-AF65-F5344CB8AC3E}">
        <p14:creationId xmlns:p14="http://schemas.microsoft.com/office/powerpoint/2010/main" val="7310642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1981200" y="927101"/>
            <a:ext cx="8229600" cy="4333875"/>
          </a:xfrm>
        </p:spPr>
        <p:txBody>
          <a:bodyPr/>
          <a:lstStyle/>
          <a:p>
            <a:pPr algn="ctr"/>
            <a:r>
              <a:rPr lang="en-US" altLang="x-none" sz="4000" b="1" dirty="0"/>
              <a:t>The Tiered Fidelity Inventory (TFI) </a:t>
            </a:r>
            <a:r>
              <a:rPr lang="en-US" altLang="x-none" sz="4000" b="1" dirty="0" smtClean="0"/>
              <a:t/>
            </a:r>
            <a:br>
              <a:rPr lang="en-US" altLang="x-none" sz="4000" b="1" dirty="0" smtClean="0"/>
            </a:br>
            <a:r>
              <a:rPr lang="en-US" altLang="x-none" sz="4000" b="1" dirty="0" smtClean="0"/>
              <a:t>Will </a:t>
            </a:r>
            <a:r>
              <a:rPr lang="en-US" altLang="x-none" sz="4000" b="1" dirty="0"/>
              <a:t>Help you Get to Outcomes</a:t>
            </a:r>
          </a:p>
        </p:txBody>
      </p:sp>
    </p:spTree>
    <p:extLst>
      <p:ext uri="{BB962C8B-B14F-4D97-AF65-F5344CB8AC3E}">
        <p14:creationId xmlns:p14="http://schemas.microsoft.com/office/powerpoint/2010/main" val="18809586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hape 202"/>
          <p:cNvSpPr>
            <a:spLocks noGrp="1"/>
          </p:cNvSpPr>
          <p:nvPr>
            <p:ph type="title"/>
          </p:nvPr>
        </p:nvSpPr>
        <p:spPr/>
        <p:txBody>
          <a:bodyPr vert="horz" lIns="91425" tIns="45700" rIns="91425" bIns="45700" rtlCol="0" anchor="ctr">
            <a:normAutofit/>
          </a:bodyPr>
          <a:lstStyle/>
          <a:p>
            <a:pPr>
              <a:buSzPct val="25000"/>
            </a:pPr>
            <a:r>
              <a:rPr lang="en-US" altLang="x-none" b="1" dirty="0" smtClean="0">
                <a:solidFill>
                  <a:srgbClr val="000000"/>
                </a:solidFill>
                <a:sym typeface="Calibri" charset="0"/>
              </a:rPr>
              <a:t>Tiered Fidelity Inventory (TFI)</a:t>
            </a:r>
            <a:endParaRPr lang="en-US" altLang="x-none" b="1" dirty="0">
              <a:solidFill>
                <a:srgbClr val="000000"/>
              </a:solidFill>
              <a:sym typeface="Calibri" charset="0"/>
            </a:endParaRPr>
          </a:p>
        </p:txBody>
      </p:sp>
      <p:sp>
        <p:nvSpPr>
          <p:cNvPr id="62466" name="Shape 203"/>
          <p:cNvSpPr>
            <a:spLocks noGrp="1"/>
          </p:cNvSpPr>
          <p:nvPr>
            <p:ph type="body" idx="1"/>
          </p:nvPr>
        </p:nvSpPr>
        <p:spPr>
          <a:xfrm>
            <a:off x="2076148" y="2051269"/>
            <a:ext cx="8229600" cy="3064782"/>
          </a:xfrm>
        </p:spPr>
        <p:txBody>
          <a:bodyPr vert="horz" lIns="91425" tIns="45700" rIns="91425" bIns="45700" rtlCol="0">
            <a:normAutofit/>
          </a:bodyPr>
          <a:lstStyle/>
          <a:p>
            <a:pPr>
              <a:spcBef>
                <a:spcPts val="638"/>
              </a:spcBef>
              <a:buClr>
                <a:srgbClr val="000000"/>
              </a:buClr>
            </a:pPr>
            <a:r>
              <a:rPr lang="en-US" altLang="x-none" b="1" dirty="0" smtClean="0"/>
              <a:t>What?</a:t>
            </a:r>
            <a:r>
              <a:rPr lang="en-US" altLang="x-none" b="1" dirty="0"/>
              <a:t> </a:t>
            </a:r>
            <a:r>
              <a:rPr lang="en-US" altLang="x-none" dirty="0" smtClean="0"/>
              <a:t>An </a:t>
            </a:r>
            <a:r>
              <a:rPr lang="en-US" altLang="x-none" dirty="0"/>
              <a:t>efficient and effective validated measure to </a:t>
            </a:r>
            <a:r>
              <a:rPr lang="en-US" altLang="x-none" dirty="0" smtClean="0"/>
              <a:t>self-assess </a:t>
            </a:r>
            <a:r>
              <a:rPr lang="en-US" altLang="x-none" dirty="0"/>
              <a:t>fidelity of core PBIS features at all 3 </a:t>
            </a:r>
            <a:r>
              <a:rPr lang="en-US" altLang="x-none" dirty="0" smtClean="0"/>
              <a:t>tiers (Teams</a:t>
            </a:r>
            <a:r>
              <a:rPr lang="en-US" altLang="x-none" dirty="0"/>
              <a:t>, Implementation </a:t>
            </a:r>
            <a:r>
              <a:rPr lang="en-US" altLang="x-none" dirty="0" smtClean="0"/>
              <a:t>and Evaluation)</a:t>
            </a:r>
            <a:endParaRPr lang="en-US" altLang="x-none" dirty="0"/>
          </a:p>
          <a:p>
            <a:pPr>
              <a:spcBef>
                <a:spcPts val="638"/>
              </a:spcBef>
              <a:buClr>
                <a:srgbClr val="000000"/>
              </a:buClr>
              <a:buNone/>
            </a:pPr>
            <a:endParaRPr lang="en-US" altLang="x-none" dirty="0"/>
          </a:p>
          <a:p>
            <a:pPr>
              <a:spcBef>
                <a:spcPts val="638"/>
              </a:spcBef>
              <a:buClr>
                <a:srgbClr val="000000"/>
              </a:buClr>
            </a:pPr>
            <a:r>
              <a:rPr lang="en-US" altLang="x-none" b="1" dirty="0"/>
              <a:t>Why?</a:t>
            </a:r>
            <a:r>
              <a:rPr lang="en-US" altLang="x-none" dirty="0"/>
              <a:t> To guide and sustain effective implementation of </a:t>
            </a:r>
            <a:r>
              <a:rPr lang="en-US" altLang="x-none" dirty="0" smtClean="0"/>
              <a:t>PBIS at all 3 tiers</a:t>
            </a:r>
            <a:endParaRPr lang="en-US" altLang="x-none" dirty="0"/>
          </a:p>
          <a:p>
            <a:pPr>
              <a:spcBef>
                <a:spcPts val="638"/>
              </a:spcBef>
              <a:buClr>
                <a:srgbClr val="000000"/>
              </a:buClr>
              <a:buNone/>
            </a:pPr>
            <a:r>
              <a:rPr lang="en-US" altLang="x-none" dirty="0"/>
              <a:t> </a:t>
            </a:r>
          </a:p>
        </p:txBody>
      </p:sp>
    </p:spTree>
    <p:extLst>
      <p:ext uri="{BB962C8B-B14F-4D97-AF65-F5344CB8AC3E}">
        <p14:creationId xmlns:p14="http://schemas.microsoft.com/office/powerpoint/2010/main" val="2132446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hape 230"/>
          <p:cNvSpPr>
            <a:spLocks noGrp="1"/>
          </p:cNvSpPr>
          <p:nvPr>
            <p:ph type="title"/>
          </p:nvPr>
        </p:nvSpPr>
        <p:spPr/>
        <p:txBody>
          <a:bodyPr vert="horz" lIns="91425" tIns="45700" rIns="91425" bIns="45700" rtlCol="0" anchor="ctr">
            <a:normAutofit/>
          </a:bodyPr>
          <a:lstStyle/>
          <a:p>
            <a:pPr>
              <a:buSzPct val="25000"/>
            </a:pPr>
            <a:r>
              <a:rPr lang="en-US" altLang="x-none" b="1" dirty="0">
                <a:solidFill>
                  <a:srgbClr val="000000"/>
                </a:solidFill>
                <a:sym typeface="Calibri" charset="0"/>
              </a:rPr>
              <a:t>When?</a:t>
            </a:r>
          </a:p>
        </p:txBody>
      </p:sp>
      <p:sp>
        <p:nvSpPr>
          <p:cNvPr id="64514" name="Shape 231"/>
          <p:cNvSpPr>
            <a:spLocks noGrp="1"/>
          </p:cNvSpPr>
          <p:nvPr>
            <p:ph type="body" idx="1"/>
          </p:nvPr>
        </p:nvSpPr>
        <p:spPr>
          <a:xfrm>
            <a:off x="1981200" y="1778254"/>
            <a:ext cx="8229600" cy="3729513"/>
          </a:xfrm>
        </p:spPr>
        <p:txBody>
          <a:bodyPr vert="horz" lIns="91425" tIns="45700" rIns="91425" bIns="45700" rtlCol="0">
            <a:noAutofit/>
          </a:bodyPr>
          <a:lstStyle/>
          <a:p>
            <a:pPr>
              <a:spcBef>
                <a:spcPct val="0"/>
              </a:spcBef>
              <a:buClr>
                <a:srgbClr val="000000"/>
              </a:buClr>
            </a:pPr>
            <a:r>
              <a:rPr lang="en-US" altLang="x-none" dirty="0">
                <a:solidFill>
                  <a:srgbClr val="000000"/>
                </a:solidFill>
                <a:sym typeface="Calibri" charset="0"/>
              </a:rPr>
              <a:t>Expectation is once a year for all schools  </a:t>
            </a:r>
          </a:p>
          <a:p>
            <a:pPr lvl="1">
              <a:spcBef>
                <a:spcPct val="0"/>
              </a:spcBef>
              <a:buClr>
                <a:srgbClr val="000000"/>
              </a:buClr>
            </a:pPr>
            <a:r>
              <a:rPr lang="en-US" altLang="x-none" sz="2800" b="1" dirty="0">
                <a:sym typeface="Calibri" charset="0"/>
              </a:rPr>
              <a:t>W</a:t>
            </a:r>
            <a:r>
              <a:rPr lang="en-US" altLang="x-none" sz="2800" b="1" dirty="0" smtClean="0">
                <a:solidFill>
                  <a:srgbClr val="000000"/>
                </a:solidFill>
                <a:sym typeface="Calibri" charset="0"/>
              </a:rPr>
              <a:t>indow </a:t>
            </a:r>
            <a:r>
              <a:rPr lang="en-US" altLang="x-none" sz="2800" b="1" dirty="0">
                <a:solidFill>
                  <a:srgbClr val="000000"/>
                </a:solidFill>
                <a:sym typeface="Calibri" charset="0"/>
              </a:rPr>
              <a:t>open January 3rd - March 31st</a:t>
            </a:r>
            <a:r>
              <a:rPr lang="en-US" altLang="x-none" sz="2800" dirty="0">
                <a:solidFill>
                  <a:srgbClr val="000000"/>
                </a:solidFill>
                <a:sym typeface="Calibri" charset="0"/>
              </a:rPr>
              <a:t> (for TFI and SAS</a:t>
            </a:r>
            <a:r>
              <a:rPr lang="en-US" altLang="x-none" sz="2800" dirty="0" smtClean="0">
                <a:solidFill>
                  <a:srgbClr val="000000"/>
                </a:solidFill>
                <a:sym typeface="Calibri" charset="0"/>
              </a:rPr>
              <a:t>)</a:t>
            </a:r>
            <a:endParaRPr lang="en-US" altLang="x-none" sz="2800" dirty="0">
              <a:solidFill>
                <a:srgbClr val="000000"/>
              </a:solidFill>
              <a:sym typeface="Calibri" charset="0"/>
            </a:endParaRPr>
          </a:p>
          <a:p>
            <a:pPr>
              <a:spcBef>
                <a:spcPts val="638"/>
              </a:spcBef>
              <a:buClr>
                <a:srgbClr val="000000"/>
              </a:buClr>
            </a:pPr>
            <a:r>
              <a:rPr lang="en-US" altLang="x-none" dirty="0">
                <a:solidFill>
                  <a:srgbClr val="000000"/>
                </a:solidFill>
                <a:sym typeface="Calibri" charset="0"/>
              </a:rPr>
              <a:t>Consider completing TFI more than once to monitor/assess progress</a:t>
            </a:r>
          </a:p>
          <a:p>
            <a:pPr lvl="1">
              <a:spcBef>
                <a:spcPts val="638"/>
              </a:spcBef>
            </a:pPr>
            <a:r>
              <a:rPr lang="en-US" altLang="x-none" sz="2800" dirty="0"/>
              <a:t>Contact Anne Dubie if you would like your window </a:t>
            </a:r>
            <a:r>
              <a:rPr lang="en-US" altLang="x-none" sz="2800" dirty="0" smtClean="0"/>
              <a:t>opened</a:t>
            </a:r>
            <a:endParaRPr lang="en-US" altLang="x-none" sz="2800" dirty="0"/>
          </a:p>
          <a:p>
            <a:pPr>
              <a:spcBef>
                <a:spcPts val="638"/>
              </a:spcBef>
              <a:buClr>
                <a:srgbClr val="000000"/>
              </a:buClr>
            </a:pPr>
            <a:r>
              <a:rPr lang="en-US" altLang="x-none" dirty="0">
                <a:solidFill>
                  <a:srgbClr val="000000"/>
                </a:solidFill>
                <a:sym typeface="Calibri" charset="0"/>
              </a:rPr>
              <a:t>Teams should anticipate 30 minutes to complete each tier</a:t>
            </a:r>
            <a:r>
              <a:rPr lang="en-US" altLang="en-US" dirty="0">
                <a:solidFill>
                  <a:srgbClr val="000000"/>
                </a:solidFill>
                <a:sym typeface="Calibri" charset="0"/>
              </a:rPr>
              <a:t>’</a:t>
            </a:r>
            <a:r>
              <a:rPr lang="en-US" altLang="x-none" dirty="0">
                <a:solidFill>
                  <a:srgbClr val="000000"/>
                </a:solidFill>
                <a:sym typeface="Calibri" charset="0"/>
              </a:rPr>
              <a:t>s assessment the first </a:t>
            </a:r>
            <a:r>
              <a:rPr lang="en-US" altLang="x-none" dirty="0" smtClean="0">
                <a:solidFill>
                  <a:srgbClr val="000000"/>
                </a:solidFill>
                <a:sym typeface="Calibri" charset="0"/>
              </a:rPr>
              <a:t>time</a:t>
            </a:r>
            <a:endParaRPr lang="en-US" altLang="x-none" dirty="0">
              <a:solidFill>
                <a:srgbClr val="000000"/>
              </a:solidFill>
              <a:sym typeface="Calibri" charset="0"/>
            </a:endParaRPr>
          </a:p>
        </p:txBody>
      </p:sp>
    </p:spTree>
    <p:extLst>
      <p:ext uri="{BB962C8B-B14F-4D97-AF65-F5344CB8AC3E}">
        <p14:creationId xmlns:p14="http://schemas.microsoft.com/office/powerpoint/2010/main" val="20566725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1414</TotalTime>
  <Words>1819</Words>
  <Application>Microsoft Macintosh PowerPoint</Application>
  <PresentationFormat>Widescreen</PresentationFormat>
  <Paragraphs>280</Paragraphs>
  <Slides>29</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ＭＳ Ｐゴシック</vt:lpstr>
      <vt:lpstr>Arial</vt:lpstr>
      <vt:lpstr>Calibri</vt:lpstr>
      <vt:lpstr>Calibri Light</vt:lpstr>
      <vt:lpstr>Century Gothic</vt:lpstr>
      <vt:lpstr>Times New Roman</vt:lpstr>
      <vt:lpstr>Office Theme</vt:lpstr>
      <vt:lpstr>VTPBIS Tier 2 &amp; Tier 3 Networking </vt:lpstr>
      <vt:lpstr> Maximizing Your Session Participation </vt:lpstr>
      <vt:lpstr>Where are you in the implementation process? Adapted from Fixsen &amp; Blase, 2005</vt:lpstr>
      <vt:lpstr>BEST Expectations</vt:lpstr>
      <vt:lpstr>Learning Outcomes</vt:lpstr>
      <vt:lpstr>Agenda</vt:lpstr>
      <vt:lpstr>The Tiered Fidelity Inventory (TFI)  Will Help you Get to Outcomes</vt:lpstr>
      <vt:lpstr>Tiered Fidelity Inventory (TFI)</vt:lpstr>
      <vt:lpstr>When?</vt:lpstr>
      <vt:lpstr>How? (Before Assessment)</vt:lpstr>
      <vt:lpstr>How? (During Assessment)</vt:lpstr>
      <vt:lpstr>How? (After Assessment)</vt:lpstr>
      <vt:lpstr>How? (After Assessment)</vt:lpstr>
      <vt:lpstr>Example Subscale Report</vt:lpstr>
      <vt:lpstr>What’s the Big Idea?</vt:lpstr>
      <vt:lpstr>Team Composition</vt:lpstr>
      <vt:lpstr>PowerPoint Presentation</vt:lpstr>
      <vt:lpstr>PowerPoint Presentation</vt:lpstr>
      <vt:lpstr>Tier 2 and Tier 3: Evaluation</vt:lpstr>
      <vt:lpstr>Tier 2 and Tier 3: Evaluation</vt:lpstr>
      <vt:lpstr>Welcome Caroline Comley and Johanna Davis from Floodbrook! </vt:lpstr>
      <vt:lpstr>TFI Activities</vt:lpstr>
      <vt:lpstr>Tier 2/Tier 3 Networking Activity</vt:lpstr>
      <vt:lpstr> TFI Activity Debrief </vt:lpstr>
      <vt:lpstr>Guiding Principles for Sustainability</vt:lpstr>
      <vt:lpstr>How to Obtain a  VTPBIS State-Approved Coach</vt:lpstr>
      <vt:lpstr>Explore the PD Calendar</vt:lpstr>
      <vt:lpstr> Questions? Contact a VTPBIS TA </vt:lpstr>
      <vt:lpstr>Stay Connected</vt:lpstr>
    </vt:vector>
  </TitlesOfParts>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be modified slides for targeted/intensive networking workshop at Forum</dc:title>
  <dc:creator>Microsoft Office User</dc:creator>
  <cp:lastModifiedBy>Microsoft Office User</cp:lastModifiedBy>
  <cp:revision>92</cp:revision>
  <dcterms:created xsi:type="dcterms:W3CDTF">2017-08-22T14:48:28Z</dcterms:created>
  <dcterms:modified xsi:type="dcterms:W3CDTF">2017-10-05T13:25:40Z</dcterms:modified>
</cp:coreProperties>
</file>