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47" r:id="rId2"/>
    <p:sldId id="565" r:id="rId3"/>
    <p:sldId id="552" r:id="rId4"/>
    <p:sldId id="600" r:id="rId5"/>
    <p:sldId id="609" r:id="rId6"/>
    <p:sldId id="610" r:id="rId7"/>
    <p:sldId id="611" r:id="rId8"/>
    <p:sldId id="573" r:id="rId9"/>
    <p:sldId id="574" r:id="rId10"/>
    <p:sldId id="608" r:id="rId11"/>
    <p:sldId id="595" r:id="rId12"/>
    <p:sldId id="593" r:id="rId13"/>
    <p:sldId id="594" r:id="rId14"/>
    <p:sldId id="453" r:id="rId15"/>
    <p:sldId id="455" r:id="rId16"/>
    <p:sldId id="456" r:id="rId17"/>
    <p:sldId id="463" r:id="rId18"/>
    <p:sldId id="465" r:id="rId19"/>
    <p:sldId id="466" r:id="rId20"/>
    <p:sldId id="467" r:id="rId21"/>
    <p:sldId id="469" r:id="rId22"/>
    <p:sldId id="470" r:id="rId23"/>
    <p:sldId id="605" r:id="rId24"/>
    <p:sldId id="604" r:id="rId25"/>
    <p:sldId id="464" r:id="rId26"/>
    <p:sldId id="598" r:id="rId27"/>
    <p:sldId id="599" r:id="rId28"/>
    <p:sldId id="596" r:id="rId29"/>
    <p:sldId id="597" r:id="rId30"/>
    <p:sldId id="471" r:id="rId31"/>
    <p:sldId id="475" r:id="rId32"/>
    <p:sldId id="476" r:id="rId33"/>
    <p:sldId id="602" r:id="rId34"/>
    <p:sldId id="477" r:id="rId35"/>
    <p:sldId id="491" r:id="rId36"/>
    <p:sldId id="492" r:id="rId37"/>
    <p:sldId id="495" r:id="rId38"/>
    <p:sldId id="496" r:id="rId39"/>
    <p:sldId id="497" r:id="rId40"/>
    <p:sldId id="504" r:id="rId41"/>
    <p:sldId id="505" r:id="rId42"/>
    <p:sldId id="567" r:id="rId43"/>
    <p:sldId id="506" r:id="rId44"/>
    <p:sldId id="507" r:id="rId45"/>
    <p:sldId id="509" r:id="rId46"/>
    <p:sldId id="510" r:id="rId47"/>
    <p:sldId id="512" r:id="rId48"/>
    <p:sldId id="513" r:id="rId49"/>
    <p:sldId id="521" r:id="rId50"/>
    <p:sldId id="522" r:id="rId51"/>
    <p:sldId id="523" r:id="rId52"/>
    <p:sldId id="525" r:id="rId53"/>
    <p:sldId id="603" r:id="rId54"/>
    <p:sldId id="527" r:id="rId55"/>
    <p:sldId id="515" r:id="rId56"/>
    <p:sldId id="579" r:id="rId57"/>
    <p:sldId id="607" r:id="rId58"/>
    <p:sldId id="580" r:id="rId59"/>
    <p:sldId id="606" r:id="rId60"/>
    <p:sldId id="612" r:id="rId61"/>
    <p:sldId id="6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Barrett" initials="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393"/>
    <p:restoredTop sz="95745" autoAdjust="0"/>
  </p:normalViewPr>
  <p:slideViewPr>
    <p:cSldViewPr>
      <p:cViewPr>
        <p:scale>
          <a:sx n="124" d="100"/>
          <a:sy n="124" d="100"/>
        </p:scale>
        <p:origin x="-864"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ewisTJ:Users:lewistj:Documents:Microsoft%20User%20Data:Saved%20Attachments:10-11_Annual_Report_Data_082311_extra_MA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ewisTJ:Users:lewistj:Documents:Microsoft%20User%20Data:Saved%20Attachments:10-11_Annual_Report_Data_082311_extra_M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Students</a:t>
            </a:r>
            <a:r>
              <a:rPr lang="en-US" baseline="0"/>
              <a:t> with Disabilities Suspension</a:t>
            </a:r>
            <a:endParaRPr lang="en-US"/>
          </a:p>
        </c:rich>
      </c:tx>
      <c:overlay val="0"/>
      <c:spPr>
        <a:noFill/>
        <a:ln>
          <a:noFill/>
        </a:ln>
        <a:effectLst/>
      </c:spPr>
    </c:title>
    <c:autoTitleDeleted val="0"/>
    <c:plotArea>
      <c:layout/>
      <c:lineChart>
        <c:grouping val="standard"/>
        <c:varyColors val="0"/>
        <c:ser>
          <c:idx val="0"/>
          <c:order val="0"/>
          <c:tx>
            <c:strRef>
              <c:f>Sheet2!$A$3</c:f>
              <c:strCache>
                <c:ptCount val="1"/>
                <c:pt idx="0">
                  <c:v>State</c:v>
                </c:pt>
              </c:strCache>
            </c:strRef>
          </c:tx>
          <c:spPr>
            <a:ln w="28575" cap="rnd">
              <a:solidFill>
                <a:schemeClr val="bg1">
                  <a:lumMod val="65000"/>
                </a:schemeClr>
              </a:solidFill>
              <a:round/>
            </a:ln>
            <a:effectLst/>
          </c:spPr>
          <c:marker>
            <c:symbol val="none"/>
          </c:marker>
          <c:cat>
            <c:strRef>
              <c:f>Sheet2!$B$2:$C$2</c:f>
              <c:strCache>
                <c:ptCount val="2"/>
                <c:pt idx="0">
                  <c:v>2009-2010</c:v>
                </c:pt>
                <c:pt idx="1">
                  <c:v>2015-2016</c:v>
                </c:pt>
              </c:strCache>
            </c:strRef>
          </c:cat>
          <c:val>
            <c:numRef>
              <c:f>Sheet2!$B$3:$C$3</c:f>
              <c:numCache>
                <c:formatCode>0.00%</c:formatCode>
                <c:ptCount val="2"/>
                <c:pt idx="0">
                  <c:v>0.0974</c:v>
                </c:pt>
                <c:pt idx="1">
                  <c:v>0.0822</c:v>
                </c:pt>
              </c:numCache>
            </c:numRef>
          </c:val>
          <c:smooth val="0"/>
        </c:ser>
        <c:ser>
          <c:idx val="1"/>
          <c:order val="1"/>
          <c:tx>
            <c:strRef>
              <c:f>Sheet2!$A$4</c:f>
              <c:strCache>
                <c:ptCount val="1"/>
                <c:pt idx="0">
                  <c:v>Behavior</c:v>
                </c:pt>
              </c:strCache>
            </c:strRef>
          </c:tx>
          <c:spPr>
            <a:ln w="28575" cap="rnd">
              <a:solidFill>
                <a:srgbClr val="92D050"/>
              </a:solidFill>
              <a:round/>
            </a:ln>
            <a:effectLst/>
          </c:spPr>
          <c:marker>
            <c:symbol val="none"/>
          </c:marker>
          <c:cat>
            <c:strRef>
              <c:f>Sheet2!$B$2:$C$2</c:f>
              <c:strCache>
                <c:ptCount val="2"/>
                <c:pt idx="0">
                  <c:v>2009-2010</c:v>
                </c:pt>
                <c:pt idx="1">
                  <c:v>2015-2016</c:v>
                </c:pt>
              </c:strCache>
            </c:strRef>
          </c:cat>
          <c:val>
            <c:numRef>
              <c:f>Sheet2!$B$4:$C$4</c:f>
              <c:numCache>
                <c:formatCode>0.00%</c:formatCode>
                <c:ptCount val="2"/>
                <c:pt idx="0">
                  <c:v>0.1279</c:v>
                </c:pt>
                <c:pt idx="1">
                  <c:v>0.0959</c:v>
                </c:pt>
              </c:numCache>
            </c:numRef>
          </c:val>
          <c:smooth val="0"/>
        </c:ser>
        <c:ser>
          <c:idx val="2"/>
          <c:order val="2"/>
          <c:tx>
            <c:strRef>
              <c:f>Sheet2!$A$5</c:f>
              <c:strCache>
                <c:ptCount val="1"/>
                <c:pt idx="0">
                  <c:v>Reading</c:v>
                </c:pt>
              </c:strCache>
            </c:strRef>
          </c:tx>
          <c:spPr>
            <a:ln w="28575" cap="rnd">
              <a:solidFill>
                <a:srgbClr val="00B0F0"/>
              </a:solidFill>
              <a:round/>
            </a:ln>
            <a:effectLst/>
          </c:spPr>
          <c:marker>
            <c:symbol val="none"/>
          </c:marker>
          <c:cat>
            <c:strRef>
              <c:f>Sheet2!$B$2:$C$2</c:f>
              <c:strCache>
                <c:ptCount val="2"/>
                <c:pt idx="0">
                  <c:v>2009-2010</c:v>
                </c:pt>
                <c:pt idx="1">
                  <c:v>2015-2016</c:v>
                </c:pt>
              </c:strCache>
            </c:strRef>
          </c:cat>
          <c:val>
            <c:numRef>
              <c:f>Sheet2!$B$5:$C$5</c:f>
              <c:numCache>
                <c:formatCode>0.00%</c:formatCode>
                <c:ptCount val="2"/>
                <c:pt idx="0">
                  <c:v>0.1388</c:v>
                </c:pt>
                <c:pt idx="1">
                  <c:v>0.094</c:v>
                </c:pt>
              </c:numCache>
            </c:numRef>
          </c:val>
          <c:smooth val="0"/>
        </c:ser>
        <c:ser>
          <c:idx val="3"/>
          <c:order val="3"/>
          <c:tx>
            <c:strRef>
              <c:f>Sheet2!$A$6</c:f>
              <c:strCache>
                <c:ptCount val="1"/>
                <c:pt idx="0">
                  <c:v>B+R</c:v>
                </c:pt>
              </c:strCache>
            </c:strRef>
          </c:tx>
          <c:spPr>
            <a:ln w="28575" cap="rnd">
              <a:solidFill>
                <a:schemeClr val="accent4"/>
              </a:solidFill>
              <a:round/>
            </a:ln>
            <a:effectLst/>
          </c:spPr>
          <c:marker>
            <c:symbol val="none"/>
          </c:marker>
          <c:cat>
            <c:strRef>
              <c:f>Sheet2!$B$2:$C$2</c:f>
              <c:strCache>
                <c:ptCount val="2"/>
                <c:pt idx="0">
                  <c:v>2009-2010</c:v>
                </c:pt>
                <c:pt idx="1">
                  <c:v>2015-2016</c:v>
                </c:pt>
              </c:strCache>
            </c:strRef>
          </c:cat>
          <c:val>
            <c:numRef>
              <c:f>Sheet2!$B$6:$C$6</c:f>
              <c:numCache>
                <c:formatCode>0.00%</c:formatCode>
                <c:ptCount val="2"/>
                <c:pt idx="0">
                  <c:v>0.1468</c:v>
                </c:pt>
                <c:pt idx="1">
                  <c:v>0.0924</c:v>
                </c:pt>
              </c:numCache>
            </c:numRef>
          </c:val>
          <c:smooth val="0"/>
        </c:ser>
        <c:dLbls>
          <c:showLegendKey val="0"/>
          <c:showVal val="0"/>
          <c:showCatName val="0"/>
          <c:showSerName val="0"/>
          <c:showPercent val="0"/>
          <c:showBubbleSize val="0"/>
        </c:dLbls>
        <c:smooth val="0"/>
        <c:axId val="-2014920688"/>
        <c:axId val="-2014917856"/>
      </c:lineChart>
      <c:catAx>
        <c:axId val="-201492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917856"/>
        <c:crosses val="autoZero"/>
        <c:auto val="1"/>
        <c:lblAlgn val="ctr"/>
        <c:lblOffset val="100"/>
        <c:noMultiLvlLbl val="0"/>
      </c:catAx>
      <c:valAx>
        <c:axId val="-2014917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92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a:effectLst/>
              </a:rPr>
              <a:t>MAP Proficiency </a:t>
            </a:r>
            <a:r>
              <a:rPr lang="en-US" sz="1800" b="1" i="0" baseline="0" dirty="0" smtClean="0">
                <a:effectLst/>
              </a:rPr>
              <a:t>by </a:t>
            </a:r>
            <a:endParaRPr lang="en-US" dirty="0">
              <a:effectLst/>
            </a:endParaRPr>
          </a:p>
          <a:p>
            <a:pPr>
              <a:defRPr/>
            </a:pPr>
            <a:r>
              <a:rPr lang="en-US" sz="1800" b="1" i="0" baseline="0" dirty="0" smtClean="0">
                <a:effectLst/>
              </a:rPr>
              <a:t>SW-PBIS Implementation </a:t>
            </a:r>
            <a:r>
              <a:rPr lang="en-US" sz="1800" b="1" i="0" baseline="0" dirty="0">
                <a:effectLst/>
              </a:rPr>
              <a:t>Levels - All Students </a:t>
            </a:r>
            <a:r>
              <a:rPr lang="en-US" dirty="0"/>
              <a:t> </a:t>
            </a:r>
          </a:p>
        </c:rich>
      </c:tx>
      <c:layout>
        <c:manualLayout>
          <c:xMode val="edge"/>
          <c:yMode val="edge"/>
          <c:x val="0.136330492989646"/>
          <c:y val="0.0212227911526268"/>
        </c:manualLayout>
      </c:layout>
      <c:overlay val="0"/>
    </c:title>
    <c:autoTitleDeleted val="0"/>
    <c:plotArea>
      <c:layout/>
      <c:barChart>
        <c:barDir val="col"/>
        <c:grouping val="clustered"/>
        <c:varyColors val="0"/>
        <c:ser>
          <c:idx val="0"/>
          <c:order val="0"/>
          <c:tx>
            <c:strRef>
              <c:f>Sheet6!$D$25</c:f>
              <c:strCache>
                <c:ptCount val="1"/>
                <c:pt idx="0">
                  <c:v>2010</c:v>
                </c:pt>
              </c:strCache>
            </c:strRef>
          </c:tx>
          <c:invertIfNegative val="0"/>
          <c:cat>
            <c:multiLvlStrRef>
              <c:f>Sheet6!$B$26:$C$39</c:f>
              <c:multiLvlStrCache>
                <c:ptCount val="14"/>
                <c:lvl>
                  <c:pt idx="0">
                    <c:v>Comm Arts</c:v>
                  </c:pt>
                  <c:pt idx="1">
                    <c:v>Math</c:v>
                  </c:pt>
                  <c:pt idx="2">
                    <c:v>Comm Arts</c:v>
                  </c:pt>
                  <c:pt idx="3">
                    <c:v>Math</c:v>
                  </c:pt>
                  <c:pt idx="4">
                    <c:v>Comm Arts</c:v>
                  </c:pt>
                  <c:pt idx="5">
                    <c:v>Math</c:v>
                  </c:pt>
                  <c:pt idx="6">
                    <c:v>Comm Arts</c:v>
                  </c:pt>
                  <c:pt idx="7">
                    <c:v>Math</c:v>
                  </c:pt>
                  <c:pt idx="8">
                    <c:v>Comm Arts</c:v>
                  </c:pt>
                  <c:pt idx="9">
                    <c:v>Math</c:v>
                  </c:pt>
                  <c:pt idx="10">
                    <c:v>Comm Arts</c:v>
                  </c:pt>
                  <c:pt idx="11">
                    <c:v>Math</c:v>
                  </c:pt>
                  <c:pt idx="12">
                    <c:v>Comm Arts</c:v>
                  </c:pt>
                  <c:pt idx="13">
                    <c:v>Math</c:v>
                  </c:pt>
                </c:lvl>
                <c:lvl>
                  <c:pt idx="0">
                    <c:v>Preparation</c:v>
                  </c:pt>
                  <c:pt idx="2">
                    <c:v>Emerging</c:v>
                  </c:pt>
                  <c:pt idx="4">
                    <c:v>Bronze</c:v>
                  </c:pt>
                  <c:pt idx="6">
                    <c:v>Silver</c:v>
                  </c:pt>
                  <c:pt idx="8">
                    <c:v>Gold</c:v>
                  </c:pt>
                  <c:pt idx="10">
                    <c:v>non SW-PBS</c:v>
                  </c:pt>
                  <c:pt idx="12">
                    <c:v>All Schools</c:v>
                  </c:pt>
                </c:lvl>
              </c:multiLvlStrCache>
            </c:multiLvlStrRef>
          </c:cat>
          <c:val>
            <c:numRef>
              <c:f>Sheet6!$D$26:$D$39</c:f>
              <c:numCache>
                <c:formatCode>0.0%</c:formatCode>
                <c:ptCount val="14"/>
                <c:pt idx="0">
                  <c:v>0.482442792766431</c:v>
                </c:pt>
                <c:pt idx="1">
                  <c:v>0.482977108152301</c:v>
                </c:pt>
                <c:pt idx="2">
                  <c:v>0.467</c:v>
                </c:pt>
                <c:pt idx="3">
                  <c:v>0.474</c:v>
                </c:pt>
                <c:pt idx="4">
                  <c:v>0.513</c:v>
                </c:pt>
                <c:pt idx="5">
                  <c:v>0.509</c:v>
                </c:pt>
                <c:pt idx="6">
                  <c:v>0.491</c:v>
                </c:pt>
                <c:pt idx="7">
                  <c:v>0.518</c:v>
                </c:pt>
                <c:pt idx="8">
                  <c:v>0.551</c:v>
                </c:pt>
                <c:pt idx="9">
                  <c:v>0.57</c:v>
                </c:pt>
                <c:pt idx="10">
                  <c:v>0.555452538895435</c:v>
                </c:pt>
                <c:pt idx="11">
                  <c:v>0.543816573280449</c:v>
                </c:pt>
                <c:pt idx="12">
                  <c:v>0.535972553470991</c:v>
                </c:pt>
                <c:pt idx="13">
                  <c:v>0.528759032120313</c:v>
                </c:pt>
              </c:numCache>
            </c:numRef>
          </c:val>
        </c:ser>
        <c:ser>
          <c:idx val="1"/>
          <c:order val="1"/>
          <c:tx>
            <c:strRef>
              <c:f>Sheet6!$E$25</c:f>
              <c:strCache>
                <c:ptCount val="1"/>
                <c:pt idx="0">
                  <c:v>2011</c:v>
                </c:pt>
              </c:strCache>
            </c:strRef>
          </c:tx>
          <c:invertIfNegative val="0"/>
          <c:cat>
            <c:multiLvlStrRef>
              <c:f>Sheet6!$B$26:$C$39</c:f>
              <c:multiLvlStrCache>
                <c:ptCount val="14"/>
                <c:lvl>
                  <c:pt idx="0">
                    <c:v>Comm Arts</c:v>
                  </c:pt>
                  <c:pt idx="1">
                    <c:v>Math</c:v>
                  </c:pt>
                  <c:pt idx="2">
                    <c:v>Comm Arts</c:v>
                  </c:pt>
                  <c:pt idx="3">
                    <c:v>Math</c:v>
                  </c:pt>
                  <c:pt idx="4">
                    <c:v>Comm Arts</c:v>
                  </c:pt>
                  <c:pt idx="5">
                    <c:v>Math</c:v>
                  </c:pt>
                  <c:pt idx="6">
                    <c:v>Comm Arts</c:v>
                  </c:pt>
                  <c:pt idx="7">
                    <c:v>Math</c:v>
                  </c:pt>
                  <c:pt idx="8">
                    <c:v>Comm Arts</c:v>
                  </c:pt>
                  <c:pt idx="9">
                    <c:v>Math</c:v>
                  </c:pt>
                  <c:pt idx="10">
                    <c:v>Comm Arts</c:v>
                  </c:pt>
                  <c:pt idx="11">
                    <c:v>Math</c:v>
                  </c:pt>
                  <c:pt idx="12">
                    <c:v>Comm Arts</c:v>
                  </c:pt>
                  <c:pt idx="13">
                    <c:v>Math</c:v>
                  </c:pt>
                </c:lvl>
                <c:lvl>
                  <c:pt idx="0">
                    <c:v>Preparation</c:v>
                  </c:pt>
                  <c:pt idx="2">
                    <c:v>Emerging</c:v>
                  </c:pt>
                  <c:pt idx="4">
                    <c:v>Bronze</c:v>
                  </c:pt>
                  <c:pt idx="6">
                    <c:v>Silver</c:v>
                  </c:pt>
                  <c:pt idx="8">
                    <c:v>Gold</c:v>
                  </c:pt>
                  <c:pt idx="10">
                    <c:v>non SW-PBS</c:v>
                  </c:pt>
                  <c:pt idx="12">
                    <c:v>All Schools</c:v>
                  </c:pt>
                </c:lvl>
              </c:multiLvlStrCache>
            </c:multiLvlStrRef>
          </c:cat>
          <c:val>
            <c:numRef>
              <c:f>Sheet6!$E$26:$E$39</c:f>
              <c:numCache>
                <c:formatCode>General</c:formatCode>
                <c:ptCount val="14"/>
                <c:pt idx="0">
                  <c:v>0.490440900833357</c:v>
                </c:pt>
                <c:pt idx="1">
                  <c:v>0.491823154570575</c:v>
                </c:pt>
                <c:pt idx="2" formatCode="0.0%">
                  <c:v>0.465</c:v>
                </c:pt>
                <c:pt idx="3" formatCode="0.0%">
                  <c:v>0.471</c:v>
                </c:pt>
                <c:pt idx="4" formatCode="0.0%">
                  <c:v>0.515</c:v>
                </c:pt>
                <c:pt idx="5" formatCode="0.0%">
                  <c:v>0.521</c:v>
                </c:pt>
                <c:pt idx="6" formatCode="0.0%">
                  <c:v>0.497</c:v>
                </c:pt>
                <c:pt idx="7" formatCode="0.0%">
                  <c:v>0.534</c:v>
                </c:pt>
                <c:pt idx="8" formatCode="0.0%">
                  <c:v>0.565</c:v>
                </c:pt>
                <c:pt idx="9" formatCode="0.0%">
                  <c:v>0.579</c:v>
                </c:pt>
                <c:pt idx="10">
                  <c:v>0.568340988403468</c:v>
                </c:pt>
                <c:pt idx="11">
                  <c:v>0.562346170659991</c:v>
                </c:pt>
                <c:pt idx="12">
                  <c:v>0.545538385215369</c:v>
                </c:pt>
                <c:pt idx="13">
                  <c:v>0.543379427126008</c:v>
                </c:pt>
              </c:numCache>
            </c:numRef>
          </c:val>
        </c:ser>
        <c:dLbls>
          <c:showLegendKey val="0"/>
          <c:showVal val="0"/>
          <c:showCatName val="0"/>
          <c:showSerName val="0"/>
          <c:showPercent val="0"/>
          <c:showBubbleSize val="0"/>
        </c:dLbls>
        <c:gapWidth val="75"/>
        <c:overlap val="-25"/>
        <c:axId val="-2014881520"/>
        <c:axId val="-2014879200"/>
      </c:barChart>
      <c:catAx>
        <c:axId val="-2014881520"/>
        <c:scaling>
          <c:orientation val="minMax"/>
        </c:scaling>
        <c:delete val="0"/>
        <c:axPos val="b"/>
        <c:numFmt formatCode="General" sourceLinked="0"/>
        <c:majorTickMark val="none"/>
        <c:minorTickMark val="none"/>
        <c:tickLblPos val="nextTo"/>
        <c:crossAx val="-2014879200"/>
        <c:crosses val="autoZero"/>
        <c:auto val="1"/>
        <c:lblAlgn val="ctr"/>
        <c:lblOffset val="100"/>
        <c:noMultiLvlLbl val="0"/>
      </c:catAx>
      <c:valAx>
        <c:axId val="-2014879200"/>
        <c:scaling>
          <c:orientation val="minMax"/>
          <c:max val="0.6"/>
          <c:min val="0.44"/>
        </c:scaling>
        <c:delete val="0"/>
        <c:axPos val="l"/>
        <c:majorGridlines/>
        <c:numFmt formatCode="0.0%" sourceLinked="1"/>
        <c:majorTickMark val="none"/>
        <c:minorTickMark val="none"/>
        <c:tickLblPos val="nextTo"/>
        <c:spPr>
          <a:ln w="9525">
            <a:noFill/>
          </a:ln>
        </c:spPr>
        <c:crossAx val="-2014881520"/>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a:effectLst/>
              </a:rPr>
              <a:t>MAP Proficiency  by </a:t>
            </a:r>
            <a:endParaRPr lang="en-US" dirty="0">
              <a:effectLst/>
            </a:endParaRPr>
          </a:p>
          <a:p>
            <a:pPr>
              <a:defRPr/>
            </a:pPr>
            <a:r>
              <a:rPr lang="en-US" sz="1800" b="1" i="0" baseline="0" dirty="0" smtClean="0">
                <a:effectLst/>
              </a:rPr>
              <a:t>SW-PBIS  </a:t>
            </a:r>
            <a:r>
              <a:rPr lang="en-US" sz="1800" b="1" i="0" baseline="0" dirty="0">
                <a:effectLst/>
              </a:rPr>
              <a:t>Implementation Levels - </a:t>
            </a:r>
            <a:r>
              <a:rPr lang="en-US" sz="1800" b="1" i="0" baseline="0" dirty="0">
                <a:solidFill>
                  <a:srgbClr val="FF0000"/>
                </a:solidFill>
                <a:effectLst/>
              </a:rPr>
              <a:t>IEP Students</a:t>
            </a:r>
            <a:endParaRPr lang="en-US" dirty="0">
              <a:solidFill>
                <a:srgbClr val="FF0000"/>
              </a:solidFill>
              <a:effectLst/>
            </a:endParaRPr>
          </a:p>
        </c:rich>
      </c:tx>
      <c:overlay val="0"/>
    </c:title>
    <c:autoTitleDeleted val="0"/>
    <c:plotArea>
      <c:layout>
        <c:manualLayout>
          <c:layoutTarget val="inner"/>
          <c:xMode val="edge"/>
          <c:yMode val="edge"/>
          <c:x val="0.0595350081253461"/>
          <c:y val="0.217136266790181"/>
          <c:w val="0.916814077508423"/>
          <c:h val="0.626271607225567"/>
        </c:manualLayout>
      </c:layout>
      <c:barChart>
        <c:barDir val="col"/>
        <c:grouping val="clustered"/>
        <c:varyColors val="0"/>
        <c:ser>
          <c:idx val="0"/>
          <c:order val="0"/>
          <c:tx>
            <c:strRef>
              <c:f>Sheet6!$O$25</c:f>
              <c:strCache>
                <c:ptCount val="1"/>
                <c:pt idx="0">
                  <c:v>2010</c:v>
                </c:pt>
              </c:strCache>
            </c:strRef>
          </c:tx>
          <c:invertIfNegative val="0"/>
          <c:cat>
            <c:multiLvlStrRef>
              <c:f>Sheet6!$M$26:$N$39</c:f>
              <c:multiLvlStrCache>
                <c:ptCount val="14"/>
                <c:lvl>
                  <c:pt idx="0">
                    <c:v>Comm Arts</c:v>
                  </c:pt>
                  <c:pt idx="1">
                    <c:v>Math</c:v>
                  </c:pt>
                  <c:pt idx="2">
                    <c:v>Comm Arts</c:v>
                  </c:pt>
                  <c:pt idx="3">
                    <c:v>Math</c:v>
                  </c:pt>
                  <c:pt idx="4">
                    <c:v>Comm Arts</c:v>
                  </c:pt>
                  <c:pt idx="5">
                    <c:v>Math</c:v>
                  </c:pt>
                  <c:pt idx="6">
                    <c:v>Comm Arts</c:v>
                  </c:pt>
                  <c:pt idx="7">
                    <c:v>Math</c:v>
                  </c:pt>
                  <c:pt idx="8">
                    <c:v>Comm Arts</c:v>
                  </c:pt>
                  <c:pt idx="9">
                    <c:v>Math</c:v>
                  </c:pt>
                  <c:pt idx="10">
                    <c:v>Comm Arts</c:v>
                  </c:pt>
                  <c:pt idx="11">
                    <c:v>Math</c:v>
                  </c:pt>
                  <c:pt idx="12">
                    <c:v>Comm Arts</c:v>
                  </c:pt>
                  <c:pt idx="13">
                    <c:v>Math</c:v>
                  </c:pt>
                </c:lvl>
                <c:lvl>
                  <c:pt idx="0">
                    <c:v>Preparation</c:v>
                  </c:pt>
                  <c:pt idx="2">
                    <c:v>Emerging</c:v>
                  </c:pt>
                  <c:pt idx="4">
                    <c:v>Bronze</c:v>
                  </c:pt>
                  <c:pt idx="6">
                    <c:v>Silver</c:v>
                  </c:pt>
                  <c:pt idx="8">
                    <c:v>Gold</c:v>
                  </c:pt>
                  <c:pt idx="10">
                    <c:v>non SW-PBS</c:v>
                  </c:pt>
                  <c:pt idx="12">
                    <c:v>All Schools</c:v>
                  </c:pt>
                </c:lvl>
              </c:multiLvlStrCache>
            </c:multiLvlStrRef>
          </c:cat>
          <c:val>
            <c:numRef>
              <c:f>Sheet6!$O$26:$O$39</c:f>
              <c:numCache>
                <c:formatCode>0.0%</c:formatCode>
                <c:ptCount val="14"/>
                <c:pt idx="0">
                  <c:v>0.272256951929295</c:v>
                </c:pt>
                <c:pt idx="1">
                  <c:v>0.284339457567804</c:v>
                </c:pt>
                <c:pt idx="2">
                  <c:v>0.235</c:v>
                </c:pt>
                <c:pt idx="3">
                  <c:v>0.272</c:v>
                </c:pt>
                <c:pt idx="4">
                  <c:v>0.247</c:v>
                </c:pt>
                <c:pt idx="5">
                  <c:v>0.286</c:v>
                </c:pt>
                <c:pt idx="6">
                  <c:v>0.229</c:v>
                </c:pt>
                <c:pt idx="7">
                  <c:v>0.275</c:v>
                </c:pt>
                <c:pt idx="8">
                  <c:v>0.323</c:v>
                </c:pt>
                <c:pt idx="9">
                  <c:v>0.457</c:v>
                </c:pt>
                <c:pt idx="10">
                  <c:v>0.266327247191011</c:v>
                </c:pt>
                <c:pt idx="11">
                  <c:v>0.295531430340283</c:v>
                </c:pt>
                <c:pt idx="12">
                  <c:v>0.260942213970759</c:v>
                </c:pt>
                <c:pt idx="13">
                  <c:v>0.29136159430428</c:v>
                </c:pt>
              </c:numCache>
            </c:numRef>
          </c:val>
        </c:ser>
        <c:ser>
          <c:idx val="1"/>
          <c:order val="1"/>
          <c:tx>
            <c:strRef>
              <c:f>Sheet6!$P$25</c:f>
              <c:strCache>
                <c:ptCount val="1"/>
                <c:pt idx="0">
                  <c:v>2011</c:v>
                </c:pt>
              </c:strCache>
            </c:strRef>
          </c:tx>
          <c:invertIfNegative val="0"/>
          <c:cat>
            <c:multiLvlStrRef>
              <c:f>Sheet6!$M$26:$N$39</c:f>
              <c:multiLvlStrCache>
                <c:ptCount val="14"/>
                <c:lvl>
                  <c:pt idx="0">
                    <c:v>Comm Arts</c:v>
                  </c:pt>
                  <c:pt idx="1">
                    <c:v>Math</c:v>
                  </c:pt>
                  <c:pt idx="2">
                    <c:v>Comm Arts</c:v>
                  </c:pt>
                  <c:pt idx="3">
                    <c:v>Math</c:v>
                  </c:pt>
                  <c:pt idx="4">
                    <c:v>Comm Arts</c:v>
                  </c:pt>
                  <c:pt idx="5">
                    <c:v>Math</c:v>
                  </c:pt>
                  <c:pt idx="6">
                    <c:v>Comm Arts</c:v>
                  </c:pt>
                  <c:pt idx="7">
                    <c:v>Math</c:v>
                  </c:pt>
                  <c:pt idx="8">
                    <c:v>Comm Arts</c:v>
                  </c:pt>
                  <c:pt idx="9">
                    <c:v>Math</c:v>
                  </c:pt>
                  <c:pt idx="10">
                    <c:v>Comm Arts</c:v>
                  </c:pt>
                  <c:pt idx="11">
                    <c:v>Math</c:v>
                  </c:pt>
                  <c:pt idx="12">
                    <c:v>Comm Arts</c:v>
                  </c:pt>
                  <c:pt idx="13">
                    <c:v>Math</c:v>
                  </c:pt>
                </c:lvl>
                <c:lvl>
                  <c:pt idx="0">
                    <c:v>Preparation</c:v>
                  </c:pt>
                  <c:pt idx="2">
                    <c:v>Emerging</c:v>
                  </c:pt>
                  <c:pt idx="4">
                    <c:v>Bronze</c:v>
                  </c:pt>
                  <c:pt idx="6">
                    <c:v>Silver</c:v>
                  </c:pt>
                  <c:pt idx="8">
                    <c:v>Gold</c:v>
                  </c:pt>
                  <c:pt idx="10">
                    <c:v>non SW-PBS</c:v>
                  </c:pt>
                  <c:pt idx="12">
                    <c:v>All Schools</c:v>
                  </c:pt>
                </c:lvl>
              </c:multiLvlStrCache>
            </c:multiLvlStrRef>
          </c:cat>
          <c:val>
            <c:numRef>
              <c:f>Sheet6!$P$26:$P$39</c:f>
              <c:numCache>
                <c:formatCode>0%</c:formatCode>
                <c:ptCount val="14"/>
                <c:pt idx="0">
                  <c:v>0.272032278615417</c:v>
                </c:pt>
                <c:pt idx="1">
                  <c:v>0.299915576192486</c:v>
                </c:pt>
                <c:pt idx="2">
                  <c:v>0.24</c:v>
                </c:pt>
                <c:pt idx="3">
                  <c:v>0.266</c:v>
                </c:pt>
                <c:pt idx="4">
                  <c:v>0.251</c:v>
                </c:pt>
                <c:pt idx="5">
                  <c:v>0.277</c:v>
                </c:pt>
                <c:pt idx="6">
                  <c:v>0.236</c:v>
                </c:pt>
                <c:pt idx="7">
                  <c:v>0.284</c:v>
                </c:pt>
                <c:pt idx="8">
                  <c:v>0.448</c:v>
                </c:pt>
                <c:pt idx="9">
                  <c:v>0.475</c:v>
                </c:pt>
                <c:pt idx="10">
                  <c:v>0.276793112973023</c:v>
                </c:pt>
                <c:pt idx="11">
                  <c:v>0.302240690573488</c:v>
                </c:pt>
                <c:pt idx="12">
                  <c:v>0.269410768763876</c:v>
                </c:pt>
                <c:pt idx="13">
                  <c:v>0.295895160392512</c:v>
                </c:pt>
              </c:numCache>
            </c:numRef>
          </c:val>
        </c:ser>
        <c:dLbls>
          <c:showLegendKey val="0"/>
          <c:showVal val="0"/>
          <c:showCatName val="0"/>
          <c:showSerName val="0"/>
          <c:showPercent val="0"/>
          <c:showBubbleSize val="0"/>
        </c:dLbls>
        <c:gapWidth val="75"/>
        <c:overlap val="-25"/>
        <c:axId val="-2017159776"/>
        <c:axId val="-2017157456"/>
      </c:barChart>
      <c:catAx>
        <c:axId val="-2017159776"/>
        <c:scaling>
          <c:orientation val="minMax"/>
        </c:scaling>
        <c:delete val="0"/>
        <c:axPos val="b"/>
        <c:numFmt formatCode="General" sourceLinked="0"/>
        <c:majorTickMark val="none"/>
        <c:minorTickMark val="none"/>
        <c:tickLblPos val="nextTo"/>
        <c:crossAx val="-2017157456"/>
        <c:crosses val="autoZero"/>
        <c:auto val="1"/>
        <c:lblAlgn val="ctr"/>
        <c:lblOffset val="100"/>
        <c:noMultiLvlLbl val="0"/>
      </c:catAx>
      <c:valAx>
        <c:axId val="-2017157456"/>
        <c:scaling>
          <c:orientation val="minMax"/>
          <c:min val="0.2"/>
        </c:scaling>
        <c:delete val="0"/>
        <c:axPos val="l"/>
        <c:majorGridlines/>
        <c:numFmt formatCode="0.0%" sourceLinked="1"/>
        <c:majorTickMark val="none"/>
        <c:minorTickMark val="none"/>
        <c:tickLblPos val="nextTo"/>
        <c:spPr>
          <a:ln w="9525">
            <a:noFill/>
          </a:ln>
        </c:spPr>
        <c:crossAx val="-2017159776"/>
        <c:crosses val="autoZero"/>
        <c:crossBetween val="between"/>
      </c:valAx>
    </c:plotArea>
    <c:legend>
      <c:legendPos val="b"/>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43C79-0C01-AB4B-99AB-211E85C531E0}"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423A42E9-D83B-5C4D-8F8D-EC98D7AA6D74}">
      <dgm:prSet phldrT="[Text]" custT="1"/>
      <dgm:spPr/>
      <dgm:t>
        <a:bodyPr/>
        <a:lstStyle/>
        <a:p>
          <a:r>
            <a:rPr lang="en-US" sz="1800" b="1" dirty="0" smtClean="0">
              <a:solidFill>
                <a:srgbClr val="FF0000"/>
              </a:solidFill>
            </a:rPr>
            <a:t>Define</a:t>
          </a:r>
          <a:r>
            <a:rPr lang="en-US" sz="1800" dirty="0" smtClean="0"/>
            <a:t> simply</a:t>
          </a:r>
          <a:endParaRPr lang="en-US" sz="1800" dirty="0"/>
        </a:p>
      </dgm:t>
    </dgm:pt>
    <dgm:pt modelId="{5C1EE11F-122A-374E-92C2-F3FB9CD3EB38}" type="parTrans" cxnId="{5216B0C3-F312-2B46-B907-848D6E04400A}">
      <dgm:prSet/>
      <dgm:spPr/>
      <dgm:t>
        <a:bodyPr/>
        <a:lstStyle/>
        <a:p>
          <a:endParaRPr lang="en-US" sz="1800"/>
        </a:p>
      </dgm:t>
    </dgm:pt>
    <dgm:pt modelId="{67D54AE0-9710-1A48-8033-61252207C08E}" type="sibTrans" cxnId="{5216B0C3-F312-2B46-B907-848D6E04400A}">
      <dgm:prSet/>
      <dgm:spPr>
        <a:ln w="38100" cmpd="sng"/>
      </dgm:spPr>
      <dgm:t>
        <a:bodyPr/>
        <a:lstStyle/>
        <a:p>
          <a:endParaRPr lang="en-US" sz="1800"/>
        </a:p>
      </dgm:t>
    </dgm:pt>
    <dgm:pt modelId="{A13F612D-C943-9C4F-BBA6-3C4176E6AAEA}">
      <dgm:prSet phldrT="[Text]" custT="1"/>
      <dgm:spPr/>
      <dgm:t>
        <a:bodyPr/>
        <a:lstStyle/>
        <a:p>
          <a:r>
            <a:rPr lang="en-US" sz="1800" b="1" dirty="0" smtClean="0">
              <a:solidFill>
                <a:srgbClr val="FF0000"/>
              </a:solidFill>
            </a:rPr>
            <a:t>Model</a:t>
          </a:r>
          <a:r>
            <a:rPr lang="en-US" sz="1800" dirty="0" smtClean="0"/>
            <a:t>/</a:t>
          </a:r>
          <a:r>
            <a:rPr lang="en-US" sz="1800" b="1" dirty="0" smtClean="0">
              <a:solidFill>
                <a:srgbClr val="FF0000"/>
              </a:solidFill>
            </a:rPr>
            <a:t>demonstrate</a:t>
          </a:r>
          <a:r>
            <a:rPr lang="en-US" sz="1800" dirty="0" smtClean="0"/>
            <a:t> w/ range of examples</a:t>
          </a:r>
          <a:endParaRPr lang="en-US" sz="1800" dirty="0"/>
        </a:p>
      </dgm:t>
    </dgm:pt>
    <dgm:pt modelId="{832BFF2E-8349-4948-96DE-29C8999D6A53}" type="parTrans" cxnId="{9A761CE2-0CDA-B148-8DA5-97781988D303}">
      <dgm:prSet/>
      <dgm:spPr/>
      <dgm:t>
        <a:bodyPr/>
        <a:lstStyle/>
        <a:p>
          <a:endParaRPr lang="en-US" sz="1800"/>
        </a:p>
      </dgm:t>
    </dgm:pt>
    <dgm:pt modelId="{4AF92177-78D3-124F-8223-8015EF1099DF}" type="sibTrans" cxnId="{9A761CE2-0CDA-B148-8DA5-97781988D303}">
      <dgm:prSet/>
      <dgm:spPr>
        <a:ln w="38100" cmpd="sng"/>
      </dgm:spPr>
      <dgm:t>
        <a:bodyPr/>
        <a:lstStyle/>
        <a:p>
          <a:endParaRPr lang="en-US" sz="1800"/>
        </a:p>
      </dgm:t>
    </dgm:pt>
    <dgm:pt modelId="{C4896320-72E0-404E-A14E-9BA64C973EBD}">
      <dgm:prSet phldrT="[Text]" custT="1"/>
      <dgm:spPr/>
      <dgm:t>
        <a:bodyPr/>
        <a:lstStyle/>
        <a:p>
          <a:r>
            <a:rPr lang="en-US" sz="1800" b="1" dirty="0" smtClean="0">
              <a:solidFill>
                <a:srgbClr val="FF0000"/>
              </a:solidFill>
            </a:rPr>
            <a:t>Practice</a:t>
          </a:r>
          <a:r>
            <a:rPr lang="en-US" sz="1800" dirty="0" smtClean="0">
              <a:solidFill>
                <a:srgbClr val="FF0000"/>
              </a:solidFill>
            </a:rPr>
            <a:t> </a:t>
          </a:r>
          <a:r>
            <a:rPr lang="en-US" sz="1800" dirty="0" smtClean="0"/>
            <a:t>in range of natural settings</a:t>
          </a:r>
          <a:endParaRPr lang="en-US" sz="1800" dirty="0"/>
        </a:p>
      </dgm:t>
    </dgm:pt>
    <dgm:pt modelId="{24F58FA7-E1AA-8C41-B279-9F97F1A0E61D}" type="parTrans" cxnId="{F0EFAB3D-E70D-484E-822F-4D7D840B9D97}">
      <dgm:prSet/>
      <dgm:spPr/>
      <dgm:t>
        <a:bodyPr/>
        <a:lstStyle/>
        <a:p>
          <a:endParaRPr lang="en-US" sz="1800"/>
        </a:p>
      </dgm:t>
    </dgm:pt>
    <dgm:pt modelId="{508A4CA2-7DBF-8A4B-8040-12680D8A57AF}" type="sibTrans" cxnId="{F0EFAB3D-E70D-484E-822F-4D7D840B9D97}">
      <dgm:prSet/>
      <dgm:spPr>
        <a:ln w="38100" cmpd="sng"/>
      </dgm:spPr>
      <dgm:t>
        <a:bodyPr/>
        <a:lstStyle/>
        <a:p>
          <a:endParaRPr lang="en-US" sz="1800"/>
        </a:p>
      </dgm:t>
    </dgm:pt>
    <dgm:pt modelId="{B11FC390-9286-0145-8D91-FBCF8B087027}">
      <dgm:prSet phldrT="[Text]" custT="1"/>
      <dgm:spPr/>
      <dgm:t>
        <a:bodyPr/>
        <a:lstStyle/>
        <a:p>
          <a:r>
            <a:rPr lang="en-US" sz="1800" b="1" dirty="0" smtClean="0">
              <a:solidFill>
                <a:srgbClr val="FF0000"/>
              </a:solidFill>
            </a:rPr>
            <a:t>Monitor</a:t>
          </a:r>
          <a:r>
            <a:rPr lang="en-US" sz="1800" dirty="0" smtClean="0">
              <a:solidFill>
                <a:srgbClr val="FF0000"/>
              </a:solidFill>
            </a:rPr>
            <a:t> </a:t>
          </a:r>
          <a:r>
            <a:rPr lang="en-US" sz="1800" dirty="0" smtClean="0"/>
            <a:t>&amp; provide positive feedback &amp; </a:t>
          </a:r>
          <a:r>
            <a:rPr lang="en-US" sz="1800" b="1" dirty="0" smtClean="0">
              <a:solidFill>
                <a:srgbClr val="FF0000"/>
              </a:solidFill>
            </a:rPr>
            <a:t>reinforcement</a:t>
          </a:r>
          <a:endParaRPr lang="en-US" sz="1800" b="1" dirty="0">
            <a:solidFill>
              <a:srgbClr val="FF0000"/>
            </a:solidFill>
          </a:endParaRPr>
        </a:p>
      </dgm:t>
    </dgm:pt>
    <dgm:pt modelId="{3AD7986E-BD73-954F-A456-964EA2886628}" type="parTrans" cxnId="{D3E63C4E-D41B-5C4E-B519-5E2286D58D6D}">
      <dgm:prSet/>
      <dgm:spPr/>
      <dgm:t>
        <a:bodyPr/>
        <a:lstStyle/>
        <a:p>
          <a:endParaRPr lang="en-US" sz="1800"/>
        </a:p>
      </dgm:t>
    </dgm:pt>
    <dgm:pt modelId="{687D14A8-C7F7-6D4C-B7CA-B3ABD2C5DCAF}" type="sibTrans" cxnId="{D3E63C4E-D41B-5C4E-B519-5E2286D58D6D}">
      <dgm:prSet/>
      <dgm:spPr>
        <a:ln w="38100" cmpd="sng"/>
      </dgm:spPr>
      <dgm:t>
        <a:bodyPr/>
        <a:lstStyle/>
        <a:p>
          <a:endParaRPr lang="en-US" sz="1800"/>
        </a:p>
      </dgm:t>
    </dgm:pt>
    <dgm:pt modelId="{28750D44-6CB3-2B4D-9A9E-24B8EDB34083}">
      <dgm:prSet phldrT="[Text]" custT="1"/>
      <dgm:spPr/>
      <dgm:t>
        <a:bodyPr/>
        <a:lstStyle/>
        <a:p>
          <a:r>
            <a:rPr lang="en-US" sz="1800" dirty="0" smtClean="0"/>
            <a:t>Based on </a:t>
          </a:r>
          <a:r>
            <a:rPr lang="en-US" sz="1800" b="1" dirty="0" smtClean="0">
              <a:solidFill>
                <a:srgbClr val="FF0000"/>
              </a:solidFill>
            </a:rPr>
            <a:t>data, adjust </a:t>
          </a:r>
          <a:r>
            <a:rPr lang="en-US" sz="1800" dirty="0" smtClean="0"/>
            <a:t>instruction &amp; reteach</a:t>
          </a:r>
          <a:endParaRPr lang="en-US" sz="1800" dirty="0"/>
        </a:p>
      </dgm:t>
    </dgm:pt>
    <dgm:pt modelId="{54FE9BD2-5A0E-4440-B060-6F61BEFD97E1}" type="parTrans" cxnId="{9FB16AE9-7493-6042-B4BD-4B84D08A856C}">
      <dgm:prSet/>
      <dgm:spPr/>
      <dgm:t>
        <a:bodyPr/>
        <a:lstStyle/>
        <a:p>
          <a:endParaRPr lang="en-US" sz="1800"/>
        </a:p>
      </dgm:t>
    </dgm:pt>
    <dgm:pt modelId="{97235BA4-0B8B-644F-BE1B-5B449D9F6117}" type="sibTrans" cxnId="{9FB16AE9-7493-6042-B4BD-4B84D08A856C}">
      <dgm:prSet/>
      <dgm:spPr>
        <a:ln w="38100" cmpd="sng"/>
      </dgm:spPr>
      <dgm:t>
        <a:bodyPr/>
        <a:lstStyle/>
        <a:p>
          <a:endParaRPr lang="en-US" sz="1800"/>
        </a:p>
      </dgm:t>
    </dgm:pt>
    <dgm:pt modelId="{357612F2-6A16-DA4B-80E3-B6C0E5609A7F}" type="pres">
      <dgm:prSet presAssocID="{4AA43C79-0C01-AB4B-99AB-211E85C531E0}" presName="cycle" presStyleCnt="0">
        <dgm:presLayoutVars>
          <dgm:dir/>
          <dgm:resizeHandles val="exact"/>
        </dgm:presLayoutVars>
      </dgm:prSet>
      <dgm:spPr/>
      <dgm:t>
        <a:bodyPr/>
        <a:lstStyle/>
        <a:p>
          <a:endParaRPr lang="en-US"/>
        </a:p>
      </dgm:t>
    </dgm:pt>
    <dgm:pt modelId="{8A15C50A-1EB4-B542-A3CA-E9D835F1FB8E}" type="pres">
      <dgm:prSet presAssocID="{423A42E9-D83B-5C4D-8F8D-EC98D7AA6D74}" presName="node" presStyleLbl="node1" presStyleIdx="0" presStyleCnt="5" custScaleX="155232" custScaleY="85359" custRadScaleRad="104591" custRadScaleInc="26940">
        <dgm:presLayoutVars>
          <dgm:bulletEnabled val="1"/>
        </dgm:presLayoutVars>
      </dgm:prSet>
      <dgm:spPr/>
      <dgm:t>
        <a:bodyPr/>
        <a:lstStyle/>
        <a:p>
          <a:endParaRPr lang="en-US"/>
        </a:p>
      </dgm:t>
    </dgm:pt>
    <dgm:pt modelId="{85400882-7594-D54A-A7F7-4C0EADBDAAFD}" type="pres">
      <dgm:prSet presAssocID="{423A42E9-D83B-5C4D-8F8D-EC98D7AA6D74}" presName="spNode" presStyleCnt="0"/>
      <dgm:spPr/>
    </dgm:pt>
    <dgm:pt modelId="{5E7BC2E2-1FEA-DB4F-8C2B-569B1AB5147E}" type="pres">
      <dgm:prSet presAssocID="{67D54AE0-9710-1A48-8033-61252207C08E}" presName="sibTrans" presStyleLbl="sibTrans1D1" presStyleIdx="0" presStyleCnt="5" custScaleX="2000000" custScaleY="2000000"/>
      <dgm:spPr/>
      <dgm:t>
        <a:bodyPr/>
        <a:lstStyle/>
        <a:p>
          <a:endParaRPr lang="en-US"/>
        </a:p>
      </dgm:t>
    </dgm:pt>
    <dgm:pt modelId="{8E58DEE5-E4B9-4344-8983-AA837B84524D}" type="pres">
      <dgm:prSet presAssocID="{A13F612D-C943-9C4F-BBA6-3C4176E6AAEA}" presName="node" presStyleLbl="node1" presStyleIdx="1" presStyleCnt="5" custScaleX="192176" custScaleY="107230" custRadScaleRad="112414" custRadScaleInc="-200">
        <dgm:presLayoutVars>
          <dgm:bulletEnabled val="1"/>
        </dgm:presLayoutVars>
      </dgm:prSet>
      <dgm:spPr/>
      <dgm:t>
        <a:bodyPr/>
        <a:lstStyle/>
        <a:p>
          <a:endParaRPr lang="en-US"/>
        </a:p>
      </dgm:t>
    </dgm:pt>
    <dgm:pt modelId="{F1C6BCE8-5B82-894A-845A-7294F9B19BDE}" type="pres">
      <dgm:prSet presAssocID="{A13F612D-C943-9C4F-BBA6-3C4176E6AAEA}" presName="spNode" presStyleCnt="0"/>
      <dgm:spPr/>
    </dgm:pt>
    <dgm:pt modelId="{7018FE25-A215-954D-98E8-370C60143EE7}" type="pres">
      <dgm:prSet presAssocID="{4AF92177-78D3-124F-8223-8015EF1099DF}" presName="sibTrans" presStyleLbl="sibTrans1D1" presStyleIdx="1" presStyleCnt="5" custScaleX="2000000" custScaleY="2000000"/>
      <dgm:spPr/>
      <dgm:t>
        <a:bodyPr/>
        <a:lstStyle/>
        <a:p>
          <a:endParaRPr lang="en-US"/>
        </a:p>
      </dgm:t>
    </dgm:pt>
    <dgm:pt modelId="{75217643-780A-4144-8446-548B05D13BEF}" type="pres">
      <dgm:prSet presAssocID="{C4896320-72E0-404E-A14E-9BA64C973EBD}" presName="node" presStyleLbl="node1" presStyleIdx="2" presStyleCnt="5" custScaleX="144680" custScaleY="98092" custRadScaleRad="111798" custRadScaleInc="-114335">
        <dgm:presLayoutVars>
          <dgm:bulletEnabled val="1"/>
        </dgm:presLayoutVars>
      </dgm:prSet>
      <dgm:spPr/>
      <dgm:t>
        <a:bodyPr/>
        <a:lstStyle/>
        <a:p>
          <a:endParaRPr lang="en-US"/>
        </a:p>
      </dgm:t>
    </dgm:pt>
    <dgm:pt modelId="{6A234398-AD7F-324B-8ABB-D7A0A04E4C9D}" type="pres">
      <dgm:prSet presAssocID="{C4896320-72E0-404E-A14E-9BA64C973EBD}" presName="spNode" presStyleCnt="0"/>
      <dgm:spPr/>
    </dgm:pt>
    <dgm:pt modelId="{79EDA537-4D64-3A4F-83EC-663BB322412C}" type="pres">
      <dgm:prSet presAssocID="{508A4CA2-7DBF-8A4B-8040-12680D8A57AF}" presName="sibTrans" presStyleLbl="sibTrans1D1" presStyleIdx="2" presStyleCnt="5" custScaleX="2000000" custScaleY="2000000"/>
      <dgm:spPr/>
      <dgm:t>
        <a:bodyPr/>
        <a:lstStyle/>
        <a:p>
          <a:endParaRPr lang="en-US"/>
        </a:p>
      </dgm:t>
    </dgm:pt>
    <dgm:pt modelId="{A306F3CE-D67B-B444-B04E-68BBEA235CFD}" type="pres">
      <dgm:prSet presAssocID="{B11FC390-9286-0145-8D91-FBCF8B087027}" presName="node" presStyleLbl="node1" presStyleIdx="3" presStyleCnt="5" custScaleX="208330" custScaleY="116654" custRadScaleRad="92074" custRadScaleInc="120027">
        <dgm:presLayoutVars>
          <dgm:bulletEnabled val="1"/>
        </dgm:presLayoutVars>
      </dgm:prSet>
      <dgm:spPr/>
      <dgm:t>
        <a:bodyPr/>
        <a:lstStyle/>
        <a:p>
          <a:endParaRPr lang="en-US"/>
        </a:p>
      </dgm:t>
    </dgm:pt>
    <dgm:pt modelId="{6AE47D68-386F-B84E-AD8C-8F2D76E77672}" type="pres">
      <dgm:prSet presAssocID="{B11FC390-9286-0145-8D91-FBCF8B087027}" presName="spNode" presStyleCnt="0"/>
      <dgm:spPr/>
    </dgm:pt>
    <dgm:pt modelId="{61DD5EDB-AF24-CA4A-B04A-F58FAB1384FD}" type="pres">
      <dgm:prSet presAssocID="{687D14A8-C7F7-6D4C-B7CA-B3ABD2C5DCAF}" presName="sibTrans" presStyleLbl="sibTrans1D1" presStyleIdx="3" presStyleCnt="5" custScaleX="2000000" custScaleY="2000000"/>
      <dgm:spPr/>
      <dgm:t>
        <a:bodyPr/>
        <a:lstStyle/>
        <a:p>
          <a:endParaRPr lang="en-US"/>
        </a:p>
      </dgm:t>
    </dgm:pt>
    <dgm:pt modelId="{910CA4A9-50DE-1844-8FF6-C87DBA62C53D}" type="pres">
      <dgm:prSet presAssocID="{28750D44-6CB3-2B4D-9A9E-24B8EDB34083}" presName="node" presStyleLbl="node1" presStyleIdx="4" presStyleCnt="5" custScaleX="178030" custScaleY="116102" custRadScaleRad="90313" custRadScaleInc="19511">
        <dgm:presLayoutVars>
          <dgm:bulletEnabled val="1"/>
        </dgm:presLayoutVars>
      </dgm:prSet>
      <dgm:spPr/>
      <dgm:t>
        <a:bodyPr/>
        <a:lstStyle/>
        <a:p>
          <a:endParaRPr lang="en-US"/>
        </a:p>
      </dgm:t>
    </dgm:pt>
    <dgm:pt modelId="{023225F4-8B6E-D84E-95E3-BAEFE0807F5B}" type="pres">
      <dgm:prSet presAssocID="{28750D44-6CB3-2B4D-9A9E-24B8EDB34083}" presName="spNode" presStyleCnt="0"/>
      <dgm:spPr/>
    </dgm:pt>
    <dgm:pt modelId="{4EFC0C99-69F2-A342-846A-B082A23F5061}" type="pres">
      <dgm:prSet presAssocID="{97235BA4-0B8B-644F-BE1B-5B449D9F6117}" presName="sibTrans" presStyleLbl="sibTrans1D1" presStyleIdx="4" presStyleCnt="5" custScaleX="2000000" custScaleY="2000000"/>
      <dgm:spPr/>
      <dgm:t>
        <a:bodyPr/>
        <a:lstStyle/>
        <a:p>
          <a:endParaRPr lang="en-US"/>
        </a:p>
      </dgm:t>
    </dgm:pt>
  </dgm:ptLst>
  <dgm:cxnLst>
    <dgm:cxn modelId="{A9622FCC-A970-774D-93AC-792AC74297DF}" type="presOf" srcId="{4AF92177-78D3-124F-8223-8015EF1099DF}" destId="{7018FE25-A215-954D-98E8-370C60143EE7}" srcOrd="0" destOrd="0" presId="urn:microsoft.com/office/officeart/2005/8/layout/cycle5"/>
    <dgm:cxn modelId="{DE8672E2-EAD6-744E-9114-AFEF788FC52E}" type="presOf" srcId="{687D14A8-C7F7-6D4C-B7CA-B3ABD2C5DCAF}" destId="{61DD5EDB-AF24-CA4A-B04A-F58FAB1384FD}" srcOrd="0" destOrd="0" presId="urn:microsoft.com/office/officeart/2005/8/layout/cycle5"/>
    <dgm:cxn modelId="{7BCC84C2-36A7-6D43-9F05-C9F1A2A675FC}" type="presOf" srcId="{67D54AE0-9710-1A48-8033-61252207C08E}" destId="{5E7BC2E2-1FEA-DB4F-8C2B-569B1AB5147E}" srcOrd="0" destOrd="0" presId="urn:microsoft.com/office/officeart/2005/8/layout/cycle5"/>
    <dgm:cxn modelId="{F0EFAB3D-E70D-484E-822F-4D7D840B9D97}" srcId="{4AA43C79-0C01-AB4B-99AB-211E85C531E0}" destId="{C4896320-72E0-404E-A14E-9BA64C973EBD}" srcOrd="2" destOrd="0" parTransId="{24F58FA7-E1AA-8C41-B279-9F97F1A0E61D}" sibTransId="{508A4CA2-7DBF-8A4B-8040-12680D8A57AF}"/>
    <dgm:cxn modelId="{65B11625-0C97-9849-80E6-5E5A60973D6E}" type="presOf" srcId="{A13F612D-C943-9C4F-BBA6-3C4176E6AAEA}" destId="{8E58DEE5-E4B9-4344-8983-AA837B84524D}" srcOrd="0" destOrd="0" presId="urn:microsoft.com/office/officeart/2005/8/layout/cycle5"/>
    <dgm:cxn modelId="{A385D5B0-5E58-124E-81F4-ACE2BA306B85}" type="presOf" srcId="{C4896320-72E0-404E-A14E-9BA64C973EBD}" destId="{75217643-780A-4144-8446-548B05D13BEF}" srcOrd="0" destOrd="0" presId="urn:microsoft.com/office/officeart/2005/8/layout/cycle5"/>
    <dgm:cxn modelId="{CB057218-04D0-004F-B972-7789860E6AF3}" type="presOf" srcId="{B11FC390-9286-0145-8D91-FBCF8B087027}" destId="{A306F3CE-D67B-B444-B04E-68BBEA235CFD}" srcOrd="0" destOrd="0" presId="urn:microsoft.com/office/officeart/2005/8/layout/cycle5"/>
    <dgm:cxn modelId="{5216B0C3-F312-2B46-B907-848D6E04400A}" srcId="{4AA43C79-0C01-AB4B-99AB-211E85C531E0}" destId="{423A42E9-D83B-5C4D-8F8D-EC98D7AA6D74}" srcOrd="0" destOrd="0" parTransId="{5C1EE11F-122A-374E-92C2-F3FB9CD3EB38}" sibTransId="{67D54AE0-9710-1A48-8033-61252207C08E}"/>
    <dgm:cxn modelId="{D3E63C4E-D41B-5C4E-B519-5E2286D58D6D}" srcId="{4AA43C79-0C01-AB4B-99AB-211E85C531E0}" destId="{B11FC390-9286-0145-8D91-FBCF8B087027}" srcOrd="3" destOrd="0" parTransId="{3AD7986E-BD73-954F-A456-964EA2886628}" sibTransId="{687D14A8-C7F7-6D4C-B7CA-B3ABD2C5DCAF}"/>
    <dgm:cxn modelId="{9A761CE2-0CDA-B148-8DA5-97781988D303}" srcId="{4AA43C79-0C01-AB4B-99AB-211E85C531E0}" destId="{A13F612D-C943-9C4F-BBA6-3C4176E6AAEA}" srcOrd="1" destOrd="0" parTransId="{832BFF2E-8349-4948-96DE-29C8999D6A53}" sibTransId="{4AF92177-78D3-124F-8223-8015EF1099DF}"/>
    <dgm:cxn modelId="{07B7D834-D107-4E46-ADD8-5D2D9BCF8CA7}" type="presOf" srcId="{423A42E9-D83B-5C4D-8F8D-EC98D7AA6D74}" destId="{8A15C50A-1EB4-B542-A3CA-E9D835F1FB8E}" srcOrd="0" destOrd="0" presId="urn:microsoft.com/office/officeart/2005/8/layout/cycle5"/>
    <dgm:cxn modelId="{C4E637EE-6549-594D-868B-D8D516310485}" type="presOf" srcId="{4AA43C79-0C01-AB4B-99AB-211E85C531E0}" destId="{357612F2-6A16-DA4B-80E3-B6C0E5609A7F}" srcOrd="0" destOrd="0" presId="urn:microsoft.com/office/officeart/2005/8/layout/cycle5"/>
    <dgm:cxn modelId="{C86671D6-2FFC-214F-9A28-37DA0346D044}" type="presOf" srcId="{97235BA4-0B8B-644F-BE1B-5B449D9F6117}" destId="{4EFC0C99-69F2-A342-846A-B082A23F5061}" srcOrd="0" destOrd="0" presId="urn:microsoft.com/office/officeart/2005/8/layout/cycle5"/>
    <dgm:cxn modelId="{1E7E2573-0F02-ED4D-80BA-4332A76847F0}" type="presOf" srcId="{28750D44-6CB3-2B4D-9A9E-24B8EDB34083}" destId="{910CA4A9-50DE-1844-8FF6-C87DBA62C53D}" srcOrd="0" destOrd="0" presId="urn:microsoft.com/office/officeart/2005/8/layout/cycle5"/>
    <dgm:cxn modelId="{9FB16AE9-7493-6042-B4BD-4B84D08A856C}" srcId="{4AA43C79-0C01-AB4B-99AB-211E85C531E0}" destId="{28750D44-6CB3-2B4D-9A9E-24B8EDB34083}" srcOrd="4" destOrd="0" parTransId="{54FE9BD2-5A0E-4440-B060-6F61BEFD97E1}" sibTransId="{97235BA4-0B8B-644F-BE1B-5B449D9F6117}"/>
    <dgm:cxn modelId="{B83BEB1E-4E94-AA4D-B067-6AC5F21827D9}" type="presOf" srcId="{508A4CA2-7DBF-8A4B-8040-12680D8A57AF}" destId="{79EDA537-4D64-3A4F-83EC-663BB322412C}" srcOrd="0" destOrd="0" presId="urn:microsoft.com/office/officeart/2005/8/layout/cycle5"/>
    <dgm:cxn modelId="{383BEA8B-31AC-9648-B1FC-8097FC886964}" type="presParOf" srcId="{357612F2-6A16-DA4B-80E3-B6C0E5609A7F}" destId="{8A15C50A-1EB4-B542-A3CA-E9D835F1FB8E}" srcOrd="0" destOrd="0" presId="urn:microsoft.com/office/officeart/2005/8/layout/cycle5"/>
    <dgm:cxn modelId="{D8C21BB1-B5FF-B64B-98A2-0D97B390DE44}" type="presParOf" srcId="{357612F2-6A16-DA4B-80E3-B6C0E5609A7F}" destId="{85400882-7594-D54A-A7F7-4C0EADBDAAFD}" srcOrd="1" destOrd="0" presId="urn:microsoft.com/office/officeart/2005/8/layout/cycle5"/>
    <dgm:cxn modelId="{B1506768-6914-1347-AD84-4178C37E3EF1}" type="presParOf" srcId="{357612F2-6A16-DA4B-80E3-B6C0E5609A7F}" destId="{5E7BC2E2-1FEA-DB4F-8C2B-569B1AB5147E}" srcOrd="2" destOrd="0" presId="urn:microsoft.com/office/officeart/2005/8/layout/cycle5"/>
    <dgm:cxn modelId="{BFB3490C-79A1-6941-81B2-227180144727}" type="presParOf" srcId="{357612F2-6A16-DA4B-80E3-B6C0E5609A7F}" destId="{8E58DEE5-E4B9-4344-8983-AA837B84524D}" srcOrd="3" destOrd="0" presId="urn:microsoft.com/office/officeart/2005/8/layout/cycle5"/>
    <dgm:cxn modelId="{8F42C0B7-2711-2647-B4F8-8514520F97D2}" type="presParOf" srcId="{357612F2-6A16-DA4B-80E3-B6C0E5609A7F}" destId="{F1C6BCE8-5B82-894A-845A-7294F9B19BDE}" srcOrd="4" destOrd="0" presId="urn:microsoft.com/office/officeart/2005/8/layout/cycle5"/>
    <dgm:cxn modelId="{0CF4595B-4EC3-8C45-87DB-2FD88AE4666B}" type="presParOf" srcId="{357612F2-6A16-DA4B-80E3-B6C0E5609A7F}" destId="{7018FE25-A215-954D-98E8-370C60143EE7}" srcOrd="5" destOrd="0" presId="urn:microsoft.com/office/officeart/2005/8/layout/cycle5"/>
    <dgm:cxn modelId="{3861E477-A130-E54A-BB33-786F43788ECA}" type="presParOf" srcId="{357612F2-6A16-DA4B-80E3-B6C0E5609A7F}" destId="{75217643-780A-4144-8446-548B05D13BEF}" srcOrd="6" destOrd="0" presId="urn:microsoft.com/office/officeart/2005/8/layout/cycle5"/>
    <dgm:cxn modelId="{0199174F-A6D3-8A47-B619-1F0882CD8AB1}" type="presParOf" srcId="{357612F2-6A16-DA4B-80E3-B6C0E5609A7F}" destId="{6A234398-AD7F-324B-8ABB-D7A0A04E4C9D}" srcOrd="7" destOrd="0" presId="urn:microsoft.com/office/officeart/2005/8/layout/cycle5"/>
    <dgm:cxn modelId="{2ACCED85-D5C9-CA4D-AF67-928EBEB216EB}" type="presParOf" srcId="{357612F2-6A16-DA4B-80E3-B6C0E5609A7F}" destId="{79EDA537-4D64-3A4F-83EC-663BB322412C}" srcOrd="8" destOrd="0" presId="urn:microsoft.com/office/officeart/2005/8/layout/cycle5"/>
    <dgm:cxn modelId="{EE7D288E-51AE-934F-A874-047A2C609693}" type="presParOf" srcId="{357612F2-6A16-DA4B-80E3-B6C0E5609A7F}" destId="{A306F3CE-D67B-B444-B04E-68BBEA235CFD}" srcOrd="9" destOrd="0" presId="urn:microsoft.com/office/officeart/2005/8/layout/cycle5"/>
    <dgm:cxn modelId="{C42C0BD7-7A94-5A47-A54A-65FFD7879F3A}" type="presParOf" srcId="{357612F2-6A16-DA4B-80E3-B6C0E5609A7F}" destId="{6AE47D68-386F-B84E-AD8C-8F2D76E77672}" srcOrd="10" destOrd="0" presId="urn:microsoft.com/office/officeart/2005/8/layout/cycle5"/>
    <dgm:cxn modelId="{B30159DB-7172-3B40-8487-8B087C2F7223}" type="presParOf" srcId="{357612F2-6A16-DA4B-80E3-B6C0E5609A7F}" destId="{61DD5EDB-AF24-CA4A-B04A-F58FAB1384FD}" srcOrd="11" destOrd="0" presId="urn:microsoft.com/office/officeart/2005/8/layout/cycle5"/>
    <dgm:cxn modelId="{12DBF81D-F3F1-EC4A-8EE9-75FEC62B524F}" type="presParOf" srcId="{357612F2-6A16-DA4B-80E3-B6C0E5609A7F}" destId="{910CA4A9-50DE-1844-8FF6-C87DBA62C53D}" srcOrd="12" destOrd="0" presId="urn:microsoft.com/office/officeart/2005/8/layout/cycle5"/>
    <dgm:cxn modelId="{76654BBA-7099-C342-9BFC-294C2882FD9B}" type="presParOf" srcId="{357612F2-6A16-DA4B-80E3-B6C0E5609A7F}" destId="{023225F4-8B6E-D84E-95E3-BAEFE0807F5B}" srcOrd="13" destOrd="0" presId="urn:microsoft.com/office/officeart/2005/8/layout/cycle5"/>
    <dgm:cxn modelId="{CDF62BAC-A87F-8746-A5DB-4477591A380D}" type="presParOf" srcId="{357612F2-6A16-DA4B-80E3-B6C0E5609A7F}" destId="{4EFC0C99-69F2-A342-846A-B082A23F506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E0B69-77EB-4C19-A93D-A4DCF3ECE6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CA4A86-A9C6-44CD-9FEA-E441C1DD32D9}">
      <dgm:prSet custT="1"/>
      <dgm:spPr>
        <a:solidFill>
          <a:schemeClr val="accent4"/>
        </a:solidFill>
      </dgm:spPr>
      <dgm:t>
        <a:bodyPr/>
        <a:lstStyle/>
        <a:p>
          <a:pPr rtl="0"/>
          <a:r>
            <a:rPr lang="en-US" sz="1800" dirty="0" smtClean="0"/>
            <a:t>Supporting Implementation:</a:t>
          </a:r>
        </a:p>
        <a:p>
          <a:pPr rtl="0"/>
          <a:r>
            <a:rPr lang="en-US" sz="1800" dirty="0" smtClean="0"/>
            <a:t> Alignment and Integration, Implementation Coordination</a:t>
          </a:r>
          <a:endParaRPr lang="en-US" sz="1800" dirty="0"/>
        </a:p>
      </dgm:t>
    </dgm:pt>
    <dgm:pt modelId="{913A3283-046A-4830-96B4-83566AB664F4}" type="parTrans" cxnId="{111FF2F1-96D1-4B50-8459-29F2A278F532}">
      <dgm:prSet/>
      <dgm:spPr/>
      <dgm:t>
        <a:bodyPr/>
        <a:lstStyle/>
        <a:p>
          <a:endParaRPr lang="en-US"/>
        </a:p>
      </dgm:t>
    </dgm:pt>
    <dgm:pt modelId="{306317D8-1D62-4602-8617-EE053A25506C}" type="sibTrans" cxnId="{111FF2F1-96D1-4B50-8459-29F2A278F532}">
      <dgm:prSet/>
      <dgm:spPr/>
      <dgm:t>
        <a:bodyPr/>
        <a:lstStyle/>
        <a:p>
          <a:endParaRPr lang="en-US"/>
        </a:p>
      </dgm:t>
    </dgm:pt>
    <dgm:pt modelId="{8A0423EE-6B5A-4E99-8FBC-C6C030E30884}">
      <dgm:prSet/>
      <dgm:spPr>
        <a:blipFill rotWithShape="0">
          <a:blip xmlns:r="http://schemas.openxmlformats.org/officeDocument/2006/relationships" r:embed="rId1"/>
          <a:stretch>
            <a:fillRect/>
          </a:stretch>
        </a:blipFill>
      </dgm:spPr>
      <dgm:t>
        <a:bodyPr/>
        <a:lstStyle/>
        <a:p>
          <a:pPr rtl="0"/>
          <a:endParaRPr lang="en-US" dirty="0"/>
        </a:p>
      </dgm:t>
    </dgm:pt>
    <dgm:pt modelId="{DCE6B053-E034-4E48-92F1-2C52C04D5F04}" type="sibTrans" cxnId="{735165A1-9B6B-4DA3-98DC-3DD552137227}">
      <dgm:prSet/>
      <dgm:spPr/>
      <dgm:t>
        <a:bodyPr/>
        <a:lstStyle/>
        <a:p>
          <a:endParaRPr lang="en-US"/>
        </a:p>
      </dgm:t>
    </dgm:pt>
    <dgm:pt modelId="{85299BE6-1779-4C56-BA01-CD6B58E7CEDC}" type="parTrans" cxnId="{735165A1-9B6B-4DA3-98DC-3DD552137227}">
      <dgm:prSet/>
      <dgm:spPr/>
      <dgm:t>
        <a:bodyPr/>
        <a:lstStyle/>
        <a:p>
          <a:endParaRPr lang="en-US"/>
        </a:p>
      </dgm:t>
    </dgm:pt>
    <dgm:pt modelId="{EE7FA6F6-84A4-48E8-83C5-83CB1FF4402B}" type="pres">
      <dgm:prSet presAssocID="{6C2E0B69-77EB-4C19-A93D-A4DCF3ECE61D}" presName="Name0" presStyleCnt="0">
        <dgm:presLayoutVars>
          <dgm:dir/>
          <dgm:animLvl val="lvl"/>
          <dgm:resizeHandles val="exact"/>
        </dgm:presLayoutVars>
      </dgm:prSet>
      <dgm:spPr/>
      <dgm:t>
        <a:bodyPr/>
        <a:lstStyle/>
        <a:p>
          <a:endParaRPr lang="en-US"/>
        </a:p>
      </dgm:t>
    </dgm:pt>
    <dgm:pt modelId="{4D506879-FDED-4CA6-90D1-F3336D0529DE}" type="pres">
      <dgm:prSet presAssocID="{D0CA4A86-A9C6-44CD-9FEA-E441C1DD32D9}" presName="linNode" presStyleCnt="0"/>
      <dgm:spPr/>
    </dgm:pt>
    <dgm:pt modelId="{93C2DD62-597F-4C7F-BFD5-20A20BDD7969}" type="pres">
      <dgm:prSet presAssocID="{D0CA4A86-A9C6-44CD-9FEA-E441C1DD32D9}" presName="parentText" presStyleLbl="node1" presStyleIdx="0" presStyleCnt="1" custScaleX="56226" custScaleY="97720">
        <dgm:presLayoutVars>
          <dgm:chMax val="1"/>
          <dgm:bulletEnabled val="1"/>
        </dgm:presLayoutVars>
      </dgm:prSet>
      <dgm:spPr/>
      <dgm:t>
        <a:bodyPr/>
        <a:lstStyle/>
        <a:p>
          <a:endParaRPr lang="en-US"/>
        </a:p>
      </dgm:t>
    </dgm:pt>
    <dgm:pt modelId="{9E7FBE6A-0ED4-47E0-A4D6-05BE3BE0F4B8}" type="pres">
      <dgm:prSet presAssocID="{D0CA4A86-A9C6-44CD-9FEA-E441C1DD32D9}" presName="descendantText" presStyleLbl="alignAccFollowNode1" presStyleIdx="0" presStyleCnt="1" custScaleX="112455" custScaleY="121402">
        <dgm:presLayoutVars>
          <dgm:bulletEnabled val="1"/>
        </dgm:presLayoutVars>
      </dgm:prSet>
      <dgm:spPr/>
      <dgm:t>
        <a:bodyPr/>
        <a:lstStyle/>
        <a:p>
          <a:endParaRPr lang="en-US"/>
        </a:p>
      </dgm:t>
    </dgm:pt>
  </dgm:ptLst>
  <dgm:cxnLst>
    <dgm:cxn modelId="{111FF2F1-96D1-4B50-8459-29F2A278F532}" srcId="{6C2E0B69-77EB-4C19-A93D-A4DCF3ECE61D}" destId="{D0CA4A86-A9C6-44CD-9FEA-E441C1DD32D9}" srcOrd="0" destOrd="0" parTransId="{913A3283-046A-4830-96B4-83566AB664F4}" sibTransId="{306317D8-1D62-4602-8617-EE053A25506C}"/>
    <dgm:cxn modelId="{735165A1-9B6B-4DA3-98DC-3DD552137227}" srcId="{D0CA4A86-A9C6-44CD-9FEA-E441C1DD32D9}" destId="{8A0423EE-6B5A-4E99-8FBC-C6C030E30884}" srcOrd="0" destOrd="0" parTransId="{85299BE6-1779-4C56-BA01-CD6B58E7CEDC}" sibTransId="{DCE6B053-E034-4E48-92F1-2C52C04D5F04}"/>
    <dgm:cxn modelId="{5FEEC2CB-FDA0-394D-B496-0ABB197ACCFC}" type="presOf" srcId="{6C2E0B69-77EB-4C19-A93D-A4DCF3ECE61D}" destId="{EE7FA6F6-84A4-48E8-83C5-83CB1FF4402B}" srcOrd="0" destOrd="0" presId="urn:microsoft.com/office/officeart/2005/8/layout/vList5"/>
    <dgm:cxn modelId="{CA59CD8E-3C6C-614B-943B-1AA101ABF7CF}" type="presOf" srcId="{8A0423EE-6B5A-4E99-8FBC-C6C030E30884}" destId="{9E7FBE6A-0ED4-47E0-A4D6-05BE3BE0F4B8}" srcOrd="0" destOrd="0" presId="urn:microsoft.com/office/officeart/2005/8/layout/vList5"/>
    <dgm:cxn modelId="{6236C307-D343-C74E-9FBE-BAD5FF6CB6B3}" type="presOf" srcId="{D0CA4A86-A9C6-44CD-9FEA-E441C1DD32D9}" destId="{93C2DD62-597F-4C7F-BFD5-20A20BDD7969}" srcOrd="0" destOrd="0" presId="urn:microsoft.com/office/officeart/2005/8/layout/vList5"/>
    <dgm:cxn modelId="{3CE18743-F22B-A54B-8151-A2F16B2B1D4F}" type="presParOf" srcId="{EE7FA6F6-84A4-48E8-83C5-83CB1FF4402B}" destId="{4D506879-FDED-4CA6-90D1-F3336D0529DE}" srcOrd="0" destOrd="0" presId="urn:microsoft.com/office/officeart/2005/8/layout/vList5"/>
    <dgm:cxn modelId="{44C309E0-B6E2-4A45-B786-811A14852BD8}" type="presParOf" srcId="{4D506879-FDED-4CA6-90D1-F3336D0529DE}" destId="{93C2DD62-597F-4C7F-BFD5-20A20BDD7969}" srcOrd="0" destOrd="0" presId="urn:microsoft.com/office/officeart/2005/8/layout/vList5"/>
    <dgm:cxn modelId="{E1D79030-596C-3241-845D-A324413BDFFD}" type="presParOf" srcId="{4D506879-FDED-4CA6-90D1-F3336D0529DE}" destId="{9E7FBE6A-0ED4-47E0-A4D6-05BE3BE0F4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5C50A-1EB4-B542-A3CA-E9D835F1FB8E}">
      <dsp:nvSpPr>
        <dsp:cNvPr id="0" name=""/>
        <dsp:cNvSpPr/>
      </dsp:nvSpPr>
      <dsp:spPr>
        <a:xfrm>
          <a:off x="2934110" y="0"/>
          <a:ext cx="2244561" cy="80225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Define</a:t>
          </a:r>
          <a:r>
            <a:rPr lang="en-US" sz="1800" kern="1200" dirty="0" smtClean="0"/>
            <a:t> simply</a:t>
          </a:r>
          <a:endParaRPr lang="en-US" sz="1800" kern="1200" dirty="0"/>
        </a:p>
      </dsp:txBody>
      <dsp:txXfrm>
        <a:off x="2973273" y="39163"/>
        <a:ext cx="2166235" cy="723929"/>
      </dsp:txXfrm>
    </dsp:sp>
    <dsp:sp modelId="{5E7BC2E2-1FEA-DB4F-8C2B-569B1AB5147E}">
      <dsp:nvSpPr>
        <dsp:cNvPr id="0" name=""/>
        <dsp:cNvSpPr/>
      </dsp:nvSpPr>
      <dsp:spPr>
        <a:xfrm>
          <a:off x="2477105" y="678813"/>
          <a:ext cx="3758418" cy="3758418"/>
        </a:xfrm>
        <a:custGeom>
          <a:avLst/>
          <a:gdLst/>
          <a:ahLst/>
          <a:cxnLst/>
          <a:rect l="0" t="0" r="0" b="0"/>
          <a:pathLst>
            <a:path>
              <a:moveTo>
                <a:pt x="2672950" y="175859"/>
              </a:moveTo>
              <a:arcTo wR="1879209" hR="1879209" stAng="17699099" swAng="74506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E58DEE5-E4B9-4344-8983-AA837B84524D}">
      <dsp:nvSpPr>
        <dsp:cNvPr id="0" name=""/>
        <dsp:cNvSpPr/>
      </dsp:nvSpPr>
      <dsp:spPr>
        <a:xfrm>
          <a:off x="4454243" y="1150683"/>
          <a:ext cx="2778748" cy="100781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Model</a:t>
          </a:r>
          <a:r>
            <a:rPr lang="en-US" sz="1800" kern="1200" dirty="0" smtClean="0"/>
            <a:t>/</a:t>
          </a:r>
          <a:r>
            <a:rPr lang="en-US" sz="1800" b="1" kern="1200" dirty="0" smtClean="0">
              <a:solidFill>
                <a:srgbClr val="FF0000"/>
              </a:solidFill>
            </a:rPr>
            <a:t>demonstrate</a:t>
          </a:r>
          <a:r>
            <a:rPr lang="en-US" sz="1800" kern="1200" dirty="0" smtClean="0"/>
            <a:t> w/ range of examples</a:t>
          </a:r>
          <a:endParaRPr lang="en-US" sz="1800" kern="1200" dirty="0"/>
        </a:p>
      </dsp:txBody>
      <dsp:txXfrm>
        <a:off x="4503440" y="1199880"/>
        <a:ext cx="2680354" cy="909418"/>
      </dsp:txXfrm>
    </dsp:sp>
    <dsp:sp modelId="{7018FE25-A215-954D-98E8-370C60143EE7}">
      <dsp:nvSpPr>
        <dsp:cNvPr id="0" name=""/>
        <dsp:cNvSpPr/>
      </dsp:nvSpPr>
      <dsp:spPr>
        <a:xfrm>
          <a:off x="2188587" y="413807"/>
          <a:ext cx="3758418" cy="3758418"/>
        </a:xfrm>
        <a:custGeom>
          <a:avLst/>
          <a:gdLst/>
          <a:ahLst/>
          <a:cxnLst/>
          <a:rect l="0" t="0" r="0" b="0"/>
          <a:pathLst>
            <a:path>
              <a:moveTo>
                <a:pt x="3758400" y="1870969"/>
              </a:moveTo>
              <a:arcTo wR="1879209" hR="1879209" stAng="21584927" swAng="699188"/>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5217643-780A-4144-8446-548B05D13BEF}">
      <dsp:nvSpPr>
        <dsp:cNvPr id="0" name=""/>
        <dsp:cNvSpPr/>
      </dsp:nvSpPr>
      <dsp:spPr>
        <a:xfrm>
          <a:off x="4668279" y="2787485"/>
          <a:ext cx="2091985" cy="92192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Practice</a:t>
          </a:r>
          <a:r>
            <a:rPr lang="en-US" sz="1800" kern="1200" dirty="0" smtClean="0">
              <a:solidFill>
                <a:srgbClr val="FF0000"/>
              </a:solidFill>
            </a:rPr>
            <a:t> </a:t>
          </a:r>
          <a:r>
            <a:rPr lang="en-US" sz="1800" kern="1200" dirty="0" smtClean="0"/>
            <a:t>in range of natural settings</a:t>
          </a:r>
          <a:endParaRPr lang="en-US" sz="1800" kern="1200" dirty="0"/>
        </a:p>
      </dsp:txBody>
      <dsp:txXfrm>
        <a:off x="4713284" y="2832490"/>
        <a:ext cx="2001975" cy="831918"/>
      </dsp:txXfrm>
    </dsp:sp>
    <dsp:sp modelId="{79EDA537-4D64-3A4F-83EC-663BB322412C}">
      <dsp:nvSpPr>
        <dsp:cNvPr id="0" name=""/>
        <dsp:cNvSpPr/>
      </dsp:nvSpPr>
      <dsp:spPr>
        <a:xfrm>
          <a:off x="2214239" y="480715"/>
          <a:ext cx="3758418" cy="3758418"/>
        </a:xfrm>
        <a:custGeom>
          <a:avLst/>
          <a:gdLst/>
          <a:ahLst/>
          <a:cxnLst/>
          <a:rect l="0" t="0" r="0" b="0"/>
          <a:pathLst>
            <a:path>
              <a:moveTo>
                <a:pt x="2746006" y="3546569"/>
              </a:moveTo>
              <a:arcTo wR="1879209" hR="1879209" stAng="3751908" swAng="3587710"/>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306F3CE-D67B-B444-B04E-68BBEA235CFD}">
      <dsp:nvSpPr>
        <dsp:cNvPr id="0" name=""/>
        <dsp:cNvSpPr/>
      </dsp:nvSpPr>
      <dsp:spPr>
        <a:xfrm>
          <a:off x="763229" y="2497410"/>
          <a:ext cx="3012326" cy="1096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Monitor</a:t>
          </a:r>
          <a:r>
            <a:rPr lang="en-US" sz="1800" kern="1200" dirty="0" smtClean="0">
              <a:solidFill>
                <a:srgbClr val="FF0000"/>
              </a:solidFill>
            </a:rPr>
            <a:t> </a:t>
          </a:r>
          <a:r>
            <a:rPr lang="en-US" sz="1800" kern="1200" dirty="0" smtClean="0"/>
            <a:t>&amp; provide positive feedback &amp; </a:t>
          </a:r>
          <a:r>
            <a:rPr lang="en-US" sz="1800" b="1" kern="1200" dirty="0" smtClean="0">
              <a:solidFill>
                <a:srgbClr val="FF0000"/>
              </a:solidFill>
            </a:rPr>
            <a:t>reinforcement</a:t>
          </a:r>
          <a:endParaRPr lang="en-US" sz="1800" b="1" kern="1200" dirty="0">
            <a:solidFill>
              <a:srgbClr val="FF0000"/>
            </a:solidFill>
          </a:endParaRPr>
        </a:p>
      </dsp:txBody>
      <dsp:txXfrm>
        <a:off x="816750" y="2550931"/>
        <a:ext cx="2905284" cy="989343"/>
      </dsp:txXfrm>
    </dsp:sp>
    <dsp:sp modelId="{61DD5EDB-AF24-CA4A-B04A-F58FAB1384FD}">
      <dsp:nvSpPr>
        <dsp:cNvPr id="0" name=""/>
        <dsp:cNvSpPr/>
      </dsp:nvSpPr>
      <dsp:spPr>
        <a:xfrm>
          <a:off x="2115009" y="634758"/>
          <a:ext cx="3758418" cy="3758418"/>
        </a:xfrm>
        <a:custGeom>
          <a:avLst/>
          <a:gdLst/>
          <a:ahLst/>
          <a:cxnLst/>
          <a:rect l="0" t="0" r="0" b="0"/>
          <a:pathLst>
            <a:path>
              <a:moveTo>
                <a:pt x="1546" y="1802997"/>
              </a:moveTo>
              <a:arcTo wR="1879209" hR="1879209" stAng="10939457" swAng="328079"/>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10CA4A9-50DE-1844-8FF6-C87DBA62C53D}">
      <dsp:nvSpPr>
        <dsp:cNvPr id="0" name=""/>
        <dsp:cNvSpPr/>
      </dsp:nvSpPr>
      <dsp:spPr>
        <a:xfrm>
          <a:off x="982058" y="1108997"/>
          <a:ext cx="2574206" cy="109119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Based on </a:t>
          </a:r>
          <a:r>
            <a:rPr lang="en-US" sz="1800" b="1" kern="1200" dirty="0" smtClean="0">
              <a:solidFill>
                <a:srgbClr val="FF0000"/>
              </a:solidFill>
            </a:rPr>
            <a:t>data, adjust </a:t>
          </a:r>
          <a:r>
            <a:rPr lang="en-US" sz="1800" kern="1200" dirty="0" smtClean="0"/>
            <a:t>instruction &amp; reteach</a:t>
          </a:r>
          <a:endParaRPr lang="en-US" sz="1800" kern="1200" dirty="0"/>
        </a:p>
      </dsp:txBody>
      <dsp:txXfrm>
        <a:off x="1035326" y="1162265"/>
        <a:ext cx="2467670" cy="984661"/>
      </dsp:txXfrm>
    </dsp:sp>
    <dsp:sp modelId="{4EFC0C99-69F2-A342-846A-B082A23F5061}">
      <dsp:nvSpPr>
        <dsp:cNvPr id="0" name=""/>
        <dsp:cNvSpPr/>
      </dsp:nvSpPr>
      <dsp:spPr>
        <a:xfrm>
          <a:off x="2495515" y="-59790"/>
          <a:ext cx="3758418" cy="3758418"/>
        </a:xfrm>
        <a:custGeom>
          <a:avLst/>
          <a:gdLst/>
          <a:ahLst/>
          <a:cxnLst/>
          <a:rect l="0" t="0" r="0" b="0"/>
          <a:pathLst>
            <a:path>
              <a:moveTo>
                <a:pt x="186549" y="1062918"/>
              </a:moveTo>
              <a:arcTo wR="1879209" hR="1879209" stAng="12344750" swAng="64024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FBE6A-0ED4-47E0-A4D6-05BE3BE0F4B8}">
      <dsp:nvSpPr>
        <dsp:cNvPr id="0" name=""/>
        <dsp:cNvSpPr/>
      </dsp:nvSpPr>
      <dsp:spPr>
        <a:xfrm rot="5400000">
          <a:off x="2651620" y="-210082"/>
          <a:ext cx="6388872" cy="6998385"/>
        </a:xfrm>
        <a:prstGeom prst="round2Same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US" sz="6500" kern="1200" dirty="0"/>
        </a:p>
      </dsp:txBody>
      <dsp:txXfrm rot="-5400000">
        <a:off x="2346864" y="406553"/>
        <a:ext cx="6686506" cy="5765114"/>
      </dsp:txXfrm>
    </dsp:sp>
    <dsp:sp modelId="{93C2DD62-597F-4C7F-BFD5-20A20BDD7969}">
      <dsp:nvSpPr>
        <dsp:cNvPr id="0" name=""/>
        <dsp:cNvSpPr/>
      </dsp:nvSpPr>
      <dsp:spPr>
        <a:xfrm>
          <a:off x="378620" y="74991"/>
          <a:ext cx="1968243" cy="642823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Supporting Implementation:</a:t>
          </a:r>
        </a:p>
        <a:p>
          <a:pPr lvl="0" algn="ctr" defTabSz="800100" rtl="0">
            <a:lnSpc>
              <a:spcPct val="90000"/>
            </a:lnSpc>
            <a:spcBef>
              <a:spcPct val="0"/>
            </a:spcBef>
            <a:spcAft>
              <a:spcPct val="35000"/>
            </a:spcAft>
          </a:pPr>
          <a:r>
            <a:rPr lang="en-US" sz="1800" kern="1200" dirty="0" smtClean="0"/>
            <a:t> Alignment and Integration, Implementation Coordination</a:t>
          </a:r>
          <a:endParaRPr lang="en-US" sz="1800" kern="1200" dirty="0"/>
        </a:p>
      </dsp:txBody>
      <dsp:txXfrm>
        <a:off x="474702" y="171073"/>
        <a:ext cx="1776079" cy="623607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74828-0340-AB4D-AD2A-9D26902FB9DD}" type="datetimeFigureOut">
              <a:rPr lang="en-US" smtClean="0"/>
              <a:pPr/>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B1DE6-94DE-6D43-848C-B962B2DD5330}" type="slidenum">
              <a:rPr lang="en-US" smtClean="0"/>
              <a:pPr/>
              <a:t>‹#›</a:t>
            </a:fld>
            <a:endParaRPr lang="en-US"/>
          </a:p>
        </p:txBody>
      </p:sp>
    </p:spTree>
    <p:extLst>
      <p:ext uri="{BB962C8B-B14F-4D97-AF65-F5344CB8AC3E}">
        <p14:creationId xmlns:p14="http://schemas.microsoft.com/office/powerpoint/2010/main" val="821307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B1DE6-94DE-6D43-848C-B962B2DD5330}" type="slidenum">
              <a:rPr lang="en-US" smtClean="0"/>
              <a:pPr/>
              <a:t>2</a:t>
            </a:fld>
            <a:endParaRPr lang="en-US"/>
          </a:p>
        </p:txBody>
      </p:sp>
    </p:spTree>
    <p:extLst>
      <p:ext uri="{BB962C8B-B14F-4D97-AF65-F5344CB8AC3E}">
        <p14:creationId xmlns:p14="http://schemas.microsoft.com/office/powerpoint/2010/main" val="57503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322" eaLnBrk="0" hangingPunct="0">
              <a:defRPr sz="2400">
                <a:solidFill>
                  <a:schemeClr val="tx1"/>
                </a:solidFill>
                <a:latin typeface="Arial" charset="0"/>
                <a:ea typeface="ＭＳ Ｐゴシック" charset="0"/>
                <a:cs typeface="ＭＳ Ｐゴシック" charset="0"/>
              </a:defRPr>
            </a:lvl1pPr>
            <a:lvl2pPr marL="729057" indent="-280406" defTabSz="911322" eaLnBrk="0" hangingPunct="0">
              <a:defRPr sz="2400">
                <a:solidFill>
                  <a:schemeClr val="tx1"/>
                </a:solidFill>
                <a:latin typeface="Arial" charset="0"/>
                <a:ea typeface="ＭＳ Ｐゴシック" charset="0"/>
              </a:defRPr>
            </a:lvl2pPr>
            <a:lvl3pPr marL="1121626" indent="-224325" defTabSz="911322" eaLnBrk="0" hangingPunct="0">
              <a:defRPr sz="2400">
                <a:solidFill>
                  <a:schemeClr val="tx1"/>
                </a:solidFill>
                <a:latin typeface="Arial" charset="0"/>
                <a:ea typeface="ＭＳ Ｐゴシック" charset="0"/>
              </a:defRPr>
            </a:lvl3pPr>
            <a:lvl4pPr marL="1570276" indent="-224325" defTabSz="911322" eaLnBrk="0" hangingPunct="0">
              <a:defRPr sz="2400">
                <a:solidFill>
                  <a:schemeClr val="tx1"/>
                </a:solidFill>
                <a:latin typeface="Arial" charset="0"/>
                <a:ea typeface="ＭＳ Ｐゴシック" charset="0"/>
              </a:defRPr>
            </a:lvl4pPr>
            <a:lvl5pPr marL="2018927" indent="-224325" defTabSz="911322" eaLnBrk="0" hangingPunct="0">
              <a:defRPr sz="2400">
                <a:solidFill>
                  <a:schemeClr val="tx1"/>
                </a:solidFill>
                <a:latin typeface="Arial" charset="0"/>
                <a:ea typeface="ＭＳ Ｐゴシック" charset="0"/>
              </a:defRPr>
            </a:lvl5pPr>
            <a:lvl6pPr marL="2467577" indent="-224325" defTabSz="911322" eaLnBrk="0" fontAlgn="base" hangingPunct="0">
              <a:spcBef>
                <a:spcPct val="0"/>
              </a:spcBef>
              <a:spcAft>
                <a:spcPct val="0"/>
              </a:spcAft>
              <a:defRPr sz="2400">
                <a:solidFill>
                  <a:schemeClr val="tx1"/>
                </a:solidFill>
                <a:latin typeface="Arial" charset="0"/>
                <a:ea typeface="ＭＳ Ｐゴシック" charset="0"/>
              </a:defRPr>
            </a:lvl6pPr>
            <a:lvl7pPr marL="2916227" indent="-224325" defTabSz="911322" eaLnBrk="0" fontAlgn="base" hangingPunct="0">
              <a:spcBef>
                <a:spcPct val="0"/>
              </a:spcBef>
              <a:spcAft>
                <a:spcPct val="0"/>
              </a:spcAft>
              <a:defRPr sz="2400">
                <a:solidFill>
                  <a:schemeClr val="tx1"/>
                </a:solidFill>
                <a:latin typeface="Arial" charset="0"/>
                <a:ea typeface="ＭＳ Ｐゴシック" charset="0"/>
              </a:defRPr>
            </a:lvl7pPr>
            <a:lvl8pPr marL="3364878" indent="-224325" defTabSz="911322" eaLnBrk="0" fontAlgn="base" hangingPunct="0">
              <a:spcBef>
                <a:spcPct val="0"/>
              </a:spcBef>
              <a:spcAft>
                <a:spcPct val="0"/>
              </a:spcAft>
              <a:defRPr sz="2400">
                <a:solidFill>
                  <a:schemeClr val="tx1"/>
                </a:solidFill>
                <a:latin typeface="Arial" charset="0"/>
                <a:ea typeface="ＭＳ Ｐゴシック" charset="0"/>
              </a:defRPr>
            </a:lvl8pPr>
            <a:lvl9pPr marL="3813528" indent="-224325" defTabSz="91132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572DE6-9B3A-8D46-A3E0-A90995986BFB}" type="slidenum">
              <a:rPr lang="en-US" sz="1100">
                <a:solidFill>
                  <a:srgbClr val="000000"/>
                </a:solidFill>
                <a:cs typeface="MS PGothic" charset="0"/>
              </a:rPr>
              <a:pPr eaLnBrk="1" hangingPunct="1"/>
              <a:t>21</a:t>
            </a:fld>
            <a:endParaRPr lang="en-US" sz="1100">
              <a:solidFill>
                <a:srgbClr val="000000"/>
              </a:solidFill>
              <a:cs typeface="MS PGothic" charset="0"/>
            </a:endParaRPr>
          </a:p>
        </p:txBody>
      </p:sp>
      <p:sp>
        <p:nvSpPr>
          <p:cNvPr id="290819"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t>Knowledge V. Deficit</a:t>
            </a:r>
          </a:p>
          <a:p>
            <a:pPr eaLnBrk="1" hangingPunct="1">
              <a:spcBef>
                <a:spcPct val="0"/>
              </a:spcBef>
            </a:pPr>
            <a:endParaRPr lang="en-US"/>
          </a:p>
        </p:txBody>
      </p:sp>
    </p:spTree>
    <p:extLst>
      <p:ext uri="{BB962C8B-B14F-4D97-AF65-F5344CB8AC3E}">
        <p14:creationId xmlns:p14="http://schemas.microsoft.com/office/powerpoint/2010/main" val="386557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624" eaLnBrk="0" hangingPunct="0">
              <a:defRPr>
                <a:solidFill>
                  <a:schemeClr val="tx1"/>
                </a:solidFill>
                <a:latin typeface="Arial" charset="0"/>
                <a:ea typeface="ＭＳ Ｐゴシック" pitchFamily="34" charset="-128"/>
              </a:defRPr>
            </a:lvl1pPr>
            <a:lvl2pPr marL="722256" indent="-277790" defTabSz="913624" eaLnBrk="0" hangingPunct="0">
              <a:defRPr>
                <a:solidFill>
                  <a:schemeClr val="tx1"/>
                </a:solidFill>
                <a:latin typeface="Arial" charset="0"/>
                <a:ea typeface="ＭＳ Ｐゴシック" pitchFamily="34" charset="-128"/>
              </a:defRPr>
            </a:lvl2pPr>
            <a:lvl3pPr marL="1111163" indent="-222233" defTabSz="913624" eaLnBrk="0" hangingPunct="0">
              <a:defRPr>
                <a:solidFill>
                  <a:schemeClr val="tx1"/>
                </a:solidFill>
                <a:latin typeface="Arial" charset="0"/>
                <a:ea typeface="ＭＳ Ｐゴシック" pitchFamily="34" charset="-128"/>
              </a:defRPr>
            </a:lvl3pPr>
            <a:lvl4pPr marL="1555628" indent="-222233" defTabSz="913624" eaLnBrk="0" hangingPunct="0">
              <a:defRPr>
                <a:solidFill>
                  <a:schemeClr val="tx1"/>
                </a:solidFill>
                <a:latin typeface="Arial" charset="0"/>
                <a:ea typeface="ＭＳ Ｐゴシック" pitchFamily="34" charset="-128"/>
              </a:defRPr>
            </a:lvl4pPr>
            <a:lvl5pPr marL="2000094" indent="-222233" defTabSz="913624" eaLnBrk="0" hangingPunct="0">
              <a:defRPr>
                <a:solidFill>
                  <a:schemeClr val="tx1"/>
                </a:solidFill>
                <a:latin typeface="Arial" charset="0"/>
                <a:ea typeface="ＭＳ Ｐゴシック" pitchFamily="34" charset="-128"/>
              </a:defRPr>
            </a:lvl5pPr>
            <a:lvl6pPr marL="2444559" indent="-222233" defTabSz="913624" eaLnBrk="0" fontAlgn="base" hangingPunct="0">
              <a:spcBef>
                <a:spcPct val="0"/>
              </a:spcBef>
              <a:spcAft>
                <a:spcPct val="0"/>
              </a:spcAft>
              <a:defRPr>
                <a:solidFill>
                  <a:schemeClr val="tx1"/>
                </a:solidFill>
                <a:latin typeface="Arial" charset="0"/>
                <a:ea typeface="ＭＳ Ｐゴシック" pitchFamily="34" charset="-128"/>
              </a:defRPr>
            </a:lvl6pPr>
            <a:lvl7pPr marL="2889024" indent="-222233" defTabSz="913624" eaLnBrk="0" fontAlgn="base" hangingPunct="0">
              <a:spcBef>
                <a:spcPct val="0"/>
              </a:spcBef>
              <a:spcAft>
                <a:spcPct val="0"/>
              </a:spcAft>
              <a:defRPr>
                <a:solidFill>
                  <a:schemeClr val="tx1"/>
                </a:solidFill>
                <a:latin typeface="Arial" charset="0"/>
                <a:ea typeface="ＭＳ Ｐゴシック" pitchFamily="34" charset="-128"/>
              </a:defRPr>
            </a:lvl7pPr>
            <a:lvl8pPr marL="3333490" indent="-222233" defTabSz="913624" eaLnBrk="0" fontAlgn="base" hangingPunct="0">
              <a:spcBef>
                <a:spcPct val="0"/>
              </a:spcBef>
              <a:spcAft>
                <a:spcPct val="0"/>
              </a:spcAft>
              <a:defRPr>
                <a:solidFill>
                  <a:schemeClr val="tx1"/>
                </a:solidFill>
                <a:latin typeface="Arial" charset="0"/>
                <a:ea typeface="ＭＳ Ｐゴシック" pitchFamily="34" charset="-128"/>
              </a:defRPr>
            </a:lvl8pPr>
            <a:lvl9pPr marL="3777955" indent="-222233" defTabSz="913624"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332D0FA-8F6C-194E-B23B-068BE7BED91A}" type="slidenum">
              <a:rPr lang="en-US" smtClean="0">
                <a:solidFill>
                  <a:prstClr val="black"/>
                </a:solidFill>
              </a:rPr>
              <a:pPr eaLnBrk="1" hangingPunct="1">
                <a:defRPr/>
              </a:pPr>
              <a:t>22</a:t>
            </a:fld>
            <a:endParaRPr lang="en-US" smtClean="0">
              <a:solidFill>
                <a:prstClr val="black"/>
              </a:solidFill>
            </a:endParaRPr>
          </a:p>
        </p:txBody>
      </p:sp>
      <p:sp>
        <p:nvSpPr>
          <p:cNvPr id="2" name="Rectangle 7"/>
          <p:cNvSpPr txBox="1">
            <a:spLocks noGrp="1" noChangeArrowheads="1"/>
          </p:cNvSpPr>
          <p:nvPr/>
        </p:nvSpPr>
        <p:spPr bwMode="auto">
          <a:xfrm>
            <a:off x="3885579" y="8684926"/>
            <a:ext cx="2970869"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2" tIns="45712" rIns="91422" bIns="45712"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EBB90D9-85E1-C949-B7C2-E2C9C5E29490}" type="slidenum">
              <a:rPr lang="en-US" sz="1200">
                <a:solidFill>
                  <a:srgbClr val="000000"/>
                </a:solidFill>
              </a:rPr>
              <a:pPr algn="r" eaLnBrk="1" hangingPunct="1"/>
              <a:t>22</a:t>
            </a:fld>
            <a:endParaRPr lang="en-US" sz="1200">
              <a:solidFill>
                <a:srgbClr val="000000"/>
              </a:solidFill>
            </a:endParaRPr>
          </a:p>
        </p:txBody>
      </p:sp>
      <p:sp>
        <p:nvSpPr>
          <p:cNvPr id="53252" name="Rectangle 2"/>
          <p:cNvSpPr>
            <a:spLocks noGrp="1" noRot="1" noChangeAspect="1" noChangeArrowheads="1" noTextEdit="1"/>
          </p:cNvSpPr>
          <p:nvPr>
            <p:ph type="sldImg"/>
          </p:nvPr>
        </p:nvSpPr>
        <p:spPr>
          <a:ln/>
        </p:spPr>
      </p:sp>
      <p:sp>
        <p:nvSpPr>
          <p:cNvPr id="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Always have a plan for reducing the effort</a:t>
            </a:r>
          </a:p>
          <a:p>
            <a:pPr>
              <a:buFontTx/>
              <a:buChar char="•"/>
            </a:pPr>
            <a:r>
              <a:rPr lang="en-US"/>
              <a:t>Acknowledge frequently in the beginning</a:t>
            </a:r>
          </a:p>
          <a:p>
            <a:pPr>
              <a:buFontTx/>
              <a:buChar char="•"/>
            </a:pPr>
            <a:r>
              <a:rPr lang="en-US"/>
              <a:t>Acknowledge contingent on desired behavior</a:t>
            </a:r>
          </a:p>
          <a:p>
            <a:pPr>
              <a:buFontTx/>
              <a:buChar char="•"/>
            </a:pPr>
            <a:r>
              <a:rPr lang="en-US"/>
              <a:t>Refrain from threatening the loss of reinforcer as a strategy for motivating desired behaviors</a:t>
            </a:r>
          </a:p>
          <a:p>
            <a:pPr>
              <a:buFontTx/>
              <a:buChar char="•"/>
            </a:pPr>
            <a:r>
              <a:rPr lang="en-US"/>
              <a:t>Refrain from taking earned items or activities away from a student</a:t>
            </a:r>
          </a:p>
          <a:p>
            <a:pPr>
              <a:buFontTx/>
              <a:buChar char="•"/>
            </a:pPr>
            <a:r>
              <a:rPr lang="en-US"/>
              <a:t>Students should be eligible to earn acknowledgement  throughout the day contingent upon appropriate behavior</a:t>
            </a:r>
          </a:p>
          <a:p>
            <a:pPr eaLnBrk="1" hangingPunct="1"/>
            <a:endParaRPr lang="en-US"/>
          </a:p>
        </p:txBody>
      </p:sp>
    </p:spTree>
    <p:extLst>
      <p:ext uri="{BB962C8B-B14F-4D97-AF65-F5344CB8AC3E}">
        <p14:creationId xmlns:p14="http://schemas.microsoft.com/office/powerpoint/2010/main" val="305789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23</a:t>
            </a:fld>
            <a:endParaRPr lang="en-US"/>
          </a:p>
        </p:txBody>
      </p:sp>
    </p:spTree>
    <p:extLst>
      <p:ext uri="{BB962C8B-B14F-4D97-AF65-F5344CB8AC3E}">
        <p14:creationId xmlns:p14="http://schemas.microsoft.com/office/powerpoint/2010/main" val="58639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7767" y="3228576"/>
            <a:ext cx="7315200" cy="3256360"/>
          </a:xfrm>
        </p:spPr>
        <p:txBody>
          <a:bodyPr/>
          <a:lstStyle/>
          <a:p>
            <a:pPr lvl="0"/>
            <a:r>
              <a:rPr lang="en-US" baseline="0" dirty="0" smtClean="0"/>
              <a:t>Trainer Notes: We want your teachers to have effective strategies that they are all using consistently.  Tier I features are implemented within classrooms and are consistent with school-wide systems.</a:t>
            </a:r>
          </a:p>
          <a:p>
            <a:pPr lvl="0"/>
            <a:r>
              <a:rPr lang="en-US" baseline="0" dirty="0" smtClean="0"/>
              <a:t> </a:t>
            </a:r>
          </a:p>
          <a:p>
            <a:r>
              <a:rPr lang="en-US" sz="1200" i="1" kern="1200" dirty="0" smtClean="0">
                <a:solidFill>
                  <a:schemeClr val="tx1"/>
                </a:solidFill>
                <a:effectLst/>
                <a:latin typeface="Arial"/>
                <a:ea typeface="+mn-ea"/>
                <a:cs typeface="+mn-cs"/>
              </a:rPr>
              <a:t>(The classroom is a critical  aspect of Tier I training and includes 8 key components. These strategies maximize classroom management to allow for instructional time and less teacher stress!</a:t>
            </a:r>
          </a:p>
          <a:p>
            <a:r>
              <a:rPr lang="en-US" sz="1200" i="1" kern="1200" dirty="0" smtClean="0">
                <a:solidFill>
                  <a:schemeClr val="tx1"/>
                </a:solidFill>
                <a:effectLst/>
                <a:latin typeface="Arial"/>
                <a:ea typeface="+mn-ea"/>
                <a:cs typeface="+mn-cs"/>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r>
              <a:rPr lang="en-US" sz="1200" i="1" kern="1200" dirty="0" smtClean="0">
                <a:solidFill>
                  <a:schemeClr val="tx1"/>
                </a:solidFill>
                <a:effectLst/>
                <a:latin typeface="Arial"/>
                <a:ea typeface="+mn-ea"/>
                <a:cs typeface="+mn-cs"/>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r>
              <a:rPr lang="en-US" sz="1200" i="1" kern="1200" dirty="0" smtClean="0">
                <a:solidFill>
                  <a:schemeClr val="tx1"/>
                </a:solidFill>
                <a:effectLst/>
                <a:latin typeface="Arial"/>
                <a:ea typeface="+mn-ea"/>
                <a:cs typeface="+mn-cs"/>
              </a:rPr>
              <a:t>**</a:t>
            </a:r>
            <a:r>
              <a:rPr lang="en-US" sz="1200" i="1" kern="1200" smtClean="0">
                <a:solidFill>
                  <a:schemeClr val="tx1"/>
                </a:solidFill>
                <a:effectLst/>
                <a:latin typeface="Arial"/>
                <a:ea typeface="+mn-ea"/>
                <a:cs typeface="+mn-cs"/>
              </a:rPr>
              <a:t>Components #7 </a:t>
            </a:r>
            <a:r>
              <a:rPr lang="en-US" sz="1200" i="1" kern="1200" dirty="0" smtClean="0">
                <a:solidFill>
                  <a:schemeClr val="tx1"/>
                </a:solidFill>
                <a:effectLst/>
                <a:latin typeface="Arial"/>
                <a:ea typeface="+mn-ea"/>
                <a:cs typeface="+mn-cs"/>
              </a:rPr>
              <a:t>and 8 are about providing adequate level of practice for the behaviors you want to see, and how to effectively, quickly redirect these misbehaviors so they are less likely to turn into bigger behaviors.)</a:t>
            </a:r>
          </a:p>
          <a:p>
            <a:pPr lvl="0"/>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200E02C-F560-4F3F-9EFE-CFDBF90B9250}" type="slidenum">
              <a:rPr lang="en-US" smtClean="0"/>
              <a:pPr/>
              <a:t>24</a:t>
            </a:fld>
            <a:endParaRPr lang="en-US" dirty="0"/>
          </a:p>
        </p:txBody>
      </p:sp>
    </p:spTree>
    <p:extLst>
      <p:ext uri="{BB962C8B-B14F-4D97-AF65-F5344CB8AC3E}">
        <p14:creationId xmlns:p14="http://schemas.microsoft.com/office/powerpoint/2010/main" val="57115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862DD6F7-041B-CC47-BD94-047568443AF6}" type="slidenum">
              <a:rPr lang="en-US" smtClean="0">
                <a:solidFill>
                  <a:srgbClr val="000000"/>
                </a:solidFill>
                <a:latin typeface="Arial" pitchFamily="34" charset="0"/>
              </a:rPr>
              <a:pPr>
                <a:defRPr/>
              </a:pPr>
              <a:t>25</a:t>
            </a:fld>
            <a:endParaRPr lang="en-US" smtClean="0">
              <a:solidFill>
                <a:srgbClr val="000000"/>
              </a:solidFill>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spcBef>
                <a:spcPct val="0"/>
              </a:spcBef>
            </a:pPr>
            <a:r>
              <a:rPr lang="en-US" dirty="0"/>
              <a:t>Replacement behaviors- very important that we anchor in our teaching matrix as this is our core social emotional curriculum- the common language and script we use to teach, acknowledge, pre-correct – all staff are using same approach for teaching and supporting throughout the year across the school day.  We get what we pay attention to and this helps provide the common language/consistent approach- our values for our school</a:t>
            </a:r>
          </a:p>
          <a:p>
            <a:pPr>
              <a:spcBef>
                <a:spcPct val="0"/>
              </a:spcBef>
            </a:pPr>
            <a:r>
              <a:rPr lang="en-US" dirty="0"/>
              <a:t>When dealing with stress and anxiety became major priority in school, it would be a matter of teaching skills to students so they developed strategies and skills and incorporated into their social curriculum – the matrix is the delivery mechanism to get skills out ALL !!!  </a:t>
            </a:r>
          </a:p>
        </p:txBody>
      </p:sp>
    </p:spTree>
    <p:extLst>
      <p:ext uri="{BB962C8B-B14F-4D97-AF65-F5344CB8AC3E}">
        <p14:creationId xmlns:p14="http://schemas.microsoft.com/office/powerpoint/2010/main" val="6455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31642-7D2C-49D9-A6CB-D964656FA305}" type="slidenum">
              <a:rPr lang="en-US" smtClean="0"/>
              <a:t>26</a:t>
            </a:fld>
            <a:endParaRPr lang="en-US"/>
          </a:p>
        </p:txBody>
      </p:sp>
    </p:spTree>
    <p:extLst>
      <p:ext uri="{BB962C8B-B14F-4D97-AF65-F5344CB8AC3E}">
        <p14:creationId xmlns:p14="http://schemas.microsoft.com/office/powerpoint/2010/main" val="81010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endParaRPr lang="en" sz="1000" b="1" dirty="0">
              <a:solidFill>
                <a:schemeClr val="dk1"/>
              </a:solidFill>
            </a:endParaRPr>
          </a:p>
        </p:txBody>
      </p:sp>
    </p:spTree>
    <p:extLst>
      <p:ext uri="{BB962C8B-B14F-4D97-AF65-F5344CB8AC3E}">
        <p14:creationId xmlns:p14="http://schemas.microsoft.com/office/powerpoint/2010/main" val="160821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PBS v. Non-PBS schools on Missouri State Assessment </a:t>
            </a:r>
            <a:endParaRPr lang="en-US" dirty="0"/>
          </a:p>
        </p:txBody>
      </p:sp>
      <p:sp>
        <p:nvSpPr>
          <p:cNvPr id="4" name="Slide Number Placeholder 3"/>
          <p:cNvSpPr>
            <a:spLocks noGrp="1"/>
          </p:cNvSpPr>
          <p:nvPr>
            <p:ph type="sldNum" sz="quarter" idx="10"/>
          </p:nvPr>
        </p:nvSpPr>
        <p:spPr/>
        <p:txBody>
          <a:bodyPr/>
          <a:lstStyle/>
          <a:p>
            <a:fld id="{C24B1DE6-94DE-6D43-848C-B962B2DD5330}" type="slidenum">
              <a:rPr lang="en-US" smtClean="0"/>
              <a:pPr/>
              <a:t>28</a:t>
            </a:fld>
            <a:endParaRPr lang="en-US"/>
          </a:p>
        </p:txBody>
      </p:sp>
    </p:spTree>
    <p:extLst>
      <p:ext uri="{BB962C8B-B14F-4D97-AF65-F5344CB8AC3E}">
        <p14:creationId xmlns:p14="http://schemas.microsoft.com/office/powerpoint/2010/main" val="310820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PBS v. Non-PBS schools on Missouri State Assessment </a:t>
            </a:r>
            <a:endParaRPr lang="en-US" dirty="0"/>
          </a:p>
        </p:txBody>
      </p:sp>
      <p:sp>
        <p:nvSpPr>
          <p:cNvPr id="4" name="Slide Number Placeholder 3"/>
          <p:cNvSpPr>
            <a:spLocks noGrp="1"/>
          </p:cNvSpPr>
          <p:nvPr>
            <p:ph type="sldNum" sz="quarter" idx="10"/>
          </p:nvPr>
        </p:nvSpPr>
        <p:spPr/>
        <p:txBody>
          <a:bodyPr/>
          <a:lstStyle/>
          <a:p>
            <a:fld id="{A69ADD2F-83F7-744B-BE75-E490219092D2}" type="slidenum">
              <a:rPr lang="en-US" smtClean="0"/>
              <a:t>29</a:t>
            </a:fld>
            <a:endParaRPr lang="en-US" dirty="0"/>
          </a:p>
        </p:txBody>
      </p:sp>
    </p:spTree>
    <p:extLst>
      <p:ext uri="{BB962C8B-B14F-4D97-AF65-F5344CB8AC3E}">
        <p14:creationId xmlns:p14="http://schemas.microsoft.com/office/powerpoint/2010/main" val="106147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B1DE6-94DE-6D43-848C-B962B2DD5330}" type="slidenum">
              <a:rPr lang="en-US" smtClean="0"/>
              <a:pPr/>
              <a:t>33</a:t>
            </a:fld>
            <a:endParaRPr lang="en-US"/>
          </a:p>
        </p:txBody>
      </p:sp>
    </p:spTree>
    <p:extLst>
      <p:ext uri="{BB962C8B-B14F-4D97-AF65-F5344CB8AC3E}">
        <p14:creationId xmlns:p14="http://schemas.microsoft.com/office/powerpoint/2010/main" val="197611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4" name="Notes Placeholder 2"/>
          <p:cNvSpPr>
            <a:spLocks noGrp="1"/>
          </p:cNvSpPr>
          <p:nvPr>
            <p:ph type="body" idx="1"/>
          </p:nvPr>
        </p:nvSpPr>
        <p:spPr>
          <a:noFill/>
        </p:spPr>
        <p:txBody>
          <a:bodyPr/>
          <a:lstStyle/>
          <a:p>
            <a:r>
              <a:rPr lang="en-US" dirty="0"/>
              <a:t>Who do we “blame’?</a:t>
            </a:r>
          </a:p>
        </p:txBody>
      </p:sp>
      <p:sp>
        <p:nvSpPr>
          <p:cNvPr id="4" name="Slide Number Placeholder 3"/>
          <p:cNvSpPr>
            <a:spLocks noGrp="1"/>
          </p:cNvSpPr>
          <p:nvPr>
            <p:ph type="sldNum" sz="quarter" idx="5"/>
          </p:nvPr>
        </p:nvSpPr>
        <p:spPr/>
        <p:txBody>
          <a:bodyPr/>
          <a:lstStyle/>
          <a:p>
            <a:pPr>
              <a:defRPr/>
            </a:pPr>
            <a:fld id="{D6D4F4A9-613E-2245-A95C-5098AD361920}" type="slidenum">
              <a:rPr lang="en-US" smtClean="0"/>
              <a:pPr>
                <a:defRPr/>
              </a:pPr>
              <a:t>4</a:t>
            </a:fld>
            <a:endParaRPr lang="en-US" dirty="0"/>
          </a:p>
        </p:txBody>
      </p:sp>
    </p:spTree>
    <p:extLst>
      <p:ext uri="{BB962C8B-B14F-4D97-AF65-F5344CB8AC3E}">
        <p14:creationId xmlns:p14="http://schemas.microsoft.com/office/powerpoint/2010/main" val="319454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724DB31-3AC9-ED45-8F41-88EB45A01AEE}" type="slidenum">
              <a:rPr lang="en-US" sz="1200">
                <a:cs typeface="MS PGothic" charset="0"/>
              </a:rPr>
              <a:pPr algn="r" eaLnBrk="1" hangingPunct="1"/>
              <a:t>35</a:t>
            </a:fld>
            <a:endParaRPr lang="en-US" sz="1200">
              <a:cs typeface="MS PGothic" charset="0"/>
            </a:endParaRPr>
          </a:p>
        </p:txBody>
      </p:sp>
      <p:sp>
        <p:nvSpPr>
          <p:cNvPr id="7885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8BE86D1-61BF-214D-A828-466190314411}" type="slidenum">
              <a:rPr lang="en-US" sz="1200">
                <a:cs typeface="MS PGothic" charset="0"/>
              </a:rPr>
              <a:pPr algn="r" eaLnBrk="1" hangingPunct="1"/>
              <a:t>35</a:t>
            </a:fld>
            <a:endParaRPr lang="en-US" sz="1200">
              <a:cs typeface="MS PGothic" charset="0"/>
            </a:endParaRPr>
          </a:p>
        </p:txBody>
      </p:sp>
      <p:sp>
        <p:nvSpPr>
          <p:cNvPr id="154628" name="Slide Image Placeholder 1"/>
          <p:cNvSpPr>
            <a:spLocks noGrp="1" noRot="1" noChangeAspect="1" noTextEdit="1"/>
          </p:cNvSpPr>
          <p:nvPr>
            <p:ph type="sldImg"/>
          </p:nvPr>
        </p:nvSpPr>
        <p:spPr>
          <a:ln/>
        </p:spPr>
      </p:sp>
      <p:sp>
        <p:nvSpPr>
          <p:cNvPr id="154629" name="Notes Placeholder 2"/>
          <p:cNvSpPr>
            <a:spLocks noGrp="1"/>
          </p:cNvSpPr>
          <p:nvPr>
            <p:ph type="body" idx="1"/>
          </p:nvPr>
        </p:nvSpPr>
        <p:spPr>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0" tIns="45716" rIns="91430" bIns="45716"/>
          <a:lstStyle/>
          <a:p>
            <a:pPr eaLnBrk="1" hangingPunct="1">
              <a:spcBef>
                <a:spcPct val="0"/>
              </a:spcBef>
              <a:defRPr/>
            </a:pPr>
            <a:endParaRPr lang="en-US">
              <a:cs typeface="+mn-cs"/>
            </a:endParaRPr>
          </a:p>
        </p:txBody>
      </p:sp>
      <p:sp>
        <p:nvSpPr>
          <p:cNvPr id="78853"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497EADA-477A-2141-82DE-6A555482E01D}" type="slidenum">
              <a:rPr lang="en-US" sz="1200">
                <a:cs typeface="MS PGothic" charset="0"/>
              </a:rPr>
              <a:pPr algn="r" eaLnBrk="1" hangingPunct="1"/>
              <a:t>35</a:t>
            </a:fld>
            <a:endParaRPr lang="en-US" sz="1200">
              <a:cs typeface="MS PGothic" charset="0"/>
            </a:endParaRPr>
          </a:p>
        </p:txBody>
      </p:sp>
    </p:spTree>
    <p:extLst>
      <p:ext uri="{BB962C8B-B14F-4D97-AF65-F5344CB8AC3E}">
        <p14:creationId xmlns:p14="http://schemas.microsoft.com/office/powerpoint/2010/main" val="228817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EF505D9-40C6-0347-81DE-3C7B420D61A6}" type="slidenum">
              <a:rPr lang="en-US" smtClean="0"/>
              <a:pPr eaLnBrk="1" hangingPunct="1">
                <a:defRPr/>
              </a:pPr>
              <a:t>36</a:t>
            </a:fld>
            <a:endParaRPr lang="en-US" smtClean="0"/>
          </a:p>
        </p:txBody>
      </p:sp>
      <p:sp>
        <p:nvSpPr>
          <p:cNvPr id="8089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076E6DE-34F0-2C48-BCFE-FF528C58D4E1}" type="slidenum">
              <a:rPr lang="en-US" sz="1200">
                <a:cs typeface="Arial" charset="0"/>
              </a:rPr>
              <a:pPr algn="r" eaLnBrk="1" hangingPunct="1"/>
              <a:t>36</a:t>
            </a:fld>
            <a:endParaRPr lang="en-US" sz="1200">
              <a:cs typeface="Arial"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extLst>
      <p:ext uri="{BB962C8B-B14F-4D97-AF65-F5344CB8AC3E}">
        <p14:creationId xmlns:p14="http://schemas.microsoft.com/office/powerpoint/2010/main" val="245336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12" eaLnBrk="0" hangingPunct="0">
              <a:defRPr>
                <a:solidFill>
                  <a:schemeClr val="tx1"/>
                </a:solidFill>
                <a:latin typeface="Arial" charset="0"/>
                <a:ea typeface="ＭＳ Ｐゴシック" charset="0"/>
              </a:defRPr>
            </a:lvl1pPr>
            <a:lvl2pPr marL="729017" indent="-280391" defTabSz="909712" eaLnBrk="0" hangingPunct="0">
              <a:defRPr>
                <a:solidFill>
                  <a:schemeClr val="tx1"/>
                </a:solidFill>
                <a:latin typeface="Arial" charset="0"/>
                <a:ea typeface="ＭＳ Ｐゴシック" charset="0"/>
              </a:defRPr>
            </a:lvl2pPr>
            <a:lvl3pPr marL="1121564" indent="-224312" defTabSz="909712" eaLnBrk="0" hangingPunct="0">
              <a:defRPr>
                <a:solidFill>
                  <a:schemeClr val="tx1"/>
                </a:solidFill>
                <a:latin typeface="Arial" charset="0"/>
                <a:ea typeface="ＭＳ Ｐゴシック" charset="0"/>
              </a:defRPr>
            </a:lvl3pPr>
            <a:lvl4pPr marL="1570189" indent="-224312" defTabSz="909712" eaLnBrk="0" hangingPunct="0">
              <a:defRPr>
                <a:solidFill>
                  <a:schemeClr val="tx1"/>
                </a:solidFill>
                <a:latin typeface="Arial" charset="0"/>
                <a:ea typeface="ＭＳ Ｐゴシック" charset="0"/>
              </a:defRPr>
            </a:lvl4pPr>
            <a:lvl5pPr marL="2018816" indent="-224312" defTabSz="909712" eaLnBrk="0" hangingPunct="0">
              <a:defRPr>
                <a:solidFill>
                  <a:schemeClr val="tx1"/>
                </a:solidFill>
                <a:latin typeface="Arial" charset="0"/>
                <a:ea typeface="ＭＳ Ｐゴシック" charset="0"/>
              </a:defRPr>
            </a:lvl5pPr>
            <a:lvl6pPr marL="2467441" indent="-224312" defTabSz="909712" eaLnBrk="0" fontAlgn="base" hangingPunct="0">
              <a:spcBef>
                <a:spcPct val="0"/>
              </a:spcBef>
              <a:spcAft>
                <a:spcPct val="0"/>
              </a:spcAft>
              <a:defRPr>
                <a:solidFill>
                  <a:schemeClr val="tx1"/>
                </a:solidFill>
                <a:latin typeface="Arial" charset="0"/>
                <a:ea typeface="ＭＳ Ｐゴシック" charset="0"/>
              </a:defRPr>
            </a:lvl6pPr>
            <a:lvl7pPr marL="2916065" indent="-224312" defTabSz="909712" eaLnBrk="0" fontAlgn="base" hangingPunct="0">
              <a:spcBef>
                <a:spcPct val="0"/>
              </a:spcBef>
              <a:spcAft>
                <a:spcPct val="0"/>
              </a:spcAft>
              <a:defRPr>
                <a:solidFill>
                  <a:schemeClr val="tx1"/>
                </a:solidFill>
                <a:latin typeface="Arial" charset="0"/>
                <a:ea typeface="ＭＳ Ｐゴシック" charset="0"/>
              </a:defRPr>
            </a:lvl7pPr>
            <a:lvl8pPr marL="3364692" indent="-224312" defTabSz="909712" eaLnBrk="0" fontAlgn="base" hangingPunct="0">
              <a:spcBef>
                <a:spcPct val="0"/>
              </a:spcBef>
              <a:spcAft>
                <a:spcPct val="0"/>
              </a:spcAft>
              <a:defRPr>
                <a:solidFill>
                  <a:schemeClr val="tx1"/>
                </a:solidFill>
                <a:latin typeface="Arial" charset="0"/>
                <a:ea typeface="ＭＳ Ｐゴシック" charset="0"/>
              </a:defRPr>
            </a:lvl8pPr>
            <a:lvl9pPr marL="3813317" indent="-224312" defTabSz="909712"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946CB581-4AF2-9B47-AA2F-6221D9C9514C}" type="slidenum">
              <a:rPr lang="en-US" smtClean="0"/>
              <a:pPr eaLnBrk="1" hangingPunct="1">
                <a:defRPr/>
              </a:pPr>
              <a:t>37</a:t>
            </a:fld>
            <a:endParaRPr lang="en-US" smtClean="0"/>
          </a:p>
        </p:txBody>
      </p:sp>
      <p:sp>
        <p:nvSpPr>
          <p:cNvPr id="8704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4" rIns="91425" bIns="45714"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5CA5954-EDDD-9F44-A2DA-095EE6331DC3}" type="slidenum">
              <a:rPr lang="en-US" sz="1200">
                <a:cs typeface="Arial" charset="0"/>
              </a:rPr>
              <a:pPr algn="r" eaLnBrk="1" hangingPunct="1"/>
              <a:t>37</a:t>
            </a:fld>
            <a:endParaRPr lang="en-US" sz="1200">
              <a:cs typeface="Arial"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extLst>
      <p:ext uri="{BB962C8B-B14F-4D97-AF65-F5344CB8AC3E}">
        <p14:creationId xmlns:p14="http://schemas.microsoft.com/office/powerpoint/2010/main" val="3045293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12" eaLnBrk="0" hangingPunct="0">
              <a:defRPr>
                <a:solidFill>
                  <a:schemeClr val="tx1"/>
                </a:solidFill>
                <a:latin typeface="Arial" charset="0"/>
                <a:ea typeface="ＭＳ Ｐゴシック" charset="0"/>
              </a:defRPr>
            </a:lvl1pPr>
            <a:lvl2pPr marL="729017" indent="-280391" defTabSz="909712" eaLnBrk="0" hangingPunct="0">
              <a:defRPr>
                <a:solidFill>
                  <a:schemeClr val="tx1"/>
                </a:solidFill>
                <a:latin typeface="Arial" charset="0"/>
                <a:ea typeface="ＭＳ Ｐゴシック" charset="0"/>
              </a:defRPr>
            </a:lvl2pPr>
            <a:lvl3pPr marL="1121564" indent="-224312" defTabSz="909712" eaLnBrk="0" hangingPunct="0">
              <a:defRPr>
                <a:solidFill>
                  <a:schemeClr val="tx1"/>
                </a:solidFill>
                <a:latin typeface="Arial" charset="0"/>
                <a:ea typeface="ＭＳ Ｐゴシック" charset="0"/>
              </a:defRPr>
            </a:lvl3pPr>
            <a:lvl4pPr marL="1570189" indent="-224312" defTabSz="909712" eaLnBrk="0" hangingPunct="0">
              <a:defRPr>
                <a:solidFill>
                  <a:schemeClr val="tx1"/>
                </a:solidFill>
                <a:latin typeface="Arial" charset="0"/>
                <a:ea typeface="ＭＳ Ｐゴシック" charset="0"/>
              </a:defRPr>
            </a:lvl4pPr>
            <a:lvl5pPr marL="2018816" indent="-224312" defTabSz="909712" eaLnBrk="0" hangingPunct="0">
              <a:defRPr>
                <a:solidFill>
                  <a:schemeClr val="tx1"/>
                </a:solidFill>
                <a:latin typeface="Arial" charset="0"/>
                <a:ea typeface="ＭＳ Ｐゴシック" charset="0"/>
              </a:defRPr>
            </a:lvl5pPr>
            <a:lvl6pPr marL="2467441" indent="-224312" defTabSz="909712" eaLnBrk="0" fontAlgn="base" hangingPunct="0">
              <a:spcBef>
                <a:spcPct val="0"/>
              </a:spcBef>
              <a:spcAft>
                <a:spcPct val="0"/>
              </a:spcAft>
              <a:defRPr>
                <a:solidFill>
                  <a:schemeClr val="tx1"/>
                </a:solidFill>
                <a:latin typeface="Arial" charset="0"/>
                <a:ea typeface="ＭＳ Ｐゴシック" charset="0"/>
              </a:defRPr>
            </a:lvl6pPr>
            <a:lvl7pPr marL="2916065" indent="-224312" defTabSz="909712" eaLnBrk="0" fontAlgn="base" hangingPunct="0">
              <a:spcBef>
                <a:spcPct val="0"/>
              </a:spcBef>
              <a:spcAft>
                <a:spcPct val="0"/>
              </a:spcAft>
              <a:defRPr>
                <a:solidFill>
                  <a:schemeClr val="tx1"/>
                </a:solidFill>
                <a:latin typeface="Arial" charset="0"/>
                <a:ea typeface="ＭＳ Ｐゴシック" charset="0"/>
              </a:defRPr>
            </a:lvl7pPr>
            <a:lvl8pPr marL="3364692" indent="-224312" defTabSz="909712" eaLnBrk="0" fontAlgn="base" hangingPunct="0">
              <a:spcBef>
                <a:spcPct val="0"/>
              </a:spcBef>
              <a:spcAft>
                <a:spcPct val="0"/>
              </a:spcAft>
              <a:defRPr>
                <a:solidFill>
                  <a:schemeClr val="tx1"/>
                </a:solidFill>
                <a:latin typeface="Arial" charset="0"/>
                <a:ea typeface="ＭＳ Ｐゴシック" charset="0"/>
              </a:defRPr>
            </a:lvl8pPr>
            <a:lvl9pPr marL="3813317" indent="-224312" defTabSz="909712"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6B907A05-3D2E-6947-8723-D9A33DB50E5F}" type="slidenum">
              <a:rPr lang="en-US" smtClean="0"/>
              <a:pPr eaLnBrk="1" hangingPunct="1">
                <a:defRPr/>
              </a:pPr>
              <a:t>38</a:t>
            </a:fld>
            <a:endParaRPr lang="en-US" smtClean="0"/>
          </a:p>
        </p:txBody>
      </p:sp>
      <p:sp>
        <p:nvSpPr>
          <p:cNvPr id="8909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4" rIns="91425" bIns="45714"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70688C7-0EAB-684E-9683-42D029D58D37}" type="slidenum">
              <a:rPr lang="en-US" sz="1200">
                <a:cs typeface="Arial" charset="0"/>
              </a:rPr>
              <a:pPr algn="r" eaLnBrk="1" hangingPunct="1"/>
              <a:t>38</a:t>
            </a:fld>
            <a:endParaRPr lang="en-US" sz="1200">
              <a:cs typeface="Arial"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extLst>
      <p:ext uri="{BB962C8B-B14F-4D97-AF65-F5344CB8AC3E}">
        <p14:creationId xmlns:p14="http://schemas.microsoft.com/office/powerpoint/2010/main" val="265278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1D5CC08-33FE-1C4F-873E-EF329F4F9AAE}" type="slidenum">
              <a:rPr lang="en-US" smtClean="0"/>
              <a:pPr eaLnBrk="1" hangingPunct="1">
                <a:defRPr/>
              </a:pPr>
              <a:t>39</a:t>
            </a:fld>
            <a:endParaRPr lang="en-US" smtClean="0"/>
          </a:p>
        </p:txBody>
      </p:sp>
      <p:sp>
        <p:nvSpPr>
          <p:cNvPr id="9113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6285F0B-E7D5-0A4D-A398-F39A46A06840}" type="slidenum">
              <a:rPr lang="en-US" sz="1200">
                <a:cs typeface="Arial" charset="0"/>
              </a:rPr>
              <a:pPr algn="r" eaLnBrk="1" hangingPunct="1"/>
              <a:t>39</a:t>
            </a:fld>
            <a:endParaRPr lang="en-US" sz="1200">
              <a:cs typeface="Arial"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US">
              <a:cs typeface="+mn-cs"/>
            </a:endParaRPr>
          </a:p>
        </p:txBody>
      </p:sp>
    </p:spTree>
    <p:extLst>
      <p:ext uri="{BB962C8B-B14F-4D97-AF65-F5344CB8AC3E}">
        <p14:creationId xmlns:p14="http://schemas.microsoft.com/office/powerpoint/2010/main" val="114445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7920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7" indent="-280391" eaLnBrk="0" hangingPunct="0">
              <a:spcBef>
                <a:spcPct val="30000"/>
              </a:spcBef>
              <a:defRPr sz="1200">
                <a:solidFill>
                  <a:schemeClr val="tx1"/>
                </a:solidFill>
                <a:latin typeface="Arial" charset="0"/>
                <a:ea typeface="ＭＳ Ｐゴシック" pitchFamily="34" charset="-128"/>
              </a:defRPr>
            </a:lvl2pPr>
            <a:lvl3pPr marL="1121564" indent="-224312" eaLnBrk="0" hangingPunct="0">
              <a:spcBef>
                <a:spcPct val="30000"/>
              </a:spcBef>
              <a:defRPr sz="1200">
                <a:solidFill>
                  <a:schemeClr val="tx1"/>
                </a:solidFill>
                <a:latin typeface="Arial" charset="0"/>
                <a:ea typeface="ＭＳ Ｐゴシック" pitchFamily="34" charset="-128"/>
              </a:defRPr>
            </a:lvl3pPr>
            <a:lvl4pPr marL="1570189" indent="-224312" eaLnBrk="0" hangingPunct="0">
              <a:spcBef>
                <a:spcPct val="30000"/>
              </a:spcBef>
              <a:defRPr sz="1200">
                <a:solidFill>
                  <a:schemeClr val="tx1"/>
                </a:solidFill>
                <a:latin typeface="Arial" charset="0"/>
                <a:ea typeface="ＭＳ Ｐゴシック" pitchFamily="34" charset="-128"/>
              </a:defRPr>
            </a:lvl4pPr>
            <a:lvl5pPr marL="2018816" indent="-224312" eaLnBrk="0" hangingPunct="0">
              <a:spcBef>
                <a:spcPct val="30000"/>
              </a:spcBef>
              <a:defRPr sz="1200">
                <a:solidFill>
                  <a:schemeClr val="tx1"/>
                </a:solidFill>
                <a:latin typeface="Arial"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C4EDE4DF-68A3-6F4B-A0A9-89D0B27ECE9C}" type="slidenum">
              <a:rPr lang="en-US" altLang="en-US" smtClean="0"/>
              <a:pPr eaLnBrk="1" hangingPunct="1">
                <a:spcBef>
                  <a:spcPct val="0"/>
                </a:spcBef>
                <a:defRPr/>
              </a:pPr>
              <a:t>49</a:t>
            </a:fld>
            <a:endParaRPr lang="en-US" altLang="en-US" smtClean="0"/>
          </a:p>
        </p:txBody>
      </p:sp>
    </p:spTree>
    <p:extLst>
      <p:ext uri="{BB962C8B-B14F-4D97-AF65-F5344CB8AC3E}">
        <p14:creationId xmlns:p14="http://schemas.microsoft.com/office/powerpoint/2010/main" val="3259405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1914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7" indent="-280391" eaLnBrk="0" hangingPunct="0">
              <a:spcBef>
                <a:spcPct val="30000"/>
              </a:spcBef>
              <a:defRPr sz="1200">
                <a:solidFill>
                  <a:schemeClr val="tx1"/>
                </a:solidFill>
                <a:latin typeface="Arial" charset="0"/>
                <a:ea typeface="ＭＳ Ｐゴシック" pitchFamily="34" charset="-128"/>
              </a:defRPr>
            </a:lvl2pPr>
            <a:lvl3pPr marL="1121564" indent="-224312" eaLnBrk="0" hangingPunct="0">
              <a:spcBef>
                <a:spcPct val="30000"/>
              </a:spcBef>
              <a:defRPr sz="1200">
                <a:solidFill>
                  <a:schemeClr val="tx1"/>
                </a:solidFill>
                <a:latin typeface="Arial" charset="0"/>
                <a:ea typeface="ＭＳ Ｐゴシック" pitchFamily="34" charset="-128"/>
              </a:defRPr>
            </a:lvl3pPr>
            <a:lvl4pPr marL="1570189" indent="-224312" eaLnBrk="0" hangingPunct="0">
              <a:spcBef>
                <a:spcPct val="30000"/>
              </a:spcBef>
              <a:defRPr sz="1200">
                <a:solidFill>
                  <a:schemeClr val="tx1"/>
                </a:solidFill>
                <a:latin typeface="Arial" charset="0"/>
                <a:ea typeface="ＭＳ Ｐゴシック" pitchFamily="34" charset="-128"/>
              </a:defRPr>
            </a:lvl4pPr>
            <a:lvl5pPr marL="2018816" indent="-224312" eaLnBrk="0" hangingPunct="0">
              <a:spcBef>
                <a:spcPct val="30000"/>
              </a:spcBef>
              <a:defRPr sz="1200">
                <a:solidFill>
                  <a:schemeClr val="tx1"/>
                </a:solidFill>
                <a:latin typeface="Arial"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DF469CA3-8E01-9545-B140-3C515AAA0469}" type="slidenum">
              <a:rPr lang="en-US" altLang="en-US" smtClean="0"/>
              <a:pPr eaLnBrk="1" hangingPunct="1">
                <a:spcBef>
                  <a:spcPct val="0"/>
                </a:spcBef>
                <a:defRPr/>
              </a:pPr>
              <a:t>50</a:t>
            </a:fld>
            <a:endParaRPr lang="en-US" altLang="en-US" smtClean="0"/>
          </a:p>
        </p:txBody>
      </p:sp>
    </p:spTree>
    <p:extLst>
      <p:ext uri="{BB962C8B-B14F-4D97-AF65-F5344CB8AC3E}">
        <p14:creationId xmlns:p14="http://schemas.microsoft.com/office/powerpoint/2010/main" val="172538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01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7" indent="-280391" eaLnBrk="0" hangingPunct="0">
              <a:spcBef>
                <a:spcPct val="30000"/>
              </a:spcBef>
              <a:defRPr sz="1200">
                <a:solidFill>
                  <a:schemeClr val="tx1"/>
                </a:solidFill>
                <a:latin typeface="Arial" charset="0"/>
                <a:ea typeface="ＭＳ Ｐゴシック" pitchFamily="34" charset="-128"/>
              </a:defRPr>
            </a:lvl2pPr>
            <a:lvl3pPr marL="1121564" indent="-224312" eaLnBrk="0" hangingPunct="0">
              <a:spcBef>
                <a:spcPct val="30000"/>
              </a:spcBef>
              <a:defRPr sz="1200">
                <a:solidFill>
                  <a:schemeClr val="tx1"/>
                </a:solidFill>
                <a:latin typeface="Arial" charset="0"/>
                <a:ea typeface="ＭＳ Ｐゴシック" pitchFamily="34" charset="-128"/>
              </a:defRPr>
            </a:lvl3pPr>
            <a:lvl4pPr marL="1570189" indent="-224312" eaLnBrk="0" hangingPunct="0">
              <a:spcBef>
                <a:spcPct val="30000"/>
              </a:spcBef>
              <a:defRPr sz="1200">
                <a:solidFill>
                  <a:schemeClr val="tx1"/>
                </a:solidFill>
                <a:latin typeface="Arial" charset="0"/>
                <a:ea typeface="ＭＳ Ｐゴシック" pitchFamily="34" charset="-128"/>
              </a:defRPr>
            </a:lvl4pPr>
            <a:lvl5pPr marL="2018816" indent="-224312" eaLnBrk="0" hangingPunct="0">
              <a:spcBef>
                <a:spcPct val="30000"/>
              </a:spcBef>
              <a:defRPr sz="1200">
                <a:solidFill>
                  <a:schemeClr val="tx1"/>
                </a:solidFill>
                <a:latin typeface="Arial"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7C5CB738-52A4-D440-A161-2EDB58AC0C15}" type="slidenum">
              <a:rPr lang="en-US" altLang="en-US" smtClean="0"/>
              <a:pPr eaLnBrk="1" hangingPunct="1">
                <a:spcBef>
                  <a:spcPct val="0"/>
                </a:spcBef>
                <a:defRPr/>
              </a:pPr>
              <a:t>51</a:t>
            </a:fld>
            <a:endParaRPr lang="en-US" altLang="en-US" smtClean="0"/>
          </a:p>
        </p:txBody>
      </p:sp>
    </p:spTree>
    <p:extLst>
      <p:ext uri="{BB962C8B-B14F-4D97-AF65-F5344CB8AC3E}">
        <p14:creationId xmlns:p14="http://schemas.microsoft.com/office/powerpoint/2010/main" val="3781011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221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7" indent="-280391" eaLnBrk="0" hangingPunct="0">
              <a:spcBef>
                <a:spcPct val="30000"/>
              </a:spcBef>
              <a:defRPr sz="1200">
                <a:solidFill>
                  <a:schemeClr val="tx1"/>
                </a:solidFill>
                <a:latin typeface="Arial" charset="0"/>
                <a:ea typeface="ＭＳ Ｐゴシック" pitchFamily="34" charset="-128"/>
              </a:defRPr>
            </a:lvl2pPr>
            <a:lvl3pPr marL="1121564" indent="-224312" eaLnBrk="0" hangingPunct="0">
              <a:spcBef>
                <a:spcPct val="30000"/>
              </a:spcBef>
              <a:defRPr sz="1200">
                <a:solidFill>
                  <a:schemeClr val="tx1"/>
                </a:solidFill>
                <a:latin typeface="Arial" charset="0"/>
                <a:ea typeface="ＭＳ Ｐゴシック" pitchFamily="34" charset="-128"/>
              </a:defRPr>
            </a:lvl3pPr>
            <a:lvl4pPr marL="1570189" indent="-224312" eaLnBrk="0" hangingPunct="0">
              <a:spcBef>
                <a:spcPct val="30000"/>
              </a:spcBef>
              <a:defRPr sz="1200">
                <a:solidFill>
                  <a:schemeClr val="tx1"/>
                </a:solidFill>
                <a:latin typeface="Arial" charset="0"/>
                <a:ea typeface="ＭＳ Ｐゴシック" pitchFamily="34" charset="-128"/>
              </a:defRPr>
            </a:lvl4pPr>
            <a:lvl5pPr marL="2018816" indent="-224312" eaLnBrk="0" hangingPunct="0">
              <a:spcBef>
                <a:spcPct val="30000"/>
              </a:spcBef>
              <a:defRPr sz="1200">
                <a:solidFill>
                  <a:schemeClr val="tx1"/>
                </a:solidFill>
                <a:latin typeface="Arial"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1E0833D0-AE5E-F145-9D14-8C98D725BE4B}" type="slidenum">
              <a:rPr lang="en-US" altLang="en-US" smtClean="0"/>
              <a:pPr eaLnBrk="1" hangingPunct="1">
                <a:spcBef>
                  <a:spcPct val="0"/>
                </a:spcBef>
                <a:defRPr/>
              </a:pPr>
              <a:t>52</a:t>
            </a:fld>
            <a:endParaRPr lang="en-US" altLang="en-US" smtClean="0"/>
          </a:p>
        </p:txBody>
      </p:sp>
    </p:spTree>
    <p:extLst>
      <p:ext uri="{BB962C8B-B14F-4D97-AF65-F5344CB8AC3E}">
        <p14:creationId xmlns:p14="http://schemas.microsoft.com/office/powerpoint/2010/main" val="3085835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78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7" indent="-280391" eaLnBrk="0" hangingPunct="0">
              <a:spcBef>
                <a:spcPct val="30000"/>
              </a:spcBef>
              <a:defRPr sz="1200">
                <a:solidFill>
                  <a:schemeClr val="tx1"/>
                </a:solidFill>
                <a:latin typeface="Arial" charset="0"/>
                <a:ea typeface="ＭＳ Ｐゴシック" pitchFamily="34" charset="-128"/>
              </a:defRPr>
            </a:lvl2pPr>
            <a:lvl3pPr marL="1121564" indent="-224312" eaLnBrk="0" hangingPunct="0">
              <a:spcBef>
                <a:spcPct val="30000"/>
              </a:spcBef>
              <a:defRPr sz="1200">
                <a:solidFill>
                  <a:schemeClr val="tx1"/>
                </a:solidFill>
                <a:latin typeface="Arial" charset="0"/>
                <a:ea typeface="ＭＳ Ｐゴシック" pitchFamily="34" charset="-128"/>
              </a:defRPr>
            </a:lvl3pPr>
            <a:lvl4pPr marL="1570189" indent="-224312" eaLnBrk="0" hangingPunct="0">
              <a:spcBef>
                <a:spcPct val="30000"/>
              </a:spcBef>
              <a:defRPr sz="1200">
                <a:solidFill>
                  <a:schemeClr val="tx1"/>
                </a:solidFill>
                <a:latin typeface="Arial" charset="0"/>
                <a:ea typeface="ＭＳ Ｐゴシック" pitchFamily="34" charset="-128"/>
              </a:defRPr>
            </a:lvl4pPr>
            <a:lvl5pPr marL="2018816" indent="-224312" eaLnBrk="0" hangingPunct="0">
              <a:spcBef>
                <a:spcPct val="30000"/>
              </a:spcBef>
              <a:defRPr sz="1200">
                <a:solidFill>
                  <a:schemeClr val="tx1"/>
                </a:solidFill>
                <a:latin typeface="Arial"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85875D2-0901-6144-8C80-E9FAD58EDC85}" type="slidenum">
              <a:rPr lang="en-US" altLang="en-US" smtClean="0"/>
              <a:pPr eaLnBrk="1" hangingPunct="1">
                <a:spcBef>
                  <a:spcPct val="0"/>
                </a:spcBef>
                <a:defRPr/>
              </a:pPr>
              <a:t>54</a:t>
            </a:fld>
            <a:endParaRPr lang="en-US" altLang="en-US" smtClean="0"/>
          </a:p>
        </p:txBody>
      </p:sp>
    </p:spTree>
    <p:extLst>
      <p:ext uri="{BB962C8B-B14F-4D97-AF65-F5344CB8AC3E}">
        <p14:creationId xmlns:p14="http://schemas.microsoft.com/office/powerpoint/2010/main" val="40868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271A1E-2F4A-4496-B118-BC63728D4361}" type="slidenum">
              <a:rPr lang="en-US" smtClean="0"/>
              <a:pPr>
                <a:defRPr/>
              </a:pPr>
              <a:t>11</a:t>
            </a:fld>
            <a:endParaRPr lang="en-US"/>
          </a:p>
        </p:txBody>
      </p:sp>
    </p:spTree>
    <p:extLst>
      <p:ext uri="{BB962C8B-B14F-4D97-AF65-F5344CB8AC3E}">
        <p14:creationId xmlns:p14="http://schemas.microsoft.com/office/powerpoint/2010/main" val="965611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 sets the tone and culture to set up a system of support for</a:t>
            </a:r>
            <a:r>
              <a:rPr lang="en-US" baseline="0" dirty="0" smtClean="0"/>
              <a:t> all staff- not </a:t>
            </a:r>
            <a:r>
              <a:rPr lang="en-US" baseline="0" dirty="0" err="1" smtClean="0"/>
              <a:t>eval</a:t>
            </a:r>
            <a:r>
              <a:rPr lang="en-US" baseline="0" dirty="0" smtClean="0"/>
              <a:t>-support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23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well</a:t>
            </a:r>
            <a:r>
              <a:rPr lang="en-US" baseline="0" dirty="0" smtClean="0"/>
              <a:t> tested framework for ensuring effectiveness; </a:t>
            </a:r>
            <a:endParaRPr lang="en-US" dirty="0" smtClean="0"/>
          </a:p>
          <a:p>
            <a:endParaRPr lang="en-US" dirty="0"/>
          </a:p>
        </p:txBody>
      </p:sp>
      <p:sp>
        <p:nvSpPr>
          <p:cNvPr id="4" name="Slide Number Placeholder 3"/>
          <p:cNvSpPr>
            <a:spLocks noGrp="1"/>
          </p:cNvSpPr>
          <p:nvPr>
            <p:ph type="sldNum" sz="quarter" idx="10"/>
          </p:nvPr>
        </p:nvSpPr>
        <p:spPr/>
        <p:txBody>
          <a:bodyPr/>
          <a:lstStyle/>
          <a:p>
            <a:fld id="{C145808F-321D-F145-9BB1-2919D34BABF1}" type="slidenum">
              <a:rPr lang="en-US" smtClean="0"/>
              <a:pPr/>
              <a:t>12</a:t>
            </a:fld>
            <a:endParaRPr lang="en-US"/>
          </a:p>
        </p:txBody>
      </p:sp>
    </p:spTree>
    <p:extLst>
      <p:ext uri="{BB962C8B-B14F-4D97-AF65-F5344CB8AC3E}">
        <p14:creationId xmlns:p14="http://schemas.microsoft.com/office/powerpoint/2010/main" val="16766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12879" eaLnBrk="0" hangingPunct="0">
              <a:defRPr>
                <a:solidFill>
                  <a:schemeClr val="tx1"/>
                </a:solidFill>
                <a:latin typeface="Arial" charset="0"/>
                <a:ea typeface="ＭＳ Ｐゴシック" charset="0"/>
              </a:defRPr>
            </a:lvl1pPr>
            <a:lvl2pPr marL="729057" indent="-280406" defTabSz="912879" eaLnBrk="0" hangingPunct="0">
              <a:defRPr>
                <a:solidFill>
                  <a:schemeClr val="tx1"/>
                </a:solidFill>
                <a:latin typeface="Arial" charset="0"/>
                <a:ea typeface="ＭＳ Ｐゴシック" charset="0"/>
              </a:defRPr>
            </a:lvl2pPr>
            <a:lvl3pPr marL="1121626" indent="-224325" defTabSz="912879" eaLnBrk="0" hangingPunct="0">
              <a:defRPr>
                <a:solidFill>
                  <a:schemeClr val="tx1"/>
                </a:solidFill>
                <a:latin typeface="Arial" charset="0"/>
                <a:ea typeface="ＭＳ Ｐゴシック" charset="0"/>
              </a:defRPr>
            </a:lvl3pPr>
            <a:lvl4pPr marL="1570276" indent="-224325" defTabSz="912879" eaLnBrk="0" hangingPunct="0">
              <a:defRPr>
                <a:solidFill>
                  <a:schemeClr val="tx1"/>
                </a:solidFill>
                <a:latin typeface="Arial" charset="0"/>
                <a:ea typeface="ＭＳ Ｐゴシック" charset="0"/>
              </a:defRPr>
            </a:lvl4pPr>
            <a:lvl5pPr marL="2018927" indent="-224325" defTabSz="912879" eaLnBrk="0" hangingPunct="0">
              <a:defRPr>
                <a:solidFill>
                  <a:schemeClr val="tx1"/>
                </a:solidFill>
                <a:latin typeface="Arial" charset="0"/>
                <a:ea typeface="ＭＳ Ｐゴシック" charset="0"/>
              </a:defRPr>
            </a:lvl5pPr>
            <a:lvl6pPr marL="2467577" indent="-224325" defTabSz="912879" eaLnBrk="0" fontAlgn="base" hangingPunct="0">
              <a:spcBef>
                <a:spcPct val="0"/>
              </a:spcBef>
              <a:spcAft>
                <a:spcPct val="0"/>
              </a:spcAft>
              <a:defRPr>
                <a:solidFill>
                  <a:schemeClr val="tx1"/>
                </a:solidFill>
                <a:latin typeface="Arial" charset="0"/>
                <a:ea typeface="ＭＳ Ｐゴシック" charset="0"/>
              </a:defRPr>
            </a:lvl6pPr>
            <a:lvl7pPr marL="2916227" indent="-224325" defTabSz="912879" eaLnBrk="0" fontAlgn="base" hangingPunct="0">
              <a:spcBef>
                <a:spcPct val="0"/>
              </a:spcBef>
              <a:spcAft>
                <a:spcPct val="0"/>
              </a:spcAft>
              <a:defRPr>
                <a:solidFill>
                  <a:schemeClr val="tx1"/>
                </a:solidFill>
                <a:latin typeface="Arial" charset="0"/>
                <a:ea typeface="ＭＳ Ｐゴシック" charset="0"/>
              </a:defRPr>
            </a:lvl7pPr>
            <a:lvl8pPr marL="3364878" indent="-224325" defTabSz="912879" eaLnBrk="0" fontAlgn="base" hangingPunct="0">
              <a:spcBef>
                <a:spcPct val="0"/>
              </a:spcBef>
              <a:spcAft>
                <a:spcPct val="0"/>
              </a:spcAft>
              <a:defRPr>
                <a:solidFill>
                  <a:schemeClr val="tx1"/>
                </a:solidFill>
                <a:latin typeface="Arial" charset="0"/>
                <a:ea typeface="ＭＳ Ｐゴシック" charset="0"/>
              </a:defRPr>
            </a:lvl8pPr>
            <a:lvl9pPr marL="3813528" indent="-224325" defTabSz="91287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6ADDBE4-73DC-8E4E-8637-D1D11C139ED1}" type="slidenum">
              <a:rPr lang="en-US" smtClean="0"/>
              <a:pPr eaLnBrk="1" hangingPunct="1">
                <a:defRPr/>
              </a:pPr>
              <a:t>16</a:t>
            </a:fld>
            <a:endParaRPr lang="en-US" smtClean="0"/>
          </a:p>
        </p:txBody>
      </p:sp>
      <p:sp>
        <p:nvSpPr>
          <p:cNvPr id="2867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734884A-4847-1D42-BB1C-3CA8E668208B}" type="slidenum">
              <a:rPr lang="en-US" sz="1200"/>
              <a:pPr algn="r" eaLnBrk="1" hangingPunct="1"/>
              <a:t>16</a:t>
            </a:fld>
            <a:endParaRPr lang="en-US" sz="120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2 types of data: Individual Student outcome data and process data</a:t>
            </a:r>
          </a:p>
        </p:txBody>
      </p:sp>
    </p:spTree>
    <p:extLst>
      <p:ext uri="{BB962C8B-B14F-4D97-AF65-F5344CB8AC3E}">
        <p14:creationId xmlns:p14="http://schemas.microsoft.com/office/powerpoint/2010/main" val="266584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8914"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C0D630FA-B193-A84A-AF54-912F54D22795}" type="slidenum">
              <a:rPr lang="en-US" smtClean="0"/>
              <a:pPr>
                <a:defRPr/>
              </a:pPr>
              <a:t>17</a:t>
            </a:fld>
            <a:endParaRPr lang="en-US"/>
          </a:p>
        </p:txBody>
      </p:sp>
    </p:spTree>
    <p:extLst>
      <p:ext uri="{BB962C8B-B14F-4D97-AF65-F5344CB8AC3E}">
        <p14:creationId xmlns:p14="http://schemas.microsoft.com/office/powerpoint/2010/main" val="26745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3010" name="Notes Placeholder 2"/>
          <p:cNvSpPr>
            <a:spLocks noGrp="1"/>
          </p:cNvSpPr>
          <p:nvPr>
            <p:ph type="body" idx="1"/>
          </p:nvPr>
        </p:nvSpPr>
        <p:spPr>
          <a:noFill/>
        </p:spPr>
        <p:txBody>
          <a:bodyPr/>
          <a:lstStyle/>
          <a:p>
            <a:r>
              <a:rPr lang="en-US"/>
              <a:t>DBD:  both fidelity and outcomes; much mor specific..link presenting problem to outcome data…Focused Family: WrapAround/FBA?BIP//Family/teacher and youth perspective</a:t>
            </a:r>
          </a:p>
          <a:p>
            <a:r>
              <a:rPr lang="en-US"/>
              <a:t>Screening: integrate what PBIS AND SMH have historically done into one stronger model (John Crocker); </a:t>
            </a:r>
          </a:p>
        </p:txBody>
      </p:sp>
      <p:sp>
        <p:nvSpPr>
          <p:cNvPr id="4" name="Slide Number Placeholder 3"/>
          <p:cNvSpPr>
            <a:spLocks noGrp="1"/>
          </p:cNvSpPr>
          <p:nvPr>
            <p:ph type="sldNum" sz="quarter" idx="5"/>
          </p:nvPr>
        </p:nvSpPr>
        <p:spPr/>
        <p:txBody>
          <a:bodyPr/>
          <a:lstStyle/>
          <a:p>
            <a:pPr>
              <a:defRPr/>
            </a:pPr>
            <a:fld id="{CE049B47-4194-5249-8A35-99380BC10513}" type="slidenum">
              <a:rPr lang="en-US" smtClean="0"/>
              <a:pPr>
                <a:defRPr/>
              </a:pPr>
              <a:t>18</a:t>
            </a:fld>
            <a:endParaRPr lang="en-US"/>
          </a:p>
        </p:txBody>
      </p:sp>
    </p:spTree>
    <p:extLst>
      <p:ext uri="{BB962C8B-B14F-4D97-AF65-F5344CB8AC3E}">
        <p14:creationId xmlns:p14="http://schemas.microsoft.com/office/powerpoint/2010/main" val="357848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defTabSz="911322" eaLnBrk="0" hangingPunct="0">
              <a:defRPr sz="2400">
                <a:solidFill>
                  <a:schemeClr val="tx1"/>
                </a:solidFill>
                <a:latin typeface="Arial" charset="0"/>
                <a:ea typeface="ＭＳ Ｐゴシック" charset="0"/>
                <a:cs typeface="ＭＳ Ｐゴシック" charset="0"/>
              </a:defRPr>
            </a:lvl1pPr>
            <a:lvl2pPr marL="729057" indent="-280406" defTabSz="911322" eaLnBrk="0" hangingPunct="0">
              <a:defRPr sz="2400">
                <a:solidFill>
                  <a:schemeClr val="tx1"/>
                </a:solidFill>
                <a:latin typeface="Arial" charset="0"/>
                <a:ea typeface="ＭＳ Ｐゴシック" charset="0"/>
              </a:defRPr>
            </a:lvl2pPr>
            <a:lvl3pPr marL="1121626" indent="-224325" defTabSz="911322" eaLnBrk="0" hangingPunct="0">
              <a:defRPr sz="2400">
                <a:solidFill>
                  <a:schemeClr val="tx1"/>
                </a:solidFill>
                <a:latin typeface="Arial" charset="0"/>
                <a:ea typeface="ＭＳ Ｐゴシック" charset="0"/>
              </a:defRPr>
            </a:lvl3pPr>
            <a:lvl4pPr marL="1570276" indent="-224325" defTabSz="911322" eaLnBrk="0" hangingPunct="0">
              <a:defRPr sz="2400">
                <a:solidFill>
                  <a:schemeClr val="tx1"/>
                </a:solidFill>
                <a:latin typeface="Arial" charset="0"/>
                <a:ea typeface="ＭＳ Ｐゴシック" charset="0"/>
              </a:defRPr>
            </a:lvl4pPr>
            <a:lvl5pPr marL="2018927" indent="-224325" defTabSz="911322" eaLnBrk="0" hangingPunct="0">
              <a:defRPr sz="2400">
                <a:solidFill>
                  <a:schemeClr val="tx1"/>
                </a:solidFill>
                <a:latin typeface="Arial" charset="0"/>
                <a:ea typeface="ＭＳ Ｐゴシック" charset="0"/>
              </a:defRPr>
            </a:lvl5pPr>
            <a:lvl6pPr marL="2467577" indent="-224325" defTabSz="911322" eaLnBrk="0" fontAlgn="base" hangingPunct="0">
              <a:spcBef>
                <a:spcPct val="0"/>
              </a:spcBef>
              <a:spcAft>
                <a:spcPct val="0"/>
              </a:spcAft>
              <a:defRPr sz="2400">
                <a:solidFill>
                  <a:schemeClr val="tx1"/>
                </a:solidFill>
                <a:latin typeface="Arial" charset="0"/>
                <a:ea typeface="ＭＳ Ｐゴシック" charset="0"/>
              </a:defRPr>
            </a:lvl6pPr>
            <a:lvl7pPr marL="2916227" indent="-224325" defTabSz="911322" eaLnBrk="0" fontAlgn="base" hangingPunct="0">
              <a:spcBef>
                <a:spcPct val="0"/>
              </a:spcBef>
              <a:spcAft>
                <a:spcPct val="0"/>
              </a:spcAft>
              <a:defRPr sz="2400">
                <a:solidFill>
                  <a:schemeClr val="tx1"/>
                </a:solidFill>
                <a:latin typeface="Arial" charset="0"/>
                <a:ea typeface="ＭＳ Ｐゴシック" charset="0"/>
              </a:defRPr>
            </a:lvl7pPr>
            <a:lvl8pPr marL="3364878" indent="-224325" defTabSz="911322" eaLnBrk="0" fontAlgn="base" hangingPunct="0">
              <a:spcBef>
                <a:spcPct val="0"/>
              </a:spcBef>
              <a:spcAft>
                <a:spcPct val="0"/>
              </a:spcAft>
              <a:defRPr sz="2400">
                <a:solidFill>
                  <a:schemeClr val="tx1"/>
                </a:solidFill>
                <a:latin typeface="Arial" charset="0"/>
                <a:ea typeface="ＭＳ Ｐゴシック" charset="0"/>
              </a:defRPr>
            </a:lvl8pPr>
            <a:lvl9pPr marL="3813528" indent="-224325" defTabSz="91132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8C543B-4E39-FC43-BAF4-EC759DEC579C}" type="slidenum">
              <a:rPr lang="en-US" sz="1100"/>
              <a:pPr eaLnBrk="1" hangingPunct="1"/>
              <a:t>19</a:t>
            </a:fld>
            <a:endParaRPr lang="en-US" sz="1100"/>
          </a:p>
        </p:txBody>
      </p:sp>
      <p:sp>
        <p:nvSpPr>
          <p:cNvPr id="149507" name="Slide Image Placeholder 1"/>
          <p:cNvSpPr>
            <a:spLocks noGrp="1" noRot="1" noChangeAspect="1" noTextEdit="1"/>
          </p:cNvSpPr>
          <p:nvPr>
            <p:ph type="sldImg"/>
          </p:nvPr>
        </p:nvSpPr>
        <p:spPr>
          <a:xfrm>
            <a:off x="1144588" y="685800"/>
            <a:ext cx="4570412" cy="3429000"/>
          </a:xfrm>
          <a:ln/>
        </p:spPr>
      </p:sp>
      <p:sp>
        <p:nvSpPr>
          <p:cNvPr id="45059" name="Notes Placeholder 2"/>
          <p:cNvSpPr>
            <a:spLocks noGrp="1"/>
          </p:cNvSpPr>
          <p:nvPr>
            <p:ph type="body" idx="1"/>
          </p:nvPr>
        </p:nvSpPr>
        <p:spPr>
          <a:xfrm>
            <a:off x="686421" y="4344025"/>
            <a:ext cx="5485158" cy="4112926"/>
          </a:xfrm>
          <a:noFill/>
        </p:spPr>
        <p:txBody>
          <a:bodyPr lIns="91422" tIns="45712" rIns="91422" bIns="45712"/>
          <a:lstStyle/>
          <a:p>
            <a:pPr eaLnBrk="1" hangingPunct="1"/>
            <a:r>
              <a:rPr lang="en-US"/>
              <a:t>Focus on layering of S on U and T on S</a:t>
            </a:r>
          </a:p>
        </p:txBody>
      </p:sp>
    </p:spTree>
    <p:extLst>
      <p:ext uri="{BB962C8B-B14F-4D97-AF65-F5344CB8AC3E}">
        <p14:creationId xmlns:p14="http://schemas.microsoft.com/office/powerpoint/2010/main" val="240977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6"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89CD2FC8-9405-E749-9CC7-E1990B8BE51F}" type="slidenum">
              <a:rPr lang="en-US" smtClean="0"/>
              <a:pPr>
                <a:defRPr/>
              </a:pPr>
              <a:t>20</a:t>
            </a:fld>
            <a:endParaRPr lang="en-US"/>
          </a:p>
        </p:txBody>
      </p:sp>
    </p:spTree>
    <p:extLst>
      <p:ext uri="{BB962C8B-B14F-4D97-AF65-F5344CB8AC3E}">
        <p14:creationId xmlns:p14="http://schemas.microsoft.com/office/powerpoint/2010/main" val="8037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76910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321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356350"/>
            <a:ext cx="1752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CF82DD3D-2DBF-DB48-8CA7-C07572E592F1}" type="slidenum">
              <a:rPr lang="en-US"/>
              <a:pPr>
                <a:defRPr/>
              </a:pPr>
              <a:t>‹#›</a:t>
            </a:fld>
            <a:endParaRPr lang="en-US"/>
          </a:p>
        </p:txBody>
      </p:sp>
    </p:spTree>
    <p:extLst>
      <p:ext uri="{BB962C8B-B14F-4D97-AF65-F5344CB8AC3E}">
        <p14:creationId xmlns:p14="http://schemas.microsoft.com/office/powerpoint/2010/main" val="81795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574223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7890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C544750-22B6-B949-B9D5-EEBB48DBF84C}" type="slidenum">
              <a:rPr lang="en-US"/>
              <a:pPr/>
              <a:t>‹#›</a:t>
            </a:fld>
            <a:endParaRPr lang="en-US"/>
          </a:p>
        </p:txBody>
      </p:sp>
    </p:spTree>
    <p:extLst>
      <p:ext uri="{BB962C8B-B14F-4D97-AF65-F5344CB8AC3E}">
        <p14:creationId xmlns:p14="http://schemas.microsoft.com/office/powerpoint/2010/main" val="162224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C:\Users\robh\AppData\Local\Microsoft\Windows\Temporary Internet Files\Content.Outlook\TL5IHOJ3\PBIS-Logo-v2-r0-01.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34200" y="6019800"/>
            <a:ext cx="2057400" cy="8382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6" r:id="rId15"/>
    <p:sldLayoutId id="2147483667" r:id="rId16"/>
    <p:sldLayoutId id="214748366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file:///C:/Documents%20and%20Settings/rkwiatkowski/Local%20Settings/AppData/Local/Microsoft/Windows/AppData/Local/Microsoft/Windows/AppData/Local/Microsoft/Windows/Temporary%20Internet%20Files/Low/AppData/Local/Microsoft/Windows/Temporary%20Internet%20Files/Local%20Settings/Temporary%20Internet%20Files/robh/My%20Documents/ROBS%20DATA/Research%20Centers/07-08%20SWIS,%20SET,%20PBS%20Summaris/SWIS%20summary%2007-08%20(Majors%20Only).pptx#-1,1,SWIS summary 07-08 (Majors Only) 2,732 schools; 1,385,191 students; 1,244,026 OD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0.xml"/><Relationship Id="rId1" Type="http://schemas.openxmlformats.org/officeDocument/2006/relationships/tags" Target="../tags/tag2.xml"/><Relationship Id="rId2"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1.xml"/><Relationship Id="rId1" Type="http://schemas.openxmlformats.org/officeDocument/2006/relationships/tags" Target="../tags/tag4.xml"/><Relationship Id="rId2"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8.tiff"/><Relationship Id="rId5" Type="http://schemas.openxmlformats.org/officeDocument/2006/relationships/image" Target="../media/image9.png"/><Relationship Id="rId1" Type="http://schemas.openxmlformats.org/officeDocument/2006/relationships/tags" Target="../tags/tag6.xml"/><Relationship Id="rId2"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chart" Target="../charts/chart1.xml"/><Relationship Id="rId5" Type="http://schemas.openxmlformats.org/officeDocument/2006/relationships/image" Target="../media/image8.tiff"/><Relationship Id="rId1" Type="http://schemas.openxmlformats.org/officeDocument/2006/relationships/tags" Target="../tags/tag7.xml"/><Relationship Id="rId2"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tac.net/resources/illinois-pbis-network-resources/PBIS-Trainings/tier-2-3-readiness" TargetMode="Externa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6.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838200" y="914400"/>
            <a:ext cx="74676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i="1" dirty="0" smtClean="0">
                <a:solidFill>
                  <a:schemeClr val="accent1"/>
                </a:solidFill>
                <a:latin typeface="Calibri" charset="0"/>
                <a:ea typeface="Calibri" charset="0"/>
                <a:cs typeface="Calibri" charset="0"/>
              </a:rPr>
              <a:t>Supporting our Most Vulnerable Students with PBIS</a:t>
            </a:r>
            <a:endParaRPr lang="en-US" sz="4400" b="1" i="1" dirty="0">
              <a:solidFill>
                <a:schemeClr val="accent1"/>
              </a:solidFill>
              <a:latin typeface="Calibri" charset="0"/>
              <a:ea typeface="Calibri" charset="0"/>
              <a:cs typeface="Calibri" charset="0"/>
            </a:endParaRPr>
          </a:p>
        </p:txBody>
      </p:sp>
      <p:sp>
        <p:nvSpPr>
          <p:cNvPr id="17410" name="TextBox 2"/>
          <p:cNvSpPr txBox="1">
            <a:spLocks noChangeArrowheads="1"/>
          </p:cNvSpPr>
          <p:nvPr/>
        </p:nvSpPr>
        <p:spPr bwMode="auto">
          <a:xfrm>
            <a:off x="2990501" y="3284041"/>
            <a:ext cx="342112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t>VTPBIS Leadership Forum</a:t>
            </a:r>
          </a:p>
          <a:p>
            <a:pPr algn="ctr" eaLnBrk="1" hangingPunct="1"/>
            <a:r>
              <a:rPr lang="en-US" sz="2000" b="1" dirty="0" smtClean="0"/>
              <a:t>Keynote</a:t>
            </a:r>
          </a:p>
          <a:p>
            <a:pPr algn="ctr" eaLnBrk="1" hangingPunct="1"/>
            <a:r>
              <a:rPr lang="en-US" sz="2000" b="1" dirty="0" smtClean="0"/>
              <a:t>October 2017</a:t>
            </a:r>
            <a:endParaRPr lang="en-US" sz="2000" b="1" dirty="0"/>
          </a:p>
        </p:txBody>
      </p:sp>
      <p:sp>
        <p:nvSpPr>
          <p:cNvPr id="17411" name="TextBox 3"/>
          <p:cNvSpPr txBox="1">
            <a:spLocks noChangeArrowheads="1"/>
          </p:cNvSpPr>
          <p:nvPr/>
        </p:nvSpPr>
        <p:spPr bwMode="auto">
          <a:xfrm>
            <a:off x="2754058" y="4495800"/>
            <a:ext cx="3894016"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Lucille Eber </a:t>
            </a:r>
            <a:r>
              <a:rPr lang="en-US" sz="1800" dirty="0" err="1" smtClean="0"/>
              <a:t>Ed.D</a:t>
            </a:r>
            <a:endParaRPr lang="en-US" sz="1800" dirty="0" smtClean="0"/>
          </a:p>
          <a:p>
            <a:pPr algn="ctr" eaLnBrk="1" hangingPunct="1"/>
            <a:r>
              <a:rPr lang="en-US" sz="1800" dirty="0" smtClean="0"/>
              <a:t>Email: </a:t>
            </a:r>
            <a:r>
              <a:rPr lang="en-US" sz="1800" dirty="0" err="1" smtClean="0"/>
              <a:t>lucille.eber</a:t>
            </a:r>
            <a:r>
              <a:rPr lang="en-US" sz="1800" dirty="0" err="1"/>
              <a:t>@midwestpbis.org</a:t>
            </a:r>
            <a:endParaRPr lang="en-US" sz="1800" dirty="0"/>
          </a:p>
          <a:p>
            <a:pPr algn="ctr" eaLnBrk="1" hangingPunct="1"/>
            <a:endParaRPr lang="en-US" sz="1800" dirty="0"/>
          </a:p>
          <a:p>
            <a:pPr algn="ctr" eaLnBrk="1" hangingPunct="1"/>
            <a:r>
              <a:rPr lang="en-US" sz="1800" dirty="0"/>
              <a:t>Midwest PBIS Network </a:t>
            </a:r>
            <a:endParaRPr lang="en-US" sz="1800" dirty="0" smtClean="0"/>
          </a:p>
          <a:p>
            <a:pPr algn="ctr" eaLnBrk="1" hangingPunct="1"/>
            <a:r>
              <a:rPr lang="en-US" sz="1800" dirty="0" err="1" smtClean="0"/>
              <a:t>www.midwestpbis.org</a:t>
            </a:r>
            <a:endParaRPr lang="en-US" sz="1800" dirty="0"/>
          </a:p>
          <a:p>
            <a:pPr algn="ctr" eaLnBrk="1" hangingPunct="1"/>
            <a:r>
              <a:rPr lang="en-US" sz="1800" dirty="0"/>
              <a:t>National PBIS TA Center </a:t>
            </a:r>
            <a:r>
              <a:rPr lang="en-US" sz="1800" dirty="0" smtClean="0"/>
              <a:t>Partner </a:t>
            </a:r>
          </a:p>
          <a:p>
            <a:pPr algn="ctr" eaLnBrk="1" hangingPunct="1"/>
            <a:r>
              <a:rPr lang="en-US" sz="1800" dirty="0" err="1" smtClean="0"/>
              <a:t>www.pbis.org</a:t>
            </a:r>
            <a:endParaRPr lang="en-US" sz="1800" dirty="0"/>
          </a:p>
        </p:txBody>
      </p:sp>
    </p:spTree>
    <p:extLst>
      <p:ext uri="{BB962C8B-B14F-4D97-AF65-F5344CB8AC3E}">
        <p14:creationId xmlns:p14="http://schemas.microsoft.com/office/powerpoint/2010/main" val="290428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85800"/>
            <a:ext cx="9144000" cy="1179004"/>
          </a:xfrm>
        </p:spPr>
        <p:txBody>
          <a:bodyPr vert="horz" lIns="91440" tIns="45720" rIns="91440" bIns="45720" rtlCol="0" anchor="ctr">
            <a:noAutofit/>
          </a:bodyPr>
          <a:lstStyle/>
          <a:p>
            <a:r>
              <a:rPr lang="en-US" sz="4800" b="0" dirty="0" smtClean="0">
                <a:latin typeface="Gloucester MT Extra Condensed" panose="02030808020601010101" pitchFamily="18" charset="0"/>
              </a:rPr>
              <a:t>Every Student Succeeds Act</a:t>
            </a:r>
            <a:endParaRPr lang="en-US" sz="4800" b="0" dirty="0">
              <a:latin typeface="Gloucester MT Extra Condensed" panose="02030808020601010101" pitchFamily="18" charset="0"/>
            </a:endParaRPr>
          </a:p>
        </p:txBody>
      </p:sp>
      <p:sp>
        <p:nvSpPr>
          <p:cNvPr id="20483" name="Rectangle 3"/>
          <p:cNvSpPr>
            <a:spLocks noGrp="1" noChangeArrowheads="1"/>
          </p:cNvSpPr>
          <p:nvPr>
            <p:ph idx="1"/>
          </p:nvPr>
        </p:nvSpPr>
        <p:spPr>
          <a:xfrm>
            <a:off x="4133088" y="2950464"/>
            <a:ext cx="4687956" cy="2414016"/>
          </a:xfrm>
        </p:spPr>
        <p:txBody>
          <a:bodyPr>
            <a:noAutofit/>
          </a:bodyPr>
          <a:lstStyle/>
          <a:p>
            <a:pPr marL="0" indent="0" algn="ctr">
              <a:buNone/>
            </a:pPr>
            <a:r>
              <a:rPr lang="en-US" sz="2400" dirty="0"/>
              <a:t>Generally, school climate represents the shared norms, beliefs, attitudes, experiences, and behaviors that shape interactions between and among students, teachers, and </a:t>
            </a:r>
            <a:r>
              <a:rPr lang="en-US" sz="2400" dirty="0" smtClean="0"/>
              <a:t>administrators</a:t>
            </a:r>
            <a:r>
              <a:rPr lang="en-US" sz="2400" dirty="0"/>
              <a:t>.</a:t>
            </a:r>
          </a:p>
        </p:txBody>
      </p:sp>
      <p:sp>
        <p:nvSpPr>
          <p:cNvPr id="5" name="Rectangle 2"/>
          <p:cNvSpPr txBox="1">
            <a:spLocks noChangeArrowheads="1"/>
          </p:cNvSpPr>
          <p:nvPr/>
        </p:nvSpPr>
        <p:spPr>
          <a:xfrm>
            <a:off x="-18288" y="1028344"/>
            <a:ext cx="9144000" cy="1179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latin typeface="Gloucester MT Extra Condensed" panose="02030808020601010101" pitchFamily="18" charset="0"/>
              </a:rPr>
              <a:t>Why School Climate Should Be One of Your Indicators</a:t>
            </a:r>
            <a:endParaRPr lang="en-US" sz="3200" dirty="0">
              <a:latin typeface="Gloucester MT Extra Condensed" panose="02030808020601010101" pitchFamily="18" charset="0"/>
            </a:endParaRPr>
          </a:p>
        </p:txBody>
      </p:sp>
      <p:sp>
        <p:nvSpPr>
          <p:cNvPr id="6" name="Rectangle 3"/>
          <p:cNvSpPr txBox="1">
            <a:spLocks noChangeArrowheads="1"/>
          </p:cNvSpPr>
          <p:nvPr/>
        </p:nvSpPr>
        <p:spPr>
          <a:xfrm>
            <a:off x="505264" y="2042757"/>
            <a:ext cx="8172908" cy="558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auto">
              <a:spcBef>
                <a:spcPts val="0"/>
              </a:spcBef>
              <a:spcAft>
                <a:spcPts val="0"/>
              </a:spcAft>
              <a:buFontTx/>
              <a:buNone/>
              <a:defRPr/>
            </a:pPr>
            <a:r>
              <a:rPr lang="en-US" sz="2800" b="1" dirty="0" smtClean="0">
                <a:solidFill>
                  <a:srgbClr val="3A54A5"/>
                </a:solidFill>
                <a:latin typeface="+mj-lt"/>
              </a:rPr>
              <a:t>What </a:t>
            </a:r>
            <a:r>
              <a:rPr lang="en-US" sz="2800" b="1" smtClean="0">
                <a:solidFill>
                  <a:srgbClr val="3A54A5"/>
                </a:solidFill>
                <a:latin typeface="+mj-lt"/>
              </a:rPr>
              <a:t>is school climate?</a:t>
            </a:r>
            <a:endParaRPr lang="en-US" sz="1000"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668" y="3019552"/>
            <a:ext cx="3240280" cy="2210816"/>
          </a:xfrm>
          <a:prstGeom prst="rect">
            <a:avLst/>
          </a:prstGeom>
          <a:ln>
            <a:noFill/>
          </a:ln>
          <a:effectLst>
            <a:softEdge rad="112500"/>
          </a:effectLst>
        </p:spPr>
      </p:pic>
      <p:sp>
        <p:nvSpPr>
          <p:cNvPr id="3" name="TextBox 2"/>
          <p:cNvSpPr txBox="1"/>
          <p:nvPr/>
        </p:nvSpPr>
        <p:spPr>
          <a:xfrm>
            <a:off x="323528" y="5841268"/>
            <a:ext cx="4008254" cy="646331"/>
          </a:xfrm>
          <a:prstGeom prst="rect">
            <a:avLst/>
          </a:prstGeom>
          <a:noFill/>
        </p:spPr>
        <p:txBody>
          <a:bodyPr wrap="none" rtlCol="0">
            <a:spAutoFit/>
          </a:bodyPr>
          <a:lstStyle/>
          <a:p>
            <a:r>
              <a:rPr lang="en-US" dirty="0" err="1"/>
              <a:t>www.pbis.org</a:t>
            </a:r>
            <a:r>
              <a:rPr lang="en-US" dirty="0"/>
              <a:t>/training/technical-guide </a:t>
            </a:r>
          </a:p>
          <a:p>
            <a:endParaRPr lang="en-US" dirty="0"/>
          </a:p>
        </p:txBody>
      </p:sp>
    </p:spTree>
    <p:extLst>
      <p:ext uri="{BB962C8B-B14F-4D97-AF65-F5344CB8AC3E}">
        <p14:creationId xmlns:p14="http://schemas.microsoft.com/office/powerpoint/2010/main" val="5813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57200"/>
            <a:ext cx="9144000" cy="1179004"/>
          </a:xfrm>
        </p:spPr>
        <p:txBody>
          <a:bodyPr vert="horz" lIns="91440" tIns="45720" rIns="91440" bIns="45720" rtlCol="0" anchor="ctr">
            <a:noAutofit/>
          </a:bodyPr>
          <a:lstStyle/>
          <a:p>
            <a:r>
              <a:rPr lang="en-US" sz="4800" b="0" dirty="0" smtClean="0">
                <a:latin typeface="Gloucester MT Extra Condensed" panose="02030808020601010101" pitchFamily="18" charset="0"/>
              </a:rPr>
              <a:t>Every Student Succeeds Act</a:t>
            </a:r>
            <a:endParaRPr lang="en-US" sz="4800" b="0" dirty="0">
              <a:latin typeface="Gloucester MT Extra Condensed" panose="02030808020601010101" pitchFamily="18" charset="0"/>
            </a:endParaRPr>
          </a:p>
        </p:txBody>
      </p:sp>
      <p:sp>
        <p:nvSpPr>
          <p:cNvPr id="5" name="Rectangle 2"/>
          <p:cNvSpPr txBox="1">
            <a:spLocks noChangeArrowheads="1"/>
          </p:cNvSpPr>
          <p:nvPr/>
        </p:nvSpPr>
        <p:spPr>
          <a:xfrm>
            <a:off x="0" y="1072505"/>
            <a:ext cx="9144000" cy="1179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latin typeface="Gloucester MT Extra Condensed" panose="02030808020601010101" pitchFamily="18" charset="0"/>
              </a:rPr>
              <a:t>Why School Climate Should Be One of Your Indicators</a:t>
            </a:r>
            <a:endParaRPr lang="en-US" sz="3200" dirty="0">
              <a:latin typeface="Gloucester MT Extra Condensed" panose="02030808020601010101" pitchFamily="18" charset="0"/>
            </a:endParaRPr>
          </a:p>
        </p:txBody>
      </p:sp>
      <p:sp>
        <p:nvSpPr>
          <p:cNvPr id="11" name="Rectangle 3"/>
          <p:cNvSpPr>
            <a:spLocks noGrp="1" noChangeArrowheads="1"/>
          </p:cNvSpPr>
          <p:nvPr>
            <p:ph idx="1"/>
          </p:nvPr>
        </p:nvSpPr>
        <p:spPr>
          <a:xfrm>
            <a:off x="109882" y="2624901"/>
            <a:ext cx="4961990" cy="691324"/>
          </a:xfrm>
        </p:spPr>
        <p:txBody>
          <a:bodyPr>
            <a:noAutofit/>
          </a:bodyPr>
          <a:lstStyle/>
          <a:p>
            <a:pPr marL="0" indent="0">
              <a:buNone/>
            </a:pPr>
            <a:r>
              <a:rPr lang="en-US" sz="1800" b="1" dirty="0"/>
              <a:t>R</a:t>
            </a:r>
            <a:r>
              <a:rPr lang="en-US" sz="1800" b="1" dirty="0" smtClean="0"/>
              <a:t>ather </a:t>
            </a:r>
            <a:r>
              <a:rPr lang="en-US" sz="1800" b="1" dirty="0"/>
              <a:t>than addressing each behavior </a:t>
            </a:r>
            <a:r>
              <a:rPr lang="en-US" sz="1800" b="1" dirty="0" smtClean="0"/>
              <a:t>issue</a:t>
            </a:r>
            <a:r>
              <a:rPr lang="mr-IN" sz="1800" b="1" dirty="0" smtClean="0"/>
              <a:t>…</a:t>
            </a:r>
            <a:endParaRPr lang="en-US" sz="1800" dirty="0"/>
          </a:p>
        </p:txBody>
      </p:sp>
      <p:sp>
        <p:nvSpPr>
          <p:cNvPr id="12" name="Rectangle 3"/>
          <p:cNvSpPr txBox="1">
            <a:spLocks noChangeArrowheads="1"/>
          </p:cNvSpPr>
          <p:nvPr/>
        </p:nvSpPr>
        <p:spPr>
          <a:xfrm>
            <a:off x="0" y="1992319"/>
            <a:ext cx="9144000" cy="4967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auto">
              <a:spcBef>
                <a:spcPts val="0"/>
              </a:spcBef>
              <a:spcAft>
                <a:spcPts val="0"/>
              </a:spcAft>
              <a:buFontTx/>
              <a:buNone/>
              <a:defRPr/>
            </a:pPr>
            <a:r>
              <a:rPr lang="en-US" sz="2800" b="1" dirty="0" smtClean="0">
                <a:solidFill>
                  <a:srgbClr val="3A54A5"/>
                </a:solidFill>
                <a:latin typeface="+mj-lt"/>
              </a:rPr>
              <a:t>Organizing/Aligning School Climate:</a:t>
            </a:r>
            <a:endParaRPr lang="en-US" sz="1000" dirty="0">
              <a:latin typeface="+mj-lt"/>
            </a:endParaRPr>
          </a:p>
        </p:txBody>
      </p:sp>
      <p:sp>
        <p:nvSpPr>
          <p:cNvPr id="13" name="TextBox 12"/>
          <p:cNvSpPr txBox="1"/>
          <p:nvPr/>
        </p:nvSpPr>
        <p:spPr>
          <a:xfrm>
            <a:off x="5462016" y="2649284"/>
            <a:ext cx="3663696" cy="523220"/>
          </a:xfrm>
          <a:prstGeom prst="rect">
            <a:avLst/>
          </a:prstGeom>
          <a:noFill/>
        </p:spPr>
        <p:txBody>
          <a:bodyPr wrap="square" rtlCol="0">
            <a:spAutoFit/>
          </a:bodyPr>
          <a:lstStyle/>
          <a:p>
            <a:r>
              <a:rPr lang="en-US" sz="1400" i="1" dirty="0" smtClean="0"/>
              <a:t>Bullying behaviors, tardiness, aggressive acts, substance abuse, trauma exposure</a:t>
            </a:r>
            <a:endParaRPr lang="en-US" sz="1400" i="1" dirty="0"/>
          </a:p>
        </p:txBody>
      </p:sp>
      <p:sp>
        <p:nvSpPr>
          <p:cNvPr id="14" name="Rectangle 3"/>
          <p:cNvSpPr txBox="1">
            <a:spLocks noChangeArrowheads="1"/>
          </p:cNvSpPr>
          <p:nvPr/>
        </p:nvSpPr>
        <p:spPr>
          <a:xfrm>
            <a:off x="115978" y="3252789"/>
            <a:ext cx="4961990" cy="480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mr-IN" sz="1800" b="1" dirty="0" smtClean="0"/>
              <a:t>…</a:t>
            </a:r>
            <a:r>
              <a:rPr lang="en-US" sz="1800" b="1" dirty="0" smtClean="0"/>
              <a:t>or climate condition</a:t>
            </a:r>
            <a:r>
              <a:rPr lang="mr-IN" sz="1800" b="1" dirty="0" smtClean="0"/>
              <a:t>…</a:t>
            </a:r>
            <a:endParaRPr lang="en-US" sz="1800" dirty="0"/>
          </a:p>
        </p:txBody>
      </p:sp>
      <p:sp>
        <p:nvSpPr>
          <p:cNvPr id="15" name="TextBox 14"/>
          <p:cNvSpPr txBox="1"/>
          <p:nvPr/>
        </p:nvSpPr>
        <p:spPr>
          <a:xfrm>
            <a:off x="5443728" y="3301556"/>
            <a:ext cx="3681984" cy="523220"/>
          </a:xfrm>
          <a:prstGeom prst="rect">
            <a:avLst/>
          </a:prstGeom>
          <a:noFill/>
        </p:spPr>
        <p:txBody>
          <a:bodyPr wrap="square" rtlCol="0">
            <a:spAutoFit/>
          </a:bodyPr>
          <a:lstStyle/>
          <a:p>
            <a:r>
              <a:rPr lang="en-US" sz="1400" i="1" dirty="0" smtClean="0"/>
              <a:t>Safety, respect, discrimination, mental health, civility</a:t>
            </a:r>
            <a:endParaRPr lang="en-US" sz="1400" i="1" dirty="0"/>
          </a:p>
        </p:txBody>
      </p:sp>
      <p:sp>
        <p:nvSpPr>
          <p:cNvPr id="16" name="Rectangle 3"/>
          <p:cNvSpPr txBox="1">
            <a:spLocks noChangeArrowheads="1"/>
          </p:cNvSpPr>
          <p:nvPr/>
        </p:nvSpPr>
        <p:spPr>
          <a:xfrm>
            <a:off x="122074" y="3929445"/>
            <a:ext cx="3009766" cy="480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mr-IN" sz="1800" b="1" dirty="0" smtClean="0"/>
              <a:t>…</a:t>
            </a:r>
            <a:r>
              <a:rPr lang="en-US" sz="1800" b="1" dirty="0" smtClean="0"/>
              <a:t>as separate initiatives</a:t>
            </a:r>
            <a:r>
              <a:rPr lang="mr-IN" sz="1800" b="1" dirty="0" smtClean="0"/>
              <a:t>…</a:t>
            </a:r>
            <a:endParaRPr lang="en-US" sz="1800" dirty="0"/>
          </a:p>
        </p:txBody>
      </p:sp>
      <p:sp>
        <p:nvSpPr>
          <p:cNvPr id="17" name="TextBox 16"/>
          <p:cNvSpPr txBox="1"/>
          <p:nvPr/>
        </p:nvSpPr>
        <p:spPr>
          <a:xfrm>
            <a:off x="5462016" y="3892868"/>
            <a:ext cx="3663696" cy="738664"/>
          </a:xfrm>
          <a:prstGeom prst="rect">
            <a:avLst/>
          </a:prstGeom>
          <a:noFill/>
        </p:spPr>
        <p:txBody>
          <a:bodyPr wrap="square" rtlCol="0">
            <a:spAutoFit/>
          </a:bodyPr>
          <a:lstStyle/>
          <a:p>
            <a:r>
              <a:rPr lang="en-US" sz="1400" i="1" dirty="0" smtClean="0"/>
              <a:t>Restorative practices, classroom bully-proofing, character education, life skills training, trauma informed care</a:t>
            </a:r>
            <a:endParaRPr lang="en-US" sz="1400" i="1" dirty="0"/>
          </a:p>
        </p:txBody>
      </p:sp>
      <p:sp>
        <p:nvSpPr>
          <p:cNvPr id="18" name="Rectangle 3"/>
          <p:cNvSpPr txBox="1">
            <a:spLocks noChangeArrowheads="1"/>
          </p:cNvSpPr>
          <p:nvPr/>
        </p:nvSpPr>
        <p:spPr>
          <a:xfrm>
            <a:off x="115978" y="4630485"/>
            <a:ext cx="4167990" cy="480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mr-IN" sz="1800" b="1" dirty="0" smtClean="0"/>
              <a:t>…</a:t>
            </a:r>
            <a:r>
              <a:rPr lang="en-US" sz="1800" b="1" dirty="0" smtClean="0"/>
              <a:t>related interventions, practices, personnel and programs</a:t>
            </a:r>
            <a:r>
              <a:rPr lang="mr-IN" sz="1800" b="1" dirty="0" smtClean="0"/>
              <a:t>…</a:t>
            </a:r>
            <a:endParaRPr lang="en-US" sz="1800" dirty="0"/>
          </a:p>
        </p:txBody>
      </p:sp>
      <p:sp>
        <p:nvSpPr>
          <p:cNvPr id="19" name="TextBox 18"/>
          <p:cNvSpPr txBox="1"/>
          <p:nvPr/>
        </p:nvSpPr>
        <p:spPr>
          <a:xfrm>
            <a:off x="5455920" y="4691444"/>
            <a:ext cx="3669792" cy="523220"/>
          </a:xfrm>
          <a:prstGeom prst="rect">
            <a:avLst/>
          </a:prstGeom>
          <a:noFill/>
        </p:spPr>
        <p:txBody>
          <a:bodyPr wrap="square" rtlCol="0">
            <a:spAutoFit/>
          </a:bodyPr>
          <a:lstStyle/>
          <a:p>
            <a:r>
              <a:rPr lang="en-US" sz="1400" i="1" dirty="0" smtClean="0"/>
              <a:t>School mental health, special education, nursing, school psychology </a:t>
            </a:r>
            <a:r>
              <a:rPr lang="en-US" sz="1400" i="1" smtClean="0"/>
              <a:t>and counseling</a:t>
            </a:r>
            <a:endParaRPr lang="en-US" sz="1400" i="1" dirty="0"/>
          </a:p>
        </p:txBody>
      </p:sp>
      <p:sp>
        <p:nvSpPr>
          <p:cNvPr id="20" name="Rectangle 3"/>
          <p:cNvSpPr txBox="1">
            <a:spLocks noChangeArrowheads="1"/>
          </p:cNvSpPr>
          <p:nvPr/>
        </p:nvSpPr>
        <p:spPr>
          <a:xfrm>
            <a:off x="1205626" y="5302219"/>
            <a:ext cx="6732748" cy="480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mr-IN" sz="2000" b="1" dirty="0" smtClean="0"/>
              <a:t>…</a:t>
            </a:r>
            <a:r>
              <a:rPr lang="en-US" sz="2000" b="1" dirty="0" smtClean="0"/>
              <a:t>must be organized around common need or outcome.</a:t>
            </a:r>
            <a:endParaRPr lang="en-US" sz="2000" dirty="0"/>
          </a:p>
        </p:txBody>
      </p:sp>
      <p:sp>
        <p:nvSpPr>
          <p:cNvPr id="24" name="TextBox 23"/>
          <p:cNvSpPr txBox="1"/>
          <p:nvPr/>
        </p:nvSpPr>
        <p:spPr>
          <a:xfrm>
            <a:off x="0" y="5757920"/>
            <a:ext cx="7410790" cy="830997"/>
          </a:xfrm>
          <a:prstGeom prst="rect">
            <a:avLst/>
          </a:prstGeom>
          <a:noFill/>
        </p:spPr>
        <p:txBody>
          <a:bodyPr wrap="none" rtlCol="0">
            <a:spAutoFit/>
          </a:bodyPr>
          <a:lstStyle/>
          <a:p>
            <a:r>
              <a:rPr lang="en-US" sz="1600" dirty="0" smtClean="0">
                <a:latin typeface="+mn-lt"/>
              </a:rPr>
              <a:t>Resource at </a:t>
            </a:r>
            <a:r>
              <a:rPr lang="en-US" sz="1600" dirty="0" err="1" smtClean="0">
                <a:latin typeface="+mn-lt"/>
              </a:rPr>
              <a:t>www.pbis.org</a:t>
            </a:r>
            <a:r>
              <a:rPr lang="en-US" sz="1600" dirty="0" smtClean="0">
                <a:latin typeface="+mn-lt"/>
              </a:rPr>
              <a:t>: </a:t>
            </a:r>
          </a:p>
          <a:p>
            <a:r>
              <a:rPr lang="en-US" sz="1600" b="1" i="1" dirty="0" smtClean="0">
                <a:latin typeface="+mn-lt"/>
              </a:rPr>
              <a:t>“Technical </a:t>
            </a:r>
            <a:r>
              <a:rPr lang="en-US" sz="1600" b="1" i="1" dirty="0">
                <a:latin typeface="+mn-lt"/>
              </a:rPr>
              <a:t>Guide for Alignment of Initiatives, Programs, Practices in School </a:t>
            </a:r>
            <a:r>
              <a:rPr lang="en-US" sz="1600" b="1" i="1" dirty="0" smtClean="0">
                <a:latin typeface="+mn-lt"/>
              </a:rPr>
              <a:t>Districts”</a:t>
            </a:r>
            <a:endParaRPr lang="en-US" sz="1600" b="1" i="1" dirty="0">
              <a:latin typeface="+mn-lt"/>
            </a:endParaRPr>
          </a:p>
          <a:p>
            <a:endParaRPr lang="en-US" sz="1600" b="1" i="1" dirty="0">
              <a:latin typeface="+mn-lt"/>
            </a:endParaRPr>
          </a:p>
        </p:txBody>
      </p:sp>
    </p:spTree>
    <p:extLst>
      <p:ext uri="{BB962C8B-B14F-4D97-AF65-F5344CB8AC3E}">
        <p14:creationId xmlns:p14="http://schemas.microsoft.com/office/powerpoint/2010/main" val="14528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build="p"/>
      <p:bldP spid="15" grpId="0"/>
      <p:bldP spid="16" grpId="0" build="p"/>
      <p:bldP spid="17" grpId="0"/>
      <p:bldP spid="18" grpId="0" build="p"/>
      <p:bldP spid="19" grpId="0"/>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10812" cy="4873752"/>
          </a:xfrm>
        </p:spPr>
        <p:txBody>
          <a:bodyPr>
            <a:normAutofit/>
          </a:bodyPr>
          <a:lstStyle/>
          <a:p>
            <a:r>
              <a:rPr lang="en-US" sz="3200" dirty="0" smtClean="0"/>
              <a:t>Promotes effective decision making</a:t>
            </a:r>
          </a:p>
          <a:p>
            <a:r>
              <a:rPr lang="en-US" sz="3200" dirty="0" smtClean="0"/>
              <a:t>Improves climate &amp; learning environment</a:t>
            </a:r>
          </a:p>
          <a:p>
            <a:r>
              <a:rPr lang="en-US" sz="3200" dirty="0" smtClean="0"/>
              <a:t>Changes adult behavior</a:t>
            </a:r>
          </a:p>
          <a:p>
            <a:r>
              <a:rPr lang="en-US" sz="3200" dirty="0" smtClean="0"/>
              <a:t>Reduces punitive approaches</a:t>
            </a:r>
          </a:p>
          <a:p>
            <a:r>
              <a:rPr lang="en-US" sz="3200" dirty="0" smtClean="0"/>
              <a:t>Reduces OSS and ODRs</a:t>
            </a:r>
          </a:p>
          <a:p>
            <a:r>
              <a:rPr lang="en-US" sz="3200" dirty="0" smtClean="0"/>
              <a:t>Improves student academic performance</a:t>
            </a:r>
          </a:p>
        </p:txBody>
      </p:sp>
      <p:sp>
        <p:nvSpPr>
          <p:cNvPr id="4" name="TextBox 3"/>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Advantages of PBIS/MTSS Framework</a:t>
            </a:r>
            <a:endParaRPr lang="en-US" sz="3600" b="1" dirty="0">
              <a:solidFill>
                <a:schemeClr val="tx2"/>
              </a:solidFill>
            </a:endParaRPr>
          </a:p>
        </p:txBody>
      </p:sp>
    </p:spTree>
    <p:extLst>
      <p:ext uri="{BB962C8B-B14F-4D97-AF65-F5344CB8AC3E}">
        <p14:creationId xmlns:p14="http://schemas.microsoft.com/office/powerpoint/2010/main" val="323505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8694" y="1143000"/>
            <a:ext cx="8534400" cy="5029200"/>
          </a:xfrm>
        </p:spPr>
        <p:txBody>
          <a:bodyPr>
            <a:noAutofit/>
          </a:bodyPr>
          <a:lstStyle/>
          <a:p>
            <a:pPr marL="454025" indent="-454025">
              <a:buNone/>
            </a:pPr>
            <a:r>
              <a:rPr lang="en-US" sz="1200" dirty="0" smtClean="0"/>
              <a:t>Bradshaw, C.P., </a:t>
            </a:r>
            <a:r>
              <a:rPr lang="en-US" sz="1200" dirty="0" err="1" smtClean="0"/>
              <a:t>Koth</a:t>
            </a:r>
            <a:r>
              <a:rPr lang="en-US" sz="1200" dirty="0" smtClean="0"/>
              <a:t>, C.W., Thornton, L.A., &amp; Leaf, P.J. (2009). Altering school climate through school-wide Positive Behavioral Interventions and Supports: Findings from a group-randomized effectiveness trial. </a:t>
            </a:r>
            <a:r>
              <a:rPr lang="en-US" sz="1200" i="1" dirty="0" smtClean="0"/>
              <a:t>Prevention Science, 10</a:t>
            </a:r>
            <a:r>
              <a:rPr lang="en-US" sz="1200" dirty="0" smtClean="0"/>
              <a:t>(2), 100-115</a:t>
            </a:r>
          </a:p>
          <a:p>
            <a:pPr marL="454025" indent="-454025">
              <a:buNone/>
            </a:pPr>
            <a:r>
              <a:rPr lang="en-US" sz="1200" dirty="0" smtClean="0"/>
              <a:t>Bradshaw</a:t>
            </a:r>
            <a:r>
              <a:rPr lang="en-US" sz="1200" b="1" dirty="0" smtClean="0"/>
              <a:t>,</a:t>
            </a:r>
            <a:r>
              <a:rPr lang="en-US" sz="1200" dirty="0" smtClean="0"/>
              <a:t> C.P., </a:t>
            </a:r>
            <a:r>
              <a:rPr lang="en-US" sz="1200" dirty="0" err="1" smtClean="0"/>
              <a:t>Koth</a:t>
            </a:r>
            <a:r>
              <a:rPr lang="en-US" sz="1200" dirty="0" smtClean="0"/>
              <a:t>, C.W., </a:t>
            </a:r>
            <a:r>
              <a:rPr lang="en-US" sz="1200" dirty="0" err="1" smtClean="0"/>
              <a:t>Bevans</a:t>
            </a:r>
            <a:r>
              <a:rPr lang="en-US" sz="1200" dirty="0" smtClean="0"/>
              <a:t>, K.B., Ialongo, N., &amp; Leaf, P.J. (2008). The impact of school-wide Positive Behavioral Interventions and Supports (PBIS) on the organizational health of elementary schools. </a:t>
            </a:r>
            <a:r>
              <a:rPr lang="en-US" sz="1200" i="1" dirty="0" smtClean="0"/>
              <a:t>School Psychology Quarterly, 23</a:t>
            </a:r>
            <a:r>
              <a:rPr lang="en-US" sz="1200" dirty="0" smtClean="0"/>
              <a:t>(4), 462-473.</a:t>
            </a:r>
          </a:p>
          <a:p>
            <a:pPr marL="454025" indent="-454025">
              <a:buNone/>
            </a:pPr>
            <a:r>
              <a:rPr lang="en-US" sz="1200" dirty="0" smtClean="0"/>
              <a:t>Bradshaw, C. P., Mitchell, M. M., &amp; Leaf, P. J. (2010). Examining the effects of School-Wide Positive Behavioral Interventions and Supports on student outcomes: Results from a randomized controlled effectiveness trial in elementary schools. </a:t>
            </a:r>
            <a:r>
              <a:rPr lang="en-US" sz="1200" i="1" dirty="0" smtClean="0"/>
              <a:t>Journal of Positive Behavior Interventions, 12, </a:t>
            </a:r>
            <a:r>
              <a:rPr lang="en-US" sz="1200" dirty="0" smtClean="0"/>
              <a:t>133-148.</a:t>
            </a:r>
          </a:p>
          <a:p>
            <a:pPr marL="454025" indent="-454025">
              <a:buNone/>
            </a:pPr>
            <a:r>
              <a:rPr lang="en-US" sz="1200" dirty="0" smtClean="0"/>
              <a:t>Bradshaw, C.P., </a:t>
            </a:r>
            <a:r>
              <a:rPr lang="en-US" sz="1200" dirty="0" err="1" smtClean="0"/>
              <a:t>Reinke</a:t>
            </a:r>
            <a:r>
              <a:rPr lang="en-US" sz="1200" dirty="0" smtClean="0"/>
              <a:t>, W. M., Brown, L. D., </a:t>
            </a:r>
            <a:r>
              <a:rPr lang="en-US" sz="1200" dirty="0" err="1" smtClean="0"/>
              <a:t>Bevans</a:t>
            </a:r>
            <a:r>
              <a:rPr lang="en-US" sz="1200" dirty="0" smtClean="0"/>
              <a:t>, K.B., &amp; Leaf, P.J. (2008). Implementation of school-wide Positive Behavioral Interventions and Supports (PBIS) in elementary schools: Observations from a randomized trial. </a:t>
            </a:r>
            <a:r>
              <a:rPr lang="en-US" sz="1200" i="1" dirty="0" smtClean="0"/>
              <a:t>Education &amp; Treatment of Children, 31, </a:t>
            </a:r>
            <a:r>
              <a:rPr lang="en-US" sz="1200" dirty="0" smtClean="0"/>
              <a:t>1-26.</a:t>
            </a:r>
          </a:p>
          <a:p>
            <a:pPr marL="454025" indent="-454025">
              <a:buNone/>
            </a:pPr>
            <a:r>
              <a:rPr lang="en-US" sz="1200" dirty="0"/>
              <a:t>Bradshaw, C., </a:t>
            </a:r>
            <a:r>
              <a:rPr lang="en-US" sz="1200" dirty="0" err="1"/>
              <a:t>Waasdorp</a:t>
            </a:r>
            <a:r>
              <a:rPr lang="en-US" sz="1200" dirty="0"/>
              <a:t>, T., Leaf. P., </a:t>
            </a:r>
            <a:r>
              <a:rPr lang="en-US" sz="1200" dirty="0" smtClean="0"/>
              <a:t>(2012 )Effects </a:t>
            </a:r>
            <a:r>
              <a:rPr lang="en-US" sz="1200" dirty="0"/>
              <a:t>of School-wide positive behavioral interventions and supports on child behavior problems and adjustment. </a:t>
            </a:r>
            <a:r>
              <a:rPr lang="en-US" sz="1200" i="1" dirty="0" smtClean="0"/>
              <a:t>Pediatrics</a:t>
            </a:r>
            <a:r>
              <a:rPr lang="en-US" sz="1200" dirty="0" smtClean="0"/>
              <a:t>, 130(5) 1136-1145.</a:t>
            </a:r>
            <a:endParaRPr lang="en-US" sz="1200" dirty="0"/>
          </a:p>
          <a:p>
            <a:pPr marL="454025" indent="-454025">
              <a:buNone/>
            </a:pPr>
            <a:r>
              <a:rPr lang="en-US" sz="1200" dirty="0" smtClean="0"/>
              <a:t>Horner, R., Sugai, G., Smolkowski, K., Eber, L., </a:t>
            </a:r>
            <a:r>
              <a:rPr lang="en-US" sz="1200" dirty="0" err="1" smtClean="0"/>
              <a:t>Nakasato</a:t>
            </a:r>
            <a:r>
              <a:rPr lang="en-US" sz="1200" dirty="0" smtClean="0"/>
              <a:t>, J., Todd, A., &amp; Esperanza, J., (2009). A randomized, wait-list controlled effectiveness trial assessing school-wide positive behavior support in elementary schools. </a:t>
            </a:r>
            <a:r>
              <a:rPr lang="en-US" sz="1200" i="1" dirty="0" smtClean="0"/>
              <a:t>Journal of Positive Behavior Interventions, 11,</a:t>
            </a:r>
            <a:r>
              <a:rPr lang="en-US" sz="1200" dirty="0" smtClean="0"/>
              <a:t> 133-145.</a:t>
            </a:r>
          </a:p>
          <a:p>
            <a:pPr marL="454025" indent="-454025">
              <a:buNone/>
            </a:pPr>
            <a:r>
              <a:rPr lang="en-US" sz="1200" dirty="0" smtClean="0"/>
              <a:t>Horner, R. H., Sugai, G., &amp; Anderson, C. M. (2010). Examining the evidence base for school-wide positive behavior support. </a:t>
            </a:r>
            <a:r>
              <a:rPr lang="en-US" sz="1200" i="1" dirty="0" smtClean="0"/>
              <a:t>Focus on Exceptionality, 42</a:t>
            </a:r>
            <a:r>
              <a:rPr lang="en-US" sz="1200" dirty="0" smtClean="0"/>
              <a:t>(8), 1-14.</a:t>
            </a:r>
          </a:p>
          <a:p>
            <a:pPr marL="0" lvl="0" indent="0" fontAlgn="base">
              <a:spcBef>
                <a:spcPct val="0"/>
              </a:spcBef>
              <a:spcAft>
                <a:spcPct val="0"/>
              </a:spcAft>
              <a:buClrTx/>
              <a:buSzTx/>
              <a:buNone/>
            </a:pPr>
            <a:r>
              <a:rPr lang="en-US" sz="1200" dirty="0"/>
              <a:t>Ross, S. W., Endrulat, N. R., &amp; Horner, R. H.  (2012). Adult outcomes of school-wide positive behavior support. </a:t>
            </a:r>
          </a:p>
          <a:p>
            <a:pPr marL="0" lvl="0" indent="0" fontAlgn="base">
              <a:spcBef>
                <a:spcPct val="0"/>
              </a:spcBef>
              <a:spcAft>
                <a:spcPct val="0"/>
              </a:spcAft>
              <a:buClrTx/>
              <a:buSzTx/>
              <a:buNone/>
            </a:pPr>
            <a:r>
              <a:rPr lang="en-US" sz="1200" dirty="0"/>
              <a:t>            </a:t>
            </a:r>
            <a:r>
              <a:rPr lang="en-US" sz="1200" i="1" dirty="0"/>
              <a:t>Journal of Positive Behavioral Interventions</a:t>
            </a:r>
            <a:r>
              <a:rPr lang="en-US" sz="1200" dirty="0"/>
              <a:t>. 14(2) 118-128.</a:t>
            </a:r>
          </a:p>
          <a:p>
            <a:pPr marL="0" lvl="0" indent="0" fontAlgn="base">
              <a:spcBef>
                <a:spcPct val="0"/>
              </a:spcBef>
              <a:spcAft>
                <a:spcPct val="0"/>
              </a:spcAft>
              <a:buClrTx/>
              <a:buSzTx/>
              <a:buNone/>
            </a:pPr>
            <a:r>
              <a:rPr lang="en-US" sz="1200" dirty="0" err="1" smtClean="0">
                <a:solidFill>
                  <a:srgbClr val="000000"/>
                </a:solidFill>
              </a:rPr>
              <a:t>Waasdorp</a:t>
            </a:r>
            <a:r>
              <a:rPr lang="en-US" sz="1200" dirty="0" smtClean="0">
                <a:solidFill>
                  <a:srgbClr val="000000"/>
                </a:solidFill>
              </a:rPr>
              <a:t>, T., Bradshaw, C., &amp; Leaf , P., (2012) The </a:t>
            </a:r>
            <a:r>
              <a:rPr lang="en-US" sz="1200" dirty="0">
                <a:solidFill>
                  <a:srgbClr val="000000"/>
                </a:solidFill>
              </a:rPr>
              <a:t>Impact of </a:t>
            </a:r>
            <a:r>
              <a:rPr lang="en-US" sz="1200" dirty="0" err="1">
                <a:solidFill>
                  <a:srgbClr val="000000"/>
                </a:solidFill>
              </a:rPr>
              <a:t>Schoolwide</a:t>
            </a:r>
            <a:r>
              <a:rPr lang="en-US" sz="1200" dirty="0">
                <a:solidFill>
                  <a:srgbClr val="000000"/>
                </a:solidFill>
              </a:rPr>
              <a:t> Positive Behavioral Interventions </a:t>
            </a:r>
            <a:r>
              <a:rPr lang="en-US" sz="1200" dirty="0" smtClean="0">
                <a:solidFill>
                  <a:srgbClr val="000000"/>
                </a:solidFill>
              </a:rPr>
              <a:t>and</a:t>
            </a:r>
          </a:p>
          <a:p>
            <a:pPr marL="0" lvl="0" indent="0" fontAlgn="base">
              <a:spcBef>
                <a:spcPct val="0"/>
              </a:spcBef>
              <a:spcAft>
                <a:spcPct val="0"/>
              </a:spcAft>
              <a:buClrTx/>
              <a:buSzTx/>
              <a:buNone/>
            </a:pPr>
            <a:r>
              <a:rPr lang="en-US" sz="1200" dirty="0">
                <a:solidFill>
                  <a:srgbClr val="000000"/>
                </a:solidFill>
              </a:rPr>
              <a:t> </a:t>
            </a:r>
            <a:r>
              <a:rPr lang="en-US" sz="1200" dirty="0" smtClean="0">
                <a:solidFill>
                  <a:srgbClr val="000000"/>
                </a:solidFill>
              </a:rPr>
              <a:t>        </a:t>
            </a:r>
            <a:r>
              <a:rPr lang="en-US" sz="1200" dirty="0">
                <a:solidFill>
                  <a:srgbClr val="000000"/>
                </a:solidFill>
              </a:rPr>
              <a:t>Supports </a:t>
            </a:r>
            <a:r>
              <a:rPr lang="en-US" sz="1200" dirty="0" smtClean="0">
                <a:solidFill>
                  <a:srgbClr val="000000"/>
                </a:solidFill>
              </a:rPr>
              <a:t>on </a:t>
            </a:r>
            <a:r>
              <a:rPr lang="en-US" sz="1200" dirty="0">
                <a:solidFill>
                  <a:srgbClr val="000000"/>
                </a:solidFill>
              </a:rPr>
              <a:t>Bullying and Peer Rejection: </a:t>
            </a:r>
            <a:r>
              <a:rPr lang="en-US" sz="1200" dirty="0" smtClean="0">
                <a:solidFill>
                  <a:srgbClr val="000000"/>
                </a:solidFill>
              </a:rPr>
              <a:t>A Randomized </a:t>
            </a:r>
            <a:r>
              <a:rPr lang="en-US" sz="1200" dirty="0">
                <a:solidFill>
                  <a:srgbClr val="000000"/>
                </a:solidFill>
              </a:rPr>
              <a:t>Controlled Effectiveness </a:t>
            </a:r>
            <a:r>
              <a:rPr lang="en-US" sz="1200" dirty="0" smtClean="0">
                <a:solidFill>
                  <a:srgbClr val="000000"/>
                </a:solidFill>
              </a:rPr>
              <a:t>Trial</a:t>
            </a:r>
            <a:r>
              <a:rPr lang="en-US" sz="1200" b="1" dirty="0" smtClean="0">
                <a:solidFill>
                  <a:srgbClr val="000000"/>
                </a:solidFill>
              </a:rPr>
              <a:t>.</a:t>
            </a:r>
            <a:r>
              <a:rPr lang="en-US" sz="1200" dirty="0" smtClean="0">
                <a:solidFill>
                  <a:srgbClr val="000000"/>
                </a:solidFill>
              </a:rPr>
              <a:t> </a:t>
            </a:r>
            <a:r>
              <a:rPr lang="en-US" sz="1200" i="1" dirty="0" smtClean="0">
                <a:solidFill>
                  <a:srgbClr val="000000"/>
                </a:solidFill>
              </a:rPr>
              <a:t>Archive of </a:t>
            </a:r>
          </a:p>
          <a:p>
            <a:pPr marL="0" lvl="0" indent="0" fontAlgn="base">
              <a:spcBef>
                <a:spcPct val="0"/>
              </a:spcBef>
              <a:spcAft>
                <a:spcPct val="0"/>
              </a:spcAft>
              <a:buClrTx/>
              <a:buSzTx/>
              <a:buNone/>
            </a:pPr>
            <a:r>
              <a:rPr lang="en-US" sz="1200" i="1" dirty="0">
                <a:solidFill>
                  <a:srgbClr val="000000"/>
                </a:solidFill>
              </a:rPr>
              <a:t> </a:t>
            </a:r>
            <a:r>
              <a:rPr lang="en-US" sz="1200" i="1" dirty="0" smtClean="0">
                <a:solidFill>
                  <a:srgbClr val="000000"/>
                </a:solidFill>
              </a:rPr>
              <a:t>        Pediatric Adolescent Medicine.</a:t>
            </a:r>
            <a:r>
              <a:rPr lang="en-US" sz="1200" dirty="0" smtClean="0">
                <a:solidFill>
                  <a:srgbClr val="000000"/>
                </a:solidFill>
              </a:rPr>
              <a:t> </a:t>
            </a:r>
            <a:r>
              <a:rPr lang="en-US" sz="1200" dirty="0">
                <a:solidFill>
                  <a:srgbClr val="000000"/>
                </a:solidFill>
              </a:rPr>
              <a:t>2012;166(2):149-156 </a:t>
            </a:r>
            <a:endParaRPr lang="en-US" sz="1200" dirty="0" smtClean="0">
              <a:solidFill>
                <a:srgbClr val="000000"/>
              </a:solidFill>
            </a:endParaRPr>
          </a:p>
          <a:p>
            <a:pPr marL="0" lvl="0" indent="0" fontAlgn="base">
              <a:spcBef>
                <a:spcPct val="0"/>
              </a:spcBef>
              <a:spcAft>
                <a:spcPct val="0"/>
              </a:spcAft>
              <a:buClrTx/>
              <a:buSzTx/>
              <a:buNone/>
            </a:pPr>
            <a:r>
              <a:rPr lang="en-US" sz="1200" dirty="0">
                <a:cs typeface="Times New Roman" pitchFamily="18" charset="0"/>
              </a:rPr>
              <a:t>Bradshaw, C. P., Pas, E. T., </a:t>
            </a:r>
            <a:r>
              <a:rPr lang="en-US" sz="1200" dirty="0" err="1">
                <a:cs typeface="Times New Roman" pitchFamily="18" charset="0"/>
              </a:rPr>
              <a:t>Goldweber</a:t>
            </a:r>
            <a:r>
              <a:rPr lang="en-US" sz="1200" dirty="0">
                <a:cs typeface="Times New Roman" pitchFamily="18" charset="0"/>
              </a:rPr>
              <a:t>, A., Rosenberg, M., &amp; Leaf, P. (2012). Integrating </a:t>
            </a:r>
            <a:r>
              <a:rPr lang="en-US" sz="1200" dirty="0" err="1" smtClean="0">
                <a:cs typeface="Times New Roman" pitchFamily="18" charset="0"/>
              </a:rPr>
              <a:t>schoolwide</a:t>
            </a:r>
            <a:r>
              <a:rPr lang="en-US" sz="1200" dirty="0" smtClean="0">
                <a:cs typeface="Times New Roman" pitchFamily="18" charset="0"/>
              </a:rPr>
              <a:t> Positive </a:t>
            </a:r>
            <a:r>
              <a:rPr lang="en-US" sz="1200" dirty="0">
                <a:cs typeface="Times New Roman" pitchFamily="18" charset="0"/>
              </a:rPr>
              <a:t>Behavioral Interventions and </a:t>
            </a:r>
            <a:endParaRPr lang="en-US" sz="1200" dirty="0" smtClean="0">
              <a:cs typeface="Times New Roman" pitchFamily="18" charset="0"/>
            </a:endParaRPr>
          </a:p>
          <a:p>
            <a:pPr marL="0" indent="0" fontAlgn="base">
              <a:spcBef>
                <a:spcPct val="0"/>
              </a:spcBef>
              <a:spcAft>
                <a:spcPct val="0"/>
              </a:spcAft>
              <a:buClrTx/>
              <a:buNone/>
            </a:pPr>
            <a:r>
              <a:rPr lang="en-US" sz="1200" dirty="0" smtClean="0">
                <a:cs typeface="Times New Roman" pitchFamily="18" charset="0"/>
              </a:rPr>
              <a:t>           Supports </a:t>
            </a:r>
            <a:r>
              <a:rPr lang="en-US" sz="1200" dirty="0">
                <a:cs typeface="Times New Roman" pitchFamily="18" charset="0"/>
              </a:rPr>
              <a:t>with tier 2 coaching to student support teams: </a:t>
            </a:r>
            <a:r>
              <a:rPr lang="en-US" sz="1200" dirty="0" smtClean="0">
                <a:cs typeface="Times New Roman" pitchFamily="18" charset="0"/>
              </a:rPr>
              <a:t>The </a:t>
            </a:r>
            <a:r>
              <a:rPr lang="en-US" sz="1200" dirty="0" err="1" smtClean="0">
                <a:cs typeface="Times New Roman" pitchFamily="18" charset="0"/>
              </a:rPr>
              <a:t>PBISplus</a:t>
            </a:r>
            <a:r>
              <a:rPr lang="en-US" sz="1200" dirty="0" smtClean="0">
                <a:cs typeface="Times New Roman" pitchFamily="18" charset="0"/>
              </a:rPr>
              <a:t> </a:t>
            </a:r>
            <a:r>
              <a:rPr lang="en-US" sz="1200" dirty="0">
                <a:cs typeface="Times New Roman" pitchFamily="18" charset="0"/>
              </a:rPr>
              <a:t>Model. Advances in School Mental Health Promotion, 5(3), </a:t>
            </a:r>
            <a:endParaRPr lang="en-US" sz="1200" dirty="0" smtClean="0">
              <a:cs typeface="Times New Roman" pitchFamily="18" charset="0"/>
            </a:endParaRPr>
          </a:p>
          <a:p>
            <a:pPr marL="0" indent="0" fontAlgn="base">
              <a:spcBef>
                <a:spcPct val="0"/>
              </a:spcBef>
              <a:spcAft>
                <a:spcPct val="0"/>
              </a:spcAft>
              <a:buClrTx/>
              <a:buNone/>
            </a:pPr>
            <a:r>
              <a:rPr lang="en-US" sz="1200" dirty="0">
                <a:cs typeface="Times New Roman" pitchFamily="18" charset="0"/>
              </a:rPr>
              <a:t> </a:t>
            </a:r>
            <a:r>
              <a:rPr lang="en-US" sz="1200" dirty="0" smtClean="0">
                <a:cs typeface="Times New Roman" pitchFamily="18" charset="0"/>
              </a:rPr>
              <a:t>          177-193</a:t>
            </a:r>
            <a:r>
              <a:rPr lang="en-US" sz="1200" dirty="0">
                <a:cs typeface="Times New Roman" pitchFamily="18" charset="0"/>
              </a:rPr>
              <a:t>. </a:t>
            </a:r>
            <a:r>
              <a:rPr lang="en-US" sz="1200" dirty="0" smtClean="0">
                <a:cs typeface="Times New Roman" pitchFamily="18" charset="0"/>
              </a:rPr>
              <a:t>doi:10.1080/1754730x.2012.707429 </a:t>
            </a:r>
          </a:p>
          <a:p>
            <a:pPr marL="0" indent="0" fontAlgn="base">
              <a:spcBef>
                <a:spcPct val="0"/>
              </a:spcBef>
              <a:spcAft>
                <a:spcPct val="0"/>
              </a:spcAft>
              <a:buClrTx/>
              <a:buNone/>
            </a:pPr>
            <a:r>
              <a:rPr lang="en-US" sz="1200" dirty="0" smtClean="0">
                <a:solidFill>
                  <a:srgbClr val="000000"/>
                </a:solidFill>
              </a:rPr>
              <a:t>Freeman, J., Simonsen, B., </a:t>
            </a:r>
            <a:r>
              <a:rPr lang="en-US" sz="1200" dirty="0" err="1" smtClean="0">
                <a:solidFill>
                  <a:srgbClr val="000000"/>
                </a:solidFill>
              </a:rPr>
              <a:t>McCoach</a:t>
            </a:r>
            <a:r>
              <a:rPr lang="en-US" sz="1200" dirty="0" smtClean="0">
                <a:solidFill>
                  <a:srgbClr val="000000"/>
                </a:solidFill>
              </a:rPr>
              <a:t> D.B., Sugai, G., Lombardi, A., &amp; Horner, ( submitted) Implementation Effects of School-wide  </a:t>
            </a:r>
          </a:p>
          <a:p>
            <a:pPr marL="0" lvl="0" indent="0" fontAlgn="base">
              <a:spcBef>
                <a:spcPct val="0"/>
              </a:spcBef>
              <a:spcAft>
                <a:spcPct val="0"/>
              </a:spcAft>
              <a:buClrTx/>
              <a:buSzTx/>
              <a:buNone/>
            </a:pPr>
            <a:r>
              <a:rPr lang="en-US" sz="1200" dirty="0">
                <a:solidFill>
                  <a:srgbClr val="000000"/>
                </a:solidFill>
              </a:rPr>
              <a:t>  </a:t>
            </a:r>
            <a:r>
              <a:rPr lang="en-US" sz="1200" dirty="0" smtClean="0">
                <a:solidFill>
                  <a:srgbClr val="000000"/>
                </a:solidFill>
              </a:rPr>
              <a:t>          Positive Behavior Interventions and Supports on Academic, Attendance, and Behavior Outcomes in High Schools.</a:t>
            </a:r>
            <a:endParaRPr lang="en-US" sz="1200" dirty="0">
              <a:solidFill>
                <a:srgbClr val="000000"/>
              </a:solidFill>
            </a:endParaRPr>
          </a:p>
          <a:p>
            <a:pPr marL="454025" indent="-454025">
              <a:buNone/>
            </a:pPr>
            <a:endParaRPr lang="en-US" sz="1500" dirty="0" smtClean="0"/>
          </a:p>
          <a:p>
            <a:pPr marL="454025" indent="-454025">
              <a:buNone/>
            </a:pPr>
            <a:endParaRPr lang="en-US" sz="1500" dirty="0" smtClean="0"/>
          </a:p>
          <a:p>
            <a:pPr marL="454025" indent="-454025">
              <a:buNone/>
            </a:pPr>
            <a:endParaRPr lang="en-US" sz="1800" dirty="0" smtClean="0"/>
          </a:p>
        </p:txBody>
      </p:sp>
      <p:sp>
        <p:nvSpPr>
          <p:cNvPr id="6" name="Rounded Rectangle 5"/>
          <p:cNvSpPr/>
          <p:nvPr/>
        </p:nvSpPr>
        <p:spPr bwMode="auto">
          <a:xfrm rot="370274">
            <a:off x="1416801" y="1353210"/>
            <a:ext cx="6725674" cy="462328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rgbClr val="2F2B20"/>
                </a:solidFill>
                <a:latin typeface="Segoe" pitchFamily="34" charset="0"/>
              </a:rPr>
              <a:t>SWPBIS Experimentally Related to:</a:t>
            </a:r>
          </a:p>
          <a:p>
            <a:pPr algn="ctr" defTabSz="914099" fontAlgn="base">
              <a:spcBef>
                <a:spcPct val="0"/>
              </a:spcBef>
              <a:spcAft>
                <a:spcPct val="0"/>
              </a:spcAft>
            </a:pPr>
            <a:endParaRPr lang="en-US" sz="2300" dirty="0">
              <a:solidFill>
                <a:srgbClr val="2F2B20"/>
              </a:solidFill>
              <a:latin typeface="Segoe" pitchFamily="34" charset="0"/>
            </a:endParaRP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Reduction in </a:t>
            </a:r>
            <a:r>
              <a:rPr lang="en-US" sz="2300" b="1" dirty="0">
                <a:solidFill>
                  <a:srgbClr val="7030A0"/>
                </a:solidFill>
                <a:latin typeface="Segoe" pitchFamily="34" charset="0"/>
              </a:rPr>
              <a:t>problem behavior</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Increased </a:t>
            </a:r>
            <a:r>
              <a:rPr lang="en-US" sz="2300" b="1" dirty="0">
                <a:solidFill>
                  <a:srgbClr val="7030A0"/>
                </a:solidFill>
                <a:latin typeface="Segoe" pitchFamily="34" charset="0"/>
              </a:rPr>
              <a:t>academic performance</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Increased </a:t>
            </a:r>
            <a:r>
              <a:rPr lang="en-US" sz="2300" b="1" dirty="0">
                <a:solidFill>
                  <a:srgbClr val="7030A0"/>
                </a:solidFill>
                <a:latin typeface="Segoe" pitchFamily="34" charset="0"/>
              </a:rPr>
              <a:t>attendance</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Improved perception of </a:t>
            </a:r>
            <a:r>
              <a:rPr lang="en-US" sz="2300" b="1" dirty="0">
                <a:solidFill>
                  <a:srgbClr val="7030A0"/>
                </a:solidFill>
                <a:latin typeface="Segoe" pitchFamily="34" charset="0"/>
              </a:rPr>
              <a:t>safety</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Reduction in </a:t>
            </a:r>
            <a:r>
              <a:rPr lang="en-US" sz="2300" b="1" dirty="0">
                <a:solidFill>
                  <a:srgbClr val="7030A0"/>
                </a:solidFill>
                <a:latin typeface="Segoe" pitchFamily="34" charset="0"/>
              </a:rPr>
              <a:t>bullying behaviors</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Improved </a:t>
            </a:r>
            <a:r>
              <a:rPr lang="en-US" sz="2300" b="1" dirty="0">
                <a:solidFill>
                  <a:srgbClr val="7030A0"/>
                </a:solidFill>
                <a:latin typeface="Segoe" pitchFamily="34" charset="0"/>
              </a:rPr>
              <a:t>organizational efficiency</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Reduction in </a:t>
            </a:r>
            <a:r>
              <a:rPr lang="en-US" sz="2300" b="1" dirty="0">
                <a:solidFill>
                  <a:srgbClr val="7030A0"/>
                </a:solidFill>
                <a:latin typeface="Segoe" pitchFamily="34" charset="0"/>
              </a:rPr>
              <a:t>staff turnover</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Increased perception of </a:t>
            </a:r>
            <a:r>
              <a:rPr lang="en-US" sz="2300" b="1" dirty="0">
                <a:solidFill>
                  <a:srgbClr val="7030A0"/>
                </a:solidFill>
                <a:latin typeface="Segoe" pitchFamily="34" charset="0"/>
              </a:rPr>
              <a:t>teacher efficacy</a:t>
            </a:r>
          </a:p>
          <a:p>
            <a:pPr marL="457200" indent="-457200" defTabSz="914099" fontAlgn="base">
              <a:spcBef>
                <a:spcPct val="0"/>
              </a:spcBef>
              <a:spcAft>
                <a:spcPct val="0"/>
              </a:spcAft>
              <a:buFontTx/>
              <a:buAutoNum type="arabicPeriod"/>
            </a:pPr>
            <a:r>
              <a:rPr lang="en-US" sz="2300" dirty="0">
                <a:solidFill>
                  <a:srgbClr val="2F2B20"/>
                </a:solidFill>
                <a:latin typeface="Segoe" pitchFamily="34" charset="0"/>
              </a:rPr>
              <a:t>Improved </a:t>
            </a:r>
            <a:r>
              <a:rPr lang="en-US" sz="2300" b="1" dirty="0">
                <a:solidFill>
                  <a:srgbClr val="7030A0"/>
                </a:solidFill>
                <a:latin typeface="Segoe" pitchFamily="34" charset="0"/>
              </a:rPr>
              <a:t>Social Emotional competence</a:t>
            </a:r>
          </a:p>
        </p:txBody>
      </p:sp>
      <p:sp>
        <p:nvSpPr>
          <p:cNvPr id="7" name="TextBox 6"/>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Experimental Research on SWPBIS</a:t>
            </a:r>
            <a:endParaRPr lang="en-US" sz="3600" b="1" dirty="0">
              <a:solidFill>
                <a:schemeClr val="tx2"/>
              </a:solidFill>
            </a:endParaRPr>
          </a:p>
        </p:txBody>
      </p:sp>
    </p:spTree>
    <p:extLst>
      <p:ext uri="{BB962C8B-B14F-4D97-AF65-F5344CB8AC3E}">
        <p14:creationId xmlns:p14="http://schemas.microsoft.com/office/powerpoint/2010/main" val="2990719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304800"/>
            <a:ext cx="8901113" cy="1143000"/>
          </a:xfrm>
        </p:spPr>
        <p:txBody>
          <a:bodyPr>
            <a:normAutofit fontScale="90000"/>
          </a:bodyPr>
          <a:lstStyle/>
          <a:p>
            <a:pPr algn="ctr">
              <a:defRPr/>
            </a:pPr>
            <a:r>
              <a:rPr lang="en-US" sz="4000" dirty="0" smtClean="0">
                <a:cs typeface="+mj-cs"/>
              </a:rPr>
              <a:t>   </a:t>
            </a:r>
            <a:r>
              <a:rPr lang="en-US" sz="3600" b="1" dirty="0" smtClean="0">
                <a:solidFill>
                  <a:schemeClr val="tx2"/>
                </a:solidFill>
                <a:cs typeface="+mj-cs"/>
              </a:rPr>
              <a:t>We know the practices that work for students with significant mental needs…</a:t>
            </a:r>
          </a:p>
        </p:txBody>
      </p:sp>
      <p:sp>
        <p:nvSpPr>
          <p:cNvPr id="387075" name="Rectangle 3"/>
          <p:cNvSpPr>
            <a:spLocks noGrp="1" noChangeArrowheads="1"/>
          </p:cNvSpPr>
          <p:nvPr>
            <p:ph type="body" idx="1"/>
          </p:nvPr>
        </p:nvSpPr>
        <p:spPr>
          <a:xfrm>
            <a:off x="576263" y="1592263"/>
            <a:ext cx="8289925" cy="4932362"/>
          </a:xfrm>
        </p:spPr>
        <p:txBody>
          <a:bodyPr>
            <a:normAutofit lnSpcReduction="10000"/>
          </a:bodyPr>
          <a:lstStyle/>
          <a:p>
            <a:pPr>
              <a:spcBef>
                <a:spcPts val="1000"/>
              </a:spcBef>
              <a:buFont typeface="Arial" pitchFamily="34" charset="0"/>
              <a:buChar char="•"/>
              <a:defRPr/>
            </a:pPr>
            <a:r>
              <a:rPr lang="en-US" sz="2600" dirty="0" smtClean="0">
                <a:cs typeface="+mn-cs"/>
              </a:rPr>
              <a:t>Proactive, strength-based; “set kids up” to experience success</a:t>
            </a:r>
          </a:p>
          <a:p>
            <a:pPr>
              <a:spcBef>
                <a:spcPts val="1000"/>
              </a:spcBef>
              <a:buFont typeface="Arial" pitchFamily="34" charset="0"/>
              <a:buChar char="•"/>
              <a:defRPr/>
            </a:pPr>
            <a:r>
              <a:rPr lang="en-US" sz="2600" dirty="0" smtClean="0">
                <a:cs typeface="+mn-cs"/>
              </a:rPr>
              <a:t>High rates of consistent, supported instruction; teach/practice/reinforce</a:t>
            </a:r>
          </a:p>
          <a:p>
            <a:pPr>
              <a:spcBef>
                <a:spcPts val="1000"/>
              </a:spcBef>
              <a:buFont typeface="Arial" pitchFamily="34" charset="0"/>
              <a:buChar char="•"/>
              <a:defRPr/>
            </a:pPr>
            <a:r>
              <a:rPr lang="en-US" sz="2600" dirty="0" smtClean="0">
                <a:cs typeface="+mn-cs"/>
              </a:rPr>
              <a:t>Predictable and consistent environments</a:t>
            </a:r>
          </a:p>
          <a:p>
            <a:pPr>
              <a:spcBef>
                <a:spcPts val="1000"/>
              </a:spcBef>
              <a:buFont typeface="Arial" pitchFamily="34" charset="0"/>
              <a:buChar char="•"/>
              <a:defRPr/>
            </a:pPr>
            <a:r>
              <a:rPr lang="en-US" sz="2600" dirty="0" smtClean="0">
                <a:cs typeface="+mn-cs"/>
              </a:rPr>
              <a:t>Know unique “why?” for each student/problem</a:t>
            </a:r>
          </a:p>
          <a:p>
            <a:pPr>
              <a:spcBef>
                <a:spcPts val="1000"/>
              </a:spcBef>
              <a:buFont typeface="Arial" pitchFamily="34" charset="0"/>
              <a:buChar char="•"/>
              <a:defRPr/>
            </a:pPr>
            <a:r>
              <a:rPr lang="en-US" sz="2600" dirty="0" smtClean="0">
                <a:cs typeface="+mn-cs"/>
              </a:rPr>
              <a:t>Contextual fit: Strategic use of natural supports, and settings</a:t>
            </a:r>
          </a:p>
          <a:p>
            <a:pPr>
              <a:spcBef>
                <a:spcPts val="1000"/>
              </a:spcBef>
              <a:buFont typeface="Arial" pitchFamily="34" charset="0"/>
              <a:buChar char="•"/>
              <a:defRPr/>
            </a:pPr>
            <a:r>
              <a:rPr lang="en-US" sz="2600" dirty="0" smtClean="0">
                <a:cs typeface="+mn-cs"/>
              </a:rPr>
              <a:t>Careful monitoring of data over time with ongoing revisions to guide incremental improvements </a:t>
            </a:r>
            <a:br>
              <a:rPr lang="en-US" sz="2600" dirty="0" smtClean="0">
                <a:cs typeface="+mn-cs"/>
              </a:rPr>
            </a:br>
            <a:r>
              <a:rPr lang="en-US" sz="2600" dirty="0" smtClean="0">
                <a:cs typeface="+mn-cs"/>
              </a:rPr>
              <a:t>in quality of life</a:t>
            </a:r>
          </a:p>
          <a:p>
            <a:pPr>
              <a:spcBef>
                <a:spcPts val="1000"/>
              </a:spcBef>
              <a:defRPr/>
            </a:pPr>
            <a:endParaRPr lang="en-US" sz="2600" dirty="0" smtClean="0">
              <a:cs typeface="+mn-cs"/>
            </a:endParaRPr>
          </a:p>
        </p:txBody>
      </p:sp>
    </p:spTree>
    <p:extLst>
      <p:ext uri="{BB962C8B-B14F-4D97-AF65-F5344CB8AC3E}">
        <p14:creationId xmlns:p14="http://schemas.microsoft.com/office/powerpoint/2010/main" val="27915891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blinds(horizontal)">
                                      <p:cBhvr>
                                        <p:cTn id="7" dur="500"/>
                                        <p:tgtEl>
                                          <p:spTgt spid="387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7075">
                                            <p:txEl>
                                              <p:pRg st="1" end="1"/>
                                            </p:txEl>
                                          </p:spTgt>
                                        </p:tgtEl>
                                        <p:attrNameLst>
                                          <p:attrName>style.visibility</p:attrName>
                                        </p:attrNameLst>
                                      </p:cBhvr>
                                      <p:to>
                                        <p:strVal val="visible"/>
                                      </p:to>
                                    </p:set>
                                    <p:animEffect transition="in" filter="blinds(horizontal)">
                                      <p:cBhvr>
                                        <p:cTn id="12" dur="500"/>
                                        <p:tgtEl>
                                          <p:spTgt spid="387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7075">
                                            <p:txEl>
                                              <p:pRg st="2" end="2"/>
                                            </p:txEl>
                                          </p:spTgt>
                                        </p:tgtEl>
                                        <p:attrNameLst>
                                          <p:attrName>style.visibility</p:attrName>
                                        </p:attrNameLst>
                                      </p:cBhvr>
                                      <p:to>
                                        <p:strVal val="visible"/>
                                      </p:to>
                                    </p:set>
                                    <p:animEffect transition="in" filter="blinds(horizontal)">
                                      <p:cBhvr>
                                        <p:cTn id="17" dur="500"/>
                                        <p:tgtEl>
                                          <p:spTgt spid="387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7075">
                                            <p:txEl>
                                              <p:pRg st="3" end="3"/>
                                            </p:txEl>
                                          </p:spTgt>
                                        </p:tgtEl>
                                        <p:attrNameLst>
                                          <p:attrName>style.visibility</p:attrName>
                                        </p:attrNameLst>
                                      </p:cBhvr>
                                      <p:to>
                                        <p:strVal val="visible"/>
                                      </p:to>
                                    </p:set>
                                    <p:animEffect transition="in" filter="blinds(horizontal)">
                                      <p:cBhvr>
                                        <p:cTn id="22" dur="500"/>
                                        <p:tgtEl>
                                          <p:spTgt spid="387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7075">
                                            <p:txEl>
                                              <p:pRg st="4" end="4"/>
                                            </p:txEl>
                                          </p:spTgt>
                                        </p:tgtEl>
                                        <p:attrNameLst>
                                          <p:attrName>style.visibility</p:attrName>
                                        </p:attrNameLst>
                                      </p:cBhvr>
                                      <p:to>
                                        <p:strVal val="visible"/>
                                      </p:to>
                                    </p:set>
                                    <p:animEffect transition="in" filter="blinds(horizontal)">
                                      <p:cBhvr>
                                        <p:cTn id="27" dur="500"/>
                                        <p:tgtEl>
                                          <p:spTgt spid="387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87075">
                                            <p:txEl>
                                              <p:pRg st="5" end="5"/>
                                            </p:txEl>
                                          </p:spTgt>
                                        </p:tgtEl>
                                        <p:attrNameLst>
                                          <p:attrName>style.visibility</p:attrName>
                                        </p:attrNameLst>
                                      </p:cBhvr>
                                      <p:to>
                                        <p:strVal val="visible"/>
                                      </p:to>
                                    </p:set>
                                    <p:animEffect transition="in" filter="blinds(horizontal)">
                                      <p:cBhvr>
                                        <p:cTn id="32" dur="500"/>
                                        <p:tgtEl>
                                          <p:spTgt spid="387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707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707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7075">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707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7075">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7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57200" y="304800"/>
            <a:ext cx="8229600" cy="1143000"/>
          </a:xfrm>
        </p:spPr>
        <p:txBody>
          <a:bodyPr/>
          <a:lstStyle/>
          <a:p>
            <a:pPr eaLnBrk="1" hangingPunct="1"/>
            <a:r>
              <a:rPr lang="en-US" b="1" dirty="0">
                <a:solidFill>
                  <a:schemeClr val="tx2"/>
                </a:solidFill>
                <a:cs typeface="MS PGothic" charset="0"/>
              </a:rPr>
              <a:t>It Takes a </a:t>
            </a:r>
            <a:r>
              <a:rPr lang="en-US" b="1" i="1" dirty="0">
                <a:solidFill>
                  <a:schemeClr val="tx2"/>
                </a:solidFill>
                <a:cs typeface="MS PGothic" charset="0"/>
              </a:rPr>
              <a:t>System</a:t>
            </a:r>
            <a:r>
              <a:rPr lang="en-US" b="1" dirty="0">
                <a:solidFill>
                  <a:schemeClr val="tx2"/>
                </a:solidFill>
                <a:cs typeface="MS PGothic" charset="0"/>
              </a:rPr>
              <a:t>…</a:t>
            </a:r>
          </a:p>
        </p:txBody>
      </p:sp>
      <p:sp>
        <p:nvSpPr>
          <p:cNvPr id="31747" name="Rectangle 3"/>
          <p:cNvSpPr>
            <a:spLocks noGrp="1" noChangeArrowheads="1"/>
          </p:cNvSpPr>
          <p:nvPr>
            <p:ph type="body" idx="4294967295"/>
          </p:nvPr>
        </p:nvSpPr>
        <p:spPr>
          <a:xfrm>
            <a:off x="0" y="1600200"/>
            <a:ext cx="8915400" cy="4525963"/>
          </a:xfrm>
        </p:spPr>
        <p:txBody>
          <a:bodyPr/>
          <a:lstStyle/>
          <a:p>
            <a:pPr algn="ctr" eaLnBrk="1" hangingPunct="1"/>
            <a:endParaRPr lang="en-US" dirty="0">
              <a:latin typeface="Calibri" charset="0"/>
              <a:cs typeface="MS PGothic" charset="0"/>
            </a:endParaRPr>
          </a:p>
          <a:p>
            <a:pPr algn="ctr" eaLnBrk="1" hangingPunct="1"/>
            <a:endParaRPr lang="en-US" dirty="0">
              <a:latin typeface="Calibri" charset="0"/>
              <a:cs typeface="MS PGothic" charset="0"/>
            </a:endParaRPr>
          </a:p>
          <a:p>
            <a:pPr algn="ctr" eaLnBrk="1" hangingPunct="1">
              <a:buFontTx/>
              <a:buNone/>
            </a:pPr>
            <a:r>
              <a:rPr lang="en-US" sz="2800" dirty="0" smtClean="0">
                <a:latin typeface="Calibri" charset="0"/>
                <a:cs typeface="MS PGothic" charset="0"/>
              </a:rPr>
              <a:t>… that </a:t>
            </a:r>
            <a:r>
              <a:rPr lang="en-US" sz="2800" dirty="0">
                <a:latin typeface="Calibri" charset="0"/>
                <a:cs typeface="MS PGothic" charset="0"/>
              </a:rPr>
              <a:t>builds system capacity for advanced tiers</a:t>
            </a:r>
          </a:p>
        </p:txBody>
      </p:sp>
    </p:spTree>
    <p:extLst>
      <p:ext uri="{BB962C8B-B14F-4D97-AF65-F5344CB8AC3E}">
        <p14:creationId xmlns:p14="http://schemas.microsoft.com/office/powerpoint/2010/main" val="82941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7" name="Text Box 9"/>
          <p:cNvSpPr txBox="1">
            <a:spLocks noChangeArrowheads="1"/>
          </p:cNvSpPr>
          <p:nvPr/>
        </p:nvSpPr>
        <p:spPr bwMode="auto">
          <a:xfrm>
            <a:off x="644525" y="2819400"/>
            <a:ext cx="2098675"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Supporting</a:t>
            </a:r>
          </a:p>
          <a:p>
            <a:pPr algn="ctr"/>
            <a:r>
              <a:rPr lang="en-US" dirty="0"/>
              <a:t>Staff Behavior</a:t>
            </a:r>
          </a:p>
          <a:p>
            <a:pPr algn="ctr"/>
            <a:endParaRPr lang="en-US" dirty="0"/>
          </a:p>
          <a:p>
            <a:pPr algn="ctr"/>
            <a:endParaRPr lang="en-US" dirty="0"/>
          </a:p>
          <a:p>
            <a:pPr algn="ctr"/>
            <a:endParaRPr lang="en-US" dirty="0"/>
          </a:p>
          <a:p>
            <a:pPr algn="ctr"/>
            <a:endParaRPr lang="en-US" dirty="0"/>
          </a:p>
          <a:p>
            <a:pPr algn="ctr"/>
            <a:endParaRPr lang="en-US" dirty="0"/>
          </a:p>
        </p:txBody>
      </p:sp>
      <p:sp>
        <p:nvSpPr>
          <p:cNvPr id="211978" name="Text Box 10"/>
          <p:cNvSpPr txBox="1">
            <a:spLocks noChangeArrowheads="1"/>
          </p:cNvSpPr>
          <p:nvPr/>
        </p:nvSpPr>
        <p:spPr bwMode="auto">
          <a:xfrm>
            <a:off x="7104063" y="2667000"/>
            <a:ext cx="1658937"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Supporting</a:t>
            </a:r>
          </a:p>
          <a:p>
            <a:pPr algn="ctr"/>
            <a:r>
              <a:rPr lang="en-US" dirty="0"/>
              <a:t>Decision</a:t>
            </a:r>
          </a:p>
          <a:p>
            <a:pPr algn="ctr"/>
            <a:r>
              <a:rPr lang="en-US" dirty="0"/>
              <a:t>Making</a:t>
            </a:r>
          </a:p>
          <a:p>
            <a:pPr algn="ctr"/>
            <a:endParaRPr lang="en-US" dirty="0"/>
          </a:p>
          <a:p>
            <a:pPr algn="ctr"/>
            <a:endParaRPr lang="en-US" dirty="0"/>
          </a:p>
          <a:p>
            <a:pPr algn="ctr"/>
            <a:endParaRPr lang="en-US" dirty="0"/>
          </a:p>
          <a:p>
            <a:pPr algn="ctr"/>
            <a:endParaRPr lang="en-US" dirty="0"/>
          </a:p>
          <a:p>
            <a:pPr algn="ctr"/>
            <a:endParaRPr lang="en-US" dirty="0"/>
          </a:p>
        </p:txBody>
      </p:sp>
      <p:sp>
        <p:nvSpPr>
          <p:cNvPr id="211979" name="Text Box 11"/>
          <p:cNvSpPr txBox="1">
            <a:spLocks noChangeArrowheads="1"/>
          </p:cNvSpPr>
          <p:nvPr/>
        </p:nvSpPr>
        <p:spPr bwMode="auto">
          <a:xfrm>
            <a:off x="3802063" y="5883275"/>
            <a:ext cx="252253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Supporting</a:t>
            </a:r>
          </a:p>
          <a:p>
            <a:pPr algn="ctr"/>
            <a:r>
              <a:rPr lang="en-US" dirty="0"/>
              <a:t>Student Behavior</a:t>
            </a:r>
          </a:p>
        </p:txBody>
      </p:sp>
      <p:sp>
        <p:nvSpPr>
          <p:cNvPr id="27652" name="Text Box 12"/>
          <p:cNvSpPr txBox="1">
            <a:spLocks noChangeArrowheads="1"/>
          </p:cNvSpPr>
          <p:nvPr/>
        </p:nvSpPr>
        <p:spPr bwMode="auto">
          <a:xfrm>
            <a:off x="1193800" y="227013"/>
            <a:ext cx="1930400" cy="15636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3333CC"/>
                </a:solidFill>
              </a:rPr>
              <a:t>Positive</a:t>
            </a:r>
          </a:p>
          <a:p>
            <a:pPr algn="ctr"/>
            <a:r>
              <a:rPr lang="en-US" sz="3200" b="1" dirty="0">
                <a:solidFill>
                  <a:srgbClr val="3333CC"/>
                </a:solidFill>
              </a:rPr>
              <a:t>Behavior</a:t>
            </a:r>
          </a:p>
          <a:p>
            <a:pPr algn="ctr"/>
            <a:r>
              <a:rPr lang="en-US" sz="3200" b="1" dirty="0">
                <a:solidFill>
                  <a:srgbClr val="3333CC"/>
                </a:solidFill>
              </a:rPr>
              <a:t>Support</a:t>
            </a:r>
          </a:p>
        </p:txBody>
      </p:sp>
      <p:grpSp>
        <p:nvGrpSpPr>
          <p:cNvPr id="27653" name="Group 1"/>
          <p:cNvGrpSpPr>
            <a:grpSpLocks/>
          </p:cNvGrpSpPr>
          <p:nvPr/>
        </p:nvGrpSpPr>
        <p:grpSpPr bwMode="auto">
          <a:xfrm>
            <a:off x="2819400" y="1371600"/>
            <a:ext cx="4267200" cy="4511675"/>
            <a:chOff x="2438400" y="1371600"/>
            <a:chExt cx="4267200" cy="4511675"/>
          </a:xfrm>
        </p:grpSpPr>
        <p:sp>
          <p:nvSpPr>
            <p:cNvPr id="27657" name="Oval 2"/>
            <p:cNvSpPr>
              <a:spLocks noChangeArrowheads="1"/>
            </p:cNvSpPr>
            <p:nvPr/>
          </p:nvSpPr>
          <p:spPr bwMode="auto">
            <a:xfrm>
              <a:off x="3352800" y="3292475"/>
              <a:ext cx="2362200" cy="2209800"/>
            </a:xfrm>
            <a:prstGeom prst="ellipse">
              <a:avLst/>
            </a:prstGeom>
            <a:noFill/>
            <a:ln w="63500">
              <a:solidFill>
                <a:srgbClr val="99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sz="2400" dirty="0"/>
            </a:p>
          </p:txBody>
        </p:sp>
        <p:sp>
          <p:nvSpPr>
            <p:cNvPr id="27658" name="Oval 3"/>
            <p:cNvSpPr>
              <a:spLocks noChangeArrowheads="1"/>
            </p:cNvSpPr>
            <p:nvPr/>
          </p:nvSpPr>
          <p:spPr bwMode="auto">
            <a:xfrm>
              <a:off x="4038600" y="2149475"/>
              <a:ext cx="2286000" cy="2209800"/>
            </a:xfrm>
            <a:prstGeom prst="ellipse">
              <a:avLst/>
            </a:prstGeom>
            <a:noFill/>
            <a:ln w="63500">
              <a:solidFill>
                <a:srgbClr val="FF99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sp>
          <p:nvSpPr>
            <p:cNvPr id="27659" name="Oval 4"/>
            <p:cNvSpPr>
              <a:spLocks noChangeArrowheads="1"/>
            </p:cNvSpPr>
            <p:nvPr/>
          </p:nvSpPr>
          <p:spPr bwMode="auto">
            <a:xfrm>
              <a:off x="2438400" y="1371600"/>
              <a:ext cx="4267200" cy="4511675"/>
            </a:xfrm>
            <a:prstGeom prst="ellipse">
              <a:avLst/>
            </a:prstGeom>
            <a:noFill/>
            <a:ln w="63500">
              <a:solidFill>
                <a:srgbClr val="33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sp>
          <p:nvSpPr>
            <p:cNvPr id="27660" name="Oval 5"/>
            <p:cNvSpPr>
              <a:spLocks noChangeArrowheads="1"/>
            </p:cNvSpPr>
            <p:nvPr/>
          </p:nvSpPr>
          <p:spPr bwMode="auto">
            <a:xfrm>
              <a:off x="2743200" y="2149475"/>
              <a:ext cx="2209800" cy="2209800"/>
            </a:xfrm>
            <a:prstGeom prst="ellipse">
              <a:avLst/>
            </a:prstGeom>
            <a:noFill/>
            <a:ln w="63500">
              <a:solidFill>
                <a:srgbClr val="00FF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sp>
          <p:nvSpPr>
            <p:cNvPr id="27661" name="Text Box 6"/>
            <p:cNvSpPr txBox="1">
              <a:spLocks noChangeArrowheads="1"/>
            </p:cNvSpPr>
            <p:nvPr/>
          </p:nvSpPr>
          <p:spPr bwMode="auto">
            <a:xfrm rot="-3258865">
              <a:off x="2684462" y="2889251"/>
              <a:ext cx="164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SYSTEMS</a:t>
              </a:r>
            </a:p>
          </p:txBody>
        </p:sp>
        <p:sp>
          <p:nvSpPr>
            <p:cNvPr id="27662" name="Text Box 7"/>
            <p:cNvSpPr txBox="1">
              <a:spLocks noChangeArrowheads="1"/>
            </p:cNvSpPr>
            <p:nvPr/>
          </p:nvSpPr>
          <p:spPr bwMode="auto">
            <a:xfrm>
              <a:off x="3568700" y="4594225"/>
              <a:ext cx="1928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PRACTICES</a:t>
              </a:r>
            </a:p>
          </p:txBody>
        </p:sp>
        <p:sp>
          <p:nvSpPr>
            <p:cNvPr id="27663" name="Text Box 8"/>
            <p:cNvSpPr txBox="1">
              <a:spLocks noChangeArrowheads="1"/>
            </p:cNvSpPr>
            <p:nvPr/>
          </p:nvSpPr>
          <p:spPr bwMode="auto">
            <a:xfrm rot="2905354">
              <a:off x="4987925" y="2822575"/>
              <a:ext cx="99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DATA</a:t>
              </a:r>
            </a:p>
          </p:txBody>
        </p:sp>
        <p:sp>
          <p:nvSpPr>
            <p:cNvPr id="27664" name="Text Box 13"/>
            <p:cNvSpPr txBox="1">
              <a:spLocks noChangeArrowheads="1"/>
            </p:cNvSpPr>
            <p:nvPr/>
          </p:nvSpPr>
          <p:spPr bwMode="auto">
            <a:xfrm>
              <a:off x="3541713" y="1600200"/>
              <a:ext cx="19446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OUTCOMES</a:t>
              </a:r>
            </a:p>
          </p:txBody>
        </p:sp>
      </p:grpSp>
      <p:sp>
        <p:nvSpPr>
          <p:cNvPr id="211982" name="Text Box 14"/>
          <p:cNvSpPr txBox="1">
            <a:spLocks noChangeArrowheads="1"/>
          </p:cNvSpPr>
          <p:nvPr/>
        </p:nvSpPr>
        <p:spPr bwMode="auto">
          <a:xfrm>
            <a:off x="3260725" y="228600"/>
            <a:ext cx="33686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Social Competence &amp;</a:t>
            </a:r>
          </a:p>
          <a:p>
            <a:pPr algn="ctr"/>
            <a:r>
              <a:rPr lang="en-US" dirty="0"/>
              <a:t>Academic Achievement</a:t>
            </a:r>
          </a:p>
        </p:txBody>
      </p:sp>
      <p:sp>
        <p:nvSpPr>
          <p:cNvPr id="27655" name="Text Box 15"/>
          <p:cNvSpPr txBox="1">
            <a:spLocks noChangeArrowheads="1"/>
          </p:cNvSpPr>
          <p:nvPr/>
        </p:nvSpPr>
        <p:spPr bwMode="auto">
          <a:xfrm>
            <a:off x="8229600" y="0"/>
            <a:ext cx="50165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x-none" sz="10000">
                <a:solidFill>
                  <a:srgbClr val="FF0000"/>
                </a:solidFill>
                <a:latin typeface="Times New Roman" charset="0"/>
                <a:cs typeface="Times New Roman" charset="0"/>
              </a:rPr>
              <a:t>٭</a:t>
            </a:r>
          </a:p>
        </p:txBody>
      </p:sp>
      <p:sp>
        <p:nvSpPr>
          <p:cNvPr id="27656" name="Text Box 16"/>
          <p:cNvSpPr txBox="1">
            <a:spLocks noChangeArrowheads="1"/>
          </p:cNvSpPr>
          <p:nvPr/>
        </p:nvSpPr>
        <p:spPr bwMode="auto">
          <a:xfrm>
            <a:off x="609600" y="4838700"/>
            <a:ext cx="223043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Adapted from </a:t>
            </a:r>
            <a:r>
              <a:rPr lang="ja-JP" altLang="en-US" sz="1000" dirty="0"/>
              <a:t>“</a:t>
            </a:r>
            <a:r>
              <a:rPr lang="en-US" altLang="ja-JP" sz="1000" dirty="0"/>
              <a:t>What is a systems Approach in school-wide PBS?</a:t>
            </a:r>
            <a:r>
              <a:rPr lang="ja-JP" altLang="en-US" sz="1000" dirty="0"/>
              <a:t>”</a:t>
            </a:r>
            <a:r>
              <a:rPr lang="en-US" altLang="ja-JP" sz="1000" dirty="0"/>
              <a:t>OSEP Technical Assistance on Positive Behavioral Interventions and Supports. Accessed at </a:t>
            </a:r>
            <a:r>
              <a:rPr lang="en-US" altLang="ja-JP" sz="1000" u="sng" dirty="0">
                <a:solidFill>
                  <a:srgbClr val="3333CC"/>
                </a:solidFill>
                <a:hlinkClick r:id="rId3"/>
              </a:rPr>
              <a:t>http://</a:t>
            </a:r>
            <a:r>
              <a:rPr lang="en-US" altLang="ja-JP" sz="1000" u="sng" dirty="0" err="1">
                <a:solidFill>
                  <a:srgbClr val="3333CC"/>
                </a:solidFill>
                <a:hlinkClick r:id="rId3"/>
              </a:rPr>
              <a:t>www</a:t>
            </a:r>
            <a:r>
              <a:rPr lang="en-US" altLang="ja-JP" sz="1000" u="sng" dirty="0" err="1">
                <a:solidFill>
                  <a:srgbClr val="3333CC"/>
                </a:solidFill>
              </a:rPr>
              <a:t>.Pbis.org</a:t>
            </a:r>
            <a:r>
              <a:rPr lang="en-US" altLang="ja-JP" sz="1000" u="sng" dirty="0">
                <a:solidFill>
                  <a:srgbClr val="3333CC"/>
                </a:solidFill>
              </a:rPr>
              <a:t>/</a:t>
            </a:r>
            <a:r>
              <a:rPr lang="en-US" altLang="ja-JP" sz="1000" u="sng" dirty="0" err="1">
                <a:solidFill>
                  <a:srgbClr val="3333CC"/>
                </a:solidFill>
              </a:rPr>
              <a:t>schoolwide.htm</a:t>
            </a:r>
            <a:r>
              <a:rPr lang="en-US" altLang="ja-JP" sz="1000" u="sng" dirty="0">
                <a:solidFill>
                  <a:srgbClr val="3333CC"/>
                </a:solidFill>
              </a:rPr>
              <a:t> </a:t>
            </a:r>
          </a:p>
          <a:p>
            <a:pPr eaLnBrk="1" hangingPunct="1"/>
            <a:endParaRPr lang="en-US" sz="1200" dirty="0"/>
          </a:p>
          <a:p>
            <a:pPr eaLnBrk="1" hangingPunct="1"/>
            <a:endParaRPr lang="en-US" sz="1200" dirty="0"/>
          </a:p>
        </p:txBody>
      </p:sp>
    </p:spTree>
    <p:extLst>
      <p:ext uri="{BB962C8B-B14F-4D97-AF65-F5344CB8AC3E}">
        <p14:creationId xmlns:p14="http://schemas.microsoft.com/office/powerpoint/2010/main" val="35090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1982"/>
                                        </p:tgtEl>
                                        <p:attrNameLst>
                                          <p:attrName>style.visibility</p:attrName>
                                        </p:attrNameLst>
                                      </p:cBhvr>
                                      <p:to>
                                        <p:strVal val="visible"/>
                                      </p:to>
                                    </p:set>
                                    <p:anim calcmode="lin" valueType="num">
                                      <p:cBhvr>
                                        <p:cTn id="7" dur="500" fill="hold"/>
                                        <p:tgtEl>
                                          <p:spTgt spid="211982"/>
                                        </p:tgtEl>
                                        <p:attrNameLst>
                                          <p:attrName>ppt_w</p:attrName>
                                        </p:attrNameLst>
                                      </p:cBhvr>
                                      <p:tavLst>
                                        <p:tav tm="0">
                                          <p:val>
                                            <p:fltVal val="0"/>
                                          </p:val>
                                        </p:tav>
                                        <p:tav tm="100000">
                                          <p:val>
                                            <p:strVal val="#ppt_w"/>
                                          </p:val>
                                        </p:tav>
                                      </p:tavLst>
                                    </p:anim>
                                    <p:anim calcmode="lin" valueType="num">
                                      <p:cBhvr>
                                        <p:cTn id="8" dur="500" fill="hold"/>
                                        <p:tgtEl>
                                          <p:spTgt spid="21198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1978"/>
                                        </p:tgtEl>
                                        <p:attrNameLst>
                                          <p:attrName>style.visibility</p:attrName>
                                        </p:attrNameLst>
                                      </p:cBhvr>
                                      <p:to>
                                        <p:strVal val="visible"/>
                                      </p:to>
                                    </p:set>
                                    <p:anim calcmode="lin" valueType="num">
                                      <p:cBhvr>
                                        <p:cTn id="13" dur="500" fill="hold"/>
                                        <p:tgtEl>
                                          <p:spTgt spid="211978"/>
                                        </p:tgtEl>
                                        <p:attrNameLst>
                                          <p:attrName>ppt_w</p:attrName>
                                        </p:attrNameLst>
                                      </p:cBhvr>
                                      <p:tavLst>
                                        <p:tav tm="0">
                                          <p:val>
                                            <p:fltVal val="0"/>
                                          </p:val>
                                        </p:tav>
                                        <p:tav tm="100000">
                                          <p:val>
                                            <p:strVal val="#ppt_w"/>
                                          </p:val>
                                        </p:tav>
                                      </p:tavLst>
                                    </p:anim>
                                    <p:anim calcmode="lin" valueType="num">
                                      <p:cBhvr>
                                        <p:cTn id="14" dur="500" fill="hold"/>
                                        <p:tgtEl>
                                          <p:spTgt spid="21197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1977"/>
                                        </p:tgtEl>
                                        <p:attrNameLst>
                                          <p:attrName>style.visibility</p:attrName>
                                        </p:attrNameLst>
                                      </p:cBhvr>
                                      <p:to>
                                        <p:strVal val="visible"/>
                                      </p:to>
                                    </p:set>
                                    <p:anim calcmode="lin" valueType="num">
                                      <p:cBhvr>
                                        <p:cTn id="19" dur="500" fill="hold"/>
                                        <p:tgtEl>
                                          <p:spTgt spid="211977"/>
                                        </p:tgtEl>
                                        <p:attrNameLst>
                                          <p:attrName>ppt_w</p:attrName>
                                        </p:attrNameLst>
                                      </p:cBhvr>
                                      <p:tavLst>
                                        <p:tav tm="0">
                                          <p:val>
                                            <p:fltVal val="0"/>
                                          </p:val>
                                        </p:tav>
                                        <p:tav tm="100000">
                                          <p:val>
                                            <p:strVal val="#ppt_w"/>
                                          </p:val>
                                        </p:tav>
                                      </p:tavLst>
                                    </p:anim>
                                    <p:anim calcmode="lin" valueType="num">
                                      <p:cBhvr>
                                        <p:cTn id="20" dur="500" fill="hold"/>
                                        <p:tgtEl>
                                          <p:spTgt spid="21197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1979"/>
                                        </p:tgtEl>
                                        <p:attrNameLst>
                                          <p:attrName>style.visibility</p:attrName>
                                        </p:attrNameLst>
                                      </p:cBhvr>
                                      <p:to>
                                        <p:strVal val="visible"/>
                                      </p:to>
                                    </p:set>
                                    <p:anim calcmode="lin" valueType="num">
                                      <p:cBhvr>
                                        <p:cTn id="25" dur="500" fill="hold"/>
                                        <p:tgtEl>
                                          <p:spTgt spid="211979"/>
                                        </p:tgtEl>
                                        <p:attrNameLst>
                                          <p:attrName>ppt_w</p:attrName>
                                        </p:attrNameLst>
                                      </p:cBhvr>
                                      <p:tavLst>
                                        <p:tav tm="0">
                                          <p:val>
                                            <p:fltVal val="0"/>
                                          </p:val>
                                        </p:tav>
                                        <p:tav tm="100000">
                                          <p:val>
                                            <p:strVal val="#ppt_w"/>
                                          </p:val>
                                        </p:tav>
                                      </p:tavLst>
                                    </p:anim>
                                    <p:anim calcmode="lin" valueType="num">
                                      <p:cBhvr>
                                        <p:cTn id="26" dur="500" fill="hold"/>
                                        <p:tgtEl>
                                          <p:spTgt spid="211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7" grpId="0" autoUpdateAnimBg="0"/>
      <p:bldP spid="211978" grpId="0" autoUpdateAnimBg="0"/>
      <p:bldP spid="211979" grpId="0" autoUpdateAnimBg="0"/>
      <p:bldP spid="21198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50838"/>
            <a:ext cx="8442325" cy="915987"/>
          </a:xfrm>
        </p:spPr>
        <p:txBody>
          <a:bodyPr>
            <a:normAutofit fontScale="90000"/>
          </a:bodyPr>
          <a:lstStyle/>
          <a:p>
            <a:pPr>
              <a:defRPr/>
            </a:pPr>
            <a:r>
              <a:rPr lang="en-US" b="1" dirty="0" smtClean="0">
                <a:solidFill>
                  <a:schemeClr val="tx2"/>
                </a:solidFill>
              </a:rPr>
              <a:t>EBP = Teaching Skills</a:t>
            </a:r>
            <a:r>
              <a:rPr lang="en-US" dirty="0" smtClean="0">
                <a:solidFill>
                  <a:schemeClr val="tx2"/>
                </a:solidFill>
              </a:rPr>
              <a:t/>
            </a:r>
            <a:br>
              <a:rPr lang="en-US" dirty="0" smtClean="0">
                <a:solidFill>
                  <a:schemeClr val="tx2"/>
                </a:solidFill>
              </a:rPr>
            </a:br>
            <a:r>
              <a:rPr lang="en-US" sz="3600" dirty="0" smtClean="0">
                <a:solidFill>
                  <a:srgbClr val="000000"/>
                </a:solidFill>
              </a:rPr>
              <a:t>(same for social/emotional as for academics)</a:t>
            </a:r>
            <a:endParaRPr lang="en-US" sz="3600" dirty="0">
              <a:solidFill>
                <a:srgbClr val="000000"/>
              </a:solidFill>
            </a:endParaRPr>
          </a:p>
        </p:txBody>
      </p:sp>
      <p:graphicFrame>
        <p:nvGraphicFramePr>
          <p:cNvPr id="4" name="Content Placeholder 3"/>
          <p:cNvGraphicFramePr>
            <a:graphicFrameLocks/>
          </p:cNvGraphicFramePr>
          <p:nvPr/>
        </p:nvGraphicFramePr>
        <p:xfrm>
          <a:off x="685800" y="1689693"/>
          <a:ext cx="7772400" cy="4406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7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914400"/>
            <a:ext cx="8229600" cy="1143000"/>
          </a:xfrm>
        </p:spPr>
        <p:txBody>
          <a:bodyPr>
            <a:normAutofit fontScale="90000"/>
          </a:bodyPr>
          <a:lstStyle/>
          <a:p>
            <a:r>
              <a:rPr lang="en-US" b="1" dirty="0">
                <a:solidFill>
                  <a:schemeClr val="tx2"/>
                </a:solidFill>
                <a:latin typeface="Calibri" charset="0"/>
                <a:ea typeface="Calibri" charset="0"/>
                <a:cs typeface="Calibri" charset="0"/>
              </a:rPr>
              <a:t>C</a:t>
            </a:r>
            <a:r>
              <a:rPr lang="en-US" b="1" dirty="0" smtClean="0">
                <a:solidFill>
                  <a:schemeClr val="tx2"/>
                </a:solidFill>
                <a:latin typeface="Calibri" charset="0"/>
                <a:ea typeface="Calibri" charset="0"/>
                <a:cs typeface="Calibri" charset="0"/>
              </a:rPr>
              <a:t>ore </a:t>
            </a:r>
            <a:r>
              <a:rPr lang="en-US" b="1" dirty="0">
                <a:solidFill>
                  <a:schemeClr val="tx2"/>
                </a:solidFill>
                <a:latin typeface="Calibri" charset="0"/>
                <a:ea typeface="Calibri" charset="0"/>
                <a:cs typeface="Calibri" charset="0"/>
              </a:rPr>
              <a:t>features of MTSS </a:t>
            </a:r>
            <a:r>
              <a:rPr lang="en-US" b="1" dirty="0" smtClean="0">
                <a:solidFill>
                  <a:schemeClr val="tx2"/>
                </a:solidFill>
                <a:latin typeface="Calibri" charset="0"/>
                <a:ea typeface="Calibri" charset="0"/>
                <a:cs typeface="Calibri" charset="0"/>
              </a:rPr>
              <a:t>framework: </a:t>
            </a:r>
            <a:r>
              <a:rPr lang="en-US" dirty="0">
                <a:solidFill>
                  <a:schemeClr val="accent1"/>
                </a:solidFill>
                <a:latin typeface="Calibri" charset="0"/>
                <a:ea typeface="Calibri" charset="0"/>
                <a:cs typeface="Calibri" charset="0"/>
              </a:rPr>
              <a:t/>
            </a:r>
            <a:br>
              <a:rPr lang="en-US" dirty="0">
                <a:solidFill>
                  <a:schemeClr val="accent1"/>
                </a:solidFill>
                <a:latin typeface="Calibri" charset="0"/>
                <a:ea typeface="Calibri" charset="0"/>
                <a:cs typeface="Calibri" charset="0"/>
              </a:rPr>
            </a:br>
            <a:endParaRPr lang="en-US" dirty="0">
              <a:solidFill>
                <a:schemeClr val="accent1"/>
              </a:solidFill>
              <a:latin typeface="Calibri" charset="0"/>
              <a:ea typeface="Calibri" charset="0"/>
              <a:cs typeface="Calibri" charset="0"/>
            </a:endParaRPr>
          </a:p>
        </p:txBody>
      </p:sp>
      <p:sp>
        <p:nvSpPr>
          <p:cNvPr id="41986" name="Content Placeholder 2"/>
          <p:cNvSpPr>
            <a:spLocks noGrp="1"/>
          </p:cNvSpPr>
          <p:nvPr>
            <p:ph idx="1"/>
          </p:nvPr>
        </p:nvSpPr>
        <p:spPr>
          <a:xfrm>
            <a:off x="1943100" y="2332038"/>
            <a:ext cx="5262563" cy="4525962"/>
          </a:xfrm>
        </p:spPr>
        <p:txBody>
          <a:bodyPr/>
          <a:lstStyle/>
          <a:p>
            <a:pPr>
              <a:buFont typeface="Wingdings" charset="0"/>
              <a:buChar char=""/>
            </a:pPr>
            <a:r>
              <a:rPr lang="en-US" sz="2800" dirty="0">
                <a:latin typeface="Calibri" charset="0"/>
              </a:rPr>
              <a:t>Teams</a:t>
            </a:r>
          </a:p>
          <a:p>
            <a:pPr>
              <a:buFont typeface="Wingdings" charset="0"/>
              <a:buChar char=""/>
            </a:pPr>
            <a:r>
              <a:rPr lang="en-US" sz="2800" dirty="0">
                <a:latin typeface="Calibri" charset="0"/>
              </a:rPr>
              <a:t>Data-based </a:t>
            </a:r>
            <a:r>
              <a:rPr lang="en-US" sz="2800" dirty="0" smtClean="0">
                <a:latin typeface="Calibri" charset="0"/>
              </a:rPr>
              <a:t>decision making</a:t>
            </a:r>
            <a:endParaRPr lang="en-US" sz="2800" dirty="0">
              <a:latin typeface="Calibri" charset="0"/>
            </a:endParaRPr>
          </a:p>
          <a:p>
            <a:pPr>
              <a:buFont typeface="Wingdings" charset="0"/>
              <a:buChar char=""/>
            </a:pPr>
            <a:r>
              <a:rPr lang="en-US" sz="2800" dirty="0">
                <a:latin typeface="Calibri" charset="0"/>
              </a:rPr>
              <a:t>Continuum of linked </a:t>
            </a:r>
            <a:r>
              <a:rPr lang="en-US" sz="2800" dirty="0" smtClean="0">
                <a:latin typeface="Calibri" charset="0"/>
              </a:rPr>
              <a:t>EBPs</a:t>
            </a:r>
            <a:endParaRPr lang="en-US" sz="2800" dirty="0">
              <a:latin typeface="Calibri" charset="0"/>
            </a:endParaRPr>
          </a:p>
          <a:p>
            <a:pPr>
              <a:buFont typeface="Wingdings" charset="0"/>
              <a:buChar char=""/>
            </a:pPr>
            <a:r>
              <a:rPr lang="en-US" sz="2800" dirty="0">
                <a:latin typeface="Calibri" charset="0"/>
              </a:rPr>
              <a:t>Screening</a:t>
            </a:r>
          </a:p>
          <a:p>
            <a:pPr>
              <a:buFont typeface="Wingdings" charset="0"/>
              <a:buChar char=""/>
            </a:pPr>
            <a:r>
              <a:rPr lang="en-US" sz="2800" dirty="0">
                <a:latin typeface="Calibri" charset="0"/>
              </a:rPr>
              <a:t>Progress monitoring</a:t>
            </a:r>
          </a:p>
          <a:p>
            <a:pPr>
              <a:buFont typeface="Wingdings" charset="0"/>
              <a:buChar char=""/>
            </a:pPr>
            <a:r>
              <a:rPr lang="en-US" sz="2800" dirty="0">
                <a:latin typeface="Calibri" charset="0"/>
              </a:rPr>
              <a:t>Ongoing PD/coaching</a:t>
            </a:r>
          </a:p>
        </p:txBody>
      </p:sp>
      <p:sp>
        <p:nvSpPr>
          <p:cNvPr id="41987" name="TextBox 4"/>
          <p:cNvSpPr txBox="1">
            <a:spLocks noChangeArrowheads="1"/>
          </p:cNvSpPr>
          <p:nvPr/>
        </p:nvSpPr>
        <p:spPr bwMode="auto">
          <a:xfrm>
            <a:off x="1135063" y="5818188"/>
            <a:ext cx="65808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latin typeface="+mn-lt"/>
                <a:cs typeface="Arial" charset="0"/>
              </a:rPr>
              <a:t>Are these features in place (or partially/in progress) in your district? </a:t>
            </a:r>
          </a:p>
        </p:txBody>
      </p:sp>
    </p:spTree>
    <p:extLst>
      <p:ext uri="{BB962C8B-B14F-4D97-AF65-F5344CB8AC3E}">
        <p14:creationId xmlns:p14="http://schemas.microsoft.com/office/powerpoint/2010/main" val="1667544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ChangeArrowheads="1"/>
          </p:cNvSpPr>
          <p:nvPr/>
        </p:nvSpPr>
        <p:spPr bwMode="auto">
          <a:xfrm>
            <a:off x="3200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lstStyle/>
          <a:p>
            <a:endParaRPr lang="en-US">
              <a:latin typeface="Georgia" charset="0"/>
              <a:cs typeface="Arial" charset="0"/>
            </a:endParaRPr>
          </a:p>
        </p:txBody>
      </p:sp>
      <p:sp>
        <p:nvSpPr>
          <p:cNvPr id="3379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latin typeface="Georgia" charset="0"/>
              <a:cs typeface="Arial" charset="0"/>
            </a:endParaRPr>
          </a:p>
        </p:txBody>
      </p:sp>
      <p:sp>
        <p:nvSpPr>
          <p:cNvPr id="33796" name="AutoShape 4"/>
          <p:cNvSpPr>
            <a:spLocks noChangeArrowheads="1"/>
          </p:cNvSpPr>
          <p:nvPr/>
        </p:nvSpPr>
        <p:spPr bwMode="auto">
          <a:xfrm>
            <a:off x="4830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Georgia" charset="0"/>
              <a:cs typeface="Arial" charset="0"/>
            </a:endParaRPr>
          </a:p>
        </p:txBody>
      </p:sp>
      <p:sp>
        <p:nvSpPr>
          <p:cNvPr id="44036"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Georgia" charset="0"/>
              <a:cs typeface="Arial" charset="0"/>
            </a:endParaRPr>
          </a:p>
        </p:txBody>
      </p:sp>
      <p:sp>
        <p:nvSpPr>
          <p:cNvPr id="44037" name="Text Box 6"/>
          <p:cNvSpPr txBox="1">
            <a:spLocks noChangeArrowheads="1"/>
          </p:cNvSpPr>
          <p:nvPr/>
        </p:nvSpPr>
        <p:spPr bwMode="auto">
          <a:xfrm>
            <a:off x="1108075" y="2967038"/>
            <a:ext cx="2200275" cy="1474787"/>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Primary Prevention:</a:t>
            </a:r>
          </a:p>
          <a:p>
            <a:pPr algn="ctr" eaLnBrk="1" hangingPunct="1"/>
            <a:r>
              <a:rPr lang="en-US" sz="1800">
                <a:cs typeface="Arial" charset="0"/>
              </a:rPr>
              <a:t>School-/Classroom-</a:t>
            </a:r>
          </a:p>
          <a:p>
            <a:pPr algn="ctr" eaLnBrk="1" hangingPunct="1"/>
            <a:r>
              <a:rPr lang="en-US" sz="1800">
                <a:cs typeface="Arial" charset="0"/>
              </a:rPr>
              <a:t>Wide Systems for</a:t>
            </a:r>
          </a:p>
          <a:p>
            <a:pPr algn="ctr" eaLnBrk="1" hangingPunct="1"/>
            <a:r>
              <a:rPr lang="en-US" sz="1800">
                <a:cs typeface="Arial" charset="0"/>
              </a:rPr>
              <a:t>All Students,</a:t>
            </a:r>
          </a:p>
          <a:p>
            <a:pPr algn="ctr" eaLnBrk="1" hangingPunct="1"/>
            <a:r>
              <a:rPr lang="en-US" sz="1800">
                <a:cs typeface="Arial" charset="0"/>
              </a:rPr>
              <a:t>Staff, &amp; Settings</a:t>
            </a:r>
          </a:p>
        </p:txBody>
      </p:sp>
      <p:sp>
        <p:nvSpPr>
          <p:cNvPr id="3379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Georgia" charset="0"/>
              <a:cs typeface="Arial" charset="0"/>
            </a:endParaRPr>
          </a:p>
        </p:txBody>
      </p:sp>
      <p:sp>
        <p:nvSpPr>
          <p:cNvPr id="3380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Georgia" charset="0"/>
              <a:cs typeface="Arial" charset="0"/>
            </a:endParaRPr>
          </a:p>
        </p:txBody>
      </p:sp>
      <p:sp>
        <p:nvSpPr>
          <p:cNvPr id="33801" name="Text Box 9"/>
          <p:cNvSpPr txBox="1">
            <a:spLocks noChangeArrowheads="1"/>
          </p:cNvSpPr>
          <p:nvPr/>
        </p:nvSpPr>
        <p:spPr bwMode="auto">
          <a:xfrm>
            <a:off x="5999163" y="1905000"/>
            <a:ext cx="2687637" cy="120015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Secondary Prevention:</a:t>
            </a:r>
          </a:p>
          <a:p>
            <a:pPr algn="ctr" eaLnBrk="1" hangingPunct="1"/>
            <a:r>
              <a:rPr lang="en-US" sz="1800">
                <a:cs typeface="Arial" charset="0"/>
              </a:rPr>
              <a:t>Specialized Group</a:t>
            </a:r>
          </a:p>
          <a:p>
            <a:pPr algn="ctr" eaLnBrk="1" hangingPunct="1"/>
            <a:r>
              <a:rPr lang="en-US" sz="1800">
                <a:cs typeface="Arial" charset="0"/>
              </a:rPr>
              <a:t>Systems for Students with At-Risk Behavior</a:t>
            </a:r>
          </a:p>
        </p:txBody>
      </p:sp>
      <p:sp>
        <p:nvSpPr>
          <p:cNvPr id="3380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Tertiary Prevention:</a:t>
            </a:r>
          </a:p>
          <a:p>
            <a:pPr algn="ctr" eaLnBrk="1" hangingPunct="1"/>
            <a:r>
              <a:rPr lang="en-US" sz="1800">
                <a:cs typeface="Arial" charset="0"/>
              </a:rPr>
              <a:t>Specialized </a:t>
            </a:r>
          </a:p>
          <a:p>
            <a:pPr algn="ctr" eaLnBrk="1" hangingPunct="1"/>
            <a:r>
              <a:rPr lang="en-US" sz="1800">
                <a:cs typeface="Arial" charset="0"/>
              </a:rPr>
              <a:t>Individualized</a:t>
            </a:r>
          </a:p>
          <a:p>
            <a:pPr algn="ctr" eaLnBrk="1" hangingPunct="1"/>
            <a:r>
              <a:rPr lang="en-US" sz="1800">
                <a:cs typeface="Arial" charset="0"/>
              </a:rPr>
              <a:t>Systems for Students with High-Risk Behavior</a:t>
            </a:r>
          </a:p>
        </p:txBody>
      </p:sp>
      <p:sp>
        <p:nvSpPr>
          <p:cNvPr id="44042" name="Text Box 11"/>
          <p:cNvSpPr txBox="1">
            <a:spLocks noChangeArrowheads="1"/>
          </p:cNvSpPr>
          <p:nvPr/>
        </p:nvSpPr>
        <p:spPr bwMode="auto">
          <a:xfrm>
            <a:off x="3886200" y="59436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~80% of Students</a:t>
            </a:r>
          </a:p>
        </p:txBody>
      </p:sp>
      <p:sp>
        <p:nvSpPr>
          <p:cNvPr id="33804" name="Text Box 12"/>
          <p:cNvSpPr txBox="1">
            <a:spLocks noChangeArrowheads="1"/>
          </p:cNvSpPr>
          <p:nvPr/>
        </p:nvSpPr>
        <p:spPr bwMode="auto">
          <a:xfrm>
            <a:off x="4627563" y="20574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~15% </a:t>
            </a:r>
          </a:p>
        </p:txBody>
      </p:sp>
      <p:sp>
        <p:nvSpPr>
          <p:cNvPr id="33805" name="Text Box 13"/>
          <p:cNvSpPr txBox="1">
            <a:spLocks noChangeArrowheads="1"/>
          </p:cNvSpPr>
          <p:nvPr/>
        </p:nvSpPr>
        <p:spPr bwMode="auto">
          <a:xfrm>
            <a:off x="4616450" y="12954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~5% </a:t>
            </a:r>
          </a:p>
        </p:txBody>
      </p:sp>
      <p:sp>
        <p:nvSpPr>
          <p:cNvPr id="44045" name="Text Box 14"/>
          <p:cNvSpPr txBox="1">
            <a:spLocks noChangeArrowheads="1"/>
          </p:cNvSpPr>
          <p:nvPr/>
        </p:nvSpPr>
        <p:spPr bwMode="auto">
          <a:xfrm>
            <a:off x="1243013" y="598488"/>
            <a:ext cx="2963862" cy="935037"/>
          </a:xfrm>
          <a:prstGeom prst="rect">
            <a:avLst/>
          </a:prstGeom>
          <a:solidFill>
            <a:srgbClr val="FFCC99"/>
          </a:solidFill>
          <a:ln w="19050">
            <a:solidFill>
              <a:srgbClr val="FFCC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FF"/>
                </a:solidFill>
                <a:cs typeface="Arial" charset="0"/>
              </a:rPr>
              <a:t>SCHOOL-WIDE </a:t>
            </a:r>
          </a:p>
          <a:p>
            <a:pPr algn="ctr" eaLnBrk="1" hangingPunct="1"/>
            <a:r>
              <a:rPr lang="en-US" sz="1800">
                <a:solidFill>
                  <a:srgbClr val="0000FF"/>
                </a:solidFill>
                <a:cs typeface="Arial" charset="0"/>
              </a:rPr>
              <a:t>POSITIVE BEHAVIOR</a:t>
            </a:r>
          </a:p>
          <a:p>
            <a:pPr algn="ctr" eaLnBrk="1" hangingPunct="1"/>
            <a:r>
              <a:rPr lang="en-US" sz="1800">
                <a:solidFill>
                  <a:srgbClr val="0000FF"/>
                </a:solidFill>
                <a:cs typeface="Arial" charset="0"/>
              </a:rPr>
              <a:t>SUPPORT</a:t>
            </a:r>
          </a:p>
        </p:txBody>
      </p:sp>
      <p:sp>
        <p:nvSpPr>
          <p:cNvPr id="44046" name="AutoShape 19">
            <a:hlinkClick r:id="rId3" action="ppaction://hlinkpres?slideindex=1&amp;slidetitle=SWIS summary 07-08 (Majors Only) 2,732 schools; 1,385,191 students; 1,244,026 ODRs" highlightClick="1"/>
          </p:cNvPr>
          <p:cNvSpPr>
            <a:spLocks noChangeArrowheads="1"/>
          </p:cNvSpPr>
          <p:nvPr/>
        </p:nvSpPr>
        <p:spPr bwMode="auto">
          <a:xfrm>
            <a:off x="8077200" y="5334000"/>
            <a:ext cx="381000" cy="381000"/>
          </a:xfrm>
          <a:prstGeom prst="actionButtonForwardNext">
            <a:avLst/>
          </a:prstGeom>
          <a:solidFill>
            <a:schemeClr val="accent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spAutoFit/>
          </a:bodyPr>
          <a:lstStyle/>
          <a:p>
            <a:endParaRPr lang="en-US">
              <a:latin typeface="Georgia" charset="0"/>
              <a:cs typeface="Arial" charset="0"/>
            </a:endParaRPr>
          </a:p>
        </p:txBody>
      </p:sp>
    </p:spTree>
    <p:extLst>
      <p:ext uri="{BB962C8B-B14F-4D97-AF65-F5344CB8AC3E}">
        <p14:creationId xmlns:p14="http://schemas.microsoft.com/office/powerpoint/2010/main" val="1493158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9" grpId="0" animBg="1"/>
      <p:bldP spid="33800" grpId="0" animBg="1"/>
      <p:bldP spid="33801" grpId="0" animBg="1"/>
      <p:bldP spid="33802" grpId="0" animBg="1"/>
      <p:bldP spid="33804" grpId="0"/>
      <p:bldP spid="338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8610600" cy="5509200"/>
          </a:xfrm>
          <a:prstGeom prst="rect">
            <a:avLst/>
          </a:prstGeom>
          <a:noFill/>
        </p:spPr>
        <p:txBody>
          <a:bodyPr wrap="square" rtlCol="0">
            <a:spAutoFit/>
          </a:bodyPr>
          <a:lstStyle/>
          <a:p>
            <a:r>
              <a:rPr lang="en-US" sz="3200" dirty="0"/>
              <a:t>Supporting students with intensive </a:t>
            </a:r>
            <a:r>
              <a:rPr lang="en-US" sz="3200" dirty="0" smtClean="0"/>
              <a:t>behavior/mental health/academic </a:t>
            </a:r>
            <a:r>
              <a:rPr lang="en-US" sz="3200" dirty="0"/>
              <a:t>needs requires strong foundational </a:t>
            </a:r>
            <a:r>
              <a:rPr lang="en-US" sz="3200" dirty="0" smtClean="0"/>
              <a:t>systems</a:t>
            </a:r>
            <a:r>
              <a:rPr lang="en-US" sz="3200" dirty="0"/>
              <a:t>. </a:t>
            </a:r>
            <a:endParaRPr lang="en-US" sz="3200" dirty="0" smtClean="0"/>
          </a:p>
          <a:p>
            <a:endParaRPr lang="en-US" sz="3200" dirty="0"/>
          </a:p>
          <a:p>
            <a:r>
              <a:rPr lang="en-US" sz="3200" dirty="0" smtClean="0"/>
              <a:t>This session will share multi-tiered system </a:t>
            </a:r>
            <a:r>
              <a:rPr lang="en-US" sz="3200" dirty="0"/>
              <a:t>features </a:t>
            </a:r>
            <a:r>
              <a:rPr lang="en-US" sz="3200" dirty="0" smtClean="0"/>
              <a:t>needed </a:t>
            </a:r>
            <a:r>
              <a:rPr lang="en-US" sz="3200" dirty="0"/>
              <a:t>to ensure effective interventions </a:t>
            </a:r>
            <a:r>
              <a:rPr lang="en-US" sz="3200" dirty="0" smtClean="0"/>
              <a:t>are </a:t>
            </a:r>
            <a:r>
              <a:rPr lang="en-US" sz="3200" dirty="0"/>
              <a:t>implemented accurately and </a:t>
            </a:r>
            <a:r>
              <a:rPr lang="en-US" sz="3200" dirty="0" smtClean="0"/>
              <a:t>effectively. </a:t>
            </a:r>
          </a:p>
          <a:p>
            <a:endParaRPr lang="en-US" sz="3200" dirty="0"/>
          </a:p>
          <a:p>
            <a:r>
              <a:rPr lang="en-US" sz="3200" dirty="0"/>
              <a:t>D</a:t>
            </a:r>
            <a:r>
              <a:rPr lang="en-US" sz="3200" dirty="0" smtClean="0"/>
              <a:t>escriptions </a:t>
            </a:r>
            <a:r>
              <a:rPr lang="en-US" sz="3200" dirty="0"/>
              <a:t>and </a:t>
            </a:r>
            <a:r>
              <a:rPr lang="en-US" sz="3200" dirty="0" smtClean="0"/>
              <a:t>examples </a:t>
            </a:r>
            <a:r>
              <a:rPr lang="en-US" sz="3200" dirty="0"/>
              <a:t>of interventions for students with </a:t>
            </a:r>
            <a:r>
              <a:rPr lang="en-US" sz="3200" dirty="0" smtClean="0"/>
              <a:t>complex needs </a:t>
            </a:r>
            <a:r>
              <a:rPr lang="en-US" sz="3200" dirty="0"/>
              <a:t>within a school-wide system of </a:t>
            </a:r>
            <a:r>
              <a:rPr lang="en-US" sz="3200" dirty="0" smtClean="0"/>
              <a:t>PBIS will be shared. </a:t>
            </a:r>
            <a:endParaRPr lang="en-US" sz="3200" dirty="0"/>
          </a:p>
        </p:txBody>
      </p:sp>
      <p:sp>
        <p:nvSpPr>
          <p:cNvPr id="4" name="TextBox 3"/>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Session Description</a:t>
            </a:r>
            <a:endParaRPr lang="en-US" sz="3600" b="1" dirty="0">
              <a:solidFill>
                <a:schemeClr val="tx2"/>
              </a:solidFill>
            </a:endParaRPr>
          </a:p>
        </p:txBody>
      </p:sp>
    </p:spTree>
    <p:extLst>
      <p:ext uri="{BB962C8B-B14F-4D97-AF65-F5344CB8AC3E}">
        <p14:creationId xmlns:p14="http://schemas.microsoft.com/office/powerpoint/2010/main" val="41707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4588"/>
          </a:xfrm>
        </p:spPr>
        <p:txBody>
          <a:bodyPr>
            <a:noAutofit/>
          </a:bodyPr>
          <a:lstStyle/>
          <a:p>
            <a:pPr>
              <a:defRPr/>
            </a:pPr>
            <a:r>
              <a:rPr lang="en-US" sz="3200" b="1" dirty="0" smtClean="0">
                <a:solidFill>
                  <a:schemeClr val="tx2"/>
                </a:solidFill>
                <a:latin typeface="Calibri"/>
                <a:cs typeface="Calibri"/>
              </a:rPr>
              <a:t>Consider features of SWPBIS w/regards to youth with significant social/emotional needs</a:t>
            </a:r>
            <a:r>
              <a:rPr lang="en-US" sz="3200" b="1" dirty="0">
                <a:solidFill>
                  <a:schemeClr val="tx2"/>
                </a:solidFill>
                <a:latin typeface="Calibri"/>
                <a:cs typeface="Calibri"/>
              </a:rPr>
              <a:t/>
            </a:r>
            <a:br>
              <a:rPr lang="en-US" sz="3200" b="1" dirty="0">
                <a:solidFill>
                  <a:schemeClr val="tx2"/>
                </a:solidFill>
                <a:latin typeface="Calibri"/>
                <a:cs typeface="Calibri"/>
              </a:rPr>
            </a:br>
            <a:endParaRPr lang="en-US" sz="3200" b="1" i="1" dirty="0">
              <a:solidFill>
                <a:schemeClr val="tx2"/>
              </a:solidFill>
              <a:latin typeface="Calibri"/>
              <a:ea typeface="+mn-ea"/>
              <a:cs typeface="Calibri"/>
            </a:endParaRPr>
          </a:p>
        </p:txBody>
      </p:sp>
      <p:sp>
        <p:nvSpPr>
          <p:cNvPr id="46082" name="Content Placeholder 2"/>
          <p:cNvSpPr>
            <a:spLocks noGrp="1"/>
          </p:cNvSpPr>
          <p:nvPr>
            <p:ph idx="1"/>
          </p:nvPr>
        </p:nvSpPr>
        <p:spPr>
          <a:xfrm>
            <a:off x="381000" y="1524000"/>
            <a:ext cx="8534400" cy="5334000"/>
          </a:xfrm>
        </p:spPr>
        <p:txBody>
          <a:bodyPr/>
          <a:lstStyle/>
          <a:p>
            <a:pPr marL="0" indent="0">
              <a:buFont typeface="Wingdings" charset="0"/>
              <a:buNone/>
            </a:pPr>
            <a:r>
              <a:rPr lang="en-US" sz="2400">
                <a:latin typeface="Calibri" charset="0"/>
              </a:rPr>
              <a:t>Module 1:  PBIS Team</a:t>
            </a:r>
          </a:p>
          <a:p>
            <a:pPr marL="0" indent="0">
              <a:buFont typeface="Wingdings" charset="0"/>
              <a:buNone/>
            </a:pPr>
            <a:r>
              <a:rPr lang="en-US" sz="2400">
                <a:latin typeface="Calibri" charset="0"/>
              </a:rPr>
              <a:t>Module 2:  Faculty Commitment</a:t>
            </a:r>
          </a:p>
          <a:p>
            <a:pPr marL="0" indent="0">
              <a:buFont typeface="Wingdings" charset="0"/>
              <a:buNone/>
            </a:pPr>
            <a:r>
              <a:rPr lang="en-US" sz="2400">
                <a:latin typeface="Calibri" charset="0"/>
              </a:rPr>
              <a:t>Module 3:  Expectations and Rules</a:t>
            </a:r>
          </a:p>
          <a:p>
            <a:pPr marL="0" indent="0">
              <a:buFont typeface="Wingdings" charset="0"/>
              <a:buNone/>
            </a:pPr>
            <a:r>
              <a:rPr lang="en-US" sz="2400">
                <a:latin typeface="Calibri" charset="0"/>
              </a:rPr>
              <a:t>Module 4:  Lesson Plans</a:t>
            </a:r>
          </a:p>
          <a:p>
            <a:pPr marL="0" indent="0">
              <a:buFont typeface="Wingdings" charset="0"/>
              <a:buNone/>
            </a:pPr>
            <a:r>
              <a:rPr lang="en-US" sz="2400">
                <a:latin typeface="Calibri" charset="0"/>
              </a:rPr>
              <a:t>Module 5:  Acknowledgement</a:t>
            </a:r>
          </a:p>
          <a:p>
            <a:pPr marL="0" indent="0">
              <a:buFont typeface="Wingdings" charset="0"/>
              <a:buNone/>
            </a:pPr>
            <a:r>
              <a:rPr lang="en-US" sz="2400">
                <a:latin typeface="Calibri" charset="0"/>
              </a:rPr>
              <a:t>Module 6:  Discipline Procedures</a:t>
            </a:r>
          </a:p>
          <a:p>
            <a:pPr marL="0" indent="0">
              <a:buFont typeface="Wingdings" charset="0"/>
              <a:buNone/>
            </a:pPr>
            <a:r>
              <a:rPr lang="en-US" sz="2400">
                <a:latin typeface="Calibri" charset="0"/>
              </a:rPr>
              <a:t>Module 7:  Data Entry and Analysis</a:t>
            </a:r>
          </a:p>
          <a:p>
            <a:pPr marL="0" indent="0">
              <a:buFont typeface="Wingdings" charset="0"/>
              <a:buNone/>
            </a:pPr>
            <a:r>
              <a:rPr lang="en-US" sz="2400">
                <a:latin typeface="Calibri" charset="0"/>
              </a:rPr>
              <a:t>Module 8:  Classroom Behavior Systems</a:t>
            </a:r>
          </a:p>
          <a:p>
            <a:pPr marL="0" indent="0">
              <a:buFont typeface="Wingdings" charset="0"/>
              <a:buNone/>
            </a:pPr>
            <a:r>
              <a:rPr lang="en-US" sz="2400">
                <a:latin typeface="Calibri" charset="0"/>
              </a:rPr>
              <a:t>Module 9:  Evaluation</a:t>
            </a:r>
          </a:p>
          <a:p>
            <a:pPr marL="0" indent="0">
              <a:buFont typeface="Wingdings" charset="0"/>
              <a:buNone/>
            </a:pPr>
            <a:r>
              <a:rPr lang="en-US" sz="2400">
                <a:latin typeface="Calibri" charset="0"/>
              </a:rPr>
              <a:t>Module 10:  Implementation Plan</a:t>
            </a:r>
          </a:p>
          <a:p>
            <a:pPr marL="0" indent="0">
              <a:buFont typeface="Wingdings" charset="0"/>
              <a:buNone/>
            </a:pPr>
            <a:endParaRPr lang="en-US" sz="2400">
              <a:latin typeface="Calibri" charset="0"/>
            </a:endParaRPr>
          </a:p>
        </p:txBody>
      </p:sp>
    </p:spTree>
    <p:extLst>
      <p:ext uri="{BB962C8B-B14F-4D97-AF65-F5344CB8AC3E}">
        <p14:creationId xmlns:p14="http://schemas.microsoft.com/office/powerpoint/2010/main" val="2308320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custDataLst>
              <p:tags r:id="rId2"/>
            </p:custDataLst>
          </p:nvPr>
        </p:nvSpPr>
        <p:spPr>
          <a:xfrm>
            <a:off x="304800" y="1447800"/>
            <a:ext cx="7315200" cy="4583113"/>
          </a:xfrm>
        </p:spPr>
        <p:txBody>
          <a:bodyPr lIns="91436" tIns="45716" rIns="91436" bIns="45716">
            <a:normAutofit fontScale="77500" lnSpcReduction="20000"/>
          </a:bodyPr>
          <a:lstStyle/>
          <a:p>
            <a:pPr marL="0" indent="0" eaLnBrk="1" fontAlgn="auto" hangingPunct="1">
              <a:lnSpc>
                <a:spcPct val="80000"/>
              </a:lnSpc>
              <a:spcAft>
                <a:spcPts val="0"/>
              </a:spcAft>
              <a:buFont typeface="Wingdings" charset="0"/>
              <a:buNone/>
              <a:defRPr/>
            </a:pPr>
            <a:r>
              <a:rPr lang="en-US" dirty="0" smtClean="0"/>
              <a:t>Kick-off events</a:t>
            </a:r>
          </a:p>
          <a:p>
            <a:pPr marL="668291" lvl="1" indent="-257036" eaLnBrk="1" fontAlgn="auto" hangingPunct="1">
              <a:lnSpc>
                <a:spcPct val="80000"/>
              </a:lnSpc>
              <a:spcAft>
                <a:spcPts val="0"/>
              </a:spcAft>
              <a:defRPr/>
            </a:pPr>
            <a:r>
              <a:rPr lang="en-US" sz="2400" dirty="0"/>
              <a:t>Teaching staff, </a:t>
            </a:r>
            <a:r>
              <a:rPr lang="en-US" sz="2400" dirty="0" smtClean="0"/>
              <a:t>students, </a:t>
            </a:r>
            <a:r>
              <a:rPr lang="en-US" sz="2400" dirty="0"/>
              <a:t>and families the expectations and rules</a:t>
            </a:r>
          </a:p>
          <a:p>
            <a:pPr marL="308448" indent="-308448" eaLnBrk="1" fontAlgn="auto" hangingPunct="1">
              <a:lnSpc>
                <a:spcPct val="80000"/>
              </a:lnSpc>
              <a:spcAft>
                <a:spcPts val="0"/>
              </a:spcAft>
              <a:defRPr/>
            </a:pPr>
            <a:endParaRPr lang="en-US" sz="2300" dirty="0"/>
          </a:p>
          <a:p>
            <a:pPr marL="0" indent="0" eaLnBrk="1" fontAlgn="auto" hangingPunct="1">
              <a:lnSpc>
                <a:spcPct val="80000"/>
              </a:lnSpc>
              <a:spcAft>
                <a:spcPts val="0"/>
              </a:spcAft>
              <a:buFont typeface="Wingdings" charset="0"/>
              <a:buNone/>
              <a:defRPr/>
            </a:pPr>
            <a:r>
              <a:rPr lang="en-US" dirty="0" smtClean="0"/>
              <a:t>On-going direct </a:t>
            </a:r>
            <a:r>
              <a:rPr lang="en-US" dirty="0"/>
              <a:t>i</a:t>
            </a:r>
            <a:r>
              <a:rPr lang="en-US" dirty="0" smtClean="0"/>
              <a:t>nstruction</a:t>
            </a:r>
          </a:p>
          <a:p>
            <a:pPr marL="668291" lvl="1" indent="-257036" eaLnBrk="1" fontAlgn="auto" hangingPunct="1">
              <a:lnSpc>
                <a:spcPct val="80000"/>
              </a:lnSpc>
              <a:spcAft>
                <a:spcPts val="0"/>
              </a:spcAft>
              <a:defRPr/>
            </a:pPr>
            <a:r>
              <a:rPr lang="en-US" sz="2400" dirty="0"/>
              <a:t>Data-driven and scheduled designed lessons</a:t>
            </a:r>
          </a:p>
          <a:p>
            <a:pPr marL="668291" lvl="1" indent="-257036" eaLnBrk="1" fontAlgn="auto" hangingPunct="1">
              <a:lnSpc>
                <a:spcPct val="80000"/>
              </a:lnSpc>
              <a:spcAft>
                <a:spcPts val="0"/>
              </a:spcAft>
              <a:defRPr/>
            </a:pPr>
            <a:r>
              <a:rPr lang="en-US" sz="2400" dirty="0"/>
              <a:t>Pre-correction</a:t>
            </a:r>
          </a:p>
          <a:p>
            <a:pPr marL="668291" lvl="1" indent="-257036" eaLnBrk="1" fontAlgn="auto" hangingPunct="1">
              <a:lnSpc>
                <a:spcPct val="80000"/>
              </a:lnSpc>
              <a:spcAft>
                <a:spcPts val="0"/>
              </a:spcAft>
              <a:defRPr/>
            </a:pPr>
            <a:r>
              <a:rPr lang="en-US" sz="2400" dirty="0"/>
              <a:t>Re-teaching immediately after behavioral errors</a:t>
            </a:r>
          </a:p>
          <a:p>
            <a:pPr marL="308448" indent="-308448" eaLnBrk="1" fontAlgn="auto" hangingPunct="1">
              <a:lnSpc>
                <a:spcPct val="80000"/>
              </a:lnSpc>
              <a:spcAft>
                <a:spcPts val="0"/>
              </a:spcAft>
              <a:defRPr/>
            </a:pPr>
            <a:endParaRPr lang="en-US" sz="2100" dirty="0"/>
          </a:p>
          <a:p>
            <a:pPr marL="0" indent="0" eaLnBrk="1" fontAlgn="auto" hangingPunct="1">
              <a:lnSpc>
                <a:spcPct val="80000"/>
              </a:lnSpc>
              <a:spcAft>
                <a:spcPts val="0"/>
              </a:spcAft>
              <a:buFont typeface="Wingdings" charset="0"/>
              <a:buNone/>
              <a:defRPr/>
            </a:pPr>
            <a:r>
              <a:rPr lang="en-US" dirty="0" smtClean="0"/>
              <a:t>Embedding into curriculum</a:t>
            </a:r>
          </a:p>
          <a:p>
            <a:pPr marL="308448" indent="-308448" eaLnBrk="1" fontAlgn="auto" hangingPunct="1">
              <a:lnSpc>
                <a:spcPct val="80000"/>
              </a:lnSpc>
              <a:spcAft>
                <a:spcPts val="0"/>
              </a:spcAft>
              <a:defRPr/>
            </a:pPr>
            <a:endParaRPr lang="en-US" sz="2100" dirty="0"/>
          </a:p>
          <a:p>
            <a:pPr marL="0" indent="0" eaLnBrk="1" fontAlgn="auto" hangingPunct="1">
              <a:lnSpc>
                <a:spcPct val="80000"/>
              </a:lnSpc>
              <a:spcAft>
                <a:spcPts val="0"/>
              </a:spcAft>
              <a:buFont typeface="Wingdings" charset="0"/>
              <a:buNone/>
              <a:defRPr/>
            </a:pPr>
            <a:r>
              <a:rPr lang="en-US" dirty="0" smtClean="0"/>
              <a:t>Booster trainings</a:t>
            </a:r>
          </a:p>
          <a:p>
            <a:pPr marL="668291" lvl="1" indent="-257036" eaLnBrk="1" fontAlgn="auto" hangingPunct="1">
              <a:lnSpc>
                <a:spcPct val="80000"/>
              </a:lnSpc>
              <a:spcAft>
                <a:spcPts val="0"/>
              </a:spcAft>
              <a:defRPr/>
            </a:pPr>
            <a:r>
              <a:rPr lang="en-US" sz="2400" dirty="0"/>
              <a:t>Scheduled and data-driven</a:t>
            </a:r>
          </a:p>
          <a:p>
            <a:pPr marL="308448" indent="-308448" eaLnBrk="1" fontAlgn="auto" hangingPunct="1">
              <a:lnSpc>
                <a:spcPct val="80000"/>
              </a:lnSpc>
              <a:spcAft>
                <a:spcPts val="0"/>
              </a:spcAft>
              <a:defRPr/>
            </a:pPr>
            <a:endParaRPr lang="en-US" sz="2100" dirty="0"/>
          </a:p>
          <a:p>
            <a:pPr marL="0" indent="0" eaLnBrk="1" fontAlgn="auto" hangingPunct="1">
              <a:lnSpc>
                <a:spcPct val="80000"/>
              </a:lnSpc>
              <a:spcAft>
                <a:spcPts val="0"/>
              </a:spcAft>
              <a:buFont typeface="Wingdings" charset="0"/>
              <a:buNone/>
              <a:defRPr/>
            </a:pPr>
            <a:r>
              <a:rPr lang="en-US" dirty="0" smtClean="0"/>
              <a:t>Continued visibility</a:t>
            </a:r>
          </a:p>
          <a:p>
            <a:pPr marL="668291" lvl="1" indent="-257036" eaLnBrk="1" fontAlgn="auto" hangingPunct="1">
              <a:lnSpc>
                <a:spcPct val="80000"/>
              </a:lnSpc>
              <a:spcAft>
                <a:spcPts val="0"/>
              </a:spcAft>
              <a:defRPr/>
            </a:pPr>
            <a:r>
              <a:rPr lang="en-US" sz="2400" dirty="0"/>
              <a:t>Visual </a:t>
            </a:r>
            <a:r>
              <a:rPr lang="en-US" sz="2400" dirty="0" smtClean="0"/>
              <a:t>displays </a:t>
            </a:r>
            <a:r>
              <a:rPr lang="en-US" sz="2400" dirty="0"/>
              <a:t>– posters, agenda covers</a:t>
            </a:r>
          </a:p>
          <a:p>
            <a:pPr marL="668291" lvl="1" indent="-257036" eaLnBrk="1" fontAlgn="auto" hangingPunct="1">
              <a:lnSpc>
                <a:spcPct val="80000"/>
              </a:lnSpc>
              <a:spcAft>
                <a:spcPts val="0"/>
              </a:spcAft>
              <a:defRPr/>
            </a:pPr>
            <a:r>
              <a:rPr lang="en-US" sz="2400" dirty="0"/>
              <a:t>Daily announcements</a:t>
            </a:r>
          </a:p>
          <a:p>
            <a:pPr marL="668291" lvl="1" indent="-257036" eaLnBrk="1" fontAlgn="auto" hangingPunct="1">
              <a:lnSpc>
                <a:spcPct val="80000"/>
              </a:lnSpc>
              <a:spcAft>
                <a:spcPts val="0"/>
              </a:spcAft>
              <a:defRPr/>
            </a:pPr>
            <a:r>
              <a:rPr lang="en-US" sz="2400" dirty="0"/>
              <a:t>Newsletters</a:t>
            </a:r>
          </a:p>
        </p:txBody>
      </p:sp>
      <p:sp>
        <p:nvSpPr>
          <p:cNvPr id="4" name="TextBox 3"/>
          <p:cNvSpPr txBox="1"/>
          <p:nvPr/>
        </p:nvSpPr>
        <p:spPr>
          <a:xfrm>
            <a:off x="-24518" y="152400"/>
            <a:ext cx="9144000" cy="1200329"/>
          </a:xfrm>
          <a:prstGeom prst="rect">
            <a:avLst/>
          </a:prstGeom>
          <a:noFill/>
        </p:spPr>
        <p:txBody>
          <a:bodyPr wrap="square" rtlCol="0">
            <a:spAutoFit/>
          </a:bodyPr>
          <a:lstStyle/>
          <a:p>
            <a:pPr algn="ctr"/>
            <a:r>
              <a:rPr lang="en-US" sz="3600" b="1" dirty="0" smtClean="0">
                <a:solidFill>
                  <a:schemeClr val="tx2"/>
                </a:solidFill>
              </a:rPr>
              <a:t>How Can We Differentiate Instruction?</a:t>
            </a:r>
          </a:p>
          <a:p>
            <a:pPr algn="ctr"/>
            <a:r>
              <a:rPr lang="en-US" sz="3600" b="1" dirty="0" smtClean="0">
                <a:solidFill>
                  <a:schemeClr val="tx2"/>
                </a:solidFill>
              </a:rPr>
              <a:t>ALL Means ALL!</a:t>
            </a:r>
            <a:endParaRPr lang="en-US" sz="3600" b="1" dirty="0">
              <a:solidFill>
                <a:schemeClr val="tx2"/>
              </a:solidFill>
            </a:endParaRPr>
          </a:p>
        </p:txBody>
      </p:sp>
      <p:sp>
        <p:nvSpPr>
          <p:cNvPr id="2" name="TextBox 1"/>
          <p:cNvSpPr txBox="1"/>
          <p:nvPr/>
        </p:nvSpPr>
        <p:spPr>
          <a:xfrm>
            <a:off x="5638800" y="3810000"/>
            <a:ext cx="3624284" cy="1754327"/>
          </a:xfrm>
          <a:prstGeom prst="rect">
            <a:avLst/>
          </a:prstGeom>
          <a:noFill/>
        </p:spPr>
        <p:txBody>
          <a:bodyPr wrap="none" rtlCol="0">
            <a:spAutoFit/>
          </a:bodyPr>
          <a:lstStyle/>
          <a:p>
            <a:r>
              <a:rPr lang="en-US" b="1" i="1" dirty="0" smtClean="0">
                <a:solidFill>
                  <a:schemeClr val="tx2"/>
                </a:solidFill>
              </a:rPr>
              <a:t>More Visual Cues?</a:t>
            </a:r>
          </a:p>
          <a:p>
            <a:r>
              <a:rPr lang="en-US" b="1" i="1" dirty="0" smtClean="0">
                <a:solidFill>
                  <a:schemeClr val="tx2"/>
                </a:solidFill>
              </a:rPr>
              <a:t>Extra Practice/Rehearsal?</a:t>
            </a:r>
          </a:p>
          <a:p>
            <a:r>
              <a:rPr lang="en-US" b="1" i="1" dirty="0" smtClean="0">
                <a:solidFill>
                  <a:schemeClr val="tx2"/>
                </a:solidFill>
              </a:rPr>
              <a:t>Peer supports?</a:t>
            </a:r>
          </a:p>
          <a:p>
            <a:r>
              <a:rPr lang="en-US" b="1" i="1" dirty="0" smtClean="0">
                <a:solidFill>
                  <a:schemeClr val="tx2"/>
                </a:solidFill>
              </a:rPr>
              <a:t>Buddies?</a:t>
            </a:r>
          </a:p>
          <a:p>
            <a:r>
              <a:rPr lang="en-US" b="1" i="1" dirty="0" smtClean="0">
                <a:solidFill>
                  <a:schemeClr val="tx2"/>
                </a:solidFill>
              </a:rPr>
              <a:t>Peer Leaders?</a:t>
            </a:r>
          </a:p>
          <a:p>
            <a:r>
              <a:rPr lang="en-US" b="1" i="1" dirty="0" smtClean="0">
                <a:solidFill>
                  <a:schemeClr val="tx2"/>
                </a:solidFill>
              </a:rPr>
              <a:t>Other? (think: Same as academics!)</a:t>
            </a:r>
            <a:endParaRPr lang="en-US" b="1" i="1" dirty="0">
              <a:solidFill>
                <a:schemeClr val="tx2"/>
              </a:solidFill>
            </a:endParaRPr>
          </a:p>
        </p:txBody>
      </p:sp>
    </p:spTree>
    <p:custDataLst>
      <p:tags r:id="rId1"/>
    </p:custDataLst>
    <p:extLst>
      <p:ext uri="{BB962C8B-B14F-4D97-AF65-F5344CB8AC3E}">
        <p14:creationId xmlns:p14="http://schemas.microsoft.com/office/powerpoint/2010/main" val="1157503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fade">
                                      <p:cBhvr>
                                        <p:cTn id="10" dur="500"/>
                                        <p:tgtEl>
                                          <p:spTgt spid="901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animEffect transition="in" filter="fade">
                                      <p:cBhvr>
                                        <p:cTn id="15" dur="500"/>
                                        <p:tgtEl>
                                          <p:spTgt spid="9011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115">
                                            <p:txEl>
                                              <p:pRg st="4" end="4"/>
                                            </p:txEl>
                                          </p:spTgt>
                                        </p:tgtEl>
                                        <p:attrNameLst>
                                          <p:attrName>style.visibility</p:attrName>
                                        </p:attrNameLst>
                                      </p:cBhvr>
                                      <p:to>
                                        <p:strVal val="visible"/>
                                      </p:to>
                                    </p:set>
                                    <p:animEffect transition="in" filter="fade">
                                      <p:cBhvr>
                                        <p:cTn id="18" dur="500"/>
                                        <p:tgtEl>
                                          <p:spTgt spid="9011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115">
                                            <p:txEl>
                                              <p:pRg st="5" end="5"/>
                                            </p:txEl>
                                          </p:spTgt>
                                        </p:tgtEl>
                                        <p:attrNameLst>
                                          <p:attrName>style.visibility</p:attrName>
                                        </p:attrNameLst>
                                      </p:cBhvr>
                                      <p:to>
                                        <p:strVal val="visible"/>
                                      </p:to>
                                    </p:set>
                                    <p:animEffect transition="in" filter="fade">
                                      <p:cBhvr>
                                        <p:cTn id="21" dur="500"/>
                                        <p:tgtEl>
                                          <p:spTgt spid="9011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115">
                                            <p:txEl>
                                              <p:pRg st="6" end="6"/>
                                            </p:txEl>
                                          </p:spTgt>
                                        </p:tgtEl>
                                        <p:attrNameLst>
                                          <p:attrName>style.visibility</p:attrName>
                                        </p:attrNameLst>
                                      </p:cBhvr>
                                      <p:to>
                                        <p:strVal val="visible"/>
                                      </p:to>
                                    </p:set>
                                    <p:animEffect transition="in" filter="fade">
                                      <p:cBhvr>
                                        <p:cTn id="24" dur="500"/>
                                        <p:tgtEl>
                                          <p:spTgt spid="9011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animEffect transition="in" filter="fade">
                                      <p:cBhvr>
                                        <p:cTn id="29" dur="500"/>
                                        <p:tgtEl>
                                          <p:spTgt spid="90115">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0115">
                                            <p:txEl>
                                              <p:pRg st="10" end="10"/>
                                            </p:txEl>
                                          </p:spTgt>
                                        </p:tgtEl>
                                        <p:attrNameLst>
                                          <p:attrName>style.visibility</p:attrName>
                                        </p:attrNameLst>
                                      </p:cBhvr>
                                      <p:to>
                                        <p:strVal val="visible"/>
                                      </p:to>
                                    </p:set>
                                    <p:animEffect transition="in" filter="fade">
                                      <p:cBhvr>
                                        <p:cTn id="34" dur="500"/>
                                        <p:tgtEl>
                                          <p:spTgt spid="90115">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115">
                                            <p:txEl>
                                              <p:pRg st="11" end="11"/>
                                            </p:txEl>
                                          </p:spTgt>
                                        </p:tgtEl>
                                        <p:attrNameLst>
                                          <p:attrName>style.visibility</p:attrName>
                                        </p:attrNameLst>
                                      </p:cBhvr>
                                      <p:to>
                                        <p:strVal val="visible"/>
                                      </p:to>
                                    </p:set>
                                    <p:animEffect transition="in" filter="fade">
                                      <p:cBhvr>
                                        <p:cTn id="37" dur="500"/>
                                        <p:tgtEl>
                                          <p:spTgt spid="90115">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115">
                                            <p:txEl>
                                              <p:pRg st="13" end="13"/>
                                            </p:txEl>
                                          </p:spTgt>
                                        </p:tgtEl>
                                        <p:attrNameLst>
                                          <p:attrName>style.visibility</p:attrName>
                                        </p:attrNameLst>
                                      </p:cBhvr>
                                      <p:to>
                                        <p:strVal val="visible"/>
                                      </p:to>
                                    </p:set>
                                    <p:animEffect transition="in" filter="fade">
                                      <p:cBhvr>
                                        <p:cTn id="42" dur="500"/>
                                        <p:tgtEl>
                                          <p:spTgt spid="90115">
                                            <p:txEl>
                                              <p:pRg st="13" end="1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115">
                                            <p:txEl>
                                              <p:pRg st="14" end="14"/>
                                            </p:txEl>
                                          </p:spTgt>
                                        </p:tgtEl>
                                        <p:attrNameLst>
                                          <p:attrName>style.visibility</p:attrName>
                                        </p:attrNameLst>
                                      </p:cBhvr>
                                      <p:to>
                                        <p:strVal val="visible"/>
                                      </p:to>
                                    </p:set>
                                    <p:animEffect transition="in" filter="fade">
                                      <p:cBhvr>
                                        <p:cTn id="45" dur="500"/>
                                        <p:tgtEl>
                                          <p:spTgt spid="90115">
                                            <p:txEl>
                                              <p:pRg st="14" end="1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115">
                                            <p:txEl>
                                              <p:pRg st="15" end="15"/>
                                            </p:txEl>
                                          </p:spTgt>
                                        </p:tgtEl>
                                        <p:attrNameLst>
                                          <p:attrName>style.visibility</p:attrName>
                                        </p:attrNameLst>
                                      </p:cBhvr>
                                      <p:to>
                                        <p:strVal val="visible"/>
                                      </p:to>
                                    </p:set>
                                    <p:animEffect transition="in" filter="fade">
                                      <p:cBhvr>
                                        <p:cTn id="48" dur="500"/>
                                        <p:tgtEl>
                                          <p:spTgt spid="90115">
                                            <p:txEl>
                                              <p:pRg st="15" end="1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0115">
                                            <p:txEl>
                                              <p:pRg st="16" end="16"/>
                                            </p:txEl>
                                          </p:spTgt>
                                        </p:tgtEl>
                                        <p:attrNameLst>
                                          <p:attrName>style.visibility</p:attrName>
                                        </p:attrNameLst>
                                      </p:cBhvr>
                                      <p:to>
                                        <p:strVal val="visible"/>
                                      </p:to>
                                    </p:set>
                                    <p:animEffect transition="in" filter="fade">
                                      <p:cBhvr>
                                        <p:cTn id="51" dur="500"/>
                                        <p:tgtEl>
                                          <p:spTgt spid="90115">
                                            <p:txEl>
                                              <p:pRg st="16" end="1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custDataLst>
              <p:tags r:id="rId2"/>
            </p:custDataLst>
          </p:nvPr>
        </p:nvSpPr>
        <p:spPr>
          <a:xfrm>
            <a:off x="214313" y="1420813"/>
            <a:ext cx="8434387" cy="4724400"/>
          </a:xfrm>
        </p:spPr>
        <p:txBody>
          <a:bodyPr/>
          <a:lstStyle/>
          <a:p>
            <a:pPr eaLnBrk="1" hangingPunct="1">
              <a:lnSpc>
                <a:spcPct val="90000"/>
              </a:lnSpc>
            </a:pPr>
            <a:r>
              <a:rPr lang="en-US" sz="2800" dirty="0">
                <a:latin typeface="Calibri" charset="0"/>
              </a:rPr>
              <a:t>School-wide reinforcements are for </a:t>
            </a:r>
            <a:r>
              <a:rPr lang="en-US" b="1" u="sng" dirty="0">
                <a:latin typeface="Calibri" charset="0"/>
              </a:rPr>
              <a:t>every</a:t>
            </a:r>
            <a:r>
              <a:rPr lang="en-US" sz="2800" dirty="0">
                <a:latin typeface="Calibri" charset="0"/>
              </a:rPr>
              <a:t> student </a:t>
            </a:r>
          </a:p>
          <a:p>
            <a:pPr eaLnBrk="1" hangingPunct="1">
              <a:lnSpc>
                <a:spcPct val="90000"/>
              </a:lnSpc>
            </a:pPr>
            <a:r>
              <a:rPr lang="en-US" sz="2800" dirty="0">
                <a:latin typeface="Calibri" charset="0"/>
              </a:rPr>
              <a:t>Acknowledge the </a:t>
            </a:r>
            <a:r>
              <a:rPr lang="en-US" b="1" u="sng" dirty="0">
                <a:latin typeface="Calibri" charset="0"/>
              </a:rPr>
              <a:t>behavior</a:t>
            </a:r>
            <a:endParaRPr lang="en-US" sz="2800" b="1" u="sng" dirty="0">
              <a:latin typeface="Calibri" charset="0"/>
            </a:endParaRPr>
          </a:p>
          <a:p>
            <a:pPr eaLnBrk="1" hangingPunct="1">
              <a:lnSpc>
                <a:spcPct val="90000"/>
              </a:lnSpc>
            </a:pPr>
            <a:r>
              <a:rPr lang="en-US" sz="2800" dirty="0">
                <a:latin typeface="Calibri" charset="0"/>
              </a:rPr>
              <a:t>Include </a:t>
            </a:r>
            <a:r>
              <a:rPr lang="en-US" sz="2800" b="1" dirty="0" smtClean="0">
                <a:latin typeface="Calibri" charset="0"/>
              </a:rPr>
              <a:t>ALL</a:t>
            </a:r>
            <a:r>
              <a:rPr lang="en-US" sz="2800" dirty="0" smtClean="0">
                <a:latin typeface="Calibri" charset="0"/>
              </a:rPr>
              <a:t> </a:t>
            </a:r>
            <a:r>
              <a:rPr lang="en-US" b="1" u="sng" dirty="0">
                <a:latin typeface="Calibri" charset="0"/>
              </a:rPr>
              <a:t>students</a:t>
            </a:r>
            <a:r>
              <a:rPr lang="en-US" dirty="0">
                <a:latin typeface="Calibri" charset="0"/>
              </a:rPr>
              <a:t> </a:t>
            </a:r>
            <a:r>
              <a:rPr lang="en-US" sz="2800" dirty="0">
                <a:latin typeface="Calibri" charset="0"/>
              </a:rPr>
              <a:t>in identifying possible recognitions</a:t>
            </a:r>
          </a:p>
          <a:p>
            <a:pPr eaLnBrk="1" hangingPunct="1">
              <a:lnSpc>
                <a:spcPct val="90000"/>
              </a:lnSpc>
            </a:pPr>
            <a:r>
              <a:rPr lang="en-US" sz="2800" dirty="0">
                <a:latin typeface="Calibri" charset="0"/>
              </a:rPr>
              <a:t>Recognize students other than your own in common areas</a:t>
            </a:r>
          </a:p>
          <a:p>
            <a:pPr eaLnBrk="1" hangingPunct="1">
              <a:lnSpc>
                <a:spcPct val="90000"/>
              </a:lnSpc>
            </a:pPr>
            <a:r>
              <a:rPr lang="en-US" sz="2800" dirty="0">
                <a:latin typeface="Calibri" charset="0"/>
              </a:rPr>
              <a:t>Recognition </a:t>
            </a:r>
            <a:r>
              <a:rPr lang="en-US" b="1" u="sng" dirty="0">
                <a:latin typeface="Calibri" charset="0"/>
              </a:rPr>
              <a:t>closely follows </a:t>
            </a:r>
            <a:r>
              <a:rPr lang="en-US" sz="2800" dirty="0">
                <a:latin typeface="Calibri" charset="0"/>
              </a:rPr>
              <a:t>the desired behavior</a:t>
            </a:r>
          </a:p>
          <a:p>
            <a:pPr eaLnBrk="1" hangingPunct="1">
              <a:lnSpc>
                <a:spcPct val="90000"/>
              </a:lnSpc>
            </a:pPr>
            <a:r>
              <a:rPr lang="en-US" sz="2800" dirty="0">
                <a:latin typeface="Calibri" charset="0"/>
              </a:rPr>
              <a:t>Keep it </a:t>
            </a:r>
            <a:r>
              <a:rPr lang="en-US" b="1" u="sng" dirty="0">
                <a:latin typeface="Calibri" charset="0"/>
              </a:rPr>
              <a:t>novel</a:t>
            </a:r>
          </a:p>
          <a:p>
            <a:pPr eaLnBrk="1" hangingPunct="1">
              <a:lnSpc>
                <a:spcPct val="90000"/>
              </a:lnSpc>
            </a:pPr>
            <a:endParaRPr lang="en-US" sz="1400" dirty="0">
              <a:latin typeface="Calibri" charset="0"/>
            </a:endParaRPr>
          </a:p>
        </p:txBody>
      </p:sp>
      <p:sp>
        <p:nvSpPr>
          <p:cNvPr id="3" name="TextBox 2"/>
          <p:cNvSpPr txBox="1"/>
          <p:nvPr/>
        </p:nvSpPr>
        <p:spPr>
          <a:xfrm rot="21078135">
            <a:off x="2609646" y="5406035"/>
            <a:ext cx="6333256" cy="978729"/>
          </a:xfrm>
          <a:prstGeom prst="rect">
            <a:avLst/>
          </a:prstGeom>
          <a:noFill/>
        </p:spPr>
        <p:txBody>
          <a:bodyPr>
            <a:prstTxWarp prst="textInflateBottom">
              <a:avLst/>
            </a:prstTxWarp>
            <a:spAutoFit/>
          </a:bodyPr>
          <a:lstStyle/>
          <a:p>
            <a:pPr defTabSz="457200">
              <a:lnSpc>
                <a:spcPct val="90000"/>
              </a:lnSpc>
              <a:defRPr/>
            </a:pP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ＭＳ Ｐゴシック" pitchFamily="34" charset="-128"/>
              </a:rPr>
              <a:t>Effective &amp; Efficient</a:t>
            </a:r>
          </a:p>
        </p:txBody>
      </p:sp>
      <p:sp>
        <p:nvSpPr>
          <p:cNvPr id="5" name="TextBox 4"/>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Tier I Acknowledgements Guidelines</a:t>
            </a:r>
            <a:endParaRPr lang="en-US" sz="3600" b="1" dirty="0">
              <a:solidFill>
                <a:schemeClr val="tx2"/>
              </a:solidFill>
            </a:endParaRPr>
          </a:p>
        </p:txBody>
      </p:sp>
    </p:spTree>
    <p:custDataLst>
      <p:tags r:id="rId1"/>
    </p:custDataLst>
    <p:extLst>
      <p:ext uri="{BB962C8B-B14F-4D97-AF65-F5344CB8AC3E}">
        <p14:creationId xmlns:p14="http://schemas.microsoft.com/office/powerpoint/2010/main" val="1556143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 calcmode="lin" valueType="num">
                                      <p:cBhvr additive="base">
                                        <p:cTn id="14"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3">
                                            <p:txEl>
                                              <p:pRg st="1" end="1"/>
                                            </p:txEl>
                                          </p:spTgt>
                                        </p:tgtEl>
                                        <p:attrNameLst>
                                          <p:attrName>style.visibility</p:attrName>
                                        </p:attrNameLst>
                                      </p:cBhvr>
                                      <p:to>
                                        <p:strVal val="visible"/>
                                      </p:to>
                                    </p:set>
                                    <p:anim calcmode="lin" valueType="num">
                                      <p:cBhvr additive="base">
                                        <p:cTn id="20"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483">
                                            <p:txEl>
                                              <p:pRg st="2" end="2"/>
                                            </p:txEl>
                                          </p:spTgt>
                                        </p:tgtEl>
                                        <p:attrNameLst>
                                          <p:attrName>style.visibility</p:attrName>
                                        </p:attrNameLst>
                                      </p:cBhvr>
                                      <p:to>
                                        <p:strVal val="visible"/>
                                      </p:to>
                                    </p:set>
                                    <p:anim calcmode="lin" valueType="num">
                                      <p:cBhvr additive="base">
                                        <p:cTn id="26"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483">
                                            <p:txEl>
                                              <p:pRg st="3" end="3"/>
                                            </p:txEl>
                                          </p:spTgt>
                                        </p:tgtEl>
                                        <p:attrNameLst>
                                          <p:attrName>style.visibility</p:attrName>
                                        </p:attrNameLst>
                                      </p:cBhvr>
                                      <p:to>
                                        <p:strVal val="visible"/>
                                      </p:to>
                                    </p:set>
                                    <p:anim calcmode="lin" valueType="num">
                                      <p:cBhvr additive="base">
                                        <p:cTn id="32"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483">
                                            <p:txEl>
                                              <p:pRg st="4" end="4"/>
                                            </p:txEl>
                                          </p:spTgt>
                                        </p:tgtEl>
                                        <p:attrNameLst>
                                          <p:attrName>style.visibility</p:attrName>
                                        </p:attrNameLst>
                                      </p:cBhvr>
                                      <p:to>
                                        <p:strVal val="visible"/>
                                      </p:to>
                                    </p:set>
                                    <p:anim calcmode="lin" valueType="num">
                                      <p:cBhvr additive="base">
                                        <p:cTn id="38"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483">
                                            <p:txEl>
                                              <p:pRg st="5" end="5"/>
                                            </p:txEl>
                                          </p:spTgt>
                                        </p:tgtEl>
                                        <p:attrNameLst>
                                          <p:attrName>style.visibility</p:attrName>
                                        </p:attrNameLst>
                                      </p:cBhvr>
                                      <p:to>
                                        <p:strVal val="visible"/>
                                      </p:to>
                                    </p:set>
                                    <p:anim calcmode="lin" valueType="num">
                                      <p:cBhvr additive="base">
                                        <p:cTn id="44"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noAutofit/>
          </a:bodyPr>
          <a:lstStyle/>
          <a:p>
            <a:pPr marL="342900" indent="-342900">
              <a:buFont typeface="Arial" charset="0"/>
              <a:buChar char="•"/>
            </a:pPr>
            <a:r>
              <a:rPr lang="en-US" sz="2400" dirty="0" smtClean="0"/>
              <a:t>Teachers typically receive little pre- or in-service training in classroom management </a:t>
            </a:r>
            <a:endParaRPr lang="en-US" sz="2400" dirty="0"/>
          </a:p>
          <a:p>
            <a:pPr lvl="1" indent="0">
              <a:buNone/>
            </a:pPr>
            <a:r>
              <a:rPr lang="en-US" sz="1600" dirty="0" err="1" smtClean="0">
                <a:solidFill>
                  <a:schemeClr val="accent6"/>
                </a:solidFill>
              </a:rPr>
              <a:t>Begeny</a:t>
            </a:r>
            <a:r>
              <a:rPr lang="en-US" sz="1600" dirty="0" smtClean="0">
                <a:solidFill>
                  <a:schemeClr val="accent6"/>
                </a:solidFill>
              </a:rPr>
              <a:t> &amp; Martens, 2006; Freeman, </a:t>
            </a:r>
            <a:r>
              <a:rPr lang="en-US" sz="1600" dirty="0" err="1" smtClean="0">
                <a:solidFill>
                  <a:schemeClr val="accent6"/>
                </a:solidFill>
              </a:rPr>
              <a:t>Simonsen</a:t>
            </a:r>
            <a:r>
              <a:rPr lang="en-US" sz="1600" dirty="0" smtClean="0">
                <a:solidFill>
                  <a:schemeClr val="accent6"/>
                </a:solidFill>
              </a:rPr>
              <a:t>, </a:t>
            </a:r>
            <a:r>
              <a:rPr lang="en-US" sz="1600" dirty="0" err="1" smtClean="0">
                <a:solidFill>
                  <a:schemeClr val="accent6"/>
                </a:solidFill>
              </a:rPr>
              <a:t>Briere</a:t>
            </a:r>
            <a:r>
              <a:rPr lang="en-US" sz="1600" dirty="0" smtClean="0">
                <a:solidFill>
                  <a:schemeClr val="accent6"/>
                </a:solidFill>
              </a:rPr>
              <a:t>, &amp; </a:t>
            </a:r>
            <a:r>
              <a:rPr lang="en-US" sz="1600" dirty="0" err="1" smtClean="0">
                <a:solidFill>
                  <a:schemeClr val="accent6"/>
                </a:solidFill>
              </a:rPr>
              <a:t>MacSuga</a:t>
            </a:r>
            <a:r>
              <a:rPr lang="en-US" sz="1600" dirty="0" smtClean="0">
                <a:solidFill>
                  <a:schemeClr val="accent6"/>
                </a:solidFill>
              </a:rPr>
              <a:t>, in press; </a:t>
            </a:r>
            <a:r>
              <a:rPr lang="en-US" sz="1600" dirty="0" err="1" smtClean="0">
                <a:solidFill>
                  <a:schemeClr val="accent6"/>
                </a:solidFill>
              </a:rPr>
              <a:t>Markow</a:t>
            </a:r>
            <a:r>
              <a:rPr lang="en-US" sz="1600" dirty="0" smtClean="0">
                <a:solidFill>
                  <a:schemeClr val="accent6"/>
                </a:solidFill>
              </a:rPr>
              <a:t>, </a:t>
            </a:r>
            <a:r>
              <a:rPr lang="en-US" sz="1600" dirty="0" err="1" smtClean="0">
                <a:solidFill>
                  <a:schemeClr val="accent6"/>
                </a:solidFill>
              </a:rPr>
              <a:t>Moessner</a:t>
            </a:r>
            <a:r>
              <a:rPr lang="en-US" sz="1600" dirty="0" smtClean="0">
                <a:solidFill>
                  <a:schemeClr val="accent6"/>
                </a:solidFill>
              </a:rPr>
              <a:t>, &amp; Horowitz, 2006; Special Education Elementary Longitudinal Study, 2001, 2002, 2004; Wei, Darling-Hammond, &amp; </a:t>
            </a:r>
            <a:r>
              <a:rPr lang="en-US" sz="1600" dirty="0" err="1" smtClean="0">
                <a:solidFill>
                  <a:schemeClr val="accent6"/>
                </a:solidFill>
              </a:rPr>
              <a:t>Adomson</a:t>
            </a:r>
            <a:r>
              <a:rPr lang="en-US" sz="1600" dirty="0" smtClean="0">
                <a:solidFill>
                  <a:schemeClr val="accent6"/>
                </a:solidFill>
              </a:rPr>
              <a:t>, 2010)</a:t>
            </a:r>
            <a:br>
              <a:rPr lang="en-US" sz="1600" dirty="0" smtClean="0">
                <a:solidFill>
                  <a:schemeClr val="accent6"/>
                </a:solidFill>
              </a:rPr>
            </a:br>
            <a:endParaRPr lang="en-US" sz="1600" dirty="0" smtClean="0">
              <a:solidFill>
                <a:schemeClr val="accent6"/>
              </a:solidFill>
            </a:endParaRPr>
          </a:p>
          <a:p>
            <a:pPr marL="342900" indent="-342900">
              <a:buFont typeface="Arial" charset="0"/>
              <a:buChar char="•"/>
            </a:pPr>
            <a:r>
              <a:rPr lang="en-US" sz="2400" dirty="0" smtClean="0"/>
              <a:t>Multi-component training packages (didactic training + coaching + performance feedback + etc.) result in desired behavior change, especially when trained skills are effective</a:t>
            </a:r>
          </a:p>
          <a:p>
            <a:pPr lvl="1" indent="0">
              <a:buNone/>
            </a:pPr>
            <a:r>
              <a:rPr lang="en-US" sz="1600" dirty="0" smtClean="0">
                <a:solidFill>
                  <a:schemeClr val="accent6"/>
                </a:solidFill>
              </a:rPr>
              <a:t>Abbott et al., 1998; </a:t>
            </a:r>
            <a:r>
              <a:rPr lang="en-US" sz="1600" dirty="0" err="1" smtClean="0">
                <a:solidFill>
                  <a:schemeClr val="accent6"/>
                </a:solidFill>
              </a:rPr>
              <a:t>Hiralall</a:t>
            </a:r>
            <a:r>
              <a:rPr lang="en-US" sz="1600" dirty="0" smtClean="0">
                <a:solidFill>
                  <a:schemeClr val="accent6"/>
                </a:solidFill>
              </a:rPr>
              <a:t> &amp; Martens, 1998; Madsen, Becker, &amp; Thomas, 1968; Freeman et al., in preparation; The Metropolitan Area Child Study Research Group &amp; Gorman-Smith, 2003; Rollins et al., 1974 </a:t>
            </a:r>
            <a:endParaRPr lang="en-US" sz="1600" dirty="0">
              <a:solidFill>
                <a:schemeClr val="accent6"/>
              </a:solidFill>
            </a:endParaRPr>
          </a:p>
        </p:txBody>
      </p:sp>
      <p:sp>
        <p:nvSpPr>
          <p:cNvPr id="2" name="TextBox 1"/>
          <p:cNvSpPr txBox="1"/>
          <p:nvPr/>
        </p:nvSpPr>
        <p:spPr>
          <a:xfrm>
            <a:off x="281018" y="6299801"/>
            <a:ext cx="4066788" cy="307777"/>
          </a:xfrm>
          <a:prstGeom prst="rect">
            <a:avLst/>
          </a:prstGeom>
          <a:noFill/>
        </p:spPr>
        <p:txBody>
          <a:bodyPr wrap="none" rtlCol="0">
            <a:spAutoFit/>
          </a:bodyPr>
          <a:lstStyle/>
          <a:p>
            <a:r>
              <a:rPr lang="en-US" dirty="0" smtClean="0"/>
              <a:t>(</a:t>
            </a:r>
            <a:r>
              <a:rPr lang="en-US" dirty="0" err="1" smtClean="0"/>
              <a:t>Simonsen</a:t>
            </a:r>
            <a:r>
              <a:rPr lang="en-US" dirty="0" smtClean="0"/>
              <a:t>, B., PBIS Conference Keynote, 2016)</a:t>
            </a:r>
            <a:endParaRPr lang="en-US" dirty="0"/>
          </a:p>
        </p:txBody>
      </p:sp>
      <p:sp>
        <p:nvSpPr>
          <p:cNvPr id="5" name="TextBox 4"/>
          <p:cNvSpPr txBox="1"/>
          <p:nvPr/>
        </p:nvSpPr>
        <p:spPr>
          <a:xfrm>
            <a:off x="0" y="228600"/>
            <a:ext cx="9144000" cy="1169551"/>
          </a:xfrm>
          <a:prstGeom prst="rect">
            <a:avLst/>
          </a:prstGeom>
          <a:noFill/>
        </p:spPr>
        <p:txBody>
          <a:bodyPr wrap="square" rtlCol="0">
            <a:spAutoFit/>
          </a:bodyPr>
          <a:lstStyle/>
          <a:p>
            <a:pPr algn="ctr"/>
            <a:r>
              <a:rPr lang="en-US" sz="3500" b="1" dirty="0" smtClean="0">
                <a:solidFill>
                  <a:schemeClr val="tx2"/>
                </a:solidFill>
              </a:rPr>
              <a:t>Why aren’t we doing “it”?</a:t>
            </a:r>
          </a:p>
          <a:p>
            <a:pPr algn="ctr"/>
            <a:r>
              <a:rPr lang="en-US" sz="3500" b="1" dirty="0" smtClean="0">
                <a:solidFill>
                  <a:schemeClr val="tx2"/>
                </a:solidFill>
              </a:rPr>
              <a:t>What do we know from the empirical literature?</a:t>
            </a:r>
            <a:endParaRPr lang="en-US" sz="3500" b="1" dirty="0">
              <a:solidFill>
                <a:schemeClr val="tx2"/>
              </a:solidFill>
            </a:endParaRPr>
          </a:p>
        </p:txBody>
      </p:sp>
    </p:spTree>
    <p:extLst>
      <p:ext uri="{BB962C8B-B14F-4D97-AF65-F5344CB8AC3E}">
        <p14:creationId xmlns:p14="http://schemas.microsoft.com/office/powerpoint/2010/main" val="30910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Cathy\AppData\Local\Microsoft\Windows\Temporary Internet Files\Content.IE5\2SHFKYC0\MP900409483[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5926" y="-134471"/>
            <a:ext cx="9339926" cy="7241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6054627" y="305259"/>
            <a:ext cx="2930347" cy="6652132"/>
          </a:xfrm>
          <a:solidFill>
            <a:srgbClr val="FFFFFF">
              <a:alpha val="70000"/>
            </a:srgbClr>
          </a:solidFill>
        </p:spPr>
        <p:txBody>
          <a:bodyPr>
            <a:noAutofit/>
          </a:bodyPr>
          <a:lstStyle/>
          <a:p>
            <a:pPr marL="0" indent="0" algn="ctr">
              <a:spcBef>
                <a:spcPts val="480"/>
              </a:spcBef>
              <a:spcAft>
                <a:spcPts val="600"/>
              </a:spcAft>
              <a:buNone/>
            </a:pPr>
            <a:r>
              <a:rPr lang="en-US" sz="2000" b="1" u="sng" dirty="0" smtClean="0"/>
              <a:t>8 Positive Behavioral Classroom Supports</a:t>
            </a:r>
          </a:p>
          <a:p>
            <a:pPr marL="287338" indent="-287338">
              <a:spcBef>
                <a:spcPts val="0"/>
              </a:spcBef>
              <a:spcAft>
                <a:spcPts val="1500"/>
              </a:spcAft>
              <a:buClr>
                <a:schemeClr val="tx2"/>
              </a:buClr>
              <a:buAutoNum type="arabicPeriod"/>
            </a:pPr>
            <a:r>
              <a:rPr lang="en-US" sz="1600" dirty="0" smtClean="0"/>
              <a:t>Arrange orderly physical environment</a:t>
            </a:r>
          </a:p>
          <a:p>
            <a:pPr marL="287338" indent="-287338">
              <a:spcBef>
                <a:spcPts val="0"/>
              </a:spcBef>
              <a:spcAft>
                <a:spcPts val="1500"/>
              </a:spcAft>
              <a:buClr>
                <a:schemeClr val="tx2"/>
              </a:buClr>
              <a:buAutoNum type="arabicPeriod"/>
            </a:pPr>
            <a:r>
              <a:rPr lang="en-US" sz="1600" dirty="0" smtClean="0"/>
              <a:t>Define, Teach, Acknowledge Rules and Expectations </a:t>
            </a:r>
            <a:br>
              <a:rPr lang="en-US" sz="1600" dirty="0" smtClean="0"/>
            </a:br>
            <a:r>
              <a:rPr lang="en-US" sz="1400" dirty="0" smtClean="0">
                <a:solidFill>
                  <a:schemeClr val="accent6"/>
                </a:solidFill>
              </a:rPr>
              <a:t>(T1 Modules 1.3, 1.4, 1.9)</a:t>
            </a:r>
          </a:p>
          <a:p>
            <a:pPr marL="287338" indent="-287338">
              <a:spcBef>
                <a:spcPts val="0"/>
              </a:spcBef>
              <a:spcAft>
                <a:spcPts val="1500"/>
              </a:spcAft>
              <a:buClr>
                <a:schemeClr val="tx2"/>
              </a:buClr>
              <a:buFont typeface="Wingdings" charset="2"/>
              <a:buAutoNum type="arabicPeriod"/>
            </a:pPr>
            <a:r>
              <a:rPr lang="en-US" sz="1600" dirty="0" smtClean="0"/>
              <a:t>Define, Teach Classroom Routines </a:t>
            </a:r>
            <a:r>
              <a:rPr lang="en-US" sz="1400" dirty="0">
                <a:solidFill>
                  <a:srgbClr val="DD8047"/>
                </a:solidFill>
              </a:rPr>
              <a:t>(T1 </a:t>
            </a:r>
            <a:r>
              <a:rPr lang="en-US" sz="1400" dirty="0" smtClean="0">
                <a:solidFill>
                  <a:srgbClr val="DD8047"/>
                </a:solidFill>
              </a:rPr>
              <a:t>Modules 1.3, 1.4)</a:t>
            </a:r>
            <a:endParaRPr lang="en-US" sz="1600" dirty="0" smtClean="0"/>
          </a:p>
          <a:p>
            <a:pPr marL="287338" indent="-287338">
              <a:spcBef>
                <a:spcPts val="0"/>
              </a:spcBef>
              <a:spcAft>
                <a:spcPts val="1500"/>
              </a:spcAft>
              <a:buClr>
                <a:schemeClr val="tx2"/>
              </a:buClr>
              <a:buFont typeface="Wingdings" charset="2"/>
              <a:buAutoNum type="arabicPeriod"/>
            </a:pPr>
            <a:r>
              <a:rPr lang="en-US" sz="1600" dirty="0" smtClean="0"/>
              <a:t>Employ Active Supervision</a:t>
            </a:r>
          </a:p>
          <a:p>
            <a:pPr marL="287338" indent="-287338">
              <a:spcBef>
                <a:spcPts val="0"/>
              </a:spcBef>
              <a:spcAft>
                <a:spcPts val="1500"/>
              </a:spcAft>
              <a:buClr>
                <a:schemeClr val="tx2"/>
              </a:buClr>
              <a:buFont typeface="Wingdings" charset="2"/>
              <a:buAutoNum type="arabicPeriod"/>
            </a:pPr>
            <a:r>
              <a:rPr lang="en-US" sz="1600" dirty="0" smtClean="0"/>
              <a:t>Provide Specific Praise for Behavior</a:t>
            </a:r>
            <a:r>
              <a:rPr lang="en-US" sz="1400" dirty="0">
                <a:solidFill>
                  <a:srgbClr val="DD8047"/>
                </a:solidFill>
              </a:rPr>
              <a:t> (T1 Module </a:t>
            </a:r>
            <a:r>
              <a:rPr lang="en-US" sz="1400" dirty="0" smtClean="0">
                <a:solidFill>
                  <a:srgbClr val="DD8047"/>
                </a:solidFill>
              </a:rPr>
              <a:t>1.9)</a:t>
            </a:r>
            <a:endParaRPr lang="en-US" sz="1600" dirty="0" smtClean="0"/>
          </a:p>
          <a:p>
            <a:pPr marL="287338" indent="-287338">
              <a:spcBef>
                <a:spcPts val="0"/>
              </a:spcBef>
              <a:spcAft>
                <a:spcPts val="1500"/>
              </a:spcAft>
              <a:buClr>
                <a:schemeClr val="tx2"/>
              </a:buClr>
              <a:buFont typeface="Arial" panose="020B0604020202020204" pitchFamily="34" charset="0"/>
              <a:buAutoNum type="arabicPeriod"/>
            </a:pPr>
            <a:r>
              <a:rPr lang="en-US" sz="1600" dirty="0" smtClean="0"/>
              <a:t>Continuum of Response Strategies for Inappropriate Behaviors </a:t>
            </a:r>
            <a:r>
              <a:rPr lang="en-US" sz="1400" dirty="0">
                <a:solidFill>
                  <a:srgbClr val="DD8047"/>
                </a:solidFill>
              </a:rPr>
              <a:t>(T1 Module </a:t>
            </a:r>
            <a:r>
              <a:rPr lang="en-US" sz="1400" dirty="0" smtClean="0">
                <a:solidFill>
                  <a:srgbClr val="DD8047"/>
                </a:solidFill>
              </a:rPr>
              <a:t>1.5-1.6)</a:t>
            </a:r>
            <a:endParaRPr lang="en-US" sz="1600" b="1" dirty="0" smtClean="0"/>
          </a:p>
          <a:p>
            <a:pPr marL="287338" indent="-287338">
              <a:spcBef>
                <a:spcPts val="0"/>
              </a:spcBef>
              <a:spcAft>
                <a:spcPts val="1500"/>
              </a:spcAft>
              <a:buClr>
                <a:schemeClr val="tx2"/>
              </a:buClr>
              <a:buFont typeface="Arial" panose="020B0604020202020204" pitchFamily="34" charset="0"/>
              <a:buAutoNum type="arabicPeriod"/>
            </a:pPr>
            <a:r>
              <a:rPr lang="en-US" sz="1600" dirty="0" smtClean="0"/>
              <a:t>Class-Wide Group Contingency</a:t>
            </a:r>
          </a:p>
          <a:p>
            <a:pPr marL="287338" indent="-287338">
              <a:spcBef>
                <a:spcPts val="0"/>
              </a:spcBef>
              <a:spcAft>
                <a:spcPts val="1500"/>
              </a:spcAft>
              <a:buClr>
                <a:schemeClr val="tx2"/>
              </a:buClr>
              <a:buAutoNum type="arabicPeriod"/>
            </a:pPr>
            <a:r>
              <a:rPr lang="en-US" sz="1600" dirty="0" smtClean="0"/>
              <a:t>Provide Multiple Opportunities to Respond</a:t>
            </a:r>
          </a:p>
        </p:txBody>
      </p:sp>
      <p:sp>
        <p:nvSpPr>
          <p:cNvPr id="2" name="Title 1"/>
          <p:cNvSpPr>
            <a:spLocks noGrp="1"/>
          </p:cNvSpPr>
          <p:nvPr>
            <p:ph type="title"/>
          </p:nvPr>
        </p:nvSpPr>
        <p:spPr>
          <a:xfrm>
            <a:off x="1017347" y="305259"/>
            <a:ext cx="2631177" cy="2612895"/>
          </a:xfrm>
        </p:spPr>
        <p:txBody>
          <a:bodyPr anchor="t">
            <a:noAutofit/>
          </a:bodyPr>
          <a:lstStyle/>
          <a:p>
            <a:pPr algn="l">
              <a:lnSpc>
                <a:spcPct val="120000"/>
              </a:lnSpc>
            </a:pPr>
            <a:r>
              <a:rPr lang="en-US" sz="2800" dirty="0"/>
              <a:t>Tier 1 </a:t>
            </a:r>
            <a:r>
              <a:rPr lang="en-US" sz="2800" dirty="0" smtClean="0"/>
              <a:t>Integrates Positive Behavioral Classroom Supports</a:t>
            </a:r>
            <a:endParaRPr lang="en-US" sz="2800" dirty="0"/>
          </a:p>
        </p:txBody>
      </p:sp>
      <p:sp>
        <p:nvSpPr>
          <p:cNvPr id="4" name="TextBox 3"/>
          <p:cNvSpPr txBox="1"/>
          <p:nvPr/>
        </p:nvSpPr>
        <p:spPr>
          <a:xfrm>
            <a:off x="-80635" y="6711872"/>
            <a:ext cx="3729160" cy="369332"/>
          </a:xfrm>
          <a:prstGeom prst="rect">
            <a:avLst/>
          </a:prstGeom>
          <a:noFill/>
        </p:spPr>
        <p:txBody>
          <a:bodyPr wrap="square" rtlCol="0">
            <a:spAutoFit/>
          </a:bodyPr>
          <a:lstStyle/>
          <a:p>
            <a:r>
              <a:rPr lang="en-US" dirty="0" smtClean="0"/>
              <a:t>Adapted from MO Classroom PBIS</a:t>
            </a:r>
            <a:endParaRPr lang="en-US" dirty="0"/>
          </a:p>
        </p:txBody>
      </p:sp>
      <p:pic>
        <p:nvPicPr>
          <p:cNvPr id="7" name="Picture 6" descr="Core-Content-Icon-Rev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603" y="305259"/>
            <a:ext cx="713232" cy="71323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251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extLst>
              <p:ext uri="{D42A27DB-BD31-4B8C-83A1-F6EECF244321}">
                <p14:modId xmlns:p14="http://schemas.microsoft.com/office/powerpoint/2010/main" val="51613828"/>
              </p:ext>
            </p:extLst>
          </p:nvPr>
        </p:nvGraphicFramePr>
        <p:xfrm>
          <a:off x="0" y="0"/>
          <a:ext cx="9143999" cy="6858001"/>
        </p:xfrm>
        <a:graphic>
          <a:graphicData uri="http://schemas.openxmlformats.org/drawingml/2006/table">
            <a:tbl>
              <a:tblPr/>
              <a:tblGrid>
                <a:gridCol w="387389">
                  <a:extLst>
                    <a:ext uri="{9D8B030D-6E8A-4147-A177-3AD203B41FA5}"/>
                  </a:extLst>
                </a:gridCol>
                <a:gridCol w="1239645">
                  <a:extLst>
                    <a:ext uri="{9D8B030D-6E8A-4147-A177-3AD203B41FA5}"/>
                  </a:extLst>
                </a:gridCol>
                <a:gridCol w="1007212">
                  <a:extLst>
                    <a:ext uri="{9D8B030D-6E8A-4147-A177-3AD203B41FA5}"/>
                  </a:extLst>
                </a:gridCol>
                <a:gridCol w="774778">
                  <a:extLst>
                    <a:ext uri="{9D8B030D-6E8A-4147-A177-3AD203B41FA5}"/>
                  </a:extLst>
                </a:gridCol>
                <a:gridCol w="1239645">
                  <a:extLst>
                    <a:ext uri="{9D8B030D-6E8A-4147-A177-3AD203B41FA5}"/>
                  </a:extLst>
                </a:gridCol>
                <a:gridCol w="1704512">
                  <a:extLst>
                    <a:ext uri="{9D8B030D-6E8A-4147-A177-3AD203B41FA5}"/>
                  </a:extLst>
                </a:gridCol>
                <a:gridCol w="852256">
                  <a:extLst>
                    <a:ext uri="{9D8B030D-6E8A-4147-A177-3AD203B41FA5}"/>
                  </a:extLst>
                </a:gridCol>
                <a:gridCol w="1007212">
                  <a:extLst>
                    <a:ext uri="{9D8B030D-6E8A-4147-A177-3AD203B41FA5}"/>
                  </a:extLst>
                </a:gridCol>
                <a:gridCol w="931350">
                  <a:extLst>
                    <a:ext uri="{9D8B030D-6E8A-4147-A177-3AD203B41FA5}"/>
                  </a:extLst>
                </a:gridCol>
              </a:tblGrid>
              <a:tr h="405530">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91457" marR="91457" marT="45713" marB="45713"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itchFamily="31" charset="0"/>
                          <a:ea typeface="Times New Roman" pitchFamily="31" charset="0"/>
                          <a:cs typeface="Arial" pitchFamily="31" charset="0"/>
                        </a:rPr>
                        <a:t>INCORPORATE Coping Strategies for Managing Stress</a:t>
                      </a:r>
                      <a:endParaRPr kumimoji="0" lang="en-US" sz="14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839781">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All Settings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Halls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rPr>
                        <a:t>Lunch</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Bus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extLst>
              </a:tr>
              <a:tr h="143573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espectful</a:t>
                      </a:r>
                      <a:endPar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r h="199450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chieving</a:t>
                      </a: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&amp; </a:t>
                      </a: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O</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rganized </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right</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Share equipment.</a:t>
                      </a:r>
                      <a:endPar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 quiet voice.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Stay in your seat.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r h="218245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esponsible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Recycle.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carefully</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Wipe your feet.</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39988" name="Rectangle 59"/>
          <p:cNvSpPr>
            <a:spLocks noChangeArrowheads="1"/>
          </p:cNvSpPr>
          <p:nvPr/>
        </p:nvSpPr>
        <p:spPr bwMode="auto">
          <a:xfrm>
            <a:off x="211138" y="8043863"/>
            <a:ext cx="1857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nchor="ctr">
            <a:spAutoFit/>
          </a:bodyPr>
          <a:lstStyle/>
          <a:p>
            <a:r>
              <a:rPr lang="en-US" sz="1200">
                <a:solidFill>
                  <a:srgbClr val="000000"/>
                </a:solidFill>
                <a:latin typeface="Calibri" charset="0"/>
                <a:cs typeface="Times New Roman" charset="0"/>
              </a:rPr>
              <a:t/>
            </a:r>
            <a:br>
              <a:rPr lang="en-US" sz="1200">
                <a:solidFill>
                  <a:srgbClr val="000000"/>
                </a:solidFill>
                <a:latin typeface="Calibri" charset="0"/>
                <a:cs typeface="Times New Roman" charset="0"/>
              </a:rPr>
            </a:br>
            <a:endParaRPr lang="en-US" sz="2400">
              <a:solidFill>
                <a:srgbClr val="000000"/>
              </a:solidFill>
              <a:latin typeface="Calibri" charset="0"/>
            </a:endParaRPr>
          </a:p>
        </p:txBody>
      </p:sp>
      <p:sp>
        <p:nvSpPr>
          <p:cNvPr id="39989" name="Text Box 60"/>
          <p:cNvSpPr txBox="1">
            <a:spLocks noChangeArrowheads="1"/>
          </p:cNvSpPr>
          <p:nvPr/>
        </p:nvSpPr>
        <p:spPr bwMode="auto">
          <a:xfrm rot="-5400000">
            <a:off x="-1081087" y="3671887"/>
            <a:ext cx="2590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50000"/>
              </a:spcBef>
              <a:spcAft>
                <a:spcPct val="25000"/>
              </a:spcAft>
              <a:buClr>
                <a:srgbClr val="000000"/>
              </a:buClr>
            </a:pPr>
            <a:r>
              <a:rPr lang="en-US">
                <a:solidFill>
                  <a:srgbClr val="000000"/>
                </a:solidFill>
                <a:latin typeface="Calibri" charset="0"/>
                <a:cs typeface="Arial" charset="0"/>
              </a:rPr>
              <a:t>Expectations</a:t>
            </a:r>
          </a:p>
        </p:txBody>
      </p:sp>
      <p:sp>
        <p:nvSpPr>
          <p:cNvPr id="5" name="Left Arrow 4"/>
          <p:cNvSpPr>
            <a:spLocks noChangeArrowheads="1"/>
          </p:cNvSpPr>
          <p:nvPr/>
        </p:nvSpPr>
        <p:spPr bwMode="auto">
          <a:xfrm rot="-1679496">
            <a:off x="809625" y="1250950"/>
            <a:ext cx="3224213"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a:solidFill>
                  <a:srgbClr val="000000"/>
                </a:solidFill>
                <a:latin typeface="Calibri" charset="0"/>
              </a:rPr>
              <a:t>1. Expectations</a:t>
            </a:r>
          </a:p>
        </p:txBody>
      </p:sp>
      <p:sp>
        <p:nvSpPr>
          <p:cNvPr id="8" name="Right Arrow 7"/>
          <p:cNvSpPr>
            <a:spLocks noChangeArrowheads="1"/>
          </p:cNvSpPr>
          <p:nvPr/>
        </p:nvSpPr>
        <p:spPr bwMode="auto">
          <a:xfrm rot="-1449623">
            <a:off x="768350" y="4594225"/>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a:solidFill>
                  <a:srgbClr val="000000"/>
                </a:solidFill>
                <a:latin typeface="Calibri" charset="0"/>
              </a:rPr>
              <a:t>3.  Rules or Specific Behaviors </a:t>
            </a:r>
          </a:p>
        </p:txBody>
      </p:sp>
      <p:pic>
        <p:nvPicPr>
          <p:cNvPr id="3999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688" y="0"/>
            <a:ext cx="0"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94" name="TextBox 9"/>
          <p:cNvSpPr txBox="1">
            <a:spLocks noChangeArrowheads="1"/>
          </p:cNvSpPr>
          <p:nvPr/>
        </p:nvSpPr>
        <p:spPr bwMode="auto">
          <a:xfrm>
            <a:off x="4800600" y="2895600"/>
            <a:ext cx="1371600" cy="1692771"/>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solidFill>
                  <a:srgbClr val="C00000"/>
                </a:solidFill>
                <a:ea typeface="Arial" charset="0"/>
                <a:cs typeface="Arial" charset="0"/>
              </a:rPr>
              <a:t>Have a lunch plan and choose quiet or social lunch area</a:t>
            </a:r>
          </a:p>
          <a:p>
            <a:pPr eaLnBrk="1" hangingPunct="1"/>
            <a:endParaRPr lang="en-US" sz="1300" dirty="0">
              <a:solidFill>
                <a:srgbClr val="C00000"/>
              </a:solidFill>
              <a:ea typeface="Arial" charset="0"/>
              <a:cs typeface="Arial" charset="0"/>
            </a:endParaRPr>
          </a:p>
          <a:p>
            <a:pPr eaLnBrk="1" hangingPunct="1"/>
            <a:r>
              <a:rPr lang="en-US" sz="1300" dirty="0">
                <a:solidFill>
                  <a:srgbClr val="C00000"/>
                </a:solidFill>
                <a:ea typeface="Arial" charset="0"/>
                <a:cs typeface="Arial" charset="0"/>
              </a:rPr>
              <a:t>Invite friends to join me </a:t>
            </a:r>
          </a:p>
        </p:txBody>
      </p:sp>
      <p:sp>
        <p:nvSpPr>
          <p:cNvPr id="39995" name="TextBox 11"/>
          <p:cNvSpPr txBox="1">
            <a:spLocks noChangeArrowheads="1"/>
          </p:cNvSpPr>
          <p:nvPr/>
        </p:nvSpPr>
        <p:spPr bwMode="auto">
          <a:xfrm>
            <a:off x="4769778" y="1837967"/>
            <a:ext cx="1371600" cy="73818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C00000"/>
                </a:solidFill>
              </a:rPr>
              <a:t>Invite those sitting alone to join in</a:t>
            </a:r>
          </a:p>
        </p:txBody>
      </p:sp>
      <p:sp>
        <p:nvSpPr>
          <p:cNvPr id="39996" name="TextBox 12"/>
          <p:cNvSpPr txBox="1">
            <a:spLocks noChangeArrowheads="1"/>
          </p:cNvSpPr>
          <p:nvPr/>
        </p:nvSpPr>
        <p:spPr bwMode="auto">
          <a:xfrm>
            <a:off x="4800600" y="4876800"/>
            <a:ext cx="1447800" cy="129266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solidFill>
                  <a:schemeClr val="accent2"/>
                </a:solidFill>
                <a:ea typeface="Arial" charset="0"/>
                <a:cs typeface="Arial" charset="0"/>
              </a:rPr>
              <a:t>Use my breathing technique</a:t>
            </a:r>
          </a:p>
          <a:p>
            <a:pPr eaLnBrk="1" hangingPunct="1"/>
            <a:endParaRPr lang="en-US" sz="1300" dirty="0">
              <a:solidFill>
                <a:schemeClr val="accent2"/>
              </a:solidFill>
              <a:ea typeface="Arial" charset="0"/>
              <a:cs typeface="Arial" charset="0"/>
            </a:endParaRPr>
          </a:p>
          <a:p>
            <a:pPr eaLnBrk="1" hangingPunct="1"/>
            <a:r>
              <a:rPr lang="en-US" sz="1300" dirty="0">
                <a:solidFill>
                  <a:schemeClr val="accent2"/>
                </a:solidFill>
                <a:ea typeface="Arial" charset="0"/>
                <a:cs typeface="Arial" charset="0"/>
              </a:rPr>
              <a:t>Listen to my signals </a:t>
            </a:r>
          </a:p>
        </p:txBody>
      </p:sp>
      <p:sp>
        <p:nvSpPr>
          <p:cNvPr id="6" name="Left Arrow 5"/>
          <p:cNvSpPr>
            <a:spLocks noChangeArrowheads="1"/>
          </p:cNvSpPr>
          <p:nvPr/>
        </p:nvSpPr>
        <p:spPr bwMode="auto">
          <a:xfrm rot="2195919">
            <a:off x="5059709" y="1447799"/>
            <a:ext cx="4267200"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charset="0"/>
              </a:rPr>
              <a:t>2.  NATURAL CONTEXT (Locations)</a:t>
            </a:r>
          </a:p>
        </p:txBody>
      </p:sp>
    </p:spTree>
    <p:extLst>
      <p:ext uri="{BB962C8B-B14F-4D97-AF65-F5344CB8AC3E}">
        <p14:creationId xmlns:p14="http://schemas.microsoft.com/office/powerpoint/2010/main" val="2215657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custDataLst>
              <p:tags r:id="rId1"/>
            </p:custDataLst>
          </p:nvPr>
        </p:nvSpPr>
        <p:spPr>
          <a:xfrm>
            <a:off x="152400" y="304800"/>
            <a:ext cx="8839200" cy="758952"/>
          </a:xfrm>
          <a:prstGeom prst="rect">
            <a:avLst/>
          </a:prstGeom>
          <a:solidFill>
            <a:srgbClr val="7AB800"/>
          </a:solidFill>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nSpc>
                <a:spcPts val="4200"/>
              </a:lnSpc>
            </a:pPr>
            <a:r>
              <a:rPr lang="en-US" sz="4000" dirty="0" smtClean="0">
                <a:solidFill>
                  <a:schemeClr val="bg1"/>
                </a:solidFill>
              </a:rPr>
              <a:t>Data Highlights </a:t>
            </a:r>
            <a:r>
              <a:rPr lang="mr-IN" sz="4000" dirty="0" smtClean="0">
                <a:solidFill>
                  <a:schemeClr val="bg1"/>
                </a:solidFill>
              </a:rPr>
              <a:t>–</a:t>
            </a:r>
            <a:r>
              <a:rPr lang="en-US" sz="4000" dirty="0" smtClean="0">
                <a:solidFill>
                  <a:schemeClr val="bg1"/>
                </a:solidFill>
              </a:rPr>
              <a:t> 2015-16 Annual Report</a:t>
            </a:r>
          </a:p>
        </p:txBody>
      </p:sp>
      <p:sp>
        <p:nvSpPr>
          <p:cNvPr id="4" name="TextBox 3"/>
          <p:cNvSpPr txBox="1"/>
          <p:nvPr/>
        </p:nvSpPr>
        <p:spPr>
          <a:xfrm>
            <a:off x="4724400" y="2133600"/>
            <a:ext cx="38100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Decrease in suspensions in every group</a:t>
            </a:r>
          </a:p>
        </p:txBody>
      </p:sp>
      <p:sp>
        <p:nvSpPr>
          <p:cNvPr id="5" name="TextBox 4"/>
          <p:cNvSpPr txBox="1"/>
          <p:nvPr/>
        </p:nvSpPr>
        <p:spPr>
          <a:xfrm>
            <a:off x="4724400" y="4114800"/>
            <a:ext cx="3962400"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t>Significant </a:t>
            </a:r>
            <a:r>
              <a:rPr lang="en-US" sz="2800" dirty="0" smtClean="0"/>
              <a:t>decrease in suspensions </a:t>
            </a:r>
            <a:r>
              <a:rPr lang="en-US" sz="2800" dirty="0"/>
              <a:t>for Black </a:t>
            </a:r>
            <a:r>
              <a:rPr lang="en-US" sz="2800" dirty="0" smtClean="0"/>
              <a:t>students and </a:t>
            </a:r>
            <a:r>
              <a:rPr lang="en-US" sz="2800" dirty="0"/>
              <a:t>Students with </a:t>
            </a:r>
            <a:r>
              <a:rPr lang="en-US" sz="2800" dirty="0" smtClean="0"/>
              <a:t>Disabilities</a:t>
            </a:r>
            <a:endParaRPr lang="en-US" sz="2800" dirty="0"/>
          </a:p>
        </p:txBody>
      </p:sp>
      <p:sp>
        <p:nvSpPr>
          <p:cNvPr id="7" name="Rectangle 6"/>
          <p:cNvSpPr/>
          <p:nvPr/>
        </p:nvSpPr>
        <p:spPr>
          <a:xfrm>
            <a:off x="6496594" y="6308725"/>
            <a:ext cx="2577737" cy="46155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
                <a:cs typeface=""/>
              </a:rPr>
              <a:t>Outcomes for ALL</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027" y="6384655"/>
            <a:ext cx="1507562" cy="277403"/>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1107156"/>
            <a:ext cx="4279791" cy="5740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758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09600" y="457200"/>
            <a:ext cx="7848600" cy="1112400"/>
          </a:xfrm>
          <a:prstGeom prst="rect">
            <a:avLst/>
          </a:prstGeom>
        </p:spPr>
        <p:txBody>
          <a:bodyPr lIns="91425" tIns="91425" rIns="91425" bIns="91425" anchor="t" anchorCtr="0">
            <a:noAutofit/>
          </a:bodyPr>
          <a:lstStyle/>
          <a:p>
            <a:pPr lvl="0" algn="l"/>
            <a:r>
              <a:rPr lang="en" sz="2000" b="1" dirty="0"/>
              <a:t>Schools </a:t>
            </a:r>
            <a:r>
              <a:rPr lang="en" sz="2000" b="1" dirty="0" smtClean="0"/>
              <a:t>at </a:t>
            </a:r>
            <a:r>
              <a:rPr lang="en" sz="2000" b="1" dirty="0"/>
              <a:t>fidelity/full implementation for the last 2-3 years have seen a </a:t>
            </a:r>
            <a:r>
              <a:rPr lang="en" sz="2000" b="1" dirty="0" smtClean="0">
                <a:solidFill>
                  <a:schemeClr val="accent3"/>
                </a:solidFill>
              </a:rPr>
              <a:t>GREATER DECREASE</a:t>
            </a:r>
            <a:r>
              <a:rPr lang="en" sz="2000" b="1" dirty="0" smtClean="0"/>
              <a:t> </a:t>
            </a:r>
            <a:r>
              <a:rPr lang="en" sz="2000" b="1" dirty="0"/>
              <a:t>in suspension rates for </a:t>
            </a:r>
            <a:r>
              <a:rPr lang="en" sz="2000" b="1" dirty="0" smtClean="0">
                <a:solidFill>
                  <a:schemeClr val="accent3"/>
                </a:solidFill>
              </a:rPr>
              <a:t>STUDENTS WITH DISABILITIES </a:t>
            </a:r>
            <a:r>
              <a:rPr lang="en" sz="2000" b="1" dirty="0" smtClean="0"/>
              <a:t>than </a:t>
            </a:r>
            <a:r>
              <a:rPr lang="en" sz="2000" b="1" dirty="0"/>
              <a:t>the state and </a:t>
            </a:r>
            <a:r>
              <a:rPr lang="en" sz="2000" b="1" dirty="0" smtClean="0"/>
              <a:t>schools with no record of implementing.</a:t>
            </a:r>
            <a:endParaRPr lang="en" sz="2000" b="1" dirty="0"/>
          </a:p>
        </p:txBody>
      </p:sp>
      <p:graphicFrame>
        <p:nvGraphicFramePr>
          <p:cNvPr id="23" name="Chart 22"/>
          <p:cNvGraphicFramePr>
            <a:graphicFrameLocks/>
          </p:cNvGraphicFramePr>
          <p:nvPr>
            <p:extLst>
              <p:ext uri="{D42A27DB-BD31-4B8C-83A1-F6EECF244321}">
                <p14:modId xmlns:p14="http://schemas.microsoft.com/office/powerpoint/2010/main" val="1829374955"/>
              </p:ext>
            </p:extLst>
          </p:nvPr>
        </p:nvGraphicFramePr>
        <p:xfrm>
          <a:off x="589908" y="1501597"/>
          <a:ext cx="8007394" cy="5125234"/>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6496594" y="6308725"/>
            <a:ext cx="2577737" cy="46155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
                <a:cs typeface=""/>
              </a:rPr>
              <a:t>Outcomes for ALL</a:t>
            </a:r>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027" y="6384655"/>
            <a:ext cx="1507562" cy="277403"/>
          </a:xfrm>
          <a:prstGeom prst="rect">
            <a:avLst/>
          </a:prstGeom>
        </p:spPr>
      </p:pic>
    </p:spTree>
    <p:custDataLst>
      <p:tags r:id="rId1"/>
    </p:custDataLst>
    <p:extLst>
      <p:ext uri="{BB962C8B-B14F-4D97-AF65-F5344CB8AC3E}">
        <p14:creationId xmlns:p14="http://schemas.microsoft.com/office/powerpoint/2010/main" val="3922587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65341963"/>
              </p:ext>
            </p:extLst>
          </p:nvPr>
        </p:nvGraphicFramePr>
        <p:xfrm>
          <a:off x="1574008" y="168454"/>
          <a:ext cx="5995988" cy="637531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064920" y="1438277"/>
            <a:ext cx="833438" cy="4706939"/>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57150" cmpd="sng">
                <a:solidFill>
                  <a:schemeClr val="tx1"/>
                </a:solidFill>
              </a:ln>
            </a:endParaRPr>
          </a:p>
        </p:txBody>
      </p:sp>
      <p:sp>
        <p:nvSpPr>
          <p:cNvPr id="4" name="Rectangle 3"/>
          <p:cNvSpPr/>
          <p:nvPr/>
        </p:nvSpPr>
        <p:spPr>
          <a:xfrm>
            <a:off x="5898358" y="1600202"/>
            <a:ext cx="895348" cy="4545013"/>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806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39603946"/>
              </p:ext>
            </p:extLst>
          </p:nvPr>
        </p:nvGraphicFramePr>
        <p:xfrm>
          <a:off x="1327663" y="427614"/>
          <a:ext cx="6443726" cy="607728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181600" y="1651002"/>
            <a:ext cx="838200" cy="4706939"/>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57150" cmpd="sng">
                <a:solidFill>
                  <a:schemeClr val="tx1"/>
                </a:solidFill>
              </a:ln>
            </a:endParaRPr>
          </a:p>
        </p:txBody>
      </p:sp>
      <p:sp>
        <p:nvSpPr>
          <p:cNvPr id="4" name="Rectangle 3"/>
          <p:cNvSpPr/>
          <p:nvPr/>
        </p:nvSpPr>
        <p:spPr>
          <a:xfrm>
            <a:off x="6019800" y="3644903"/>
            <a:ext cx="781050" cy="271303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61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Your Opportunities to Respond</a:t>
            </a:r>
            <a:endParaRPr lang="en-US" b="1" dirty="0">
              <a:solidFill>
                <a:schemeClr val="tx2"/>
              </a:solidFill>
            </a:endParaRPr>
          </a:p>
        </p:txBody>
      </p:sp>
      <p:sp>
        <p:nvSpPr>
          <p:cNvPr id="3" name="TextBox 2"/>
          <p:cNvSpPr txBox="1"/>
          <p:nvPr/>
        </p:nvSpPr>
        <p:spPr>
          <a:xfrm>
            <a:off x="685800" y="1752600"/>
            <a:ext cx="7634942" cy="4462760"/>
          </a:xfrm>
          <a:prstGeom prst="rect">
            <a:avLst/>
          </a:prstGeom>
          <a:noFill/>
        </p:spPr>
        <p:txBody>
          <a:bodyPr wrap="square" rtlCol="0">
            <a:spAutoFit/>
          </a:bodyPr>
          <a:lstStyle/>
          <a:p>
            <a:pPr marL="342900" indent="-342900">
              <a:buAutoNum type="arabicPeriod"/>
            </a:pPr>
            <a:r>
              <a:rPr lang="en-US" sz="3600" dirty="0" smtClean="0"/>
              <a:t> A BIG idea I </a:t>
            </a:r>
            <a:r>
              <a:rPr lang="en-US" sz="4400" b="1" dirty="0" smtClean="0"/>
              <a:t>“get” </a:t>
            </a:r>
            <a:r>
              <a:rPr lang="en-US" sz="3600" dirty="0" smtClean="0"/>
              <a:t>and can maybe share?</a:t>
            </a:r>
          </a:p>
          <a:p>
            <a:pPr marL="342900" indent="-342900">
              <a:buAutoNum type="arabicPeriod"/>
            </a:pPr>
            <a:endParaRPr lang="en-US" sz="3600" dirty="0" smtClean="0"/>
          </a:p>
          <a:p>
            <a:pPr marL="342900" indent="-342900">
              <a:buAutoNum type="arabicPeriod"/>
            </a:pPr>
            <a:r>
              <a:rPr lang="en-US" sz="3600" dirty="0" smtClean="0"/>
              <a:t> A BIG </a:t>
            </a:r>
            <a:r>
              <a:rPr lang="en-US" sz="3600" dirty="0"/>
              <a:t>i</a:t>
            </a:r>
            <a:r>
              <a:rPr lang="en-US" sz="3600" dirty="0" smtClean="0"/>
              <a:t>dea I am still </a:t>
            </a:r>
            <a:r>
              <a:rPr lang="en-US" sz="4400" b="1" dirty="0" smtClean="0"/>
              <a:t>“circling”?</a:t>
            </a:r>
          </a:p>
          <a:p>
            <a:pPr marL="342900" indent="-342900">
              <a:buAutoNum type="arabicPeriod"/>
            </a:pPr>
            <a:endParaRPr lang="en-US" sz="4400" b="1" dirty="0" smtClean="0"/>
          </a:p>
          <a:p>
            <a:pPr marL="342900" indent="-342900">
              <a:buAutoNum type="arabicPeriod"/>
            </a:pPr>
            <a:r>
              <a:rPr lang="en-US" sz="3600" dirty="0" smtClean="0"/>
              <a:t> A BIG idea I can take back and we can </a:t>
            </a:r>
            <a:r>
              <a:rPr lang="en-US" sz="4400" b="1" dirty="0" smtClean="0"/>
              <a:t>DO?</a:t>
            </a:r>
            <a:endParaRPr lang="en-US" sz="4400" b="1" dirty="0"/>
          </a:p>
        </p:txBody>
      </p:sp>
    </p:spTree>
    <p:extLst>
      <p:ext uri="{BB962C8B-B14F-4D97-AF65-F5344CB8AC3E}">
        <p14:creationId xmlns:p14="http://schemas.microsoft.com/office/powerpoint/2010/main" val="2606544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5"/>
          <p:cNvSpPr>
            <a:spLocks noChangeArrowheads="1"/>
          </p:cNvSpPr>
          <p:nvPr/>
        </p:nvSpPr>
        <p:spPr bwMode="auto">
          <a:xfrm flipV="1">
            <a:off x="1851025" y="2400300"/>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hangingPunct="0"/>
            <a:r>
              <a:rPr lang="en-US" sz="2400">
                <a:latin typeface="Times" charset="0"/>
                <a:cs typeface="MS PGothic" charset="0"/>
              </a:rPr>
              <a:t> </a:t>
            </a:r>
          </a:p>
        </p:txBody>
      </p:sp>
      <p:sp>
        <p:nvSpPr>
          <p:cNvPr id="54274" name="Rectangle 6"/>
          <p:cNvSpPr>
            <a:spLocks noChangeArrowheads="1"/>
          </p:cNvSpPr>
          <p:nvPr/>
        </p:nvSpPr>
        <p:spPr bwMode="auto">
          <a:xfrm>
            <a:off x="1358900" y="1333500"/>
            <a:ext cx="6470650" cy="1084263"/>
          </a:xfrm>
          <a:prstGeom prst="rect">
            <a:avLst/>
          </a:prstGeom>
          <a:solidFill>
            <a:srgbClr val="009900"/>
          </a:solidFill>
          <a:ln w="19050">
            <a:solidFill>
              <a:schemeClr val="tx1"/>
            </a:solidFill>
            <a:miter lim="800000"/>
            <a:headEnd/>
            <a:tailEnd/>
          </a:ln>
        </p:spPr>
        <p:txBody>
          <a:bodyPr lIns="90487" tIns="44450" rIns="90487" bIns="44450">
            <a:spAutoFit/>
          </a:bodyPr>
          <a:lstStyle/>
          <a:p>
            <a:pPr algn="ctr" eaLnBrk="0" hangingPunct="0"/>
            <a:r>
              <a:rPr lang="en-US" sz="2400" b="1">
                <a:latin typeface="Century Gothic" charset="0"/>
                <a:cs typeface="MS PGothic" charset="0"/>
              </a:rPr>
              <a:t>Tier 1/Universal</a:t>
            </a:r>
            <a:r>
              <a:rPr lang="en-US" sz="2800">
                <a:solidFill>
                  <a:srgbClr val="010464"/>
                </a:solidFill>
                <a:latin typeface="Century Gothic" charset="0"/>
                <a:cs typeface="MS PGothic" charset="0"/>
              </a:rPr>
              <a:t> </a:t>
            </a:r>
          </a:p>
          <a:p>
            <a:pPr algn="ctr" eaLnBrk="0" hangingPunct="0"/>
            <a:endParaRPr lang="en-US" sz="400">
              <a:solidFill>
                <a:srgbClr val="010464"/>
              </a:solidFill>
              <a:latin typeface="Century Gothic" charset="0"/>
              <a:cs typeface="MS PGothic" charset="0"/>
            </a:endParaRPr>
          </a:p>
          <a:p>
            <a:pPr algn="ctr" eaLnBrk="0" hangingPunct="0"/>
            <a:r>
              <a:rPr lang="en-US" sz="1600" i="1">
                <a:solidFill>
                  <a:schemeClr val="bg1"/>
                </a:solidFill>
                <a:latin typeface="Century Gothic" charset="0"/>
                <a:cs typeface="MS PGothic" charset="0"/>
              </a:rPr>
              <a:t>School-Wide Assessment</a:t>
            </a:r>
          </a:p>
          <a:p>
            <a:pPr algn="ctr" eaLnBrk="0" hangingPunct="0"/>
            <a:r>
              <a:rPr lang="en-US" sz="1600" i="1">
                <a:solidFill>
                  <a:schemeClr val="bg1"/>
                </a:solidFill>
                <a:latin typeface="Century Gothic" charset="0"/>
                <a:cs typeface="MS PGothic" charset="0"/>
              </a:rPr>
              <a:t>School-Wide Prevention Systems</a:t>
            </a:r>
            <a:endParaRPr lang="en-US" sz="1600">
              <a:solidFill>
                <a:schemeClr val="bg1"/>
              </a:solidFill>
              <a:latin typeface="Century Gothic" charset="0"/>
              <a:cs typeface="MS PGothic" charset="0"/>
            </a:endParaRPr>
          </a:p>
        </p:txBody>
      </p:sp>
      <p:sp>
        <p:nvSpPr>
          <p:cNvPr id="54275" name="Text Box 7"/>
          <p:cNvSpPr txBox="1">
            <a:spLocks noChangeArrowheads="1"/>
          </p:cNvSpPr>
          <p:nvPr/>
        </p:nvSpPr>
        <p:spPr bwMode="auto">
          <a:xfrm>
            <a:off x="2895600" y="6218238"/>
            <a:ext cx="16764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i="1">
                <a:solidFill>
                  <a:srgbClr val="800000"/>
                </a:solidFill>
                <a:cs typeface="MS PGothic" charset="0"/>
              </a:rPr>
              <a:t>SIMEO Tools:    </a:t>
            </a:r>
            <a:br>
              <a:rPr lang="en-US" sz="1400" i="1">
                <a:solidFill>
                  <a:srgbClr val="800000"/>
                </a:solidFill>
                <a:cs typeface="MS PGothic" charset="0"/>
              </a:rPr>
            </a:br>
            <a:r>
              <a:rPr lang="en-US" sz="1200" i="1">
                <a:solidFill>
                  <a:srgbClr val="800000"/>
                </a:solidFill>
                <a:cs typeface="MS PGothic" charset="0"/>
              </a:rPr>
              <a:t>HSC-T, RD-T, EI-T</a:t>
            </a:r>
            <a:endParaRPr lang="en-US" sz="1200">
              <a:solidFill>
                <a:srgbClr val="800000"/>
              </a:solidFill>
              <a:cs typeface="MS PGothic" charset="0"/>
            </a:endParaRPr>
          </a:p>
        </p:txBody>
      </p:sp>
      <p:sp>
        <p:nvSpPr>
          <p:cNvPr id="54276" name="Text Box 8"/>
          <p:cNvSpPr txBox="1">
            <a:spLocks noChangeArrowheads="1"/>
          </p:cNvSpPr>
          <p:nvPr/>
        </p:nvSpPr>
        <p:spPr bwMode="auto">
          <a:xfrm>
            <a:off x="7083425" y="2790825"/>
            <a:ext cx="1660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solidFill>
                  <a:srgbClr val="800000"/>
                </a:solidFill>
                <a:cs typeface="MS PGothic" charset="0"/>
              </a:rPr>
              <a:t>   Check-in  Check-out (CICO)</a:t>
            </a:r>
            <a:endParaRPr lang="en-US" sz="1400">
              <a:solidFill>
                <a:srgbClr val="800000"/>
              </a:solidFill>
              <a:latin typeface="Times" charset="0"/>
              <a:cs typeface="MS PGothic" charset="0"/>
            </a:endParaRPr>
          </a:p>
        </p:txBody>
      </p:sp>
      <p:sp>
        <p:nvSpPr>
          <p:cNvPr id="54277" name="Text Box 9"/>
          <p:cNvSpPr txBox="1">
            <a:spLocks noChangeArrowheads="1"/>
          </p:cNvSpPr>
          <p:nvPr/>
        </p:nvSpPr>
        <p:spPr bwMode="auto">
          <a:xfrm>
            <a:off x="6096000" y="4267200"/>
            <a:ext cx="27622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800000"/>
                </a:solidFill>
                <a:cs typeface="Arial" charset="0"/>
              </a:rPr>
              <a:t>Group Intervention with Individualized </a:t>
            </a:r>
            <a:r>
              <a:rPr lang="en-US" sz="1400" dirty="0" smtClean="0">
                <a:solidFill>
                  <a:srgbClr val="800000"/>
                </a:solidFill>
                <a:cs typeface="Arial" charset="0"/>
              </a:rPr>
              <a:t>Feature</a:t>
            </a:r>
            <a:endParaRPr lang="en-US" sz="1800" dirty="0">
              <a:solidFill>
                <a:srgbClr val="800000"/>
              </a:solidFill>
              <a:cs typeface="MS PGothic" charset="0"/>
            </a:endParaRPr>
          </a:p>
        </p:txBody>
      </p:sp>
      <p:sp>
        <p:nvSpPr>
          <p:cNvPr id="54278" name="Text Box 10"/>
          <p:cNvSpPr txBox="1">
            <a:spLocks noChangeArrowheads="1"/>
          </p:cNvSpPr>
          <p:nvPr/>
        </p:nvSpPr>
        <p:spPr bwMode="auto">
          <a:xfrm>
            <a:off x="5467350" y="5192713"/>
            <a:ext cx="3473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MS PGothic" charset="0"/>
              </a:rPr>
              <a:t>Brief Functional Behavior Assessment/</a:t>
            </a:r>
          </a:p>
          <a:p>
            <a:r>
              <a:rPr lang="en-US" sz="1400">
                <a:solidFill>
                  <a:srgbClr val="800000"/>
                </a:solidFill>
                <a:cs typeface="MS PGothic" charset="0"/>
              </a:rPr>
              <a:t>Behavior Intervention Planning</a:t>
            </a:r>
            <a:r>
              <a:rPr lang="en-US" sz="800">
                <a:solidFill>
                  <a:srgbClr val="800000"/>
                </a:solidFill>
                <a:cs typeface="MS PGothic" charset="0"/>
              </a:rPr>
              <a:t> </a:t>
            </a:r>
            <a:r>
              <a:rPr lang="en-US" sz="1400">
                <a:solidFill>
                  <a:srgbClr val="800000"/>
                </a:solidFill>
                <a:cs typeface="MS PGothic" charset="0"/>
              </a:rPr>
              <a:t>(FBA/BIP)</a:t>
            </a:r>
          </a:p>
        </p:txBody>
      </p:sp>
      <p:sp>
        <p:nvSpPr>
          <p:cNvPr id="54279" name="Text Box 11"/>
          <p:cNvSpPr txBox="1">
            <a:spLocks noChangeArrowheads="1"/>
          </p:cNvSpPr>
          <p:nvPr/>
        </p:nvSpPr>
        <p:spPr bwMode="auto">
          <a:xfrm>
            <a:off x="5238750" y="5813425"/>
            <a:ext cx="3122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MS PGothic" charset="0"/>
              </a:rPr>
              <a:t>Complex or Multiple-domain FBA/BIP</a:t>
            </a:r>
          </a:p>
        </p:txBody>
      </p:sp>
      <p:sp>
        <p:nvSpPr>
          <p:cNvPr id="54280" name="Text Box 12"/>
          <p:cNvSpPr txBox="1">
            <a:spLocks noChangeArrowheads="1"/>
          </p:cNvSpPr>
          <p:nvPr/>
        </p:nvSpPr>
        <p:spPr bwMode="auto">
          <a:xfrm>
            <a:off x="4933950" y="6291263"/>
            <a:ext cx="11588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MS PGothic" charset="0"/>
              </a:rPr>
              <a:t>Wraparound</a:t>
            </a:r>
          </a:p>
        </p:txBody>
      </p:sp>
      <p:sp>
        <p:nvSpPr>
          <p:cNvPr id="54281" name="Text Box 13"/>
          <p:cNvSpPr txBox="1">
            <a:spLocks noChangeArrowheads="1"/>
          </p:cNvSpPr>
          <p:nvPr/>
        </p:nvSpPr>
        <p:spPr bwMode="auto">
          <a:xfrm>
            <a:off x="533400" y="2571750"/>
            <a:ext cx="1905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solidFill>
                  <a:srgbClr val="800000"/>
                </a:solidFill>
                <a:cs typeface="MS PGothic" charset="0"/>
              </a:rPr>
              <a:t> ODRs,Credits, </a:t>
            </a:r>
            <a:br>
              <a:rPr lang="en-US" sz="1400">
                <a:solidFill>
                  <a:srgbClr val="800000"/>
                </a:solidFill>
                <a:cs typeface="MS PGothic" charset="0"/>
              </a:rPr>
            </a:br>
            <a:r>
              <a:rPr lang="en-US" sz="1400">
                <a:solidFill>
                  <a:srgbClr val="800000"/>
                </a:solidFill>
                <a:cs typeface="MS PGothic" charset="0"/>
              </a:rPr>
              <a:t>        Attendance, </a:t>
            </a:r>
            <a:br>
              <a:rPr lang="en-US" sz="1400">
                <a:solidFill>
                  <a:srgbClr val="800000"/>
                </a:solidFill>
                <a:cs typeface="MS PGothic" charset="0"/>
              </a:rPr>
            </a:br>
            <a:r>
              <a:rPr lang="en-US" sz="1400">
                <a:solidFill>
                  <a:srgbClr val="800000"/>
                </a:solidFill>
                <a:cs typeface="MS PGothic" charset="0"/>
              </a:rPr>
              <a:t>   Tardies, Grades, </a:t>
            </a:r>
            <a:br>
              <a:rPr lang="en-US" sz="1400">
                <a:solidFill>
                  <a:srgbClr val="800000"/>
                </a:solidFill>
                <a:cs typeface="MS PGothic" charset="0"/>
              </a:rPr>
            </a:br>
            <a:r>
              <a:rPr lang="en-US" sz="1400">
                <a:solidFill>
                  <a:srgbClr val="800000"/>
                </a:solidFill>
                <a:cs typeface="MS PGothic" charset="0"/>
              </a:rPr>
              <a:t>           DIBELS, etc. </a:t>
            </a:r>
            <a:endParaRPr lang="en-US" sz="1400" b="1">
              <a:solidFill>
                <a:srgbClr val="800000"/>
              </a:solidFill>
              <a:latin typeface="Times" charset="0"/>
              <a:cs typeface="MS PGothic" charset="0"/>
            </a:endParaRPr>
          </a:p>
        </p:txBody>
      </p:sp>
      <p:sp>
        <p:nvSpPr>
          <p:cNvPr id="54282" name="Text Box 14"/>
          <p:cNvSpPr txBox="1">
            <a:spLocks noChangeArrowheads="1"/>
          </p:cNvSpPr>
          <p:nvPr/>
        </p:nvSpPr>
        <p:spPr bwMode="auto">
          <a:xfrm>
            <a:off x="304800" y="3619500"/>
            <a:ext cx="28194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solidFill>
                  <a:srgbClr val="800000"/>
                </a:solidFill>
                <a:cs typeface="MS PGothic" charset="0"/>
              </a:rPr>
              <a:t>                 Daily Progress </a:t>
            </a:r>
            <a:br>
              <a:rPr lang="en-US" sz="1400">
                <a:solidFill>
                  <a:srgbClr val="800000"/>
                </a:solidFill>
                <a:cs typeface="MS PGothic" charset="0"/>
              </a:rPr>
            </a:br>
            <a:r>
              <a:rPr lang="en-US" sz="1400">
                <a:solidFill>
                  <a:srgbClr val="800000"/>
                </a:solidFill>
                <a:cs typeface="MS PGothic" charset="0"/>
              </a:rPr>
              <a:t>                       Report (DPR)</a:t>
            </a:r>
            <a:r>
              <a:rPr lang="en-US" sz="1600">
                <a:solidFill>
                  <a:srgbClr val="800000"/>
                </a:solidFill>
                <a:cs typeface="MS PGothic" charset="0"/>
              </a:rPr>
              <a:t> </a:t>
            </a:r>
            <a:br>
              <a:rPr lang="en-US" sz="1600">
                <a:solidFill>
                  <a:srgbClr val="800000"/>
                </a:solidFill>
                <a:cs typeface="MS PGothic" charset="0"/>
              </a:rPr>
            </a:br>
            <a:r>
              <a:rPr lang="en-US" sz="1600">
                <a:solidFill>
                  <a:srgbClr val="800000"/>
                </a:solidFill>
                <a:cs typeface="MS PGothic" charset="0"/>
              </a:rPr>
              <a:t>          </a:t>
            </a:r>
            <a:r>
              <a:rPr lang="en-US" sz="1000">
                <a:solidFill>
                  <a:srgbClr val="800000"/>
                </a:solidFill>
                <a:cs typeface="MS PGothic" charset="0"/>
              </a:rPr>
              <a:t>(Behavior and Academic Goals) </a:t>
            </a:r>
            <a:endParaRPr lang="en-US" sz="1000" b="1">
              <a:solidFill>
                <a:srgbClr val="800000"/>
              </a:solidFill>
              <a:cs typeface="MS PGothic" charset="0"/>
            </a:endParaRPr>
          </a:p>
        </p:txBody>
      </p:sp>
      <p:sp>
        <p:nvSpPr>
          <p:cNvPr id="54283" name="Text Box 15"/>
          <p:cNvSpPr txBox="1">
            <a:spLocks noChangeArrowheads="1"/>
          </p:cNvSpPr>
          <p:nvPr/>
        </p:nvSpPr>
        <p:spPr bwMode="auto">
          <a:xfrm>
            <a:off x="1295400" y="4495800"/>
            <a:ext cx="239077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800000"/>
                </a:solidFill>
                <a:cs typeface="MS PGothic" charset="0"/>
              </a:rPr>
              <a:t>Competing Behavior        </a:t>
            </a:r>
            <a:br>
              <a:rPr lang="en-US" sz="1400">
                <a:solidFill>
                  <a:srgbClr val="800000"/>
                </a:solidFill>
                <a:cs typeface="MS PGothic" charset="0"/>
              </a:rPr>
            </a:br>
            <a:r>
              <a:rPr lang="en-US" sz="1400">
                <a:solidFill>
                  <a:srgbClr val="800000"/>
                </a:solidFill>
                <a:cs typeface="MS PGothic" charset="0"/>
              </a:rPr>
              <a:t>   Pathway, Functional </a:t>
            </a:r>
            <a:br>
              <a:rPr lang="en-US" sz="1400">
                <a:solidFill>
                  <a:srgbClr val="800000"/>
                </a:solidFill>
                <a:cs typeface="MS PGothic" charset="0"/>
              </a:rPr>
            </a:br>
            <a:r>
              <a:rPr lang="en-US" sz="1400">
                <a:solidFill>
                  <a:srgbClr val="800000"/>
                </a:solidFill>
                <a:cs typeface="MS PGothic" charset="0"/>
              </a:rPr>
              <a:t>    Assessment Interview, </a:t>
            </a:r>
            <a:br>
              <a:rPr lang="en-US" sz="1400">
                <a:solidFill>
                  <a:srgbClr val="800000"/>
                </a:solidFill>
                <a:cs typeface="MS PGothic" charset="0"/>
              </a:rPr>
            </a:br>
            <a:r>
              <a:rPr lang="en-US" sz="1400">
                <a:solidFill>
                  <a:srgbClr val="800000"/>
                </a:solidFill>
                <a:cs typeface="MS PGothic" charset="0"/>
              </a:rPr>
              <a:t>               Scatter Plots, etc.</a:t>
            </a:r>
          </a:p>
        </p:txBody>
      </p:sp>
      <p:sp>
        <p:nvSpPr>
          <p:cNvPr id="54284" name="Text Box 16"/>
          <p:cNvSpPr txBox="1">
            <a:spLocks noChangeArrowheads="1"/>
          </p:cNvSpPr>
          <p:nvPr/>
        </p:nvSpPr>
        <p:spPr bwMode="auto">
          <a:xfrm>
            <a:off x="6534150" y="3505200"/>
            <a:ext cx="2362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MS PGothic" charset="0"/>
              </a:rPr>
              <a:t>  Social/Academic Instructional</a:t>
            </a:r>
            <a:r>
              <a:rPr lang="en-US" sz="1000">
                <a:solidFill>
                  <a:srgbClr val="800000"/>
                </a:solidFill>
                <a:cs typeface="MS PGothic" charset="0"/>
              </a:rPr>
              <a:t> </a:t>
            </a:r>
            <a:r>
              <a:rPr lang="en-US" sz="1400">
                <a:solidFill>
                  <a:srgbClr val="800000"/>
                </a:solidFill>
                <a:cs typeface="MS PGothic" charset="0"/>
              </a:rPr>
              <a:t>Groups (SAIG)</a:t>
            </a:r>
          </a:p>
        </p:txBody>
      </p:sp>
      <p:sp>
        <p:nvSpPr>
          <p:cNvPr id="54285" name="Rectangle 24"/>
          <p:cNvSpPr>
            <a:spLocks noChangeArrowheads="1"/>
          </p:cNvSpPr>
          <p:nvPr/>
        </p:nvSpPr>
        <p:spPr bwMode="auto">
          <a:xfrm>
            <a:off x="49213" y="228600"/>
            <a:ext cx="909478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lstStyle/>
          <a:p>
            <a:pPr algn="ctr"/>
            <a:r>
              <a:rPr lang="en-US" sz="2600" b="1" dirty="0" smtClean="0">
                <a:solidFill>
                  <a:schemeClr val="tx2"/>
                </a:solidFill>
                <a:latin typeface="+mj-lt"/>
              </a:rPr>
              <a:t>A Multi-tiered Continuum of Behavioral Support</a:t>
            </a:r>
            <a:endParaRPr lang="en-US" sz="2600" b="1" dirty="0">
              <a:solidFill>
                <a:schemeClr val="tx2"/>
              </a:solidFill>
              <a:latin typeface="+mj-lt"/>
            </a:endParaRPr>
          </a:p>
        </p:txBody>
      </p:sp>
      <p:sp>
        <p:nvSpPr>
          <p:cNvPr id="54286" name="Rectangle 26"/>
          <p:cNvSpPr>
            <a:spLocks noChangeArrowheads="1"/>
          </p:cNvSpPr>
          <p:nvPr/>
        </p:nvSpPr>
        <p:spPr bwMode="auto">
          <a:xfrm>
            <a:off x="3451225" y="2743200"/>
            <a:ext cx="22860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2400" b="1">
                <a:latin typeface="Century Gothic" charset="0"/>
              </a:rPr>
              <a:t>Tier 2/</a:t>
            </a:r>
            <a:br>
              <a:rPr lang="en-US" sz="2400" b="1">
                <a:latin typeface="Century Gothic" charset="0"/>
              </a:rPr>
            </a:br>
            <a:r>
              <a:rPr lang="en-US" sz="2400" b="1">
                <a:latin typeface="Century Gothic" charset="0"/>
              </a:rPr>
              <a:t>Secondary  </a:t>
            </a:r>
          </a:p>
          <a:p>
            <a:pPr algn="ctr">
              <a:spcBef>
                <a:spcPct val="20000"/>
              </a:spcBef>
            </a:pPr>
            <a:endParaRPr lang="en-US" sz="2400" b="1">
              <a:latin typeface="Century Gothic" charset="0"/>
            </a:endParaRPr>
          </a:p>
          <a:p>
            <a:pPr algn="ctr">
              <a:spcBef>
                <a:spcPct val="20000"/>
              </a:spcBef>
            </a:pPr>
            <a:endParaRPr lang="en-US" sz="2400" b="1">
              <a:latin typeface="Century Gothic" charset="0"/>
            </a:endParaRPr>
          </a:p>
          <a:p>
            <a:pPr algn="ctr">
              <a:spcBef>
                <a:spcPct val="20000"/>
              </a:spcBef>
            </a:pPr>
            <a:r>
              <a:rPr lang="en-US" sz="2400" b="1">
                <a:latin typeface="Century Gothic" charset="0"/>
              </a:rPr>
              <a:t>Tier 3/</a:t>
            </a:r>
          </a:p>
          <a:p>
            <a:pPr algn="ctr">
              <a:spcBef>
                <a:spcPct val="20000"/>
              </a:spcBef>
            </a:pPr>
            <a:r>
              <a:rPr lang="en-US" sz="2400" b="1">
                <a:latin typeface="Century Gothic" charset="0"/>
              </a:rPr>
              <a:t>Tertiary</a:t>
            </a:r>
            <a:endParaRPr lang="en-US" sz="2400">
              <a:latin typeface="Century Gothic" charset="0"/>
            </a:endParaRPr>
          </a:p>
        </p:txBody>
      </p:sp>
      <p:sp>
        <p:nvSpPr>
          <p:cNvPr id="54287" name="Text Box 27"/>
          <p:cNvSpPr txBox="1">
            <a:spLocks noChangeArrowheads="1"/>
          </p:cNvSpPr>
          <p:nvPr/>
        </p:nvSpPr>
        <p:spPr bwMode="auto">
          <a:xfrm rot="-3363358">
            <a:off x="5086350" y="3443288"/>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990000"/>
                </a:solidFill>
                <a:latin typeface="Century Gothic" charset="0"/>
                <a:cs typeface="MS PGothic" charset="0"/>
              </a:rPr>
              <a:t>Intervention</a:t>
            </a:r>
          </a:p>
        </p:txBody>
      </p:sp>
      <p:sp>
        <p:nvSpPr>
          <p:cNvPr id="54288" name="Text Box 28"/>
          <p:cNvSpPr txBox="1">
            <a:spLocks noChangeArrowheads="1"/>
          </p:cNvSpPr>
          <p:nvPr/>
        </p:nvSpPr>
        <p:spPr bwMode="auto">
          <a:xfrm rot="3429989">
            <a:off x="1962150" y="3452813"/>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990000"/>
                </a:solidFill>
                <a:latin typeface="Century Gothic" charset="0"/>
                <a:cs typeface="MS PGothic" charset="0"/>
              </a:rPr>
              <a:t>Assessment</a:t>
            </a:r>
            <a:endParaRPr lang="en-US">
              <a:solidFill>
                <a:srgbClr val="990000"/>
              </a:solidFill>
              <a:latin typeface="Century Gothic" charset="0"/>
              <a:cs typeface="MS PGothic" charset="0"/>
            </a:endParaRPr>
          </a:p>
        </p:txBody>
      </p:sp>
      <p:sp>
        <p:nvSpPr>
          <p:cNvPr id="54289" name="Text Box 7"/>
          <p:cNvSpPr txBox="1">
            <a:spLocks noChangeArrowheads="1"/>
          </p:cNvSpPr>
          <p:nvPr/>
        </p:nvSpPr>
        <p:spPr bwMode="auto">
          <a:xfrm>
            <a:off x="1600200" y="5562600"/>
            <a:ext cx="2514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MS PGothic" charset="0"/>
              </a:rPr>
              <a:t>           Individual Student</a:t>
            </a:r>
          </a:p>
          <a:p>
            <a:r>
              <a:rPr lang="en-US" sz="1400">
                <a:solidFill>
                  <a:srgbClr val="800000"/>
                </a:solidFill>
                <a:cs typeface="MS PGothic" charset="0"/>
              </a:rPr>
              <a:t>  Information System (ISIS)</a:t>
            </a:r>
            <a:endParaRPr lang="en-US" sz="1200">
              <a:solidFill>
                <a:srgbClr val="800000"/>
              </a:solidFill>
              <a:cs typeface="MS PGothic" charset="0"/>
            </a:endParaRPr>
          </a:p>
        </p:txBody>
      </p:sp>
      <p:sp>
        <p:nvSpPr>
          <p:cNvPr id="2" name="TextBox 1"/>
          <p:cNvSpPr txBox="1"/>
          <p:nvPr/>
        </p:nvSpPr>
        <p:spPr>
          <a:xfrm>
            <a:off x="609600" y="6248400"/>
            <a:ext cx="2249488" cy="773113"/>
          </a:xfrm>
          <a:prstGeom prst="rect">
            <a:avLst/>
          </a:prstGeom>
          <a:noFill/>
        </p:spPr>
        <p:txBody>
          <a:bodyPr wrap="none">
            <a:spAutoFit/>
          </a:bodyPr>
          <a:lstStyle/>
          <a:p>
            <a:pPr>
              <a:spcBef>
                <a:spcPct val="50000"/>
              </a:spcBef>
              <a:defRPr/>
            </a:pPr>
            <a:r>
              <a:rPr lang="en-US" sz="1050" dirty="0">
                <a:latin typeface="Times New Roman" charset="0"/>
                <a:cs typeface="Arial" charset="0"/>
              </a:rPr>
              <a:t>USDOE-OSEP Tertiary Demo Project </a:t>
            </a:r>
          </a:p>
          <a:p>
            <a:pPr>
              <a:spcBef>
                <a:spcPct val="50000"/>
              </a:spcBef>
              <a:defRPr/>
            </a:pPr>
            <a:r>
              <a:rPr lang="en-US" sz="1050" dirty="0">
                <a:latin typeface="Times New Roman" charset="0"/>
                <a:cs typeface="Arial" charset="0"/>
              </a:rPr>
              <a:t>#H326M0060010</a:t>
            </a:r>
          </a:p>
          <a:p>
            <a:pPr>
              <a:defRPr/>
            </a:pPr>
            <a:endParaRPr lang="en-US" dirty="0"/>
          </a:p>
        </p:txBody>
      </p:sp>
    </p:spTree>
    <p:extLst>
      <p:ext uri="{BB962C8B-B14F-4D97-AF65-F5344CB8AC3E}">
        <p14:creationId xmlns:p14="http://schemas.microsoft.com/office/powerpoint/2010/main" val="2372446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8782" y="228600"/>
            <a:ext cx="7399338" cy="1143000"/>
          </a:xfrm>
        </p:spPr>
        <p:txBody>
          <a:bodyPr>
            <a:normAutofit fontScale="90000"/>
          </a:bodyPr>
          <a:lstStyle/>
          <a:p>
            <a:pPr eaLnBrk="1" hangingPunct="1">
              <a:defRPr/>
            </a:pPr>
            <a:r>
              <a:rPr lang="en-US" sz="4000" b="1" dirty="0">
                <a:solidFill>
                  <a:schemeClr val="tx2"/>
                </a:solidFill>
                <a:cs typeface="+mj-cs"/>
              </a:rPr>
              <a:t>Tier 2/Tier </a:t>
            </a:r>
            <a:r>
              <a:rPr lang="en-US" sz="4000" b="1" dirty="0">
                <a:solidFill>
                  <a:schemeClr val="tx2"/>
                </a:solidFill>
              </a:rPr>
              <a:t>3</a:t>
            </a:r>
            <a:r>
              <a:rPr lang="en-US" sz="4000" b="1" dirty="0">
                <a:solidFill>
                  <a:schemeClr val="tx2"/>
                </a:solidFill>
                <a:cs typeface="+mj-cs"/>
              </a:rPr>
              <a:t/>
            </a:r>
            <a:br>
              <a:rPr lang="en-US" sz="4000" b="1" dirty="0">
                <a:solidFill>
                  <a:schemeClr val="tx2"/>
                </a:solidFill>
                <a:cs typeface="+mj-cs"/>
              </a:rPr>
            </a:br>
            <a:r>
              <a:rPr lang="en-US" sz="4000" b="1" dirty="0">
                <a:solidFill>
                  <a:schemeClr val="tx2"/>
                </a:solidFill>
                <a:cs typeface="+mj-cs"/>
              </a:rPr>
              <a:t>Changing Existing Systems</a:t>
            </a:r>
          </a:p>
        </p:txBody>
      </p:sp>
      <p:sp>
        <p:nvSpPr>
          <p:cNvPr id="1065987" name="Rectangle 3"/>
          <p:cNvSpPr>
            <a:spLocks noGrp="1" noChangeArrowheads="1"/>
          </p:cNvSpPr>
          <p:nvPr>
            <p:ph idx="1"/>
          </p:nvPr>
        </p:nvSpPr>
        <p:spPr>
          <a:xfrm>
            <a:off x="838200" y="1828800"/>
            <a:ext cx="7772400" cy="4525963"/>
          </a:xfrm>
        </p:spPr>
        <p:txBody>
          <a:bodyPr>
            <a:normAutofit fontScale="92500"/>
          </a:bodyPr>
          <a:lstStyle/>
          <a:p>
            <a:pPr eaLnBrk="1" hangingPunct="1">
              <a:buFont typeface="Arial" charset="0"/>
              <a:buChar char="•"/>
            </a:pPr>
            <a:r>
              <a:rPr lang="en-US" sz="4000" dirty="0">
                <a:latin typeface="Calibri" charset="0"/>
              </a:rPr>
              <a:t>Harder than starting from scratch</a:t>
            </a:r>
          </a:p>
          <a:p>
            <a:pPr eaLnBrk="1" hangingPunct="1">
              <a:buFont typeface="Arial" charset="0"/>
              <a:buChar char="•"/>
            </a:pPr>
            <a:r>
              <a:rPr lang="en-US" sz="4000" dirty="0">
                <a:latin typeface="Calibri" charset="0"/>
              </a:rPr>
              <a:t>Schools think they are </a:t>
            </a:r>
            <a:r>
              <a:rPr lang="ja-JP" altLang="en-US" sz="4000" dirty="0">
                <a:latin typeface="Calibri" charset="0"/>
              </a:rPr>
              <a:t>“</a:t>
            </a:r>
            <a:r>
              <a:rPr lang="en-US" altLang="ja-JP" sz="4000" dirty="0">
                <a:latin typeface="Calibri" charset="0"/>
              </a:rPr>
              <a:t>already doing </a:t>
            </a:r>
            <a:r>
              <a:rPr lang="en-US" altLang="ja-JP" sz="4000" dirty="0" smtClean="0">
                <a:latin typeface="Calibri" charset="0"/>
              </a:rPr>
              <a:t>it”</a:t>
            </a:r>
            <a:endParaRPr lang="en-US" altLang="ja-JP" sz="4000" dirty="0">
              <a:latin typeface="Calibri" charset="0"/>
            </a:endParaRPr>
          </a:p>
          <a:p>
            <a:pPr lvl="1" eaLnBrk="1" hangingPunct="1"/>
            <a:r>
              <a:rPr lang="en-US" sz="3600" dirty="0">
                <a:latin typeface="Calibri" charset="0"/>
              </a:rPr>
              <a:t>Need to </a:t>
            </a:r>
            <a:r>
              <a:rPr lang="ja-JP" altLang="en-US" sz="3600" dirty="0">
                <a:latin typeface="Calibri" charset="0"/>
              </a:rPr>
              <a:t>“</a:t>
            </a:r>
            <a:r>
              <a:rPr lang="en-US" altLang="ja-JP" sz="3600" dirty="0">
                <a:latin typeface="Calibri" charset="0"/>
              </a:rPr>
              <a:t>deconstruct</a:t>
            </a:r>
            <a:r>
              <a:rPr lang="ja-JP" altLang="en-US" sz="3600" dirty="0" smtClean="0">
                <a:latin typeface="Calibri" charset="0"/>
              </a:rPr>
              <a:t>”</a:t>
            </a:r>
            <a:r>
              <a:rPr lang="en-US" altLang="ja-JP" sz="3600" dirty="0">
                <a:latin typeface="Calibri" charset="0"/>
              </a:rPr>
              <a:t> </a:t>
            </a:r>
            <a:r>
              <a:rPr lang="en-US" altLang="ja-JP" sz="3600" dirty="0" smtClean="0">
                <a:latin typeface="Calibri" charset="0"/>
              </a:rPr>
              <a:t>some </a:t>
            </a:r>
            <a:r>
              <a:rPr lang="en-US" altLang="ja-JP" sz="3600" dirty="0">
                <a:latin typeface="Calibri" charset="0"/>
              </a:rPr>
              <a:t>existing teaming approaches and practices</a:t>
            </a:r>
          </a:p>
          <a:p>
            <a:pPr lvl="1" eaLnBrk="1" hangingPunct="1"/>
            <a:r>
              <a:rPr lang="en-US" sz="3600" dirty="0">
                <a:latin typeface="Calibri" charset="0"/>
              </a:rPr>
              <a:t>Data not being used except to justify placements</a:t>
            </a:r>
          </a:p>
        </p:txBody>
      </p:sp>
    </p:spTree>
    <p:extLst>
      <p:ext uri="{BB962C8B-B14F-4D97-AF65-F5344CB8AC3E}">
        <p14:creationId xmlns:p14="http://schemas.microsoft.com/office/powerpoint/2010/main" val="15547431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5987">
                                            <p:txEl>
                                              <p:pRg st="1" end="1"/>
                                            </p:txEl>
                                          </p:spTgt>
                                        </p:tgtEl>
                                        <p:attrNameLst>
                                          <p:attrName>style.visibility</p:attrName>
                                        </p:attrNameLst>
                                      </p:cBhvr>
                                      <p:to>
                                        <p:strVal val="visible"/>
                                      </p:to>
                                    </p:set>
                                    <p:animEffect transition="in" filter="blinds(horizontal)">
                                      <p:cBhvr>
                                        <p:cTn id="7" dur="500"/>
                                        <p:tgtEl>
                                          <p:spTgt spid="1065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65987">
                                            <p:txEl>
                                              <p:pRg st="2" end="2"/>
                                            </p:txEl>
                                          </p:spTgt>
                                        </p:tgtEl>
                                        <p:attrNameLst>
                                          <p:attrName>style.visibility</p:attrName>
                                        </p:attrNameLst>
                                      </p:cBhvr>
                                      <p:to>
                                        <p:strVal val="visible"/>
                                      </p:to>
                                    </p:set>
                                    <p:animEffect transition="in" filter="blinds(horizontal)">
                                      <p:cBhvr>
                                        <p:cTn id="12" dur="500"/>
                                        <p:tgtEl>
                                          <p:spTgt spid="1065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65987">
                                            <p:txEl>
                                              <p:pRg st="3" end="3"/>
                                            </p:txEl>
                                          </p:spTgt>
                                        </p:tgtEl>
                                        <p:attrNameLst>
                                          <p:attrName>style.visibility</p:attrName>
                                        </p:attrNameLst>
                                      </p:cBhvr>
                                      <p:to>
                                        <p:strVal val="visible"/>
                                      </p:to>
                                    </p:set>
                                    <p:animEffect transition="in" filter="blinds(horizontal)">
                                      <p:cBhvr>
                                        <p:cTn id="17" dur="500"/>
                                        <p:tgtEl>
                                          <p:spTgt spid="1065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86631" y="381000"/>
            <a:ext cx="7399338" cy="1143000"/>
          </a:xfrm>
        </p:spPr>
        <p:txBody>
          <a:bodyPr>
            <a:normAutofit fontScale="90000"/>
          </a:bodyPr>
          <a:lstStyle/>
          <a:p>
            <a:pPr eaLnBrk="1" hangingPunct="1">
              <a:defRPr/>
            </a:pPr>
            <a:r>
              <a:rPr lang="en-US" sz="4000" b="1" dirty="0" smtClean="0">
                <a:solidFill>
                  <a:schemeClr val="tx2"/>
                </a:solidFill>
                <a:ea typeface="+mj-ea"/>
                <a:cs typeface="+mj-cs"/>
              </a:rPr>
              <a:t>Examples of Ineffective Secondary/Tertiary Structures</a:t>
            </a:r>
          </a:p>
        </p:txBody>
      </p:sp>
      <p:sp>
        <p:nvSpPr>
          <p:cNvPr id="59394" name="Rectangle 3"/>
          <p:cNvSpPr>
            <a:spLocks noGrp="1" noChangeArrowheads="1"/>
          </p:cNvSpPr>
          <p:nvPr>
            <p:ph idx="1"/>
          </p:nvPr>
        </p:nvSpPr>
        <p:spPr>
          <a:xfrm>
            <a:off x="685800" y="1828800"/>
            <a:ext cx="8001000" cy="4572000"/>
          </a:xfrm>
        </p:spPr>
        <p:txBody>
          <a:bodyPr/>
          <a:lstStyle/>
          <a:p>
            <a:pPr eaLnBrk="1" hangingPunct="1">
              <a:buFont typeface="Arial" charset="0"/>
              <a:buChar char="•"/>
            </a:pPr>
            <a:r>
              <a:rPr lang="en-US" dirty="0">
                <a:latin typeface="Calibri" charset="0"/>
              </a:rPr>
              <a:t>Referrals to Sp. Ed. seen as the </a:t>
            </a:r>
            <a:r>
              <a:rPr lang="ja-JP" altLang="en-US" dirty="0">
                <a:latin typeface="Calibri" charset="0"/>
              </a:rPr>
              <a:t>“</a:t>
            </a:r>
            <a:r>
              <a:rPr lang="en-US" altLang="ja-JP" dirty="0">
                <a:latin typeface="Calibri" charset="0"/>
              </a:rPr>
              <a:t>intervention</a:t>
            </a:r>
            <a:r>
              <a:rPr lang="ja-JP" altLang="en-US" dirty="0">
                <a:latin typeface="Calibri" charset="0"/>
              </a:rPr>
              <a:t>”</a:t>
            </a:r>
            <a:endParaRPr lang="en-US" altLang="ja-JP" dirty="0">
              <a:latin typeface="Calibri" charset="0"/>
            </a:endParaRPr>
          </a:p>
          <a:p>
            <a:pPr eaLnBrk="1" hangingPunct="1">
              <a:buFont typeface="Arial" charset="0"/>
              <a:buChar char="•"/>
            </a:pPr>
            <a:r>
              <a:rPr lang="en-US" dirty="0">
                <a:latin typeface="Calibri" charset="0"/>
              </a:rPr>
              <a:t>FBA seen as required </a:t>
            </a:r>
            <a:r>
              <a:rPr lang="ja-JP" altLang="en-US" dirty="0" smtClean="0">
                <a:latin typeface="Calibri" charset="0"/>
              </a:rPr>
              <a:t>“</a:t>
            </a:r>
            <a:r>
              <a:rPr lang="en-US" altLang="ja-JP" dirty="0">
                <a:latin typeface="Calibri" charset="0"/>
              </a:rPr>
              <a:t>paperwork</a:t>
            </a:r>
            <a:r>
              <a:rPr lang="ja-JP" altLang="en-US" dirty="0">
                <a:latin typeface="Calibri" charset="0"/>
              </a:rPr>
              <a:t>”</a:t>
            </a:r>
            <a:r>
              <a:rPr lang="en-US" altLang="ja-JP" dirty="0">
                <a:latin typeface="Calibri" charset="0"/>
              </a:rPr>
              <a:t> vs. a needed part of designing an intervention</a:t>
            </a:r>
          </a:p>
          <a:p>
            <a:pPr eaLnBrk="1" hangingPunct="1">
              <a:buFont typeface="Arial" charset="0"/>
              <a:buChar char="•"/>
            </a:pPr>
            <a:r>
              <a:rPr lang="en-US" dirty="0">
                <a:latin typeface="Calibri" charset="0"/>
              </a:rPr>
              <a:t>Interventions the system is familiar with vs. ones likely to produce an effect </a:t>
            </a:r>
          </a:p>
          <a:p>
            <a:pPr lvl="1" eaLnBrk="1" hangingPunct="1"/>
            <a:r>
              <a:rPr lang="en-US" sz="2600" dirty="0">
                <a:latin typeface="Calibri" charset="0"/>
              </a:rPr>
              <a:t>(ex: student sent for </a:t>
            </a:r>
            <a:r>
              <a:rPr lang="en-US" sz="2600" dirty="0" smtClean="0">
                <a:latin typeface="Calibri" charset="0"/>
              </a:rPr>
              <a:t>insight-based </a:t>
            </a:r>
            <a:r>
              <a:rPr lang="en-US" sz="2600" dirty="0">
                <a:latin typeface="Calibri" charset="0"/>
              </a:rPr>
              <a:t>counseling at point of misbehavior)</a:t>
            </a:r>
          </a:p>
          <a:p>
            <a:pPr lvl="1" eaLnBrk="1" hangingPunct="1">
              <a:buFontTx/>
              <a:buNone/>
            </a:pPr>
            <a:endParaRPr lang="en-US" sz="2600" dirty="0">
              <a:latin typeface="Calibri" charset="0"/>
            </a:endParaRPr>
          </a:p>
          <a:p>
            <a:pPr lvl="1" eaLnBrk="1" hangingPunct="1"/>
            <a:endParaRPr lang="en-US" dirty="0">
              <a:latin typeface="Calibri" charset="0"/>
            </a:endParaRPr>
          </a:p>
        </p:txBody>
      </p:sp>
    </p:spTree>
    <p:extLst>
      <p:ext uri="{BB962C8B-B14F-4D97-AF65-F5344CB8AC3E}">
        <p14:creationId xmlns:p14="http://schemas.microsoft.com/office/powerpoint/2010/main" val="23329973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4368" y="533400"/>
            <a:ext cx="8229600" cy="685800"/>
          </a:xfrm>
          <a:noFill/>
          <a:ln/>
        </p:spPr>
        <p:txBody>
          <a:bodyPr>
            <a:normAutofit fontScale="90000"/>
          </a:bodyPr>
          <a:lstStyle/>
          <a:p>
            <a:r>
              <a:rPr lang="en-US" sz="2000" b="1" dirty="0" smtClean="0">
                <a:solidFill>
                  <a:srgbClr val="006699"/>
                </a:solidFill>
                <a:latin typeface="Century Gothic" charset="0"/>
              </a:rPr>
              <a:t>IL Tertiary </a:t>
            </a:r>
            <a:r>
              <a:rPr lang="en-US" sz="2000" b="1" dirty="0">
                <a:solidFill>
                  <a:srgbClr val="006699"/>
                </a:solidFill>
                <a:latin typeface="Century Gothic" charset="0"/>
              </a:rPr>
              <a:t>Demo School Reduces ODRs &amp; Increases </a:t>
            </a:r>
            <a:br>
              <a:rPr lang="en-US" sz="2000" b="1" dirty="0">
                <a:solidFill>
                  <a:srgbClr val="006699"/>
                </a:solidFill>
                <a:latin typeface="Century Gothic" charset="0"/>
              </a:rPr>
            </a:br>
            <a:r>
              <a:rPr lang="en-US" sz="2000" b="1" dirty="0">
                <a:solidFill>
                  <a:srgbClr val="006699"/>
                </a:solidFill>
                <a:latin typeface="Century Gothic" charset="0"/>
              </a:rPr>
              <a:t>Simple Secondary Interventions</a:t>
            </a:r>
          </a:p>
        </p:txBody>
      </p:sp>
      <p:graphicFrame>
        <p:nvGraphicFramePr>
          <p:cNvPr id="9219" name="Object 3"/>
          <p:cNvGraphicFramePr>
            <a:graphicFrameLocks noGrp="1" noChangeAspect="1"/>
          </p:cNvGraphicFramePr>
          <p:nvPr>
            <p:ph type="chart" idx="1"/>
            <p:extLst>
              <p:ext uri="{D42A27DB-BD31-4B8C-83A1-F6EECF244321}">
                <p14:modId xmlns:p14="http://schemas.microsoft.com/office/powerpoint/2010/main" val="1187385861"/>
              </p:ext>
            </p:extLst>
          </p:nvPr>
        </p:nvGraphicFramePr>
        <p:xfrm>
          <a:off x="0" y="1524000"/>
          <a:ext cx="9072054" cy="4416093"/>
        </p:xfrm>
        <a:graphic>
          <a:graphicData uri="http://schemas.openxmlformats.org/presentationml/2006/ole">
            <mc:AlternateContent xmlns:mc="http://schemas.openxmlformats.org/markup-compatibility/2006">
              <mc:Choice xmlns:v="urn:schemas-microsoft-com:vml" Requires="v">
                <p:oleObj spid="_x0000_s1060" name="Chart" r:id="rId4" imgW="8239075" imgH="4010125" progId="MSGraph.Chart.8">
                  <p:embed followColorScheme="full"/>
                </p:oleObj>
              </mc:Choice>
              <mc:Fallback>
                <p:oleObj name="Chart" r:id="rId4" imgW="8239075" imgH="401012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072054" cy="4416093"/>
                      </a:xfrm>
                      <a:prstGeom prst="rect">
                        <a:avLst/>
                      </a:prstGeom>
                    </p:spPr>
                  </p:pic>
                </p:oleObj>
              </mc:Fallback>
            </mc:AlternateContent>
          </a:graphicData>
        </a:graphic>
      </p:graphicFrame>
      <p:sp>
        <p:nvSpPr>
          <p:cNvPr id="9220" name="Text Box 4"/>
          <p:cNvSpPr txBox="1">
            <a:spLocks noChangeArrowheads="1"/>
          </p:cNvSpPr>
          <p:nvPr/>
        </p:nvSpPr>
        <p:spPr bwMode="auto">
          <a:xfrm>
            <a:off x="3578225" y="6019800"/>
            <a:ext cx="31273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b="1">
                <a:latin typeface="Century Gothic" charset="0"/>
              </a:rPr>
              <a:t>*CICO = Check in, Check Out</a:t>
            </a:r>
          </a:p>
        </p:txBody>
      </p:sp>
    </p:spTree>
    <p:extLst>
      <p:ext uri="{BB962C8B-B14F-4D97-AF65-F5344CB8AC3E}">
        <p14:creationId xmlns:p14="http://schemas.microsoft.com/office/powerpoint/2010/main" val="22543691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rmAutofit fontScale="90000"/>
          </a:bodyPr>
          <a:lstStyle/>
          <a:p>
            <a:r>
              <a:rPr lang="en-US" b="1" dirty="0">
                <a:solidFill>
                  <a:schemeClr val="tx2"/>
                </a:solidFill>
              </a:rPr>
              <a:t>Example of </a:t>
            </a:r>
            <a:r>
              <a:rPr lang="en-US" b="1" dirty="0" smtClean="0">
                <a:solidFill>
                  <a:schemeClr val="tx2"/>
                </a:solidFill>
              </a:rPr>
              <a:t>change </a:t>
            </a:r>
            <a:r>
              <a:rPr lang="en-US" b="1" dirty="0">
                <a:solidFill>
                  <a:schemeClr val="tx2"/>
                </a:solidFill>
              </a:rPr>
              <a:t>that may be </a:t>
            </a:r>
            <a:r>
              <a:rPr lang="en-US" b="1" dirty="0" smtClean="0">
                <a:solidFill>
                  <a:schemeClr val="tx2"/>
                </a:solidFill>
              </a:rPr>
              <a:t>needed</a:t>
            </a:r>
            <a:endParaRPr lang="en-US" b="1" dirty="0">
              <a:solidFill>
                <a:schemeClr val="tx2"/>
              </a:solidFill>
            </a:endParaRPr>
          </a:p>
        </p:txBody>
      </p:sp>
      <p:sp>
        <p:nvSpPr>
          <p:cNvPr id="60418" name="Content Placeholder 2"/>
          <p:cNvSpPr>
            <a:spLocks noGrp="1"/>
          </p:cNvSpPr>
          <p:nvPr>
            <p:ph idx="1"/>
          </p:nvPr>
        </p:nvSpPr>
        <p:spPr/>
        <p:txBody>
          <a:bodyPr/>
          <a:lstStyle/>
          <a:p>
            <a:pPr>
              <a:buFont typeface="Arial" charset="0"/>
              <a:buChar char="•"/>
            </a:pPr>
            <a:r>
              <a:rPr lang="ja-JP" altLang="en-US" dirty="0">
                <a:latin typeface="Calibri" charset="0"/>
              </a:rPr>
              <a:t>“</a:t>
            </a:r>
            <a:r>
              <a:rPr lang="en-US" altLang="ja-JP" dirty="0">
                <a:latin typeface="Calibri" charset="0"/>
              </a:rPr>
              <a:t>Groups</a:t>
            </a:r>
            <a:r>
              <a:rPr lang="ja-JP" altLang="en-US" dirty="0">
                <a:latin typeface="Calibri" charset="0"/>
              </a:rPr>
              <a:t>”</a:t>
            </a:r>
            <a:r>
              <a:rPr lang="en-US" altLang="ja-JP" dirty="0">
                <a:latin typeface="Calibri" charset="0"/>
              </a:rPr>
              <a:t> that are not evidence-based</a:t>
            </a:r>
          </a:p>
          <a:p>
            <a:pPr>
              <a:buFont typeface="Arial" charset="0"/>
              <a:buChar char="•"/>
            </a:pPr>
            <a:r>
              <a:rPr lang="en-US" dirty="0">
                <a:latin typeface="Calibri" charset="0"/>
              </a:rPr>
              <a:t>Clinicians </a:t>
            </a:r>
            <a:r>
              <a:rPr lang="ja-JP" altLang="en-US" dirty="0">
                <a:latin typeface="Calibri" charset="0"/>
              </a:rPr>
              <a:t>“</a:t>
            </a:r>
            <a:r>
              <a:rPr lang="en-US" altLang="ja-JP" dirty="0">
                <a:latin typeface="Calibri" charset="0"/>
              </a:rPr>
              <a:t>seeing</a:t>
            </a:r>
            <a:r>
              <a:rPr lang="ja-JP" altLang="en-US" dirty="0">
                <a:latin typeface="Calibri" charset="0"/>
              </a:rPr>
              <a:t>”</a:t>
            </a:r>
            <a:r>
              <a:rPr lang="en-US" altLang="ja-JP" dirty="0">
                <a:latin typeface="Calibri" charset="0"/>
              </a:rPr>
              <a:t> students w/o clarity of intervention and data to determine effectiveness</a:t>
            </a:r>
          </a:p>
          <a:p>
            <a:pPr>
              <a:buFont typeface="Arial" charset="0"/>
              <a:buChar char="•"/>
            </a:pPr>
            <a:r>
              <a:rPr lang="en-US" dirty="0">
                <a:latin typeface="Calibri" charset="0"/>
              </a:rPr>
              <a:t>Re-install FBA/BIP process with focus on effectiveness vs compliance</a:t>
            </a:r>
          </a:p>
        </p:txBody>
      </p:sp>
    </p:spTree>
    <p:extLst>
      <p:ext uri="{BB962C8B-B14F-4D97-AF65-F5344CB8AC3E}">
        <p14:creationId xmlns:p14="http://schemas.microsoft.com/office/powerpoint/2010/main" val="380691756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685800" y="228600"/>
            <a:ext cx="8077200" cy="1143000"/>
          </a:xfrm>
        </p:spPr>
        <p:txBody>
          <a:bodyPr>
            <a:noAutofit/>
          </a:bodyPr>
          <a:lstStyle/>
          <a:p>
            <a:pPr eaLnBrk="1" hangingPunct="1"/>
            <a:r>
              <a:rPr lang="en-US" sz="3200" b="1" dirty="0">
                <a:solidFill>
                  <a:schemeClr val="tx2"/>
                </a:solidFill>
                <a:cs typeface="Arial" charset="0"/>
              </a:rPr>
              <a:t>Social Skills/Academic Instructional Groups</a:t>
            </a:r>
            <a:r>
              <a:rPr lang="en-US" sz="3200" b="1" dirty="0" smtClean="0">
                <a:solidFill>
                  <a:schemeClr val="tx2"/>
                </a:solidFill>
                <a:cs typeface="Arial" charset="0"/>
              </a:rPr>
              <a:t>:</a:t>
            </a:r>
            <a:endParaRPr lang="en-US" sz="3200" dirty="0">
              <a:solidFill>
                <a:schemeClr val="tx2"/>
              </a:solidFill>
              <a:cs typeface="Arial" charset="0"/>
            </a:endParaRPr>
          </a:p>
        </p:txBody>
      </p:sp>
      <p:sp>
        <p:nvSpPr>
          <p:cNvPr id="43011" name="Rectangle 3"/>
          <p:cNvSpPr>
            <a:spLocks noGrp="1" noChangeArrowheads="1"/>
          </p:cNvSpPr>
          <p:nvPr>
            <p:ph type="body" idx="4294967295"/>
          </p:nvPr>
        </p:nvSpPr>
        <p:spPr>
          <a:xfrm>
            <a:off x="685800" y="1676400"/>
            <a:ext cx="7924800" cy="4876800"/>
          </a:xfrm>
        </p:spPr>
        <p:txBody>
          <a:bodyPr/>
          <a:lstStyle/>
          <a:p>
            <a:pPr eaLnBrk="1" hangingPunct="1">
              <a:lnSpc>
                <a:spcPct val="90000"/>
              </a:lnSpc>
              <a:buFont typeface="Arial" charset="0"/>
              <a:buChar char="•"/>
            </a:pPr>
            <a:r>
              <a:rPr lang="en-US" sz="2200" dirty="0">
                <a:latin typeface="Calibri" charset="0"/>
                <a:cs typeface="Arial" charset="0"/>
              </a:rPr>
              <a:t>Selection into groups based on </a:t>
            </a:r>
            <a:r>
              <a:rPr lang="en-US" sz="2200" dirty="0" smtClean="0">
                <a:latin typeface="Calibri" charset="0"/>
                <a:cs typeface="Arial" charset="0"/>
              </a:rPr>
              <a:t>youths’</a:t>
            </a:r>
            <a:r>
              <a:rPr lang="en-US" altLang="ja-JP" sz="2200" dirty="0" smtClean="0">
                <a:latin typeface="Calibri" charset="0"/>
                <a:cs typeface="Arial" charset="0"/>
              </a:rPr>
              <a:t> </a:t>
            </a:r>
            <a:r>
              <a:rPr lang="en-US" altLang="ja-JP" sz="2200" dirty="0">
                <a:solidFill>
                  <a:srgbClr val="FF0000"/>
                </a:solidFill>
                <a:latin typeface="Calibri" charset="0"/>
                <a:cs typeface="Arial" charset="0"/>
              </a:rPr>
              <a:t>reaction to life</a:t>
            </a:r>
            <a:r>
              <a:rPr lang="en-US" altLang="ja-JP" sz="2200" dirty="0">
                <a:latin typeface="Calibri" charset="0"/>
                <a:cs typeface="Arial" charset="0"/>
              </a:rPr>
              <a:t> circumstance not existence of life circumstances </a:t>
            </a:r>
          </a:p>
          <a:p>
            <a:pPr lvl="1" eaLnBrk="1" hangingPunct="1">
              <a:lnSpc>
                <a:spcPct val="90000"/>
              </a:lnSpc>
            </a:pPr>
            <a:r>
              <a:rPr lang="en-US" sz="1900" dirty="0">
                <a:latin typeface="Calibri" charset="0"/>
                <a:cs typeface="Arial" charset="0"/>
              </a:rPr>
              <a:t>ex. fighting with peers, not family divorce</a:t>
            </a:r>
          </a:p>
          <a:p>
            <a:pPr eaLnBrk="1" hangingPunct="1">
              <a:lnSpc>
                <a:spcPct val="90000"/>
              </a:lnSpc>
            </a:pPr>
            <a:endParaRPr lang="en-US" sz="2200" dirty="0">
              <a:latin typeface="Calibri" charset="0"/>
              <a:cs typeface="Arial" charset="0"/>
            </a:endParaRPr>
          </a:p>
          <a:p>
            <a:pPr eaLnBrk="1" hangingPunct="1">
              <a:lnSpc>
                <a:spcPct val="90000"/>
              </a:lnSpc>
              <a:buFont typeface="Arial" charset="0"/>
              <a:buChar char="•"/>
            </a:pPr>
            <a:r>
              <a:rPr lang="en-US" sz="2200" dirty="0">
                <a:latin typeface="Calibri" charset="0"/>
                <a:cs typeface="Arial" charset="0"/>
              </a:rPr>
              <a:t>Goals for improvement </a:t>
            </a:r>
            <a:r>
              <a:rPr lang="en-US" sz="2200" dirty="0">
                <a:solidFill>
                  <a:srgbClr val="FF0000"/>
                </a:solidFill>
                <a:latin typeface="Calibri" charset="0"/>
                <a:cs typeface="Arial" charset="0"/>
              </a:rPr>
              <a:t>common</a:t>
            </a:r>
            <a:r>
              <a:rPr lang="en-US" sz="2200" dirty="0">
                <a:latin typeface="Calibri" charset="0"/>
                <a:cs typeface="Arial" charset="0"/>
              </a:rPr>
              <a:t> across youth in same group </a:t>
            </a:r>
          </a:p>
          <a:p>
            <a:pPr lvl="1" eaLnBrk="1" hangingPunct="1">
              <a:lnSpc>
                <a:spcPct val="90000"/>
              </a:lnSpc>
            </a:pPr>
            <a:r>
              <a:rPr lang="en-US" sz="1900" dirty="0">
                <a:latin typeface="Calibri" charset="0"/>
                <a:cs typeface="Arial" charset="0"/>
              </a:rPr>
              <a:t>ex. use your words</a:t>
            </a:r>
            <a:endParaRPr lang="en-US" sz="1900" dirty="0">
              <a:solidFill>
                <a:srgbClr val="FF0000"/>
              </a:solidFill>
              <a:latin typeface="Calibri" charset="0"/>
              <a:cs typeface="Arial" charset="0"/>
            </a:endParaRPr>
          </a:p>
          <a:p>
            <a:pPr eaLnBrk="1" hangingPunct="1">
              <a:lnSpc>
                <a:spcPct val="90000"/>
              </a:lnSpc>
            </a:pPr>
            <a:endParaRPr lang="en-US" sz="2200" dirty="0">
              <a:latin typeface="Calibri" charset="0"/>
              <a:cs typeface="Arial" charset="0"/>
            </a:endParaRPr>
          </a:p>
          <a:p>
            <a:pPr eaLnBrk="1" hangingPunct="1">
              <a:lnSpc>
                <a:spcPct val="90000"/>
              </a:lnSpc>
              <a:buFont typeface="Arial" charset="0"/>
              <a:buChar char="•"/>
            </a:pPr>
            <a:r>
              <a:rPr lang="en-US" sz="2200" dirty="0">
                <a:latin typeface="Calibri" charset="0"/>
                <a:cs typeface="Arial" charset="0"/>
              </a:rPr>
              <a:t>Data </a:t>
            </a:r>
            <a:r>
              <a:rPr lang="en-US" sz="2200" dirty="0" smtClean="0">
                <a:latin typeface="Calibri" charset="0"/>
                <a:cs typeface="Arial" charset="0"/>
              </a:rPr>
              <a:t>used </a:t>
            </a:r>
            <a:r>
              <a:rPr lang="en-US" sz="2200" dirty="0">
                <a:latin typeface="Calibri" charset="0"/>
                <a:cs typeface="Arial" charset="0"/>
              </a:rPr>
              <a:t>to measure if skills are being </a:t>
            </a:r>
            <a:r>
              <a:rPr lang="en-US" sz="2200" dirty="0">
                <a:solidFill>
                  <a:srgbClr val="FF0000"/>
                </a:solidFill>
                <a:latin typeface="Calibri" charset="0"/>
                <a:cs typeface="Arial" charset="0"/>
              </a:rPr>
              <a:t>USED</a:t>
            </a:r>
            <a:r>
              <a:rPr lang="en-US" sz="2200" dirty="0">
                <a:latin typeface="Calibri" charset="0"/>
                <a:cs typeface="Arial" charset="0"/>
              </a:rPr>
              <a:t> in natural settings (vs. in counseling sessions)</a:t>
            </a:r>
          </a:p>
          <a:p>
            <a:pPr lvl="1" eaLnBrk="1" hangingPunct="1">
              <a:lnSpc>
                <a:spcPct val="90000"/>
              </a:lnSpc>
            </a:pPr>
            <a:r>
              <a:rPr lang="en-US" sz="2000" dirty="0">
                <a:latin typeface="Calibri" charset="0"/>
                <a:cs typeface="Arial" charset="0"/>
              </a:rPr>
              <a:t>transference of skills to classroom, café etc.</a:t>
            </a:r>
          </a:p>
          <a:p>
            <a:pPr eaLnBrk="1" hangingPunct="1">
              <a:lnSpc>
                <a:spcPct val="90000"/>
              </a:lnSpc>
            </a:pPr>
            <a:endParaRPr lang="en-US" sz="2200" dirty="0">
              <a:solidFill>
                <a:srgbClr val="FF0000"/>
              </a:solidFill>
              <a:latin typeface="Calibri" charset="0"/>
              <a:cs typeface="Arial" charset="0"/>
            </a:endParaRPr>
          </a:p>
          <a:p>
            <a:pPr eaLnBrk="1" hangingPunct="1">
              <a:lnSpc>
                <a:spcPct val="90000"/>
              </a:lnSpc>
              <a:buFont typeface="Arial" charset="0"/>
              <a:buChar char="•"/>
            </a:pPr>
            <a:r>
              <a:rPr lang="en-US" sz="2200" dirty="0">
                <a:solidFill>
                  <a:srgbClr val="FF0000"/>
                </a:solidFill>
                <a:latin typeface="Calibri" charset="0"/>
                <a:cs typeface="Arial" charset="0"/>
              </a:rPr>
              <a:t>Stakeholders</a:t>
            </a:r>
            <a:r>
              <a:rPr lang="en-US" sz="2200" dirty="0">
                <a:latin typeface="Calibri" charset="0"/>
                <a:cs typeface="Arial" charset="0"/>
              </a:rPr>
              <a:t> (teachers, family etc.) have input into success of intervention </a:t>
            </a:r>
          </a:p>
          <a:p>
            <a:pPr lvl="1" eaLnBrk="1" hangingPunct="1">
              <a:lnSpc>
                <a:spcPct val="90000"/>
              </a:lnSpc>
            </a:pPr>
            <a:r>
              <a:rPr lang="en-US" sz="1700" dirty="0">
                <a:latin typeface="Calibri" charset="0"/>
                <a:cs typeface="Arial" charset="0"/>
              </a:rPr>
              <a:t>ex. Daily Progress Report</a:t>
            </a:r>
          </a:p>
        </p:txBody>
      </p:sp>
    </p:spTree>
    <p:extLst>
      <p:ext uri="{BB962C8B-B14F-4D97-AF65-F5344CB8AC3E}">
        <p14:creationId xmlns:p14="http://schemas.microsoft.com/office/powerpoint/2010/main" val="11205336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5"/>
          <p:cNvSpPr>
            <a:spLocks noChangeArrowheads="1"/>
          </p:cNvSpPr>
          <p:nvPr/>
        </p:nvSpPr>
        <p:spPr bwMode="auto">
          <a:xfrm>
            <a:off x="-962025" y="-13398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9874" name="Rectangle 6"/>
          <p:cNvSpPr>
            <a:spLocks noChangeArrowheads="1"/>
          </p:cNvSpPr>
          <p:nvPr/>
        </p:nvSpPr>
        <p:spPr bwMode="auto">
          <a:xfrm>
            <a:off x="-962025" y="-939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9875" name="Rectangle 7"/>
          <p:cNvSpPr>
            <a:spLocks noChangeArrowheads="1"/>
          </p:cNvSpPr>
          <p:nvPr/>
        </p:nvSpPr>
        <p:spPr bwMode="auto">
          <a:xfrm>
            <a:off x="2168525" y="77788"/>
            <a:ext cx="489585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dirty="0">
                <a:solidFill>
                  <a:srgbClr val="3333CC"/>
                </a:solidFill>
                <a:cs typeface="Times New Roman" charset="0"/>
              </a:rPr>
              <a:t>Daily Progress Report (DPR) Sample</a:t>
            </a:r>
            <a:br>
              <a:rPr lang="en-US" sz="2400" b="1" u="sng" dirty="0">
                <a:solidFill>
                  <a:srgbClr val="3333CC"/>
                </a:solidFill>
                <a:cs typeface="Times New Roman" charset="0"/>
              </a:rPr>
            </a:br>
            <a:endParaRPr lang="en-US" sz="900" b="1" u="sng" dirty="0">
              <a:solidFill>
                <a:srgbClr val="3333CC"/>
              </a:solidFill>
            </a:endParaRPr>
          </a:p>
          <a:p>
            <a:pPr algn="ctr" eaLnBrk="0" hangingPunct="0"/>
            <a:r>
              <a:rPr lang="en-US" sz="1000" dirty="0">
                <a:latin typeface="Comic Sans MS" charset="0"/>
                <a:cs typeface="Times New Roman" charset="0"/>
              </a:rPr>
              <a:t>NAME:______________________  DATE:__________________</a:t>
            </a:r>
          </a:p>
          <a:p>
            <a:pPr algn="ctr" eaLnBrk="0" hangingPunct="0"/>
            <a:endParaRPr lang="en-US" sz="1000" dirty="0"/>
          </a:p>
          <a:p>
            <a:pPr algn="ctr" eaLnBrk="0" hangingPunct="0"/>
            <a:r>
              <a:rPr lang="en-US" sz="1000" dirty="0">
                <a:cs typeface="Times New Roman" charset="0"/>
              </a:rPr>
              <a:t>Teachers please indicate YES (2), SO-SO (1), or NO (0) regarding the </a:t>
            </a:r>
            <a:r>
              <a:rPr lang="en-US" sz="1000" dirty="0" smtClean="0">
                <a:cs typeface="Times New Roman" charset="0"/>
              </a:rPr>
              <a:t>student’</a:t>
            </a:r>
            <a:r>
              <a:rPr lang="en-US" altLang="ja-JP" sz="1000" dirty="0" smtClean="0">
                <a:cs typeface="Times New Roman" charset="0"/>
              </a:rPr>
              <a:t>s </a:t>
            </a:r>
            <a:r>
              <a:rPr lang="en-US" altLang="ja-JP" sz="1000" dirty="0">
                <a:cs typeface="Times New Roman" charset="0"/>
              </a:rPr>
              <a:t>achievement</a:t>
            </a:r>
            <a:br>
              <a:rPr lang="en-US" altLang="ja-JP" sz="1000" dirty="0">
                <a:cs typeface="Times New Roman" charset="0"/>
              </a:rPr>
            </a:br>
            <a:r>
              <a:rPr lang="en-US" altLang="ja-JP" sz="1000" dirty="0">
                <a:cs typeface="Times New Roman" charset="0"/>
              </a:rPr>
              <a:t> in relation to the following sets of expectations/behaviors</a:t>
            </a:r>
            <a:r>
              <a:rPr lang="en-US" altLang="ja-JP" sz="900" dirty="0">
                <a:latin typeface="Comic Sans MS" charset="0"/>
                <a:cs typeface="Times New Roman" charset="0"/>
              </a:rPr>
              <a:t>.</a:t>
            </a:r>
            <a:endParaRPr lang="en-US" dirty="0">
              <a:latin typeface="Calibri" charset="0"/>
            </a:endParaRPr>
          </a:p>
        </p:txBody>
      </p:sp>
      <p:graphicFrame>
        <p:nvGraphicFramePr>
          <p:cNvPr id="23604" name="Group 52"/>
          <p:cNvGraphicFramePr>
            <a:graphicFrameLocks noGrp="1"/>
          </p:cNvGraphicFramePr>
          <p:nvPr>
            <p:extLst>
              <p:ext uri="{D42A27DB-BD31-4B8C-83A1-F6EECF244321}">
                <p14:modId xmlns:p14="http://schemas.microsoft.com/office/powerpoint/2010/main" val="1182601242"/>
              </p:ext>
            </p:extLst>
          </p:nvPr>
        </p:nvGraphicFramePr>
        <p:xfrm>
          <a:off x="533400" y="1443038"/>
          <a:ext cx="8153400" cy="4576762"/>
        </p:xfrm>
        <a:graphic>
          <a:graphicData uri="http://schemas.openxmlformats.org/drawingml/2006/table">
            <a:tbl>
              <a:tblPr/>
              <a:tblGrid>
                <a:gridCol w="1851025"/>
                <a:gridCol w="1574800"/>
                <a:gridCol w="1574800"/>
                <a:gridCol w="1574800"/>
                <a:gridCol w="1577975"/>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920" name="Rectangle 52"/>
          <p:cNvSpPr>
            <a:spLocks noChangeArrowheads="1"/>
          </p:cNvSpPr>
          <p:nvPr/>
        </p:nvSpPr>
        <p:spPr bwMode="auto">
          <a:xfrm>
            <a:off x="-4343400" y="5867400"/>
            <a:ext cx="9088438"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79921" name="Rectangle 53"/>
          <p:cNvSpPr>
            <a:spLocks noChangeArrowheads="1"/>
          </p:cNvSpPr>
          <p:nvPr/>
        </p:nvSpPr>
        <p:spPr bwMode="auto">
          <a:xfrm>
            <a:off x="-962025" y="7969250"/>
            <a:ext cx="58832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Tree>
    <p:extLst>
      <p:ext uri="{BB962C8B-B14F-4D97-AF65-F5344CB8AC3E}">
        <p14:creationId xmlns:p14="http://schemas.microsoft.com/office/powerpoint/2010/main" val="5562184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ChangeArrowheads="1"/>
          </p:cNvSpPr>
          <p:nvPr/>
        </p:nvSpPr>
        <p:spPr bwMode="auto">
          <a:xfrm>
            <a:off x="-962025" y="-15240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86018" name="Rectangle 6"/>
          <p:cNvSpPr>
            <a:spLocks noChangeArrowheads="1"/>
          </p:cNvSpPr>
          <p:nvPr/>
        </p:nvSpPr>
        <p:spPr bwMode="auto">
          <a:xfrm>
            <a:off x="-962025" y="-112395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86019" name="Rectangle 7"/>
          <p:cNvSpPr>
            <a:spLocks noChangeArrowheads="1"/>
          </p:cNvSpPr>
          <p:nvPr/>
        </p:nvSpPr>
        <p:spPr bwMode="auto">
          <a:xfrm>
            <a:off x="2151063" y="77788"/>
            <a:ext cx="4930775"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dirty="0">
                <a:solidFill>
                  <a:srgbClr val="3333CC"/>
                </a:solidFill>
                <a:cs typeface="Times New Roman" charset="0"/>
              </a:rPr>
              <a:t>Daily Progress Report (DPR) Sample</a:t>
            </a:r>
            <a:br>
              <a:rPr lang="en-US" sz="2400" b="1" u="sng" dirty="0">
                <a:solidFill>
                  <a:srgbClr val="3333CC"/>
                </a:solidFill>
                <a:cs typeface="Times New Roman" charset="0"/>
              </a:rPr>
            </a:br>
            <a:endParaRPr lang="en-US" sz="900" b="1" u="sng" dirty="0">
              <a:solidFill>
                <a:srgbClr val="3333CC"/>
              </a:solidFill>
            </a:endParaRPr>
          </a:p>
          <a:p>
            <a:pPr algn="ctr" eaLnBrk="0" hangingPunct="0"/>
            <a:r>
              <a:rPr lang="en-US" sz="1000" dirty="0">
                <a:latin typeface="Comic Sans MS" charset="0"/>
                <a:cs typeface="Times New Roman" charset="0"/>
              </a:rPr>
              <a:t>NAME:______________________  DATE:__________________</a:t>
            </a:r>
          </a:p>
          <a:p>
            <a:pPr algn="ctr" eaLnBrk="0" hangingPunct="0"/>
            <a:endParaRPr lang="en-US" sz="1000" dirty="0"/>
          </a:p>
          <a:p>
            <a:pPr algn="ctr" eaLnBrk="0" hangingPunct="0"/>
            <a:r>
              <a:rPr lang="en-US" sz="1000" dirty="0">
                <a:cs typeface="Times New Roman" charset="0"/>
              </a:rPr>
              <a:t>Teachers please indicate YES (2), SO-SO (1), or NO (0) regarding the </a:t>
            </a:r>
            <a:r>
              <a:rPr lang="en-US" sz="1000" dirty="0" smtClean="0">
                <a:cs typeface="Times New Roman" charset="0"/>
              </a:rPr>
              <a:t>student’s</a:t>
            </a:r>
            <a:r>
              <a:rPr lang="en-US" altLang="ja-JP" sz="1000" dirty="0" smtClean="0">
                <a:cs typeface="Times New Roman" charset="0"/>
              </a:rPr>
              <a:t> </a:t>
            </a:r>
            <a:r>
              <a:rPr lang="en-US" altLang="ja-JP" sz="1000" dirty="0">
                <a:cs typeface="Times New Roman" charset="0"/>
              </a:rPr>
              <a:t>achievement</a:t>
            </a:r>
            <a:br>
              <a:rPr lang="en-US" altLang="ja-JP" sz="1000" dirty="0">
                <a:cs typeface="Times New Roman" charset="0"/>
              </a:rPr>
            </a:br>
            <a:r>
              <a:rPr lang="en-US" altLang="ja-JP" sz="1000" dirty="0">
                <a:cs typeface="Times New Roman" charset="0"/>
              </a:rPr>
              <a:t> in relation to the following sets of expectations/behaviors</a:t>
            </a:r>
            <a:r>
              <a:rPr lang="en-US" altLang="ja-JP" sz="900" dirty="0">
                <a:latin typeface="Comic Sans MS" charset="0"/>
                <a:cs typeface="Times New Roman" charset="0"/>
              </a:rPr>
              <a:t>.</a:t>
            </a:r>
            <a:endParaRPr lang="en-US" dirty="0">
              <a:latin typeface="Calibri" charset="0"/>
            </a:endParaRPr>
          </a:p>
        </p:txBody>
      </p:sp>
      <p:graphicFrame>
        <p:nvGraphicFramePr>
          <p:cNvPr id="23604" name="Group 52"/>
          <p:cNvGraphicFramePr>
            <a:graphicFrameLocks noGrp="1"/>
          </p:cNvGraphicFramePr>
          <p:nvPr>
            <p:extLst>
              <p:ext uri="{D42A27DB-BD31-4B8C-83A1-F6EECF244321}">
                <p14:modId xmlns:p14="http://schemas.microsoft.com/office/powerpoint/2010/main" val="683871197"/>
              </p:ext>
            </p:extLst>
          </p:nvPr>
        </p:nvGraphicFramePr>
        <p:xfrm>
          <a:off x="533400" y="1443038"/>
          <a:ext cx="8153400" cy="4576762"/>
        </p:xfrm>
        <a:graphic>
          <a:graphicData uri="http://schemas.openxmlformats.org/drawingml/2006/table">
            <a:tbl>
              <a:tblPr/>
              <a:tblGrid>
                <a:gridCol w="1851025"/>
                <a:gridCol w="1574800"/>
                <a:gridCol w="1574800"/>
                <a:gridCol w="1574800"/>
                <a:gridCol w="1577975"/>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6064" name="Rectangle 52"/>
          <p:cNvSpPr>
            <a:spLocks noChangeArrowheads="1"/>
          </p:cNvSpPr>
          <p:nvPr/>
        </p:nvSpPr>
        <p:spPr bwMode="auto">
          <a:xfrm>
            <a:off x="-4343400" y="5859463"/>
            <a:ext cx="9088438" cy="127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86065" name="Rectangle 53"/>
          <p:cNvSpPr>
            <a:spLocks noChangeArrowheads="1"/>
          </p:cNvSpPr>
          <p:nvPr/>
        </p:nvSpPr>
        <p:spPr bwMode="auto">
          <a:xfrm>
            <a:off x="-962025" y="7967663"/>
            <a:ext cx="594042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
        <p:nvSpPr>
          <p:cNvPr id="3" name="TextBox 2"/>
          <p:cNvSpPr txBox="1">
            <a:spLocks noChangeArrowheads="1"/>
          </p:cNvSpPr>
          <p:nvPr/>
        </p:nvSpPr>
        <p:spPr bwMode="auto">
          <a:xfrm>
            <a:off x="0" y="142875"/>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rPr>
              <a:t>Trauma-Informed</a:t>
            </a:r>
          </a:p>
          <a:p>
            <a:pPr algn="ctr" eaLnBrk="1" hangingPunct="1"/>
            <a:r>
              <a:rPr lang="en-US" sz="1800" b="1">
                <a:solidFill>
                  <a:srgbClr val="00B050"/>
                </a:solidFill>
              </a:rPr>
              <a:t>Tier 2 Group</a:t>
            </a:r>
          </a:p>
        </p:txBody>
      </p:sp>
      <p:sp>
        <p:nvSpPr>
          <p:cNvPr id="13" name="TextBox 12"/>
          <p:cNvSpPr txBox="1">
            <a:spLocks noChangeArrowheads="1"/>
          </p:cNvSpPr>
          <p:nvPr/>
        </p:nvSpPr>
        <p:spPr bwMode="auto">
          <a:xfrm>
            <a:off x="461963" y="2286000"/>
            <a:ext cx="19907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Times New Roman" charset="0"/>
              </a:rPr>
              <a:t>Self-Check</a:t>
            </a:r>
          </a:p>
          <a:p>
            <a:pPr algn="ctr" eaLnBrk="1" hangingPunct="1"/>
            <a:r>
              <a:rPr lang="en-US" sz="1300" b="1">
                <a:solidFill>
                  <a:srgbClr val="00B050"/>
                </a:solidFill>
                <a:cs typeface="Times New Roman" charset="0"/>
              </a:rPr>
              <a:t>Use calming strategy</a:t>
            </a:r>
          </a:p>
          <a:p>
            <a:pPr algn="ctr" eaLnBrk="1" hangingPunct="1"/>
            <a:endParaRPr lang="en-US" sz="1300" b="1">
              <a:solidFill>
                <a:srgbClr val="00B050"/>
              </a:solidFill>
              <a:cs typeface="Times New Roman" charset="0"/>
            </a:endParaRPr>
          </a:p>
        </p:txBody>
      </p:sp>
      <p:sp>
        <p:nvSpPr>
          <p:cNvPr id="14" name="TextBox 13"/>
          <p:cNvSpPr txBox="1">
            <a:spLocks noChangeArrowheads="1"/>
          </p:cNvSpPr>
          <p:nvPr/>
        </p:nvSpPr>
        <p:spPr bwMode="auto">
          <a:xfrm>
            <a:off x="600075" y="3224213"/>
            <a:ext cx="1828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Arial" charset="0"/>
              </a:rPr>
              <a:t>Use your words</a:t>
            </a:r>
          </a:p>
          <a:p>
            <a:pPr algn="ctr" eaLnBrk="1" hangingPunct="1"/>
            <a:r>
              <a:rPr lang="en-US" sz="1300" b="1">
                <a:solidFill>
                  <a:srgbClr val="00B050"/>
                </a:solidFill>
                <a:cs typeface="Arial" charset="0"/>
              </a:rPr>
              <a:t>Use safe hands</a:t>
            </a:r>
          </a:p>
        </p:txBody>
      </p:sp>
      <p:sp>
        <p:nvSpPr>
          <p:cNvPr id="15" name="TextBox 14"/>
          <p:cNvSpPr txBox="1">
            <a:spLocks noChangeArrowheads="1"/>
          </p:cNvSpPr>
          <p:nvPr/>
        </p:nvSpPr>
        <p:spPr bwMode="auto">
          <a:xfrm>
            <a:off x="542925" y="4211638"/>
            <a:ext cx="18288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Arial" charset="0"/>
              </a:rPr>
              <a:t>Ask for help</a:t>
            </a:r>
          </a:p>
          <a:p>
            <a:pPr algn="ctr" eaLnBrk="1" hangingPunct="1"/>
            <a:r>
              <a:rPr lang="en-US" sz="1300" b="1">
                <a:solidFill>
                  <a:srgbClr val="00B050"/>
                </a:solidFill>
                <a:cs typeface="Arial" charset="0"/>
              </a:rPr>
              <a:t>Connect with safe person</a:t>
            </a:r>
          </a:p>
        </p:txBody>
      </p:sp>
    </p:spTree>
    <p:extLst>
      <p:ext uri="{BB962C8B-B14F-4D97-AF65-F5344CB8AC3E}">
        <p14:creationId xmlns:p14="http://schemas.microsoft.com/office/powerpoint/2010/main" val="350773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ChangeArrowheads="1"/>
          </p:cNvSpPr>
          <p:nvPr/>
        </p:nvSpPr>
        <p:spPr bwMode="auto">
          <a:xfrm>
            <a:off x="-962025" y="-15240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88066" name="Rectangle 6"/>
          <p:cNvSpPr>
            <a:spLocks noChangeArrowheads="1"/>
          </p:cNvSpPr>
          <p:nvPr/>
        </p:nvSpPr>
        <p:spPr bwMode="auto">
          <a:xfrm>
            <a:off x="-962025" y="-112395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88067" name="Rectangle 7"/>
          <p:cNvSpPr>
            <a:spLocks noChangeArrowheads="1"/>
          </p:cNvSpPr>
          <p:nvPr/>
        </p:nvSpPr>
        <p:spPr bwMode="auto">
          <a:xfrm>
            <a:off x="2151063" y="77788"/>
            <a:ext cx="4930775"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dirty="0">
                <a:solidFill>
                  <a:srgbClr val="3333CC"/>
                </a:solidFill>
                <a:cs typeface="Times New Roman" charset="0"/>
              </a:rPr>
              <a:t>Daily Progress Report (DPR) Sample</a:t>
            </a:r>
            <a:br>
              <a:rPr lang="en-US" sz="2400" b="1" u="sng" dirty="0">
                <a:solidFill>
                  <a:srgbClr val="3333CC"/>
                </a:solidFill>
                <a:cs typeface="Times New Roman" charset="0"/>
              </a:rPr>
            </a:br>
            <a:endParaRPr lang="en-US" sz="900" b="1" u="sng" dirty="0">
              <a:solidFill>
                <a:srgbClr val="3333CC"/>
              </a:solidFill>
            </a:endParaRPr>
          </a:p>
          <a:p>
            <a:pPr algn="ctr" eaLnBrk="0" hangingPunct="0"/>
            <a:r>
              <a:rPr lang="en-US" sz="1000" dirty="0">
                <a:latin typeface="Comic Sans MS" charset="0"/>
                <a:cs typeface="Times New Roman" charset="0"/>
              </a:rPr>
              <a:t>NAME:______________________  DATE:__________________</a:t>
            </a:r>
          </a:p>
          <a:p>
            <a:pPr algn="ctr" eaLnBrk="0" hangingPunct="0"/>
            <a:endParaRPr lang="en-US" sz="1000" dirty="0"/>
          </a:p>
          <a:p>
            <a:pPr algn="ctr" eaLnBrk="0" hangingPunct="0"/>
            <a:r>
              <a:rPr lang="en-US" sz="1000" dirty="0">
                <a:cs typeface="Times New Roman" charset="0"/>
              </a:rPr>
              <a:t>Teachers please indicate YES (2), SO-SO (1), or NO (0) regarding the </a:t>
            </a:r>
            <a:r>
              <a:rPr lang="en-US" sz="1000" dirty="0" smtClean="0">
                <a:cs typeface="Times New Roman" charset="0"/>
              </a:rPr>
              <a:t>student’</a:t>
            </a:r>
            <a:r>
              <a:rPr lang="en-US" altLang="ja-JP" sz="1000" dirty="0" smtClean="0">
                <a:cs typeface="Times New Roman" charset="0"/>
              </a:rPr>
              <a:t>s </a:t>
            </a:r>
            <a:r>
              <a:rPr lang="en-US" altLang="ja-JP" sz="1000" dirty="0">
                <a:cs typeface="Times New Roman" charset="0"/>
              </a:rPr>
              <a:t>achievement</a:t>
            </a:r>
            <a:br>
              <a:rPr lang="en-US" altLang="ja-JP" sz="1000" dirty="0">
                <a:cs typeface="Times New Roman" charset="0"/>
              </a:rPr>
            </a:br>
            <a:r>
              <a:rPr lang="en-US" altLang="ja-JP" sz="1000" dirty="0">
                <a:cs typeface="Times New Roman" charset="0"/>
              </a:rPr>
              <a:t> in relation to the following sets of expectations/behaviors</a:t>
            </a:r>
            <a:r>
              <a:rPr lang="en-US" altLang="ja-JP" sz="900" dirty="0">
                <a:latin typeface="Comic Sans MS" charset="0"/>
                <a:cs typeface="Times New Roman" charset="0"/>
              </a:rPr>
              <a:t>.</a:t>
            </a:r>
            <a:endParaRPr lang="en-US" dirty="0">
              <a:latin typeface="Calibri" charset="0"/>
            </a:endParaRPr>
          </a:p>
        </p:txBody>
      </p:sp>
      <p:graphicFrame>
        <p:nvGraphicFramePr>
          <p:cNvPr id="23604" name="Group 52"/>
          <p:cNvGraphicFramePr>
            <a:graphicFrameLocks noGrp="1"/>
          </p:cNvGraphicFramePr>
          <p:nvPr>
            <p:extLst>
              <p:ext uri="{D42A27DB-BD31-4B8C-83A1-F6EECF244321}">
                <p14:modId xmlns:p14="http://schemas.microsoft.com/office/powerpoint/2010/main" val="1308314384"/>
              </p:ext>
            </p:extLst>
          </p:nvPr>
        </p:nvGraphicFramePr>
        <p:xfrm>
          <a:off x="533400" y="1443038"/>
          <a:ext cx="8153400" cy="4576762"/>
        </p:xfrm>
        <a:graphic>
          <a:graphicData uri="http://schemas.openxmlformats.org/drawingml/2006/table">
            <a:tbl>
              <a:tblPr/>
              <a:tblGrid>
                <a:gridCol w="1851025"/>
                <a:gridCol w="1574800"/>
                <a:gridCol w="1574800"/>
                <a:gridCol w="1574800"/>
                <a:gridCol w="1577975"/>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112" name="Rectangle 52"/>
          <p:cNvSpPr>
            <a:spLocks noChangeArrowheads="1"/>
          </p:cNvSpPr>
          <p:nvPr/>
        </p:nvSpPr>
        <p:spPr bwMode="auto">
          <a:xfrm>
            <a:off x="-4343400" y="5859463"/>
            <a:ext cx="9088438" cy="127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88113" name="Rectangle 53"/>
          <p:cNvSpPr>
            <a:spLocks noChangeArrowheads="1"/>
          </p:cNvSpPr>
          <p:nvPr/>
        </p:nvSpPr>
        <p:spPr bwMode="auto">
          <a:xfrm>
            <a:off x="-962025" y="7967663"/>
            <a:ext cx="594042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
        <p:nvSpPr>
          <p:cNvPr id="3" name="TextBox 2"/>
          <p:cNvSpPr txBox="1">
            <a:spLocks noChangeArrowheads="1"/>
          </p:cNvSpPr>
          <p:nvPr/>
        </p:nvSpPr>
        <p:spPr bwMode="auto">
          <a:xfrm>
            <a:off x="0" y="142875"/>
            <a:ext cx="2133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800" b="1">
                <a:solidFill>
                  <a:srgbClr val="00B050"/>
                </a:solidFill>
              </a:rPr>
              <a:t>“</a:t>
            </a:r>
            <a:r>
              <a:rPr lang="en-US" altLang="ja-JP" sz="1800" b="1">
                <a:solidFill>
                  <a:srgbClr val="00B050"/>
                </a:solidFill>
              </a:rPr>
              <a:t>Tier 3 Plan with Trauma-Informed Strategy</a:t>
            </a:r>
            <a:r>
              <a:rPr lang="ja-JP" altLang="en-US" sz="1800" b="1">
                <a:solidFill>
                  <a:srgbClr val="00B050"/>
                </a:solidFill>
              </a:rPr>
              <a:t>”</a:t>
            </a:r>
            <a:endParaRPr lang="en-US" sz="1800" b="1">
              <a:solidFill>
                <a:srgbClr val="00B050"/>
              </a:solidFill>
            </a:endParaRPr>
          </a:p>
        </p:txBody>
      </p:sp>
      <p:sp>
        <p:nvSpPr>
          <p:cNvPr id="13" name="TextBox 12"/>
          <p:cNvSpPr txBox="1">
            <a:spLocks noChangeArrowheads="1"/>
          </p:cNvSpPr>
          <p:nvPr/>
        </p:nvSpPr>
        <p:spPr bwMode="auto">
          <a:xfrm>
            <a:off x="461963" y="2209800"/>
            <a:ext cx="199072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Times New Roman" charset="0"/>
              </a:rPr>
              <a:t>SOS (slow down, orient, self-check)</a:t>
            </a:r>
          </a:p>
          <a:p>
            <a:pPr algn="ctr" eaLnBrk="1" hangingPunct="1"/>
            <a:r>
              <a:rPr lang="en-US" sz="1300" b="1">
                <a:solidFill>
                  <a:srgbClr val="00B050"/>
                </a:solidFill>
                <a:cs typeface="Times New Roman" charset="0"/>
              </a:rPr>
              <a:t>Use mindfulness</a:t>
            </a:r>
          </a:p>
          <a:p>
            <a:pPr algn="ctr" eaLnBrk="1" hangingPunct="1"/>
            <a:endParaRPr lang="en-US" sz="1300" b="1">
              <a:solidFill>
                <a:srgbClr val="00B050"/>
              </a:solidFill>
              <a:cs typeface="Times New Roman" charset="0"/>
            </a:endParaRPr>
          </a:p>
        </p:txBody>
      </p:sp>
      <p:sp>
        <p:nvSpPr>
          <p:cNvPr id="14" name="TextBox 13"/>
          <p:cNvSpPr txBox="1">
            <a:spLocks noChangeArrowheads="1"/>
          </p:cNvSpPr>
          <p:nvPr/>
        </p:nvSpPr>
        <p:spPr bwMode="auto">
          <a:xfrm>
            <a:off x="600075" y="3230563"/>
            <a:ext cx="18288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Arial" charset="0"/>
              </a:rPr>
              <a:t>Distract &amp; Self-Soothe</a:t>
            </a:r>
          </a:p>
          <a:p>
            <a:pPr algn="ctr" eaLnBrk="1" hangingPunct="1"/>
            <a:r>
              <a:rPr lang="en-US" sz="1300" b="1">
                <a:solidFill>
                  <a:srgbClr val="00B050"/>
                </a:solidFill>
                <a:cs typeface="Arial" charset="0"/>
              </a:rPr>
              <a:t>Let ‘M Go</a:t>
            </a:r>
          </a:p>
        </p:txBody>
      </p:sp>
      <p:sp>
        <p:nvSpPr>
          <p:cNvPr id="15" name="TextBox 14"/>
          <p:cNvSpPr txBox="1">
            <a:spLocks noChangeArrowheads="1"/>
          </p:cNvSpPr>
          <p:nvPr/>
        </p:nvSpPr>
        <p:spPr bwMode="auto">
          <a:xfrm>
            <a:off x="542925" y="4211638"/>
            <a:ext cx="1828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a:solidFill>
                  <a:srgbClr val="00B050"/>
                </a:solidFill>
                <a:cs typeface="Arial" charset="0"/>
              </a:rPr>
              <a:t>Make A Link</a:t>
            </a:r>
          </a:p>
          <a:p>
            <a:pPr algn="ctr" eaLnBrk="1" hangingPunct="1"/>
            <a:r>
              <a:rPr lang="en-US" sz="1300" b="1">
                <a:solidFill>
                  <a:srgbClr val="00B050"/>
                </a:solidFill>
                <a:cs typeface="Arial" charset="0"/>
              </a:rPr>
              <a:t>Make Meaning</a:t>
            </a:r>
          </a:p>
        </p:txBody>
      </p:sp>
    </p:spTree>
    <p:extLst>
      <p:ext uri="{BB962C8B-B14F-4D97-AF65-F5344CB8AC3E}">
        <p14:creationId xmlns:p14="http://schemas.microsoft.com/office/powerpoint/2010/main" val="3821583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5"/>
          <p:cNvSpPr>
            <a:spLocks noChangeArrowheads="1"/>
          </p:cNvSpPr>
          <p:nvPr/>
        </p:nvSpPr>
        <p:spPr bwMode="auto">
          <a:xfrm>
            <a:off x="-962025" y="-13398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90114" name="Rectangle 6"/>
          <p:cNvSpPr>
            <a:spLocks noChangeArrowheads="1"/>
          </p:cNvSpPr>
          <p:nvPr/>
        </p:nvSpPr>
        <p:spPr bwMode="auto">
          <a:xfrm>
            <a:off x="-962025" y="-939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90115" name="Rectangle 7"/>
          <p:cNvSpPr>
            <a:spLocks noChangeArrowheads="1"/>
          </p:cNvSpPr>
          <p:nvPr/>
        </p:nvSpPr>
        <p:spPr bwMode="auto">
          <a:xfrm>
            <a:off x="2168525" y="77788"/>
            <a:ext cx="489585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2400" b="1" u="sng" dirty="0">
                <a:solidFill>
                  <a:srgbClr val="3333CC"/>
                </a:solidFill>
                <a:cs typeface="Times New Roman" charset="0"/>
              </a:rPr>
              <a:t>Daily Progress Report (DPR) Sample</a:t>
            </a:r>
            <a:br>
              <a:rPr lang="en-US" sz="2400" b="1" u="sng" dirty="0">
                <a:solidFill>
                  <a:srgbClr val="3333CC"/>
                </a:solidFill>
                <a:cs typeface="Times New Roman" charset="0"/>
              </a:rPr>
            </a:br>
            <a:endParaRPr lang="en-US" sz="900" b="1" u="sng" dirty="0">
              <a:solidFill>
                <a:srgbClr val="3333CC"/>
              </a:solidFill>
            </a:endParaRPr>
          </a:p>
          <a:p>
            <a:pPr algn="ctr" eaLnBrk="0" hangingPunct="0"/>
            <a:r>
              <a:rPr lang="en-US" sz="1000" dirty="0">
                <a:latin typeface="Comic Sans MS" charset="0"/>
                <a:cs typeface="Times New Roman" charset="0"/>
              </a:rPr>
              <a:t>NAME:______________________  DATE:__________________</a:t>
            </a:r>
          </a:p>
          <a:p>
            <a:pPr algn="ctr" eaLnBrk="0" hangingPunct="0"/>
            <a:endParaRPr lang="en-US" sz="1000" dirty="0"/>
          </a:p>
          <a:p>
            <a:pPr algn="ctr" eaLnBrk="0" hangingPunct="0"/>
            <a:r>
              <a:rPr lang="en-US" sz="1000" dirty="0">
                <a:cs typeface="Times New Roman" charset="0"/>
              </a:rPr>
              <a:t>Teachers please indicate YES (2), SO-SO (1), or NO (0) regarding the </a:t>
            </a:r>
            <a:r>
              <a:rPr lang="en-US" sz="1000" dirty="0" smtClean="0">
                <a:cs typeface="Times New Roman" charset="0"/>
              </a:rPr>
              <a:t>student’</a:t>
            </a:r>
            <a:r>
              <a:rPr lang="en-US" altLang="ja-JP" sz="1000" dirty="0" smtClean="0">
                <a:cs typeface="Times New Roman" charset="0"/>
              </a:rPr>
              <a:t>s </a:t>
            </a:r>
            <a:r>
              <a:rPr lang="en-US" altLang="ja-JP" sz="1000" dirty="0">
                <a:cs typeface="Times New Roman" charset="0"/>
              </a:rPr>
              <a:t>achievement</a:t>
            </a:r>
            <a:br>
              <a:rPr lang="en-US" altLang="ja-JP" sz="1000" dirty="0">
                <a:cs typeface="Times New Roman" charset="0"/>
              </a:rPr>
            </a:br>
            <a:r>
              <a:rPr lang="en-US" altLang="ja-JP" sz="1000" dirty="0">
                <a:cs typeface="Times New Roman" charset="0"/>
              </a:rPr>
              <a:t> in relation to the following sets of expectations/behaviors</a:t>
            </a:r>
            <a:r>
              <a:rPr lang="en-US" altLang="ja-JP" sz="900" dirty="0">
                <a:latin typeface="Comic Sans MS" charset="0"/>
                <a:cs typeface="Times New Roman" charset="0"/>
              </a:rPr>
              <a:t>.</a:t>
            </a:r>
            <a:endParaRPr lang="en-US" dirty="0">
              <a:latin typeface="Calibri" charset="0"/>
            </a:endParaRPr>
          </a:p>
        </p:txBody>
      </p:sp>
      <p:graphicFrame>
        <p:nvGraphicFramePr>
          <p:cNvPr id="23604" name="Group 52"/>
          <p:cNvGraphicFramePr>
            <a:graphicFrameLocks noGrp="1"/>
          </p:cNvGraphicFramePr>
          <p:nvPr>
            <p:extLst>
              <p:ext uri="{D42A27DB-BD31-4B8C-83A1-F6EECF244321}">
                <p14:modId xmlns:p14="http://schemas.microsoft.com/office/powerpoint/2010/main" val="1850273590"/>
              </p:ext>
            </p:extLst>
          </p:nvPr>
        </p:nvGraphicFramePr>
        <p:xfrm>
          <a:off x="533400" y="1443038"/>
          <a:ext cx="8153400" cy="4576762"/>
        </p:xfrm>
        <a:graphic>
          <a:graphicData uri="http://schemas.openxmlformats.org/drawingml/2006/table">
            <a:tbl>
              <a:tblPr/>
              <a:tblGrid>
                <a:gridCol w="1851025"/>
                <a:gridCol w="1574800"/>
                <a:gridCol w="1574800"/>
                <a:gridCol w="1574800"/>
                <a:gridCol w="1577975"/>
              </a:tblGrid>
              <a:tr h="5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909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Safe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Respectful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Be Responsible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2        1        0</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Total Points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Teacher Initials</a:t>
                      </a:r>
                      <a:endParaRPr kumimoji="0" lang="en-US" sz="1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160" name="Rectangle 52"/>
          <p:cNvSpPr>
            <a:spLocks noChangeArrowheads="1"/>
          </p:cNvSpPr>
          <p:nvPr/>
        </p:nvSpPr>
        <p:spPr bwMode="auto">
          <a:xfrm>
            <a:off x="-4343400" y="5867400"/>
            <a:ext cx="9088438"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endParaRPr lang="en-US" sz="900">
              <a:latin typeface="Calibri" charset="0"/>
              <a:cs typeface="Times New Roman" charset="0"/>
            </a:endParaRPr>
          </a:p>
          <a:p>
            <a:pPr algn="ctr"/>
            <a:r>
              <a:rPr lang="en-US" sz="900">
                <a:latin typeface="Calibri" charset="0"/>
                <a:cs typeface="Times New Roman" charset="0"/>
              </a:rPr>
              <a:t>					</a:t>
            </a:r>
            <a:r>
              <a:rPr lang="en-US" sz="1400">
                <a:cs typeface="Times New Roman" charset="0"/>
              </a:rPr>
              <a:t>Adapted from Grant Middle School STAR CLUB</a:t>
            </a:r>
            <a:endParaRPr lang="en-US" sz="1400"/>
          </a:p>
          <a:p>
            <a:pPr eaLnBrk="0" hangingPunct="0"/>
            <a:r>
              <a:rPr lang="en-US" sz="900">
                <a:latin typeface="Comic Sans MS" charset="0"/>
                <a:cs typeface="Times New Roman" charset="0"/>
              </a:rPr>
              <a:t>									           </a:t>
            </a:r>
            <a:endParaRPr lang="en-US" sz="900">
              <a:latin typeface="Calibri" charset="0"/>
            </a:endParaRPr>
          </a:p>
          <a:p>
            <a:pPr eaLnBrk="0" hangingPunct="0"/>
            <a:endParaRPr lang="en-US">
              <a:latin typeface="Calibri" charset="0"/>
            </a:endParaRPr>
          </a:p>
        </p:txBody>
      </p:sp>
      <p:sp>
        <p:nvSpPr>
          <p:cNvPr id="90161" name="Rectangle 53"/>
          <p:cNvSpPr>
            <a:spLocks noChangeArrowheads="1"/>
          </p:cNvSpPr>
          <p:nvPr/>
        </p:nvSpPr>
        <p:spPr bwMode="auto">
          <a:xfrm>
            <a:off x="-962025" y="7969250"/>
            <a:ext cx="58832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latin typeface="Calibri" charset="0"/>
                <a:cs typeface="Times New Roman" charset="0"/>
              </a:rPr>
              <a:t>Adapted from </a:t>
            </a:r>
            <a:r>
              <a:rPr lang="en-US" sz="900" i="1">
                <a:latin typeface="Calibri" charset="0"/>
                <a:cs typeface="Times New Roman" charset="0"/>
              </a:rPr>
              <a:t>Responding to Problem Behavior in Schools: The Behavior Education Program</a:t>
            </a:r>
            <a:r>
              <a:rPr lang="en-US" sz="900">
                <a:latin typeface="Calibri" charset="0"/>
                <a:cs typeface="Times New Roman" charset="0"/>
              </a:rPr>
              <a:t> by Crone, Horner, and Hawken</a:t>
            </a:r>
            <a:endParaRPr lang="en-US">
              <a:latin typeface="Calibri" charset="0"/>
            </a:endParaRPr>
          </a:p>
        </p:txBody>
      </p:sp>
      <p:sp>
        <p:nvSpPr>
          <p:cNvPr id="2" name="TextBox 1"/>
          <p:cNvSpPr txBox="1">
            <a:spLocks noChangeArrowheads="1"/>
          </p:cNvSpPr>
          <p:nvPr/>
        </p:nvSpPr>
        <p:spPr bwMode="auto">
          <a:xfrm>
            <a:off x="533400" y="2286000"/>
            <a:ext cx="182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FF0000"/>
                </a:solidFill>
                <a:cs typeface="Times New Roman" charset="0"/>
              </a:rPr>
              <a:t>Use your words</a:t>
            </a:r>
          </a:p>
          <a:p>
            <a:pPr algn="ctr" eaLnBrk="1" hangingPunct="1"/>
            <a:r>
              <a:rPr lang="en-US" sz="1400" b="1">
                <a:solidFill>
                  <a:srgbClr val="FF0000"/>
                </a:solidFill>
                <a:cs typeface="Times New Roman" charset="0"/>
              </a:rPr>
              <a:t>Use deep breathing </a:t>
            </a:r>
          </a:p>
        </p:txBody>
      </p:sp>
      <p:sp>
        <p:nvSpPr>
          <p:cNvPr id="9" name="TextBox 8"/>
          <p:cNvSpPr txBox="1">
            <a:spLocks noChangeArrowheads="1"/>
          </p:cNvSpPr>
          <p:nvPr/>
        </p:nvSpPr>
        <p:spPr bwMode="auto">
          <a:xfrm>
            <a:off x="533400" y="3194050"/>
            <a:ext cx="18288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b="1" dirty="0">
                <a:solidFill>
                  <a:srgbClr val="FF0000"/>
                </a:solidFill>
                <a:cs typeface="Times New Roman" charset="0"/>
              </a:rPr>
              <a:t>Keep </a:t>
            </a:r>
            <a:r>
              <a:rPr lang="en-US" sz="1300" b="1" dirty="0" smtClean="0">
                <a:solidFill>
                  <a:srgbClr val="FF0000"/>
                </a:solidFill>
                <a:cs typeface="Times New Roman" charset="0"/>
              </a:rPr>
              <a:t>arm’</a:t>
            </a:r>
            <a:r>
              <a:rPr lang="en-US" altLang="ja-JP" sz="1300" b="1" dirty="0" smtClean="0">
                <a:solidFill>
                  <a:srgbClr val="FF0000"/>
                </a:solidFill>
                <a:cs typeface="Times New Roman" charset="0"/>
              </a:rPr>
              <a:t>s </a:t>
            </a:r>
            <a:r>
              <a:rPr lang="en-US" altLang="ja-JP" sz="1300" b="1" dirty="0">
                <a:solidFill>
                  <a:srgbClr val="FF0000"/>
                </a:solidFill>
                <a:cs typeface="Times New Roman" charset="0"/>
              </a:rPr>
              <a:t>distance</a:t>
            </a:r>
          </a:p>
          <a:p>
            <a:pPr algn="ctr" eaLnBrk="1" hangingPunct="1"/>
            <a:r>
              <a:rPr lang="en-US" sz="1300" b="1" dirty="0">
                <a:solidFill>
                  <a:srgbClr val="FF0000"/>
                </a:solidFill>
                <a:cs typeface="Times New Roman" charset="0"/>
              </a:rPr>
              <a:t>Use #2 voice level when upset</a:t>
            </a:r>
            <a:endParaRPr lang="en-US" sz="1300" dirty="0">
              <a:solidFill>
                <a:srgbClr val="FF0000"/>
              </a:solidFill>
              <a:cs typeface="Arial" charset="0"/>
            </a:endParaRPr>
          </a:p>
        </p:txBody>
      </p:sp>
      <p:sp>
        <p:nvSpPr>
          <p:cNvPr id="10" name="TextBox 9"/>
          <p:cNvSpPr txBox="1">
            <a:spLocks noChangeArrowheads="1"/>
          </p:cNvSpPr>
          <p:nvPr/>
        </p:nvSpPr>
        <p:spPr bwMode="auto">
          <a:xfrm>
            <a:off x="533400" y="4214813"/>
            <a:ext cx="18288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FF0000"/>
                </a:solidFill>
                <a:cs typeface="Times New Roman" charset="0"/>
              </a:rPr>
              <a:t>Ask for breaks</a:t>
            </a:r>
          </a:p>
          <a:p>
            <a:pPr algn="ctr" eaLnBrk="1" hangingPunct="1"/>
            <a:r>
              <a:rPr lang="en-US" sz="1400" b="1">
                <a:solidFill>
                  <a:srgbClr val="FF0000"/>
                </a:solidFill>
                <a:cs typeface="Times New Roman" charset="0"/>
              </a:rPr>
              <a:t>Self-monitor with DPR</a:t>
            </a:r>
            <a:endParaRPr lang="en-US" sz="1400">
              <a:solidFill>
                <a:srgbClr val="FF0000"/>
              </a:solidFill>
              <a:cs typeface="Arial" charset="0"/>
            </a:endParaRPr>
          </a:p>
        </p:txBody>
      </p:sp>
      <p:sp>
        <p:nvSpPr>
          <p:cNvPr id="12" name="TextBox 11"/>
          <p:cNvSpPr txBox="1">
            <a:spLocks noChangeArrowheads="1"/>
          </p:cNvSpPr>
          <p:nvPr/>
        </p:nvSpPr>
        <p:spPr bwMode="auto">
          <a:xfrm>
            <a:off x="7315200" y="0"/>
            <a:ext cx="18288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b="1" dirty="0" smtClean="0">
                <a:solidFill>
                  <a:srgbClr val="FF0000"/>
                </a:solidFill>
              </a:rPr>
              <a:t>Individualized </a:t>
            </a:r>
            <a:r>
              <a:rPr lang="en-US" altLang="ja-JP" sz="1800" b="1" dirty="0">
                <a:solidFill>
                  <a:srgbClr val="FF0000"/>
                </a:solidFill>
              </a:rPr>
              <a:t>Student Card </a:t>
            </a:r>
            <a:r>
              <a:rPr lang="en-US" altLang="ja-JP" sz="1800" b="1" dirty="0" smtClean="0">
                <a:solidFill>
                  <a:srgbClr val="FF0000"/>
                </a:solidFill>
              </a:rPr>
              <a:t>(FBA</a:t>
            </a:r>
            <a:r>
              <a:rPr lang="en-US" altLang="ja-JP" sz="1800" b="1" dirty="0">
                <a:solidFill>
                  <a:srgbClr val="FF0000"/>
                </a:solidFill>
              </a:rPr>
              <a:t>/</a:t>
            </a:r>
            <a:r>
              <a:rPr lang="en-US" altLang="ja-JP" sz="1800" b="1" dirty="0" smtClean="0">
                <a:solidFill>
                  <a:srgbClr val="FF0000"/>
                </a:solidFill>
              </a:rPr>
              <a:t>BIP)</a:t>
            </a:r>
            <a:endParaRPr lang="en-US" sz="1800" b="1" dirty="0">
              <a:solidFill>
                <a:srgbClr val="FF0000"/>
              </a:solidFill>
            </a:endParaRPr>
          </a:p>
        </p:txBody>
      </p:sp>
    </p:spTree>
    <p:extLst>
      <p:ext uri="{BB962C8B-B14F-4D97-AF65-F5344CB8AC3E}">
        <p14:creationId xmlns:p14="http://schemas.microsoft.com/office/powerpoint/2010/main" val="4277366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81" y="381000"/>
            <a:ext cx="7648575" cy="915987"/>
          </a:xfrm>
        </p:spPr>
        <p:txBody>
          <a:bodyPr>
            <a:normAutofit fontScale="90000"/>
          </a:bodyPr>
          <a:lstStyle/>
          <a:p>
            <a:pPr>
              <a:defRPr/>
            </a:pPr>
            <a:r>
              <a:rPr lang="en-US" b="1" dirty="0" smtClean="0">
                <a:solidFill>
                  <a:schemeClr val="tx2"/>
                </a:solidFill>
              </a:rPr>
              <a:t>Confusion about what constitutes effective support?</a:t>
            </a:r>
            <a:endParaRPr lang="en-US" b="1" dirty="0">
              <a:solidFill>
                <a:schemeClr val="tx2"/>
              </a:solidFill>
            </a:endParaRPr>
          </a:p>
        </p:txBody>
      </p:sp>
      <p:sp>
        <p:nvSpPr>
          <p:cNvPr id="22530" name="Content Placeholder 2"/>
          <p:cNvSpPr>
            <a:spLocks noGrp="1"/>
          </p:cNvSpPr>
          <p:nvPr>
            <p:ph sz="half" idx="1"/>
          </p:nvPr>
        </p:nvSpPr>
        <p:spPr>
          <a:xfrm>
            <a:off x="365125" y="2160588"/>
            <a:ext cx="8345488" cy="3859212"/>
          </a:xfrm>
        </p:spPr>
        <p:txBody>
          <a:bodyPr/>
          <a:lstStyle/>
          <a:p>
            <a:r>
              <a:rPr lang="en-US" dirty="0">
                <a:latin typeface="Calibri" charset="0"/>
              </a:rPr>
              <a:t>Exclusion (or placements) seen as “intervention”</a:t>
            </a:r>
          </a:p>
          <a:p>
            <a:r>
              <a:rPr lang="en-US" dirty="0">
                <a:latin typeface="Calibri" charset="0"/>
              </a:rPr>
              <a:t>Confuse </a:t>
            </a:r>
            <a:r>
              <a:rPr lang="en-US" dirty="0" smtClean="0">
                <a:latin typeface="Calibri" charset="0"/>
              </a:rPr>
              <a:t>label </a:t>
            </a:r>
            <a:r>
              <a:rPr lang="en-US" dirty="0">
                <a:latin typeface="Calibri" charset="0"/>
              </a:rPr>
              <a:t>as </a:t>
            </a:r>
            <a:r>
              <a:rPr lang="en-US" dirty="0" smtClean="0">
                <a:latin typeface="Calibri" charset="0"/>
              </a:rPr>
              <a:t>“intervention</a:t>
            </a:r>
            <a:r>
              <a:rPr lang="en-US" dirty="0">
                <a:latin typeface="Calibri" charset="0"/>
              </a:rPr>
              <a:t>”</a:t>
            </a:r>
          </a:p>
          <a:p>
            <a:r>
              <a:rPr lang="en-US" dirty="0">
                <a:latin typeface="Calibri" charset="0"/>
              </a:rPr>
              <a:t>Confuse paperwork with intervention</a:t>
            </a:r>
          </a:p>
          <a:p>
            <a:r>
              <a:rPr lang="en-US" dirty="0">
                <a:latin typeface="Calibri" charset="0"/>
              </a:rPr>
              <a:t>Confuse people with interventions</a:t>
            </a:r>
          </a:p>
          <a:p>
            <a:r>
              <a:rPr lang="en-US" dirty="0">
                <a:latin typeface="Calibri" charset="0"/>
              </a:rPr>
              <a:t>Not so great interventions</a:t>
            </a:r>
          </a:p>
          <a:p>
            <a:r>
              <a:rPr lang="en-US" dirty="0">
                <a:latin typeface="Calibri" charset="0"/>
              </a:rPr>
              <a:t>Not so great fidelity </a:t>
            </a:r>
          </a:p>
          <a:p>
            <a:r>
              <a:rPr lang="en-US" dirty="0">
                <a:latin typeface="Calibri" charset="0"/>
              </a:rPr>
              <a:t>Resources not allocated commensurate with needs</a:t>
            </a:r>
          </a:p>
        </p:txBody>
      </p:sp>
    </p:spTree>
    <p:extLst>
      <p:ext uri="{BB962C8B-B14F-4D97-AF65-F5344CB8AC3E}">
        <p14:creationId xmlns:p14="http://schemas.microsoft.com/office/powerpoint/2010/main" val="251491534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154291" y="228600"/>
            <a:ext cx="8748713" cy="1143000"/>
          </a:xfrm>
        </p:spPr>
        <p:txBody>
          <a:bodyPr/>
          <a:lstStyle/>
          <a:p>
            <a:r>
              <a:rPr lang="en-US" sz="4000" dirty="0">
                <a:latin typeface="Calibri" charset="0"/>
                <a:ea typeface="Calibri" charset="0"/>
                <a:cs typeface="Calibri" charset="0"/>
              </a:rPr>
              <a:t>  </a:t>
            </a:r>
            <a:r>
              <a:rPr lang="en-US" sz="4000" b="1" dirty="0">
                <a:latin typeface="Calibri" charset="0"/>
                <a:ea typeface="Calibri" charset="0"/>
                <a:cs typeface="Calibri" charset="0"/>
              </a:rPr>
              <a:t> </a:t>
            </a:r>
            <a:r>
              <a:rPr lang="en-US" sz="4000" b="1">
                <a:solidFill>
                  <a:schemeClr val="tx2"/>
                </a:solidFill>
                <a:latin typeface="Calibri" charset="0"/>
                <a:ea typeface="Calibri" charset="0"/>
                <a:cs typeface="Calibri" charset="0"/>
              </a:rPr>
              <a:t>We </a:t>
            </a:r>
            <a:r>
              <a:rPr lang="en-US" sz="4000" b="1" smtClean="0">
                <a:solidFill>
                  <a:schemeClr val="tx2"/>
                </a:solidFill>
                <a:latin typeface="Calibri" charset="0"/>
                <a:ea typeface="Calibri" charset="0"/>
                <a:cs typeface="Calibri" charset="0"/>
              </a:rPr>
              <a:t>know </a:t>
            </a:r>
            <a:r>
              <a:rPr lang="en-US" sz="4000" b="1">
                <a:solidFill>
                  <a:schemeClr val="tx2"/>
                </a:solidFill>
                <a:latin typeface="Calibri" charset="0"/>
                <a:ea typeface="Calibri" charset="0"/>
                <a:cs typeface="Calibri" charset="0"/>
              </a:rPr>
              <a:t>the p</a:t>
            </a:r>
            <a:r>
              <a:rPr lang="en-US" sz="4000" b="1" smtClean="0">
                <a:solidFill>
                  <a:schemeClr val="tx2"/>
                </a:solidFill>
                <a:latin typeface="Calibri" charset="0"/>
                <a:ea typeface="Calibri" charset="0"/>
                <a:cs typeface="Calibri" charset="0"/>
              </a:rPr>
              <a:t>ractices </a:t>
            </a:r>
            <a:r>
              <a:rPr lang="en-US" sz="4000" b="1">
                <a:solidFill>
                  <a:schemeClr val="tx2"/>
                </a:solidFill>
                <a:latin typeface="Calibri" charset="0"/>
                <a:ea typeface="Calibri" charset="0"/>
                <a:cs typeface="Calibri" charset="0"/>
              </a:rPr>
              <a:t>that </a:t>
            </a:r>
            <a:r>
              <a:rPr lang="en-US" sz="4000" b="1" smtClean="0">
                <a:solidFill>
                  <a:schemeClr val="tx2"/>
                </a:solidFill>
                <a:latin typeface="Calibri" charset="0"/>
                <a:ea typeface="Calibri" charset="0"/>
                <a:cs typeface="Calibri" charset="0"/>
              </a:rPr>
              <a:t>work</a:t>
            </a:r>
            <a:r>
              <a:rPr lang="en-US" sz="4000" b="1" dirty="0">
                <a:solidFill>
                  <a:schemeClr val="tx2"/>
                </a:solidFill>
                <a:latin typeface="Calibri" charset="0"/>
                <a:ea typeface="Calibri" charset="0"/>
                <a:cs typeface="Calibri" charset="0"/>
              </a:rPr>
              <a:t>…</a:t>
            </a:r>
          </a:p>
        </p:txBody>
      </p:sp>
      <p:sp>
        <p:nvSpPr>
          <p:cNvPr id="387075" name="Rectangle 3"/>
          <p:cNvSpPr>
            <a:spLocks noGrp="1" noChangeArrowheads="1"/>
          </p:cNvSpPr>
          <p:nvPr>
            <p:ph type="body" idx="1"/>
          </p:nvPr>
        </p:nvSpPr>
        <p:spPr>
          <a:xfrm>
            <a:off x="576263" y="1592263"/>
            <a:ext cx="8289925" cy="4932362"/>
          </a:xfrm>
        </p:spPr>
        <p:txBody>
          <a:bodyPr/>
          <a:lstStyle/>
          <a:p>
            <a:pPr>
              <a:lnSpc>
                <a:spcPct val="90000"/>
              </a:lnSpc>
              <a:spcBef>
                <a:spcPts val="1000"/>
              </a:spcBef>
              <a:buFont typeface="Arial" charset="0"/>
              <a:buChar char="•"/>
            </a:pPr>
            <a:r>
              <a:rPr lang="en-US" sz="2600" dirty="0">
                <a:latin typeface="Calibri" charset="0"/>
              </a:rPr>
              <a:t>Proactive, strength-based; </a:t>
            </a:r>
            <a:r>
              <a:rPr lang="ja-JP" altLang="en-US" sz="2600" dirty="0">
                <a:latin typeface="Calibri" charset="0"/>
              </a:rPr>
              <a:t>“</a:t>
            </a:r>
            <a:r>
              <a:rPr lang="en-US" altLang="ja-JP" sz="2600" dirty="0">
                <a:latin typeface="Calibri" charset="0"/>
              </a:rPr>
              <a:t>set kids up</a:t>
            </a:r>
            <a:r>
              <a:rPr lang="ja-JP" altLang="en-US" sz="2600" dirty="0">
                <a:latin typeface="Calibri" charset="0"/>
              </a:rPr>
              <a:t>”</a:t>
            </a:r>
            <a:r>
              <a:rPr lang="en-US" altLang="ja-JP" sz="2600" dirty="0">
                <a:latin typeface="Calibri" charset="0"/>
              </a:rPr>
              <a:t> to experience success</a:t>
            </a:r>
          </a:p>
          <a:p>
            <a:pPr>
              <a:lnSpc>
                <a:spcPct val="90000"/>
              </a:lnSpc>
              <a:spcBef>
                <a:spcPts val="1000"/>
              </a:spcBef>
              <a:buFont typeface="Arial" charset="0"/>
              <a:buChar char="•"/>
            </a:pPr>
            <a:r>
              <a:rPr lang="en-US" sz="2600" dirty="0">
                <a:latin typeface="Calibri" charset="0"/>
              </a:rPr>
              <a:t>High rates of consistent, supported instruction; teach/practice/reinforce</a:t>
            </a:r>
          </a:p>
          <a:p>
            <a:pPr>
              <a:lnSpc>
                <a:spcPct val="90000"/>
              </a:lnSpc>
              <a:spcBef>
                <a:spcPts val="1000"/>
              </a:spcBef>
              <a:buFont typeface="Arial" charset="0"/>
              <a:buChar char="•"/>
            </a:pPr>
            <a:r>
              <a:rPr lang="en-US" sz="2600" dirty="0">
                <a:latin typeface="Calibri" charset="0"/>
              </a:rPr>
              <a:t>Predictable and consistent environments</a:t>
            </a:r>
          </a:p>
          <a:p>
            <a:pPr>
              <a:lnSpc>
                <a:spcPct val="90000"/>
              </a:lnSpc>
              <a:spcBef>
                <a:spcPts val="1000"/>
              </a:spcBef>
              <a:buFont typeface="Arial" charset="0"/>
              <a:buChar char="•"/>
            </a:pPr>
            <a:r>
              <a:rPr lang="en-US" sz="2600" dirty="0">
                <a:latin typeface="Calibri" charset="0"/>
              </a:rPr>
              <a:t>Know unique </a:t>
            </a:r>
            <a:r>
              <a:rPr lang="ja-JP" altLang="en-US" sz="2600" dirty="0">
                <a:latin typeface="Calibri" charset="0"/>
              </a:rPr>
              <a:t>“</a:t>
            </a:r>
            <a:r>
              <a:rPr lang="en-US" altLang="ja-JP" sz="2600" dirty="0">
                <a:latin typeface="Calibri" charset="0"/>
              </a:rPr>
              <a:t>why?</a:t>
            </a:r>
            <a:r>
              <a:rPr lang="ja-JP" altLang="en-US" sz="2600" dirty="0">
                <a:latin typeface="Calibri" charset="0"/>
              </a:rPr>
              <a:t>”</a:t>
            </a:r>
            <a:r>
              <a:rPr lang="en-US" altLang="ja-JP" sz="2600" dirty="0">
                <a:latin typeface="Calibri" charset="0"/>
              </a:rPr>
              <a:t> for each student/problem</a:t>
            </a:r>
          </a:p>
          <a:p>
            <a:pPr>
              <a:lnSpc>
                <a:spcPct val="90000"/>
              </a:lnSpc>
              <a:spcBef>
                <a:spcPts val="1000"/>
              </a:spcBef>
              <a:buFont typeface="Arial" charset="0"/>
              <a:buChar char="•"/>
            </a:pPr>
            <a:r>
              <a:rPr lang="en-US" sz="2600" dirty="0">
                <a:latin typeface="Calibri" charset="0"/>
              </a:rPr>
              <a:t>Contextual fit: Strategic use of natural supports, and settings</a:t>
            </a:r>
          </a:p>
          <a:p>
            <a:pPr>
              <a:lnSpc>
                <a:spcPct val="90000"/>
              </a:lnSpc>
              <a:spcBef>
                <a:spcPts val="1000"/>
              </a:spcBef>
              <a:buFont typeface="Arial" charset="0"/>
              <a:buChar char="•"/>
            </a:pPr>
            <a:r>
              <a:rPr lang="en-US" sz="2600" dirty="0">
                <a:latin typeface="Calibri" charset="0"/>
              </a:rPr>
              <a:t>Careful monitoring of data over time with ongoing revisions to guide incremental improvements </a:t>
            </a:r>
            <a:br>
              <a:rPr lang="en-US" sz="2600" dirty="0">
                <a:latin typeface="Calibri" charset="0"/>
              </a:rPr>
            </a:br>
            <a:r>
              <a:rPr lang="en-US" sz="2600" dirty="0">
                <a:latin typeface="Calibri" charset="0"/>
              </a:rPr>
              <a:t>in quality of life</a:t>
            </a:r>
          </a:p>
          <a:p>
            <a:pPr>
              <a:lnSpc>
                <a:spcPct val="90000"/>
              </a:lnSpc>
              <a:spcBef>
                <a:spcPts val="1000"/>
              </a:spcBef>
              <a:buFont typeface="Wingdings" charset="0"/>
              <a:buChar char=""/>
            </a:pPr>
            <a:endParaRPr lang="en-US" sz="2600" dirty="0">
              <a:latin typeface="Calibri" charset="0"/>
            </a:endParaRPr>
          </a:p>
        </p:txBody>
      </p:sp>
    </p:spTree>
    <p:extLst>
      <p:ext uri="{BB962C8B-B14F-4D97-AF65-F5344CB8AC3E}">
        <p14:creationId xmlns:p14="http://schemas.microsoft.com/office/powerpoint/2010/main" val="32457682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blinds(horizontal)">
                                      <p:cBhvr>
                                        <p:cTn id="7" dur="500"/>
                                        <p:tgtEl>
                                          <p:spTgt spid="387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7075">
                                            <p:txEl>
                                              <p:pRg st="1" end="1"/>
                                            </p:txEl>
                                          </p:spTgt>
                                        </p:tgtEl>
                                        <p:attrNameLst>
                                          <p:attrName>style.visibility</p:attrName>
                                        </p:attrNameLst>
                                      </p:cBhvr>
                                      <p:to>
                                        <p:strVal val="visible"/>
                                      </p:to>
                                    </p:set>
                                    <p:animEffect transition="in" filter="blinds(horizontal)">
                                      <p:cBhvr>
                                        <p:cTn id="12" dur="500"/>
                                        <p:tgtEl>
                                          <p:spTgt spid="387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7075">
                                            <p:txEl>
                                              <p:pRg st="2" end="2"/>
                                            </p:txEl>
                                          </p:spTgt>
                                        </p:tgtEl>
                                        <p:attrNameLst>
                                          <p:attrName>style.visibility</p:attrName>
                                        </p:attrNameLst>
                                      </p:cBhvr>
                                      <p:to>
                                        <p:strVal val="visible"/>
                                      </p:to>
                                    </p:set>
                                    <p:animEffect transition="in" filter="blinds(horizontal)">
                                      <p:cBhvr>
                                        <p:cTn id="17" dur="500"/>
                                        <p:tgtEl>
                                          <p:spTgt spid="387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7075">
                                            <p:txEl>
                                              <p:pRg st="3" end="3"/>
                                            </p:txEl>
                                          </p:spTgt>
                                        </p:tgtEl>
                                        <p:attrNameLst>
                                          <p:attrName>style.visibility</p:attrName>
                                        </p:attrNameLst>
                                      </p:cBhvr>
                                      <p:to>
                                        <p:strVal val="visible"/>
                                      </p:to>
                                    </p:set>
                                    <p:animEffect transition="in" filter="blinds(horizontal)">
                                      <p:cBhvr>
                                        <p:cTn id="22" dur="500"/>
                                        <p:tgtEl>
                                          <p:spTgt spid="387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7075">
                                            <p:txEl>
                                              <p:pRg st="4" end="4"/>
                                            </p:txEl>
                                          </p:spTgt>
                                        </p:tgtEl>
                                        <p:attrNameLst>
                                          <p:attrName>style.visibility</p:attrName>
                                        </p:attrNameLst>
                                      </p:cBhvr>
                                      <p:to>
                                        <p:strVal val="visible"/>
                                      </p:to>
                                    </p:set>
                                    <p:animEffect transition="in" filter="blinds(horizontal)">
                                      <p:cBhvr>
                                        <p:cTn id="27" dur="500"/>
                                        <p:tgtEl>
                                          <p:spTgt spid="387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87075">
                                            <p:txEl>
                                              <p:pRg st="5" end="5"/>
                                            </p:txEl>
                                          </p:spTgt>
                                        </p:tgtEl>
                                        <p:attrNameLst>
                                          <p:attrName>style.visibility</p:attrName>
                                        </p:attrNameLst>
                                      </p:cBhvr>
                                      <p:to>
                                        <p:strVal val="visible"/>
                                      </p:to>
                                    </p:set>
                                    <p:animEffect transition="in" filter="blinds(horizontal)">
                                      <p:cBhvr>
                                        <p:cTn id="32" dur="500"/>
                                        <p:tgtEl>
                                          <p:spTgt spid="387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288924" y="304800"/>
            <a:ext cx="8532813" cy="1143000"/>
          </a:xfrm>
        </p:spPr>
        <p:txBody>
          <a:bodyPr/>
          <a:lstStyle/>
          <a:p>
            <a:r>
              <a:rPr lang="en-US" sz="3200" b="1" dirty="0">
                <a:solidFill>
                  <a:schemeClr val="tx2"/>
                </a:solidFill>
                <a:latin typeface="Calibri" charset="0"/>
                <a:ea typeface="Calibri" charset="0"/>
                <a:cs typeface="Calibri" charset="0"/>
              </a:rPr>
              <a:t>We Know the System Features Needed to Support the Effective Practices…</a:t>
            </a:r>
          </a:p>
        </p:txBody>
      </p:sp>
      <p:sp>
        <p:nvSpPr>
          <p:cNvPr id="388099" name="Rectangle 3"/>
          <p:cNvSpPr>
            <a:spLocks noGrp="1" noChangeArrowheads="1"/>
          </p:cNvSpPr>
          <p:nvPr>
            <p:ph type="body" sz="half" idx="1"/>
          </p:nvPr>
        </p:nvSpPr>
        <p:spPr>
          <a:xfrm>
            <a:off x="576263" y="1849438"/>
            <a:ext cx="7958137" cy="4995862"/>
          </a:xfrm>
        </p:spPr>
        <p:txBody>
          <a:bodyPr/>
          <a:lstStyle/>
          <a:p>
            <a:pPr>
              <a:buFont typeface="Arial" charset="0"/>
              <a:buChar char="•"/>
            </a:pPr>
            <a:r>
              <a:rPr lang="en-US" sz="2800" dirty="0">
                <a:latin typeface="Calibri" charset="0"/>
              </a:rPr>
              <a:t>A </a:t>
            </a:r>
            <a:r>
              <a:rPr lang="en-US" sz="2800" b="1" u="sng" dirty="0">
                <a:latin typeface="Calibri" charset="0"/>
              </a:rPr>
              <a:t>Team</a:t>
            </a:r>
            <a:r>
              <a:rPr lang="en-US" sz="2800" dirty="0">
                <a:latin typeface="Calibri" charset="0"/>
              </a:rPr>
              <a:t> unique to each individual child &amp; family</a:t>
            </a:r>
          </a:p>
          <a:p>
            <a:pPr lvl="1"/>
            <a:r>
              <a:rPr lang="en-US" sz="2400" dirty="0">
                <a:latin typeface="Calibri" charset="0"/>
              </a:rPr>
              <a:t>Blend the family/natural supports with the school representatives who know the child best</a:t>
            </a:r>
          </a:p>
          <a:p>
            <a:pPr>
              <a:buFont typeface="Arial" charset="0"/>
              <a:buChar char="•"/>
            </a:pPr>
            <a:r>
              <a:rPr lang="en-US" sz="2800" dirty="0">
                <a:latin typeface="Calibri" charset="0"/>
              </a:rPr>
              <a:t>A defined</a:t>
            </a:r>
            <a:r>
              <a:rPr lang="en-US" sz="2800" b="1" dirty="0">
                <a:latin typeface="Calibri" charset="0"/>
              </a:rPr>
              <a:t> </a:t>
            </a:r>
            <a:r>
              <a:rPr lang="en-US" sz="2800" b="1" u="sng" dirty="0">
                <a:latin typeface="Calibri" charset="0"/>
              </a:rPr>
              <a:t>Meeting</a:t>
            </a:r>
            <a:r>
              <a:rPr lang="en-US" sz="2800" dirty="0">
                <a:latin typeface="Calibri" charset="0"/>
              </a:rPr>
              <a:t> Process</a:t>
            </a:r>
          </a:p>
          <a:p>
            <a:pPr lvl="1"/>
            <a:r>
              <a:rPr lang="en-US" sz="2400" dirty="0">
                <a:latin typeface="Calibri" charset="0"/>
              </a:rPr>
              <a:t>Meet frequently and use data</a:t>
            </a:r>
          </a:p>
          <a:p>
            <a:pPr lvl="1"/>
            <a:r>
              <a:rPr lang="en-US" sz="2400" dirty="0">
                <a:latin typeface="Calibri" charset="0"/>
              </a:rPr>
              <a:t>Develop, implement, review range of interventions</a:t>
            </a:r>
          </a:p>
          <a:p>
            <a:pPr>
              <a:buFont typeface="Arial" charset="0"/>
              <a:buChar char="•"/>
            </a:pPr>
            <a:r>
              <a:rPr lang="en-US" sz="2800" b="1" u="sng" dirty="0">
                <a:latin typeface="Calibri" charset="0"/>
              </a:rPr>
              <a:t>Facilitator</a:t>
            </a:r>
            <a:r>
              <a:rPr lang="en-US" sz="2800" dirty="0">
                <a:latin typeface="Calibri" charset="0"/>
              </a:rPr>
              <a:t> Role</a:t>
            </a:r>
          </a:p>
          <a:p>
            <a:pPr lvl="1"/>
            <a:r>
              <a:rPr lang="en-US" sz="2400" dirty="0">
                <a:latin typeface="Calibri" charset="0"/>
              </a:rPr>
              <a:t>Bringing team together</a:t>
            </a:r>
          </a:p>
          <a:p>
            <a:pPr lvl="1"/>
            <a:r>
              <a:rPr lang="en-US" sz="2400" dirty="0">
                <a:latin typeface="Calibri" charset="0"/>
              </a:rPr>
              <a:t>Blending perspectives; guiding consensus </a:t>
            </a:r>
          </a:p>
          <a:p>
            <a:pPr lvl="1"/>
            <a:r>
              <a:rPr lang="en-US" sz="2400" dirty="0">
                <a:latin typeface="Calibri" charset="0"/>
              </a:rPr>
              <a:t>Systematic use of data (strengths and needs)</a:t>
            </a:r>
          </a:p>
        </p:txBody>
      </p:sp>
    </p:spTree>
    <p:extLst>
      <p:ext uri="{BB962C8B-B14F-4D97-AF65-F5344CB8AC3E}">
        <p14:creationId xmlns:p14="http://schemas.microsoft.com/office/powerpoint/2010/main" val="1302738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blinds(horizontal)">
                                      <p:cBhvr>
                                        <p:cTn id="7" dur="500"/>
                                        <p:tgtEl>
                                          <p:spTgt spid="388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8099">
                                            <p:txEl>
                                              <p:pRg st="1" end="1"/>
                                            </p:txEl>
                                          </p:spTgt>
                                        </p:tgtEl>
                                        <p:attrNameLst>
                                          <p:attrName>style.visibility</p:attrName>
                                        </p:attrNameLst>
                                      </p:cBhvr>
                                      <p:to>
                                        <p:strVal val="visible"/>
                                      </p:to>
                                    </p:set>
                                    <p:animEffect transition="in" filter="blinds(horizontal)">
                                      <p:cBhvr>
                                        <p:cTn id="10" dur="500"/>
                                        <p:tgtEl>
                                          <p:spTgt spid="3880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animEffect transition="in" filter="blinds(horizontal)">
                                      <p:cBhvr>
                                        <p:cTn id="15" dur="500"/>
                                        <p:tgtEl>
                                          <p:spTgt spid="38809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88099">
                                            <p:txEl>
                                              <p:pRg st="3" end="3"/>
                                            </p:txEl>
                                          </p:spTgt>
                                        </p:tgtEl>
                                        <p:attrNameLst>
                                          <p:attrName>style.visibility</p:attrName>
                                        </p:attrNameLst>
                                      </p:cBhvr>
                                      <p:to>
                                        <p:strVal val="visible"/>
                                      </p:to>
                                    </p:set>
                                    <p:animEffect transition="in" filter="blinds(horizontal)">
                                      <p:cBhvr>
                                        <p:cTn id="18" dur="500"/>
                                        <p:tgtEl>
                                          <p:spTgt spid="38809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88099">
                                            <p:txEl>
                                              <p:pRg st="4" end="4"/>
                                            </p:txEl>
                                          </p:spTgt>
                                        </p:tgtEl>
                                        <p:attrNameLst>
                                          <p:attrName>style.visibility</p:attrName>
                                        </p:attrNameLst>
                                      </p:cBhvr>
                                      <p:to>
                                        <p:strVal val="visible"/>
                                      </p:to>
                                    </p:set>
                                    <p:animEffect transition="in" filter="blinds(horizontal)">
                                      <p:cBhvr>
                                        <p:cTn id="21" dur="500"/>
                                        <p:tgtEl>
                                          <p:spTgt spid="38809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88099">
                                            <p:txEl>
                                              <p:pRg st="5" end="5"/>
                                            </p:txEl>
                                          </p:spTgt>
                                        </p:tgtEl>
                                        <p:attrNameLst>
                                          <p:attrName>style.visibility</p:attrName>
                                        </p:attrNameLst>
                                      </p:cBhvr>
                                      <p:to>
                                        <p:strVal val="visible"/>
                                      </p:to>
                                    </p:set>
                                    <p:animEffect transition="in" filter="blinds(horizontal)">
                                      <p:cBhvr>
                                        <p:cTn id="26" dur="500"/>
                                        <p:tgtEl>
                                          <p:spTgt spid="388099">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88099">
                                            <p:txEl>
                                              <p:pRg st="6" end="6"/>
                                            </p:txEl>
                                          </p:spTgt>
                                        </p:tgtEl>
                                        <p:attrNameLst>
                                          <p:attrName>style.visibility</p:attrName>
                                        </p:attrNameLst>
                                      </p:cBhvr>
                                      <p:to>
                                        <p:strVal val="visible"/>
                                      </p:to>
                                    </p:set>
                                    <p:animEffect transition="in" filter="blinds(horizontal)">
                                      <p:cBhvr>
                                        <p:cTn id="29" dur="500"/>
                                        <p:tgtEl>
                                          <p:spTgt spid="388099">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88099">
                                            <p:txEl>
                                              <p:pRg st="7" end="7"/>
                                            </p:txEl>
                                          </p:spTgt>
                                        </p:tgtEl>
                                        <p:attrNameLst>
                                          <p:attrName>style.visibility</p:attrName>
                                        </p:attrNameLst>
                                      </p:cBhvr>
                                      <p:to>
                                        <p:strVal val="visible"/>
                                      </p:to>
                                    </p:set>
                                    <p:animEffect transition="in" filter="blinds(horizontal)">
                                      <p:cBhvr>
                                        <p:cTn id="32" dur="500"/>
                                        <p:tgtEl>
                                          <p:spTgt spid="388099">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88099">
                                            <p:txEl>
                                              <p:pRg st="8" end="8"/>
                                            </p:txEl>
                                          </p:spTgt>
                                        </p:tgtEl>
                                        <p:attrNameLst>
                                          <p:attrName>style.visibility</p:attrName>
                                        </p:attrNameLst>
                                      </p:cBhvr>
                                      <p:to>
                                        <p:strVal val="visible"/>
                                      </p:to>
                                    </p:set>
                                    <p:animEffect transition="in" filter="blinds(horizontal)">
                                      <p:cBhvr>
                                        <p:cTn id="35" dur="500"/>
                                        <p:tgtEl>
                                          <p:spTgt spid="388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533400" y="152400"/>
            <a:ext cx="7772400" cy="3886200"/>
          </a:xfrm>
        </p:spPr>
        <p:txBody>
          <a:bodyPr/>
          <a:lstStyle/>
          <a:p>
            <a:pPr eaLnBrk="1" hangingPunct="1">
              <a:defRPr/>
            </a:pPr>
            <a:endParaRPr lang="en-US" dirty="0" smtClean="0">
              <a:cs typeface="+mn-cs"/>
            </a:endParaRPr>
          </a:p>
          <a:p>
            <a:pPr lvl="1" eaLnBrk="1" hangingPunct="1">
              <a:buFont typeface="Arial" pitchFamily="34" charset="0"/>
              <a:buChar char="•"/>
              <a:defRPr/>
            </a:pPr>
            <a:r>
              <a:rPr lang="en-US" dirty="0" smtClean="0"/>
              <a:t>Behavior support is the </a:t>
            </a:r>
            <a:r>
              <a:rPr lang="en-US" b="1" i="1" dirty="0" smtClean="0"/>
              <a:t>redesign of environments</a:t>
            </a:r>
            <a:r>
              <a:rPr lang="en-US" dirty="0" smtClean="0"/>
              <a:t>, not the redesign of individuals.</a:t>
            </a:r>
          </a:p>
          <a:p>
            <a:pPr lvl="1" eaLnBrk="1" hangingPunct="1">
              <a:buFont typeface="Arial" pitchFamily="34" charset="0"/>
              <a:buChar char="•"/>
              <a:defRPr/>
            </a:pPr>
            <a:r>
              <a:rPr lang="en-US" dirty="0" smtClean="0"/>
              <a:t>Positive behavior support plans define changes in the behavior of those who will implement the plan. A behavior support plan describes what </a:t>
            </a:r>
            <a:r>
              <a:rPr lang="en-US" b="1" i="1" dirty="0" smtClean="0"/>
              <a:t>we</a:t>
            </a:r>
            <a:r>
              <a:rPr lang="en-US" dirty="0" smtClean="0">
                <a:solidFill>
                  <a:schemeClr val="accent6"/>
                </a:solidFill>
              </a:rPr>
              <a:t> </a:t>
            </a:r>
            <a:r>
              <a:rPr lang="en-US" dirty="0" smtClean="0"/>
              <a:t>will do differently.</a:t>
            </a:r>
          </a:p>
          <a:p>
            <a:pPr eaLnBrk="1" hangingPunct="1">
              <a:defRPr/>
            </a:pPr>
            <a:endParaRPr lang="en-US" dirty="0" smtClean="0">
              <a:cs typeface="+mn-cs"/>
            </a:endParaRPr>
          </a:p>
        </p:txBody>
      </p:sp>
      <p:sp>
        <p:nvSpPr>
          <p:cNvPr id="2" name="TextBox 1"/>
          <p:cNvSpPr txBox="1">
            <a:spLocks noChangeArrowheads="1"/>
          </p:cNvSpPr>
          <p:nvPr/>
        </p:nvSpPr>
        <p:spPr bwMode="auto">
          <a:xfrm>
            <a:off x="2076040" y="3657600"/>
            <a:ext cx="4772845"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latin typeface="+mj-lt"/>
              </a:rPr>
              <a:t/>
            </a:r>
            <a:br>
              <a:rPr lang="en-US" sz="3600" b="1" dirty="0">
                <a:latin typeface="+mj-lt"/>
              </a:rPr>
            </a:br>
            <a:r>
              <a:rPr lang="en-US" sz="3600" b="1" dirty="0">
                <a:latin typeface="+mj-lt"/>
              </a:rPr>
              <a:t/>
            </a:r>
            <a:br>
              <a:rPr lang="en-US" sz="3600" b="1" dirty="0">
                <a:latin typeface="+mj-lt"/>
              </a:rPr>
            </a:br>
            <a:r>
              <a:rPr lang="en-US" sz="3600" dirty="0">
                <a:latin typeface="+mj-lt"/>
              </a:rPr>
              <a:t>Do ALL staff understand </a:t>
            </a:r>
            <a:br>
              <a:rPr lang="en-US" sz="3600" dirty="0">
                <a:latin typeface="+mj-lt"/>
              </a:rPr>
            </a:br>
            <a:r>
              <a:rPr lang="en-US" sz="3600" dirty="0">
                <a:latin typeface="+mj-lt"/>
              </a:rPr>
              <a:t>the </a:t>
            </a:r>
            <a:r>
              <a:rPr lang="en-US" sz="3600" dirty="0" smtClean="0">
                <a:latin typeface="+mj-lt"/>
              </a:rPr>
              <a:t>context </a:t>
            </a:r>
            <a:r>
              <a:rPr lang="en-US" sz="3600" dirty="0">
                <a:latin typeface="+mj-lt"/>
              </a:rPr>
              <a:t>for effective </a:t>
            </a:r>
          </a:p>
          <a:p>
            <a:pPr algn="ctr" eaLnBrk="1" hangingPunct="1"/>
            <a:r>
              <a:rPr lang="en-US" sz="3600" dirty="0">
                <a:latin typeface="+mj-lt"/>
              </a:rPr>
              <a:t>behavior interventions? </a:t>
            </a:r>
          </a:p>
        </p:txBody>
      </p:sp>
    </p:spTree>
    <p:extLst>
      <p:ext uri="{BB962C8B-B14F-4D97-AF65-F5344CB8AC3E}">
        <p14:creationId xmlns:p14="http://schemas.microsoft.com/office/powerpoint/2010/main" val="128681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838200" y="3124200"/>
            <a:ext cx="74676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dirty="0">
                <a:latin typeface="Calibri" charset="0"/>
              </a:rPr>
              <a:t>The person who is supposed to implement the strategy needs to be actively involved in designing </a:t>
            </a:r>
            <a:r>
              <a:rPr lang="en-US" sz="3200" dirty="0" smtClean="0">
                <a:latin typeface="Calibri" charset="0"/>
              </a:rPr>
              <a:t>it, </a:t>
            </a:r>
            <a:r>
              <a:rPr lang="en-US" sz="3200" dirty="0">
                <a:latin typeface="Calibri" charset="0"/>
              </a:rPr>
              <a:t>or it probably </a:t>
            </a:r>
            <a:r>
              <a:rPr lang="en-US" sz="3200" dirty="0" smtClean="0">
                <a:latin typeface="Calibri" charset="0"/>
              </a:rPr>
              <a:t>won’</a:t>
            </a:r>
            <a:r>
              <a:rPr lang="en-US" altLang="ja-JP" sz="3200" dirty="0" smtClean="0">
                <a:latin typeface="Calibri" charset="0"/>
              </a:rPr>
              <a:t>t </a:t>
            </a:r>
            <a:r>
              <a:rPr lang="en-US" altLang="ja-JP" sz="3200" dirty="0">
                <a:latin typeface="Calibri" charset="0"/>
              </a:rPr>
              <a:t>work!</a:t>
            </a:r>
            <a:endParaRPr lang="en-US" sz="3200" dirty="0">
              <a:latin typeface="Calibri" charset="0"/>
            </a:endParaRPr>
          </a:p>
        </p:txBody>
      </p:sp>
      <p:sp>
        <p:nvSpPr>
          <p:cNvPr id="108547" name="Text Box 3"/>
          <p:cNvSpPr txBox="1">
            <a:spLocks noChangeArrowheads="1"/>
          </p:cNvSpPr>
          <p:nvPr/>
        </p:nvSpPr>
        <p:spPr bwMode="auto">
          <a:xfrm>
            <a:off x="1143000" y="1676400"/>
            <a:ext cx="67818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dirty="0" smtClean="0">
                <a:latin typeface="+mj-lt"/>
                <a:ea typeface="+mn-ea"/>
                <a:cs typeface="+mn-cs"/>
              </a:rPr>
              <a:t>Ownership &amp; Voice: A Key to Intervention Design</a:t>
            </a:r>
          </a:p>
        </p:txBody>
      </p:sp>
      <p:sp>
        <p:nvSpPr>
          <p:cNvPr id="84996" name="Text Box 4"/>
          <p:cNvSpPr txBox="1">
            <a:spLocks noChangeArrowheads="1"/>
          </p:cNvSpPr>
          <p:nvPr/>
        </p:nvSpPr>
        <p:spPr bwMode="auto">
          <a:xfrm>
            <a:off x="1117600" y="457200"/>
            <a:ext cx="5410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6000" b="1" dirty="0" smtClean="0">
                <a:solidFill>
                  <a:schemeClr val="tx2"/>
                </a:solidFill>
                <a:latin typeface="+mj-lt"/>
                <a:cs typeface="+mn-cs"/>
              </a:rPr>
              <a:t>Interventions</a:t>
            </a:r>
            <a:r>
              <a:rPr lang="en-US" sz="6000" b="1" dirty="0" smtClean="0">
                <a:solidFill>
                  <a:schemeClr val="accent1"/>
                </a:solidFill>
                <a:latin typeface="+mj-lt"/>
                <a:cs typeface="+mn-cs"/>
              </a:rPr>
              <a:t>…</a:t>
            </a:r>
          </a:p>
        </p:txBody>
      </p:sp>
    </p:spTree>
    <p:extLst>
      <p:ext uri="{BB962C8B-B14F-4D97-AF65-F5344CB8AC3E}">
        <p14:creationId xmlns:p14="http://schemas.microsoft.com/office/powerpoint/2010/main" val="12577235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381000" y="228600"/>
            <a:ext cx="8229600" cy="1143000"/>
          </a:xfrm>
        </p:spPr>
        <p:txBody>
          <a:bodyPr/>
          <a:lstStyle/>
          <a:p>
            <a:r>
              <a:rPr lang="en-US" b="1" dirty="0">
                <a:solidFill>
                  <a:schemeClr val="tx2"/>
                </a:solidFill>
                <a:latin typeface="Calibri" charset="0"/>
                <a:ea typeface="Calibri" charset="0"/>
                <a:cs typeface="Calibri" charset="0"/>
              </a:rPr>
              <a:t>Tier 3 Interventions</a:t>
            </a:r>
          </a:p>
        </p:txBody>
      </p:sp>
      <p:sp>
        <p:nvSpPr>
          <p:cNvPr id="5" name="TextBox 4"/>
          <p:cNvSpPr txBox="1"/>
          <p:nvPr/>
        </p:nvSpPr>
        <p:spPr>
          <a:xfrm>
            <a:off x="838200" y="1676400"/>
            <a:ext cx="7454900" cy="1754188"/>
          </a:xfrm>
          <a:prstGeom prst="rect">
            <a:avLst/>
          </a:prstGeom>
          <a:noFill/>
        </p:spPr>
        <p:txBody>
          <a:bodyPr wrap="none">
            <a:spAutoFit/>
          </a:bodyPr>
          <a:lstStyle/>
          <a:p>
            <a:pPr marL="285750" indent="-285750">
              <a:buClr>
                <a:schemeClr val="accent2"/>
              </a:buClr>
              <a:buFont typeface="Arial" pitchFamily="34" charset="0"/>
              <a:buChar char="•"/>
              <a:defRPr/>
            </a:pPr>
            <a:r>
              <a:rPr lang="en-US" sz="2400" dirty="0" smtClean="0">
                <a:latin typeface="+mn-lt"/>
                <a:ea typeface="+mn-ea"/>
                <a:cs typeface="+mn-cs"/>
              </a:rPr>
              <a:t>Person-centered </a:t>
            </a:r>
            <a:r>
              <a:rPr lang="en-US" sz="2400" dirty="0">
                <a:latin typeface="+mn-lt"/>
                <a:ea typeface="+mn-ea"/>
                <a:cs typeface="+mn-cs"/>
              </a:rPr>
              <a:t>(voice and choice)</a:t>
            </a:r>
          </a:p>
          <a:p>
            <a:pPr marL="285750" indent="-285750">
              <a:buClr>
                <a:schemeClr val="accent2"/>
              </a:buClr>
              <a:buFont typeface="Arial" pitchFamily="34" charset="0"/>
              <a:buChar char="•"/>
              <a:defRPr/>
            </a:pPr>
            <a:r>
              <a:rPr lang="en-US" sz="2400" dirty="0">
                <a:latin typeface="+mn-lt"/>
                <a:ea typeface="+mn-ea"/>
                <a:cs typeface="+mn-cs"/>
              </a:rPr>
              <a:t>Highly individualized (unique team per student)</a:t>
            </a:r>
          </a:p>
          <a:p>
            <a:pPr marL="285750" indent="-285750">
              <a:buClr>
                <a:schemeClr val="accent2"/>
              </a:buClr>
              <a:buFont typeface="Arial" pitchFamily="34" charset="0"/>
              <a:buChar char="•"/>
              <a:defRPr/>
            </a:pPr>
            <a:r>
              <a:rPr lang="en-US" sz="2400" dirty="0">
                <a:latin typeface="+mn-lt"/>
                <a:ea typeface="+mn-ea"/>
                <a:cs typeface="+mn-cs"/>
              </a:rPr>
              <a:t>Multiple </a:t>
            </a:r>
            <a:r>
              <a:rPr lang="en-US" sz="2400" dirty="0" smtClean="0">
                <a:latin typeface="+mn-lt"/>
                <a:ea typeface="+mn-ea"/>
                <a:cs typeface="+mn-cs"/>
              </a:rPr>
              <a:t>data sources </a:t>
            </a:r>
            <a:r>
              <a:rPr lang="en-US" sz="2400" dirty="0">
                <a:latin typeface="+mn-lt"/>
                <a:ea typeface="+mn-ea"/>
                <a:cs typeface="+mn-cs"/>
              </a:rPr>
              <a:t>(add Tier 3 </a:t>
            </a:r>
            <a:r>
              <a:rPr lang="en-US" sz="2400" dirty="0" smtClean="0">
                <a:latin typeface="+mn-lt"/>
                <a:ea typeface="+mn-ea"/>
                <a:cs typeface="+mn-cs"/>
              </a:rPr>
              <a:t>data - </a:t>
            </a:r>
            <a:r>
              <a:rPr lang="en-US" sz="2400" dirty="0">
                <a:latin typeface="+mn-lt"/>
                <a:ea typeface="+mn-ea"/>
                <a:cs typeface="+mn-cs"/>
              </a:rPr>
              <a:t>Perception data</a:t>
            </a:r>
            <a:r>
              <a:rPr lang="en-US" dirty="0">
                <a:latin typeface="+mn-lt"/>
                <a:ea typeface="+mn-ea"/>
                <a:cs typeface="+mn-cs"/>
              </a:rPr>
              <a:t>)</a:t>
            </a:r>
          </a:p>
          <a:p>
            <a:pPr>
              <a:defRPr/>
            </a:pPr>
            <a:endParaRPr lang="en-US" dirty="0">
              <a:latin typeface="+mn-lt"/>
              <a:ea typeface="+mn-ea"/>
              <a:cs typeface="+mn-cs"/>
            </a:endParaRPr>
          </a:p>
          <a:p>
            <a:pPr>
              <a:defRPr/>
            </a:pPr>
            <a:endParaRPr lang="en-US" dirty="0">
              <a:latin typeface="+mn-lt"/>
              <a:ea typeface="+mn-ea"/>
              <a:cs typeface="+mn-cs"/>
            </a:endParaRPr>
          </a:p>
        </p:txBody>
      </p:sp>
      <p:sp>
        <p:nvSpPr>
          <p:cNvPr id="6" name="TextBox 5"/>
          <p:cNvSpPr txBox="1">
            <a:spLocks noChangeArrowheads="1"/>
          </p:cNvSpPr>
          <p:nvPr/>
        </p:nvSpPr>
        <p:spPr bwMode="auto">
          <a:xfrm>
            <a:off x="1143000" y="3657600"/>
            <a:ext cx="68119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accent2"/>
              </a:buClr>
              <a:buFont typeface="Arial" charset="0"/>
              <a:buChar char="•"/>
              <a:defRPr/>
            </a:pPr>
            <a:r>
              <a:rPr lang="en-US" sz="2800" dirty="0" smtClean="0">
                <a:latin typeface="+mn-lt"/>
                <a:ea typeface="+mn-ea"/>
                <a:cs typeface="+mn-cs"/>
              </a:rPr>
              <a:t>Complex function-based behavior plans</a:t>
            </a:r>
          </a:p>
          <a:p>
            <a:pPr eaLnBrk="1" hangingPunct="1">
              <a:buClr>
                <a:schemeClr val="accent2"/>
              </a:buClr>
              <a:buFont typeface="Arial" charset="0"/>
              <a:buChar char="•"/>
              <a:defRPr/>
            </a:pPr>
            <a:r>
              <a:rPr lang="en-US" sz="2800" dirty="0" smtClean="0">
                <a:latin typeface="+mn-lt"/>
                <a:ea typeface="+mn-ea"/>
                <a:cs typeface="+mn-cs"/>
              </a:rPr>
              <a:t>Wraparound/RENEW/Family-Focused Plans</a:t>
            </a:r>
          </a:p>
        </p:txBody>
      </p:sp>
    </p:spTree>
    <p:extLst>
      <p:ext uri="{BB962C8B-B14F-4D97-AF65-F5344CB8AC3E}">
        <p14:creationId xmlns:p14="http://schemas.microsoft.com/office/powerpoint/2010/main" val="22011559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6800" y="0"/>
            <a:ext cx="6934200" cy="6227763"/>
          </a:xfrm>
        </p:spPr>
      </p:pic>
    </p:spTree>
    <p:extLst>
      <p:ext uri="{BB962C8B-B14F-4D97-AF65-F5344CB8AC3E}">
        <p14:creationId xmlns:p14="http://schemas.microsoft.com/office/powerpoint/2010/main" val="168987471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AutoShape 2"/>
          <p:cNvSpPr>
            <a:spLocks noChangeArrowheads="1"/>
          </p:cNvSpPr>
          <p:nvPr/>
        </p:nvSpPr>
        <p:spPr bwMode="auto">
          <a:xfrm>
            <a:off x="4724400" y="1600200"/>
            <a:ext cx="2057400" cy="4572000"/>
          </a:xfrm>
          <a:prstGeom prst="flowChartProcess">
            <a:avLst/>
          </a:prstGeom>
          <a:solidFill>
            <a:schemeClr val="bg1"/>
          </a:solidFill>
          <a:ln w="9525">
            <a:solidFill>
              <a:schemeClr val="tx1"/>
            </a:solidFill>
            <a:miter lim="800000"/>
            <a:headEnd/>
            <a:tailEnd/>
          </a:ln>
        </p:spPr>
        <p:txBody>
          <a:bodyPr wrap="none" anchor="ctr"/>
          <a:lstStyle/>
          <a:p>
            <a:endParaRPr lang="en-US"/>
          </a:p>
        </p:txBody>
      </p:sp>
      <p:sp>
        <p:nvSpPr>
          <p:cNvPr id="110594" name="AutoShape 3"/>
          <p:cNvSpPr>
            <a:spLocks noChangeArrowheads="1"/>
          </p:cNvSpPr>
          <p:nvPr/>
        </p:nvSpPr>
        <p:spPr bwMode="auto">
          <a:xfrm>
            <a:off x="6858000" y="1600200"/>
            <a:ext cx="1905000" cy="4572000"/>
          </a:xfrm>
          <a:prstGeom prst="flowChartProcess">
            <a:avLst/>
          </a:prstGeom>
          <a:solidFill>
            <a:schemeClr val="bg1"/>
          </a:solidFill>
          <a:ln w="9525">
            <a:solidFill>
              <a:schemeClr val="tx1"/>
            </a:solidFill>
            <a:miter lim="800000"/>
            <a:headEnd/>
            <a:tailEnd/>
          </a:ln>
        </p:spPr>
        <p:txBody>
          <a:bodyPr wrap="none" anchor="ctr"/>
          <a:lstStyle/>
          <a:p>
            <a:endParaRPr lang="en-US"/>
          </a:p>
        </p:txBody>
      </p:sp>
      <p:sp>
        <p:nvSpPr>
          <p:cNvPr id="110595" name="AutoShape 4"/>
          <p:cNvSpPr>
            <a:spLocks noChangeArrowheads="1"/>
          </p:cNvSpPr>
          <p:nvPr/>
        </p:nvSpPr>
        <p:spPr bwMode="auto">
          <a:xfrm>
            <a:off x="2743200" y="1600200"/>
            <a:ext cx="1905000" cy="4572000"/>
          </a:xfrm>
          <a:prstGeom prst="flowChartProcess">
            <a:avLst/>
          </a:prstGeom>
          <a:solidFill>
            <a:schemeClr val="bg1"/>
          </a:solidFill>
          <a:ln w="9525">
            <a:solidFill>
              <a:schemeClr val="tx1"/>
            </a:solidFill>
            <a:miter lim="800000"/>
            <a:headEnd/>
            <a:tailEnd/>
          </a:ln>
        </p:spPr>
        <p:txBody>
          <a:bodyPr wrap="none" anchor="ctr"/>
          <a:lstStyle/>
          <a:p>
            <a:endParaRPr lang="en-US"/>
          </a:p>
        </p:txBody>
      </p:sp>
      <p:sp>
        <p:nvSpPr>
          <p:cNvPr id="110596" name="AutoShape 5"/>
          <p:cNvSpPr>
            <a:spLocks noChangeArrowheads="1"/>
          </p:cNvSpPr>
          <p:nvPr/>
        </p:nvSpPr>
        <p:spPr bwMode="auto">
          <a:xfrm>
            <a:off x="762000" y="1600200"/>
            <a:ext cx="1868488" cy="4572000"/>
          </a:xfrm>
          <a:prstGeom prst="flowChartProcess">
            <a:avLst/>
          </a:prstGeom>
          <a:solidFill>
            <a:schemeClr val="bg1"/>
          </a:solidFill>
          <a:ln w="9525">
            <a:solidFill>
              <a:schemeClr val="tx1"/>
            </a:solidFill>
            <a:miter lim="800000"/>
            <a:headEnd/>
            <a:tailEnd/>
          </a:ln>
        </p:spPr>
        <p:txBody>
          <a:bodyPr wrap="none" anchor="ctr"/>
          <a:lstStyle/>
          <a:p>
            <a:endParaRPr lang="en-US"/>
          </a:p>
        </p:txBody>
      </p:sp>
      <p:sp>
        <p:nvSpPr>
          <p:cNvPr id="94214" name="Text Box 6"/>
          <p:cNvSpPr txBox="1">
            <a:spLocks noChangeArrowheads="1"/>
          </p:cNvSpPr>
          <p:nvPr/>
        </p:nvSpPr>
        <p:spPr bwMode="auto">
          <a:xfrm>
            <a:off x="6705600" y="914400"/>
            <a:ext cx="1752600" cy="77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US" smtClean="0">
              <a:latin typeface="Times New Roman" charset="0"/>
              <a:cs typeface="+mn-cs"/>
            </a:endParaRPr>
          </a:p>
          <a:p>
            <a:pPr>
              <a:spcBef>
                <a:spcPct val="50000"/>
              </a:spcBef>
              <a:defRPr/>
            </a:pPr>
            <a:endParaRPr lang="en-US" smtClean="0">
              <a:latin typeface="Times New Roman" charset="0"/>
              <a:cs typeface="+mn-cs"/>
            </a:endParaRPr>
          </a:p>
        </p:txBody>
      </p:sp>
      <p:sp>
        <p:nvSpPr>
          <p:cNvPr id="94215" name="Text Box 7"/>
          <p:cNvSpPr txBox="1">
            <a:spLocks noChangeArrowheads="1"/>
          </p:cNvSpPr>
          <p:nvPr/>
        </p:nvSpPr>
        <p:spPr bwMode="auto">
          <a:xfrm>
            <a:off x="725488" y="1676400"/>
            <a:ext cx="19050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b="1" dirty="0" smtClean="0">
                <a:latin typeface="Calibri" charset="0"/>
                <a:ea typeface="Calibri" charset="0"/>
                <a:cs typeface="Calibri" charset="0"/>
              </a:rPr>
              <a:t>Setting Event Strategies</a:t>
            </a:r>
          </a:p>
        </p:txBody>
      </p:sp>
      <p:sp>
        <p:nvSpPr>
          <p:cNvPr id="94216" name="Text Box 8"/>
          <p:cNvSpPr txBox="1">
            <a:spLocks noChangeArrowheads="1"/>
          </p:cNvSpPr>
          <p:nvPr/>
        </p:nvSpPr>
        <p:spPr bwMode="auto">
          <a:xfrm>
            <a:off x="2771775" y="1676400"/>
            <a:ext cx="1828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b="1" dirty="0" smtClean="0">
                <a:latin typeface="Calibri" charset="0"/>
                <a:ea typeface="Calibri" charset="0"/>
                <a:cs typeface="Calibri" charset="0"/>
              </a:rPr>
              <a:t>Antecedent Strategies</a:t>
            </a:r>
          </a:p>
        </p:txBody>
      </p:sp>
      <p:sp>
        <p:nvSpPr>
          <p:cNvPr id="94217" name="Text Box 9"/>
          <p:cNvSpPr txBox="1">
            <a:spLocks noChangeArrowheads="1"/>
          </p:cNvSpPr>
          <p:nvPr/>
        </p:nvSpPr>
        <p:spPr bwMode="auto">
          <a:xfrm>
            <a:off x="4941888" y="1676400"/>
            <a:ext cx="1600200"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b="1" dirty="0" smtClean="0">
                <a:latin typeface="Calibri" charset="0"/>
                <a:ea typeface="Calibri" charset="0"/>
                <a:cs typeface="Calibri" charset="0"/>
              </a:rPr>
              <a:t>Teaching/ Instructional Strategies</a:t>
            </a:r>
          </a:p>
        </p:txBody>
      </p:sp>
      <p:sp>
        <p:nvSpPr>
          <p:cNvPr id="94218" name="Text Box 10"/>
          <p:cNvSpPr txBox="1">
            <a:spLocks noChangeArrowheads="1"/>
          </p:cNvSpPr>
          <p:nvPr/>
        </p:nvSpPr>
        <p:spPr bwMode="auto">
          <a:xfrm>
            <a:off x="6896100" y="1676400"/>
            <a:ext cx="1828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b="1" dirty="0" smtClean="0">
                <a:latin typeface="Calibri" charset="0"/>
                <a:ea typeface="Calibri" charset="0"/>
                <a:cs typeface="Calibri" charset="0"/>
              </a:rPr>
              <a:t>Consequence Strategies</a:t>
            </a:r>
          </a:p>
        </p:txBody>
      </p:sp>
      <p:sp>
        <p:nvSpPr>
          <p:cNvPr id="94219" name="Text Box 12"/>
          <p:cNvSpPr txBox="1">
            <a:spLocks noChangeArrowheads="1"/>
          </p:cNvSpPr>
          <p:nvPr/>
        </p:nvSpPr>
        <p:spPr bwMode="auto">
          <a:xfrm>
            <a:off x="376238" y="228600"/>
            <a:ext cx="88392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4400" b="1" dirty="0" smtClean="0">
                <a:solidFill>
                  <a:schemeClr val="tx2"/>
                </a:solidFill>
                <a:latin typeface="Calibri" charset="0"/>
                <a:ea typeface="Calibri" charset="0"/>
                <a:cs typeface="Calibri" charset="0"/>
              </a:rPr>
              <a:t>Competing Behavior Pathway</a:t>
            </a:r>
          </a:p>
          <a:p>
            <a:pPr algn="ctr">
              <a:defRPr/>
            </a:pPr>
            <a:r>
              <a:rPr lang="en-US" sz="3600" b="1" dirty="0" smtClean="0">
                <a:solidFill>
                  <a:schemeClr val="tx2"/>
                </a:solidFill>
                <a:latin typeface="Calibri" charset="0"/>
                <a:ea typeface="Calibri" charset="0"/>
                <a:cs typeface="Calibri" charset="0"/>
              </a:rPr>
              <a:t>Behavior Intervention Plan</a:t>
            </a:r>
          </a:p>
        </p:txBody>
      </p:sp>
      <p:sp>
        <p:nvSpPr>
          <p:cNvPr id="13" name="Text Box 3"/>
          <p:cNvSpPr txBox="1">
            <a:spLocks noChangeArrowheads="1"/>
          </p:cNvSpPr>
          <p:nvPr/>
        </p:nvSpPr>
        <p:spPr bwMode="auto">
          <a:xfrm>
            <a:off x="1060838" y="4495800"/>
            <a:ext cx="1272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dirty="0">
                <a:solidFill>
                  <a:schemeClr val="accent1"/>
                </a:solidFill>
                <a:latin typeface="Calibri" charset="0"/>
                <a:ea typeface="Calibri" charset="0"/>
                <a:cs typeface="Calibri" charset="0"/>
              </a:rPr>
              <a:t>Neutralize/</a:t>
            </a:r>
          </a:p>
          <a:p>
            <a:pPr algn="ctr"/>
            <a:r>
              <a:rPr lang="en-US" sz="1800" b="1" i="1" dirty="0">
                <a:solidFill>
                  <a:schemeClr val="accent1"/>
                </a:solidFill>
                <a:latin typeface="Calibri" charset="0"/>
                <a:ea typeface="Calibri" charset="0"/>
                <a:cs typeface="Calibri" charset="0"/>
              </a:rPr>
              <a:t>eliminate</a:t>
            </a:r>
          </a:p>
          <a:p>
            <a:pPr algn="ctr"/>
            <a:r>
              <a:rPr lang="en-US" sz="1800" b="1" i="1" dirty="0">
                <a:solidFill>
                  <a:schemeClr val="accent1"/>
                </a:solidFill>
                <a:latin typeface="Calibri" charset="0"/>
                <a:ea typeface="Calibri" charset="0"/>
                <a:cs typeface="Calibri" charset="0"/>
              </a:rPr>
              <a:t>setting</a:t>
            </a:r>
          </a:p>
          <a:p>
            <a:pPr algn="ctr"/>
            <a:r>
              <a:rPr lang="en-US" sz="1800" b="1" i="1" dirty="0">
                <a:solidFill>
                  <a:schemeClr val="accent1"/>
                </a:solidFill>
                <a:latin typeface="Calibri" charset="0"/>
                <a:ea typeface="Calibri" charset="0"/>
                <a:cs typeface="Calibri" charset="0"/>
              </a:rPr>
              <a:t>events</a:t>
            </a:r>
            <a:endParaRPr lang="en-US" sz="1800" i="1" dirty="0">
              <a:solidFill>
                <a:schemeClr val="accent1"/>
              </a:solidFill>
              <a:latin typeface="Calibri" charset="0"/>
              <a:ea typeface="Calibri" charset="0"/>
              <a:cs typeface="Calibri" charset="0"/>
            </a:endParaRPr>
          </a:p>
        </p:txBody>
      </p:sp>
      <p:sp>
        <p:nvSpPr>
          <p:cNvPr id="14" name="Text Box 4"/>
          <p:cNvSpPr txBox="1">
            <a:spLocks noChangeArrowheads="1"/>
          </p:cNvSpPr>
          <p:nvPr/>
        </p:nvSpPr>
        <p:spPr bwMode="auto">
          <a:xfrm>
            <a:off x="2958542" y="4495800"/>
            <a:ext cx="146796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dirty="0">
                <a:solidFill>
                  <a:schemeClr val="accent1"/>
                </a:solidFill>
                <a:latin typeface="Calibri" charset="0"/>
                <a:ea typeface="Calibri" charset="0"/>
                <a:cs typeface="Calibri" charset="0"/>
              </a:rPr>
              <a:t>Add relevant </a:t>
            </a:r>
          </a:p>
          <a:p>
            <a:pPr algn="ctr"/>
            <a:r>
              <a:rPr lang="en-US" sz="1800" b="1" i="1" dirty="0">
                <a:solidFill>
                  <a:schemeClr val="accent1"/>
                </a:solidFill>
                <a:latin typeface="Calibri" charset="0"/>
                <a:ea typeface="Calibri" charset="0"/>
                <a:cs typeface="Calibri" charset="0"/>
              </a:rPr>
              <a:t>&amp; remove </a:t>
            </a:r>
          </a:p>
          <a:p>
            <a:pPr algn="ctr"/>
            <a:r>
              <a:rPr lang="en-US" sz="1800" b="1" i="1" dirty="0">
                <a:solidFill>
                  <a:schemeClr val="accent1"/>
                </a:solidFill>
                <a:latin typeface="Calibri" charset="0"/>
                <a:ea typeface="Calibri" charset="0"/>
                <a:cs typeface="Calibri" charset="0"/>
              </a:rPr>
              <a:t>irrelevant</a:t>
            </a:r>
            <a:endParaRPr lang="en-US" sz="1800" i="1" dirty="0">
              <a:solidFill>
                <a:schemeClr val="accent1"/>
              </a:solidFill>
              <a:latin typeface="Calibri" charset="0"/>
              <a:ea typeface="Calibri" charset="0"/>
              <a:cs typeface="Calibri" charset="0"/>
            </a:endParaRPr>
          </a:p>
          <a:p>
            <a:pPr algn="ctr"/>
            <a:r>
              <a:rPr lang="en-US" sz="1800" b="1" i="1" dirty="0">
                <a:solidFill>
                  <a:schemeClr val="accent1"/>
                </a:solidFill>
                <a:latin typeface="Calibri" charset="0"/>
                <a:ea typeface="Calibri" charset="0"/>
                <a:cs typeface="Calibri" charset="0"/>
              </a:rPr>
              <a:t>triggers</a:t>
            </a:r>
          </a:p>
        </p:txBody>
      </p:sp>
      <p:sp>
        <p:nvSpPr>
          <p:cNvPr id="15" name="Text Box 5"/>
          <p:cNvSpPr txBox="1">
            <a:spLocks noChangeArrowheads="1"/>
          </p:cNvSpPr>
          <p:nvPr/>
        </p:nvSpPr>
        <p:spPr bwMode="auto">
          <a:xfrm>
            <a:off x="5085243" y="4495800"/>
            <a:ext cx="134524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dirty="0">
                <a:solidFill>
                  <a:schemeClr val="accent1"/>
                </a:solidFill>
                <a:latin typeface="Calibri" charset="0"/>
                <a:ea typeface="Calibri" charset="0"/>
                <a:cs typeface="Calibri" charset="0"/>
              </a:rPr>
              <a:t>Teach </a:t>
            </a:r>
          </a:p>
          <a:p>
            <a:pPr algn="ctr"/>
            <a:r>
              <a:rPr lang="en-US" sz="1800" b="1" i="1" dirty="0">
                <a:solidFill>
                  <a:schemeClr val="accent1"/>
                </a:solidFill>
                <a:latin typeface="Calibri" charset="0"/>
                <a:ea typeface="Calibri" charset="0"/>
                <a:cs typeface="Calibri" charset="0"/>
              </a:rPr>
              <a:t>alternative</a:t>
            </a:r>
          </a:p>
          <a:p>
            <a:pPr algn="ctr"/>
            <a:r>
              <a:rPr lang="en-US" sz="1800" b="1" i="1" dirty="0">
                <a:solidFill>
                  <a:schemeClr val="accent1"/>
                </a:solidFill>
                <a:latin typeface="Calibri" charset="0"/>
                <a:ea typeface="Calibri" charset="0"/>
                <a:cs typeface="Calibri" charset="0"/>
              </a:rPr>
              <a:t>that </a:t>
            </a:r>
            <a:r>
              <a:rPr lang="en-US" sz="1800" b="1" i="1" dirty="0" smtClean="0">
                <a:solidFill>
                  <a:schemeClr val="accent1"/>
                </a:solidFill>
                <a:latin typeface="Calibri" charset="0"/>
                <a:ea typeface="Calibri" charset="0"/>
                <a:cs typeface="Calibri" charset="0"/>
              </a:rPr>
              <a:t>is </a:t>
            </a:r>
            <a:r>
              <a:rPr lang="en-US" sz="1800" b="1" i="1" dirty="0">
                <a:solidFill>
                  <a:schemeClr val="accent1"/>
                </a:solidFill>
                <a:latin typeface="Calibri" charset="0"/>
                <a:ea typeface="Calibri" charset="0"/>
                <a:cs typeface="Calibri" charset="0"/>
              </a:rPr>
              <a:t>more</a:t>
            </a:r>
          </a:p>
          <a:p>
            <a:pPr algn="ctr"/>
            <a:r>
              <a:rPr lang="en-US" sz="1800" b="1" i="1" dirty="0">
                <a:solidFill>
                  <a:schemeClr val="accent1"/>
                </a:solidFill>
                <a:latin typeface="Calibri" charset="0"/>
                <a:ea typeface="Calibri" charset="0"/>
                <a:cs typeface="Calibri" charset="0"/>
              </a:rPr>
              <a:t>efficient</a:t>
            </a:r>
            <a:endParaRPr lang="en-US" sz="1800" i="1" dirty="0">
              <a:solidFill>
                <a:schemeClr val="accent1"/>
              </a:solidFill>
              <a:latin typeface="Calibri" charset="0"/>
              <a:ea typeface="Calibri" charset="0"/>
              <a:cs typeface="Calibri" charset="0"/>
            </a:endParaRPr>
          </a:p>
        </p:txBody>
      </p:sp>
      <p:sp>
        <p:nvSpPr>
          <p:cNvPr id="16" name="Text Box 6"/>
          <p:cNvSpPr txBox="1">
            <a:spLocks noChangeArrowheads="1"/>
          </p:cNvSpPr>
          <p:nvPr/>
        </p:nvSpPr>
        <p:spPr bwMode="auto">
          <a:xfrm>
            <a:off x="7010400" y="4495800"/>
            <a:ext cx="17018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dirty="0">
                <a:solidFill>
                  <a:schemeClr val="accent1"/>
                </a:solidFill>
                <a:latin typeface="Calibri" charset="0"/>
                <a:ea typeface="Calibri" charset="0"/>
                <a:cs typeface="Calibri" charset="0"/>
              </a:rPr>
              <a:t>Add effective &amp; </a:t>
            </a:r>
          </a:p>
          <a:p>
            <a:pPr algn="ctr"/>
            <a:r>
              <a:rPr lang="en-US" sz="1800" b="1" i="1" dirty="0">
                <a:solidFill>
                  <a:schemeClr val="accent1"/>
                </a:solidFill>
                <a:latin typeface="Calibri" charset="0"/>
                <a:ea typeface="Calibri" charset="0"/>
                <a:cs typeface="Calibri" charset="0"/>
              </a:rPr>
              <a:t>&amp; remove</a:t>
            </a:r>
          </a:p>
          <a:p>
            <a:pPr algn="ctr"/>
            <a:r>
              <a:rPr lang="en-US" sz="1800" b="1" i="1" dirty="0">
                <a:solidFill>
                  <a:schemeClr val="accent1"/>
                </a:solidFill>
                <a:latin typeface="Calibri" charset="0"/>
                <a:ea typeface="Calibri" charset="0"/>
                <a:cs typeface="Calibri" charset="0"/>
              </a:rPr>
              <a:t>ineffective</a:t>
            </a:r>
            <a:endParaRPr lang="en-US" sz="1800" i="1" dirty="0">
              <a:solidFill>
                <a:schemeClr val="accent1"/>
              </a:solidFill>
              <a:latin typeface="Calibri" charset="0"/>
              <a:ea typeface="Calibri" charset="0"/>
              <a:cs typeface="Calibri" charset="0"/>
            </a:endParaRPr>
          </a:p>
          <a:p>
            <a:pPr algn="ctr"/>
            <a:r>
              <a:rPr lang="en-US" sz="1800" b="1" i="1" dirty="0" err="1">
                <a:solidFill>
                  <a:schemeClr val="accent1"/>
                </a:solidFill>
                <a:latin typeface="Calibri" charset="0"/>
                <a:ea typeface="Calibri" charset="0"/>
                <a:cs typeface="Calibri" charset="0"/>
              </a:rPr>
              <a:t>reinforcers</a:t>
            </a:r>
            <a:endParaRPr lang="en-US" sz="1800" b="1" i="1" dirty="0">
              <a:solidFill>
                <a:schemeClr val="accent1"/>
              </a:solidFill>
              <a:latin typeface="Calibri" charset="0"/>
              <a:ea typeface="Calibri" charset="0"/>
              <a:cs typeface="Calibri" charset="0"/>
            </a:endParaRPr>
          </a:p>
        </p:txBody>
      </p:sp>
    </p:spTree>
    <p:extLst>
      <p:ext uri="{BB962C8B-B14F-4D97-AF65-F5344CB8AC3E}">
        <p14:creationId xmlns:p14="http://schemas.microsoft.com/office/powerpoint/2010/main" val="543205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09600" y="228600"/>
            <a:ext cx="8229600" cy="990600"/>
          </a:xfrm>
        </p:spPr>
        <p:txBody>
          <a:bodyPr/>
          <a:lstStyle/>
          <a:p>
            <a:pPr eaLnBrk="1" hangingPunct="1"/>
            <a:r>
              <a:rPr lang="en-US" sz="4000" b="1" dirty="0">
                <a:solidFill>
                  <a:schemeClr val="tx2"/>
                </a:solidFill>
                <a:latin typeface="Calibri" charset="0"/>
                <a:ea typeface="Calibri" charset="0"/>
                <a:cs typeface="Calibri" charset="0"/>
              </a:rPr>
              <a:t>Behavioral Pathway</a:t>
            </a:r>
          </a:p>
        </p:txBody>
      </p:sp>
      <p:sp>
        <p:nvSpPr>
          <p:cNvPr id="112642" name="Rectangle 4"/>
          <p:cNvSpPr>
            <a:spLocks noChangeArrowheads="1"/>
          </p:cNvSpPr>
          <p:nvPr/>
        </p:nvSpPr>
        <p:spPr bwMode="auto">
          <a:xfrm>
            <a:off x="685800" y="1371600"/>
            <a:ext cx="1219200" cy="4816475"/>
          </a:xfrm>
          <a:prstGeom prst="rect">
            <a:avLst/>
          </a:prstGeom>
          <a:solidFill>
            <a:srgbClr val="FFFFFF"/>
          </a:solidFill>
          <a:ln w="9525">
            <a:solidFill>
              <a:srgbClr val="000000"/>
            </a:solidFill>
            <a:miter lim="800000"/>
            <a:headEnd/>
            <a:tailEnd/>
          </a:ln>
        </p:spPr>
        <p:txBody>
          <a:bodyPr/>
          <a:lstStyle/>
          <a:p>
            <a:pPr algn="ctr"/>
            <a:r>
              <a:rPr lang="en-US" b="1" u="sng"/>
              <a:t>Setting Event</a:t>
            </a:r>
          </a:p>
          <a:p>
            <a:endParaRPr lang="en-US" b="1" u="sng"/>
          </a:p>
          <a:p>
            <a:endParaRPr lang="en-US" sz="1200" b="1"/>
          </a:p>
          <a:p>
            <a:r>
              <a:rPr lang="en-US" sz="2400"/>
              <a:t>Days with Gym</a:t>
            </a:r>
            <a:r>
              <a:rPr lang="en-US" sz="2800"/>
              <a:t> </a:t>
            </a:r>
          </a:p>
          <a:p>
            <a:endParaRPr lang="en-US" sz="2800"/>
          </a:p>
        </p:txBody>
      </p:sp>
      <p:sp>
        <p:nvSpPr>
          <p:cNvPr id="112643" name="Rectangle 5"/>
          <p:cNvSpPr>
            <a:spLocks noChangeArrowheads="1"/>
          </p:cNvSpPr>
          <p:nvPr/>
        </p:nvSpPr>
        <p:spPr bwMode="auto">
          <a:xfrm rot="10811317" flipV="1">
            <a:off x="1912938" y="1385888"/>
            <a:ext cx="1824037" cy="4799012"/>
          </a:xfrm>
          <a:prstGeom prst="rect">
            <a:avLst/>
          </a:prstGeom>
          <a:solidFill>
            <a:srgbClr val="FFFFFF"/>
          </a:solidFill>
          <a:ln w="9525">
            <a:solidFill>
              <a:srgbClr val="000000"/>
            </a:solidFill>
            <a:miter lim="800000"/>
            <a:headEnd/>
            <a:tailEnd/>
          </a:ln>
        </p:spPr>
        <p:txBody>
          <a:bodyPr/>
          <a:lstStyle/>
          <a:p>
            <a:pPr algn="ctr"/>
            <a:r>
              <a:rPr lang="en-US" b="1" u="sng"/>
              <a:t>Antecedent</a:t>
            </a:r>
          </a:p>
          <a:p>
            <a:endParaRPr lang="en-US" b="1" u="sng"/>
          </a:p>
          <a:p>
            <a:r>
              <a:rPr lang="en-US" sz="2400"/>
              <a:t>Less structured activities that involve competition </a:t>
            </a:r>
          </a:p>
        </p:txBody>
      </p:sp>
      <p:sp>
        <p:nvSpPr>
          <p:cNvPr id="112644" name="Rectangle 6"/>
          <p:cNvSpPr>
            <a:spLocks noChangeArrowheads="1"/>
          </p:cNvSpPr>
          <p:nvPr/>
        </p:nvSpPr>
        <p:spPr bwMode="auto">
          <a:xfrm>
            <a:off x="3733800" y="1371600"/>
            <a:ext cx="1981200" cy="4800600"/>
          </a:xfrm>
          <a:prstGeom prst="rect">
            <a:avLst/>
          </a:prstGeom>
          <a:solidFill>
            <a:srgbClr val="FFFFFF"/>
          </a:solidFill>
          <a:ln w="9525">
            <a:solidFill>
              <a:srgbClr val="000000"/>
            </a:solidFill>
            <a:miter lim="800000"/>
            <a:headEnd/>
            <a:tailEnd/>
          </a:ln>
        </p:spPr>
        <p:txBody>
          <a:bodyPr/>
          <a:lstStyle/>
          <a:p>
            <a:pPr algn="ctr"/>
            <a:r>
              <a:rPr lang="en-US" b="1" u="sng"/>
              <a:t>Problem Behavior</a:t>
            </a:r>
          </a:p>
          <a:p>
            <a:endParaRPr lang="en-US" sz="1200" b="1" u="sng"/>
          </a:p>
          <a:p>
            <a:r>
              <a:rPr lang="en-US" sz="2400"/>
              <a:t>Negative comments about activity and to peers leading to physical contact</a:t>
            </a:r>
          </a:p>
        </p:txBody>
      </p:sp>
      <p:sp>
        <p:nvSpPr>
          <p:cNvPr id="96262" name="Rectangle 7"/>
          <p:cNvSpPr>
            <a:spLocks noChangeArrowheads="1"/>
          </p:cNvSpPr>
          <p:nvPr/>
        </p:nvSpPr>
        <p:spPr bwMode="auto">
          <a:xfrm>
            <a:off x="5094288" y="31781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12646" name="Rectangle 8"/>
          <p:cNvSpPr>
            <a:spLocks noChangeArrowheads="1"/>
          </p:cNvSpPr>
          <p:nvPr/>
        </p:nvSpPr>
        <p:spPr bwMode="auto">
          <a:xfrm>
            <a:off x="5715000" y="1371600"/>
            <a:ext cx="1676400" cy="4800600"/>
          </a:xfrm>
          <a:prstGeom prst="rect">
            <a:avLst/>
          </a:prstGeom>
          <a:solidFill>
            <a:srgbClr val="FFFFFF"/>
          </a:solidFill>
          <a:ln w="9525">
            <a:solidFill>
              <a:srgbClr val="000000"/>
            </a:solidFill>
            <a:miter lim="800000"/>
            <a:headEnd/>
            <a:tailEnd/>
          </a:ln>
        </p:spPr>
        <p:txBody>
          <a:bodyPr/>
          <a:lstStyle/>
          <a:p>
            <a:pPr algn="ctr"/>
            <a:r>
              <a:rPr lang="en-US" sz="1700" b="1" u="sng" dirty="0"/>
              <a:t>Consequence</a:t>
            </a:r>
          </a:p>
          <a:p>
            <a:endParaRPr lang="en-US" b="1" u="sng" dirty="0"/>
          </a:p>
          <a:p>
            <a:r>
              <a:rPr lang="en-US" sz="2400" dirty="0"/>
              <a:t>Sent out of P.E. class</a:t>
            </a:r>
          </a:p>
        </p:txBody>
      </p:sp>
      <p:sp>
        <p:nvSpPr>
          <p:cNvPr id="112647" name="Rectangle 9"/>
          <p:cNvSpPr>
            <a:spLocks noChangeArrowheads="1"/>
          </p:cNvSpPr>
          <p:nvPr/>
        </p:nvSpPr>
        <p:spPr bwMode="auto">
          <a:xfrm>
            <a:off x="7391400" y="1382713"/>
            <a:ext cx="1371600" cy="4800600"/>
          </a:xfrm>
          <a:prstGeom prst="rect">
            <a:avLst/>
          </a:prstGeom>
          <a:solidFill>
            <a:srgbClr val="FFFFFF"/>
          </a:solidFill>
          <a:ln w="9525">
            <a:solidFill>
              <a:srgbClr val="000000"/>
            </a:solidFill>
            <a:miter lim="800000"/>
            <a:headEnd/>
            <a:tailEnd/>
          </a:ln>
        </p:spPr>
        <p:txBody>
          <a:bodyPr/>
          <a:lstStyle/>
          <a:p>
            <a:pPr algn="ctr"/>
            <a:r>
              <a:rPr lang="en-US" b="1" u="sng"/>
              <a:t>Function</a:t>
            </a:r>
          </a:p>
          <a:p>
            <a:endParaRPr lang="en-US" b="1" u="sng"/>
          </a:p>
          <a:p>
            <a:r>
              <a:rPr lang="en-US" sz="2400"/>
              <a:t>To escape setting</a:t>
            </a:r>
          </a:p>
        </p:txBody>
      </p:sp>
      <p:sp>
        <p:nvSpPr>
          <p:cNvPr id="112648" name="Line 10"/>
          <p:cNvSpPr>
            <a:spLocks noChangeShapeType="1"/>
          </p:cNvSpPr>
          <p:nvPr/>
        </p:nvSpPr>
        <p:spPr bwMode="auto">
          <a:xfrm flipV="1">
            <a:off x="1600200" y="29718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2649" name="Line 11"/>
          <p:cNvSpPr>
            <a:spLocks noChangeShapeType="1"/>
          </p:cNvSpPr>
          <p:nvPr/>
        </p:nvSpPr>
        <p:spPr bwMode="auto">
          <a:xfrm flipV="1">
            <a:off x="3276600" y="2971800"/>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2650" name="Line 12"/>
          <p:cNvSpPr>
            <a:spLocks noChangeShapeType="1"/>
          </p:cNvSpPr>
          <p:nvPr/>
        </p:nvSpPr>
        <p:spPr bwMode="auto">
          <a:xfrm flipV="1">
            <a:off x="5410200" y="29718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2651" name="Line 12"/>
          <p:cNvSpPr>
            <a:spLocks noChangeShapeType="1"/>
          </p:cNvSpPr>
          <p:nvPr/>
        </p:nvSpPr>
        <p:spPr bwMode="auto">
          <a:xfrm flipV="1">
            <a:off x="7086600" y="29718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5409020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69988" y="381000"/>
            <a:ext cx="7593012" cy="792163"/>
          </a:xfrm>
        </p:spPr>
        <p:txBody>
          <a:bodyPr rtlCol="0">
            <a:normAutofit/>
          </a:bodyPr>
          <a:lstStyle/>
          <a:p>
            <a:pPr eaLnBrk="1" fontAlgn="auto" hangingPunct="1">
              <a:spcAft>
                <a:spcPts val="0"/>
              </a:spcAft>
              <a:defRPr/>
            </a:pPr>
            <a:r>
              <a:rPr lang="en-US" sz="4000" b="1" dirty="0" smtClean="0">
                <a:solidFill>
                  <a:schemeClr val="tx2"/>
                </a:solidFill>
                <a:ea typeface="+mj-ea"/>
                <a:cs typeface="+mj-cs"/>
              </a:rPr>
              <a:t>Brief Function-based Interventions</a:t>
            </a:r>
          </a:p>
        </p:txBody>
      </p:sp>
      <p:sp>
        <p:nvSpPr>
          <p:cNvPr id="113668" name="Rectangle 4"/>
          <p:cNvSpPr>
            <a:spLocks noChangeArrowheads="1"/>
          </p:cNvSpPr>
          <p:nvPr/>
        </p:nvSpPr>
        <p:spPr bwMode="auto">
          <a:xfrm>
            <a:off x="685800" y="1295400"/>
            <a:ext cx="1371600" cy="5105400"/>
          </a:xfrm>
          <a:prstGeom prst="rect">
            <a:avLst/>
          </a:prstGeom>
          <a:solidFill>
            <a:srgbClr val="FFFFFF"/>
          </a:solidFill>
          <a:ln w="9525">
            <a:solidFill>
              <a:srgbClr val="000000"/>
            </a:solidFill>
            <a:miter lim="800000"/>
            <a:headEnd/>
            <a:tailEnd/>
          </a:ln>
        </p:spPr>
        <p:txBody>
          <a:bodyPr/>
          <a:lstStyle/>
          <a:p>
            <a:pPr>
              <a:defRPr/>
            </a:pPr>
            <a:r>
              <a:rPr lang="en-US" sz="2000" b="1" u="sng" dirty="0">
                <a:latin typeface="+mj-lt"/>
                <a:ea typeface="+mn-ea"/>
                <a:cs typeface="+mn-cs"/>
              </a:rPr>
              <a:t>Setting Event Strategies</a:t>
            </a:r>
            <a:endParaRPr lang="en-US" sz="1600" dirty="0">
              <a:ea typeface="+mn-ea"/>
              <a:cs typeface="+mn-cs"/>
            </a:endParaRPr>
          </a:p>
          <a:p>
            <a:pPr>
              <a:buFontTx/>
              <a:buChar char="•"/>
              <a:defRPr/>
            </a:pPr>
            <a:r>
              <a:rPr lang="en-US" sz="2100" dirty="0">
                <a:latin typeface="+mn-lt"/>
                <a:ea typeface="+mn-ea"/>
                <a:cs typeface="+mn-cs"/>
              </a:rPr>
              <a:t>Add check-in before gym</a:t>
            </a:r>
            <a:r>
              <a:rPr lang="en-US" sz="2400" dirty="0">
                <a:latin typeface="+mn-lt"/>
                <a:ea typeface="+mn-ea"/>
                <a:cs typeface="+mn-cs"/>
              </a:rPr>
              <a:t> </a:t>
            </a:r>
          </a:p>
        </p:txBody>
      </p:sp>
      <p:sp>
        <p:nvSpPr>
          <p:cNvPr id="113669" name="Rectangle 5"/>
          <p:cNvSpPr>
            <a:spLocks noChangeArrowheads="1"/>
          </p:cNvSpPr>
          <p:nvPr/>
        </p:nvSpPr>
        <p:spPr bwMode="auto">
          <a:xfrm>
            <a:off x="4572000" y="1295400"/>
            <a:ext cx="2286000" cy="5105400"/>
          </a:xfrm>
          <a:prstGeom prst="rect">
            <a:avLst/>
          </a:prstGeom>
          <a:solidFill>
            <a:srgbClr val="FFFFFF"/>
          </a:solidFill>
          <a:ln w="9525">
            <a:solidFill>
              <a:srgbClr val="000000"/>
            </a:solidFill>
            <a:miter lim="800000"/>
            <a:headEnd/>
            <a:tailEnd/>
          </a:ln>
        </p:spPr>
        <p:txBody>
          <a:bodyPr/>
          <a:lstStyle/>
          <a:p>
            <a:pPr>
              <a:defRPr/>
            </a:pPr>
            <a:r>
              <a:rPr lang="en-US" sz="2000" b="1" u="sng" dirty="0">
                <a:latin typeface="+mj-lt"/>
                <a:ea typeface="+mn-ea"/>
                <a:cs typeface="+mn-cs"/>
              </a:rPr>
              <a:t>Teaching Strategies</a:t>
            </a:r>
          </a:p>
          <a:p>
            <a:pPr>
              <a:buFontTx/>
              <a:buChar char="•"/>
              <a:defRPr/>
            </a:pPr>
            <a:r>
              <a:rPr lang="en-US" sz="2100" dirty="0">
                <a:latin typeface="+mn-lt"/>
                <a:ea typeface="+mn-ea"/>
                <a:cs typeface="+mn-cs"/>
              </a:rPr>
              <a:t>Teach social skills (getting along with others, friendship, problem solving, sportsmanship) </a:t>
            </a:r>
          </a:p>
          <a:p>
            <a:pPr>
              <a:defRPr/>
            </a:pPr>
            <a:endParaRPr lang="en-US" sz="800" dirty="0">
              <a:latin typeface="+mn-lt"/>
              <a:ea typeface="+mn-ea"/>
              <a:cs typeface="+mn-cs"/>
            </a:endParaRPr>
          </a:p>
          <a:p>
            <a:pPr>
              <a:buFontTx/>
              <a:buChar char="•"/>
              <a:defRPr/>
            </a:pPr>
            <a:r>
              <a:rPr lang="en-US" sz="2100" dirty="0">
                <a:latin typeface="+mn-lt"/>
                <a:ea typeface="+mn-ea"/>
                <a:cs typeface="+mn-cs"/>
              </a:rPr>
              <a:t>Teach how to approach gym teacher to ask for a drink of water to leave setting. </a:t>
            </a:r>
          </a:p>
          <a:p>
            <a:pPr>
              <a:defRPr/>
            </a:pPr>
            <a:endParaRPr lang="en-US" sz="800" dirty="0">
              <a:latin typeface="+mn-lt"/>
              <a:ea typeface="+mn-ea"/>
              <a:cs typeface="+mn-cs"/>
            </a:endParaRPr>
          </a:p>
          <a:p>
            <a:pPr>
              <a:buFontTx/>
              <a:buChar char="•"/>
              <a:defRPr/>
            </a:pPr>
            <a:r>
              <a:rPr lang="en-US" sz="2100" dirty="0">
                <a:latin typeface="+mn-lt"/>
                <a:ea typeface="+mn-ea"/>
                <a:cs typeface="+mn-cs"/>
              </a:rPr>
              <a:t>Teach student how to re-enter and continue with activity</a:t>
            </a:r>
          </a:p>
          <a:p>
            <a:pPr>
              <a:defRPr/>
            </a:pPr>
            <a:endParaRPr lang="en-US" sz="2100" b="1" u="sng" dirty="0">
              <a:ea typeface="+mn-ea"/>
              <a:cs typeface="+mn-cs"/>
            </a:endParaRPr>
          </a:p>
        </p:txBody>
      </p:sp>
      <p:sp>
        <p:nvSpPr>
          <p:cNvPr id="97286" name="Rectangle 6"/>
          <p:cNvSpPr>
            <a:spLocks noChangeArrowheads="1"/>
          </p:cNvSpPr>
          <p:nvPr/>
        </p:nvSpPr>
        <p:spPr bwMode="auto">
          <a:xfrm>
            <a:off x="5094288" y="31781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13671" name="Rectangle 7"/>
          <p:cNvSpPr>
            <a:spLocks noChangeArrowheads="1"/>
          </p:cNvSpPr>
          <p:nvPr/>
        </p:nvSpPr>
        <p:spPr bwMode="auto">
          <a:xfrm>
            <a:off x="6858000" y="1295400"/>
            <a:ext cx="1905000" cy="5105400"/>
          </a:xfrm>
          <a:prstGeom prst="rect">
            <a:avLst/>
          </a:prstGeom>
          <a:solidFill>
            <a:srgbClr val="FFFFFF"/>
          </a:solidFill>
          <a:ln w="9525">
            <a:solidFill>
              <a:srgbClr val="000000"/>
            </a:solidFill>
            <a:miter lim="800000"/>
            <a:headEnd/>
            <a:tailEnd/>
          </a:ln>
        </p:spPr>
        <p:txBody>
          <a:bodyPr/>
          <a:lstStyle/>
          <a:p>
            <a:pPr>
              <a:defRPr/>
            </a:pPr>
            <a:r>
              <a:rPr lang="en-US" sz="2000" b="1" u="sng" dirty="0">
                <a:latin typeface="+mj-lt"/>
                <a:ea typeface="+mn-ea"/>
                <a:cs typeface="+mn-cs"/>
              </a:rPr>
              <a:t>Consequence Strategies </a:t>
            </a:r>
            <a:r>
              <a:rPr lang="en-US" sz="2100" dirty="0">
                <a:latin typeface="+mn-lt"/>
                <a:ea typeface="+mn-ea"/>
                <a:cs typeface="+mn-cs"/>
              </a:rPr>
              <a:t>Acknowledging/rewarding student when uses new skills (asking for a drink of water to leave, using respectful language with peers, being a good sport, etc..) </a:t>
            </a:r>
          </a:p>
          <a:p>
            <a:pPr>
              <a:defRPr/>
            </a:pPr>
            <a:endParaRPr lang="en-US" sz="2100" dirty="0">
              <a:ea typeface="+mn-ea"/>
              <a:cs typeface="+mn-cs"/>
            </a:endParaRPr>
          </a:p>
          <a:p>
            <a:pPr>
              <a:defRPr/>
            </a:pPr>
            <a:endParaRPr lang="en-US" sz="2100" b="1" u="sng" dirty="0">
              <a:latin typeface="Times New Roman" pitchFamily="18" charset="0"/>
              <a:ea typeface="+mn-ea"/>
              <a:cs typeface="+mn-cs"/>
            </a:endParaRPr>
          </a:p>
          <a:p>
            <a:pPr>
              <a:defRPr/>
            </a:pPr>
            <a:endParaRPr lang="en-US" sz="1200" b="1" u="sng" dirty="0">
              <a:latin typeface="Times New Roman" pitchFamily="18" charset="0"/>
              <a:ea typeface="+mn-ea"/>
              <a:cs typeface="+mn-cs"/>
            </a:endParaRPr>
          </a:p>
        </p:txBody>
      </p:sp>
      <p:sp>
        <p:nvSpPr>
          <p:cNvPr id="113672" name="Rectangle 8"/>
          <p:cNvSpPr>
            <a:spLocks noChangeArrowheads="1"/>
          </p:cNvSpPr>
          <p:nvPr/>
        </p:nvSpPr>
        <p:spPr bwMode="auto">
          <a:xfrm>
            <a:off x="2057400" y="1295400"/>
            <a:ext cx="2514600" cy="5105400"/>
          </a:xfrm>
          <a:prstGeom prst="rect">
            <a:avLst/>
          </a:prstGeom>
          <a:solidFill>
            <a:srgbClr val="FFFFFF"/>
          </a:solidFill>
          <a:ln w="9525">
            <a:solidFill>
              <a:srgbClr val="000000"/>
            </a:solidFill>
            <a:miter lim="800000"/>
            <a:headEnd/>
            <a:tailEnd/>
          </a:ln>
        </p:spPr>
        <p:txBody>
          <a:bodyPr/>
          <a:lstStyle/>
          <a:p>
            <a:pPr>
              <a:defRPr/>
            </a:pPr>
            <a:r>
              <a:rPr lang="en-US" sz="2000" b="1" u="sng" dirty="0">
                <a:latin typeface="+mn-lt"/>
                <a:ea typeface="+mn-ea"/>
                <a:cs typeface="+mn-cs"/>
              </a:rPr>
              <a:t>Antecedent Strategies</a:t>
            </a:r>
          </a:p>
          <a:p>
            <a:pPr>
              <a:spcBef>
                <a:spcPct val="20000"/>
              </a:spcBef>
              <a:buFontTx/>
              <a:buChar char="•"/>
              <a:defRPr/>
            </a:pPr>
            <a:r>
              <a:rPr lang="en-US" sz="2100" dirty="0">
                <a:latin typeface="+mn-lt"/>
                <a:ea typeface="+mn-ea"/>
                <a:cs typeface="+mn-cs"/>
              </a:rPr>
              <a:t>Behavior Lessons for all students about using respectful language with self and others and how to be a good sport </a:t>
            </a:r>
          </a:p>
          <a:p>
            <a:pPr>
              <a:buFontTx/>
              <a:buChar char="•"/>
              <a:defRPr/>
            </a:pPr>
            <a:endParaRPr lang="en-US" sz="800" dirty="0">
              <a:latin typeface="+mn-lt"/>
              <a:ea typeface="+mn-ea"/>
              <a:cs typeface="+mn-cs"/>
            </a:endParaRPr>
          </a:p>
          <a:p>
            <a:pPr>
              <a:buFontTx/>
              <a:buChar char="•"/>
              <a:defRPr/>
            </a:pPr>
            <a:r>
              <a:rPr lang="en-US" sz="2100" dirty="0">
                <a:latin typeface="+mn-lt"/>
                <a:ea typeface="+mn-ea"/>
                <a:cs typeface="+mn-cs"/>
              </a:rPr>
              <a:t>. More frequent activities with less focus on competition (parachute, 4-square, etc...)</a:t>
            </a:r>
          </a:p>
          <a:p>
            <a:pPr>
              <a:buFontTx/>
              <a:buChar char="•"/>
              <a:defRPr/>
            </a:pPr>
            <a:endParaRPr lang="en-US" sz="800" dirty="0">
              <a:latin typeface="+mn-lt"/>
              <a:ea typeface="+mn-ea"/>
              <a:cs typeface="+mn-cs"/>
            </a:endParaRPr>
          </a:p>
          <a:p>
            <a:pPr>
              <a:spcBef>
                <a:spcPct val="20000"/>
              </a:spcBef>
              <a:buFontTx/>
              <a:buChar char="•"/>
              <a:defRPr/>
            </a:pPr>
            <a:r>
              <a:rPr lang="en-US" sz="2100" dirty="0">
                <a:latin typeface="+mn-lt"/>
                <a:ea typeface="+mn-ea"/>
                <a:cs typeface="+mn-cs"/>
              </a:rPr>
              <a:t>Pre-correct</a:t>
            </a:r>
            <a:endParaRPr lang="en-US" sz="2000" b="1" u="sng" dirty="0">
              <a:latin typeface="+mn-lt"/>
              <a:ea typeface="+mn-ea"/>
              <a:cs typeface="+mn-cs"/>
            </a:endParaRPr>
          </a:p>
        </p:txBody>
      </p:sp>
    </p:spTree>
    <p:extLst>
      <p:ext uri="{BB962C8B-B14F-4D97-AF65-F5344CB8AC3E}">
        <p14:creationId xmlns:p14="http://schemas.microsoft.com/office/powerpoint/2010/main" val="39571527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322388" y="231775"/>
            <a:ext cx="6988175" cy="914400"/>
          </a:xfrm>
        </p:spPr>
        <p:txBody>
          <a:bodyPr/>
          <a:lstStyle/>
          <a:p>
            <a:pPr algn="ctr"/>
            <a:r>
              <a:rPr lang="en-US" b="1" dirty="0">
                <a:solidFill>
                  <a:schemeClr val="tx2"/>
                </a:solidFill>
                <a:latin typeface="Calibri" charset="0"/>
                <a:ea typeface="Calibri" charset="0"/>
                <a:cs typeface="Calibri" charset="0"/>
              </a:rPr>
              <a:t>Ben’s Story </a:t>
            </a:r>
          </a:p>
        </p:txBody>
      </p:sp>
      <p:sp>
        <p:nvSpPr>
          <p:cNvPr id="3" name="Content Placeholder 2"/>
          <p:cNvSpPr>
            <a:spLocks noGrp="1"/>
          </p:cNvSpPr>
          <p:nvPr>
            <p:ph idx="1"/>
          </p:nvPr>
        </p:nvSpPr>
        <p:spPr>
          <a:xfrm>
            <a:off x="298450" y="1339850"/>
            <a:ext cx="8216900" cy="5267325"/>
          </a:xfrm>
        </p:spPr>
        <p:txBody>
          <a:bodyPr>
            <a:normAutofit/>
          </a:bodyPr>
          <a:lstStyle/>
          <a:p>
            <a:pPr>
              <a:buFont typeface="Wingdings" pitchFamily="2" charset="2"/>
              <a:buChar char="§"/>
              <a:defRPr/>
            </a:pPr>
            <a:r>
              <a:rPr lang="en-US" sz="2400" dirty="0" smtClean="0"/>
              <a:t>September 2014 - CICO started</a:t>
            </a:r>
          </a:p>
          <a:p>
            <a:pPr>
              <a:buFont typeface="Wingdings" pitchFamily="2" charset="2"/>
              <a:buChar char="§"/>
              <a:defRPr/>
            </a:pPr>
            <a:r>
              <a:rPr lang="en-US" sz="2400" dirty="0" smtClean="0"/>
              <a:t>Mid October, 40%</a:t>
            </a:r>
          </a:p>
          <a:p>
            <a:pPr>
              <a:buFont typeface="Wingdings" pitchFamily="2" charset="2"/>
              <a:buChar char="§"/>
              <a:defRPr/>
            </a:pPr>
            <a:r>
              <a:rPr lang="en-US" sz="2400" dirty="0" smtClean="0"/>
              <a:t>November - community-based mentor assigned</a:t>
            </a:r>
          </a:p>
          <a:p>
            <a:pPr>
              <a:buFont typeface="Wingdings" pitchFamily="2" charset="2"/>
              <a:buChar char="§"/>
              <a:defRPr/>
            </a:pPr>
            <a:r>
              <a:rPr lang="en-US" sz="2400" dirty="0" smtClean="0"/>
              <a:t>December - Ben request to return to “psych” hospital saying,  “I can’t control myself” (has had three prior admissions)</a:t>
            </a:r>
          </a:p>
          <a:p>
            <a:pPr>
              <a:buFont typeface="Wingdings" pitchFamily="2" charset="2"/>
              <a:buChar char="§"/>
              <a:defRPr/>
            </a:pPr>
            <a:r>
              <a:rPr lang="en-US" sz="2400" dirty="0" smtClean="0"/>
              <a:t>December 5 - Tier 3 team met. Recommended referral to wraparound based on following:</a:t>
            </a:r>
          </a:p>
          <a:p>
            <a:pPr lvl="1">
              <a:buFont typeface="Wingdings" pitchFamily="2" charset="2"/>
              <a:buChar char="§"/>
              <a:defRPr/>
            </a:pPr>
            <a:r>
              <a:rPr lang="en-US" sz="2000" dirty="0" smtClean="0"/>
              <a:t>CICO average of 50%</a:t>
            </a:r>
          </a:p>
          <a:p>
            <a:pPr lvl="1">
              <a:buFont typeface="Wingdings" pitchFamily="2" charset="2"/>
              <a:buChar char="§"/>
              <a:defRPr/>
            </a:pPr>
            <a:r>
              <a:rPr lang="en-US" sz="2000" dirty="0" smtClean="0"/>
              <a:t>30 Office Disciplinary Referrals</a:t>
            </a:r>
          </a:p>
          <a:p>
            <a:pPr lvl="1">
              <a:buFont typeface="Wingdings" pitchFamily="2" charset="2"/>
              <a:buChar char="§"/>
              <a:defRPr/>
            </a:pPr>
            <a:r>
              <a:rPr lang="en-US" sz="2000" dirty="0" smtClean="0"/>
              <a:t>3 Out of School Suspensions</a:t>
            </a:r>
          </a:p>
          <a:p>
            <a:pPr lvl="1">
              <a:buFont typeface="Wingdings" pitchFamily="2" charset="2"/>
              <a:buChar char="§"/>
              <a:defRPr/>
            </a:pPr>
            <a:r>
              <a:rPr lang="en-US" sz="2000" dirty="0" smtClean="0"/>
              <a:t>At risk for alternative school placement</a:t>
            </a:r>
          </a:p>
          <a:p>
            <a:pPr lvl="1">
              <a:buFont typeface="Wingdings" pitchFamily="2" charset="2"/>
              <a:buChar char="§"/>
              <a:defRPr/>
            </a:pPr>
            <a:r>
              <a:rPr lang="en-US" sz="2000" dirty="0" smtClean="0"/>
              <a:t>At risk for out-of-home placement</a:t>
            </a:r>
          </a:p>
          <a:p>
            <a:pPr>
              <a:buFont typeface="Wingdings" pitchFamily="2" charset="2"/>
              <a:buChar char="§"/>
              <a:defRPr/>
            </a:pPr>
            <a:r>
              <a:rPr lang="en-US" sz="2400" dirty="0" smtClean="0"/>
              <a:t>December 15 - Wraparound started with Ben and Barb</a:t>
            </a:r>
          </a:p>
          <a:p>
            <a:pPr>
              <a:buFontTx/>
              <a:buChar char="-"/>
              <a:defRPr/>
            </a:pPr>
            <a:endParaRPr lang="en-US" dirty="0" smtClean="0"/>
          </a:p>
          <a:p>
            <a:pPr>
              <a:buFontTx/>
              <a:buChar char="-"/>
              <a:defRPr/>
            </a:pPr>
            <a:endParaRPr lang="en-US" dirty="0" smtClean="0"/>
          </a:p>
          <a:p>
            <a:pPr>
              <a:buFontTx/>
              <a:buChar cha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92300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533400" y="2415087"/>
            <a:ext cx="8153400" cy="1905000"/>
          </a:xfrm>
        </p:spPr>
        <p:txBody>
          <a:bodyPr/>
          <a:lstStyle/>
          <a:p>
            <a:pPr algn="ctr" eaLnBrk="1" hangingPunct="1">
              <a:buFontTx/>
              <a:buNone/>
              <a:defRPr/>
            </a:pPr>
            <a:r>
              <a:rPr lang="en-US" sz="4800" dirty="0" smtClean="0">
                <a:latin typeface="+mj-lt"/>
                <a:cs typeface="+mn-cs"/>
              </a:rPr>
              <a:t>Did Henry “need” a restrictive  </a:t>
            </a:r>
            <a:r>
              <a:rPr lang="en-US" sz="4800" dirty="0">
                <a:latin typeface="+mj-lt"/>
                <a:cs typeface="+mn-cs"/>
              </a:rPr>
              <a:t>p</a:t>
            </a:r>
            <a:r>
              <a:rPr lang="en-US" sz="4800" dirty="0" smtClean="0">
                <a:latin typeface="+mj-lt"/>
                <a:cs typeface="+mn-cs"/>
              </a:rPr>
              <a:t>lacement?</a:t>
            </a:r>
            <a:endParaRPr lang="en-US" b="1" dirty="0" smtClean="0">
              <a:solidFill>
                <a:srgbClr val="0000FF"/>
              </a:solidFill>
              <a:latin typeface="+mj-lt"/>
              <a:cs typeface="+mn-cs"/>
            </a:endParaRPr>
          </a:p>
        </p:txBody>
      </p:sp>
      <p:sp>
        <p:nvSpPr>
          <p:cNvPr id="3" name="TextBox 2"/>
          <p:cNvSpPr txBox="1">
            <a:spLocks noChangeArrowheads="1"/>
          </p:cNvSpPr>
          <p:nvPr/>
        </p:nvSpPr>
        <p:spPr bwMode="auto">
          <a:xfrm>
            <a:off x="1371600" y="39433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39004960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38200" y="228600"/>
            <a:ext cx="6988175" cy="915987"/>
          </a:xfrm>
        </p:spPr>
        <p:txBody>
          <a:bodyPr>
            <a:normAutofit fontScale="90000"/>
          </a:bodyPr>
          <a:lstStyle/>
          <a:p>
            <a:pPr>
              <a:defRPr/>
            </a:pPr>
            <a:r>
              <a:rPr lang="en-US" altLang="en-US" b="1" dirty="0" smtClean="0">
                <a:solidFill>
                  <a:schemeClr val="tx2"/>
                </a:solidFill>
                <a:ea typeface="ＭＳ Ｐゴシック" pitchFamily="34" charset="-128"/>
              </a:rPr>
              <a:t>Family Strengths</a:t>
            </a:r>
            <a:r>
              <a:rPr lang="en-US" altLang="en-US" sz="2000" b="1" dirty="0" smtClean="0">
                <a:solidFill>
                  <a:schemeClr val="tx2"/>
                </a:solidFill>
                <a:ea typeface="ＭＳ Ｐゴシック" pitchFamily="34" charset="-128"/>
              </a:rPr>
              <a:t/>
            </a:r>
            <a:br>
              <a:rPr lang="en-US" altLang="en-US" sz="2000" b="1" dirty="0" smtClean="0">
                <a:solidFill>
                  <a:schemeClr val="tx2"/>
                </a:solidFill>
                <a:ea typeface="ＭＳ Ｐゴシック" pitchFamily="34" charset="-128"/>
              </a:rPr>
            </a:br>
            <a:r>
              <a:rPr lang="en-US" altLang="en-US" sz="2000" b="1" dirty="0" smtClean="0">
                <a:solidFill>
                  <a:srgbClr val="DD8047"/>
                </a:solidFill>
                <a:ea typeface="ＭＳ Ｐゴシック" pitchFamily="34" charset="-128"/>
              </a:rPr>
              <a:t>Example</a:t>
            </a:r>
            <a:endParaRPr lang="en-US" altLang="en-US" b="1" dirty="0" smtClean="0">
              <a:solidFill>
                <a:srgbClr val="DD8047"/>
              </a:solidFill>
              <a:ea typeface="ＭＳ Ｐゴシック" pitchFamily="34" charset="-128"/>
            </a:endParaRPr>
          </a:p>
        </p:txBody>
      </p:sp>
      <p:sp>
        <p:nvSpPr>
          <p:cNvPr id="125954" name="Content Placeholder 2"/>
          <p:cNvSpPr>
            <a:spLocks noGrp="1"/>
          </p:cNvSpPr>
          <p:nvPr>
            <p:ph sz="quarter" idx="1"/>
          </p:nvPr>
        </p:nvSpPr>
        <p:spPr>
          <a:xfrm>
            <a:off x="433388" y="1354138"/>
            <a:ext cx="3810000" cy="5489575"/>
          </a:xfrm>
        </p:spPr>
        <p:txBody>
          <a:bodyPr>
            <a:normAutofit lnSpcReduction="10000"/>
          </a:bodyPr>
          <a:lstStyle/>
          <a:p>
            <a:pPr>
              <a:buFont typeface="Wingdings" charset="0"/>
              <a:buChar char="§"/>
            </a:pPr>
            <a:r>
              <a:rPr lang="en-US" sz="1900" dirty="0">
                <a:latin typeface="Calibri" charset="0"/>
              </a:rPr>
              <a:t>Love &amp; like each other</a:t>
            </a:r>
          </a:p>
          <a:p>
            <a:pPr>
              <a:buFont typeface="Wingdings" charset="0"/>
              <a:buChar char="§"/>
            </a:pPr>
            <a:r>
              <a:rPr lang="en-US" sz="1900" dirty="0">
                <a:latin typeface="Calibri" charset="0"/>
              </a:rPr>
              <a:t>Friendly, </a:t>
            </a:r>
            <a:r>
              <a:rPr lang="en-US" sz="1900" dirty="0" smtClean="0">
                <a:latin typeface="Calibri" charset="0"/>
              </a:rPr>
              <a:t>kind-hearted</a:t>
            </a:r>
            <a:endParaRPr lang="en-US" sz="1900" dirty="0">
              <a:latin typeface="Calibri" charset="0"/>
            </a:endParaRPr>
          </a:p>
          <a:p>
            <a:pPr>
              <a:buFont typeface="Wingdings" charset="0"/>
              <a:buChar char="§"/>
            </a:pPr>
            <a:r>
              <a:rPr lang="en-US" sz="1900" dirty="0">
                <a:latin typeface="Calibri" charset="0"/>
              </a:rPr>
              <a:t>Likes to cook gourmet meals</a:t>
            </a:r>
          </a:p>
          <a:p>
            <a:pPr>
              <a:buFont typeface="Wingdings" charset="0"/>
              <a:buChar char="§"/>
            </a:pPr>
            <a:r>
              <a:rPr lang="en-US" sz="1900" dirty="0">
                <a:latin typeface="Calibri" charset="0"/>
              </a:rPr>
              <a:t>Likes math, reading, writing</a:t>
            </a:r>
          </a:p>
          <a:p>
            <a:pPr>
              <a:buFont typeface="Wingdings" charset="0"/>
              <a:buChar char="§"/>
            </a:pPr>
            <a:r>
              <a:rPr lang="en-US" sz="1900" dirty="0">
                <a:latin typeface="Calibri" charset="0"/>
              </a:rPr>
              <a:t>Neat, </a:t>
            </a:r>
            <a:r>
              <a:rPr lang="en-US" sz="1900" dirty="0" smtClean="0">
                <a:latin typeface="Calibri" charset="0"/>
              </a:rPr>
              <a:t>well-groomed</a:t>
            </a:r>
            <a:endParaRPr lang="en-US" sz="1900" dirty="0">
              <a:latin typeface="Calibri" charset="0"/>
            </a:endParaRPr>
          </a:p>
          <a:p>
            <a:pPr>
              <a:buFont typeface="Wingdings" charset="0"/>
              <a:buChar char="§"/>
            </a:pPr>
            <a:r>
              <a:rPr lang="en-US" sz="1900" dirty="0">
                <a:latin typeface="Calibri" charset="0"/>
              </a:rPr>
              <a:t>Organized, good w/ detail</a:t>
            </a:r>
          </a:p>
          <a:p>
            <a:pPr>
              <a:buFont typeface="Wingdings" charset="0"/>
              <a:buChar char="§"/>
            </a:pPr>
            <a:r>
              <a:rPr lang="en-US" sz="1900" dirty="0">
                <a:latin typeface="Calibri" charset="0"/>
              </a:rPr>
              <a:t>Attends schools regularly</a:t>
            </a:r>
          </a:p>
          <a:p>
            <a:pPr>
              <a:buFont typeface="Wingdings" charset="0"/>
              <a:buChar char="§"/>
            </a:pPr>
            <a:r>
              <a:rPr lang="en-US" sz="1900" dirty="0">
                <a:latin typeface="Calibri" charset="0"/>
              </a:rPr>
              <a:t>Smart, capable of doing the work</a:t>
            </a:r>
          </a:p>
          <a:p>
            <a:pPr>
              <a:buFont typeface="Wingdings" charset="0"/>
              <a:buChar char="§"/>
            </a:pPr>
            <a:r>
              <a:rPr lang="en-US" sz="1900" dirty="0">
                <a:latin typeface="Calibri" charset="0"/>
              </a:rPr>
              <a:t>Has had academic success</a:t>
            </a:r>
          </a:p>
          <a:p>
            <a:pPr>
              <a:buFont typeface="Wingdings" charset="0"/>
              <a:buChar char="§"/>
            </a:pPr>
            <a:r>
              <a:rPr lang="en-US" sz="1900" dirty="0">
                <a:latin typeface="Calibri" charset="0"/>
              </a:rPr>
              <a:t>Hard worker, reliable, dependable</a:t>
            </a:r>
          </a:p>
          <a:p>
            <a:pPr>
              <a:buFont typeface="Wingdings" charset="0"/>
              <a:buChar char="§"/>
            </a:pPr>
            <a:r>
              <a:rPr lang="en-US" sz="1900" dirty="0">
                <a:latin typeface="Calibri" charset="0"/>
              </a:rPr>
              <a:t>Creative, enjoys drawing cartoons</a:t>
            </a:r>
          </a:p>
          <a:p>
            <a:pPr>
              <a:buFont typeface="Wingdings" charset="0"/>
              <a:buChar char="§"/>
            </a:pPr>
            <a:r>
              <a:rPr lang="en-US" sz="1900" dirty="0">
                <a:latin typeface="Calibri" charset="0"/>
              </a:rPr>
              <a:t>Likes playing video games</a:t>
            </a:r>
          </a:p>
          <a:p>
            <a:pPr>
              <a:buFont typeface="Wingdings" charset="0"/>
              <a:buChar char="§"/>
            </a:pPr>
            <a:r>
              <a:rPr lang="en-US" sz="1900" dirty="0">
                <a:latin typeface="Calibri" charset="0"/>
              </a:rPr>
              <a:t>Likes Rob</a:t>
            </a:r>
          </a:p>
          <a:p>
            <a:pPr>
              <a:buFont typeface="Arial" charset="0"/>
              <a:buChar char="•"/>
            </a:pPr>
            <a:endParaRPr lang="en-US" sz="1900" dirty="0">
              <a:latin typeface="Calibri" charset="0"/>
            </a:endParaRPr>
          </a:p>
          <a:p>
            <a:pPr>
              <a:buFont typeface="Arial" charset="0"/>
              <a:buChar char="•"/>
            </a:pPr>
            <a:endParaRPr lang="en-US" sz="1900" dirty="0">
              <a:latin typeface="Calibri" charset="0"/>
            </a:endParaRPr>
          </a:p>
          <a:p>
            <a:pPr>
              <a:buFont typeface="Arial" charset="0"/>
              <a:buChar char="•"/>
            </a:pPr>
            <a:endParaRPr lang="en-US" sz="1900" dirty="0">
              <a:latin typeface="Calibri" charset="0"/>
            </a:endParaRPr>
          </a:p>
          <a:p>
            <a:pPr>
              <a:buFont typeface="Arial" charset="0"/>
              <a:buChar char="•"/>
            </a:pPr>
            <a:endParaRPr lang="en-US" sz="1900" dirty="0">
              <a:latin typeface="Calibri" charset="0"/>
            </a:endParaRPr>
          </a:p>
          <a:p>
            <a:pPr>
              <a:buFont typeface="Arial" charset="0"/>
              <a:buChar char="•"/>
            </a:pPr>
            <a:endParaRPr lang="en-US" sz="1900" dirty="0">
              <a:latin typeface="Calibri" charset="0"/>
            </a:endParaRPr>
          </a:p>
        </p:txBody>
      </p:sp>
      <p:sp>
        <p:nvSpPr>
          <p:cNvPr id="125955" name="Content Placeholder 6"/>
          <p:cNvSpPr>
            <a:spLocks noGrp="1"/>
          </p:cNvSpPr>
          <p:nvPr>
            <p:ph sz="quarter" idx="2"/>
          </p:nvPr>
        </p:nvSpPr>
        <p:spPr>
          <a:xfrm>
            <a:off x="4724400" y="1333500"/>
            <a:ext cx="3886200" cy="5510213"/>
          </a:xfrm>
        </p:spPr>
        <p:txBody>
          <a:bodyPr>
            <a:normAutofit lnSpcReduction="10000"/>
          </a:bodyPr>
          <a:lstStyle/>
          <a:p>
            <a:pPr>
              <a:buFont typeface="Wingdings" charset="0"/>
              <a:buChar char="§"/>
            </a:pPr>
            <a:r>
              <a:rPr lang="en-US" sz="1900">
                <a:latin typeface="Calibri" charset="0"/>
              </a:rPr>
              <a:t>Supportive boyfriend (Rob)</a:t>
            </a:r>
          </a:p>
          <a:p>
            <a:pPr>
              <a:buFont typeface="Wingdings" charset="0"/>
              <a:buChar char="§"/>
            </a:pPr>
            <a:r>
              <a:rPr lang="en-US" sz="1900">
                <a:latin typeface="Calibri" charset="0"/>
              </a:rPr>
              <a:t>Hard worker, employed</a:t>
            </a:r>
          </a:p>
          <a:p>
            <a:pPr>
              <a:buFont typeface="Wingdings" charset="0"/>
              <a:buChar char="§"/>
            </a:pPr>
            <a:r>
              <a:rPr lang="en-US" sz="1900">
                <a:latin typeface="Calibri" charset="0"/>
              </a:rPr>
              <a:t>Stable housing</a:t>
            </a:r>
          </a:p>
          <a:p>
            <a:pPr>
              <a:buFont typeface="Wingdings" charset="0"/>
              <a:buChar char="§"/>
            </a:pPr>
            <a:r>
              <a:rPr lang="en-US" sz="1900">
                <a:latin typeface="Calibri" charset="0"/>
              </a:rPr>
              <a:t>Active w/ Ben…cooking, games, videos, </a:t>
            </a:r>
          </a:p>
          <a:p>
            <a:pPr>
              <a:buFont typeface="Wingdings" charset="0"/>
              <a:buChar char="§"/>
            </a:pPr>
            <a:r>
              <a:rPr lang="en-US" sz="1900">
                <a:latin typeface="Calibri" charset="0"/>
              </a:rPr>
              <a:t>Values family concept, Invested in Ben’s success</a:t>
            </a:r>
          </a:p>
          <a:p>
            <a:pPr>
              <a:buFont typeface="Wingdings" charset="0"/>
              <a:buChar char="§"/>
            </a:pPr>
            <a:r>
              <a:rPr lang="en-US" sz="1900">
                <a:latin typeface="Calibri" charset="0"/>
              </a:rPr>
              <a:t>Attends all meetings, appointments</a:t>
            </a:r>
          </a:p>
          <a:p>
            <a:pPr>
              <a:buFont typeface="Wingdings" charset="0"/>
              <a:buChar char="§"/>
            </a:pPr>
            <a:r>
              <a:rPr lang="en-US" sz="1900">
                <a:latin typeface="Calibri" charset="0"/>
              </a:rPr>
              <a:t>Strong Christian faith</a:t>
            </a:r>
          </a:p>
          <a:p>
            <a:pPr>
              <a:buFont typeface="Wingdings" charset="0"/>
              <a:buChar char="§"/>
            </a:pPr>
            <a:r>
              <a:rPr lang="en-US" sz="1900">
                <a:latin typeface="Calibri" charset="0"/>
              </a:rPr>
              <a:t>Support from relatives, boyfriend</a:t>
            </a:r>
          </a:p>
          <a:p>
            <a:pPr>
              <a:buFont typeface="Wingdings" charset="0"/>
              <a:buChar char="§"/>
            </a:pPr>
            <a:r>
              <a:rPr lang="en-US" sz="1900">
                <a:latin typeface="Calibri" charset="0"/>
              </a:rPr>
              <a:t>Not afraid to ask for help</a:t>
            </a:r>
          </a:p>
          <a:p>
            <a:pPr>
              <a:buFont typeface="Wingdings" charset="0"/>
              <a:buChar char="§"/>
            </a:pPr>
            <a:r>
              <a:rPr lang="en-US" sz="1900">
                <a:latin typeface="Calibri" charset="0"/>
              </a:rPr>
              <a:t>Open to feedback/good follow up on suggestions</a:t>
            </a:r>
          </a:p>
          <a:p>
            <a:pPr>
              <a:buFont typeface="Wingdings" charset="0"/>
              <a:buChar char="§"/>
            </a:pPr>
            <a:r>
              <a:rPr lang="en-US" sz="1900">
                <a:latin typeface="Calibri" charset="0"/>
              </a:rPr>
              <a:t>Unconditional, loving, commitment</a:t>
            </a:r>
          </a:p>
          <a:p>
            <a:pPr>
              <a:buFont typeface="Wingdings" charset="0"/>
              <a:buChar char="§"/>
            </a:pPr>
            <a:r>
              <a:rPr lang="en-US" sz="1900">
                <a:latin typeface="Calibri" charset="0"/>
              </a:rPr>
              <a:t>Involved in church activities</a:t>
            </a:r>
          </a:p>
          <a:p>
            <a:pPr>
              <a:buFont typeface="Wingdings" charset="0"/>
              <a:buChar char="§"/>
            </a:pPr>
            <a:r>
              <a:rPr lang="en-US" sz="1900">
                <a:latin typeface="Calibri" charset="0"/>
              </a:rPr>
              <a:t>Values education</a:t>
            </a:r>
          </a:p>
          <a:p>
            <a:pPr>
              <a:buFont typeface="Arial" charset="0"/>
              <a:buChar char="•"/>
            </a:pPr>
            <a:endParaRPr lang="en-US" sz="1900">
              <a:latin typeface="Calibri" charset="0"/>
            </a:endParaRPr>
          </a:p>
          <a:p>
            <a:pPr>
              <a:buFont typeface="Arial" charset="0"/>
              <a:buChar char="•"/>
            </a:pPr>
            <a:endParaRPr lang="en-US" sz="1900">
              <a:latin typeface="Calibri" charset="0"/>
            </a:endParaRPr>
          </a:p>
        </p:txBody>
      </p:sp>
    </p:spTree>
    <p:extLst>
      <p:ext uri="{BB962C8B-B14F-4D97-AF65-F5344CB8AC3E}">
        <p14:creationId xmlns:p14="http://schemas.microsoft.com/office/powerpoint/2010/main" val="37055934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909637" y="228600"/>
            <a:ext cx="6988175" cy="914400"/>
          </a:xfrm>
        </p:spPr>
        <p:txBody>
          <a:bodyPr>
            <a:normAutofit fontScale="90000"/>
          </a:bodyPr>
          <a:lstStyle/>
          <a:p>
            <a:pPr>
              <a:defRPr/>
            </a:pPr>
            <a:r>
              <a:rPr lang="en-US" altLang="en-US" b="1" dirty="0" smtClean="0">
                <a:solidFill>
                  <a:schemeClr val="tx2"/>
                </a:solidFill>
                <a:ea typeface="ＭＳ Ｐゴシック" pitchFamily="34" charset="-128"/>
              </a:rPr>
              <a:t>Family Needs/Concerns</a:t>
            </a:r>
            <a:r>
              <a:rPr lang="en-US" altLang="en-US" sz="2000" b="1" dirty="0" smtClean="0">
                <a:solidFill>
                  <a:schemeClr val="tx2"/>
                </a:solidFill>
                <a:ea typeface="ＭＳ Ｐゴシック" pitchFamily="34" charset="-128"/>
              </a:rPr>
              <a:t/>
            </a:r>
            <a:br>
              <a:rPr lang="en-US" altLang="en-US" sz="2000" b="1" dirty="0" smtClean="0">
                <a:solidFill>
                  <a:schemeClr val="tx2"/>
                </a:solidFill>
                <a:ea typeface="ＭＳ Ｐゴシック" pitchFamily="34" charset="-128"/>
              </a:rPr>
            </a:br>
            <a:r>
              <a:rPr lang="en-US" altLang="en-US" sz="2000" b="1" dirty="0" smtClean="0">
                <a:solidFill>
                  <a:srgbClr val="DD8047"/>
                </a:solidFill>
                <a:ea typeface="ＭＳ Ｐゴシック" pitchFamily="34" charset="-128"/>
              </a:rPr>
              <a:t>Example</a:t>
            </a:r>
            <a:endParaRPr lang="en-US" altLang="en-US" b="1" dirty="0" smtClean="0">
              <a:solidFill>
                <a:srgbClr val="DD8047"/>
              </a:solidFill>
              <a:ea typeface="ＭＳ Ｐゴシック" pitchFamily="34" charset="-128"/>
            </a:endParaRPr>
          </a:p>
        </p:txBody>
      </p:sp>
      <p:sp>
        <p:nvSpPr>
          <p:cNvPr id="5" name="Content Placeholder 4"/>
          <p:cNvSpPr>
            <a:spLocks noGrp="1"/>
          </p:cNvSpPr>
          <p:nvPr>
            <p:ph sz="half" idx="1"/>
          </p:nvPr>
        </p:nvSpPr>
        <p:spPr>
          <a:xfrm>
            <a:off x="365125" y="1600200"/>
            <a:ext cx="4038600" cy="5257800"/>
          </a:xfrm>
        </p:spPr>
        <p:txBody>
          <a:bodyPr>
            <a:normAutofit lnSpcReduction="10000"/>
          </a:bodyPr>
          <a:lstStyle/>
          <a:p>
            <a:pPr>
              <a:buFont typeface="Wingdings" panose="05000000000000000000" pitchFamily="2" charset="2"/>
              <a:buChar char="§"/>
              <a:defRPr/>
            </a:pPr>
            <a:r>
              <a:rPr lang="en-US" sz="1900" b="1" dirty="0" smtClean="0"/>
              <a:t>Trust the “System”, Wrap Facilitator &amp; wrap process*</a:t>
            </a:r>
          </a:p>
          <a:p>
            <a:pPr>
              <a:buFont typeface="Wingdings" panose="05000000000000000000" pitchFamily="2" charset="2"/>
              <a:buChar char="§"/>
              <a:defRPr/>
            </a:pPr>
            <a:r>
              <a:rPr lang="en-US" sz="1900" b="1" dirty="0" smtClean="0"/>
              <a:t>Information from school w/ open lines of communication*</a:t>
            </a:r>
          </a:p>
          <a:p>
            <a:pPr>
              <a:buFont typeface="Wingdings" panose="05000000000000000000" pitchFamily="2" charset="2"/>
              <a:buChar char="§"/>
              <a:defRPr/>
            </a:pPr>
            <a:r>
              <a:rPr lang="en-US" sz="1900" b="1" dirty="0" smtClean="0"/>
              <a:t>Get along without fighting and arguing*</a:t>
            </a:r>
          </a:p>
          <a:p>
            <a:pPr>
              <a:buFont typeface="Wingdings" panose="05000000000000000000" pitchFamily="2" charset="2"/>
              <a:buChar char="§"/>
              <a:defRPr/>
            </a:pPr>
            <a:r>
              <a:rPr lang="en-US" sz="1900" dirty="0" smtClean="0"/>
              <a:t>“Act his age” (be more responsible &amp; independent)</a:t>
            </a:r>
          </a:p>
          <a:p>
            <a:pPr>
              <a:buFont typeface="Wingdings" panose="05000000000000000000" pitchFamily="2" charset="2"/>
              <a:buChar char="§"/>
              <a:defRPr/>
            </a:pPr>
            <a:r>
              <a:rPr lang="en-US" sz="1900" b="1" dirty="0" smtClean="0"/>
              <a:t>Graduate from Middle school*</a:t>
            </a:r>
          </a:p>
          <a:p>
            <a:pPr>
              <a:buFont typeface="Wingdings" panose="05000000000000000000" pitchFamily="2" charset="2"/>
              <a:buChar char="§"/>
              <a:defRPr/>
            </a:pPr>
            <a:r>
              <a:rPr lang="en-US" sz="1900" b="1" dirty="0" smtClean="0"/>
              <a:t>Follow rules at school*</a:t>
            </a:r>
          </a:p>
          <a:p>
            <a:pPr>
              <a:buFont typeface="Wingdings" panose="05000000000000000000" pitchFamily="2" charset="2"/>
              <a:buChar char="§"/>
              <a:defRPr/>
            </a:pPr>
            <a:r>
              <a:rPr lang="en-US" sz="1900" dirty="0" smtClean="0"/>
              <a:t>A “break”, overwhelmed, tired (respite)</a:t>
            </a:r>
          </a:p>
          <a:p>
            <a:pPr>
              <a:buFont typeface="Wingdings" panose="05000000000000000000" pitchFamily="2" charset="2"/>
              <a:buChar char="§"/>
              <a:defRPr/>
            </a:pPr>
            <a:r>
              <a:rPr lang="en-US" sz="1900" dirty="0" smtClean="0"/>
              <a:t>Support with making/implementing changes</a:t>
            </a:r>
          </a:p>
          <a:p>
            <a:pPr marL="0" indent="0">
              <a:buFont typeface="Wingdings" charset="0"/>
              <a:buNone/>
              <a:defRPr/>
            </a:pPr>
            <a:endParaRPr lang="en-US" sz="1900" dirty="0"/>
          </a:p>
          <a:p>
            <a:pPr marL="0" indent="0">
              <a:buFont typeface="Wingdings" charset="0"/>
              <a:buNone/>
              <a:defRPr/>
            </a:pPr>
            <a:r>
              <a:rPr lang="en-US" sz="1900" b="1" dirty="0" smtClean="0"/>
              <a:t>Identified Needs/Concerns that led to Big Needs</a:t>
            </a:r>
          </a:p>
          <a:p>
            <a:pPr>
              <a:buFont typeface="Arial" pitchFamily="34" charset="0"/>
              <a:buChar char="•"/>
              <a:defRPr/>
            </a:pPr>
            <a:endParaRPr lang="en-US" sz="1900" dirty="0"/>
          </a:p>
        </p:txBody>
      </p:sp>
      <p:sp>
        <p:nvSpPr>
          <p:cNvPr id="6" name="Content Placeholder 5"/>
          <p:cNvSpPr>
            <a:spLocks noGrp="1"/>
          </p:cNvSpPr>
          <p:nvPr>
            <p:ph sz="half" idx="2"/>
          </p:nvPr>
        </p:nvSpPr>
        <p:spPr>
          <a:xfrm>
            <a:off x="4556125" y="1600200"/>
            <a:ext cx="4038600" cy="5257800"/>
          </a:xfrm>
        </p:spPr>
        <p:txBody>
          <a:bodyPr>
            <a:normAutofit lnSpcReduction="10000"/>
          </a:bodyPr>
          <a:lstStyle/>
          <a:p>
            <a:pPr>
              <a:buFont typeface="Wingdings" panose="05000000000000000000" pitchFamily="2" charset="2"/>
              <a:buChar char="§"/>
              <a:defRPr/>
            </a:pPr>
            <a:r>
              <a:rPr lang="en-US" sz="1900" dirty="0" smtClean="0"/>
              <a:t>Feels guilty over divorce/single mother</a:t>
            </a:r>
          </a:p>
          <a:p>
            <a:pPr>
              <a:buFont typeface="Wingdings" panose="05000000000000000000" pitchFamily="2" charset="2"/>
              <a:buChar char="§"/>
              <a:defRPr/>
            </a:pPr>
            <a:r>
              <a:rPr lang="en-US" sz="1900" dirty="0" smtClean="0"/>
              <a:t>“I need help doing it at home” </a:t>
            </a:r>
          </a:p>
          <a:p>
            <a:pPr>
              <a:buFont typeface="Wingdings" panose="05000000000000000000" pitchFamily="2" charset="2"/>
              <a:buChar char="§"/>
              <a:defRPr/>
            </a:pPr>
            <a:r>
              <a:rPr lang="en-US" sz="1900" dirty="0" smtClean="0"/>
              <a:t>Structure at home &amp; within the classroom</a:t>
            </a:r>
          </a:p>
          <a:p>
            <a:pPr>
              <a:buFont typeface="Wingdings" panose="05000000000000000000" pitchFamily="2" charset="2"/>
              <a:buChar char="§"/>
              <a:defRPr/>
            </a:pPr>
            <a:r>
              <a:rPr lang="en-US" sz="1900" dirty="0" smtClean="0"/>
              <a:t>Friends to do “stuff” with at home and school</a:t>
            </a:r>
          </a:p>
          <a:p>
            <a:pPr>
              <a:buFont typeface="Wingdings" panose="05000000000000000000" pitchFamily="2" charset="2"/>
              <a:buChar char="§"/>
              <a:defRPr/>
            </a:pPr>
            <a:r>
              <a:rPr lang="en-US" sz="1900" b="1" dirty="0" smtClean="0"/>
              <a:t>Positive attention from mom* </a:t>
            </a:r>
          </a:p>
          <a:p>
            <a:pPr>
              <a:buFont typeface="Wingdings" panose="05000000000000000000" pitchFamily="2" charset="2"/>
              <a:buChar char="§"/>
              <a:defRPr/>
            </a:pPr>
            <a:r>
              <a:rPr lang="en-US" sz="1900" dirty="0" smtClean="0"/>
              <a:t>Wants to be more successful at school</a:t>
            </a:r>
          </a:p>
          <a:p>
            <a:pPr>
              <a:buFont typeface="Wingdings" panose="05000000000000000000" pitchFamily="2" charset="2"/>
              <a:buChar char="§"/>
              <a:defRPr/>
            </a:pPr>
            <a:r>
              <a:rPr lang="en-US" sz="1900" dirty="0" smtClean="0"/>
              <a:t>Consistency with giving med’s</a:t>
            </a:r>
          </a:p>
          <a:p>
            <a:pPr>
              <a:buFont typeface="Wingdings" panose="05000000000000000000" pitchFamily="2" charset="2"/>
              <a:buChar char="§"/>
              <a:defRPr/>
            </a:pPr>
            <a:r>
              <a:rPr lang="en-US" sz="1900" dirty="0" smtClean="0"/>
              <a:t>Depression, Childhood trauma</a:t>
            </a:r>
          </a:p>
          <a:p>
            <a:pPr>
              <a:buFont typeface="Wingdings" panose="05000000000000000000" pitchFamily="2" charset="2"/>
              <a:buChar char="§"/>
              <a:defRPr/>
            </a:pPr>
            <a:r>
              <a:rPr lang="en-US" sz="1900" dirty="0" smtClean="0"/>
              <a:t>Doesn’t trust Doctor, Therapist</a:t>
            </a:r>
          </a:p>
          <a:p>
            <a:pPr>
              <a:buFont typeface="Arial" pitchFamily="34" charset="0"/>
              <a:buChar char="•"/>
              <a:defRPr/>
            </a:pPr>
            <a:endParaRPr lang="en-US" sz="1900" dirty="0"/>
          </a:p>
        </p:txBody>
      </p:sp>
    </p:spTree>
    <p:extLst>
      <p:ext uri="{BB962C8B-B14F-4D97-AF65-F5344CB8AC3E}">
        <p14:creationId xmlns:p14="http://schemas.microsoft.com/office/powerpoint/2010/main" val="259239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0" y="328613"/>
            <a:ext cx="9144000" cy="914400"/>
          </a:xfrm>
        </p:spPr>
        <p:txBody>
          <a:bodyPr/>
          <a:lstStyle/>
          <a:p>
            <a:r>
              <a:rPr lang="en-US" b="1" dirty="0">
                <a:solidFill>
                  <a:schemeClr val="tx2"/>
                </a:solidFill>
                <a:latin typeface="Calibri" charset="0"/>
                <a:ea typeface="Calibri" charset="0"/>
                <a:cs typeface="Calibri" charset="0"/>
              </a:rPr>
              <a:t>Big Needs</a:t>
            </a:r>
          </a:p>
        </p:txBody>
      </p:sp>
      <p:sp>
        <p:nvSpPr>
          <p:cNvPr id="77827" name="Content Placeholder 2"/>
          <p:cNvSpPr>
            <a:spLocks noGrp="1"/>
          </p:cNvSpPr>
          <p:nvPr>
            <p:ph idx="1"/>
          </p:nvPr>
        </p:nvSpPr>
        <p:spPr>
          <a:xfrm>
            <a:off x="365125" y="1809750"/>
            <a:ext cx="8258175" cy="4691063"/>
          </a:xfrm>
        </p:spPr>
        <p:txBody>
          <a:bodyPr>
            <a:normAutofit lnSpcReduction="10000"/>
          </a:bodyPr>
          <a:lstStyle/>
          <a:p>
            <a:pPr>
              <a:buFont typeface="Wingdings" pitchFamily="2" charset="2"/>
              <a:buChar char="§"/>
              <a:defRPr/>
            </a:pPr>
            <a:r>
              <a:rPr lang="en-US" altLang="en-US" sz="3600" dirty="0" smtClean="0">
                <a:ea typeface="ＭＳ Ｐゴシック" pitchFamily="34" charset="-128"/>
              </a:rPr>
              <a:t>Barb and Ben want to have a healthy and positive relationship</a:t>
            </a:r>
            <a:br>
              <a:rPr lang="en-US" altLang="en-US" sz="3600" dirty="0" smtClean="0">
                <a:ea typeface="ＭＳ Ｐゴシック" pitchFamily="34" charset="-128"/>
              </a:rPr>
            </a:br>
            <a:endParaRPr lang="en-US" altLang="en-US" sz="3600" dirty="0" smtClean="0">
              <a:ea typeface="ＭＳ Ｐゴシック" pitchFamily="34" charset="-128"/>
            </a:endParaRPr>
          </a:p>
          <a:p>
            <a:pPr>
              <a:buFont typeface="Wingdings" pitchFamily="2" charset="2"/>
              <a:buChar char="§"/>
              <a:defRPr/>
            </a:pPr>
            <a:r>
              <a:rPr lang="en-US" altLang="en-US" sz="3600" dirty="0" smtClean="0">
                <a:ea typeface="ＭＳ Ｐゴシック" pitchFamily="34" charset="-128"/>
              </a:rPr>
              <a:t>Ben needs to feel happy about being at school</a:t>
            </a:r>
            <a:br>
              <a:rPr lang="en-US" altLang="en-US" sz="3600" dirty="0" smtClean="0">
                <a:ea typeface="ＭＳ Ｐゴシック" pitchFamily="34" charset="-128"/>
              </a:rPr>
            </a:br>
            <a:endParaRPr lang="en-US" altLang="en-US" sz="3600" dirty="0" smtClean="0">
              <a:ea typeface="ＭＳ Ｐゴシック" pitchFamily="34" charset="-128"/>
            </a:endParaRPr>
          </a:p>
          <a:p>
            <a:pPr>
              <a:buFont typeface="Wingdings" pitchFamily="2" charset="2"/>
              <a:buChar char="§"/>
              <a:defRPr/>
            </a:pPr>
            <a:r>
              <a:rPr lang="en-US" altLang="en-US" sz="3600" dirty="0" smtClean="0">
                <a:ea typeface="ＭＳ Ｐゴシック" pitchFamily="34" charset="-128"/>
              </a:rPr>
              <a:t>Ben needs to feel support with completing his school work</a:t>
            </a:r>
          </a:p>
          <a:p>
            <a:pPr>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1803745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p:cNvSpPr>
          <p:nvPr>
            <p:ph type="body" idx="4294967295"/>
          </p:nvPr>
        </p:nvSpPr>
        <p:spPr>
          <a:xfrm>
            <a:off x="685800" y="1524000"/>
            <a:ext cx="8064500" cy="4525963"/>
          </a:xfrm>
        </p:spPr>
        <p:txBody>
          <a:bodyPr>
            <a:normAutofit fontScale="92500" lnSpcReduction="10000"/>
          </a:bodyPr>
          <a:lstStyle/>
          <a:p>
            <a:pPr marL="0" indent="0" eaLnBrk="1" hangingPunct="1">
              <a:spcBef>
                <a:spcPts val="1200"/>
              </a:spcBef>
              <a:buFontTx/>
              <a:buNone/>
              <a:defRPr/>
            </a:pPr>
            <a:r>
              <a:rPr lang="en-US" dirty="0" smtClean="0">
                <a:ea typeface="ＭＳ Ｐゴシック" pitchFamily="34" charset="-128"/>
                <a:cs typeface="+mn-cs"/>
              </a:rPr>
              <a:t>Initial steps as a result of the first child &amp; family team meeting:</a:t>
            </a:r>
          </a:p>
          <a:p>
            <a:pPr lvl="1" eaLnBrk="1" hangingPunct="1">
              <a:spcBef>
                <a:spcPts val="1200"/>
              </a:spcBef>
              <a:buFont typeface="Arial" pitchFamily="34" charset="0"/>
              <a:buChar char="•"/>
              <a:defRPr/>
            </a:pPr>
            <a:r>
              <a:rPr lang="en-US" dirty="0" smtClean="0">
                <a:ea typeface="ＭＳ Ｐゴシック" pitchFamily="34" charset="-128"/>
              </a:rPr>
              <a:t>Continued CICO</a:t>
            </a:r>
          </a:p>
          <a:p>
            <a:pPr lvl="1" eaLnBrk="1" hangingPunct="1">
              <a:spcBef>
                <a:spcPts val="1200"/>
              </a:spcBef>
              <a:buFont typeface="Arial" pitchFamily="34" charset="0"/>
              <a:buChar char="•"/>
              <a:defRPr/>
            </a:pPr>
            <a:r>
              <a:rPr lang="en-US" dirty="0" smtClean="0">
                <a:ea typeface="ＭＳ Ｐゴシック" pitchFamily="34" charset="-128"/>
              </a:rPr>
              <a:t>Continued mentoring</a:t>
            </a:r>
          </a:p>
          <a:p>
            <a:pPr lvl="1" eaLnBrk="1" hangingPunct="1">
              <a:spcBef>
                <a:spcPts val="1200"/>
              </a:spcBef>
              <a:buFont typeface="Arial" pitchFamily="34" charset="0"/>
              <a:buChar char="•"/>
              <a:defRPr/>
            </a:pPr>
            <a:r>
              <a:rPr lang="en-US" dirty="0" smtClean="0">
                <a:ea typeface="ＭＳ Ｐゴシック" pitchFamily="34" charset="-128"/>
              </a:rPr>
              <a:t>Continued MH services</a:t>
            </a:r>
          </a:p>
          <a:p>
            <a:pPr lvl="1" eaLnBrk="1" hangingPunct="1">
              <a:spcBef>
                <a:spcPts val="1200"/>
              </a:spcBef>
              <a:buFont typeface="Arial" pitchFamily="34" charset="0"/>
              <a:buChar char="•"/>
              <a:defRPr/>
            </a:pPr>
            <a:r>
              <a:rPr lang="en-US" dirty="0" smtClean="0">
                <a:ea typeface="ＭＳ Ｐゴシック" pitchFamily="34" charset="-128"/>
              </a:rPr>
              <a:t>Continue communication with MH</a:t>
            </a:r>
          </a:p>
          <a:p>
            <a:pPr lvl="1" eaLnBrk="1" hangingPunct="1">
              <a:spcBef>
                <a:spcPts val="1200"/>
              </a:spcBef>
              <a:buFont typeface="Arial" pitchFamily="34" charset="0"/>
              <a:buChar char="•"/>
              <a:defRPr/>
            </a:pPr>
            <a:r>
              <a:rPr lang="en-US" dirty="0" smtClean="0">
                <a:ea typeface="ＭＳ Ｐゴシック" pitchFamily="34" charset="-128"/>
              </a:rPr>
              <a:t>FBA to be completed </a:t>
            </a:r>
          </a:p>
          <a:p>
            <a:pPr lvl="1" eaLnBrk="1" hangingPunct="1">
              <a:spcBef>
                <a:spcPts val="1200"/>
              </a:spcBef>
              <a:buFont typeface="Arial" pitchFamily="34" charset="0"/>
              <a:buChar char="•"/>
              <a:defRPr/>
            </a:pPr>
            <a:r>
              <a:rPr lang="en-US" dirty="0" smtClean="0">
                <a:ea typeface="ＭＳ Ｐゴシック" pitchFamily="34" charset="-128"/>
              </a:rPr>
              <a:t>Family access to YMCA (schedule present at LANS for funding)</a:t>
            </a:r>
          </a:p>
          <a:p>
            <a:pPr marL="273050" indent="-273050" eaLnBrk="1" hangingPunct="1">
              <a:spcBef>
                <a:spcPts val="1200"/>
              </a:spcBef>
              <a:buFontTx/>
              <a:buNone/>
              <a:defRPr/>
            </a:pPr>
            <a:endParaRPr lang="en-US" sz="2800" dirty="0" smtClean="0">
              <a:ea typeface="ＭＳ Ｐゴシック" pitchFamily="34" charset="-128"/>
              <a:cs typeface="+mn-cs"/>
            </a:endParaRPr>
          </a:p>
          <a:p>
            <a:pPr marL="273050" indent="-273050" eaLnBrk="1" hangingPunct="1">
              <a:spcBef>
                <a:spcPts val="1200"/>
              </a:spcBef>
              <a:buFontTx/>
              <a:buNone/>
              <a:defRPr/>
            </a:pPr>
            <a:endParaRPr lang="en-US" sz="2800" dirty="0" smtClean="0">
              <a:ea typeface="ＭＳ Ｐゴシック" pitchFamily="34" charset="-128"/>
              <a:cs typeface="+mn-cs"/>
            </a:endParaRPr>
          </a:p>
        </p:txBody>
      </p:sp>
      <p:sp>
        <p:nvSpPr>
          <p:cNvPr id="4" name="TextBox 3"/>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First Child &amp; Family Meeting</a:t>
            </a:r>
            <a:endParaRPr lang="en-US" sz="3600" b="1" dirty="0">
              <a:solidFill>
                <a:schemeClr val="tx2"/>
              </a:solidFill>
            </a:endParaRPr>
          </a:p>
        </p:txBody>
      </p:sp>
    </p:spTree>
    <p:extLst>
      <p:ext uri="{BB962C8B-B14F-4D97-AF65-F5344CB8AC3E}">
        <p14:creationId xmlns:p14="http://schemas.microsoft.com/office/powerpoint/2010/main" val="116825146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b="1" dirty="0">
                <a:solidFill>
                  <a:schemeClr val="tx2"/>
                </a:solidFill>
                <a:latin typeface="Calibri" charset="0"/>
                <a:ea typeface="Calibri" charset="0"/>
                <a:cs typeface="Calibri" charset="0"/>
              </a:rPr>
              <a:t>Home School Community Tool</a:t>
            </a:r>
          </a:p>
        </p:txBody>
      </p:sp>
      <p:pic>
        <p:nvPicPr>
          <p:cNvPr id="136194" name="Picture 2" descr="http://www.simeoresults.org/CFIDE/GraphData.cfm?graphCache=wc50&amp;graphID=Images/728463668010049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109788"/>
            <a:ext cx="2965450" cy="298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195" name="Picture 4" descr="http://www.simeoresults.org/CFIDE/GraphData.cfm?graphCache=wc50&amp;graphID=Images/341477405010049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2109788"/>
            <a:ext cx="2981325" cy="298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196" name="Picture 6" descr="http://www.simeoresults.org/CFIDE/GraphData.cfm?graphCache=wc50&amp;graphID=Images/87609248901004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088" y="2109788"/>
            <a:ext cx="2982912" cy="298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7" name="TextBox 4"/>
          <p:cNvSpPr txBox="1">
            <a:spLocks noChangeArrowheads="1"/>
          </p:cNvSpPr>
          <p:nvPr/>
        </p:nvSpPr>
        <p:spPr bwMode="auto">
          <a:xfrm>
            <a:off x="228600" y="1555750"/>
            <a:ext cx="8686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	HOME			   SCHOOL		    COMMUNITY</a:t>
            </a:r>
          </a:p>
        </p:txBody>
      </p:sp>
      <p:sp>
        <p:nvSpPr>
          <p:cNvPr id="136198" name="TextBox 1"/>
          <p:cNvSpPr txBox="1">
            <a:spLocks noChangeArrowheads="1"/>
          </p:cNvSpPr>
          <p:nvPr/>
        </p:nvSpPr>
        <p:spPr bwMode="auto">
          <a:xfrm>
            <a:off x="990600" y="5486400"/>
            <a:ext cx="38481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Ø"/>
            </a:pPr>
            <a:r>
              <a:rPr lang="en-US" sz="1800" dirty="0">
                <a:latin typeface="Calibri" charset="0"/>
                <a:ea typeface="Calibri" charset="0"/>
                <a:cs typeface="Calibri" charset="0"/>
              </a:rPr>
              <a:t>Knows how to ask for help</a:t>
            </a:r>
          </a:p>
          <a:p>
            <a:pPr eaLnBrk="1" hangingPunct="1">
              <a:buFont typeface="Wingdings" charset="0"/>
              <a:buChar char="Ø"/>
            </a:pPr>
            <a:r>
              <a:rPr lang="en-US" sz="1800" dirty="0">
                <a:latin typeface="Calibri" charset="0"/>
                <a:ea typeface="Calibri" charset="0"/>
                <a:cs typeface="Calibri" charset="0"/>
              </a:rPr>
              <a:t>Handles disagreements</a:t>
            </a:r>
          </a:p>
          <a:p>
            <a:pPr eaLnBrk="1" hangingPunct="1">
              <a:buFont typeface="Wingdings" charset="0"/>
              <a:buChar char="Ø"/>
            </a:pPr>
            <a:r>
              <a:rPr lang="en-US" sz="1800" dirty="0">
                <a:latin typeface="Calibri" charset="0"/>
                <a:ea typeface="Calibri" charset="0"/>
                <a:cs typeface="Calibri" charset="0"/>
              </a:rPr>
              <a:t>Seeks attention in appropriate ways</a:t>
            </a:r>
          </a:p>
          <a:p>
            <a:pPr eaLnBrk="1" hangingPunct="1">
              <a:buFont typeface="Wingdings" charset="0"/>
              <a:buChar char="Ø"/>
            </a:pPr>
            <a:r>
              <a:rPr lang="en-US" sz="1800" dirty="0">
                <a:latin typeface="Calibri" charset="0"/>
                <a:ea typeface="Calibri" charset="0"/>
                <a:cs typeface="Calibri" charset="0"/>
              </a:rPr>
              <a:t>Participates in activities</a:t>
            </a:r>
          </a:p>
        </p:txBody>
      </p:sp>
    </p:spTree>
    <p:extLst>
      <p:ext uri="{BB962C8B-B14F-4D97-AF65-F5344CB8AC3E}">
        <p14:creationId xmlns:p14="http://schemas.microsoft.com/office/powerpoint/2010/main" val="2689409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914400" y="1600200"/>
            <a:ext cx="7239000" cy="4683125"/>
          </a:xfrm>
        </p:spPr>
        <p:txBody>
          <a:bodyPr>
            <a:normAutofit lnSpcReduction="10000"/>
          </a:bodyPr>
          <a:lstStyle/>
          <a:p>
            <a:pPr eaLnBrk="1" hangingPunct="1">
              <a:buFont typeface="Arial" charset="0"/>
              <a:buChar char="•"/>
            </a:pPr>
            <a:r>
              <a:rPr lang="en-US" sz="2400" dirty="0">
                <a:latin typeface="Calibri" charset="0"/>
              </a:rPr>
              <a:t>Commitment of time</a:t>
            </a:r>
          </a:p>
          <a:p>
            <a:pPr eaLnBrk="1" hangingPunct="1">
              <a:buFont typeface="Arial" charset="0"/>
              <a:buChar char="•"/>
            </a:pPr>
            <a:r>
              <a:rPr lang="en-US" sz="2400" dirty="0">
                <a:latin typeface="Calibri" charset="0"/>
              </a:rPr>
              <a:t>Commitment to </a:t>
            </a:r>
            <a:r>
              <a:rPr lang="ja-JP" altLang="en-US" sz="2400" dirty="0">
                <a:latin typeface="Calibri" charset="0"/>
              </a:rPr>
              <a:t>“</a:t>
            </a:r>
            <a:r>
              <a:rPr lang="en-US" altLang="ja-JP" sz="2400" dirty="0">
                <a:latin typeface="Calibri" charset="0"/>
              </a:rPr>
              <a:t>stay at table</a:t>
            </a:r>
            <a:r>
              <a:rPr lang="ja-JP" altLang="en-US" sz="2400" dirty="0">
                <a:latin typeface="Calibri" charset="0"/>
              </a:rPr>
              <a:t>”</a:t>
            </a:r>
            <a:endParaRPr lang="en-US" altLang="ja-JP" sz="2400" dirty="0">
              <a:latin typeface="Calibri" charset="0"/>
            </a:endParaRPr>
          </a:p>
          <a:p>
            <a:pPr eaLnBrk="1" hangingPunct="1">
              <a:buFont typeface="Arial" charset="0"/>
              <a:buChar char="•"/>
            </a:pPr>
            <a:r>
              <a:rPr lang="en-US" sz="2400" dirty="0">
                <a:latin typeface="Calibri" charset="0"/>
              </a:rPr>
              <a:t>Willingness to regroup and be solution-focused</a:t>
            </a:r>
          </a:p>
          <a:p>
            <a:pPr eaLnBrk="1" hangingPunct="1">
              <a:buFont typeface="Arial" charset="0"/>
              <a:buChar char="•"/>
            </a:pPr>
            <a:endParaRPr lang="en-US" sz="2400" dirty="0">
              <a:latin typeface="Calibri" charset="0"/>
            </a:endParaRPr>
          </a:p>
          <a:p>
            <a:pPr eaLnBrk="1" hangingPunct="1">
              <a:buFont typeface="Arial" charset="0"/>
              <a:buChar char="•"/>
            </a:pPr>
            <a:r>
              <a:rPr lang="en-US" sz="2400" dirty="0">
                <a:latin typeface="Calibri" charset="0"/>
              </a:rPr>
              <a:t>No judging or blaming</a:t>
            </a:r>
          </a:p>
          <a:p>
            <a:pPr eaLnBrk="1" hangingPunct="1">
              <a:buFont typeface="Arial" charset="0"/>
              <a:buChar char="•"/>
            </a:pPr>
            <a:r>
              <a:rPr lang="en-US" sz="2400" dirty="0">
                <a:latin typeface="Calibri" charset="0"/>
              </a:rPr>
              <a:t>Time for listening to stories</a:t>
            </a:r>
          </a:p>
          <a:p>
            <a:pPr eaLnBrk="1" hangingPunct="1">
              <a:buFont typeface="Arial" charset="0"/>
              <a:buChar char="•"/>
            </a:pPr>
            <a:r>
              <a:rPr lang="en-US" sz="2400" dirty="0">
                <a:latin typeface="Calibri" charset="0"/>
              </a:rPr>
              <a:t>Time for venting, validating</a:t>
            </a:r>
          </a:p>
          <a:p>
            <a:pPr eaLnBrk="1" hangingPunct="1">
              <a:buFont typeface="Arial" charset="0"/>
              <a:buChar char="•"/>
            </a:pPr>
            <a:endParaRPr lang="en-US" sz="2400" dirty="0">
              <a:latin typeface="Calibri" charset="0"/>
            </a:endParaRPr>
          </a:p>
          <a:p>
            <a:pPr eaLnBrk="1" hangingPunct="1">
              <a:buFont typeface="Arial" charset="0"/>
              <a:buChar char="•"/>
            </a:pPr>
            <a:r>
              <a:rPr lang="en-US" sz="2400" dirty="0">
                <a:latin typeface="Calibri" charset="0"/>
              </a:rPr>
              <a:t>Establishing consensus</a:t>
            </a:r>
          </a:p>
          <a:p>
            <a:pPr eaLnBrk="1" hangingPunct="1">
              <a:buFont typeface="Arial" charset="0"/>
              <a:buChar char="•"/>
            </a:pPr>
            <a:r>
              <a:rPr lang="en-US" sz="2400" dirty="0">
                <a:latin typeface="Calibri" charset="0"/>
              </a:rPr>
              <a:t>Voice of student/family in prioritizing </a:t>
            </a:r>
          </a:p>
          <a:p>
            <a:pPr eaLnBrk="1" hangingPunct="1">
              <a:buFont typeface="Arial" charset="0"/>
              <a:buChar char="•"/>
            </a:pPr>
            <a:r>
              <a:rPr lang="en-US" sz="2400" dirty="0">
                <a:latin typeface="Calibri" charset="0"/>
              </a:rPr>
              <a:t>Establishing ownership</a:t>
            </a:r>
          </a:p>
        </p:txBody>
      </p:sp>
      <p:sp>
        <p:nvSpPr>
          <p:cNvPr id="4" name="TextBox 3"/>
          <p:cNvSpPr txBox="1"/>
          <p:nvPr/>
        </p:nvSpPr>
        <p:spPr>
          <a:xfrm>
            <a:off x="119009" y="152400"/>
            <a:ext cx="8991600" cy="1200329"/>
          </a:xfrm>
          <a:prstGeom prst="rect">
            <a:avLst/>
          </a:prstGeom>
          <a:noFill/>
        </p:spPr>
        <p:txBody>
          <a:bodyPr wrap="square" rtlCol="0">
            <a:spAutoFit/>
          </a:bodyPr>
          <a:lstStyle/>
          <a:p>
            <a:pPr algn="ctr"/>
            <a:r>
              <a:rPr lang="en-US" sz="3600" b="1" dirty="0" smtClean="0">
                <a:solidFill>
                  <a:schemeClr val="tx2"/>
                </a:solidFill>
              </a:rPr>
              <a:t>Tertiary Level “Coaches” Have to Help Establish Capacity (Fidelity) for Wraparound</a:t>
            </a:r>
            <a:endParaRPr lang="en-US" sz="3600" b="1" dirty="0">
              <a:solidFill>
                <a:schemeClr val="tx2"/>
              </a:solidFill>
            </a:endParaRPr>
          </a:p>
        </p:txBody>
      </p:sp>
    </p:spTree>
    <p:extLst>
      <p:ext uri="{BB962C8B-B14F-4D97-AF65-F5344CB8AC3E}">
        <p14:creationId xmlns:p14="http://schemas.microsoft.com/office/powerpoint/2010/main" val="253632949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609600" y="1143000"/>
            <a:ext cx="8534400" cy="4525963"/>
          </a:xfrm>
        </p:spPr>
        <p:txBody>
          <a:bodyPr/>
          <a:lstStyle/>
          <a:p>
            <a:pPr>
              <a:lnSpc>
                <a:spcPct val="90000"/>
              </a:lnSpc>
              <a:buFontTx/>
              <a:buNone/>
            </a:pPr>
            <a:r>
              <a:rPr lang="en-US" sz="2400" dirty="0">
                <a:latin typeface="Calibri" charset="0"/>
                <a:ea typeface="Calibri" charset="0"/>
                <a:cs typeface="Calibri" charset="0"/>
              </a:rPr>
              <a:t>Examples of District/Building Tier 2/3 </a:t>
            </a:r>
            <a:r>
              <a:rPr lang="en-US" sz="2400" dirty="0" smtClean="0">
                <a:latin typeface="Calibri" charset="0"/>
                <a:ea typeface="Calibri" charset="0"/>
                <a:cs typeface="Calibri" charset="0"/>
              </a:rPr>
              <a:t>Commitments:</a:t>
            </a:r>
            <a:endParaRPr lang="en-US" sz="2400" dirty="0">
              <a:latin typeface="Calibri" charset="0"/>
              <a:ea typeface="Calibri" charset="0"/>
              <a:cs typeface="Calibri" charset="0"/>
            </a:endParaRPr>
          </a:p>
          <a:p>
            <a:pPr lvl="1">
              <a:lnSpc>
                <a:spcPct val="150000"/>
              </a:lnSpc>
            </a:pPr>
            <a:r>
              <a:rPr lang="en-US" sz="2000" dirty="0">
                <a:latin typeface="Calibri" charset="0"/>
                <a:ea typeface="Calibri" charset="0"/>
                <a:cs typeface="Calibri" charset="0"/>
              </a:rPr>
              <a:t>Tier 2/3 Coaching FTE</a:t>
            </a:r>
          </a:p>
          <a:p>
            <a:pPr lvl="1">
              <a:lnSpc>
                <a:spcPct val="150000"/>
              </a:lnSpc>
            </a:pPr>
            <a:r>
              <a:rPr lang="en-US" sz="2000" dirty="0">
                <a:latin typeface="Calibri" charset="0"/>
                <a:ea typeface="Calibri" charset="0"/>
                <a:cs typeface="Calibri" charset="0"/>
              </a:rPr>
              <a:t>Position Personnel to Facilitate Tertiary Intervention Teams for 3-5% of Students</a:t>
            </a:r>
          </a:p>
          <a:p>
            <a:pPr lvl="1">
              <a:lnSpc>
                <a:spcPct val="150000"/>
              </a:lnSpc>
            </a:pPr>
            <a:r>
              <a:rPr lang="en-US" sz="2000" dirty="0">
                <a:latin typeface="Calibri" charset="0"/>
                <a:ea typeface="Calibri" charset="0"/>
                <a:cs typeface="Calibri" charset="0"/>
              </a:rPr>
              <a:t>Comprehensive Training and </a:t>
            </a:r>
            <a:r>
              <a:rPr lang="ja-JP" altLang="en-US" sz="2000" dirty="0">
                <a:latin typeface="Calibri" charset="0"/>
                <a:ea typeface="Calibri" charset="0"/>
                <a:cs typeface="Calibri" charset="0"/>
              </a:rPr>
              <a:t>“</a:t>
            </a:r>
            <a:r>
              <a:rPr lang="en-US" sz="2000" dirty="0">
                <a:latin typeface="Calibri" charset="0"/>
                <a:ea typeface="Calibri" charset="0"/>
                <a:cs typeface="Calibri" charset="0"/>
              </a:rPr>
              <a:t>Practice</a:t>
            </a:r>
            <a:r>
              <a:rPr lang="ja-JP" altLang="en-US" sz="2000" dirty="0" smtClean="0">
                <a:latin typeface="Calibri" charset="0"/>
                <a:ea typeface="Calibri" charset="0"/>
                <a:cs typeface="Calibri" charset="0"/>
              </a:rPr>
              <a:t>”</a:t>
            </a:r>
            <a:r>
              <a:rPr lang="en-US" altLang="ja-JP" sz="2000" dirty="0" smtClean="0">
                <a:latin typeface="Calibri" charset="0"/>
                <a:ea typeface="Calibri" charset="0"/>
                <a:cs typeface="Calibri" charset="0"/>
              </a:rPr>
              <a:t> (coaching) to fluency</a:t>
            </a:r>
            <a:endParaRPr lang="en-US" sz="2000" dirty="0">
              <a:latin typeface="Calibri" charset="0"/>
              <a:ea typeface="Calibri" charset="0"/>
              <a:cs typeface="Calibri" charset="0"/>
            </a:endParaRPr>
          </a:p>
          <a:p>
            <a:pPr lvl="1">
              <a:lnSpc>
                <a:spcPct val="150000"/>
              </a:lnSpc>
            </a:pPr>
            <a:r>
              <a:rPr lang="en-US" sz="2000" dirty="0">
                <a:latin typeface="Calibri" charset="0"/>
                <a:ea typeface="Calibri" charset="0"/>
                <a:cs typeface="Calibri" charset="0"/>
              </a:rPr>
              <a:t>Data-based decision-making is part of all practices</a:t>
            </a:r>
          </a:p>
          <a:p>
            <a:pPr lvl="1">
              <a:lnSpc>
                <a:spcPct val="150000"/>
              </a:lnSpc>
            </a:pPr>
            <a:r>
              <a:rPr lang="en-US" sz="2000" dirty="0">
                <a:latin typeface="Calibri" charset="0"/>
                <a:ea typeface="Calibri" charset="0"/>
                <a:cs typeface="Calibri" charset="0"/>
              </a:rPr>
              <a:t>Tertiary District Leadership Team</a:t>
            </a:r>
          </a:p>
          <a:p>
            <a:pPr lvl="1">
              <a:lnSpc>
                <a:spcPct val="150000"/>
              </a:lnSpc>
            </a:pPr>
            <a:r>
              <a:rPr lang="en-US" sz="2000" dirty="0">
                <a:latin typeface="Calibri" charset="0"/>
                <a:ea typeface="Calibri" charset="0"/>
                <a:cs typeface="Calibri" charset="0"/>
              </a:rPr>
              <a:t>Review Special Education and Disproportionality Data</a:t>
            </a:r>
          </a:p>
          <a:p>
            <a:pPr lvl="1">
              <a:lnSpc>
                <a:spcPct val="150000"/>
              </a:lnSpc>
            </a:pPr>
            <a:r>
              <a:rPr lang="en-US" sz="2000" dirty="0">
                <a:latin typeface="Calibri" charset="0"/>
                <a:ea typeface="Calibri" charset="0"/>
                <a:cs typeface="Calibri" charset="0"/>
              </a:rPr>
              <a:t>Review District Policies</a:t>
            </a:r>
          </a:p>
          <a:p>
            <a:pPr>
              <a:lnSpc>
                <a:spcPct val="150000"/>
              </a:lnSpc>
            </a:pPr>
            <a:endParaRPr lang="en-US" sz="2400" dirty="0">
              <a:latin typeface="Calibri" charset="0"/>
              <a:ea typeface="Calibri" charset="0"/>
              <a:cs typeface="Calibri" charset="0"/>
            </a:endParaRPr>
          </a:p>
          <a:p>
            <a:pPr>
              <a:lnSpc>
                <a:spcPct val="90000"/>
              </a:lnSpc>
            </a:pPr>
            <a:endParaRPr lang="en-US" sz="2400" dirty="0">
              <a:latin typeface="Calibri" charset="0"/>
              <a:ea typeface="Calibri" charset="0"/>
              <a:cs typeface="Calibri" charset="0"/>
            </a:endParaRPr>
          </a:p>
        </p:txBody>
      </p:sp>
      <p:sp>
        <p:nvSpPr>
          <p:cNvPr id="2" name="TextBox 1"/>
          <p:cNvSpPr txBox="1"/>
          <p:nvPr/>
        </p:nvSpPr>
        <p:spPr>
          <a:xfrm>
            <a:off x="0" y="5736233"/>
            <a:ext cx="9328195" cy="923330"/>
          </a:xfrm>
          <a:prstGeom prst="rect">
            <a:avLst/>
          </a:prstGeom>
          <a:noFill/>
        </p:spPr>
        <p:txBody>
          <a:bodyPr wrap="none" rtlCol="0">
            <a:spAutoFit/>
          </a:bodyPr>
          <a:lstStyle/>
          <a:p>
            <a:r>
              <a:rPr lang="en-US" dirty="0">
                <a:hlinkClick r:id="rId2"/>
              </a:rPr>
              <a:t>http://www.istac.net/resources/illinois-pbis-network-resources/PBIS-Trainings/tier-2-3-readiness</a:t>
            </a:r>
            <a:endParaRPr lang="en-US" dirty="0"/>
          </a:p>
          <a:p>
            <a:endParaRPr lang="en-US" dirty="0"/>
          </a:p>
          <a:p>
            <a:endParaRPr lang="en-US" dirty="0"/>
          </a:p>
        </p:txBody>
      </p:sp>
      <p:sp>
        <p:nvSpPr>
          <p:cNvPr id="5" name="TextBox 4"/>
          <p:cNvSpPr txBox="1"/>
          <p:nvPr/>
        </p:nvSpPr>
        <p:spPr>
          <a:xfrm>
            <a:off x="0" y="228600"/>
            <a:ext cx="9144000" cy="646331"/>
          </a:xfrm>
          <a:prstGeom prst="rect">
            <a:avLst/>
          </a:prstGeom>
          <a:noFill/>
        </p:spPr>
        <p:txBody>
          <a:bodyPr wrap="square" rtlCol="0">
            <a:spAutoFit/>
          </a:bodyPr>
          <a:lstStyle/>
          <a:p>
            <a:pPr algn="ctr"/>
            <a:r>
              <a:rPr lang="en-US" sz="3600" b="1" dirty="0" smtClean="0">
                <a:solidFill>
                  <a:schemeClr val="tx2"/>
                </a:solidFill>
              </a:rPr>
              <a:t>Commitments </a:t>
            </a:r>
            <a:r>
              <a:rPr lang="en-US" sz="3600" b="1" smtClean="0">
                <a:solidFill>
                  <a:schemeClr val="tx2"/>
                </a:solidFill>
              </a:rPr>
              <a:t>for Success</a:t>
            </a:r>
            <a:endParaRPr lang="en-US" sz="3600" b="1" dirty="0">
              <a:solidFill>
                <a:schemeClr val="tx2"/>
              </a:solidFill>
            </a:endParaRPr>
          </a:p>
        </p:txBody>
      </p:sp>
    </p:spTree>
    <p:extLst>
      <p:ext uri="{BB962C8B-B14F-4D97-AF65-F5344CB8AC3E}">
        <p14:creationId xmlns:p14="http://schemas.microsoft.com/office/powerpoint/2010/main" val="336225707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5198033"/>
              </p:ext>
            </p:extLst>
          </p:nvPr>
        </p:nvGraphicFramePr>
        <p:xfrm>
          <a:off x="-311980" y="279780"/>
          <a:ext cx="9723870" cy="657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046943" y="414568"/>
            <a:ext cx="6981384" cy="6291032"/>
          </a:xfrm>
          <a:prstGeom prst="rect">
            <a:avLst/>
          </a:prstGeom>
        </p:spPr>
      </p:pic>
    </p:spTree>
    <p:custDataLst>
      <p:tags r:id="rId1"/>
    </p:custDataLst>
    <p:extLst>
      <p:ext uri="{BB962C8B-B14F-4D97-AF65-F5344CB8AC3E}">
        <p14:creationId xmlns:p14="http://schemas.microsoft.com/office/powerpoint/2010/main" val="2436293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228600"/>
            <a:ext cx="8229600" cy="1143000"/>
          </a:xfrm>
        </p:spPr>
        <p:txBody>
          <a:bodyPr>
            <a:normAutofit fontScale="90000"/>
          </a:bodyPr>
          <a:lstStyle/>
          <a:p>
            <a:r>
              <a:rPr lang="en-US" sz="4000" b="1" dirty="0">
                <a:solidFill>
                  <a:schemeClr val="tx2"/>
                </a:solidFill>
              </a:rPr>
              <a:t>District-wide Tertiary Implementation Process</a:t>
            </a:r>
          </a:p>
        </p:txBody>
      </p:sp>
      <p:sp>
        <p:nvSpPr>
          <p:cNvPr id="76803" name="Rectangle 3"/>
          <p:cNvSpPr>
            <a:spLocks noGrp="1" noChangeArrowheads="1"/>
          </p:cNvSpPr>
          <p:nvPr>
            <p:ph type="body" idx="1"/>
          </p:nvPr>
        </p:nvSpPr>
        <p:spPr>
          <a:xfrm>
            <a:off x="381000" y="1524000"/>
            <a:ext cx="8229600" cy="4800600"/>
          </a:xfrm>
        </p:spPr>
        <p:txBody>
          <a:bodyPr/>
          <a:lstStyle/>
          <a:p>
            <a:r>
              <a:rPr lang="en-US" sz="2400"/>
              <a:t>District meeting quarterly</a:t>
            </a:r>
          </a:p>
          <a:p>
            <a:pPr lvl="1"/>
            <a:r>
              <a:rPr lang="en-US" sz="2400"/>
              <a:t>District outcomes</a:t>
            </a:r>
          </a:p>
          <a:p>
            <a:pPr lvl="1"/>
            <a:r>
              <a:rPr lang="en-US" sz="2400"/>
              <a:t>Capacity/sustainability</a:t>
            </a:r>
          </a:p>
          <a:p>
            <a:pPr lvl="1"/>
            <a:r>
              <a:rPr lang="en-US" sz="2400"/>
              <a:t>Other schools/staff</a:t>
            </a:r>
          </a:p>
          <a:p>
            <a:r>
              <a:rPr lang="en-US" sz="2400"/>
              <a:t>Building meeting monthly</a:t>
            </a:r>
          </a:p>
          <a:p>
            <a:pPr lvl="1"/>
            <a:r>
              <a:rPr lang="en-US" sz="2400"/>
              <a:t>Check on all levels</a:t>
            </a:r>
          </a:p>
          <a:p>
            <a:pPr lvl="1"/>
            <a:r>
              <a:rPr lang="en-US" sz="2400"/>
              <a:t>Cross-planning with all levels</a:t>
            </a:r>
          </a:p>
          <a:p>
            <a:pPr lvl="1"/>
            <a:r>
              <a:rPr lang="en-US" sz="2400"/>
              <a:t>Effectiveness of practices (FBA/Wrap)</a:t>
            </a:r>
          </a:p>
          <a:p>
            <a:r>
              <a:rPr lang="en-US" sz="2400"/>
              <a:t>Tertiary Coaching Capacity</a:t>
            </a:r>
          </a:p>
          <a:p>
            <a:r>
              <a:rPr lang="en-US" sz="2400"/>
              <a:t>Facilitators for complex FBA/BIP and wraparound teams</a:t>
            </a:r>
          </a:p>
        </p:txBody>
      </p:sp>
    </p:spTree>
    <p:extLst>
      <p:ext uri="{BB962C8B-B14F-4D97-AF65-F5344CB8AC3E}">
        <p14:creationId xmlns:p14="http://schemas.microsoft.com/office/powerpoint/2010/main" val="241918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marL="457200" indent="-457200">
              <a:buFont typeface="Arial" charset="0"/>
              <a:buChar char="•"/>
            </a:pPr>
            <a:r>
              <a:rPr lang="en-US" sz="2800" dirty="0" smtClean="0"/>
              <a:t>Host environment that supports a culture of coaching, self-reflection</a:t>
            </a:r>
          </a:p>
          <a:p>
            <a:pPr marL="457200" indent="-457200">
              <a:buFont typeface="Arial" charset="0"/>
              <a:buChar char="•"/>
            </a:pPr>
            <a:r>
              <a:rPr lang="en-US" sz="2800" dirty="0" smtClean="0"/>
              <a:t>Support vs evaluation</a:t>
            </a:r>
          </a:p>
          <a:p>
            <a:pPr lvl="1"/>
            <a:r>
              <a:rPr lang="en-US" sz="2400" dirty="0" smtClean="0"/>
              <a:t>Practices will probably be the same</a:t>
            </a:r>
          </a:p>
          <a:p>
            <a:pPr lvl="1"/>
            <a:r>
              <a:rPr lang="en-US" sz="2400" dirty="0" smtClean="0"/>
              <a:t>Separate system</a:t>
            </a:r>
          </a:p>
          <a:p>
            <a:pPr marL="457200" indent="-457200">
              <a:buFont typeface="Arial" charset="0"/>
              <a:buChar char="•"/>
            </a:pPr>
            <a:r>
              <a:rPr lang="en-US" sz="2800" dirty="0" smtClean="0"/>
              <a:t>SW PBIS Team includes administrator </a:t>
            </a:r>
          </a:p>
          <a:p>
            <a:pPr lvl="1"/>
            <a:r>
              <a:rPr lang="en-US" sz="2400" dirty="0" smtClean="0"/>
              <a:t>Hold balcony view</a:t>
            </a:r>
          </a:p>
          <a:p>
            <a:pPr lvl="1"/>
            <a:r>
              <a:rPr lang="en-US" sz="2400" dirty="0" smtClean="0"/>
              <a:t>Responsible for resource allocation</a:t>
            </a:r>
          </a:p>
        </p:txBody>
      </p:sp>
      <p:sp>
        <p:nvSpPr>
          <p:cNvPr id="4" name="TextBox 3"/>
          <p:cNvSpPr txBox="1"/>
          <p:nvPr/>
        </p:nvSpPr>
        <p:spPr>
          <a:xfrm>
            <a:off x="152400" y="152400"/>
            <a:ext cx="8839200" cy="1200329"/>
          </a:xfrm>
          <a:prstGeom prst="rect">
            <a:avLst/>
          </a:prstGeom>
          <a:noFill/>
        </p:spPr>
        <p:txBody>
          <a:bodyPr wrap="square" rtlCol="0">
            <a:spAutoFit/>
          </a:bodyPr>
          <a:lstStyle/>
          <a:p>
            <a:pPr algn="ctr"/>
            <a:r>
              <a:rPr lang="en-US" sz="3600" b="1" dirty="0" smtClean="0">
                <a:solidFill>
                  <a:schemeClr val="tx2"/>
                </a:solidFill>
              </a:rPr>
              <a:t>What is the current culture of professionalism in the building?</a:t>
            </a:r>
            <a:endParaRPr lang="en-US" sz="3600" b="1" dirty="0">
              <a:solidFill>
                <a:schemeClr val="tx2"/>
              </a:solidFill>
            </a:endParaRPr>
          </a:p>
        </p:txBody>
      </p:sp>
    </p:spTree>
    <p:extLst>
      <p:ext uri="{BB962C8B-B14F-4D97-AF65-F5344CB8AC3E}">
        <p14:creationId xmlns:p14="http://schemas.microsoft.com/office/powerpoint/2010/main" val="255448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560745" y="494507"/>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a:solidFill>
                <a:schemeClr val="tx2"/>
              </a:solidFill>
              <a:cs typeface="Arial" charset="0"/>
            </a:endParaRPr>
          </a:p>
        </p:txBody>
      </p:sp>
      <p:sp>
        <p:nvSpPr>
          <p:cNvPr id="69634" name="Rectangle 3"/>
          <p:cNvSpPr>
            <a:spLocks noChangeArrowheads="1"/>
          </p:cNvSpPr>
          <p:nvPr/>
        </p:nvSpPr>
        <p:spPr bwMode="auto">
          <a:xfrm>
            <a:off x="762000" y="303213"/>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3200" b="1" dirty="0">
              <a:solidFill>
                <a:srgbClr val="002060"/>
              </a:solidFill>
              <a:latin typeface="+mj-lt"/>
              <a:cs typeface="Arial" charset="0"/>
            </a:endParaRPr>
          </a:p>
        </p:txBody>
      </p:sp>
      <p:graphicFrame>
        <p:nvGraphicFramePr>
          <p:cNvPr id="69635" name="Object 4"/>
          <p:cNvGraphicFramePr>
            <a:graphicFrameLocks noChangeAspect="1"/>
          </p:cNvGraphicFramePr>
          <p:nvPr>
            <p:extLst>
              <p:ext uri="{D42A27DB-BD31-4B8C-83A1-F6EECF244321}">
                <p14:modId xmlns:p14="http://schemas.microsoft.com/office/powerpoint/2010/main" val="1160335592"/>
              </p:ext>
            </p:extLst>
          </p:nvPr>
        </p:nvGraphicFramePr>
        <p:xfrm>
          <a:off x="478631" y="2454390"/>
          <a:ext cx="8186738" cy="4038600"/>
        </p:xfrm>
        <a:graphic>
          <a:graphicData uri="http://schemas.openxmlformats.org/presentationml/2006/ole">
            <mc:AlternateContent xmlns:mc="http://schemas.openxmlformats.org/markup-compatibility/2006">
              <mc:Choice xmlns:v="urn:schemas-microsoft-com:vml" Requires="v">
                <p:oleObj spid="_x0000_s168987" name="Chart" r:id="rId3" imgW="8559800" imgH="4381500" progId="MSGraph.Chart.8">
                  <p:embed/>
                </p:oleObj>
              </mc:Choice>
              <mc:Fallback>
                <p:oleObj name="Chart" r:id="rId3" imgW="8559800" imgH="43815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2454390"/>
                        <a:ext cx="8186738"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9157" name="Text Box 5"/>
          <p:cNvSpPr txBox="1">
            <a:spLocks noChangeArrowheads="1"/>
          </p:cNvSpPr>
          <p:nvPr/>
        </p:nvSpPr>
        <p:spPr bwMode="auto">
          <a:xfrm>
            <a:off x="5761" y="9144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solidFill>
                  <a:schemeClr val="accent1"/>
                </a:solidFill>
                <a:latin typeface="+mn-lt"/>
                <a:cs typeface="Arial" charset="0"/>
              </a:rPr>
              <a:t>Henry’s Daily Point Data for Behavioral Goals</a:t>
            </a:r>
          </a:p>
        </p:txBody>
      </p:sp>
    </p:spTree>
    <p:extLst>
      <p:ext uri="{BB962C8B-B14F-4D97-AF65-F5344CB8AC3E}">
        <p14:creationId xmlns:p14="http://schemas.microsoft.com/office/powerpoint/2010/main" val="343367039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a:defRPr/>
            </a:pPr>
            <a:r>
              <a:rPr lang="en-US" b="1" dirty="0" smtClean="0">
                <a:solidFill>
                  <a:schemeClr val="tx2"/>
                </a:solidFill>
                <a:ea typeface="+mj-ea"/>
                <a:cs typeface="Arial" pitchFamily="34" charset="0"/>
              </a:rPr>
              <a:t>Failed Interventions are Not </a:t>
            </a:r>
            <a:r>
              <a:rPr lang="en-US" b="1" dirty="0">
                <a:solidFill>
                  <a:schemeClr val="tx2"/>
                </a:solidFill>
                <a:ea typeface="+mj-ea"/>
                <a:cs typeface="Arial" pitchFamily="34" charset="0"/>
              </a:rPr>
              <a:t>N</a:t>
            </a:r>
            <a:r>
              <a:rPr lang="en-US" b="1" dirty="0" smtClean="0">
                <a:solidFill>
                  <a:schemeClr val="tx2"/>
                </a:solidFill>
                <a:ea typeface="+mj-ea"/>
                <a:cs typeface="Arial" pitchFamily="34" charset="0"/>
              </a:rPr>
              <a:t>eutral</a:t>
            </a:r>
          </a:p>
        </p:txBody>
      </p:sp>
      <p:sp>
        <p:nvSpPr>
          <p:cNvPr id="71682" name="Content Placeholder 2"/>
          <p:cNvSpPr>
            <a:spLocks noGrp="1"/>
          </p:cNvSpPr>
          <p:nvPr>
            <p:ph idx="1"/>
          </p:nvPr>
        </p:nvSpPr>
        <p:spPr>
          <a:xfrm>
            <a:off x="762000" y="1828800"/>
            <a:ext cx="7772400" cy="4525963"/>
          </a:xfrm>
        </p:spPr>
        <p:txBody>
          <a:bodyPr/>
          <a:lstStyle/>
          <a:p>
            <a:pPr>
              <a:buFont typeface="Arial" charset="0"/>
              <a:buChar char="•"/>
            </a:pPr>
            <a:r>
              <a:rPr lang="en-US">
                <a:latin typeface="Calibri" charset="0"/>
                <a:cs typeface="Arial" charset="0"/>
              </a:rPr>
              <a:t>They leave a residual effect…</a:t>
            </a:r>
          </a:p>
        </p:txBody>
      </p:sp>
    </p:spTree>
    <p:extLst>
      <p:ext uri="{BB962C8B-B14F-4D97-AF65-F5344CB8AC3E}">
        <p14:creationId xmlns:p14="http://schemas.microsoft.com/office/powerpoint/2010/main" val="144436384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How Did You Do?</a:t>
            </a:r>
            <a:endParaRPr lang="en-US" b="1" dirty="0">
              <a:solidFill>
                <a:schemeClr val="tx2"/>
              </a:solidFill>
            </a:endParaRPr>
          </a:p>
        </p:txBody>
      </p:sp>
      <p:sp>
        <p:nvSpPr>
          <p:cNvPr id="3" name="TextBox 2"/>
          <p:cNvSpPr txBox="1"/>
          <p:nvPr/>
        </p:nvSpPr>
        <p:spPr>
          <a:xfrm>
            <a:off x="685800" y="1752600"/>
            <a:ext cx="7634942" cy="4462760"/>
          </a:xfrm>
          <a:prstGeom prst="rect">
            <a:avLst/>
          </a:prstGeom>
          <a:noFill/>
        </p:spPr>
        <p:txBody>
          <a:bodyPr wrap="square" rtlCol="0">
            <a:spAutoFit/>
          </a:bodyPr>
          <a:lstStyle/>
          <a:p>
            <a:pPr marL="342900" indent="-342900">
              <a:buAutoNum type="arabicPeriod"/>
            </a:pPr>
            <a:r>
              <a:rPr lang="en-US" sz="3600" dirty="0" smtClean="0"/>
              <a:t> A BIG idea I </a:t>
            </a:r>
            <a:r>
              <a:rPr lang="en-US" sz="4400" b="1" dirty="0" smtClean="0"/>
              <a:t>“get” </a:t>
            </a:r>
            <a:r>
              <a:rPr lang="en-US" sz="3600" dirty="0" smtClean="0"/>
              <a:t>and can maybe share?</a:t>
            </a:r>
          </a:p>
          <a:p>
            <a:pPr marL="342900" indent="-342900">
              <a:buAutoNum type="arabicPeriod"/>
            </a:pPr>
            <a:endParaRPr lang="en-US" sz="3600" dirty="0" smtClean="0"/>
          </a:p>
          <a:p>
            <a:pPr marL="342900" indent="-342900">
              <a:buAutoNum type="arabicPeriod"/>
            </a:pPr>
            <a:r>
              <a:rPr lang="en-US" sz="3600" dirty="0" smtClean="0"/>
              <a:t> A BIG </a:t>
            </a:r>
            <a:r>
              <a:rPr lang="en-US" sz="3600" dirty="0"/>
              <a:t>i</a:t>
            </a:r>
            <a:r>
              <a:rPr lang="en-US" sz="3600" dirty="0" smtClean="0"/>
              <a:t>dea I am still </a:t>
            </a:r>
            <a:r>
              <a:rPr lang="en-US" sz="4400" b="1" dirty="0" smtClean="0"/>
              <a:t>“circling”?</a:t>
            </a:r>
          </a:p>
          <a:p>
            <a:pPr marL="342900" indent="-342900">
              <a:buAutoNum type="arabicPeriod"/>
            </a:pPr>
            <a:endParaRPr lang="en-US" sz="4400" b="1" dirty="0" smtClean="0"/>
          </a:p>
          <a:p>
            <a:pPr marL="342900" indent="-342900">
              <a:buAutoNum type="arabicPeriod"/>
            </a:pPr>
            <a:r>
              <a:rPr lang="en-US" sz="3600" dirty="0" smtClean="0"/>
              <a:t> A BIG idea I can take back and we can </a:t>
            </a:r>
            <a:r>
              <a:rPr lang="en-US" sz="4400" b="1" dirty="0" smtClean="0"/>
              <a:t>DO?</a:t>
            </a:r>
            <a:endParaRPr lang="en-US" sz="4400" b="1" dirty="0"/>
          </a:p>
        </p:txBody>
      </p:sp>
    </p:spTree>
    <p:extLst>
      <p:ext uri="{BB962C8B-B14F-4D97-AF65-F5344CB8AC3E}">
        <p14:creationId xmlns:p14="http://schemas.microsoft.com/office/powerpoint/2010/main" val="12467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1219200"/>
            <a:ext cx="8153400" cy="1905000"/>
          </a:xfrm>
        </p:spPr>
        <p:txBody>
          <a:bodyPr/>
          <a:lstStyle/>
          <a:p>
            <a:pPr algn="ctr" eaLnBrk="1" hangingPunct="1">
              <a:buFontTx/>
              <a:buNone/>
              <a:defRPr/>
            </a:pPr>
            <a:r>
              <a:rPr lang="en-US" sz="4800" dirty="0" smtClean="0">
                <a:latin typeface="+mj-lt"/>
                <a:cs typeface="+mn-cs"/>
              </a:rPr>
              <a:t>Did Henry “need” a restrictive  </a:t>
            </a:r>
            <a:r>
              <a:rPr lang="en-US" sz="4800" dirty="0">
                <a:latin typeface="+mj-lt"/>
                <a:cs typeface="+mn-cs"/>
              </a:rPr>
              <a:t>p</a:t>
            </a:r>
            <a:r>
              <a:rPr lang="en-US" sz="4800" dirty="0" smtClean="0">
                <a:latin typeface="+mj-lt"/>
                <a:cs typeface="+mn-cs"/>
              </a:rPr>
              <a:t>lacement? </a:t>
            </a:r>
          </a:p>
          <a:p>
            <a:pPr eaLnBrk="1" hangingPunct="1">
              <a:defRPr/>
            </a:pPr>
            <a:endParaRPr lang="en-US" b="1" dirty="0" smtClean="0">
              <a:solidFill>
                <a:srgbClr val="0000FF"/>
              </a:solidFill>
              <a:latin typeface="+mj-lt"/>
              <a:cs typeface="+mn-cs"/>
            </a:endParaRPr>
          </a:p>
          <a:p>
            <a:pPr marL="0" indent="0" eaLnBrk="1" hangingPunct="1">
              <a:buFont typeface="Wingdings" pitchFamily="2" charset="2"/>
              <a:buNone/>
              <a:defRPr/>
            </a:pPr>
            <a:endParaRPr lang="en-US" b="1" dirty="0" smtClean="0">
              <a:solidFill>
                <a:srgbClr val="0000FF"/>
              </a:solidFill>
              <a:latin typeface="+mj-lt"/>
              <a:cs typeface="+mn-cs"/>
            </a:endParaRPr>
          </a:p>
        </p:txBody>
      </p:sp>
      <p:sp>
        <p:nvSpPr>
          <p:cNvPr id="3" name="TextBox 2"/>
          <p:cNvSpPr txBox="1">
            <a:spLocks noChangeArrowheads="1"/>
          </p:cNvSpPr>
          <p:nvPr/>
        </p:nvSpPr>
        <p:spPr bwMode="auto">
          <a:xfrm>
            <a:off x="1371600" y="3943350"/>
            <a:ext cx="6530975"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a:latin typeface="+mj-lt"/>
              </a:rPr>
              <a:t>Or effective interventions?</a:t>
            </a:r>
          </a:p>
          <a:p>
            <a:pPr eaLnBrk="1" hangingPunct="1"/>
            <a:endParaRPr lang="en-US" sz="1800" dirty="0">
              <a:latin typeface="+mj-lt"/>
            </a:endParaRPr>
          </a:p>
        </p:txBody>
      </p:sp>
    </p:spTree>
    <p:extLst>
      <p:ext uri="{BB962C8B-B14F-4D97-AF65-F5344CB8AC3E}">
        <p14:creationId xmlns:p14="http://schemas.microsoft.com/office/powerpoint/2010/main" val="21854237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85800"/>
            <a:ext cx="9144000" cy="1179004"/>
          </a:xfrm>
        </p:spPr>
        <p:txBody>
          <a:bodyPr vert="horz" lIns="91440" tIns="45720" rIns="91440" bIns="45720" rtlCol="0" anchor="ctr">
            <a:noAutofit/>
          </a:bodyPr>
          <a:lstStyle/>
          <a:p>
            <a:r>
              <a:rPr lang="en-US" sz="4800" b="0" dirty="0" smtClean="0">
                <a:latin typeface="Gloucester MT Extra Condensed" panose="02030808020601010101" pitchFamily="18" charset="0"/>
              </a:rPr>
              <a:t>Every Student </a:t>
            </a:r>
            <a:r>
              <a:rPr lang="en-US" sz="4800" b="0" smtClean="0">
                <a:latin typeface="Gloucester MT Extra Condensed" panose="02030808020601010101" pitchFamily="18" charset="0"/>
              </a:rPr>
              <a:t>Succeeds Act</a:t>
            </a:r>
            <a:endParaRPr lang="en-US" sz="4800" b="0" dirty="0">
              <a:latin typeface="Gloucester MT Extra Condensed" panose="02030808020601010101" pitchFamily="18" charset="0"/>
            </a:endParaRPr>
          </a:p>
        </p:txBody>
      </p:sp>
      <p:sp>
        <p:nvSpPr>
          <p:cNvPr id="20483" name="Rectangle 3"/>
          <p:cNvSpPr>
            <a:spLocks noGrp="1" noChangeArrowheads="1"/>
          </p:cNvSpPr>
          <p:nvPr>
            <p:ph idx="1"/>
          </p:nvPr>
        </p:nvSpPr>
        <p:spPr>
          <a:xfrm>
            <a:off x="407728" y="4212933"/>
            <a:ext cx="8172908" cy="1435191"/>
          </a:xfrm>
        </p:spPr>
        <p:txBody>
          <a:bodyPr>
            <a:normAutofit fontScale="92500" lnSpcReduction="20000"/>
          </a:bodyPr>
          <a:lstStyle/>
          <a:p>
            <a:pPr marL="0" algn="ctr" eaLnBrk="1" hangingPunct="1">
              <a:spcBef>
                <a:spcPts val="0"/>
              </a:spcBef>
              <a:buFontTx/>
              <a:buNone/>
              <a:defRPr/>
            </a:pPr>
            <a:r>
              <a:rPr lang="en-US" sz="2800" b="1" dirty="0" smtClean="0">
                <a:solidFill>
                  <a:srgbClr val="3A54A5"/>
                </a:solidFill>
                <a:latin typeface="+mj-lt"/>
              </a:rPr>
              <a:t>Read the Center for Positive Behavioral Interventions and Supports Technical Brief</a:t>
            </a:r>
          </a:p>
          <a:p>
            <a:pPr marL="0" algn="ctr">
              <a:spcBef>
                <a:spcPts val="0"/>
              </a:spcBef>
              <a:buNone/>
              <a:defRPr/>
            </a:pPr>
            <a:endParaRPr lang="en-US" sz="2400" dirty="0" smtClean="0"/>
          </a:p>
          <a:p>
            <a:pPr marL="0" algn="ctr">
              <a:spcBef>
                <a:spcPts val="0"/>
              </a:spcBef>
              <a:buNone/>
              <a:defRPr/>
            </a:pPr>
            <a:r>
              <a:rPr lang="en-US" sz="2400" dirty="0" err="1" smtClean="0"/>
              <a:t>www.pbis.org</a:t>
            </a:r>
            <a:r>
              <a:rPr lang="en-US" sz="2400" dirty="0" smtClean="0"/>
              <a:t>/training/technical-guide </a:t>
            </a:r>
            <a:r>
              <a:rPr lang="en-US" sz="2800" dirty="0">
                <a:latin typeface="+mj-lt"/>
              </a:rPr>
              <a:t/>
            </a:r>
            <a:br>
              <a:rPr lang="en-US" sz="2800" dirty="0">
                <a:latin typeface="+mj-lt"/>
              </a:rPr>
            </a:br>
            <a:endParaRPr lang="en-US" sz="1000" dirty="0">
              <a:latin typeface="+mj-lt"/>
            </a:endParaRPr>
          </a:p>
        </p:txBody>
      </p:sp>
      <p:sp>
        <p:nvSpPr>
          <p:cNvPr id="5" name="Rectangle 2"/>
          <p:cNvSpPr txBox="1">
            <a:spLocks noChangeArrowheads="1"/>
          </p:cNvSpPr>
          <p:nvPr/>
        </p:nvSpPr>
        <p:spPr>
          <a:xfrm>
            <a:off x="-18288" y="1028344"/>
            <a:ext cx="9144000" cy="1179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latin typeface="Gloucester MT Extra Condensed" panose="02030808020601010101" pitchFamily="18" charset="0"/>
              </a:rPr>
              <a:t>Why School Climate Should Be One of Your Indicators</a:t>
            </a:r>
            <a:endParaRPr lang="en-US" sz="3200" dirty="0">
              <a:latin typeface="Gloucester MT Extra Condensed" panose="02030808020601010101"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863" r="22044"/>
          <a:stretch/>
        </p:blipFill>
        <p:spPr>
          <a:xfrm>
            <a:off x="2483768" y="1939822"/>
            <a:ext cx="3968840" cy="2263967"/>
          </a:xfrm>
          <a:prstGeom prst="rect">
            <a:avLst/>
          </a:prstGeom>
        </p:spPr>
      </p:pic>
    </p:spTree>
    <p:extLst>
      <p:ext uri="{BB962C8B-B14F-4D97-AF65-F5344CB8AC3E}">
        <p14:creationId xmlns:p14="http://schemas.microsoft.com/office/powerpoint/2010/main" val="41292042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863" r="22044"/>
          <a:stretch/>
        </p:blipFill>
        <p:spPr>
          <a:xfrm>
            <a:off x="3563888" y="2009427"/>
            <a:ext cx="1584960" cy="904118"/>
          </a:xfrm>
          <a:prstGeom prst="rect">
            <a:avLst/>
          </a:prstGeom>
        </p:spPr>
      </p:pic>
      <p:sp>
        <p:nvSpPr>
          <p:cNvPr id="9218" name="Rectangle 2"/>
          <p:cNvSpPr>
            <a:spLocks noGrp="1" noChangeArrowheads="1"/>
          </p:cNvSpPr>
          <p:nvPr>
            <p:ph type="title"/>
          </p:nvPr>
        </p:nvSpPr>
        <p:spPr>
          <a:xfrm>
            <a:off x="0" y="485800"/>
            <a:ext cx="9144000" cy="1179004"/>
          </a:xfrm>
        </p:spPr>
        <p:txBody>
          <a:bodyPr vert="horz" lIns="91440" tIns="45720" rIns="91440" bIns="45720" rtlCol="0" anchor="ctr">
            <a:noAutofit/>
          </a:bodyPr>
          <a:lstStyle/>
          <a:p>
            <a:r>
              <a:rPr lang="en-US" sz="4800" b="0" dirty="0" smtClean="0">
                <a:latin typeface="Gloucester MT Extra Condensed" panose="02030808020601010101" pitchFamily="18" charset="0"/>
              </a:rPr>
              <a:t>Every Student </a:t>
            </a:r>
            <a:r>
              <a:rPr lang="en-US" sz="4800" b="0" smtClean="0">
                <a:latin typeface="Gloucester MT Extra Condensed" panose="02030808020601010101" pitchFamily="18" charset="0"/>
              </a:rPr>
              <a:t>Succeeds Act</a:t>
            </a:r>
            <a:endParaRPr lang="en-US" sz="4800" b="0" dirty="0">
              <a:latin typeface="Gloucester MT Extra Condensed" panose="02030808020601010101" pitchFamily="18" charset="0"/>
            </a:endParaRPr>
          </a:p>
        </p:txBody>
      </p:sp>
      <p:sp>
        <p:nvSpPr>
          <p:cNvPr id="20483" name="Rectangle 3"/>
          <p:cNvSpPr>
            <a:spLocks noGrp="1" noChangeArrowheads="1"/>
          </p:cNvSpPr>
          <p:nvPr>
            <p:ph idx="1"/>
          </p:nvPr>
        </p:nvSpPr>
        <p:spPr>
          <a:xfrm>
            <a:off x="541840" y="3356992"/>
            <a:ext cx="8172908" cy="962204"/>
          </a:xfrm>
        </p:spPr>
        <p:txBody>
          <a:bodyPr>
            <a:noAutofit/>
          </a:bodyPr>
          <a:lstStyle/>
          <a:p>
            <a:pPr marL="0" algn="ctr">
              <a:spcBef>
                <a:spcPts val="0"/>
              </a:spcBef>
              <a:buNone/>
              <a:defRPr/>
            </a:pPr>
            <a:r>
              <a:rPr lang="en-US" sz="2400" dirty="0"/>
              <a:t>An </a:t>
            </a:r>
            <a:r>
              <a:rPr lang="en-US" sz="2400" dirty="0" smtClean="0"/>
              <a:t>important </a:t>
            </a:r>
            <a:r>
              <a:rPr lang="en-US" sz="2400" dirty="0"/>
              <a:t>emphasis of ESSA is school climate and safety, which are integrally linked to academic achievement, active student and teacher engagement, and tiered systems of support for all students; but </a:t>
            </a:r>
            <a:r>
              <a:rPr lang="en-US" sz="2400" b="1" dirty="0"/>
              <a:t>especially our most vulnerable students </a:t>
            </a:r>
            <a:r>
              <a:rPr lang="en-US" sz="2400" dirty="0"/>
              <a:t>(e.g., students with disabilities English language learners, students from disadvantaged and diverse backgrounds and environments). </a:t>
            </a:r>
            <a:endParaRPr lang="en-US" sz="2400" dirty="0" smtClean="0"/>
          </a:p>
        </p:txBody>
      </p:sp>
      <p:sp>
        <p:nvSpPr>
          <p:cNvPr id="5" name="Rectangle 2"/>
          <p:cNvSpPr txBox="1">
            <a:spLocks noChangeArrowheads="1"/>
          </p:cNvSpPr>
          <p:nvPr/>
        </p:nvSpPr>
        <p:spPr>
          <a:xfrm>
            <a:off x="-18288" y="1028344"/>
            <a:ext cx="9144000" cy="1179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latin typeface="Gloucester MT Extra Condensed" panose="02030808020601010101" pitchFamily="18" charset="0"/>
              </a:rPr>
              <a:t>Why School Climate Should Be One of Your Indicators</a:t>
            </a:r>
            <a:endParaRPr lang="en-US" sz="3200" dirty="0">
              <a:latin typeface="Gloucester MT Extra Condensed" panose="02030808020601010101" pitchFamily="18" charset="0"/>
            </a:endParaRPr>
          </a:p>
        </p:txBody>
      </p:sp>
      <p:sp>
        <p:nvSpPr>
          <p:cNvPr id="6" name="Rectangle 3"/>
          <p:cNvSpPr txBox="1">
            <a:spLocks noChangeArrowheads="1"/>
          </p:cNvSpPr>
          <p:nvPr/>
        </p:nvSpPr>
        <p:spPr>
          <a:xfrm>
            <a:off x="395536" y="2896197"/>
            <a:ext cx="8172908" cy="1435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auto">
              <a:spcBef>
                <a:spcPts val="0"/>
              </a:spcBef>
              <a:spcAft>
                <a:spcPts val="0"/>
              </a:spcAft>
              <a:buFontTx/>
              <a:buNone/>
              <a:defRPr/>
            </a:pPr>
            <a:r>
              <a:rPr lang="en-US" sz="2800" b="1" dirty="0" smtClean="0">
                <a:solidFill>
                  <a:srgbClr val="3A54A5"/>
                </a:solidFill>
                <a:latin typeface="+mj-lt"/>
              </a:rPr>
              <a:t>What is the purpose?</a:t>
            </a:r>
            <a:endParaRPr lang="en-US" sz="1000" dirty="0">
              <a:latin typeface="+mj-lt"/>
            </a:endParaRPr>
          </a:p>
        </p:txBody>
      </p:sp>
    </p:spTree>
    <p:extLst>
      <p:ext uri="{BB962C8B-B14F-4D97-AF65-F5344CB8AC3E}">
        <p14:creationId xmlns:p14="http://schemas.microsoft.com/office/powerpoint/2010/main" val="367999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DVSECTIONID" val="Lg5QVhh39PC6Ej0vGrGKzY"/>
</p:tagLst>
</file>

<file path=ppt/tags/tag3.xml><?xml version="1.0" encoding="utf-8"?>
<p:tagLst xmlns:a="http://schemas.openxmlformats.org/drawingml/2006/main" xmlns:r="http://schemas.openxmlformats.org/officeDocument/2006/relationships" xmlns:p="http://schemas.openxmlformats.org/presentationml/2006/main">
  <p:tag name="DVSHAPEID" val="AjAfRjJilGez7KxZUkJpw9"/>
</p:tagLst>
</file>

<file path=ppt/tags/tag4.xml><?xml version="1.0" encoding="utf-8"?>
<p:tagLst xmlns:a="http://schemas.openxmlformats.org/drawingml/2006/main" xmlns:r="http://schemas.openxmlformats.org/officeDocument/2006/relationships" xmlns:p="http://schemas.openxmlformats.org/presentationml/2006/main">
  <p:tag name="DVSECTIONID" val="xBQ2BQECS8FzmJNAvNVhMA"/>
</p:tagLst>
</file>

<file path=ppt/tags/tag5.xml><?xml version="1.0" encoding="utf-8"?>
<p:tagLst xmlns:a="http://schemas.openxmlformats.org/drawingml/2006/main" xmlns:r="http://schemas.openxmlformats.org/officeDocument/2006/relationships" xmlns:p="http://schemas.openxmlformats.org/presentationml/2006/main">
  <p:tag name="DVSHAPEID" val="Dx1CBNoc0EpwQ3ZxOheYTJ"/>
</p:tagLst>
</file>

<file path=ppt/tags/tag6.xml><?xml version="1.0" encoding="utf-8"?>
<p:tagLst xmlns:a="http://schemas.openxmlformats.org/drawingml/2006/main" xmlns:r="http://schemas.openxmlformats.org/officeDocument/2006/relationships" xmlns:p="http://schemas.openxmlformats.org/presentationml/2006/main">
  <p:tag name="DVSHAPEID" val="XOBeR0l6hwTc9aElt5PbiS"/>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atlPB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NatlPBIS.potx</Template>
  <TotalTime>6519</TotalTime>
  <Words>3786</Words>
  <Application>Microsoft Macintosh PowerPoint</Application>
  <PresentationFormat>On-screen Show (4:3)</PresentationFormat>
  <Paragraphs>805</Paragraphs>
  <Slides>61</Slides>
  <Notes>30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6" baseType="lpstr">
      <vt:lpstr>Calibri</vt:lpstr>
      <vt:lpstr>Century Gothic</vt:lpstr>
      <vt:lpstr>Comic Sans MS</vt:lpstr>
      <vt:lpstr>Georgia</vt:lpstr>
      <vt:lpstr>Gloucester MT Extra Condensed</vt:lpstr>
      <vt:lpstr>Mangal</vt:lpstr>
      <vt:lpstr>MS PGothic</vt:lpstr>
      <vt:lpstr>ＭＳ Ｐゴシック</vt:lpstr>
      <vt:lpstr>Segoe</vt:lpstr>
      <vt:lpstr>Times</vt:lpstr>
      <vt:lpstr>Times New Roman</vt:lpstr>
      <vt:lpstr>Wingdings</vt:lpstr>
      <vt:lpstr>Arial</vt:lpstr>
      <vt:lpstr>NatlPBIS</vt:lpstr>
      <vt:lpstr>Chart</vt:lpstr>
      <vt:lpstr>PowerPoint Presentation</vt:lpstr>
      <vt:lpstr>PowerPoint Presentation</vt:lpstr>
      <vt:lpstr>Your Opportunities to Respond</vt:lpstr>
      <vt:lpstr>Confusion about what constitutes effective support?</vt:lpstr>
      <vt:lpstr>PowerPoint Presentation</vt:lpstr>
      <vt:lpstr>PowerPoint Presentation</vt:lpstr>
      <vt:lpstr>PowerPoint Presentation</vt:lpstr>
      <vt:lpstr>Every Student Succeeds Act</vt:lpstr>
      <vt:lpstr>Every Student Succeeds Act</vt:lpstr>
      <vt:lpstr>Every Student Succeeds Act</vt:lpstr>
      <vt:lpstr>Every Student Succeeds Act</vt:lpstr>
      <vt:lpstr>PowerPoint Presentation</vt:lpstr>
      <vt:lpstr>PowerPoint Presentation</vt:lpstr>
      <vt:lpstr>   We know the practices that work for students with significant mental needs…</vt:lpstr>
      <vt:lpstr>It Takes a System…</vt:lpstr>
      <vt:lpstr>PowerPoint Presentation</vt:lpstr>
      <vt:lpstr>EBP = Teaching Skills (same for social/emotional as for academics)</vt:lpstr>
      <vt:lpstr>Core features of MTSS framework:  </vt:lpstr>
      <vt:lpstr>PowerPoint Presentation</vt:lpstr>
      <vt:lpstr>Consider features of SWPBIS w/regards to youth with significant social/emotional needs </vt:lpstr>
      <vt:lpstr>PowerPoint Presentation</vt:lpstr>
      <vt:lpstr>PowerPoint Presentation</vt:lpstr>
      <vt:lpstr>PowerPoint Presentation</vt:lpstr>
      <vt:lpstr>Tier 1 Integrates Positive Behavioral Classroom Supports</vt:lpstr>
      <vt:lpstr>PowerPoint Presentation</vt:lpstr>
      <vt:lpstr>PowerPoint Presentation</vt:lpstr>
      <vt:lpstr>Schools at fidelity/full implementation for the last 2-3 years have seen a GREATER DECREASE in suspension rates for STUDENTS WITH DISABILITIES than the state and schools with no record of implementing.</vt:lpstr>
      <vt:lpstr>PowerPoint Presentation</vt:lpstr>
      <vt:lpstr>PowerPoint Presentation</vt:lpstr>
      <vt:lpstr>PowerPoint Presentation</vt:lpstr>
      <vt:lpstr>Tier 2/Tier 3 Changing Existing Systems</vt:lpstr>
      <vt:lpstr>Examples of Ineffective Secondary/Tertiary Structures</vt:lpstr>
      <vt:lpstr>IL Tertiary Demo School Reduces ODRs &amp; Increases  Simple Secondary Interventions</vt:lpstr>
      <vt:lpstr>Example of change that may be needed</vt:lpstr>
      <vt:lpstr>Social Skills/Academic Instructional Groups:</vt:lpstr>
      <vt:lpstr>PowerPoint Presentation</vt:lpstr>
      <vt:lpstr>PowerPoint Presentation</vt:lpstr>
      <vt:lpstr>PowerPoint Presentation</vt:lpstr>
      <vt:lpstr>PowerPoint Presentation</vt:lpstr>
      <vt:lpstr>   We know the practices that work…</vt:lpstr>
      <vt:lpstr>We Know the System Features Needed to Support the Effective Practices…</vt:lpstr>
      <vt:lpstr>PowerPoint Presentation</vt:lpstr>
      <vt:lpstr>PowerPoint Presentation</vt:lpstr>
      <vt:lpstr>Tier 3 Interventions</vt:lpstr>
      <vt:lpstr>PowerPoint Presentation</vt:lpstr>
      <vt:lpstr>PowerPoint Presentation</vt:lpstr>
      <vt:lpstr>Behavioral Pathway</vt:lpstr>
      <vt:lpstr>Brief Function-based Interventions</vt:lpstr>
      <vt:lpstr>Ben’s Story </vt:lpstr>
      <vt:lpstr>Family Strengths Example</vt:lpstr>
      <vt:lpstr>Family Needs/Concerns Example</vt:lpstr>
      <vt:lpstr>Big Needs</vt:lpstr>
      <vt:lpstr>PowerPoint Presentation</vt:lpstr>
      <vt:lpstr>Home School Community Tool</vt:lpstr>
      <vt:lpstr>PowerPoint Presentation</vt:lpstr>
      <vt:lpstr>PowerPoint Presentation</vt:lpstr>
      <vt:lpstr>PowerPoint Presentation</vt:lpstr>
      <vt:lpstr>District-wide Tertiary Implementation Process</vt:lpstr>
      <vt:lpstr>PowerPoint Presentation</vt:lpstr>
      <vt:lpstr>Failed Interventions are Not Neutral</vt:lpstr>
      <vt:lpstr>How Did You Do?</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Barrett</dc:creator>
  <cp:lastModifiedBy>Microsoft Office User</cp:lastModifiedBy>
  <cp:revision>142</cp:revision>
  <dcterms:created xsi:type="dcterms:W3CDTF">2017-02-04T17:22:09Z</dcterms:created>
  <dcterms:modified xsi:type="dcterms:W3CDTF">2017-10-06T10:47:19Z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-1188067466</vt:i4>
  </property>
  <property fmtid="{D5CDD505-2E9C-101B-9397-08002B2CF9AE}" pid="3" name="_NewReviewCycle">
    <vt:lpwstr/>
  </property>
  <property fmtid="{D5CDD505-2E9C-101B-9397-08002B2CF9AE}" pid="4" name="_EmailSubject">
    <vt:lpwstr>ppt for March 6th</vt:lpwstr>
  </property>
  <property fmtid="{D5CDD505-2E9C-101B-9397-08002B2CF9AE}" pid="5" name="_AuthorEmail">
    <vt:lpwstr>Elizabeth.Cook@dpi.wi.gov</vt:lpwstr>
  </property>
  <property fmtid="{D5CDD505-2E9C-101B-9397-08002B2CF9AE}" pid="6" name="_AuthorEmailDisplayName">
    <vt:lpwstr>Cook, Elizabeth M.  DPI</vt:lpwstr>
  </property>
</Properties>
</file>