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1"/>
  </p:notesMasterIdLst>
  <p:sldIdLst>
    <p:sldId id="256" r:id="rId2"/>
    <p:sldId id="304" r:id="rId3"/>
    <p:sldId id="306" r:id="rId4"/>
    <p:sldId id="260" r:id="rId5"/>
    <p:sldId id="261" r:id="rId6"/>
    <p:sldId id="287" r:id="rId7"/>
    <p:sldId id="288" r:id="rId8"/>
    <p:sldId id="289" r:id="rId9"/>
    <p:sldId id="290" r:id="rId10"/>
    <p:sldId id="258" r:id="rId11"/>
    <p:sldId id="259" r:id="rId12"/>
    <p:sldId id="297" r:id="rId13"/>
    <p:sldId id="291" r:id="rId14"/>
    <p:sldId id="263" r:id="rId15"/>
    <p:sldId id="264" r:id="rId16"/>
    <p:sldId id="265" r:id="rId17"/>
    <p:sldId id="266" r:id="rId18"/>
    <p:sldId id="267" r:id="rId19"/>
    <p:sldId id="268" r:id="rId20"/>
    <p:sldId id="299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302" r:id="rId32"/>
    <p:sldId id="293" r:id="rId33"/>
    <p:sldId id="279" r:id="rId34"/>
    <p:sldId id="301" r:id="rId35"/>
    <p:sldId id="295" r:id="rId36"/>
    <p:sldId id="296" r:id="rId37"/>
    <p:sldId id="280" r:id="rId38"/>
    <p:sldId id="282" r:id="rId39"/>
    <p:sldId id="283" r:id="rId40"/>
    <p:sldId id="298" r:id="rId41"/>
    <p:sldId id="300" r:id="rId42"/>
    <p:sldId id="284" r:id="rId43"/>
    <p:sldId id="285" r:id="rId44"/>
    <p:sldId id="307" r:id="rId45"/>
    <p:sldId id="308" r:id="rId46"/>
    <p:sldId id="309" r:id="rId47"/>
    <p:sldId id="310" r:id="rId48"/>
    <p:sldId id="311" r:id="rId49"/>
    <p:sldId id="312" r:id="rId50"/>
  </p:sldIdLst>
  <p:sldSz cx="9144000" cy="5143500" type="screen16x9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D5D24A-C013-4BC3-959E-6E91B50B2098}">
  <a:tblStyle styleId="{A8D5D24A-C013-4BC3-959E-6E91B50B2098}" styleName="Table_0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w="127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rgbClr val="EEF3F7"/>
          </a:solidFill>
        </a:fill>
      </a:tcStyle>
    </a:band1H>
    <a:band1V>
      <a:tcStyle>
        <a:tcBdr/>
        <a:fill>
          <a:solidFill>
            <a:srgbClr val="EEF3F7"/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lt1"/>
          </a:solidFill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9090" autoAdjust="0"/>
    <p:restoredTop sz="94675"/>
  </p:normalViewPr>
  <p:slideViewPr>
    <p:cSldViewPr snapToGrid="0">
      <p:cViewPr varScale="1">
        <p:scale>
          <a:sx n="80" d="100"/>
          <a:sy n="80" d="100"/>
        </p:scale>
        <p:origin x="208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457200" y="719137"/>
            <a:ext cx="6400799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211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211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Introduce ourselves</a:t>
            </a:r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211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COrtney</a:t>
            </a:r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2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Cortney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099" cy="480900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211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Cortney</a:t>
            </a:r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4143587" y="9119474"/>
            <a:ext cx="3169920" cy="480058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469900" y="727075"/>
            <a:ext cx="6375400" cy="35861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975358" y="4560569"/>
            <a:ext cx="5364478" cy="4320539"/>
          </a:xfrm>
          <a:prstGeom prst="rect">
            <a:avLst/>
          </a:prstGeom>
          <a:noFill/>
          <a:ln>
            <a:noFill/>
          </a:ln>
        </p:spPr>
        <p:txBody>
          <a:bodyPr lIns="95650" tIns="46975" rIns="95650" bIns="469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Cortney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Function can be determined once a pattern is established. You can hypothesize once you have the beginning of a pattern. </a:t>
            </a:r>
          </a:p>
        </p:txBody>
      </p:sp>
    </p:spTree>
    <p:extLst>
      <p:ext uri="{BB962C8B-B14F-4D97-AF65-F5344CB8AC3E}">
        <p14:creationId xmlns:p14="http://schemas.microsoft.com/office/powerpoint/2010/main" val="42617992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21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COrtney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100" cy="480900"/>
          </a:xfrm>
          <a:prstGeom prst="rect">
            <a:avLst/>
          </a:prstGeom>
        </p:spPr>
        <p:txBody>
          <a:bodyPr lIns="96650" tIns="48325" rIns="96650" bIns="483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21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COrtney</a:t>
            </a:r>
          </a:p>
        </p:txBody>
      </p:sp>
      <p:sp>
        <p:nvSpPr>
          <p:cNvPr id="281" name="Shape 281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100" cy="480900"/>
          </a:xfrm>
          <a:prstGeom prst="rect">
            <a:avLst/>
          </a:prstGeom>
        </p:spPr>
        <p:txBody>
          <a:bodyPr lIns="96650" tIns="48325" rIns="96650" bIns="483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COrtney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211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Cortney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Base whole group vs. table discussion on whole group size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Record examples of challenging behavior to use later in punishment activity</a:t>
            </a:r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2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Teri</a:t>
            </a:r>
          </a:p>
        </p:txBody>
      </p:sp>
      <p:sp>
        <p:nvSpPr>
          <p:cNvPr id="302" name="Shape 302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099" cy="480900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2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Teri</a:t>
            </a:r>
          </a:p>
        </p:txBody>
      </p:sp>
      <p:sp>
        <p:nvSpPr>
          <p:cNvPr id="309" name="Shape 309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099" cy="480900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19138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charset="0"/>
                <a:ea typeface="ＭＳ Ｐゴシック" charset="-128"/>
              </a:rPr>
              <a:t>Sherry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charset="0"/>
                <a:ea typeface="ＭＳ Ｐゴシック" charset="-128"/>
              </a:rPr>
              <a:t>Remind of our expectations –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charset="0"/>
                <a:ea typeface="ＭＳ Ｐゴシック" charset="-128"/>
              </a:rPr>
              <a:t>Be present – cell phones off, throw out task list, etc.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charset="0"/>
                <a:ea typeface="ＭＳ Ｐゴシック" charset="-128"/>
              </a:rPr>
              <a:t>Engage – show respect by listening and using effect team skills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charset="0"/>
                <a:ea typeface="ＭＳ Ｐゴシック" charset="-128"/>
              </a:rPr>
              <a:t>Use rule of brainstorming= no idea is a bad idea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latin typeface="Arial" charset="0"/>
                <a:ea typeface="ＭＳ Ｐゴシック" charset="-128"/>
              </a:rPr>
              <a:t>Team solutions – work together toward consensus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0A934E1D-D506-034D-BE97-427EDB986023}" type="slidenum">
              <a:rPr lang="en-US" altLang="en-US">
                <a:latin typeface="Arial" charset="0"/>
              </a:rPr>
              <a:pPr/>
              <a:t>3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824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2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Teri</a:t>
            </a:r>
          </a:p>
        </p:txBody>
      </p:sp>
      <p:sp>
        <p:nvSpPr>
          <p:cNvPr id="316" name="Shape 316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099" cy="480900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2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Teri</a:t>
            </a:r>
          </a:p>
        </p:txBody>
      </p:sp>
      <p:sp>
        <p:nvSpPr>
          <p:cNvPr id="323" name="Shape 323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099" cy="480900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2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Teri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099" cy="480900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2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Teri</a:t>
            </a:r>
          </a:p>
        </p:txBody>
      </p:sp>
      <p:sp>
        <p:nvSpPr>
          <p:cNvPr id="337" name="Shape 337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099" cy="480900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4143587" y="9119474"/>
            <a:ext cx="3169920" cy="480058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469900" y="727075"/>
            <a:ext cx="6375400" cy="35861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975358" y="4560569"/>
            <a:ext cx="5364478" cy="4320539"/>
          </a:xfrm>
          <a:prstGeom prst="rect">
            <a:avLst/>
          </a:prstGeom>
          <a:noFill/>
          <a:ln>
            <a:noFill/>
          </a:ln>
        </p:spPr>
        <p:txBody>
          <a:bodyPr lIns="95650" tIns="46975" rIns="95650" bIns="469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Cortney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Function can be determined once a pattern is established. You can hypothesize once you have the beginning of a pattern. </a:t>
            </a:r>
          </a:p>
        </p:txBody>
      </p:sp>
    </p:spTree>
    <p:extLst>
      <p:ext uri="{BB962C8B-B14F-4D97-AF65-F5344CB8AC3E}">
        <p14:creationId xmlns:p14="http://schemas.microsoft.com/office/powerpoint/2010/main" val="1213818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211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Teri</a:t>
            </a:r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/>
        </p:nvSpPr>
        <p:spPr>
          <a:xfrm>
            <a:off x="4143587" y="9119474"/>
            <a:ext cx="3169920" cy="480058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469900" y="727075"/>
            <a:ext cx="6375400" cy="35861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975358" y="4560569"/>
            <a:ext cx="5364478" cy="4320539"/>
          </a:xfrm>
          <a:prstGeom prst="rect">
            <a:avLst/>
          </a:prstGeom>
          <a:noFill/>
          <a:ln>
            <a:noFill/>
          </a:ln>
        </p:spPr>
        <p:txBody>
          <a:bodyPr lIns="95650" tIns="46975" rIns="95650" bIns="469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Cortney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/>
          <p:nvPr/>
        </p:nvSpPr>
        <p:spPr>
          <a:xfrm>
            <a:off x="4143587" y="9119474"/>
            <a:ext cx="3169798" cy="479999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lang="en-US"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469900" y="727075"/>
            <a:ext cx="6375400" cy="35861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975358" y="4560569"/>
            <a:ext cx="5364600" cy="4320598"/>
          </a:xfrm>
          <a:prstGeom prst="rect">
            <a:avLst/>
          </a:prstGeom>
          <a:noFill/>
          <a:ln>
            <a:noFill/>
          </a:ln>
        </p:spPr>
        <p:txBody>
          <a:bodyPr lIns="95650" tIns="46975" rIns="95650" bIns="469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Cortney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211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Cortney</a:t>
            </a:r>
          </a:p>
        </p:txBody>
      </p:sp>
      <p:sp>
        <p:nvSpPr>
          <p:cNvPr id="431" name="Shape 431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211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Cortney</a:t>
            </a:r>
          </a:p>
        </p:txBody>
      </p:sp>
      <p:sp>
        <p:nvSpPr>
          <p:cNvPr id="431" name="Shape 431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572376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2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Teri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099" cy="480900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21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Teri</a:t>
            </a:r>
          </a:p>
        </p:txBody>
      </p:sp>
      <p:sp>
        <p:nvSpPr>
          <p:cNvPr id="438" name="Shape 438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100" cy="480900"/>
          </a:xfrm>
          <a:prstGeom prst="rect">
            <a:avLst/>
          </a:prstGeom>
        </p:spPr>
        <p:txBody>
          <a:bodyPr lIns="96650" tIns="48325" rIns="96650" bIns="483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2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Teri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Ask some people to share their plans</a:t>
            </a:r>
          </a:p>
        </p:txBody>
      </p:sp>
      <p:sp>
        <p:nvSpPr>
          <p:cNvPr id="446" name="Shape 446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100" cy="480900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43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2117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Teri</a:t>
            </a:r>
          </a:p>
        </p:txBody>
      </p:sp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63956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19138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charset="-128"/>
            </a:endParaRPr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24D7AD-DB4E-F947-80B8-62BE89C6AFF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4041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19138"/>
            <a:ext cx="6400800" cy="3600450"/>
          </a:xfrm>
          <a:ln/>
        </p:spPr>
      </p:sp>
      <p:sp>
        <p:nvSpPr>
          <p:cNvPr id="20889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Arial" charset="0"/>
              <a:ea typeface="ＭＳ Ｐゴシック" charset="-128"/>
            </a:endParaRPr>
          </a:p>
        </p:txBody>
      </p:sp>
      <p:sp>
        <p:nvSpPr>
          <p:cNvPr id="2088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F8C2B-5C7E-EE44-82BF-961DDA3433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ＭＳ Ｐゴシック" charset="-12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29737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Shape 528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>
              <a:latin typeface="Arial" charset="0"/>
              <a:ea typeface="ＭＳ Ｐゴシック" charset="-128"/>
            </a:endParaRPr>
          </a:p>
        </p:txBody>
      </p:sp>
      <p:sp>
        <p:nvSpPr>
          <p:cNvPr id="210946" name="Shape 529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  <p:extLst>
      <p:ext uri="{BB962C8B-B14F-4D97-AF65-F5344CB8AC3E}">
        <p14:creationId xmlns:p14="http://schemas.microsoft.com/office/powerpoint/2010/main" val="36700415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42" name="Shape 442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2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Cortney</a:t>
            </a:r>
          </a:p>
        </p:txBody>
      </p:sp>
      <p:sp>
        <p:nvSpPr>
          <p:cNvPr id="443" name="Shape 443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099" cy="480900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49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5645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211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Teri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2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Teri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099" cy="480900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2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Teri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099" cy="480900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211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Cortney</a:t>
            </a:r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00" cy="432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Cortney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099" cy="480900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1525" cy="43211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/>
              <a:t>Cortney</a:t>
            </a:r>
          </a:p>
        </p:txBody>
      </p:sp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152400" y="1028754"/>
            <a:ext cx="6019798" cy="14454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Questrial"/>
              <a:buNone/>
              <a:defRPr sz="5400" b="0" i="0" u="none" strike="noStrike" cap="none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52400" y="2628900"/>
            <a:ext cx="6934199" cy="13144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3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Shape 22"/>
          <p:cNvSpPr/>
          <p:nvPr/>
        </p:nvSpPr>
        <p:spPr>
          <a:xfrm>
            <a:off x="4495800" y="-552450"/>
            <a:ext cx="6629400" cy="5714998"/>
          </a:xfrm>
          <a:prstGeom prst="triangle">
            <a:avLst>
              <a:gd name="adj" fmla="val 50000"/>
            </a:avLst>
          </a:prstGeom>
          <a:solidFill>
            <a:srgbClr val="CC0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Questrial"/>
              <a:buNone/>
              <a:defRPr sz="4000" b="0" i="0" u="none" strike="noStrike" cap="none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2743199" y="-1085850"/>
            <a:ext cx="36576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10826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660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0250" marR="0" lvl="2" indent="44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4888" marR="0" lvl="3" indent="365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187450" marR="0" lvl="4" indent="57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371600" marR="0" lvl="5" indent="-317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554480" marR="0" lvl="6" indent="-2413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737360" marR="0" lvl="7" indent="-2921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920240" marR="0" lvl="8" indent="-34289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 rot="5400000">
            <a:off x="5457824" y="1628775"/>
            <a:ext cx="440055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Questrial"/>
              <a:buNone/>
              <a:defRPr sz="4000" b="0" i="0" u="none" strike="noStrike" cap="none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5400000">
            <a:off x="1266825" y="-352423"/>
            <a:ext cx="4400550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10826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660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0250" marR="0" lvl="2" indent="44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4888" marR="0" lvl="3" indent="365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187450" marR="0" lvl="4" indent="57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371600" marR="0" lvl="5" indent="-317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554480" marR="0" lvl="6" indent="-2413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737360" marR="0" lvl="7" indent="-2921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920240" marR="0" lvl="8" indent="-34289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-76200" y="209550"/>
            <a:ext cx="7696198" cy="838198"/>
          </a:xfrm>
          <a:prstGeom prst="rect">
            <a:avLst/>
          </a:prstGeom>
          <a:solidFill>
            <a:srgbClr val="CC0000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  <a:defRPr sz="4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10826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660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0250" marR="0" lvl="2" indent="44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4888" marR="0" lvl="3" indent="365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187450" marR="0" lvl="4" indent="57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371600" marR="0" lvl="5" indent="-317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554480" marR="0" lvl="6" indent="-2413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737360" marR="0" lvl="7" indent="-2921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920240" marR="0" lvl="8" indent="-34289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Questrial"/>
              <a:buNone/>
              <a:defRPr sz="4000" b="0" i="0" u="none" strike="noStrike" cap="none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Questrial"/>
              <a:buNone/>
              <a:defRPr sz="4000" b="0" i="0" u="none" strike="noStrike" cap="none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70484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3365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0250" marR="0" lvl="2" indent="158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4888" marR="0" lvl="3" indent="793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187450" marR="0" lvl="4" indent="41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371600" marR="0" lvl="5" indent="-28575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554480" marR="0" lvl="6" indent="-20955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737360" marR="0" lvl="7" indent="-26035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920240" marR="0" lvl="8" indent="-31114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70484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3365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0250" marR="0" lvl="2" indent="158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4888" marR="0" lvl="3" indent="793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187450" marR="0" lvl="4" indent="41275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371600" marR="0" lvl="5" indent="-28575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554480" marR="0" lvl="6" indent="-20955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737360" marR="0" lvl="7" indent="-26035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920240" marR="0" lvl="8" indent="-31114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96428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hape 47"/>
          <p:cNvCxnSpPr/>
          <p:nvPr/>
        </p:nvCxnSpPr>
        <p:spPr>
          <a:xfrm>
            <a:off x="731837" y="3449242"/>
            <a:ext cx="7848599" cy="119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722312" y="1771650"/>
            <a:ext cx="7772400" cy="16502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Questrial"/>
              <a:buNone/>
              <a:defRPr sz="4800" b="0" i="0" u="none" strike="noStrike" cap="none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722312" y="3470148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hape 54"/>
          <p:cNvCxnSpPr/>
          <p:nvPr/>
        </p:nvCxnSpPr>
        <p:spPr>
          <a:xfrm rot="5400000">
            <a:off x="2807115" y="3034109"/>
            <a:ext cx="3531393" cy="158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Questrial"/>
              <a:buNone/>
              <a:defRPr sz="4000" b="0" i="0" u="none" strike="noStrike" cap="none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257300"/>
            <a:ext cx="3931918" cy="4798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828800"/>
            <a:ext cx="3931918" cy="29634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7397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19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0250" marR="0" lvl="2" indent="2031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4888" marR="0" lvl="3" indent="1111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187450" marR="0" lvl="4" indent="57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371600" marR="0" lvl="5" indent="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554480" marR="0" lvl="6" indent="2031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737360" marR="0" lvl="7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920240" marR="0" lvl="8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4754880" y="1257300"/>
            <a:ext cx="3931918" cy="4798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4"/>
          </p:nvPr>
        </p:nvSpPr>
        <p:spPr>
          <a:xfrm>
            <a:off x="4754880" y="1828800"/>
            <a:ext cx="3931918" cy="29634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73977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190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0250" marR="0" lvl="2" indent="2031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4888" marR="0" lvl="3" indent="1111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187450" marR="0" lvl="4" indent="57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371600" marR="0" lvl="5" indent="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554480" marR="0" lvl="6" indent="2031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737360" marR="0" lvl="7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920240" marR="0" lvl="8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hape 64"/>
          <p:cNvCxnSpPr/>
          <p:nvPr/>
        </p:nvCxnSpPr>
        <p:spPr>
          <a:xfrm rot="5400000">
            <a:off x="683815" y="2685256"/>
            <a:ext cx="4183855" cy="158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594060"/>
            <a:ext cx="2139695" cy="9464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Questrial"/>
              <a:buNone/>
              <a:defRPr sz="2400" b="0" i="0" u="none" strike="noStrike" cap="none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2971800" y="594060"/>
            <a:ext cx="5714998" cy="41833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155257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10033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0250" marR="0" lvl="2" indent="8000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4888" marR="0" lvl="3" indent="61912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187450" marR="0" lvl="4" indent="1079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371600" marR="0" lvl="5" indent="63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554480" marR="0" lvl="6" indent="711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737360" marR="0" lvl="7" indent="6603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920240" marR="0" lvl="8" indent="6096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57200" y="1597970"/>
            <a:ext cx="2139695" cy="3182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2142678" cy="94868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Questrial"/>
              <a:buNone/>
              <a:defRPr sz="2400" b="0" i="0" u="none" strike="noStrike" cap="none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2858608" y="628650"/>
            <a:ext cx="5904388" cy="4125341"/>
          </a:xfrm>
          <a:prstGeom prst="rect">
            <a:avLst/>
          </a:pr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139695" cy="318211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65495"/>
            <a:ext cx="9144000" cy="1714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108267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660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0250" marR="0" lvl="2" indent="44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4888" marR="0" lvl="3" indent="3651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187450" marR="0" lvl="4" indent="57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371600" marR="0" lvl="5" indent="-3175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554480" marR="0" lvl="6" indent="-2413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737360" marR="0" lvl="7" indent="-29210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920240" marR="0" lvl="8" indent="-34289" algn="l" rtl="0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3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14288"/>
            <a:ext cx="28956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429000" y="14288"/>
            <a:ext cx="4114800" cy="24646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1" i="0" u="none" strike="noStrike" cap="none">
              <a:solidFill>
                <a:srgbClr val="CC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Font typeface="Questrial"/>
              <a:buNone/>
              <a:defRPr sz="4000" b="0" i="0" u="none" strike="noStrike" cap="none">
                <a:solidFill>
                  <a:srgbClr val="CC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Font typeface="Cabin"/>
              <a:buNone/>
              <a:defRPr sz="4000" b="0" i="0" u="none" strike="noStrike" cap="none">
                <a:solidFill>
                  <a:srgbClr val="00009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ortney.keene@uvm.edu" TargetMode="External"/><Relationship Id="rId4" Type="http://schemas.openxmlformats.org/officeDocument/2006/relationships/hyperlink" Target="mailto:terimbrooks@gmail.com" TargetMode="Externa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education.vermont.gov/sites/aoe/files/documents/edu-integrated-frameworks-best-act-230-innovation-grant-instructions.pdf" TargetMode="External"/><Relationship Id="rId4" Type="http://schemas.openxmlformats.org/officeDocument/2006/relationships/hyperlink" Target="http://www.uvm.edu/cdci/best/pbswebsite/VTPBiSStateCoachBIOS.docx" TargetMode="External"/><Relationship Id="rId5" Type="http://schemas.openxmlformats.org/officeDocument/2006/relationships/hyperlink" Target="http://www.pbisvermont.org/resources/coaches-a-coordinators/coache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PBiSVermont/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hyperlink" Target="https://twitter.com/vtpbi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cortney.keene@uvm.edu" TargetMode="External"/><Relationship Id="rId4" Type="http://schemas.openxmlformats.org/officeDocument/2006/relationships/hyperlink" Target="mailto:terimbrooks@gmail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ctrTitle"/>
          </p:nvPr>
        </p:nvSpPr>
        <p:spPr>
          <a:xfrm>
            <a:off x="161975" y="270165"/>
            <a:ext cx="6768214" cy="12555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Questrial"/>
              <a:buNone/>
            </a:pPr>
            <a:r>
              <a:rPr lang="en-US" sz="4800" b="1" i="0" u="none" strike="noStrike" cap="none" dirty="0">
                <a:solidFill>
                  <a:srgbClr val="CC0000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Intro to FBA Thinking (FBT)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83128" y="1717965"/>
            <a:ext cx="6082145" cy="30618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sz="2800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Cortney Keene, M.Ed., C.A.S., BCBA</a:t>
            </a:r>
          </a:p>
          <a:p>
            <a:pPr lvl="0"/>
            <a:r>
              <a:rPr lang="en-US" sz="2800" dirty="0">
                <a:solidFill>
                  <a:srgbClr val="1155CC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email: </a:t>
            </a:r>
            <a:r>
              <a:rPr lang="en-US" sz="2800" u="sng" dirty="0">
                <a:solidFill>
                  <a:schemeClr val="hlink"/>
                </a:solidFill>
                <a:latin typeface="Calibri" charset="0"/>
                <a:ea typeface="Calibri" charset="0"/>
                <a:cs typeface="Calibri" charset="0"/>
                <a:sym typeface="Questrial"/>
                <a:hlinkClick r:id="rId3"/>
              </a:rPr>
              <a:t>cortney.keene@uvm.edu</a:t>
            </a:r>
          </a:p>
          <a:p>
            <a:pPr lvl="0" rtl="0">
              <a:spcBef>
                <a:spcPts val="0"/>
              </a:spcBef>
              <a:buNone/>
            </a:pPr>
            <a:endParaRPr lang="en-US" sz="2800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Teri Brooks, Ph.D., BCBA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1155CC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e-mail: </a:t>
            </a:r>
            <a:r>
              <a:rPr lang="en-US" sz="2800" u="sng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  <a:sym typeface="Questrial"/>
                <a:hlinkClick r:id="rId4"/>
              </a:rPr>
              <a:t>terimbrooks@gmail.com</a:t>
            </a:r>
          </a:p>
          <a:p>
            <a:pPr lvl="0" rtl="0">
              <a:spcBef>
                <a:spcPts val="0"/>
              </a:spcBef>
              <a:buNone/>
            </a:pPr>
            <a:endParaRPr sz="2200" dirty="0">
              <a:solidFill>
                <a:srgbClr val="1155CC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lvl="0" rtl="0">
              <a:spcBef>
                <a:spcPts val="0"/>
              </a:spcBef>
              <a:buNone/>
            </a:pPr>
            <a:endParaRPr sz="2200" dirty="0">
              <a:solidFill>
                <a:srgbClr val="1155CC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82E8A46E-4DF9-42F4-B004-AB3F2749BF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166" y="2753678"/>
            <a:ext cx="3246834" cy="216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C063BCF-3CA5-4F4E-8D3E-AA00A1867A8A}"/>
              </a:ext>
            </a:extLst>
          </p:cNvPr>
          <p:cNvSpPr txBox="1"/>
          <p:nvPr/>
        </p:nvSpPr>
        <p:spPr>
          <a:xfrm>
            <a:off x="215900" y="4572000"/>
            <a:ext cx="354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</a:rPr>
              <a:t>WiFi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:  Grand Guest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Objectives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83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By the end of this session, you will:</a:t>
            </a: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Have some idea of how to determine the “function” of a student’s challenging behavior</a:t>
            </a: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Have increased confidence in your ability to choose an effective response to a student’s challenging behavior, based on the function</a:t>
            </a: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Know when to ask for more help</a:t>
            </a: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Objectives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AND:</a:t>
            </a:r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You will be able to bring this power-point back to</a:t>
            </a:r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present at your school to help other staff get on board with  </a:t>
            </a:r>
            <a:r>
              <a:rPr lang="en-US" sz="4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FBA Thinking!</a:t>
            </a:r>
          </a:p>
          <a:p>
            <a:pPr marL="6858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597396-AFE2-4F12-A731-A543BD18F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3 Steps to a FBT Intervention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794DFEE-5027-4B2B-ADD3-BFF172AC9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90599"/>
            <a:ext cx="8229600" cy="3867151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endParaRPr lang="en-US" sz="1400" dirty="0">
              <a:solidFill>
                <a:schemeClr val="tx1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3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1. Gather information 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1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3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2.  Develop a plan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1400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3.  Assess if the plan is working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14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>This can be a written or an “in-your-head” process!</a:t>
            </a:r>
          </a:p>
        </p:txBody>
      </p:sp>
    </p:spTree>
    <p:extLst>
      <p:ext uri="{BB962C8B-B14F-4D97-AF65-F5344CB8AC3E}">
        <p14:creationId xmlns:p14="http://schemas.microsoft.com/office/powerpoint/2010/main" val="3332316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597396-AFE2-4F12-A731-A543BD18F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Step 1: Gather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794DFEE-5027-4B2B-ADD3-BFF172AC9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1184564"/>
            <a:ext cx="8534400" cy="3900054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Data comes in many forms=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   Already existing data:</a:t>
            </a:r>
          </a:p>
          <a:p>
            <a:pPr marL="274637" lvl="1" indent="0">
              <a:lnSpc>
                <a:spcPct val="90000"/>
              </a:lnSpc>
              <a:buNone/>
              <a:defRPr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* ODRs		* Minors		          * Attendance/</a:t>
            </a:r>
            <a:r>
              <a:rPr lang="en-US" sz="2000" dirty="0" err="1">
                <a:latin typeface="Calibri" charset="0"/>
                <a:ea typeface="Calibri" charset="0"/>
                <a:cs typeface="Calibri" charset="0"/>
              </a:rPr>
              <a:t>Tardies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  <a:p>
            <a:pPr marL="274637" lvl="1" indent="0">
              <a:lnSpc>
                <a:spcPct val="90000"/>
              </a:lnSpc>
              <a:buNone/>
              <a:defRPr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* Nurse’s visits	* Work completion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14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   Collect new data:</a:t>
            </a:r>
          </a:p>
          <a:p>
            <a:pPr marL="274637" lvl="1" indent="0">
              <a:lnSpc>
                <a:spcPct val="90000"/>
              </a:lnSpc>
              <a:buNone/>
              <a:defRPr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* Time sampling	* Frequency counts	          * Scatterplot</a:t>
            </a:r>
          </a:p>
          <a:p>
            <a:pPr marL="274637" lvl="1" indent="0">
              <a:lnSpc>
                <a:spcPct val="90000"/>
              </a:lnSpc>
              <a:buNone/>
              <a:defRPr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* Set-backs		* Subjective ratings scale         * A-B-C Charts</a:t>
            </a:r>
          </a:p>
          <a:p>
            <a:pPr marL="274637" lvl="1" indent="0">
              <a:lnSpc>
                <a:spcPct val="90000"/>
              </a:lnSpc>
              <a:buNone/>
              <a:defRPr/>
            </a:pPr>
            <a:endParaRPr lang="en-US" sz="1200" dirty="0">
              <a:latin typeface="Calibri" charset="0"/>
              <a:ea typeface="Calibri" charset="0"/>
              <a:cs typeface="Calibri" charset="0"/>
            </a:endParaRPr>
          </a:p>
          <a:p>
            <a:pPr marL="274637" lvl="1" indent="0">
              <a:lnSpc>
                <a:spcPct val="90000"/>
              </a:lnSpc>
              <a:buNone/>
              <a:defRPr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Let the data help you define the problem behavior and develop a hypothesis re: function of behavior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400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2400" dirty="0"/>
          </a:p>
          <a:p>
            <a:pPr marL="914400" lvl="1" indent="-457200">
              <a:lnSpc>
                <a:spcPct val="90000"/>
              </a:lnSpc>
              <a:spcBef>
                <a:spcPts val="324"/>
              </a:spcBef>
              <a:buNone/>
              <a:defRPr/>
            </a:pPr>
            <a:r>
              <a:rPr lang="en-US" sz="2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55370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Step 1: FBA Hypothesis</a:t>
            </a:r>
          </a:p>
        </p:txBody>
      </p:sp>
      <p:grpSp>
        <p:nvGrpSpPr>
          <p:cNvPr id="162" name="Shape 162"/>
          <p:cNvGrpSpPr/>
          <p:nvPr/>
        </p:nvGrpSpPr>
        <p:grpSpPr>
          <a:xfrm>
            <a:off x="274018" y="1583069"/>
            <a:ext cx="8644998" cy="948733"/>
            <a:chOff x="3615" y="211432"/>
            <a:chExt cx="8222368" cy="948733"/>
          </a:xfrm>
        </p:grpSpPr>
        <p:sp>
          <p:nvSpPr>
            <p:cNvPr id="163" name="Shape 163"/>
            <p:cNvSpPr/>
            <p:nvPr/>
          </p:nvSpPr>
          <p:spPr>
            <a:xfrm>
              <a:off x="3615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DB581B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64" name="Shape 164"/>
            <p:cNvSpPr txBox="1"/>
            <p:nvPr/>
          </p:nvSpPr>
          <p:spPr>
            <a:xfrm>
              <a:off x="31401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Setting</a:t>
              </a:r>
            </a:p>
          </p:txBody>
        </p:sp>
        <p:sp>
          <p:nvSpPr>
            <p:cNvPr id="165" name="Shape 165"/>
            <p:cNvSpPr/>
            <p:nvPr/>
          </p:nvSpPr>
          <p:spPr>
            <a:xfrm>
              <a:off x="1742963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B581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66" name="Shape 166"/>
            <p:cNvSpPr txBox="1"/>
            <p:nvPr/>
          </p:nvSpPr>
          <p:spPr>
            <a:xfrm>
              <a:off x="1742963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2217330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CCCB2E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68" name="Shape 168"/>
            <p:cNvSpPr txBox="1"/>
            <p:nvPr/>
          </p:nvSpPr>
          <p:spPr>
            <a:xfrm>
              <a:off x="2245116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Antecedent</a:t>
              </a:r>
            </a:p>
          </p:txBody>
        </p:sp>
        <p:sp>
          <p:nvSpPr>
            <p:cNvPr id="169" name="Shape 169"/>
            <p:cNvSpPr/>
            <p:nvPr/>
          </p:nvSpPr>
          <p:spPr>
            <a:xfrm>
              <a:off x="3956676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CCB2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70" name="Shape 170"/>
            <p:cNvSpPr txBox="1"/>
            <p:nvPr/>
          </p:nvSpPr>
          <p:spPr>
            <a:xfrm>
              <a:off x="3956676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4431044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8FB8D3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72" name="Shape 172"/>
            <p:cNvSpPr txBox="1"/>
            <p:nvPr/>
          </p:nvSpPr>
          <p:spPr>
            <a:xfrm>
              <a:off x="4458830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Behavior</a:t>
              </a:r>
            </a:p>
          </p:txBody>
        </p:sp>
        <p:sp>
          <p:nvSpPr>
            <p:cNvPr id="173" name="Shape 173"/>
            <p:cNvSpPr/>
            <p:nvPr/>
          </p:nvSpPr>
          <p:spPr>
            <a:xfrm>
              <a:off x="6170391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8FB8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74" name="Shape 174"/>
            <p:cNvSpPr txBox="1"/>
            <p:nvPr/>
          </p:nvSpPr>
          <p:spPr>
            <a:xfrm>
              <a:off x="6170391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6644759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76" name="Shape 176"/>
            <p:cNvSpPr txBox="1"/>
            <p:nvPr/>
          </p:nvSpPr>
          <p:spPr>
            <a:xfrm>
              <a:off x="6590956" y="239249"/>
              <a:ext cx="1635000" cy="893100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Consequence</a:t>
              </a:r>
            </a:p>
          </p:txBody>
        </p:sp>
      </p:grpSp>
      <p:sp>
        <p:nvSpPr>
          <p:cNvPr id="177" name="Shape 177"/>
          <p:cNvSpPr txBox="1"/>
          <p:nvPr/>
        </p:nvSpPr>
        <p:spPr>
          <a:xfrm>
            <a:off x="244765" y="2503949"/>
            <a:ext cx="1858003" cy="147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Typically on days when John has worked alone for 30 min… 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2565400" y="2457458"/>
            <a:ext cx="2057400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when given math worksheets &amp; other assignments…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4899800" y="2457450"/>
            <a:ext cx="1907398" cy="923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he doesn’t do his work and uses profanity.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7170725" y="2457450"/>
            <a:ext cx="1820874" cy="26060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The teacher gives the rest of the class a task to do then sits with John to give him support and help him do the work.</a:t>
            </a: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ctrTitle"/>
          </p:nvPr>
        </p:nvSpPr>
        <p:spPr>
          <a:xfrm>
            <a:off x="152400" y="0"/>
            <a:ext cx="6019799" cy="104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Questrial"/>
              <a:buNone/>
            </a:pPr>
            <a:r>
              <a:rPr lang="en-US" sz="4800" b="1" i="0" u="none" strike="noStrike" cap="none" dirty="0">
                <a:solidFill>
                  <a:srgbClr val="CC0000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2-Minute Talk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subTitle" idx="1"/>
          </p:nvPr>
        </p:nvSpPr>
        <p:spPr>
          <a:xfrm>
            <a:off x="152400" y="1040100"/>
            <a:ext cx="6115500" cy="354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3F3F3F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Turn to the person sitting next to you and discuss the “consequence” of sitting with John to give him support and help him do the work.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Will this encourage or discourage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the behavior</a:t>
            </a:r>
            <a:r>
              <a:rPr lang="en-US" sz="2800" b="0" i="0" u="none" strike="noStrike" cap="none" dirty="0">
                <a:solidFill>
                  <a:srgbClr val="3F3F3F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?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5739575" y="2417401"/>
            <a:ext cx="3864600" cy="3203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6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The Effect of Consequences</a:t>
            </a:r>
            <a:endParaRPr lang="en-US" sz="3600" b="0" i="0" u="none" strike="noStrike" cap="none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FBA Hypothesis</a:t>
            </a:r>
          </a:p>
        </p:txBody>
      </p:sp>
      <p:grpSp>
        <p:nvGrpSpPr>
          <p:cNvPr id="194" name="Shape 194"/>
          <p:cNvGrpSpPr/>
          <p:nvPr/>
        </p:nvGrpSpPr>
        <p:grpSpPr>
          <a:xfrm>
            <a:off x="274018" y="1583068"/>
            <a:ext cx="8644998" cy="948734"/>
            <a:chOff x="3615" y="211432"/>
            <a:chExt cx="8222368" cy="948733"/>
          </a:xfrm>
        </p:grpSpPr>
        <p:sp>
          <p:nvSpPr>
            <p:cNvPr id="195" name="Shape 195"/>
            <p:cNvSpPr/>
            <p:nvPr/>
          </p:nvSpPr>
          <p:spPr>
            <a:xfrm>
              <a:off x="3615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DB581B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96" name="Shape 196"/>
            <p:cNvSpPr txBox="1"/>
            <p:nvPr/>
          </p:nvSpPr>
          <p:spPr>
            <a:xfrm>
              <a:off x="31401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Setting</a:t>
              </a:r>
            </a:p>
          </p:txBody>
        </p:sp>
        <p:sp>
          <p:nvSpPr>
            <p:cNvPr id="197" name="Shape 197"/>
            <p:cNvSpPr/>
            <p:nvPr/>
          </p:nvSpPr>
          <p:spPr>
            <a:xfrm>
              <a:off x="1742963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B581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98" name="Shape 198"/>
            <p:cNvSpPr txBox="1"/>
            <p:nvPr/>
          </p:nvSpPr>
          <p:spPr>
            <a:xfrm>
              <a:off x="1742963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2217330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CCCB2E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00" name="Shape 200"/>
            <p:cNvSpPr txBox="1"/>
            <p:nvPr/>
          </p:nvSpPr>
          <p:spPr>
            <a:xfrm>
              <a:off x="2245116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Antecedent</a:t>
              </a:r>
            </a:p>
          </p:txBody>
        </p:sp>
        <p:sp>
          <p:nvSpPr>
            <p:cNvPr id="201" name="Shape 201"/>
            <p:cNvSpPr/>
            <p:nvPr/>
          </p:nvSpPr>
          <p:spPr>
            <a:xfrm>
              <a:off x="3956676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CCB2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02" name="Shape 202"/>
            <p:cNvSpPr txBox="1"/>
            <p:nvPr/>
          </p:nvSpPr>
          <p:spPr>
            <a:xfrm>
              <a:off x="3956676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4431044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8FB8D3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04" name="Shape 204"/>
            <p:cNvSpPr txBox="1"/>
            <p:nvPr/>
          </p:nvSpPr>
          <p:spPr>
            <a:xfrm>
              <a:off x="4458830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Behavior</a:t>
              </a:r>
            </a:p>
          </p:txBody>
        </p:sp>
        <p:sp>
          <p:nvSpPr>
            <p:cNvPr id="205" name="Shape 205"/>
            <p:cNvSpPr/>
            <p:nvPr/>
          </p:nvSpPr>
          <p:spPr>
            <a:xfrm>
              <a:off x="6170391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8FB8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06" name="Shape 206"/>
            <p:cNvSpPr txBox="1"/>
            <p:nvPr/>
          </p:nvSpPr>
          <p:spPr>
            <a:xfrm>
              <a:off x="6170391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>
              <a:off x="6644759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08" name="Shape 208"/>
            <p:cNvSpPr txBox="1"/>
            <p:nvPr/>
          </p:nvSpPr>
          <p:spPr>
            <a:xfrm>
              <a:off x="6563160" y="239212"/>
              <a:ext cx="1635000" cy="893099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Consequence</a:t>
              </a:r>
            </a:p>
          </p:txBody>
        </p:sp>
      </p:grpSp>
      <p:sp>
        <p:nvSpPr>
          <p:cNvPr id="209" name="Shape 209"/>
          <p:cNvSpPr txBox="1"/>
          <p:nvPr/>
        </p:nvSpPr>
        <p:spPr>
          <a:xfrm>
            <a:off x="244765" y="2503949"/>
            <a:ext cx="1858003" cy="147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Typically on days when John has worked alone for 30 min… 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2565400" y="2457458"/>
            <a:ext cx="2057400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when given math worksheets &amp; other assignments…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4899800" y="2457450"/>
            <a:ext cx="1907398" cy="923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he doesn’t do his work and uses profanity.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7252250" y="2503950"/>
            <a:ext cx="1821000" cy="260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The teacher gives the rest of the class a task to do then sits with John to give him support and help him do the work.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46550" y="3981275"/>
            <a:ext cx="7205700" cy="92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Function of the Behavior = </a:t>
            </a:r>
            <a:r>
              <a:rPr lang="en-US" sz="2400" b="1" dirty="0">
                <a:latin typeface="Calibri" charset="0"/>
                <a:ea typeface="Calibri" charset="0"/>
                <a:cs typeface="Calibri" charset="0"/>
                <a:sym typeface="Questrial"/>
              </a:rPr>
              <a:t>Teacher Attention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1" dirty="0">
                <a:latin typeface="Calibri" charset="0"/>
                <a:ea typeface="Calibri" charset="0"/>
                <a:cs typeface="Calibri" charset="0"/>
                <a:sym typeface="Questrial"/>
              </a:rPr>
              <a:t>Encourage or discourage behavior?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FBA Hypothesis</a:t>
            </a:r>
          </a:p>
        </p:txBody>
      </p:sp>
      <p:grpSp>
        <p:nvGrpSpPr>
          <p:cNvPr id="219" name="Shape 219"/>
          <p:cNvGrpSpPr/>
          <p:nvPr/>
        </p:nvGrpSpPr>
        <p:grpSpPr>
          <a:xfrm>
            <a:off x="274018" y="1583069"/>
            <a:ext cx="8701545" cy="948733"/>
            <a:chOff x="3615" y="211432"/>
            <a:chExt cx="8276150" cy="948733"/>
          </a:xfrm>
        </p:grpSpPr>
        <p:sp>
          <p:nvSpPr>
            <p:cNvPr id="220" name="Shape 220"/>
            <p:cNvSpPr/>
            <p:nvPr/>
          </p:nvSpPr>
          <p:spPr>
            <a:xfrm>
              <a:off x="3615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DB581B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21" name="Shape 221"/>
            <p:cNvSpPr txBox="1"/>
            <p:nvPr/>
          </p:nvSpPr>
          <p:spPr>
            <a:xfrm>
              <a:off x="31401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Setting</a:t>
              </a:r>
            </a:p>
          </p:txBody>
        </p:sp>
        <p:sp>
          <p:nvSpPr>
            <p:cNvPr id="222" name="Shape 222"/>
            <p:cNvSpPr/>
            <p:nvPr/>
          </p:nvSpPr>
          <p:spPr>
            <a:xfrm>
              <a:off x="1742963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B581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23" name="Shape 223"/>
            <p:cNvSpPr txBox="1"/>
            <p:nvPr/>
          </p:nvSpPr>
          <p:spPr>
            <a:xfrm>
              <a:off x="1742963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>
              <a:off x="2217330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CCCB2E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25" name="Shape 225"/>
            <p:cNvSpPr txBox="1"/>
            <p:nvPr/>
          </p:nvSpPr>
          <p:spPr>
            <a:xfrm>
              <a:off x="2245116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Antecedent</a:t>
              </a:r>
            </a:p>
          </p:txBody>
        </p:sp>
        <p:sp>
          <p:nvSpPr>
            <p:cNvPr id="226" name="Shape 226"/>
            <p:cNvSpPr/>
            <p:nvPr/>
          </p:nvSpPr>
          <p:spPr>
            <a:xfrm>
              <a:off x="3956676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CCB2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27" name="Shape 227"/>
            <p:cNvSpPr txBox="1"/>
            <p:nvPr/>
          </p:nvSpPr>
          <p:spPr>
            <a:xfrm>
              <a:off x="3956676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28" name="Shape 228"/>
            <p:cNvSpPr/>
            <p:nvPr/>
          </p:nvSpPr>
          <p:spPr>
            <a:xfrm>
              <a:off x="4431044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8FB8D3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29" name="Shape 229"/>
            <p:cNvSpPr txBox="1"/>
            <p:nvPr/>
          </p:nvSpPr>
          <p:spPr>
            <a:xfrm>
              <a:off x="4458830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Behavior</a:t>
              </a:r>
            </a:p>
          </p:txBody>
        </p:sp>
        <p:sp>
          <p:nvSpPr>
            <p:cNvPr id="230" name="Shape 230"/>
            <p:cNvSpPr/>
            <p:nvPr/>
          </p:nvSpPr>
          <p:spPr>
            <a:xfrm>
              <a:off x="6170391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8FB8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31" name="Shape 231"/>
            <p:cNvSpPr txBox="1"/>
            <p:nvPr/>
          </p:nvSpPr>
          <p:spPr>
            <a:xfrm>
              <a:off x="6170391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32" name="Shape 232"/>
            <p:cNvSpPr/>
            <p:nvPr/>
          </p:nvSpPr>
          <p:spPr>
            <a:xfrm>
              <a:off x="6644759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33" name="Shape 233"/>
            <p:cNvSpPr txBox="1"/>
            <p:nvPr/>
          </p:nvSpPr>
          <p:spPr>
            <a:xfrm>
              <a:off x="6644765" y="239262"/>
              <a:ext cx="1635000" cy="893100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Consequence</a:t>
              </a:r>
            </a:p>
          </p:txBody>
        </p:sp>
      </p:grpSp>
      <p:sp>
        <p:nvSpPr>
          <p:cNvPr id="234" name="Shape 234"/>
          <p:cNvSpPr txBox="1"/>
          <p:nvPr/>
        </p:nvSpPr>
        <p:spPr>
          <a:xfrm>
            <a:off x="301228" y="2490358"/>
            <a:ext cx="1871814" cy="147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Typically on days when Sarah comes in late because she </a:t>
            </a:r>
            <a:r>
              <a:rPr lang="en-US" sz="180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overslept</a:t>
            </a:r>
          </a:p>
        </p:txBody>
      </p:sp>
      <p:sp>
        <p:nvSpPr>
          <p:cNvPr id="235" name="Shape 235"/>
          <p:cNvSpPr txBox="1"/>
          <p:nvPr/>
        </p:nvSpPr>
        <p:spPr>
          <a:xfrm>
            <a:off x="2565400" y="2457458"/>
            <a:ext cx="2057400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when given math worksheets &amp; other assignments…</a:t>
            </a:r>
          </a:p>
        </p:txBody>
      </p:sp>
      <p:sp>
        <p:nvSpPr>
          <p:cNvPr id="236" name="Shape 236"/>
          <p:cNvSpPr txBox="1"/>
          <p:nvPr/>
        </p:nvSpPr>
        <p:spPr>
          <a:xfrm>
            <a:off x="4965482" y="2457450"/>
            <a:ext cx="1841717" cy="12003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she doesn’t do her work and uses profanity.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7256517" y="2457450"/>
            <a:ext cx="1735082" cy="16687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Sarah is sent out of the classroom.</a:t>
            </a:r>
          </a:p>
        </p:txBody>
      </p:sp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ctrTitle"/>
          </p:nvPr>
        </p:nvSpPr>
        <p:spPr>
          <a:xfrm>
            <a:off x="152400" y="0"/>
            <a:ext cx="6019799" cy="1040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Questrial"/>
              <a:buNone/>
            </a:pPr>
            <a:r>
              <a:rPr lang="en-US" sz="4800" b="1" i="0" u="none" strike="noStrike" cap="none" dirty="0">
                <a:solidFill>
                  <a:srgbClr val="CC0000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2-Minute Talk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subTitle" idx="1"/>
          </p:nvPr>
        </p:nvSpPr>
        <p:spPr>
          <a:xfrm>
            <a:off x="152400" y="1040100"/>
            <a:ext cx="6115500" cy="354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3F3F3F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Turn to the person sitting next to you and discuss the “consequence” of sending Sarah out of the classroom.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Will this encourage or discourage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the behavior?</a:t>
            </a:r>
            <a:r>
              <a:rPr lang="en-US" sz="2800" b="0" i="0" u="none" strike="noStrike" cap="none" dirty="0">
                <a:solidFill>
                  <a:srgbClr val="3F3F3F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lang="en-US" sz="2800" b="0" i="0" u="none" strike="noStrike" cap="none" dirty="0">
              <a:solidFill>
                <a:srgbClr val="3F3F3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5" name="Shape 245"/>
          <p:cNvSpPr txBox="1"/>
          <p:nvPr/>
        </p:nvSpPr>
        <p:spPr>
          <a:xfrm>
            <a:off x="5789975" y="2570400"/>
            <a:ext cx="3864600" cy="2418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The Effect of Consequences</a:t>
            </a: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FBA Hypothesis</a:t>
            </a:r>
          </a:p>
        </p:txBody>
      </p:sp>
      <p:grpSp>
        <p:nvGrpSpPr>
          <p:cNvPr id="251" name="Shape 251"/>
          <p:cNvGrpSpPr/>
          <p:nvPr/>
        </p:nvGrpSpPr>
        <p:grpSpPr>
          <a:xfrm>
            <a:off x="274018" y="1583069"/>
            <a:ext cx="8644998" cy="948733"/>
            <a:chOff x="3615" y="211432"/>
            <a:chExt cx="8222368" cy="948733"/>
          </a:xfrm>
        </p:grpSpPr>
        <p:sp>
          <p:nvSpPr>
            <p:cNvPr id="252" name="Shape 252"/>
            <p:cNvSpPr/>
            <p:nvPr/>
          </p:nvSpPr>
          <p:spPr>
            <a:xfrm>
              <a:off x="3615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DB581B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53" name="Shape 253"/>
            <p:cNvSpPr txBox="1"/>
            <p:nvPr/>
          </p:nvSpPr>
          <p:spPr>
            <a:xfrm>
              <a:off x="31401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Quest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Setting</a:t>
              </a:r>
            </a:p>
          </p:txBody>
        </p:sp>
        <p:sp>
          <p:nvSpPr>
            <p:cNvPr id="254" name="Shape 254"/>
            <p:cNvSpPr/>
            <p:nvPr/>
          </p:nvSpPr>
          <p:spPr>
            <a:xfrm>
              <a:off x="1742963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DB581B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55" name="Shape 255"/>
            <p:cNvSpPr txBox="1"/>
            <p:nvPr/>
          </p:nvSpPr>
          <p:spPr>
            <a:xfrm>
              <a:off x="1742963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2217330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CCCB2E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57" name="Shape 257"/>
            <p:cNvSpPr txBox="1"/>
            <p:nvPr/>
          </p:nvSpPr>
          <p:spPr>
            <a:xfrm>
              <a:off x="2245116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Antecedent</a:t>
              </a:r>
            </a:p>
          </p:txBody>
        </p:sp>
        <p:sp>
          <p:nvSpPr>
            <p:cNvPr id="258" name="Shape 258"/>
            <p:cNvSpPr/>
            <p:nvPr/>
          </p:nvSpPr>
          <p:spPr>
            <a:xfrm>
              <a:off x="3956676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CCCB2E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59" name="Shape 259"/>
            <p:cNvSpPr txBox="1"/>
            <p:nvPr/>
          </p:nvSpPr>
          <p:spPr>
            <a:xfrm>
              <a:off x="3956676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4431044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rgbClr val="8FB8D3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61" name="Shape 261"/>
            <p:cNvSpPr txBox="1"/>
            <p:nvPr/>
          </p:nvSpPr>
          <p:spPr>
            <a:xfrm>
              <a:off x="4458830" y="239217"/>
              <a:ext cx="1525649" cy="893158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Behavior</a:t>
              </a:r>
            </a:p>
          </p:txBody>
        </p:sp>
        <p:sp>
          <p:nvSpPr>
            <p:cNvPr id="262" name="Shape 262"/>
            <p:cNvSpPr/>
            <p:nvPr/>
          </p:nvSpPr>
          <p:spPr>
            <a:xfrm>
              <a:off x="6170391" y="489727"/>
              <a:ext cx="335217" cy="392141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8FB8D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63" name="Shape 263"/>
            <p:cNvSpPr txBox="1"/>
            <p:nvPr/>
          </p:nvSpPr>
          <p:spPr>
            <a:xfrm>
              <a:off x="6170391" y="568156"/>
              <a:ext cx="234653" cy="23528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500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6644759" y="211432"/>
              <a:ext cx="1581224" cy="948733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 w="444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Arial"/>
              </a:endParaRPr>
            </a:p>
          </p:txBody>
        </p:sp>
        <p:sp>
          <p:nvSpPr>
            <p:cNvPr id="265" name="Shape 265"/>
            <p:cNvSpPr txBox="1"/>
            <p:nvPr/>
          </p:nvSpPr>
          <p:spPr>
            <a:xfrm>
              <a:off x="6563160" y="239212"/>
              <a:ext cx="1635000" cy="893099"/>
            </a:xfrm>
            <a:prstGeom prst="rect">
              <a:avLst/>
            </a:prstGeom>
            <a:noFill/>
            <a:ln>
              <a:noFill/>
            </a:ln>
          </p:spPr>
          <p:txBody>
            <a:bodyPr lIns="72375" tIns="72375" rIns="72375" bIns="723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Consequence</a:t>
              </a:r>
            </a:p>
          </p:txBody>
        </p:sp>
      </p:grpSp>
      <p:sp>
        <p:nvSpPr>
          <p:cNvPr id="266" name="Shape 266"/>
          <p:cNvSpPr txBox="1"/>
          <p:nvPr/>
        </p:nvSpPr>
        <p:spPr>
          <a:xfrm>
            <a:off x="301228" y="2490358"/>
            <a:ext cx="1871814" cy="14773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Typically on days when Sarah comes in late because she over-slept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2565400" y="2457458"/>
            <a:ext cx="2057400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when given math work sheets &amp; other assignments…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4965482" y="2457450"/>
            <a:ext cx="1841717" cy="12003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she doesn’t do her work and uses profanity.</a:t>
            </a:r>
          </a:p>
        </p:txBody>
      </p:sp>
      <p:sp>
        <p:nvSpPr>
          <p:cNvPr id="269" name="Shape 269"/>
          <p:cNvSpPr txBox="1"/>
          <p:nvPr/>
        </p:nvSpPr>
        <p:spPr>
          <a:xfrm>
            <a:off x="7256517" y="2457450"/>
            <a:ext cx="1735082" cy="16687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Sarah is sent out of the classroom.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1078041" y="4126235"/>
            <a:ext cx="7841100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Function of the Behavior = Avoids work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 b="1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Encourage or discourage behavior?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47650"/>
            <a:ext cx="8506690" cy="749877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ＭＳ Ｐゴシック" charset="-128"/>
              </a:rPr>
              <a:t/>
            </a:r>
            <a:br>
              <a:rPr lang="en-US" dirty="0">
                <a:ea typeface="ＭＳ Ｐゴシック" charset="-128"/>
              </a:rPr>
            </a:br>
            <a:r>
              <a:rPr lang="en-US" sz="3800" dirty="0">
                <a:latin typeface="Calibri" charset="0"/>
                <a:ea typeface="Calibri" charset="0"/>
                <a:cs typeface="Calibri" charset="0"/>
              </a:rPr>
              <a:t>Maximizing Your Session Participation</a:t>
            </a:r>
            <a:r>
              <a:rPr lang="en-US" dirty="0">
                <a:ea typeface="ＭＳ Ｐゴシック" charset="-128"/>
              </a:rPr>
              <a:t/>
            </a:r>
            <a:br>
              <a:rPr lang="en-US" dirty="0">
                <a:ea typeface="ＭＳ Ｐゴシック" charset="-128"/>
              </a:rPr>
            </a:br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2186609" y="1464429"/>
            <a:ext cx="4394300" cy="2814100"/>
          </a:xfrm>
          <a:custGeom>
            <a:avLst/>
            <a:gdLst>
              <a:gd name="connsiteX0" fmla="*/ 0 w 8352928"/>
              <a:gd name="connsiteY0" fmla="*/ 446810 h 5256583"/>
              <a:gd name="connsiteX1" fmla="*/ 446810 w 8352928"/>
              <a:gd name="connsiteY1" fmla="*/ 0 h 5256583"/>
              <a:gd name="connsiteX2" fmla="*/ 7906118 w 8352928"/>
              <a:gd name="connsiteY2" fmla="*/ 0 h 5256583"/>
              <a:gd name="connsiteX3" fmla="*/ 8352928 w 8352928"/>
              <a:gd name="connsiteY3" fmla="*/ 446810 h 5256583"/>
              <a:gd name="connsiteX4" fmla="*/ 8352928 w 8352928"/>
              <a:gd name="connsiteY4" fmla="*/ 4809773 h 5256583"/>
              <a:gd name="connsiteX5" fmla="*/ 7906118 w 8352928"/>
              <a:gd name="connsiteY5" fmla="*/ 5256583 h 5256583"/>
              <a:gd name="connsiteX6" fmla="*/ 446810 w 8352928"/>
              <a:gd name="connsiteY6" fmla="*/ 5256583 h 5256583"/>
              <a:gd name="connsiteX7" fmla="*/ 0 w 8352928"/>
              <a:gd name="connsiteY7" fmla="*/ 4809773 h 5256583"/>
              <a:gd name="connsiteX8" fmla="*/ 0 w 8352928"/>
              <a:gd name="connsiteY8" fmla="*/ 446810 h 525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52928" h="5256583">
                <a:moveTo>
                  <a:pt x="0" y="446810"/>
                </a:moveTo>
                <a:cubicBezTo>
                  <a:pt x="0" y="200044"/>
                  <a:pt x="200044" y="0"/>
                  <a:pt x="446810" y="0"/>
                </a:cubicBezTo>
                <a:lnTo>
                  <a:pt x="7906118" y="0"/>
                </a:lnTo>
                <a:cubicBezTo>
                  <a:pt x="8152884" y="0"/>
                  <a:pt x="8352928" y="200044"/>
                  <a:pt x="8352928" y="446810"/>
                </a:cubicBezTo>
                <a:lnTo>
                  <a:pt x="8352928" y="4809773"/>
                </a:lnTo>
                <a:cubicBezTo>
                  <a:pt x="8352928" y="5056539"/>
                  <a:pt x="8152884" y="5256583"/>
                  <a:pt x="7906118" y="5256583"/>
                </a:cubicBezTo>
                <a:lnTo>
                  <a:pt x="446810" y="5256583"/>
                </a:lnTo>
                <a:cubicBezTo>
                  <a:pt x="200044" y="5256583"/>
                  <a:pt x="0" y="5056539"/>
                  <a:pt x="0" y="4809773"/>
                </a:cubicBezTo>
                <a:lnTo>
                  <a:pt x="0" y="446810"/>
                </a:lnTo>
                <a:close/>
              </a:path>
            </a:pathLst>
          </a:custGeom>
          <a:solidFill>
            <a:schemeClr val="bg2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9338" tIns="159338" rIns="159338" bIns="2368439" spcCol="1270"/>
          <a:lstStyle/>
          <a:p>
            <a:pPr algn="ctr" defTabSz="1000100">
              <a:lnSpc>
                <a:spcPct val="90000"/>
              </a:lnSpc>
              <a:spcAft>
                <a:spcPct val="35000"/>
              </a:spcAft>
              <a:defRPr/>
            </a:pPr>
            <a:endParaRPr lang="en-US" sz="2250" dirty="0"/>
          </a:p>
        </p:txBody>
      </p:sp>
      <p:sp>
        <p:nvSpPr>
          <p:cNvPr id="6" name="Freeform 5"/>
          <p:cNvSpPr/>
          <p:nvPr/>
        </p:nvSpPr>
        <p:spPr>
          <a:xfrm>
            <a:off x="2356552" y="1624705"/>
            <a:ext cx="4002683" cy="2462386"/>
          </a:xfrm>
          <a:custGeom>
            <a:avLst/>
            <a:gdLst>
              <a:gd name="connsiteX0" fmla="*/ 0 w 7824490"/>
              <a:gd name="connsiteY0" fmla="*/ 420389 h 4003708"/>
              <a:gd name="connsiteX1" fmla="*/ 420389 w 7824490"/>
              <a:gd name="connsiteY1" fmla="*/ 0 h 4003708"/>
              <a:gd name="connsiteX2" fmla="*/ 7404101 w 7824490"/>
              <a:gd name="connsiteY2" fmla="*/ 0 h 4003708"/>
              <a:gd name="connsiteX3" fmla="*/ 7824490 w 7824490"/>
              <a:gd name="connsiteY3" fmla="*/ 420389 h 4003708"/>
              <a:gd name="connsiteX4" fmla="*/ 7824490 w 7824490"/>
              <a:gd name="connsiteY4" fmla="*/ 3583319 h 4003708"/>
              <a:gd name="connsiteX5" fmla="*/ 7404101 w 7824490"/>
              <a:gd name="connsiteY5" fmla="*/ 4003708 h 4003708"/>
              <a:gd name="connsiteX6" fmla="*/ 420389 w 7824490"/>
              <a:gd name="connsiteY6" fmla="*/ 4003708 h 4003708"/>
              <a:gd name="connsiteX7" fmla="*/ 0 w 7824490"/>
              <a:gd name="connsiteY7" fmla="*/ 3583319 h 4003708"/>
              <a:gd name="connsiteX8" fmla="*/ 0 w 7824490"/>
              <a:gd name="connsiteY8" fmla="*/ 420389 h 4003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24490" h="4003708">
                <a:moveTo>
                  <a:pt x="0" y="420389"/>
                </a:moveTo>
                <a:cubicBezTo>
                  <a:pt x="0" y="188215"/>
                  <a:pt x="188215" y="0"/>
                  <a:pt x="420389" y="0"/>
                </a:cubicBezTo>
                <a:lnTo>
                  <a:pt x="7404101" y="0"/>
                </a:lnTo>
                <a:cubicBezTo>
                  <a:pt x="7636275" y="0"/>
                  <a:pt x="7824490" y="188215"/>
                  <a:pt x="7824490" y="420389"/>
                </a:cubicBezTo>
                <a:lnTo>
                  <a:pt x="7824490" y="3583319"/>
                </a:lnTo>
                <a:cubicBezTo>
                  <a:pt x="7824490" y="3815493"/>
                  <a:pt x="7636275" y="4003708"/>
                  <a:pt x="7404101" y="4003708"/>
                </a:cubicBezTo>
                <a:lnTo>
                  <a:pt x="420389" y="4003708"/>
                </a:lnTo>
                <a:cubicBezTo>
                  <a:pt x="188215" y="4003708"/>
                  <a:pt x="0" y="3815493"/>
                  <a:pt x="0" y="3583319"/>
                </a:cubicBezTo>
                <a:lnTo>
                  <a:pt x="0" y="420389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02870" tIns="205740" rIns="102870" bIns="102870" spcCol="1270"/>
          <a:lstStyle/>
          <a:p>
            <a:pPr algn="ctr" defTabSz="10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250" dirty="0">
                <a:solidFill>
                  <a:schemeClr val="tx1"/>
                </a:solidFill>
              </a:rPr>
              <a:t>Consider these questions:</a:t>
            </a:r>
            <a:r>
              <a:rPr lang="en-US" sz="619" dirty="0">
                <a:solidFill>
                  <a:schemeClr val="tx1"/>
                </a:solidFill>
              </a:rPr>
              <a:t>  </a:t>
            </a:r>
          </a:p>
          <a:p>
            <a:pPr marL="260741" indent="-199127" defTabSz="1000100">
              <a:lnSpc>
                <a:spcPct val="90000"/>
              </a:lnSpc>
              <a:spcAft>
                <a:spcPct val="35000"/>
              </a:spcAft>
              <a:buFont typeface="Century Gothic" pitchFamily="34" charset="0"/>
              <a:buChar char="–"/>
              <a:defRPr/>
            </a:pPr>
            <a:r>
              <a:rPr lang="en-US" sz="1688" dirty="0">
                <a:solidFill>
                  <a:schemeClr val="tx1"/>
                </a:solidFill>
              </a:rPr>
              <a:t>Where are we in our implementation?</a:t>
            </a:r>
          </a:p>
          <a:p>
            <a:pPr marL="260741" indent="-199127" defTabSz="1000100">
              <a:lnSpc>
                <a:spcPct val="90000"/>
              </a:lnSpc>
              <a:spcAft>
                <a:spcPct val="35000"/>
              </a:spcAft>
              <a:buFont typeface="Century Gothic" pitchFamily="34" charset="0"/>
              <a:buChar char="–"/>
              <a:defRPr/>
            </a:pPr>
            <a:r>
              <a:rPr lang="en-US" sz="1688" dirty="0">
                <a:solidFill>
                  <a:schemeClr val="tx1"/>
                </a:solidFill>
              </a:rPr>
              <a:t>What do I hope to learn?</a:t>
            </a:r>
          </a:p>
          <a:p>
            <a:pPr marL="260741" indent="-199127" defTabSz="1000100">
              <a:lnSpc>
                <a:spcPct val="90000"/>
              </a:lnSpc>
              <a:spcAft>
                <a:spcPct val="35000"/>
              </a:spcAft>
              <a:buFont typeface="Century Gothic" pitchFamily="34" charset="0"/>
              <a:buChar char="–"/>
              <a:defRPr/>
            </a:pPr>
            <a:r>
              <a:rPr lang="en-US" sz="1688" dirty="0">
                <a:solidFill>
                  <a:schemeClr val="tx1"/>
                </a:solidFill>
              </a:rPr>
              <a:t>What did I learn?</a:t>
            </a:r>
          </a:p>
          <a:p>
            <a:pPr marL="260741" indent="-199127" defTabSz="1000100">
              <a:lnSpc>
                <a:spcPct val="90000"/>
              </a:lnSpc>
              <a:spcAft>
                <a:spcPct val="35000"/>
              </a:spcAft>
              <a:buFont typeface="Century Gothic" pitchFamily="34" charset="0"/>
              <a:buChar char="–"/>
              <a:defRPr/>
            </a:pPr>
            <a:r>
              <a:rPr lang="en-US" sz="1688" dirty="0">
                <a:solidFill>
                  <a:schemeClr val="tx1"/>
                </a:solidFill>
              </a:rPr>
              <a:t>What will I do with what I learned? By when?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808018" y="4278529"/>
            <a:ext cx="61167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x-none" sz="2800" b="1" dirty="0"/>
              <a:t>Use the Learning Reflection Sheet!</a:t>
            </a:r>
          </a:p>
        </p:txBody>
      </p:sp>
    </p:spTree>
    <p:extLst>
      <p:ext uri="{BB962C8B-B14F-4D97-AF65-F5344CB8AC3E}">
        <p14:creationId xmlns:p14="http://schemas.microsoft.com/office/powerpoint/2010/main" val="1382511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Behavior Pathway</a:t>
            </a:r>
          </a:p>
        </p:txBody>
      </p:sp>
      <p:grpSp>
        <p:nvGrpSpPr>
          <p:cNvPr id="139" name="Shape 139"/>
          <p:cNvGrpSpPr/>
          <p:nvPr/>
        </p:nvGrpSpPr>
        <p:grpSpPr>
          <a:xfrm>
            <a:off x="1851750" y="2414513"/>
            <a:ext cx="1524000" cy="904875"/>
            <a:chOff x="1981200" y="2324100"/>
            <a:chExt cx="1524000" cy="904875"/>
          </a:xfrm>
        </p:grpSpPr>
        <p:sp>
          <p:nvSpPr>
            <p:cNvPr id="140" name="Shape 140"/>
            <p:cNvSpPr/>
            <p:nvPr/>
          </p:nvSpPr>
          <p:spPr>
            <a:xfrm>
              <a:off x="2057400" y="2324100"/>
              <a:ext cx="1430338" cy="904875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1200" y="2419364"/>
              <a:ext cx="1524000" cy="705321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Antecedent Trigger</a:t>
              </a:r>
            </a:p>
          </p:txBody>
        </p:sp>
      </p:grpSp>
      <p:cxnSp>
        <p:nvCxnSpPr>
          <p:cNvPr id="142" name="Shape 142"/>
          <p:cNvCxnSpPr>
            <a:stCxn id="143" idx="3"/>
          </p:cNvCxnSpPr>
          <p:nvPr/>
        </p:nvCxnSpPr>
        <p:spPr>
          <a:xfrm>
            <a:off x="1516950" y="2866950"/>
            <a:ext cx="428400" cy="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grpSp>
        <p:nvGrpSpPr>
          <p:cNvPr id="144" name="Shape 144"/>
          <p:cNvGrpSpPr/>
          <p:nvPr/>
        </p:nvGrpSpPr>
        <p:grpSpPr>
          <a:xfrm>
            <a:off x="3804137" y="2414575"/>
            <a:ext cx="1430400" cy="904800"/>
            <a:chOff x="3934587" y="2338675"/>
            <a:chExt cx="1430400" cy="904800"/>
          </a:xfrm>
        </p:grpSpPr>
        <p:sp>
          <p:nvSpPr>
            <p:cNvPr id="145" name="Shape 145"/>
            <p:cNvSpPr/>
            <p:nvPr/>
          </p:nvSpPr>
          <p:spPr>
            <a:xfrm>
              <a:off x="3965576" y="2419364"/>
              <a:ext cx="1368425" cy="705321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Problem Behavior</a:t>
              </a:r>
            </a:p>
          </p:txBody>
        </p:sp>
        <p:sp>
          <p:nvSpPr>
            <p:cNvPr id="146" name="Shape 146"/>
            <p:cNvSpPr/>
            <p:nvPr/>
          </p:nvSpPr>
          <p:spPr>
            <a:xfrm>
              <a:off x="3934587" y="2338675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</p:grpSp>
      <p:grpSp>
        <p:nvGrpSpPr>
          <p:cNvPr id="147" name="Shape 147"/>
          <p:cNvGrpSpPr/>
          <p:nvPr/>
        </p:nvGrpSpPr>
        <p:grpSpPr>
          <a:xfrm>
            <a:off x="5560587" y="2414538"/>
            <a:ext cx="1676400" cy="904800"/>
            <a:chOff x="5562600" y="3541775"/>
            <a:chExt cx="1676400" cy="904800"/>
          </a:xfrm>
        </p:grpSpPr>
        <p:sp>
          <p:nvSpPr>
            <p:cNvPr id="148" name="Shape 148"/>
            <p:cNvSpPr/>
            <p:nvPr/>
          </p:nvSpPr>
          <p:spPr>
            <a:xfrm>
              <a:off x="5562600" y="3641514"/>
              <a:ext cx="1676400" cy="70530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Maintaining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Consequence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5685600" y="3541775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</p:grpSp>
      <p:grpSp>
        <p:nvGrpSpPr>
          <p:cNvPr id="150" name="Shape 150"/>
          <p:cNvGrpSpPr/>
          <p:nvPr/>
        </p:nvGrpSpPr>
        <p:grpSpPr>
          <a:xfrm>
            <a:off x="7563050" y="2414550"/>
            <a:ext cx="1430400" cy="904800"/>
            <a:chOff x="7408800" y="3541775"/>
            <a:chExt cx="1430400" cy="904800"/>
          </a:xfrm>
        </p:grpSpPr>
        <p:sp>
          <p:nvSpPr>
            <p:cNvPr id="151" name="Shape 151"/>
            <p:cNvSpPr txBox="1"/>
            <p:nvPr/>
          </p:nvSpPr>
          <p:spPr>
            <a:xfrm>
              <a:off x="7514400" y="3794115"/>
              <a:ext cx="1219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Function</a:t>
              </a:r>
            </a:p>
          </p:txBody>
        </p:sp>
        <p:sp>
          <p:nvSpPr>
            <p:cNvPr id="152" name="Shape 152"/>
            <p:cNvSpPr/>
            <p:nvPr/>
          </p:nvSpPr>
          <p:spPr>
            <a:xfrm>
              <a:off x="7408800" y="3541775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</p:grpSp>
      <p:sp>
        <p:nvSpPr>
          <p:cNvPr id="153" name="Shape 153"/>
          <p:cNvSpPr/>
          <p:nvPr/>
        </p:nvSpPr>
        <p:spPr>
          <a:xfrm>
            <a:off x="86550" y="2409750"/>
            <a:ext cx="1368300" cy="9144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Setting Events /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Conditions</a:t>
            </a:r>
          </a:p>
        </p:txBody>
      </p:sp>
      <p:sp>
        <p:nvSpPr>
          <p:cNvPr id="143" name="Shape 143"/>
          <p:cNvSpPr/>
          <p:nvPr/>
        </p:nvSpPr>
        <p:spPr>
          <a:xfrm>
            <a:off x="86550" y="2414550"/>
            <a:ext cx="1430400" cy="904800"/>
          </a:xfrm>
          <a:prstGeom prst="rect">
            <a:avLst/>
          </a:prstGeom>
          <a:noFill/>
          <a:ln w="12700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cxnSp>
        <p:nvCxnSpPr>
          <p:cNvPr id="154" name="Shape 154"/>
          <p:cNvCxnSpPr/>
          <p:nvPr/>
        </p:nvCxnSpPr>
        <p:spPr>
          <a:xfrm>
            <a:off x="7132300" y="2866950"/>
            <a:ext cx="428400" cy="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55" name="Shape 155"/>
          <p:cNvCxnSpPr/>
          <p:nvPr/>
        </p:nvCxnSpPr>
        <p:spPr>
          <a:xfrm>
            <a:off x="5234550" y="2866950"/>
            <a:ext cx="428400" cy="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56" name="Shape 156"/>
          <p:cNvCxnSpPr/>
          <p:nvPr/>
        </p:nvCxnSpPr>
        <p:spPr>
          <a:xfrm>
            <a:off x="3375750" y="2866950"/>
            <a:ext cx="428400" cy="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926946329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CC0000"/>
              </a:buClr>
              <a:buSzPct val="25000"/>
              <a:buFont typeface="Arial"/>
              <a:buNone/>
            </a:pPr>
            <a:r>
              <a:rPr lang="en-US">
                <a:solidFill>
                  <a:srgbClr val="FFFFFF"/>
                </a:solidFill>
              </a:rPr>
              <a:t>Functions of Behavior</a:t>
            </a:r>
          </a:p>
        </p:txBody>
      </p:sp>
      <p:pic>
        <p:nvPicPr>
          <p:cNvPr id="277" name="Shape 2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14475" y="1060800"/>
            <a:ext cx="5072100" cy="395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-90850" y="226675"/>
            <a:ext cx="8654400" cy="74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CC0000"/>
              </a:buClr>
              <a:buSzPct val="25000"/>
              <a:buFont typeface="Questrial"/>
              <a:buNone/>
            </a:pPr>
            <a:r>
              <a:rPr lang="en-US" sz="3600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Most Common Functions of Behavior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344925" y="1200150"/>
            <a:ext cx="4068900" cy="365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13970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Noto Sans Symbols"/>
              <a:buNone/>
            </a:pPr>
            <a:r>
              <a:rPr lang="en-US" sz="1800" b="1" u="sng" dirty="0">
                <a:latin typeface="Calibri" charset="0"/>
                <a:ea typeface="Calibri" charset="0"/>
                <a:cs typeface="Calibri" charset="0"/>
              </a:rPr>
              <a:t>To Obtain/ Get </a:t>
            </a:r>
            <a:r>
              <a:rPr lang="en-US" sz="1800" b="1" dirty="0"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 lvl="0" indent="13970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Peer attention</a:t>
            </a:r>
          </a:p>
          <a:p>
            <a:pPr lvl="0" indent="13970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Adult attention</a:t>
            </a:r>
          </a:p>
          <a:p>
            <a:pPr lvl="0" indent="13970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Desired activity</a:t>
            </a:r>
          </a:p>
          <a:p>
            <a:pPr lvl="0" indent="13970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Desired object/ items</a:t>
            </a:r>
          </a:p>
          <a:p>
            <a:pPr lvl="0" indent="13970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Sensory stimulation: auditory, tactile, etc.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4447900" y="1200150"/>
            <a:ext cx="4068900" cy="3657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69850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61111"/>
              <a:buFont typeface="Arial"/>
              <a:buNone/>
            </a:pPr>
            <a:r>
              <a:rPr lang="en-US" sz="1800" b="1" u="sng" dirty="0">
                <a:latin typeface="Calibri" charset="0"/>
                <a:ea typeface="Calibri" charset="0"/>
                <a:cs typeface="Calibri" charset="0"/>
              </a:rPr>
              <a:t>To Avoid/ Escape:</a:t>
            </a:r>
          </a:p>
          <a:p>
            <a:pPr lvl="0" indent="139700" rtl="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Difficult Task</a:t>
            </a:r>
          </a:p>
          <a:p>
            <a:pPr lvl="0" indent="139700" rtl="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Boring Task</a:t>
            </a:r>
          </a:p>
          <a:p>
            <a:pPr lvl="0" indent="139700" rtl="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Physical demand</a:t>
            </a:r>
          </a:p>
          <a:p>
            <a:pPr lvl="0" indent="139700" rtl="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Non-preferred activity</a:t>
            </a:r>
          </a:p>
          <a:p>
            <a:pPr lvl="0" indent="139700" rtl="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Peer attention</a:t>
            </a:r>
          </a:p>
          <a:p>
            <a:pPr lvl="0" indent="139700" rtl="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Staff attention</a:t>
            </a:r>
          </a:p>
          <a:p>
            <a:pPr lvl="0" indent="139700" rtl="0">
              <a:lnSpc>
                <a:spcPct val="140000"/>
              </a:lnSpc>
              <a:spcBef>
                <a:spcPts val="0"/>
              </a:spcBef>
              <a:buSzPct val="85000"/>
              <a:buFont typeface="Noto Sans Symbols"/>
            </a:pPr>
            <a:r>
              <a:rPr lang="en-US" sz="1500" dirty="0">
                <a:latin typeface="Calibri" charset="0"/>
                <a:ea typeface="Calibri" charset="0"/>
                <a:cs typeface="Calibri" charset="0"/>
              </a:rPr>
              <a:t>Reprimands</a:t>
            </a:r>
          </a:p>
          <a:p>
            <a:pPr lvl="0" rtl="0">
              <a:spcBef>
                <a:spcPts val="0"/>
              </a:spcBef>
              <a:buNone/>
            </a:pPr>
            <a:endParaRPr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209475" y="1085850"/>
            <a:ext cx="8646300" cy="3805200"/>
          </a:xfrm>
          <a:prstGeom prst="rect">
            <a:avLst/>
          </a:prstGeom>
          <a:noFill/>
          <a:ln>
            <a:noFill/>
          </a:ln>
        </p:spPr>
        <p:txBody>
          <a:bodyPr lIns="67850" tIns="33325" rIns="67850" bIns="33325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85" b="1" u="sng" dirty="0">
              <a:latin typeface="Calibri" charset="0"/>
              <a:ea typeface="Calibri" charset="0"/>
              <a:cs typeface="Calibri" charset="0"/>
            </a:endParaRPr>
          </a:p>
          <a:p>
            <a:pPr marL="182563" marR="0" lvl="0" indent="-42862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4291"/>
              <a:buFont typeface="Arial"/>
              <a:buChar char="•"/>
            </a:pPr>
            <a:r>
              <a:rPr lang="en-US" sz="1785" b="1" i="0" u="sng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Obtain/Get </a:t>
            </a:r>
            <a:r>
              <a:rPr lang="en-US" sz="1785" b="1" i="0" u="sng" strike="noStrike" cap="none" dirty="0" err="1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Reinforcers</a:t>
            </a:r>
            <a:endParaRPr lang="en-US" sz="1785" b="1" i="0" u="sng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457200" marR="0" lvl="1" indent="-95218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I yell and others look at me</a:t>
            </a:r>
          </a:p>
          <a:p>
            <a:pPr marL="457200" marR="0" lvl="1" indent="-95218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I fight and others listen to me</a:t>
            </a:r>
          </a:p>
          <a:p>
            <a:pPr marL="457200" marR="0" lvl="1" indent="-95218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I wander and people talk to me</a:t>
            </a:r>
          </a:p>
          <a:p>
            <a:pPr marL="457200" marR="0" lvl="1" indent="-95218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I hit in order to get toys from other kids</a:t>
            </a:r>
          </a:p>
          <a:p>
            <a:pPr marL="457200" marR="0" lvl="1" indent="-63500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147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182563" marR="0" lvl="0" indent="-42862" algn="l" rtl="0">
              <a:lnSpc>
                <a:spcPct val="7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4291"/>
              <a:buFont typeface="Arial"/>
              <a:buChar char="•"/>
            </a:pPr>
            <a:r>
              <a:rPr lang="en-US" sz="1785" b="1" i="0" u="sng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Escape/Avoid </a:t>
            </a:r>
            <a:r>
              <a:rPr lang="en-US" sz="1785" b="1" i="0" u="sng" strike="noStrike" cap="none" dirty="0" err="1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Aversives</a:t>
            </a:r>
            <a:endParaRPr lang="en-US" sz="1785" b="1" i="0" u="sng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457200" marR="0" lvl="1" indent="-95218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I cry when work gets hard and the teacher tells me to take a time out</a:t>
            </a:r>
          </a:p>
          <a:p>
            <a:pPr marL="457200" marR="0" lvl="1" indent="-95218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I throw a book during math class and the teacher will 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send me out of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class</a:t>
            </a:r>
          </a:p>
          <a:p>
            <a:pPr marL="457200" marR="0" lvl="1" indent="-63500" algn="l" rtl="0">
              <a:lnSpc>
                <a:spcPct val="7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72250"/>
              <a:buFont typeface="Arial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I stand 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against the wall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in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PE 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so my classmates do not throw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the ball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 at me</a:t>
            </a:r>
            <a:r>
              <a:rPr lang="en-US" sz="153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/>
            </a:r>
            <a:br>
              <a:rPr lang="en-US" sz="153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</a:br>
            <a:endParaRPr lang="en-US" sz="153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  <p:sp>
        <p:nvSpPr>
          <p:cNvPr id="291" name="Shape 291"/>
          <p:cNvSpPr txBox="1"/>
          <p:nvPr/>
        </p:nvSpPr>
        <p:spPr>
          <a:xfrm>
            <a:off x="103274" y="285750"/>
            <a:ext cx="7356000" cy="600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000" i="0" u="none" strike="noStrike" cap="none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Examples of Function in School</a:t>
            </a:r>
          </a:p>
        </p:txBody>
      </p:sp>
      <p:sp>
        <p:nvSpPr>
          <p:cNvPr id="292" name="Shape 292"/>
          <p:cNvSpPr txBox="1">
            <a:spLocks noGrp="1"/>
          </p:cNvSpPr>
          <p:nvPr>
            <p:ph type="sldNum" idx="12"/>
          </p:nvPr>
        </p:nvSpPr>
        <p:spPr>
          <a:xfrm>
            <a:off x="8001000" y="0"/>
            <a:ext cx="1066799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8D8F"/>
              </a:buClr>
              <a:buSzPct val="25000"/>
              <a:buFont typeface="Calibri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D8D8F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900" b="0" i="0" u="none" strike="noStrike" cap="none">
              <a:solidFill>
                <a:srgbClr val="8D8D8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9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ctrTitle"/>
          </p:nvPr>
        </p:nvSpPr>
        <p:spPr>
          <a:xfrm>
            <a:off x="152400" y="135050"/>
            <a:ext cx="6975900" cy="84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Questrial"/>
              <a:buNone/>
            </a:pPr>
            <a:r>
              <a:rPr lang="en-US" sz="4800" b="1" dirty="0">
                <a:latin typeface="Calibri" charset="0"/>
                <a:ea typeface="Calibri" charset="0"/>
                <a:cs typeface="Calibri" charset="0"/>
              </a:rPr>
              <a:t>Your Case Study: Step 1</a:t>
            </a:r>
            <a:endParaRPr lang="en-US" sz="4800" b="1" i="0" u="none" strike="noStrike" cap="none" dirty="0">
              <a:solidFill>
                <a:srgbClr val="CC0000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  <p:sp>
        <p:nvSpPr>
          <p:cNvPr id="298" name="Shape 298"/>
          <p:cNvSpPr txBox="1">
            <a:spLocks noGrp="1"/>
          </p:cNvSpPr>
          <p:nvPr>
            <p:ph type="subTitle" idx="1"/>
          </p:nvPr>
        </p:nvSpPr>
        <p:spPr>
          <a:xfrm>
            <a:off x="152400" y="1184564"/>
            <a:ext cx="5486400" cy="387731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Write down an</a:t>
            </a:r>
            <a:r>
              <a:rPr lang="en-US" b="0" i="0" u="none" strike="noStrike" cap="none" dirty="0">
                <a:solidFill>
                  <a:srgbClr val="3F3F3F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example of a challenging behavior, along with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your hypothesis about function.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Include data, if you have it!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400" dirty="0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1" dirty="0" smtClean="0">
                <a:latin typeface="Calibri" charset="0"/>
                <a:ea typeface="Calibri" charset="0"/>
                <a:cs typeface="Calibri" charset="0"/>
              </a:rPr>
              <a:t>Think-about </a:t>
            </a:r>
            <a:r>
              <a:rPr lang="en-US" sz="2400" b="1" dirty="0">
                <a:latin typeface="Calibri" charset="0"/>
                <a:ea typeface="Calibri" charset="0"/>
                <a:cs typeface="Calibri" charset="0"/>
              </a:rPr>
              <a:t>Question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=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Is the typical consequence for the behavior going to encourage or discourage the behavior?</a:t>
            </a:r>
          </a:p>
        </p:txBody>
      </p:sp>
      <p:sp>
        <p:nvSpPr>
          <p:cNvPr id="4" name="Shape 245">
            <a:extLst>
              <a:ext uri="{FF2B5EF4-FFF2-40B4-BE49-F238E27FC236}">
                <a16:creationId xmlns:a16="http://schemas.microsoft.com/office/drawing/2014/main" xmlns="" id="{D5642287-6BAC-4FB9-BAC5-F08997F1C375}"/>
              </a:ext>
            </a:extLst>
          </p:cNvPr>
          <p:cNvSpPr txBox="1"/>
          <p:nvPr/>
        </p:nvSpPr>
        <p:spPr>
          <a:xfrm>
            <a:off x="5789975" y="2570400"/>
            <a:ext cx="3864600" cy="2418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The Effect of Consequences</a:t>
            </a: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152400" y="165900"/>
            <a:ext cx="7242900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Consequences</a:t>
            </a:r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152400" y="1040129"/>
            <a:ext cx="8271509" cy="39776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Definition: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 Anything that happens after a behavior.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000" b="1" i="1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Consequences can either: </a:t>
            </a:r>
          </a:p>
          <a:p>
            <a:pPr marL="457200" marR="0" lvl="0" indent="-457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Questrial"/>
              <a:buChar char="•"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Encourage or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reinforce (increase the frequency of) behavior,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000" b="1" i="1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or</a:t>
            </a: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Quest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 Discourage or “punish” (decrease the future frequency of) 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000" b="1" i="1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behavior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400" b="1" i="1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1" i="1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The consequences the student has experienced in the past determines the function of the current behavior</a:t>
            </a:r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xfrm>
            <a:off x="46550" y="247650"/>
            <a:ext cx="79479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Consequences: </a:t>
            </a: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Reinforcement +</a:t>
            </a:r>
          </a:p>
        </p:txBody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xfrm>
            <a:off x="152400" y="1336700"/>
            <a:ext cx="8534400" cy="3391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Definition: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Anything that happens after a behavior that increases the probability that the behavior will be repeated again in the future.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1" u="none" strike="noStrike" cap="none" dirty="0">
                <a:solidFill>
                  <a:srgbClr val="38761D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Positive: </a:t>
            </a:r>
            <a:r>
              <a:rPr lang="en-US" sz="2200" b="1" i="1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Anything desirable that the student gets, contingent upon the behavior (i.e. time with a preferred activity, a token, praise, or a candy treat)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Example:</a:t>
            </a:r>
            <a:r>
              <a:rPr lang="en-US" sz="22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John gets the teacher’s attention when he blurts out in class.  Important - John LIKES teacher attention!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0" y="247650"/>
            <a:ext cx="80412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Consequences:  </a:t>
            </a: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Reinforcement -</a:t>
            </a:r>
          </a:p>
        </p:txBody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129125" y="1259975"/>
            <a:ext cx="8534400" cy="380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Definition: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Anything that happens after a behavior that increases the probability that the behavior will be repeated again in the future.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000" dirty="0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000" dirty="0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1" u="none" strike="noStrike" cap="none" dirty="0">
                <a:solidFill>
                  <a:srgbClr val="990000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Negative: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Anything that is aversive that the student avoids by engaging in a behavior (i.e. disrupting class to get kicked out so that work is avoided, or avoiding a reprimand by raising one’s hand)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000" dirty="0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000" dirty="0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Example: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Sarah avoids work when she refuses to do it</a:t>
            </a:r>
            <a:r>
              <a:rPr lang="en-US" sz="2200" dirty="0">
                <a:latin typeface="Calibri" charset="0"/>
                <a:ea typeface="Calibri" charset="0"/>
                <a:cs typeface="Calibri" charset="0"/>
              </a:rPr>
              <a:t>, and is even more successful when the teacher sends her out of the classroom as a result of her refusal.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Consequences:  </a:t>
            </a: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Punishment +</a:t>
            </a:r>
          </a:p>
        </p:txBody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238900" y="1200150"/>
            <a:ext cx="8699099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Definition: 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Anything that happens after a behavior that decreases the probability that the behavior will happen again.  Punishment is the second type of consequence.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1" i="1" u="none" strike="noStrike" cap="none" dirty="0">
                <a:solidFill>
                  <a:srgbClr val="38761D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Positive: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Something aversive happens contingent on the behavior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1" i="0" u="none" strike="noStrike" cap="none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Example:</a:t>
            </a:r>
            <a:r>
              <a:rPr lang="en-US" sz="2200" b="1" i="0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 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Sarah </a:t>
            </a:r>
            <a:r>
              <a:rPr lang="en-US" sz="2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refuses to do her work but she does 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care about her grades</a:t>
            </a:r>
            <a:r>
              <a:rPr lang="en-US" sz="2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.  When s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he gets an “F”, she is upset. </a:t>
            </a:r>
          </a:p>
          <a:p>
            <a:pPr marL="639762" marR="0" lvl="0" indent="-428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182563" marR="0" lvl="0" indent="-428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639762" marR="0" lvl="0" indent="-428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Consequences:  </a:t>
            </a: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Punishment -</a:t>
            </a:r>
          </a:p>
        </p:txBody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238900" y="1200150"/>
            <a:ext cx="8699099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Definition: 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Anything that happens after a behavior that decreases the probability that the behavior will happen again.  Punishment is the second type of consequence.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000" b="1" i="1" u="none" strike="noStrike" cap="none" dirty="0">
              <a:solidFill>
                <a:srgbClr val="115B2E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200" b="1" i="1" u="none" strike="noStrike" cap="none" dirty="0">
                <a:solidFill>
                  <a:srgbClr val="CC0000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Negative: </a:t>
            </a:r>
            <a:r>
              <a:rPr lang="en-US" sz="2200" b="0" i="0" u="none" strike="noStrike" cap="none" dirty="0">
                <a:solidFill>
                  <a:srgbClr val="115B2E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Something desirable is taken away</a:t>
            </a:r>
          </a:p>
          <a:p>
            <a:pPr marL="182563" marR="0" lvl="0" indent="-428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Example:</a:t>
            </a:r>
            <a:r>
              <a:rPr lang="en-US" sz="2200" b="1" i="0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 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Sarah has to stay in from recess to do her work (provided she really likes recess)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000" b="0" i="0" u="none" strike="noStrike" cap="none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200" b="0" i="0" u="none" strike="noStrike" cap="none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Other examples include:  Re-Set, Time-Out, Loss of Privileges</a:t>
            </a:r>
          </a:p>
          <a:p>
            <a:pPr marL="639762" marR="0" lvl="0" indent="-428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182563" marR="0" lvl="0" indent="-428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/>
          <p:cNvPicPr>
            <a:picLocks noChangeAspect="1" noChangeArrowheads="1"/>
          </p:cNvPicPr>
          <p:nvPr/>
        </p:nvPicPr>
        <p:blipFill>
          <a:blip r:embed="rId3">
            <a:lum bright="50000" contrast="-66000"/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944" y="1051529"/>
            <a:ext cx="6186055" cy="410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7058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200643"/>
            <a:ext cx="7886700" cy="724473"/>
          </a:xfrm>
        </p:spPr>
        <p:txBody>
          <a:bodyPr/>
          <a:lstStyle/>
          <a:p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BEST Expectations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485900" y="1214438"/>
            <a:ext cx="6172200" cy="3334941"/>
          </a:xfrm>
        </p:spPr>
        <p:txBody>
          <a:bodyPr/>
          <a:lstStyle/>
          <a:p>
            <a:pPr algn="ctr"/>
            <a:endParaRPr lang="en-US" altLang="en-US" sz="3000" dirty="0"/>
          </a:p>
          <a:p>
            <a:pPr algn="ctr"/>
            <a:r>
              <a:rPr lang="en-US" altLang="en-US" sz="3000" dirty="0"/>
              <a:t>Be present</a:t>
            </a:r>
          </a:p>
          <a:p>
            <a:pPr algn="ctr"/>
            <a:r>
              <a:rPr lang="en-US" altLang="en-US" sz="3000" dirty="0"/>
              <a:t>Engage with others</a:t>
            </a:r>
          </a:p>
          <a:p>
            <a:pPr algn="ctr"/>
            <a:r>
              <a:rPr lang="en-US" altLang="en-US" sz="3000" dirty="0"/>
              <a:t>Strengths-based</a:t>
            </a:r>
          </a:p>
          <a:p>
            <a:pPr algn="ctr"/>
            <a:r>
              <a:rPr lang="en-US" altLang="en-US" sz="3000" dirty="0"/>
              <a:t>Team solutions</a:t>
            </a:r>
          </a:p>
          <a:p>
            <a:pPr algn="ctr">
              <a:buFont typeface="Arial" charset="0"/>
              <a:buNone/>
            </a:pPr>
            <a:endParaRPr lang="en-US" altLang="en-US" sz="3000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72177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Disciplinary Consequences</a:t>
            </a:r>
          </a:p>
        </p:txBody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Reinforcement or Punishment?</a:t>
            </a:r>
          </a:p>
          <a:p>
            <a:pPr marL="685800" marR="0" lvl="0" indent="-4584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Send student out of the room for refusing to complete a task</a:t>
            </a:r>
          </a:p>
          <a:p>
            <a:pPr marL="685800" marR="0" lvl="0" indent="-45846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Quest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</a:rPr>
              <a:t>Verbally re-direct a student who continually calls out to get your attention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 charset="0"/>
              <a:ea typeface="Calibri" charset="0"/>
              <a:cs typeface="Calibri" charset="0"/>
            </a:endParaRPr>
          </a:p>
          <a:p>
            <a:pPr marL="0" marR="0" lvl="0" indent="-15113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You may not know whether a consequence is reinforcement or punishment until future behavior increases, stays the same, or decreases</a:t>
            </a:r>
          </a:p>
        </p:txBody>
      </p:sp>
    </p:spTree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Behavior Pathway</a:t>
            </a:r>
          </a:p>
        </p:txBody>
      </p:sp>
      <p:grpSp>
        <p:nvGrpSpPr>
          <p:cNvPr id="139" name="Shape 139"/>
          <p:cNvGrpSpPr/>
          <p:nvPr/>
        </p:nvGrpSpPr>
        <p:grpSpPr>
          <a:xfrm>
            <a:off x="1851750" y="2414513"/>
            <a:ext cx="1524000" cy="904875"/>
            <a:chOff x="1981200" y="2324100"/>
            <a:chExt cx="1524000" cy="904875"/>
          </a:xfrm>
        </p:grpSpPr>
        <p:sp>
          <p:nvSpPr>
            <p:cNvPr id="140" name="Shape 140"/>
            <p:cNvSpPr/>
            <p:nvPr/>
          </p:nvSpPr>
          <p:spPr>
            <a:xfrm>
              <a:off x="2057400" y="2324100"/>
              <a:ext cx="1430338" cy="904875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141" name="Shape 141"/>
            <p:cNvSpPr/>
            <p:nvPr/>
          </p:nvSpPr>
          <p:spPr>
            <a:xfrm>
              <a:off x="1981200" y="2419364"/>
              <a:ext cx="1524000" cy="705321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Antecedent Trigger</a:t>
              </a:r>
            </a:p>
          </p:txBody>
        </p:sp>
      </p:grpSp>
      <p:cxnSp>
        <p:nvCxnSpPr>
          <p:cNvPr id="142" name="Shape 142"/>
          <p:cNvCxnSpPr>
            <a:stCxn id="143" idx="3"/>
          </p:cNvCxnSpPr>
          <p:nvPr/>
        </p:nvCxnSpPr>
        <p:spPr>
          <a:xfrm>
            <a:off x="1516950" y="2866950"/>
            <a:ext cx="428400" cy="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grpSp>
        <p:nvGrpSpPr>
          <p:cNvPr id="144" name="Shape 144"/>
          <p:cNvGrpSpPr/>
          <p:nvPr/>
        </p:nvGrpSpPr>
        <p:grpSpPr>
          <a:xfrm>
            <a:off x="3804137" y="2414575"/>
            <a:ext cx="1430400" cy="904800"/>
            <a:chOff x="3934587" y="2338675"/>
            <a:chExt cx="1430400" cy="904800"/>
          </a:xfrm>
        </p:grpSpPr>
        <p:sp>
          <p:nvSpPr>
            <p:cNvPr id="145" name="Shape 145"/>
            <p:cNvSpPr/>
            <p:nvPr/>
          </p:nvSpPr>
          <p:spPr>
            <a:xfrm>
              <a:off x="3965576" y="2419364"/>
              <a:ext cx="1368425" cy="705321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Problem Behavior</a:t>
              </a:r>
            </a:p>
          </p:txBody>
        </p:sp>
        <p:sp>
          <p:nvSpPr>
            <p:cNvPr id="146" name="Shape 146"/>
            <p:cNvSpPr/>
            <p:nvPr/>
          </p:nvSpPr>
          <p:spPr>
            <a:xfrm>
              <a:off x="3934587" y="2338675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</p:grpSp>
      <p:grpSp>
        <p:nvGrpSpPr>
          <p:cNvPr id="147" name="Shape 147"/>
          <p:cNvGrpSpPr/>
          <p:nvPr/>
        </p:nvGrpSpPr>
        <p:grpSpPr>
          <a:xfrm>
            <a:off x="5560587" y="2414538"/>
            <a:ext cx="1676400" cy="904800"/>
            <a:chOff x="5562600" y="3541775"/>
            <a:chExt cx="1676400" cy="904800"/>
          </a:xfrm>
        </p:grpSpPr>
        <p:sp>
          <p:nvSpPr>
            <p:cNvPr id="148" name="Shape 148"/>
            <p:cNvSpPr/>
            <p:nvPr/>
          </p:nvSpPr>
          <p:spPr>
            <a:xfrm>
              <a:off x="5562600" y="3641514"/>
              <a:ext cx="1676400" cy="70530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Maintaining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 dirty="0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Consequence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5685600" y="3541775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</p:grpSp>
      <p:grpSp>
        <p:nvGrpSpPr>
          <p:cNvPr id="150" name="Shape 150"/>
          <p:cNvGrpSpPr/>
          <p:nvPr/>
        </p:nvGrpSpPr>
        <p:grpSpPr>
          <a:xfrm>
            <a:off x="7563050" y="2414550"/>
            <a:ext cx="1430400" cy="904800"/>
            <a:chOff x="7408800" y="3541775"/>
            <a:chExt cx="1430400" cy="904800"/>
          </a:xfrm>
        </p:grpSpPr>
        <p:sp>
          <p:nvSpPr>
            <p:cNvPr id="151" name="Shape 151"/>
            <p:cNvSpPr txBox="1"/>
            <p:nvPr/>
          </p:nvSpPr>
          <p:spPr>
            <a:xfrm>
              <a:off x="7514400" y="3794115"/>
              <a:ext cx="1219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Function</a:t>
              </a:r>
            </a:p>
          </p:txBody>
        </p:sp>
        <p:sp>
          <p:nvSpPr>
            <p:cNvPr id="152" name="Shape 152"/>
            <p:cNvSpPr/>
            <p:nvPr/>
          </p:nvSpPr>
          <p:spPr>
            <a:xfrm>
              <a:off x="7408800" y="3541775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</p:grpSp>
      <p:sp>
        <p:nvSpPr>
          <p:cNvPr id="153" name="Shape 153"/>
          <p:cNvSpPr/>
          <p:nvPr/>
        </p:nvSpPr>
        <p:spPr>
          <a:xfrm>
            <a:off x="86550" y="2409750"/>
            <a:ext cx="1368300" cy="9144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Setting Events /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Conditions</a:t>
            </a:r>
          </a:p>
        </p:txBody>
      </p:sp>
      <p:sp>
        <p:nvSpPr>
          <p:cNvPr id="143" name="Shape 143"/>
          <p:cNvSpPr/>
          <p:nvPr/>
        </p:nvSpPr>
        <p:spPr>
          <a:xfrm>
            <a:off x="86550" y="2414550"/>
            <a:ext cx="1430400" cy="904800"/>
          </a:xfrm>
          <a:prstGeom prst="rect">
            <a:avLst/>
          </a:prstGeom>
          <a:noFill/>
          <a:ln w="12700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cxnSp>
        <p:nvCxnSpPr>
          <p:cNvPr id="154" name="Shape 154"/>
          <p:cNvCxnSpPr/>
          <p:nvPr/>
        </p:nvCxnSpPr>
        <p:spPr>
          <a:xfrm>
            <a:off x="7132300" y="2866950"/>
            <a:ext cx="428400" cy="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55" name="Shape 155"/>
          <p:cNvCxnSpPr/>
          <p:nvPr/>
        </p:nvCxnSpPr>
        <p:spPr>
          <a:xfrm>
            <a:off x="5234550" y="2866950"/>
            <a:ext cx="428400" cy="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156" name="Shape 156"/>
          <p:cNvCxnSpPr/>
          <p:nvPr/>
        </p:nvCxnSpPr>
        <p:spPr>
          <a:xfrm>
            <a:off x="3375750" y="2866950"/>
            <a:ext cx="428400" cy="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770690542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8F5DDD-69B5-4330-BC6C-9D46EBAD3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Step 2: Develop a Plan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8CDF861-6691-4473-9BE5-6F34964B96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Identify how you will respond to the problem behavior in a way that does not reinforce the behavior (i.e. fulfill the function)</a:t>
            </a:r>
          </a:p>
          <a:p>
            <a:pPr indent="0" eaLnBrk="1" hangingPunct="1">
              <a:buNone/>
            </a:pPr>
            <a:endParaRPr lang="en-US" altLang="en-US" dirty="0">
              <a:latin typeface="Calibri" charset="0"/>
              <a:ea typeface="Calibri" charset="0"/>
              <a:cs typeface="Calibri" charset="0"/>
            </a:endParaRPr>
          </a:p>
          <a:p>
            <a:pPr indent="0" eaLnBrk="1" hangingPunct="1">
              <a:buNone/>
            </a:pPr>
            <a:endParaRPr lang="en-US" altLang="en-US" dirty="0">
              <a:latin typeface="Calibri" charset="0"/>
              <a:ea typeface="Calibri" charset="0"/>
              <a:cs typeface="Calibri" charset="0"/>
            </a:endParaRPr>
          </a:p>
          <a:p>
            <a:pPr indent="0" eaLnBrk="1" hangingPunct="1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663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ctrTitle"/>
          </p:nvPr>
        </p:nvSpPr>
        <p:spPr>
          <a:xfrm>
            <a:off x="152400" y="0"/>
            <a:ext cx="6216316" cy="12903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Questrial"/>
              <a:buNone/>
            </a:pPr>
            <a:r>
              <a:rPr lang="en-US" sz="4800" b="1" dirty="0">
                <a:latin typeface="Calibri" charset="0"/>
                <a:ea typeface="Calibri" charset="0"/>
                <a:cs typeface="Calibri" charset="0"/>
              </a:rPr>
              <a:t>Your Case Study: Step 2</a:t>
            </a:r>
            <a:endParaRPr lang="en-US" sz="4800" b="1" i="0" u="none" strike="noStrike" cap="none" dirty="0">
              <a:solidFill>
                <a:srgbClr val="CC0000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  <p:sp>
        <p:nvSpPr>
          <p:cNvPr id="346" name="Shape 346"/>
          <p:cNvSpPr txBox="1">
            <a:spLocks noGrp="1"/>
          </p:cNvSpPr>
          <p:nvPr>
            <p:ph type="subTitle" idx="1"/>
          </p:nvPr>
        </p:nvSpPr>
        <p:spPr>
          <a:xfrm>
            <a:off x="152400" y="1794164"/>
            <a:ext cx="4869873" cy="29218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3F3F3F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With a partner, review the example of a challenging beha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vior that </a:t>
            </a:r>
            <a:r>
              <a:rPr lang="en-US" sz="2400" b="0" i="0" u="none" strike="noStrike" cap="none" dirty="0">
                <a:solidFill>
                  <a:srgbClr val="3F3F3F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you cam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e up with earlier</a:t>
            </a:r>
            <a:r>
              <a:rPr lang="en-US" sz="2400" b="0" i="0" u="none" strike="noStrike" cap="none" dirty="0">
                <a:solidFill>
                  <a:srgbClr val="3F3F3F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and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determine</a:t>
            </a:r>
            <a:r>
              <a:rPr lang="en-US" sz="2400" b="0" i="0" u="none" strike="noStrike" cap="none" dirty="0">
                <a:solidFill>
                  <a:srgbClr val="3F3F3F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an appropriate disciplinary response that will effectively discourage the behavior (i.e. serve as an effective “punishment”)</a:t>
            </a:r>
          </a:p>
        </p:txBody>
      </p:sp>
    </p:spTree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8F5DDD-69B5-4330-BC6C-9D46EBAD3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Step 2: Develop a Plan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8CDF861-6691-4473-9BE5-6F34964B96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Identify a replacement behavior that fulfills the same function as the problem behavior</a:t>
            </a:r>
          </a:p>
          <a:p>
            <a:pPr lvl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Does the behavior need to be taught?</a:t>
            </a:r>
          </a:p>
          <a:p>
            <a:pPr lvl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How will the behavior be taught?  By whom?</a:t>
            </a:r>
          </a:p>
          <a:p>
            <a:pPr lvl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How will the behavior be reinforced?</a:t>
            </a:r>
          </a:p>
          <a:p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Match with your style, comfort level, and class-wide acknowledgements system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499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059652-E60C-43BF-AC1E-A19ABBE53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Step 2: Develop a Plan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8EB899-A980-460E-89F4-01587514E6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u="sng" dirty="0">
                <a:latin typeface="Calibri" charset="0"/>
                <a:ea typeface="Calibri" charset="0"/>
                <a:cs typeface="Calibri" charset="0"/>
              </a:rPr>
              <a:t>Avoidance</a:t>
            </a:r>
          </a:p>
          <a:p>
            <a:pPr lvl="1"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To avoid a task </a:t>
            </a:r>
          </a:p>
          <a:p>
            <a:pPr lvl="1"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To avoid a person/interaction</a:t>
            </a:r>
          </a:p>
          <a:p>
            <a:pPr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What to do</a:t>
            </a:r>
          </a:p>
          <a:p>
            <a:pPr lvl="1"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Premack – No fun until it’s done!</a:t>
            </a:r>
          </a:p>
          <a:p>
            <a:pPr lvl="1"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Build in breaks </a:t>
            </a:r>
          </a:p>
          <a:p>
            <a:pPr lvl="1"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Permit escape for a specified time</a:t>
            </a: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1755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58FA04-F88F-4EA1-9C30-EE527E3D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Step 2: Develop a Plan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5CA5C0-951A-484E-9A7D-92E4B3F79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85333"/>
            <a:ext cx="8229600" cy="3958167"/>
          </a:xfrm>
        </p:spPr>
        <p:txBody>
          <a:bodyPr/>
          <a:lstStyle/>
          <a:p>
            <a:pPr marL="566738" indent="-457200" eaLnBrk="1" hangingPunct="1"/>
            <a:r>
              <a:rPr lang="en-US" altLang="en-US" u="sng" dirty="0">
                <a:latin typeface="Calibri" charset="0"/>
                <a:ea typeface="Calibri" charset="0"/>
                <a:cs typeface="Calibri" charset="0"/>
              </a:rPr>
              <a:t>Access (Attention-Seeking)</a:t>
            </a:r>
          </a:p>
          <a:p>
            <a:pPr marL="966788" lvl="1" indent="-457200"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Engages in behavior to satisfy need for attention</a:t>
            </a:r>
          </a:p>
          <a:p>
            <a:pPr marL="1366838" lvl="2" indent="-457200"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Chronic blurting out, excessive helplessness, tattling, minor disruptions</a:t>
            </a:r>
          </a:p>
          <a:p>
            <a:pPr marL="566738" indent="-457200" eaLnBrk="1" hangingPunct="1"/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What to do:</a:t>
            </a:r>
          </a:p>
          <a:p>
            <a:pPr marL="966788" lvl="1" indent="-457200" eaLnBrk="1" hangingPunct="1"/>
            <a:r>
              <a:rPr lang="en-US" altLang="en-US" sz="2200" dirty="0">
                <a:latin typeface="Calibri" charset="0"/>
                <a:ea typeface="Calibri" charset="0"/>
                <a:cs typeface="Calibri" charset="0"/>
              </a:rPr>
              <a:t>Be careful about reinforcing the “problem behavior”</a:t>
            </a:r>
          </a:p>
          <a:p>
            <a:pPr marL="966788" lvl="1" indent="-457200" eaLnBrk="1" hangingPunct="1"/>
            <a:r>
              <a:rPr lang="en-US" altLang="en-US" sz="2200" dirty="0">
                <a:latin typeface="Calibri" charset="0"/>
                <a:ea typeface="Calibri" charset="0"/>
                <a:cs typeface="Calibri" charset="0"/>
              </a:rPr>
              <a:t>Planned ignoring</a:t>
            </a:r>
          </a:p>
          <a:p>
            <a:pPr marL="966788" lvl="1" indent="-457200" eaLnBrk="1" hangingPunct="1"/>
            <a:r>
              <a:rPr lang="en-US" altLang="en-US" sz="2200" dirty="0">
                <a:latin typeface="Calibri" charset="0"/>
                <a:ea typeface="Calibri" charset="0"/>
                <a:cs typeface="Calibri" charset="0"/>
              </a:rPr>
              <a:t>Provide attention to and reinforce positive behavior</a:t>
            </a:r>
          </a:p>
          <a:p>
            <a:pPr marL="966788" lvl="1" indent="-457200" eaLnBrk="1" hangingPunct="1"/>
            <a:r>
              <a:rPr lang="en-US" altLang="en-US" sz="2200" dirty="0">
                <a:latin typeface="Calibri" charset="0"/>
                <a:ea typeface="Calibri" charset="0"/>
                <a:cs typeface="Calibri" charset="0"/>
              </a:rPr>
              <a:t>Teach an alternate way to access attention </a:t>
            </a: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7786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Competing Behavior Pathway</a:t>
            </a:r>
          </a:p>
        </p:txBody>
      </p:sp>
      <p:grpSp>
        <p:nvGrpSpPr>
          <p:cNvPr id="353" name="Shape 353"/>
          <p:cNvGrpSpPr/>
          <p:nvPr/>
        </p:nvGrpSpPr>
        <p:grpSpPr>
          <a:xfrm>
            <a:off x="118550" y="1184250"/>
            <a:ext cx="8927700" cy="3101850"/>
            <a:chOff x="118550" y="1184250"/>
            <a:chExt cx="8927700" cy="3101850"/>
          </a:xfrm>
        </p:grpSpPr>
        <p:cxnSp>
          <p:nvCxnSpPr>
            <p:cNvPr id="354" name="Shape 354"/>
            <p:cNvCxnSpPr/>
            <p:nvPr/>
          </p:nvCxnSpPr>
          <p:spPr>
            <a:xfrm rot="10800000" flipH="1">
              <a:off x="3334425" y="1561093"/>
              <a:ext cx="466200" cy="52800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dot"/>
              <a:round/>
              <a:headEnd type="none" w="med" len="med"/>
              <a:tailEnd type="triangle" w="lg" len="lg"/>
            </a:ln>
          </p:spPr>
        </p:cxnSp>
        <p:cxnSp>
          <p:nvCxnSpPr>
            <p:cNvPr id="355" name="Shape 355"/>
            <p:cNvCxnSpPr/>
            <p:nvPr/>
          </p:nvCxnSpPr>
          <p:spPr>
            <a:xfrm rot="10800000" flipH="1">
              <a:off x="5333994" y="3324451"/>
              <a:ext cx="2193900" cy="62310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dot"/>
              <a:round/>
              <a:headEnd type="none" w="med" len="med"/>
              <a:tailEnd type="triangle" w="lg" len="lg"/>
            </a:ln>
          </p:spPr>
        </p:cxnSp>
        <p:cxnSp>
          <p:nvCxnSpPr>
            <p:cNvPr id="356" name="Shape 356"/>
            <p:cNvCxnSpPr/>
            <p:nvPr/>
          </p:nvCxnSpPr>
          <p:spPr>
            <a:xfrm>
              <a:off x="3264150" y="3309450"/>
              <a:ext cx="429600" cy="597900"/>
            </a:xfrm>
            <a:prstGeom prst="straightConnector1">
              <a:avLst/>
            </a:prstGeom>
            <a:noFill/>
            <a:ln w="57150" cap="flat" cmpd="sng">
              <a:solidFill>
                <a:srgbClr val="FF0000"/>
              </a:solidFill>
              <a:prstDash val="dot"/>
              <a:round/>
              <a:headEnd type="none" w="med" len="med"/>
              <a:tailEnd type="triangle" w="lg" len="lg"/>
            </a:ln>
          </p:spPr>
        </p:cxnSp>
        <p:sp>
          <p:nvSpPr>
            <p:cNvPr id="357" name="Shape 357"/>
            <p:cNvSpPr/>
            <p:nvPr/>
          </p:nvSpPr>
          <p:spPr>
            <a:xfrm>
              <a:off x="3867225" y="1184250"/>
              <a:ext cx="1430400" cy="904799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358" name="Shape 358"/>
            <p:cNvSpPr txBox="1"/>
            <p:nvPr/>
          </p:nvSpPr>
          <p:spPr>
            <a:xfrm>
              <a:off x="3886200" y="1352550"/>
              <a:ext cx="1447800" cy="707886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Desired Behavior</a:t>
              </a:r>
            </a:p>
          </p:txBody>
        </p:sp>
        <p:cxnSp>
          <p:nvCxnSpPr>
            <p:cNvPr id="359" name="Shape 359"/>
            <p:cNvCxnSpPr/>
            <p:nvPr/>
          </p:nvCxnSpPr>
          <p:spPr>
            <a:xfrm rot="10800000" flipH="1">
              <a:off x="5266437" y="1635164"/>
              <a:ext cx="265500" cy="8400"/>
            </a:xfrm>
            <a:prstGeom prst="straightConnector1">
              <a:avLst/>
            </a:prstGeom>
            <a:noFill/>
            <a:ln w="38100" cap="flat" cmpd="sng">
              <a:solidFill>
                <a:srgbClr val="FF0000"/>
              </a:solidFill>
              <a:prstDash val="dot"/>
              <a:round/>
              <a:headEnd type="none" w="med" len="med"/>
              <a:tailEnd type="triangle" w="lg" len="lg"/>
            </a:ln>
          </p:spPr>
        </p:cxnSp>
        <p:sp>
          <p:nvSpPr>
            <p:cNvPr id="360" name="Shape 360"/>
            <p:cNvSpPr/>
            <p:nvPr/>
          </p:nvSpPr>
          <p:spPr>
            <a:xfrm>
              <a:off x="2006750" y="2299475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361" name="Shape 361"/>
            <p:cNvSpPr/>
            <p:nvPr/>
          </p:nvSpPr>
          <p:spPr>
            <a:xfrm>
              <a:off x="1930550" y="2394739"/>
              <a:ext cx="1524000" cy="70530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Antecedent Trigger</a:t>
              </a:r>
            </a:p>
          </p:txBody>
        </p:sp>
        <p:cxnSp>
          <p:nvCxnSpPr>
            <p:cNvPr id="362" name="Shape 362"/>
            <p:cNvCxnSpPr>
              <a:stCxn id="363" idx="3"/>
            </p:cNvCxnSpPr>
            <p:nvPr/>
          </p:nvCxnSpPr>
          <p:spPr>
            <a:xfrm>
              <a:off x="1548950" y="2735188"/>
              <a:ext cx="428400" cy="0"/>
            </a:xfrm>
            <a:prstGeom prst="straightConnector1">
              <a:avLst/>
            </a:prstGeom>
            <a:noFill/>
            <a:ln w="38100" cap="flat" cmpd="sng">
              <a:solidFill>
                <a:srgbClr val="5DA31E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grpSp>
          <p:nvGrpSpPr>
            <p:cNvPr id="364" name="Shape 364"/>
            <p:cNvGrpSpPr/>
            <p:nvPr/>
          </p:nvGrpSpPr>
          <p:grpSpPr>
            <a:xfrm>
              <a:off x="3867187" y="2282775"/>
              <a:ext cx="1430400" cy="904800"/>
              <a:chOff x="3934587" y="2338675"/>
              <a:chExt cx="1430400" cy="904800"/>
            </a:xfrm>
          </p:grpSpPr>
          <p:sp>
            <p:nvSpPr>
              <p:cNvPr id="365" name="Shape 365"/>
              <p:cNvSpPr/>
              <p:nvPr/>
            </p:nvSpPr>
            <p:spPr>
              <a:xfrm>
                <a:off x="3965576" y="2419364"/>
                <a:ext cx="1368300" cy="70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475" tIns="44450" rIns="90475" bIns="4445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800" b="1" i="0" u="none" strike="noStrike" cap="none">
                    <a:solidFill>
                      <a:schemeClr val="dk1"/>
                    </a:solidFill>
                    <a:latin typeface="Calibri" charset="0"/>
                    <a:ea typeface="Calibri" charset="0"/>
                    <a:cs typeface="Calibri" charset="0"/>
                    <a:sym typeface="Questrial"/>
                  </a:rPr>
                  <a:t>Problem Behavior</a:t>
                </a:r>
              </a:p>
            </p:txBody>
          </p:sp>
          <p:sp>
            <p:nvSpPr>
              <p:cNvPr id="366" name="Shape 366"/>
              <p:cNvSpPr/>
              <p:nvPr/>
            </p:nvSpPr>
            <p:spPr>
              <a:xfrm>
                <a:off x="3934587" y="2338675"/>
                <a:ext cx="1430400" cy="904800"/>
              </a:xfrm>
              <a:prstGeom prst="rect">
                <a:avLst/>
              </a:prstGeom>
              <a:noFill/>
              <a:ln w="12700" cap="flat" cmpd="sng">
                <a:solidFill>
                  <a:srgbClr val="0000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Calibri"/>
                </a:endParaRPr>
              </a:p>
            </p:txBody>
          </p:sp>
        </p:grpSp>
        <p:grpSp>
          <p:nvGrpSpPr>
            <p:cNvPr id="367" name="Shape 367"/>
            <p:cNvGrpSpPr/>
            <p:nvPr/>
          </p:nvGrpSpPr>
          <p:grpSpPr>
            <a:xfrm>
              <a:off x="5592587" y="2282775"/>
              <a:ext cx="1676400" cy="904800"/>
              <a:chOff x="5562600" y="3541775"/>
              <a:chExt cx="1676400" cy="904800"/>
            </a:xfrm>
          </p:grpSpPr>
          <p:sp>
            <p:nvSpPr>
              <p:cNvPr id="368" name="Shape 368"/>
              <p:cNvSpPr/>
              <p:nvPr/>
            </p:nvSpPr>
            <p:spPr>
              <a:xfrm>
                <a:off x="5562600" y="3641514"/>
                <a:ext cx="1676400" cy="70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475" tIns="44450" rIns="90475" bIns="4445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800" b="1" i="0" u="none" strike="noStrike" cap="none">
                    <a:solidFill>
                      <a:schemeClr val="dk1"/>
                    </a:solidFill>
                    <a:latin typeface="Calibri" charset="0"/>
                    <a:ea typeface="Calibri" charset="0"/>
                    <a:cs typeface="Calibri" charset="0"/>
                    <a:sym typeface="Questrial"/>
                  </a:rPr>
                  <a:t>Maintaining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800" b="1" i="0" u="none" strike="noStrike" cap="none">
                    <a:solidFill>
                      <a:schemeClr val="dk1"/>
                    </a:solidFill>
                    <a:latin typeface="Calibri" charset="0"/>
                    <a:ea typeface="Calibri" charset="0"/>
                    <a:cs typeface="Calibri" charset="0"/>
                    <a:sym typeface="Questrial"/>
                  </a:rPr>
                  <a:t>Consequence</a:t>
                </a:r>
              </a:p>
            </p:txBody>
          </p:sp>
          <p:sp>
            <p:nvSpPr>
              <p:cNvPr id="369" name="Shape 369"/>
              <p:cNvSpPr/>
              <p:nvPr/>
            </p:nvSpPr>
            <p:spPr>
              <a:xfrm>
                <a:off x="5685600" y="3541775"/>
                <a:ext cx="1430400" cy="904800"/>
              </a:xfrm>
              <a:prstGeom prst="rect">
                <a:avLst/>
              </a:prstGeom>
              <a:noFill/>
              <a:ln w="12700" cap="flat" cmpd="sng">
                <a:solidFill>
                  <a:srgbClr val="0000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Calibri"/>
                </a:endParaRPr>
              </a:p>
            </p:txBody>
          </p:sp>
        </p:grpSp>
        <p:grpSp>
          <p:nvGrpSpPr>
            <p:cNvPr id="370" name="Shape 370"/>
            <p:cNvGrpSpPr/>
            <p:nvPr/>
          </p:nvGrpSpPr>
          <p:grpSpPr>
            <a:xfrm>
              <a:off x="7615850" y="2282788"/>
              <a:ext cx="1430400" cy="904800"/>
              <a:chOff x="7408800" y="3541775"/>
              <a:chExt cx="1430400" cy="904800"/>
            </a:xfrm>
          </p:grpSpPr>
          <p:sp>
            <p:nvSpPr>
              <p:cNvPr id="371" name="Shape 371"/>
              <p:cNvSpPr txBox="1"/>
              <p:nvPr/>
            </p:nvSpPr>
            <p:spPr>
              <a:xfrm>
                <a:off x="7514400" y="3794115"/>
                <a:ext cx="1219200" cy="400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800" b="1" i="0" u="none" strike="noStrike" cap="none">
                    <a:solidFill>
                      <a:schemeClr val="dk1"/>
                    </a:solidFill>
                    <a:latin typeface="Calibri" charset="0"/>
                    <a:ea typeface="Calibri" charset="0"/>
                    <a:cs typeface="Calibri" charset="0"/>
                    <a:sym typeface="Questrial"/>
                  </a:rPr>
                  <a:t>Function</a:t>
                </a:r>
              </a:p>
            </p:txBody>
          </p:sp>
          <p:sp>
            <p:nvSpPr>
              <p:cNvPr id="372" name="Shape 372"/>
              <p:cNvSpPr/>
              <p:nvPr/>
            </p:nvSpPr>
            <p:spPr>
              <a:xfrm>
                <a:off x="7408800" y="3541775"/>
                <a:ext cx="1430400" cy="904800"/>
              </a:xfrm>
              <a:prstGeom prst="rect">
                <a:avLst/>
              </a:prstGeom>
              <a:noFill/>
              <a:ln w="12700" cap="flat" cmpd="sng">
                <a:solidFill>
                  <a:srgbClr val="0000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Calibri"/>
                </a:endParaRPr>
              </a:p>
            </p:txBody>
          </p:sp>
        </p:grpSp>
        <p:sp>
          <p:nvSpPr>
            <p:cNvPr id="373" name="Shape 373"/>
            <p:cNvSpPr/>
            <p:nvPr/>
          </p:nvSpPr>
          <p:spPr>
            <a:xfrm>
              <a:off x="118550" y="2277987"/>
              <a:ext cx="1368300" cy="91440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Setting Events /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Conditions</a:t>
              </a:r>
            </a:p>
          </p:txBody>
        </p:sp>
        <p:sp>
          <p:nvSpPr>
            <p:cNvPr id="363" name="Shape 363"/>
            <p:cNvSpPr/>
            <p:nvPr/>
          </p:nvSpPr>
          <p:spPr>
            <a:xfrm>
              <a:off x="118550" y="2282788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endParaRPr>
            </a:p>
          </p:txBody>
        </p:sp>
        <p:cxnSp>
          <p:nvCxnSpPr>
            <p:cNvPr id="374" name="Shape 374"/>
            <p:cNvCxnSpPr/>
            <p:nvPr/>
          </p:nvCxnSpPr>
          <p:spPr>
            <a:xfrm>
              <a:off x="7164300" y="2735188"/>
              <a:ext cx="428400" cy="0"/>
            </a:xfrm>
            <a:prstGeom prst="straightConnector1">
              <a:avLst/>
            </a:prstGeom>
            <a:noFill/>
            <a:ln w="38100" cap="flat" cmpd="sng">
              <a:solidFill>
                <a:srgbClr val="5DA31E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375" name="Shape 375"/>
            <p:cNvCxnSpPr/>
            <p:nvPr/>
          </p:nvCxnSpPr>
          <p:spPr>
            <a:xfrm>
              <a:off x="5266550" y="2735188"/>
              <a:ext cx="428400" cy="0"/>
            </a:xfrm>
            <a:prstGeom prst="straightConnector1">
              <a:avLst/>
            </a:prstGeom>
            <a:noFill/>
            <a:ln w="38100" cap="flat" cmpd="sng">
              <a:solidFill>
                <a:srgbClr val="5DA31E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cxnSp>
          <p:nvCxnSpPr>
            <p:cNvPr id="376" name="Shape 376"/>
            <p:cNvCxnSpPr/>
            <p:nvPr/>
          </p:nvCxnSpPr>
          <p:spPr>
            <a:xfrm>
              <a:off x="3407750" y="2735188"/>
              <a:ext cx="428400" cy="0"/>
            </a:xfrm>
            <a:prstGeom prst="straightConnector1">
              <a:avLst/>
            </a:prstGeom>
            <a:noFill/>
            <a:ln w="38100" cap="flat" cmpd="sng">
              <a:solidFill>
                <a:srgbClr val="5DA31E"/>
              </a:solidFill>
              <a:prstDash val="solid"/>
              <a:round/>
              <a:headEnd type="none" w="med" len="med"/>
              <a:tailEnd type="triangle" w="lg" len="lg"/>
            </a:ln>
          </p:spPr>
        </p:cxnSp>
        <p:grpSp>
          <p:nvGrpSpPr>
            <p:cNvPr id="377" name="Shape 377"/>
            <p:cNvGrpSpPr/>
            <p:nvPr/>
          </p:nvGrpSpPr>
          <p:grpSpPr>
            <a:xfrm>
              <a:off x="3782325" y="3381300"/>
              <a:ext cx="1600200" cy="904800"/>
              <a:chOff x="3810000" y="3381300"/>
              <a:chExt cx="1600200" cy="904800"/>
            </a:xfrm>
          </p:grpSpPr>
          <p:sp>
            <p:nvSpPr>
              <p:cNvPr id="378" name="Shape 378"/>
              <p:cNvSpPr/>
              <p:nvPr/>
            </p:nvSpPr>
            <p:spPr>
              <a:xfrm>
                <a:off x="3810000" y="3514500"/>
                <a:ext cx="1600200" cy="70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475" tIns="44450" rIns="90475" bIns="4445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800" b="1" i="0" u="none" strike="noStrike" cap="none">
                    <a:solidFill>
                      <a:schemeClr val="dk1"/>
                    </a:solidFill>
                    <a:latin typeface="Calibri" charset="0"/>
                    <a:ea typeface="Calibri" charset="0"/>
                    <a:cs typeface="Calibri" charset="0"/>
                    <a:sym typeface="Questrial"/>
                  </a:rPr>
                  <a:t>Replacement Behavior</a:t>
                </a:r>
              </a:p>
            </p:txBody>
          </p:sp>
          <p:sp>
            <p:nvSpPr>
              <p:cNvPr id="379" name="Shape 379"/>
              <p:cNvSpPr/>
              <p:nvPr/>
            </p:nvSpPr>
            <p:spPr>
              <a:xfrm>
                <a:off x="3894900" y="3381300"/>
                <a:ext cx="1430400" cy="904800"/>
              </a:xfrm>
              <a:prstGeom prst="rect">
                <a:avLst/>
              </a:prstGeom>
              <a:noFill/>
              <a:ln w="12700" cap="flat" cmpd="sng">
                <a:solidFill>
                  <a:srgbClr val="0000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Calibri"/>
                </a:endParaRPr>
              </a:p>
            </p:txBody>
          </p:sp>
        </p:grpSp>
        <p:grpSp>
          <p:nvGrpSpPr>
            <p:cNvPr id="380" name="Shape 380"/>
            <p:cNvGrpSpPr/>
            <p:nvPr/>
          </p:nvGrpSpPr>
          <p:grpSpPr>
            <a:xfrm>
              <a:off x="5592587" y="1184288"/>
              <a:ext cx="1676400" cy="904800"/>
              <a:chOff x="5562600" y="3541775"/>
              <a:chExt cx="1676400" cy="904800"/>
            </a:xfrm>
          </p:grpSpPr>
          <p:sp>
            <p:nvSpPr>
              <p:cNvPr id="381" name="Shape 381"/>
              <p:cNvSpPr/>
              <p:nvPr/>
            </p:nvSpPr>
            <p:spPr>
              <a:xfrm>
                <a:off x="5562600" y="3641514"/>
                <a:ext cx="1676400" cy="705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0475" tIns="44450" rIns="90475" bIns="4445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800" b="1" i="0" u="none" strike="noStrike" cap="none">
                    <a:solidFill>
                      <a:schemeClr val="dk1"/>
                    </a:solidFill>
                    <a:latin typeface="Calibri" charset="0"/>
                    <a:ea typeface="Calibri" charset="0"/>
                    <a:cs typeface="Calibri" charset="0"/>
                    <a:sym typeface="Questrial"/>
                  </a:rPr>
                  <a:t>Maintaining</a:t>
                </a: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Times New Roman"/>
                  <a:buNone/>
                </a:pPr>
                <a:r>
                  <a:rPr lang="en-US" sz="1800" b="1" i="0" u="none" strike="noStrike" cap="none">
                    <a:solidFill>
                      <a:schemeClr val="dk1"/>
                    </a:solidFill>
                    <a:latin typeface="Calibri" charset="0"/>
                    <a:ea typeface="Calibri" charset="0"/>
                    <a:cs typeface="Calibri" charset="0"/>
                    <a:sym typeface="Questrial"/>
                  </a:rPr>
                  <a:t>Consequence</a:t>
                </a:r>
              </a:p>
            </p:txBody>
          </p:sp>
          <p:sp>
            <p:nvSpPr>
              <p:cNvPr id="382" name="Shape 382"/>
              <p:cNvSpPr/>
              <p:nvPr/>
            </p:nvSpPr>
            <p:spPr>
              <a:xfrm>
                <a:off x="5685600" y="3541775"/>
                <a:ext cx="1430400" cy="904800"/>
              </a:xfrm>
              <a:prstGeom prst="rect">
                <a:avLst/>
              </a:prstGeom>
              <a:noFill/>
              <a:ln w="12700" cap="flat" cmpd="sng">
                <a:solidFill>
                  <a:srgbClr val="0000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Calibri"/>
                </a:endParaRPr>
              </a:p>
            </p:txBody>
          </p:sp>
        </p:grpSp>
      </p:grpSp>
    </p:spTree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Case Study Pathway: Sarah</a:t>
            </a:r>
          </a:p>
        </p:txBody>
      </p:sp>
      <p:grpSp>
        <p:nvGrpSpPr>
          <p:cNvPr id="396" name="Shape 396"/>
          <p:cNvGrpSpPr/>
          <p:nvPr/>
        </p:nvGrpSpPr>
        <p:grpSpPr>
          <a:xfrm>
            <a:off x="152400" y="2271450"/>
            <a:ext cx="1368300" cy="1266600"/>
            <a:chOff x="178325" y="2109675"/>
            <a:chExt cx="1368300" cy="1266600"/>
          </a:xfrm>
        </p:grpSpPr>
        <p:sp>
          <p:nvSpPr>
            <p:cNvPr id="397" name="Shape 397"/>
            <p:cNvSpPr/>
            <p:nvPr/>
          </p:nvSpPr>
          <p:spPr>
            <a:xfrm>
              <a:off x="191975" y="2109675"/>
              <a:ext cx="1341000" cy="12666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398" name="Shape 398"/>
            <p:cNvSpPr/>
            <p:nvPr/>
          </p:nvSpPr>
          <p:spPr>
            <a:xfrm>
              <a:off x="178325" y="2116950"/>
              <a:ext cx="1368300" cy="121440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Student didn’t get much sleep last night</a:t>
              </a:r>
            </a:p>
          </p:txBody>
        </p:sp>
      </p:grpSp>
      <p:sp>
        <p:nvSpPr>
          <p:cNvPr id="399" name="Shape 399"/>
          <p:cNvSpPr/>
          <p:nvPr/>
        </p:nvSpPr>
        <p:spPr>
          <a:xfrm>
            <a:off x="3809037" y="2419375"/>
            <a:ext cx="1435200" cy="904800"/>
          </a:xfrm>
          <a:prstGeom prst="rect">
            <a:avLst/>
          </a:prstGeom>
          <a:noFill/>
          <a:ln w="12700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sp>
        <p:nvSpPr>
          <p:cNvPr id="400" name="Shape 400"/>
          <p:cNvSpPr/>
          <p:nvPr/>
        </p:nvSpPr>
        <p:spPr>
          <a:xfrm>
            <a:off x="3733325" y="2700969"/>
            <a:ext cx="1368300" cy="3690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Sits silently</a:t>
            </a:r>
          </a:p>
        </p:txBody>
      </p:sp>
      <p:sp>
        <p:nvSpPr>
          <p:cNvPr id="401" name="Shape 401"/>
          <p:cNvSpPr/>
          <p:nvPr/>
        </p:nvSpPr>
        <p:spPr>
          <a:xfrm>
            <a:off x="2032912" y="2433063"/>
            <a:ext cx="1430400" cy="904800"/>
          </a:xfrm>
          <a:prstGeom prst="rect">
            <a:avLst/>
          </a:prstGeom>
          <a:noFill/>
          <a:ln w="12700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sp>
        <p:nvSpPr>
          <p:cNvPr id="402" name="Shape 402"/>
          <p:cNvSpPr/>
          <p:nvPr/>
        </p:nvSpPr>
        <p:spPr>
          <a:xfrm>
            <a:off x="1946437" y="2532826"/>
            <a:ext cx="1524000" cy="705300"/>
          </a:xfrm>
          <a:prstGeom prst="rect">
            <a:avLst/>
          </a:prstGeom>
          <a:noFill/>
          <a:ln>
            <a:noFill/>
          </a:ln>
        </p:spPr>
        <p:txBody>
          <a:bodyPr lIns="90475" tIns="44450" rIns="90475" bIns="4445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Asked to do a math task</a:t>
            </a:r>
          </a:p>
        </p:txBody>
      </p:sp>
      <p:grpSp>
        <p:nvGrpSpPr>
          <p:cNvPr id="403" name="Shape 403"/>
          <p:cNvGrpSpPr/>
          <p:nvPr/>
        </p:nvGrpSpPr>
        <p:grpSpPr>
          <a:xfrm>
            <a:off x="5636366" y="2420544"/>
            <a:ext cx="1583527" cy="850026"/>
            <a:chOff x="5562600" y="2324100"/>
            <a:chExt cx="1676399" cy="914400"/>
          </a:xfrm>
        </p:grpSpPr>
        <p:sp>
          <p:nvSpPr>
            <p:cNvPr id="404" name="Shape 404"/>
            <p:cNvSpPr/>
            <p:nvPr/>
          </p:nvSpPr>
          <p:spPr>
            <a:xfrm>
              <a:off x="5638800" y="2324100"/>
              <a:ext cx="1600199" cy="9144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405" name="Shape 405"/>
            <p:cNvSpPr/>
            <p:nvPr/>
          </p:nvSpPr>
          <p:spPr>
            <a:xfrm>
              <a:off x="5562600" y="2438414"/>
              <a:ext cx="1676399" cy="70530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Gets sent out of class</a:t>
              </a:r>
            </a:p>
          </p:txBody>
        </p:sp>
      </p:grpSp>
      <p:cxnSp>
        <p:nvCxnSpPr>
          <p:cNvPr id="406" name="Shape 406"/>
          <p:cNvCxnSpPr>
            <a:endCxn id="402" idx="1"/>
          </p:cNvCxnSpPr>
          <p:nvPr/>
        </p:nvCxnSpPr>
        <p:spPr>
          <a:xfrm rot="10800000" flipH="1">
            <a:off x="1514437" y="2885476"/>
            <a:ext cx="432000" cy="1620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07" name="Shape 407"/>
          <p:cNvCxnSpPr/>
          <p:nvPr/>
        </p:nvCxnSpPr>
        <p:spPr>
          <a:xfrm rot="10800000" flipH="1">
            <a:off x="2828800" y="1557525"/>
            <a:ext cx="890700" cy="68220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dot"/>
            <a:round/>
            <a:headEnd type="none" w="med" len="med"/>
            <a:tailEnd type="triangle" w="lg" len="lg"/>
          </a:ln>
        </p:spPr>
      </p:cxnSp>
      <p:cxnSp>
        <p:nvCxnSpPr>
          <p:cNvPr id="408" name="Shape 408"/>
          <p:cNvCxnSpPr/>
          <p:nvPr/>
        </p:nvCxnSpPr>
        <p:spPr>
          <a:xfrm>
            <a:off x="5186900" y="2839100"/>
            <a:ext cx="597900" cy="1290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grpSp>
        <p:nvGrpSpPr>
          <p:cNvPr id="409" name="Shape 409"/>
          <p:cNvGrpSpPr/>
          <p:nvPr/>
        </p:nvGrpSpPr>
        <p:grpSpPr>
          <a:xfrm>
            <a:off x="3651992" y="3622300"/>
            <a:ext cx="1749300" cy="914400"/>
            <a:chOff x="3733817" y="3409950"/>
            <a:chExt cx="1749300" cy="914400"/>
          </a:xfrm>
        </p:grpSpPr>
        <p:sp>
          <p:nvSpPr>
            <p:cNvPr id="410" name="Shape 410"/>
            <p:cNvSpPr/>
            <p:nvPr/>
          </p:nvSpPr>
          <p:spPr>
            <a:xfrm>
              <a:off x="3886198" y="3409950"/>
              <a:ext cx="1447800" cy="9144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  <p:sp>
          <p:nvSpPr>
            <p:cNvPr id="411" name="Shape 411"/>
            <p:cNvSpPr/>
            <p:nvPr/>
          </p:nvSpPr>
          <p:spPr>
            <a:xfrm>
              <a:off x="3733817" y="3581414"/>
              <a:ext cx="1749300" cy="70530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Write name on paper</a:t>
              </a:r>
            </a:p>
          </p:txBody>
        </p:sp>
      </p:grpSp>
      <p:cxnSp>
        <p:nvCxnSpPr>
          <p:cNvPr id="412" name="Shape 412"/>
          <p:cNvCxnSpPr/>
          <p:nvPr/>
        </p:nvCxnSpPr>
        <p:spPr>
          <a:xfrm rot="10800000" flipH="1">
            <a:off x="5483117" y="3367464"/>
            <a:ext cx="2339100" cy="55770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dot"/>
            <a:round/>
            <a:headEnd type="none" w="med" len="med"/>
            <a:tailEnd type="triangle" w="lg" len="lg"/>
          </a:ln>
        </p:spPr>
      </p:cxnSp>
      <p:cxnSp>
        <p:nvCxnSpPr>
          <p:cNvPr id="413" name="Shape 413"/>
          <p:cNvCxnSpPr/>
          <p:nvPr/>
        </p:nvCxnSpPr>
        <p:spPr>
          <a:xfrm>
            <a:off x="2753792" y="3581514"/>
            <a:ext cx="1040700" cy="65580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dot"/>
            <a:round/>
            <a:headEnd type="none" w="med" len="med"/>
            <a:tailEnd type="triangle" w="lg" len="lg"/>
          </a:ln>
        </p:spPr>
      </p:cxnSp>
      <p:sp>
        <p:nvSpPr>
          <p:cNvPr id="414" name="Shape 414"/>
          <p:cNvSpPr/>
          <p:nvPr/>
        </p:nvSpPr>
        <p:spPr>
          <a:xfrm>
            <a:off x="3815425" y="1133550"/>
            <a:ext cx="1430400" cy="904799"/>
          </a:xfrm>
          <a:prstGeom prst="rect">
            <a:avLst/>
          </a:prstGeom>
          <a:noFill/>
          <a:ln w="12700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sp>
        <p:nvSpPr>
          <p:cNvPr id="415" name="Shape 415"/>
          <p:cNvSpPr/>
          <p:nvPr/>
        </p:nvSpPr>
        <p:spPr>
          <a:xfrm>
            <a:off x="7754650" y="2239725"/>
            <a:ext cx="1143299" cy="1097399"/>
          </a:xfrm>
          <a:prstGeom prst="rect">
            <a:avLst/>
          </a:prstGeom>
          <a:noFill/>
          <a:ln w="12700" cap="flat" cmpd="sng">
            <a:solidFill>
              <a:srgbClr val="000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Calibri"/>
            </a:endParaRPr>
          </a:p>
        </p:txBody>
      </p:sp>
      <p:sp>
        <p:nvSpPr>
          <p:cNvPr id="416" name="Shape 416"/>
          <p:cNvSpPr txBox="1"/>
          <p:nvPr/>
        </p:nvSpPr>
        <p:spPr>
          <a:xfrm>
            <a:off x="7754650" y="2324100"/>
            <a:ext cx="10848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Avoids math task</a:t>
            </a:r>
          </a:p>
        </p:txBody>
      </p:sp>
      <p:cxnSp>
        <p:nvCxnSpPr>
          <p:cNvPr id="417" name="Shape 417"/>
          <p:cNvCxnSpPr/>
          <p:nvPr/>
        </p:nvCxnSpPr>
        <p:spPr>
          <a:xfrm rot="10800000" flipH="1">
            <a:off x="3284087" y="2864876"/>
            <a:ext cx="515100" cy="1380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418" name="Shape 418"/>
          <p:cNvCxnSpPr/>
          <p:nvPr/>
        </p:nvCxnSpPr>
        <p:spPr>
          <a:xfrm>
            <a:off x="7166650" y="2778300"/>
            <a:ext cx="588000" cy="6000"/>
          </a:xfrm>
          <a:prstGeom prst="straightConnector1">
            <a:avLst/>
          </a:prstGeom>
          <a:noFill/>
          <a:ln w="38100" cap="flat" cmpd="sng">
            <a:solidFill>
              <a:srgbClr val="5DA31E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419" name="Shape 419"/>
          <p:cNvSpPr txBox="1"/>
          <p:nvPr/>
        </p:nvSpPr>
        <p:spPr>
          <a:xfrm>
            <a:off x="3802750" y="1235075"/>
            <a:ext cx="1447800" cy="70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Complete math task</a:t>
            </a:r>
          </a:p>
        </p:txBody>
      </p:sp>
      <p:cxnSp>
        <p:nvCxnSpPr>
          <p:cNvPr id="420" name="Shape 420"/>
          <p:cNvCxnSpPr/>
          <p:nvPr/>
        </p:nvCxnSpPr>
        <p:spPr>
          <a:xfrm rot="10800000" flipH="1">
            <a:off x="5163650" y="1650825"/>
            <a:ext cx="644400" cy="12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ot"/>
            <a:round/>
            <a:headEnd type="none" w="med" len="med"/>
            <a:tailEnd type="triangle" w="lg" len="lg"/>
          </a:ln>
        </p:spPr>
      </p:cxnSp>
      <p:sp>
        <p:nvSpPr>
          <p:cNvPr id="421" name="Shape 421"/>
          <p:cNvSpPr txBox="1"/>
          <p:nvPr/>
        </p:nvSpPr>
        <p:spPr>
          <a:xfrm>
            <a:off x="128600" y="1369050"/>
            <a:ext cx="3203700" cy="52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Routine: Math Class</a:t>
            </a:r>
          </a:p>
        </p:txBody>
      </p:sp>
      <p:cxnSp>
        <p:nvCxnSpPr>
          <p:cNvPr id="422" name="Shape 422"/>
          <p:cNvCxnSpPr/>
          <p:nvPr/>
        </p:nvCxnSpPr>
        <p:spPr>
          <a:xfrm rot="10800000" flipH="1">
            <a:off x="7069200" y="1650825"/>
            <a:ext cx="644400" cy="12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dot"/>
            <a:round/>
            <a:headEnd type="none" w="med" len="med"/>
            <a:tailEnd type="triangle" w="lg" len="lg"/>
          </a:ln>
        </p:spPr>
      </p:cxnSp>
      <p:grpSp>
        <p:nvGrpSpPr>
          <p:cNvPr id="423" name="Shape 423"/>
          <p:cNvGrpSpPr/>
          <p:nvPr/>
        </p:nvGrpSpPr>
        <p:grpSpPr>
          <a:xfrm>
            <a:off x="5655475" y="1204863"/>
            <a:ext cx="1676400" cy="904800"/>
            <a:chOff x="5562600" y="3541775"/>
            <a:chExt cx="1676400" cy="904800"/>
          </a:xfrm>
        </p:grpSpPr>
        <p:sp>
          <p:nvSpPr>
            <p:cNvPr id="424" name="Shape 424"/>
            <p:cNvSpPr/>
            <p:nvPr/>
          </p:nvSpPr>
          <p:spPr>
            <a:xfrm>
              <a:off x="5562600" y="3641514"/>
              <a:ext cx="1676400" cy="705300"/>
            </a:xfrm>
            <a:prstGeom prst="rect">
              <a:avLst/>
            </a:prstGeom>
            <a:noFill/>
            <a:ln>
              <a:noFill/>
            </a:ln>
          </p:spPr>
          <p:txBody>
            <a:bodyPr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Maintaining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Consequence</a:t>
              </a:r>
            </a:p>
          </p:txBody>
        </p:sp>
        <p:sp>
          <p:nvSpPr>
            <p:cNvPr id="425" name="Shape 425"/>
            <p:cNvSpPr/>
            <p:nvPr/>
          </p:nvSpPr>
          <p:spPr>
            <a:xfrm>
              <a:off x="5685600" y="3541775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</p:grpSp>
      <p:grpSp>
        <p:nvGrpSpPr>
          <p:cNvPr id="426" name="Shape 426"/>
          <p:cNvGrpSpPr/>
          <p:nvPr/>
        </p:nvGrpSpPr>
        <p:grpSpPr>
          <a:xfrm>
            <a:off x="7691450" y="1204863"/>
            <a:ext cx="1430400" cy="904800"/>
            <a:chOff x="7408800" y="3541775"/>
            <a:chExt cx="1430400" cy="904800"/>
          </a:xfrm>
        </p:grpSpPr>
        <p:sp>
          <p:nvSpPr>
            <p:cNvPr id="427" name="Shape 427"/>
            <p:cNvSpPr txBox="1"/>
            <p:nvPr/>
          </p:nvSpPr>
          <p:spPr>
            <a:xfrm>
              <a:off x="7514400" y="3794115"/>
              <a:ext cx="1219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 charset="0"/>
                  <a:ea typeface="Calibri" charset="0"/>
                  <a:cs typeface="Calibri" charset="0"/>
                  <a:sym typeface="Questrial"/>
                </a:rPr>
                <a:t>Function</a:t>
              </a:r>
            </a:p>
          </p:txBody>
        </p:sp>
        <p:sp>
          <p:nvSpPr>
            <p:cNvPr id="428" name="Shape 428"/>
            <p:cNvSpPr/>
            <p:nvPr/>
          </p:nvSpPr>
          <p:spPr>
            <a:xfrm>
              <a:off x="7408800" y="3541775"/>
              <a:ext cx="1430400" cy="904800"/>
            </a:xfrm>
            <a:prstGeom prst="rect">
              <a:avLst/>
            </a:prstGeom>
            <a:noFill/>
            <a:ln w="127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Calibri"/>
              </a:endParaRPr>
            </a:p>
          </p:txBody>
        </p:sp>
      </p:grpSp>
    </p:spTree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ctrTitle"/>
          </p:nvPr>
        </p:nvSpPr>
        <p:spPr>
          <a:xfrm>
            <a:off x="200890" y="-249382"/>
            <a:ext cx="6665496" cy="14131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Questrial"/>
              <a:buNone/>
            </a:pPr>
            <a:r>
              <a:rPr lang="en-US" sz="4800" b="1" dirty="0">
                <a:latin typeface="Calibri" charset="0"/>
                <a:ea typeface="Calibri" charset="0"/>
                <a:cs typeface="Calibri" charset="0"/>
              </a:rPr>
              <a:t>Your Case Study</a:t>
            </a:r>
            <a:r>
              <a:rPr lang="en-US" sz="4800" b="1"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en-US" sz="4800" b="1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4800" b="1" smtClean="0">
                <a:latin typeface="Calibri" charset="0"/>
                <a:ea typeface="Calibri" charset="0"/>
                <a:cs typeface="Calibri" charset="0"/>
              </a:rPr>
              <a:t>Step </a:t>
            </a:r>
            <a:r>
              <a:rPr lang="en-US" sz="4800" b="1" dirty="0">
                <a:latin typeface="Calibri" charset="0"/>
                <a:ea typeface="Calibri" charset="0"/>
                <a:cs typeface="Calibri" charset="0"/>
              </a:rPr>
              <a:t>2</a:t>
            </a:r>
            <a:endParaRPr lang="en-US" sz="4800" b="1" i="0" u="none" strike="noStrike" cap="none" dirty="0">
              <a:solidFill>
                <a:srgbClr val="CC0000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  <p:sp>
        <p:nvSpPr>
          <p:cNvPr id="434" name="Shape 434"/>
          <p:cNvSpPr txBox="1">
            <a:spLocks noGrp="1"/>
          </p:cNvSpPr>
          <p:nvPr>
            <p:ph type="subTitle" idx="1"/>
          </p:nvPr>
        </p:nvSpPr>
        <p:spPr>
          <a:xfrm>
            <a:off x="200890" y="1468582"/>
            <a:ext cx="5757109" cy="35935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3F3F3F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With your partner, using the same challenging behavior example, decide on an intervention that could result in the student choosing a more acceptable replacement behavior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 that meets the same function as the</a:t>
            </a:r>
            <a:r>
              <a:rPr lang="en-US" sz="2400" b="0" i="0" u="none" strike="noStrike" cap="none" dirty="0">
                <a:solidFill>
                  <a:srgbClr val="3F3F3F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challenging behavior.  Decide if/how you would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teach and reinforce the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replacement behavior. </a:t>
            </a:r>
            <a:endParaRPr lang="en-US" sz="2400" b="0" i="0" u="none" strike="noStrike" cap="none" dirty="0">
              <a:solidFill>
                <a:srgbClr val="3F3F3F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FBA Thinking (FBT)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28600" lvl="0" indent="0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What does that mean?</a:t>
            </a:r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dirty="0">
              <a:latin typeface="Calibri" charset="0"/>
              <a:ea typeface="Calibri" charset="0"/>
              <a:cs typeface="Calibri" charset="0"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FBA = Functional Behavior Assessment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dirty="0">
              <a:latin typeface="Calibri" charset="0"/>
              <a:ea typeface="Calibri" charset="0"/>
              <a:cs typeface="Calibri" charset="0"/>
            </a:endParaRPr>
          </a:p>
          <a:p>
            <a:pPr marL="228600" lvl="0" indent="0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Simple FBA vs. Complex FBA = It’s a continuum!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dirty="0">
              <a:latin typeface="Calibri" charset="0"/>
              <a:ea typeface="Calibri" charset="0"/>
              <a:cs typeface="Calibri" charset="0"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Simply put, FBA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Thinking is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figuring out why a student engaged in a negative behavior</a:t>
            </a:r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</p:spTree>
  </p:cSld>
  <p:clrMapOvr>
    <a:masterClrMapping/>
  </p:clrMapOvr>
  <p:transition spd="slow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597396-AFE2-4F12-A731-A543BD18F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</p:spPr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Step 3:  Assess if plan is working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794DFEE-5027-4B2B-ADD3-BFF172AC98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Assess if the plan is working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rgbClr val="92D050"/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- 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Collect more data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	- Compare pre- and post-intervention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	- Adjust your plan per the data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			or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	- Refer for more help, if needed, using the data you collected to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	support your referral and to jumpstart next steps 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	</a:t>
            </a:r>
          </a:p>
          <a:p>
            <a:pPr marL="914400" lvl="1" indent="-457200">
              <a:lnSpc>
                <a:spcPct val="90000"/>
              </a:lnSpc>
              <a:spcBef>
                <a:spcPts val="324"/>
              </a:spcBef>
              <a:buNone/>
              <a:defRPr/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	</a:t>
            </a: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9868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 txBox="1">
            <a:spLocks noGrp="1"/>
          </p:cNvSpPr>
          <p:nvPr>
            <p:ph type="ctrTitle"/>
          </p:nvPr>
        </p:nvSpPr>
        <p:spPr>
          <a:xfrm>
            <a:off x="152399" y="144379"/>
            <a:ext cx="6874043" cy="11871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Questrial"/>
              <a:buNone/>
            </a:pPr>
            <a:r>
              <a:rPr lang="en-US" sz="4800" b="1" i="0" u="none" strike="noStrike" cap="none" dirty="0">
                <a:solidFill>
                  <a:srgbClr val="CC0000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Your </a:t>
            </a:r>
            <a:r>
              <a:rPr lang="en-US" sz="4800" b="1" dirty="0">
                <a:latin typeface="Calibri" charset="0"/>
                <a:ea typeface="Calibri" charset="0"/>
                <a:cs typeface="Calibri" charset="0"/>
              </a:rPr>
              <a:t>Case </a:t>
            </a:r>
            <a:r>
              <a:rPr lang="en-US" sz="4800" b="1" dirty="0" smtClean="0">
                <a:latin typeface="Calibri" charset="0"/>
                <a:ea typeface="Calibri" charset="0"/>
                <a:cs typeface="Calibri" charset="0"/>
              </a:rPr>
              <a:t>Study: Step </a:t>
            </a:r>
            <a:r>
              <a:rPr lang="en-US" sz="4800" b="1" dirty="0">
                <a:latin typeface="Calibri" charset="0"/>
                <a:ea typeface="Calibri" charset="0"/>
                <a:cs typeface="Calibri" charset="0"/>
              </a:rPr>
              <a:t>3</a:t>
            </a:r>
            <a:endParaRPr lang="en-US" sz="4800" b="1" i="0" u="none" strike="noStrike" cap="none" dirty="0">
              <a:solidFill>
                <a:srgbClr val="CC0000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  <p:sp>
        <p:nvSpPr>
          <p:cNvPr id="434" name="Shape 434"/>
          <p:cNvSpPr txBox="1">
            <a:spLocks noGrp="1"/>
          </p:cNvSpPr>
          <p:nvPr>
            <p:ph type="subTitle" idx="1"/>
          </p:nvPr>
        </p:nvSpPr>
        <p:spPr>
          <a:xfrm>
            <a:off x="152400" y="1891144"/>
            <a:ext cx="5805600" cy="16971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3F3F3F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With your partner, </a:t>
            </a: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decide what data you would collect to determine if your intervention is working.</a:t>
            </a:r>
            <a:endParaRPr lang="en-US" sz="2400" b="0" i="0" u="none" strike="noStrike" cap="none" dirty="0">
              <a:solidFill>
                <a:srgbClr val="3F3F3F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3816200046"/>
      </p:ext>
    </p:extLst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title"/>
          </p:nvPr>
        </p:nvSpPr>
        <p:spPr>
          <a:xfrm>
            <a:off x="-211200" y="213575"/>
            <a:ext cx="4414500" cy="74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182562" lvl="0" indent="38417">
              <a:spcBef>
                <a:spcPts val="560"/>
              </a:spcBef>
              <a:buClr>
                <a:schemeClr val="dk1"/>
              </a:buClr>
              <a:buSzPct val="27500"/>
              <a:buFont typeface="Arial"/>
              <a:buNone/>
            </a:pPr>
            <a:r>
              <a:rPr lang="en-US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Congratulations!</a:t>
            </a:r>
          </a:p>
        </p:txBody>
      </p:sp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219750" y="1165000"/>
            <a:ext cx="8704500" cy="379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You have successfully engaged in FBA Thinking!</a:t>
            </a:r>
          </a:p>
          <a:p>
            <a:pPr marL="182562" lvl="0" indent="0" rtl="0">
              <a:spcBef>
                <a:spcPts val="0"/>
              </a:spcBef>
              <a:buNone/>
            </a:pPr>
            <a:endParaRPr sz="1800" dirty="0">
              <a:latin typeface="Calibri" charset="0"/>
              <a:ea typeface="Calibri" charset="0"/>
              <a:cs typeface="Calibri" charset="0"/>
            </a:endParaRPr>
          </a:p>
          <a:p>
            <a:pPr marL="0" lvl="0" indent="0" rtl="0">
              <a:spcBef>
                <a:spcPts val="0"/>
              </a:spcBef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By doing a mini FBA you can respond in a way that will:</a:t>
            </a:r>
          </a:p>
          <a:p>
            <a:pPr marL="182562" lvl="0" indent="0" rtl="0">
              <a:spcBef>
                <a:spcPts val="0"/>
              </a:spcBef>
              <a:buNone/>
            </a:pPr>
            <a:endParaRPr sz="600" dirty="0">
              <a:latin typeface="Calibri" charset="0"/>
              <a:ea typeface="Calibri" charset="0"/>
              <a:cs typeface="Calibri" charset="0"/>
            </a:endParaRPr>
          </a:p>
          <a:p>
            <a:pPr marL="914400" lvl="0" indent="-381000" rtl="0">
              <a:spcBef>
                <a:spcPts val="0"/>
              </a:spcBef>
              <a:buSzPct val="100000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Not accidentally reinforce challenging behavior</a:t>
            </a:r>
          </a:p>
          <a:p>
            <a:pPr marL="914400" lvl="0" indent="-381000" rtl="0">
              <a:spcBef>
                <a:spcPts val="0"/>
              </a:spcBef>
              <a:buSzPct val="100000"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Effectively discourage (and not encourage) behavior</a:t>
            </a:r>
          </a:p>
          <a:p>
            <a:pPr marL="533400" lvl="0" indent="0" rtl="0">
              <a:spcBef>
                <a:spcPts val="0"/>
              </a:spcBef>
              <a:buSzPct val="100000"/>
              <a:buNone/>
            </a:pPr>
            <a:endParaRPr lang="en-US" sz="2400" dirty="0">
              <a:latin typeface="Calibri" charset="0"/>
              <a:ea typeface="Calibri" charset="0"/>
              <a:cs typeface="Calibri" charset="0"/>
            </a:endParaRPr>
          </a:p>
          <a:p>
            <a:pPr marL="533400" lvl="0" indent="0" rtl="0">
              <a:spcBef>
                <a:spcPts val="0"/>
              </a:spcBef>
              <a:buSzPct val="100000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And you can reinforce an acceptable replacement behavior instead!</a:t>
            </a:r>
          </a:p>
          <a:p>
            <a:pPr marL="533400" lvl="0" indent="0">
              <a:spcBef>
                <a:spcPts val="0"/>
              </a:spcBef>
              <a:buSzPct val="100000"/>
              <a:buNone/>
            </a:pPr>
            <a:endParaRPr lang="en-US" sz="2400" dirty="0"/>
          </a:p>
          <a:p>
            <a:pPr marL="533400" lvl="0" indent="0">
              <a:spcBef>
                <a:spcPts val="0"/>
              </a:spcBef>
              <a:buSzPct val="100000"/>
              <a:buNone/>
            </a:pPr>
            <a:endParaRPr lang="en-US" sz="2400" dirty="0"/>
          </a:p>
        </p:txBody>
      </p:sp>
      <p:sp>
        <p:nvSpPr>
          <p:cNvPr id="442" name="Shape 442"/>
          <p:cNvSpPr txBox="1"/>
          <p:nvPr/>
        </p:nvSpPr>
        <p:spPr>
          <a:xfrm>
            <a:off x="334800" y="4782775"/>
            <a:ext cx="8809200" cy="31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 txBox="1">
            <a:spLocks noGrp="1"/>
          </p:cNvSpPr>
          <p:nvPr>
            <p:ph type="ctrTitle"/>
          </p:nvPr>
        </p:nvSpPr>
        <p:spPr>
          <a:xfrm>
            <a:off x="98925" y="178550"/>
            <a:ext cx="3542100" cy="79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ct val="25000"/>
              <a:buFont typeface="Questrial"/>
              <a:buNone/>
            </a:pPr>
            <a:r>
              <a:rPr lang="en-US" sz="4800" b="1" dirty="0">
                <a:latin typeface="Calibri" charset="0"/>
                <a:ea typeface="Calibri" charset="0"/>
                <a:cs typeface="Calibri" charset="0"/>
              </a:rPr>
              <a:t>Next Steps?</a:t>
            </a:r>
          </a:p>
        </p:txBody>
      </p:sp>
      <p:sp>
        <p:nvSpPr>
          <p:cNvPr id="449" name="Shape 449"/>
          <p:cNvSpPr txBox="1">
            <a:spLocks noGrp="1"/>
          </p:cNvSpPr>
          <p:nvPr>
            <p:ph type="subTitle" idx="1"/>
          </p:nvPr>
        </p:nvSpPr>
        <p:spPr>
          <a:xfrm>
            <a:off x="45700" y="971450"/>
            <a:ext cx="6352500" cy="411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With a partner, discuss how you plan to use the information shared in this presentation.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dirty="0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Will you be presenting this to your staff?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dirty="0"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If so, when?  Do you need any additional assistance from us?</a:t>
            </a:r>
          </a:p>
        </p:txBody>
      </p:sp>
    </p:spTree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4000" b="0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Training Available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428171" y="1567543"/>
            <a:ext cx="8621698" cy="34616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51130" marR="0" lvl="0" indent="-114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Available through the Vermont PBIS Team:</a:t>
            </a:r>
          </a:p>
          <a:p>
            <a:pPr marL="730250" marR="0" lvl="2" indent="-69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Basic FBA to BSP</a:t>
            </a:r>
          </a:p>
          <a:p>
            <a:pPr marL="730250" marR="0" lvl="2" indent="-69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Building Better Behavior Support Plans (B3SP)</a:t>
            </a:r>
          </a:p>
          <a:p>
            <a:pPr marL="730250" marR="0" lvl="2" indent="-698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VTPBiS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 Leadership Team Training at the Intensive Level </a:t>
            </a:r>
          </a:p>
          <a:p>
            <a:pPr marL="112713" marR="0" lvl="0" indent="-111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 charset="0"/>
              <a:ea typeface="Calibri" charset="0"/>
              <a:cs typeface="Calibri" charset="0"/>
              <a:sym typeface="Questrial"/>
            </a:endParaRPr>
          </a:p>
          <a:p>
            <a:pPr marL="112713" marR="0" lvl="0" indent="-111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dirty="0">
                <a:latin typeface="Calibri" charset="0"/>
                <a:ea typeface="Calibri" charset="0"/>
                <a:cs typeface="Calibri" charset="0"/>
              </a:rPr>
              <a:t>See Vermont PBIS website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for current trainings offered, or contact a coach for more options </a:t>
            </a:r>
          </a:p>
          <a:p>
            <a:pPr marL="112713" marR="0" lvl="0" indent="-111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12713" marR="0" lvl="0" indent="-11112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lang="en-US" sz="24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151130" marR="0" lvl="0" indent="-1142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4413124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Calibri" charset="0"/>
                <a:cs typeface="Calibri" charset="0"/>
              </a:rPr>
              <a:t>Explore the PD Calendar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666" y="1369219"/>
            <a:ext cx="5570669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4196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9829" y="205978"/>
            <a:ext cx="8606971" cy="99417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en-US" sz="3200" b="1" dirty="0">
                <a:latin typeface="Calibri" charset="0"/>
                <a:ea typeface="Calibri" charset="0"/>
                <a:cs typeface="Calibri" charset="0"/>
              </a:rPr>
              <a:t>To get a VTPBIS State-Approved Coach:</a:t>
            </a:r>
          </a:p>
        </p:txBody>
      </p:sp>
      <p:sp>
        <p:nvSpPr>
          <p:cNvPr id="11366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endParaRPr lang="en-US" altLang="en-US" sz="15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lnSpc>
                <a:spcPct val="80000"/>
              </a:lnSpc>
              <a:buFont typeface="Calibri" charset="0"/>
              <a:buAutoNum type="arabicPeriod"/>
            </a:pPr>
            <a:r>
              <a:rPr lang="en-US" altLang="en-US" sz="1800" dirty="0">
                <a:latin typeface="Calibri" charset="0"/>
                <a:ea typeface="Calibri" charset="0"/>
                <a:cs typeface="Calibri" charset="0"/>
              </a:rPr>
              <a:t> Contact your VTPBIS State TA to review the needs of your SU/SD/School</a:t>
            </a:r>
          </a:p>
          <a:p>
            <a:pPr marL="0" indent="0">
              <a:lnSpc>
                <a:spcPct val="80000"/>
              </a:lnSpc>
              <a:buFont typeface="Calibri" charset="0"/>
              <a:buAutoNum type="arabicPeriod"/>
            </a:pPr>
            <a:endParaRPr lang="en-US" altLang="en-US" sz="18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lnSpc>
                <a:spcPct val="80000"/>
              </a:lnSpc>
              <a:buFont typeface="Calibri" charset="0"/>
              <a:buAutoNum type="arabicPeriod"/>
            </a:pPr>
            <a:r>
              <a:rPr lang="en-US" altLang="en-US" sz="1800" dirty="0">
                <a:latin typeface="Calibri" charset="0"/>
                <a:ea typeface="Calibri" charset="0"/>
                <a:cs typeface="Calibri" charset="0"/>
              </a:rPr>
              <a:t> Review the VTPBIS Coach Fees: $62.50/hour, $250/half day or $500/day plus mileage</a:t>
            </a:r>
          </a:p>
          <a:p>
            <a:pPr marL="0" indent="0">
              <a:lnSpc>
                <a:spcPct val="80000"/>
              </a:lnSpc>
              <a:buFont typeface="Calibri" charset="0"/>
              <a:buAutoNum type="arabicPeriod"/>
            </a:pPr>
            <a:endParaRPr lang="en-US" altLang="en-US" sz="18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lnSpc>
                <a:spcPct val="80000"/>
              </a:lnSpc>
              <a:buFont typeface="Calibri" charset="0"/>
              <a:buAutoNum type="arabicPeriod"/>
            </a:pPr>
            <a:r>
              <a:rPr lang="en-US" altLang="en-US" sz="1800" dirty="0">
                <a:latin typeface="Calibri" charset="0"/>
                <a:ea typeface="Calibri" charset="0"/>
                <a:cs typeface="Calibri" charset="0"/>
              </a:rPr>
              <a:t> Coordinate with your central office Grants Coordinator to use local funds or to apply for BEST/Act 230 funds: </a:t>
            </a:r>
            <a:r>
              <a:rPr lang="en-US" altLang="en-US" sz="1800" dirty="0">
                <a:latin typeface="Calibri" charset="0"/>
                <a:ea typeface="Calibri" charset="0"/>
                <a:cs typeface="Calibri" charset="0"/>
                <a:hlinkClick r:id="rId3"/>
              </a:rPr>
              <a:t>http://education.vermont.gov/sites/aoe/files/documents/edu-integrated-frameworks-best-act-230-innovation-grant-instructions.pdf</a:t>
            </a:r>
            <a:r>
              <a:rPr lang="en-US" altLang="en-US" sz="1800" dirty="0">
                <a:latin typeface="Calibri" charset="0"/>
                <a:ea typeface="Calibri" charset="0"/>
                <a:cs typeface="Calibri" charset="0"/>
              </a:rPr>
              <a:t>. </a:t>
            </a:r>
          </a:p>
          <a:p>
            <a:pPr marL="0" indent="0">
              <a:lnSpc>
                <a:spcPct val="80000"/>
              </a:lnSpc>
              <a:buFont typeface="Calibri" charset="0"/>
              <a:buAutoNum type="arabicPeriod"/>
            </a:pPr>
            <a:endParaRPr lang="en-US" altLang="en-US" sz="1800" dirty="0">
              <a:latin typeface="Calibri" charset="0"/>
              <a:ea typeface="Calibri" charset="0"/>
              <a:cs typeface="Calibri" charset="0"/>
            </a:endParaRPr>
          </a:p>
          <a:p>
            <a:pPr marL="0" indent="0">
              <a:lnSpc>
                <a:spcPct val="80000"/>
              </a:lnSpc>
              <a:buFont typeface="Calibri" charset="0"/>
              <a:buAutoNum type="arabicPeriod"/>
            </a:pPr>
            <a:r>
              <a:rPr lang="en-US" altLang="en-US" sz="1800" dirty="0">
                <a:latin typeface="Calibri" charset="0"/>
                <a:ea typeface="Calibri" charset="0"/>
                <a:cs typeface="Calibri" charset="0"/>
                <a:hlinkClick r:id="rId4"/>
              </a:rPr>
              <a:t> </a:t>
            </a:r>
            <a:r>
              <a:rPr lang="en-US" altLang="en-US" sz="1800" dirty="0">
                <a:latin typeface="Calibri" charset="0"/>
                <a:ea typeface="Calibri" charset="0"/>
                <a:cs typeface="Calibri" charset="0"/>
              </a:rPr>
              <a:t>Contact a VTPBIS State-Approved Coach: </a:t>
            </a:r>
            <a:r>
              <a:rPr lang="en-US" altLang="en-US" sz="1800" dirty="0">
                <a:latin typeface="Calibri" charset="0"/>
                <a:ea typeface="Calibri" charset="0"/>
                <a:cs typeface="Calibri" charset="0"/>
                <a:hlinkClick r:id="rId5"/>
              </a:rPr>
              <a:t>http://www.pbisvermont.org/resources/coaches-a-coordinators/coaches</a:t>
            </a:r>
            <a:r>
              <a:rPr lang="en-US" altLang="en-US" sz="1800" dirty="0"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81639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442686" y="1393370"/>
            <a:ext cx="2561771" cy="2737353"/>
          </a:xfrm>
          <a:prstGeom prst="rect">
            <a:avLst/>
          </a:prstGeom>
          <a:solidFill>
            <a:srgbClr val="008000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ＭＳ Ｐゴシック" charset="-128"/>
                <a:sym typeface="Arial"/>
              </a:rPr>
              <a:t>When in doubt, contact Anne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ＭＳ Ｐゴシック" charset="-128"/>
                <a:sym typeface="Arial"/>
              </a:rPr>
              <a:t>Dubie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ＭＳ Ｐゴシック" charset="-128"/>
                <a:sym typeface="Arial"/>
              </a:rPr>
              <a:t>!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ＭＳ Ｐゴシック" charset="-128"/>
                <a:sym typeface="Arial"/>
              </a:rPr>
              <a:t>at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ＭＳ Ｐゴシック" charset="-128"/>
                <a:sym typeface="Arial"/>
              </a:rPr>
              <a:t>(802) 656-5775 or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ＭＳ Ｐゴシック" charset="-128"/>
                <a:sym typeface="Arial"/>
              </a:rPr>
              <a:t>Anne.Dubie@uvm.edu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ＭＳ Ｐゴシック" charset="-128"/>
              <a:sym typeface="Arial"/>
            </a:endParaRPr>
          </a:p>
        </p:txBody>
      </p:sp>
      <p:pic>
        <p:nvPicPr>
          <p:cNvPr id="20787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4" t="9769" r="18098" b="8981"/>
          <a:stretch>
            <a:fillRect/>
          </a:stretch>
        </p:blipFill>
        <p:spPr bwMode="auto">
          <a:xfrm>
            <a:off x="3345655" y="858489"/>
            <a:ext cx="2997088" cy="419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57" y="273844"/>
            <a:ext cx="8457293" cy="523876"/>
          </a:xfrm>
        </p:spPr>
        <p:txBody>
          <a:bodyPr>
            <a:normAutofit fontScale="90000"/>
          </a:bodyPr>
          <a:lstStyle/>
          <a:p>
            <a:r>
              <a:rPr lang="en-US" altLang="en-US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altLang="en-US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VTPBIS TA’s are a great resource</a:t>
            </a:r>
            <a:r>
              <a:rPr lang="en-US" altLang="en-US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altLang="en-US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</a:b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91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1"/>
          <p:cNvSpPr>
            <a:spLocks noChangeArrowheads="1"/>
          </p:cNvSpPr>
          <p:nvPr/>
        </p:nvSpPr>
        <p:spPr bwMode="auto">
          <a:xfrm rot="-1646119">
            <a:off x="539269" y="2944785"/>
            <a:ext cx="514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  <a:sym typeface="Arial"/>
                <a:hlinkClick r:id="rId3"/>
              </a:rPr>
              <a:t>https://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  <a:sym typeface="Arial"/>
                <a:hlinkClick r:id="rId3"/>
              </a:rPr>
              <a:t>www.facebook.com/groups/PBISVermont/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  <a:sym typeface="Arial"/>
            </a:endParaRPr>
          </a:p>
        </p:txBody>
      </p:sp>
      <p:pic>
        <p:nvPicPr>
          <p:cNvPr id="20992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97540">
            <a:off x="1029424" y="1845872"/>
            <a:ext cx="2862263" cy="145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923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5578">
            <a:off x="5847215" y="1435344"/>
            <a:ext cx="22955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924" name="AutoShape 2" descr="mage result for pinterest"/>
          <p:cNvSpPr>
            <a:spLocks noChangeAspect="1" noChangeArrowheads="1"/>
          </p:cNvSpPr>
          <p:nvPr/>
        </p:nvSpPr>
        <p:spPr bwMode="auto">
          <a:xfrm>
            <a:off x="1143000" y="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  <a:sym typeface="Arial"/>
            </a:endParaRPr>
          </a:p>
        </p:txBody>
      </p:sp>
      <p:sp>
        <p:nvSpPr>
          <p:cNvPr id="209925" name="Rectangle 2"/>
          <p:cNvSpPr>
            <a:spLocks noChangeArrowheads="1"/>
          </p:cNvSpPr>
          <p:nvPr/>
        </p:nvSpPr>
        <p:spPr bwMode="auto">
          <a:xfrm>
            <a:off x="5506241" y="3267950"/>
            <a:ext cx="31039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Arial"/>
                <a:sym typeface="Arial"/>
                <a:hlinkClick r:id="rId6"/>
              </a:rPr>
              <a:t>https://twitter.com/vtpbis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Arial"/>
              <a:sym typeface="Arial"/>
            </a:endParaRPr>
          </a:p>
        </p:txBody>
      </p:sp>
      <p:sp>
        <p:nvSpPr>
          <p:cNvPr id="209926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>
                <a:latin typeface="Calibri" charset="0"/>
                <a:ea typeface="Calibri" charset="0"/>
                <a:cs typeface="Calibri" charset="0"/>
              </a:rPr>
              <a:t>Stay Connected</a:t>
            </a:r>
          </a:p>
        </p:txBody>
      </p:sp>
      <p:sp>
        <p:nvSpPr>
          <p:cNvPr id="209927" name="TextBox 12"/>
          <p:cNvSpPr txBox="1">
            <a:spLocks noChangeArrowheads="1"/>
          </p:cNvSpPr>
          <p:nvPr/>
        </p:nvSpPr>
        <p:spPr bwMode="auto">
          <a:xfrm>
            <a:off x="2709863" y="3830242"/>
            <a:ext cx="3887391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altLang="en-US" sz="225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Arial"/>
                <a:sym typeface="Arial"/>
              </a:rPr>
              <a:t>Please share all of the awesome things you are doing by using #VTPBIS or @VTPBIS</a:t>
            </a:r>
          </a:p>
        </p:txBody>
      </p:sp>
    </p:spTree>
    <p:extLst>
      <p:ext uri="{BB962C8B-B14F-4D97-AF65-F5344CB8AC3E}">
        <p14:creationId xmlns:p14="http://schemas.microsoft.com/office/powerpoint/2010/main" val="3562670838"/>
      </p:ext>
    </p:extLst>
  </p:cSld>
  <p:clrMapOvr>
    <a:masterClrMapping/>
  </p:clrMapOvr>
  <p:transition spd="slow"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 txBox="1">
            <a:spLocks noGrp="1"/>
          </p:cNvSpPr>
          <p:nvPr>
            <p:ph type="title"/>
          </p:nvPr>
        </p:nvSpPr>
        <p:spPr>
          <a:xfrm>
            <a:off x="152400" y="247650"/>
            <a:ext cx="7467600" cy="742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sz="4000" b="1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Wrap-Up</a:t>
            </a:r>
          </a:p>
        </p:txBody>
      </p:sp>
      <p:sp>
        <p:nvSpPr>
          <p:cNvPr id="446" name="Shape 446"/>
          <p:cNvSpPr txBox="1"/>
          <p:nvPr/>
        </p:nvSpPr>
        <p:spPr>
          <a:xfrm>
            <a:off x="372275" y="1451430"/>
            <a:ext cx="7737600" cy="1959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Shape 448"/>
          <p:cNvSpPr txBox="1"/>
          <p:nvPr/>
        </p:nvSpPr>
        <p:spPr>
          <a:xfrm>
            <a:off x="2239391" y="2230185"/>
            <a:ext cx="4676725" cy="81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0000"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Cortney Keene, M.Ed., C.A.S., BCBA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0000"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155CC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email: </a:t>
            </a:r>
            <a:r>
              <a:rPr kumimoji="0" lang="en-US" sz="2200" b="0" i="0" u="sng" strike="noStrike" kern="0" cap="none" spc="0" normalizeH="0" baseline="0" noProof="0" dirty="0">
                <a:ln>
                  <a:noFill/>
                </a:ln>
                <a:solidFill>
                  <a:srgbClr val="F7B615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  <a:hlinkClick r:id="rId3"/>
              </a:rPr>
              <a:t>cortney.keene@uvm.edu</a:t>
            </a:r>
          </a:p>
        </p:txBody>
      </p:sp>
      <p:sp>
        <p:nvSpPr>
          <p:cNvPr id="449" name="Shape 449"/>
          <p:cNvSpPr txBox="1"/>
          <p:nvPr/>
        </p:nvSpPr>
        <p:spPr>
          <a:xfrm>
            <a:off x="2286030" y="3605642"/>
            <a:ext cx="4314874" cy="11011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0000"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Teri Brooks, Ph.D., BCBA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50000"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1155CC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e-mail:</a:t>
            </a:r>
            <a:r>
              <a:rPr kumimoji="0" lang="en-US" sz="2200" b="0" i="0" u="sng" strike="noStrike" kern="0" cap="none" spc="0" normalizeH="0" baseline="0" noProof="0" dirty="0">
                <a:ln>
                  <a:noFill/>
                </a:ln>
                <a:solidFill>
                  <a:srgbClr val="F7B615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  <a:hlinkClick r:id="rId4"/>
              </a:rPr>
              <a:t> terimbrooks@gmail.com</a:t>
            </a:r>
          </a:p>
        </p:txBody>
      </p:sp>
      <p:sp>
        <p:nvSpPr>
          <p:cNvPr id="450" name="Shape 450"/>
          <p:cNvSpPr txBox="1"/>
          <p:nvPr/>
        </p:nvSpPr>
        <p:spPr>
          <a:xfrm>
            <a:off x="802732" y="1368257"/>
            <a:ext cx="7082400" cy="59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Contact us with any questions!</a:t>
            </a:r>
          </a:p>
        </p:txBody>
      </p:sp>
    </p:spTree>
    <p:extLst>
      <p:ext uri="{BB962C8B-B14F-4D97-AF65-F5344CB8AC3E}">
        <p14:creationId xmlns:p14="http://schemas.microsoft.com/office/powerpoint/2010/main" val="3880752939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4302" y="285750"/>
            <a:ext cx="7422000" cy="58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</a:pPr>
            <a:r>
              <a:rPr lang="en-US" i="0" u="none" strike="noStrike" cap="none" dirty="0">
                <a:solidFill>
                  <a:schemeClr val="lt1"/>
                </a:solidFill>
                <a:latin typeface="Calibri" charset="0"/>
                <a:ea typeface="Calibri" charset="0"/>
                <a:cs typeface="Calibri" charset="0"/>
                <a:sym typeface="Questrial"/>
              </a:rPr>
              <a:t>The Continuum of FBA</a:t>
            </a:r>
          </a:p>
        </p:txBody>
      </p:sp>
      <p:graphicFrame>
        <p:nvGraphicFramePr>
          <p:cNvPr id="132" name="Shape 132"/>
          <p:cNvGraphicFramePr/>
          <p:nvPr>
            <p:extLst>
              <p:ext uri="{D42A27DB-BD31-4B8C-83A1-F6EECF244321}">
                <p14:modId xmlns:p14="http://schemas.microsoft.com/office/powerpoint/2010/main" val="2042875985"/>
              </p:ext>
            </p:extLst>
          </p:nvPr>
        </p:nvGraphicFramePr>
        <p:xfrm>
          <a:off x="0" y="1097280"/>
          <a:ext cx="8949675" cy="4079755"/>
        </p:xfrm>
        <a:graphic>
          <a:graphicData uri="http://schemas.openxmlformats.org/drawingml/2006/table">
            <a:tbl>
              <a:tblPr firstRow="1" bandRow="1">
                <a:noFill/>
                <a:tableStyleId>{A8D5D24A-C013-4BC3-959E-6E91B50B2098}</a:tableStyleId>
              </a:tblPr>
              <a:tblGrid>
                <a:gridCol w="902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6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51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6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endParaRPr sz="1800" u="none" strike="noStrike" cap="none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02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FBA Thinking (FBT)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02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SIMPLE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02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COMPLEX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02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29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FOR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On the spot decision-making about effective responses (i.e. consequences) to student’s challenging behaviors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High frequency behaviors that are not dangerous or only mildly to moderately disruptive, may occur in only 1-2 settings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Dangerous behaviors or highly disruptive behaviors that persistently occur in 3 or more school settings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22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WHAT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A way of thinking about why a student is engaging in a challenging behavior, and how you can respond in a way that will effectively reduce the behavior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Relatively simple and efficient process to gather data to hypothesize about the function of behavior and use this information to guide behavior support planning 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Time-intensive process involving gathering information from multiple sources, a written FBA and BSP, emergency planning, family-centered planning, and collaboration with outside agencies 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51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BY WHOM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b="0" u="none" strike="noStrike" cap="none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You!  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Team of school-based personnel (ex:  teachers, special educator, counselor, administrator, behavior support personnel)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Calibri" charset="0"/>
                          <a:ea typeface="Calibri" charset="0"/>
                          <a:cs typeface="Calibri" charset="0"/>
                          <a:sym typeface="Questrial"/>
                        </a:rPr>
                        <a:t>School-based team, including professionals trained to develop and implement intensive interventions for students with severe problem behaviors (i.e. behavior specialist)</a:t>
                      </a:r>
                    </a:p>
                  </a:txBody>
                  <a:tcPr marL="68575" marR="68575" marT="34300" marB="34300">
                    <a:lnL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D5ACF1-16EA-43C0-8DFC-C18262E65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FBA and FBT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E4E4076-37B8-49BC-AA48-3F2D84B91D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Although Functional Behavioral Assessments (FBAs) are widely recommended for problem behaviors, this is not occurring in general education  </a:t>
            </a:r>
          </a:p>
          <a:p>
            <a:endParaRPr lang="en-US" altLang="en-US" sz="14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However, core elements of FBAs that promote function-based thinking (FBT) can serve as an efficient strategy.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209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77A203-059F-4811-AD97-B0C528401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Problems with FBAs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254E54-C575-4589-90A2-9A71A2C872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A limited number of school-based professionals are </a:t>
            </a:r>
            <a:r>
              <a:rPr lang="en-US" altLang="en-US" dirty="0" smtClean="0">
                <a:latin typeface="Calibri" charset="0"/>
                <a:ea typeface="Calibri" charset="0"/>
                <a:cs typeface="Calibri" charset="0"/>
              </a:rPr>
              <a:t>     trained </a:t>
            </a:r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in the complexities of FBA.</a:t>
            </a:r>
          </a:p>
          <a:p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Resource and time constraints on classroom teachers</a:t>
            </a:r>
          </a:p>
          <a:p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Concern about quality and effectiveness of FBA/BSPs due to overwhelmed, budget-constrained, insufficiently trained personnel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352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882D79-7B9A-480F-83CF-26FF38B27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Function-Based Thinking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22CB8E-11E1-43D3-A346-167AEA2FB9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 algn="ctr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indent="0">
              <a:buNone/>
            </a:pPr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A model for thinking and a systematic process for defining problem behaviors and selecting interventions that match the function of behavior.</a:t>
            </a:r>
          </a:p>
          <a:p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174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3C2F5F-8F3A-4086-B668-4D3EDAD33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Why FBT?</a:t>
            </a:r>
            <a:endParaRPr lang="en-US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7BEFEDF-14E6-4933-BEDF-826C0890F8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More effective disciplinary responses</a:t>
            </a:r>
          </a:p>
          <a:p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Earlier intervention can stop new onset behaviors from becoming entrenched  </a:t>
            </a:r>
          </a:p>
          <a:p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Time savings for teachers and administrators due to reduced problem behaviors</a:t>
            </a:r>
          </a:p>
          <a:p>
            <a:r>
              <a:rPr lang="en-US" altLang="en-US" dirty="0">
                <a:latin typeface="Calibri" charset="0"/>
                <a:ea typeface="Calibri" charset="0"/>
                <a:cs typeface="Calibri" charset="0"/>
              </a:rPr>
              <a:t>Using FBT as a precursor to FBA can make FBA process more efficient and accurate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577174"/>
      </p:ext>
    </p:extLst>
  </p:cSld>
  <p:clrMapOvr>
    <a:masterClrMapping/>
  </p:clrMapOvr>
</p:sld>
</file>

<file path=ppt/theme/theme1.xml><?xml version="1.0" encoding="utf-8"?>
<a:theme xmlns:a="http://schemas.openxmlformats.org/drawingml/2006/main" name="Clarity">
  <a:themeElements>
    <a:clrScheme name="UV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4603B"/>
      </a:accent1>
      <a:accent2>
        <a:srgbClr val="DB5A1E"/>
      </a:accent2>
      <a:accent3>
        <a:srgbClr val="CCCB31"/>
      </a:accent3>
      <a:accent4>
        <a:srgbClr val="8FB9D4"/>
      </a:accent4>
      <a:accent5>
        <a:srgbClr val="800000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2399</Words>
  <Application>Microsoft Macintosh PowerPoint</Application>
  <PresentationFormat>On-screen Show (16:9)</PresentationFormat>
  <Paragraphs>431</Paragraphs>
  <Slides>49</Slides>
  <Notes>36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Times New Roman</vt:lpstr>
      <vt:lpstr>Noto Sans Symbols</vt:lpstr>
      <vt:lpstr>Cabin</vt:lpstr>
      <vt:lpstr>Questrial</vt:lpstr>
      <vt:lpstr>Calibri Light</vt:lpstr>
      <vt:lpstr>Arial</vt:lpstr>
      <vt:lpstr>Calibri</vt:lpstr>
      <vt:lpstr>ＭＳ Ｐゴシック</vt:lpstr>
      <vt:lpstr>Century Gothic</vt:lpstr>
      <vt:lpstr>Clarity</vt:lpstr>
      <vt:lpstr>Intro to FBA Thinking (FBT)</vt:lpstr>
      <vt:lpstr> Maximizing Your Session Participation </vt:lpstr>
      <vt:lpstr>BEST Expectations</vt:lpstr>
      <vt:lpstr>FBA Thinking (FBT)</vt:lpstr>
      <vt:lpstr>The Continuum of FBA</vt:lpstr>
      <vt:lpstr>FBA and FBT</vt:lpstr>
      <vt:lpstr>Problems with FBAs</vt:lpstr>
      <vt:lpstr>Function-Based Thinking</vt:lpstr>
      <vt:lpstr>Why FBT?</vt:lpstr>
      <vt:lpstr>Objectives</vt:lpstr>
      <vt:lpstr>Objectives</vt:lpstr>
      <vt:lpstr>3 Steps to a FBT Intervention</vt:lpstr>
      <vt:lpstr>Step 1: Gather Information</vt:lpstr>
      <vt:lpstr>Step 1: FBA Hypothesis</vt:lpstr>
      <vt:lpstr>2-Minute Talk</vt:lpstr>
      <vt:lpstr>FBA Hypothesis</vt:lpstr>
      <vt:lpstr>FBA Hypothesis</vt:lpstr>
      <vt:lpstr>2-Minute Talk</vt:lpstr>
      <vt:lpstr>FBA Hypothesis</vt:lpstr>
      <vt:lpstr>Behavior Pathway</vt:lpstr>
      <vt:lpstr>Functions of Behavior</vt:lpstr>
      <vt:lpstr>Most Common Functions of Behavior</vt:lpstr>
      <vt:lpstr>PowerPoint Presentation</vt:lpstr>
      <vt:lpstr>Your Case Study: Step 1</vt:lpstr>
      <vt:lpstr>Consequences</vt:lpstr>
      <vt:lpstr>Consequences: Reinforcement +</vt:lpstr>
      <vt:lpstr>Consequences:  Reinforcement -</vt:lpstr>
      <vt:lpstr>Consequences:  Punishment +</vt:lpstr>
      <vt:lpstr>Consequences:  Punishment -</vt:lpstr>
      <vt:lpstr>Disciplinary Consequences</vt:lpstr>
      <vt:lpstr>Behavior Pathway</vt:lpstr>
      <vt:lpstr>Step 2: Develop a Plan</vt:lpstr>
      <vt:lpstr>Your Case Study: Step 2</vt:lpstr>
      <vt:lpstr>Step 2: Develop a Plan</vt:lpstr>
      <vt:lpstr>Step 2: Develop a Plan</vt:lpstr>
      <vt:lpstr>Step 2: Develop a Plan</vt:lpstr>
      <vt:lpstr>Competing Behavior Pathway</vt:lpstr>
      <vt:lpstr>Case Study Pathway: Sarah</vt:lpstr>
      <vt:lpstr>Your Case Study:  Step 2</vt:lpstr>
      <vt:lpstr>Step 3:  Assess if plan is working</vt:lpstr>
      <vt:lpstr>Your Case Study: Step 3</vt:lpstr>
      <vt:lpstr>Congratulations!</vt:lpstr>
      <vt:lpstr>Next Steps?</vt:lpstr>
      <vt:lpstr>Training Available</vt:lpstr>
      <vt:lpstr>Explore the PD Calendar</vt:lpstr>
      <vt:lpstr>To get a VTPBIS State-Approved Coach:</vt:lpstr>
      <vt:lpstr> VTPBIS TA’s are a great resource </vt:lpstr>
      <vt:lpstr>Stay Connected</vt:lpstr>
      <vt:lpstr>Wrap-Up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FBA Thinking</dc:title>
  <dc:creator>Brooks</dc:creator>
  <cp:lastModifiedBy>Microsoft Office User</cp:lastModifiedBy>
  <cp:revision>22</cp:revision>
  <dcterms:modified xsi:type="dcterms:W3CDTF">2017-10-03T20:02:32Z</dcterms:modified>
</cp:coreProperties>
</file>