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447" r:id="rId2"/>
    <p:sldId id="449" r:id="rId3"/>
    <p:sldId id="450" r:id="rId4"/>
    <p:sldId id="470" r:id="rId5"/>
    <p:sldId id="472" r:id="rId6"/>
    <p:sldId id="481" r:id="rId7"/>
    <p:sldId id="483" r:id="rId8"/>
    <p:sldId id="484" r:id="rId9"/>
    <p:sldId id="487" r:id="rId10"/>
    <p:sldId id="488" r:id="rId11"/>
    <p:sldId id="486" r:id="rId12"/>
    <p:sldId id="683" r:id="rId13"/>
    <p:sldId id="681" r:id="rId14"/>
    <p:sldId id="492" r:id="rId15"/>
    <p:sldId id="676" r:id="rId16"/>
    <p:sldId id="677" r:id="rId17"/>
    <p:sldId id="678" r:id="rId18"/>
    <p:sldId id="493" r:id="rId19"/>
    <p:sldId id="494" r:id="rId20"/>
    <p:sldId id="495" r:id="rId21"/>
    <p:sldId id="497" r:id="rId22"/>
    <p:sldId id="499" r:id="rId23"/>
    <p:sldId id="500" r:id="rId24"/>
    <p:sldId id="671" r:id="rId25"/>
    <p:sldId id="672" r:id="rId26"/>
    <p:sldId id="673" r:id="rId27"/>
    <p:sldId id="674" r:id="rId28"/>
    <p:sldId id="675" r:id="rId29"/>
    <p:sldId id="530" r:id="rId30"/>
    <p:sldId id="531" r:id="rId31"/>
    <p:sldId id="682" r:id="rId32"/>
    <p:sldId id="554" r:id="rId33"/>
    <p:sldId id="555" r:id="rId34"/>
    <p:sldId id="561" r:id="rId35"/>
    <p:sldId id="562" r:id="rId36"/>
    <p:sldId id="563" r:id="rId37"/>
    <p:sldId id="565" r:id="rId38"/>
    <p:sldId id="566" r:id="rId39"/>
    <p:sldId id="568" r:id="rId40"/>
    <p:sldId id="569" r:id="rId41"/>
    <p:sldId id="570" r:id="rId42"/>
    <p:sldId id="574" r:id="rId43"/>
    <p:sldId id="575" r:id="rId44"/>
    <p:sldId id="576" r:id="rId45"/>
    <p:sldId id="577" r:id="rId46"/>
    <p:sldId id="578" r:id="rId47"/>
    <p:sldId id="691" r:id="rId48"/>
    <p:sldId id="692" r:id="rId49"/>
    <p:sldId id="693" r:id="rId50"/>
    <p:sldId id="694" r:id="rId51"/>
    <p:sldId id="695" r:id="rId52"/>
    <p:sldId id="696" r:id="rId53"/>
    <p:sldId id="697" r:id="rId54"/>
    <p:sldId id="698" r:id="rId55"/>
    <p:sldId id="699" r:id="rId56"/>
    <p:sldId id="700" r:id="rId57"/>
    <p:sldId id="701" r:id="rId58"/>
    <p:sldId id="643" r:id="rId59"/>
    <p:sldId id="686" r:id="rId60"/>
    <p:sldId id="687" r:id="rId61"/>
    <p:sldId id="688" r:id="rId62"/>
    <p:sldId id="689" r:id="rId63"/>
    <p:sldId id="69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Barrett" initials="SB" lastIdx="0" clrIdx="0"/>
  <p:cmAuthor id="1" name="Cook, Elizabeth M.  DPI" initials="CEMD" lastIdx="1" clrIdx="1"/>
  <p:cmAuthor id="2" name="Sherry Schoenberg" initials="" lastIdx="2" clrIdx="2"/>
  <p:cmAuthor id="3" name="Michaela Martin"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8"/>
    <p:restoredTop sz="95807" autoAdjust="0"/>
  </p:normalViewPr>
  <p:slideViewPr>
    <p:cSldViewPr>
      <p:cViewPr>
        <p:scale>
          <a:sx n="120" d="100"/>
          <a:sy n="120" d="100"/>
        </p:scale>
        <p:origin x="144" y="-288"/>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4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malloy\AppData\Local\Microsoft\Windows\Temporary%20Internet%20Files\Content.Outlook\XKM5IH38\CopingCat_Raw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malloy\AppData\Local\Microsoft\Windows\Temporary%20Internet%20Files\Content.Outlook\XKM5IH38\CopingCat_Raw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malloy\AppData\Local\Microsoft\Windows\Temporary%20Internet%20Files\Content.Outlook\XKM5IH38\CopingCat_Raw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[CopingCat_RawData.xlsx]Sheet1!$D$24:$E$24</c:f>
              <c:strCache>
                <c:ptCount val="2"/>
                <c:pt idx="0">
                  <c:v>Pre Coping Cat</c:v>
                </c:pt>
                <c:pt idx="1">
                  <c:v>Post coping Cat</c:v>
                </c:pt>
              </c:strCache>
            </c:strRef>
          </c:cat>
          <c:val>
            <c:numRef>
              <c:f>[CopingCat_RawData.xlsx]Sheet1!$D$25:$E$25</c:f>
              <c:numCache>
                <c:formatCode>General</c:formatCode>
                <c:ptCount val="2"/>
                <c:pt idx="0">
                  <c:v>43.61</c:v>
                </c:pt>
                <c:pt idx="1">
                  <c:v>38.11</c:v>
                </c:pt>
              </c:numCache>
            </c:numRef>
          </c:val>
          <c:extLst xmlns:c16r2="http://schemas.microsoft.com/office/drawing/2015/06/chart">
            <c:ext xmlns:c16="http://schemas.microsoft.com/office/drawing/2014/chart" uri="{C3380CC4-5D6E-409C-BE32-E72D297353CC}">
              <c16:uniqueId val="{00000000-9E59-487F-B013-78BA345EB43B}"/>
            </c:ext>
          </c:extLst>
        </c:ser>
        <c:dLbls>
          <c:showLegendKey val="0"/>
          <c:showVal val="0"/>
          <c:showCatName val="0"/>
          <c:showSerName val="0"/>
          <c:showPercent val="0"/>
          <c:showBubbleSize val="0"/>
        </c:dLbls>
        <c:gapWidth val="219"/>
        <c:overlap val="-27"/>
        <c:axId val="1878198816"/>
        <c:axId val="1878200592"/>
      </c:barChart>
      <c:catAx>
        <c:axId val="187819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78200592"/>
        <c:crosses val="autoZero"/>
        <c:auto val="1"/>
        <c:lblAlgn val="ctr"/>
        <c:lblOffset val="100"/>
        <c:noMultiLvlLbl val="0"/>
      </c:catAx>
      <c:valAx>
        <c:axId val="1878200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19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[CopingCat_RawData.xlsx]Sheet1!$G$24:$I$24</c:f>
              <c:strCache>
                <c:ptCount val="3"/>
                <c:pt idx="0">
                  <c:v>Pre-Coping Cat</c:v>
                </c:pt>
                <c:pt idx="1">
                  <c:v>During Coping Cat</c:v>
                </c:pt>
                <c:pt idx="2">
                  <c:v>Post Coping Cat</c:v>
                </c:pt>
              </c:strCache>
            </c:strRef>
          </c:cat>
          <c:val>
            <c:numRef>
              <c:f>[CopingCat_RawData.xlsx]Sheet1!$G$25:$I$25</c:f>
              <c:numCache>
                <c:formatCode>0.00</c:formatCode>
                <c:ptCount val="3"/>
                <c:pt idx="0">
                  <c:v>3.44</c:v>
                </c:pt>
                <c:pt idx="1">
                  <c:v>3.83</c:v>
                </c:pt>
                <c:pt idx="2">
                  <c:v>2.28</c:v>
                </c:pt>
              </c:numCache>
            </c:numRef>
          </c:val>
          <c:extLst xmlns:c16r2="http://schemas.microsoft.com/office/drawing/2015/06/chart">
            <c:ext xmlns:c16="http://schemas.microsoft.com/office/drawing/2014/chart" uri="{C3380CC4-5D6E-409C-BE32-E72D297353CC}">
              <c16:uniqueId val="{00000000-3DBF-45A8-9DC1-906D877ABF29}"/>
            </c:ext>
          </c:extLst>
        </c:ser>
        <c:dLbls>
          <c:showLegendKey val="0"/>
          <c:showVal val="0"/>
          <c:showCatName val="0"/>
          <c:showSerName val="0"/>
          <c:showPercent val="0"/>
          <c:showBubbleSize val="0"/>
        </c:dLbls>
        <c:gapWidth val="219"/>
        <c:overlap val="-27"/>
        <c:axId val="1897083152"/>
        <c:axId val="1897084928"/>
      </c:barChart>
      <c:catAx>
        <c:axId val="189708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97084928"/>
        <c:crosses val="autoZero"/>
        <c:auto val="1"/>
        <c:lblAlgn val="ctr"/>
        <c:lblOffset val="100"/>
        <c:noMultiLvlLbl val="0"/>
      </c:catAx>
      <c:valAx>
        <c:axId val="1897084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708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[CopingCat_RawData.xlsx]Sheet1!$G$27:$I$27</c:f>
              <c:strCache>
                <c:ptCount val="3"/>
                <c:pt idx="0">
                  <c:v>Pre-Coping Cat</c:v>
                </c:pt>
                <c:pt idx="1">
                  <c:v>During Coping Cat</c:v>
                </c:pt>
                <c:pt idx="2">
                  <c:v>Post Coping Cat</c:v>
                </c:pt>
              </c:strCache>
            </c:strRef>
          </c:cat>
          <c:val>
            <c:numRef>
              <c:f>[CopingCat_RawData.xlsx]Sheet1!$G$28:$I$28</c:f>
              <c:numCache>
                <c:formatCode>General</c:formatCode>
                <c:ptCount val="3"/>
                <c:pt idx="0">
                  <c:v>6.89</c:v>
                </c:pt>
                <c:pt idx="1">
                  <c:v>7.78</c:v>
                </c:pt>
                <c:pt idx="2">
                  <c:v>4.5</c:v>
                </c:pt>
              </c:numCache>
            </c:numRef>
          </c:val>
          <c:extLst xmlns:c16r2="http://schemas.microsoft.com/office/drawing/2015/06/chart">
            <c:ext xmlns:c16="http://schemas.microsoft.com/office/drawing/2014/chart" uri="{C3380CC4-5D6E-409C-BE32-E72D297353CC}">
              <c16:uniqueId val="{00000000-F6F2-4B3A-95A8-A4E9BF80269E}"/>
            </c:ext>
          </c:extLst>
        </c:ser>
        <c:dLbls>
          <c:showLegendKey val="0"/>
          <c:showVal val="0"/>
          <c:showCatName val="0"/>
          <c:showSerName val="0"/>
          <c:showPercent val="0"/>
          <c:showBubbleSize val="0"/>
        </c:dLbls>
        <c:gapWidth val="219"/>
        <c:overlap val="-27"/>
        <c:axId val="1877390592"/>
        <c:axId val="1877392912"/>
      </c:barChart>
      <c:catAx>
        <c:axId val="187739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77392912"/>
        <c:crosses val="autoZero"/>
        <c:auto val="1"/>
        <c:lblAlgn val="ctr"/>
        <c:lblOffset val="100"/>
        <c:noMultiLvlLbl val="0"/>
      </c:catAx>
      <c:valAx>
        <c:axId val="187739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739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CD2D9-6FE4-4EDA-BECE-800CE57C1D99}" type="doc">
      <dgm:prSet loTypeId="urn:microsoft.com/office/officeart/2005/8/layout/radial5" loCatId="relationship" qsTypeId="urn:microsoft.com/office/officeart/2005/8/quickstyle/simple1" qsCatId="simple" csTypeId="urn:microsoft.com/office/officeart/2005/8/colors/accent0_2" csCatId="mainScheme" phldr="1"/>
      <dgm:spPr/>
    </dgm:pt>
    <dgm:pt modelId="{0DF682BF-4EEE-4A04-BC5D-4125DFDF77DC}">
      <dgm:prSet phldrT="[Text]" custT="1"/>
      <dgm:spPr>
        <a:solidFill>
          <a:srgbClr val="FFFF00"/>
        </a:solidFill>
      </dgm:spPr>
      <dgm:t>
        <a:bodyPr/>
        <a:lstStyle/>
        <a:p>
          <a:r>
            <a:rPr lang="en-US" sz="2400" b="0" dirty="0" smtClean="0"/>
            <a:t>ISF Key Messages</a:t>
          </a:r>
          <a:endParaRPr lang="en-US" sz="2400" b="0" dirty="0"/>
        </a:p>
      </dgm:t>
    </dgm:pt>
    <dgm:pt modelId="{CBFAA1A0-FF37-417E-8024-A7C131ACF86E}" type="parTrans" cxnId="{57DCAFCD-3562-4AC6-AC2D-E414E5720528}">
      <dgm:prSet/>
      <dgm:spPr/>
      <dgm:t>
        <a:bodyPr/>
        <a:lstStyle/>
        <a:p>
          <a:endParaRPr lang="en-US" sz="2400"/>
        </a:p>
      </dgm:t>
    </dgm:pt>
    <dgm:pt modelId="{2DAE348F-6C48-4046-81D1-EEB92F92F4D9}" type="sibTrans" cxnId="{57DCAFCD-3562-4AC6-AC2D-E414E5720528}">
      <dgm:prSet/>
      <dgm:spPr/>
      <dgm:t>
        <a:bodyPr/>
        <a:lstStyle/>
        <a:p>
          <a:endParaRPr lang="en-US" sz="2400"/>
        </a:p>
      </dgm:t>
    </dgm:pt>
    <dgm:pt modelId="{7FD0AED0-FB35-4EA2-B0A7-1864A5D50238}">
      <dgm:prSet phldrT="[Text]" custT="1"/>
      <dgm:spPr/>
      <dgm:t>
        <a:bodyPr/>
        <a:lstStyle/>
        <a:p>
          <a:endParaRPr lang="en-US" sz="1800" b="0" u="sng" dirty="0" smtClean="0"/>
        </a:p>
        <a:p>
          <a:endParaRPr lang="en-US" sz="1800" b="0" u="sng" dirty="0" smtClean="0"/>
        </a:p>
        <a:p>
          <a:r>
            <a:rPr lang="en-US" sz="2400" b="0" u="none" dirty="0" smtClean="0"/>
            <a:t>2. Access is NOT enough</a:t>
          </a:r>
        </a:p>
        <a:p>
          <a:endParaRPr lang="en-US" sz="1800" b="0" dirty="0" smtClean="0"/>
        </a:p>
        <a:p>
          <a:endParaRPr lang="en-US" sz="1800" b="0" dirty="0"/>
        </a:p>
      </dgm:t>
    </dgm:pt>
    <dgm:pt modelId="{940A6DAA-29E6-4D3A-95BD-6EFE85821074}" type="parTrans" cxnId="{3EF4811D-5877-41B2-A18C-F0CDB7D728BC}">
      <dgm:prSet custT="1"/>
      <dgm:spPr/>
      <dgm:t>
        <a:bodyPr/>
        <a:lstStyle/>
        <a:p>
          <a:endParaRPr lang="en-US" sz="2400"/>
        </a:p>
      </dgm:t>
    </dgm:pt>
    <dgm:pt modelId="{877EFEF2-2A76-4274-AF0B-2E39E564F38A}" type="sibTrans" cxnId="{3EF4811D-5877-41B2-A18C-F0CDB7D728BC}">
      <dgm:prSet/>
      <dgm:spPr/>
      <dgm:t>
        <a:bodyPr/>
        <a:lstStyle/>
        <a:p>
          <a:endParaRPr lang="en-US" sz="2400"/>
        </a:p>
      </dgm:t>
    </dgm:pt>
    <dgm:pt modelId="{5581400A-45B1-4BA4-A32D-98910BC1314C}">
      <dgm:prSet phldrT="[Text]" custT="1"/>
      <dgm:spPr/>
      <dgm:t>
        <a:bodyPr/>
        <a:lstStyle/>
        <a:p>
          <a:r>
            <a:rPr lang="en-US" sz="2400" b="0" dirty="0" smtClean="0"/>
            <a:t>3. Mental Health is for ALL</a:t>
          </a:r>
          <a:endParaRPr lang="en-US" sz="2400" b="0" dirty="0"/>
        </a:p>
      </dgm:t>
    </dgm:pt>
    <dgm:pt modelId="{2D87403F-B80C-4848-BA3B-CE04AA6B1F06}" type="parTrans" cxnId="{9377B825-ABAB-4176-94F1-3AD3E885EF2D}">
      <dgm:prSet custT="1"/>
      <dgm:spPr/>
      <dgm:t>
        <a:bodyPr/>
        <a:lstStyle/>
        <a:p>
          <a:endParaRPr lang="en-US" sz="2400"/>
        </a:p>
      </dgm:t>
    </dgm:pt>
    <dgm:pt modelId="{240EE73E-0356-401C-9A70-D2698086C17A}" type="sibTrans" cxnId="{9377B825-ABAB-4176-94F1-3AD3E885EF2D}">
      <dgm:prSet/>
      <dgm:spPr/>
      <dgm:t>
        <a:bodyPr/>
        <a:lstStyle/>
        <a:p>
          <a:endParaRPr lang="en-US" sz="2400"/>
        </a:p>
      </dgm:t>
    </dgm:pt>
    <dgm:pt modelId="{8F8DFBEC-8308-44E6-BB7F-1F561668C14F}">
      <dgm:prSet custT="1"/>
      <dgm:spPr/>
      <dgm:t>
        <a:bodyPr/>
        <a:lstStyle/>
        <a:p>
          <a:r>
            <a:rPr lang="en-US" sz="2400" b="0" dirty="0" smtClean="0"/>
            <a:t>4. MTSS essential to install SMH</a:t>
          </a:r>
          <a:endParaRPr lang="en-US" sz="2400" b="0" dirty="0"/>
        </a:p>
      </dgm:t>
    </dgm:pt>
    <dgm:pt modelId="{BCD4C160-8FBA-4DC4-A6E1-DA8D3649A730}" type="parTrans" cxnId="{1EE320D0-4C78-4AD2-926B-5E9B02CC06B2}">
      <dgm:prSet custT="1"/>
      <dgm:spPr/>
      <dgm:t>
        <a:bodyPr/>
        <a:lstStyle/>
        <a:p>
          <a:endParaRPr lang="en-US" sz="2400" dirty="0"/>
        </a:p>
      </dgm:t>
    </dgm:pt>
    <dgm:pt modelId="{77EE7A7B-3F4A-40A1-872F-6429090FB1A7}" type="sibTrans" cxnId="{1EE320D0-4C78-4AD2-926B-5E9B02CC06B2}">
      <dgm:prSet/>
      <dgm:spPr/>
      <dgm:t>
        <a:bodyPr/>
        <a:lstStyle/>
        <a:p>
          <a:endParaRPr lang="en-US" sz="2400"/>
        </a:p>
      </dgm:t>
    </dgm:pt>
    <dgm:pt modelId="{4253C94D-DE36-AE4B-A316-CBB501903572}">
      <dgm:prSet phldrT="[Text]" custT="1"/>
      <dgm:spPr/>
      <dgm:t>
        <a:bodyPr/>
        <a:lstStyle/>
        <a:p>
          <a:endParaRPr lang="en-US" sz="2400" b="0" u="none" dirty="0" smtClean="0"/>
        </a:p>
        <a:p>
          <a:r>
            <a:rPr lang="en-US" sz="2400" b="0" u="none" dirty="0" smtClean="0"/>
            <a:t>1. Single System of Delivery</a:t>
          </a:r>
        </a:p>
        <a:p>
          <a:endParaRPr lang="en-US" sz="2000" b="0" dirty="0"/>
        </a:p>
      </dgm:t>
    </dgm:pt>
    <dgm:pt modelId="{1425DFD7-AFC6-124D-9069-1EAB3655A65F}" type="sibTrans" cxnId="{BAD344B3-111B-B441-9959-87725BFF8E79}">
      <dgm:prSet/>
      <dgm:spPr/>
      <dgm:t>
        <a:bodyPr/>
        <a:lstStyle/>
        <a:p>
          <a:endParaRPr lang="en-US" sz="2400"/>
        </a:p>
      </dgm:t>
    </dgm:pt>
    <dgm:pt modelId="{0E1819FB-0579-5A41-827F-5B0D69AEA910}" type="parTrans" cxnId="{BAD344B3-111B-B441-9959-87725BFF8E79}">
      <dgm:prSet custT="1"/>
      <dgm:spPr/>
      <dgm:t>
        <a:bodyPr/>
        <a:lstStyle/>
        <a:p>
          <a:endParaRPr lang="en-US" sz="2400"/>
        </a:p>
      </dgm:t>
    </dgm:pt>
    <dgm:pt modelId="{41C6C79F-2531-8846-9C0F-5FAEDA4658CF}" type="pres">
      <dgm:prSet presAssocID="{A2ECD2D9-6FE4-4EDA-BECE-800CE57C1D99}" presName="Name0" presStyleCnt="0">
        <dgm:presLayoutVars>
          <dgm:chMax val="1"/>
          <dgm:dir/>
          <dgm:animLvl val="ctr"/>
          <dgm:resizeHandles val="exact"/>
        </dgm:presLayoutVars>
      </dgm:prSet>
      <dgm:spPr/>
    </dgm:pt>
    <dgm:pt modelId="{D0BFE4C4-45F1-2E4B-BE6A-EEAD717AF0F4}" type="pres">
      <dgm:prSet presAssocID="{0DF682BF-4EEE-4A04-BC5D-4125DFDF77DC}" presName="centerShape" presStyleLbl="node0" presStyleIdx="0" presStyleCnt="1" custScaleX="193738" custScaleY="77639" custLinFactNeighborX="1130" custLinFactNeighborY="2688"/>
      <dgm:spPr/>
      <dgm:t>
        <a:bodyPr/>
        <a:lstStyle/>
        <a:p>
          <a:endParaRPr lang="en-US"/>
        </a:p>
      </dgm:t>
    </dgm:pt>
    <dgm:pt modelId="{43DDB7CB-243B-824B-8B60-DD3A06CD7389}" type="pres">
      <dgm:prSet presAssocID="{0E1819FB-0579-5A41-827F-5B0D69AEA910}" presName="parTrans" presStyleLbl="sibTrans2D1" presStyleIdx="0" presStyleCnt="4" custScaleX="250138" custLinFactNeighborX="9491" custLinFactNeighborY="25762"/>
      <dgm:spPr/>
      <dgm:t>
        <a:bodyPr/>
        <a:lstStyle/>
        <a:p>
          <a:endParaRPr lang="en-US"/>
        </a:p>
      </dgm:t>
    </dgm:pt>
    <dgm:pt modelId="{3AE650A8-7AF7-B24D-87E6-3F5CB0002BB8}" type="pres">
      <dgm:prSet presAssocID="{0E1819FB-0579-5A41-827F-5B0D69AEA910}" presName="connectorText" presStyleLbl="sibTrans2D1" presStyleIdx="0" presStyleCnt="4"/>
      <dgm:spPr/>
      <dgm:t>
        <a:bodyPr/>
        <a:lstStyle/>
        <a:p>
          <a:endParaRPr lang="en-US"/>
        </a:p>
      </dgm:t>
    </dgm:pt>
    <dgm:pt modelId="{A1D76A54-C35F-204D-8AA9-FCF6A98B4BC7}" type="pres">
      <dgm:prSet presAssocID="{4253C94D-DE36-AE4B-A316-CBB501903572}" presName="node" presStyleLbl="node1" presStyleIdx="0" presStyleCnt="4" custScaleX="228102" custRadScaleRad="122332" custRadScaleInc="-117255">
        <dgm:presLayoutVars>
          <dgm:bulletEnabled val="1"/>
        </dgm:presLayoutVars>
      </dgm:prSet>
      <dgm:spPr/>
      <dgm:t>
        <a:bodyPr/>
        <a:lstStyle/>
        <a:p>
          <a:endParaRPr lang="en-US"/>
        </a:p>
      </dgm:t>
    </dgm:pt>
    <dgm:pt modelId="{738E3708-1AE4-D043-87F5-8DF07152BBA8}" type="pres">
      <dgm:prSet presAssocID="{940A6DAA-29E6-4D3A-95BD-6EFE85821074}" presName="parTrans" presStyleLbl="sibTrans2D1" presStyleIdx="1" presStyleCnt="4" custScaleX="190449" custScaleY="119364" custLinFactNeighborX="-27964" custLinFactNeighborY="19252"/>
      <dgm:spPr/>
      <dgm:t>
        <a:bodyPr/>
        <a:lstStyle/>
        <a:p>
          <a:endParaRPr lang="en-US"/>
        </a:p>
      </dgm:t>
    </dgm:pt>
    <dgm:pt modelId="{3A9D1B07-69D7-014C-ABFC-9D70686FF00F}" type="pres">
      <dgm:prSet presAssocID="{940A6DAA-29E6-4D3A-95BD-6EFE85821074}" presName="connectorText" presStyleLbl="sibTrans2D1" presStyleIdx="1" presStyleCnt="4"/>
      <dgm:spPr/>
      <dgm:t>
        <a:bodyPr/>
        <a:lstStyle/>
        <a:p>
          <a:endParaRPr lang="en-US"/>
        </a:p>
      </dgm:t>
    </dgm:pt>
    <dgm:pt modelId="{4E86CC7E-9E0C-8947-B4B2-712D300B931F}" type="pres">
      <dgm:prSet presAssocID="{7FD0AED0-FB35-4EA2-B0A7-1864A5D50238}" presName="node" presStyleLbl="node1" presStyleIdx="1" presStyleCnt="4" custAng="0" custScaleX="163152" custScaleY="103032" custRadScaleRad="134250" custRadScaleInc="-76765">
        <dgm:presLayoutVars>
          <dgm:bulletEnabled val="1"/>
        </dgm:presLayoutVars>
      </dgm:prSet>
      <dgm:spPr/>
      <dgm:t>
        <a:bodyPr/>
        <a:lstStyle/>
        <a:p>
          <a:endParaRPr lang="en-US"/>
        </a:p>
      </dgm:t>
    </dgm:pt>
    <dgm:pt modelId="{0CBB1109-FE44-CB4C-A345-A19DCE0FCF4E}" type="pres">
      <dgm:prSet presAssocID="{2D87403F-B80C-4848-BA3B-CE04AA6B1F06}" presName="parTrans" presStyleLbl="sibTrans2D1" presStyleIdx="2" presStyleCnt="4" custScaleX="200682"/>
      <dgm:spPr/>
      <dgm:t>
        <a:bodyPr/>
        <a:lstStyle/>
        <a:p>
          <a:endParaRPr lang="en-US"/>
        </a:p>
      </dgm:t>
    </dgm:pt>
    <dgm:pt modelId="{07929198-F844-534E-91E7-90A0BCA3B83E}" type="pres">
      <dgm:prSet presAssocID="{2D87403F-B80C-4848-BA3B-CE04AA6B1F06}" presName="connectorText" presStyleLbl="sibTrans2D1" presStyleIdx="2" presStyleCnt="4"/>
      <dgm:spPr/>
      <dgm:t>
        <a:bodyPr/>
        <a:lstStyle/>
        <a:p>
          <a:endParaRPr lang="en-US"/>
        </a:p>
      </dgm:t>
    </dgm:pt>
    <dgm:pt modelId="{03514C77-791C-0248-8627-82B11BE65BED}" type="pres">
      <dgm:prSet presAssocID="{5581400A-45B1-4BA4-A32D-98910BC1314C}" presName="node" presStyleLbl="node1" presStyleIdx="2" presStyleCnt="4" custAng="0" custScaleX="228102" custRadScaleRad="132927" custRadScaleInc="-105856">
        <dgm:presLayoutVars>
          <dgm:bulletEnabled val="1"/>
        </dgm:presLayoutVars>
      </dgm:prSet>
      <dgm:spPr/>
      <dgm:t>
        <a:bodyPr/>
        <a:lstStyle/>
        <a:p>
          <a:endParaRPr lang="en-US"/>
        </a:p>
      </dgm:t>
    </dgm:pt>
    <dgm:pt modelId="{DAE0624D-A467-5C4A-A905-1350D18856EC}" type="pres">
      <dgm:prSet presAssocID="{BCD4C160-8FBA-4DC4-A6E1-DA8D3649A730}" presName="parTrans" presStyleLbl="sibTrans2D1" presStyleIdx="3" presStyleCnt="4" custScaleX="202193" custLinFactNeighborX="-2098" custLinFactNeighborY="-17348"/>
      <dgm:spPr/>
      <dgm:t>
        <a:bodyPr/>
        <a:lstStyle/>
        <a:p>
          <a:endParaRPr lang="en-US"/>
        </a:p>
      </dgm:t>
    </dgm:pt>
    <dgm:pt modelId="{6AB94EF9-5E52-8043-96D9-3068EA25AB9F}" type="pres">
      <dgm:prSet presAssocID="{BCD4C160-8FBA-4DC4-A6E1-DA8D3649A730}" presName="connectorText" presStyleLbl="sibTrans2D1" presStyleIdx="3" presStyleCnt="4"/>
      <dgm:spPr/>
      <dgm:t>
        <a:bodyPr/>
        <a:lstStyle/>
        <a:p>
          <a:endParaRPr lang="en-US"/>
        </a:p>
      </dgm:t>
    </dgm:pt>
    <dgm:pt modelId="{E1A28D6F-AF9B-6F4B-853B-F9ADB0DB4954}" type="pres">
      <dgm:prSet presAssocID="{8F8DFBEC-8308-44E6-BB7F-1F561668C14F}" presName="node" presStyleLbl="node1" presStyleIdx="3" presStyleCnt="4" custAng="0" custScaleX="192183" custRadScaleRad="146185" custRadScaleInc="-75614">
        <dgm:presLayoutVars>
          <dgm:bulletEnabled val="1"/>
        </dgm:presLayoutVars>
      </dgm:prSet>
      <dgm:spPr/>
      <dgm:t>
        <a:bodyPr/>
        <a:lstStyle/>
        <a:p>
          <a:endParaRPr lang="en-US"/>
        </a:p>
      </dgm:t>
    </dgm:pt>
  </dgm:ptLst>
  <dgm:cxnLst>
    <dgm:cxn modelId="{94B1E7CF-5683-904E-B15A-504A49E00871}" type="presOf" srcId="{4253C94D-DE36-AE4B-A316-CBB501903572}" destId="{A1D76A54-C35F-204D-8AA9-FCF6A98B4BC7}" srcOrd="0" destOrd="0" presId="urn:microsoft.com/office/officeart/2005/8/layout/radial5"/>
    <dgm:cxn modelId="{9377B825-ABAB-4176-94F1-3AD3E885EF2D}" srcId="{0DF682BF-4EEE-4A04-BC5D-4125DFDF77DC}" destId="{5581400A-45B1-4BA4-A32D-98910BC1314C}" srcOrd="2" destOrd="0" parTransId="{2D87403F-B80C-4848-BA3B-CE04AA6B1F06}" sibTransId="{240EE73E-0356-401C-9A70-D2698086C17A}"/>
    <dgm:cxn modelId="{BAD344B3-111B-B441-9959-87725BFF8E79}" srcId="{0DF682BF-4EEE-4A04-BC5D-4125DFDF77DC}" destId="{4253C94D-DE36-AE4B-A316-CBB501903572}" srcOrd="0" destOrd="0" parTransId="{0E1819FB-0579-5A41-827F-5B0D69AEA910}" sibTransId="{1425DFD7-AFC6-124D-9069-1EAB3655A65F}"/>
    <dgm:cxn modelId="{EA162BEE-4DAA-3C43-ACD8-4612AE6C9E2D}" type="presOf" srcId="{940A6DAA-29E6-4D3A-95BD-6EFE85821074}" destId="{738E3708-1AE4-D043-87F5-8DF07152BBA8}" srcOrd="0" destOrd="0" presId="urn:microsoft.com/office/officeart/2005/8/layout/radial5"/>
    <dgm:cxn modelId="{434755AA-8F7E-B34E-BBDE-3F4C017782BE}" type="presOf" srcId="{0E1819FB-0579-5A41-827F-5B0D69AEA910}" destId="{43DDB7CB-243B-824B-8B60-DD3A06CD7389}" srcOrd="0" destOrd="0" presId="urn:microsoft.com/office/officeart/2005/8/layout/radial5"/>
    <dgm:cxn modelId="{800D43A8-2E88-DC45-9D02-73CC3D22E1F2}" type="presOf" srcId="{7FD0AED0-FB35-4EA2-B0A7-1864A5D50238}" destId="{4E86CC7E-9E0C-8947-B4B2-712D300B931F}" srcOrd="0" destOrd="0" presId="urn:microsoft.com/office/officeart/2005/8/layout/radial5"/>
    <dgm:cxn modelId="{57ED12DE-08C4-C245-B00E-12DB3F277BB8}" type="presOf" srcId="{BCD4C160-8FBA-4DC4-A6E1-DA8D3649A730}" destId="{6AB94EF9-5E52-8043-96D9-3068EA25AB9F}" srcOrd="1" destOrd="0" presId="urn:microsoft.com/office/officeart/2005/8/layout/radial5"/>
    <dgm:cxn modelId="{ECFDE205-E2F0-CC42-9A4B-6ABDCFD9BDE4}" type="presOf" srcId="{2D87403F-B80C-4848-BA3B-CE04AA6B1F06}" destId="{0CBB1109-FE44-CB4C-A345-A19DCE0FCF4E}" srcOrd="0" destOrd="0" presId="urn:microsoft.com/office/officeart/2005/8/layout/radial5"/>
    <dgm:cxn modelId="{B30F2D0A-BA81-8640-B25F-A942601F1088}" type="presOf" srcId="{940A6DAA-29E6-4D3A-95BD-6EFE85821074}" destId="{3A9D1B07-69D7-014C-ABFC-9D70686FF00F}" srcOrd="1" destOrd="0" presId="urn:microsoft.com/office/officeart/2005/8/layout/radial5"/>
    <dgm:cxn modelId="{BC3BB762-711D-2C4C-920B-36F9E2ADC0D9}" type="presOf" srcId="{A2ECD2D9-6FE4-4EDA-BECE-800CE57C1D99}" destId="{41C6C79F-2531-8846-9C0F-5FAEDA4658CF}" srcOrd="0" destOrd="0" presId="urn:microsoft.com/office/officeart/2005/8/layout/radial5"/>
    <dgm:cxn modelId="{5DE4B01A-E136-B541-A0C1-A9BF0A9B9B12}" type="presOf" srcId="{BCD4C160-8FBA-4DC4-A6E1-DA8D3649A730}" destId="{DAE0624D-A467-5C4A-A905-1350D18856EC}" srcOrd="0" destOrd="0" presId="urn:microsoft.com/office/officeart/2005/8/layout/radial5"/>
    <dgm:cxn modelId="{88F9DB20-0C3B-2B46-8904-F6476452BB36}" type="presOf" srcId="{0E1819FB-0579-5A41-827F-5B0D69AEA910}" destId="{3AE650A8-7AF7-B24D-87E6-3F5CB0002BB8}" srcOrd="1" destOrd="0" presId="urn:microsoft.com/office/officeart/2005/8/layout/radial5"/>
    <dgm:cxn modelId="{3CCBAB24-09FE-9A40-B089-D79D54FCA54A}" type="presOf" srcId="{2D87403F-B80C-4848-BA3B-CE04AA6B1F06}" destId="{07929198-F844-534E-91E7-90A0BCA3B83E}" srcOrd="1" destOrd="0" presId="urn:microsoft.com/office/officeart/2005/8/layout/radial5"/>
    <dgm:cxn modelId="{662A628C-1EB9-5047-B38C-D562EBC21CE4}" type="presOf" srcId="{0DF682BF-4EEE-4A04-BC5D-4125DFDF77DC}" destId="{D0BFE4C4-45F1-2E4B-BE6A-EEAD717AF0F4}" srcOrd="0" destOrd="0" presId="urn:microsoft.com/office/officeart/2005/8/layout/radial5"/>
    <dgm:cxn modelId="{96427FBE-E7C7-A049-8F28-FAEF77C40E8D}" type="presOf" srcId="{8F8DFBEC-8308-44E6-BB7F-1F561668C14F}" destId="{E1A28D6F-AF9B-6F4B-853B-F9ADB0DB4954}" srcOrd="0" destOrd="0" presId="urn:microsoft.com/office/officeart/2005/8/layout/radial5"/>
    <dgm:cxn modelId="{3EF4811D-5877-41B2-A18C-F0CDB7D728BC}" srcId="{0DF682BF-4EEE-4A04-BC5D-4125DFDF77DC}" destId="{7FD0AED0-FB35-4EA2-B0A7-1864A5D50238}" srcOrd="1" destOrd="0" parTransId="{940A6DAA-29E6-4D3A-95BD-6EFE85821074}" sibTransId="{877EFEF2-2A76-4274-AF0B-2E39E564F38A}"/>
    <dgm:cxn modelId="{1EE320D0-4C78-4AD2-926B-5E9B02CC06B2}" srcId="{0DF682BF-4EEE-4A04-BC5D-4125DFDF77DC}" destId="{8F8DFBEC-8308-44E6-BB7F-1F561668C14F}" srcOrd="3" destOrd="0" parTransId="{BCD4C160-8FBA-4DC4-A6E1-DA8D3649A730}" sibTransId="{77EE7A7B-3F4A-40A1-872F-6429090FB1A7}"/>
    <dgm:cxn modelId="{57DCAFCD-3562-4AC6-AC2D-E414E5720528}" srcId="{A2ECD2D9-6FE4-4EDA-BECE-800CE57C1D99}" destId="{0DF682BF-4EEE-4A04-BC5D-4125DFDF77DC}" srcOrd="0" destOrd="0" parTransId="{CBFAA1A0-FF37-417E-8024-A7C131ACF86E}" sibTransId="{2DAE348F-6C48-4046-81D1-EEB92F92F4D9}"/>
    <dgm:cxn modelId="{207676E8-EB0F-DE47-B367-709CA0267643}" type="presOf" srcId="{5581400A-45B1-4BA4-A32D-98910BC1314C}" destId="{03514C77-791C-0248-8627-82B11BE65BED}" srcOrd="0" destOrd="0" presId="urn:microsoft.com/office/officeart/2005/8/layout/radial5"/>
    <dgm:cxn modelId="{766F1F3A-3978-9C41-B135-A227A801657E}" type="presParOf" srcId="{41C6C79F-2531-8846-9C0F-5FAEDA4658CF}" destId="{D0BFE4C4-45F1-2E4B-BE6A-EEAD717AF0F4}" srcOrd="0" destOrd="0" presId="urn:microsoft.com/office/officeart/2005/8/layout/radial5"/>
    <dgm:cxn modelId="{DEF0360A-82B6-1C48-B29C-E430B532A3B5}" type="presParOf" srcId="{41C6C79F-2531-8846-9C0F-5FAEDA4658CF}" destId="{43DDB7CB-243B-824B-8B60-DD3A06CD7389}" srcOrd="1" destOrd="0" presId="urn:microsoft.com/office/officeart/2005/8/layout/radial5"/>
    <dgm:cxn modelId="{D36A90D7-E3AA-1240-9EFA-39CCBC98CAC7}" type="presParOf" srcId="{43DDB7CB-243B-824B-8B60-DD3A06CD7389}" destId="{3AE650A8-7AF7-B24D-87E6-3F5CB0002BB8}" srcOrd="0" destOrd="0" presId="urn:microsoft.com/office/officeart/2005/8/layout/radial5"/>
    <dgm:cxn modelId="{34923CEB-D8B4-EE41-8717-0E0B21016BAC}" type="presParOf" srcId="{41C6C79F-2531-8846-9C0F-5FAEDA4658CF}" destId="{A1D76A54-C35F-204D-8AA9-FCF6A98B4BC7}" srcOrd="2" destOrd="0" presId="urn:microsoft.com/office/officeart/2005/8/layout/radial5"/>
    <dgm:cxn modelId="{C7655436-ED5F-1A4D-BA30-D4D7DD5BF74D}" type="presParOf" srcId="{41C6C79F-2531-8846-9C0F-5FAEDA4658CF}" destId="{738E3708-1AE4-D043-87F5-8DF07152BBA8}" srcOrd="3" destOrd="0" presId="urn:microsoft.com/office/officeart/2005/8/layout/radial5"/>
    <dgm:cxn modelId="{FB1DF21D-B455-4343-9361-B1084551E20F}" type="presParOf" srcId="{738E3708-1AE4-D043-87F5-8DF07152BBA8}" destId="{3A9D1B07-69D7-014C-ABFC-9D70686FF00F}" srcOrd="0" destOrd="0" presId="urn:microsoft.com/office/officeart/2005/8/layout/radial5"/>
    <dgm:cxn modelId="{E54FF2D2-864C-4641-973B-79A7AD1A3CC3}" type="presParOf" srcId="{41C6C79F-2531-8846-9C0F-5FAEDA4658CF}" destId="{4E86CC7E-9E0C-8947-B4B2-712D300B931F}" srcOrd="4" destOrd="0" presId="urn:microsoft.com/office/officeart/2005/8/layout/radial5"/>
    <dgm:cxn modelId="{4B096677-3E51-014A-9C01-CE224A51D994}" type="presParOf" srcId="{41C6C79F-2531-8846-9C0F-5FAEDA4658CF}" destId="{0CBB1109-FE44-CB4C-A345-A19DCE0FCF4E}" srcOrd="5" destOrd="0" presId="urn:microsoft.com/office/officeart/2005/8/layout/radial5"/>
    <dgm:cxn modelId="{DD33852E-AA65-0146-A61D-0BE0555799CC}" type="presParOf" srcId="{0CBB1109-FE44-CB4C-A345-A19DCE0FCF4E}" destId="{07929198-F844-534E-91E7-90A0BCA3B83E}" srcOrd="0" destOrd="0" presId="urn:microsoft.com/office/officeart/2005/8/layout/radial5"/>
    <dgm:cxn modelId="{C687F27A-1359-E14A-A98F-1D7F9EFE0473}" type="presParOf" srcId="{41C6C79F-2531-8846-9C0F-5FAEDA4658CF}" destId="{03514C77-791C-0248-8627-82B11BE65BED}" srcOrd="6" destOrd="0" presId="urn:microsoft.com/office/officeart/2005/8/layout/radial5"/>
    <dgm:cxn modelId="{AA551810-D530-C54A-B57D-DDE4D2C08E79}" type="presParOf" srcId="{41C6C79F-2531-8846-9C0F-5FAEDA4658CF}" destId="{DAE0624D-A467-5C4A-A905-1350D18856EC}" srcOrd="7" destOrd="0" presId="urn:microsoft.com/office/officeart/2005/8/layout/radial5"/>
    <dgm:cxn modelId="{4AFD7415-C91B-1F43-AECB-30D943EDCE7B}" type="presParOf" srcId="{DAE0624D-A467-5C4A-A905-1350D18856EC}" destId="{6AB94EF9-5E52-8043-96D9-3068EA25AB9F}" srcOrd="0" destOrd="0" presId="urn:microsoft.com/office/officeart/2005/8/layout/radial5"/>
    <dgm:cxn modelId="{D37A88BB-75B0-3C4E-9884-B0667D37D829}" type="presParOf" srcId="{41C6C79F-2531-8846-9C0F-5FAEDA4658CF}" destId="{E1A28D6F-AF9B-6F4B-853B-F9ADB0DB4954}"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3B2AAC-A43E-6B44-BFB2-09F993579E78}"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C2C01472-2B80-3E4B-9FAA-4D587B8104BC}">
      <dgm:prSet phldrT="[Text]"/>
      <dgm:spPr>
        <a:solidFill>
          <a:srgbClr val="FFFF00"/>
        </a:solidFill>
      </dgm:spPr>
      <dgm:t>
        <a:bodyPr/>
        <a:lstStyle/>
        <a:p>
          <a:pPr algn="ctr"/>
          <a:r>
            <a:rPr lang="en-US" b="1" dirty="0" smtClean="0">
              <a:solidFill>
                <a:srgbClr val="000000"/>
              </a:solidFill>
            </a:rPr>
            <a:t>Traditional</a:t>
          </a:r>
          <a:endParaRPr lang="en-US" b="1" dirty="0">
            <a:solidFill>
              <a:srgbClr val="000000"/>
            </a:solidFill>
          </a:endParaRPr>
        </a:p>
      </dgm:t>
    </dgm:pt>
    <dgm:pt modelId="{ED0A998D-F8B7-9547-8297-6C0DF0685042}" type="parTrans" cxnId="{44187EFE-1720-464E-A7ED-7A3CD1DB2816}">
      <dgm:prSet/>
      <dgm:spPr/>
      <dgm:t>
        <a:bodyPr/>
        <a:lstStyle/>
        <a:p>
          <a:endParaRPr lang="en-US"/>
        </a:p>
      </dgm:t>
    </dgm:pt>
    <dgm:pt modelId="{14390DC3-85E8-B541-87B4-90534126B504}" type="sibTrans" cxnId="{44187EFE-1720-464E-A7ED-7A3CD1DB2816}">
      <dgm:prSet/>
      <dgm:spPr/>
      <dgm:t>
        <a:bodyPr/>
        <a:lstStyle/>
        <a:p>
          <a:endParaRPr lang="en-US"/>
        </a:p>
      </dgm:t>
    </dgm:pt>
    <dgm:pt modelId="{A2EFA74E-3C43-9F43-845E-F8B9E4BF4EC8}">
      <dgm:prSet phldrT="[Text]"/>
      <dgm:spPr/>
      <dgm:t>
        <a:bodyPr/>
        <a:lstStyle/>
        <a:p>
          <a:r>
            <a:rPr lang="en-US" dirty="0" smtClean="0"/>
            <a:t>MH counselor “sees” student at appointments</a:t>
          </a:r>
          <a:endParaRPr lang="en-US" dirty="0"/>
        </a:p>
      </dgm:t>
    </dgm:pt>
    <dgm:pt modelId="{3DA523F0-A783-9A48-B7A8-7B9E4E31CA5E}" type="parTrans" cxnId="{898A844E-B3B5-FF44-A2C8-1A9DD3C3EB63}">
      <dgm:prSet/>
      <dgm:spPr/>
      <dgm:t>
        <a:bodyPr/>
        <a:lstStyle/>
        <a:p>
          <a:endParaRPr lang="en-US"/>
        </a:p>
      </dgm:t>
    </dgm:pt>
    <dgm:pt modelId="{99AFC4DE-CAF2-BF49-B4A0-0ABF0A8DCE25}" type="sibTrans" cxnId="{898A844E-B3B5-FF44-A2C8-1A9DD3C3EB63}">
      <dgm:prSet/>
      <dgm:spPr/>
      <dgm:t>
        <a:bodyPr/>
        <a:lstStyle/>
        <a:p>
          <a:endParaRPr lang="en-US"/>
        </a:p>
      </dgm:t>
    </dgm:pt>
    <dgm:pt modelId="{B95AAA84-301A-0C49-BA33-15548AA6697E}">
      <dgm:prSet phldrT="[Text]"/>
      <dgm:spPr/>
      <dgm:t>
        <a:bodyPr/>
        <a:lstStyle/>
        <a:p>
          <a:r>
            <a:rPr lang="en-US" dirty="0" smtClean="0"/>
            <a:t>Clinicians only do “mental health”</a:t>
          </a:r>
          <a:endParaRPr lang="en-US" dirty="0"/>
        </a:p>
      </dgm:t>
    </dgm:pt>
    <dgm:pt modelId="{57E3435E-6662-6944-B444-9BB673432EAA}" type="parTrans" cxnId="{697C970A-7800-FF4C-93A3-F40A68F8CD1D}">
      <dgm:prSet/>
      <dgm:spPr/>
      <dgm:t>
        <a:bodyPr/>
        <a:lstStyle/>
        <a:p>
          <a:endParaRPr lang="en-US"/>
        </a:p>
      </dgm:t>
    </dgm:pt>
    <dgm:pt modelId="{73672BCC-1579-4441-97D0-463FBB73950B}" type="sibTrans" cxnId="{697C970A-7800-FF4C-93A3-F40A68F8CD1D}">
      <dgm:prSet/>
      <dgm:spPr/>
      <dgm:t>
        <a:bodyPr/>
        <a:lstStyle/>
        <a:p>
          <a:endParaRPr lang="en-US"/>
        </a:p>
      </dgm:t>
    </dgm:pt>
    <dgm:pt modelId="{894BB45E-8966-6D4A-9154-6494582AC79A}">
      <dgm:prSet phldrT="[Text]"/>
      <dgm:spPr>
        <a:solidFill>
          <a:srgbClr val="FFFF00"/>
        </a:solidFill>
      </dgm:spPr>
      <dgm:t>
        <a:bodyPr/>
        <a:lstStyle/>
        <a:p>
          <a:pPr algn="ctr"/>
          <a:r>
            <a:rPr lang="en-US" b="1" dirty="0" smtClean="0">
              <a:solidFill>
                <a:srgbClr val="000000"/>
              </a:solidFill>
            </a:rPr>
            <a:t>An Interconnected Systems Framework</a:t>
          </a:r>
          <a:endParaRPr lang="en-US" b="1" dirty="0">
            <a:solidFill>
              <a:srgbClr val="000000"/>
            </a:solidFill>
          </a:endParaRPr>
        </a:p>
      </dgm:t>
    </dgm:pt>
    <dgm:pt modelId="{2ABB1AE4-7972-DE43-BFD4-EED4E9621072}" type="parTrans" cxnId="{5F747539-96F5-8C48-B4C5-AAD004A22644}">
      <dgm:prSet/>
      <dgm:spPr/>
      <dgm:t>
        <a:bodyPr/>
        <a:lstStyle/>
        <a:p>
          <a:endParaRPr lang="en-US"/>
        </a:p>
      </dgm:t>
    </dgm:pt>
    <dgm:pt modelId="{FDDFC908-0613-0C47-B752-AB71259CD432}" type="sibTrans" cxnId="{5F747539-96F5-8C48-B4C5-AAD004A22644}">
      <dgm:prSet/>
      <dgm:spPr/>
      <dgm:t>
        <a:bodyPr/>
        <a:lstStyle/>
        <a:p>
          <a:endParaRPr lang="en-US"/>
        </a:p>
      </dgm:t>
    </dgm:pt>
    <dgm:pt modelId="{A51165D8-54AD-6444-A0C7-B7C12DBA1AA8}">
      <dgm:prSet phldrT="[Text]"/>
      <dgm:spPr/>
      <dgm:t>
        <a:bodyPr/>
        <a:lstStyle/>
        <a:p>
          <a:r>
            <a:rPr lang="en-US" dirty="0" smtClean="0"/>
            <a:t>MH person on teams at all tiers. Interventions are defined (core features, dosage, frequency, outcomes)</a:t>
          </a:r>
          <a:endParaRPr lang="en-US" dirty="0"/>
        </a:p>
      </dgm:t>
    </dgm:pt>
    <dgm:pt modelId="{3AD301C8-3932-4E48-8980-8BA15A2BD987}" type="parTrans" cxnId="{03232C94-2B97-4C4D-B64C-3D7CE0213B45}">
      <dgm:prSet/>
      <dgm:spPr/>
      <dgm:t>
        <a:bodyPr/>
        <a:lstStyle/>
        <a:p>
          <a:endParaRPr lang="en-US"/>
        </a:p>
      </dgm:t>
    </dgm:pt>
    <dgm:pt modelId="{C68E4D7E-F784-FC4B-AF27-247D286153AA}" type="sibTrans" cxnId="{03232C94-2B97-4C4D-B64C-3D7CE0213B45}">
      <dgm:prSet/>
      <dgm:spPr/>
      <dgm:t>
        <a:bodyPr/>
        <a:lstStyle/>
        <a:p>
          <a:endParaRPr lang="en-US"/>
        </a:p>
      </dgm:t>
    </dgm:pt>
    <dgm:pt modelId="{B232034B-9AB4-234D-8D01-4FFDDD1F1A4B}">
      <dgm:prSet phldrT="[Text]"/>
      <dgm:spPr/>
      <dgm:t>
        <a:bodyPr/>
        <a:lstStyle/>
        <a:p>
          <a:r>
            <a:rPr lang="en-US" dirty="0" smtClean="0"/>
            <a:t>MH is everyone’s job. Clinicians contribute to integrated plan</a:t>
          </a:r>
          <a:endParaRPr lang="en-US" dirty="0"/>
        </a:p>
      </dgm:t>
    </dgm:pt>
    <dgm:pt modelId="{FAED143A-EFF6-EA44-AB5E-B62D6E088359}" type="parTrans" cxnId="{9F8BD51F-0064-C24E-88DD-DC7DF157D95B}">
      <dgm:prSet/>
      <dgm:spPr/>
      <dgm:t>
        <a:bodyPr/>
        <a:lstStyle/>
        <a:p>
          <a:endParaRPr lang="en-US"/>
        </a:p>
      </dgm:t>
    </dgm:pt>
    <dgm:pt modelId="{8E666BEA-5CEA-A34A-B96A-F7D5EFF771C0}" type="sibTrans" cxnId="{9F8BD51F-0064-C24E-88DD-DC7DF157D95B}">
      <dgm:prSet/>
      <dgm:spPr/>
      <dgm:t>
        <a:bodyPr/>
        <a:lstStyle/>
        <a:p>
          <a:endParaRPr lang="en-US"/>
        </a:p>
      </dgm:t>
    </dgm:pt>
    <dgm:pt modelId="{8872AB54-FC63-D54A-AD63-772ACC4A923E}">
      <dgm:prSet phldrT="[Text]"/>
      <dgm:spPr/>
      <dgm:t>
        <a:bodyPr/>
        <a:lstStyle/>
        <a:p>
          <a:r>
            <a:rPr lang="en-US" dirty="0" smtClean="0"/>
            <a:t>Case management notes</a:t>
          </a:r>
          <a:endParaRPr lang="en-US" dirty="0"/>
        </a:p>
      </dgm:t>
    </dgm:pt>
    <dgm:pt modelId="{0E76E5C5-F957-E24D-AFCB-5D3283032F41}" type="parTrans" cxnId="{A8BC341E-65B8-DC4E-B7C1-3751D11DAFE5}">
      <dgm:prSet/>
      <dgm:spPr/>
      <dgm:t>
        <a:bodyPr/>
        <a:lstStyle/>
        <a:p>
          <a:endParaRPr lang="en-US"/>
        </a:p>
      </dgm:t>
    </dgm:pt>
    <dgm:pt modelId="{683E9146-BBDD-A54B-A40E-BCF57B6AEFE4}" type="sibTrans" cxnId="{A8BC341E-65B8-DC4E-B7C1-3751D11DAFE5}">
      <dgm:prSet/>
      <dgm:spPr/>
      <dgm:t>
        <a:bodyPr/>
        <a:lstStyle/>
        <a:p>
          <a:endParaRPr lang="en-US"/>
        </a:p>
      </dgm:t>
    </dgm:pt>
    <dgm:pt modelId="{DFB7F078-C6B1-764F-B06F-035226F9A6C2}">
      <dgm:prSet phldrT="[Text]"/>
      <dgm:spPr/>
      <dgm:t>
        <a:bodyPr/>
        <a:lstStyle/>
        <a:p>
          <a:r>
            <a:rPr lang="en-US" dirty="0" smtClean="0"/>
            <a:t>Fidelity AND outcome data determined before delivery; data monitored continuously by teams</a:t>
          </a:r>
          <a:endParaRPr lang="en-US" dirty="0"/>
        </a:p>
      </dgm:t>
    </dgm:pt>
    <dgm:pt modelId="{0FCCE33E-FB81-0B46-B833-64623F8D9138}" type="parTrans" cxnId="{C84C311E-F769-7443-928F-28FD5D45E21B}">
      <dgm:prSet/>
      <dgm:spPr/>
      <dgm:t>
        <a:bodyPr/>
        <a:lstStyle/>
        <a:p>
          <a:endParaRPr lang="en-US"/>
        </a:p>
      </dgm:t>
    </dgm:pt>
    <dgm:pt modelId="{F37CAA7E-F246-AD4A-84EA-CCE464AFB758}" type="sibTrans" cxnId="{C84C311E-F769-7443-928F-28FD5D45E21B}">
      <dgm:prSet/>
      <dgm:spPr/>
      <dgm:t>
        <a:bodyPr/>
        <a:lstStyle/>
        <a:p>
          <a:endParaRPr lang="en-US"/>
        </a:p>
      </dgm:t>
    </dgm:pt>
    <dgm:pt modelId="{EAA2C3D1-6862-5147-A53A-EFA10939F2EB}" type="pres">
      <dgm:prSet presAssocID="{683B2AAC-A43E-6B44-BFB2-09F993579E78}" presName="diagram" presStyleCnt="0">
        <dgm:presLayoutVars>
          <dgm:chPref val="1"/>
          <dgm:dir/>
          <dgm:animOne val="branch"/>
          <dgm:animLvl val="lvl"/>
          <dgm:resizeHandles/>
        </dgm:presLayoutVars>
      </dgm:prSet>
      <dgm:spPr/>
      <dgm:t>
        <a:bodyPr/>
        <a:lstStyle/>
        <a:p>
          <a:endParaRPr lang="en-US"/>
        </a:p>
      </dgm:t>
    </dgm:pt>
    <dgm:pt modelId="{4A24761C-0F29-0345-ABA1-38D6D4160734}" type="pres">
      <dgm:prSet presAssocID="{C2C01472-2B80-3E4B-9FAA-4D587B8104BC}" presName="root" presStyleCnt="0"/>
      <dgm:spPr/>
    </dgm:pt>
    <dgm:pt modelId="{11839BE2-F448-5143-A6E8-9D1FF474D57F}" type="pres">
      <dgm:prSet presAssocID="{C2C01472-2B80-3E4B-9FAA-4D587B8104BC}" presName="rootComposite" presStyleCnt="0"/>
      <dgm:spPr/>
    </dgm:pt>
    <dgm:pt modelId="{3B62F3D8-2522-0444-9AB3-60E07A14F8A5}" type="pres">
      <dgm:prSet presAssocID="{C2C01472-2B80-3E4B-9FAA-4D587B8104BC}" presName="rootText" presStyleLbl="node1" presStyleIdx="0" presStyleCnt="2" custScaleX="124183"/>
      <dgm:spPr/>
      <dgm:t>
        <a:bodyPr/>
        <a:lstStyle/>
        <a:p>
          <a:endParaRPr lang="en-US"/>
        </a:p>
      </dgm:t>
    </dgm:pt>
    <dgm:pt modelId="{558405F8-ABBA-2742-884E-D30090DC1EBD}" type="pres">
      <dgm:prSet presAssocID="{C2C01472-2B80-3E4B-9FAA-4D587B8104BC}" presName="rootConnector" presStyleLbl="node1" presStyleIdx="0" presStyleCnt="2"/>
      <dgm:spPr/>
      <dgm:t>
        <a:bodyPr/>
        <a:lstStyle/>
        <a:p>
          <a:endParaRPr lang="en-US"/>
        </a:p>
      </dgm:t>
    </dgm:pt>
    <dgm:pt modelId="{6D13A80D-D3B5-BC4D-AF8B-C897D5007D6D}" type="pres">
      <dgm:prSet presAssocID="{C2C01472-2B80-3E4B-9FAA-4D587B8104BC}" presName="childShape" presStyleCnt="0"/>
      <dgm:spPr/>
    </dgm:pt>
    <dgm:pt modelId="{347B86A2-35D0-C542-81FB-0BB6E430F6F2}" type="pres">
      <dgm:prSet presAssocID="{3DA523F0-A783-9A48-B7A8-7B9E4E31CA5E}" presName="Name13" presStyleLbl="parChTrans1D2" presStyleIdx="0" presStyleCnt="6"/>
      <dgm:spPr/>
      <dgm:t>
        <a:bodyPr/>
        <a:lstStyle/>
        <a:p>
          <a:endParaRPr lang="en-US"/>
        </a:p>
      </dgm:t>
    </dgm:pt>
    <dgm:pt modelId="{2A75C0F2-39F2-F149-BE83-3D16D4326E7F}" type="pres">
      <dgm:prSet presAssocID="{A2EFA74E-3C43-9F43-845E-F8B9E4BF4EC8}" presName="childText" presStyleLbl="bgAcc1" presStyleIdx="0" presStyleCnt="6" custScaleX="163217">
        <dgm:presLayoutVars>
          <dgm:bulletEnabled val="1"/>
        </dgm:presLayoutVars>
      </dgm:prSet>
      <dgm:spPr/>
      <dgm:t>
        <a:bodyPr/>
        <a:lstStyle/>
        <a:p>
          <a:endParaRPr lang="en-US"/>
        </a:p>
      </dgm:t>
    </dgm:pt>
    <dgm:pt modelId="{63C4522E-8077-6843-9F0F-AB740AAEA483}" type="pres">
      <dgm:prSet presAssocID="{57E3435E-6662-6944-B444-9BB673432EAA}" presName="Name13" presStyleLbl="parChTrans1D2" presStyleIdx="1" presStyleCnt="6"/>
      <dgm:spPr/>
      <dgm:t>
        <a:bodyPr/>
        <a:lstStyle/>
        <a:p>
          <a:endParaRPr lang="en-US"/>
        </a:p>
      </dgm:t>
    </dgm:pt>
    <dgm:pt modelId="{FECA5F14-3CD3-354D-9C40-37EFFC1D9350}" type="pres">
      <dgm:prSet presAssocID="{B95AAA84-301A-0C49-BA33-15548AA6697E}" presName="childText" presStyleLbl="bgAcc1" presStyleIdx="1" presStyleCnt="6" custScaleX="163217">
        <dgm:presLayoutVars>
          <dgm:bulletEnabled val="1"/>
        </dgm:presLayoutVars>
      </dgm:prSet>
      <dgm:spPr/>
      <dgm:t>
        <a:bodyPr/>
        <a:lstStyle/>
        <a:p>
          <a:endParaRPr lang="en-US"/>
        </a:p>
      </dgm:t>
    </dgm:pt>
    <dgm:pt modelId="{B975EB0F-61E5-BA45-BCA6-5F2F540C6328}" type="pres">
      <dgm:prSet presAssocID="{0E76E5C5-F957-E24D-AFCB-5D3283032F41}" presName="Name13" presStyleLbl="parChTrans1D2" presStyleIdx="2" presStyleCnt="6"/>
      <dgm:spPr/>
      <dgm:t>
        <a:bodyPr/>
        <a:lstStyle/>
        <a:p>
          <a:endParaRPr lang="en-US"/>
        </a:p>
      </dgm:t>
    </dgm:pt>
    <dgm:pt modelId="{173269F7-DF56-C449-A376-4858DBB5A755}" type="pres">
      <dgm:prSet presAssocID="{8872AB54-FC63-D54A-AD63-772ACC4A923E}" presName="childText" presStyleLbl="bgAcc1" presStyleIdx="2" presStyleCnt="6" custScaleX="163217">
        <dgm:presLayoutVars>
          <dgm:bulletEnabled val="1"/>
        </dgm:presLayoutVars>
      </dgm:prSet>
      <dgm:spPr/>
      <dgm:t>
        <a:bodyPr/>
        <a:lstStyle/>
        <a:p>
          <a:endParaRPr lang="en-US"/>
        </a:p>
      </dgm:t>
    </dgm:pt>
    <dgm:pt modelId="{02FD24EB-3E01-E046-AB04-51F4C3B7E2C4}" type="pres">
      <dgm:prSet presAssocID="{894BB45E-8966-6D4A-9154-6494582AC79A}" presName="root" presStyleCnt="0"/>
      <dgm:spPr/>
    </dgm:pt>
    <dgm:pt modelId="{4E052601-16E6-8A42-9605-47EAE82BA488}" type="pres">
      <dgm:prSet presAssocID="{894BB45E-8966-6D4A-9154-6494582AC79A}" presName="rootComposite" presStyleCnt="0"/>
      <dgm:spPr/>
    </dgm:pt>
    <dgm:pt modelId="{42A180D4-66CB-204D-8AB4-6ABC2E868B4C}" type="pres">
      <dgm:prSet presAssocID="{894BB45E-8966-6D4A-9154-6494582AC79A}" presName="rootText" presStyleLbl="node1" presStyleIdx="1" presStyleCnt="2" custScaleX="124183"/>
      <dgm:spPr/>
      <dgm:t>
        <a:bodyPr/>
        <a:lstStyle/>
        <a:p>
          <a:endParaRPr lang="en-US"/>
        </a:p>
      </dgm:t>
    </dgm:pt>
    <dgm:pt modelId="{5F5E8A7F-327C-7F4C-9905-7FD67475E6DA}" type="pres">
      <dgm:prSet presAssocID="{894BB45E-8966-6D4A-9154-6494582AC79A}" presName="rootConnector" presStyleLbl="node1" presStyleIdx="1" presStyleCnt="2"/>
      <dgm:spPr/>
      <dgm:t>
        <a:bodyPr/>
        <a:lstStyle/>
        <a:p>
          <a:endParaRPr lang="en-US"/>
        </a:p>
      </dgm:t>
    </dgm:pt>
    <dgm:pt modelId="{50AA6589-1081-8344-B816-9DC49C14FA6C}" type="pres">
      <dgm:prSet presAssocID="{894BB45E-8966-6D4A-9154-6494582AC79A}" presName="childShape" presStyleCnt="0"/>
      <dgm:spPr/>
    </dgm:pt>
    <dgm:pt modelId="{ED820B81-AC98-4B44-AFC7-15D289AA0C0C}" type="pres">
      <dgm:prSet presAssocID="{3AD301C8-3932-4E48-8980-8BA15A2BD987}" presName="Name13" presStyleLbl="parChTrans1D2" presStyleIdx="3" presStyleCnt="6"/>
      <dgm:spPr/>
      <dgm:t>
        <a:bodyPr/>
        <a:lstStyle/>
        <a:p>
          <a:endParaRPr lang="en-US"/>
        </a:p>
      </dgm:t>
    </dgm:pt>
    <dgm:pt modelId="{8D2F5CC4-877E-1149-B61F-D61D01AD77A8}" type="pres">
      <dgm:prSet presAssocID="{A51165D8-54AD-6444-A0C7-B7C12DBA1AA8}" presName="childText" presStyleLbl="bgAcc1" presStyleIdx="3" presStyleCnt="6" custScaleX="163217">
        <dgm:presLayoutVars>
          <dgm:bulletEnabled val="1"/>
        </dgm:presLayoutVars>
      </dgm:prSet>
      <dgm:spPr/>
      <dgm:t>
        <a:bodyPr/>
        <a:lstStyle/>
        <a:p>
          <a:endParaRPr lang="en-US"/>
        </a:p>
      </dgm:t>
    </dgm:pt>
    <dgm:pt modelId="{B56BF28F-4964-754D-9383-FCD377D90DF0}" type="pres">
      <dgm:prSet presAssocID="{FAED143A-EFF6-EA44-AB5E-B62D6E088359}" presName="Name13" presStyleLbl="parChTrans1D2" presStyleIdx="4" presStyleCnt="6"/>
      <dgm:spPr/>
      <dgm:t>
        <a:bodyPr/>
        <a:lstStyle/>
        <a:p>
          <a:endParaRPr lang="en-US"/>
        </a:p>
      </dgm:t>
    </dgm:pt>
    <dgm:pt modelId="{4EEAE6D7-BD5A-2C4A-9B48-D8DCC233D054}" type="pres">
      <dgm:prSet presAssocID="{B232034B-9AB4-234D-8D01-4FFDDD1F1A4B}" presName="childText" presStyleLbl="bgAcc1" presStyleIdx="4" presStyleCnt="6" custScaleX="163217">
        <dgm:presLayoutVars>
          <dgm:bulletEnabled val="1"/>
        </dgm:presLayoutVars>
      </dgm:prSet>
      <dgm:spPr/>
      <dgm:t>
        <a:bodyPr/>
        <a:lstStyle/>
        <a:p>
          <a:endParaRPr lang="en-US"/>
        </a:p>
      </dgm:t>
    </dgm:pt>
    <dgm:pt modelId="{5FA5DEDC-EB4B-114C-8B7B-FE5B4DDE99CB}" type="pres">
      <dgm:prSet presAssocID="{0FCCE33E-FB81-0B46-B833-64623F8D9138}" presName="Name13" presStyleLbl="parChTrans1D2" presStyleIdx="5" presStyleCnt="6"/>
      <dgm:spPr/>
      <dgm:t>
        <a:bodyPr/>
        <a:lstStyle/>
        <a:p>
          <a:endParaRPr lang="en-US"/>
        </a:p>
      </dgm:t>
    </dgm:pt>
    <dgm:pt modelId="{31E0DB6E-83B6-DC4D-BAA2-9218DFA04136}" type="pres">
      <dgm:prSet presAssocID="{DFB7F078-C6B1-764F-B06F-035226F9A6C2}" presName="childText" presStyleLbl="bgAcc1" presStyleIdx="5" presStyleCnt="6" custScaleX="163217">
        <dgm:presLayoutVars>
          <dgm:bulletEnabled val="1"/>
        </dgm:presLayoutVars>
      </dgm:prSet>
      <dgm:spPr/>
      <dgm:t>
        <a:bodyPr/>
        <a:lstStyle/>
        <a:p>
          <a:endParaRPr lang="en-US"/>
        </a:p>
      </dgm:t>
    </dgm:pt>
  </dgm:ptLst>
  <dgm:cxnLst>
    <dgm:cxn modelId="{A8BC341E-65B8-DC4E-B7C1-3751D11DAFE5}" srcId="{C2C01472-2B80-3E4B-9FAA-4D587B8104BC}" destId="{8872AB54-FC63-D54A-AD63-772ACC4A923E}" srcOrd="2" destOrd="0" parTransId="{0E76E5C5-F957-E24D-AFCB-5D3283032F41}" sibTransId="{683E9146-BBDD-A54B-A40E-BCF57B6AEFE4}"/>
    <dgm:cxn modelId="{0E9E0FD2-4F09-CB4A-92E3-8BE36E725A88}" type="presOf" srcId="{FAED143A-EFF6-EA44-AB5E-B62D6E088359}" destId="{B56BF28F-4964-754D-9383-FCD377D90DF0}" srcOrd="0" destOrd="0" presId="urn:microsoft.com/office/officeart/2005/8/layout/hierarchy3"/>
    <dgm:cxn modelId="{5F747539-96F5-8C48-B4C5-AAD004A22644}" srcId="{683B2AAC-A43E-6B44-BFB2-09F993579E78}" destId="{894BB45E-8966-6D4A-9154-6494582AC79A}" srcOrd="1" destOrd="0" parTransId="{2ABB1AE4-7972-DE43-BFD4-EED4E9621072}" sibTransId="{FDDFC908-0613-0C47-B752-AB71259CD432}"/>
    <dgm:cxn modelId="{8AE4B28F-5483-2B46-9FA7-4F0539BA713A}" type="presOf" srcId="{894BB45E-8966-6D4A-9154-6494582AC79A}" destId="{42A180D4-66CB-204D-8AB4-6ABC2E868B4C}" srcOrd="0" destOrd="0" presId="urn:microsoft.com/office/officeart/2005/8/layout/hierarchy3"/>
    <dgm:cxn modelId="{9F8BD51F-0064-C24E-88DD-DC7DF157D95B}" srcId="{894BB45E-8966-6D4A-9154-6494582AC79A}" destId="{B232034B-9AB4-234D-8D01-4FFDDD1F1A4B}" srcOrd="1" destOrd="0" parTransId="{FAED143A-EFF6-EA44-AB5E-B62D6E088359}" sibTransId="{8E666BEA-5CEA-A34A-B96A-F7D5EFF771C0}"/>
    <dgm:cxn modelId="{4346714D-46C4-A241-8EDA-21CC78C0DA3E}" type="presOf" srcId="{A51165D8-54AD-6444-A0C7-B7C12DBA1AA8}" destId="{8D2F5CC4-877E-1149-B61F-D61D01AD77A8}" srcOrd="0" destOrd="0" presId="urn:microsoft.com/office/officeart/2005/8/layout/hierarchy3"/>
    <dgm:cxn modelId="{1EFADA56-8FDB-6D4E-A8BA-7462AA6BBA33}" type="presOf" srcId="{0E76E5C5-F957-E24D-AFCB-5D3283032F41}" destId="{B975EB0F-61E5-BA45-BCA6-5F2F540C6328}" srcOrd="0" destOrd="0" presId="urn:microsoft.com/office/officeart/2005/8/layout/hierarchy3"/>
    <dgm:cxn modelId="{6B183E1A-1629-A240-A4EC-EFE093A2CDE8}" type="presOf" srcId="{B232034B-9AB4-234D-8D01-4FFDDD1F1A4B}" destId="{4EEAE6D7-BD5A-2C4A-9B48-D8DCC233D054}" srcOrd="0" destOrd="0" presId="urn:microsoft.com/office/officeart/2005/8/layout/hierarchy3"/>
    <dgm:cxn modelId="{5D7FB710-A912-C840-B7DE-BDAAE5194932}" type="presOf" srcId="{B95AAA84-301A-0C49-BA33-15548AA6697E}" destId="{FECA5F14-3CD3-354D-9C40-37EFFC1D9350}" srcOrd="0" destOrd="0" presId="urn:microsoft.com/office/officeart/2005/8/layout/hierarchy3"/>
    <dgm:cxn modelId="{4A1D2C4C-1202-7046-BFFD-059C4525B46D}" type="presOf" srcId="{3AD301C8-3932-4E48-8980-8BA15A2BD987}" destId="{ED820B81-AC98-4B44-AFC7-15D289AA0C0C}" srcOrd="0" destOrd="0" presId="urn:microsoft.com/office/officeart/2005/8/layout/hierarchy3"/>
    <dgm:cxn modelId="{44187EFE-1720-464E-A7ED-7A3CD1DB2816}" srcId="{683B2AAC-A43E-6B44-BFB2-09F993579E78}" destId="{C2C01472-2B80-3E4B-9FAA-4D587B8104BC}" srcOrd="0" destOrd="0" parTransId="{ED0A998D-F8B7-9547-8297-6C0DF0685042}" sibTransId="{14390DC3-85E8-B541-87B4-90534126B504}"/>
    <dgm:cxn modelId="{875DBF2B-B0D9-C843-8673-251095457C2C}" type="presOf" srcId="{0FCCE33E-FB81-0B46-B833-64623F8D9138}" destId="{5FA5DEDC-EB4B-114C-8B7B-FE5B4DDE99CB}" srcOrd="0" destOrd="0" presId="urn:microsoft.com/office/officeart/2005/8/layout/hierarchy3"/>
    <dgm:cxn modelId="{16149ED7-4A25-6248-B764-5A0EBDF66039}" type="presOf" srcId="{3DA523F0-A783-9A48-B7A8-7B9E4E31CA5E}" destId="{347B86A2-35D0-C542-81FB-0BB6E430F6F2}" srcOrd="0" destOrd="0" presId="urn:microsoft.com/office/officeart/2005/8/layout/hierarchy3"/>
    <dgm:cxn modelId="{697C970A-7800-FF4C-93A3-F40A68F8CD1D}" srcId="{C2C01472-2B80-3E4B-9FAA-4D587B8104BC}" destId="{B95AAA84-301A-0C49-BA33-15548AA6697E}" srcOrd="1" destOrd="0" parTransId="{57E3435E-6662-6944-B444-9BB673432EAA}" sibTransId="{73672BCC-1579-4441-97D0-463FBB73950B}"/>
    <dgm:cxn modelId="{87371AE8-33B9-F24D-A54E-1C6C72FE5718}" type="presOf" srcId="{DFB7F078-C6B1-764F-B06F-035226F9A6C2}" destId="{31E0DB6E-83B6-DC4D-BAA2-9218DFA04136}" srcOrd="0" destOrd="0" presId="urn:microsoft.com/office/officeart/2005/8/layout/hierarchy3"/>
    <dgm:cxn modelId="{55291FC0-7F52-8142-B335-42DCE54F5D74}" type="presOf" srcId="{57E3435E-6662-6944-B444-9BB673432EAA}" destId="{63C4522E-8077-6843-9F0F-AB740AAEA483}" srcOrd="0" destOrd="0" presId="urn:microsoft.com/office/officeart/2005/8/layout/hierarchy3"/>
    <dgm:cxn modelId="{03232C94-2B97-4C4D-B64C-3D7CE0213B45}" srcId="{894BB45E-8966-6D4A-9154-6494582AC79A}" destId="{A51165D8-54AD-6444-A0C7-B7C12DBA1AA8}" srcOrd="0" destOrd="0" parTransId="{3AD301C8-3932-4E48-8980-8BA15A2BD987}" sibTransId="{C68E4D7E-F784-FC4B-AF27-247D286153AA}"/>
    <dgm:cxn modelId="{C84C311E-F769-7443-928F-28FD5D45E21B}" srcId="{894BB45E-8966-6D4A-9154-6494582AC79A}" destId="{DFB7F078-C6B1-764F-B06F-035226F9A6C2}" srcOrd="2" destOrd="0" parTransId="{0FCCE33E-FB81-0B46-B833-64623F8D9138}" sibTransId="{F37CAA7E-F246-AD4A-84EA-CCE464AFB758}"/>
    <dgm:cxn modelId="{28A54FE4-3116-5042-B0ED-5EB0AB6B76DE}" type="presOf" srcId="{8872AB54-FC63-D54A-AD63-772ACC4A923E}" destId="{173269F7-DF56-C449-A376-4858DBB5A755}" srcOrd="0" destOrd="0" presId="urn:microsoft.com/office/officeart/2005/8/layout/hierarchy3"/>
    <dgm:cxn modelId="{5A31A483-FDAB-5349-80CA-94FA7E0CC2E2}" type="presOf" srcId="{683B2AAC-A43E-6B44-BFB2-09F993579E78}" destId="{EAA2C3D1-6862-5147-A53A-EFA10939F2EB}" srcOrd="0" destOrd="0" presId="urn:microsoft.com/office/officeart/2005/8/layout/hierarchy3"/>
    <dgm:cxn modelId="{898A844E-B3B5-FF44-A2C8-1A9DD3C3EB63}" srcId="{C2C01472-2B80-3E4B-9FAA-4D587B8104BC}" destId="{A2EFA74E-3C43-9F43-845E-F8B9E4BF4EC8}" srcOrd="0" destOrd="0" parTransId="{3DA523F0-A783-9A48-B7A8-7B9E4E31CA5E}" sibTransId="{99AFC4DE-CAF2-BF49-B4A0-0ABF0A8DCE25}"/>
    <dgm:cxn modelId="{70D57F1C-3AD5-BF4E-A00F-29A1119ECDD5}" type="presOf" srcId="{A2EFA74E-3C43-9F43-845E-F8B9E4BF4EC8}" destId="{2A75C0F2-39F2-F149-BE83-3D16D4326E7F}" srcOrd="0" destOrd="0" presId="urn:microsoft.com/office/officeart/2005/8/layout/hierarchy3"/>
    <dgm:cxn modelId="{82D6C0EF-0F77-1E47-B5A5-53D040FB1D9D}" type="presOf" srcId="{894BB45E-8966-6D4A-9154-6494582AC79A}" destId="{5F5E8A7F-327C-7F4C-9905-7FD67475E6DA}" srcOrd="1" destOrd="0" presId="urn:microsoft.com/office/officeart/2005/8/layout/hierarchy3"/>
    <dgm:cxn modelId="{6DD71815-BAB1-6C49-863B-29EE7B14D98C}" type="presOf" srcId="{C2C01472-2B80-3E4B-9FAA-4D587B8104BC}" destId="{3B62F3D8-2522-0444-9AB3-60E07A14F8A5}" srcOrd="0" destOrd="0" presId="urn:microsoft.com/office/officeart/2005/8/layout/hierarchy3"/>
    <dgm:cxn modelId="{B618A29A-33B2-0D45-A70B-FFB3203A5E0E}" type="presOf" srcId="{C2C01472-2B80-3E4B-9FAA-4D587B8104BC}" destId="{558405F8-ABBA-2742-884E-D30090DC1EBD}" srcOrd="1" destOrd="0" presId="urn:microsoft.com/office/officeart/2005/8/layout/hierarchy3"/>
    <dgm:cxn modelId="{6211B008-CD79-C04C-A669-08955EFB9EBB}" type="presParOf" srcId="{EAA2C3D1-6862-5147-A53A-EFA10939F2EB}" destId="{4A24761C-0F29-0345-ABA1-38D6D4160734}" srcOrd="0" destOrd="0" presId="urn:microsoft.com/office/officeart/2005/8/layout/hierarchy3"/>
    <dgm:cxn modelId="{588D5FE2-BED2-1E40-A8C9-29C9F214D26F}" type="presParOf" srcId="{4A24761C-0F29-0345-ABA1-38D6D4160734}" destId="{11839BE2-F448-5143-A6E8-9D1FF474D57F}" srcOrd="0" destOrd="0" presId="urn:microsoft.com/office/officeart/2005/8/layout/hierarchy3"/>
    <dgm:cxn modelId="{405D6177-D38B-BA4C-90F7-061F8091F684}" type="presParOf" srcId="{11839BE2-F448-5143-A6E8-9D1FF474D57F}" destId="{3B62F3D8-2522-0444-9AB3-60E07A14F8A5}" srcOrd="0" destOrd="0" presId="urn:microsoft.com/office/officeart/2005/8/layout/hierarchy3"/>
    <dgm:cxn modelId="{59A7B275-40DF-B741-A63F-8D0220A39021}" type="presParOf" srcId="{11839BE2-F448-5143-A6E8-9D1FF474D57F}" destId="{558405F8-ABBA-2742-884E-D30090DC1EBD}" srcOrd="1" destOrd="0" presId="urn:microsoft.com/office/officeart/2005/8/layout/hierarchy3"/>
    <dgm:cxn modelId="{F0AB95F2-B72F-AB45-826C-324B6F2077BB}" type="presParOf" srcId="{4A24761C-0F29-0345-ABA1-38D6D4160734}" destId="{6D13A80D-D3B5-BC4D-AF8B-C897D5007D6D}" srcOrd="1" destOrd="0" presId="urn:microsoft.com/office/officeart/2005/8/layout/hierarchy3"/>
    <dgm:cxn modelId="{02AB835F-40D6-1642-A627-1C31809AF148}" type="presParOf" srcId="{6D13A80D-D3B5-BC4D-AF8B-C897D5007D6D}" destId="{347B86A2-35D0-C542-81FB-0BB6E430F6F2}" srcOrd="0" destOrd="0" presId="urn:microsoft.com/office/officeart/2005/8/layout/hierarchy3"/>
    <dgm:cxn modelId="{1E24AB23-4AC5-5344-90AA-6CA9B776FA7D}" type="presParOf" srcId="{6D13A80D-D3B5-BC4D-AF8B-C897D5007D6D}" destId="{2A75C0F2-39F2-F149-BE83-3D16D4326E7F}" srcOrd="1" destOrd="0" presId="urn:microsoft.com/office/officeart/2005/8/layout/hierarchy3"/>
    <dgm:cxn modelId="{9B052B8A-0F12-3144-BC73-9E3845252C10}" type="presParOf" srcId="{6D13A80D-D3B5-BC4D-AF8B-C897D5007D6D}" destId="{63C4522E-8077-6843-9F0F-AB740AAEA483}" srcOrd="2" destOrd="0" presId="urn:microsoft.com/office/officeart/2005/8/layout/hierarchy3"/>
    <dgm:cxn modelId="{D2D509B4-DD5D-E344-A02C-33E68BD41444}" type="presParOf" srcId="{6D13A80D-D3B5-BC4D-AF8B-C897D5007D6D}" destId="{FECA5F14-3CD3-354D-9C40-37EFFC1D9350}" srcOrd="3" destOrd="0" presId="urn:microsoft.com/office/officeart/2005/8/layout/hierarchy3"/>
    <dgm:cxn modelId="{1875F8D5-673F-174D-B20B-31D45A020909}" type="presParOf" srcId="{6D13A80D-D3B5-BC4D-AF8B-C897D5007D6D}" destId="{B975EB0F-61E5-BA45-BCA6-5F2F540C6328}" srcOrd="4" destOrd="0" presId="urn:microsoft.com/office/officeart/2005/8/layout/hierarchy3"/>
    <dgm:cxn modelId="{B6692C4E-5A4F-F845-8257-006518563D7C}" type="presParOf" srcId="{6D13A80D-D3B5-BC4D-AF8B-C897D5007D6D}" destId="{173269F7-DF56-C449-A376-4858DBB5A755}" srcOrd="5" destOrd="0" presId="urn:microsoft.com/office/officeart/2005/8/layout/hierarchy3"/>
    <dgm:cxn modelId="{6CD40651-2CEC-544C-9516-7107B81F7769}" type="presParOf" srcId="{EAA2C3D1-6862-5147-A53A-EFA10939F2EB}" destId="{02FD24EB-3E01-E046-AB04-51F4C3B7E2C4}" srcOrd="1" destOrd="0" presId="urn:microsoft.com/office/officeart/2005/8/layout/hierarchy3"/>
    <dgm:cxn modelId="{292496BB-2EDA-194E-BEAE-26A495E74D6C}" type="presParOf" srcId="{02FD24EB-3E01-E046-AB04-51F4C3B7E2C4}" destId="{4E052601-16E6-8A42-9605-47EAE82BA488}" srcOrd="0" destOrd="0" presId="urn:microsoft.com/office/officeart/2005/8/layout/hierarchy3"/>
    <dgm:cxn modelId="{D3C783F3-9521-994A-A7CA-B699DF4FAD66}" type="presParOf" srcId="{4E052601-16E6-8A42-9605-47EAE82BA488}" destId="{42A180D4-66CB-204D-8AB4-6ABC2E868B4C}" srcOrd="0" destOrd="0" presId="urn:microsoft.com/office/officeart/2005/8/layout/hierarchy3"/>
    <dgm:cxn modelId="{F077EBBF-F528-4A41-AA7E-2472DC451D07}" type="presParOf" srcId="{4E052601-16E6-8A42-9605-47EAE82BA488}" destId="{5F5E8A7F-327C-7F4C-9905-7FD67475E6DA}" srcOrd="1" destOrd="0" presId="urn:microsoft.com/office/officeart/2005/8/layout/hierarchy3"/>
    <dgm:cxn modelId="{88FA1943-57A0-0446-8E0D-16B3FC1503EE}" type="presParOf" srcId="{02FD24EB-3E01-E046-AB04-51F4C3B7E2C4}" destId="{50AA6589-1081-8344-B816-9DC49C14FA6C}" srcOrd="1" destOrd="0" presId="urn:microsoft.com/office/officeart/2005/8/layout/hierarchy3"/>
    <dgm:cxn modelId="{2C62D0F5-80B0-E644-8634-3444288D01C1}" type="presParOf" srcId="{50AA6589-1081-8344-B816-9DC49C14FA6C}" destId="{ED820B81-AC98-4B44-AFC7-15D289AA0C0C}" srcOrd="0" destOrd="0" presId="urn:microsoft.com/office/officeart/2005/8/layout/hierarchy3"/>
    <dgm:cxn modelId="{45C778E0-86A0-C04B-9E83-A06C2A572415}" type="presParOf" srcId="{50AA6589-1081-8344-B816-9DC49C14FA6C}" destId="{8D2F5CC4-877E-1149-B61F-D61D01AD77A8}" srcOrd="1" destOrd="0" presId="urn:microsoft.com/office/officeart/2005/8/layout/hierarchy3"/>
    <dgm:cxn modelId="{AADB239C-2CE7-554D-99A3-3F804ED02E2A}" type="presParOf" srcId="{50AA6589-1081-8344-B816-9DC49C14FA6C}" destId="{B56BF28F-4964-754D-9383-FCD377D90DF0}" srcOrd="2" destOrd="0" presId="urn:microsoft.com/office/officeart/2005/8/layout/hierarchy3"/>
    <dgm:cxn modelId="{9A33CC37-4702-6E42-A4B6-D2E65DE6BF5E}" type="presParOf" srcId="{50AA6589-1081-8344-B816-9DC49C14FA6C}" destId="{4EEAE6D7-BD5A-2C4A-9B48-D8DCC233D054}" srcOrd="3" destOrd="0" presId="urn:microsoft.com/office/officeart/2005/8/layout/hierarchy3"/>
    <dgm:cxn modelId="{078899FE-8B67-8540-9D57-46E9861DB8EB}" type="presParOf" srcId="{50AA6589-1081-8344-B816-9DC49C14FA6C}" destId="{5FA5DEDC-EB4B-114C-8B7B-FE5B4DDE99CB}" srcOrd="4" destOrd="0" presId="urn:microsoft.com/office/officeart/2005/8/layout/hierarchy3"/>
    <dgm:cxn modelId="{40888BCC-C110-1647-A840-EBD0A79F2719}" type="presParOf" srcId="{50AA6589-1081-8344-B816-9DC49C14FA6C}" destId="{31E0DB6E-83B6-DC4D-BAA2-9218DFA0413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43C79-0C01-AB4B-99AB-211E85C531E0}" type="doc">
      <dgm:prSet loTypeId="urn:microsoft.com/office/officeart/2005/8/layout/cycle5" loCatId="" qsTypeId="urn:microsoft.com/office/officeart/2005/8/quickstyle/simple1" qsCatId="simple" csTypeId="urn:microsoft.com/office/officeart/2005/8/colors/accent0_1" csCatId="mainScheme" phldr="1"/>
      <dgm:spPr/>
      <dgm:t>
        <a:bodyPr/>
        <a:lstStyle/>
        <a:p>
          <a:endParaRPr lang="en-US"/>
        </a:p>
      </dgm:t>
    </dgm:pt>
    <dgm:pt modelId="{423A42E9-D83B-5C4D-8F8D-EC98D7AA6D74}">
      <dgm:prSet phldrT="[Text]" custT="1"/>
      <dgm:spPr/>
      <dgm:t>
        <a:bodyPr/>
        <a:lstStyle/>
        <a:p>
          <a:r>
            <a:rPr lang="en-US" sz="1800" b="1" dirty="0" smtClean="0">
              <a:solidFill>
                <a:srgbClr val="FF0000"/>
              </a:solidFill>
            </a:rPr>
            <a:t>Define</a:t>
          </a:r>
          <a:r>
            <a:rPr lang="en-US" sz="1800" dirty="0" smtClean="0"/>
            <a:t> simply</a:t>
          </a:r>
          <a:endParaRPr lang="en-US" sz="1800" dirty="0"/>
        </a:p>
      </dgm:t>
    </dgm:pt>
    <dgm:pt modelId="{5C1EE11F-122A-374E-92C2-F3FB9CD3EB38}" type="parTrans" cxnId="{5216B0C3-F312-2B46-B907-848D6E04400A}">
      <dgm:prSet/>
      <dgm:spPr/>
      <dgm:t>
        <a:bodyPr/>
        <a:lstStyle/>
        <a:p>
          <a:endParaRPr lang="en-US" sz="1800"/>
        </a:p>
      </dgm:t>
    </dgm:pt>
    <dgm:pt modelId="{67D54AE0-9710-1A48-8033-61252207C08E}" type="sibTrans" cxnId="{5216B0C3-F312-2B46-B907-848D6E04400A}">
      <dgm:prSet/>
      <dgm:spPr>
        <a:ln w="38100" cmpd="sng"/>
      </dgm:spPr>
      <dgm:t>
        <a:bodyPr/>
        <a:lstStyle/>
        <a:p>
          <a:endParaRPr lang="en-US" sz="1800"/>
        </a:p>
      </dgm:t>
    </dgm:pt>
    <dgm:pt modelId="{A13F612D-C943-9C4F-BBA6-3C4176E6AAEA}">
      <dgm:prSet phldrT="[Text]" custT="1"/>
      <dgm:spPr/>
      <dgm:t>
        <a:bodyPr/>
        <a:lstStyle/>
        <a:p>
          <a:r>
            <a:rPr lang="en-US" sz="1800" b="1" dirty="0" smtClean="0">
              <a:solidFill>
                <a:srgbClr val="FF0000"/>
              </a:solidFill>
            </a:rPr>
            <a:t>Model</a:t>
          </a:r>
          <a:r>
            <a:rPr lang="en-US" sz="1800" dirty="0" smtClean="0"/>
            <a:t>/</a:t>
          </a:r>
          <a:r>
            <a:rPr lang="en-US" sz="1800" b="1" dirty="0" smtClean="0">
              <a:solidFill>
                <a:srgbClr val="FF0000"/>
              </a:solidFill>
            </a:rPr>
            <a:t>demonstrate</a:t>
          </a:r>
          <a:r>
            <a:rPr lang="en-US" sz="1800" dirty="0" smtClean="0"/>
            <a:t> w/ range of examples</a:t>
          </a:r>
          <a:endParaRPr lang="en-US" sz="1800" dirty="0"/>
        </a:p>
      </dgm:t>
    </dgm:pt>
    <dgm:pt modelId="{832BFF2E-8349-4948-96DE-29C8999D6A53}" type="parTrans" cxnId="{9A761CE2-0CDA-B148-8DA5-97781988D303}">
      <dgm:prSet/>
      <dgm:spPr/>
      <dgm:t>
        <a:bodyPr/>
        <a:lstStyle/>
        <a:p>
          <a:endParaRPr lang="en-US" sz="1800"/>
        </a:p>
      </dgm:t>
    </dgm:pt>
    <dgm:pt modelId="{4AF92177-78D3-124F-8223-8015EF1099DF}" type="sibTrans" cxnId="{9A761CE2-0CDA-B148-8DA5-97781988D303}">
      <dgm:prSet/>
      <dgm:spPr>
        <a:ln w="38100" cmpd="sng"/>
      </dgm:spPr>
      <dgm:t>
        <a:bodyPr/>
        <a:lstStyle/>
        <a:p>
          <a:endParaRPr lang="en-US" sz="1800"/>
        </a:p>
      </dgm:t>
    </dgm:pt>
    <dgm:pt modelId="{C4896320-72E0-404E-A14E-9BA64C973EBD}">
      <dgm:prSet phldrT="[Text]" custT="1"/>
      <dgm:spPr/>
      <dgm:t>
        <a:bodyPr/>
        <a:lstStyle/>
        <a:p>
          <a:r>
            <a:rPr lang="en-US" sz="1800" b="1" dirty="0" smtClean="0">
              <a:solidFill>
                <a:srgbClr val="FF0000"/>
              </a:solidFill>
            </a:rPr>
            <a:t>Practice</a:t>
          </a:r>
          <a:r>
            <a:rPr lang="en-US" sz="1800" dirty="0" smtClean="0">
              <a:solidFill>
                <a:srgbClr val="FF0000"/>
              </a:solidFill>
            </a:rPr>
            <a:t> </a:t>
          </a:r>
          <a:r>
            <a:rPr lang="en-US" sz="1800" dirty="0" smtClean="0"/>
            <a:t>in range of natural settings</a:t>
          </a:r>
          <a:endParaRPr lang="en-US" sz="1800" dirty="0"/>
        </a:p>
      </dgm:t>
    </dgm:pt>
    <dgm:pt modelId="{24F58FA7-E1AA-8C41-B279-9F97F1A0E61D}" type="parTrans" cxnId="{F0EFAB3D-E70D-484E-822F-4D7D840B9D97}">
      <dgm:prSet/>
      <dgm:spPr/>
      <dgm:t>
        <a:bodyPr/>
        <a:lstStyle/>
        <a:p>
          <a:endParaRPr lang="en-US" sz="1800"/>
        </a:p>
      </dgm:t>
    </dgm:pt>
    <dgm:pt modelId="{508A4CA2-7DBF-8A4B-8040-12680D8A57AF}" type="sibTrans" cxnId="{F0EFAB3D-E70D-484E-822F-4D7D840B9D97}">
      <dgm:prSet/>
      <dgm:spPr>
        <a:ln w="38100" cmpd="sng"/>
      </dgm:spPr>
      <dgm:t>
        <a:bodyPr/>
        <a:lstStyle/>
        <a:p>
          <a:endParaRPr lang="en-US" sz="1800"/>
        </a:p>
      </dgm:t>
    </dgm:pt>
    <dgm:pt modelId="{B11FC390-9286-0145-8D91-FBCF8B087027}">
      <dgm:prSet phldrT="[Text]" custT="1"/>
      <dgm:spPr/>
      <dgm:t>
        <a:bodyPr/>
        <a:lstStyle/>
        <a:p>
          <a:r>
            <a:rPr lang="en-US" sz="1800" b="1" dirty="0" smtClean="0">
              <a:solidFill>
                <a:srgbClr val="FF0000"/>
              </a:solidFill>
            </a:rPr>
            <a:t>Monitor</a:t>
          </a:r>
          <a:r>
            <a:rPr lang="en-US" sz="1800" dirty="0" smtClean="0">
              <a:solidFill>
                <a:srgbClr val="FF0000"/>
              </a:solidFill>
            </a:rPr>
            <a:t> </a:t>
          </a:r>
          <a:r>
            <a:rPr lang="en-US" sz="1800" dirty="0" smtClean="0"/>
            <a:t>&amp; provide positive feedback &amp; </a:t>
          </a:r>
          <a:r>
            <a:rPr lang="en-US" sz="1800" b="1" dirty="0" smtClean="0">
              <a:solidFill>
                <a:srgbClr val="FF0000"/>
              </a:solidFill>
            </a:rPr>
            <a:t>reinforcement</a:t>
          </a:r>
          <a:endParaRPr lang="en-US" sz="1800" b="1" dirty="0">
            <a:solidFill>
              <a:srgbClr val="FF0000"/>
            </a:solidFill>
          </a:endParaRPr>
        </a:p>
      </dgm:t>
    </dgm:pt>
    <dgm:pt modelId="{3AD7986E-BD73-954F-A456-964EA2886628}" type="parTrans" cxnId="{D3E63C4E-D41B-5C4E-B519-5E2286D58D6D}">
      <dgm:prSet/>
      <dgm:spPr/>
      <dgm:t>
        <a:bodyPr/>
        <a:lstStyle/>
        <a:p>
          <a:endParaRPr lang="en-US" sz="1800"/>
        </a:p>
      </dgm:t>
    </dgm:pt>
    <dgm:pt modelId="{687D14A8-C7F7-6D4C-B7CA-B3ABD2C5DCAF}" type="sibTrans" cxnId="{D3E63C4E-D41B-5C4E-B519-5E2286D58D6D}">
      <dgm:prSet/>
      <dgm:spPr>
        <a:ln w="38100" cmpd="sng"/>
      </dgm:spPr>
      <dgm:t>
        <a:bodyPr/>
        <a:lstStyle/>
        <a:p>
          <a:endParaRPr lang="en-US" sz="1800"/>
        </a:p>
      </dgm:t>
    </dgm:pt>
    <dgm:pt modelId="{28750D44-6CB3-2B4D-9A9E-24B8EDB34083}">
      <dgm:prSet phldrT="[Text]" custT="1"/>
      <dgm:spPr/>
      <dgm:t>
        <a:bodyPr/>
        <a:lstStyle/>
        <a:p>
          <a:r>
            <a:rPr lang="en-US" sz="1800" dirty="0" smtClean="0"/>
            <a:t>Based on </a:t>
          </a:r>
          <a:r>
            <a:rPr lang="en-US" sz="1800" b="1" dirty="0" smtClean="0">
              <a:solidFill>
                <a:srgbClr val="FF0000"/>
              </a:solidFill>
            </a:rPr>
            <a:t>data, adjust </a:t>
          </a:r>
          <a:r>
            <a:rPr lang="en-US" sz="1800" dirty="0" smtClean="0"/>
            <a:t>instruction &amp; reteach</a:t>
          </a:r>
          <a:endParaRPr lang="en-US" sz="1800" dirty="0"/>
        </a:p>
      </dgm:t>
    </dgm:pt>
    <dgm:pt modelId="{54FE9BD2-5A0E-4440-B060-6F61BEFD97E1}" type="parTrans" cxnId="{9FB16AE9-7493-6042-B4BD-4B84D08A856C}">
      <dgm:prSet/>
      <dgm:spPr/>
      <dgm:t>
        <a:bodyPr/>
        <a:lstStyle/>
        <a:p>
          <a:endParaRPr lang="en-US" sz="1800"/>
        </a:p>
      </dgm:t>
    </dgm:pt>
    <dgm:pt modelId="{97235BA4-0B8B-644F-BE1B-5B449D9F6117}" type="sibTrans" cxnId="{9FB16AE9-7493-6042-B4BD-4B84D08A856C}">
      <dgm:prSet/>
      <dgm:spPr>
        <a:ln w="38100" cmpd="sng"/>
      </dgm:spPr>
      <dgm:t>
        <a:bodyPr/>
        <a:lstStyle/>
        <a:p>
          <a:endParaRPr lang="en-US" sz="1800"/>
        </a:p>
      </dgm:t>
    </dgm:pt>
    <dgm:pt modelId="{357612F2-6A16-DA4B-80E3-B6C0E5609A7F}" type="pres">
      <dgm:prSet presAssocID="{4AA43C79-0C01-AB4B-99AB-211E85C531E0}" presName="cycle" presStyleCnt="0">
        <dgm:presLayoutVars>
          <dgm:dir/>
          <dgm:resizeHandles val="exact"/>
        </dgm:presLayoutVars>
      </dgm:prSet>
      <dgm:spPr/>
      <dgm:t>
        <a:bodyPr/>
        <a:lstStyle/>
        <a:p>
          <a:endParaRPr lang="en-US"/>
        </a:p>
      </dgm:t>
    </dgm:pt>
    <dgm:pt modelId="{8A15C50A-1EB4-B542-A3CA-E9D835F1FB8E}" type="pres">
      <dgm:prSet presAssocID="{423A42E9-D83B-5C4D-8F8D-EC98D7AA6D74}" presName="node" presStyleLbl="node1" presStyleIdx="0" presStyleCnt="5" custScaleX="155232" custScaleY="85359" custRadScaleRad="104591" custRadScaleInc="26940">
        <dgm:presLayoutVars>
          <dgm:bulletEnabled val="1"/>
        </dgm:presLayoutVars>
      </dgm:prSet>
      <dgm:spPr/>
      <dgm:t>
        <a:bodyPr/>
        <a:lstStyle/>
        <a:p>
          <a:endParaRPr lang="en-US"/>
        </a:p>
      </dgm:t>
    </dgm:pt>
    <dgm:pt modelId="{85400882-7594-D54A-A7F7-4C0EADBDAAFD}" type="pres">
      <dgm:prSet presAssocID="{423A42E9-D83B-5C4D-8F8D-EC98D7AA6D74}" presName="spNode" presStyleCnt="0"/>
      <dgm:spPr/>
    </dgm:pt>
    <dgm:pt modelId="{5E7BC2E2-1FEA-DB4F-8C2B-569B1AB5147E}" type="pres">
      <dgm:prSet presAssocID="{67D54AE0-9710-1A48-8033-61252207C08E}" presName="sibTrans" presStyleLbl="sibTrans1D1" presStyleIdx="0" presStyleCnt="5" custScaleX="2000000" custScaleY="2000000"/>
      <dgm:spPr/>
      <dgm:t>
        <a:bodyPr/>
        <a:lstStyle/>
        <a:p>
          <a:endParaRPr lang="en-US"/>
        </a:p>
      </dgm:t>
    </dgm:pt>
    <dgm:pt modelId="{8E58DEE5-E4B9-4344-8983-AA837B84524D}" type="pres">
      <dgm:prSet presAssocID="{A13F612D-C943-9C4F-BBA6-3C4176E6AAEA}" presName="node" presStyleLbl="node1" presStyleIdx="1" presStyleCnt="5" custScaleX="192176" custScaleY="107230" custRadScaleRad="112414" custRadScaleInc="-200">
        <dgm:presLayoutVars>
          <dgm:bulletEnabled val="1"/>
        </dgm:presLayoutVars>
      </dgm:prSet>
      <dgm:spPr/>
      <dgm:t>
        <a:bodyPr/>
        <a:lstStyle/>
        <a:p>
          <a:endParaRPr lang="en-US"/>
        </a:p>
      </dgm:t>
    </dgm:pt>
    <dgm:pt modelId="{F1C6BCE8-5B82-894A-845A-7294F9B19BDE}" type="pres">
      <dgm:prSet presAssocID="{A13F612D-C943-9C4F-BBA6-3C4176E6AAEA}" presName="spNode" presStyleCnt="0"/>
      <dgm:spPr/>
    </dgm:pt>
    <dgm:pt modelId="{7018FE25-A215-954D-98E8-370C60143EE7}" type="pres">
      <dgm:prSet presAssocID="{4AF92177-78D3-124F-8223-8015EF1099DF}" presName="sibTrans" presStyleLbl="sibTrans1D1" presStyleIdx="1" presStyleCnt="5" custScaleX="2000000" custScaleY="2000000"/>
      <dgm:spPr/>
      <dgm:t>
        <a:bodyPr/>
        <a:lstStyle/>
        <a:p>
          <a:endParaRPr lang="en-US"/>
        </a:p>
      </dgm:t>
    </dgm:pt>
    <dgm:pt modelId="{75217643-780A-4144-8446-548B05D13BEF}" type="pres">
      <dgm:prSet presAssocID="{C4896320-72E0-404E-A14E-9BA64C973EBD}" presName="node" presStyleLbl="node1" presStyleIdx="2" presStyleCnt="5" custScaleX="144680" custScaleY="98092" custRadScaleRad="111798" custRadScaleInc="-114335">
        <dgm:presLayoutVars>
          <dgm:bulletEnabled val="1"/>
        </dgm:presLayoutVars>
      </dgm:prSet>
      <dgm:spPr/>
      <dgm:t>
        <a:bodyPr/>
        <a:lstStyle/>
        <a:p>
          <a:endParaRPr lang="en-US"/>
        </a:p>
      </dgm:t>
    </dgm:pt>
    <dgm:pt modelId="{6A234398-AD7F-324B-8ABB-D7A0A04E4C9D}" type="pres">
      <dgm:prSet presAssocID="{C4896320-72E0-404E-A14E-9BA64C973EBD}" presName="spNode" presStyleCnt="0"/>
      <dgm:spPr/>
    </dgm:pt>
    <dgm:pt modelId="{79EDA537-4D64-3A4F-83EC-663BB322412C}" type="pres">
      <dgm:prSet presAssocID="{508A4CA2-7DBF-8A4B-8040-12680D8A57AF}" presName="sibTrans" presStyleLbl="sibTrans1D1" presStyleIdx="2" presStyleCnt="5" custScaleX="2000000" custScaleY="2000000"/>
      <dgm:spPr/>
      <dgm:t>
        <a:bodyPr/>
        <a:lstStyle/>
        <a:p>
          <a:endParaRPr lang="en-US"/>
        </a:p>
      </dgm:t>
    </dgm:pt>
    <dgm:pt modelId="{A306F3CE-D67B-B444-B04E-68BBEA235CFD}" type="pres">
      <dgm:prSet presAssocID="{B11FC390-9286-0145-8D91-FBCF8B087027}" presName="node" presStyleLbl="node1" presStyleIdx="3" presStyleCnt="5" custScaleX="208330" custScaleY="116654" custRadScaleRad="92074" custRadScaleInc="120027">
        <dgm:presLayoutVars>
          <dgm:bulletEnabled val="1"/>
        </dgm:presLayoutVars>
      </dgm:prSet>
      <dgm:spPr/>
      <dgm:t>
        <a:bodyPr/>
        <a:lstStyle/>
        <a:p>
          <a:endParaRPr lang="en-US"/>
        </a:p>
      </dgm:t>
    </dgm:pt>
    <dgm:pt modelId="{6AE47D68-386F-B84E-AD8C-8F2D76E77672}" type="pres">
      <dgm:prSet presAssocID="{B11FC390-9286-0145-8D91-FBCF8B087027}" presName="spNode" presStyleCnt="0"/>
      <dgm:spPr/>
    </dgm:pt>
    <dgm:pt modelId="{61DD5EDB-AF24-CA4A-B04A-F58FAB1384FD}" type="pres">
      <dgm:prSet presAssocID="{687D14A8-C7F7-6D4C-B7CA-B3ABD2C5DCAF}" presName="sibTrans" presStyleLbl="sibTrans1D1" presStyleIdx="3" presStyleCnt="5" custScaleX="2000000" custScaleY="2000000"/>
      <dgm:spPr/>
      <dgm:t>
        <a:bodyPr/>
        <a:lstStyle/>
        <a:p>
          <a:endParaRPr lang="en-US"/>
        </a:p>
      </dgm:t>
    </dgm:pt>
    <dgm:pt modelId="{910CA4A9-50DE-1844-8FF6-C87DBA62C53D}" type="pres">
      <dgm:prSet presAssocID="{28750D44-6CB3-2B4D-9A9E-24B8EDB34083}" presName="node" presStyleLbl="node1" presStyleIdx="4" presStyleCnt="5" custScaleX="178030" custScaleY="116102" custRadScaleRad="90313" custRadScaleInc="19511">
        <dgm:presLayoutVars>
          <dgm:bulletEnabled val="1"/>
        </dgm:presLayoutVars>
      </dgm:prSet>
      <dgm:spPr/>
      <dgm:t>
        <a:bodyPr/>
        <a:lstStyle/>
        <a:p>
          <a:endParaRPr lang="en-US"/>
        </a:p>
      </dgm:t>
    </dgm:pt>
    <dgm:pt modelId="{023225F4-8B6E-D84E-95E3-BAEFE0807F5B}" type="pres">
      <dgm:prSet presAssocID="{28750D44-6CB3-2B4D-9A9E-24B8EDB34083}" presName="spNode" presStyleCnt="0"/>
      <dgm:spPr/>
    </dgm:pt>
    <dgm:pt modelId="{4EFC0C99-69F2-A342-846A-B082A23F5061}" type="pres">
      <dgm:prSet presAssocID="{97235BA4-0B8B-644F-BE1B-5B449D9F6117}" presName="sibTrans" presStyleLbl="sibTrans1D1" presStyleIdx="4" presStyleCnt="5" custScaleX="2000000" custScaleY="2000000"/>
      <dgm:spPr/>
      <dgm:t>
        <a:bodyPr/>
        <a:lstStyle/>
        <a:p>
          <a:endParaRPr lang="en-US"/>
        </a:p>
      </dgm:t>
    </dgm:pt>
  </dgm:ptLst>
  <dgm:cxnLst>
    <dgm:cxn modelId="{68042AA9-DA79-C845-88F5-16143A3F6028}" type="presOf" srcId="{67D54AE0-9710-1A48-8033-61252207C08E}" destId="{5E7BC2E2-1FEA-DB4F-8C2B-569B1AB5147E}" srcOrd="0" destOrd="0" presId="urn:microsoft.com/office/officeart/2005/8/layout/cycle5"/>
    <dgm:cxn modelId="{F0EFAB3D-E70D-484E-822F-4D7D840B9D97}" srcId="{4AA43C79-0C01-AB4B-99AB-211E85C531E0}" destId="{C4896320-72E0-404E-A14E-9BA64C973EBD}" srcOrd="2" destOrd="0" parTransId="{24F58FA7-E1AA-8C41-B279-9F97F1A0E61D}" sibTransId="{508A4CA2-7DBF-8A4B-8040-12680D8A57AF}"/>
    <dgm:cxn modelId="{2FF6E443-4577-664A-8EE1-6F457C2AA40D}" type="presOf" srcId="{B11FC390-9286-0145-8D91-FBCF8B087027}" destId="{A306F3CE-D67B-B444-B04E-68BBEA235CFD}" srcOrd="0" destOrd="0" presId="urn:microsoft.com/office/officeart/2005/8/layout/cycle5"/>
    <dgm:cxn modelId="{D5BD2073-C538-1F44-ADC8-AF2574B34728}" type="presOf" srcId="{4AF92177-78D3-124F-8223-8015EF1099DF}" destId="{7018FE25-A215-954D-98E8-370C60143EE7}" srcOrd="0" destOrd="0" presId="urn:microsoft.com/office/officeart/2005/8/layout/cycle5"/>
    <dgm:cxn modelId="{5216B0C3-F312-2B46-B907-848D6E04400A}" srcId="{4AA43C79-0C01-AB4B-99AB-211E85C531E0}" destId="{423A42E9-D83B-5C4D-8F8D-EC98D7AA6D74}" srcOrd="0" destOrd="0" parTransId="{5C1EE11F-122A-374E-92C2-F3FB9CD3EB38}" sibTransId="{67D54AE0-9710-1A48-8033-61252207C08E}"/>
    <dgm:cxn modelId="{D3E63C4E-D41B-5C4E-B519-5E2286D58D6D}" srcId="{4AA43C79-0C01-AB4B-99AB-211E85C531E0}" destId="{B11FC390-9286-0145-8D91-FBCF8B087027}" srcOrd="3" destOrd="0" parTransId="{3AD7986E-BD73-954F-A456-964EA2886628}" sibTransId="{687D14A8-C7F7-6D4C-B7CA-B3ABD2C5DCAF}"/>
    <dgm:cxn modelId="{ED2A44C4-0FC7-2748-95D0-3D345CFDB27A}" type="presOf" srcId="{508A4CA2-7DBF-8A4B-8040-12680D8A57AF}" destId="{79EDA537-4D64-3A4F-83EC-663BB322412C}" srcOrd="0" destOrd="0" presId="urn:microsoft.com/office/officeart/2005/8/layout/cycle5"/>
    <dgm:cxn modelId="{A1FA20E9-4E67-9F41-AB3A-EE0808874C4A}" type="presOf" srcId="{4AA43C79-0C01-AB4B-99AB-211E85C531E0}" destId="{357612F2-6A16-DA4B-80E3-B6C0E5609A7F}" srcOrd="0" destOrd="0" presId="urn:microsoft.com/office/officeart/2005/8/layout/cycle5"/>
    <dgm:cxn modelId="{9A761CE2-0CDA-B148-8DA5-97781988D303}" srcId="{4AA43C79-0C01-AB4B-99AB-211E85C531E0}" destId="{A13F612D-C943-9C4F-BBA6-3C4176E6AAEA}" srcOrd="1" destOrd="0" parTransId="{832BFF2E-8349-4948-96DE-29C8999D6A53}" sibTransId="{4AF92177-78D3-124F-8223-8015EF1099DF}"/>
    <dgm:cxn modelId="{9FB16AE9-7493-6042-B4BD-4B84D08A856C}" srcId="{4AA43C79-0C01-AB4B-99AB-211E85C531E0}" destId="{28750D44-6CB3-2B4D-9A9E-24B8EDB34083}" srcOrd="4" destOrd="0" parTransId="{54FE9BD2-5A0E-4440-B060-6F61BEFD97E1}" sibTransId="{97235BA4-0B8B-644F-BE1B-5B449D9F6117}"/>
    <dgm:cxn modelId="{93160020-0663-A94C-AC2E-8AEFA9711AEE}" type="presOf" srcId="{97235BA4-0B8B-644F-BE1B-5B449D9F6117}" destId="{4EFC0C99-69F2-A342-846A-B082A23F5061}" srcOrd="0" destOrd="0" presId="urn:microsoft.com/office/officeart/2005/8/layout/cycle5"/>
    <dgm:cxn modelId="{97760908-9EA3-A043-AF68-F0CD7FDC0899}" type="presOf" srcId="{A13F612D-C943-9C4F-BBA6-3C4176E6AAEA}" destId="{8E58DEE5-E4B9-4344-8983-AA837B84524D}" srcOrd="0" destOrd="0" presId="urn:microsoft.com/office/officeart/2005/8/layout/cycle5"/>
    <dgm:cxn modelId="{9E0B8A96-72D0-9846-AAAD-7C219EADB013}" type="presOf" srcId="{C4896320-72E0-404E-A14E-9BA64C973EBD}" destId="{75217643-780A-4144-8446-548B05D13BEF}" srcOrd="0" destOrd="0" presId="urn:microsoft.com/office/officeart/2005/8/layout/cycle5"/>
    <dgm:cxn modelId="{84E450FF-6CA4-EA4C-864D-8D4ADBA68197}" type="presOf" srcId="{687D14A8-C7F7-6D4C-B7CA-B3ABD2C5DCAF}" destId="{61DD5EDB-AF24-CA4A-B04A-F58FAB1384FD}" srcOrd="0" destOrd="0" presId="urn:microsoft.com/office/officeart/2005/8/layout/cycle5"/>
    <dgm:cxn modelId="{B3ED6900-2E60-FF42-BB40-CBA71681A15E}" type="presOf" srcId="{28750D44-6CB3-2B4D-9A9E-24B8EDB34083}" destId="{910CA4A9-50DE-1844-8FF6-C87DBA62C53D}" srcOrd="0" destOrd="0" presId="urn:microsoft.com/office/officeart/2005/8/layout/cycle5"/>
    <dgm:cxn modelId="{8D8D5D8E-6ED0-3340-8EF7-B8D664EECDB8}" type="presOf" srcId="{423A42E9-D83B-5C4D-8F8D-EC98D7AA6D74}" destId="{8A15C50A-1EB4-B542-A3CA-E9D835F1FB8E}" srcOrd="0" destOrd="0" presId="urn:microsoft.com/office/officeart/2005/8/layout/cycle5"/>
    <dgm:cxn modelId="{DCC4F991-8C4F-854F-B1E1-EF2F9215FC1B}" type="presParOf" srcId="{357612F2-6A16-DA4B-80E3-B6C0E5609A7F}" destId="{8A15C50A-1EB4-B542-A3CA-E9D835F1FB8E}" srcOrd="0" destOrd="0" presId="urn:microsoft.com/office/officeart/2005/8/layout/cycle5"/>
    <dgm:cxn modelId="{2E2CE88E-7B2B-864C-8A3B-C2C6E378AC07}" type="presParOf" srcId="{357612F2-6A16-DA4B-80E3-B6C0E5609A7F}" destId="{85400882-7594-D54A-A7F7-4C0EADBDAAFD}" srcOrd="1" destOrd="0" presId="urn:microsoft.com/office/officeart/2005/8/layout/cycle5"/>
    <dgm:cxn modelId="{5E3DF26A-60F1-2B43-9E7C-458B22D9DEF6}" type="presParOf" srcId="{357612F2-6A16-DA4B-80E3-B6C0E5609A7F}" destId="{5E7BC2E2-1FEA-DB4F-8C2B-569B1AB5147E}" srcOrd="2" destOrd="0" presId="urn:microsoft.com/office/officeart/2005/8/layout/cycle5"/>
    <dgm:cxn modelId="{8B7B6F6F-22F3-694D-BB08-8B73B003DBE5}" type="presParOf" srcId="{357612F2-6A16-DA4B-80E3-B6C0E5609A7F}" destId="{8E58DEE5-E4B9-4344-8983-AA837B84524D}" srcOrd="3" destOrd="0" presId="urn:microsoft.com/office/officeart/2005/8/layout/cycle5"/>
    <dgm:cxn modelId="{66E68057-89B8-C543-B33B-3066DE501D95}" type="presParOf" srcId="{357612F2-6A16-DA4B-80E3-B6C0E5609A7F}" destId="{F1C6BCE8-5B82-894A-845A-7294F9B19BDE}" srcOrd="4" destOrd="0" presId="urn:microsoft.com/office/officeart/2005/8/layout/cycle5"/>
    <dgm:cxn modelId="{E07A3A4E-BE54-3A4A-ACFB-B89AA361BCA8}" type="presParOf" srcId="{357612F2-6A16-DA4B-80E3-B6C0E5609A7F}" destId="{7018FE25-A215-954D-98E8-370C60143EE7}" srcOrd="5" destOrd="0" presId="urn:microsoft.com/office/officeart/2005/8/layout/cycle5"/>
    <dgm:cxn modelId="{51A996E6-2F54-534C-8452-F1EFB3499E6F}" type="presParOf" srcId="{357612F2-6A16-DA4B-80E3-B6C0E5609A7F}" destId="{75217643-780A-4144-8446-548B05D13BEF}" srcOrd="6" destOrd="0" presId="urn:microsoft.com/office/officeart/2005/8/layout/cycle5"/>
    <dgm:cxn modelId="{452DD4C3-66C7-6047-B1D7-2A650FD7125D}" type="presParOf" srcId="{357612F2-6A16-DA4B-80E3-B6C0E5609A7F}" destId="{6A234398-AD7F-324B-8ABB-D7A0A04E4C9D}" srcOrd="7" destOrd="0" presId="urn:microsoft.com/office/officeart/2005/8/layout/cycle5"/>
    <dgm:cxn modelId="{B181D8F1-6A93-7B4D-9E41-5C0046720608}" type="presParOf" srcId="{357612F2-6A16-DA4B-80E3-B6C0E5609A7F}" destId="{79EDA537-4D64-3A4F-83EC-663BB322412C}" srcOrd="8" destOrd="0" presId="urn:microsoft.com/office/officeart/2005/8/layout/cycle5"/>
    <dgm:cxn modelId="{7D2C09B5-4659-134A-BEA8-5B6A54C029D2}" type="presParOf" srcId="{357612F2-6A16-DA4B-80E3-B6C0E5609A7F}" destId="{A306F3CE-D67B-B444-B04E-68BBEA235CFD}" srcOrd="9" destOrd="0" presId="urn:microsoft.com/office/officeart/2005/8/layout/cycle5"/>
    <dgm:cxn modelId="{10A39E74-59B3-BF44-95D6-F109E8674940}" type="presParOf" srcId="{357612F2-6A16-DA4B-80E3-B6C0E5609A7F}" destId="{6AE47D68-386F-B84E-AD8C-8F2D76E77672}" srcOrd="10" destOrd="0" presId="urn:microsoft.com/office/officeart/2005/8/layout/cycle5"/>
    <dgm:cxn modelId="{83519580-D9D4-9248-8D25-C02ED7F43CC0}" type="presParOf" srcId="{357612F2-6A16-DA4B-80E3-B6C0E5609A7F}" destId="{61DD5EDB-AF24-CA4A-B04A-F58FAB1384FD}" srcOrd="11" destOrd="0" presId="urn:microsoft.com/office/officeart/2005/8/layout/cycle5"/>
    <dgm:cxn modelId="{023F6256-DDFA-2246-B9EB-BC72A9FA630B}" type="presParOf" srcId="{357612F2-6A16-DA4B-80E3-B6C0E5609A7F}" destId="{910CA4A9-50DE-1844-8FF6-C87DBA62C53D}" srcOrd="12" destOrd="0" presId="urn:microsoft.com/office/officeart/2005/8/layout/cycle5"/>
    <dgm:cxn modelId="{04DEA56E-75CD-294F-B77A-291A9146F3C6}" type="presParOf" srcId="{357612F2-6A16-DA4B-80E3-B6C0E5609A7F}" destId="{023225F4-8B6E-D84E-95E3-BAEFE0807F5B}" srcOrd="13" destOrd="0" presId="urn:microsoft.com/office/officeart/2005/8/layout/cycle5"/>
    <dgm:cxn modelId="{EF200205-8985-DF44-AE6E-F6C335D2A3FE}" type="presParOf" srcId="{357612F2-6A16-DA4B-80E3-B6C0E5609A7F}" destId="{4EFC0C99-69F2-A342-846A-B082A23F5061}"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FE4C4-45F1-2E4B-BE6A-EEAD717AF0F4}">
      <dsp:nvSpPr>
        <dsp:cNvPr id="0" name=""/>
        <dsp:cNvSpPr/>
      </dsp:nvSpPr>
      <dsp:spPr>
        <a:xfrm>
          <a:off x="3076504" y="2387645"/>
          <a:ext cx="2909270" cy="1165867"/>
        </a:xfrm>
        <a:prstGeom prst="ellipse">
          <a:avLst/>
        </a:prstGeom>
        <a:solidFill>
          <a:srgbClr val="FFFF0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ISF Key Messages</a:t>
          </a:r>
          <a:endParaRPr lang="en-US" sz="2400" b="0" kern="1200" dirty="0"/>
        </a:p>
      </dsp:txBody>
      <dsp:txXfrm>
        <a:off x="3502557" y="2558382"/>
        <a:ext cx="2057164" cy="824393"/>
      </dsp:txXfrm>
    </dsp:sp>
    <dsp:sp modelId="{43DDB7CB-243B-824B-8B60-DD3A06CD7389}">
      <dsp:nvSpPr>
        <dsp:cNvPr id="0" name=""/>
        <dsp:cNvSpPr/>
      </dsp:nvSpPr>
      <dsp:spPr>
        <a:xfrm rot="13112705">
          <a:off x="3097370" y="2088363"/>
          <a:ext cx="1042700" cy="51056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233852" y="2238197"/>
        <a:ext cx="889532" cy="306337"/>
      </dsp:txXfrm>
    </dsp:sp>
    <dsp:sp modelId="{A1D76A54-C35F-204D-8AA9-FCF6A98B4BC7}">
      <dsp:nvSpPr>
        <dsp:cNvPr id="0" name=""/>
        <dsp:cNvSpPr/>
      </dsp:nvSpPr>
      <dsp:spPr>
        <a:xfrm>
          <a:off x="724057" y="551072"/>
          <a:ext cx="3425297" cy="150165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0" u="none" kern="1200" dirty="0" smtClean="0"/>
        </a:p>
        <a:p>
          <a:pPr lvl="0" algn="ctr" defTabSz="1066800">
            <a:lnSpc>
              <a:spcPct val="90000"/>
            </a:lnSpc>
            <a:spcBef>
              <a:spcPct val="0"/>
            </a:spcBef>
            <a:spcAft>
              <a:spcPct val="35000"/>
            </a:spcAft>
          </a:pPr>
          <a:r>
            <a:rPr lang="en-US" sz="2400" b="0" u="none" kern="1200" dirty="0" smtClean="0"/>
            <a:t>1. Single System of Delivery</a:t>
          </a:r>
        </a:p>
        <a:p>
          <a:pPr lvl="0" algn="ctr" defTabSz="1066800">
            <a:lnSpc>
              <a:spcPct val="90000"/>
            </a:lnSpc>
            <a:spcBef>
              <a:spcPct val="0"/>
            </a:spcBef>
            <a:spcAft>
              <a:spcPct val="35000"/>
            </a:spcAft>
          </a:pPr>
          <a:endParaRPr lang="en-US" sz="2000" b="0" kern="1200" dirty="0"/>
        </a:p>
      </dsp:txBody>
      <dsp:txXfrm>
        <a:off x="1225680" y="770984"/>
        <a:ext cx="2422051" cy="1061827"/>
      </dsp:txXfrm>
    </dsp:sp>
    <dsp:sp modelId="{738E3708-1AE4-D043-87F5-8DF07152BBA8}">
      <dsp:nvSpPr>
        <dsp:cNvPr id="0" name=""/>
        <dsp:cNvSpPr/>
      </dsp:nvSpPr>
      <dsp:spPr>
        <a:xfrm rot="19382504">
          <a:off x="4947567" y="1955817"/>
          <a:ext cx="1017118" cy="60942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965934" y="2132663"/>
        <a:ext cx="834290" cy="365656"/>
      </dsp:txXfrm>
    </dsp:sp>
    <dsp:sp modelId="{4E86CC7E-9E0C-8947-B4B2-712D300B931F}">
      <dsp:nvSpPr>
        <dsp:cNvPr id="0" name=""/>
        <dsp:cNvSpPr/>
      </dsp:nvSpPr>
      <dsp:spPr>
        <a:xfrm>
          <a:off x="5582686" y="484094"/>
          <a:ext cx="2449974" cy="154718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0" u="sng" kern="1200" dirty="0" smtClean="0"/>
        </a:p>
        <a:p>
          <a:pPr lvl="0" algn="ctr" defTabSz="800100">
            <a:lnSpc>
              <a:spcPct val="90000"/>
            </a:lnSpc>
            <a:spcBef>
              <a:spcPct val="0"/>
            </a:spcBef>
            <a:spcAft>
              <a:spcPct val="35000"/>
            </a:spcAft>
          </a:pPr>
          <a:endParaRPr lang="en-US" sz="1800" b="0" u="sng" kern="1200" dirty="0" smtClean="0"/>
        </a:p>
        <a:p>
          <a:pPr lvl="0" algn="ctr" defTabSz="800100">
            <a:lnSpc>
              <a:spcPct val="90000"/>
            </a:lnSpc>
            <a:spcBef>
              <a:spcPct val="0"/>
            </a:spcBef>
            <a:spcAft>
              <a:spcPct val="35000"/>
            </a:spcAft>
          </a:pPr>
          <a:r>
            <a:rPr lang="en-US" sz="2400" b="0" u="none" kern="1200" dirty="0" smtClean="0"/>
            <a:t>2. Access is NOT enough</a:t>
          </a:r>
        </a:p>
        <a:p>
          <a:pPr lvl="0" algn="ctr" defTabSz="800100">
            <a:lnSpc>
              <a:spcPct val="90000"/>
            </a:lnSpc>
            <a:spcBef>
              <a:spcPct val="0"/>
            </a:spcBef>
            <a:spcAft>
              <a:spcPct val="35000"/>
            </a:spcAft>
          </a:pPr>
          <a:endParaRPr lang="en-US" sz="1800" b="0" kern="1200" dirty="0" smtClean="0"/>
        </a:p>
        <a:p>
          <a:pPr lvl="0" algn="ctr" defTabSz="800100">
            <a:lnSpc>
              <a:spcPct val="90000"/>
            </a:lnSpc>
            <a:spcBef>
              <a:spcPct val="0"/>
            </a:spcBef>
            <a:spcAft>
              <a:spcPct val="35000"/>
            </a:spcAft>
          </a:pPr>
          <a:endParaRPr lang="en-US" sz="1800" b="0" kern="1200" dirty="0"/>
        </a:p>
      </dsp:txBody>
      <dsp:txXfrm>
        <a:off x="5941476" y="710673"/>
        <a:ext cx="1732394" cy="1094023"/>
      </dsp:txXfrm>
    </dsp:sp>
    <dsp:sp modelId="{0CBB1109-FE44-CB4C-A345-A19DCE0FCF4E}">
      <dsp:nvSpPr>
        <dsp:cNvPr id="0" name=""/>
        <dsp:cNvSpPr/>
      </dsp:nvSpPr>
      <dsp:spPr>
        <a:xfrm rot="2475927">
          <a:off x="4991503" y="3520847"/>
          <a:ext cx="915380" cy="51056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010522" y="3572448"/>
        <a:ext cx="762212" cy="306337"/>
      </dsp:txXfrm>
    </dsp:sp>
    <dsp:sp modelId="{03514C77-791C-0248-8627-82B11BE65BED}">
      <dsp:nvSpPr>
        <dsp:cNvPr id="0" name=""/>
        <dsp:cNvSpPr/>
      </dsp:nvSpPr>
      <dsp:spPr>
        <a:xfrm>
          <a:off x="4835164" y="3989290"/>
          <a:ext cx="3425297" cy="150165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3. Mental Health is for ALL</a:t>
          </a:r>
          <a:endParaRPr lang="en-US" sz="2400" b="0" kern="1200" dirty="0"/>
        </a:p>
      </dsp:txBody>
      <dsp:txXfrm>
        <a:off x="5336787" y="4209202"/>
        <a:ext cx="2422051" cy="1061827"/>
      </dsp:txXfrm>
    </dsp:sp>
    <dsp:sp modelId="{DAE0624D-A467-5C4A-A905-1350D18856EC}">
      <dsp:nvSpPr>
        <dsp:cNvPr id="0" name=""/>
        <dsp:cNvSpPr/>
      </dsp:nvSpPr>
      <dsp:spPr>
        <a:xfrm rot="8893922">
          <a:off x="2753332" y="3378980"/>
          <a:ext cx="1103163" cy="51056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2895027" y="3440772"/>
        <a:ext cx="949995" cy="306337"/>
      </dsp:txXfrm>
    </dsp:sp>
    <dsp:sp modelId="{E1A28D6F-AF9B-6F4B-853B-F9ADB0DB4954}">
      <dsp:nvSpPr>
        <dsp:cNvPr id="0" name=""/>
        <dsp:cNvSpPr/>
      </dsp:nvSpPr>
      <dsp:spPr>
        <a:xfrm>
          <a:off x="494394" y="3825960"/>
          <a:ext cx="2885919" cy="150165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4. MTSS essential to install SMH</a:t>
          </a:r>
          <a:endParaRPr lang="en-US" sz="2400" b="0" kern="1200" dirty="0"/>
        </a:p>
      </dsp:txBody>
      <dsp:txXfrm>
        <a:off x="917027" y="4045872"/>
        <a:ext cx="2040653" cy="1061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2F3D8-2522-0444-9AB3-60E07A14F8A5}">
      <dsp:nvSpPr>
        <dsp:cNvPr id="0" name=""/>
        <dsp:cNvSpPr/>
      </dsp:nvSpPr>
      <dsp:spPr>
        <a:xfrm>
          <a:off x="796993" y="2669"/>
          <a:ext cx="2649753" cy="1066874"/>
        </a:xfrm>
        <a:prstGeom prst="roundRect">
          <a:avLst>
            <a:gd name="adj" fmla="val 10000"/>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rPr>
            <a:t>Traditional</a:t>
          </a:r>
          <a:endParaRPr lang="en-US" sz="2300" b="1" kern="1200" dirty="0">
            <a:solidFill>
              <a:srgbClr val="000000"/>
            </a:solidFill>
          </a:endParaRPr>
        </a:p>
      </dsp:txBody>
      <dsp:txXfrm>
        <a:off x="828241" y="33917"/>
        <a:ext cx="2587257" cy="1004378"/>
      </dsp:txXfrm>
    </dsp:sp>
    <dsp:sp modelId="{347B86A2-35D0-C542-81FB-0BB6E430F6F2}">
      <dsp:nvSpPr>
        <dsp:cNvPr id="0" name=""/>
        <dsp:cNvSpPr/>
      </dsp:nvSpPr>
      <dsp:spPr>
        <a:xfrm>
          <a:off x="1061968" y="1069543"/>
          <a:ext cx="264975" cy="800155"/>
        </a:xfrm>
        <a:custGeom>
          <a:avLst/>
          <a:gdLst/>
          <a:ahLst/>
          <a:cxnLst/>
          <a:rect l="0" t="0" r="0" b="0"/>
          <a:pathLst>
            <a:path>
              <a:moveTo>
                <a:pt x="0" y="0"/>
              </a:moveTo>
              <a:lnTo>
                <a:pt x="0" y="800155"/>
              </a:lnTo>
              <a:lnTo>
                <a:pt x="264975" y="8001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75C0F2-39F2-F149-BE83-3D16D4326E7F}">
      <dsp:nvSpPr>
        <dsp:cNvPr id="0" name=""/>
        <dsp:cNvSpPr/>
      </dsp:nvSpPr>
      <dsp:spPr>
        <a:xfrm>
          <a:off x="1326944" y="1336262"/>
          <a:ext cx="2786112" cy="10668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MH counselor “sees” student at appointments</a:t>
          </a:r>
          <a:endParaRPr lang="en-US" sz="1700" kern="1200" dirty="0"/>
        </a:p>
      </dsp:txBody>
      <dsp:txXfrm>
        <a:off x="1358192" y="1367510"/>
        <a:ext cx="2723616" cy="1004378"/>
      </dsp:txXfrm>
    </dsp:sp>
    <dsp:sp modelId="{63C4522E-8077-6843-9F0F-AB740AAEA483}">
      <dsp:nvSpPr>
        <dsp:cNvPr id="0" name=""/>
        <dsp:cNvSpPr/>
      </dsp:nvSpPr>
      <dsp:spPr>
        <a:xfrm>
          <a:off x="1061968" y="1069543"/>
          <a:ext cx="264975" cy="2133748"/>
        </a:xfrm>
        <a:custGeom>
          <a:avLst/>
          <a:gdLst/>
          <a:ahLst/>
          <a:cxnLst/>
          <a:rect l="0" t="0" r="0" b="0"/>
          <a:pathLst>
            <a:path>
              <a:moveTo>
                <a:pt x="0" y="0"/>
              </a:moveTo>
              <a:lnTo>
                <a:pt x="0" y="2133748"/>
              </a:lnTo>
              <a:lnTo>
                <a:pt x="264975" y="213374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CA5F14-3CD3-354D-9C40-37EFFC1D9350}">
      <dsp:nvSpPr>
        <dsp:cNvPr id="0" name=""/>
        <dsp:cNvSpPr/>
      </dsp:nvSpPr>
      <dsp:spPr>
        <a:xfrm>
          <a:off x="1326944" y="2669855"/>
          <a:ext cx="2786112" cy="10668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Clinicians only do “mental health”</a:t>
          </a:r>
          <a:endParaRPr lang="en-US" sz="1700" kern="1200" dirty="0"/>
        </a:p>
      </dsp:txBody>
      <dsp:txXfrm>
        <a:off x="1358192" y="2701103"/>
        <a:ext cx="2723616" cy="1004378"/>
      </dsp:txXfrm>
    </dsp:sp>
    <dsp:sp modelId="{B975EB0F-61E5-BA45-BCA6-5F2F540C6328}">
      <dsp:nvSpPr>
        <dsp:cNvPr id="0" name=""/>
        <dsp:cNvSpPr/>
      </dsp:nvSpPr>
      <dsp:spPr>
        <a:xfrm>
          <a:off x="1061968" y="1069543"/>
          <a:ext cx="264975" cy="3467341"/>
        </a:xfrm>
        <a:custGeom>
          <a:avLst/>
          <a:gdLst/>
          <a:ahLst/>
          <a:cxnLst/>
          <a:rect l="0" t="0" r="0" b="0"/>
          <a:pathLst>
            <a:path>
              <a:moveTo>
                <a:pt x="0" y="0"/>
              </a:moveTo>
              <a:lnTo>
                <a:pt x="0" y="3467341"/>
              </a:lnTo>
              <a:lnTo>
                <a:pt x="264975" y="34673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3269F7-DF56-C449-A376-4858DBB5A755}">
      <dsp:nvSpPr>
        <dsp:cNvPr id="0" name=""/>
        <dsp:cNvSpPr/>
      </dsp:nvSpPr>
      <dsp:spPr>
        <a:xfrm>
          <a:off x="1326944" y="4003448"/>
          <a:ext cx="2786112" cy="10668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Case management notes</a:t>
          </a:r>
          <a:endParaRPr lang="en-US" sz="1700" kern="1200" dirty="0"/>
        </a:p>
      </dsp:txBody>
      <dsp:txXfrm>
        <a:off x="1358192" y="4034696"/>
        <a:ext cx="2723616" cy="1004378"/>
      </dsp:txXfrm>
    </dsp:sp>
    <dsp:sp modelId="{42A180D4-66CB-204D-8AB4-6ABC2E868B4C}">
      <dsp:nvSpPr>
        <dsp:cNvPr id="0" name=""/>
        <dsp:cNvSpPr/>
      </dsp:nvSpPr>
      <dsp:spPr>
        <a:xfrm>
          <a:off x="4116543" y="2669"/>
          <a:ext cx="2649753" cy="1066874"/>
        </a:xfrm>
        <a:prstGeom prst="roundRect">
          <a:avLst>
            <a:gd name="adj" fmla="val 10000"/>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rPr>
            <a:t>An Interconnected Systems Framework</a:t>
          </a:r>
          <a:endParaRPr lang="en-US" sz="2300" b="1" kern="1200" dirty="0">
            <a:solidFill>
              <a:srgbClr val="000000"/>
            </a:solidFill>
          </a:endParaRPr>
        </a:p>
      </dsp:txBody>
      <dsp:txXfrm>
        <a:off x="4147791" y="33917"/>
        <a:ext cx="2587257" cy="1004378"/>
      </dsp:txXfrm>
    </dsp:sp>
    <dsp:sp modelId="{ED820B81-AC98-4B44-AFC7-15D289AA0C0C}">
      <dsp:nvSpPr>
        <dsp:cNvPr id="0" name=""/>
        <dsp:cNvSpPr/>
      </dsp:nvSpPr>
      <dsp:spPr>
        <a:xfrm>
          <a:off x="4381518" y="1069543"/>
          <a:ext cx="264975" cy="800155"/>
        </a:xfrm>
        <a:custGeom>
          <a:avLst/>
          <a:gdLst/>
          <a:ahLst/>
          <a:cxnLst/>
          <a:rect l="0" t="0" r="0" b="0"/>
          <a:pathLst>
            <a:path>
              <a:moveTo>
                <a:pt x="0" y="0"/>
              </a:moveTo>
              <a:lnTo>
                <a:pt x="0" y="800155"/>
              </a:lnTo>
              <a:lnTo>
                <a:pt x="264975" y="8001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2F5CC4-877E-1149-B61F-D61D01AD77A8}">
      <dsp:nvSpPr>
        <dsp:cNvPr id="0" name=""/>
        <dsp:cNvSpPr/>
      </dsp:nvSpPr>
      <dsp:spPr>
        <a:xfrm>
          <a:off x="4646493" y="1336262"/>
          <a:ext cx="2786112" cy="10668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MH person on teams at all tiers. Interventions are defined (core features, dosage, frequency, outcomes)</a:t>
          </a:r>
          <a:endParaRPr lang="en-US" sz="1700" kern="1200" dirty="0"/>
        </a:p>
      </dsp:txBody>
      <dsp:txXfrm>
        <a:off x="4677741" y="1367510"/>
        <a:ext cx="2723616" cy="1004378"/>
      </dsp:txXfrm>
    </dsp:sp>
    <dsp:sp modelId="{B56BF28F-4964-754D-9383-FCD377D90DF0}">
      <dsp:nvSpPr>
        <dsp:cNvPr id="0" name=""/>
        <dsp:cNvSpPr/>
      </dsp:nvSpPr>
      <dsp:spPr>
        <a:xfrm>
          <a:off x="4381518" y="1069543"/>
          <a:ext cx="264975" cy="2133748"/>
        </a:xfrm>
        <a:custGeom>
          <a:avLst/>
          <a:gdLst/>
          <a:ahLst/>
          <a:cxnLst/>
          <a:rect l="0" t="0" r="0" b="0"/>
          <a:pathLst>
            <a:path>
              <a:moveTo>
                <a:pt x="0" y="0"/>
              </a:moveTo>
              <a:lnTo>
                <a:pt x="0" y="2133748"/>
              </a:lnTo>
              <a:lnTo>
                <a:pt x="264975" y="213374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EAE6D7-BD5A-2C4A-9B48-D8DCC233D054}">
      <dsp:nvSpPr>
        <dsp:cNvPr id="0" name=""/>
        <dsp:cNvSpPr/>
      </dsp:nvSpPr>
      <dsp:spPr>
        <a:xfrm>
          <a:off x="4646493" y="2669855"/>
          <a:ext cx="2786112" cy="10668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MH is everyone’s job. Clinicians contribute to integrated plan</a:t>
          </a:r>
          <a:endParaRPr lang="en-US" sz="1700" kern="1200" dirty="0"/>
        </a:p>
      </dsp:txBody>
      <dsp:txXfrm>
        <a:off x="4677741" y="2701103"/>
        <a:ext cx="2723616" cy="1004378"/>
      </dsp:txXfrm>
    </dsp:sp>
    <dsp:sp modelId="{5FA5DEDC-EB4B-114C-8B7B-FE5B4DDE99CB}">
      <dsp:nvSpPr>
        <dsp:cNvPr id="0" name=""/>
        <dsp:cNvSpPr/>
      </dsp:nvSpPr>
      <dsp:spPr>
        <a:xfrm>
          <a:off x="4381518" y="1069543"/>
          <a:ext cx="264975" cy="3467341"/>
        </a:xfrm>
        <a:custGeom>
          <a:avLst/>
          <a:gdLst/>
          <a:ahLst/>
          <a:cxnLst/>
          <a:rect l="0" t="0" r="0" b="0"/>
          <a:pathLst>
            <a:path>
              <a:moveTo>
                <a:pt x="0" y="0"/>
              </a:moveTo>
              <a:lnTo>
                <a:pt x="0" y="3467341"/>
              </a:lnTo>
              <a:lnTo>
                <a:pt x="264975" y="34673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E0DB6E-83B6-DC4D-BAA2-9218DFA04136}">
      <dsp:nvSpPr>
        <dsp:cNvPr id="0" name=""/>
        <dsp:cNvSpPr/>
      </dsp:nvSpPr>
      <dsp:spPr>
        <a:xfrm>
          <a:off x="4646493" y="4003448"/>
          <a:ext cx="2786112" cy="10668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Fidelity AND outcome data determined before delivery; data monitored continuously by teams</a:t>
          </a:r>
          <a:endParaRPr lang="en-US" sz="1700" kern="1200" dirty="0"/>
        </a:p>
      </dsp:txBody>
      <dsp:txXfrm>
        <a:off x="4677741" y="4034696"/>
        <a:ext cx="2723616" cy="1004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5C50A-1EB4-B542-A3CA-E9D835F1FB8E}">
      <dsp:nvSpPr>
        <dsp:cNvPr id="0" name=""/>
        <dsp:cNvSpPr/>
      </dsp:nvSpPr>
      <dsp:spPr>
        <a:xfrm>
          <a:off x="2934110" y="0"/>
          <a:ext cx="2244561" cy="80225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Define</a:t>
          </a:r>
          <a:r>
            <a:rPr lang="en-US" sz="1800" kern="1200" dirty="0" smtClean="0"/>
            <a:t> simply</a:t>
          </a:r>
          <a:endParaRPr lang="en-US" sz="1800" kern="1200" dirty="0"/>
        </a:p>
      </dsp:txBody>
      <dsp:txXfrm>
        <a:off x="2973273" y="39163"/>
        <a:ext cx="2166235" cy="723929"/>
      </dsp:txXfrm>
    </dsp:sp>
    <dsp:sp modelId="{5E7BC2E2-1FEA-DB4F-8C2B-569B1AB5147E}">
      <dsp:nvSpPr>
        <dsp:cNvPr id="0" name=""/>
        <dsp:cNvSpPr/>
      </dsp:nvSpPr>
      <dsp:spPr>
        <a:xfrm>
          <a:off x="2477105" y="678813"/>
          <a:ext cx="3758418" cy="3758418"/>
        </a:xfrm>
        <a:custGeom>
          <a:avLst/>
          <a:gdLst/>
          <a:ahLst/>
          <a:cxnLst/>
          <a:rect l="0" t="0" r="0" b="0"/>
          <a:pathLst>
            <a:path>
              <a:moveTo>
                <a:pt x="2672950" y="175859"/>
              </a:moveTo>
              <a:arcTo wR="1879209" hR="1879209" stAng="17699099" swAng="745061"/>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8E58DEE5-E4B9-4344-8983-AA837B84524D}">
      <dsp:nvSpPr>
        <dsp:cNvPr id="0" name=""/>
        <dsp:cNvSpPr/>
      </dsp:nvSpPr>
      <dsp:spPr>
        <a:xfrm>
          <a:off x="4454243" y="1150683"/>
          <a:ext cx="2778748" cy="100781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Model</a:t>
          </a:r>
          <a:r>
            <a:rPr lang="en-US" sz="1800" kern="1200" dirty="0" smtClean="0"/>
            <a:t>/</a:t>
          </a:r>
          <a:r>
            <a:rPr lang="en-US" sz="1800" b="1" kern="1200" dirty="0" smtClean="0">
              <a:solidFill>
                <a:srgbClr val="FF0000"/>
              </a:solidFill>
            </a:rPr>
            <a:t>demonstrate</a:t>
          </a:r>
          <a:r>
            <a:rPr lang="en-US" sz="1800" kern="1200" dirty="0" smtClean="0"/>
            <a:t> w/ range of examples</a:t>
          </a:r>
          <a:endParaRPr lang="en-US" sz="1800" kern="1200" dirty="0"/>
        </a:p>
      </dsp:txBody>
      <dsp:txXfrm>
        <a:off x="4503440" y="1199880"/>
        <a:ext cx="2680354" cy="909418"/>
      </dsp:txXfrm>
    </dsp:sp>
    <dsp:sp modelId="{7018FE25-A215-954D-98E8-370C60143EE7}">
      <dsp:nvSpPr>
        <dsp:cNvPr id="0" name=""/>
        <dsp:cNvSpPr/>
      </dsp:nvSpPr>
      <dsp:spPr>
        <a:xfrm>
          <a:off x="2188587" y="413807"/>
          <a:ext cx="3758418" cy="3758418"/>
        </a:xfrm>
        <a:custGeom>
          <a:avLst/>
          <a:gdLst/>
          <a:ahLst/>
          <a:cxnLst/>
          <a:rect l="0" t="0" r="0" b="0"/>
          <a:pathLst>
            <a:path>
              <a:moveTo>
                <a:pt x="3758400" y="1870969"/>
              </a:moveTo>
              <a:arcTo wR="1879209" hR="1879209" stAng="21584927" swAng="699188"/>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75217643-780A-4144-8446-548B05D13BEF}">
      <dsp:nvSpPr>
        <dsp:cNvPr id="0" name=""/>
        <dsp:cNvSpPr/>
      </dsp:nvSpPr>
      <dsp:spPr>
        <a:xfrm>
          <a:off x="4668279" y="2787485"/>
          <a:ext cx="2091985" cy="92192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Practice</a:t>
          </a:r>
          <a:r>
            <a:rPr lang="en-US" sz="1800" kern="1200" dirty="0" smtClean="0">
              <a:solidFill>
                <a:srgbClr val="FF0000"/>
              </a:solidFill>
            </a:rPr>
            <a:t> </a:t>
          </a:r>
          <a:r>
            <a:rPr lang="en-US" sz="1800" kern="1200" dirty="0" smtClean="0"/>
            <a:t>in range of natural settings</a:t>
          </a:r>
          <a:endParaRPr lang="en-US" sz="1800" kern="1200" dirty="0"/>
        </a:p>
      </dsp:txBody>
      <dsp:txXfrm>
        <a:off x="4713284" y="2832490"/>
        <a:ext cx="2001975" cy="831918"/>
      </dsp:txXfrm>
    </dsp:sp>
    <dsp:sp modelId="{79EDA537-4D64-3A4F-83EC-663BB322412C}">
      <dsp:nvSpPr>
        <dsp:cNvPr id="0" name=""/>
        <dsp:cNvSpPr/>
      </dsp:nvSpPr>
      <dsp:spPr>
        <a:xfrm>
          <a:off x="2214239" y="480715"/>
          <a:ext cx="3758418" cy="3758418"/>
        </a:xfrm>
        <a:custGeom>
          <a:avLst/>
          <a:gdLst/>
          <a:ahLst/>
          <a:cxnLst/>
          <a:rect l="0" t="0" r="0" b="0"/>
          <a:pathLst>
            <a:path>
              <a:moveTo>
                <a:pt x="2746006" y="3546569"/>
              </a:moveTo>
              <a:arcTo wR="1879209" hR="1879209" stAng="3751908" swAng="3587710"/>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306F3CE-D67B-B444-B04E-68BBEA235CFD}">
      <dsp:nvSpPr>
        <dsp:cNvPr id="0" name=""/>
        <dsp:cNvSpPr/>
      </dsp:nvSpPr>
      <dsp:spPr>
        <a:xfrm>
          <a:off x="763229" y="2497410"/>
          <a:ext cx="3012326" cy="10963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Monitor</a:t>
          </a:r>
          <a:r>
            <a:rPr lang="en-US" sz="1800" kern="1200" dirty="0" smtClean="0">
              <a:solidFill>
                <a:srgbClr val="FF0000"/>
              </a:solidFill>
            </a:rPr>
            <a:t> </a:t>
          </a:r>
          <a:r>
            <a:rPr lang="en-US" sz="1800" kern="1200" dirty="0" smtClean="0"/>
            <a:t>&amp; provide positive feedback &amp; </a:t>
          </a:r>
          <a:r>
            <a:rPr lang="en-US" sz="1800" b="1" kern="1200" dirty="0" smtClean="0">
              <a:solidFill>
                <a:srgbClr val="FF0000"/>
              </a:solidFill>
            </a:rPr>
            <a:t>reinforcement</a:t>
          </a:r>
          <a:endParaRPr lang="en-US" sz="1800" b="1" kern="1200" dirty="0">
            <a:solidFill>
              <a:srgbClr val="FF0000"/>
            </a:solidFill>
          </a:endParaRPr>
        </a:p>
      </dsp:txBody>
      <dsp:txXfrm>
        <a:off x="816750" y="2550931"/>
        <a:ext cx="2905284" cy="989343"/>
      </dsp:txXfrm>
    </dsp:sp>
    <dsp:sp modelId="{61DD5EDB-AF24-CA4A-B04A-F58FAB1384FD}">
      <dsp:nvSpPr>
        <dsp:cNvPr id="0" name=""/>
        <dsp:cNvSpPr/>
      </dsp:nvSpPr>
      <dsp:spPr>
        <a:xfrm>
          <a:off x="2115009" y="634758"/>
          <a:ext cx="3758418" cy="3758418"/>
        </a:xfrm>
        <a:custGeom>
          <a:avLst/>
          <a:gdLst/>
          <a:ahLst/>
          <a:cxnLst/>
          <a:rect l="0" t="0" r="0" b="0"/>
          <a:pathLst>
            <a:path>
              <a:moveTo>
                <a:pt x="1546" y="1802997"/>
              </a:moveTo>
              <a:arcTo wR="1879209" hR="1879209" stAng="10939457" swAng="328079"/>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910CA4A9-50DE-1844-8FF6-C87DBA62C53D}">
      <dsp:nvSpPr>
        <dsp:cNvPr id="0" name=""/>
        <dsp:cNvSpPr/>
      </dsp:nvSpPr>
      <dsp:spPr>
        <a:xfrm>
          <a:off x="982058" y="1108997"/>
          <a:ext cx="2574206" cy="109119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Based on </a:t>
          </a:r>
          <a:r>
            <a:rPr lang="en-US" sz="1800" b="1" kern="1200" dirty="0" smtClean="0">
              <a:solidFill>
                <a:srgbClr val="FF0000"/>
              </a:solidFill>
            </a:rPr>
            <a:t>data, adjust </a:t>
          </a:r>
          <a:r>
            <a:rPr lang="en-US" sz="1800" kern="1200" dirty="0" smtClean="0"/>
            <a:t>instruction &amp; reteach</a:t>
          </a:r>
          <a:endParaRPr lang="en-US" sz="1800" kern="1200" dirty="0"/>
        </a:p>
      </dsp:txBody>
      <dsp:txXfrm>
        <a:off x="1035326" y="1162265"/>
        <a:ext cx="2467670" cy="984661"/>
      </dsp:txXfrm>
    </dsp:sp>
    <dsp:sp modelId="{4EFC0C99-69F2-A342-846A-B082A23F5061}">
      <dsp:nvSpPr>
        <dsp:cNvPr id="0" name=""/>
        <dsp:cNvSpPr/>
      </dsp:nvSpPr>
      <dsp:spPr>
        <a:xfrm>
          <a:off x="2495515" y="-59790"/>
          <a:ext cx="3758418" cy="3758418"/>
        </a:xfrm>
        <a:custGeom>
          <a:avLst/>
          <a:gdLst/>
          <a:ahLst/>
          <a:cxnLst/>
          <a:rect l="0" t="0" r="0" b="0"/>
          <a:pathLst>
            <a:path>
              <a:moveTo>
                <a:pt x="186549" y="1062918"/>
              </a:moveTo>
              <a:arcTo wR="1879209" hR="1879209" stAng="12344750" swAng="640242"/>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60773F-A7BB-B943-A37C-96609C9F7A21}" type="datetimeFigureOut">
              <a:rPr lang="en-US" smtClean="0"/>
              <a:t>10/9/17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DF435-C02C-5746-B61F-202CE46D1D12}" type="slidenum">
              <a:rPr lang="en-US" smtClean="0"/>
              <a:t>‹#›</a:t>
            </a:fld>
            <a:endParaRPr lang="en-US"/>
          </a:p>
        </p:txBody>
      </p:sp>
    </p:spTree>
    <p:extLst>
      <p:ext uri="{BB962C8B-B14F-4D97-AF65-F5344CB8AC3E}">
        <p14:creationId xmlns:p14="http://schemas.microsoft.com/office/powerpoint/2010/main" val="1039692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74828-0340-AB4D-AD2A-9D26902FB9DD}" type="datetimeFigureOut">
              <a:rPr lang="en-US" smtClean="0"/>
              <a:pPr/>
              <a:t>10/9/17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B1DE6-94DE-6D43-848C-B962B2DD5330}" type="slidenum">
              <a:rPr lang="en-US" smtClean="0"/>
              <a:pPr/>
              <a:t>‹#›</a:t>
            </a:fld>
            <a:endParaRPr lang="en-US"/>
          </a:p>
        </p:txBody>
      </p:sp>
    </p:spTree>
    <p:extLst>
      <p:ext uri="{BB962C8B-B14F-4D97-AF65-F5344CB8AC3E}">
        <p14:creationId xmlns:p14="http://schemas.microsoft.com/office/powerpoint/2010/main" val="8213070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b="1" kern="1200" dirty="0" smtClean="0">
                <a:solidFill>
                  <a:schemeClr val="tx1"/>
                </a:solidFill>
                <a:effectLst/>
                <a:latin typeface="+mn-lt"/>
                <a:ea typeface="+mn-ea"/>
                <a:cs typeface="+mn-cs"/>
              </a:rPr>
              <a:t>Integration of Mental Health within PBIS: Action Planning and Coaching</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b="1" dirty="0" smtClean="0">
              <a:latin typeface="Arial"/>
              <a:cs typeface="Arial"/>
            </a:endParaRPr>
          </a:p>
        </p:txBody>
      </p:sp>
      <p:sp>
        <p:nvSpPr>
          <p:cNvPr id="4" name="Slide Number Placeholder 3"/>
          <p:cNvSpPr>
            <a:spLocks noGrp="1"/>
          </p:cNvSpPr>
          <p:nvPr>
            <p:ph type="sldNum" sz="quarter" idx="10"/>
          </p:nvPr>
        </p:nvSpPr>
        <p:spPr/>
        <p:txBody>
          <a:bodyPr/>
          <a:lstStyle/>
          <a:p>
            <a:fld id="{A5C04D7D-6BCF-BF47-8CAA-5C91DED02858}" type="slidenum">
              <a:rPr lang="en-US" smtClean="0"/>
              <a:t>1</a:t>
            </a:fld>
            <a:endParaRPr lang="en-US"/>
          </a:p>
        </p:txBody>
      </p:sp>
    </p:spTree>
    <p:extLst>
      <p:ext uri="{BB962C8B-B14F-4D97-AF65-F5344CB8AC3E}">
        <p14:creationId xmlns:p14="http://schemas.microsoft.com/office/powerpoint/2010/main" val="24114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63598FC-AECC-4CDB-83AE-8AC4655C057D}" type="slidenum">
              <a:rPr lang="en-US" smtClean="0">
                <a:solidFill>
                  <a:srgbClr val="000000"/>
                </a:solidFill>
                <a:latin typeface="Arial" pitchFamily="34" charset="0"/>
              </a:rPr>
              <a:pPr>
                <a:defRPr/>
              </a:pPr>
              <a:t>20</a:t>
            </a:fld>
            <a:endParaRPr lang="en-US" smtClean="0">
              <a:solidFill>
                <a:srgbClr val="000000"/>
              </a:solidFill>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spcBef>
                <a:spcPct val="0"/>
              </a:spcBef>
            </a:pPr>
            <a:r>
              <a:rPr lang="en-US" dirty="0" smtClean="0">
                <a:ea typeface="ＭＳ Ｐゴシック" pitchFamily="34" charset="-128"/>
              </a:rPr>
              <a:t>Replacement behaviors- very important that we anchor</a:t>
            </a:r>
            <a:r>
              <a:rPr lang="en-US" baseline="0" dirty="0" smtClean="0">
                <a:ea typeface="ＭＳ Ｐゴシック" pitchFamily="34" charset="-128"/>
              </a:rPr>
              <a:t> in our teaching matrix as this is our core social emotional curriculum- the common language and script we use to teach, acknowledge, pre-correct – all staff are using same approach for teaching and supporting throughout the year across the school day.  We get what we pay attention to and this helps provide the common language/consistent approach- our values for our school</a:t>
            </a:r>
          </a:p>
          <a:p>
            <a:pPr>
              <a:spcBef>
                <a:spcPct val="0"/>
              </a:spcBef>
            </a:pPr>
            <a:r>
              <a:rPr lang="en-US" baseline="0" dirty="0" smtClean="0">
                <a:ea typeface="ＭＳ Ｐゴシック" pitchFamily="34" charset="-128"/>
              </a:rPr>
              <a:t>When dealing with stress and anxiety became major priority in school, it would be a matter of teaching skills to students so they developed strategies and skills and incorporated into their social curriculum – the matrix is the delivery mechanism to get skills out ALL !!!  </a:t>
            </a:r>
            <a:endParaRPr lang="en-US" dirty="0" smtClean="0">
              <a:ea typeface="ＭＳ Ｐゴシック" pitchFamily="34" charset="-128"/>
            </a:endParaRPr>
          </a:p>
        </p:txBody>
      </p:sp>
    </p:spTree>
    <p:extLst>
      <p:ext uri="{BB962C8B-B14F-4D97-AF65-F5344CB8AC3E}">
        <p14:creationId xmlns:p14="http://schemas.microsoft.com/office/powerpoint/2010/main" val="179139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DBD:</a:t>
            </a:r>
            <a:r>
              <a:rPr lang="en-US" baseline="0" dirty="0" smtClean="0"/>
              <a:t>  both fidelity and outcomes; much </a:t>
            </a:r>
            <a:r>
              <a:rPr lang="en-US" baseline="0" dirty="0" err="1" smtClean="0"/>
              <a:t>mor</a:t>
            </a:r>
            <a:r>
              <a:rPr lang="en-US" baseline="0" dirty="0" smtClean="0"/>
              <a:t> </a:t>
            </a:r>
            <a:r>
              <a:rPr lang="en-US" baseline="0" dirty="0" err="1" smtClean="0"/>
              <a:t>specific..link</a:t>
            </a:r>
            <a:r>
              <a:rPr lang="en-US" baseline="0" dirty="0" smtClean="0"/>
              <a:t> presenting problem to outcome data…Focused Family: </a:t>
            </a:r>
            <a:r>
              <a:rPr lang="en-US" baseline="0" dirty="0" err="1" smtClean="0"/>
              <a:t>WrapAround</a:t>
            </a:r>
            <a:r>
              <a:rPr lang="en-US" baseline="0" dirty="0" smtClean="0"/>
              <a:t>/FBA?BIP//Family/teacher and youth perspective</a:t>
            </a:r>
          </a:p>
          <a:p>
            <a:r>
              <a:rPr lang="en-US" baseline="0" dirty="0" smtClean="0"/>
              <a:t>Screening: integrate what PBIS AND SMH have historically done into one stronger model (John Crocker); </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21</a:t>
            </a:fld>
            <a:endParaRPr lang="en-US"/>
          </a:p>
        </p:txBody>
      </p:sp>
    </p:spTree>
    <p:extLst>
      <p:ext uri="{BB962C8B-B14F-4D97-AF65-F5344CB8AC3E}">
        <p14:creationId xmlns:p14="http://schemas.microsoft.com/office/powerpoint/2010/main" val="367838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a:t>
            </a:r>
          </a:p>
          <a:p>
            <a:r>
              <a:rPr lang="en-US" dirty="0" smtClean="0"/>
              <a:t>What can</a:t>
            </a:r>
            <a:r>
              <a:rPr lang="en-US" baseline="0" dirty="0" smtClean="0"/>
              <a:t>  you draw from this example?</a:t>
            </a:r>
            <a:endParaRPr lang="en-US" dirty="0" smtClean="0"/>
          </a:p>
          <a:p>
            <a:endParaRPr lang="en-US" dirty="0"/>
          </a:p>
        </p:txBody>
      </p:sp>
      <p:sp>
        <p:nvSpPr>
          <p:cNvPr id="4" name="Slide Number Placeholder 3"/>
          <p:cNvSpPr>
            <a:spLocks noGrp="1"/>
          </p:cNvSpPr>
          <p:nvPr>
            <p:ph type="sldNum" sz="quarter" idx="10"/>
          </p:nvPr>
        </p:nvSpPr>
        <p:spPr/>
        <p:txBody>
          <a:bodyPr/>
          <a:lstStyle/>
          <a:p>
            <a:fld id="{D53A673D-5E02-407E-AF3C-187637D1A66A}" type="slidenum">
              <a:rPr lang="en-US" smtClean="0"/>
              <a:pPr/>
              <a:t>24</a:t>
            </a:fld>
            <a:endParaRPr lang="en-US"/>
          </a:p>
        </p:txBody>
      </p:sp>
    </p:spTree>
    <p:extLst>
      <p:ext uri="{BB962C8B-B14F-4D97-AF65-F5344CB8AC3E}">
        <p14:creationId xmlns:p14="http://schemas.microsoft.com/office/powerpoint/2010/main" val="2011697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a:t>
            </a:r>
            <a:r>
              <a:rPr lang="en-US" baseline="0" dirty="0" smtClean="0"/>
              <a:t> an EBP?</a:t>
            </a:r>
            <a:endParaRPr lang="en-US" dirty="0"/>
          </a:p>
        </p:txBody>
      </p:sp>
      <p:sp>
        <p:nvSpPr>
          <p:cNvPr id="4" name="Slide Number Placeholder 3"/>
          <p:cNvSpPr>
            <a:spLocks noGrp="1"/>
          </p:cNvSpPr>
          <p:nvPr>
            <p:ph type="sldNum" sz="quarter" idx="10"/>
          </p:nvPr>
        </p:nvSpPr>
        <p:spPr/>
        <p:txBody>
          <a:bodyPr/>
          <a:lstStyle/>
          <a:p>
            <a:fld id="{D53A673D-5E02-407E-AF3C-187637D1A66A}" type="slidenum">
              <a:rPr lang="en-US" smtClean="0"/>
              <a:pPr/>
              <a:t>25</a:t>
            </a:fld>
            <a:endParaRPr lang="en-US"/>
          </a:p>
        </p:txBody>
      </p:sp>
    </p:spTree>
    <p:extLst>
      <p:ext uri="{BB962C8B-B14F-4D97-AF65-F5344CB8AC3E}">
        <p14:creationId xmlns:p14="http://schemas.microsoft.com/office/powerpoint/2010/main" val="207493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April 2015 ISF webinar series located at </a:t>
            </a:r>
            <a:r>
              <a:rPr lang="en-US" dirty="0" err="1" smtClean="0"/>
              <a:t>www.midwestpbis.org</a:t>
            </a:r>
            <a:r>
              <a:rPr lang="en-US" dirty="0" smtClean="0"/>
              <a:t>;  “Installing ISF : Local Experiences Integrating</a:t>
            </a:r>
            <a:r>
              <a:rPr lang="en-US" baseline="0" dirty="0" smtClean="0"/>
              <a:t> </a:t>
            </a:r>
            <a:r>
              <a:rPr lang="en-US" dirty="0" smtClean="0"/>
              <a:t>Systems of Care and Education”, Barrett,</a:t>
            </a:r>
            <a:r>
              <a:rPr lang="en-US" baseline="0" dirty="0" smtClean="0"/>
              <a:t> Eber and Malloy.</a:t>
            </a:r>
            <a:endParaRPr lang="en-US" dirty="0" smtClean="0"/>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26</a:t>
            </a:fld>
            <a:endParaRPr lang="en-US"/>
          </a:p>
        </p:txBody>
      </p:sp>
    </p:spTree>
    <p:extLst>
      <p:ext uri="{BB962C8B-B14F-4D97-AF65-F5344CB8AC3E}">
        <p14:creationId xmlns:p14="http://schemas.microsoft.com/office/powerpoint/2010/main" val="423372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April 2015 ISF webinar series located at </a:t>
            </a:r>
            <a:r>
              <a:rPr lang="en-US" dirty="0" err="1" smtClean="0"/>
              <a:t>www.midwestpbis.org</a:t>
            </a:r>
            <a:r>
              <a:rPr lang="en-US" dirty="0" smtClean="0"/>
              <a:t>;  “Installing ISF : Local Experiences Integrating</a:t>
            </a:r>
            <a:r>
              <a:rPr lang="en-US" baseline="0" dirty="0" smtClean="0"/>
              <a:t> </a:t>
            </a:r>
            <a:r>
              <a:rPr lang="en-US" dirty="0" smtClean="0"/>
              <a:t>Systems of Care and Education”, Barrett,</a:t>
            </a:r>
            <a:r>
              <a:rPr lang="en-US" baseline="0" dirty="0" smtClean="0"/>
              <a:t> Eber and Malloy.</a:t>
            </a:r>
            <a:endParaRPr lang="en-US" dirty="0" smtClean="0"/>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27</a:t>
            </a:fld>
            <a:endParaRPr lang="en-US"/>
          </a:p>
        </p:txBody>
      </p:sp>
    </p:spTree>
    <p:extLst>
      <p:ext uri="{BB962C8B-B14F-4D97-AF65-F5344CB8AC3E}">
        <p14:creationId xmlns:p14="http://schemas.microsoft.com/office/powerpoint/2010/main" val="3056863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April 2015 ISF webinar series located at </a:t>
            </a:r>
            <a:r>
              <a:rPr lang="en-US" dirty="0" err="1" smtClean="0"/>
              <a:t>www.midwestpbis.org</a:t>
            </a:r>
            <a:r>
              <a:rPr lang="en-US" dirty="0" smtClean="0"/>
              <a:t>;  “Installing ISF : Local Experiences Integrating</a:t>
            </a:r>
            <a:r>
              <a:rPr lang="en-US" baseline="0" dirty="0" smtClean="0"/>
              <a:t> </a:t>
            </a:r>
            <a:r>
              <a:rPr lang="en-US" dirty="0" smtClean="0"/>
              <a:t>Systems of Care and Education”, Barrett,</a:t>
            </a:r>
            <a:r>
              <a:rPr lang="en-US" baseline="0" dirty="0" smtClean="0"/>
              <a:t> Eber and Malloy.</a:t>
            </a:r>
            <a:endParaRPr lang="en-US" dirty="0" smtClean="0"/>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28</a:t>
            </a:fld>
            <a:endParaRPr lang="en-US"/>
          </a:p>
        </p:txBody>
      </p:sp>
    </p:spTree>
    <p:extLst>
      <p:ext uri="{BB962C8B-B14F-4D97-AF65-F5344CB8AC3E}">
        <p14:creationId xmlns:p14="http://schemas.microsoft.com/office/powerpoint/2010/main" val="250061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34</a:t>
            </a:fld>
            <a:endParaRPr lang="en-US"/>
          </a:p>
        </p:txBody>
      </p:sp>
    </p:spTree>
    <p:extLst>
      <p:ext uri="{BB962C8B-B14F-4D97-AF65-F5344CB8AC3E}">
        <p14:creationId xmlns:p14="http://schemas.microsoft.com/office/powerpoint/2010/main" val="1329750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63598FC-AECC-4CDB-83AE-8AC4655C057D}" type="slidenum">
              <a:rPr lang="en-US" smtClean="0">
                <a:solidFill>
                  <a:srgbClr val="000000"/>
                </a:solidFill>
                <a:latin typeface="Arial" pitchFamily="34" charset="0"/>
              </a:rPr>
              <a:pPr>
                <a:defRPr/>
              </a:pPr>
              <a:t>35</a:t>
            </a:fld>
            <a:endParaRPr lang="en-US" smtClean="0">
              <a:solidFill>
                <a:srgbClr val="000000"/>
              </a:solidFill>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spcBef>
                <a:spcPct val="0"/>
              </a:spcBef>
            </a:pPr>
            <a:r>
              <a:rPr lang="en-US" dirty="0" smtClean="0">
                <a:ea typeface="ＭＳ Ｐゴシック" pitchFamily="34" charset="-128"/>
              </a:rPr>
              <a:t>Replacement behaviors- very important that we anchor</a:t>
            </a:r>
            <a:r>
              <a:rPr lang="en-US" baseline="0" dirty="0" smtClean="0">
                <a:ea typeface="ＭＳ Ｐゴシック" pitchFamily="34" charset="-128"/>
              </a:rPr>
              <a:t> in our teaching matrix as this is our core social emotional curriculum- the common language and script we use to teach, acknowledge, pre-correct – all staff are using same approach for teaching and supporting throughout the year across the school day.  We get what we pay attention to and this helps provide the common language/consistent approach- our values for our school</a:t>
            </a:r>
          </a:p>
          <a:p>
            <a:pPr>
              <a:spcBef>
                <a:spcPct val="0"/>
              </a:spcBef>
            </a:pPr>
            <a:r>
              <a:rPr lang="en-US" baseline="0" dirty="0" smtClean="0">
                <a:ea typeface="ＭＳ Ｐゴシック" pitchFamily="34" charset="-128"/>
              </a:rPr>
              <a:t>When dealing with stress and anxiety became major priority in school, it would be a matter of teaching skills to students so they developed strategies and skills and incorporated into their social curriculum – the matrix is the delivery mechanism to get skills out ALL !!!  </a:t>
            </a:r>
            <a:endParaRPr lang="en-US" dirty="0" smtClean="0">
              <a:ea typeface="ＭＳ Ｐゴシック" pitchFamily="34" charset="-128"/>
            </a:endParaRPr>
          </a:p>
        </p:txBody>
      </p:sp>
    </p:spTree>
    <p:extLst>
      <p:ext uri="{BB962C8B-B14F-4D97-AF65-F5344CB8AC3E}">
        <p14:creationId xmlns:p14="http://schemas.microsoft.com/office/powerpoint/2010/main" val="1791398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from VA middle school- feedback from students leveraged this enhancement</a:t>
            </a:r>
            <a:endParaRPr lang="en-US" dirty="0"/>
          </a:p>
        </p:txBody>
      </p:sp>
      <p:sp>
        <p:nvSpPr>
          <p:cNvPr id="4" name="Slide Number Placeholder 3"/>
          <p:cNvSpPr>
            <a:spLocks noGrp="1"/>
          </p:cNvSpPr>
          <p:nvPr>
            <p:ph type="sldNum" sz="quarter" idx="10"/>
          </p:nvPr>
        </p:nvSpPr>
        <p:spPr/>
        <p:txBody>
          <a:bodyPr/>
          <a:lstStyle/>
          <a:p>
            <a:fld id="{E34FA196-6895-3C47-B81A-25F8496C4CEE}"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04D7D-6BCF-BF47-8CAA-5C91DED02858}" type="slidenum">
              <a:rPr lang="en-US" smtClean="0"/>
              <a:pPr/>
              <a:t>5</a:t>
            </a:fld>
            <a:endParaRPr lang="en-US"/>
          </a:p>
        </p:txBody>
      </p:sp>
    </p:spTree>
    <p:extLst>
      <p:ext uri="{BB962C8B-B14F-4D97-AF65-F5344CB8AC3E}">
        <p14:creationId xmlns:p14="http://schemas.microsoft.com/office/powerpoint/2010/main" val="1698706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Home example- how do we</a:t>
            </a:r>
            <a:r>
              <a:rPr lang="en-US" baseline="0" dirty="0" smtClean="0"/>
              <a:t> provide examples that represent our community and the values of our families- </a:t>
            </a:r>
            <a:endParaRPr lang="en-US" dirty="0"/>
          </a:p>
        </p:txBody>
      </p:sp>
      <p:sp>
        <p:nvSpPr>
          <p:cNvPr id="4" name="Slide Number Placeholder 3"/>
          <p:cNvSpPr>
            <a:spLocks noGrp="1"/>
          </p:cNvSpPr>
          <p:nvPr>
            <p:ph type="sldNum" sz="quarter" idx="10"/>
          </p:nvPr>
        </p:nvSpPr>
        <p:spPr/>
        <p:txBody>
          <a:bodyPr/>
          <a:lstStyle/>
          <a:p>
            <a:fld id="{E34FA196-6895-3C47-B81A-25F8496C4CEE}" type="slidenum">
              <a:rPr lang="en-US" smtClean="0"/>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dirty="0" smtClean="0">
                <a:latin typeface="Arial" pitchFamily="34" charset="0"/>
              </a:rPr>
              <a:t>Forest</a:t>
            </a:r>
            <a:r>
              <a:rPr lang="en-US" baseline="0" dirty="0" smtClean="0">
                <a:latin typeface="Arial" pitchFamily="34" charset="0"/>
              </a:rPr>
              <a:t> Park community example: </a:t>
            </a:r>
          </a:p>
          <a:p>
            <a:r>
              <a:rPr lang="en-US" dirty="0" smtClean="0">
                <a:latin typeface="Arial" pitchFamily="34" charset="0"/>
              </a:rPr>
              <a:t> the</a:t>
            </a:r>
            <a:r>
              <a:rPr lang="en-US" baseline="0" dirty="0" smtClean="0">
                <a:latin typeface="Arial" pitchFamily="34" charset="0"/>
              </a:rPr>
              <a:t> community-wide team came together and decided to use same behavioral expectations as the schools.  The icons of each agency/organization are on the community </a:t>
            </a:r>
            <a:r>
              <a:rPr lang="en-US" baseline="0" dirty="0" err="1" smtClean="0">
                <a:latin typeface="Arial" pitchFamily="34" charset="0"/>
              </a:rPr>
              <a:t>pbis</a:t>
            </a:r>
            <a:r>
              <a:rPr lang="en-US" baseline="0" dirty="0" smtClean="0">
                <a:latin typeface="Arial" pitchFamily="34" charset="0"/>
              </a:rPr>
              <a:t> logo </a:t>
            </a:r>
            <a:endParaRPr lang="en-US" dirty="0" smtClean="0">
              <a:latin typeface="Arial" pitchFamily="34" charset="0"/>
            </a:endParaRPr>
          </a:p>
        </p:txBody>
      </p:sp>
      <p:sp>
        <p:nvSpPr>
          <p:cNvPr id="50180" name="Slide Number Placeholder 3"/>
          <p:cNvSpPr>
            <a:spLocks noGrp="1"/>
          </p:cNvSpPr>
          <p:nvPr>
            <p:ph type="sldNum" sz="quarter" idx="5"/>
          </p:nvPr>
        </p:nvSpPr>
        <p:spPr>
          <a:noFill/>
        </p:spPr>
        <p:txBody>
          <a:bodyPr/>
          <a:lstStyle>
            <a:lvl1pPr eaLnBrk="0" hangingPunct="0">
              <a:defRPr sz="4800">
                <a:solidFill>
                  <a:schemeClr val="tx1"/>
                </a:solidFill>
                <a:latin typeface="Arial" pitchFamily="34" charset="0"/>
              </a:defRPr>
            </a:lvl1pPr>
            <a:lvl2pPr marL="742950" indent="-285750" eaLnBrk="0" hangingPunct="0">
              <a:defRPr sz="4800">
                <a:solidFill>
                  <a:schemeClr val="tx1"/>
                </a:solidFill>
                <a:latin typeface="Arial" pitchFamily="34" charset="0"/>
              </a:defRPr>
            </a:lvl2pPr>
            <a:lvl3pPr marL="1143000" indent="-228600" eaLnBrk="0" hangingPunct="0">
              <a:defRPr sz="4800">
                <a:solidFill>
                  <a:schemeClr val="tx1"/>
                </a:solidFill>
                <a:latin typeface="Arial" pitchFamily="34" charset="0"/>
              </a:defRPr>
            </a:lvl3pPr>
            <a:lvl4pPr marL="1600200" indent="-228600" eaLnBrk="0" hangingPunct="0">
              <a:defRPr sz="4800">
                <a:solidFill>
                  <a:schemeClr val="tx1"/>
                </a:solidFill>
                <a:latin typeface="Arial" pitchFamily="34" charset="0"/>
              </a:defRPr>
            </a:lvl4pPr>
            <a:lvl5pPr marL="2057400" indent="-228600" eaLnBrk="0" hangingPunct="0">
              <a:defRPr sz="4800">
                <a:solidFill>
                  <a:schemeClr val="tx1"/>
                </a:solidFill>
                <a:latin typeface="Arial" pitchFamily="34" charset="0"/>
              </a:defRPr>
            </a:lvl5pPr>
            <a:lvl6pPr marL="2514600" indent="-228600" eaLnBrk="0" fontAlgn="base" hangingPunct="0">
              <a:spcBef>
                <a:spcPct val="0"/>
              </a:spcBef>
              <a:spcAft>
                <a:spcPct val="0"/>
              </a:spcAft>
              <a:defRPr sz="4800">
                <a:solidFill>
                  <a:schemeClr val="tx1"/>
                </a:solidFill>
                <a:latin typeface="Arial" pitchFamily="34" charset="0"/>
              </a:defRPr>
            </a:lvl6pPr>
            <a:lvl7pPr marL="2971800" indent="-228600" eaLnBrk="0" fontAlgn="base" hangingPunct="0">
              <a:spcBef>
                <a:spcPct val="0"/>
              </a:spcBef>
              <a:spcAft>
                <a:spcPct val="0"/>
              </a:spcAft>
              <a:defRPr sz="4800">
                <a:solidFill>
                  <a:schemeClr val="tx1"/>
                </a:solidFill>
                <a:latin typeface="Arial" pitchFamily="34" charset="0"/>
              </a:defRPr>
            </a:lvl7pPr>
            <a:lvl8pPr marL="3429000" indent="-228600" eaLnBrk="0" fontAlgn="base" hangingPunct="0">
              <a:spcBef>
                <a:spcPct val="0"/>
              </a:spcBef>
              <a:spcAft>
                <a:spcPct val="0"/>
              </a:spcAft>
              <a:defRPr sz="4800">
                <a:solidFill>
                  <a:schemeClr val="tx1"/>
                </a:solidFill>
                <a:latin typeface="Arial" pitchFamily="34" charset="0"/>
              </a:defRPr>
            </a:lvl8pPr>
            <a:lvl9pPr marL="3886200" indent="-228600" eaLnBrk="0" fontAlgn="base" hangingPunct="0">
              <a:spcBef>
                <a:spcPct val="0"/>
              </a:spcBef>
              <a:spcAft>
                <a:spcPct val="0"/>
              </a:spcAft>
              <a:defRPr sz="4800">
                <a:solidFill>
                  <a:schemeClr val="tx1"/>
                </a:solidFill>
                <a:latin typeface="Arial" pitchFamily="34" charset="0"/>
              </a:defRPr>
            </a:lvl9pPr>
          </a:lstStyle>
          <a:p>
            <a:pPr eaLnBrk="1" hangingPunct="1"/>
            <a:fld id="{73F7163E-D2CA-48CB-8AAC-3532E7E4512D}" type="slidenum">
              <a:rPr lang="en-US" sz="1200" smtClean="0"/>
              <a:pPr eaLnBrk="1" hangingPunct="1"/>
              <a:t>38</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our current system? Can we improve</a:t>
            </a:r>
            <a:r>
              <a:rPr lang="en-US" baseline="0" dirty="0" smtClean="0"/>
              <a:t> and enhance?</a:t>
            </a:r>
            <a:endParaRPr lang="en-US" dirty="0"/>
          </a:p>
        </p:txBody>
      </p:sp>
      <p:sp>
        <p:nvSpPr>
          <p:cNvPr id="4" name="Slide Number Placeholder 3"/>
          <p:cNvSpPr>
            <a:spLocks noGrp="1"/>
          </p:cNvSpPr>
          <p:nvPr>
            <p:ph type="sldNum" sz="quarter" idx="10"/>
          </p:nvPr>
        </p:nvSpPr>
        <p:spPr/>
        <p:txBody>
          <a:bodyPr/>
          <a:lstStyle/>
          <a:p>
            <a:fld id="{E34FA196-6895-3C47-B81A-25F8496C4CEE}" type="slidenum">
              <a:rPr lang="en-US" smtClean="0"/>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40</a:t>
            </a:fld>
            <a:endParaRPr lang="en-US"/>
          </a:p>
        </p:txBody>
      </p:sp>
    </p:spTree>
    <p:extLst>
      <p:ext uri="{BB962C8B-B14F-4D97-AF65-F5344CB8AC3E}">
        <p14:creationId xmlns:p14="http://schemas.microsoft.com/office/powerpoint/2010/main" val="1330676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installing a screener seems like</a:t>
            </a:r>
            <a:r>
              <a:rPr lang="en-US" baseline="0" dirty="0" smtClean="0"/>
              <a:t> a long term goal you can </a:t>
            </a:r>
            <a:r>
              <a:rPr lang="en-US" dirty="0" smtClean="0"/>
              <a:t>Start small by</a:t>
            </a:r>
            <a:r>
              <a:rPr lang="en-US" baseline="0" dirty="0" smtClean="0"/>
              <a:t> documenting out of class time for students who are seeking support a the nurse, school counselor, social worker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295A228C-D462-794F-8BBA-95364017CA6D}" type="slidenum">
              <a:rPr lang="en-US" smtClean="0"/>
              <a:pPr/>
              <a:t>41</a:t>
            </a:fld>
            <a:endParaRPr lang="en-US"/>
          </a:p>
        </p:txBody>
      </p:sp>
    </p:spTree>
    <p:extLst>
      <p:ext uri="{BB962C8B-B14F-4D97-AF65-F5344CB8AC3E}">
        <p14:creationId xmlns:p14="http://schemas.microsoft.com/office/powerpoint/2010/main" val="3731308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48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smtClean="0">
                <a:solidFill>
                  <a:srgbClr val="FFFF00"/>
                </a:solidFill>
              </a:rPr>
              <a:t>Positive Family Support: A tiered model for evidenced-based parental engagement. Tom </a:t>
            </a:r>
            <a:r>
              <a:rPr lang="en-US" sz="1200" b="1" dirty="0" err="1" smtClean="0">
                <a:solidFill>
                  <a:srgbClr val="FFFF00"/>
                </a:solidFill>
              </a:rPr>
              <a:t>Dishion</a:t>
            </a:r>
            <a:r>
              <a:rPr lang="en-US" sz="1200" b="1" dirty="0" smtClean="0">
                <a:solidFill>
                  <a:srgbClr val="FFFF00"/>
                </a:solidFill>
              </a:rPr>
              <a:t>, University of Oregon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t>
            </a:r>
            <a:r>
              <a:rPr lang="en-US" sz="1200" b="1" u="sng" dirty="0" smtClean="0"/>
              <a:t>http://</a:t>
            </a:r>
            <a:r>
              <a:rPr lang="en-US" sz="1200" b="1" u="sng" dirty="0" err="1" smtClean="0"/>
              <a:t>fcu.cfc.uoregon.edu</a:t>
            </a:r>
            <a:r>
              <a:rPr lang="en-US" sz="1200" b="1" u="sng" dirty="0" smtClean="0"/>
              <a:t>/</a:t>
            </a:r>
            <a:r>
              <a:rPr lang="en-US" sz="1200" dirty="0" smtClean="0"/>
              <a:t>)</a:t>
            </a:r>
          </a:p>
          <a:p>
            <a:endParaRPr lang="en-US"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8512280-3BE8-A747-9849-BA86168B5D6B}" type="slidenum">
              <a:rPr lang="en-US" sz="1200">
                <a:latin typeface="Calibri" charset="0"/>
              </a:rPr>
              <a:pPr eaLnBrk="1" hangingPunct="1"/>
              <a:t>43</a:t>
            </a:fld>
            <a:endParaRPr lang="en-US"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Thank you for being willing to provide a brief description of your team’s use of the National SMH performance measures. Please</a:t>
            </a:r>
            <a:r>
              <a:rPr lang="en-US" altLang="en-US" baseline="0" dirty="0" smtClean="0"/>
              <a:t> complete the following slides (additional instructions in the notes of each slide). Feel free to email/call if you have any questions! jbohnenk@psych.umaryland.edu, 443-255-2480. Please return </a:t>
            </a:r>
            <a:r>
              <a:rPr lang="en-US" altLang="en-US" baseline="0" smtClean="0"/>
              <a:t>by 2/20. </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5" charset="-128"/>
              </a:defRPr>
            </a:lvl1pPr>
            <a:lvl2pPr marL="726914" indent="-279583" eaLnBrk="0" hangingPunct="0">
              <a:defRPr>
                <a:solidFill>
                  <a:schemeClr val="tx1"/>
                </a:solidFill>
                <a:latin typeface="Arial" charset="0"/>
                <a:ea typeface="ＭＳ Ｐゴシック" pitchFamily="-105" charset="-128"/>
              </a:defRPr>
            </a:lvl2pPr>
            <a:lvl3pPr marL="1118329" indent="-223666" eaLnBrk="0" hangingPunct="0">
              <a:defRPr>
                <a:solidFill>
                  <a:schemeClr val="tx1"/>
                </a:solidFill>
                <a:latin typeface="Arial" charset="0"/>
                <a:ea typeface="ＭＳ Ｐゴシック" pitchFamily="-105" charset="-128"/>
              </a:defRPr>
            </a:lvl3pPr>
            <a:lvl4pPr marL="1565661" indent="-223666" eaLnBrk="0" hangingPunct="0">
              <a:defRPr>
                <a:solidFill>
                  <a:schemeClr val="tx1"/>
                </a:solidFill>
                <a:latin typeface="Arial" charset="0"/>
                <a:ea typeface="ＭＳ Ｐゴシック" pitchFamily="-105" charset="-128"/>
              </a:defRPr>
            </a:lvl4pPr>
            <a:lvl5pPr marL="2012992" indent="-223666" eaLnBrk="0" hangingPunct="0">
              <a:defRPr>
                <a:solidFill>
                  <a:schemeClr val="tx1"/>
                </a:solidFill>
                <a:latin typeface="Arial" charset="0"/>
                <a:ea typeface="ＭＳ Ｐゴシック" pitchFamily="-105" charset="-128"/>
              </a:defRPr>
            </a:lvl5pPr>
            <a:lvl6pPr marL="2460324" indent="-223666" defTabSz="447331" eaLnBrk="0" fontAlgn="base" hangingPunct="0">
              <a:spcBef>
                <a:spcPct val="0"/>
              </a:spcBef>
              <a:spcAft>
                <a:spcPct val="0"/>
              </a:spcAft>
              <a:defRPr>
                <a:solidFill>
                  <a:schemeClr val="tx1"/>
                </a:solidFill>
                <a:latin typeface="Arial" charset="0"/>
                <a:ea typeface="ＭＳ Ｐゴシック" pitchFamily="-105" charset="-128"/>
              </a:defRPr>
            </a:lvl6pPr>
            <a:lvl7pPr marL="2907655" indent="-223666" defTabSz="447331" eaLnBrk="0" fontAlgn="base" hangingPunct="0">
              <a:spcBef>
                <a:spcPct val="0"/>
              </a:spcBef>
              <a:spcAft>
                <a:spcPct val="0"/>
              </a:spcAft>
              <a:defRPr>
                <a:solidFill>
                  <a:schemeClr val="tx1"/>
                </a:solidFill>
                <a:latin typeface="Arial" charset="0"/>
                <a:ea typeface="ＭＳ Ｐゴシック" pitchFamily="-105" charset="-128"/>
              </a:defRPr>
            </a:lvl7pPr>
            <a:lvl8pPr marL="3354987" indent="-223666" defTabSz="447331" eaLnBrk="0" fontAlgn="base" hangingPunct="0">
              <a:spcBef>
                <a:spcPct val="0"/>
              </a:spcBef>
              <a:spcAft>
                <a:spcPct val="0"/>
              </a:spcAft>
              <a:defRPr>
                <a:solidFill>
                  <a:schemeClr val="tx1"/>
                </a:solidFill>
                <a:latin typeface="Arial" charset="0"/>
                <a:ea typeface="ＭＳ Ｐゴシック" pitchFamily="-105" charset="-128"/>
              </a:defRPr>
            </a:lvl8pPr>
            <a:lvl9pPr marL="3802318" indent="-223666" defTabSz="447331"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fld id="{F1F915C2-62DA-419F-B0D4-82563A228F2A}" type="slidenum">
              <a:rPr lang="en-US" altLang="en-US">
                <a:solidFill>
                  <a:prstClr val="black"/>
                </a:solidFill>
                <a:latin typeface="Calibri" pitchFamily="-105" charset="0"/>
              </a:rPr>
              <a:pPr eaLnBrk="1" hangingPunct="1"/>
              <a:t>44</a:t>
            </a:fld>
            <a:endParaRPr lang="en-US" altLang="en-US">
              <a:solidFill>
                <a:prstClr val="black"/>
              </a:solidFill>
              <a:latin typeface="Calibri" pitchFamily="-105" charset="0"/>
            </a:endParaRPr>
          </a:p>
        </p:txBody>
      </p:sp>
    </p:spTree>
    <p:extLst>
      <p:ext uri="{BB962C8B-B14F-4D97-AF65-F5344CB8AC3E}">
        <p14:creationId xmlns:p14="http://schemas.microsoft.com/office/powerpoint/2010/main" val="2594170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brief</a:t>
            </a:r>
            <a:r>
              <a:rPr lang="en-US" baseline="0" dirty="0" smtClean="0"/>
              <a:t> description of one of your PDSAs in the domain you have been focusing on.  </a:t>
            </a:r>
            <a:endParaRPr lang="en-US" dirty="0"/>
          </a:p>
        </p:txBody>
      </p:sp>
      <p:sp>
        <p:nvSpPr>
          <p:cNvPr id="4" name="Slide Number Placeholder 3"/>
          <p:cNvSpPr>
            <a:spLocks noGrp="1"/>
          </p:cNvSpPr>
          <p:nvPr>
            <p:ph type="sldNum" sz="quarter" idx="10"/>
          </p:nvPr>
        </p:nvSpPr>
        <p:spPr/>
        <p:txBody>
          <a:bodyPr/>
          <a:lstStyle/>
          <a:p>
            <a:fld id="{63AE8D8B-A6D6-4B8F-9141-382213CB0F01}"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287072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E8D8B-A6D6-4B8F-9141-382213CB0F01}"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9114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808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PBIS RTI MTSS (labels not as important as ensuring core features needed for installing EBPs)</a:t>
            </a:r>
            <a:endParaRPr lang="en-US" dirty="0"/>
          </a:p>
        </p:txBody>
      </p:sp>
      <p:sp>
        <p:nvSpPr>
          <p:cNvPr id="4" name="Slide Number Placeholder 3"/>
          <p:cNvSpPr>
            <a:spLocks noGrp="1"/>
          </p:cNvSpPr>
          <p:nvPr>
            <p:ph type="sldNum" sz="quarter" idx="10"/>
          </p:nvPr>
        </p:nvSpPr>
        <p:spPr/>
        <p:txBody>
          <a:bodyPr/>
          <a:lstStyle/>
          <a:p>
            <a:fld id="{C145808F-321D-F145-9BB1-2919D34BABF1}" type="slidenum">
              <a:rPr lang="en-US" smtClean="0"/>
              <a:pPr/>
              <a:t>7</a:t>
            </a:fld>
            <a:endParaRPr lang="en-US"/>
          </a:p>
        </p:txBody>
      </p:sp>
    </p:spTree>
    <p:extLst>
      <p:ext uri="{BB962C8B-B14F-4D97-AF65-F5344CB8AC3E}">
        <p14:creationId xmlns:p14="http://schemas.microsoft.com/office/powerpoint/2010/main" val="1636711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267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0685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409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2013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9344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76601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74233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7361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26560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316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43000" y="685800"/>
            <a:ext cx="4572000" cy="3429000"/>
          </a:xfrm>
          <a:ln/>
        </p:spPr>
      </p:sp>
      <p:sp>
        <p:nvSpPr>
          <p:cNvPr id="68611" name="Notes Placeholder 2"/>
          <p:cNvSpPr>
            <a:spLocks noGrp="1"/>
          </p:cNvSpPr>
          <p:nvPr>
            <p:ph type="body" idx="1"/>
          </p:nvPr>
        </p:nvSpPr>
        <p:spPr>
          <a:noFill/>
          <a:ln/>
        </p:spPr>
        <p:txBody>
          <a:bodyPr/>
          <a:lstStyle/>
          <a:p>
            <a:r>
              <a:rPr lang="en-US" dirty="0" smtClean="0">
                <a:latin typeface="Times New Roman" pitchFamily="-108" charset="0"/>
              </a:rPr>
              <a:t>SOC</a:t>
            </a:r>
          </a:p>
          <a:p>
            <a:r>
              <a:rPr lang="en-US" dirty="0" smtClean="0">
                <a:latin typeface="Times New Roman" pitchFamily="-108" charset="0"/>
              </a:rPr>
              <a:t>SMH</a:t>
            </a:r>
          </a:p>
          <a:p>
            <a:r>
              <a:rPr lang="en-US" dirty="0" smtClean="0">
                <a:latin typeface="Times New Roman" pitchFamily="-108" charset="0"/>
              </a:rPr>
              <a:t>MTSS/PBIS</a:t>
            </a:r>
          </a:p>
          <a:p>
            <a:endParaRPr lang="en-US" dirty="0" smtClean="0">
              <a:latin typeface="Times New Roman" pitchFamily="-108" charset="0"/>
            </a:endParaRPr>
          </a:p>
          <a:p>
            <a:endParaRPr lang="en-US" dirty="0">
              <a:latin typeface="Times New Roman" pitchFamily="-108" charset="0"/>
            </a:endParaRPr>
          </a:p>
        </p:txBody>
      </p:sp>
      <p:sp>
        <p:nvSpPr>
          <p:cNvPr id="68612" name="Slide Number Placeholder 3"/>
          <p:cNvSpPr>
            <a:spLocks noGrp="1"/>
          </p:cNvSpPr>
          <p:nvPr>
            <p:ph type="sldNum" sz="quarter" idx="5"/>
          </p:nvPr>
        </p:nvSpPr>
        <p:spPr>
          <a:noFill/>
        </p:spPr>
        <p:txBody>
          <a:bodyPr/>
          <a:lstStyle/>
          <a:p>
            <a:fld id="{26017A5E-E784-B841-848A-3669EF75CA0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2022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can we start to screen from multiple views? Here are some data to consider</a:t>
            </a:r>
            <a:endParaRPr lang="en-US" dirty="0"/>
          </a:p>
        </p:txBody>
      </p:sp>
      <p:sp>
        <p:nvSpPr>
          <p:cNvPr id="4" name="Slide Number Placeholder 3"/>
          <p:cNvSpPr>
            <a:spLocks noGrp="1"/>
          </p:cNvSpPr>
          <p:nvPr>
            <p:ph type="sldNum" sz="quarter" idx="10"/>
          </p:nvPr>
        </p:nvSpPr>
        <p:spPr/>
        <p:txBody>
          <a:bodyPr/>
          <a:lstStyle/>
          <a:p>
            <a:fld id="{E34FA196-6895-3C47-B81A-25F8496C4CEE}"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6"/>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9763" eaLnBrk="0" hangingPunct="0">
              <a:defRPr>
                <a:solidFill>
                  <a:schemeClr val="tx1"/>
                </a:solidFill>
                <a:latin typeface="Arial" charset="0"/>
                <a:ea typeface="ＭＳ Ｐゴシック" charset="0"/>
              </a:defRPr>
            </a:lvl1pPr>
            <a:lvl2pPr marL="729057" indent="-280406" defTabSz="909763" eaLnBrk="0" hangingPunct="0">
              <a:defRPr>
                <a:solidFill>
                  <a:schemeClr val="tx1"/>
                </a:solidFill>
                <a:latin typeface="Arial" charset="0"/>
                <a:ea typeface="ＭＳ Ｐゴシック" charset="0"/>
              </a:defRPr>
            </a:lvl2pPr>
            <a:lvl3pPr marL="1121626" indent="-224325" defTabSz="909763" eaLnBrk="0" hangingPunct="0">
              <a:defRPr>
                <a:solidFill>
                  <a:schemeClr val="tx1"/>
                </a:solidFill>
                <a:latin typeface="Arial" charset="0"/>
                <a:ea typeface="ＭＳ Ｐゴシック" charset="0"/>
              </a:defRPr>
            </a:lvl3pPr>
            <a:lvl4pPr marL="1570276" indent="-224325" defTabSz="909763" eaLnBrk="0" hangingPunct="0">
              <a:defRPr>
                <a:solidFill>
                  <a:schemeClr val="tx1"/>
                </a:solidFill>
                <a:latin typeface="Arial" charset="0"/>
                <a:ea typeface="ＭＳ Ｐゴシック" charset="0"/>
              </a:defRPr>
            </a:lvl4pPr>
            <a:lvl5pPr marL="2018927" indent="-224325" defTabSz="909763" eaLnBrk="0" hangingPunct="0">
              <a:defRPr>
                <a:solidFill>
                  <a:schemeClr val="tx1"/>
                </a:solidFill>
                <a:latin typeface="Arial" charset="0"/>
                <a:ea typeface="ＭＳ Ｐゴシック" charset="0"/>
              </a:defRPr>
            </a:lvl5pPr>
            <a:lvl6pPr marL="2467577" indent="-224325" defTabSz="909763" eaLnBrk="0" fontAlgn="base" hangingPunct="0">
              <a:spcBef>
                <a:spcPct val="0"/>
              </a:spcBef>
              <a:spcAft>
                <a:spcPct val="0"/>
              </a:spcAft>
              <a:defRPr>
                <a:solidFill>
                  <a:schemeClr val="tx1"/>
                </a:solidFill>
                <a:latin typeface="Arial" charset="0"/>
                <a:ea typeface="ＭＳ Ｐゴシック" charset="0"/>
              </a:defRPr>
            </a:lvl6pPr>
            <a:lvl7pPr marL="2916227" indent="-224325" defTabSz="909763" eaLnBrk="0" fontAlgn="base" hangingPunct="0">
              <a:spcBef>
                <a:spcPct val="0"/>
              </a:spcBef>
              <a:spcAft>
                <a:spcPct val="0"/>
              </a:spcAft>
              <a:defRPr>
                <a:solidFill>
                  <a:schemeClr val="tx1"/>
                </a:solidFill>
                <a:latin typeface="Arial" charset="0"/>
                <a:ea typeface="ＭＳ Ｐゴシック" charset="0"/>
              </a:defRPr>
            </a:lvl7pPr>
            <a:lvl8pPr marL="3364878" indent="-224325" defTabSz="909763" eaLnBrk="0" fontAlgn="base" hangingPunct="0">
              <a:spcBef>
                <a:spcPct val="0"/>
              </a:spcBef>
              <a:spcAft>
                <a:spcPct val="0"/>
              </a:spcAft>
              <a:defRPr>
                <a:solidFill>
                  <a:schemeClr val="tx1"/>
                </a:solidFill>
                <a:latin typeface="Arial" charset="0"/>
                <a:ea typeface="ＭＳ Ｐゴシック" charset="0"/>
              </a:defRPr>
            </a:lvl8pPr>
            <a:lvl9pPr marL="3813528" indent="-224325" defTabSz="90976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D00B6535-48C3-574F-81F8-309008BFB66F}" type="slidenum">
              <a:rPr lang="en-US" smtClean="0"/>
              <a:pPr eaLnBrk="1" hangingPunct="1">
                <a:defRPr/>
              </a:pPr>
              <a:t>15</a:t>
            </a:fld>
            <a:endParaRPr lang="en-US" smtClean="0"/>
          </a:p>
        </p:txBody>
      </p:sp>
      <p:sp>
        <p:nvSpPr>
          <p:cNvPr id="69634"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1315AE5-682E-5048-83BE-7C30F4EBD4B1}" type="slidenum">
              <a:rPr lang="en-US" sz="1200">
                <a:cs typeface="Arial" charset="0"/>
              </a:rPr>
              <a:pPr algn="r" eaLnBrk="1" hangingPunct="1"/>
              <a:t>15</a:t>
            </a:fld>
            <a:endParaRPr lang="en-US" sz="1200">
              <a:cs typeface="Arial" charset="0"/>
            </a:endParaRPr>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r>
              <a:rPr lang="en-US" dirty="0" smtClean="0">
                <a:cs typeface="+mn-cs"/>
              </a:rPr>
              <a:t>Layered</a:t>
            </a:r>
            <a:r>
              <a:rPr lang="en-US" baseline="0" dirty="0" smtClean="0">
                <a:cs typeface="+mn-cs"/>
              </a:rPr>
              <a:t> DPR examples</a:t>
            </a:r>
            <a:endParaRPr lang="en-US"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6"/>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9763" eaLnBrk="0" hangingPunct="0">
              <a:defRPr>
                <a:solidFill>
                  <a:schemeClr val="tx1"/>
                </a:solidFill>
                <a:latin typeface="Arial" charset="0"/>
                <a:ea typeface="ＭＳ Ｐゴシック" charset="0"/>
              </a:defRPr>
            </a:lvl1pPr>
            <a:lvl2pPr marL="729057" indent="-280406" defTabSz="909763" eaLnBrk="0" hangingPunct="0">
              <a:defRPr>
                <a:solidFill>
                  <a:schemeClr val="tx1"/>
                </a:solidFill>
                <a:latin typeface="Arial" charset="0"/>
                <a:ea typeface="ＭＳ Ｐゴシック" charset="0"/>
              </a:defRPr>
            </a:lvl2pPr>
            <a:lvl3pPr marL="1121626" indent="-224325" defTabSz="909763" eaLnBrk="0" hangingPunct="0">
              <a:defRPr>
                <a:solidFill>
                  <a:schemeClr val="tx1"/>
                </a:solidFill>
                <a:latin typeface="Arial" charset="0"/>
                <a:ea typeface="ＭＳ Ｐゴシック" charset="0"/>
              </a:defRPr>
            </a:lvl3pPr>
            <a:lvl4pPr marL="1570276" indent="-224325" defTabSz="909763" eaLnBrk="0" hangingPunct="0">
              <a:defRPr>
                <a:solidFill>
                  <a:schemeClr val="tx1"/>
                </a:solidFill>
                <a:latin typeface="Arial" charset="0"/>
                <a:ea typeface="ＭＳ Ｐゴシック" charset="0"/>
              </a:defRPr>
            </a:lvl4pPr>
            <a:lvl5pPr marL="2018927" indent="-224325" defTabSz="909763" eaLnBrk="0" hangingPunct="0">
              <a:defRPr>
                <a:solidFill>
                  <a:schemeClr val="tx1"/>
                </a:solidFill>
                <a:latin typeface="Arial" charset="0"/>
                <a:ea typeface="ＭＳ Ｐゴシック" charset="0"/>
              </a:defRPr>
            </a:lvl5pPr>
            <a:lvl6pPr marL="2467577" indent="-224325" defTabSz="909763" eaLnBrk="0" fontAlgn="base" hangingPunct="0">
              <a:spcBef>
                <a:spcPct val="0"/>
              </a:spcBef>
              <a:spcAft>
                <a:spcPct val="0"/>
              </a:spcAft>
              <a:defRPr>
                <a:solidFill>
                  <a:schemeClr val="tx1"/>
                </a:solidFill>
                <a:latin typeface="Arial" charset="0"/>
                <a:ea typeface="ＭＳ Ｐゴシック" charset="0"/>
              </a:defRPr>
            </a:lvl6pPr>
            <a:lvl7pPr marL="2916227" indent="-224325" defTabSz="909763" eaLnBrk="0" fontAlgn="base" hangingPunct="0">
              <a:spcBef>
                <a:spcPct val="0"/>
              </a:spcBef>
              <a:spcAft>
                <a:spcPct val="0"/>
              </a:spcAft>
              <a:defRPr>
                <a:solidFill>
                  <a:schemeClr val="tx1"/>
                </a:solidFill>
                <a:latin typeface="Arial" charset="0"/>
                <a:ea typeface="ＭＳ Ｐゴシック" charset="0"/>
              </a:defRPr>
            </a:lvl7pPr>
            <a:lvl8pPr marL="3364878" indent="-224325" defTabSz="909763" eaLnBrk="0" fontAlgn="base" hangingPunct="0">
              <a:spcBef>
                <a:spcPct val="0"/>
              </a:spcBef>
              <a:spcAft>
                <a:spcPct val="0"/>
              </a:spcAft>
              <a:defRPr>
                <a:solidFill>
                  <a:schemeClr val="tx1"/>
                </a:solidFill>
                <a:latin typeface="Arial" charset="0"/>
                <a:ea typeface="ＭＳ Ｐゴシック" charset="0"/>
              </a:defRPr>
            </a:lvl8pPr>
            <a:lvl9pPr marL="3813528" indent="-224325" defTabSz="90976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9391F11-2667-814C-813F-1F3D00B467C3}" type="slidenum">
              <a:rPr lang="en-US" smtClean="0"/>
              <a:pPr eaLnBrk="1" hangingPunct="1">
                <a:defRPr/>
              </a:pPr>
              <a:t>16</a:t>
            </a:fld>
            <a:endParaRPr lang="en-US" smtClean="0"/>
          </a:p>
        </p:txBody>
      </p:sp>
      <p:sp>
        <p:nvSpPr>
          <p:cNvPr id="71682"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5170774-A33E-784D-A2EC-FB3DD8946872}" type="slidenum">
              <a:rPr lang="en-US" sz="1200">
                <a:cs typeface="Arial" charset="0"/>
              </a:rPr>
              <a:pPr algn="r" eaLnBrk="1" hangingPunct="1"/>
              <a:t>16</a:t>
            </a:fld>
            <a:endParaRPr lang="en-US" sz="1200">
              <a:cs typeface="Arial" charset="0"/>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6"/>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9763" eaLnBrk="0" hangingPunct="0">
              <a:defRPr>
                <a:solidFill>
                  <a:schemeClr val="tx1"/>
                </a:solidFill>
                <a:latin typeface="Arial" charset="0"/>
                <a:ea typeface="ＭＳ Ｐゴシック" charset="0"/>
              </a:defRPr>
            </a:lvl1pPr>
            <a:lvl2pPr marL="729057" indent="-280406" defTabSz="909763" eaLnBrk="0" hangingPunct="0">
              <a:defRPr>
                <a:solidFill>
                  <a:schemeClr val="tx1"/>
                </a:solidFill>
                <a:latin typeface="Arial" charset="0"/>
                <a:ea typeface="ＭＳ Ｐゴシック" charset="0"/>
              </a:defRPr>
            </a:lvl2pPr>
            <a:lvl3pPr marL="1121626" indent="-224325" defTabSz="909763" eaLnBrk="0" hangingPunct="0">
              <a:defRPr>
                <a:solidFill>
                  <a:schemeClr val="tx1"/>
                </a:solidFill>
                <a:latin typeface="Arial" charset="0"/>
                <a:ea typeface="ＭＳ Ｐゴシック" charset="0"/>
              </a:defRPr>
            </a:lvl3pPr>
            <a:lvl4pPr marL="1570276" indent="-224325" defTabSz="909763" eaLnBrk="0" hangingPunct="0">
              <a:defRPr>
                <a:solidFill>
                  <a:schemeClr val="tx1"/>
                </a:solidFill>
                <a:latin typeface="Arial" charset="0"/>
                <a:ea typeface="ＭＳ Ｐゴシック" charset="0"/>
              </a:defRPr>
            </a:lvl4pPr>
            <a:lvl5pPr marL="2018927" indent="-224325" defTabSz="909763" eaLnBrk="0" hangingPunct="0">
              <a:defRPr>
                <a:solidFill>
                  <a:schemeClr val="tx1"/>
                </a:solidFill>
                <a:latin typeface="Arial" charset="0"/>
                <a:ea typeface="ＭＳ Ｐゴシック" charset="0"/>
              </a:defRPr>
            </a:lvl5pPr>
            <a:lvl6pPr marL="2467577" indent="-224325" defTabSz="909763" eaLnBrk="0" fontAlgn="base" hangingPunct="0">
              <a:spcBef>
                <a:spcPct val="0"/>
              </a:spcBef>
              <a:spcAft>
                <a:spcPct val="0"/>
              </a:spcAft>
              <a:defRPr>
                <a:solidFill>
                  <a:schemeClr val="tx1"/>
                </a:solidFill>
                <a:latin typeface="Arial" charset="0"/>
                <a:ea typeface="ＭＳ Ｐゴシック" charset="0"/>
              </a:defRPr>
            </a:lvl6pPr>
            <a:lvl7pPr marL="2916227" indent="-224325" defTabSz="909763" eaLnBrk="0" fontAlgn="base" hangingPunct="0">
              <a:spcBef>
                <a:spcPct val="0"/>
              </a:spcBef>
              <a:spcAft>
                <a:spcPct val="0"/>
              </a:spcAft>
              <a:defRPr>
                <a:solidFill>
                  <a:schemeClr val="tx1"/>
                </a:solidFill>
                <a:latin typeface="Arial" charset="0"/>
                <a:ea typeface="ＭＳ Ｐゴシック" charset="0"/>
              </a:defRPr>
            </a:lvl7pPr>
            <a:lvl8pPr marL="3364878" indent="-224325" defTabSz="909763" eaLnBrk="0" fontAlgn="base" hangingPunct="0">
              <a:spcBef>
                <a:spcPct val="0"/>
              </a:spcBef>
              <a:spcAft>
                <a:spcPct val="0"/>
              </a:spcAft>
              <a:defRPr>
                <a:solidFill>
                  <a:schemeClr val="tx1"/>
                </a:solidFill>
                <a:latin typeface="Arial" charset="0"/>
                <a:ea typeface="ＭＳ Ｐゴシック" charset="0"/>
              </a:defRPr>
            </a:lvl8pPr>
            <a:lvl9pPr marL="3813528" indent="-224325" defTabSz="90976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9391F11-2667-814C-813F-1F3D00B467C3}" type="slidenum">
              <a:rPr lang="en-US" smtClean="0"/>
              <a:pPr eaLnBrk="1" hangingPunct="1">
                <a:defRPr/>
              </a:pPr>
              <a:t>17</a:t>
            </a:fld>
            <a:endParaRPr lang="en-US" smtClean="0"/>
          </a:p>
        </p:txBody>
      </p:sp>
      <p:sp>
        <p:nvSpPr>
          <p:cNvPr id="71682"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5170774-A33E-784D-A2EC-FB3DD8946872}" type="slidenum">
              <a:rPr lang="en-US" sz="1200">
                <a:cs typeface="Arial" charset="0"/>
              </a:rPr>
              <a:pPr algn="r" eaLnBrk="1" hangingPunct="1"/>
              <a:t>17</a:t>
            </a:fld>
            <a:endParaRPr lang="en-US" sz="1200">
              <a:cs typeface="Arial" charset="0"/>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B1DE6-94DE-6D43-848C-B962B2DD5330}" type="slidenum">
              <a:rPr lang="en-US" smtClean="0"/>
              <a:pPr/>
              <a:t>19</a:t>
            </a:fld>
            <a:endParaRPr lang="en-US"/>
          </a:p>
        </p:txBody>
      </p:sp>
    </p:spTree>
    <p:extLst>
      <p:ext uri="{BB962C8B-B14F-4D97-AF65-F5344CB8AC3E}">
        <p14:creationId xmlns:p14="http://schemas.microsoft.com/office/powerpoint/2010/main" val="190889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raph">
    <p:spTree>
      <p:nvGrpSpPr>
        <p:cNvPr id="1" name=""/>
        <p:cNvGrpSpPr/>
        <p:nvPr/>
      </p:nvGrpSpPr>
      <p:grpSpPr>
        <a:xfrm>
          <a:off x="0" y="0"/>
          <a:ext cx="0" cy="0"/>
          <a:chOff x="0" y="0"/>
          <a:chExt cx="0" cy="0"/>
        </a:xfrm>
      </p:grpSpPr>
      <p:pic>
        <p:nvPicPr>
          <p:cNvPr id="9" name="Picture 8" descr="line_g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87112"/>
            <a:ext cx="5132832" cy="67056"/>
          </a:xfrm>
          <a:prstGeom prst="rect">
            <a:avLst/>
          </a:prstGeom>
        </p:spPr>
      </p:pic>
      <p:sp>
        <p:nvSpPr>
          <p:cNvPr id="6" name="Rectangle 5"/>
          <p:cNvSpPr/>
          <p:nvPr userDrawn="1"/>
        </p:nvSpPr>
        <p:spPr>
          <a:xfrm>
            <a:off x="0" y="5490272"/>
            <a:ext cx="9144001" cy="1367728"/>
          </a:xfrm>
          <a:prstGeom prst="rect">
            <a:avLst/>
          </a:prstGeom>
          <a:gradFill>
            <a:gsLst>
              <a:gs pos="0">
                <a:srgbClr val="CCDFEB"/>
              </a:gs>
              <a:gs pos="42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Placeholder 6"/>
          <p:cNvSpPr>
            <a:spLocks noGrp="1"/>
          </p:cNvSpPr>
          <p:nvPr>
            <p:ph type="title"/>
          </p:nvPr>
        </p:nvSpPr>
        <p:spPr>
          <a:xfrm>
            <a:off x="356525" y="139386"/>
            <a:ext cx="6535840" cy="959606"/>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73042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593367"/>
            <a:ext cx="8520600" cy="83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3117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body" idx="2"/>
          </p:nvPr>
        </p:nvSpPr>
        <p:spPr>
          <a:xfrm>
            <a:off x="48324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sldNum" idx="12"/>
          </p:nvPr>
        </p:nvSpPr>
        <p:spPr>
          <a:xfrm>
            <a:off x="8497999" y="6251679"/>
            <a:ext cx="5487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3445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593367"/>
            <a:ext cx="8520600" cy="83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97999" y="6251679"/>
            <a:ext cx="5487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39849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636800" y="107600"/>
            <a:ext cx="4426500" cy="66428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sz="1800"/>
          </a:p>
        </p:txBody>
      </p:sp>
      <p:cxnSp>
        <p:nvCxnSpPr>
          <p:cNvPr id="39" name="Shape 39"/>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40" name="Shape 40"/>
          <p:cNvSpPr txBox="1">
            <a:spLocks noGrp="1"/>
          </p:cNvSpPr>
          <p:nvPr>
            <p:ph type="title"/>
          </p:nvPr>
        </p:nvSpPr>
        <p:spPr>
          <a:xfrm>
            <a:off x="265500" y="1575600"/>
            <a:ext cx="4045200" cy="2044800"/>
          </a:xfrm>
          <a:prstGeom prst="rect">
            <a:avLst/>
          </a:prstGeom>
        </p:spPr>
        <p:txBody>
          <a:bodyPr wrap="square"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1" name="Shape 41"/>
          <p:cNvSpPr txBox="1">
            <a:spLocks noGrp="1"/>
          </p:cNvSpPr>
          <p:nvPr>
            <p:ph type="subTitle" idx="1"/>
          </p:nvPr>
        </p:nvSpPr>
        <p:spPr>
          <a:xfrm>
            <a:off x="265500" y="3692001"/>
            <a:ext cx="4045200" cy="17940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965600"/>
            <a:ext cx="3837000" cy="49268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97999" y="6251679"/>
            <a:ext cx="548700" cy="524800"/>
          </a:xfrm>
          <a:prstGeom prst="rect">
            <a:avLst/>
          </a:prstGeom>
        </p:spPr>
        <p:txBody>
          <a:bodyPr wrap="square" lIns="91425" tIns="91425" rIns="91425" bIns="91425"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extLst>
      <p:ext uri="{BB962C8B-B14F-4D97-AF65-F5344CB8AC3E}">
        <p14:creationId xmlns:p14="http://schemas.microsoft.com/office/powerpoint/2010/main" val="146139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C:\Users\robh\AppData\Local\Microsoft\Windows\Temporary Internet Files\Content.Outlook\TL5IHOJ3\PBIS-Logo-v2-r0-01.pn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34200" y="6019800"/>
            <a:ext cx="2057400" cy="8382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www.midwestpbis.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theinstitute.adobeconnect.com/p5sh4fur2a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 TargetMode="External"/><Relationship Id="rId5"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3" Type="http://schemas.openxmlformats.org/officeDocument/2006/relationships/hyperlink" Target="mailto:susan.barrett@pbismaryland.org" TargetMode="External"/><Relationship Id="rId4" Type="http://schemas.openxmlformats.org/officeDocument/2006/relationships/hyperlink" Target="mailto:lucille.eber@midwestpbis.org" TargetMode="External"/><Relationship Id="rId5" Type="http://schemas.openxmlformats.org/officeDocument/2006/relationships/hyperlink" Target="mailto:bputnam@mayinstitute.org" TargetMode="External"/><Relationship Id="rId6" Type="http://schemas.openxmlformats.org/officeDocument/2006/relationships/hyperlink" Target="mailto:kelly.perales@midwestpbis.org" TargetMode="External"/><Relationship Id="rId7" Type="http://schemas.openxmlformats.org/officeDocument/2006/relationships/hyperlink" Target="mailto:weist@mailbox.sc.edu" TargetMode="External"/><Relationship Id="rId8" Type="http://schemas.openxmlformats.org/officeDocument/2006/relationships/hyperlink" Target="mailto:sstephan@psych.umaryland.edu" TargetMode="External"/><Relationship Id="rId9" Type="http://schemas.openxmlformats.org/officeDocument/2006/relationships/hyperlink" Target="mailto:nlever@psych.umaryland.edu" TargetMode="External"/><Relationship Id="rId10" Type="http://schemas.openxmlformats.org/officeDocument/2006/relationships/hyperlink" Target="mailto:splett@coe.ufl.edu" TargetMode="External"/><Relationship Id="rId11" Type="http://schemas.openxmlformats.org/officeDocument/2006/relationships/hyperlink" Target="mailto:quell@mailbox.sc.edu" TargetMode="Externa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hyperlink" Target="https://drive.google.com/drive/search?q=MTS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asped-hands-541849_1920 (1).jpg"/>
          <p:cNvPicPr>
            <a:picLocks noChangeAspect="1"/>
          </p:cNvPicPr>
          <p:nvPr/>
        </p:nvPicPr>
        <p:blipFill rotWithShape="1">
          <a:blip r:embed="rId3">
            <a:alphaModFix amt="36000"/>
            <a:extLst>
              <a:ext uri="{28A0092B-C50C-407E-A947-70E740481C1C}">
                <a14:useLocalDpi xmlns:a14="http://schemas.microsoft.com/office/drawing/2010/main" val="0"/>
              </a:ext>
            </a:extLst>
          </a:blip>
          <a:srcRect b="5511"/>
          <a:stretch/>
        </p:blipFill>
        <p:spPr>
          <a:xfrm>
            <a:off x="0" y="-54114"/>
            <a:ext cx="9144000" cy="6912114"/>
          </a:xfrm>
          <a:prstGeom prst="rect">
            <a:avLst/>
          </a:prstGeom>
        </p:spPr>
      </p:pic>
      <p:sp>
        <p:nvSpPr>
          <p:cNvPr id="2" name="Title 1"/>
          <p:cNvSpPr>
            <a:spLocks noGrp="1"/>
          </p:cNvSpPr>
          <p:nvPr>
            <p:ph type="ctrTitle"/>
          </p:nvPr>
        </p:nvSpPr>
        <p:spPr>
          <a:xfrm>
            <a:off x="533796" y="1822439"/>
            <a:ext cx="8172824" cy="2943412"/>
          </a:xfrm>
        </p:spPr>
        <p:txBody>
          <a:bodyPr>
            <a:noAutofit/>
          </a:bodyPr>
          <a:lstStyle/>
          <a:p>
            <a:r>
              <a:rPr lang="en-US" sz="4800" b="1" dirty="0" smtClean="0">
                <a:solidFill>
                  <a:srgbClr val="000000"/>
                </a:solidFill>
              </a:rPr>
              <a:t>The Interconnected Systems Framework (ISF) for Integrating Mental Health in Schools</a:t>
            </a:r>
            <a:endParaRPr lang="en-US" sz="4800" b="1" dirty="0">
              <a:solidFill>
                <a:srgbClr val="000000"/>
              </a:solidFill>
            </a:endParaRPr>
          </a:p>
        </p:txBody>
      </p:sp>
      <p:grpSp>
        <p:nvGrpSpPr>
          <p:cNvPr id="8" name="Group 7"/>
          <p:cNvGrpSpPr/>
          <p:nvPr/>
        </p:nvGrpSpPr>
        <p:grpSpPr>
          <a:xfrm>
            <a:off x="706721" y="4760214"/>
            <a:ext cx="7981572" cy="1286061"/>
            <a:chOff x="744072" y="5054648"/>
            <a:chExt cx="7981572" cy="1286061"/>
          </a:xfrm>
        </p:grpSpPr>
        <p:sp>
          <p:nvSpPr>
            <p:cNvPr id="4" name="Subtitle 2"/>
            <p:cNvSpPr txBox="1">
              <a:spLocks/>
            </p:cNvSpPr>
            <p:nvPr/>
          </p:nvSpPr>
          <p:spPr>
            <a:xfrm>
              <a:off x="744072" y="5054648"/>
              <a:ext cx="2692400" cy="109219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latin typeface="Arial"/>
                <a:cs typeface="Aria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latin typeface="Arial"/>
                <a:cs typeface="Arial"/>
              </a:endParaRPr>
            </a:p>
          </p:txBody>
        </p:sp>
        <p:sp>
          <p:nvSpPr>
            <p:cNvPr id="6" name="TextBox 5"/>
            <p:cNvSpPr txBox="1"/>
            <p:nvPr/>
          </p:nvSpPr>
          <p:spPr>
            <a:xfrm>
              <a:off x="5453527" y="5377332"/>
              <a:ext cx="3272117" cy="369332"/>
            </a:xfrm>
            <a:prstGeom prst="rect">
              <a:avLst/>
            </a:prstGeom>
            <a:noFill/>
          </p:spPr>
          <p:txBody>
            <a:bodyPr wrap="square" rtlCol="0">
              <a:spAutoFit/>
            </a:bodyPr>
            <a:lstStyle/>
            <a:p>
              <a:endParaRPr lang="en-US" dirty="0"/>
            </a:p>
          </p:txBody>
        </p:sp>
        <p:sp>
          <p:nvSpPr>
            <p:cNvPr id="7" name="TextBox 6"/>
            <p:cNvSpPr txBox="1"/>
            <p:nvPr/>
          </p:nvSpPr>
          <p:spPr>
            <a:xfrm>
              <a:off x="4407647" y="5632823"/>
              <a:ext cx="657412" cy="707886"/>
            </a:xfrm>
            <a:prstGeom prst="rect">
              <a:avLst/>
            </a:prstGeom>
            <a:noFill/>
          </p:spPr>
          <p:txBody>
            <a:bodyPr wrap="square" rtlCol="0">
              <a:spAutoFit/>
            </a:bodyPr>
            <a:lstStyle/>
            <a:p>
              <a:endParaRPr lang="en-US" sz="4000" dirty="0">
                <a:latin typeface="Arial"/>
                <a:cs typeface="Arial"/>
              </a:endParaRPr>
            </a:p>
          </p:txBody>
        </p:sp>
      </p:grpSp>
      <p:sp>
        <p:nvSpPr>
          <p:cNvPr id="3" name="TextBox 2"/>
          <p:cNvSpPr txBox="1"/>
          <p:nvPr/>
        </p:nvSpPr>
        <p:spPr>
          <a:xfrm>
            <a:off x="2937146" y="228600"/>
            <a:ext cx="3088666" cy="954107"/>
          </a:xfrm>
          <a:prstGeom prst="rect">
            <a:avLst/>
          </a:prstGeom>
          <a:noFill/>
        </p:spPr>
        <p:txBody>
          <a:bodyPr wrap="none" rtlCol="0">
            <a:spAutoFit/>
          </a:bodyPr>
          <a:lstStyle/>
          <a:p>
            <a:pPr algn="ctr"/>
            <a:r>
              <a:rPr lang="en-US" sz="2800" b="1" dirty="0" smtClean="0"/>
              <a:t>VT PBIS Conference</a:t>
            </a:r>
          </a:p>
          <a:p>
            <a:pPr algn="ctr"/>
            <a:r>
              <a:rPr lang="en-US" sz="2800" b="1" dirty="0" smtClean="0"/>
              <a:t>October 2017</a:t>
            </a:r>
          </a:p>
        </p:txBody>
      </p:sp>
      <p:sp>
        <p:nvSpPr>
          <p:cNvPr id="9" name="TextBox 8"/>
          <p:cNvSpPr txBox="1"/>
          <p:nvPr/>
        </p:nvSpPr>
        <p:spPr>
          <a:xfrm>
            <a:off x="1905000" y="4724400"/>
            <a:ext cx="5905500" cy="1366528"/>
          </a:xfrm>
          <a:prstGeom prst="rect">
            <a:avLst/>
          </a:prstGeom>
          <a:noFill/>
        </p:spPr>
        <p:txBody>
          <a:bodyPr wrap="square" rtlCol="0">
            <a:spAutoFit/>
          </a:bodyPr>
          <a:lstStyle/>
          <a:p>
            <a:pPr lvl="0" algn="ctr" defTabSz="914400">
              <a:spcBef>
                <a:spcPct val="20000"/>
              </a:spcBef>
              <a:defRPr/>
            </a:pPr>
            <a:r>
              <a:rPr lang="en-US" b="1" dirty="0">
                <a:latin typeface="Arial"/>
                <a:cs typeface="Arial"/>
              </a:rPr>
              <a:t>Lucille </a:t>
            </a:r>
            <a:r>
              <a:rPr lang="en-US" b="1" dirty="0" smtClean="0">
                <a:latin typeface="Arial"/>
                <a:cs typeface="Arial"/>
              </a:rPr>
              <a:t>Eber, Midwest </a:t>
            </a:r>
            <a:r>
              <a:rPr lang="en-US" b="1" dirty="0">
                <a:latin typeface="Arial"/>
                <a:cs typeface="Arial"/>
              </a:rPr>
              <a:t>PBIS </a:t>
            </a:r>
            <a:r>
              <a:rPr lang="en-US" b="1" dirty="0" smtClean="0">
                <a:latin typeface="Arial"/>
                <a:cs typeface="Arial"/>
              </a:rPr>
              <a:t>Network</a:t>
            </a:r>
          </a:p>
          <a:p>
            <a:pPr lvl="0" algn="ctr" defTabSz="914400">
              <a:spcBef>
                <a:spcPct val="20000"/>
              </a:spcBef>
              <a:defRPr/>
            </a:pPr>
            <a:r>
              <a:rPr lang="en-US" b="1" dirty="0" smtClean="0">
                <a:latin typeface="Arial"/>
                <a:cs typeface="Arial"/>
              </a:rPr>
              <a:t>National PBIS TA Center</a:t>
            </a:r>
          </a:p>
          <a:p>
            <a:pPr lvl="0" algn="ctr" defTabSz="914400">
              <a:spcBef>
                <a:spcPct val="20000"/>
              </a:spcBef>
              <a:defRPr/>
            </a:pPr>
            <a:r>
              <a:rPr lang="en-US" b="1" dirty="0" smtClean="0">
                <a:latin typeface="Arial"/>
                <a:cs typeface="Arial"/>
              </a:rPr>
              <a:t>With: Michaela Martin and Jamie </a:t>
            </a:r>
            <a:r>
              <a:rPr lang="en-US" b="1" dirty="0" err="1" smtClean="0">
                <a:latin typeface="Arial"/>
                <a:cs typeface="Arial"/>
              </a:rPr>
              <a:t>Kinnarney</a:t>
            </a:r>
            <a:r>
              <a:rPr lang="en-US" b="1" dirty="0" smtClean="0">
                <a:latin typeface="Arial"/>
                <a:cs typeface="Arial"/>
              </a:rPr>
              <a:t> of ONSU</a:t>
            </a:r>
          </a:p>
          <a:p>
            <a:pPr lvl="0" algn="ctr" defTabSz="914400">
              <a:spcBef>
                <a:spcPct val="20000"/>
              </a:spcBef>
              <a:defRPr/>
            </a:pPr>
            <a:r>
              <a:rPr lang="en-US" b="1" dirty="0" smtClean="0">
                <a:latin typeface="Arial"/>
                <a:cs typeface="Arial"/>
              </a:rPr>
              <a:t>And </a:t>
            </a:r>
            <a:r>
              <a:rPr lang="en-US" b="1" dirty="0" err="1" smtClean="0">
                <a:latin typeface="Arial"/>
                <a:cs typeface="Arial"/>
              </a:rPr>
              <a:t>Tiffiny</a:t>
            </a:r>
            <a:r>
              <a:rPr lang="en-US" b="1" dirty="0" smtClean="0">
                <a:latin typeface="Arial"/>
                <a:cs typeface="Arial"/>
              </a:rPr>
              <a:t> Hubbard of WCMHS</a:t>
            </a:r>
          </a:p>
        </p:txBody>
      </p:sp>
      <p:sp>
        <p:nvSpPr>
          <p:cNvPr id="10" name="TextBox 9"/>
          <p:cNvSpPr txBox="1"/>
          <p:nvPr/>
        </p:nvSpPr>
        <p:spPr>
          <a:xfrm>
            <a:off x="7620000" y="6046275"/>
            <a:ext cx="184666" cy="369332"/>
          </a:xfrm>
          <a:prstGeom prst="rect">
            <a:avLst/>
          </a:prstGeom>
          <a:noFill/>
        </p:spPr>
        <p:txBody>
          <a:bodyPr wrap="none" rtlCol="0">
            <a:spAutoFit/>
          </a:bodyPr>
          <a:lstStyle/>
          <a:p>
            <a:endParaRPr lang="en-US" dirty="0"/>
          </a:p>
        </p:txBody>
      </p:sp>
      <p:sp>
        <p:nvSpPr>
          <p:cNvPr id="12" name="TextBox 11"/>
          <p:cNvSpPr txBox="1"/>
          <p:nvPr/>
        </p:nvSpPr>
        <p:spPr>
          <a:xfrm>
            <a:off x="152400" y="6019800"/>
            <a:ext cx="2299014" cy="646331"/>
          </a:xfrm>
          <a:prstGeom prst="rect">
            <a:avLst/>
          </a:prstGeom>
          <a:noFill/>
        </p:spPr>
        <p:txBody>
          <a:bodyPr wrap="none" rtlCol="0">
            <a:spAutoFit/>
          </a:bodyPr>
          <a:lstStyle/>
          <a:p>
            <a:r>
              <a:rPr lang="en-US" dirty="0" smtClean="0">
                <a:hlinkClick r:id="rId4"/>
              </a:rPr>
              <a:t>www.midwestpbis.org</a:t>
            </a:r>
            <a:endParaRPr lang="en-US" dirty="0" smtClean="0"/>
          </a:p>
          <a:p>
            <a:r>
              <a:rPr lang="en-US" dirty="0" err="1" smtClean="0"/>
              <a:t>www.pbis.org</a:t>
            </a:r>
            <a:endParaRPr lang="en-US" dirty="0"/>
          </a:p>
        </p:txBody>
      </p:sp>
    </p:spTree>
    <p:extLst>
      <p:ext uri="{BB962C8B-B14F-4D97-AF65-F5344CB8AC3E}">
        <p14:creationId xmlns:p14="http://schemas.microsoft.com/office/powerpoint/2010/main" val="2966925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701" y="350815"/>
            <a:ext cx="6987106" cy="915357"/>
          </a:xfrm>
        </p:spPr>
        <p:txBody>
          <a:bodyPr>
            <a:normAutofit/>
          </a:bodyPr>
          <a:lstStyle/>
          <a:p>
            <a:r>
              <a:rPr lang="en-US" b="1" dirty="0" smtClean="0">
                <a:solidFill>
                  <a:srgbClr val="000000"/>
                </a:solidFill>
              </a:rPr>
              <a:t>1. Single System of Delivery</a:t>
            </a:r>
            <a:endParaRPr lang="en-US" b="1" dirty="0">
              <a:solidFill>
                <a:srgbClr val="000000"/>
              </a:solidFill>
            </a:endParaRPr>
          </a:p>
        </p:txBody>
      </p:sp>
      <p:sp>
        <p:nvSpPr>
          <p:cNvPr id="3" name="Content Placeholder 2"/>
          <p:cNvSpPr>
            <a:spLocks noGrp="1"/>
          </p:cNvSpPr>
          <p:nvPr>
            <p:ph idx="1"/>
          </p:nvPr>
        </p:nvSpPr>
        <p:spPr>
          <a:xfrm>
            <a:off x="457200" y="1600200"/>
            <a:ext cx="8229600" cy="4811058"/>
          </a:xfrm>
        </p:spPr>
        <p:txBody>
          <a:bodyPr>
            <a:normAutofit fontScale="77500" lnSpcReduction="20000"/>
          </a:bodyPr>
          <a:lstStyle/>
          <a:p>
            <a:r>
              <a:rPr lang="en-US" dirty="0" smtClean="0"/>
              <a:t>One committed and functional team with authority guides the work, using data at three tiers of intervention</a:t>
            </a:r>
          </a:p>
          <a:p>
            <a:r>
              <a:rPr lang="en-US" dirty="0" smtClean="0"/>
              <a:t>MH participates across ALL Tiers</a:t>
            </a:r>
          </a:p>
          <a:p>
            <a:r>
              <a:rPr lang="en-US" dirty="0" smtClean="0"/>
              <a:t>Evidence-Based Practices/Programs integrated at each tier </a:t>
            </a:r>
          </a:p>
          <a:p>
            <a:r>
              <a:rPr lang="en-US" dirty="0" smtClean="0"/>
              <a:t>Symmetry (of process) at District- and Building-level</a:t>
            </a:r>
          </a:p>
          <a:p>
            <a:pPr lvl="1">
              <a:buClr>
                <a:schemeClr val="accent2"/>
              </a:buClr>
              <a:buFont typeface="Arial"/>
              <a:buChar char="•"/>
            </a:pPr>
            <a:r>
              <a:rPr lang="en-US" dirty="0" smtClean="0"/>
              <a:t>District has a plan to integrate MH at all buildings</a:t>
            </a:r>
          </a:p>
          <a:p>
            <a:pPr lvl="1">
              <a:buClr>
                <a:schemeClr val="accent2"/>
              </a:buClr>
              <a:buFont typeface="Arial"/>
              <a:buChar char="•"/>
            </a:pPr>
            <a:r>
              <a:rPr lang="en-US" dirty="0" smtClean="0"/>
              <a:t>Plan is based on community and school data</a:t>
            </a:r>
          </a:p>
          <a:p>
            <a:r>
              <a:rPr lang="en-US" dirty="0" smtClean="0"/>
              <a:t>Plan to build “social emotional” capacity across staff</a:t>
            </a:r>
          </a:p>
          <a:p>
            <a:pPr lvl="1">
              <a:buClr>
                <a:schemeClr val="accent2"/>
              </a:buClr>
              <a:buFont typeface="Arial"/>
              <a:buChar char="•"/>
            </a:pPr>
            <a:r>
              <a:rPr lang="en-US" dirty="0" smtClean="0"/>
              <a:t>Training and coaching in place for ALL staff (community and school employed)</a:t>
            </a:r>
          </a:p>
          <a:p>
            <a:pPr lvl="1">
              <a:buClr>
                <a:schemeClr val="accent2"/>
              </a:buClr>
              <a:buFont typeface="Arial"/>
              <a:buChar char="•"/>
            </a:pPr>
            <a:r>
              <a:rPr lang="en-US" dirty="0" smtClean="0"/>
              <a:t>Staff are competent and confident in identifying, intervening, and/or referring</a:t>
            </a:r>
          </a:p>
        </p:txBody>
      </p:sp>
    </p:spTree>
    <p:extLst>
      <p:ext uri="{BB962C8B-B14F-4D97-AF65-F5344CB8AC3E}">
        <p14:creationId xmlns:p14="http://schemas.microsoft.com/office/powerpoint/2010/main" val="4265145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5461957"/>
              </p:ext>
            </p:extLst>
          </p:nvPr>
        </p:nvGraphicFramePr>
        <p:xfrm>
          <a:off x="393405" y="500279"/>
          <a:ext cx="8229600" cy="5072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07483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32079" y="250966"/>
            <a:ext cx="8229600" cy="1143000"/>
          </a:xfrm>
        </p:spPr>
        <p:txBody>
          <a:bodyPr>
            <a:normAutofit fontScale="90000"/>
          </a:bodyPr>
          <a:lstStyle/>
          <a:p>
            <a:pPr eaLnBrk="1" hangingPunct="1"/>
            <a:r>
              <a:rPr lang="en-US" sz="4000" b="1" dirty="0" smtClean="0">
                <a:solidFill>
                  <a:srgbClr val="000000"/>
                </a:solidFill>
              </a:rPr>
              <a:t>School Data </a:t>
            </a:r>
            <a:r>
              <a:rPr lang="en-US" sz="4000" b="1" dirty="0" smtClean="0">
                <a:solidFill>
                  <a:srgbClr val="000000"/>
                </a:solidFill>
                <a:sym typeface="Wingdings" pitchFamily="2" charset="2"/>
              </a:rPr>
              <a:t></a:t>
            </a:r>
            <a:r>
              <a:rPr lang="en-US" sz="4000" b="1" dirty="0" smtClean="0">
                <a:solidFill>
                  <a:srgbClr val="000000"/>
                </a:solidFill>
              </a:rPr>
              <a:t> Community Data </a:t>
            </a:r>
            <a:r>
              <a:rPr lang="en-US" sz="4000" b="1" dirty="0">
                <a:solidFill>
                  <a:srgbClr val="000000"/>
                </a:solidFill>
              </a:rPr>
              <a:t/>
            </a:r>
            <a:br>
              <a:rPr lang="en-US" sz="4000" b="1" dirty="0">
                <a:solidFill>
                  <a:srgbClr val="000000"/>
                </a:solidFill>
              </a:rPr>
            </a:br>
            <a:r>
              <a:rPr lang="en-US" sz="4000" b="1" dirty="0" smtClean="0">
                <a:solidFill>
                  <a:srgbClr val="000000"/>
                </a:solidFill>
              </a:rPr>
              <a:t>Student and System level</a:t>
            </a:r>
          </a:p>
        </p:txBody>
      </p:sp>
      <p:sp>
        <p:nvSpPr>
          <p:cNvPr id="45059" name="Rectangle 3"/>
          <p:cNvSpPr>
            <a:spLocks noGrp="1" noChangeArrowheads="1"/>
          </p:cNvSpPr>
          <p:nvPr>
            <p:ph type="body" sz="half" idx="4294967295"/>
          </p:nvPr>
        </p:nvSpPr>
        <p:spPr>
          <a:xfrm>
            <a:off x="432079" y="1600200"/>
            <a:ext cx="3790950" cy="5032375"/>
          </a:xfrm>
        </p:spPr>
        <p:txBody>
          <a:bodyPr>
            <a:normAutofit fontScale="92500" lnSpcReduction="10000"/>
          </a:bodyPr>
          <a:lstStyle/>
          <a:p>
            <a:pPr eaLnBrk="1" hangingPunct="1"/>
            <a:r>
              <a:rPr lang="en-US" sz="3400" dirty="0" smtClean="0"/>
              <a:t>Academic </a:t>
            </a:r>
            <a:r>
              <a:rPr lang="en-US" sz="2000" dirty="0" smtClean="0"/>
              <a:t>(Benchmark, GPA, Credit accrual etc)</a:t>
            </a:r>
          </a:p>
          <a:p>
            <a:pPr eaLnBrk="1" hangingPunct="1"/>
            <a:r>
              <a:rPr lang="en-US" sz="3400" dirty="0" smtClean="0"/>
              <a:t>Discipline</a:t>
            </a:r>
          </a:p>
          <a:p>
            <a:pPr eaLnBrk="1" hangingPunct="1"/>
            <a:r>
              <a:rPr lang="en-US" sz="3400" dirty="0" smtClean="0"/>
              <a:t>Attendance</a:t>
            </a:r>
          </a:p>
          <a:p>
            <a:pPr eaLnBrk="1" hangingPunct="1"/>
            <a:r>
              <a:rPr lang="en-US" sz="3400" dirty="0" smtClean="0"/>
              <a:t>Climate/Perception</a:t>
            </a:r>
          </a:p>
          <a:p>
            <a:pPr eaLnBrk="1" hangingPunct="1"/>
            <a:r>
              <a:rPr lang="en-US" sz="3400" dirty="0" smtClean="0"/>
              <a:t>Visits to Nurse, Social Worker, Counselor, etc.</a:t>
            </a:r>
          </a:p>
          <a:p>
            <a:pPr eaLnBrk="1" hangingPunct="1"/>
            <a:r>
              <a:rPr lang="en-US" sz="3400" dirty="0" smtClean="0"/>
              <a:t>Screening from one view</a:t>
            </a:r>
          </a:p>
          <a:p>
            <a:pPr eaLnBrk="1" hangingPunct="1"/>
            <a:endParaRPr lang="en-US" sz="3400" dirty="0" smtClean="0"/>
          </a:p>
        </p:txBody>
      </p:sp>
      <p:sp>
        <p:nvSpPr>
          <p:cNvPr id="45060" name="Rectangle 4"/>
          <p:cNvSpPr>
            <a:spLocks noGrp="1" noChangeArrowheads="1"/>
          </p:cNvSpPr>
          <p:nvPr>
            <p:ph type="body" sz="half" idx="4294967295"/>
          </p:nvPr>
        </p:nvSpPr>
        <p:spPr>
          <a:xfrm>
            <a:off x="4603488" y="1600200"/>
            <a:ext cx="4078287" cy="4525963"/>
          </a:xfrm>
        </p:spPr>
        <p:txBody>
          <a:bodyPr>
            <a:normAutofit fontScale="92500" lnSpcReduction="10000"/>
          </a:bodyPr>
          <a:lstStyle/>
          <a:p>
            <a:pPr eaLnBrk="1" hangingPunct="1"/>
            <a:r>
              <a:rPr lang="en-US" sz="3400" dirty="0" smtClean="0"/>
              <a:t>Community Demographics</a:t>
            </a:r>
          </a:p>
          <a:p>
            <a:pPr eaLnBrk="1" hangingPunct="1"/>
            <a:r>
              <a:rPr lang="en-US" sz="3400" dirty="0" smtClean="0"/>
              <a:t>Food Pantry Visits</a:t>
            </a:r>
          </a:p>
          <a:p>
            <a:pPr eaLnBrk="1" hangingPunct="1"/>
            <a:r>
              <a:rPr lang="en-US" sz="3400" dirty="0" smtClean="0"/>
              <a:t>Protective and Risk Factors</a:t>
            </a:r>
          </a:p>
          <a:p>
            <a:pPr eaLnBrk="1" hangingPunct="1"/>
            <a:r>
              <a:rPr lang="en-US" sz="3400" dirty="0" smtClean="0"/>
              <a:t>Calls to crisis centers, hospital visits</a:t>
            </a:r>
          </a:p>
          <a:p>
            <a:pPr eaLnBrk="1" hangingPunct="1"/>
            <a:r>
              <a:rPr lang="en-US" sz="3400" dirty="0" smtClean="0"/>
              <a:t>Screening from multiple views </a:t>
            </a:r>
          </a:p>
          <a:p>
            <a:pPr eaLnBrk="1" hangingPunct="1"/>
            <a:endParaRPr lang="en-US" sz="3400" dirty="0" smtClean="0"/>
          </a:p>
          <a:p>
            <a:pPr marL="0" indent="0" eaLnBrk="1" hangingPunct="1">
              <a:buNone/>
            </a:pPr>
            <a:endParaRPr lang="en-US" sz="3400" dirty="0" smtClean="0"/>
          </a:p>
          <a:p>
            <a:pPr eaLnBrk="1" hangingPunct="1"/>
            <a:endParaRPr lang="en-US" sz="3400" dirty="0" smtClean="0"/>
          </a:p>
        </p:txBody>
      </p:sp>
    </p:spTree>
    <p:extLst>
      <p:ext uri="{BB962C8B-B14F-4D97-AF65-F5344CB8AC3E}">
        <p14:creationId xmlns:p14="http://schemas.microsoft.com/office/powerpoint/2010/main" val="902140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5060">
                                            <p:txEl>
                                              <p:pRg st="0" end="0"/>
                                            </p:txEl>
                                          </p:spTgt>
                                        </p:tgtEl>
                                        <p:attrNameLst>
                                          <p:attrName>style.visibility</p:attrName>
                                        </p:attrNameLst>
                                      </p:cBhvr>
                                      <p:to>
                                        <p:strVal val="visible"/>
                                      </p:to>
                                    </p:set>
                                    <p:anim calcmode="lin" valueType="num">
                                      <p:cBhvr additive="base">
                                        <p:cTn id="43" dur="500" fill="hold"/>
                                        <p:tgtEl>
                                          <p:spTgt spid="45060">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0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5060">
                                            <p:txEl>
                                              <p:pRg st="1" end="1"/>
                                            </p:txEl>
                                          </p:spTgt>
                                        </p:tgtEl>
                                        <p:attrNameLst>
                                          <p:attrName>style.visibility</p:attrName>
                                        </p:attrNameLst>
                                      </p:cBhvr>
                                      <p:to>
                                        <p:strVal val="visible"/>
                                      </p:to>
                                    </p:set>
                                    <p:anim calcmode="lin" valueType="num">
                                      <p:cBhvr additive="base">
                                        <p:cTn id="49" dur="500" fill="hold"/>
                                        <p:tgtEl>
                                          <p:spTgt spid="45060">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50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5060">
                                            <p:txEl>
                                              <p:pRg st="2" end="2"/>
                                            </p:txEl>
                                          </p:spTgt>
                                        </p:tgtEl>
                                        <p:attrNameLst>
                                          <p:attrName>style.visibility</p:attrName>
                                        </p:attrNameLst>
                                      </p:cBhvr>
                                      <p:to>
                                        <p:strVal val="visible"/>
                                      </p:to>
                                    </p:set>
                                    <p:anim calcmode="lin" valueType="num">
                                      <p:cBhvr additive="base">
                                        <p:cTn id="55" dur="500" fill="hold"/>
                                        <p:tgtEl>
                                          <p:spTgt spid="45060">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50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5060">
                                            <p:txEl>
                                              <p:pRg st="3" end="3"/>
                                            </p:txEl>
                                          </p:spTgt>
                                        </p:tgtEl>
                                        <p:attrNameLst>
                                          <p:attrName>style.visibility</p:attrName>
                                        </p:attrNameLst>
                                      </p:cBhvr>
                                      <p:to>
                                        <p:strVal val="visible"/>
                                      </p:to>
                                    </p:set>
                                    <p:anim calcmode="lin" valueType="num">
                                      <p:cBhvr additive="base">
                                        <p:cTn id="61" dur="500" fill="hold"/>
                                        <p:tgtEl>
                                          <p:spTgt spid="45060">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50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5060">
                                            <p:txEl>
                                              <p:pRg st="4" end="4"/>
                                            </p:txEl>
                                          </p:spTgt>
                                        </p:tgtEl>
                                        <p:attrNameLst>
                                          <p:attrName>style.visibility</p:attrName>
                                        </p:attrNameLst>
                                      </p:cBhvr>
                                      <p:to>
                                        <p:strVal val="visible"/>
                                      </p:to>
                                    </p:set>
                                    <p:anim calcmode="lin" valueType="num">
                                      <p:cBhvr additive="base">
                                        <p:cTn id="67" dur="500" fill="hold"/>
                                        <p:tgtEl>
                                          <p:spTgt spid="45060">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506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7848600" cy="4401205"/>
          </a:xfrm>
          <a:prstGeom prst="rect">
            <a:avLst/>
          </a:prstGeom>
          <a:noFill/>
        </p:spPr>
        <p:txBody>
          <a:bodyPr wrap="square" rtlCol="0">
            <a:spAutoFit/>
          </a:bodyPr>
          <a:lstStyle/>
          <a:p>
            <a:pPr marL="342900" lvl="0" indent="-342900">
              <a:buFont typeface="+mj-lt"/>
              <a:buAutoNum type="arabicPeriod"/>
            </a:pPr>
            <a:r>
              <a:rPr lang="en-US" sz="2800" dirty="0" smtClean="0"/>
              <a:t>Are Community </a:t>
            </a:r>
            <a:r>
              <a:rPr lang="en-US" sz="2800" dirty="0"/>
              <a:t>Mental Health providers </a:t>
            </a:r>
            <a:r>
              <a:rPr lang="en-US" sz="2800" dirty="0" smtClean="0"/>
              <a:t>members </a:t>
            </a:r>
            <a:r>
              <a:rPr lang="en-US" sz="2800" dirty="0"/>
              <a:t>on the Tier 1 </a:t>
            </a:r>
            <a:r>
              <a:rPr lang="en-US" sz="2800" dirty="0" smtClean="0"/>
              <a:t>team </a:t>
            </a:r>
            <a:r>
              <a:rPr lang="en-US" sz="2800" dirty="0"/>
              <a:t>and </a:t>
            </a:r>
            <a:r>
              <a:rPr lang="en-US" sz="2800" dirty="0" smtClean="0"/>
              <a:t>looking </a:t>
            </a:r>
            <a:r>
              <a:rPr lang="en-US" sz="2800" dirty="0"/>
              <a:t>at data with the Tier 1 </a:t>
            </a:r>
            <a:r>
              <a:rPr lang="en-US" sz="2800" dirty="0" smtClean="0"/>
              <a:t>Team?</a:t>
            </a:r>
          </a:p>
          <a:p>
            <a:pPr marL="342900" lvl="0" indent="-342900">
              <a:buFont typeface="+mj-lt"/>
              <a:buAutoNum type="arabicPeriod"/>
            </a:pPr>
            <a:endParaRPr lang="en-US" sz="2800" dirty="0" smtClean="0"/>
          </a:p>
          <a:p>
            <a:pPr marL="342900" lvl="0" indent="-342900">
              <a:buFont typeface="+mj-lt"/>
              <a:buAutoNum type="arabicPeriod"/>
            </a:pPr>
            <a:r>
              <a:rPr lang="en-US" sz="2800" dirty="0" smtClean="0"/>
              <a:t>Have teams </a:t>
            </a:r>
            <a:r>
              <a:rPr lang="en-US" sz="2800" dirty="0"/>
              <a:t>and Community MH providers </a:t>
            </a:r>
            <a:r>
              <a:rPr lang="en-US" sz="2800" dirty="0" smtClean="0"/>
              <a:t>used </a:t>
            </a:r>
            <a:r>
              <a:rPr lang="en-US" sz="2800" dirty="0"/>
              <a:t>community data to determine Tier 1 strategies (moving beyond </a:t>
            </a:r>
            <a:r>
              <a:rPr lang="en-US" sz="2800" dirty="0" smtClean="0"/>
              <a:t>simply being </a:t>
            </a:r>
            <a:r>
              <a:rPr lang="en-US" sz="2800" dirty="0"/>
              <a:t>aware of the data</a:t>
            </a:r>
            <a:r>
              <a:rPr lang="en-US" sz="2800" dirty="0" smtClean="0"/>
              <a:t>)?</a:t>
            </a:r>
          </a:p>
          <a:p>
            <a:pPr marL="342900" lvl="0" indent="-342900">
              <a:buFont typeface="+mj-lt"/>
              <a:buAutoNum type="arabicPeriod"/>
            </a:pPr>
            <a:endParaRPr lang="en-US" sz="2800" dirty="0"/>
          </a:p>
          <a:p>
            <a:pPr marL="342900" lvl="0" indent="-342900">
              <a:buFont typeface="+mj-lt"/>
              <a:buAutoNum type="arabicPeriod"/>
            </a:pPr>
            <a:r>
              <a:rPr lang="en-US" sz="2800" dirty="0" smtClean="0"/>
              <a:t>Have school teams integrated “SEL lessons” (i.e. related </a:t>
            </a:r>
            <a:r>
              <a:rPr lang="en-US" sz="2800" dirty="0"/>
              <a:t>to </a:t>
            </a:r>
            <a:r>
              <a:rPr lang="en-US" sz="2800" dirty="0" smtClean="0"/>
              <a:t>Trauma) </a:t>
            </a:r>
            <a:r>
              <a:rPr lang="en-US" sz="2800" dirty="0"/>
              <a:t>into Tier 1 </a:t>
            </a:r>
            <a:r>
              <a:rPr lang="en-US" sz="2800" dirty="0" smtClean="0"/>
              <a:t>matrix?</a:t>
            </a:r>
            <a:endParaRPr lang="en-US" dirty="0"/>
          </a:p>
        </p:txBody>
      </p:sp>
      <p:sp>
        <p:nvSpPr>
          <p:cNvPr id="3" name="TextBox 2"/>
          <p:cNvSpPr txBox="1"/>
          <p:nvPr/>
        </p:nvSpPr>
        <p:spPr>
          <a:xfrm>
            <a:off x="2057400" y="457200"/>
            <a:ext cx="2317061" cy="584776"/>
          </a:xfrm>
          <a:prstGeom prst="rect">
            <a:avLst/>
          </a:prstGeom>
          <a:noFill/>
        </p:spPr>
        <p:txBody>
          <a:bodyPr wrap="none" rtlCol="0">
            <a:spAutoFit/>
          </a:bodyPr>
          <a:lstStyle/>
          <a:p>
            <a:r>
              <a:rPr lang="en-US" sz="3200" b="1" dirty="0" smtClean="0"/>
              <a:t>Coaching ISF </a:t>
            </a:r>
            <a:endParaRPr lang="en-US" sz="3200" b="1" dirty="0"/>
          </a:p>
        </p:txBody>
      </p:sp>
    </p:spTree>
    <p:extLst>
      <p:ext uri="{BB962C8B-B14F-4D97-AF65-F5344CB8AC3E}">
        <p14:creationId xmlns:p14="http://schemas.microsoft.com/office/powerpoint/2010/main" val="3019563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819" y="472374"/>
            <a:ext cx="6987106" cy="915357"/>
          </a:xfrm>
        </p:spPr>
        <p:txBody>
          <a:bodyPr>
            <a:normAutofit fontScale="90000"/>
          </a:bodyPr>
          <a:lstStyle/>
          <a:p>
            <a:r>
              <a:rPr lang="en-US" b="1" dirty="0" smtClean="0">
                <a:solidFill>
                  <a:srgbClr val="000000"/>
                </a:solidFill>
              </a:rPr>
              <a:t>2. Access is NOT enough</a:t>
            </a:r>
            <a:br>
              <a:rPr lang="en-US" b="1" dirty="0" smtClean="0">
                <a:solidFill>
                  <a:srgbClr val="000000"/>
                </a:solidFill>
              </a:rPr>
            </a:br>
            <a:endParaRPr lang="en-US" b="1" dirty="0">
              <a:solidFill>
                <a:srgbClr val="000000"/>
              </a:solidFill>
            </a:endParaRPr>
          </a:p>
        </p:txBody>
      </p:sp>
      <p:sp>
        <p:nvSpPr>
          <p:cNvPr id="3" name="Content Placeholder 2"/>
          <p:cNvSpPr>
            <a:spLocks noGrp="1"/>
          </p:cNvSpPr>
          <p:nvPr>
            <p:ph idx="1"/>
          </p:nvPr>
        </p:nvSpPr>
        <p:spPr>
          <a:xfrm>
            <a:off x="457200" y="1284941"/>
            <a:ext cx="8229600" cy="4841222"/>
          </a:xfrm>
        </p:spPr>
        <p:txBody>
          <a:bodyPr>
            <a:normAutofit fontScale="85000" lnSpcReduction="20000"/>
          </a:bodyPr>
          <a:lstStyle/>
          <a:p>
            <a:pPr>
              <a:buNone/>
            </a:pPr>
            <a:r>
              <a:rPr lang="en-US" i="1" dirty="0" smtClean="0"/>
              <a:t>All </a:t>
            </a:r>
            <a:r>
              <a:rPr lang="en-US" i="1" dirty="0"/>
              <a:t>work is focused on ensuring positive outcomes for ALL children and youth and their </a:t>
            </a:r>
            <a:r>
              <a:rPr lang="en-US" i="1" dirty="0" smtClean="0"/>
              <a:t>families.</a:t>
            </a:r>
          </a:p>
          <a:p>
            <a:pPr>
              <a:buNone/>
            </a:pPr>
            <a:endParaRPr lang="en-US" i="1" dirty="0" smtClean="0"/>
          </a:p>
          <a:p>
            <a:pPr lvl="0"/>
            <a:r>
              <a:rPr lang="en-US" dirty="0"/>
              <a:t>Interventions </a:t>
            </a:r>
            <a:r>
              <a:rPr lang="en-US" dirty="0" smtClean="0"/>
              <a:t>are matched </a:t>
            </a:r>
            <a:r>
              <a:rPr lang="en-US" dirty="0"/>
              <a:t>to presenting problem using data, monitored for fidelity and outcome</a:t>
            </a:r>
          </a:p>
          <a:p>
            <a:pPr lvl="0"/>
            <a:r>
              <a:rPr lang="en-US" dirty="0"/>
              <a:t>Teams and staff </a:t>
            </a:r>
            <a:r>
              <a:rPr lang="en-US" dirty="0" smtClean="0"/>
              <a:t>are explicit </a:t>
            </a:r>
            <a:r>
              <a:rPr lang="en-US" dirty="0"/>
              <a:t>about types of interventions students and youth receive (e.g. from “student receives counseling” to “student receives 4 coping skills group sessions)</a:t>
            </a:r>
          </a:p>
          <a:p>
            <a:pPr lvl="0"/>
            <a:r>
              <a:rPr lang="en-US" dirty="0"/>
              <a:t>Skills acquired during sessions are supported by ALL staff (e.g. staff are aware that student is working on developing coping skills and provides prompts, pre-corrects, acknowledges across school day)</a:t>
            </a:r>
          </a:p>
          <a:p>
            <a:pPr>
              <a:buNone/>
            </a:pPr>
            <a:endParaRPr lang="en-US" dirty="0"/>
          </a:p>
          <a:p>
            <a:pPr>
              <a:buNone/>
            </a:pPr>
            <a:endParaRPr lang="en-US" dirty="0" smtClean="0"/>
          </a:p>
          <a:p>
            <a:endParaRPr lang="en-US" dirty="0" smtClean="0"/>
          </a:p>
          <a:p>
            <a:endParaRPr lang="en-US" dirty="0"/>
          </a:p>
        </p:txBody>
      </p:sp>
    </p:spTree>
    <p:extLst>
      <p:ext uri="{BB962C8B-B14F-4D97-AF65-F5344CB8AC3E}">
        <p14:creationId xmlns:p14="http://schemas.microsoft.com/office/powerpoint/2010/main" val="3227396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5"/>
          <p:cNvSpPr>
            <a:spLocks noChangeArrowheads="1"/>
          </p:cNvSpPr>
          <p:nvPr/>
        </p:nvSpPr>
        <p:spPr bwMode="auto">
          <a:xfrm>
            <a:off x="-962025" y="-1524516"/>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68610" name="Rectangle 6"/>
          <p:cNvSpPr>
            <a:spLocks noChangeArrowheads="1"/>
          </p:cNvSpPr>
          <p:nvPr/>
        </p:nvSpPr>
        <p:spPr bwMode="auto">
          <a:xfrm>
            <a:off x="-962025" y="-1124466"/>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68611" name="Rectangle 7"/>
          <p:cNvSpPr>
            <a:spLocks noChangeArrowheads="1"/>
          </p:cNvSpPr>
          <p:nvPr/>
        </p:nvSpPr>
        <p:spPr bwMode="auto">
          <a:xfrm>
            <a:off x="2151673" y="77944"/>
            <a:ext cx="4929555" cy="1215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2400" b="1" u="sng">
                <a:solidFill>
                  <a:srgbClr val="3333CC"/>
                </a:solidFill>
                <a:cs typeface="Times New Roman" charset="0"/>
              </a:rPr>
              <a:t>Daily Progress Report (DPR) Sample</a:t>
            </a:r>
            <a:br>
              <a:rPr lang="en-US" sz="2400" b="1" u="sng">
                <a:solidFill>
                  <a:srgbClr val="3333CC"/>
                </a:solidFill>
                <a:cs typeface="Times New Roman" charset="0"/>
              </a:rPr>
            </a:br>
            <a:endParaRPr lang="en-US" sz="900" b="1" u="sng">
              <a:solidFill>
                <a:srgbClr val="3333CC"/>
              </a:solidFill>
            </a:endParaRPr>
          </a:p>
          <a:p>
            <a:pPr algn="ctr" eaLnBrk="0" hangingPunct="0"/>
            <a:r>
              <a:rPr lang="en-US" sz="1000">
                <a:latin typeface="Comic Sans MS" charset="0"/>
                <a:cs typeface="Times New Roman" charset="0"/>
              </a:rPr>
              <a:t>NAME:______________________  DATE:__________________</a:t>
            </a:r>
          </a:p>
          <a:p>
            <a:pPr algn="ctr" eaLnBrk="0" hangingPunct="0"/>
            <a:endParaRPr lang="en-US" sz="1000"/>
          </a:p>
          <a:p>
            <a:pPr algn="ctr" eaLnBrk="0" hangingPunct="0"/>
            <a:r>
              <a:rPr lang="en-US" sz="1000">
                <a:cs typeface="Times New Roman" charset="0"/>
              </a:rPr>
              <a:t>Teachers please indicate YES (2), SO-SO (1), or NO (0) regarding the student</a:t>
            </a:r>
            <a:r>
              <a:rPr lang="ja-JP" altLang="en-US" sz="1000">
                <a:cs typeface="Times New Roman" charset="0"/>
              </a:rPr>
              <a:t>’</a:t>
            </a:r>
            <a:r>
              <a:rPr lang="en-US" altLang="ja-JP" sz="1000">
                <a:cs typeface="Times New Roman" charset="0"/>
              </a:rPr>
              <a:t>s achievement</a:t>
            </a:r>
            <a:br>
              <a:rPr lang="en-US" altLang="ja-JP" sz="1000">
                <a:cs typeface="Times New Roman" charset="0"/>
              </a:rPr>
            </a:br>
            <a:r>
              <a:rPr lang="en-US" altLang="ja-JP" sz="1000">
                <a:cs typeface="Times New Roman" charset="0"/>
              </a:rPr>
              <a:t> in relation to the following sets of expectations/behaviors</a:t>
            </a:r>
            <a:r>
              <a:rPr lang="en-US" altLang="ja-JP" sz="900">
                <a:latin typeface="Comic Sans MS" charset="0"/>
                <a:cs typeface="Times New Roman" charset="0"/>
              </a:rPr>
              <a:t>.</a:t>
            </a:r>
            <a:endParaRPr lang="en-US">
              <a:latin typeface="Calibri" charset="0"/>
            </a:endParaRPr>
          </a:p>
        </p:txBody>
      </p:sp>
      <p:graphicFrame>
        <p:nvGraphicFramePr>
          <p:cNvPr id="23604" name="Group 52"/>
          <p:cNvGraphicFramePr>
            <a:graphicFrameLocks noGrp="1"/>
          </p:cNvGraphicFramePr>
          <p:nvPr/>
        </p:nvGraphicFramePr>
        <p:xfrm>
          <a:off x="533401" y="1443038"/>
          <a:ext cx="8153400" cy="4576762"/>
        </p:xfrm>
        <a:graphic>
          <a:graphicData uri="http://schemas.openxmlformats.org/drawingml/2006/table">
            <a:tbl>
              <a:tblPr/>
              <a:tblGrid>
                <a:gridCol w="1851025">
                  <a:extLst>
                    <a:ext uri="{9D8B030D-6E8A-4147-A177-3AD203B41FA5}">
                      <a16:colId xmlns:a16="http://schemas.microsoft.com/office/drawing/2014/main" xmlns="" val="20000"/>
                    </a:ext>
                  </a:extLst>
                </a:gridCol>
                <a:gridCol w="1574800">
                  <a:extLst>
                    <a:ext uri="{9D8B030D-6E8A-4147-A177-3AD203B41FA5}">
                      <a16:colId xmlns:a16="http://schemas.microsoft.com/office/drawing/2014/main" xmlns="" val="20001"/>
                    </a:ext>
                  </a:extLst>
                </a:gridCol>
                <a:gridCol w="1574800">
                  <a:extLst>
                    <a:ext uri="{9D8B030D-6E8A-4147-A177-3AD203B41FA5}">
                      <a16:colId xmlns:a16="http://schemas.microsoft.com/office/drawing/2014/main" xmlns="" val="20002"/>
                    </a:ext>
                  </a:extLst>
                </a:gridCol>
                <a:gridCol w="1574800">
                  <a:extLst>
                    <a:ext uri="{9D8B030D-6E8A-4147-A177-3AD203B41FA5}">
                      <a16:colId xmlns:a16="http://schemas.microsoft.com/office/drawing/2014/main" xmlns="" val="20003"/>
                    </a:ext>
                  </a:extLst>
                </a:gridCol>
                <a:gridCol w="1577975">
                  <a:extLst>
                    <a:ext uri="{9D8B030D-6E8A-4147-A177-3AD203B41FA5}">
                      <a16:colId xmlns:a16="http://schemas.microsoft.com/office/drawing/2014/main" xmlns="" val="20004"/>
                    </a:ext>
                  </a:extLst>
                </a:gridCol>
              </a:tblGrid>
              <a:tr h="5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EXPECTATIONS</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1 st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2</a:t>
                      </a:r>
                      <a:r>
                        <a:rPr kumimoji="0" lang="en-US" sz="900" b="1" i="0" u="none" strike="noStrike" cap="none" normalizeH="0" baseline="30000" smtClean="0">
                          <a:ln>
                            <a:noFill/>
                          </a:ln>
                          <a:solidFill>
                            <a:schemeClr val="tx1"/>
                          </a:solidFill>
                          <a:effectLst/>
                          <a:latin typeface="Arial" charset="0"/>
                          <a:cs typeface="Times New Roman" pitchFamily="18" charset="0"/>
                        </a:rPr>
                        <a:t> </a:t>
                      </a:r>
                      <a:r>
                        <a:rPr kumimoji="0" lang="en-US" sz="900" b="1" i="0" u="none" strike="noStrike" cap="none" normalizeH="0" baseline="0" smtClean="0">
                          <a:ln>
                            <a:noFill/>
                          </a:ln>
                          <a:solidFill>
                            <a:schemeClr val="tx1"/>
                          </a:solidFill>
                          <a:effectLst/>
                          <a:latin typeface="Arial" charset="0"/>
                          <a:cs typeface="Times New Roman" pitchFamily="18" charset="0"/>
                        </a:rPr>
                        <a:t>nd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3 rd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4 th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909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Safe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16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Respectful</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76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Responsible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Total Points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Teacher Initials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68656" name="Rectangle 52"/>
          <p:cNvSpPr>
            <a:spLocks noChangeArrowheads="1"/>
          </p:cNvSpPr>
          <p:nvPr/>
        </p:nvSpPr>
        <p:spPr bwMode="auto">
          <a:xfrm>
            <a:off x="-4343400" y="5859797"/>
            <a:ext cx="9088438"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r>
              <a:rPr lang="en-US" sz="900">
                <a:latin typeface="Calibri" charset="0"/>
                <a:cs typeface="Times New Roman" charset="0"/>
              </a:rPr>
              <a:t>					</a:t>
            </a:r>
            <a:r>
              <a:rPr lang="en-US" sz="1400">
                <a:cs typeface="Times New Roman" charset="0"/>
              </a:rPr>
              <a:t>Adapted from Grant Middle School STAR CLUB</a:t>
            </a:r>
            <a:endParaRPr lang="en-US" sz="1400"/>
          </a:p>
          <a:p>
            <a:pPr eaLnBrk="0" hangingPunct="0"/>
            <a:r>
              <a:rPr lang="en-US" sz="900">
                <a:latin typeface="Comic Sans MS" charset="0"/>
                <a:cs typeface="Times New Roman" charset="0"/>
              </a:rPr>
              <a:t>									           </a:t>
            </a:r>
            <a:endParaRPr lang="en-US" sz="900">
              <a:latin typeface="Calibri" charset="0"/>
            </a:endParaRPr>
          </a:p>
          <a:p>
            <a:pPr eaLnBrk="0" hangingPunct="0"/>
            <a:endParaRPr lang="en-US">
              <a:latin typeface="Calibri" charset="0"/>
            </a:endParaRPr>
          </a:p>
        </p:txBody>
      </p:sp>
      <p:sp>
        <p:nvSpPr>
          <p:cNvPr id="68657" name="Rectangle 53"/>
          <p:cNvSpPr>
            <a:spLocks noChangeArrowheads="1"/>
          </p:cNvSpPr>
          <p:nvPr/>
        </p:nvSpPr>
        <p:spPr bwMode="auto">
          <a:xfrm>
            <a:off x="-962025" y="7968134"/>
            <a:ext cx="594037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900">
                <a:latin typeface="Calibri" charset="0"/>
                <a:cs typeface="Times New Roman" charset="0"/>
              </a:rPr>
              <a:t>Adapted from </a:t>
            </a:r>
            <a:r>
              <a:rPr lang="en-US" sz="900" i="1">
                <a:latin typeface="Calibri" charset="0"/>
                <a:cs typeface="Times New Roman" charset="0"/>
              </a:rPr>
              <a:t>Responding to Problem Behavior in Schools: The Behavior Education Program</a:t>
            </a:r>
            <a:r>
              <a:rPr lang="en-US" sz="900">
                <a:latin typeface="Calibri" charset="0"/>
                <a:cs typeface="Times New Roman" charset="0"/>
              </a:rPr>
              <a:t> by Crone, Horner, and Hawken</a:t>
            </a:r>
            <a:endParaRPr lang="en-US">
              <a:latin typeface="Calibri" charset="0"/>
            </a:endParaRPr>
          </a:p>
        </p:txBody>
      </p:sp>
    </p:spTree>
    <p:extLst>
      <p:ext uri="{BB962C8B-B14F-4D97-AF65-F5344CB8AC3E}">
        <p14:creationId xmlns:p14="http://schemas.microsoft.com/office/powerpoint/2010/main" val="31399020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962025" y="-1524516"/>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70658" name="Rectangle 6"/>
          <p:cNvSpPr>
            <a:spLocks noChangeArrowheads="1"/>
          </p:cNvSpPr>
          <p:nvPr/>
        </p:nvSpPr>
        <p:spPr bwMode="auto">
          <a:xfrm>
            <a:off x="-962025" y="-1124466"/>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70659" name="Rectangle 7"/>
          <p:cNvSpPr>
            <a:spLocks noChangeArrowheads="1"/>
          </p:cNvSpPr>
          <p:nvPr/>
        </p:nvSpPr>
        <p:spPr bwMode="auto">
          <a:xfrm>
            <a:off x="2151673" y="77944"/>
            <a:ext cx="4929555" cy="1215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2400" b="1" u="sng">
                <a:solidFill>
                  <a:srgbClr val="3333CC"/>
                </a:solidFill>
                <a:cs typeface="Times New Roman" charset="0"/>
              </a:rPr>
              <a:t>Daily Progress Report (DPR) Sample</a:t>
            </a:r>
            <a:br>
              <a:rPr lang="en-US" sz="2400" b="1" u="sng">
                <a:solidFill>
                  <a:srgbClr val="3333CC"/>
                </a:solidFill>
                <a:cs typeface="Times New Roman" charset="0"/>
              </a:rPr>
            </a:br>
            <a:endParaRPr lang="en-US" sz="900" b="1" u="sng">
              <a:solidFill>
                <a:srgbClr val="3333CC"/>
              </a:solidFill>
            </a:endParaRPr>
          </a:p>
          <a:p>
            <a:pPr algn="ctr" eaLnBrk="0" hangingPunct="0"/>
            <a:r>
              <a:rPr lang="en-US" sz="1000">
                <a:latin typeface="Comic Sans MS" charset="0"/>
                <a:cs typeface="Times New Roman" charset="0"/>
              </a:rPr>
              <a:t>NAME:______________________  DATE:__________________</a:t>
            </a:r>
          </a:p>
          <a:p>
            <a:pPr algn="ctr" eaLnBrk="0" hangingPunct="0"/>
            <a:endParaRPr lang="en-US" sz="1000"/>
          </a:p>
          <a:p>
            <a:pPr algn="ctr" eaLnBrk="0" hangingPunct="0"/>
            <a:r>
              <a:rPr lang="en-US" sz="1000">
                <a:cs typeface="Times New Roman" charset="0"/>
              </a:rPr>
              <a:t>Teachers please indicate YES (2), SO-SO (1), or NO (0) regarding the student</a:t>
            </a:r>
            <a:r>
              <a:rPr lang="ja-JP" altLang="en-US" sz="1000">
                <a:cs typeface="Times New Roman" charset="0"/>
              </a:rPr>
              <a:t>’</a:t>
            </a:r>
            <a:r>
              <a:rPr lang="en-US" altLang="ja-JP" sz="1000">
                <a:cs typeface="Times New Roman" charset="0"/>
              </a:rPr>
              <a:t>s achievement</a:t>
            </a:r>
            <a:br>
              <a:rPr lang="en-US" altLang="ja-JP" sz="1000">
                <a:cs typeface="Times New Roman" charset="0"/>
              </a:rPr>
            </a:br>
            <a:r>
              <a:rPr lang="en-US" altLang="ja-JP" sz="1000">
                <a:cs typeface="Times New Roman" charset="0"/>
              </a:rPr>
              <a:t> in relation to the following sets of expectations/behaviors</a:t>
            </a:r>
            <a:r>
              <a:rPr lang="en-US" altLang="ja-JP" sz="900">
                <a:latin typeface="Comic Sans MS" charset="0"/>
                <a:cs typeface="Times New Roman" charset="0"/>
              </a:rPr>
              <a:t>.</a:t>
            </a:r>
            <a:endParaRPr lang="en-US">
              <a:latin typeface="Calibri" charset="0"/>
            </a:endParaRPr>
          </a:p>
        </p:txBody>
      </p:sp>
      <p:graphicFrame>
        <p:nvGraphicFramePr>
          <p:cNvPr id="23604" name="Group 52"/>
          <p:cNvGraphicFramePr>
            <a:graphicFrameLocks noGrp="1"/>
          </p:cNvGraphicFramePr>
          <p:nvPr/>
        </p:nvGraphicFramePr>
        <p:xfrm>
          <a:off x="533401" y="1443038"/>
          <a:ext cx="8153400" cy="4576762"/>
        </p:xfrm>
        <a:graphic>
          <a:graphicData uri="http://schemas.openxmlformats.org/drawingml/2006/table">
            <a:tbl>
              <a:tblPr/>
              <a:tblGrid>
                <a:gridCol w="1851025">
                  <a:extLst>
                    <a:ext uri="{9D8B030D-6E8A-4147-A177-3AD203B41FA5}">
                      <a16:colId xmlns:a16="http://schemas.microsoft.com/office/drawing/2014/main" xmlns="" val="20000"/>
                    </a:ext>
                  </a:extLst>
                </a:gridCol>
                <a:gridCol w="1574800">
                  <a:extLst>
                    <a:ext uri="{9D8B030D-6E8A-4147-A177-3AD203B41FA5}">
                      <a16:colId xmlns:a16="http://schemas.microsoft.com/office/drawing/2014/main" xmlns="" val="20001"/>
                    </a:ext>
                  </a:extLst>
                </a:gridCol>
                <a:gridCol w="1574800">
                  <a:extLst>
                    <a:ext uri="{9D8B030D-6E8A-4147-A177-3AD203B41FA5}">
                      <a16:colId xmlns:a16="http://schemas.microsoft.com/office/drawing/2014/main" xmlns="" val="20002"/>
                    </a:ext>
                  </a:extLst>
                </a:gridCol>
                <a:gridCol w="1574800">
                  <a:extLst>
                    <a:ext uri="{9D8B030D-6E8A-4147-A177-3AD203B41FA5}">
                      <a16:colId xmlns:a16="http://schemas.microsoft.com/office/drawing/2014/main" xmlns="" val="20003"/>
                    </a:ext>
                  </a:extLst>
                </a:gridCol>
                <a:gridCol w="1577975">
                  <a:extLst>
                    <a:ext uri="{9D8B030D-6E8A-4147-A177-3AD203B41FA5}">
                      <a16:colId xmlns:a16="http://schemas.microsoft.com/office/drawing/2014/main" xmlns="" val="20004"/>
                    </a:ext>
                  </a:extLst>
                </a:gridCol>
              </a:tblGrid>
              <a:tr h="5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EXPECTATIONS</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1 st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2</a:t>
                      </a:r>
                      <a:r>
                        <a:rPr kumimoji="0" lang="en-US" sz="900" b="1" i="0" u="none" strike="noStrike" cap="none" normalizeH="0" baseline="30000" smtClean="0">
                          <a:ln>
                            <a:noFill/>
                          </a:ln>
                          <a:solidFill>
                            <a:schemeClr val="tx1"/>
                          </a:solidFill>
                          <a:effectLst/>
                          <a:latin typeface="Arial" charset="0"/>
                          <a:cs typeface="Times New Roman" pitchFamily="18" charset="0"/>
                        </a:rPr>
                        <a:t> </a:t>
                      </a:r>
                      <a:r>
                        <a:rPr kumimoji="0" lang="en-US" sz="900" b="1" i="0" u="none" strike="noStrike" cap="none" normalizeH="0" baseline="0" smtClean="0">
                          <a:ln>
                            <a:noFill/>
                          </a:ln>
                          <a:solidFill>
                            <a:schemeClr val="tx1"/>
                          </a:solidFill>
                          <a:effectLst/>
                          <a:latin typeface="Arial" charset="0"/>
                          <a:cs typeface="Times New Roman" pitchFamily="18" charset="0"/>
                        </a:rPr>
                        <a:t>nd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3 rd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4 th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909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Safe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16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Respectful</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76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Responsible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Total Points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Teacher Initials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70704" name="Rectangle 52"/>
          <p:cNvSpPr>
            <a:spLocks noChangeArrowheads="1"/>
          </p:cNvSpPr>
          <p:nvPr/>
        </p:nvSpPr>
        <p:spPr bwMode="auto">
          <a:xfrm>
            <a:off x="-4343400" y="5859797"/>
            <a:ext cx="9088438"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r>
              <a:rPr lang="en-US" sz="900">
                <a:latin typeface="Calibri" charset="0"/>
                <a:cs typeface="Times New Roman" charset="0"/>
              </a:rPr>
              <a:t>					</a:t>
            </a:r>
            <a:r>
              <a:rPr lang="en-US" sz="1400">
                <a:cs typeface="Times New Roman" charset="0"/>
              </a:rPr>
              <a:t>Adapted from Grant Middle School STAR CLUB</a:t>
            </a:r>
            <a:endParaRPr lang="en-US" sz="1400"/>
          </a:p>
          <a:p>
            <a:pPr eaLnBrk="0" hangingPunct="0"/>
            <a:r>
              <a:rPr lang="en-US" sz="900">
                <a:latin typeface="Comic Sans MS" charset="0"/>
                <a:cs typeface="Times New Roman" charset="0"/>
              </a:rPr>
              <a:t>									           </a:t>
            </a:r>
            <a:endParaRPr lang="en-US" sz="900">
              <a:latin typeface="Calibri" charset="0"/>
            </a:endParaRPr>
          </a:p>
          <a:p>
            <a:pPr eaLnBrk="0" hangingPunct="0"/>
            <a:endParaRPr lang="en-US">
              <a:latin typeface="Calibri" charset="0"/>
            </a:endParaRPr>
          </a:p>
        </p:txBody>
      </p:sp>
      <p:sp>
        <p:nvSpPr>
          <p:cNvPr id="70705" name="Rectangle 53"/>
          <p:cNvSpPr>
            <a:spLocks noChangeArrowheads="1"/>
          </p:cNvSpPr>
          <p:nvPr/>
        </p:nvSpPr>
        <p:spPr bwMode="auto">
          <a:xfrm>
            <a:off x="-962025" y="7968134"/>
            <a:ext cx="594037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900">
                <a:latin typeface="Calibri" charset="0"/>
                <a:cs typeface="Times New Roman" charset="0"/>
              </a:rPr>
              <a:t>Adapted from </a:t>
            </a:r>
            <a:r>
              <a:rPr lang="en-US" sz="900" i="1">
                <a:latin typeface="Calibri" charset="0"/>
                <a:cs typeface="Times New Roman" charset="0"/>
              </a:rPr>
              <a:t>Responding to Problem Behavior in Schools: The Behavior Education Program</a:t>
            </a:r>
            <a:r>
              <a:rPr lang="en-US" sz="900">
                <a:latin typeface="Calibri" charset="0"/>
                <a:cs typeface="Times New Roman" charset="0"/>
              </a:rPr>
              <a:t> by Crone, Horner, and Hawken</a:t>
            </a:r>
            <a:endParaRPr lang="en-US">
              <a:latin typeface="Calibri" charset="0"/>
            </a:endParaRPr>
          </a:p>
        </p:txBody>
      </p:sp>
      <p:sp>
        <p:nvSpPr>
          <p:cNvPr id="3" name="TextBox 2"/>
          <p:cNvSpPr txBox="1">
            <a:spLocks noChangeArrowheads="1"/>
          </p:cNvSpPr>
          <p:nvPr/>
        </p:nvSpPr>
        <p:spPr bwMode="auto">
          <a:xfrm>
            <a:off x="0" y="142877"/>
            <a:ext cx="2133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smtClean="0">
                <a:solidFill>
                  <a:srgbClr val="00B050"/>
                </a:solidFill>
              </a:rPr>
              <a:t>Trauma-Informed</a:t>
            </a:r>
          </a:p>
          <a:p>
            <a:pPr algn="ctr" eaLnBrk="1" hangingPunct="1"/>
            <a:r>
              <a:rPr lang="en-US" sz="1800" b="1" dirty="0" smtClean="0">
                <a:solidFill>
                  <a:srgbClr val="00B050"/>
                </a:solidFill>
              </a:rPr>
              <a:t>Tier 2 Group</a:t>
            </a:r>
            <a:endParaRPr lang="en-US" sz="1800" b="1" dirty="0">
              <a:solidFill>
                <a:srgbClr val="00B050"/>
              </a:solidFill>
            </a:endParaRPr>
          </a:p>
        </p:txBody>
      </p:sp>
      <p:sp>
        <p:nvSpPr>
          <p:cNvPr id="13" name="TextBox 12"/>
          <p:cNvSpPr txBox="1">
            <a:spLocks noChangeArrowheads="1"/>
          </p:cNvSpPr>
          <p:nvPr/>
        </p:nvSpPr>
        <p:spPr bwMode="auto">
          <a:xfrm>
            <a:off x="461962" y="2285999"/>
            <a:ext cx="1990725"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dirty="0" smtClean="0">
                <a:solidFill>
                  <a:srgbClr val="00B050"/>
                </a:solidFill>
                <a:cs typeface="Times New Roman" charset="0"/>
              </a:rPr>
              <a:t>Self-Check</a:t>
            </a:r>
          </a:p>
          <a:p>
            <a:pPr algn="ctr" eaLnBrk="1" hangingPunct="1"/>
            <a:r>
              <a:rPr lang="en-US" sz="1300" b="1" dirty="0" smtClean="0">
                <a:solidFill>
                  <a:srgbClr val="00B050"/>
                </a:solidFill>
                <a:cs typeface="Times New Roman" charset="0"/>
              </a:rPr>
              <a:t>Use calming strategy</a:t>
            </a:r>
          </a:p>
          <a:p>
            <a:pPr algn="ctr" eaLnBrk="1" hangingPunct="1"/>
            <a:endParaRPr lang="en-US" sz="1300" b="1" dirty="0">
              <a:solidFill>
                <a:srgbClr val="00B050"/>
              </a:solidFill>
              <a:cs typeface="Times New Roman" charset="0"/>
            </a:endParaRPr>
          </a:p>
        </p:txBody>
      </p:sp>
      <p:sp>
        <p:nvSpPr>
          <p:cNvPr id="14" name="TextBox 13"/>
          <p:cNvSpPr txBox="1">
            <a:spLocks noChangeArrowheads="1"/>
          </p:cNvSpPr>
          <p:nvPr/>
        </p:nvSpPr>
        <p:spPr bwMode="auto">
          <a:xfrm>
            <a:off x="600441" y="3224214"/>
            <a:ext cx="18288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dirty="0" smtClean="0">
                <a:solidFill>
                  <a:srgbClr val="00B050"/>
                </a:solidFill>
                <a:cs typeface="Arial" charset="0"/>
              </a:rPr>
              <a:t>Use your words</a:t>
            </a:r>
          </a:p>
          <a:p>
            <a:pPr algn="ctr" eaLnBrk="1" hangingPunct="1"/>
            <a:r>
              <a:rPr lang="en-US" sz="1300" b="1" dirty="0" smtClean="0">
                <a:solidFill>
                  <a:srgbClr val="00B050"/>
                </a:solidFill>
                <a:cs typeface="Arial" charset="0"/>
              </a:rPr>
              <a:t>Use safe hands</a:t>
            </a:r>
            <a:endParaRPr lang="en-US" sz="1300" b="1" dirty="0">
              <a:solidFill>
                <a:srgbClr val="00B050"/>
              </a:solidFill>
              <a:cs typeface="Arial" charset="0"/>
            </a:endParaRPr>
          </a:p>
        </p:txBody>
      </p:sp>
      <p:sp>
        <p:nvSpPr>
          <p:cNvPr id="15" name="TextBox 14"/>
          <p:cNvSpPr txBox="1">
            <a:spLocks noChangeArrowheads="1"/>
          </p:cNvSpPr>
          <p:nvPr/>
        </p:nvSpPr>
        <p:spPr bwMode="auto">
          <a:xfrm>
            <a:off x="542925" y="4211640"/>
            <a:ext cx="18288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dirty="0" smtClean="0">
                <a:solidFill>
                  <a:srgbClr val="00B050"/>
                </a:solidFill>
                <a:cs typeface="Arial" charset="0"/>
              </a:rPr>
              <a:t>Ask for help</a:t>
            </a:r>
          </a:p>
          <a:p>
            <a:pPr algn="ctr" eaLnBrk="1" hangingPunct="1"/>
            <a:r>
              <a:rPr lang="en-US" sz="1300" b="1" dirty="0" smtClean="0">
                <a:solidFill>
                  <a:srgbClr val="00B050"/>
                </a:solidFill>
                <a:cs typeface="Arial" charset="0"/>
              </a:rPr>
              <a:t>Connect with safe person</a:t>
            </a:r>
            <a:endParaRPr lang="en-US" sz="1300" b="1" dirty="0">
              <a:solidFill>
                <a:srgbClr val="00B050"/>
              </a:solidFill>
              <a:cs typeface="Arial" charset="0"/>
            </a:endParaRPr>
          </a:p>
        </p:txBody>
      </p:sp>
    </p:spTree>
    <p:extLst>
      <p:ext uri="{BB962C8B-B14F-4D97-AF65-F5344CB8AC3E}">
        <p14:creationId xmlns:p14="http://schemas.microsoft.com/office/powerpoint/2010/main" val="26546292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962025" y="-1524516"/>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70658" name="Rectangle 6"/>
          <p:cNvSpPr>
            <a:spLocks noChangeArrowheads="1"/>
          </p:cNvSpPr>
          <p:nvPr/>
        </p:nvSpPr>
        <p:spPr bwMode="auto">
          <a:xfrm>
            <a:off x="-962025" y="-1124466"/>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70659" name="Rectangle 7"/>
          <p:cNvSpPr>
            <a:spLocks noChangeArrowheads="1"/>
          </p:cNvSpPr>
          <p:nvPr/>
        </p:nvSpPr>
        <p:spPr bwMode="auto">
          <a:xfrm>
            <a:off x="2151673" y="77944"/>
            <a:ext cx="4929555" cy="1215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2400" b="1" u="sng">
                <a:solidFill>
                  <a:srgbClr val="3333CC"/>
                </a:solidFill>
                <a:cs typeface="Times New Roman" charset="0"/>
              </a:rPr>
              <a:t>Daily Progress Report (DPR) Sample</a:t>
            </a:r>
            <a:br>
              <a:rPr lang="en-US" sz="2400" b="1" u="sng">
                <a:solidFill>
                  <a:srgbClr val="3333CC"/>
                </a:solidFill>
                <a:cs typeface="Times New Roman" charset="0"/>
              </a:rPr>
            </a:br>
            <a:endParaRPr lang="en-US" sz="900" b="1" u="sng">
              <a:solidFill>
                <a:srgbClr val="3333CC"/>
              </a:solidFill>
            </a:endParaRPr>
          </a:p>
          <a:p>
            <a:pPr algn="ctr" eaLnBrk="0" hangingPunct="0"/>
            <a:r>
              <a:rPr lang="en-US" sz="1000">
                <a:latin typeface="Comic Sans MS" charset="0"/>
                <a:cs typeface="Times New Roman" charset="0"/>
              </a:rPr>
              <a:t>NAME:______________________  DATE:__________________</a:t>
            </a:r>
          </a:p>
          <a:p>
            <a:pPr algn="ctr" eaLnBrk="0" hangingPunct="0"/>
            <a:endParaRPr lang="en-US" sz="1000"/>
          </a:p>
          <a:p>
            <a:pPr algn="ctr" eaLnBrk="0" hangingPunct="0"/>
            <a:r>
              <a:rPr lang="en-US" sz="1000">
                <a:cs typeface="Times New Roman" charset="0"/>
              </a:rPr>
              <a:t>Teachers please indicate YES (2), SO-SO (1), or NO (0) regarding the student</a:t>
            </a:r>
            <a:r>
              <a:rPr lang="ja-JP" altLang="en-US" sz="1000">
                <a:cs typeface="Times New Roman" charset="0"/>
              </a:rPr>
              <a:t>’</a:t>
            </a:r>
            <a:r>
              <a:rPr lang="en-US" altLang="ja-JP" sz="1000">
                <a:cs typeface="Times New Roman" charset="0"/>
              </a:rPr>
              <a:t>s achievement</a:t>
            </a:r>
            <a:br>
              <a:rPr lang="en-US" altLang="ja-JP" sz="1000">
                <a:cs typeface="Times New Roman" charset="0"/>
              </a:rPr>
            </a:br>
            <a:r>
              <a:rPr lang="en-US" altLang="ja-JP" sz="1000">
                <a:cs typeface="Times New Roman" charset="0"/>
              </a:rPr>
              <a:t> in relation to the following sets of expectations/behaviors</a:t>
            </a:r>
            <a:r>
              <a:rPr lang="en-US" altLang="ja-JP" sz="900">
                <a:latin typeface="Comic Sans MS" charset="0"/>
                <a:cs typeface="Times New Roman" charset="0"/>
              </a:rPr>
              <a:t>.</a:t>
            </a:r>
            <a:endParaRPr lang="en-US">
              <a:latin typeface="Calibri" charset="0"/>
            </a:endParaRPr>
          </a:p>
        </p:txBody>
      </p:sp>
      <p:graphicFrame>
        <p:nvGraphicFramePr>
          <p:cNvPr id="23604" name="Group 52"/>
          <p:cNvGraphicFramePr>
            <a:graphicFrameLocks noGrp="1"/>
          </p:cNvGraphicFramePr>
          <p:nvPr/>
        </p:nvGraphicFramePr>
        <p:xfrm>
          <a:off x="533401" y="1443038"/>
          <a:ext cx="8153400" cy="4576762"/>
        </p:xfrm>
        <a:graphic>
          <a:graphicData uri="http://schemas.openxmlformats.org/drawingml/2006/table">
            <a:tbl>
              <a:tblPr/>
              <a:tblGrid>
                <a:gridCol w="1851025">
                  <a:extLst>
                    <a:ext uri="{9D8B030D-6E8A-4147-A177-3AD203B41FA5}">
                      <a16:colId xmlns:a16="http://schemas.microsoft.com/office/drawing/2014/main" xmlns="" val="20000"/>
                    </a:ext>
                  </a:extLst>
                </a:gridCol>
                <a:gridCol w="1574800">
                  <a:extLst>
                    <a:ext uri="{9D8B030D-6E8A-4147-A177-3AD203B41FA5}">
                      <a16:colId xmlns:a16="http://schemas.microsoft.com/office/drawing/2014/main" xmlns="" val="20001"/>
                    </a:ext>
                  </a:extLst>
                </a:gridCol>
                <a:gridCol w="1574800">
                  <a:extLst>
                    <a:ext uri="{9D8B030D-6E8A-4147-A177-3AD203B41FA5}">
                      <a16:colId xmlns:a16="http://schemas.microsoft.com/office/drawing/2014/main" xmlns="" val="20002"/>
                    </a:ext>
                  </a:extLst>
                </a:gridCol>
                <a:gridCol w="1574800">
                  <a:extLst>
                    <a:ext uri="{9D8B030D-6E8A-4147-A177-3AD203B41FA5}">
                      <a16:colId xmlns:a16="http://schemas.microsoft.com/office/drawing/2014/main" xmlns="" val="20003"/>
                    </a:ext>
                  </a:extLst>
                </a:gridCol>
                <a:gridCol w="1577975">
                  <a:extLst>
                    <a:ext uri="{9D8B030D-6E8A-4147-A177-3AD203B41FA5}">
                      <a16:colId xmlns:a16="http://schemas.microsoft.com/office/drawing/2014/main" xmlns="" val="20004"/>
                    </a:ext>
                  </a:extLst>
                </a:gridCol>
              </a:tblGrid>
              <a:tr h="5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EXPECTATIONS</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1 st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2</a:t>
                      </a:r>
                      <a:r>
                        <a:rPr kumimoji="0" lang="en-US" sz="900" b="1" i="0" u="none" strike="noStrike" cap="none" normalizeH="0" baseline="30000" smtClean="0">
                          <a:ln>
                            <a:noFill/>
                          </a:ln>
                          <a:solidFill>
                            <a:schemeClr val="tx1"/>
                          </a:solidFill>
                          <a:effectLst/>
                          <a:latin typeface="Arial" charset="0"/>
                          <a:cs typeface="Times New Roman" pitchFamily="18" charset="0"/>
                        </a:rPr>
                        <a:t> </a:t>
                      </a:r>
                      <a:r>
                        <a:rPr kumimoji="0" lang="en-US" sz="900" b="1" i="0" u="none" strike="noStrike" cap="none" normalizeH="0" baseline="0" smtClean="0">
                          <a:ln>
                            <a:noFill/>
                          </a:ln>
                          <a:solidFill>
                            <a:schemeClr val="tx1"/>
                          </a:solidFill>
                          <a:effectLst/>
                          <a:latin typeface="Arial" charset="0"/>
                          <a:cs typeface="Times New Roman" pitchFamily="18" charset="0"/>
                        </a:rPr>
                        <a:t>nd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3 rd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4 th block</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909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Safe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16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Respectful</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76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Responsible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Total Points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Teacher Initials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70704" name="Rectangle 52"/>
          <p:cNvSpPr>
            <a:spLocks noChangeArrowheads="1"/>
          </p:cNvSpPr>
          <p:nvPr/>
        </p:nvSpPr>
        <p:spPr bwMode="auto">
          <a:xfrm>
            <a:off x="-4343400" y="5859797"/>
            <a:ext cx="9088438"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r>
              <a:rPr lang="en-US" sz="900">
                <a:latin typeface="Calibri" charset="0"/>
                <a:cs typeface="Times New Roman" charset="0"/>
              </a:rPr>
              <a:t>					</a:t>
            </a:r>
            <a:r>
              <a:rPr lang="en-US" sz="1400">
                <a:cs typeface="Times New Roman" charset="0"/>
              </a:rPr>
              <a:t>Adapted from Grant Middle School STAR CLUB</a:t>
            </a:r>
            <a:endParaRPr lang="en-US" sz="1400"/>
          </a:p>
          <a:p>
            <a:pPr eaLnBrk="0" hangingPunct="0"/>
            <a:r>
              <a:rPr lang="en-US" sz="900">
                <a:latin typeface="Comic Sans MS" charset="0"/>
                <a:cs typeface="Times New Roman" charset="0"/>
              </a:rPr>
              <a:t>									           </a:t>
            </a:r>
            <a:endParaRPr lang="en-US" sz="900">
              <a:latin typeface="Calibri" charset="0"/>
            </a:endParaRPr>
          </a:p>
          <a:p>
            <a:pPr eaLnBrk="0" hangingPunct="0"/>
            <a:endParaRPr lang="en-US">
              <a:latin typeface="Calibri" charset="0"/>
            </a:endParaRPr>
          </a:p>
        </p:txBody>
      </p:sp>
      <p:sp>
        <p:nvSpPr>
          <p:cNvPr id="70705" name="Rectangle 53"/>
          <p:cNvSpPr>
            <a:spLocks noChangeArrowheads="1"/>
          </p:cNvSpPr>
          <p:nvPr/>
        </p:nvSpPr>
        <p:spPr bwMode="auto">
          <a:xfrm>
            <a:off x="-962025" y="7968134"/>
            <a:ext cx="594037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900">
                <a:latin typeface="Calibri" charset="0"/>
                <a:cs typeface="Times New Roman" charset="0"/>
              </a:rPr>
              <a:t>Adapted from </a:t>
            </a:r>
            <a:r>
              <a:rPr lang="en-US" sz="900" i="1">
                <a:latin typeface="Calibri" charset="0"/>
                <a:cs typeface="Times New Roman" charset="0"/>
              </a:rPr>
              <a:t>Responding to Problem Behavior in Schools: The Behavior Education Program</a:t>
            </a:r>
            <a:r>
              <a:rPr lang="en-US" sz="900">
                <a:latin typeface="Calibri" charset="0"/>
                <a:cs typeface="Times New Roman" charset="0"/>
              </a:rPr>
              <a:t> by Crone, Horner, and Hawken</a:t>
            </a:r>
            <a:endParaRPr lang="en-US">
              <a:latin typeface="Calibri" charset="0"/>
            </a:endParaRPr>
          </a:p>
        </p:txBody>
      </p:sp>
      <p:sp>
        <p:nvSpPr>
          <p:cNvPr id="3" name="TextBox 2"/>
          <p:cNvSpPr txBox="1">
            <a:spLocks noChangeArrowheads="1"/>
          </p:cNvSpPr>
          <p:nvPr/>
        </p:nvSpPr>
        <p:spPr bwMode="auto">
          <a:xfrm>
            <a:off x="0" y="142877"/>
            <a:ext cx="2133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solidFill>
                  <a:srgbClr val="00B050"/>
                </a:solidFill>
              </a:rPr>
              <a:t>Trauma-Informed</a:t>
            </a:r>
          </a:p>
          <a:p>
            <a:pPr algn="ctr" eaLnBrk="1" hangingPunct="1"/>
            <a:r>
              <a:rPr lang="en-US" sz="1800" b="1" dirty="0">
                <a:solidFill>
                  <a:srgbClr val="00B050"/>
                </a:solidFill>
              </a:rPr>
              <a:t>Tier 2 Group</a:t>
            </a:r>
          </a:p>
        </p:txBody>
      </p:sp>
      <p:sp>
        <p:nvSpPr>
          <p:cNvPr id="13" name="TextBox 12"/>
          <p:cNvSpPr txBox="1">
            <a:spLocks noChangeArrowheads="1"/>
          </p:cNvSpPr>
          <p:nvPr/>
        </p:nvSpPr>
        <p:spPr bwMode="auto">
          <a:xfrm>
            <a:off x="461962" y="2209800"/>
            <a:ext cx="1990725"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dirty="0" smtClean="0">
                <a:solidFill>
                  <a:srgbClr val="00B050"/>
                </a:solidFill>
                <a:cs typeface="Times New Roman" charset="0"/>
              </a:rPr>
              <a:t>SOS (slow down, orient, self-check)</a:t>
            </a:r>
          </a:p>
          <a:p>
            <a:pPr algn="ctr" eaLnBrk="1" hangingPunct="1"/>
            <a:r>
              <a:rPr lang="en-US" sz="1300" b="1" dirty="0" smtClean="0">
                <a:solidFill>
                  <a:srgbClr val="00B050"/>
                </a:solidFill>
                <a:cs typeface="Times New Roman" charset="0"/>
              </a:rPr>
              <a:t>Use mindfulness</a:t>
            </a:r>
          </a:p>
          <a:p>
            <a:pPr algn="ctr" eaLnBrk="1" hangingPunct="1"/>
            <a:endParaRPr lang="en-US" sz="1300" b="1" dirty="0">
              <a:solidFill>
                <a:srgbClr val="00B050"/>
              </a:solidFill>
              <a:cs typeface="Times New Roman" charset="0"/>
            </a:endParaRPr>
          </a:p>
        </p:txBody>
      </p:sp>
      <p:sp>
        <p:nvSpPr>
          <p:cNvPr id="14" name="TextBox 13"/>
          <p:cNvSpPr txBox="1">
            <a:spLocks noChangeArrowheads="1"/>
          </p:cNvSpPr>
          <p:nvPr/>
        </p:nvSpPr>
        <p:spPr bwMode="auto">
          <a:xfrm>
            <a:off x="600441" y="3230076"/>
            <a:ext cx="18288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dirty="0" smtClean="0">
                <a:solidFill>
                  <a:srgbClr val="00B050"/>
                </a:solidFill>
                <a:cs typeface="Arial" charset="0"/>
              </a:rPr>
              <a:t>Distract &amp; Self-Soothe</a:t>
            </a:r>
          </a:p>
          <a:p>
            <a:pPr algn="ctr" eaLnBrk="1" hangingPunct="1"/>
            <a:r>
              <a:rPr lang="en-US" sz="1300" b="1" dirty="0" smtClean="0">
                <a:solidFill>
                  <a:srgbClr val="00B050"/>
                </a:solidFill>
                <a:cs typeface="Arial" charset="0"/>
              </a:rPr>
              <a:t>Let ‘M Go</a:t>
            </a:r>
            <a:endParaRPr lang="en-US" sz="1300" b="1" dirty="0">
              <a:solidFill>
                <a:srgbClr val="00B050"/>
              </a:solidFill>
              <a:cs typeface="Arial" charset="0"/>
            </a:endParaRPr>
          </a:p>
        </p:txBody>
      </p:sp>
      <p:sp>
        <p:nvSpPr>
          <p:cNvPr id="15" name="TextBox 14"/>
          <p:cNvSpPr txBox="1">
            <a:spLocks noChangeArrowheads="1"/>
          </p:cNvSpPr>
          <p:nvPr/>
        </p:nvSpPr>
        <p:spPr bwMode="auto">
          <a:xfrm>
            <a:off x="542925" y="4211640"/>
            <a:ext cx="18288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dirty="0" smtClean="0">
                <a:solidFill>
                  <a:srgbClr val="00B050"/>
                </a:solidFill>
                <a:cs typeface="Arial" charset="0"/>
              </a:rPr>
              <a:t>Make A Link</a:t>
            </a:r>
          </a:p>
          <a:p>
            <a:pPr algn="ctr" eaLnBrk="1" hangingPunct="1"/>
            <a:r>
              <a:rPr lang="en-US" sz="1300" b="1" dirty="0" smtClean="0">
                <a:solidFill>
                  <a:srgbClr val="00B050"/>
                </a:solidFill>
                <a:cs typeface="Arial" charset="0"/>
              </a:rPr>
              <a:t>Make Meaning</a:t>
            </a:r>
            <a:endParaRPr lang="en-US" sz="1300" b="1" dirty="0">
              <a:solidFill>
                <a:srgbClr val="00B050"/>
              </a:solidFill>
              <a:cs typeface="Arial" charset="0"/>
            </a:endParaRPr>
          </a:p>
        </p:txBody>
      </p:sp>
    </p:spTree>
    <p:extLst>
      <p:ext uri="{BB962C8B-B14F-4D97-AF65-F5344CB8AC3E}">
        <p14:creationId xmlns:p14="http://schemas.microsoft.com/office/powerpoint/2010/main" val="23696826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94" y="350815"/>
            <a:ext cx="7709647" cy="915357"/>
          </a:xfrm>
        </p:spPr>
        <p:txBody>
          <a:bodyPr>
            <a:noAutofit/>
          </a:bodyPr>
          <a:lstStyle/>
          <a:p>
            <a:r>
              <a:rPr lang="en-US" b="1" dirty="0">
                <a:solidFill>
                  <a:srgbClr val="000000"/>
                </a:solidFill>
              </a:rPr>
              <a:t>3. Mental Health is for ALL</a:t>
            </a:r>
          </a:p>
        </p:txBody>
      </p:sp>
      <p:sp>
        <p:nvSpPr>
          <p:cNvPr id="3" name="Content Placeholder 2"/>
          <p:cNvSpPr>
            <a:spLocks noGrp="1"/>
          </p:cNvSpPr>
          <p:nvPr>
            <p:ph idx="1"/>
          </p:nvPr>
        </p:nvSpPr>
        <p:spPr>
          <a:xfrm>
            <a:off x="457200" y="1295400"/>
            <a:ext cx="8229600" cy="4876800"/>
          </a:xfrm>
        </p:spPr>
        <p:txBody>
          <a:bodyPr>
            <a:normAutofit fontScale="92500" lnSpcReduction="20000"/>
          </a:bodyPr>
          <a:lstStyle/>
          <a:p>
            <a:pPr>
              <a:lnSpc>
                <a:spcPct val="120000"/>
              </a:lnSpc>
              <a:spcBef>
                <a:spcPts val="0"/>
              </a:spcBef>
            </a:pPr>
            <a:r>
              <a:rPr lang="en-US" sz="3000" dirty="0"/>
              <a:t>Positive school climate and culture serves as protective </a:t>
            </a:r>
            <a:r>
              <a:rPr lang="en-US" sz="3000" dirty="0" smtClean="0"/>
              <a:t>factor </a:t>
            </a:r>
          </a:p>
          <a:p>
            <a:pPr>
              <a:lnSpc>
                <a:spcPct val="120000"/>
              </a:lnSpc>
              <a:spcBef>
                <a:spcPts val="0"/>
              </a:spcBef>
            </a:pPr>
            <a:r>
              <a:rPr lang="en-US" sz="3000" dirty="0" smtClean="0"/>
              <a:t>Social</a:t>
            </a:r>
            <a:r>
              <a:rPr lang="en-US" sz="3000" dirty="0"/>
              <a:t>/emotional/behavioral health addressed with same level of attention and concern as is our children’s academic and cognitive </a:t>
            </a:r>
            <a:r>
              <a:rPr lang="en-US" sz="3000" dirty="0" smtClean="0"/>
              <a:t>achievement</a:t>
            </a:r>
            <a:endParaRPr lang="en-US" sz="3000" dirty="0"/>
          </a:p>
          <a:p>
            <a:pPr lvl="0">
              <a:lnSpc>
                <a:spcPct val="120000"/>
              </a:lnSpc>
              <a:spcBef>
                <a:spcPts val="0"/>
              </a:spcBef>
            </a:pPr>
            <a:r>
              <a:rPr lang="en-US" sz="3000" dirty="0"/>
              <a:t>Social behavior skills taught </a:t>
            </a:r>
            <a:r>
              <a:rPr lang="en-US" sz="3000" dirty="0" smtClean="0"/>
              <a:t>and reinforced by </a:t>
            </a:r>
            <a:r>
              <a:rPr lang="en-US" sz="3000" dirty="0"/>
              <a:t>ALL staff across ALL </a:t>
            </a:r>
            <a:r>
              <a:rPr lang="en-US" sz="3000" dirty="0" smtClean="0"/>
              <a:t>settings </a:t>
            </a:r>
            <a:r>
              <a:rPr lang="en-US" sz="3000" dirty="0"/>
              <a:t>and embedded in ALL curriculum</a:t>
            </a:r>
          </a:p>
          <a:p>
            <a:pPr lvl="0">
              <a:lnSpc>
                <a:spcPct val="120000"/>
              </a:lnSpc>
              <a:spcBef>
                <a:spcPts val="0"/>
              </a:spcBef>
            </a:pPr>
            <a:r>
              <a:rPr lang="en-US" sz="3000" dirty="0"/>
              <a:t>Behavior examples used to explicitly teach what behaviors look like and sound like across school </a:t>
            </a:r>
            <a:r>
              <a:rPr lang="en-US" sz="3000" dirty="0" smtClean="0"/>
              <a:t>settings</a:t>
            </a:r>
            <a:endParaRPr lang="en-US" sz="3000" dirty="0"/>
          </a:p>
          <a:p>
            <a:pPr>
              <a:lnSpc>
                <a:spcPct val="120000"/>
              </a:lnSpc>
              <a:spcBef>
                <a:spcPts val="0"/>
              </a:spcBef>
            </a:pPr>
            <a:endParaRPr lang="en-US" dirty="0"/>
          </a:p>
        </p:txBody>
      </p:sp>
    </p:spTree>
    <p:extLst>
      <p:ext uri="{BB962C8B-B14F-4D97-AF65-F5344CB8AC3E}">
        <p14:creationId xmlns:p14="http://schemas.microsoft.com/office/powerpoint/2010/main" val="1412691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46" y="350815"/>
            <a:ext cx="8441765" cy="915357"/>
          </a:xfrm>
        </p:spPr>
        <p:txBody>
          <a:bodyPr>
            <a:normAutofit fontScale="90000"/>
          </a:bodyPr>
          <a:lstStyle/>
          <a:p>
            <a:r>
              <a:rPr lang="en-US" b="1" dirty="0" smtClean="0">
                <a:solidFill>
                  <a:srgbClr val="000000"/>
                </a:solidFill>
              </a:rPr>
              <a:t>EBP = Teaching Skills</a:t>
            </a:r>
            <a:r>
              <a:rPr lang="en-US" dirty="0" smtClean="0">
                <a:solidFill>
                  <a:srgbClr val="000000"/>
                </a:solidFill>
              </a:rPr>
              <a:t/>
            </a:r>
            <a:br>
              <a:rPr lang="en-US" dirty="0" smtClean="0">
                <a:solidFill>
                  <a:srgbClr val="000000"/>
                </a:solidFill>
              </a:rPr>
            </a:br>
            <a:r>
              <a:rPr lang="en-US" sz="3600" dirty="0" smtClean="0">
                <a:solidFill>
                  <a:srgbClr val="000000"/>
                </a:solidFill>
              </a:rPr>
              <a:t>(same for social/emotional as for academics)</a:t>
            </a:r>
            <a:endParaRPr lang="en-US" sz="3600" dirty="0">
              <a:solidFill>
                <a:srgbClr val="00000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538116467"/>
              </p:ext>
            </p:extLst>
          </p:nvPr>
        </p:nvGraphicFramePr>
        <p:xfrm>
          <a:off x="685800" y="1689693"/>
          <a:ext cx="7772400" cy="4406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2659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4638"/>
            <a:ext cx="8534401" cy="1143000"/>
          </a:xfrm>
        </p:spPr>
        <p:txBody>
          <a:bodyPr>
            <a:normAutofit/>
          </a:bodyPr>
          <a:lstStyle/>
          <a:p>
            <a:r>
              <a:rPr lang="en-US" sz="4000" b="1" dirty="0" smtClean="0">
                <a:solidFill>
                  <a:srgbClr val="000000"/>
                </a:solidFill>
              </a:rPr>
              <a:t>Key Questions</a:t>
            </a:r>
            <a:endParaRPr lang="en-US" sz="4000" b="1" dirty="0">
              <a:solidFill>
                <a:srgbClr val="000000"/>
              </a:solidFill>
            </a:endParaRPr>
          </a:p>
        </p:txBody>
      </p:sp>
      <p:sp>
        <p:nvSpPr>
          <p:cNvPr id="3" name="TextBox 2"/>
          <p:cNvSpPr txBox="1"/>
          <p:nvPr/>
        </p:nvSpPr>
        <p:spPr>
          <a:xfrm>
            <a:off x="457200" y="1579418"/>
            <a:ext cx="7975196" cy="4893647"/>
          </a:xfrm>
          <a:prstGeom prst="rect">
            <a:avLst/>
          </a:prstGeom>
          <a:noFill/>
        </p:spPr>
        <p:txBody>
          <a:bodyPr wrap="square" rtlCol="0">
            <a:spAutoFit/>
          </a:bodyPr>
          <a:lstStyle/>
          <a:p>
            <a:pPr marL="457200" indent="-457200">
              <a:buClr>
                <a:schemeClr val="tx1"/>
              </a:buClr>
              <a:buFont typeface="+mj-lt"/>
              <a:buAutoNum type="arabicPeriod"/>
            </a:pPr>
            <a:r>
              <a:rPr lang="en-US" sz="2400" dirty="0" smtClean="0">
                <a:latin typeface="Arial"/>
                <a:cs typeface="Arial"/>
              </a:rPr>
              <a:t>Can </a:t>
            </a:r>
            <a:r>
              <a:rPr lang="en-US" sz="2400" dirty="0">
                <a:latin typeface="Arial"/>
                <a:cs typeface="Arial"/>
              </a:rPr>
              <a:t>we expand the </a:t>
            </a:r>
            <a:r>
              <a:rPr lang="en-US" sz="2400" dirty="0" smtClean="0">
                <a:latin typeface="Arial"/>
                <a:cs typeface="Arial"/>
              </a:rPr>
              <a:t>effectiveness of the school</a:t>
            </a:r>
            <a:r>
              <a:rPr lang="en-US" sz="2400" dirty="0">
                <a:latin typeface="Arial"/>
                <a:cs typeface="Arial"/>
              </a:rPr>
              <a:t>-based continuum </a:t>
            </a:r>
            <a:r>
              <a:rPr lang="en-US" sz="2400" dirty="0" smtClean="0">
                <a:latin typeface="Arial"/>
                <a:cs typeface="Arial"/>
              </a:rPr>
              <a:t>if we include a broader group of stakeholders within one integrated behavioral health system (school/community mental health providers, family)?</a:t>
            </a:r>
            <a:endParaRPr lang="en-US" sz="2400" dirty="0">
              <a:latin typeface="Arial"/>
              <a:cs typeface="Arial"/>
            </a:endParaRPr>
          </a:p>
          <a:p>
            <a:pPr marL="457200" indent="-457200">
              <a:buClr>
                <a:schemeClr val="tx1"/>
              </a:buClr>
              <a:buFont typeface="+mj-lt"/>
              <a:buAutoNum type="arabicPeriod"/>
            </a:pPr>
            <a:endParaRPr lang="en-US" sz="2400" dirty="0">
              <a:latin typeface="Arial"/>
              <a:cs typeface="Arial"/>
            </a:endParaRPr>
          </a:p>
          <a:p>
            <a:pPr marL="457200" indent="-457200">
              <a:buClr>
                <a:schemeClr val="tx1"/>
              </a:buClr>
              <a:buFont typeface="+mj-lt"/>
              <a:buAutoNum type="arabicPeriod"/>
            </a:pPr>
            <a:r>
              <a:rPr lang="en-US" sz="2400" dirty="0" smtClean="0">
                <a:latin typeface="Arial"/>
                <a:cs typeface="Arial"/>
              </a:rPr>
              <a:t>Can we, using local data, enhance </a:t>
            </a:r>
            <a:r>
              <a:rPr lang="en-US" sz="2400" dirty="0">
                <a:latin typeface="Arial"/>
                <a:cs typeface="Arial"/>
              </a:rPr>
              <a:t>the continuum </a:t>
            </a:r>
            <a:r>
              <a:rPr lang="en-US" sz="2400" dirty="0" smtClean="0">
                <a:latin typeface="Arial"/>
                <a:cs typeface="Arial"/>
              </a:rPr>
              <a:t>with </a:t>
            </a:r>
            <a:r>
              <a:rPr lang="en-US" sz="2400" dirty="0">
                <a:latin typeface="Arial"/>
                <a:cs typeface="Arial"/>
              </a:rPr>
              <a:t>a greater </a:t>
            </a:r>
            <a:r>
              <a:rPr lang="en-US" sz="2400" dirty="0" smtClean="0">
                <a:latin typeface="Arial"/>
                <a:cs typeface="Arial"/>
              </a:rPr>
              <a:t>array </a:t>
            </a:r>
            <a:r>
              <a:rPr lang="en-US" sz="2400" dirty="0">
                <a:latin typeface="Arial"/>
                <a:cs typeface="Arial"/>
              </a:rPr>
              <a:t>of </a:t>
            </a:r>
            <a:r>
              <a:rPr lang="en-US" sz="2400" dirty="0" smtClean="0">
                <a:latin typeface="Arial"/>
                <a:cs typeface="Arial"/>
              </a:rPr>
              <a:t>EBPs to meet the needs of more students with greater effectiveness?</a:t>
            </a:r>
          </a:p>
          <a:p>
            <a:pPr marL="457200" indent="-457200">
              <a:buClr>
                <a:schemeClr val="tx1"/>
              </a:buClr>
              <a:buFont typeface="+mj-lt"/>
              <a:buAutoNum type="arabicPeriod"/>
            </a:pPr>
            <a:endParaRPr lang="en-US" sz="2400" dirty="0" smtClean="0">
              <a:latin typeface="Arial"/>
              <a:cs typeface="Arial"/>
            </a:endParaRPr>
          </a:p>
          <a:p>
            <a:pPr marL="457200" indent="-457200">
              <a:buClr>
                <a:schemeClr val="tx1"/>
              </a:buClr>
              <a:buFont typeface="+mj-lt"/>
              <a:buAutoNum type="arabicPeriod"/>
            </a:pPr>
            <a:r>
              <a:rPr lang="en-US" sz="2400" dirty="0" smtClean="0">
                <a:latin typeface="Arial"/>
                <a:cs typeface="Arial"/>
              </a:rPr>
              <a:t>Can we increase the # of students with data-based improvements in social/emotional functioning (beyond </a:t>
            </a:r>
            <a:r>
              <a:rPr lang="en-US" sz="2400" dirty="0">
                <a:latin typeface="Arial"/>
                <a:cs typeface="Arial"/>
              </a:rPr>
              <a:t>"</a:t>
            </a:r>
            <a:r>
              <a:rPr lang="en-US" sz="2400" dirty="0" smtClean="0">
                <a:latin typeface="Arial"/>
                <a:cs typeface="Arial"/>
              </a:rPr>
              <a:t>clinician judgment”)?</a:t>
            </a:r>
          </a:p>
        </p:txBody>
      </p:sp>
      <p:sp>
        <p:nvSpPr>
          <p:cNvPr id="6" name="TextBox 5"/>
          <p:cNvSpPr txBox="1"/>
          <p:nvPr/>
        </p:nvSpPr>
        <p:spPr>
          <a:xfrm>
            <a:off x="6691745" y="15794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341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extLst>
              <p:ext uri="{D42A27DB-BD31-4B8C-83A1-F6EECF244321}">
                <p14:modId xmlns:p14="http://schemas.microsoft.com/office/powerpoint/2010/main" val="1273737940"/>
              </p:ext>
            </p:extLst>
          </p:nvPr>
        </p:nvGraphicFramePr>
        <p:xfrm>
          <a:off x="0" y="-76200"/>
          <a:ext cx="9143999" cy="6934200"/>
        </p:xfrm>
        <a:graphic>
          <a:graphicData uri="http://schemas.openxmlformats.org/drawingml/2006/table">
            <a:tbl>
              <a:tblPr/>
              <a:tblGrid>
                <a:gridCol w="387389">
                  <a:extLst>
                    <a:ext uri="{9D8B030D-6E8A-4147-A177-3AD203B41FA5}">
                      <a16:colId xmlns:a16="http://schemas.microsoft.com/office/drawing/2014/main" xmlns="" val="20000"/>
                    </a:ext>
                  </a:extLst>
                </a:gridCol>
                <a:gridCol w="1239645">
                  <a:extLst>
                    <a:ext uri="{9D8B030D-6E8A-4147-A177-3AD203B41FA5}">
                      <a16:colId xmlns:a16="http://schemas.microsoft.com/office/drawing/2014/main" xmlns="" val="20001"/>
                    </a:ext>
                  </a:extLst>
                </a:gridCol>
                <a:gridCol w="1007212">
                  <a:extLst>
                    <a:ext uri="{9D8B030D-6E8A-4147-A177-3AD203B41FA5}">
                      <a16:colId xmlns:a16="http://schemas.microsoft.com/office/drawing/2014/main" xmlns="" val="20002"/>
                    </a:ext>
                  </a:extLst>
                </a:gridCol>
                <a:gridCol w="774778">
                  <a:extLst>
                    <a:ext uri="{9D8B030D-6E8A-4147-A177-3AD203B41FA5}">
                      <a16:colId xmlns:a16="http://schemas.microsoft.com/office/drawing/2014/main" xmlns="" val="20003"/>
                    </a:ext>
                  </a:extLst>
                </a:gridCol>
                <a:gridCol w="1239645">
                  <a:extLst>
                    <a:ext uri="{9D8B030D-6E8A-4147-A177-3AD203B41FA5}">
                      <a16:colId xmlns:a16="http://schemas.microsoft.com/office/drawing/2014/main" xmlns="" val="20004"/>
                    </a:ext>
                  </a:extLst>
                </a:gridCol>
                <a:gridCol w="1704512">
                  <a:extLst>
                    <a:ext uri="{9D8B030D-6E8A-4147-A177-3AD203B41FA5}">
                      <a16:colId xmlns:a16="http://schemas.microsoft.com/office/drawing/2014/main" xmlns="" val="20005"/>
                    </a:ext>
                  </a:extLst>
                </a:gridCol>
                <a:gridCol w="852256">
                  <a:extLst>
                    <a:ext uri="{9D8B030D-6E8A-4147-A177-3AD203B41FA5}">
                      <a16:colId xmlns:a16="http://schemas.microsoft.com/office/drawing/2014/main" xmlns="" val="20006"/>
                    </a:ext>
                  </a:extLst>
                </a:gridCol>
                <a:gridCol w="1007212">
                  <a:extLst>
                    <a:ext uri="{9D8B030D-6E8A-4147-A177-3AD203B41FA5}">
                      <a16:colId xmlns:a16="http://schemas.microsoft.com/office/drawing/2014/main" xmlns="" val="20007"/>
                    </a:ext>
                  </a:extLst>
                </a:gridCol>
                <a:gridCol w="931350">
                  <a:extLst>
                    <a:ext uri="{9D8B030D-6E8A-4147-A177-3AD203B41FA5}">
                      <a16:colId xmlns:a16="http://schemas.microsoft.com/office/drawing/2014/main" xmlns="" val="20008"/>
                    </a:ext>
                  </a:extLst>
                </a:gridCol>
              </a:tblGrid>
              <a:tr h="944815">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200" b="1" i="0" u="none" strike="noStrike" cap="none" normalizeH="0" baseline="0" dirty="0">
                          <a:ln>
                            <a:noFill/>
                          </a:ln>
                          <a:solidFill>
                            <a:schemeClr val="tx1"/>
                          </a:solidFill>
                          <a:effectLst/>
                          <a:latin typeface="Arial" pitchFamily="31" charset="0"/>
                          <a:ea typeface="Arial" pitchFamily="31" charset="0"/>
                          <a:cs typeface="Arial" pitchFamily="31" charset="0"/>
                        </a:rPr>
                        <a:t>Teaching Matrix</a:t>
                      </a:r>
                    </a:p>
                  </a:txBody>
                  <a:tcPr marL="91457" marR="91457" marT="45716" marB="45716"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itchFamily="31" charset="0"/>
                          <a:ea typeface="Times New Roman" pitchFamily="31" charset="0"/>
                          <a:cs typeface="Arial" pitchFamily="31" charset="0"/>
                        </a:rPr>
                        <a:t>INCORPORATE Coping Strategies for Managing Stress</a:t>
                      </a:r>
                      <a:endParaRPr kumimoji="0" lang="en-US" sz="1400" b="0" i="0" u="none" strike="noStrike" cap="none" normalizeH="0" baseline="0" dirty="0">
                        <a:ln>
                          <a:noFill/>
                        </a:ln>
                        <a:solidFill>
                          <a:srgbClr val="C00000"/>
                        </a:solidFill>
                        <a:effectLst/>
                        <a:latin typeface="Times New Roman" pitchFamily="31" charset="0"/>
                        <a:ea typeface="Times New Roman" pitchFamily="31" charset="0"/>
                        <a:cs typeface="Times New Roman"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79480">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All Settings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Halls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Playgrounds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1" charset="0"/>
                          <a:ea typeface="Arial" pitchFamily="31" charset="0"/>
                          <a:cs typeface="Arial" pitchFamily="31" charset="0"/>
                        </a:rPr>
                        <a:t>Lunch</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Library/</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Computer Lab</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Assembly</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Bus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1"/>
                  </a:ext>
                </a:extLst>
              </a:tr>
              <a:tr h="133274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a:t>
                      </a: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espectful</a:t>
                      </a:r>
                      <a:endParaRPr kumimoji="0" lang="en-US" sz="12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on task.</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Give your best effort.</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prepared.</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Walk.</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Have a plan.</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Study, read, compute.</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Sit in one spot.</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Watch for your stop.</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85127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A</a:t>
                      </a:r>
                      <a:r>
                        <a:rPr kumimoji="0" lang="en-US" sz="1400" b="0"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chieving</a:t>
                      </a:r>
                      <a:r>
                        <a:rPr kumimoji="0" lang="en-US" sz="14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&amp; </a:t>
                      </a:r>
                      <a:r>
                        <a:rPr kumimoji="0" lang="en-US" sz="20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O</a:t>
                      </a:r>
                      <a:r>
                        <a:rPr kumimoji="0" lang="en-US" sz="1400" b="0"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rganized </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Be kind.</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Hands/feet to self.</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Help/share with others.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normal voice volume.</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Walk to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right</a:t>
                      </a: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Share equipment.</a:t>
                      </a:r>
                      <a:endParaRPr kumimoji="0" lang="en-US" sz="2000" b="0" i="0" u="none" strike="noStrike" cap="none" normalizeH="0" baseline="0" dirty="0" smtClean="0">
                        <a:ln>
                          <a:noFill/>
                        </a:ln>
                        <a:solidFill>
                          <a:schemeClr val="tx1"/>
                        </a:solidFill>
                        <a:effectLst/>
                        <a:latin typeface="Arial" pitchFamily="31" charset="0"/>
                        <a:ea typeface="Arial" pitchFamily="31" charset="0"/>
                        <a:cs typeface="Arial"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Include others.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31" charset="0"/>
                        <a:ea typeface="Times New Roman" pitchFamily="31" charset="0"/>
                        <a:cs typeface="Times New Roman"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Arial" pitchFamily="31" charset="0"/>
                          <a:cs typeface="Arial" pitchFamily="31" charset="0"/>
                        </a:rPr>
                        <a:t>Whisper.</a:t>
                      </a:r>
                      <a:endParaRPr kumimoji="0" lang="en-US" sz="14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Return books.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Listen/watch.</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appropriate applause.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Use a quiet voice.</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Stay in your seat.</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0258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a:t>
                      </a: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esponsible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Recycle.</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Clean up after self.</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 litter.</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Maintain physical space.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equipment properly.</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Put litter in garbage can.</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Push in chairs.</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books carefully.</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chairs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carefully</a:t>
                      </a: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Wipe your feet.</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sp>
        <p:nvSpPr>
          <p:cNvPr id="44085" name="Rectangle 59"/>
          <p:cNvSpPr>
            <a:spLocks noChangeArrowheads="1"/>
          </p:cNvSpPr>
          <p:nvPr/>
        </p:nvSpPr>
        <p:spPr bwMode="auto">
          <a:xfrm>
            <a:off x="211138" y="8043863"/>
            <a:ext cx="1857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nchor="ctr">
            <a:spAutoFit/>
          </a:bodyPr>
          <a:lstStyle/>
          <a:p>
            <a:r>
              <a:rPr lang="en-US" sz="1200">
                <a:solidFill>
                  <a:srgbClr val="000000"/>
                </a:solidFill>
                <a:latin typeface="Calibri" pitchFamily="34" charset="0"/>
                <a:cs typeface="Times New Roman" pitchFamily="18" charset="0"/>
              </a:rPr>
              <a:t/>
            </a:r>
            <a:br>
              <a:rPr lang="en-US" sz="1200">
                <a:solidFill>
                  <a:srgbClr val="000000"/>
                </a:solidFill>
                <a:latin typeface="Calibri" pitchFamily="34" charset="0"/>
                <a:cs typeface="Times New Roman" pitchFamily="18" charset="0"/>
              </a:rPr>
            </a:br>
            <a:endParaRPr lang="en-US" sz="2400">
              <a:solidFill>
                <a:srgbClr val="000000"/>
              </a:solidFill>
              <a:latin typeface="Calibri" pitchFamily="34" charset="0"/>
            </a:endParaRPr>
          </a:p>
        </p:txBody>
      </p:sp>
      <p:sp>
        <p:nvSpPr>
          <p:cNvPr id="44086" name="Text Box 60"/>
          <p:cNvSpPr txBox="1">
            <a:spLocks noChangeArrowheads="1"/>
          </p:cNvSpPr>
          <p:nvPr/>
        </p:nvSpPr>
        <p:spPr bwMode="auto">
          <a:xfrm rot="-5400000">
            <a:off x="-1081087" y="3671888"/>
            <a:ext cx="2590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spcAft>
                <a:spcPct val="25000"/>
              </a:spcAft>
              <a:buClr>
                <a:srgbClr val="000000"/>
              </a:buClr>
            </a:pPr>
            <a:r>
              <a:rPr lang="en-US" sz="2400" dirty="0">
                <a:solidFill>
                  <a:srgbClr val="000000"/>
                </a:solidFill>
                <a:latin typeface="Calibri" pitchFamily="34" charset="0"/>
              </a:rPr>
              <a:t>Expectations</a:t>
            </a:r>
          </a:p>
        </p:txBody>
      </p:sp>
      <p:sp>
        <p:nvSpPr>
          <p:cNvPr id="5" name="Left Arrow 4"/>
          <p:cNvSpPr>
            <a:spLocks noChangeArrowheads="1"/>
          </p:cNvSpPr>
          <p:nvPr/>
        </p:nvSpPr>
        <p:spPr bwMode="auto">
          <a:xfrm rot="-1679496">
            <a:off x="809738" y="1250354"/>
            <a:ext cx="3224249"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a:r>
              <a:rPr lang="en-US" sz="3200" dirty="0">
                <a:solidFill>
                  <a:srgbClr val="000000"/>
                </a:solidFill>
                <a:latin typeface="Calibri" pitchFamily="34" charset="0"/>
              </a:rPr>
              <a:t>1. Expectations</a:t>
            </a:r>
          </a:p>
        </p:txBody>
      </p:sp>
      <p:sp>
        <p:nvSpPr>
          <p:cNvPr id="6" name="Left Arrow 5"/>
          <p:cNvSpPr>
            <a:spLocks noChangeArrowheads="1"/>
          </p:cNvSpPr>
          <p:nvPr/>
        </p:nvSpPr>
        <p:spPr bwMode="auto">
          <a:xfrm rot="2195919">
            <a:off x="5524500" y="1628469"/>
            <a:ext cx="4267200"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a:r>
              <a:rPr lang="en-US" sz="3200" dirty="0">
                <a:solidFill>
                  <a:srgbClr val="000000"/>
                </a:solidFill>
                <a:latin typeface="Calibri" pitchFamily="34" charset="0"/>
              </a:rPr>
              <a:t>2.  NATURAL CONTEXT (Locations)</a:t>
            </a:r>
          </a:p>
        </p:txBody>
      </p:sp>
      <p:sp>
        <p:nvSpPr>
          <p:cNvPr id="8" name="Right Arrow 7"/>
          <p:cNvSpPr>
            <a:spLocks noChangeArrowheads="1"/>
          </p:cNvSpPr>
          <p:nvPr/>
        </p:nvSpPr>
        <p:spPr bwMode="auto">
          <a:xfrm rot="-1449623">
            <a:off x="768635" y="4594723"/>
            <a:ext cx="3886200" cy="1981200"/>
          </a:xfrm>
          <a:prstGeom prst="rightArrow">
            <a:avLst>
              <a:gd name="adj1" fmla="val 50000"/>
              <a:gd name="adj2" fmla="val 50001"/>
            </a:avLst>
          </a:prstGeom>
          <a:solidFill>
            <a:srgbClr val="FFFF00"/>
          </a:solidFill>
          <a:ln w="9525">
            <a:solidFill>
              <a:schemeClr val="tx1"/>
            </a:solidFill>
            <a:round/>
            <a:headEnd/>
            <a:tailEnd/>
          </a:ln>
        </p:spPr>
        <p:txBody>
          <a:bodyPr lIns="91439" tIns="45719" rIns="91439" bIns="45719"/>
          <a:lstStyle/>
          <a:p>
            <a:pPr algn="ctr"/>
            <a:r>
              <a:rPr lang="en-US" sz="3200" dirty="0">
                <a:solidFill>
                  <a:srgbClr val="000000"/>
                </a:solidFill>
                <a:latin typeface="Calibri" pitchFamily="34" charset="0"/>
              </a:rPr>
              <a:t>3.  Rules or Specific Behaviors </a:t>
            </a:r>
          </a:p>
        </p:txBody>
      </p:sp>
      <p:pic>
        <p:nvPicPr>
          <p:cNvPr id="44090"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688" y="0"/>
            <a:ext cx="0" cy="164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4804862" y="3093961"/>
            <a:ext cx="1371601" cy="1600438"/>
          </a:xfrm>
          <a:prstGeom prst="rect">
            <a:avLst/>
          </a:prstGeom>
          <a:solidFill>
            <a:srgbClr val="FFFF00"/>
          </a:solidFill>
        </p:spPr>
        <p:txBody>
          <a:bodyPr wrap="square" rtlCol="0">
            <a:spAutoFit/>
          </a:bodyPr>
          <a:lstStyle/>
          <a:p>
            <a:pPr lvl="0"/>
            <a:r>
              <a:rPr kumimoji="0" lang="en-US" sz="1400" b="0" i="0" u="none" strike="noStrike" cap="none" normalizeH="0" baseline="0" dirty="0" smtClean="0">
                <a:ln>
                  <a:noFill/>
                </a:ln>
                <a:solidFill>
                  <a:srgbClr val="C00000"/>
                </a:solidFill>
                <a:effectLst/>
                <a:latin typeface="Calibri" charset="0"/>
                <a:ea typeface="Calibri" charset="0"/>
                <a:cs typeface="Calibri" charset="0"/>
              </a:rPr>
              <a:t>Have a lunch plan and choose quiet or social lunch area</a:t>
            </a:r>
          </a:p>
          <a:p>
            <a:pPr lvl="0"/>
            <a:endParaRPr lang="en-US" sz="1400" dirty="0" smtClean="0">
              <a:solidFill>
                <a:srgbClr val="C00000"/>
              </a:solidFill>
              <a:latin typeface="Calibri" charset="0"/>
              <a:ea typeface="Calibri" charset="0"/>
              <a:cs typeface="Calibri" charset="0"/>
            </a:endParaRPr>
          </a:p>
          <a:p>
            <a:pPr lvl="0"/>
            <a:r>
              <a:rPr kumimoji="0" lang="en-US" sz="1400" b="0" i="0" u="none" strike="noStrike" cap="none" normalizeH="0" baseline="0" dirty="0" smtClean="0">
                <a:ln>
                  <a:noFill/>
                </a:ln>
                <a:solidFill>
                  <a:srgbClr val="C00000"/>
                </a:solidFill>
                <a:effectLst/>
                <a:latin typeface="Calibri" charset="0"/>
                <a:ea typeface="Calibri" charset="0"/>
                <a:cs typeface="Calibri" charset="0"/>
              </a:rPr>
              <a:t>Invite friends to join me </a:t>
            </a:r>
          </a:p>
        </p:txBody>
      </p:sp>
      <p:sp>
        <p:nvSpPr>
          <p:cNvPr id="12" name="TextBox 11"/>
          <p:cNvSpPr txBox="1"/>
          <p:nvPr/>
        </p:nvSpPr>
        <p:spPr>
          <a:xfrm>
            <a:off x="4724400" y="1828800"/>
            <a:ext cx="1371600" cy="738664"/>
          </a:xfrm>
          <a:prstGeom prst="rect">
            <a:avLst/>
          </a:prstGeom>
          <a:solidFill>
            <a:srgbClr val="FFFF00"/>
          </a:solidFill>
        </p:spPr>
        <p:txBody>
          <a:bodyPr wrap="square" rtlCol="0">
            <a:spAutoFit/>
          </a:bodyPr>
          <a:lstStyle/>
          <a:p>
            <a:r>
              <a:rPr lang="en-US" sz="1400" dirty="0" smtClean="0">
                <a:solidFill>
                  <a:srgbClr val="C00000"/>
                </a:solidFill>
              </a:rPr>
              <a:t>Invite those sitting alone to join in</a:t>
            </a:r>
            <a:endParaRPr lang="en-US" sz="1400" dirty="0">
              <a:solidFill>
                <a:srgbClr val="C00000"/>
              </a:solidFill>
            </a:endParaRPr>
          </a:p>
        </p:txBody>
      </p:sp>
      <p:sp>
        <p:nvSpPr>
          <p:cNvPr id="13" name="TextBox 12"/>
          <p:cNvSpPr txBox="1"/>
          <p:nvPr/>
        </p:nvSpPr>
        <p:spPr>
          <a:xfrm>
            <a:off x="4724400" y="5000547"/>
            <a:ext cx="1524000" cy="1169551"/>
          </a:xfrm>
          <a:prstGeom prst="rect">
            <a:avLst/>
          </a:prstGeom>
          <a:solidFill>
            <a:srgbClr val="FFFF00"/>
          </a:solidFill>
        </p:spPr>
        <p:txBody>
          <a:bodyPr wrap="square" rtlCol="0">
            <a:spAutoFit/>
          </a:bodyPr>
          <a:lstStyle/>
          <a:p>
            <a:pPr lvl="0"/>
            <a:r>
              <a:rPr kumimoji="0" lang="en-US" sz="1400" i="0" u="none" strike="noStrike" cap="none" normalizeH="0" baseline="0" dirty="0" smtClean="0">
                <a:ln>
                  <a:noFill/>
                </a:ln>
                <a:solidFill>
                  <a:schemeClr val="accent2"/>
                </a:solidFill>
                <a:effectLst/>
                <a:latin typeface="Calibri" charset="0"/>
                <a:ea typeface="Calibri" charset="0"/>
                <a:cs typeface="Calibri" charset="0"/>
              </a:rPr>
              <a:t>Use my breathing technique</a:t>
            </a:r>
          </a:p>
          <a:p>
            <a:pPr lvl="0"/>
            <a:endParaRPr lang="en-US" sz="1400" dirty="0" smtClean="0">
              <a:solidFill>
                <a:schemeClr val="accent2"/>
              </a:solidFill>
              <a:latin typeface="Calibri" charset="0"/>
              <a:ea typeface="Calibri" charset="0"/>
              <a:cs typeface="Calibri" charset="0"/>
            </a:endParaRPr>
          </a:p>
          <a:p>
            <a:pPr lvl="0"/>
            <a:r>
              <a:rPr kumimoji="0" lang="en-US" sz="1400" i="0" u="none" strike="noStrike" cap="none" normalizeH="0" baseline="0" dirty="0" smtClean="0">
                <a:ln>
                  <a:noFill/>
                </a:ln>
                <a:solidFill>
                  <a:schemeClr val="accent2"/>
                </a:solidFill>
                <a:effectLst/>
                <a:latin typeface="Calibri" charset="0"/>
                <a:ea typeface="Calibri" charset="0"/>
                <a:cs typeface="Calibri" charset="0"/>
              </a:rPr>
              <a:t>Listen</a:t>
            </a:r>
            <a:r>
              <a:rPr kumimoji="0" lang="en-US" sz="1400" i="0" u="none" strike="noStrike" cap="none" normalizeH="0" dirty="0" smtClean="0">
                <a:ln>
                  <a:noFill/>
                </a:ln>
                <a:solidFill>
                  <a:schemeClr val="accent2"/>
                </a:solidFill>
                <a:effectLst/>
                <a:latin typeface="Calibri" charset="0"/>
                <a:ea typeface="Calibri" charset="0"/>
                <a:cs typeface="Calibri" charset="0"/>
              </a:rPr>
              <a:t> to my signals </a:t>
            </a:r>
            <a:endParaRPr kumimoji="0" lang="en-US" sz="1400" i="0" u="none" strike="noStrike" cap="none" normalizeH="0" baseline="0" dirty="0" smtClean="0">
              <a:ln>
                <a:noFill/>
              </a:ln>
              <a:solidFill>
                <a:schemeClr val="accent2"/>
              </a:solidFill>
              <a:effectLst/>
              <a:latin typeface="Calibri" charset="0"/>
              <a:ea typeface="Calibri" charset="0"/>
              <a:cs typeface="Calibri" charset="0"/>
            </a:endParaRPr>
          </a:p>
        </p:txBody>
      </p:sp>
    </p:spTree>
    <p:extLst>
      <p:ext uri="{BB962C8B-B14F-4D97-AF65-F5344CB8AC3E}">
        <p14:creationId xmlns:p14="http://schemas.microsoft.com/office/powerpoint/2010/main" val="26293411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l"/>
            <a:r>
              <a:rPr lang="en-US" b="1" dirty="0" smtClean="0">
                <a:solidFill>
                  <a:srgbClr val="000000"/>
                </a:solidFill>
              </a:rPr>
              <a:t>4. </a:t>
            </a:r>
            <a:r>
              <a:rPr lang="en-US" b="1" dirty="0">
                <a:solidFill>
                  <a:srgbClr val="000000"/>
                </a:solidFill>
              </a:rPr>
              <a:t>I</a:t>
            </a:r>
            <a:r>
              <a:rPr lang="en-US" b="1" dirty="0" smtClean="0">
                <a:solidFill>
                  <a:srgbClr val="000000"/>
                </a:solidFill>
              </a:rPr>
              <a:t>nstalled </a:t>
            </a:r>
            <a:r>
              <a:rPr lang="en-US" b="1" dirty="0">
                <a:solidFill>
                  <a:srgbClr val="000000"/>
                </a:solidFill>
              </a:rPr>
              <a:t>and aligned with core features of MTSS </a:t>
            </a:r>
            <a:r>
              <a:rPr lang="en-US" b="1" dirty="0" smtClean="0">
                <a:solidFill>
                  <a:srgbClr val="000000"/>
                </a:solidFill>
              </a:rPr>
              <a:t>framework</a:t>
            </a:r>
            <a:r>
              <a:rPr lang="en-US" dirty="0">
                <a:solidFill>
                  <a:srgbClr val="000000"/>
                </a:solidFill>
              </a:rPr>
              <a:t/>
            </a:r>
            <a:br>
              <a:rPr lang="en-US" dirty="0">
                <a:solidFill>
                  <a:srgbClr val="000000"/>
                </a:solidFill>
              </a:rPr>
            </a:br>
            <a:endParaRPr lang="en-US" dirty="0">
              <a:solidFill>
                <a:srgbClr val="000000"/>
              </a:solidFill>
            </a:endParaRPr>
          </a:p>
        </p:txBody>
      </p:sp>
      <p:sp>
        <p:nvSpPr>
          <p:cNvPr id="3" name="Content Placeholder 2"/>
          <p:cNvSpPr>
            <a:spLocks noGrp="1"/>
          </p:cNvSpPr>
          <p:nvPr>
            <p:ph idx="1"/>
          </p:nvPr>
        </p:nvSpPr>
        <p:spPr>
          <a:xfrm>
            <a:off x="1942352" y="2332037"/>
            <a:ext cx="5262981" cy="4525963"/>
          </a:xfrm>
        </p:spPr>
        <p:txBody>
          <a:bodyPr>
            <a:normAutofit/>
          </a:bodyPr>
          <a:lstStyle/>
          <a:p>
            <a:r>
              <a:rPr lang="en-US" sz="2800" dirty="0" smtClean="0"/>
              <a:t>Teams</a:t>
            </a:r>
          </a:p>
          <a:p>
            <a:r>
              <a:rPr lang="en-US" sz="2800" dirty="0" smtClean="0"/>
              <a:t>Data-based </a:t>
            </a:r>
            <a:r>
              <a:rPr lang="en-US" sz="2800" dirty="0"/>
              <a:t>d</a:t>
            </a:r>
            <a:r>
              <a:rPr lang="en-US" sz="2800" dirty="0" smtClean="0"/>
              <a:t>ecision-making</a:t>
            </a:r>
          </a:p>
          <a:p>
            <a:r>
              <a:rPr lang="en-US" sz="2800" dirty="0" smtClean="0"/>
              <a:t>Continuum of linked EBPs</a:t>
            </a:r>
          </a:p>
          <a:p>
            <a:r>
              <a:rPr lang="en-US" sz="2800" dirty="0" smtClean="0"/>
              <a:t>Screening</a:t>
            </a:r>
          </a:p>
          <a:p>
            <a:r>
              <a:rPr lang="en-US" sz="2800" dirty="0" smtClean="0"/>
              <a:t>Progress monitoring</a:t>
            </a:r>
          </a:p>
          <a:p>
            <a:r>
              <a:rPr lang="en-US" sz="2800" dirty="0" smtClean="0"/>
              <a:t>Ongoing PD/coaching</a:t>
            </a:r>
          </a:p>
        </p:txBody>
      </p:sp>
      <p:sp>
        <p:nvSpPr>
          <p:cNvPr id="5" name="TextBox 4"/>
          <p:cNvSpPr txBox="1"/>
          <p:nvPr/>
        </p:nvSpPr>
        <p:spPr>
          <a:xfrm>
            <a:off x="1135530" y="5817809"/>
            <a:ext cx="7112657" cy="369332"/>
          </a:xfrm>
          <a:prstGeom prst="rect">
            <a:avLst/>
          </a:prstGeom>
          <a:noFill/>
        </p:spPr>
        <p:txBody>
          <a:bodyPr wrap="none" rtlCol="0">
            <a:spAutoFit/>
          </a:bodyPr>
          <a:lstStyle/>
          <a:p>
            <a:r>
              <a:rPr lang="en-US" dirty="0" smtClean="0">
                <a:solidFill>
                  <a:srgbClr val="000000"/>
                </a:solidFill>
                <a:latin typeface="Arial"/>
                <a:cs typeface="Arial"/>
              </a:rPr>
              <a:t>Are these features in place (or partially/in progress) in your district? </a:t>
            </a:r>
            <a:endParaRPr lang="en-US" dirty="0">
              <a:solidFill>
                <a:srgbClr val="000000"/>
              </a:solidFill>
              <a:latin typeface="Arial"/>
              <a:cs typeface="Arial"/>
            </a:endParaRPr>
          </a:p>
        </p:txBody>
      </p:sp>
    </p:spTree>
    <p:extLst>
      <p:ext uri="{BB962C8B-B14F-4D97-AF65-F5344CB8AC3E}">
        <p14:creationId xmlns:p14="http://schemas.microsoft.com/office/powerpoint/2010/main" val="1259605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8464937" cy="915357"/>
          </a:xfrm>
        </p:spPr>
        <p:txBody>
          <a:bodyPr>
            <a:normAutofit fontScale="90000"/>
          </a:bodyPr>
          <a:lstStyle/>
          <a:p>
            <a:r>
              <a:rPr lang="en-US" b="1" dirty="0" smtClean="0">
                <a:solidFill>
                  <a:srgbClr val="000000"/>
                </a:solidFill>
              </a:rPr>
              <a:t>Multiple Evidence-Based Interventions of Varying Intensity </a:t>
            </a:r>
            <a:endParaRPr lang="en-US" b="1" dirty="0">
              <a:solidFill>
                <a:srgbClr val="000000"/>
              </a:solidFill>
            </a:endParaRPr>
          </a:p>
        </p:txBody>
      </p:sp>
      <p:sp>
        <p:nvSpPr>
          <p:cNvPr id="3" name="Content Placeholder 2"/>
          <p:cNvSpPr>
            <a:spLocks noGrp="1"/>
          </p:cNvSpPr>
          <p:nvPr>
            <p:ph idx="1"/>
          </p:nvPr>
        </p:nvSpPr>
        <p:spPr>
          <a:xfrm>
            <a:off x="365298" y="1807882"/>
            <a:ext cx="8257568" cy="4483387"/>
          </a:xfrm>
        </p:spPr>
        <p:txBody>
          <a:bodyPr>
            <a:normAutofit/>
          </a:bodyPr>
          <a:lstStyle/>
          <a:p>
            <a:r>
              <a:rPr lang="en-US" dirty="0" smtClean="0"/>
              <a:t>Install foundational </a:t>
            </a:r>
            <a:r>
              <a:rPr lang="en-US" dirty="0"/>
              <a:t>i</a:t>
            </a:r>
            <a:r>
              <a:rPr lang="en-US" dirty="0" smtClean="0"/>
              <a:t>nterventions school-wide</a:t>
            </a:r>
          </a:p>
          <a:p>
            <a:r>
              <a:rPr lang="en-US" dirty="0" smtClean="0"/>
              <a:t>Ensure identification, monitoring, and selection process are in place</a:t>
            </a:r>
          </a:p>
          <a:p>
            <a:r>
              <a:rPr lang="en-US" dirty="0" smtClean="0"/>
              <a:t>Identify additional interventions that might be needed such as:</a:t>
            </a:r>
          </a:p>
          <a:p>
            <a:pPr lvl="1">
              <a:buClr>
                <a:schemeClr val="accent2"/>
              </a:buClr>
              <a:buFont typeface="Arial"/>
              <a:buChar char="•"/>
            </a:pPr>
            <a:r>
              <a:rPr lang="en-US" dirty="0" smtClean="0"/>
              <a:t>Trauma-informed interventions</a:t>
            </a:r>
          </a:p>
          <a:p>
            <a:pPr lvl="1">
              <a:buClr>
                <a:schemeClr val="accent2"/>
              </a:buClr>
              <a:buFont typeface="Arial"/>
              <a:buChar char="•"/>
            </a:pPr>
            <a:r>
              <a:rPr lang="en-US" dirty="0" smtClean="0"/>
              <a:t>Coping Cat</a:t>
            </a:r>
          </a:p>
          <a:p>
            <a:pPr lvl="1">
              <a:buClr>
                <a:schemeClr val="accent2"/>
              </a:buClr>
              <a:buFont typeface="Arial"/>
              <a:buChar char="•"/>
            </a:pPr>
            <a:r>
              <a:rPr lang="en-US" dirty="0"/>
              <a:t>Check and Connect</a:t>
            </a:r>
          </a:p>
          <a:p>
            <a:pPr lvl="1"/>
            <a:endParaRPr lang="en-US" dirty="0" smtClean="0"/>
          </a:p>
          <a:p>
            <a:endParaRPr lang="en-US" dirty="0"/>
          </a:p>
        </p:txBody>
      </p:sp>
    </p:spTree>
    <p:extLst>
      <p:ext uri="{BB962C8B-B14F-4D97-AF65-F5344CB8AC3E}">
        <p14:creationId xmlns:p14="http://schemas.microsoft.com/office/powerpoint/2010/main" val="299375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6165"/>
            <a:ext cx="8229600" cy="1143000"/>
          </a:xfrm>
        </p:spPr>
        <p:txBody>
          <a:bodyPr>
            <a:noAutofit/>
          </a:bodyPr>
          <a:lstStyle/>
          <a:p>
            <a:r>
              <a:rPr lang="en-US" sz="4000" b="1" dirty="0" smtClean="0">
                <a:solidFill>
                  <a:srgbClr val="000000"/>
                </a:solidFill>
              </a:rPr>
              <a:t>MTSS: A Continuum of Evidence-Based Practices (EBPs) Linked Across Tiers</a:t>
            </a:r>
            <a:endParaRPr lang="en-US" sz="4000" b="1" dirty="0">
              <a:solidFill>
                <a:srgbClr val="000000"/>
              </a:solidFill>
            </a:endParaRPr>
          </a:p>
        </p:txBody>
      </p:sp>
      <p:sp>
        <p:nvSpPr>
          <p:cNvPr id="3" name="Content Placeholder 2"/>
          <p:cNvSpPr>
            <a:spLocks noGrp="1"/>
          </p:cNvSpPr>
          <p:nvPr>
            <p:ph idx="1"/>
          </p:nvPr>
        </p:nvSpPr>
        <p:spPr>
          <a:xfrm>
            <a:off x="381000" y="2348567"/>
            <a:ext cx="8229600" cy="4052234"/>
          </a:xfrm>
        </p:spPr>
        <p:txBody>
          <a:bodyPr>
            <a:normAutofit/>
          </a:bodyPr>
          <a:lstStyle/>
          <a:p>
            <a:r>
              <a:rPr lang="en-US" sz="2800" dirty="0"/>
              <a:t>A</a:t>
            </a:r>
            <a:r>
              <a:rPr lang="en-US" sz="2800" dirty="0" smtClean="0"/>
              <a:t> </a:t>
            </a:r>
            <a:r>
              <a:rPr lang="en-US" sz="2800" dirty="0"/>
              <a:t>formal process for selecting and implementing evidence-based practices</a:t>
            </a:r>
          </a:p>
          <a:p>
            <a:r>
              <a:rPr lang="en-US" sz="2800" dirty="0" smtClean="0"/>
              <a:t>Team process (not individual clinicians)</a:t>
            </a:r>
          </a:p>
          <a:p>
            <a:r>
              <a:rPr lang="en-US" sz="2800" dirty="0" smtClean="0"/>
              <a:t>Interventions linked across tiers with dosage and specificity of interventions increasing from lower to higher tiers</a:t>
            </a:r>
          </a:p>
          <a:p>
            <a:r>
              <a:rPr lang="en-US" sz="2800" dirty="0" smtClean="0"/>
              <a:t>Consumer Guide to Selecting Evidence-based Practices</a:t>
            </a:r>
            <a:endParaRPr lang="en-US" sz="2800" dirty="0"/>
          </a:p>
        </p:txBody>
      </p:sp>
    </p:spTree>
    <p:extLst>
      <p:ext uri="{BB962C8B-B14F-4D97-AF65-F5344CB8AC3E}">
        <p14:creationId xmlns:p14="http://schemas.microsoft.com/office/powerpoint/2010/main" val="2075972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Example: </a:t>
            </a:r>
            <a:endParaRPr lang="en-US" sz="5400" dirty="0"/>
          </a:p>
        </p:txBody>
      </p:sp>
      <p:sp>
        <p:nvSpPr>
          <p:cNvPr id="3" name="Content Placeholder 2"/>
          <p:cNvSpPr>
            <a:spLocks noGrp="1"/>
          </p:cNvSpPr>
          <p:nvPr>
            <p:ph idx="1"/>
          </p:nvPr>
        </p:nvSpPr>
        <p:spPr>
          <a:xfrm>
            <a:off x="365298" y="1600201"/>
            <a:ext cx="8257568" cy="2743200"/>
          </a:xfrm>
        </p:spPr>
        <p:txBody>
          <a:bodyPr>
            <a:normAutofit fontScale="92500"/>
          </a:bodyPr>
          <a:lstStyle/>
          <a:p>
            <a:r>
              <a:rPr lang="en-US" sz="2000" dirty="0" smtClean="0"/>
              <a:t>A small (15) group of students who were </a:t>
            </a:r>
            <a:r>
              <a:rPr lang="en-US" sz="2000" dirty="0" smtClean="0">
                <a:solidFill>
                  <a:srgbClr val="FF0000"/>
                </a:solidFill>
              </a:rPr>
              <a:t>asking to go to the office on a daily basis or were frequently absent</a:t>
            </a:r>
          </a:p>
          <a:p>
            <a:pPr lvl="1"/>
            <a:r>
              <a:rPr lang="en-US" sz="2000" dirty="0" smtClean="0"/>
              <a:t>Most behaviors were internalizing: anxiety, withdrawal, avoidance of others</a:t>
            </a:r>
          </a:p>
          <a:p>
            <a:pPr lvl="1"/>
            <a:r>
              <a:rPr lang="en-US" sz="2000" dirty="0" smtClean="0"/>
              <a:t>These were students who performed academically, not special education eligible</a:t>
            </a:r>
          </a:p>
          <a:p>
            <a:r>
              <a:rPr lang="en-US" sz="2000" dirty="0" smtClean="0"/>
              <a:t>School psychologist researched small group interventions for these students</a:t>
            </a:r>
          </a:p>
          <a:p>
            <a:r>
              <a:rPr lang="en-US" sz="2000" dirty="0" smtClean="0"/>
              <a:t>Found Coping Cat </a:t>
            </a:r>
          </a:p>
        </p:txBody>
      </p:sp>
      <p:sp>
        <p:nvSpPr>
          <p:cNvPr id="4" name="TextBox 3"/>
          <p:cNvSpPr txBox="1"/>
          <p:nvPr/>
        </p:nvSpPr>
        <p:spPr>
          <a:xfrm>
            <a:off x="1752600" y="4419600"/>
            <a:ext cx="5410200" cy="1754326"/>
          </a:xfrm>
          <a:prstGeom prst="rect">
            <a:avLst/>
          </a:prstGeom>
          <a:noFill/>
        </p:spPr>
        <p:txBody>
          <a:bodyPr wrap="square" rtlCol="0">
            <a:spAutoFit/>
          </a:bodyPr>
          <a:lstStyle/>
          <a:p>
            <a:r>
              <a:rPr lang="en-US" i="1" dirty="0"/>
              <a:t>Coping CAT is a Cognitive Behavioral Intervention </a:t>
            </a:r>
            <a:endParaRPr lang="en-US" i="1" dirty="0" smtClean="0"/>
          </a:p>
          <a:p>
            <a:r>
              <a:rPr lang="en-US" i="1" dirty="0" smtClean="0"/>
              <a:t>that </a:t>
            </a:r>
            <a:r>
              <a:rPr lang="en-US" i="1" dirty="0"/>
              <a:t>helps students recognize </a:t>
            </a:r>
            <a:r>
              <a:rPr lang="en-US" i="1" dirty="0" smtClean="0"/>
              <a:t>&amp; </a:t>
            </a:r>
            <a:r>
              <a:rPr lang="en-US" i="1" dirty="0"/>
              <a:t>analyze </a:t>
            </a:r>
            <a:r>
              <a:rPr lang="en-US" i="1" dirty="0" smtClean="0"/>
              <a:t>feelings </a:t>
            </a:r>
            <a:r>
              <a:rPr lang="en-US" i="1" dirty="0"/>
              <a:t>related to stress </a:t>
            </a:r>
            <a:r>
              <a:rPr lang="en-US" i="1" dirty="0" smtClean="0"/>
              <a:t>&amp; </a:t>
            </a:r>
            <a:r>
              <a:rPr lang="en-US" i="1" dirty="0">
                <a:solidFill>
                  <a:srgbClr val="FF0000"/>
                </a:solidFill>
              </a:rPr>
              <a:t>develop strategies to cope </a:t>
            </a:r>
            <a:r>
              <a:rPr lang="en-US" i="1" dirty="0" smtClean="0">
                <a:solidFill>
                  <a:srgbClr val="FF0000"/>
                </a:solidFill>
              </a:rPr>
              <a:t>with </a:t>
            </a:r>
            <a:r>
              <a:rPr lang="en-US" i="1" dirty="0">
                <a:solidFill>
                  <a:srgbClr val="FF0000"/>
                </a:solidFill>
              </a:rPr>
              <a:t>stress provoking situations</a:t>
            </a:r>
            <a:r>
              <a:rPr lang="en-US" i="1" dirty="0"/>
              <a:t>. It is an </a:t>
            </a:r>
            <a:r>
              <a:rPr lang="en-US" i="1" dirty="0" smtClean="0"/>
              <a:t>8-week </a:t>
            </a:r>
            <a:r>
              <a:rPr lang="en-US" i="1" dirty="0"/>
              <a:t>group intervention that meets on a weekly basis for 45 minutes.</a:t>
            </a:r>
          </a:p>
          <a:p>
            <a:endParaRPr lang="en-US" dirty="0"/>
          </a:p>
        </p:txBody>
      </p:sp>
      <p:sp>
        <p:nvSpPr>
          <p:cNvPr id="7" name="Left Arrow 6"/>
          <p:cNvSpPr/>
          <p:nvPr/>
        </p:nvSpPr>
        <p:spPr>
          <a:xfrm rot="19304636">
            <a:off x="6790120" y="830967"/>
            <a:ext cx="1319826"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Behavior</a:t>
            </a:r>
            <a:endParaRPr lang="en-US" dirty="0"/>
          </a:p>
        </p:txBody>
      </p:sp>
      <p:sp>
        <p:nvSpPr>
          <p:cNvPr id="8" name="Left Arrow 7"/>
          <p:cNvSpPr/>
          <p:nvPr/>
        </p:nvSpPr>
        <p:spPr>
          <a:xfrm rot="19304636">
            <a:off x="7044488" y="3938022"/>
            <a:ext cx="1749899" cy="96315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Access to Skills</a:t>
            </a:r>
            <a:endParaRPr lang="en-US" dirty="0"/>
          </a:p>
        </p:txBody>
      </p:sp>
    </p:spTree>
    <p:extLst>
      <p:ext uri="{BB962C8B-B14F-4D97-AF65-F5344CB8AC3E}">
        <p14:creationId xmlns:p14="http://schemas.microsoft.com/office/powerpoint/2010/main" val="257627528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Coping Cat</a:t>
            </a:r>
            <a:endParaRPr lang="en-US" dirty="0"/>
          </a:p>
        </p:txBody>
      </p:sp>
      <p:sp>
        <p:nvSpPr>
          <p:cNvPr id="3" name="Content Placeholder 2"/>
          <p:cNvSpPr>
            <a:spLocks noGrp="1"/>
          </p:cNvSpPr>
          <p:nvPr>
            <p:ph idx="1"/>
          </p:nvPr>
        </p:nvSpPr>
        <p:spPr>
          <a:xfrm>
            <a:off x="609600" y="1219200"/>
            <a:ext cx="7886700" cy="3912121"/>
          </a:xfrm>
        </p:spPr>
        <p:txBody>
          <a:bodyPr>
            <a:normAutofit fontScale="92500" lnSpcReduction="20000"/>
          </a:bodyPr>
          <a:lstStyle/>
          <a:p>
            <a:pPr marL="0" indent="0">
              <a:buNone/>
            </a:pPr>
            <a:r>
              <a:rPr lang="en-US" sz="2000" dirty="0" smtClean="0"/>
              <a:t>Coping Cat small groups (6 students) are </a:t>
            </a:r>
            <a:r>
              <a:rPr lang="en-US" sz="2000" dirty="0"/>
              <a:t>co-facilitated by a </a:t>
            </a:r>
            <a:r>
              <a:rPr lang="en-US" sz="2000" dirty="0" smtClean="0"/>
              <a:t>Community </a:t>
            </a:r>
            <a:r>
              <a:rPr lang="en-US" sz="2000" dirty="0"/>
              <a:t>Mental Health Counselor </a:t>
            </a:r>
            <a:r>
              <a:rPr lang="en-US" sz="2000" dirty="0" smtClean="0"/>
              <a:t>and a school </a:t>
            </a:r>
            <a:r>
              <a:rPr lang="en-US" sz="2000" dirty="0"/>
              <a:t>counselor. Student responsibilities include participating in weekly </a:t>
            </a:r>
            <a:r>
              <a:rPr lang="en-US" sz="2000" dirty="0" smtClean="0"/>
              <a:t>group sessions</a:t>
            </a:r>
            <a:r>
              <a:rPr lang="en-US" sz="2000" dirty="0"/>
              <a:t>, completing homework assignments (using coping </a:t>
            </a:r>
            <a:r>
              <a:rPr lang="en-US" sz="2000" dirty="0" smtClean="0"/>
              <a:t>strategies), &amp; self-monitoring progress</a:t>
            </a:r>
            <a:r>
              <a:rPr lang="en-US" sz="2000" dirty="0"/>
              <a:t>. </a:t>
            </a:r>
            <a:endParaRPr lang="en-US" sz="2000" dirty="0" smtClean="0"/>
          </a:p>
          <a:p>
            <a:pPr marL="0" indent="0">
              <a:buNone/>
            </a:pPr>
            <a:endParaRPr lang="en-US" sz="2000" dirty="0"/>
          </a:p>
          <a:p>
            <a:pPr marL="0" indent="0">
              <a:buNone/>
            </a:pPr>
            <a:r>
              <a:rPr lang="en-US" sz="2000" dirty="0" smtClean="0"/>
              <a:t>Teacher </a:t>
            </a:r>
            <a:r>
              <a:rPr lang="en-US" sz="2000" dirty="0"/>
              <a:t>responsibilities include prompting students to use </a:t>
            </a:r>
            <a:r>
              <a:rPr lang="en-US" sz="2000" dirty="0" smtClean="0"/>
              <a:t>their coping </a:t>
            </a:r>
            <a:r>
              <a:rPr lang="en-US" sz="2000" dirty="0"/>
              <a:t>strategies </a:t>
            </a:r>
            <a:r>
              <a:rPr lang="en-US" sz="2000" dirty="0" smtClean="0"/>
              <a:t>&amp; </a:t>
            </a:r>
            <a:r>
              <a:rPr lang="en-US" sz="2000" dirty="0"/>
              <a:t>a willingness to participate in professional development </a:t>
            </a:r>
            <a:r>
              <a:rPr lang="en-US" sz="2000" dirty="0" smtClean="0"/>
              <a:t>regarding stress </a:t>
            </a:r>
            <a:r>
              <a:rPr lang="en-US" sz="2000" dirty="0"/>
              <a:t>management </a:t>
            </a:r>
            <a:r>
              <a:rPr lang="en-US" sz="2000" dirty="0" smtClean="0"/>
              <a:t>&amp;/or </a:t>
            </a:r>
            <a:r>
              <a:rPr lang="en-US" sz="2000" dirty="0"/>
              <a:t>anxiety. Coping Cat instructor responsibilities </a:t>
            </a:r>
            <a:r>
              <a:rPr lang="en-US" sz="2000" dirty="0" smtClean="0"/>
              <a:t>include implementing </a:t>
            </a:r>
            <a:r>
              <a:rPr lang="en-US" sz="2000" dirty="0"/>
              <a:t>the Coping Cat curriculum with fidelity </a:t>
            </a:r>
            <a:r>
              <a:rPr lang="en-US" sz="2000" dirty="0" smtClean="0"/>
              <a:t>&amp; </a:t>
            </a:r>
            <a:r>
              <a:rPr lang="en-US" sz="2000" dirty="0"/>
              <a:t>monitoring student </a:t>
            </a:r>
            <a:r>
              <a:rPr lang="en-US" sz="2000" dirty="0" smtClean="0"/>
              <a:t>progress </a:t>
            </a:r>
            <a:r>
              <a:rPr lang="en-US" sz="2000" dirty="0" smtClean="0">
                <a:solidFill>
                  <a:srgbClr val="FF0000"/>
                </a:solidFill>
              </a:rPr>
              <a:t>(Office Visit Requests and Attendance Rate) </a:t>
            </a:r>
            <a:r>
              <a:rPr lang="en-US" sz="2000" dirty="0" smtClean="0"/>
              <a:t>with </a:t>
            </a:r>
            <a:r>
              <a:rPr lang="en-US" sz="2000" dirty="0"/>
              <a:t>students </a:t>
            </a:r>
            <a:r>
              <a:rPr lang="en-US" sz="2000" dirty="0" smtClean="0"/>
              <a:t>&amp; </a:t>
            </a:r>
            <a:r>
              <a:rPr lang="en-US" sz="2000" dirty="0"/>
              <a:t>teachers</a:t>
            </a:r>
            <a:r>
              <a:rPr lang="en-US" sz="2000" dirty="0" smtClean="0"/>
              <a:t>.</a:t>
            </a:r>
          </a:p>
          <a:p>
            <a:pPr marL="0" indent="0">
              <a:buNone/>
            </a:pPr>
            <a:endParaRPr lang="en-US" sz="2000" dirty="0" smtClean="0"/>
          </a:p>
          <a:p>
            <a:pPr marL="0" indent="0">
              <a:buNone/>
            </a:pPr>
            <a:r>
              <a:rPr lang="en-US" sz="2000" dirty="0" smtClean="0">
                <a:solidFill>
                  <a:srgbClr val="FF0000"/>
                </a:solidFill>
              </a:rPr>
              <a:t>Pre-post measure</a:t>
            </a:r>
            <a:r>
              <a:rPr lang="en-US" sz="2000" dirty="0" smtClean="0"/>
              <a:t>: </a:t>
            </a:r>
            <a:r>
              <a:rPr lang="en-US" sz="2000" dirty="0"/>
              <a:t>Screen for Child Anxiety Related Disorders (SCARED). Birmaher, Khetarpal, Cully, Brent, &amp; McKenzie,1995.</a:t>
            </a:r>
          </a:p>
          <a:p>
            <a:pPr marL="0" indent="0">
              <a:buNone/>
            </a:pPr>
            <a:endParaRPr lang="en-US" sz="2000" dirty="0"/>
          </a:p>
        </p:txBody>
      </p:sp>
      <p:sp>
        <p:nvSpPr>
          <p:cNvPr id="5" name="TextBox 4"/>
          <p:cNvSpPr txBox="1"/>
          <p:nvPr/>
        </p:nvSpPr>
        <p:spPr>
          <a:xfrm>
            <a:off x="228600" y="5562600"/>
            <a:ext cx="7066433" cy="1015663"/>
          </a:xfrm>
          <a:prstGeom prst="rect">
            <a:avLst/>
          </a:prstGeom>
          <a:noFill/>
        </p:spPr>
        <p:txBody>
          <a:bodyPr wrap="none" rtlCol="0">
            <a:spAutoFit/>
          </a:bodyPr>
          <a:lstStyle/>
          <a:p>
            <a:pPr fontAlgn="t"/>
            <a:r>
              <a:rPr lang="en-US" sz="1200" b="1" dirty="0" smtClean="0"/>
              <a:t>Resource: Recorded webinar</a:t>
            </a:r>
          </a:p>
          <a:p>
            <a:pPr fontAlgn="t"/>
            <a:r>
              <a:rPr lang="en-US" sz="1200" b="1" dirty="0" smtClean="0"/>
              <a:t>Installing </a:t>
            </a:r>
            <a:r>
              <a:rPr lang="en-US" sz="1200" b="1" dirty="0"/>
              <a:t>ISF-Local Experiences Integrating SOC &amp; </a:t>
            </a:r>
            <a:r>
              <a:rPr lang="en-US" sz="1200" b="1" dirty="0" smtClean="0"/>
              <a:t>Education</a:t>
            </a:r>
            <a:endParaRPr lang="en-US" sz="1200" dirty="0"/>
          </a:p>
          <a:p>
            <a:pPr fontAlgn="t"/>
            <a:r>
              <a:rPr lang="en-US" sz="1200" b="1" dirty="0"/>
              <a:t>A review of the core components of the ISF and experiences from SOC/Education efforts in New </a:t>
            </a:r>
            <a:r>
              <a:rPr lang="en-US" sz="1200" b="1" dirty="0" smtClean="0"/>
              <a:t>Hampshire. </a:t>
            </a:r>
          </a:p>
          <a:p>
            <a:pPr fontAlgn="t"/>
            <a:r>
              <a:rPr lang="en-US" sz="1200" b="1" dirty="0"/>
              <a:t> </a:t>
            </a:r>
            <a:r>
              <a:rPr lang="en-US" sz="1200" b="1" dirty="0" smtClean="0">
                <a:hlinkClick r:id="rId3"/>
              </a:rPr>
              <a:t>https</a:t>
            </a:r>
            <a:r>
              <a:rPr lang="en-US" sz="1200" b="1" dirty="0">
                <a:hlinkClick r:id="rId3"/>
              </a:rPr>
              <a:t>://theinstitute.adobeconnect.com/p5sh4fur2al/</a:t>
            </a:r>
            <a:endParaRPr lang="en-US" sz="1200" dirty="0"/>
          </a:p>
          <a:p>
            <a:endParaRPr lang="en-US" sz="1200" dirty="0"/>
          </a:p>
        </p:txBody>
      </p:sp>
      <p:sp>
        <p:nvSpPr>
          <p:cNvPr id="6" name="Left Arrow 5"/>
          <p:cNvSpPr/>
          <p:nvPr/>
        </p:nvSpPr>
        <p:spPr>
          <a:xfrm rot="1002511">
            <a:off x="5700821" y="3743854"/>
            <a:ext cx="1319826"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Outcome</a:t>
            </a:r>
            <a:endParaRPr lang="en-US" dirty="0"/>
          </a:p>
        </p:txBody>
      </p:sp>
      <p:sp>
        <p:nvSpPr>
          <p:cNvPr id="7" name="Left Arrow 6"/>
          <p:cNvSpPr/>
          <p:nvPr/>
        </p:nvSpPr>
        <p:spPr>
          <a:xfrm rot="19304636">
            <a:off x="6447920" y="1151700"/>
            <a:ext cx="1965052" cy="96315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Generalize to Context</a:t>
            </a:r>
            <a:endParaRPr lang="en-US" dirty="0"/>
          </a:p>
        </p:txBody>
      </p:sp>
      <p:sp>
        <p:nvSpPr>
          <p:cNvPr id="8" name="Left Arrow 7"/>
          <p:cNvSpPr/>
          <p:nvPr/>
        </p:nvSpPr>
        <p:spPr>
          <a:xfrm rot="1002511">
            <a:off x="3851804" y="4827696"/>
            <a:ext cx="1319826"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Outcome</a:t>
            </a:r>
            <a:endParaRPr lang="en-US" dirty="0"/>
          </a:p>
        </p:txBody>
      </p:sp>
    </p:spTree>
    <p:extLst>
      <p:ext uri="{BB962C8B-B14F-4D97-AF65-F5344CB8AC3E}">
        <p14:creationId xmlns:p14="http://schemas.microsoft.com/office/powerpoint/2010/main" val="551206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81000"/>
            <a:ext cx="7586663" cy="958850"/>
          </a:xfrm>
        </p:spPr>
        <p:txBody>
          <a:bodyPr>
            <a:normAutofit fontScale="90000"/>
          </a:bodyPr>
          <a:lstStyle/>
          <a:p>
            <a:r>
              <a:rPr lang="en-US" dirty="0" smtClean="0"/>
              <a:t>Pre/Post Coping Cat</a:t>
            </a:r>
            <a:br>
              <a:rPr lang="en-US" dirty="0" smtClean="0"/>
            </a:br>
            <a:r>
              <a:rPr lang="en-US" dirty="0" smtClean="0"/>
              <a:t>Students Report on the SCARED </a:t>
            </a:r>
            <a:r>
              <a:rPr lang="en-US" sz="2000" dirty="0" smtClean="0"/>
              <a:t>(n=18)</a:t>
            </a:r>
            <a:endParaRPr lang="en-US" sz="2000" dirty="0"/>
          </a:p>
        </p:txBody>
      </p:sp>
      <p:graphicFrame>
        <p:nvGraphicFramePr>
          <p:cNvPr id="4" name="Chart 3"/>
          <p:cNvGraphicFramePr>
            <a:graphicFrameLocks/>
          </p:cNvGraphicFramePr>
          <p:nvPr>
            <p:extLst>
              <p:ext uri="{D42A27DB-BD31-4B8C-83A1-F6EECF244321}">
                <p14:modId xmlns:p14="http://schemas.microsoft.com/office/powerpoint/2010/main" val="1918963275"/>
              </p:ext>
            </p:extLst>
          </p:nvPr>
        </p:nvGraphicFramePr>
        <p:xfrm>
          <a:off x="1160058" y="1624083"/>
          <a:ext cx="6782937" cy="4517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6523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0998" y="177478"/>
            <a:ext cx="7947025" cy="2036812"/>
          </a:xfrm>
        </p:spPr>
        <p:txBody>
          <a:bodyPr>
            <a:normAutofit fontScale="90000"/>
          </a:bodyPr>
          <a:lstStyle/>
          <a:p>
            <a:r>
              <a:rPr lang="en-US" dirty="0" smtClean="0"/>
              <a:t>Average Number of Absences per Student (Full Days)</a:t>
            </a:r>
            <a:br>
              <a:rPr lang="en-US" dirty="0" smtClean="0"/>
            </a:br>
            <a:r>
              <a:rPr lang="en-US" sz="2000" dirty="0" smtClean="0"/>
              <a:t>Pre (7 weeks prior to group); During (8 school weeks of intervention); </a:t>
            </a:r>
            <a:br>
              <a:rPr lang="en-US" sz="2000" dirty="0" smtClean="0"/>
            </a:br>
            <a:r>
              <a:rPr lang="en-US" sz="2000" dirty="0" smtClean="0"/>
              <a:t>Post (7 weeks after group)</a:t>
            </a:r>
            <a:endParaRPr lang="en-US" sz="2000" dirty="0"/>
          </a:p>
        </p:txBody>
      </p:sp>
      <p:graphicFrame>
        <p:nvGraphicFramePr>
          <p:cNvPr id="4" name="Chart 3"/>
          <p:cNvGraphicFramePr>
            <a:graphicFrameLocks/>
          </p:cNvGraphicFramePr>
          <p:nvPr>
            <p:extLst>
              <p:ext uri="{D42A27DB-BD31-4B8C-83A1-F6EECF244321}">
                <p14:modId xmlns:p14="http://schemas.microsoft.com/office/powerpoint/2010/main" val="3639006894"/>
              </p:ext>
            </p:extLst>
          </p:nvPr>
        </p:nvGraphicFramePr>
        <p:xfrm>
          <a:off x="414345" y="2189212"/>
          <a:ext cx="7888406" cy="4193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1388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28600"/>
            <a:ext cx="8256588" cy="1665288"/>
          </a:xfrm>
        </p:spPr>
        <p:txBody>
          <a:bodyPr>
            <a:normAutofit fontScale="90000"/>
          </a:bodyPr>
          <a:lstStyle/>
          <a:p>
            <a:r>
              <a:rPr lang="en-US" dirty="0" smtClean="0"/>
              <a:t>Average Number </a:t>
            </a:r>
            <a:r>
              <a:rPr lang="en-US" dirty="0"/>
              <a:t>of </a:t>
            </a:r>
            <a:r>
              <a:rPr lang="en-US" dirty="0" smtClean="0"/>
              <a:t>Visits to the Nurse (per week)</a:t>
            </a:r>
            <a:br>
              <a:rPr lang="en-US" dirty="0" smtClean="0"/>
            </a:br>
            <a:r>
              <a:rPr lang="en-US" sz="2000" dirty="0" smtClean="0"/>
              <a:t>Pre </a:t>
            </a:r>
            <a:r>
              <a:rPr lang="en-US" sz="2000" dirty="0"/>
              <a:t>(7 weeks prior to group); During (8 school weeks of intervention); </a:t>
            </a:r>
            <a:r>
              <a:rPr lang="en-US" sz="2000" dirty="0" smtClean="0"/>
              <a:t/>
            </a:r>
            <a:br>
              <a:rPr lang="en-US" sz="2000" dirty="0" smtClean="0"/>
            </a:br>
            <a:r>
              <a:rPr lang="en-US" sz="2000" dirty="0" smtClean="0"/>
              <a:t>Post </a:t>
            </a:r>
            <a:r>
              <a:rPr lang="en-US" sz="2000" dirty="0"/>
              <a:t>(7 weeks after group)</a:t>
            </a:r>
          </a:p>
        </p:txBody>
      </p:sp>
      <p:graphicFrame>
        <p:nvGraphicFramePr>
          <p:cNvPr id="4" name="Chart 3"/>
          <p:cNvGraphicFramePr>
            <a:graphicFrameLocks/>
          </p:cNvGraphicFramePr>
          <p:nvPr>
            <p:extLst>
              <p:ext uri="{D42A27DB-BD31-4B8C-83A1-F6EECF244321}">
                <p14:modId xmlns:p14="http://schemas.microsoft.com/office/powerpoint/2010/main" val="759733795"/>
              </p:ext>
            </p:extLst>
          </p:nvPr>
        </p:nvGraphicFramePr>
        <p:xfrm>
          <a:off x="1078173" y="2108579"/>
          <a:ext cx="6769290" cy="4749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0162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936" y="350815"/>
            <a:ext cx="6987106" cy="915357"/>
          </a:xfrm>
        </p:spPr>
        <p:txBody>
          <a:bodyPr/>
          <a:lstStyle/>
          <a:p>
            <a:r>
              <a:rPr lang="en-US" b="1" dirty="0" smtClean="0">
                <a:solidFill>
                  <a:srgbClr val="000000"/>
                </a:solidFill>
              </a:rPr>
              <a:t>Integrated Action Plan</a:t>
            </a:r>
            <a:endParaRPr lang="en-US" b="1" dirty="0">
              <a:solidFill>
                <a:srgbClr val="000000"/>
              </a:solidFill>
            </a:endParaRPr>
          </a:p>
        </p:txBody>
      </p:sp>
      <p:sp>
        <p:nvSpPr>
          <p:cNvPr id="3" name="Content Placeholder 2"/>
          <p:cNvSpPr>
            <a:spLocks noGrp="1"/>
          </p:cNvSpPr>
          <p:nvPr>
            <p:ph idx="1"/>
          </p:nvPr>
        </p:nvSpPr>
        <p:spPr/>
        <p:txBody>
          <a:bodyPr/>
          <a:lstStyle/>
          <a:p>
            <a:r>
              <a:rPr lang="en-US" dirty="0" smtClean="0"/>
              <a:t>School-employed and community-employed staff share responsibilities and resources</a:t>
            </a:r>
          </a:p>
          <a:p>
            <a:endParaRPr lang="en-US" dirty="0"/>
          </a:p>
          <a:p>
            <a:r>
              <a:rPr lang="en-US" dirty="0" smtClean="0"/>
              <a:t>Uses framework of PBIS and blends in SMH across tiers to provide full continuum of prevention and intervention based on data and use of EBPs</a:t>
            </a:r>
            <a:endParaRPr lang="en-US" dirty="0"/>
          </a:p>
        </p:txBody>
      </p:sp>
    </p:spTree>
    <p:extLst>
      <p:ext uri="{BB962C8B-B14F-4D97-AF65-F5344CB8AC3E}">
        <p14:creationId xmlns:p14="http://schemas.microsoft.com/office/powerpoint/2010/main" val="379136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687" y="350815"/>
            <a:ext cx="6987106" cy="915357"/>
          </a:xfrm>
        </p:spPr>
        <p:txBody>
          <a:bodyPr/>
          <a:lstStyle/>
          <a:p>
            <a:r>
              <a:rPr lang="en-US" b="1" dirty="0" smtClean="0">
                <a:solidFill>
                  <a:srgbClr val="000000"/>
                </a:solidFill>
              </a:rPr>
              <a:t>Big Ideas</a:t>
            </a:r>
            <a:endParaRPr lang="en-US" b="1" dirty="0">
              <a:solidFill>
                <a:srgbClr val="000000"/>
              </a:solidFill>
            </a:endParaRP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Rationale/need for interconnected systems</a:t>
            </a:r>
          </a:p>
          <a:p>
            <a:pPr marL="514350" indent="-514350">
              <a:buFont typeface="Wingdings" charset="2"/>
              <a:buAutoNum type="arabicPeriod"/>
            </a:pPr>
            <a:r>
              <a:rPr lang="en-US" dirty="0" smtClean="0"/>
              <a:t>How PBIS can serve as a </a:t>
            </a:r>
            <a:r>
              <a:rPr lang="en-US" i="1" dirty="0" smtClean="0"/>
              <a:t>framework</a:t>
            </a:r>
            <a:r>
              <a:rPr lang="en-US" dirty="0" smtClean="0"/>
              <a:t> for an expanded continuum of school mental health interventions</a:t>
            </a:r>
          </a:p>
          <a:p>
            <a:pPr marL="514350" indent="-514350">
              <a:buFont typeface="Wingdings" charset="2"/>
              <a:buAutoNum type="arabicPeriod"/>
            </a:pPr>
            <a:r>
              <a:rPr lang="en-US" dirty="0" smtClean="0"/>
              <a:t>How </a:t>
            </a:r>
            <a:r>
              <a:rPr lang="en-US" i="1" dirty="0" smtClean="0"/>
              <a:t>changing roles of clinicians</a:t>
            </a:r>
            <a:r>
              <a:rPr lang="en-US" dirty="0" smtClean="0"/>
              <a:t>, cross-training, and shared decision making can lead to an expanded system of behavioral health support</a:t>
            </a:r>
          </a:p>
          <a:p>
            <a:pPr marL="514350" indent="-514350">
              <a:buFont typeface="Wingdings" charset="2"/>
              <a:buAutoNum type="arabicPeriod"/>
            </a:pPr>
            <a:r>
              <a:rPr lang="en-US" dirty="0" smtClean="0"/>
              <a:t>How </a:t>
            </a:r>
            <a:r>
              <a:rPr lang="en-US" i="1" dirty="0" smtClean="0"/>
              <a:t>tools</a:t>
            </a:r>
            <a:r>
              <a:rPr lang="en-US" dirty="0" smtClean="0"/>
              <a:t> can guide the development and implementation of an ISF</a:t>
            </a:r>
            <a:endParaRPr lang="en-US" dirty="0"/>
          </a:p>
        </p:txBody>
      </p:sp>
    </p:spTree>
    <p:extLst>
      <p:ext uri="{BB962C8B-B14F-4D97-AF65-F5344CB8AC3E}">
        <p14:creationId xmlns:p14="http://schemas.microsoft.com/office/powerpoint/2010/main" val="2867622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09 at 12.01.41 PM.png"/>
          <p:cNvPicPr>
            <a:picLocks noGrp="1" noChangeAspect="1"/>
          </p:cNvPicPr>
          <p:nvPr>
            <p:ph idx="1"/>
          </p:nvPr>
        </p:nvPicPr>
        <p:blipFill>
          <a:blip r:embed="rId2" cstate="email">
            <a:extLst>
              <a:ext uri="{28A0092B-C50C-407E-A947-70E740481C1C}">
                <a14:useLocalDpi xmlns:a14="http://schemas.microsoft.com/office/drawing/2010/main"/>
              </a:ext>
            </a:extLst>
          </a:blip>
          <a:srcRect l="1037" r="1037"/>
          <a:stretch>
            <a:fillRect/>
          </a:stretch>
        </p:blipFill>
        <p:spPr>
          <a:xfrm>
            <a:off x="187702" y="150066"/>
            <a:ext cx="8583613" cy="6410325"/>
          </a:xfrm>
        </p:spPr>
      </p:pic>
      <p:sp>
        <p:nvSpPr>
          <p:cNvPr id="3" name="TextBox 2"/>
          <p:cNvSpPr txBox="1"/>
          <p:nvPr/>
        </p:nvSpPr>
        <p:spPr>
          <a:xfrm>
            <a:off x="187702" y="3179953"/>
            <a:ext cx="8836769" cy="1200329"/>
          </a:xfrm>
          <a:prstGeom prst="rect">
            <a:avLst/>
          </a:prstGeom>
          <a:noFill/>
          <a:scene3d>
            <a:camera prst="obliqueTopLeft"/>
            <a:lightRig rig="threePt" dir="t"/>
          </a:scene3d>
        </p:spPr>
        <p:txBody>
          <a:bodyPr wrap="none" rtlCol="0">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CSBBH clinicians will continue participating </a:t>
            </a:r>
          </a:p>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 Tier 2 systems teams</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340103" y="5626172"/>
            <a:ext cx="8803898" cy="1200329"/>
          </a:xfrm>
          <a:prstGeom prst="rect">
            <a:avLst/>
          </a:prstGeom>
          <a:noFill/>
          <a:scene3d>
            <a:camera prst="obliqueTopLeft"/>
            <a:lightRig rig="threePt" dir="t"/>
          </a:scene3d>
        </p:spPr>
        <p:txBody>
          <a:bodyPr wrap="none" rtlCol="0">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School Social workers and CSBBH clinicians  </a:t>
            </a: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will co-facilitate social skills groups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5477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dissolve">
                                      <p:cBhvr>
                                        <p:cTn id="29" dur="500"/>
                                        <p:tgtEl>
                                          <p:spTgt spid="3">
                                            <p:txEl>
                                              <p:pRg st="0" end="0"/>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ssolve">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5400"/>
            <a:ext cx="7696200" cy="5078313"/>
          </a:xfrm>
          <a:prstGeom prst="rect">
            <a:avLst/>
          </a:prstGeom>
          <a:noFill/>
        </p:spPr>
        <p:txBody>
          <a:bodyPr wrap="square" rtlCol="0">
            <a:spAutoFit/>
          </a:bodyPr>
          <a:lstStyle/>
          <a:p>
            <a:pPr lvl="0"/>
            <a:endParaRPr lang="en-US" sz="2000" dirty="0"/>
          </a:p>
          <a:p>
            <a:pPr marL="342900" lvl="0" indent="-342900">
              <a:buFont typeface="+mj-lt"/>
              <a:buAutoNum type="arabicPeriod"/>
            </a:pPr>
            <a:r>
              <a:rPr lang="en-US" sz="2800" dirty="0" smtClean="0"/>
              <a:t>Are Community </a:t>
            </a:r>
            <a:r>
              <a:rPr lang="en-US" sz="2800" dirty="0"/>
              <a:t>MH </a:t>
            </a:r>
            <a:r>
              <a:rPr lang="en-US" sz="2800" dirty="0" smtClean="0"/>
              <a:t>providers members </a:t>
            </a:r>
            <a:r>
              <a:rPr lang="en-US" sz="2800" dirty="0"/>
              <a:t>on the Tier 2 </a:t>
            </a:r>
            <a:r>
              <a:rPr lang="en-US" sz="2800" dirty="0" smtClean="0"/>
              <a:t>team?</a:t>
            </a:r>
          </a:p>
          <a:p>
            <a:pPr marL="342900" lvl="0" indent="-342900">
              <a:buFont typeface="+mj-lt"/>
              <a:buAutoNum type="arabicPeriod"/>
            </a:pPr>
            <a:endParaRPr lang="en-US" sz="2800" dirty="0" smtClean="0"/>
          </a:p>
          <a:p>
            <a:pPr marL="342900" lvl="0" indent="-342900">
              <a:buFont typeface="+mj-lt"/>
              <a:buAutoNum type="arabicPeriod"/>
            </a:pPr>
            <a:r>
              <a:rPr lang="en-US" sz="2800" dirty="0" smtClean="0"/>
              <a:t>Are interventions provided by community providers determined as </a:t>
            </a:r>
            <a:r>
              <a:rPr lang="en-US" sz="2800" dirty="0"/>
              <a:t>part of </a:t>
            </a:r>
            <a:r>
              <a:rPr lang="en-US" sz="2800" dirty="0" smtClean="0"/>
              <a:t>the overall system (All Tiers)?</a:t>
            </a:r>
          </a:p>
          <a:p>
            <a:pPr marL="342900" lvl="0" indent="-342900">
              <a:buFont typeface="+mj-lt"/>
              <a:buAutoNum type="arabicPeriod"/>
            </a:pPr>
            <a:endParaRPr lang="en-US" sz="2800" dirty="0"/>
          </a:p>
          <a:p>
            <a:pPr marL="342900" lvl="0" indent="-342900">
              <a:buFont typeface="+mj-lt"/>
              <a:buAutoNum type="arabicPeriod"/>
            </a:pPr>
            <a:r>
              <a:rPr lang="en-US" sz="2800" dirty="0" smtClean="0"/>
              <a:t>Are interventions </a:t>
            </a:r>
            <a:r>
              <a:rPr lang="en-US" sz="2800" dirty="0"/>
              <a:t>provided by Community MH providers </a:t>
            </a:r>
            <a:r>
              <a:rPr lang="en-US" sz="2800" dirty="0" smtClean="0"/>
              <a:t>progress </a:t>
            </a:r>
            <a:r>
              <a:rPr lang="en-US" sz="2800" dirty="0"/>
              <a:t>monitored through Tier 2 </a:t>
            </a:r>
            <a:r>
              <a:rPr lang="en-US" sz="2800" dirty="0" smtClean="0"/>
              <a:t>team?</a:t>
            </a:r>
            <a:endParaRPr lang="en-US" sz="2800" dirty="0"/>
          </a:p>
          <a:p>
            <a:endParaRPr lang="en-US" sz="2400" dirty="0"/>
          </a:p>
        </p:txBody>
      </p:sp>
      <p:sp>
        <p:nvSpPr>
          <p:cNvPr id="3" name="TextBox 2"/>
          <p:cNvSpPr txBox="1"/>
          <p:nvPr/>
        </p:nvSpPr>
        <p:spPr>
          <a:xfrm>
            <a:off x="2057400" y="457200"/>
            <a:ext cx="4469493" cy="584776"/>
          </a:xfrm>
          <a:prstGeom prst="rect">
            <a:avLst/>
          </a:prstGeom>
          <a:noFill/>
        </p:spPr>
        <p:txBody>
          <a:bodyPr wrap="none" rtlCol="0">
            <a:spAutoFit/>
          </a:bodyPr>
          <a:lstStyle/>
          <a:p>
            <a:r>
              <a:rPr lang="en-US" sz="3200" b="1" dirty="0" smtClean="0"/>
              <a:t>Examples of Coaching ISF </a:t>
            </a:r>
            <a:endParaRPr lang="en-US" sz="3200" b="1" dirty="0"/>
          </a:p>
        </p:txBody>
      </p:sp>
    </p:spTree>
    <p:extLst>
      <p:ext uri="{BB962C8B-B14F-4D97-AF65-F5344CB8AC3E}">
        <p14:creationId xmlns:p14="http://schemas.microsoft.com/office/powerpoint/2010/main" val="565612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9176" y="1634520"/>
            <a:ext cx="8755529" cy="1470025"/>
          </a:xfrm>
        </p:spPr>
        <p:txBody>
          <a:bodyPr>
            <a:normAutofit fontScale="90000"/>
          </a:bodyPr>
          <a:lstStyle/>
          <a:p>
            <a:r>
              <a:rPr lang="en-US" sz="4000" b="1" dirty="0" smtClean="0">
                <a:solidFill>
                  <a:srgbClr val="000000"/>
                </a:solidFill>
              </a:rPr>
              <a:t>Interconnected Systems Framework</a:t>
            </a:r>
            <a:r>
              <a:rPr lang="en-US" b="1" dirty="0" smtClean="0">
                <a:solidFill>
                  <a:srgbClr val="000000"/>
                </a:solidFill>
              </a:rPr>
              <a:t/>
            </a:r>
            <a:br>
              <a:rPr lang="en-US" b="1" dirty="0" smtClean="0">
                <a:solidFill>
                  <a:srgbClr val="000000"/>
                </a:solidFill>
              </a:rPr>
            </a:br>
            <a:r>
              <a:rPr lang="en-US" sz="3600" b="1" dirty="0" smtClean="0">
                <a:solidFill>
                  <a:srgbClr val="000000"/>
                </a:solidFill>
              </a:rPr>
              <a:t>Action Planning Companion Guide</a:t>
            </a:r>
            <a:br>
              <a:rPr lang="en-US" sz="3600" b="1" dirty="0" smtClean="0">
                <a:solidFill>
                  <a:srgbClr val="000000"/>
                </a:solidFill>
              </a:rPr>
            </a:br>
            <a:r>
              <a:rPr lang="en-US" sz="3600" b="1" dirty="0" smtClean="0">
                <a:solidFill>
                  <a:srgbClr val="000000"/>
                </a:solidFill>
              </a:rPr>
              <a:t/>
            </a:r>
            <a:br>
              <a:rPr lang="en-US" sz="3600" b="1" dirty="0" smtClean="0">
                <a:solidFill>
                  <a:srgbClr val="000000"/>
                </a:solidFill>
              </a:rPr>
            </a:br>
            <a:r>
              <a:rPr lang="en-US" sz="3600" b="1" dirty="0" smtClean="0">
                <a:solidFill>
                  <a:srgbClr val="000000"/>
                </a:solidFill>
              </a:rPr>
              <a:t>SW-PBIS Tiered Fidelity Inventory</a:t>
            </a:r>
            <a:endParaRPr lang="en-US" sz="3600" b="1" dirty="0">
              <a:solidFill>
                <a:srgbClr val="000000"/>
              </a:solidFill>
            </a:endParaRPr>
          </a:p>
        </p:txBody>
      </p:sp>
    </p:spTree>
    <p:extLst>
      <p:ext uri="{BB962C8B-B14F-4D97-AF65-F5344CB8AC3E}">
        <p14:creationId xmlns:p14="http://schemas.microsoft.com/office/powerpoint/2010/main" val="4277068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98" y="169387"/>
            <a:ext cx="8390231" cy="915357"/>
          </a:xfrm>
        </p:spPr>
        <p:txBody>
          <a:bodyPr>
            <a:normAutofit fontScale="90000"/>
          </a:bodyPr>
          <a:lstStyle/>
          <a:p>
            <a:r>
              <a:rPr lang="en-US" b="1" dirty="0" smtClean="0">
                <a:solidFill>
                  <a:srgbClr val="000000"/>
                </a:solidFill>
              </a:rPr>
              <a:t> </a:t>
            </a:r>
            <a:br>
              <a:rPr lang="en-US" b="1" dirty="0" smtClean="0">
                <a:solidFill>
                  <a:srgbClr val="000000"/>
                </a:solidFill>
              </a:rPr>
            </a:br>
            <a:r>
              <a:rPr lang="en-US" sz="4000" b="1" dirty="0" smtClean="0">
                <a:solidFill>
                  <a:srgbClr val="000000"/>
                </a:solidFill>
              </a:rPr>
              <a:t>ISF Action </a:t>
            </a:r>
            <a:r>
              <a:rPr lang="en-US" sz="4000" b="1" dirty="0">
                <a:solidFill>
                  <a:srgbClr val="000000"/>
                </a:solidFill>
              </a:rPr>
              <a:t>P</a:t>
            </a:r>
            <a:r>
              <a:rPr lang="en-US" sz="4000" b="1" dirty="0" smtClean="0">
                <a:solidFill>
                  <a:srgbClr val="000000"/>
                </a:solidFill>
              </a:rPr>
              <a:t>lanning </a:t>
            </a:r>
            <a:r>
              <a:rPr lang="en-US" sz="4000" b="1" dirty="0">
                <a:solidFill>
                  <a:srgbClr val="000000"/>
                </a:solidFill>
              </a:rPr>
              <a:t>C</a:t>
            </a:r>
            <a:r>
              <a:rPr lang="en-US" sz="4000" b="1" dirty="0" smtClean="0">
                <a:solidFill>
                  <a:srgbClr val="000000"/>
                </a:solidFill>
              </a:rPr>
              <a:t>ompanion Guide to SWPBIS TFI</a:t>
            </a:r>
            <a:endParaRPr lang="en-US" sz="4000" b="1" dirty="0">
              <a:solidFill>
                <a:srgbClr val="000000"/>
              </a:solidFill>
            </a:endParaRPr>
          </a:p>
        </p:txBody>
      </p:sp>
      <p:sp>
        <p:nvSpPr>
          <p:cNvPr id="3" name="Content Placeholder 2"/>
          <p:cNvSpPr>
            <a:spLocks noGrp="1"/>
          </p:cNvSpPr>
          <p:nvPr>
            <p:ph idx="1"/>
          </p:nvPr>
        </p:nvSpPr>
        <p:spPr>
          <a:xfrm>
            <a:off x="365298" y="1793724"/>
            <a:ext cx="8257568" cy="4691069"/>
          </a:xfrm>
        </p:spPr>
        <p:txBody>
          <a:bodyPr/>
          <a:lstStyle/>
          <a:p>
            <a:r>
              <a:rPr lang="en-US" dirty="0" smtClean="0"/>
              <a:t>The purpose is to guide action planning for integration of Mental Health into PBIS </a:t>
            </a:r>
          </a:p>
          <a:p>
            <a:endParaRPr lang="en-US" dirty="0"/>
          </a:p>
          <a:p>
            <a:r>
              <a:rPr lang="en-US" dirty="0" smtClean="0"/>
              <a:t>Not for use in scoring the TFI</a:t>
            </a:r>
          </a:p>
          <a:p>
            <a:pPr lvl="1">
              <a:buClr>
                <a:schemeClr val="accent2"/>
              </a:buClr>
              <a:buFont typeface="Arial"/>
              <a:buChar char="•"/>
            </a:pPr>
            <a:r>
              <a:rPr lang="en-US" dirty="0"/>
              <a:t>A</a:t>
            </a:r>
            <a:r>
              <a:rPr lang="en-US" dirty="0" smtClean="0"/>
              <a:t>t this point, the ISF enhancements do not impact PBIS fidelity measures</a:t>
            </a:r>
          </a:p>
          <a:p>
            <a:pPr lvl="1">
              <a:buClr>
                <a:schemeClr val="accent2"/>
              </a:buClr>
              <a:buFont typeface="Arial"/>
              <a:buChar char="•"/>
            </a:pPr>
            <a:r>
              <a:rPr lang="en-US" dirty="0" smtClean="0"/>
              <a:t>To measure ISF fidelity, consider piloting the ISF II</a:t>
            </a:r>
            <a:endParaRPr lang="en-US" dirty="0"/>
          </a:p>
        </p:txBody>
      </p:sp>
    </p:spTree>
    <p:extLst>
      <p:ext uri="{BB962C8B-B14F-4D97-AF65-F5344CB8AC3E}">
        <p14:creationId xmlns:p14="http://schemas.microsoft.com/office/powerpoint/2010/main" val="1572722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628342614"/>
              </p:ext>
            </p:extLst>
          </p:nvPr>
        </p:nvGraphicFramePr>
        <p:xfrm>
          <a:off x="439830" y="983632"/>
          <a:ext cx="8258176" cy="5237874"/>
        </p:xfrm>
        <a:graphic>
          <a:graphicData uri="http://schemas.openxmlformats.org/drawingml/2006/table">
            <a:tbl>
              <a:tblPr firstRow="1" bandRow="1">
                <a:tableStyleId>{5C22544A-7EE6-4342-B048-85BDC9FD1C3A}</a:tableStyleId>
              </a:tblPr>
              <a:tblGrid>
                <a:gridCol w="2414764">
                  <a:extLst>
                    <a:ext uri="{9D8B030D-6E8A-4147-A177-3AD203B41FA5}">
                      <a16:colId xmlns:a16="http://schemas.microsoft.com/office/drawing/2014/main" xmlns="" val="20000"/>
                    </a:ext>
                  </a:extLst>
                </a:gridCol>
                <a:gridCol w="5843412">
                  <a:extLst>
                    <a:ext uri="{9D8B030D-6E8A-4147-A177-3AD203B41FA5}">
                      <a16:colId xmlns:a16="http://schemas.microsoft.com/office/drawing/2014/main" xmlns="" val="20001"/>
                    </a:ext>
                  </a:extLst>
                </a:gridCol>
              </a:tblGrid>
              <a:tr h="361074">
                <a:tc>
                  <a:txBody>
                    <a:bodyPr/>
                    <a:lstStyle/>
                    <a:p>
                      <a:pPr marL="0" marR="0" algn="ctr">
                        <a:spcBef>
                          <a:spcPts val="0"/>
                        </a:spcBef>
                        <a:spcAft>
                          <a:spcPts val="0"/>
                        </a:spcAft>
                      </a:pPr>
                      <a:r>
                        <a:rPr lang="en-US" sz="1600" b="1" dirty="0">
                          <a:solidFill>
                            <a:srgbClr val="FF6600"/>
                          </a:solidFill>
                          <a:effectLst/>
                          <a:latin typeface="Arial"/>
                          <a:ea typeface="Cambria"/>
                          <a:cs typeface="Arial"/>
                        </a:rPr>
                        <a:t>Subscale</a:t>
                      </a:r>
                      <a:endParaRPr lang="en-US" sz="1600" dirty="0">
                        <a:solidFill>
                          <a:srgbClr val="FF6600"/>
                        </a:solidFill>
                        <a:effectLst/>
                        <a:latin typeface="Arial"/>
                        <a:ea typeface="ＭＳ 明朝"/>
                        <a:cs typeface="Arial"/>
                      </a:endParaRPr>
                    </a:p>
                  </a:txBody>
                  <a:tcPr marL="68580" marR="68580" marT="0" marB="0" anchor="ctr"/>
                </a:tc>
                <a:tc>
                  <a:txBody>
                    <a:bodyPr/>
                    <a:lstStyle/>
                    <a:p>
                      <a:pPr marL="0" marR="0" algn="ctr">
                        <a:spcBef>
                          <a:spcPts val="0"/>
                        </a:spcBef>
                        <a:spcAft>
                          <a:spcPts val="0"/>
                        </a:spcAft>
                      </a:pPr>
                      <a:r>
                        <a:rPr lang="en-US" sz="1600" b="1" dirty="0">
                          <a:solidFill>
                            <a:srgbClr val="FF6600"/>
                          </a:solidFill>
                          <a:effectLst/>
                          <a:latin typeface="Arial"/>
                          <a:ea typeface="Cambria"/>
                          <a:cs typeface="Arial"/>
                        </a:rPr>
                        <a:t>Tiered Fidelity Inventory: Tier I Features</a:t>
                      </a:r>
                      <a:endParaRPr lang="en-US" sz="1600" dirty="0">
                        <a:solidFill>
                          <a:srgbClr val="FF6600"/>
                        </a:solidFill>
                        <a:effectLst/>
                        <a:latin typeface="Arial"/>
                        <a:ea typeface="ＭＳ 明朝"/>
                        <a:cs typeface="Arial"/>
                      </a:endParaRPr>
                    </a:p>
                  </a:txBody>
                  <a:tcPr marL="68580" marR="68580" marT="0" marB="0" anchor="ctr"/>
                </a:tc>
                <a:extLst>
                  <a:ext uri="{0D108BD9-81ED-4DB2-BD59-A6C34878D82A}">
                    <a16:rowId xmlns:a16="http://schemas.microsoft.com/office/drawing/2014/main" xmlns="" val="10000"/>
                  </a:ext>
                </a:extLst>
              </a:tr>
              <a:tr h="370840">
                <a:tc rowSpan="2">
                  <a:txBody>
                    <a:bodyPr/>
                    <a:lstStyle/>
                    <a:p>
                      <a:pPr marL="0" marR="0" algn="ctr">
                        <a:spcBef>
                          <a:spcPts val="0"/>
                        </a:spcBef>
                        <a:spcAft>
                          <a:spcPts val="0"/>
                        </a:spcAft>
                      </a:pPr>
                      <a:r>
                        <a:rPr lang="en-US" sz="1600" b="1" dirty="0">
                          <a:effectLst/>
                          <a:latin typeface="Arial"/>
                          <a:ea typeface="Cambria"/>
                          <a:cs typeface="Arial"/>
                        </a:rPr>
                        <a:t>Implementation</a:t>
                      </a:r>
                      <a:endParaRPr lang="en-US" sz="1600" dirty="0">
                        <a:effectLst/>
                        <a:latin typeface="Arial"/>
                        <a:ea typeface="ＭＳ 明朝"/>
                        <a:cs typeface="Arial"/>
                      </a:endParaRPr>
                    </a:p>
                    <a:p>
                      <a:pPr marL="0" marR="0" algn="ctr">
                        <a:spcBef>
                          <a:spcPts val="0"/>
                        </a:spcBef>
                        <a:spcAft>
                          <a:spcPts val="0"/>
                        </a:spcAft>
                      </a:pPr>
                      <a:r>
                        <a:rPr lang="en-US" sz="1600" dirty="0">
                          <a:effectLst/>
                          <a:latin typeface="Arial"/>
                          <a:ea typeface="Cambria"/>
                          <a:cs typeface="Arial"/>
                        </a:rPr>
                        <a:t> </a:t>
                      </a:r>
                      <a:endParaRPr lang="en-US" sz="1600" dirty="0">
                        <a:effectLst/>
                        <a:latin typeface="Arial"/>
                        <a:ea typeface="ＭＳ 明朝"/>
                        <a:cs typeface="Arial"/>
                      </a:endParaRPr>
                    </a:p>
                  </a:txBody>
                  <a:tcPr marL="68580" marR="68580" marT="0" marB="0" anchor="ctr"/>
                </a:tc>
                <a:tc>
                  <a:txBody>
                    <a:bodyPr/>
                    <a:lstStyle/>
                    <a:p>
                      <a:pPr marL="0" marR="0">
                        <a:spcBef>
                          <a:spcPts val="0"/>
                        </a:spcBef>
                        <a:spcAft>
                          <a:spcPts val="0"/>
                        </a:spcAft>
                      </a:pPr>
                      <a:r>
                        <a:rPr lang="en-US" sz="1600" dirty="0">
                          <a:effectLst/>
                          <a:latin typeface="Arial"/>
                          <a:ea typeface="Cambria"/>
                          <a:cs typeface="Arial"/>
                        </a:rPr>
                        <a:t> </a:t>
                      </a:r>
                      <a:r>
                        <a:rPr lang="en-US" sz="1600" b="1" u="sng" dirty="0">
                          <a:effectLst/>
                          <a:latin typeface="Arial"/>
                          <a:ea typeface="Cambria"/>
                          <a:cs typeface="Arial"/>
                        </a:rPr>
                        <a:t>1.3 Behavioral Expectations</a:t>
                      </a:r>
                      <a:r>
                        <a:rPr lang="en-US" sz="1600" dirty="0">
                          <a:effectLst/>
                          <a:latin typeface="Arial"/>
                          <a:ea typeface="Cambria"/>
                          <a:cs typeface="Arial"/>
                        </a:rPr>
                        <a:t>:</a:t>
                      </a:r>
                      <a:endParaRPr lang="en-US" sz="1600" dirty="0">
                        <a:effectLst/>
                        <a:latin typeface="Arial"/>
                        <a:ea typeface="ＭＳ 明朝"/>
                        <a:cs typeface="Arial"/>
                      </a:endParaRPr>
                    </a:p>
                    <a:p>
                      <a:pPr marL="0" marR="0">
                        <a:spcBef>
                          <a:spcPts val="0"/>
                        </a:spcBef>
                        <a:spcAft>
                          <a:spcPts val="0"/>
                        </a:spcAft>
                      </a:pPr>
                      <a:r>
                        <a:rPr lang="en-US" sz="1600" dirty="0">
                          <a:effectLst/>
                          <a:latin typeface="Arial"/>
                          <a:ea typeface="Cambria"/>
                          <a:cs typeface="Arial"/>
                        </a:rPr>
                        <a:t>School has five or fewer positively stated behavioral expectations and examples by setting/location for student and staff behaviors (e.g., school teaching matrix) defined and in place.</a:t>
                      </a:r>
                      <a:endParaRPr lang="en-US" sz="1600" dirty="0">
                        <a:effectLst/>
                        <a:latin typeface="Arial"/>
                        <a:ea typeface="ＭＳ 明朝"/>
                        <a:cs typeface="Arial"/>
                      </a:endParaRPr>
                    </a:p>
                  </a:txBody>
                  <a:tcPr marL="68580" marR="68580" marT="0" marB="0" anchor="ctr"/>
                </a:tc>
                <a:extLst>
                  <a:ext uri="{0D108BD9-81ED-4DB2-BD59-A6C34878D82A}">
                    <a16:rowId xmlns:a16="http://schemas.microsoft.com/office/drawing/2014/main" xmlns="" val="10001"/>
                  </a:ext>
                </a:extLst>
              </a:tr>
              <a:tr h="1948329">
                <a:tc vMerge="1">
                  <a:txBody>
                    <a:bodyPr/>
                    <a:lstStyle/>
                    <a:p>
                      <a:endParaRPr lang="en-US"/>
                    </a:p>
                  </a:txBody>
                  <a:tcPr/>
                </a:tc>
                <a:tc>
                  <a:txBody>
                    <a:bodyPr/>
                    <a:lstStyle/>
                    <a:p>
                      <a:pPr marL="0" marR="0">
                        <a:spcBef>
                          <a:spcPts val="0"/>
                        </a:spcBef>
                        <a:spcAft>
                          <a:spcPts val="0"/>
                        </a:spcAft>
                      </a:pPr>
                      <a:endParaRPr lang="en-US" sz="1600" b="1" u="sng" dirty="0" smtClean="0">
                        <a:effectLst/>
                        <a:latin typeface="Arial"/>
                        <a:ea typeface="Cambria"/>
                        <a:cs typeface="Arial"/>
                      </a:endParaRPr>
                    </a:p>
                    <a:p>
                      <a:pPr marL="0" marR="0">
                        <a:spcBef>
                          <a:spcPts val="0"/>
                        </a:spcBef>
                        <a:spcAft>
                          <a:spcPts val="0"/>
                        </a:spcAft>
                      </a:pPr>
                      <a:r>
                        <a:rPr lang="en-US" sz="1600" b="1" u="sng" dirty="0" smtClean="0">
                          <a:effectLst/>
                          <a:latin typeface="Arial"/>
                          <a:ea typeface="Cambria"/>
                          <a:cs typeface="Arial"/>
                        </a:rPr>
                        <a:t>PBIS </a:t>
                      </a:r>
                      <a:r>
                        <a:rPr lang="en-US" sz="1600" b="1" u="sng" dirty="0">
                          <a:effectLst/>
                          <a:latin typeface="Arial"/>
                          <a:ea typeface="Cambria"/>
                          <a:cs typeface="Arial"/>
                        </a:rPr>
                        <a:t>Big Idea:</a:t>
                      </a:r>
                      <a:r>
                        <a:rPr lang="en-US" sz="1600" b="1" dirty="0">
                          <a:effectLst/>
                          <a:latin typeface="Arial"/>
                          <a:ea typeface="Cambria"/>
                          <a:cs typeface="Arial"/>
                        </a:rPr>
                        <a:t> </a:t>
                      </a:r>
                      <a:r>
                        <a:rPr lang="en-US" sz="1600" dirty="0">
                          <a:effectLst/>
                          <a:latin typeface="Arial"/>
                          <a:ea typeface="Cambria"/>
                          <a:cs typeface="Arial"/>
                        </a:rPr>
                        <a:t>School-wide expectations are a brief, memorable set of positively-stated expectations that create a school culture that is clear, positive, and consistent.</a:t>
                      </a:r>
                      <a:endParaRPr lang="en-US" sz="1600" dirty="0">
                        <a:effectLst/>
                        <a:latin typeface="Arial"/>
                        <a:ea typeface="ＭＳ 明朝"/>
                        <a:cs typeface="Arial"/>
                      </a:endParaRPr>
                    </a:p>
                    <a:p>
                      <a:pPr marL="0" marR="0">
                        <a:spcBef>
                          <a:spcPts val="0"/>
                        </a:spcBef>
                        <a:spcAft>
                          <a:spcPts val="0"/>
                        </a:spcAft>
                      </a:pPr>
                      <a:r>
                        <a:rPr lang="en-US" sz="1600" b="1" u="none" strike="noStrike" dirty="0">
                          <a:effectLst/>
                          <a:latin typeface="Arial"/>
                          <a:ea typeface="Cambria"/>
                          <a:cs typeface="Arial"/>
                        </a:rPr>
                        <a:t> </a:t>
                      </a:r>
                      <a:endParaRPr lang="en-US" sz="1600" dirty="0">
                        <a:effectLst/>
                        <a:latin typeface="Arial"/>
                        <a:ea typeface="ＭＳ 明朝"/>
                        <a:cs typeface="Arial"/>
                      </a:endParaRPr>
                    </a:p>
                    <a:p>
                      <a:pPr marL="0" marR="0">
                        <a:spcBef>
                          <a:spcPts val="0"/>
                        </a:spcBef>
                        <a:spcAft>
                          <a:spcPts val="0"/>
                        </a:spcAft>
                      </a:pPr>
                      <a:r>
                        <a:rPr lang="en-US" sz="1600" b="1" u="sng" dirty="0">
                          <a:effectLst/>
                          <a:latin typeface="Arial"/>
                          <a:ea typeface="Cambria"/>
                          <a:cs typeface="Arial"/>
                        </a:rPr>
                        <a:t>ISF Big Idea:</a:t>
                      </a:r>
                      <a:r>
                        <a:rPr lang="en-US" sz="1600" b="1" dirty="0">
                          <a:effectLst/>
                          <a:latin typeface="Arial"/>
                          <a:ea typeface="Cambria"/>
                          <a:cs typeface="Arial"/>
                        </a:rPr>
                        <a:t> </a:t>
                      </a:r>
                      <a:r>
                        <a:rPr lang="en-US" sz="1600" dirty="0">
                          <a:effectLst/>
                          <a:latin typeface="Arial"/>
                          <a:ea typeface="Cambria"/>
                          <a:cs typeface="Arial"/>
                        </a:rPr>
                        <a:t> School-wide expectations foster skill building, positive relationships, and focus on teaching social and emotional competencies.</a:t>
                      </a:r>
                      <a:endParaRPr lang="en-US" sz="1600" dirty="0">
                        <a:effectLst/>
                        <a:latin typeface="Arial"/>
                        <a:ea typeface="ＭＳ 明朝"/>
                        <a:cs typeface="Arial"/>
                      </a:endParaRPr>
                    </a:p>
                    <a:p>
                      <a:pPr marL="0" marR="0">
                        <a:spcBef>
                          <a:spcPts val="0"/>
                        </a:spcBef>
                        <a:spcAft>
                          <a:spcPts val="0"/>
                        </a:spcAft>
                      </a:pPr>
                      <a:r>
                        <a:rPr lang="en-US" sz="1600" b="1" u="none" strike="noStrike" dirty="0">
                          <a:effectLst/>
                          <a:latin typeface="Arial"/>
                          <a:ea typeface="Cambria"/>
                          <a:cs typeface="Arial"/>
                        </a:rPr>
                        <a:t> </a:t>
                      </a:r>
                      <a:endParaRPr lang="en-US" sz="1600" dirty="0">
                        <a:effectLst/>
                        <a:latin typeface="Arial"/>
                        <a:ea typeface="ＭＳ 明朝"/>
                        <a:cs typeface="Arial"/>
                      </a:endParaRPr>
                    </a:p>
                  </a:txBody>
                  <a:tcPr marL="68580" marR="68580" marT="0" marB="0" anchor="ctr"/>
                </a:tc>
                <a:extLst>
                  <a:ext uri="{0D108BD9-81ED-4DB2-BD59-A6C34878D82A}">
                    <a16:rowId xmlns:a16="http://schemas.microsoft.com/office/drawing/2014/main" xmlns="" val="10002"/>
                  </a:ext>
                </a:extLst>
              </a:tr>
              <a:tr h="530710">
                <a:tc rowSpan="2">
                  <a:txBody>
                    <a:bodyPr/>
                    <a:lstStyle/>
                    <a:p>
                      <a:pPr marL="0" marR="0" algn="ctr">
                        <a:spcBef>
                          <a:spcPts val="0"/>
                        </a:spcBef>
                        <a:spcAft>
                          <a:spcPts val="0"/>
                        </a:spcAft>
                      </a:pPr>
                      <a:r>
                        <a:rPr lang="en-US" sz="1600" b="1" i="1" dirty="0">
                          <a:effectLst/>
                          <a:latin typeface="Arial"/>
                          <a:ea typeface="Cambria"/>
                          <a:cs typeface="Arial"/>
                        </a:rPr>
                        <a:t>ISF Enhancements</a:t>
                      </a:r>
                      <a:endParaRPr lang="en-US" sz="1600" b="1" dirty="0">
                        <a:effectLst/>
                        <a:latin typeface="Arial"/>
                        <a:ea typeface="ＭＳ 明朝"/>
                        <a:cs typeface="Arial"/>
                      </a:endParaRPr>
                    </a:p>
                  </a:txBody>
                  <a:tcPr marL="68580" marR="68580" marT="0" marB="0" anchor="ctr"/>
                </a:tc>
                <a:tc>
                  <a:txBody>
                    <a:bodyPr/>
                    <a:lstStyle/>
                    <a:p>
                      <a:pPr marL="0" marR="0">
                        <a:spcBef>
                          <a:spcPts val="0"/>
                        </a:spcBef>
                        <a:spcAft>
                          <a:spcPts val="0"/>
                        </a:spcAft>
                      </a:pPr>
                      <a:r>
                        <a:rPr lang="en-US" sz="1600" i="1" dirty="0">
                          <a:effectLst/>
                          <a:latin typeface="Arial"/>
                          <a:ea typeface="Cambria"/>
                          <a:cs typeface="Arial"/>
                        </a:rPr>
                        <a:t>Families, students and community participate in development of the </a:t>
                      </a:r>
                      <a:r>
                        <a:rPr lang="en-US" sz="1600" i="1" dirty="0" smtClean="0">
                          <a:effectLst/>
                          <a:latin typeface="Arial"/>
                          <a:ea typeface="Cambria"/>
                          <a:cs typeface="Arial"/>
                        </a:rPr>
                        <a:t>expectations</a:t>
                      </a:r>
                    </a:p>
                    <a:p>
                      <a:pPr marL="0" marR="0">
                        <a:spcBef>
                          <a:spcPts val="0"/>
                        </a:spcBef>
                        <a:spcAft>
                          <a:spcPts val="0"/>
                        </a:spcAft>
                      </a:pPr>
                      <a:endParaRPr lang="en-US" sz="1600" dirty="0">
                        <a:effectLst/>
                        <a:latin typeface="Arial"/>
                        <a:ea typeface="ＭＳ 明朝"/>
                        <a:cs typeface="Arial"/>
                      </a:endParaRPr>
                    </a:p>
                  </a:txBody>
                  <a:tcPr marL="68580" marR="68580" marT="0" marB="0"/>
                </a:tc>
                <a:extLst>
                  <a:ext uri="{0D108BD9-81ED-4DB2-BD59-A6C34878D82A}">
                    <a16:rowId xmlns:a16="http://schemas.microsoft.com/office/drawing/2014/main" xmlns="" val="10003"/>
                  </a:ext>
                </a:extLst>
              </a:tr>
              <a:tr h="370840">
                <a:tc vMerge="1">
                  <a:txBody>
                    <a:bodyPr/>
                    <a:lstStyle/>
                    <a:p>
                      <a:endParaRPr lang="en-US"/>
                    </a:p>
                  </a:txBody>
                  <a:tcPr/>
                </a:tc>
                <a:tc>
                  <a:txBody>
                    <a:bodyPr/>
                    <a:lstStyle/>
                    <a:p>
                      <a:pPr marL="0" marR="0">
                        <a:spcBef>
                          <a:spcPts val="0"/>
                        </a:spcBef>
                        <a:spcAft>
                          <a:spcPts val="0"/>
                        </a:spcAft>
                      </a:pPr>
                      <a:r>
                        <a:rPr lang="en-US" sz="1600" i="1" dirty="0">
                          <a:effectLst/>
                          <a:latin typeface="Arial"/>
                          <a:ea typeface="Cambria"/>
                          <a:cs typeface="Arial"/>
                        </a:rPr>
                        <a:t>All elements of the social emotional curriculum including community enhancements are linked the behavioral expectations</a:t>
                      </a:r>
                      <a:endParaRPr lang="en-US" sz="1600" dirty="0">
                        <a:effectLst/>
                        <a:latin typeface="Arial"/>
                        <a:ea typeface="ＭＳ 明朝"/>
                        <a:cs typeface="Arial"/>
                      </a:endParaRPr>
                    </a:p>
                  </a:txBody>
                  <a:tcPr marL="68580" marR="68580" marT="0" marB="0"/>
                </a:tc>
                <a:extLst>
                  <a:ext uri="{0D108BD9-81ED-4DB2-BD59-A6C34878D82A}">
                    <a16:rowId xmlns:a16="http://schemas.microsoft.com/office/drawing/2014/main" xmlns="" val="10004"/>
                  </a:ext>
                </a:extLst>
              </a:tr>
            </a:tbl>
          </a:graphicData>
        </a:graphic>
      </p:graphicFrame>
      <p:sp>
        <p:nvSpPr>
          <p:cNvPr id="4" name="Title 1"/>
          <p:cNvSpPr>
            <a:spLocks noGrp="1"/>
          </p:cNvSpPr>
          <p:nvPr>
            <p:ph type="title"/>
          </p:nvPr>
        </p:nvSpPr>
        <p:spPr>
          <a:xfrm>
            <a:off x="1277172" y="48769"/>
            <a:ext cx="6987106" cy="915357"/>
          </a:xfrm>
        </p:spPr>
        <p:txBody>
          <a:bodyPr>
            <a:normAutofit/>
          </a:bodyPr>
          <a:lstStyle/>
          <a:p>
            <a:r>
              <a:rPr lang="en-US" sz="3600" b="1" dirty="0">
                <a:solidFill>
                  <a:srgbClr val="000000"/>
                </a:solidFill>
              </a:rPr>
              <a:t>1.3 Behavioral Expectations</a:t>
            </a:r>
          </a:p>
        </p:txBody>
      </p:sp>
    </p:spTree>
    <p:extLst>
      <p:ext uri="{BB962C8B-B14F-4D97-AF65-F5344CB8AC3E}">
        <p14:creationId xmlns:p14="http://schemas.microsoft.com/office/powerpoint/2010/main" val="1347632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extLst>
              <p:ext uri="{D42A27DB-BD31-4B8C-83A1-F6EECF244321}">
                <p14:modId xmlns:p14="http://schemas.microsoft.com/office/powerpoint/2010/main" val="518451950"/>
              </p:ext>
            </p:extLst>
          </p:nvPr>
        </p:nvGraphicFramePr>
        <p:xfrm>
          <a:off x="4823" y="0"/>
          <a:ext cx="9165109" cy="6088284"/>
        </p:xfrm>
        <a:graphic>
          <a:graphicData uri="http://schemas.openxmlformats.org/drawingml/2006/table">
            <a:tbl>
              <a:tblPr/>
              <a:tblGrid>
                <a:gridCol w="388283">
                  <a:extLst>
                    <a:ext uri="{9D8B030D-6E8A-4147-A177-3AD203B41FA5}">
                      <a16:colId xmlns:a16="http://schemas.microsoft.com/office/drawing/2014/main" xmlns="" val="20000"/>
                    </a:ext>
                  </a:extLst>
                </a:gridCol>
                <a:gridCol w="1242507">
                  <a:extLst>
                    <a:ext uri="{9D8B030D-6E8A-4147-A177-3AD203B41FA5}">
                      <a16:colId xmlns:a16="http://schemas.microsoft.com/office/drawing/2014/main" xmlns="" val="20001"/>
                    </a:ext>
                  </a:extLst>
                </a:gridCol>
                <a:gridCol w="1009537">
                  <a:extLst>
                    <a:ext uri="{9D8B030D-6E8A-4147-A177-3AD203B41FA5}">
                      <a16:colId xmlns:a16="http://schemas.microsoft.com/office/drawing/2014/main" xmlns="" val="20002"/>
                    </a:ext>
                  </a:extLst>
                </a:gridCol>
                <a:gridCol w="776567">
                  <a:extLst>
                    <a:ext uri="{9D8B030D-6E8A-4147-A177-3AD203B41FA5}">
                      <a16:colId xmlns:a16="http://schemas.microsoft.com/office/drawing/2014/main" xmlns="" val="20003"/>
                    </a:ext>
                  </a:extLst>
                </a:gridCol>
                <a:gridCol w="1242507">
                  <a:extLst>
                    <a:ext uri="{9D8B030D-6E8A-4147-A177-3AD203B41FA5}">
                      <a16:colId xmlns:a16="http://schemas.microsoft.com/office/drawing/2014/main" xmlns="" val="20004"/>
                    </a:ext>
                  </a:extLst>
                </a:gridCol>
                <a:gridCol w="1708447">
                  <a:extLst>
                    <a:ext uri="{9D8B030D-6E8A-4147-A177-3AD203B41FA5}">
                      <a16:colId xmlns:a16="http://schemas.microsoft.com/office/drawing/2014/main" xmlns="" val="20005"/>
                    </a:ext>
                  </a:extLst>
                </a:gridCol>
                <a:gridCol w="854224">
                  <a:extLst>
                    <a:ext uri="{9D8B030D-6E8A-4147-A177-3AD203B41FA5}">
                      <a16:colId xmlns:a16="http://schemas.microsoft.com/office/drawing/2014/main" xmlns="" val="20006"/>
                    </a:ext>
                  </a:extLst>
                </a:gridCol>
                <a:gridCol w="1009537">
                  <a:extLst>
                    <a:ext uri="{9D8B030D-6E8A-4147-A177-3AD203B41FA5}">
                      <a16:colId xmlns:a16="http://schemas.microsoft.com/office/drawing/2014/main" xmlns="" val="20007"/>
                    </a:ext>
                  </a:extLst>
                </a:gridCol>
                <a:gridCol w="933500">
                  <a:extLst>
                    <a:ext uri="{9D8B030D-6E8A-4147-A177-3AD203B41FA5}">
                      <a16:colId xmlns:a16="http://schemas.microsoft.com/office/drawing/2014/main" xmlns="" val="20008"/>
                    </a:ext>
                  </a:extLst>
                </a:gridCol>
              </a:tblGrid>
              <a:tr h="360026">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200" b="1" i="0" u="none" strike="noStrike" cap="none" normalizeH="0" baseline="0" dirty="0">
                          <a:ln>
                            <a:noFill/>
                          </a:ln>
                          <a:solidFill>
                            <a:schemeClr val="tx1"/>
                          </a:solidFill>
                          <a:effectLst/>
                          <a:latin typeface="Arial" pitchFamily="31" charset="0"/>
                          <a:ea typeface="Arial" pitchFamily="31" charset="0"/>
                          <a:cs typeface="Arial" pitchFamily="31" charset="0"/>
                        </a:rPr>
                        <a:t>Teaching Matrix</a:t>
                      </a:r>
                    </a:p>
                  </a:txBody>
                  <a:tcPr marL="93205" marR="93205" marT="46590" marB="4659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itchFamily="31" charset="0"/>
                          <a:ea typeface="Times New Roman" pitchFamily="31" charset="0"/>
                          <a:cs typeface="Arial" pitchFamily="31" charset="0"/>
                        </a:rPr>
                        <a:t>INCORPORATE Trauma-Informed Strategies</a:t>
                      </a:r>
                      <a:endParaRPr kumimoji="0" lang="en-US" sz="1400" b="0" i="0" u="none" strike="noStrike" cap="none" normalizeH="0" baseline="0" dirty="0">
                        <a:ln>
                          <a:noFill/>
                        </a:ln>
                        <a:solidFill>
                          <a:srgbClr val="C00000"/>
                        </a:solidFill>
                        <a:effectLst/>
                        <a:latin typeface="Times New Roman" pitchFamily="31" charset="0"/>
                        <a:ea typeface="Times New Roman" pitchFamily="31" charset="0"/>
                        <a:cs typeface="Times New Roman"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45496">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All Settings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Halls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Playgrounds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1" charset="0"/>
                          <a:ea typeface="Arial" pitchFamily="31" charset="0"/>
                          <a:cs typeface="Arial" pitchFamily="31" charset="0"/>
                        </a:rPr>
                        <a:t>Classroom</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Library/</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Computer Lab</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Assembly</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Bus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1"/>
                  </a:ext>
                </a:extLst>
              </a:tr>
              <a:tr h="127463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a:t>
                      </a: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espectful</a:t>
                      </a:r>
                      <a:endParaRPr kumimoji="0" lang="en-US" sz="12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on task.</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Give your best effort.</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prepared.</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Walk.</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Have a plan.</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Study, read, compute.</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Sit in one spot.</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Watch for your stop.</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77056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S</a:t>
                      </a:r>
                      <a:r>
                        <a:rPr kumimoji="0" lang="en-US" sz="2000" b="0"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afe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Be kind.</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Hands/feet to self.</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Help/share with others.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normal voice volume.</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Walk to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right</a:t>
                      </a: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Share equipment.</a:t>
                      </a:r>
                      <a:endParaRPr kumimoji="0" lang="en-US" sz="2000" b="0" i="0" u="none" strike="noStrike" cap="none" normalizeH="0" baseline="0" dirty="0" smtClean="0">
                        <a:ln>
                          <a:noFill/>
                        </a:ln>
                        <a:solidFill>
                          <a:schemeClr val="tx1"/>
                        </a:solidFill>
                        <a:effectLst/>
                        <a:latin typeface="Arial" pitchFamily="31" charset="0"/>
                        <a:ea typeface="Arial" pitchFamily="31" charset="0"/>
                        <a:cs typeface="Arial"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Include others.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31" charset="0"/>
                        <a:ea typeface="Times New Roman" pitchFamily="31" charset="0"/>
                        <a:cs typeface="Times New Roman"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Arial" pitchFamily="31" charset="0"/>
                          <a:cs typeface="Arial" pitchFamily="31" charset="0"/>
                        </a:rPr>
                        <a:t>Whisper.</a:t>
                      </a:r>
                      <a:endParaRPr kumimoji="0" lang="en-US" sz="14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Return books.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Listen/watch.</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appropriate applause.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Use a quiet voice.</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Stay in your seat.</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19375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a:t>
                      </a: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esponsible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Recycle.</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Clean up after self.</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 litter.</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Maintain physical space.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equipment properly.</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Put litter in garbage can.</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Push in chairs.</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books carefully.</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chairs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carefully</a:t>
                      </a: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Wipe your feet.</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3205" marR="93205" marT="46590" marB="46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sp>
        <p:nvSpPr>
          <p:cNvPr id="44085" name="Rectangle 59"/>
          <p:cNvSpPr>
            <a:spLocks noChangeArrowheads="1"/>
          </p:cNvSpPr>
          <p:nvPr/>
        </p:nvSpPr>
        <p:spPr bwMode="auto">
          <a:xfrm>
            <a:off x="211138" y="8043863"/>
            <a:ext cx="1857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nchor="ctr">
            <a:spAutoFit/>
          </a:bodyPr>
          <a:lstStyle/>
          <a:p>
            <a:r>
              <a:rPr lang="en-US" sz="1200">
                <a:solidFill>
                  <a:srgbClr val="000000"/>
                </a:solidFill>
                <a:latin typeface="Calibri" pitchFamily="34" charset="0"/>
                <a:cs typeface="Times New Roman" pitchFamily="18" charset="0"/>
              </a:rPr>
              <a:t/>
            </a:r>
            <a:br>
              <a:rPr lang="en-US" sz="1200">
                <a:solidFill>
                  <a:srgbClr val="000000"/>
                </a:solidFill>
                <a:latin typeface="Calibri" pitchFamily="34" charset="0"/>
                <a:cs typeface="Times New Roman" pitchFamily="18" charset="0"/>
              </a:rPr>
            </a:br>
            <a:endParaRPr lang="en-US" sz="2400">
              <a:solidFill>
                <a:srgbClr val="000000"/>
              </a:solidFill>
              <a:latin typeface="Calibri" pitchFamily="34" charset="0"/>
            </a:endParaRPr>
          </a:p>
        </p:txBody>
      </p:sp>
      <p:sp>
        <p:nvSpPr>
          <p:cNvPr id="44086" name="Text Box 60"/>
          <p:cNvSpPr txBox="1">
            <a:spLocks noChangeArrowheads="1"/>
          </p:cNvSpPr>
          <p:nvPr/>
        </p:nvSpPr>
        <p:spPr bwMode="auto">
          <a:xfrm rot="-5400000">
            <a:off x="-1081087" y="3671888"/>
            <a:ext cx="2590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spcAft>
                <a:spcPct val="25000"/>
              </a:spcAft>
              <a:buClr>
                <a:srgbClr val="000000"/>
              </a:buClr>
            </a:pPr>
            <a:r>
              <a:rPr lang="en-US" sz="2400" dirty="0">
                <a:solidFill>
                  <a:srgbClr val="000000"/>
                </a:solidFill>
                <a:latin typeface="Calibri" pitchFamily="34" charset="0"/>
              </a:rPr>
              <a:t>Expectations</a:t>
            </a:r>
          </a:p>
        </p:txBody>
      </p:sp>
      <p:sp>
        <p:nvSpPr>
          <p:cNvPr id="5" name="Left Arrow 4"/>
          <p:cNvSpPr>
            <a:spLocks noChangeArrowheads="1"/>
          </p:cNvSpPr>
          <p:nvPr/>
        </p:nvSpPr>
        <p:spPr bwMode="auto">
          <a:xfrm rot="-1679496">
            <a:off x="809738" y="1250354"/>
            <a:ext cx="3224249"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a:r>
              <a:rPr lang="en-US" sz="3200" dirty="0">
                <a:solidFill>
                  <a:srgbClr val="000000"/>
                </a:solidFill>
                <a:latin typeface="Calibri" pitchFamily="34" charset="0"/>
              </a:rPr>
              <a:t>1. Expectations</a:t>
            </a:r>
          </a:p>
        </p:txBody>
      </p:sp>
      <p:sp>
        <p:nvSpPr>
          <p:cNvPr id="6" name="Left Arrow 5"/>
          <p:cNvSpPr>
            <a:spLocks noChangeArrowheads="1"/>
          </p:cNvSpPr>
          <p:nvPr/>
        </p:nvSpPr>
        <p:spPr bwMode="auto">
          <a:xfrm rot="2195919">
            <a:off x="5615173" y="893437"/>
            <a:ext cx="4267200"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a:r>
              <a:rPr lang="en-US" sz="3200" dirty="0">
                <a:solidFill>
                  <a:srgbClr val="000000"/>
                </a:solidFill>
                <a:latin typeface="Calibri" pitchFamily="34" charset="0"/>
              </a:rPr>
              <a:t>2.  NATURAL CONTEXT (Locations)</a:t>
            </a:r>
          </a:p>
        </p:txBody>
      </p:sp>
      <p:sp>
        <p:nvSpPr>
          <p:cNvPr id="8" name="Right Arrow 7"/>
          <p:cNvSpPr>
            <a:spLocks noChangeArrowheads="1"/>
          </p:cNvSpPr>
          <p:nvPr/>
        </p:nvSpPr>
        <p:spPr bwMode="auto">
          <a:xfrm rot="-1449623">
            <a:off x="768635" y="4594723"/>
            <a:ext cx="3886200" cy="1981200"/>
          </a:xfrm>
          <a:prstGeom prst="rightArrow">
            <a:avLst>
              <a:gd name="adj1" fmla="val 50000"/>
              <a:gd name="adj2" fmla="val 50001"/>
            </a:avLst>
          </a:prstGeom>
          <a:solidFill>
            <a:srgbClr val="FFFF00"/>
          </a:solidFill>
          <a:ln w="9525">
            <a:solidFill>
              <a:schemeClr val="tx1"/>
            </a:solidFill>
            <a:round/>
            <a:headEnd/>
            <a:tailEnd/>
          </a:ln>
        </p:spPr>
        <p:txBody>
          <a:bodyPr lIns="91439" tIns="45719" rIns="91439" bIns="45719"/>
          <a:lstStyle/>
          <a:p>
            <a:pPr algn="ctr"/>
            <a:r>
              <a:rPr lang="en-US" sz="3200" dirty="0">
                <a:solidFill>
                  <a:srgbClr val="000000"/>
                </a:solidFill>
                <a:latin typeface="Calibri" pitchFamily="34" charset="0"/>
              </a:rPr>
              <a:t>3.  Rules or Specific Behaviors </a:t>
            </a:r>
          </a:p>
        </p:txBody>
      </p:sp>
      <p:pic>
        <p:nvPicPr>
          <p:cNvPr id="44090"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688" y="0"/>
            <a:ext cx="0" cy="164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4800600" y="2895600"/>
            <a:ext cx="1371601" cy="738664"/>
          </a:xfrm>
          <a:prstGeom prst="rect">
            <a:avLst/>
          </a:prstGeom>
          <a:solidFill>
            <a:srgbClr val="FFFF00"/>
          </a:solidFill>
        </p:spPr>
        <p:txBody>
          <a:bodyPr wrap="square" rtlCol="0">
            <a:spAutoFit/>
          </a:bodyPr>
          <a:lstStyle/>
          <a:p>
            <a:pPr lvl="0"/>
            <a:r>
              <a:rPr kumimoji="0" lang="en-US" sz="1400" b="0" i="0" u="none" strike="noStrike" cap="none" normalizeH="0" baseline="0" dirty="0" smtClean="0">
                <a:ln>
                  <a:noFill/>
                </a:ln>
                <a:solidFill>
                  <a:srgbClr val="FF0000"/>
                </a:solidFill>
                <a:effectLst/>
                <a:latin typeface="Calibri" charset="0"/>
                <a:ea typeface="Calibri" charset="0"/>
                <a:cs typeface="Calibri" charset="0"/>
              </a:rPr>
              <a:t>Self Check</a:t>
            </a:r>
          </a:p>
          <a:p>
            <a:pPr lvl="0"/>
            <a:r>
              <a:rPr lang="en-US" sz="1400" dirty="0" smtClean="0">
                <a:solidFill>
                  <a:srgbClr val="FF0000"/>
                </a:solidFill>
                <a:latin typeface="Calibri" charset="0"/>
                <a:ea typeface="Calibri" charset="0"/>
                <a:cs typeface="Calibri" charset="0"/>
              </a:rPr>
              <a:t>Use Calming Strategy</a:t>
            </a:r>
            <a:endParaRPr kumimoji="0" lang="en-US" sz="1400" b="0" i="0" u="none" strike="noStrike" cap="none" normalizeH="0" baseline="0" dirty="0" smtClean="0">
              <a:ln>
                <a:noFill/>
              </a:ln>
              <a:solidFill>
                <a:srgbClr val="FF0000"/>
              </a:solidFill>
              <a:effectLst/>
              <a:latin typeface="Calibri" charset="0"/>
              <a:ea typeface="Calibri" charset="0"/>
              <a:cs typeface="Calibri" charset="0"/>
            </a:endParaRPr>
          </a:p>
        </p:txBody>
      </p:sp>
      <p:sp>
        <p:nvSpPr>
          <p:cNvPr id="12" name="TextBox 11"/>
          <p:cNvSpPr txBox="1"/>
          <p:nvPr/>
        </p:nvSpPr>
        <p:spPr>
          <a:xfrm>
            <a:off x="4800600" y="1345287"/>
            <a:ext cx="1371600" cy="523220"/>
          </a:xfrm>
          <a:prstGeom prst="rect">
            <a:avLst/>
          </a:prstGeom>
          <a:solidFill>
            <a:srgbClr val="FFFF00"/>
          </a:solidFill>
        </p:spPr>
        <p:txBody>
          <a:bodyPr wrap="square" rtlCol="0">
            <a:spAutoFit/>
          </a:bodyPr>
          <a:lstStyle/>
          <a:p>
            <a:pPr algn="ctr"/>
            <a:r>
              <a:rPr lang="en-US" sz="1400" dirty="0" smtClean="0">
                <a:solidFill>
                  <a:srgbClr val="FF0000"/>
                </a:solidFill>
              </a:rPr>
              <a:t>Use your words</a:t>
            </a:r>
          </a:p>
          <a:p>
            <a:pPr algn="ctr"/>
            <a:r>
              <a:rPr lang="en-US" sz="1400" dirty="0" smtClean="0">
                <a:solidFill>
                  <a:srgbClr val="FF0000"/>
                </a:solidFill>
              </a:rPr>
              <a:t>Use safe hands</a:t>
            </a:r>
            <a:endParaRPr lang="en-US" sz="1400" dirty="0">
              <a:solidFill>
                <a:srgbClr val="FF0000"/>
              </a:solidFill>
            </a:endParaRPr>
          </a:p>
        </p:txBody>
      </p:sp>
      <p:sp>
        <p:nvSpPr>
          <p:cNvPr id="13" name="TextBox 12"/>
          <p:cNvSpPr txBox="1"/>
          <p:nvPr/>
        </p:nvSpPr>
        <p:spPr>
          <a:xfrm>
            <a:off x="4800600" y="4681992"/>
            <a:ext cx="1447800" cy="738664"/>
          </a:xfrm>
          <a:prstGeom prst="rect">
            <a:avLst/>
          </a:prstGeom>
          <a:solidFill>
            <a:srgbClr val="FFFF00"/>
          </a:solidFill>
        </p:spPr>
        <p:txBody>
          <a:bodyPr wrap="square" rtlCol="0">
            <a:spAutoFit/>
          </a:bodyPr>
          <a:lstStyle/>
          <a:p>
            <a:pPr lvl="0"/>
            <a:r>
              <a:rPr kumimoji="0" lang="en-US" sz="1400" i="0" u="none" strike="noStrike" cap="none" normalizeH="0" dirty="0" smtClean="0">
                <a:ln>
                  <a:noFill/>
                </a:ln>
                <a:solidFill>
                  <a:srgbClr val="FF0000"/>
                </a:solidFill>
                <a:effectLst/>
                <a:latin typeface="Calibri" charset="0"/>
                <a:ea typeface="Calibri" charset="0"/>
                <a:cs typeface="Calibri" charset="0"/>
              </a:rPr>
              <a:t>Ask for help</a:t>
            </a:r>
          </a:p>
          <a:p>
            <a:pPr lvl="0"/>
            <a:r>
              <a:rPr lang="en-US" sz="1400" dirty="0" smtClean="0">
                <a:solidFill>
                  <a:srgbClr val="FF0000"/>
                </a:solidFill>
                <a:latin typeface="Calibri" charset="0"/>
                <a:ea typeface="Calibri" charset="0"/>
                <a:cs typeface="Calibri" charset="0"/>
              </a:rPr>
              <a:t>Connect with Safe Person</a:t>
            </a:r>
            <a:endParaRPr kumimoji="0" lang="en-US" sz="1400" i="0" u="none" strike="noStrike" cap="none" normalizeH="0" dirty="0" smtClean="0">
              <a:ln>
                <a:noFill/>
              </a:ln>
              <a:solidFill>
                <a:srgbClr val="FF0000"/>
              </a:solidFill>
              <a:effectLst/>
              <a:latin typeface="Calibri" charset="0"/>
              <a:ea typeface="Calibri" charset="0"/>
              <a:cs typeface="Calibri" charset="0"/>
            </a:endParaRPr>
          </a:p>
        </p:txBody>
      </p:sp>
    </p:spTree>
    <p:extLst>
      <p:ext uri="{BB962C8B-B14F-4D97-AF65-F5344CB8AC3E}">
        <p14:creationId xmlns:p14="http://schemas.microsoft.com/office/powerpoint/2010/main" val="4364584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0"/>
            <a:ext cx="8496783" cy="6168383"/>
            <a:chOff x="199450" y="169876"/>
            <a:chExt cx="8232589" cy="5976587"/>
          </a:xfrm>
        </p:grpSpPr>
        <p:pic>
          <p:nvPicPr>
            <p:cNvPr id="4" name="Picture 3"/>
            <p:cNvPicPr>
              <a:picLocks noChangeAspect="1"/>
            </p:cNvPicPr>
            <p:nvPr/>
          </p:nvPicPr>
          <p:blipFill>
            <a:blip r:embed="rId3"/>
            <a:stretch>
              <a:fillRect/>
            </a:stretch>
          </p:blipFill>
          <p:spPr>
            <a:xfrm>
              <a:off x="199450" y="169876"/>
              <a:ext cx="8232588" cy="4915805"/>
            </a:xfrm>
            <a:prstGeom prst="rect">
              <a:avLst/>
            </a:prstGeom>
          </p:spPr>
        </p:pic>
        <p:pic>
          <p:nvPicPr>
            <p:cNvPr id="5" name="Picture 4"/>
            <p:cNvPicPr>
              <a:picLocks noChangeAspect="1"/>
            </p:cNvPicPr>
            <p:nvPr/>
          </p:nvPicPr>
          <p:blipFill>
            <a:blip r:embed="rId4"/>
            <a:stretch>
              <a:fillRect/>
            </a:stretch>
          </p:blipFill>
          <p:spPr>
            <a:xfrm>
              <a:off x="344573" y="5085681"/>
              <a:ext cx="8087466" cy="1060782"/>
            </a:xfrm>
            <a:prstGeom prst="rect">
              <a:avLst/>
            </a:prstGeom>
          </p:spPr>
        </p:pic>
      </p:grpSp>
    </p:spTree>
    <p:extLst>
      <p:ext uri="{BB962C8B-B14F-4D97-AF65-F5344CB8AC3E}">
        <p14:creationId xmlns:p14="http://schemas.microsoft.com/office/powerpoint/2010/main" val="2914924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8"/>
          <p:cNvSpPr>
            <a:spLocks noGrp="1" noChangeArrowheads="1"/>
          </p:cNvSpPr>
          <p:nvPr>
            <p:ph type="title"/>
          </p:nvPr>
        </p:nvSpPr>
        <p:spPr>
          <a:xfrm>
            <a:off x="457200" y="14941"/>
            <a:ext cx="8229600" cy="1143000"/>
          </a:xfrm>
        </p:spPr>
        <p:txBody>
          <a:bodyPr/>
          <a:lstStyle/>
          <a:p>
            <a:pPr eaLnBrk="1" hangingPunct="1"/>
            <a:r>
              <a:rPr lang="en-US" b="1" dirty="0" smtClean="0">
                <a:solidFill>
                  <a:srgbClr val="000000"/>
                </a:solidFill>
              </a:rPr>
              <a:t>PBIS Matrix for Home</a:t>
            </a:r>
          </a:p>
        </p:txBody>
      </p:sp>
      <p:sp>
        <p:nvSpPr>
          <p:cNvPr id="82947" name="Text Box 12"/>
          <p:cNvSpPr txBox="1">
            <a:spLocks noChangeArrowheads="1"/>
          </p:cNvSpPr>
          <p:nvPr/>
        </p:nvSpPr>
        <p:spPr bwMode="auto">
          <a:xfrm>
            <a:off x="1269999" y="990600"/>
            <a:ext cx="7022353" cy="5355312"/>
          </a:xfrm>
          <a:prstGeom prst="rect">
            <a:avLst/>
          </a:prstGeom>
          <a:noFill/>
          <a:ln w="9525">
            <a:noFill/>
            <a:miter lim="800000"/>
            <a:headEnd/>
            <a:tailEnd/>
          </a:ln>
        </p:spPr>
        <p:txBody>
          <a:bodyPr wrap="square">
            <a:spAutoFit/>
          </a:bodyPr>
          <a:lstStyle/>
          <a:p>
            <a:r>
              <a:rPr lang="en-US" b="1" i="0" dirty="0">
                <a:latin typeface="Arial"/>
                <a:cs typeface="Arial"/>
              </a:rPr>
              <a:t>I am </a:t>
            </a:r>
            <a:r>
              <a:rPr lang="en-US" b="1" i="0" dirty="0" smtClean="0">
                <a:latin typeface="Arial"/>
                <a:cs typeface="Arial"/>
              </a:rPr>
              <a:t>respectful</a:t>
            </a:r>
            <a:r>
              <a:rPr lang="en-US" b="1" dirty="0" smtClean="0">
                <a:latin typeface="Arial"/>
                <a:cs typeface="Arial"/>
              </a:rPr>
              <a:t>    </a:t>
            </a:r>
            <a:r>
              <a:rPr lang="en-US" i="0" dirty="0" smtClean="0">
                <a:latin typeface="Arial"/>
                <a:cs typeface="Arial"/>
              </a:rPr>
              <a:t>Listen </a:t>
            </a:r>
            <a:r>
              <a:rPr lang="en-US" i="0" dirty="0">
                <a:latin typeface="Arial"/>
                <a:cs typeface="Arial"/>
              </a:rPr>
              <a:t>to my parents</a:t>
            </a:r>
          </a:p>
          <a:p>
            <a:r>
              <a:rPr lang="en-US" i="0" dirty="0">
                <a:latin typeface="Arial"/>
                <a:cs typeface="Arial"/>
              </a:rPr>
              <a:t>	</a:t>
            </a:r>
            <a:r>
              <a:rPr lang="en-US" dirty="0">
                <a:latin typeface="Arial"/>
                <a:cs typeface="Arial"/>
              </a:rPr>
              <a:t>	</a:t>
            </a:r>
            <a:r>
              <a:rPr lang="en-US" i="0" dirty="0" smtClean="0">
                <a:latin typeface="Arial"/>
                <a:cs typeface="Arial"/>
              </a:rPr>
              <a:t>Be </a:t>
            </a:r>
            <a:r>
              <a:rPr lang="en-US" i="0" dirty="0">
                <a:latin typeface="Arial"/>
                <a:cs typeface="Arial"/>
              </a:rPr>
              <a:t>truthful to my parents</a:t>
            </a:r>
          </a:p>
          <a:p>
            <a:r>
              <a:rPr lang="en-US" i="0" dirty="0">
                <a:latin typeface="Arial"/>
                <a:cs typeface="Arial"/>
              </a:rPr>
              <a:t>		</a:t>
            </a:r>
            <a:r>
              <a:rPr lang="en-US" i="0" dirty="0" smtClean="0">
                <a:latin typeface="Arial"/>
                <a:cs typeface="Arial"/>
              </a:rPr>
              <a:t>Play </a:t>
            </a:r>
            <a:r>
              <a:rPr lang="en-US" i="0" dirty="0">
                <a:latin typeface="Arial"/>
                <a:cs typeface="Arial"/>
              </a:rPr>
              <a:t>cooperatively</a:t>
            </a:r>
          </a:p>
          <a:p>
            <a:r>
              <a:rPr lang="en-US" i="0" dirty="0">
                <a:latin typeface="Arial"/>
                <a:cs typeface="Arial"/>
              </a:rPr>
              <a:t>		</a:t>
            </a:r>
            <a:r>
              <a:rPr lang="en-US" i="0" dirty="0" smtClean="0">
                <a:latin typeface="Arial"/>
                <a:cs typeface="Arial"/>
              </a:rPr>
              <a:t>Speak </a:t>
            </a:r>
            <a:r>
              <a:rPr lang="en-US" i="0" dirty="0">
                <a:latin typeface="Arial"/>
                <a:cs typeface="Arial"/>
              </a:rPr>
              <a:t>nicely to others</a:t>
            </a:r>
          </a:p>
          <a:p>
            <a:endParaRPr lang="en-US" i="0" dirty="0">
              <a:latin typeface="Arial"/>
              <a:cs typeface="Arial"/>
            </a:endParaRPr>
          </a:p>
          <a:p>
            <a:r>
              <a:rPr lang="en-US" b="1" i="0" dirty="0">
                <a:latin typeface="Arial"/>
                <a:cs typeface="Arial"/>
              </a:rPr>
              <a:t>I am responsible</a:t>
            </a:r>
            <a:r>
              <a:rPr lang="en-US" i="0" dirty="0">
                <a:latin typeface="Arial"/>
                <a:cs typeface="Arial"/>
              </a:rPr>
              <a:t>	</a:t>
            </a:r>
            <a:r>
              <a:rPr lang="en-US" dirty="0">
                <a:latin typeface="Arial"/>
                <a:cs typeface="Arial"/>
              </a:rPr>
              <a:t> </a:t>
            </a:r>
            <a:r>
              <a:rPr lang="en-US" dirty="0" smtClean="0">
                <a:latin typeface="Arial"/>
                <a:cs typeface="Arial"/>
              </a:rPr>
              <a:t> </a:t>
            </a:r>
            <a:r>
              <a:rPr lang="en-US" i="0" dirty="0" smtClean="0">
                <a:latin typeface="Arial"/>
                <a:cs typeface="Arial"/>
              </a:rPr>
              <a:t>Put </a:t>
            </a:r>
            <a:r>
              <a:rPr lang="en-US" i="0" dirty="0">
                <a:latin typeface="Arial"/>
                <a:cs typeface="Arial"/>
              </a:rPr>
              <a:t>away my toys, bike, and equipment</a:t>
            </a:r>
          </a:p>
          <a:p>
            <a:r>
              <a:rPr lang="en-US" i="0" dirty="0">
                <a:latin typeface="Arial"/>
                <a:cs typeface="Arial"/>
              </a:rPr>
              <a:t>		</a:t>
            </a:r>
            <a:r>
              <a:rPr lang="en-US" i="0" dirty="0" smtClean="0">
                <a:latin typeface="Arial"/>
                <a:cs typeface="Arial"/>
              </a:rPr>
              <a:t>  Help </a:t>
            </a:r>
            <a:r>
              <a:rPr lang="en-US" i="0" dirty="0">
                <a:latin typeface="Arial"/>
                <a:cs typeface="Arial"/>
              </a:rPr>
              <a:t>with jobs at home</a:t>
            </a:r>
          </a:p>
          <a:p>
            <a:r>
              <a:rPr lang="en-US" i="0" dirty="0">
                <a:latin typeface="Arial"/>
                <a:cs typeface="Arial"/>
              </a:rPr>
              <a:t>		</a:t>
            </a:r>
            <a:r>
              <a:rPr lang="en-US" i="0" dirty="0" smtClean="0">
                <a:latin typeface="Arial"/>
                <a:cs typeface="Arial"/>
              </a:rPr>
              <a:t>  Follow </a:t>
            </a:r>
            <a:r>
              <a:rPr lang="en-US" i="0" dirty="0">
                <a:latin typeface="Arial"/>
                <a:cs typeface="Arial"/>
              </a:rPr>
              <a:t>my parents’ directions</a:t>
            </a:r>
          </a:p>
          <a:p>
            <a:r>
              <a:rPr lang="en-US" i="0" dirty="0">
                <a:latin typeface="Arial"/>
                <a:cs typeface="Arial"/>
              </a:rPr>
              <a:t>		</a:t>
            </a:r>
            <a:r>
              <a:rPr lang="en-US" i="0" dirty="0" smtClean="0">
                <a:latin typeface="Arial"/>
                <a:cs typeface="Arial"/>
              </a:rPr>
              <a:t>  Share </a:t>
            </a:r>
            <a:r>
              <a:rPr lang="en-US" i="0" dirty="0">
                <a:latin typeface="Arial"/>
                <a:cs typeface="Arial"/>
              </a:rPr>
              <a:t>Thursday folder with parents</a:t>
            </a:r>
          </a:p>
          <a:p>
            <a:endParaRPr lang="en-US" i="0" dirty="0">
              <a:latin typeface="Arial"/>
              <a:cs typeface="Arial"/>
            </a:endParaRPr>
          </a:p>
          <a:p>
            <a:r>
              <a:rPr lang="en-US" b="1" i="0" dirty="0">
                <a:latin typeface="Arial"/>
                <a:cs typeface="Arial"/>
              </a:rPr>
              <a:t>I am safe</a:t>
            </a:r>
            <a:r>
              <a:rPr lang="en-US" i="0" dirty="0">
                <a:latin typeface="Arial"/>
                <a:cs typeface="Arial"/>
              </a:rPr>
              <a:t>	</a:t>
            </a:r>
            <a:r>
              <a:rPr lang="en-US" i="0" dirty="0" smtClean="0">
                <a:latin typeface="Arial"/>
                <a:cs typeface="Arial"/>
              </a:rPr>
              <a:t>  Play </a:t>
            </a:r>
            <a:r>
              <a:rPr lang="en-US" i="0" dirty="0">
                <a:latin typeface="Arial"/>
                <a:cs typeface="Arial"/>
              </a:rPr>
              <a:t>safely with others</a:t>
            </a:r>
          </a:p>
          <a:p>
            <a:r>
              <a:rPr lang="en-US" i="0" dirty="0">
                <a:latin typeface="Arial"/>
                <a:cs typeface="Arial"/>
              </a:rPr>
              <a:t>		</a:t>
            </a:r>
            <a:r>
              <a:rPr lang="en-US" i="0" dirty="0" smtClean="0">
                <a:latin typeface="Arial"/>
                <a:cs typeface="Arial"/>
              </a:rPr>
              <a:t>  Stay </a:t>
            </a:r>
            <a:r>
              <a:rPr lang="en-US" i="0" dirty="0">
                <a:latin typeface="Arial"/>
                <a:cs typeface="Arial"/>
              </a:rPr>
              <a:t>in designated areas</a:t>
            </a:r>
          </a:p>
          <a:p>
            <a:r>
              <a:rPr lang="en-US" i="0" dirty="0">
                <a:latin typeface="Arial"/>
                <a:cs typeface="Arial"/>
              </a:rPr>
              <a:t>		</a:t>
            </a:r>
            <a:r>
              <a:rPr lang="en-US" i="0" dirty="0" smtClean="0">
                <a:latin typeface="Arial"/>
                <a:cs typeface="Arial"/>
              </a:rPr>
              <a:t>  Stay </a:t>
            </a:r>
            <a:r>
              <a:rPr lang="en-US" i="0" dirty="0">
                <a:latin typeface="Arial"/>
                <a:cs typeface="Arial"/>
              </a:rPr>
              <a:t>away from strangers</a:t>
            </a:r>
          </a:p>
          <a:p>
            <a:r>
              <a:rPr lang="en-US" i="0" dirty="0">
                <a:latin typeface="Arial"/>
                <a:cs typeface="Arial"/>
              </a:rPr>
              <a:t>		</a:t>
            </a:r>
            <a:r>
              <a:rPr lang="en-US" i="0" dirty="0" smtClean="0">
                <a:latin typeface="Arial"/>
                <a:cs typeface="Arial"/>
              </a:rPr>
              <a:t>  Wear </a:t>
            </a:r>
            <a:r>
              <a:rPr lang="en-US" i="0" dirty="0">
                <a:latin typeface="Arial"/>
                <a:cs typeface="Arial"/>
              </a:rPr>
              <a:t>bike helmet and equipment</a:t>
            </a:r>
          </a:p>
          <a:p>
            <a:endParaRPr lang="en-US" i="0" dirty="0">
              <a:latin typeface="Arial"/>
              <a:cs typeface="Arial"/>
            </a:endParaRPr>
          </a:p>
          <a:p>
            <a:r>
              <a:rPr lang="en-US" b="1" i="0" dirty="0">
                <a:latin typeface="Arial"/>
                <a:cs typeface="Arial"/>
              </a:rPr>
              <a:t>I am prepared</a:t>
            </a:r>
            <a:r>
              <a:rPr lang="en-US" i="0" dirty="0">
                <a:latin typeface="Arial"/>
                <a:cs typeface="Arial"/>
              </a:rPr>
              <a:t>	</a:t>
            </a:r>
            <a:r>
              <a:rPr lang="en-US" i="0" dirty="0" smtClean="0">
                <a:latin typeface="Arial"/>
                <a:cs typeface="Arial"/>
              </a:rPr>
              <a:t>Finish </a:t>
            </a:r>
            <a:r>
              <a:rPr lang="en-US" i="0" dirty="0">
                <a:latin typeface="Arial"/>
                <a:cs typeface="Arial"/>
              </a:rPr>
              <a:t>homework and share with parent</a:t>
            </a:r>
          </a:p>
          <a:p>
            <a:r>
              <a:rPr lang="en-US" i="0" dirty="0">
                <a:latin typeface="Arial"/>
                <a:cs typeface="Arial"/>
              </a:rPr>
              <a:t>		</a:t>
            </a:r>
            <a:r>
              <a:rPr lang="en-US" i="0" dirty="0" smtClean="0">
                <a:latin typeface="Arial"/>
                <a:cs typeface="Arial"/>
              </a:rPr>
              <a:t>Pack </a:t>
            </a:r>
            <a:r>
              <a:rPr lang="en-US" i="0" dirty="0">
                <a:latin typeface="Arial"/>
                <a:cs typeface="Arial"/>
              </a:rPr>
              <a:t>backpack at night for school the next day</a:t>
            </a:r>
          </a:p>
          <a:p>
            <a:r>
              <a:rPr lang="en-US" i="0" dirty="0">
                <a:latin typeface="Arial"/>
                <a:cs typeface="Arial"/>
              </a:rPr>
              <a:t>		</a:t>
            </a:r>
            <a:r>
              <a:rPr lang="en-US" i="0" dirty="0" smtClean="0">
                <a:latin typeface="Arial"/>
                <a:cs typeface="Arial"/>
              </a:rPr>
              <a:t>Go </a:t>
            </a:r>
            <a:r>
              <a:rPr lang="en-US" i="0" dirty="0">
                <a:latin typeface="Arial"/>
                <a:cs typeface="Arial"/>
              </a:rPr>
              <a:t>to bed on time</a:t>
            </a:r>
          </a:p>
          <a:p>
            <a:r>
              <a:rPr lang="en-US" i="0" dirty="0">
                <a:latin typeface="Arial"/>
                <a:cs typeface="Arial"/>
              </a:rPr>
              <a:t>		</a:t>
            </a:r>
            <a:r>
              <a:rPr lang="en-US" i="0" dirty="0" smtClean="0">
                <a:latin typeface="Arial"/>
                <a:cs typeface="Arial"/>
              </a:rPr>
              <a:t>Get </a:t>
            </a:r>
            <a:r>
              <a:rPr lang="en-US" i="0" dirty="0">
                <a:latin typeface="Arial"/>
                <a:cs typeface="Arial"/>
              </a:rPr>
              <a:t>up and get ready for school when </a:t>
            </a:r>
            <a:r>
              <a:rPr lang="en-US" i="0" dirty="0" smtClean="0">
                <a:latin typeface="Arial"/>
                <a:cs typeface="Arial"/>
              </a:rPr>
              <a:t>called</a:t>
            </a:r>
            <a:endParaRPr lang="en-US" i="0" dirty="0">
              <a:latin typeface="Arial"/>
              <a:cs typeface="Arial"/>
            </a:endParaRPr>
          </a:p>
        </p:txBody>
      </p:sp>
    </p:spTree>
    <p:extLst>
      <p:ext uri="{BB962C8B-B14F-4D97-AF65-F5344CB8AC3E}">
        <p14:creationId xmlns:p14="http://schemas.microsoft.com/office/powerpoint/2010/main" val="16655256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9160"/>
          <a:stretch/>
        </p:blipFill>
        <p:spPr bwMode="auto">
          <a:xfrm>
            <a:off x="533400" y="76200"/>
            <a:ext cx="8163145" cy="59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2477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1760" y="110926"/>
            <a:ext cx="6987106" cy="915357"/>
          </a:xfrm>
        </p:spPr>
        <p:txBody>
          <a:bodyPr>
            <a:normAutofit/>
          </a:bodyPr>
          <a:lstStyle/>
          <a:p>
            <a:r>
              <a:rPr lang="en-US" sz="3600" b="1" dirty="0" smtClean="0">
                <a:solidFill>
                  <a:srgbClr val="000000"/>
                </a:solidFill>
              </a:rPr>
              <a:t>1.5 Problem Behavior Definitions</a:t>
            </a:r>
            <a:endParaRPr lang="en-US" sz="3600" b="1" dirty="0">
              <a:solidFill>
                <a:srgbClr val="000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52271959"/>
              </p:ext>
            </p:extLst>
          </p:nvPr>
        </p:nvGraphicFramePr>
        <p:xfrm>
          <a:off x="280458" y="1026283"/>
          <a:ext cx="8553097" cy="5491480"/>
        </p:xfrm>
        <a:graphic>
          <a:graphicData uri="http://schemas.openxmlformats.org/drawingml/2006/table">
            <a:tbl>
              <a:tblPr firstRow="1" bandRow="1">
                <a:tableStyleId>{5C22544A-7EE6-4342-B048-85BDC9FD1C3A}</a:tableStyleId>
              </a:tblPr>
              <a:tblGrid>
                <a:gridCol w="1843324">
                  <a:extLst>
                    <a:ext uri="{9D8B030D-6E8A-4147-A177-3AD203B41FA5}">
                      <a16:colId xmlns:a16="http://schemas.microsoft.com/office/drawing/2014/main" xmlns="" val="20000"/>
                    </a:ext>
                  </a:extLst>
                </a:gridCol>
                <a:gridCol w="6709773">
                  <a:extLst>
                    <a:ext uri="{9D8B030D-6E8A-4147-A177-3AD203B41FA5}">
                      <a16:colId xmlns:a16="http://schemas.microsoft.com/office/drawing/2014/main" xmlns="" val="20001"/>
                    </a:ext>
                  </a:extLst>
                </a:gridCol>
              </a:tblGrid>
              <a:tr h="370840">
                <a:tc>
                  <a:txBody>
                    <a:bodyPr/>
                    <a:lstStyle/>
                    <a:p>
                      <a:pPr marL="0" marR="0" algn="ctr">
                        <a:spcBef>
                          <a:spcPts val="0"/>
                        </a:spcBef>
                        <a:spcAft>
                          <a:spcPts val="0"/>
                        </a:spcAft>
                      </a:pPr>
                      <a:r>
                        <a:rPr lang="en-US" sz="1600" b="1" dirty="0">
                          <a:solidFill>
                            <a:srgbClr val="FF6600"/>
                          </a:solidFill>
                          <a:effectLst/>
                          <a:latin typeface="Arial"/>
                          <a:ea typeface="Cambria"/>
                          <a:cs typeface="Arial"/>
                        </a:rPr>
                        <a:t>Subscale</a:t>
                      </a:r>
                      <a:endParaRPr lang="en-US" sz="1600" dirty="0">
                        <a:solidFill>
                          <a:srgbClr val="FF6600"/>
                        </a:solidFill>
                        <a:effectLst/>
                        <a:latin typeface="Arial"/>
                        <a:ea typeface="ＭＳ 明朝"/>
                        <a:cs typeface="Arial"/>
                      </a:endParaRPr>
                    </a:p>
                  </a:txBody>
                  <a:tcPr marL="68580" marR="68580" marT="0" marB="0" anchor="ctr"/>
                </a:tc>
                <a:tc>
                  <a:txBody>
                    <a:bodyPr/>
                    <a:lstStyle/>
                    <a:p>
                      <a:pPr marL="0" marR="0" algn="ctr">
                        <a:spcBef>
                          <a:spcPts val="0"/>
                        </a:spcBef>
                        <a:spcAft>
                          <a:spcPts val="0"/>
                        </a:spcAft>
                      </a:pPr>
                      <a:r>
                        <a:rPr lang="en-US" sz="1600" b="1" dirty="0">
                          <a:solidFill>
                            <a:srgbClr val="FF6600"/>
                          </a:solidFill>
                          <a:effectLst/>
                          <a:latin typeface="Arial"/>
                          <a:ea typeface="Cambria"/>
                          <a:cs typeface="Arial"/>
                        </a:rPr>
                        <a:t>Tiered Fidelity Inventory: Tier I Features</a:t>
                      </a:r>
                      <a:endParaRPr lang="en-US" sz="1600" dirty="0">
                        <a:solidFill>
                          <a:srgbClr val="FF6600"/>
                        </a:solidFill>
                        <a:effectLst/>
                        <a:latin typeface="Arial"/>
                        <a:ea typeface="ＭＳ 明朝"/>
                        <a:cs typeface="Arial"/>
                      </a:endParaRPr>
                    </a:p>
                  </a:txBody>
                  <a:tcPr marL="68580" marR="68580" marT="0" marB="0" anchor="ctr"/>
                </a:tc>
                <a:extLst>
                  <a:ext uri="{0D108BD9-81ED-4DB2-BD59-A6C34878D82A}">
                    <a16:rowId xmlns:a16="http://schemas.microsoft.com/office/drawing/2014/main" xmlns="" val="10000"/>
                  </a:ext>
                </a:extLst>
              </a:tr>
              <a:tr h="370840">
                <a:tc rowSpan="2">
                  <a:txBody>
                    <a:bodyPr/>
                    <a:lstStyle/>
                    <a:p>
                      <a:pPr marL="0" marR="0" algn="ctr">
                        <a:spcBef>
                          <a:spcPts val="0"/>
                        </a:spcBef>
                        <a:spcAft>
                          <a:spcPts val="0"/>
                        </a:spcAft>
                      </a:pPr>
                      <a:r>
                        <a:rPr lang="en-US" sz="1600" b="1" dirty="0">
                          <a:effectLst/>
                          <a:latin typeface="Arial"/>
                          <a:ea typeface="Cambria"/>
                          <a:cs typeface="Arial"/>
                        </a:rPr>
                        <a:t>Implementation</a:t>
                      </a:r>
                      <a:endParaRPr lang="en-US" sz="1600" dirty="0">
                        <a:effectLst/>
                        <a:latin typeface="Arial"/>
                        <a:ea typeface="ＭＳ 明朝"/>
                        <a:cs typeface="Arial"/>
                      </a:endParaRPr>
                    </a:p>
                    <a:p>
                      <a:pPr marL="0" marR="0" algn="ctr">
                        <a:spcBef>
                          <a:spcPts val="0"/>
                        </a:spcBef>
                        <a:spcAft>
                          <a:spcPts val="0"/>
                        </a:spcAft>
                      </a:pPr>
                      <a:r>
                        <a:rPr lang="en-US" sz="1600" dirty="0">
                          <a:effectLst/>
                          <a:latin typeface="Arial"/>
                          <a:ea typeface="Cambria"/>
                          <a:cs typeface="Arial"/>
                        </a:rPr>
                        <a:t> </a:t>
                      </a:r>
                      <a:endParaRPr lang="en-US" sz="1600" dirty="0">
                        <a:effectLst/>
                        <a:latin typeface="Arial"/>
                        <a:ea typeface="ＭＳ 明朝"/>
                        <a:cs typeface="Arial"/>
                      </a:endParaRPr>
                    </a:p>
                  </a:txBody>
                  <a:tcPr marL="68580" marR="68580" marT="0" marB="0" anchor="ctr"/>
                </a:tc>
                <a:tc>
                  <a:txBody>
                    <a:bodyPr/>
                    <a:lstStyle/>
                    <a:p>
                      <a:pPr marL="0" marR="0">
                        <a:spcBef>
                          <a:spcPts val="0"/>
                        </a:spcBef>
                        <a:spcAft>
                          <a:spcPts val="0"/>
                        </a:spcAft>
                      </a:pPr>
                      <a:r>
                        <a:rPr lang="en-US" sz="1600" b="1" u="sng" dirty="0">
                          <a:effectLst/>
                          <a:latin typeface="Arial"/>
                          <a:ea typeface="Cambria"/>
                          <a:cs typeface="Arial"/>
                        </a:rPr>
                        <a:t>1.5 Problem Behavior Definitions</a:t>
                      </a:r>
                      <a:r>
                        <a:rPr lang="en-US" sz="1600" u="sng" dirty="0">
                          <a:effectLst/>
                          <a:latin typeface="Arial"/>
                          <a:ea typeface="Cambria"/>
                          <a:cs typeface="Arial"/>
                        </a:rPr>
                        <a:t>:</a:t>
                      </a:r>
                      <a:endParaRPr lang="en-US" sz="1600" dirty="0">
                        <a:effectLst/>
                        <a:latin typeface="Arial"/>
                        <a:ea typeface="ＭＳ 明朝"/>
                        <a:cs typeface="Arial"/>
                      </a:endParaRPr>
                    </a:p>
                    <a:p>
                      <a:pPr marL="0" marR="0">
                        <a:spcBef>
                          <a:spcPts val="0"/>
                        </a:spcBef>
                        <a:spcAft>
                          <a:spcPts val="0"/>
                        </a:spcAft>
                      </a:pPr>
                      <a:r>
                        <a:rPr lang="en-US" sz="1600" dirty="0">
                          <a:effectLst/>
                          <a:latin typeface="Arial"/>
                          <a:ea typeface="Cambria"/>
                          <a:cs typeface="Arial"/>
                        </a:rPr>
                        <a:t>School has clear definitions for behaviors that interfere with academic and social success and a clear policy/procedure (e.g., flowchart) for addressing office-managed versus staff-managed problems. </a:t>
                      </a:r>
                      <a:endParaRPr lang="en-US" sz="1600" dirty="0">
                        <a:effectLst/>
                        <a:latin typeface="Arial"/>
                        <a:ea typeface="ＭＳ 明朝"/>
                        <a:cs typeface="Arial"/>
                      </a:endParaRPr>
                    </a:p>
                  </a:txBody>
                  <a:tcPr marL="68580" marR="68580" marT="0" marB="0" anchor="ctr"/>
                </a:tc>
                <a:extLst>
                  <a:ext uri="{0D108BD9-81ED-4DB2-BD59-A6C34878D82A}">
                    <a16:rowId xmlns:a16="http://schemas.microsoft.com/office/drawing/2014/main" xmlns="" val="10001"/>
                  </a:ext>
                </a:extLst>
              </a:tr>
              <a:tr h="2319046">
                <a:tc vMerge="1">
                  <a:txBody>
                    <a:bodyPr/>
                    <a:lstStyle/>
                    <a:p>
                      <a:endParaRPr lang="en-US"/>
                    </a:p>
                  </a:txBody>
                  <a:tcPr/>
                </a:tc>
                <a:tc>
                  <a:txBody>
                    <a:bodyPr/>
                    <a:lstStyle/>
                    <a:p>
                      <a:pPr marL="0" marR="0">
                        <a:spcBef>
                          <a:spcPts val="0"/>
                        </a:spcBef>
                        <a:spcAft>
                          <a:spcPts val="0"/>
                        </a:spcAft>
                      </a:pPr>
                      <a:r>
                        <a:rPr lang="en-US" sz="1600" b="1" u="sng" dirty="0">
                          <a:effectLst/>
                          <a:latin typeface="Arial"/>
                          <a:ea typeface="Cambria"/>
                          <a:cs typeface="Arial"/>
                        </a:rPr>
                        <a:t>PBIS Big Idea</a:t>
                      </a:r>
                      <a:r>
                        <a:rPr lang="en-US" sz="1600" dirty="0">
                          <a:effectLst/>
                          <a:latin typeface="Arial"/>
                          <a:ea typeface="Cambria"/>
                          <a:cs typeface="Arial"/>
                        </a:rPr>
                        <a:t>: Explicit definitions of acceptable versus unacceptable behavior provides clarity to both students and staff and is a critical component of identifying clear procedures for staff to respond to inappropriate behavior objectively</a:t>
                      </a:r>
                      <a:r>
                        <a:rPr lang="en-US" sz="1600" dirty="0" smtClean="0">
                          <a:effectLst/>
                          <a:latin typeface="Arial"/>
                          <a:ea typeface="Cambria"/>
                          <a:cs typeface="Arial"/>
                        </a:rPr>
                        <a:t>.</a:t>
                      </a:r>
                      <a:endParaRPr lang="en-US" sz="1600" dirty="0">
                        <a:effectLst/>
                        <a:latin typeface="Arial"/>
                        <a:ea typeface="ＭＳ 明朝"/>
                        <a:cs typeface="Arial"/>
                      </a:endParaRPr>
                    </a:p>
                    <a:p>
                      <a:pPr marL="0" marR="0">
                        <a:spcBef>
                          <a:spcPts val="0"/>
                        </a:spcBef>
                        <a:spcAft>
                          <a:spcPts val="0"/>
                        </a:spcAft>
                      </a:pPr>
                      <a:endParaRPr lang="en-US" sz="1600" dirty="0">
                        <a:effectLst/>
                        <a:latin typeface="Arial"/>
                        <a:ea typeface="ＭＳ 明朝"/>
                        <a:cs typeface="Arial"/>
                      </a:endParaRPr>
                    </a:p>
                    <a:p>
                      <a:pPr marL="0" marR="0">
                        <a:spcBef>
                          <a:spcPts val="0"/>
                        </a:spcBef>
                        <a:spcAft>
                          <a:spcPts val="0"/>
                        </a:spcAft>
                      </a:pPr>
                      <a:r>
                        <a:rPr lang="en-US" sz="1600" b="1" u="sng" dirty="0">
                          <a:effectLst/>
                          <a:latin typeface="Arial"/>
                          <a:ea typeface="Cambria"/>
                          <a:cs typeface="Arial"/>
                        </a:rPr>
                        <a:t>ISF Big Idea:</a:t>
                      </a:r>
                      <a:r>
                        <a:rPr lang="en-US" sz="1600" dirty="0">
                          <a:effectLst/>
                          <a:latin typeface="Arial"/>
                          <a:ea typeface="Cambria"/>
                          <a:cs typeface="Arial"/>
                        </a:rPr>
                        <a:t>.  Community, family/student input to the definitions of acceptable </a:t>
                      </a:r>
                      <a:r>
                        <a:rPr lang="en-US" sz="1600" dirty="0" err="1">
                          <a:effectLst/>
                          <a:latin typeface="Arial"/>
                          <a:ea typeface="Cambria"/>
                          <a:cs typeface="Arial"/>
                        </a:rPr>
                        <a:t>vs</a:t>
                      </a:r>
                      <a:r>
                        <a:rPr lang="en-US" sz="1600" dirty="0">
                          <a:effectLst/>
                          <a:latin typeface="Arial"/>
                          <a:ea typeface="Cambria"/>
                          <a:cs typeface="Arial"/>
                        </a:rPr>
                        <a:t> unacceptable behaviors expands the view of behavioral definitions and increases likelihood of cultural relevancy and student engagement.</a:t>
                      </a:r>
                      <a:endParaRPr lang="en-US" sz="1600" dirty="0">
                        <a:effectLst/>
                        <a:latin typeface="Arial"/>
                        <a:ea typeface="ＭＳ 明朝"/>
                        <a:cs typeface="Arial"/>
                      </a:endParaRPr>
                    </a:p>
                    <a:p>
                      <a:pPr marL="0" marR="0">
                        <a:spcBef>
                          <a:spcPts val="0"/>
                        </a:spcBef>
                        <a:spcAft>
                          <a:spcPts val="0"/>
                        </a:spcAft>
                      </a:pPr>
                      <a:r>
                        <a:rPr lang="en-US" sz="1600" b="1" u="none" strike="noStrike" dirty="0">
                          <a:effectLst/>
                          <a:latin typeface="Arial"/>
                          <a:ea typeface="Cambria"/>
                          <a:cs typeface="Arial"/>
                        </a:rPr>
                        <a:t> </a:t>
                      </a:r>
                      <a:endParaRPr lang="en-US" sz="1600" dirty="0">
                        <a:effectLst/>
                        <a:latin typeface="Arial"/>
                        <a:ea typeface="ＭＳ 明朝"/>
                        <a:cs typeface="Arial"/>
                      </a:endParaRPr>
                    </a:p>
                  </a:txBody>
                  <a:tcPr marL="68580" marR="68580" marT="0" marB="0" anchor="ctr"/>
                </a:tc>
                <a:extLst>
                  <a:ext uri="{0D108BD9-81ED-4DB2-BD59-A6C34878D82A}">
                    <a16:rowId xmlns:a16="http://schemas.microsoft.com/office/drawing/2014/main" xmlns="" val="10002"/>
                  </a:ext>
                </a:extLst>
              </a:tr>
              <a:tr h="370840">
                <a:tc rowSpan="2">
                  <a:txBody>
                    <a:bodyPr/>
                    <a:lstStyle/>
                    <a:p>
                      <a:pPr marL="0" marR="0" algn="ctr">
                        <a:spcBef>
                          <a:spcPts val="0"/>
                        </a:spcBef>
                        <a:spcAft>
                          <a:spcPts val="0"/>
                        </a:spcAft>
                      </a:pPr>
                      <a:r>
                        <a:rPr lang="en-US" sz="1600" b="1" i="1" dirty="0">
                          <a:effectLst/>
                          <a:latin typeface="Arial"/>
                          <a:ea typeface="Cambria"/>
                          <a:cs typeface="Arial"/>
                        </a:rPr>
                        <a:t>ISF Enhancements</a:t>
                      </a:r>
                      <a:endParaRPr lang="en-US" sz="1600" b="1" dirty="0">
                        <a:effectLst/>
                        <a:latin typeface="Arial"/>
                        <a:ea typeface="ＭＳ 明朝"/>
                        <a:cs typeface="Arial"/>
                      </a:endParaRPr>
                    </a:p>
                  </a:txBody>
                  <a:tcPr marL="68580" marR="68580" marT="0" marB="0" anchor="ctr"/>
                </a:tc>
                <a:tc>
                  <a:txBody>
                    <a:bodyPr/>
                    <a:lstStyle/>
                    <a:p>
                      <a:pPr marL="0" marR="0">
                        <a:spcBef>
                          <a:spcPts val="0"/>
                        </a:spcBef>
                        <a:spcAft>
                          <a:spcPts val="0"/>
                        </a:spcAft>
                      </a:pPr>
                      <a:r>
                        <a:rPr lang="en-US" sz="1600" i="1" dirty="0">
                          <a:effectLst/>
                          <a:latin typeface="Arial"/>
                          <a:ea typeface="Cambria"/>
                          <a:cs typeface="Arial"/>
                        </a:rPr>
                        <a:t>The school team develops a clearly documented and predictable system for managing disruptive behavior that represent community family/student values and culture.</a:t>
                      </a:r>
                      <a:endParaRPr lang="en-US" sz="1600" dirty="0">
                        <a:effectLst/>
                        <a:latin typeface="Arial"/>
                        <a:ea typeface="ＭＳ 明朝"/>
                        <a:cs typeface="Arial"/>
                      </a:endParaRPr>
                    </a:p>
                  </a:txBody>
                  <a:tcPr marL="68580" marR="68580" marT="0" marB="0"/>
                </a:tc>
                <a:extLst>
                  <a:ext uri="{0D108BD9-81ED-4DB2-BD59-A6C34878D82A}">
                    <a16:rowId xmlns:a16="http://schemas.microsoft.com/office/drawing/2014/main" xmlns="" val="10003"/>
                  </a:ext>
                </a:extLst>
              </a:tr>
              <a:tr h="370840">
                <a:tc vMerge="1">
                  <a:txBody>
                    <a:bodyPr/>
                    <a:lstStyle/>
                    <a:p>
                      <a:endParaRPr lang="en-US"/>
                    </a:p>
                  </a:txBody>
                  <a:tcPr/>
                </a:tc>
                <a:tc>
                  <a:txBody>
                    <a:bodyPr/>
                    <a:lstStyle/>
                    <a:p>
                      <a:pPr marL="0" marR="0">
                        <a:spcBef>
                          <a:spcPts val="0"/>
                        </a:spcBef>
                        <a:spcAft>
                          <a:spcPts val="0"/>
                        </a:spcAft>
                      </a:pPr>
                      <a:r>
                        <a:rPr lang="en-US" sz="1600" i="1" dirty="0">
                          <a:effectLst/>
                          <a:latin typeface="Arial"/>
                          <a:ea typeface="Cambria"/>
                          <a:cs typeface="Arial"/>
                        </a:rPr>
                        <a:t>Referral procedures include ways to track students leaving their instructional environment (e.g., visits to the nurse or school counselor) so the needs of youth with internalizing as well as externalizing challenges inform the behavior definition process.</a:t>
                      </a:r>
                      <a:endParaRPr lang="en-US" sz="1600" dirty="0">
                        <a:effectLst/>
                        <a:latin typeface="Arial"/>
                        <a:ea typeface="ＭＳ 明朝"/>
                        <a:cs typeface="Arial"/>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56941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5275384" y="12390"/>
            <a:ext cx="3868616" cy="6845609"/>
          </a:xfrm>
          <a:ln>
            <a:noFill/>
          </a:ln>
        </p:spPr>
        <p:txBody>
          <a:bodyPr>
            <a:normAutofit lnSpcReduction="10000"/>
          </a:bodyPr>
          <a:lstStyle/>
          <a:p>
            <a:pPr marL="0" indent="0" algn="ctr">
              <a:buNone/>
            </a:pPr>
            <a:r>
              <a:rPr lang="en-US" sz="3600" dirty="0" smtClean="0"/>
              <a:t>Advancing Education Effectiveness: Interconnecting School Mental Health and </a:t>
            </a:r>
          </a:p>
          <a:p>
            <a:pPr marL="0" indent="0" algn="ctr">
              <a:buNone/>
            </a:pPr>
            <a:r>
              <a:rPr lang="en-US" sz="3600" dirty="0" smtClean="0"/>
              <a:t>School-Wide Positive Behavior Support</a:t>
            </a:r>
          </a:p>
          <a:p>
            <a:pPr marL="457200" lvl="1" indent="0" algn="ctr">
              <a:buNone/>
            </a:pPr>
            <a:endParaRPr lang="en-US" sz="2000" i="1" dirty="0" smtClean="0"/>
          </a:p>
          <a:p>
            <a:pPr marL="457200" lvl="1" indent="0" algn="ctr">
              <a:buNone/>
            </a:pPr>
            <a:r>
              <a:rPr lang="en-US" sz="2000" i="1" dirty="0" smtClean="0"/>
              <a:t>Editors: Susan Barrett,</a:t>
            </a:r>
          </a:p>
          <a:p>
            <a:pPr marL="457200" lvl="1" indent="0" algn="ctr">
              <a:buNone/>
            </a:pPr>
            <a:r>
              <a:rPr lang="en-US" sz="2000" i="1" dirty="0" smtClean="0"/>
              <a:t> Lucille Eber, and Mark </a:t>
            </a:r>
            <a:r>
              <a:rPr lang="en-US" sz="2000" i="1" dirty="0" err="1" smtClean="0"/>
              <a:t>Weist</a:t>
            </a:r>
            <a:endParaRPr lang="en-US" sz="2000" i="1" dirty="0" smtClean="0"/>
          </a:p>
          <a:p>
            <a:pPr marL="457200" lvl="1" indent="0" algn="ctr">
              <a:buNone/>
            </a:pPr>
            <a:r>
              <a:rPr lang="en-US" sz="2000" i="1" u="sng" dirty="0" smtClean="0">
                <a:solidFill>
                  <a:srgbClr val="3A54A5"/>
                </a:solidFill>
              </a:rPr>
              <a:t>pbis.org</a:t>
            </a:r>
          </a:p>
          <a:p>
            <a:pPr marL="457200" lvl="1" indent="0" algn="ctr">
              <a:buNone/>
            </a:pPr>
            <a:r>
              <a:rPr lang="en-US" sz="2000" u="sng" dirty="0" err="1" smtClean="0">
                <a:solidFill>
                  <a:srgbClr val="3A54A5"/>
                </a:solidFill>
              </a:rPr>
              <a:t>csmh.umaryland</a:t>
            </a:r>
            <a:endParaRPr lang="en-US" sz="2000" u="sng" dirty="0" smtClean="0">
              <a:solidFill>
                <a:srgbClr val="3A54A5"/>
              </a:solidFill>
            </a:endParaRPr>
          </a:p>
          <a:p>
            <a:pPr marL="457200" lvl="1" indent="0" algn="ctr">
              <a:buNone/>
            </a:pPr>
            <a:r>
              <a:rPr lang="en-US" sz="2000" i="1" dirty="0" smtClean="0"/>
              <a:t>IDEA Partnership NASDSE</a:t>
            </a:r>
            <a:endParaRPr lang="en-US" sz="2000" i="1" dirty="0"/>
          </a:p>
        </p:txBody>
      </p:sp>
      <p:pic>
        <p:nvPicPr>
          <p:cNvPr id="10" name="Picture 9"/>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5275385" cy="68580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612469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grpSp>
        <p:nvGrpSpPr>
          <p:cNvPr id="3" name="Group 2"/>
          <p:cNvGrpSpPr/>
          <p:nvPr/>
        </p:nvGrpSpPr>
        <p:grpSpPr>
          <a:xfrm>
            <a:off x="873871" y="1615909"/>
            <a:ext cx="7748995" cy="4919925"/>
            <a:chOff x="873871" y="1615909"/>
            <a:chExt cx="7748995" cy="4919925"/>
          </a:xfrm>
        </p:grpSpPr>
        <p:pic>
          <p:nvPicPr>
            <p:cNvPr id="6" name="Picture 5"/>
            <p:cNvPicPr>
              <a:picLocks noChangeAspect="1"/>
            </p:cNvPicPr>
            <p:nvPr/>
          </p:nvPicPr>
          <p:blipFill>
            <a:blip r:embed="rId3"/>
            <a:stretch>
              <a:fillRect/>
            </a:stretch>
          </p:blipFill>
          <p:spPr>
            <a:xfrm>
              <a:off x="873871" y="1615909"/>
              <a:ext cx="4002929" cy="2567096"/>
            </a:xfrm>
            <a:prstGeom prst="rect">
              <a:avLst/>
            </a:prstGeom>
          </p:spPr>
        </p:pic>
        <p:pic>
          <p:nvPicPr>
            <p:cNvPr id="7" name="Picture 6"/>
            <p:cNvPicPr>
              <a:picLocks noChangeAspect="1"/>
            </p:cNvPicPr>
            <p:nvPr/>
          </p:nvPicPr>
          <p:blipFill>
            <a:blip r:embed="rId4"/>
            <a:stretch>
              <a:fillRect/>
            </a:stretch>
          </p:blipFill>
          <p:spPr>
            <a:xfrm>
              <a:off x="4025265" y="3657600"/>
              <a:ext cx="4597601" cy="2878234"/>
            </a:xfrm>
            <a:prstGeom prst="rect">
              <a:avLst/>
            </a:prstGeom>
          </p:spPr>
        </p:pic>
        <p:pic>
          <p:nvPicPr>
            <p:cNvPr id="8" name="Picture 7"/>
            <p:cNvPicPr>
              <a:picLocks noChangeAspect="1"/>
            </p:cNvPicPr>
            <p:nvPr/>
          </p:nvPicPr>
          <p:blipFill>
            <a:blip r:embed="rId5"/>
            <a:stretch>
              <a:fillRect/>
            </a:stretch>
          </p:blipFill>
          <p:spPr>
            <a:xfrm>
              <a:off x="873871" y="3657600"/>
              <a:ext cx="3188632" cy="2878234"/>
            </a:xfrm>
            <a:prstGeom prst="rect">
              <a:avLst/>
            </a:prstGeom>
          </p:spPr>
        </p:pic>
        <p:pic>
          <p:nvPicPr>
            <p:cNvPr id="9" name="Picture 8"/>
            <p:cNvPicPr>
              <a:picLocks noChangeAspect="1"/>
            </p:cNvPicPr>
            <p:nvPr/>
          </p:nvPicPr>
          <p:blipFill rotWithShape="1">
            <a:blip r:embed="rId6"/>
            <a:srcRect r="2581"/>
            <a:stretch/>
          </p:blipFill>
          <p:spPr>
            <a:xfrm>
              <a:off x="4866029" y="1642033"/>
              <a:ext cx="3746066" cy="2025650"/>
            </a:xfrm>
            <a:prstGeom prst="rect">
              <a:avLst/>
            </a:prstGeom>
          </p:spPr>
        </p:pic>
      </p:grpSp>
      <p:sp>
        <p:nvSpPr>
          <p:cNvPr id="10" name="Rectangle 8"/>
          <p:cNvSpPr txBox="1">
            <a:spLocks noChangeArrowheads="1"/>
          </p:cNvSpPr>
          <p:nvPr/>
        </p:nvSpPr>
        <p:spPr>
          <a:xfrm>
            <a:off x="457200" y="11952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2"/>
                </a:solidFill>
                <a:latin typeface="Arial"/>
                <a:ea typeface="+mj-ea"/>
                <a:cs typeface="Arial"/>
              </a:defRPr>
            </a:lvl1pPr>
          </a:lstStyle>
          <a:p>
            <a:r>
              <a:rPr lang="en-US" b="1" dirty="0">
                <a:solidFill>
                  <a:srgbClr val="000000"/>
                </a:solidFill>
              </a:rPr>
              <a:t>Broaden Use of Data:</a:t>
            </a:r>
          </a:p>
          <a:p>
            <a:r>
              <a:rPr lang="en-US" b="1" dirty="0">
                <a:solidFill>
                  <a:srgbClr val="000000"/>
                </a:solidFill>
              </a:rPr>
              <a:t>Focus on Internalizing Issues</a:t>
            </a:r>
          </a:p>
        </p:txBody>
      </p:sp>
    </p:spTree>
    <p:extLst>
      <p:ext uri="{BB962C8B-B14F-4D97-AF65-F5344CB8AC3E}">
        <p14:creationId xmlns:p14="http://schemas.microsoft.com/office/powerpoint/2010/main" val="3707979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extLst>
              <p:ext uri="{D42A27DB-BD31-4B8C-83A1-F6EECF244321}">
                <p14:modId xmlns:p14="http://schemas.microsoft.com/office/powerpoint/2010/main" val="2396491861"/>
              </p:ext>
            </p:extLst>
          </p:nvPr>
        </p:nvGraphicFramePr>
        <p:xfrm>
          <a:off x="2125663" y="0"/>
          <a:ext cx="5326062" cy="6858000"/>
        </p:xfrm>
        <a:graphic>
          <a:graphicData uri="http://schemas.openxmlformats.org/presentationml/2006/ole">
            <mc:AlternateContent xmlns:mc="http://schemas.openxmlformats.org/markup-compatibility/2006">
              <mc:Choice xmlns:v="urn:schemas-microsoft-com:vml" Requires="v">
                <p:oleObj spid="_x0000_s3146" name="Document" r:id="rId4" imgW="25447619" imgH="32761905" progId="Word.Document.8">
                  <p:link updateAutomatic="1"/>
                </p:oleObj>
              </mc:Choice>
              <mc:Fallback>
                <p:oleObj name="Document" r:id="rId4" imgW="25447619" imgH="32761905" progId="Word.Documen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5663" y="0"/>
                        <a:ext cx="532606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alpha val="74997"/>
                                </a:schemeClr>
                              </a:outerShdw>
                            </a:effectLst>
                          </a14:hiddenEffects>
                        </a:ext>
                      </a:extLst>
                    </p:spPr>
                  </p:pic>
                </p:oleObj>
              </mc:Fallback>
            </mc:AlternateContent>
          </a:graphicData>
        </a:graphic>
      </p:graphicFrame>
      <p:sp>
        <p:nvSpPr>
          <p:cNvPr id="3" name="TextBox 2"/>
          <p:cNvSpPr txBox="1"/>
          <p:nvPr/>
        </p:nvSpPr>
        <p:spPr>
          <a:xfrm>
            <a:off x="5670600" y="3550061"/>
            <a:ext cx="1781125" cy="369332"/>
          </a:xfrm>
          <a:prstGeom prst="rect">
            <a:avLst/>
          </a:prstGeom>
          <a:noFill/>
          <a:ln w="57150" cmpd="sng">
            <a:solidFill>
              <a:schemeClr val="accent2">
                <a:lumMod val="75000"/>
                <a:alpha val="0"/>
              </a:schemeClr>
            </a:solidFill>
          </a:ln>
        </p:spPr>
        <p:txBody>
          <a:bodyPr wrap="square" rtlCol="0">
            <a:spAutoFit/>
          </a:bodyPr>
          <a:lstStyle/>
          <a:p>
            <a:endParaRPr lang="en-US" dirty="0"/>
          </a:p>
        </p:txBody>
      </p:sp>
      <p:cxnSp>
        <p:nvCxnSpPr>
          <p:cNvPr id="5" name="Straight Arrow Connector 4"/>
          <p:cNvCxnSpPr/>
          <p:nvPr/>
        </p:nvCxnSpPr>
        <p:spPr>
          <a:xfrm rot="5400000">
            <a:off x="6533446" y="1933666"/>
            <a:ext cx="1887061" cy="1345735"/>
          </a:xfrm>
          <a:prstGeom prst="straightConnector1">
            <a:avLst/>
          </a:prstGeom>
          <a:ln w="269875">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6200000" flipH="1">
            <a:off x="4612204" y="2762829"/>
            <a:ext cx="2148147" cy="605183"/>
          </a:xfrm>
          <a:prstGeom prst="straightConnector1">
            <a:avLst/>
          </a:prstGeom>
          <a:ln w="269875">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0800000" flipV="1">
            <a:off x="5257800" y="4648200"/>
            <a:ext cx="1600199" cy="1462347"/>
          </a:xfrm>
          <a:prstGeom prst="straightConnector1">
            <a:avLst/>
          </a:prstGeom>
          <a:ln w="269875">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30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643" y="328101"/>
            <a:ext cx="6987106" cy="915357"/>
          </a:xfrm>
        </p:spPr>
        <p:txBody>
          <a:bodyPr/>
          <a:lstStyle/>
          <a:p>
            <a:r>
              <a:rPr lang="en-US" b="1" dirty="0" smtClean="0">
                <a:solidFill>
                  <a:srgbClr val="000000"/>
                </a:solidFill>
              </a:rPr>
              <a:t>2.3 Screening</a:t>
            </a:r>
            <a:endParaRPr lang="en-US" b="1" dirty="0">
              <a:solidFill>
                <a:srgbClr val="0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3883202"/>
              </p:ext>
            </p:extLst>
          </p:nvPr>
        </p:nvGraphicFramePr>
        <p:xfrm>
          <a:off x="365125" y="1600200"/>
          <a:ext cx="8258176" cy="4759960"/>
        </p:xfrm>
        <a:graphic>
          <a:graphicData uri="http://schemas.openxmlformats.org/drawingml/2006/table">
            <a:tbl>
              <a:tblPr firstRow="1" bandRow="1">
                <a:tableStyleId>{5C22544A-7EE6-4342-B048-85BDC9FD1C3A}</a:tableStyleId>
              </a:tblPr>
              <a:tblGrid>
                <a:gridCol w="1638653">
                  <a:extLst>
                    <a:ext uri="{9D8B030D-6E8A-4147-A177-3AD203B41FA5}">
                      <a16:colId xmlns:a16="http://schemas.microsoft.com/office/drawing/2014/main" xmlns="" val="20000"/>
                    </a:ext>
                  </a:extLst>
                </a:gridCol>
                <a:gridCol w="6619523">
                  <a:extLst>
                    <a:ext uri="{9D8B030D-6E8A-4147-A177-3AD203B41FA5}">
                      <a16:colId xmlns:a16="http://schemas.microsoft.com/office/drawing/2014/main" xmlns="" val="20001"/>
                    </a:ext>
                  </a:extLst>
                </a:gridCol>
              </a:tblGrid>
              <a:tr h="370840">
                <a:tc>
                  <a:txBody>
                    <a:bodyPr/>
                    <a:lstStyle/>
                    <a:p>
                      <a:pPr marL="0" marR="0" algn="ctr">
                        <a:spcBef>
                          <a:spcPts val="0"/>
                        </a:spcBef>
                        <a:spcAft>
                          <a:spcPts val="0"/>
                        </a:spcAft>
                      </a:pPr>
                      <a:r>
                        <a:rPr lang="en-US" sz="1600" b="1" dirty="0">
                          <a:solidFill>
                            <a:srgbClr val="FF6600"/>
                          </a:solidFill>
                          <a:effectLst/>
                          <a:latin typeface="Arial"/>
                          <a:ea typeface="Cambria"/>
                          <a:cs typeface="Arial"/>
                        </a:rPr>
                        <a:t>Subscale</a:t>
                      </a:r>
                      <a:endParaRPr lang="en-US" sz="1600" dirty="0">
                        <a:solidFill>
                          <a:srgbClr val="FF6600"/>
                        </a:solidFill>
                        <a:effectLst/>
                        <a:latin typeface="Arial"/>
                        <a:ea typeface="ＭＳ 明朝"/>
                        <a:cs typeface="Arial"/>
                      </a:endParaRPr>
                    </a:p>
                  </a:txBody>
                  <a:tcPr marL="68580" marR="68580" marT="0" marB="0" anchor="ctr"/>
                </a:tc>
                <a:tc>
                  <a:txBody>
                    <a:bodyPr/>
                    <a:lstStyle/>
                    <a:p>
                      <a:pPr marL="0" marR="0" algn="ctr">
                        <a:spcBef>
                          <a:spcPts val="0"/>
                        </a:spcBef>
                        <a:spcAft>
                          <a:spcPts val="0"/>
                        </a:spcAft>
                      </a:pPr>
                      <a:r>
                        <a:rPr lang="en-US" sz="1600" b="1" dirty="0">
                          <a:solidFill>
                            <a:srgbClr val="FF6600"/>
                          </a:solidFill>
                          <a:effectLst/>
                          <a:latin typeface="Arial"/>
                          <a:ea typeface="Cambria"/>
                          <a:cs typeface="Arial"/>
                        </a:rPr>
                        <a:t>Tiered Fidelity Inventory: Tier II Features</a:t>
                      </a:r>
                      <a:endParaRPr lang="en-US" sz="1600" dirty="0">
                        <a:solidFill>
                          <a:srgbClr val="FF6600"/>
                        </a:solidFill>
                        <a:effectLst/>
                        <a:latin typeface="Arial"/>
                        <a:ea typeface="ＭＳ 明朝"/>
                        <a:cs typeface="Arial"/>
                      </a:endParaRPr>
                    </a:p>
                  </a:txBody>
                  <a:tcPr marL="68580" marR="68580" marT="0" marB="0" anchor="ctr"/>
                </a:tc>
                <a:extLst>
                  <a:ext uri="{0D108BD9-81ED-4DB2-BD59-A6C34878D82A}">
                    <a16:rowId xmlns:a16="http://schemas.microsoft.com/office/drawing/2014/main" xmlns="" val="10000"/>
                  </a:ext>
                </a:extLst>
              </a:tr>
              <a:tr h="370840">
                <a:tc rowSpan="2">
                  <a:txBody>
                    <a:bodyPr/>
                    <a:lstStyle/>
                    <a:p>
                      <a:pPr marL="0" marR="0" algn="ctr">
                        <a:spcBef>
                          <a:spcPts val="0"/>
                        </a:spcBef>
                        <a:spcAft>
                          <a:spcPts val="0"/>
                        </a:spcAft>
                      </a:pPr>
                      <a:r>
                        <a:rPr lang="en-US" sz="1600" b="1">
                          <a:effectLst/>
                          <a:latin typeface="Arial"/>
                          <a:ea typeface="Cambria"/>
                          <a:cs typeface="Arial"/>
                        </a:rPr>
                        <a:t>Teams</a:t>
                      </a:r>
                      <a:endParaRPr lang="en-US" sz="1600">
                        <a:effectLst/>
                        <a:latin typeface="Arial"/>
                        <a:ea typeface="ＭＳ 明朝"/>
                        <a:cs typeface="Arial"/>
                      </a:endParaRPr>
                    </a:p>
                    <a:p>
                      <a:pPr marL="0" marR="0" algn="ctr">
                        <a:spcBef>
                          <a:spcPts val="0"/>
                        </a:spcBef>
                        <a:spcAft>
                          <a:spcPts val="0"/>
                        </a:spcAft>
                      </a:pPr>
                      <a:r>
                        <a:rPr lang="en-US" sz="1600">
                          <a:effectLst/>
                          <a:latin typeface="Arial"/>
                          <a:ea typeface="Cambria"/>
                          <a:cs typeface="Arial"/>
                        </a:rPr>
                        <a:t> </a:t>
                      </a:r>
                      <a:endParaRPr lang="en-US" sz="1600">
                        <a:effectLst/>
                        <a:latin typeface="Arial"/>
                        <a:ea typeface="ＭＳ 明朝"/>
                        <a:cs typeface="Arial"/>
                      </a:endParaRPr>
                    </a:p>
                  </a:txBody>
                  <a:tcPr marL="68580" marR="68580" marT="0" marB="0" anchor="ctr"/>
                </a:tc>
                <a:tc>
                  <a:txBody>
                    <a:bodyPr/>
                    <a:lstStyle/>
                    <a:p>
                      <a:pPr marL="0" marR="0">
                        <a:spcBef>
                          <a:spcPts val="0"/>
                        </a:spcBef>
                        <a:spcAft>
                          <a:spcPts val="0"/>
                        </a:spcAft>
                      </a:pPr>
                      <a:r>
                        <a:rPr lang="en-US" sz="1600" b="1" u="sng" dirty="0">
                          <a:effectLst/>
                          <a:latin typeface="Arial"/>
                          <a:ea typeface="Cambria"/>
                          <a:cs typeface="Arial"/>
                        </a:rPr>
                        <a:t>2.3 Screening</a:t>
                      </a:r>
                      <a:r>
                        <a:rPr lang="en-US" sz="1600" u="sng" dirty="0">
                          <a:effectLst/>
                          <a:latin typeface="Arial"/>
                          <a:ea typeface="Cambria"/>
                          <a:cs typeface="Arial"/>
                        </a:rPr>
                        <a:t>:</a:t>
                      </a:r>
                      <a:endParaRPr lang="en-US" sz="1600" dirty="0">
                        <a:effectLst/>
                        <a:latin typeface="Arial"/>
                        <a:ea typeface="ＭＳ 明朝"/>
                        <a:cs typeface="Arial"/>
                      </a:endParaRPr>
                    </a:p>
                    <a:p>
                      <a:pPr marL="0" marR="0">
                        <a:spcBef>
                          <a:spcPts val="0"/>
                        </a:spcBef>
                        <a:spcAft>
                          <a:spcPts val="0"/>
                        </a:spcAft>
                      </a:pPr>
                      <a:r>
                        <a:rPr lang="en-US" sz="1600" dirty="0">
                          <a:effectLst/>
                          <a:latin typeface="Arial"/>
                          <a:ea typeface="Cambria"/>
                          <a:cs typeface="Arial"/>
                        </a:rPr>
                        <a:t>Tier II team uses decision rules and multiple sources of data (e.g., ODRs, academic progress, screening tools, attendance, teacher/family/student nominations) to identify students who require Tier II supports.  </a:t>
                      </a:r>
                      <a:endParaRPr lang="en-US" sz="1600" dirty="0">
                        <a:effectLst/>
                        <a:latin typeface="Arial"/>
                        <a:ea typeface="ＭＳ 明朝"/>
                        <a:cs typeface="Arial"/>
                      </a:endParaRPr>
                    </a:p>
                  </a:txBody>
                  <a:tcPr marL="68580" marR="68580" marT="0" marB="0" anchor="ctr"/>
                </a:tc>
                <a:extLst>
                  <a:ext uri="{0D108BD9-81ED-4DB2-BD59-A6C34878D82A}">
                    <a16:rowId xmlns:a16="http://schemas.microsoft.com/office/drawing/2014/main" xmlns="" val="10001"/>
                  </a:ext>
                </a:extLst>
              </a:tr>
              <a:tr h="370840">
                <a:tc vMerge="1">
                  <a:txBody>
                    <a:bodyPr/>
                    <a:lstStyle/>
                    <a:p>
                      <a:endParaRPr lang="en-US"/>
                    </a:p>
                  </a:txBody>
                  <a:tcPr/>
                </a:tc>
                <a:tc>
                  <a:txBody>
                    <a:bodyPr/>
                    <a:lstStyle/>
                    <a:p>
                      <a:pPr marL="0" marR="0">
                        <a:spcBef>
                          <a:spcPts val="0"/>
                        </a:spcBef>
                        <a:spcAft>
                          <a:spcPts val="0"/>
                        </a:spcAft>
                      </a:pPr>
                      <a:r>
                        <a:rPr lang="en-US" sz="1600" b="1" u="sng" dirty="0">
                          <a:effectLst/>
                          <a:latin typeface="Arial"/>
                          <a:ea typeface="Cambria"/>
                          <a:cs typeface="Arial"/>
                        </a:rPr>
                        <a:t>PBIS Big Idea:</a:t>
                      </a:r>
                      <a:r>
                        <a:rPr lang="en-US" sz="1600" b="1" dirty="0">
                          <a:effectLst/>
                          <a:latin typeface="Arial"/>
                          <a:ea typeface="Cambria"/>
                          <a:cs typeface="Arial"/>
                        </a:rPr>
                        <a:t> </a:t>
                      </a:r>
                      <a:r>
                        <a:rPr lang="en-US" sz="1600" dirty="0">
                          <a:effectLst/>
                          <a:latin typeface="Arial"/>
                          <a:ea typeface="Cambria"/>
                          <a:cs typeface="Arial"/>
                        </a:rPr>
                        <a:t>Quick access to additional supports increases the likelihood of student success.</a:t>
                      </a:r>
                      <a:endParaRPr lang="en-US" sz="1600" dirty="0">
                        <a:effectLst/>
                        <a:latin typeface="Arial"/>
                        <a:ea typeface="ＭＳ 明朝"/>
                        <a:cs typeface="Arial"/>
                      </a:endParaRPr>
                    </a:p>
                    <a:p>
                      <a:pPr marL="0" marR="0">
                        <a:spcBef>
                          <a:spcPts val="0"/>
                        </a:spcBef>
                        <a:spcAft>
                          <a:spcPts val="0"/>
                        </a:spcAft>
                      </a:pPr>
                      <a:r>
                        <a:rPr lang="en-US" sz="1600" b="1" u="none" strike="noStrike" dirty="0">
                          <a:effectLst/>
                          <a:latin typeface="Arial"/>
                          <a:ea typeface="Cambria"/>
                          <a:cs typeface="Arial"/>
                        </a:rPr>
                        <a:t> </a:t>
                      </a:r>
                      <a:endParaRPr lang="en-US" sz="1600" dirty="0">
                        <a:effectLst/>
                        <a:latin typeface="Arial"/>
                        <a:ea typeface="ＭＳ 明朝"/>
                        <a:cs typeface="Arial"/>
                      </a:endParaRPr>
                    </a:p>
                    <a:p>
                      <a:pPr marL="0" marR="0">
                        <a:spcBef>
                          <a:spcPts val="0"/>
                        </a:spcBef>
                        <a:spcAft>
                          <a:spcPts val="0"/>
                        </a:spcAft>
                      </a:pPr>
                      <a:r>
                        <a:rPr lang="en-US" sz="1600" b="1" u="sng" dirty="0">
                          <a:effectLst/>
                          <a:latin typeface="Arial"/>
                          <a:ea typeface="Cambria"/>
                          <a:cs typeface="Arial"/>
                        </a:rPr>
                        <a:t>ISF Big Idea:</a:t>
                      </a:r>
                      <a:r>
                        <a:rPr lang="en-US" sz="1600" b="1" dirty="0">
                          <a:effectLst/>
                          <a:latin typeface="Arial"/>
                          <a:ea typeface="Cambria"/>
                          <a:cs typeface="Arial"/>
                        </a:rPr>
                        <a:t> </a:t>
                      </a:r>
                      <a:r>
                        <a:rPr lang="en-US" sz="1600" dirty="0">
                          <a:effectLst/>
                          <a:latin typeface="Arial"/>
                          <a:ea typeface="Cambria"/>
                          <a:cs typeface="Arial"/>
                        </a:rPr>
                        <a:t>Screening for social, emotional, and behavioral concerns; both internalizing and externalizing; allows students to be identified early and linked to the appropriate intervention.</a:t>
                      </a:r>
                      <a:endParaRPr lang="en-US" sz="1600" dirty="0">
                        <a:effectLst/>
                        <a:latin typeface="Arial"/>
                        <a:ea typeface="ＭＳ 明朝"/>
                        <a:cs typeface="Arial"/>
                      </a:endParaRPr>
                    </a:p>
                    <a:p>
                      <a:pPr marL="0" marR="0">
                        <a:spcBef>
                          <a:spcPts val="0"/>
                        </a:spcBef>
                        <a:spcAft>
                          <a:spcPts val="0"/>
                        </a:spcAft>
                      </a:pPr>
                      <a:r>
                        <a:rPr lang="en-US" sz="1600" b="1" u="none" strike="noStrike" dirty="0">
                          <a:effectLst/>
                          <a:latin typeface="Arial"/>
                          <a:ea typeface="Cambria"/>
                          <a:cs typeface="Arial"/>
                        </a:rPr>
                        <a:t> </a:t>
                      </a:r>
                      <a:endParaRPr lang="en-US" sz="1600" dirty="0">
                        <a:effectLst/>
                        <a:latin typeface="Arial"/>
                        <a:ea typeface="ＭＳ 明朝"/>
                        <a:cs typeface="Arial"/>
                      </a:endParaRPr>
                    </a:p>
                  </a:txBody>
                  <a:tcPr marL="68580" marR="68580" marT="0" marB="0" anchor="ctr"/>
                </a:tc>
                <a:extLst>
                  <a:ext uri="{0D108BD9-81ED-4DB2-BD59-A6C34878D82A}">
                    <a16:rowId xmlns:a16="http://schemas.microsoft.com/office/drawing/2014/main" xmlns="" val="10002"/>
                  </a:ext>
                </a:extLst>
              </a:tr>
              <a:tr h="370840">
                <a:tc rowSpan="2">
                  <a:txBody>
                    <a:bodyPr/>
                    <a:lstStyle/>
                    <a:p>
                      <a:pPr marL="0" marR="0" algn="ctr">
                        <a:spcBef>
                          <a:spcPts val="0"/>
                        </a:spcBef>
                        <a:spcAft>
                          <a:spcPts val="0"/>
                        </a:spcAft>
                      </a:pPr>
                      <a:r>
                        <a:rPr lang="en-US" sz="1600" b="1" i="1" dirty="0">
                          <a:effectLst/>
                          <a:latin typeface="Arial"/>
                          <a:ea typeface="Cambria"/>
                          <a:cs typeface="Arial"/>
                        </a:rPr>
                        <a:t>ISF Enhancements</a:t>
                      </a:r>
                      <a:endParaRPr lang="en-US" sz="1600" b="1" dirty="0">
                        <a:effectLst/>
                        <a:latin typeface="Arial"/>
                        <a:ea typeface="ＭＳ 明朝"/>
                        <a:cs typeface="Arial"/>
                      </a:endParaRPr>
                    </a:p>
                  </a:txBody>
                  <a:tcPr marL="68580" marR="68580" marT="0" marB="0" anchor="ctr"/>
                </a:tc>
                <a:tc>
                  <a:txBody>
                    <a:bodyPr/>
                    <a:lstStyle/>
                    <a:p>
                      <a:pPr marL="0" marR="0">
                        <a:spcBef>
                          <a:spcPts val="0"/>
                        </a:spcBef>
                        <a:spcAft>
                          <a:spcPts val="0"/>
                        </a:spcAft>
                      </a:pPr>
                      <a:r>
                        <a:rPr lang="en-US" sz="1600" i="1" dirty="0">
                          <a:effectLst/>
                          <a:latin typeface="Arial"/>
                          <a:ea typeface="Cambria"/>
                          <a:cs typeface="Arial"/>
                        </a:rPr>
                        <a:t>School-wide screening protocol includes a process to identify both </a:t>
                      </a:r>
                      <a:r>
                        <a:rPr lang="en-US" sz="1600" i="1" dirty="0" err="1">
                          <a:effectLst/>
                          <a:latin typeface="Arial"/>
                          <a:ea typeface="Cambria"/>
                          <a:cs typeface="Arial"/>
                        </a:rPr>
                        <a:t>internalizers</a:t>
                      </a:r>
                      <a:r>
                        <a:rPr lang="en-US" sz="1600" i="1" dirty="0">
                          <a:effectLst/>
                          <a:latin typeface="Arial"/>
                          <a:ea typeface="Cambria"/>
                          <a:cs typeface="Arial"/>
                        </a:rPr>
                        <a:t> and </a:t>
                      </a:r>
                      <a:r>
                        <a:rPr lang="en-US" sz="1600" i="1" dirty="0" err="1">
                          <a:effectLst/>
                          <a:latin typeface="Arial"/>
                          <a:ea typeface="Cambria"/>
                          <a:cs typeface="Arial"/>
                        </a:rPr>
                        <a:t>externalizers</a:t>
                      </a:r>
                      <a:r>
                        <a:rPr lang="en-US" sz="1600" i="1" dirty="0">
                          <a:effectLst/>
                          <a:latin typeface="Arial"/>
                          <a:ea typeface="Cambria"/>
                          <a:cs typeface="Arial"/>
                        </a:rPr>
                        <a:t>.</a:t>
                      </a:r>
                      <a:endParaRPr lang="en-US" sz="1600" dirty="0">
                        <a:effectLst/>
                        <a:latin typeface="Arial"/>
                        <a:ea typeface="ＭＳ 明朝"/>
                        <a:cs typeface="Arial"/>
                      </a:endParaRPr>
                    </a:p>
                  </a:txBody>
                  <a:tcPr marL="68580" marR="68580" marT="0" marB="0"/>
                </a:tc>
                <a:extLst>
                  <a:ext uri="{0D108BD9-81ED-4DB2-BD59-A6C34878D82A}">
                    <a16:rowId xmlns:a16="http://schemas.microsoft.com/office/drawing/2014/main" xmlns="" val="10003"/>
                  </a:ext>
                </a:extLst>
              </a:tr>
              <a:tr h="370840">
                <a:tc vMerge="1">
                  <a:txBody>
                    <a:bodyPr/>
                    <a:lstStyle/>
                    <a:p>
                      <a:endParaRPr lang="en-US"/>
                    </a:p>
                  </a:txBody>
                  <a:tcPr/>
                </a:tc>
                <a:tc>
                  <a:txBody>
                    <a:bodyPr/>
                    <a:lstStyle/>
                    <a:p>
                      <a:pPr marL="0" marR="0">
                        <a:spcBef>
                          <a:spcPts val="0"/>
                        </a:spcBef>
                        <a:spcAft>
                          <a:spcPts val="0"/>
                        </a:spcAft>
                      </a:pPr>
                      <a:r>
                        <a:rPr lang="en-US" sz="1600" i="1" dirty="0">
                          <a:effectLst/>
                          <a:latin typeface="Arial"/>
                          <a:ea typeface="Cambria"/>
                          <a:cs typeface="Arial"/>
                        </a:rPr>
                        <a:t>Data from screening and Tier II decision rules are used to select appropriate evidence-based intervention (e.g., if a small group of students are experiencing anxiety, an intervention specifically aligned to teach coping skills  is selected).</a:t>
                      </a:r>
                      <a:endParaRPr lang="en-US" sz="1600" dirty="0">
                        <a:effectLst/>
                        <a:latin typeface="Arial"/>
                        <a:ea typeface="ＭＳ 明朝"/>
                        <a:cs typeface="Arial"/>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87981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839200" cy="758825"/>
          </a:xfrm>
        </p:spPr>
        <p:txBody>
          <a:bodyPr numCol="1" anchorCtr="0" compatLnSpc="1">
            <a:prstTxWarp prst="textNoShape">
              <a:avLst/>
            </a:prstTxWarp>
            <a:normAutofit fontScale="90000"/>
          </a:bodyPr>
          <a:lstStyle/>
          <a:p>
            <a:pPr>
              <a:defRPr/>
            </a:pPr>
            <a:r>
              <a:rPr dirty="0">
                <a:ln>
                  <a:noFill/>
                </a:ln>
                <a:solidFill>
                  <a:schemeClr val="tx1"/>
                </a:solidFill>
                <a:effectLst>
                  <a:outerShdw blurRad="38100" dist="38100" dir="2700000" algn="tl">
                    <a:srgbClr val="DDDDDD"/>
                  </a:outerShdw>
                </a:effectLst>
                <a:latin typeface="Calibri" charset="0"/>
              </a:rPr>
              <a:t>Integration </a:t>
            </a:r>
            <a:r>
              <a:rPr lang="en-US" dirty="0" smtClean="0">
                <a:ln>
                  <a:noFill/>
                </a:ln>
                <a:solidFill>
                  <a:schemeClr val="tx1"/>
                </a:solidFill>
                <a:effectLst>
                  <a:outerShdw blurRad="38100" dist="38100" dir="2700000" algn="tl">
                    <a:srgbClr val="DDDDDD"/>
                  </a:outerShdw>
                </a:effectLst>
                <a:latin typeface="Calibri" charset="0"/>
              </a:rPr>
              <a:t>of Positive Family Support</a:t>
            </a:r>
            <a:br>
              <a:rPr lang="en-US" dirty="0" smtClean="0">
                <a:ln>
                  <a:noFill/>
                </a:ln>
                <a:solidFill>
                  <a:schemeClr val="tx1"/>
                </a:solidFill>
                <a:effectLst>
                  <a:outerShdw blurRad="38100" dist="38100" dir="2700000" algn="tl">
                    <a:srgbClr val="DDDDDD"/>
                  </a:outerShdw>
                </a:effectLst>
                <a:latin typeface="Calibri" charset="0"/>
              </a:rPr>
            </a:br>
            <a:r>
              <a:rPr dirty="0" smtClean="0">
                <a:ln>
                  <a:noFill/>
                </a:ln>
                <a:solidFill>
                  <a:schemeClr val="tx1"/>
                </a:solidFill>
                <a:effectLst>
                  <a:outerShdw blurRad="38100" dist="38100" dir="2700000" algn="tl">
                    <a:srgbClr val="DDDDDD"/>
                  </a:outerShdw>
                </a:effectLst>
                <a:latin typeface="Calibri" charset="0"/>
              </a:rPr>
              <a:t>into </a:t>
            </a:r>
            <a:r>
              <a:rPr dirty="0">
                <a:ln>
                  <a:noFill/>
                </a:ln>
                <a:solidFill>
                  <a:schemeClr val="tx1"/>
                </a:solidFill>
                <a:effectLst>
                  <a:outerShdw blurRad="38100" dist="38100" dir="2700000" algn="tl">
                    <a:srgbClr val="DDDDDD"/>
                  </a:outerShdw>
                </a:effectLst>
                <a:latin typeface="Calibri" charset="0"/>
              </a:rPr>
              <a:t>PBIS &amp; </a:t>
            </a:r>
            <a:r>
              <a:rPr dirty="0" smtClean="0">
                <a:ln>
                  <a:noFill/>
                </a:ln>
                <a:solidFill>
                  <a:schemeClr val="tx1"/>
                </a:solidFill>
                <a:effectLst>
                  <a:outerShdw blurRad="38100" dist="38100" dir="2700000" algn="tl">
                    <a:srgbClr val="DDDDDD"/>
                  </a:outerShdw>
                </a:effectLst>
                <a:latin typeface="Calibri" charset="0"/>
              </a:rPr>
              <a:t>RTI</a:t>
            </a:r>
            <a:r>
              <a:rPr lang="en-US" dirty="0" smtClean="0">
                <a:ln>
                  <a:noFill/>
                </a:ln>
                <a:solidFill>
                  <a:schemeClr val="tx1"/>
                </a:solidFill>
                <a:effectLst>
                  <a:outerShdw blurRad="38100" dist="38100" dir="2700000" algn="tl">
                    <a:srgbClr val="DDDDDD"/>
                  </a:outerShdw>
                </a:effectLst>
                <a:latin typeface="Calibri" charset="0"/>
              </a:rPr>
              <a:t> </a:t>
            </a:r>
            <a:r>
              <a:rPr lang="en-US" sz="2000" dirty="0" smtClean="0">
                <a:ln>
                  <a:noFill/>
                </a:ln>
                <a:solidFill>
                  <a:schemeClr val="tx1"/>
                </a:solidFill>
                <a:effectLst>
                  <a:outerShdw blurRad="38100" dist="38100" dir="2700000" algn="tl">
                    <a:srgbClr val="DDDDDD"/>
                  </a:outerShdw>
                </a:effectLst>
                <a:latin typeface="Calibri" charset="0"/>
              </a:rPr>
              <a:t>(Tom Dishon and Kevin Moore)</a:t>
            </a:r>
            <a:endParaRPr sz="2000" dirty="0">
              <a:ln>
                <a:noFill/>
              </a:ln>
              <a:solidFill>
                <a:schemeClr val="tx1"/>
              </a:solidFill>
              <a:effectLst>
                <a:outerShdw blurRad="38100" dist="38100" dir="2700000" algn="tl">
                  <a:srgbClr val="DDDDDD"/>
                </a:outerShdw>
              </a:effectLst>
              <a:latin typeface="Calibri" charset="0"/>
            </a:endParaRPr>
          </a:p>
        </p:txBody>
      </p:sp>
      <p:sp>
        <p:nvSpPr>
          <p:cNvPr id="19458" name="Content Placeholder 2"/>
          <p:cNvSpPr>
            <a:spLocks noGrp="1"/>
          </p:cNvSpPr>
          <p:nvPr>
            <p:ph sz="quarter" idx="4294967295"/>
          </p:nvPr>
        </p:nvSpPr>
        <p:spPr>
          <a:xfrm>
            <a:off x="0" y="1412875"/>
            <a:ext cx="8382000" cy="2211388"/>
          </a:xfrm>
        </p:spPr>
        <p:txBody>
          <a:bodyPr/>
          <a:lstStyle/>
          <a:p>
            <a:pPr algn="ctr">
              <a:buFontTx/>
              <a:buNone/>
            </a:pPr>
            <a:endParaRPr lang="en-US">
              <a:latin typeface="Calibri" charset="0"/>
            </a:endParaRPr>
          </a:p>
          <a:p>
            <a:pPr algn="ctr">
              <a:buFontTx/>
              <a:buNone/>
            </a:pPr>
            <a:endParaRPr lang="en-US">
              <a:latin typeface="Calibri" charset="0"/>
            </a:endParaRPr>
          </a:p>
          <a:p>
            <a:pPr algn="ctr">
              <a:buFontTx/>
              <a:buNone/>
            </a:pPr>
            <a:endParaRPr lang="en-US">
              <a:latin typeface="Calibri" charset="0"/>
            </a:endParaRPr>
          </a:p>
        </p:txBody>
      </p:sp>
      <p:grpSp>
        <p:nvGrpSpPr>
          <p:cNvPr id="4" name="Group 3"/>
          <p:cNvGrpSpPr>
            <a:grpSpLocks/>
          </p:cNvGrpSpPr>
          <p:nvPr/>
        </p:nvGrpSpPr>
        <p:grpSpPr bwMode="auto">
          <a:xfrm>
            <a:off x="3759624" y="1665513"/>
            <a:ext cx="1485900" cy="1306286"/>
            <a:chOff x="675014" y="0"/>
            <a:chExt cx="1230110" cy="711199"/>
          </a:xfrm>
        </p:grpSpPr>
        <p:sp>
          <p:nvSpPr>
            <p:cNvPr id="11" name="Trapezoid 10"/>
            <p:cNvSpPr/>
            <p:nvPr/>
          </p:nvSpPr>
          <p:spPr>
            <a:xfrm>
              <a:off x="857103" y="41486"/>
              <a:ext cx="655656" cy="669713"/>
            </a:xfrm>
            <a:prstGeom prst="trapezoid">
              <a:avLst>
                <a:gd name="adj" fmla="val 60268"/>
              </a:avLst>
            </a:prstGeom>
            <a:solidFill>
              <a:srgbClr val="C000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rapezoid 4"/>
            <p:cNvSpPr/>
            <p:nvPr/>
          </p:nvSpPr>
          <p:spPr>
            <a:xfrm>
              <a:off x="675014" y="0"/>
              <a:ext cx="1230110" cy="711199"/>
            </a:xfrm>
            <a:prstGeom prst="rect">
              <a:avLst/>
            </a:prstGeom>
            <a:ln>
              <a:noFill/>
            </a:ln>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en-US" sz="2400" b="1" dirty="0" smtClean="0">
                  <a:solidFill>
                    <a:schemeClr val="tx1"/>
                  </a:solidFill>
                </a:rPr>
                <a:t>Indicated</a:t>
              </a:r>
              <a:endParaRPr lang="en-US" sz="2400" b="1" dirty="0">
                <a:solidFill>
                  <a:schemeClr val="tx1"/>
                </a:solidFill>
              </a:endParaRPr>
            </a:p>
          </p:txBody>
        </p:sp>
      </p:grpSp>
      <p:grpSp>
        <p:nvGrpSpPr>
          <p:cNvPr id="5" name="Group 4"/>
          <p:cNvGrpSpPr>
            <a:grpSpLocks/>
          </p:cNvGrpSpPr>
          <p:nvPr/>
        </p:nvGrpSpPr>
        <p:grpSpPr bwMode="auto">
          <a:xfrm>
            <a:off x="3301999" y="2971799"/>
            <a:ext cx="2195287" cy="1709058"/>
            <a:chOff x="521131" y="711199"/>
            <a:chExt cx="1570090" cy="711199"/>
          </a:xfrm>
        </p:grpSpPr>
        <p:sp>
          <p:nvSpPr>
            <p:cNvPr id="9" name="Trapezoid 8"/>
            <p:cNvSpPr/>
            <p:nvPr/>
          </p:nvSpPr>
          <p:spPr>
            <a:xfrm>
              <a:off x="521131" y="711199"/>
              <a:ext cx="1570090" cy="507352"/>
            </a:xfrm>
            <a:prstGeom prst="trapezoid">
              <a:avLst>
                <a:gd name="adj" fmla="val 60268"/>
              </a:avLst>
            </a:prstGeom>
            <a:solidFill>
              <a:srgbClr val="FFFF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rapezoid 6"/>
            <p:cNvSpPr/>
            <p:nvPr/>
          </p:nvSpPr>
          <p:spPr>
            <a:xfrm>
              <a:off x="689818" y="711199"/>
              <a:ext cx="1199926" cy="711199"/>
            </a:xfrm>
            <a:prstGeom prst="rect">
              <a:avLst/>
            </a:prstGeom>
            <a:ln>
              <a:noFill/>
            </a:ln>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en-US" sz="2400" b="1" dirty="0">
                  <a:solidFill>
                    <a:schemeClr val="tx1"/>
                  </a:solidFill>
                </a:rPr>
                <a:t>Selected</a:t>
              </a:r>
            </a:p>
          </p:txBody>
        </p:sp>
      </p:grpSp>
      <p:grpSp>
        <p:nvGrpSpPr>
          <p:cNvPr id="19461" name="Group 5"/>
          <p:cNvGrpSpPr>
            <a:grpSpLocks/>
          </p:cNvGrpSpPr>
          <p:nvPr/>
        </p:nvGrpSpPr>
        <p:grpSpPr bwMode="auto">
          <a:xfrm>
            <a:off x="2251075" y="4191000"/>
            <a:ext cx="4298496" cy="1809750"/>
            <a:chOff x="0" y="1422399"/>
            <a:chExt cx="2571749" cy="711199"/>
          </a:xfrm>
        </p:grpSpPr>
        <p:sp>
          <p:nvSpPr>
            <p:cNvPr id="7" name="Trapezoid 6"/>
            <p:cNvSpPr/>
            <p:nvPr/>
          </p:nvSpPr>
          <p:spPr>
            <a:xfrm>
              <a:off x="0" y="1422399"/>
              <a:ext cx="2571749" cy="711199"/>
            </a:xfrm>
            <a:prstGeom prst="trapezoid">
              <a:avLst>
                <a:gd name="adj" fmla="val 60268"/>
              </a:avLst>
            </a:prstGeom>
            <a:solidFill>
              <a:srgbClr val="009644"/>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rapezoid 8"/>
            <p:cNvSpPr/>
            <p:nvPr/>
          </p:nvSpPr>
          <p:spPr>
            <a:xfrm>
              <a:off x="449705" y="1422399"/>
              <a:ext cx="1672340" cy="711199"/>
            </a:xfrm>
            <a:prstGeom prst="rect">
              <a:avLst/>
            </a:prstGeom>
            <a:ln>
              <a:noFill/>
            </a:ln>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en-US" sz="2400" b="1" dirty="0">
                  <a:solidFill>
                    <a:schemeClr val="tx1"/>
                  </a:solidFill>
                </a:rPr>
                <a:t>Universal</a:t>
              </a:r>
            </a:p>
          </p:txBody>
        </p:sp>
      </p:grpSp>
      <p:sp>
        <p:nvSpPr>
          <p:cNvPr id="13" name="Rounded Rectangle 12"/>
          <p:cNvSpPr/>
          <p:nvPr/>
        </p:nvSpPr>
        <p:spPr>
          <a:xfrm>
            <a:off x="5228510" y="1789532"/>
            <a:ext cx="3226516" cy="1106068"/>
          </a:xfrm>
          <a:prstGeom prst="roundRect">
            <a:avLst/>
          </a:prstGeom>
          <a:noFill/>
          <a:ln w="254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buFont typeface="Arial" pitchFamily="34" charset="0"/>
              <a:buChar char="•"/>
              <a:defRPr/>
            </a:pPr>
            <a:r>
              <a:rPr lang="en-US" sz="1700" dirty="0">
                <a:solidFill>
                  <a:schemeClr val="tx1"/>
                </a:solidFill>
              </a:rPr>
              <a:t>Family Check-</a:t>
            </a:r>
            <a:r>
              <a:rPr lang="en-US" sz="1700" dirty="0" smtClean="0">
                <a:solidFill>
                  <a:schemeClr val="tx1"/>
                </a:solidFill>
              </a:rPr>
              <a:t>Up </a:t>
            </a:r>
            <a:endParaRPr lang="en-US" sz="1700" dirty="0">
              <a:solidFill>
                <a:schemeClr val="tx1"/>
              </a:solidFill>
            </a:endParaRPr>
          </a:p>
          <a:p>
            <a:pPr>
              <a:buFont typeface="Arial" pitchFamily="34" charset="0"/>
              <a:buChar char="•"/>
              <a:defRPr/>
            </a:pPr>
            <a:r>
              <a:rPr lang="en-US" sz="1700" dirty="0">
                <a:solidFill>
                  <a:schemeClr val="tx1"/>
                </a:solidFill>
              </a:rPr>
              <a:t>Parenting Support </a:t>
            </a:r>
            <a:r>
              <a:rPr lang="en-US" sz="1700" dirty="0" smtClean="0">
                <a:solidFill>
                  <a:schemeClr val="tx1"/>
                </a:solidFill>
              </a:rPr>
              <a:t>Sessions</a:t>
            </a:r>
          </a:p>
          <a:p>
            <a:pPr>
              <a:buFont typeface="Arial" pitchFamily="34" charset="0"/>
              <a:buChar char="•"/>
              <a:defRPr/>
            </a:pPr>
            <a:r>
              <a:rPr lang="en-US" sz="1700" dirty="0" smtClean="0">
                <a:solidFill>
                  <a:schemeClr val="tx1"/>
                </a:solidFill>
              </a:rPr>
              <a:t>Parent Management Training</a:t>
            </a:r>
            <a:endParaRPr lang="en-US" sz="1700" dirty="0">
              <a:solidFill>
                <a:schemeClr val="tx1"/>
              </a:solidFill>
            </a:endParaRPr>
          </a:p>
          <a:p>
            <a:pPr>
              <a:buFont typeface="Arial" pitchFamily="34" charset="0"/>
              <a:buChar char="•"/>
              <a:defRPr/>
            </a:pPr>
            <a:r>
              <a:rPr lang="en-US" sz="1700" dirty="0">
                <a:solidFill>
                  <a:schemeClr val="tx1"/>
                </a:solidFill>
              </a:rPr>
              <a:t>Community Referrals</a:t>
            </a:r>
          </a:p>
        </p:txBody>
      </p:sp>
      <p:sp>
        <p:nvSpPr>
          <p:cNvPr id="15" name="Rounded Rectangle 14"/>
          <p:cNvSpPr/>
          <p:nvPr/>
        </p:nvSpPr>
        <p:spPr>
          <a:xfrm>
            <a:off x="5497286" y="3048000"/>
            <a:ext cx="3352800" cy="1143000"/>
          </a:xfrm>
          <a:prstGeom prst="roundRect">
            <a:avLst/>
          </a:prstGeom>
          <a:noFill/>
          <a:ln w="254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buFont typeface="Arial" pitchFamily="34" charset="0"/>
              <a:buChar char="•"/>
              <a:defRPr/>
            </a:pPr>
            <a:r>
              <a:rPr lang="en-US" sz="1700" dirty="0">
                <a:solidFill>
                  <a:schemeClr val="tx1"/>
                </a:solidFill>
              </a:rPr>
              <a:t>Parent </a:t>
            </a:r>
            <a:r>
              <a:rPr lang="en-US" sz="1700" dirty="0" smtClean="0">
                <a:solidFill>
                  <a:schemeClr val="tx1"/>
                </a:solidFill>
              </a:rPr>
              <a:t>Integration CICO</a:t>
            </a:r>
            <a:endParaRPr lang="en-US" sz="1700" dirty="0">
              <a:solidFill>
                <a:schemeClr val="tx1"/>
              </a:solidFill>
            </a:endParaRPr>
          </a:p>
          <a:p>
            <a:pPr>
              <a:buFont typeface="Arial" pitchFamily="34" charset="0"/>
              <a:buChar char="•"/>
              <a:defRPr/>
            </a:pPr>
            <a:r>
              <a:rPr lang="en-US" sz="1700" dirty="0" smtClean="0">
                <a:solidFill>
                  <a:schemeClr val="tx1"/>
                </a:solidFill>
              </a:rPr>
              <a:t>Attendance &amp; Homework Support</a:t>
            </a:r>
            <a:endParaRPr lang="en-US" sz="1700" dirty="0">
              <a:solidFill>
                <a:schemeClr val="tx1"/>
              </a:solidFill>
            </a:endParaRPr>
          </a:p>
          <a:p>
            <a:pPr>
              <a:buFont typeface="Arial" pitchFamily="34" charset="0"/>
              <a:buChar char="•"/>
              <a:defRPr/>
            </a:pPr>
            <a:r>
              <a:rPr lang="en-US" sz="1700" dirty="0" smtClean="0">
                <a:solidFill>
                  <a:schemeClr val="tx1"/>
                </a:solidFill>
              </a:rPr>
              <a:t>Home-School </a:t>
            </a:r>
            <a:r>
              <a:rPr lang="en-US" sz="1700" dirty="0" err="1" smtClean="0">
                <a:solidFill>
                  <a:schemeClr val="tx1"/>
                </a:solidFill>
              </a:rPr>
              <a:t>Beh</a:t>
            </a:r>
            <a:r>
              <a:rPr lang="en-US" sz="1700" dirty="0" smtClean="0">
                <a:solidFill>
                  <a:schemeClr val="tx1"/>
                </a:solidFill>
              </a:rPr>
              <a:t> </a:t>
            </a:r>
            <a:r>
              <a:rPr lang="en-US" sz="1700" dirty="0">
                <a:solidFill>
                  <a:schemeClr val="tx1"/>
                </a:solidFill>
              </a:rPr>
              <a:t>Change </a:t>
            </a:r>
            <a:r>
              <a:rPr lang="en-US" sz="1700" dirty="0" smtClean="0">
                <a:solidFill>
                  <a:schemeClr val="tx1"/>
                </a:solidFill>
              </a:rPr>
              <a:t>Plans</a:t>
            </a:r>
          </a:p>
          <a:p>
            <a:pPr>
              <a:buFont typeface="Arial" pitchFamily="34" charset="0"/>
              <a:buChar char="•"/>
              <a:defRPr/>
            </a:pPr>
            <a:r>
              <a:rPr lang="en-US" sz="1700" dirty="0" smtClean="0">
                <a:solidFill>
                  <a:schemeClr val="tx1"/>
                </a:solidFill>
              </a:rPr>
              <a:t>Email and Text messages</a:t>
            </a:r>
            <a:endParaRPr lang="en-US" sz="1700" dirty="0">
              <a:solidFill>
                <a:schemeClr val="tx1"/>
              </a:solidFill>
            </a:endParaRPr>
          </a:p>
        </p:txBody>
      </p:sp>
      <p:sp>
        <p:nvSpPr>
          <p:cNvPr id="17" name="Rounded Rectangle 16"/>
          <p:cNvSpPr/>
          <p:nvPr/>
        </p:nvSpPr>
        <p:spPr>
          <a:xfrm>
            <a:off x="6205312" y="4454927"/>
            <a:ext cx="3012850" cy="1417467"/>
          </a:xfrm>
          <a:prstGeom prst="roundRect">
            <a:avLst/>
          </a:prstGeom>
          <a:noFill/>
          <a:ln w="254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buFont typeface="Arial" pitchFamily="34" charset="0"/>
              <a:buChar char="•"/>
              <a:defRPr/>
            </a:pPr>
            <a:r>
              <a:rPr lang="en-US" sz="1600" dirty="0">
                <a:solidFill>
                  <a:schemeClr val="tx1"/>
                </a:solidFill>
              </a:rPr>
              <a:t>Family Resource Center</a:t>
            </a:r>
          </a:p>
          <a:p>
            <a:pPr>
              <a:buFont typeface="Arial" pitchFamily="34" charset="0"/>
              <a:buChar char="•"/>
              <a:defRPr/>
            </a:pPr>
            <a:r>
              <a:rPr lang="en-US" sz="1600" dirty="0">
                <a:solidFill>
                  <a:schemeClr val="tx1"/>
                </a:solidFill>
              </a:rPr>
              <a:t>Parenting </a:t>
            </a:r>
            <a:r>
              <a:rPr lang="en-US" sz="1600" dirty="0" smtClean="0">
                <a:solidFill>
                  <a:schemeClr val="tx1"/>
                </a:solidFill>
              </a:rPr>
              <a:t>Materials </a:t>
            </a:r>
          </a:p>
          <a:p>
            <a:pPr>
              <a:defRPr/>
            </a:pPr>
            <a:r>
              <a:rPr lang="en-US" sz="1600" dirty="0">
                <a:solidFill>
                  <a:schemeClr val="tx1"/>
                </a:solidFill>
              </a:rPr>
              <a:t> </a:t>
            </a:r>
            <a:r>
              <a:rPr lang="en-US" sz="1600" dirty="0" smtClean="0">
                <a:solidFill>
                  <a:schemeClr val="tx1"/>
                </a:solidFill>
              </a:rPr>
              <a:t>     (Brochures/Videos/Handouts)</a:t>
            </a:r>
            <a:endParaRPr lang="en-US" sz="1600" dirty="0">
              <a:solidFill>
                <a:schemeClr val="tx1"/>
              </a:solidFill>
            </a:endParaRPr>
          </a:p>
          <a:p>
            <a:pPr>
              <a:buFont typeface="Arial" pitchFamily="34" charset="0"/>
              <a:buChar char="•"/>
              <a:defRPr/>
            </a:pPr>
            <a:r>
              <a:rPr lang="en-US" sz="1600" dirty="0">
                <a:solidFill>
                  <a:schemeClr val="tx1"/>
                </a:solidFill>
              </a:rPr>
              <a:t>Positive Family Outreach</a:t>
            </a:r>
          </a:p>
          <a:p>
            <a:pPr>
              <a:buFont typeface="Arial" pitchFamily="34" charset="0"/>
              <a:buChar char="•"/>
              <a:defRPr/>
            </a:pPr>
            <a:r>
              <a:rPr lang="en-US" sz="1600" dirty="0">
                <a:solidFill>
                  <a:schemeClr val="tx1"/>
                </a:solidFill>
              </a:rPr>
              <a:t>Student </a:t>
            </a:r>
            <a:r>
              <a:rPr lang="en-US" sz="1600" dirty="0" smtClean="0">
                <a:solidFill>
                  <a:schemeClr val="tx1"/>
                </a:solidFill>
              </a:rPr>
              <a:t>Needs Parent </a:t>
            </a:r>
            <a:r>
              <a:rPr lang="en-US" sz="1600" dirty="0">
                <a:solidFill>
                  <a:schemeClr val="tx1"/>
                </a:solidFill>
              </a:rPr>
              <a:t>Screening</a:t>
            </a:r>
          </a:p>
        </p:txBody>
      </p:sp>
      <p:sp>
        <p:nvSpPr>
          <p:cNvPr id="18" name="Rounded Rectangle 17"/>
          <p:cNvSpPr/>
          <p:nvPr/>
        </p:nvSpPr>
        <p:spPr>
          <a:xfrm>
            <a:off x="990600" y="1789532"/>
            <a:ext cx="2819400" cy="990600"/>
          </a:xfrm>
          <a:prstGeom prst="roundRect">
            <a:avLst/>
          </a:prstGeom>
          <a:noFill/>
          <a:ln w="254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buFont typeface="Arial" pitchFamily="34" charset="0"/>
              <a:buChar char="•"/>
              <a:defRPr/>
            </a:pPr>
            <a:r>
              <a:rPr lang="en-US" sz="1700" dirty="0">
                <a:solidFill>
                  <a:schemeClr val="tx1"/>
                </a:solidFill>
              </a:rPr>
              <a:t>Individualized Supports</a:t>
            </a:r>
          </a:p>
          <a:p>
            <a:pPr>
              <a:buFont typeface="Arial" pitchFamily="34" charset="0"/>
              <a:buChar char="•"/>
              <a:defRPr/>
            </a:pPr>
            <a:r>
              <a:rPr lang="en-US" sz="1700" dirty="0">
                <a:solidFill>
                  <a:schemeClr val="tx1"/>
                </a:solidFill>
              </a:rPr>
              <a:t>Functional Behavioral </a:t>
            </a:r>
          </a:p>
          <a:p>
            <a:pPr marL="114300" indent="-114300">
              <a:defRPr/>
            </a:pPr>
            <a:r>
              <a:rPr lang="en-US" sz="1700" dirty="0">
                <a:solidFill>
                  <a:schemeClr val="tx1"/>
                </a:solidFill>
              </a:rPr>
              <a:t>  Assessments</a:t>
            </a:r>
          </a:p>
        </p:txBody>
      </p:sp>
      <p:sp>
        <p:nvSpPr>
          <p:cNvPr id="19" name="Rounded Rectangle 18"/>
          <p:cNvSpPr/>
          <p:nvPr/>
        </p:nvSpPr>
        <p:spPr>
          <a:xfrm>
            <a:off x="457200" y="3048000"/>
            <a:ext cx="2819400" cy="990600"/>
          </a:xfrm>
          <a:prstGeom prst="roundRect">
            <a:avLst/>
          </a:prstGeom>
          <a:noFill/>
          <a:ln w="254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buFont typeface="Arial" pitchFamily="34" charset="0"/>
              <a:buChar char="•"/>
              <a:defRPr/>
            </a:pPr>
            <a:r>
              <a:rPr lang="en-US" sz="1700" dirty="0">
                <a:solidFill>
                  <a:schemeClr val="tx1"/>
                </a:solidFill>
              </a:rPr>
              <a:t>Specialized Supports</a:t>
            </a:r>
          </a:p>
          <a:p>
            <a:pPr>
              <a:buFont typeface="Arial" pitchFamily="34" charset="0"/>
              <a:buChar char="•"/>
              <a:defRPr/>
            </a:pPr>
            <a:r>
              <a:rPr lang="en-US" sz="1700" dirty="0">
                <a:solidFill>
                  <a:schemeClr val="tx1"/>
                </a:solidFill>
              </a:rPr>
              <a:t>Check-In/Check-Out</a:t>
            </a:r>
          </a:p>
        </p:txBody>
      </p:sp>
      <p:sp>
        <p:nvSpPr>
          <p:cNvPr id="20" name="Rounded Rectangle 19"/>
          <p:cNvSpPr/>
          <p:nvPr/>
        </p:nvSpPr>
        <p:spPr>
          <a:xfrm>
            <a:off x="209550" y="4456073"/>
            <a:ext cx="2438400" cy="1143000"/>
          </a:xfrm>
          <a:prstGeom prst="roundRect">
            <a:avLst/>
          </a:prstGeom>
          <a:noFill/>
          <a:ln w="254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14300" indent="-114300">
              <a:buFont typeface="Arial" pitchFamily="34" charset="0"/>
              <a:buChar char="•"/>
              <a:defRPr/>
            </a:pPr>
            <a:r>
              <a:rPr lang="en-US" sz="1600" dirty="0">
                <a:solidFill>
                  <a:schemeClr val="tx1"/>
                </a:solidFill>
              </a:rPr>
              <a:t>School Rules &amp;                                         Expectations</a:t>
            </a:r>
          </a:p>
          <a:p>
            <a:pPr>
              <a:buFont typeface="Arial" pitchFamily="34" charset="0"/>
              <a:buChar char="•"/>
              <a:defRPr/>
            </a:pPr>
            <a:r>
              <a:rPr lang="en-US" sz="1600" dirty="0">
                <a:solidFill>
                  <a:schemeClr val="tx1"/>
                </a:solidFill>
              </a:rPr>
              <a:t>Positive Reinforcement</a:t>
            </a:r>
          </a:p>
          <a:p>
            <a:pPr>
              <a:buFont typeface="Arial" pitchFamily="34" charset="0"/>
              <a:buChar char="•"/>
              <a:defRPr/>
            </a:pPr>
            <a:r>
              <a:rPr lang="en-US" sz="1600" dirty="0">
                <a:solidFill>
                  <a:schemeClr val="tx1"/>
                </a:solidFill>
              </a:rPr>
              <a:t>Student Needs Screening</a:t>
            </a:r>
          </a:p>
        </p:txBody>
      </p:sp>
      <p:sp>
        <p:nvSpPr>
          <p:cNvPr id="3" name="TextBox 2"/>
          <p:cNvSpPr txBox="1"/>
          <p:nvPr/>
        </p:nvSpPr>
        <p:spPr>
          <a:xfrm>
            <a:off x="838200" y="6096000"/>
            <a:ext cx="3002895" cy="646331"/>
          </a:xfrm>
          <a:prstGeom prst="rect">
            <a:avLst/>
          </a:prstGeom>
          <a:noFill/>
        </p:spPr>
        <p:txBody>
          <a:bodyPr wrap="none" rtlCol="0">
            <a:spAutoFit/>
          </a:bodyPr>
          <a:lstStyle/>
          <a:p>
            <a:r>
              <a:rPr lang="en-US" dirty="0"/>
              <a:t>(</a:t>
            </a:r>
            <a:r>
              <a:rPr lang="en-US" b="1" u="sng" dirty="0"/>
              <a:t>http://</a:t>
            </a:r>
            <a:r>
              <a:rPr lang="en-US" b="1" u="sng" dirty="0" err="1"/>
              <a:t>fcu.cfc.uoregon.edu</a:t>
            </a:r>
            <a:r>
              <a:rPr lang="en-US" b="1" u="sng" dirty="0"/>
              <a:t>/</a:t>
            </a:r>
            <a:r>
              <a:rPr lang="en-US" dirty="0"/>
              <a:t>)</a:t>
            </a:r>
          </a:p>
          <a:p>
            <a:endParaRPr lang="en-US" dirty="0"/>
          </a:p>
        </p:txBody>
      </p:sp>
    </p:spTree>
    <p:extLst>
      <p:ext uri="{BB962C8B-B14F-4D97-AF65-F5344CB8AC3E}">
        <p14:creationId xmlns:p14="http://schemas.microsoft.com/office/powerpoint/2010/main" val="47907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838200"/>
            <a:ext cx="7620000" cy="4565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sz="4400" b="1" dirty="0">
              <a:solidFill>
                <a:srgbClr val="537A8E"/>
              </a:solidFill>
            </a:endParaRPr>
          </a:p>
          <a:p>
            <a:pPr algn="ctr" defTabSz="457200" fontAlgn="base">
              <a:spcBef>
                <a:spcPct val="0"/>
              </a:spcBef>
              <a:spcAft>
                <a:spcPct val="0"/>
              </a:spcAft>
              <a:defRPr/>
            </a:pPr>
            <a:endParaRPr lang="en-US" sz="4400" b="1" dirty="0">
              <a:solidFill>
                <a:srgbClr val="537A8E"/>
              </a:solidFill>
            </a:endParaRPr>
          </a:p>
          <a:p>
            <a:pPr algn="ctr" defTabSz="457200" fontAlgn="base">
              <a:spcBef>
                <a:spcPct val="0"/>
              </a:spcBef>
              <a:spcAft>
                <a:spcPct val="0"/>
              </a:spcAft>
              <a:defRPr/>
            </a:pPr>
            <a:r>
              <a:rPr lang="en-US" sz="4400" b="1" dirty="0" smtClean="0">
                <a:solidFill>
                  <a:schemeClr val="tx1"/>
                </a:solidFill>
              </a:rPr>
              <a:t>Methuen Public Schools</a:t>
            </a:r>
          </a:p>
          <a:p>
            <a:pPr algn="ctr" defTabSz="457200" fontAlgn="base">
              <a:spcBef>
                <a:spcPct val="0"/>
              </a:spcBef>
              <a:spcAft>
                <a:spcPct val="0"/>
              </a:spcAft>
              <a:defRPr/>
            </a:pPr>
            <a:r>
              <a:rPr lang="en-US" sz="4400" b="1" dirty="0" smtClean="0">
                <a:solidFill>
                  <a:schemeClr val="tx1"/>
                </a:solidFill>
              </a:rPr>
              <a:t>Methuen, MA</a:t>
            </a:r>
          </a:p>
          <a:p>
            <a:pPr algn="ctr" defTabSz="457200" fontAlgn="base">
              <a:spcBef>
                <a:spcPct val="0"/>
              </a:spcBef>
              <a:spcAft>
                <a:spcPct val="0"/>
              </a:spcAft>
              <a:defRPr/>
            </a:pPr>
            <a:r>
              <a:rPr lang="en-US" sz="4400" b="1" dirty="0" smtClean="0">
                <a:solidFill>
                  <a:schemeClr val="tx1"/>
                </a:solidFill>
              </a:rPr>
              <a:t>John Crocker</a:t>
            </a:r>
          </a:p>
          <a:p>
            <a:pPr algn="ctr" defTabSz="457200" fontAlgn="base">
              <a:spcBef>
                <a:spcPct val="0"/>
              </a:spcBef>
              <a:spcAft>
                <a:spcPct val="0"/>
              </a:spcAft>
              <a:defRPr/>
            </a:pPr>
            <a:r>
              <a:rPr lang="en-US" sz="3200" b="1" dirty="0" smtClean="0">
                <a:solidFill>
                  <a:schemeClr val="tx1"/>
                </a:solidFill>
              </a:rPr>
              <a:t>Session E8 </a:t>
            </a:r>
          </a:p>
          <a:p>
            <a:pPr algn="ctr" defTabSz="457200" fontAlgn="base">
              <a:spcBef>
                <a:spcPct val="0"/>
              </a:spcBef>
              <a:spcAft>
                <a:spcPct val="0"/>
              </a:spcAft>
              <a:defRPr/>
            </a:pPr>
            <a:r>
              <a:rPr lang="en-US" sz="3200" b="1" dirty="0" smtClean="0">
                <a:solidFill>
                  <a:schemeClr val="tx1"/>
                </a:solidFill>
              </a:rPr>
              <a:t>National PBIS Leadership Forum </a:t>
            </a:r>
          </a:p>
          <a:p>
            <a:pPr algn="ctr" defTabSz="457200" fontAlgn="base">
              <a:spcBef>
                <a:spcPct val="0"/>
              </a:spcBef>
              <a:spcAft>
                <a:spcPct val="0"/>
              </a:spcAft>
              <a:defRPr/>
            </a:pPr>
            <a:r>
              <a:rPr lang="en-US" sz="3200" b="1" dirty="0" smtClean="0">
                <a:solidFill>
                  <a:schemeClr val="tx1"/>
                </a:solidFill>
              </a:rPr>
              <a:t>October 28, 2016</a:t>
            </a:r>
            <a:endParaRPr lang="en-US" sz="3200" b="1" dirty="0">
              <a:solidFill>
                <a:schemeClr val="tx1"/>
              </a:solidFill>
            </a:endParaRPr>
          </a:p>
        </p:txBody>
      </p:sp>
      <p:sp>
        <p:nvSpPr>
          <p:cNvPr id="4" name="Title 3"/>
          <p:cNvSpPr>
            <a:spLocks noGrp="1"/>
          </p:cNvSpPr>
          <p:nvPr>
            <p:ph type="title"/>
          </p:nvPr>
        </p:nvSpPr>
        <p:spPr>
          <a:xfrm>
            <a:off x="2095500" y="4800600"/>
            <a:ext cx="6819900" cy="762000"/>
          </a:xfrm>
        </p:spPr>
        <p:txBody>
          <a:bodyPr>
            <a:normAutofit fontScale="90000"/>
          </a:bodyPr>
          <a:lstStyle/>
          <a:p>
            <a:pPr algn="ctr" eaLnBrk="1" fontAlgn="auto" hangingPunct="1">
              <a:spcAft>
                <a:spcPts val="0"/>
              </a:spcAft>
              <a:defRPr/>
            </a:pPr>
            <a:r>
              <a:rPr lang="en-US" dirty="0" smtClean="0">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John Crocker</a:t>
            </a:r>
            <a:r>
              <a:rPr lang="en-US" dirty="0"/>
              <a:t/>
            </a:r>
            <a:br>
              <a:rPr lang="en-US" dirty="0"/>
            </a:br>
            <a:r>
              <a:rPr lang="en-US" dirty="0" smtClean="0"/>
              <a:t/>
            </a:r>
            <a:br>
              <a:rPr lang="en-US" dirty="0" smtClean="0"/>
            </a:br>
            <a:r>
              <a:rPr lang="en-US" dirty="0"/>
              <a:t/>
            </a:r>
            <a:br>
              <a:rPr lang="en-US" dirty="0"/>
            </a:br>
            <a:endParaRPr lang="en-US" dirty="0">
              <a:latin typeface="Arial" panose="020B0604020202020204" pitchFamily="34" charset="0"/>
              <a:cs typeface="Arial" panose="020B0604020202020204" pitchFamily="34" charset="0"/>
            </a:endParaRPr>
          </a:p>
        </p:txBody>
      </p:sp>
      <p:pic>
        <p:nvPicPr>
          <p:cNvPr id="92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963" y="109538"/>
            <a:ext cx="1487487"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Title 1"/>
          <p:cNvSpPr txBox="1">
            <a:spLocks/>
          </p:cNvSpPr>
          <p:nvPr/>
        </p:nvSpPr>
        <p:spPr bwMode="auto">
          <a:xfrm>
            <a:off x="1538288" y="5486400"/>
            <a:ext cx="76200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5" charset="-128"/>
              </a:defRPr>
            </a:lvl9pPr>
          </a:lstStyle>
          <a:p>
            <a:pPr algn="ctr" defTabSz="457200" eaLnBrk="1" fontAlgn="base" hangingPunct="1">
              <a:spcBef>
                <a:spcPct val="0"/>
              </a:spcBef>
              <a:spcAft>
                <a:spcPct val="0"/>
              </a:spcAft>
            </a:pPr>
            <a:r>
              <a:rPr lang="en-US" altLang="en-US" b="1" dirty="0" smtClean="0">
                <a:solidFill>
                  <a:srgbClr val="FFFFFF"/>
                </a:solidFill>
                <a:latin typeface="Tw Cen MT" pitchFamily="34" charset="0"/>
              </a:rPr>
              <a:t>Comprehensive School Mental Health System </a:t>
            </a:r>
          </a:p>
          <a:p>
            <a:pPr algn="ctr" defTabSz="457200" eaLnBrk="1" fontAlgn="base" hangingPunct="1">
              <a:spcBef>
                <a:spcPct val="0"/>
              </a:spcBef>
              <a:spcAft>
                <a:spcPct val="0"/>
              </a:spcAft>
            </a:pPr>
            <a:r>
              <a:rPr lang="en-US" altLang="en-US" b="1" dirty="0" smtClean="0">
                <a:solidFill>
                  <a:srgbClr val="FFFFFF"/>
                </a:solidFill>
                <a:latin typeface="Tw Cen MT" pitchFamily="34" charset="0"/>
              </a:rPr>
              <a:t>National Quality Initiative Summit</a:t>
            </a:r>
          </a:p>
          <a:p>
            <a:pPr algn="ctr" defTabSz="457200" eaLnBrk="1" fontAlgn="base" hangingPunct="1">
              <a:spcBef>
                <a:spcPct val="0"/>
              </a:spcBef>
              <a:spcAft>
                <a:spcPct val="0"/>
              </a:spcAft>
            </a:pPr>
            <a:r>
              <a:rPr lang="en-US" altLang="en-US" b="1" dirty="0" smtClean="0">
                <a:solidFill>
                  <a:srgbClr val="FFFFFF"/>
                </a:solidFill>
                <a:latin typeface="Tw Cen MT" pitchFamily="34" charset="0"/>
              </a:rPr>
              <a:t>April 26, 2016</a:t>
            </a:r>
          </a:p>
          <a:p>
            <a:pPr algn="ctr" defTabSz="457200" eaLnBrk="1" fontAlgn="base" hangingPunct="1">
              <a:spcBef>
                <a:spcPct val="0"/>
              </a:spcBef>
              <a:spcAft>
                <a:spcPct val="0"/>
              </a:spcAft>
            </a:pPr>
            <a:endParaRPr lang="en-US" altLang="en-US" dirty="0" smtClean="0">
              <a:solidFill>
                <a:srgbClr val="FFFFFF"/>
              </a:solidFill>
              <a:latin typeface="Tw Cen MT" pitchFamily="34" charset="0"/>
            </a:endParaRPr>
          </a:p>
        </p:txBody>
      </p:sp>
      <p:pic>
        <p:nvPicPr>
          <p:cNvPr id="9222" name="Picture 2" descr="C:\Users\eashe\Desktop\Cap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913" y="109538"/>
            <a:ext cx="3843337"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2173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a:t>
            </a:r>
            <a:br>
              <a:rPr lang="en-US" dirty="0" smtClean="0"/>
            </a:br>
            <a:r>
              <a:rPr lang="en-US" dirty="0" smtClean="0"/>
              <a:t>Screening for Internalizing Problems</a:t>
            </a:r>
            <a:endParaRPr lang="en-US" dirty="0"/>
          </a:p>
        </p:txBody>
      </p:sp>
      <p:sp>
        <p:nvSpPr>
          <p:cNvPr id="3" name="Content Placeholder 2"/>
          <p:cNvSpPr>
            <a:spLocks noGrp="1"/>
          </p:cNvSpPr>
          <p:nvPr>
            <p:ph sz="quarter" idx="1"/>
          </p:nvPr>
        </p:nvSpPr>
        <p:spPr>
          <a:xfrm>
            <a:off x="612648" y="1600199"/>
            <a:ext cx="8153400" cy="4191001"/>
          </a:xfrm>
        </p:spPr>
        <p:txBody>
          <a:bodyPr/>
          <a:lstStyle/>
          <a:p>
            <a:r>
              <a:rPr lang="en-US" sz="2400" dirty="0" smtClean="0"/>
              <a:t>Two large scale screenings at Methuen High School</a:t>
            </a:r>
          </a:p>
          <a:p>
            <a:pPr lvl="1"/>
            <a:r>
              <a:rPr lang="en-US" sz="2400" dirty="0" smtClean="0"/>
              <a:t>GAD-7 anxiety screener (January)</a:t>
            </a:r>
          </a:p>
          <a:p>
            <a:pPr lvl="1"/>
            <a:r>
              <a:rPr lang="en-US" sz="2400" dirty="0" smtClean="0"/>
              <a:t>PHQ-9 depression screener (April)</a:t>
            </a:r>
          </a:p>
          <a:p>
            <a:r>
              <a:rPr lang="en-US" sz="2400" dirty="0" smtClean="0"/>
              <a:t>Electronic screening using Google forms</a:t>
            </a:r>
          </a:p>
          <a:p>
            <a:r>
              <a:rPr lang="en-US" sz="2400" dirty="0" smtClean="0"/>
              <a:t>Parent notification and opt-out process in advance</a:t>
            </a:r>
          </a:p>
          <a:p>
            <a:r>
              <a:rPr lang="en-US" sz="2400" dirty="0" smtClean="0"/>
              <a:t>100% of students who required follow-up received it within 7 days of the screening</a:t>
            </a:r>
            <a:endParaRPr lang="en-US" sz="2400" dirty="0"/>
          </a:p>
        </p:txBody>
      </p:sp>
    </p:spTree>
    <p:extLst>
      <p:ext uri="{BB962C8B-B14F-4D97-AF65-F5344CB8AC3E}">
        <p14:creationId xmlns:p14="http://schemas.microsoft.com/office/powerpoint/2010/main" val="1617765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Methuen HS, cont. </a:t>
            </a:r>
            <a:endParaRPr lang="en-US" dirty="0"/>
          </a:p>
        </p:txBody>
      </p:sp>
      <p:sp>
        <p:nvSpPr>
          <p:cNvPr id="3" name="Content Placeholder 2"/>
          <p:cNvSpPr>
            <a:spLocks noGrp="1"/>
          </p:cNvSpPr>
          <p:nvPr>
            <p:ph sz="quarter" idx="1"/>
          </p:nvPr>
        </p:nvSpPr>
        <p:spPr>
          <a:xfrm>
            <a:off x="612648" y="1600199"/>
            <a:ext cx="8153400" cy="4811111"/>
          </a:xfrm>
        </p:spPr>
        <p:txBody>
          <a:bodyPr>
            <a:normAutofit lnSpcReduction="10000"/>
          </a:bodyPr>
          <a:lstStyle/>
          <a:p>
            <a:r>
              <a:rPr lang="en-US" sz="2000" dirty="0" smtClean="0"/>
              <a:t>The two screenings yielded the following data:</a:t>
            </a:r>
          </a:p>
          <a:p>
            <a:pPr lvl="1"/>
            <a:r>
              <a:rPr lang="en-US" sz="2000" dirty="0" smtClean="0"/>
              <a:t>GAD-7 (January)</a:t>
            </a:r>
          </a:p>
          <a:p>
            <a:pPr lvl="2"/>
            <a:r>
              <a:rPr lang="en-US" sz="2000" dirty="0" smtClean="0"/>
              <a:t>840 responses (approx. 45% of the high school pop.)</a:t>
            </a:r>
          </a:p>
          <a:p>
            <a:pPr lvl="2"/>
            <a:r>
              <a:rPr lang="en-US" sz="2000" dirty="0" smtClean="0"/>
              <a:t>85 students scored in the severe range (10.1% of respondents)</a:t>
            </a:r>
          </a:p>
          <a:p>
            <a:pPr lvl="2"/>
            <a:r>
              <a:rPr lang="en-US" sz="2000" dirty="0" smtClean="0"/>
              <a:t>104 students scored in the moderate range (12.4% of respondents)</a:t>
            </a:r>
          </a:p>
          <a:p>
            <a:pPr lvl="1"/>
            <a:r>
              <a:rPr lang="en-US" sz="2000" dirty="0" smtClean="0"/>
              <a:t>PHQ-9 (April)</a:t>
            </a:r>
          </a:p>
          <a:p>
            <a:pPr lvl="2"/>
            <a:r>
              <a:rPr lang="en-US" sz="2000" dirty="0" smtClean="0"/>
              <a:t>853 responses (</a:t>
            </a:r>
            <a:r>
              <a:rPr lang="en-US" sz="2000" dirty="0"/>
              <a:t>approx. 45% of the high school pop</a:t>
            </a:r>
            <a:r>
              <a:rPr lang="en-US" sz="2000" dirty="0" smtClean="0"/>
              <a:t>.)</a:t>
            </a:r>
          </a:p>
          <a:p>
            <a:pPr lvl="2"/>
            <a:r>
              <a:rPr lang="en-US" sz="2000" dirty="0" smtClean="0"/>
              <a:t>69 students scored in the severe range (8.1% of respondents)</a:t>
            </a:r>
          </a:p>
          <a:p>
            <a:pPr lvl="2"/>
            <a:r>
              <a:rPr lang="en-US" sz="2000" dirty="0" smtClean="0"/>
              <a:t>102 students scored in the moderate range (12.0% of respondents)</a:t>
            </a:r>
          </a:p>
          <a:p>
            <a:pPr lvl="1"/>
            <a:r>
              <a:rPr lang="en-US" sz="2000" dirty="0" smtClean="0"/>
              <a:t>8.1% of students scored in the moderate or severe range on both screeners</a:t>
            </a:r>
          </a:p>
          <a:p>
            <a:pPr lvl="1"/>
            <a:r>
              <a:rPr lang="en-US" sz="2000" dirty="0" smtClean="0"/>
              <a:t>2.3% of students scored in the severe range on both screeners</a:t>
            </a:r>
            <a:endParaRPr lang="en-US" sz="2000" dirty="0"/>
          </a:p>
          <a:p>
            <a:pPr lvl="2"/>
            <a:endParaRPr lang="en-US" dirty="0" smtClean="0"/>
          </a:p>
          <a:p>
            <a:pPr lvl="2"/>
            <a:endParaRPr lang="en-US" dirty="0"/>
          </a:p>
        </p:txBody>
      </p:sp>
    </p:spTree>
    <p:extLst>
      <p:ext uri="{BB962C8B-B14F-4D97-AF65-F5344CB8AC3E}">
        <p14:creationId xmlns:p14="http://schemas.microsoft.com/office/powerpoint/2010/main" val="36950597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85875" y="1121725"/>
            <a:ext cx="8183700" cy="1473600"/>
          </a:xfrm>
          <a:prstGeom prst="rect">
            <a:avLst/>
          </a:prstGeom>
        </p:spPr>
        <p:txBody>
          <a:bodyPr vert="horz" wrap="square" lIns="91425" tIns="91425" rIns="91425" bIns="91425" rtlCol="0" anchor="b" anchorCtr="0">
            <a:noAutofit/>
          </a:bodyPr>
          <a:lstStyle/>
          <a:p>
            <a:pPr>
              <a:spcBef>
                <a:spcPts val="0"/>
              </a:spcBef>
            </a:pPr>
            <a:r>
              <a:rPr lang="en"/>
              <a:t>Mental Health Partnership in </a:t>
            </a:r>
          </a:p>
          <a:p>
            <a:pPr>
              <a:spcBef>
                <a:spcPts val="0"/>
              </a:spcBef>
            </a:pPr>
            <a:r>
              <a:rPr lang="en"/>
              <a:t>Vermont</a:t>
            </a:r>
          </a:p>
        </p:txBody>
      </p:sp>
      <p:sp>
        <p:nvSpPr>
          <p:cNvPr id="59" name="Shape 59"/>
          <p:cNvSpPr txBox="1">
            <a:spLocks noGrp="1"/>
          </p:cNvSpPr>
          <p:nvPr>
            <p:ph type="subTitle" idx="1"/>
          </p:nvPr>
        </p:nvSpPr>
        <p:spPr>
          <a:xfrm>
            <a:off x="485875" y="2595325"/>
            <a:ext cx="8183700" cy="861000"/>
          </a:xfrm>
          <a:prstGeom prst="rect">
            <a:avLst/>
          </a:prstGeom>
        </p:spPr>
        <p:txBody>
          <a:bodyPr vert="horz" wrap="square" lIns="91425" tIns="91425" rIns="91425" bIns="91425" rtlCol="0" anchor="t" anchorCtr="0">
            <a:noAutofit/>
          </a:bodyPr>
          <a:lstStyle/>
          <a:p>
            <a:pPr>
              <a:spcBef>
                <a:spcPts val="0"/>
              </a:spcBef>
            </a:pPr>
            <a:r>
              <a:rPr lang="en"/>
              <a:t>Orange North SU and WCMH’s Partnership</a:t>
            </a:r>
          </a:p>
          <a:p>
            <a:pPr>
              <a:spcBef>
                <a:spcPts val="0"/>
              </a:spcBef>
            </a:pPr>
            <a:r>
              <a:rPr lang="en"/>
              <a:t>VT PBIS Leadership Forum</a:t>
            </a:r>
          </a:p>
        </p:txBody>
      </p:sp>
    </p:spTree>
    <p:extLst>
      <p:ext uri="{BB962C8B-B14F-4D97-AF65-F5344CB8AC3E}">
        <p14:creationId xmlns:p14="http://schemas.microsoft.com/office/powerpoint/2010/main" val="325131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1302275"/>
            <a:ext cx="8520600" cy="623400"/>
          </a:xfrm>
          <a:prstGeom prst="rect">
            <a:avLst/>
          </a:prstGeom>
        </p:spPr>
        <p:txBody>
          <a:bodyPr vert="horz" wrap="square" lIns="91425" tIns="91425" rIns="91425" bIns="91425" rtlCol="0" anchor="t" anchorCtr="0">
            <a:noAutofit/>
          </a:bodyPr>
          <a:lstStyle/>
          <a:p>
            <a:r>
              <a:rPr lang="en"/>
              <a:t>ONSU/WSSU- Central Vermont SU</a:t>
            </a:r>
          </a:p>
        </p:txBody>
      </p:sp>
      <p:sp>
        <p:nvSpPr>
          <p:cNvPr id="66" name="Shape 66"/>
          <p:cNvSpPr txBox="1">
            <a:spLocks noGrp="1"/>
          </p:cNvSpPr>
          <p:nvPr>
            <p:ph type="body" idx="2"/>
          </p:nvPr>
        </p:nvSpPr>
        <p:spPr>
          <a:xfrm>
            <a:off x="2209800" y="2286000"/>
            <a:ext cx="3999900" cy="3416400"/>
          </a:xfrm>
          <a:prstGeom prst="rect">
            <a:avLst/>
          </a:prstGeom>
        </p:spPr>
        <p:txBody>
          <a:bodyPr vert="horz" wrap="square" lIns="91425" tIns="91425" rIns="91425" bIns="91425" rtlCol="0" anchor="t" anchorCtr="0">
            <a:noAutofit/>
          </a:bodyPr>
          <a:lstStyle/>
          <a:p>
            <a:pPr>
              <a:buNone/>
            </a:pPr>
            <a:endParaRPr sz="1200" dirty="0">
              <a:solidFill>
                <a:schemeClr val="dk2"/>
              </a:solidFill>
              <a:latin typeface="Calibri"/>
              <a:ea typeface="Calibri"/>
              <a:cs typeface="Calibri"/>
              <a:sym typeface="Calibri"/>
            </a:endParaRPr>
          </a:p>
          <a:p>
            <a:pPr>
              <a:buNone/>
            </a:pPr>
            <a:r>
              <a:rPr lang="en" sz="1800" dirty="0">
                <a:latin typeface="Calibri"/>
                <a:ea typeface="Calibri"/>
                <a:cs typeface="Calibri"/>
                <a:sym typeface="Calibri"/>
              </a:rPr>
              <a:t>Orange/Washington School District</a:t>
            </a:r>
          </a:p>
          <a:p>
            <a:pPr>
              <a:buNone/>
            </a:pPr>
            <a:r>
              <a:rPr lang="en" sz="1800" dirty="0">
                <a:latin typeface="Calibri"/>
                <a:ea typeface="Calibri"/>
                <a:cs typeface="Calibri"/>
                <a:sym typeface="Calibri"/>
              </a:rPr>
              <a:t> </a:t>
            </a:r>
          </a:p>
          <a:p>
            <a:pPr>
              <a:buClr>
                <a:schemeClr val="dk2"/>
              </a:buClr>
              <a:buSzPct val="61111"/>
              <a:buNone/>
            </a:pPr>
            <a:r>
              <a:rPr lang="en" sz="1800" dirty="0">
                <a:latin typeface="Calibri"/>
                <a:ea typeface="Calibri"/>
                <a:cs typeface="Calibri"/>
                <a:sym typeface="Calibri"/>
              </a:rPr>
              <a:t>Orange Center School</a:t>
            </a:r>
          </a:p>
          <a:p>
            <a:pPr>
              <a:buClr>
                <a:schemeClr val="dk2"/>
              </a:buClr>
              <a:buSzPct val="61111"/>
              <a:buNone/>
            </a:pPr>
            <a:r>
              <a:rPr lang="en" sz="1800" dirty="0">
                <a:latin typeface="Calibri"/>
                <a:ea typeface="Calibri"/>
                <a:cs typeface="Calibri"/>
                <a:sym typeface="Calibri"/>
              </a:rPr>
              <a:t> Washington Village</a:t>
            </a:r>
          </a:p>
          <a:p>
            <a:pPr>
              <a:buNone/>
            </a:pPr>
            <a:endParaRPr sz="1800" dirty="0">
              <a:latin typeface="Calibri"/>
              <a:ea typeface="Calibri"/>
              <a:cs typeface="Calibri"/>
              <a:sym typeface="Calibri"/>
            </a:endParaRPr>
          </a:p>
          <a:p>
            <a:pPr>
              <a:buNone/>
            </a:pPr>
            <a:r>
              <a:rPr lang="en" sz="1800" dirty="0">
                <a:latin typeface="Calibri"/>
                <a:ea typeface="Calibri"/>
                <a:cs typeface="Calibri"/>
                <a:sym typeface="Calibri"/>
              </a:rPr>
              <a:t>Central Vermont Unified Union School District</a:t>
            </a:r>
          </a:p>
          <a:p>
            <a:pPr>
              <a:buNone/>
            </a:pPr>
            <a:endParaRPr sz="1800" dirty="0">
              <a:latin typeface="Calibri"/>
              <a:ea typeface="Calibri"/>
              <a:cs typeface="Calibri"/>
              <a:sym typeface="Calibri"/>
            </a:endParaRPr>
          </a:p>
          <a:p>
            <a:pPr>
              <a:buClr>
                <a:schemeClr val="dk2"/>
              </a:buClr>
              <a:buSzPct val="61111"/>
              <a:buNone/>
            </a:pPr>
            <a:r>
              <a:rPr lang="en" sz="1800" dirty="0">
                <a:latin typeface="Calibri"/>
                <a:ea typeface="Calibri"/>
                <a:cs typeface="Calibri"/>
                <a:sym typeface="Calibri"/>
              </a:rPr>
              <a:t>Williamstown</a:t>
            </a:r>
          </a:p>
          <a:p>
            <a:pPr>
              <a:buNone/>
            </a:pPr>
            <a:r>
              <a:rPr lang="en" sz="1800" dirty="0">
                <a:latin typeface="Calibri"/>
                <a:ea typeface="Calibri"/>
                <a:cs typeface="Calibri"/>
                <a:sym typeface="Calibri"/>
              </a:rPr>
              <a:t>Northfield</a:t>
            </a:r>
          </a:p>
        </p:txBody>
      </p:sp>
    </p:spTree>
    <p:extLst>
      <p:ext uri="{BB962C8B-B14F-4D97-AF65-F5344CB8AC3E}">
        <p14:creationId xmlns:p14="http://schemas.microsoft.com/office/powerpoint/2010/main" val="371204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1302275"/>
            <a:ext cx="8520600" cy="623400"/>
          </a:xfrm>
          <a:prstGeom prst="rect">
            <a:avLst/>
          </a:prstGeom>
        </p:spPr>
        <p:txBody>
          <a:bodyPr vert="horz" wrap="square" lIns="91425" tIns="91425" rIns="91425" bIns="91425" rtlCol="0" anchor="t" anchorCtr="0">
            <a:noAutofit/>
          </a:bodyPr>
          <a:lstStyle/>
          <a:p>
            <a:r>
              <a:rPr lang="en"/>
              <a:t>Setting the Context</a:t>
            </a:r>
          </a:p>
        </p:txBody>
      </p:sp>
      <p:sp>
        <p:nvSpPr>
          <p:cNvPr id="72" name="Shape 72"/>
          <p:cNvSpPr txBox="1">
            <a:spLocks noGrp="1"/>
          </p:cNvSpPr>
          <p:nvPr>
            <p:ph type="body" idx="1"/>
          </p:nvPr>
        </p:nvSpPr>
        <p:spPr>
          <a:xfrm>
            <a:off x="311700" y="2009725"/>
            <a:ext cx="8520600" cy="3416400"/>
          </a:xfrm>
          <a:prstGeom prst="rect">
            <a:avLst/>
          </a:prstGeom>
        </p:spPr>
        <p:txBody>
          <a:bodyPr vert="horz" wrap="square" lIns="91425" tIns="91425" rIns="91425" bIns="91425" rtlCol="0" anchor="t" anchorCtr="0">
            <a:noAutofit/>
          </a:bodyPr>
          <a:lstStyle/>
          <a:p>
            <a:pPr marL="273050" indent="-285115">
              <a:spcBef>
                <a:spcPts val="500"/>
              </a:spcBef>
              <a:buClr>
                <a:schemeClr val="dk2"/>
              </a:buClr>
              <a:buSzPct val="100000"/>
              <a:buFont typeface="Calibri"/>
              <a:buChar char="●"/>
            </a:pPr>
            <a:r>
              <a:rPr lang="en" sz="2400" dirty="0">
                <a:latin typeface="Calibri"/>
                <a:ea typeface="Calibri"/>
                <a:cs typeface="Calibri"/>
                <a:sym typeface="Calibri"/>
              </a:rPr>
              <a:t>K-8 school with 100  students</a:t>
            </a:r>
          </a:p>
          <a:p>
            <a:pPr marL="273050" indent="-285115">
              <a:spcBef>
                <a:spcPts val="500"/>
              </a:spcBef>
              <a:buClr>
                <a:schemeClr val="dk2"/>
              </a:buClr>
              <a:buSzPct val="100000"/>
              <a:buFont typeface="Calibri"/>
              <a:buChar char="●"/>
            </a:pPr>
            <a:r>
              <a:rPr lang="en" sz="2400" dirty="0">
                <a:latin typeface="Calibri"/>
                <a:ea typeface="Calibri"/>
                <a:cs typeface="Calibri"/>
                <a:sym typeface="Calibri"/>
              </a:rPr>
              <a:t>No school-wide approach to behavior</a:t>
            </a:r>
          </a:p>
          <a:p>
            <a:pPr marL="273050" indent="-285115">
              <a:spcBef>
                <a:spcPts val="500"/>
              </a:spcBef>
              <a:buClr>
                <a:schemeClr val="dk2"/>
              </a:buClr>
              <a:buSzPct val="100000"/>
              <a:buFont typeface="Calibri"/>
              <a:buChar char="●"/>
            </a:pPr>
            <a:r>
              <a:rPr lang="en" sz="2400" dirty="0">
                <a:latin typeface="Calibri"/>
                <a:ea typeface="Calibri"/>
                <a:cs typeface="Calibri"/>
                <a:sym typeface="Calibri"/>
              </a:rPr>
              <a:t>Six 1:1 Behavior Interventionists (contracted from local mental health agency)</a:t>
            </a:r>
          </a:p>
          <a:p>
            <a:pPr marL="273050" indent="-285115">
              <a:spcBef>
                <a:spcPts val="500"/>
              </a:spcBef>
              <a:buClr>
                <a:schemeClr val="dk2"/>
              </a:buClr>
              <a:buSzPct val="100000"/>
              <a:buFont typeface="Calibri"/>
              <a:buChar char="●"/>
            </a:pPr>
            <a:r>
              <a:rPr lang="en" sz="2400" dirty="0">
                <a:latin typeface="Calibri"/>
                <a:ea typeface="Calibri"/>
                <a:cs typeface="Calibri"/>
                <a:sym typeface="Calibri"/>
              </a:rPr>
              <a:t>Chronic office referrals with no attention to data</a:t>
            </a:r>
          </a:p>
          <a:p>
            <a:pPr marL="273050" indent="-285115">
              <a:spcBef>
                <a:spcPts val="500"/>
              </a:spcBef>
              <a:buClr>
                <a:schemeClr val="dk2"/>
              </a:buClr>
              <a:buSzPct val="100000"/>
              <a:buFont typeface="Calibri"/>
              <a:buChar char="●"/>
            </a:pPr>
            <a:r>
              <a:rPr lang="en" sz="2400" dirty="0">
                <a:latin typeface="Calibri"/>
                <a:ea typeface="Calibri"/>
                <a:cs typeface="Calibri"/>
                <a:sym typeface="Calibri"/>
              </a:rPr>
              <a:t>Ineffective leadership</a:t>
            </a:r>
          </a:p>
          <a:p>
            <a:pPr>
              <a:buNone/>
            </a:pPr>
            <a:endParaRPr sz="2400" dirty="0">
              <a:latin typeface="Calibri"/>
              <a:ea typeface="Calibri"/>
              <a:cs typeface="Calibri"/>
              <a:sym typeface="Calibri"/>
            </a:endParaRPr>
          </a:p>
        </p:txBody>
      </p:sp>
    </p:spTree>
    <p:extLst>
      <p:ext uri="{BB962C8B-B14F-4D97-AF65-F5344CB8AC3E}">
        <p14:creationId xmlns:p14="http://schemas.microsoft.com/office/powerpoint/2010/main" val="913379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51" y="375449"/>
            <a:ext cx="6987106" cy="915357"/>
          </a:xfrm>
        </p:spPr>
        <p:txBody>
          <a:bodyPr>
            <a:noAutofit/>
          </a:bodyPr>
          <a:lstStyle/>
          <a:p>
            <a:r>
              <a:rPr lang="en-US" sz="2800" b="1" dirty="0" smtClean="0">
                <a:solidFill>
                  <a:srgbClr val="000000"/>
                </a:solidFill>
              </a:rPr>
              <a:t>ISF National Leadership Team</a:t>
            </a:r>
            <a:br>
              <a:rPr lang="en-US" sz="2800" b="1" dirty="0" smtClean="0">
                <a:solidFill>
                  <a:srgbClr val="000000"/>
                </a:solidFill>
              </a:rPr>
            </a:br>
            <a:endParaRPr lang="en-US" sz="2800" b="1" dirty="0">
              <a:solidFill>
                <a:srgbClr val="000000"/>
              </a:solidFill>
            </a:endParaRPr>
          </a:p>
        </p:txBody>
      </p:sp>
      <p:sp>
        <p:nvSpPr>
          <p:cNvPr id="3" name="Subtitle 2"/>
          <p:cNvSpPr>
            <a:spLocks noGrp="1"/>
          </p:cNvSpPr>
          <p:nvPr>
            <p:ph sz="half" idx="1"/>
          </p:nvPr>
        </p:nvSpPr>
        <p:spPr>
          <a:xfrm>
            <a:off x="364604" y="1433066"/>
            <a:ext cx="4038600" cy="5060116"/>
          </a:xfrm>
        </p:spPr>
        <p:txBody>
          <a:bodyPr>
            <a:noAutofit/>
          </a:bodyPr>
          <a:lstStyle/>
          <a:p>
            <a:pPr>
              <a:lnSpc>
                <a:spcPct val="110000"/>
              </a:lnSpc>
            </a:pPr>
            <a:r>
              <a:rPr lang="en-US" sz="1600" b="1" dirty="0" smtClean="0">
                <a:solidFill>
                  <a:srgbClr val="1D2A53"/>
                </a:solidFill>
              </a:rPr>
              <a:t>Susan Barrett</a:t>
            </a:r>
            <a:r>
              <a:rPr lang="en-US" sz="1600" dirty="0" smtClean="0">
                <a:solidFill>
                  <a:srgbClr val="1D2A53"/>
                </a:solidFill>
              </a:rPr>
              <a:t>, Director, Mid-Atlantic PBIS</a:t>
            </a:r>
            <a:br>
              <a:rPr lang="en-US" sz="1600" dirty="0" smtClean="0">
                <a:solidFill>
                  <a:srgbClr val="1D2A53"/>
                </a:solidFill>
              </a:rPr>
            </a:br>
            <a:r>
              <a:rPr lang="en-US" sz="1600" dirty="0" smtClean="0">
                <a:solidFill>
                  <a:srgbClr val="1D2A53"/>
                </a:solidFill>
                <a:hlinkClick r:id="rId3"/>
              </a:rPr>
              <a:t>sbarrett@midatlanticpbis.org</a:t>
            </a:r>
            <a:r>
              <a:rPr lang="en-US" sz="1600" dirty="0" smtClean="0">
                <a:solidFill>
                  <a:srgbClr val="1D2A53"/>
                </a:solidFill>
              </a:rPr>
              <a:t> </a:t>
            </a:r>
            <a:br>
              <a:rPr lang="en-US" sz="1600" dirty="0" smtClean="0">
                <a:solidFill>
                  <a:srgbClr val="1D2A53"/>
                </a:solidFill>
              </a:rPr>
            </a:br>
            <a:endParaRPr lang="en-US" sz="1600" dirty="0" smtClean="0">
              <a:solidFill>
                <a:srgbClr val="1D2A53"/>
              </a:solidFill>
            </a:endParaRPr>
          </a:p>
          <a:p>
            <a:pPr>
              <a:lnSpc>
                <a:spcPct val="110000"/>
              </a:lnSpc>
            </a:pPr>
            <a:r>
              <a:rPr lang="en-US" sz="1600" b="1" dirty="0" smtClean="0">
                <a:solidFill>
                  <a:srgbClr val="1D2A53"/>
                </a:solidFill>
              </a:rPr>
              <a:t>Lucille </a:t>
            </a:r>
            <a:r>
              <a:rPr lang="en-US" sz="1600" b="1" dirty="0" err="1" smtClean="0">
                <a:solidFill>
                  <a:srgbClr val="1D2A53"/>
                </a:solidFill>
              </a:rPr>
              <a:t>Eber</a:t>
            </a:r>
            <a:r>
              <a:rPr lang="en-US" sz="1600" dirty="0" smtClean="0">
                <a:solidFill>
                  <a:srgbClr val="1D2A53"/>
                </a:solidFill>
              </a:rPr>
              <a:t>, Director, Midwest PBIS </a:t>
            </a:r>
            <a:br>
              <a:rPr lang="en-US" sz="1600" dirty="0" smtClean="0">
                <a:solidFill>
                  <a:srgbClr val="1D2A53"/>
                </a:solidFill>
              </a:rPr>
            </a:br>
            <a:r>
              <a:rPr lang="en-US" sz="1600" dirty="0" smtClean="0">
                <a:solidFill>
                  <a:srgbClr val="1D2A53"/>
                </a:solidFill>
                <a:hlinkClick r:id="rId4"/>
              </a:rPr>
              <a:t>lucille.eber@midwestpbis.org</a:t>
            </a:r>
            <a:r>
              <a:rPr lang="en-US" sz="1600" dirty="0" smtClean="0">
                <a:solidFill>
                  <a:srgbClr val="1D2A53"/>
                </a:solidFill>
              </a:rPr>
              <a:t> </a:t>
            </a:r>
          </a:p>
          <a:p>
            <a:pPr>
              <a:lnSpc>
                <a:spcPct val="110000"/>
              </a:lnSpc>
              <a:buNone/>
            </a:pPr>
            <a:endParaRPr lang="en-US" sz="1600" dirty="0" smtClean="0">
              <a:solidFill>
                <a:srgbClr val="1D2A53"/>
              </a:solidFill>
            </a:endParaRPr>
          </a:p>
          <a:p>
            <a:pPr>
              <a:lnSpc>
                <a:spcPct val="110000"/>
              </a:lnSpc>
            </a:pPr>
            <a:r>
              <a:rPr lang="en-US" sz="1600" b="1" dirty="0" smtClean="0"/>
              <a:t>Bob Putnam,</a:t>
            </a:r>
            <a:r>
              <a:rPr lang="en-US" sz="1600" dirty="0" smtClean="0"/>
              <a:t> Executive Vice President of PBIS and Consultation, May Institute</a:t>
            </a:r>
          </a:p>
          <a:p>
            <a:pPr>
              <a:buNone/>
            </a:pPr>
            <a:r>
              <a:rPr lang="en-US" sz="1600" dirty="0" smtClean="0"/>
              <a:t>       </a:t>
            </a:r>
            <a:r>
              <a:rPr lang="en-US" sz="1600" dirty="0" smtClean="0">
                <a:hlinkClick r:id="rId5"/>
              </a:rPr>
              <a:t>bputnam@mayinstitute.org</a:t>
            </a:r>
            <a:endParaRPr lang="en-US" sz="1600" dirty="0" smtClean="0"/>
          </a:p>
          <a:p>
            <a:pPr>
              <a:buNone/>
            </a:pPr>
            <a:r>
              <a:rPr lang="en-US" sz="1600" dirty="0" smtClean="0"/>
              <a:t>  </a:t>
            </a:r>
          </a:p>
          <a:p>
            <a:r>
              <a:rPr lang="en-US" sz="1600" b="1" dirty="0" smtClean="0"/>
              <a:t>Kelly Perales</a:t>
            </a:r>
            <a:r>
              <a:rPr lang="en-US" sz="1600" dirty="0" smtClean="0"/>
              <a:t>, Director of Training and Technical Assistance PBIS/MH Integration, Midwest PBIS Network</a:t>
            </a:r>
          </a:p>
          <a:p>
            <a:pPr>
              <a:buNone/>
            </a:pPr>
            <a:r>
              <a:rPr lang="en-US" sz="1600" dirty="0" smtClean="0">
                <a:solidFill>
                  <a:srgbClr val="1D2A53"/>
                </a:solidFill>
              </a:rPr>
              <a:t>       </a:t>
            </a:r>
            <a:r>
              <a:rPr lang="en-US" sz="1600" dirty="0" smtClean="0">
                <a:solidFill>
                  <a:srgbClr val="1D2A53"/>
                </a:solidFill>
                <a:hlinkClick r:id="rId6"/>
              </a:rPr>
              <a:t>kelly.perales@midwestpbis.org</a:t>
            </a:r>
            <a:endParaRPr lang="en-US" sz="1600" dirty="0" smtClean="0">
              <a:solidFill>
                <a:srgbClr val="1D2A53"/>
              </a:solidFill>
            </a:endParaRPr>
          </a:p>
          <a:p>
            <a:pPr>
              <a:lnSpc>
                <a:spcPct val="110000"/>
              </a:lnSpc>
              <a:buNone/>
            </a:pPr>
            <a:r>
              <a:rPr lang="en-US" sz="1400" dirty="0" smtClean="0">
                <a:solidFill>
                  <a:srgbClr val="1D2A53"/>
                </a:solidFill>
              </a:rPr>
              <a:t/>
            </a:r>
            <a:br>
              <a:rPr lang="en-US" sz="1400" dirty="0" smtClean="0">
                <a:solidFill>
                  <a:srgbClr val="1D2A53"/>
                </a:solidFill>
              </a:rPr>
            </a:br>
            <a:endParaRPr lang="en-US" sz="1400" dirty="0" smtClean="0">
              <a:solidFill>
                <a:srgbClr val="1D2A53"/>
              </a:solidFill>
            </a:endParaRPr>
          </a:p>
          <a:p>
            <a:pPr>
              <a:lnSpc>
                <a:spcPct val="110000"/>
              </a:lnSpc>
              <a:buNone/>
            </a:pPr>
            <a:r>
              <a:rPr lang="en-US" sz="1400" dirty="0" smtClean="0">
                <a:solidFill>
                  <a:srgbClr val="1D2A53"/>
                </a:solidFill>
              </a:rPr>
              <a:t/>
            </a:r>
            <a:br>
              <a:rPr lang="en-US" sz="1400" dirty="0" smtClean="0">
                <a:solidFill>
                  <a:srgbClr val="1D2A53"/>
                </a:solidFill>
              </a:rPr>
            </a:br>
            <a:endParaRPr lang="en-US" sz="1400" dirty="0" smtClean="0">
              <a:solidFill>
                <a:srgbClr val="1D2A53"/>
              </a:solidFill>
            </a:endParaRPr>
          </a:p>
          <a:p>
            <a:pPr marL="0" indent="0">
              <a:lnSpc>
                <a:spcPct val="110000"/>
              </a:lnSpc>
              <a:buNone/>
            </a:pPr>
            <a:r>
              <a:rPr lang="en-US" sz="1600" dirty="0" smtClean="0"/>
              <a:t/>
            </a:r>
            <a:br>
              <a:rPr lang="en-US" sz="1600" dirty="0" smtClean="0"/>
            </a:br>
            <a:endParaRPr lang="en-US" sz="1600" dirty="0" smtClean="0"/>
          </a:p>
        </p:txBody>
      </p:sp>
      <p:sp>
        <p:nvSpPr>
          <p:cNvPr id="4" name="Content Placeholder 3"/>
          <p:cNvSpPr>
            <a:spLocks noGrp="1"/>
          </p:cNvSpPr>
          <p:nvPr>
            <p:ph sz="half" idx="2"/>
          </p:nvPr>
        </p:nvSpPr>
        <p:spPr>
          <a:xfrm>
            <a:off x="4555604" y="1442791"/>
            <a:ext cx="4038600" cy="4955152"/>
          </a:xfrm>
        </p:spPr>
        <p:txBody>
          <a:bodyPr>
            <a:noAutofit/>
          </a:bodyPr>
          <a:lstStyle/>
          <a:p>
            <a:r>
              <a:rPr lang="en-US" sz="1600" b="1" dirty="0" smtClean="0">
                <a:solidFill>
                  <a:srgbClr val="1D2A53"/>
                </a:solidFill>
              </a:rPr>
              <a:t>Mark </a:t>
            </a:r>
            <a:r>
              <a:rPr lang="en-US" sz="1600" b="1" dirty="0" err="1" smtClean="0">
                <a:solidFill>
                  <a:srgbClr val="1D2A53"/>
                </a:solidFill>
              </a:rPr>
              <a:t>Weist</a:t>
            </a:r>
            <a:r>
              <a:rPr lang="en-US" sz="1600" dirty="0" smtClean="0">
                <a:solidFill>
                  <a:srgbClr val="1D2A53"/>
                </a:solidFill>
              </a:rPr>
              <a:t>, Professor, Clinical-Community and School Psychology, U South Carolina</a:t>
            </a:r>
            <a:br>
              <a:rPr lang="en-US" sz="1600" dirty="0" smtClean="0">
                <a:solidFill>
                  <a:srgbClr val="1D2A53"/>
                </a:solidFill>
              </a:rPr>
            </a:br>
            <a:r>
              <a:rPr lang="en-US" sz="1600" dirty="0" smtClean="0">
                <a:solidFill>
                  <a:srgbClr val="1D2A53"/>
                </a:solidFill>
                <a:hlinkClick r:id="rId7"/>
              </a:rPr>
              <a:t>weist@mailbox.sc.edu</a:t>
            </a:r>
            <a:r>
              <a:rPr lang="en-US" sz="1600" dirty="0" smtClean="0">
                <a:solidFill>
                  <a:srgbClr val="1D2A53"/>
                </a:solidFill>
              </a:rPr>
              <a:t> </a:t>
            </a:r>
          </a:p>
          <a:p>
            <a:pPr>
              <a:buNone/>
            </a:pPr>
            <a:endParaRPr lang="en-US" sz="1600" dirty="0" smtClean="0">
              <a:solidFill>
                <a:srgbClr val="1D2A53"/>
              </a:solidFill>
            </a:endParaRPr>
          </a:p>
          <a:p>
            <a:r>
              <a:rPr lang="en-US" sz="1600" b="1" dirty="0" smtClean="0">
                <a:solidFill>
                  <a:srgbClr val="1D2A53"/>
                </a:solidFill>
              </a:rPr>
              <a:t>Sharon </a:t>
            </a:r>
            <a:r>
              <a:rPr lang="en-US" sz="1600" b="1" dirty="0">
                <a:solidFill>
                  <a:srgbClr val="1D2A53"/>
                </a:solidFill>
              </a:rPr>
              <a:t>Stephan</a:t>
            </a:r>
            <a:r>
              <a:rPr lang="en-US" sz="1600" dirty="0">
                <a:solidFill>
                  <a:srgbClr val="1D2A53"/>
                </a:solidFill>
              </a:rPr>
              <a:t>,</a:t>
            </a:r>
            <a:r>
              <a:rPr lang="en-US" sz="1600" dirty="0" smtClean="0">
                <a:solidFill>
                  <a:srgbClr val="1D2A53"/>
                </a:solidFill>
              </a:rPr>
              <a:t> Co-Director, CSMH</a:t>
            </a:r>
            <a:br>
              <a:rPr lang="en-US" sz="1600" dirty="0" smtClean="0">
                <a:solidFill>
                  <a:srgbClr val="1D2A53"/>
                </a:solidFill>
              </a:rPr>
            </a:br>
            <a:r>
              <a:rPr lang="en-US" sz="1600" dirty="0">
                <a:solidFill>
                  <a:srgbClr val="1D2A53"/>
                </a:solidFill>
                <a:hlinkClick r:id="rId8"/>
              </a:rPr>
              <a:t>sstephan@psych.umaryland.edu</a:t>
            </a:r>
            <a:r>
              <a:rPr lang="en-US" sz="1600" dirty="0">
                <a:solidFill>
                  <a:srgbClr val="1D2A53"/>
                </a:solidFill>
              </a:rPr>
              <a:t/>
            </a:r>
            <a:br>
              <a:rPr lang="en-US" sz="1600" dirty="0">
                <a:solidFill>
                  <a:srgbClr val="1D2A53"/>
                </a:solidFill>
              </a:rPr>
            </a:br>
            <a:r>
              <a:rPr lang="en-US" sz="1600" dirty="0">
                <a:solidFill>
                  <a:srgbClr val="1D2A53"/>
                </a:solidFill>
              </a:rPr>
              <a:t> </a:t>
            </a:r>
          </a:p>
          <a:p>
            <a:r>
              <a:rPr lang="en-US" sz="1600" b="1" dirty="0">
                <a:solidFill>
                  <a:srgbClr val="1D2A53"/>
                </a:solidFill>
              </a:rPr>
              <a:t>Nancy Lever</a:t>
            </a:r>
            <a:r>
              <a:rPr lang="en-US" sz="1600" dirty="0">
                <a:solidFill>
                  <a:srgbClr val="1D2A53"/>
                </a:solidFill>
              </a:rPr>
              <a:t>,</a:t>
            </a:r>
            <a:r>
              <a:rPr lang="en-US" sz="1600" dirty="0" smtClean="0">
                <a:solidFill>
                  <a:srgbClr val="1D2A53"/>
                </a:solidFill>
              </a:rPr>
              <a:t> Co-Director, CSMH</a:t>
            </a:r>
            <a:br>
              <a:rPr lang="en-US" sz="1600" dirty="0" smtClean="0">
                <a:solidFill>
                  <a:srgbClr val="1D2A53"/>
                </a:solidFill>
              </a:rPr>
            </a:br>
            <a:r>
              <a:rPr lang="en-US" sz="1600" dirty="0">
                <a:solidFill>
                  <a:srgbClr val="1D2A53"/>
                </a:solidFill>
                <a:hlinkClick r:id="rId9"/>
              </a:rPr>
              <a:t>nlever@psych.umaryland.edu</a:t>
            </a:r>
            <a:r>
              <a:rPr lang="en-US" sz="1600" dirty="0" smtClean="0">
                <a:solidFill>
                  <a:srgbClr val="1D2A53"/>
                </a:solidFill>
              </a:rPr>
              <a:t> </a:t>
            </a:r>
          </a:p>
          <a:p>
            <a:pPr>
              <a:buNone/>
            </a:pPr>
            <a:endParaRPr lang="en-US" sz="1600" dirty="0" smtClean="0">
              <a:solidFill>
                <a:srgbClr val="1D2A53"/>
              </a:solidFill>
            </a:endParaRPr>
          </a:p>
          <a:p>
            <a:r>
              <a:rPr lang="en-US" sz="1600" b="1" dirty="0" smtClean="0">
                <a:solidFill>
                  <a:srgbClr val="1D2A53"/>
                </a:solidFill>
              </a:rPr>
              <a:t>Joni Splett</a:t>
            </a:r>
            <a:r>
              <a:rPr lang="en-US" sz="1600" dirty="0" smtClean="0">
                <a:solidFill>
                  <a:srgbClr val="1D2A53"/>
                </a:solidFill>
              </a:rPr>
              <a:t>, Assistant Professor, University of Florida</a:t>
            </a:r>
          </a:p>
          <a:p>
            <a:pPr>
              <a:buNone/>
            </a:pPr>
            <a:r>
              <a:rPr lang="en-US" sz="1600" dirty="0" smtClean="0"/>
              <a:t>       </a:t>
            </a:r>
            <a:r>
              <a:rPr lang="en-US" sz="1600" dirty="0" smtClean="0">
                <a:hlinkClick r:id="rId10"/>
              </a:rPr>
              <a:t>splett@coe.ufl.edu</a:t>
            </a:r>
            <a:endParaRPr lang="en-US" sz="1600" dirty="0" smtClean="0"/>
          </a:p>
          <a:p>
            <a:pPr>
              <a:buNone/>
            </a:pPr>
            <a:endParaRPr lang="en-US" sz="1600" dirty="0"/>
          </a:p>
          <a:p>
            <a:r>
              <a:rPr lang="en-US" sz="1600" b="1" dirty="0" smtClean="0"/>
              <a:t>Ashley Quell</a:t>
            </a:r>
            <a:r>
              <a:rPr lang="en-US" sz="1600" dirty="0" smtClean="0"/>
              <a:t>, University of South Carolina</a:t>
            </a:r>
          </a:p>
          <a:p>
            <a:pPr marL="0" indent="0">
              <a:buNone/>
            </a:pPr>
            <a:r>
              <a:rPr lang="en-US" sz="1600" b="1" dirty="0" smtClean="0"/>
              <a:t>       </a:t>
            </a:r>
            <a:r>
              <a:rPr lang="en-US" sz="1600" dirty="0" smtClean="0">
                <a:hlinkClick r:id="rId11"/>
              </a:rPr>
              <a:t>quell@mailbox.sc.edu</a:t>
            </a:r>
            <a:endParaRPr lang="en-US" sz="1600" dirty="0" smtClean="0"/>
          </a:p>
          <a:p>
            <a:pPr marL="0" indent="0">
              <a:buNone/>
            </a:pPr>
            <a:endParaRPr lang="en-US" sz="1400" b="1" dirty="0" smtClean="0"/>
          </a:p>
          <a:p>
            <a:pPr>
              <a:buNone/>
            </a:pPr>
            <a:endParaRPr lang="en-US" sz="1400" dirty="0" smtClean="0"/>
          </a:p>
          <a:p>
            <a:pPr>
              <a:buNone/>
            </a:pPr>
            <a:endParaRPr lang="en-US" sz="1400" dirty="0" smtClean="0">
              <a:solidFill>
                <a:srgbClr val="1D2A53"/>
              </a:solidFill>
            </a:endParaRPr>
          </a:p>
          <a:p>
            <a:pPr>
              <a:buNone/>
            </a:pPr>
            <a:r>
              <a:rPr lang="en-US" sz="1400" dirty="0" smtClean="0"/>
              <a:t>  </a:t>
            </a:r>
            <a:endParaRPr lang="en-US" sz="1400" dirty="0"/>
          </a:p>
        </p:txBody>
      </p:sp>
    </p:spTree>
    <p:extLst>
      <p:ext uri="{BB962C8B-B14F-4D97-AF65-F5344CB8AC3E}">
        <p14:creationId xmlns:p14="http://schemas.microsoft.com/office/powerpoint/2010/main" val="35152480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65500" y="2038950"/>
            <a:ext cx="4045200" cy="1533600"/>
          </a:xfrm>
          <a:prstGeom prst="rect">
            <a:avLst/>
          </a:prstGeom>
        </p:spPr>
        <p:txBody>
          <a:bodyPr vert="horz" wrap="square" lIns="91425" tIns="91425" rIns="91425" bIns="91425" rtlCol="0" anchor="b" anchorCtr="0">
            <a:noAutofit/>
          </a:bodyPr>
          <a:lstStyle/>
          <a:p>
            <a:r>
              <a:rPr lang="en" sz="3000">
                <a:latin typeface="Calibri"/>
                <a:ea typeface="Calibri"/>
                <a:cs typeface="Calibri"/>
                <a:sym typeface="Calibri"/>
              </a:rPr>
              <a:t>Vision for a </a:t>
            </a:r>
          </a:p>
          <a:p>
            <a:r>
              <a:rPr lang="en" sz="3000">
                <a:latin typeface="Calibri"/>
                <a:ea typeface="Calibri"/>
                <a:cs typeface="Calibri"/>
                <a:sym typeface="Calibri"/>
              </a:rPr>
              <a:t>Partnership with Mental Health</a:t>
            </a:r>
          </a:p>
        </p:txBody>
      </p:sp>
      <p:sp>
        <p:nvSpPr>
          <p:cNvPr id="78" name="Shape 78"/>
          <p:cNvSpPr txBox="1">
            <a:spLocks noGrp="1"/>
          </p:cNvSpPr>
          <p:nvPr>
            <p:ph type="body" idx="2"/>
          </p:nvPr>
        </p:nvSpPr>
        <p:spPr>
          <a:xfrm>
            <a:off x="4939500" y="1362525"/>
            <a:ext cx="3837000" cy="4233600"/>
          </a:xfrm>
          <a:prstGeom prst="rect">
            <a:avLst/>
          </a:prstGeom>
        </p:spPr>
        <p:txBody>
          <a:bodyPr vert="horz" wrap="square" lIns="91425" tIns="91425" rIns="91425" bIns="91425" rtlCol="0" anchor="ctr" anchorCtr="0">
            <a:noAutofit/>
          </a:bodyPr>
          <a:lstStyle/>
          <a:p>
            <a:pPr>
              <a:buClr>
                <a:schemeClr val="dk2"/>
              </a:buClr>
              <a:buSzPct val="91666"/>
              <a:buNone/>
            </a:pPr>
            <a:endParaRPr sz="1200">
              <a:solidFill>
                <a:schemeClr val="dk2"/>
              </a:solidFill>
              <a:latin typeface="Calibri"/>
              <a:ea typeface="Calibri"/>
              <a:cs typeface="Calibri"/>
              <a:sym typeface="Calibri"/>
            </a:endParaRPr>
          </a:p>
          <a:p>
            <a:pPr>
              <a:buClr>
                <a:schemeClr val="dk2"/>
              </a:buClr>
              <a:buSzPct val="91666"/>
              <a:buNone/>
            </a:pPr>
            <a:endParaRPr sz="1200">
              <a:solidFill>
                <a:schemeClr val="dk2"/>
              </a:solidFill>
              <a:latin typeface="Calibri"/>
              <a:ea typeface="Calibri"/>
              <a:cs typeface="Calibri"/>
              <a:sym typeface="Calibri"/>
            </a:endParaRPr>
          </a:p>
          <a:p>
            <a:pPr algn="ctr">
              <a:buNone/>
            </a:pPr>
            <a:endParaRPr sz="2400">
              <a:solidFill>
                <a:schemeClr val="dk2"/>
              </a:solidFill>
              <a:latin typeface="Calibri"/>
              <a:ea typeface="Calibri"/>
              <a:cs typeface="Calibri"/>
              <a:sym typeface="Calibri"/>
            </a:endParaRPr>
          </a:p>
          <a:p>
            <a:pPr>
              <a:buNone/>
            </a:pPr>
            <a:endParaRPr sz="2400">
              <a:solidFill>
                <a:schemeClr val="dk2"/>
              </a:solidFill>
              <a:latin typeface="Calibri"/>
              <a:ea typeface="Calibri"/>
              <a:cs typeface="Calibri"/>
              <a:sym typeface="Calibri"/>
            </a:endParaRPr>
          </a:p>
          <a:p>
            <a:pPr algn="ctr">
              <a:buClr>
                <a:schemeClr val="dk2"/>
              </a:buClr>
              <a:buSzPct val="45833"/>
              <a:buNone/>
            </a:pPr>
            <a:r>
              <a:rPr lang="en" sz="2400">
                <a:solidFill>
                  <a:srgbClr val="FFFFFF"/>
                </a:solidFill>
                <a:latin typeface="Calibri"/>
                <a:ea typeface="Calibri"/>
                <a:cs typeface="Calibri"/>
                <a:sym typeface="Calibri"/>
              </a:rPr>
              <a:t>Implement PBIS within MTSS</a:t>
            </a:r>
          </a:p>
          <a:p>
            <a:pPr algn="ctr">
              <a:buClr>
                <a:schemeClr val="dk2"/>
              </a:buClr>
              <a:buSzPct val="45833"/>
              <a:buNone/>
            </a:pPr>
            <a:r>
              <a:rPr lang="en" sz="2400">
                <a:solidFill>
                  <a:srgbClr val="FFFFFF"/>
                </a:solidFill>
                <a:latin typeface="Calibri"/>
                <a:ea typeface="Calibri"/>
                <a:cs typeface="Calibri"/>
                <a:sym typeface="Calibri"/>
              </a:rPr>
              <a:t>To Partner with local mental health agency in creating SU-wide approach</a:t>
            </a:r>
          </a:p>
          <a:p>
            <a:pPr marL="273050" algn="ctr">
              <a:spcBef>
                <a:spcPts val="500"/>
              </a:spcBef>
              <a:buNone/>
            </a:pPr>
            <a:r>
              <a:rPr lang="en" sz="2400">
                <a:solidFill>
                  <a:srgbClr val="FFFFFF"/>
                </a:solidFill>
                <a:latin typeface="Calibri"/>
                <a:ea typeface="Calibri"/>
                <a:cs typeface="Calibri"/>
                <a:sym typeface="Calibri"/>
              </a:rPr>
              <a:t>	that is</a:t>
            </a:r>
          </a:p>
          <a:p>
            <a:pPr marL="273050" algn="ctr">
              <a:spcBef>
                <a:spcPts val="500"/>
              </a:spcBef>
              <a:buClr>
                <a:schemeClr val="dk2"/>
              </a:buClr>
              <a:buSzPct val="45833"/>
              <a:buNone/>
            </a:pPr>
            <a:r>
              <a:rPr lang="en" sz="2400">
                <a:solidFill>
                  <a:srgbClr val="FFFFFF"/>
                </a:solidFill>
                <a:latin typeface="Calibri"/>
                <a:ea typeface="Calibri"/>
                <a:cs typeface="Calibri"/>
                <a:sym typeface="Calibri"/>
              </a:rPr>
              <a:t>proactive, that benefits all students, and that enriches the school’s climate</a:t>
            </a:r>
          </a:p>
          <a:p>
            <a:pPr algn="ctr">
              <a:buClr>
                <a:schemeClr val="dk2"/>
              </a:buClr>
              <a:buSzPct val="45833"/>
              <a:buNone/>
            </a:pPr>
            <a:endParaRPr sz="2400">
              <a:solidFill>
                <a:schemeClr val="dk2"/>
              </a:solidFill>
              <a:latin typeface="Calibri"/>
              <a:ea typeface="Calibri"/>
              <a:cs typeface="Calibri"/>
              <a:sym typeface="Calibri"/>
            </a:endParaRPr>
          </a:p>
          <a:p>
            <a:pPr>
              <a:buNone/>
            </a:pPr>
            <a:endParaRPr/>
          </a:p>
        </p:txBody>
      </p:sp>
      <p:sp>
        <p:nvSpPr>
          <p:cNvPr id="79" name="Shape 79"/>
          <p:cNvSpPr txBox="1">
            <a:spLocks noGrp="1"/>
          </p:cNvSpPr>
          <p:nvPr>
            <p:ph type="subTitle" idx="1"/>
          </p:nvPr>
        </p:nvSpPr>
        <p:spPr>
          <a:xfrm>
            <a:off x="265500" y="3626251"/>
            <a:ext cx="4045200" cy="1345500"/>
          </a:xfrm>
          <a:prstGeom prst="rect">
            <a:avLst/>
          </a:prstGeom>
        </p:spPr>
        <p:txBody>
          <a:bodyPr vert="horz" wrap="square" lIns="91425" tIns="91425" rIns="91425" bIns="91425" rtlCol="0" anchor="t" anchorCtr="0">
            <a:noAutofit/>
          </a:bodyPr>
          <a:lstStyle/>
          <a:p>
            <a:r>
              <a:rPr lang="en" sz="3000">
                <a:latin typeface="Calibri"/>
                <a:ea typeface="Calibri"/>
                <a:cs typeface="Calibri"/>
                <a:sym typeface="Calibri"/>
              </a:rPr>
              <a:t>Reactive to Proactive</a:t>
            </a:r>
          </a:p>
        </p:txBody>
      </p:sp>
    </p:spTree>
    <p:extLst>
      <p:ext uri="{BB962C8B-B14F-4D97-AF65-F5344CB8AC3E}">
        <p14:creationId xmlns:p14="http://schemas.microsoft.com/office/powerpoint/2010/main" val="853142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65500" y="2038950"/>
            <a:ext cx="4045200" cy="1533600"/>
          </a:xfrm>
          <a:prstGeom prst="rect">
            <a:avLst/>
          </a:prstGeom>
        </p:spPr>
        <p:txBody>
          <a:bodyPr vert="horz" wrap="square" lIns="91425" tIns="91425" rIns="91425" bIns="91425" rtlCol="0" anchor="b" anchorCtr="0">
            <a:noAutofit/>
          </a:bodyPr>
          <a:lstStyle/>
          <a:p>
            <a:r>
              <a:rPr lang="en"/>
              <a:t>ONSU MTSS</a:t>
            </a:r>
          </a:p>
        </p:txBody>
      </p:sp>
      <p:sp>
        <p:nvSpPr>
          <p:cNvPr id="86" name="Shape 86"/>
          <p:cNvSpPr txBox="1">
            <a:spLocks noGrp="1"/>
          </p:cNvSpPr>
          <p:nvPr>
            <p:ph type="body" idx="2"/>
          </p:nvPr>
        </p:nvSpPr>
        <p:spPr>
          <a:xfrm>
            <a:off x="4939500" y="1581450"/>
            <a:ext cx="3837000" cy="3695100"/>
          </a:xfrm>
          <a:prstGeom prst="rect">
            <a:avLst/>
          </a:prstGeom>
        </p:spPr>
        <p:txBody>
          <a:bodyPr vert="horz" wrap="square" lIns="91425" tIns="91425" rIns="91425" bIns="91425" rtlCol="0" anchor="ctr" anchorCtr="0">
            <a:noAutofit/>
          </a:bodyPr>
          <a:lstStyle/>
          <a:p>
            <a:pPr>
              <a:buNone/>
            </a:pPr>
            <a:r>
              <a:rPr lang="en" u="sng">
                <a:solidFill>
                  <a:schemeClr val="hlink"/>
                </a:solidFill>
                <a:hlinkClick r:id="rId3"/>
              </a:rPr>
              <a:t>ONSU MTSS</a:t>
            </a:r>
          </a:p>
        </p:txBody>
      </p:sp>
    </p:spTree>
    <p:extLst>
      <p:ext uri="{BB962C8B-B14F-4D97-AF65-F5344CB8AC3E}">
        <p14:creationId xmlns:p14="http://schemas.microsoft.com/office/powerpoint/2010/main" val="16558441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1302275"/>
            <a:ext cx="8520600" cy="623400"/>
          </a:xfrm>
          <a:prstGeom prst="rect">
            <a:avLst/>
          </a:prstGeom>
        </p:spPr>
        <p:txBody>
          <a:bodyPr vert="horz" wrap="square" lIns="91425" tIns="91425" rIns="91425" bIns="91425" rtlCol="0" anchor="t" anchorCtr="0">
            <a:noAutofit/>
          </a:bodyPr>
          <a:lstStyle/>
          <a:p>
            <a:pPr>
              <a:spcBef>
                <a:spcPts val="0"/>
              </a:spcBef>
            </a:pPr>
            <a:r>
              <a:rPr lang="en"/>
              <a:t>How did we do this?</a:t>
            </a:r>
          </a:p>
        </p:txBody>
      </p:sp>
      <p:sp>
        <p:nvSpPr>
          <p:cNvPr id="92" name="Shape 92"/>
          <p:cNvSpPr txBox="1">
            <a:spLocks noGrp="1"/>
          </p:cNvSpPr>
          <p:nvPr>
            <p:ph type="body" idx="4294967295"/>
          </p:nvPr>
        </p:nvSpPr>
        <p:spPr>
          <a:xfrm>
            <a:off x="311700" y="2009725"/>
            <a:ext cx="8520600" cy="3416400"/>
          </a:xfrm>
          <a:prstGeom prst="rect">
            <a:avLst/>
          </a:prstGeom>
        </p:spPr>
        <p:txBody>
          <a:bodyPr vert="horz" wrap="square" lIns="91425" tIns="91425" rIns="91425" bIns="91425" rtlCol="0" anchor="t" anchorCtr="0">
            <a:noAutofit/>
          </a:bodyPr>
          <a:lstStyle/>
          <a:p>
            <a:pPr marL="457200" indent="-228600">
              <a:spcBef>
                <a:spcPts val="0"/>
              </a:spcBef>
              <a:buClr>
                <a:schemeClr val="dk2"/>
              </a:buClr>
              <a:buFont typeface="Calibri"/>
              <a:buChar char="●"/>
            </a:pPr>
            <a:r>
              <a:rPr lang="en" sz="2400" dirty="0">
                <a:latin typeface="Calibri"/>
                <a:ea typeface="Calibri"/>
                <a:cs typeface="Calibri"/>
                <a:sym typeface="Calibri"/>
              </a:rPr>
              <a:t>In 2011, all schools began the professional learning in implementation of the principles of PBIS.  </a:t>
            </a:r>
          </a:p>
          <a:p>
            <a:pPr marL="457200" indent="-228600">
              <a:spcBef>
                <a:spcPts val="0"/>
              </a:spcBef>
              <a:buClr>
                <a:schemeClr val="dk2"/>
              </a:buClr>
              <a:buFont typeface="Calibri"/>
              <a:buChar char="●"/>
            </a:pPr>
            <a:r>
              <a:rPr lang="en" sz="2400" dirty="0">
                <a:latin typeface="Calibri"/>
                <a:ea typeface="Calibri"/>
                <a:cs typeface="Calibri"/>
                <a:sym typeface="Calibri"/>
              </a:rPr>
              <a:t>Orange Center School drastically reduced its need for one on one behavior support with the implementation of PBIS at the Targeted &amp; Intensive levels. </a:t>
            </a:r>
          </a:p>
          <a:p>
            <a:pPr marL="457200" indent="-228600">
              <a:spcBef>
                <a:spcPts val="0"/>
              </a:spcBef>
              <a:buClr>
                <a:schemeClr val="dk2"/>
              </a:buClr>
              <a:buFont typeface="Calibri"/>
              <a:buChar char="●"/>
            </a:pPr>
            <a:r>
              <a:rPr lang="en" sz="2400" dirty="0">
                <a:latin typeface="Calibri"/>
                <a:ea typeface="Calibri"/>
                <a:cs typeface="Calibri"/>
                <a:sym typeface="Calibri"/>
              </a:rPr>
              <a:t>They quickly realized that students coming off intensive supports still needed the support of a resource that had expertise in behavior and could help provide wrap around supports for the child and family.</a:t>
            </a:r>
          </a:p>
          <a:p>
            <a:pPr marL="457200" indent="-228600">
              <a:spcBef>
                <a:spcPts val="0"/>
              </a:spcBef>
              <a:buClr>
                <a:schemeClr val="dk2"/>
              </a:buClr>
              <a:buFont typeface="Calibri"/>
              <a:buChar char="●"/>
            </a:pPr>
            <a:r>
              <a:rPr lang="en" sz="2400" dirty="0">
                <a:latin typeface="Calibri"/>
                <a:ea typeface="Calibri"/>
                <a:cs typeface="Calibri"/>
                <a:sym typeface="Calibri"/>
              </a:rPr>
              <a:t>The PBIS Analyst was created in spring of 2012 after financial resources were reallocated.</a:t>
            </a:r>
          </a:p>
          <a:p>
            <a:pPr>
              <a:spcBef>
                <a:spcPts val="0"/>
              </a:spcBef>
              <a:buClr>
                <a:schemeClr val="dk2"/>
              </a:buClr>
              <a:buSzPct val="61111"/>
              <a:buNone/>
            </a:pPr>
            <a:endParaRPr dirty="0"/>
          </a:p>
          <a:p>
            <a:pPr>
              <a:spcBef>
                <a:spcPts val="0"/>
              </a:spcBef>
              <a:buNone/>
            </a:pPr>
            <a:endParaRPr sz="1200"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1584253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1302275"/>
            <a:ext cx="8520600" cy="623400"/>
          </a:xfrm>
          <a:prstGeom prst="rect">
            <a:avLst/>
          </a:prstGeom>
        </p:spPr>
        <p:txBody>
          <a:bodyPr vert="horz" wrap="square" lIns="91425" tIns="91425" rIns="91425" bIns="91425" rtlCol="0" anchor="t" anchorCtr="0">
            <a:noAutofit/>
          </a:bodyPr>
          <a:lstStyle/>
          <a:p>
            <a:pPr>
              <a:lnSpc>
                <a:spcPct val="115000"/>
              </a:lnSpc>
              <a:spcBef>
                <a:spcPts val="0"/>
              </a:spcBef>
              <a:buClr>
                <a:schemeClr val="dk2"/>
              </a:buClr>
              <a:buSzPct val="36666"/>
            </a:pPr>
            <a:r>
              <a:rPr lang="en" b="0" dirty="0">
                <a:latin typeface="Calibri"/>
                <a:ea typeface="Calibri"/>
                <a:cs typeface="Calibri"/>
                <a:sym typeface="Calibri"/>
              </a:rPr>
              <a:t>ONSU PBIS Analyst Model</a:t>
            </a:r>
          </a:p>
          <a:p>
            <a:pPr>
              <a:lnSpc>
                <a:spcPct val="115000"/>
              </a:lnSpc>
              <a:spcBef>
                <a:spcPts val="0"/>
              </a:spcBef>
              <a:buClr>
                <a:schemeClr val="dk2"/>
              </a:buClr>
              <a:buSzPct val="100000"/>
            </a:pPr>
            <a:endParaRPr sz="1100" dirty="0">
              <a:latin typeface="Arial"/>
              <a:ea typeface="Arial"/>
              <a:cs typeface="Arial"/>
              <a:sym typeface="Arial"/>
            </a:endParaRPr>
          </a:p>
          <a:p>
            <a:pPr marL="273050" algn="l">
              <a:lnSpc>
                <a:spcPct val="90000"/>
              </a:lnSpc>
              <a:spcBef>
                <a:spcPts val="0"/>
              </a:spcBef>
              <a:buClr>
                <a:schemeClr val="dk2"/>
              </a:buClr>
              <a:buSzPct val="45833"/>
            </a:pPr>
            <a:r>
              <a:rPr lang="en" sz="2400" dirty="0">
                <a:latin typeface="Calibri"/>
                <a:ea typeface="Calibri"/>
                <a:cs typeface="Calibri"/>
                <a:sym typeface="Calibri"/>
              </a:rPr>
              <a:t>Is…</a:t>
            </a:r>
          </a:p>
          <a:p>
            <a:pPr marL="273050" indent="-295910" algn="l">
              <a:lnSpc>
                <a:spcPct val="90000"/>
              </a:lnSpc>
              <a:spcBef>
                <a:spcPts val="500"/>
              </a:spcBef>
              <a:buClr>
                <a:schemeClr val="dk2"/>
              </a:buClr>
              <a:buSzPct val="100000"/>
              <a:buFont typeface="Calibri"/>
              <a:buChar char="●"/>
            </a:pPr>
            <a:r>
              <a:rPr lang="en" sz="2400" dirty="0">
                <a:latin typeface="Calibri"/>
                <a:ea typeface="Calibri"/>
                <a:cs typeface="Calibri"/>
                <a:sym typeface="Calibri"/>
              </a:rPr>
              <a:t>Proactive</a:t>
            </a:r>
          </a:p>
          <a:p>
            <a:pPr marL="273050" indent="-295910" algn="l">
              <a:lnSpc>
                <a:spcPct val="90000"/>
              </a:lnSpc>
              <a:spcBef>
                <a:spcPts val="500"/>
              </a:spcBef>
              <a:buClr>
                <a:schemeClr val="dk2"/>
              </a:buClr>
              <a:buSzPct val="100000"/>
              <a:buFont typeface="Calibri"/>
              <a:buChar char="●"/>
            </a:pPr>
            <a:r>
              <a:rPr lang="en" sz="2400" dirty="0">
                <a:latin typeface="Calibri"/>
                <a:ea typeface="Calibri"/>
                <a:cs typeface="Calibri"/>
                <a:sym typeface="Calibri"/>
              </a:rPr>
              <a:t>Expertise </a:t>
            </a:r>
          </a:p>
          <a:p>
            <a:pPr marL="273050" indent="-295910" algn="l">
              <a:lnSpc>
                <a:spcPct val="90000"/>
              </a:lnSpc>
              <a:spcBef>
                <a:spcPts val="500"/>
              </a:spcBef>
              <a:buClr>
                <a:schemeClr val="dk2"/>
              </a:buClr>
              <a:buSzPct val="100000"/>
              <a:buFont typeface="Calibri"/>
              <a:buChar char="●"/>
            </a:pPr>
            <a:r>
              <a:rPr lang="en" sz="2400" dirty="0">
                <a:latin typeface="Calibri"/>
                <a:ea typeface="Calibri"/>
                <a:cs typeface="Calibri"/>
                <a:sym typeface="Calibri"/>
              </a:rPr>
              <a:t>Support</a:t>
            </a:r>
          </a:p>
          <a:p>
            <a:pPr marL="273050" indent="-295910" algn="l">
              <a:lnSpc>
                <a:spcPct val="90000"/>
              </a:lnSpc>
              <a:spcBef>
                <a:spcPts val="500"/>
              </a:spcBef>
              <a:buClr>
                <a:schemeClr val="dk2"/>
              </a:buClr>
              <a:buSzPct val="100000"/>
              <a:buFont typeface="Calibri"/>
              <a:buChar char="●"/>
            </a:pPr>
            <a:r>
              <a:rPr lang="en" sz="2400" dirty="0">
                <a:latin typeface="Calibri"/>
                <a:ea typeface="Calibri"/>
                <a:cs typeface="Calibri"/>
                <a:sym typeface="Calibri"/>
              </a:rPr>
              <a:t>Professional Learning</a:t>
            </a:r>
          </a:p>
          <a:p>
            <a:pPr marL="273050" indent="-295910" algn="l">
              <a:lnSpc>
                <a:spcPct val="90000"/>
              </a:lnSpc>
              <a:spcBef>
                <a:spcPts val="500"/>
              </a:spcBef>
              <a:buClr>
                <a:schemeClr val="dk2"/>
              </a:buClr>
              <a:buSzPct val="100000"/>
              <a:buFont typeface="Calibri"/>
              <a:buChar char="●"/>
            </a:pPr>
            <a:r>
              <a:rPr lang="en" sz="2400" dirty="0">
                <a:latin typeface="Calibri"/>
                <a:ea typeface="Calibri"/>
                <a:cs typeface="Calibri"/>
                <a:sym typeface="Calibri"/>
              </a:rPr>
              <a:t>For all students’ benefit</a:t>
            </a:r>
          </a:p>
          <a:p>
            <a:pPr marL="273050" indent="-295910" algn="l">
              <a:lnSpc>
                <a:spcPct val="90000"/>
              </a:lnSpc>
              <a:spcBef>
                <a:spcPts val="500"/>
              </a:spcBef>
              <a:buClr>
                <a:schemeClr val="dk2"/>
              </a:buClr>
              <a:buSzPct val="100000"/>
              <a:buFont typeface="Calibri"/>
              <a:buChar char="●"/>
            </a:pPr>
            <a:r>
              <a:rPr lang="en" sz="2400" dirty="0">
                <a:latin typeface="Calibri"/>
                <a:ea typeface="Calibri"/>
                <a:cs typeface="Calibri"/>
                <a:sym typeface="Calibri"/>
              </a:rPr>
              <a:t>Part of a team approach</a:t>
            </a:r>
          </a:p>
          <a:p>
            <a:pPr marL="273050" indent="-295910" algn="l">
              <a:lnSpc>
                <a:spcPct val="90000"/>
              </a:lnSpc>
              <a:spcBef>
                <a:spcPts val="500"/>
              </a:spcBef>
              <a:buClr>
                <a:schemeClr val="dk2"/>
              </a:buClr>
              <a:buSzPct val="100000"/>
              <a:buFont typeface="Calibri"/>
              <a:buChar char="●"/>
            </a:pPr>
            <a:r>
              <a:rPr lang="en" sz="2400" dirty="0">
                <a:latin typeface="Calibri"/>
                <a:ea typeface="Calibri"/>
                <a:cs typeface="Calibri"/>
                <a:sym typeface="Calibri"/>
              </a:rPr>
              <a:t>Part of a MTSS system	</a:t>
            </a:r>
          </a:p>
          <a:p>
            <a:pPr>
              <a:lnSpc>
                <a:spcPct val="90000"/>
              </a:lnSpc>
              <a:spcBef>
                <a:spcPts val="500"/>
              </a:spcBef>
              <a:buClr>
                <a:schemeClr val="dk2"/>
              </a:buClr>
              <a:buSzPct val="45833"/>
            </a:pPr>
            <a:endParaRPr sz="2400" dirty="0">
              <a:latin typeface="Calibri"/>
              <a:ea typeface="Calibri"/>
              <a:cs typeface="Calibri"/>
              <a:sym typeface="Calibri"/>
            </a:endParaRPr>
          </a:p>
          <a:p>
            <a:pPr>
              <a:spcBef>
                <a:spcPts val="0"/>
              </a:spcBef>
            </a:pPr>
            <a:endParaRPr dirty="0"/>
          </a:p>
        </p:txBody>
      </p:sp>
    </p:spTree>
    <p:extLst>
      <p:ext uri="{BB962C8B-B14F-4D97-AF65-F5344CB8AC3E}">
        <p14:creationId xmlns:p14="http://schemas.microsoft.com/office/powerpoint/2010/main" val="19861463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1302275"/>
            <a:ext cx="8520600" cy="623400"/>
          </a:xfrm>
          <a:prstGeom prst="rect">
            <a:avLst/>
          </a:prstGeom>
        </p:spPr>
        <p:txBody>
          <a:bodyPr vert="horz" wrap="square" lIns="91425" tIns="91425" rIns="91425" bIns="91425" rtlCol="0" anchor="t" anchorCtr="0">
            <a:noAutofit/>
          </a:bodyPr>
          <a:lstStyle/>
          <a:p>
            <a:pPr>
              <a:lnSpc>
                <a:spcPct val="115000"/>
              </a:lnSpc>
              <a:buClr>
                <a:schemeClr val="dk2"/>
              </a:buClr>
              <a:buSzPct val="36666"/>
            </a:pPr>
            <a:r>
              <a:rPr lang="en" b="0">
                <a:latin typeface="Calibri"/>
                <a:ea typeface="Calibri"/>
                <a:cs typeface="Calibri"/>
                <a:sym typeface="Calibri"/>
              </a:rPr>
              <a:t>ONSU PBIS Analyst Model</a:t>
            </a:r>
          </a:p>
          <a:p>
            <a:endParaRPr/>
          </a:p>
        </p:txBody>
      </p:sp>
      <p:sp>
        <p:nvSpPr>
          <p:cNvPr id="103" name="Shape 103"/>
          <p:cNvSpPr txBox="1">
            <a:spLocks noGrp="1"/>
          </p:cNvSpPr>
          <p:nvPr>
            <p:ph type="body" idx="1"/>
          </p:nvPr>
        </p:nvSpPr>
        <p:spPr>
          <a:xfrm>
            <a:off x="311700" y="2009725"/>
            <a:ext cx="8520600" cy="3416400"/>
          </a:xfrm>
          <a:prstGeom prst="rect">
            <a:avLst/>
          </a:prstGeom>
        </p:spPr>
        <p:txBody>
          <a:bodyPr vert="horz" wrap="square" lIns="91425" tIns="91425" rIns="91425" bIns="91425" rtlCol="0" anchor="t" anchorCtr="0">
            <a:noAutofit/>
          </a:bodyPr>
          <a:lstStyle/>
          <a:p>
            <a:pPr marL="273050">
              <a:buClr>
                <a:schemeClr val="dk2"/>
              </a:buClr>
              <a:buSzPct val="45833"/>
              <a:buNone/>
            </a:pPr>
            <a:r>
              <a:rPr lang="en" sz="2400" b="1" dirty="0">
                <a:latin typeface="Calibri"/>
                <a:ea typeface="Calibri"/>
                <a:cs typeface="Calibri"/>
                <a:sym typeface="Calibri"/>
              </a:rPr>
              <a:t>Is NOT …</a:t>
            </a:r>
          </a:p>
          <a:p>
            <a:pPr marL="273050" indent="-295910">
              <a:spcBef>
                <a:spcPts val="500"/>
              </a:spcBef>
              <a:buClr>
                <a:schemeClr val="dk2"/>
              </a:buClr>
              <a:buSzPct val="100000"/>
              <a:buFont typeface="Calibri"/>
              <a:buChar char="●"/>
            </a:pPr>
            <a:r>
              <a:rPr lang="en" sz="2400" dirty="0">
                <a:latin typeface="Calibri"/>
                <a:ea typeface="Calibri"/>
                <a:cs typeface="Calibri"/>
                <a:sym typeface="Calibri"/>
              </a:rPr>
              <a:t>Responsive</a:t>
            </a:r>
          </a:p>
          <a:p>
            <a:pPr marL="273050" indent="-295910">
              <a:spcBef>
                <a:spcPts val="500"/>
              </a:spcBef>
              <a:buClr>
                <a:schemeClr val="dk2"/>
              </a:buClr>
              <a:buSzPct val="100000"/>
              <a:buFont typeface="Calibri"/>
              <a:buChar char="●"/>
            </a:pPr>
            <a:r>
              <a:rPr lang="en" sz="2400" dirty="0">
                <a:latin typeface="Calibri"/>
                <a:ea typeface="Calibri"/>
                <a:cs typeface="Calibri"/>
                <a:sym typeface="Calibri"/>
              </a:rPr>
              <a:t>Behavior Intervention</a:t>
            </a:r>
          </a:p>
          <a:p>
            <a:pPr marL="273050" indent="-295910">
              <a:spcBef>
                <a:spcPts val="500"/>
              </a:spcBef>
              <a:buClr>
                <a:schemeClr val="dk2"/>
              </a:buClr>
              <a:buSzPct val="100000"/>
              <a:buFont typeface="Calibri"/>
              <a:buChar char="●"/>
            </a:pPr>
            <a:r>
              <a:rPr lang="en" sz="2400" dirty="0">
                <a:latin typeface="Calibri"/>
                <a:ea typeface="Calibri"/>
                <a:cs typeface="Calibri"/>
                <a:sym typeface="Calibri"/>
              </a:rPr>
              <a:t>Discipline</a:t>
            </a:r>
          </a:p>
          <a:p>
            <a:pPr marL="273050" indent="-295910">
              <a:spcBef>
                <a:spcPts val="500"/>
              </a:spcBef>
              <a:buClr>
                <a:schemeClr val="dk2"/>
              </a:buClr>
              <a:buSzPct val="100000"/>
              <a:buFont typeface="Calibri"/>
              <a:buChar char="●"/>
            </a:pPr>
            <a:r>
              <a:rPr lang="en" sz="2400" dirty="0">
                <a:latin typeface="Calibri"/>
                <a:ea typeface="Calibri"/>
                <a:cs typeface="Calibri"/>
                <a:sym typeface="Calibri"/>
              </a:rPr>
              <a:t>Outside consultant</a:t>
            </a:r>
          </a:p>
          <a:p>
            <a:pPr marL="273050" indent="-295910">
              <a:spcBef>
                <a:spcPts val="500"/>
              </a:spcBef>
              <a:buClr>
                <a:schemeClr val="dk2"/>
              </a:buClr>
              <a:buSzPct val="100000"/>
              <a:buFont typeface="Calibri"/>
              <a:buChar char="●"/>
            </a:pPr>
            <a:r>
              <a:rPr lang="en" sz="2400" dirty="0">
                <a:latin typeface="Calibri"/>
                <a:ea typeface="Calibri"/>
                <a:cs typeface="Calibri"/>
                <a:sym typeface="Calibri"/>
              </a:rPr>
              <a:t>For only a few students</a:t>
            </a:r>
          </a:p>
          <a:p>
            <a:pPr marL="273050" indent="-295910">
              <a:spcBef>
                <a:spcPts val="500"/>
              </a:spcBef>
              <a:buClr>
                <a:schemeClr val="dk2"/>
              </a:buClr>
              <a:buSzPct val="100000"/>
              <a:buFont typeface="Calibri"/>
              <a:buChar char="●"/>
            </a:pPr>
            <a:r>
              <a:rPr lang="en" sz="2400" dirty="0">
                <a:latin typeface="Calibri"/>
                <a:ea typeface="Calibri"/>
                <a:cs typeface="Calibri"/>
                <a:sym typeface="Calibri"/>
              </a:rPr>
              <a:t>Silo</a:t>
            </a:r>
          </a:p>
          <a:p>
            <a:pPr marL="273050" indent="-295910">
              <a:spcBef>
                <a:spcPts val="500"/>
              </a:spcBef>
              <a:buClr>
                <a:schemeClr val="dk2"/>
              </a:buClr>
              <a:buSzPct val="100000"/>
              <a:buFont typeface="Calibri"/>
              <a:buChar char="●"/>
            </a:pPr>
            <a:r>
              <a:rPr lang="en" sz="2400" dirty="0">
                <a:latin typeface="Calibri"/>
                <a:ea typeface="Calibri"/>
                <a:cs typeface="Calibri"/>
                <a:sym typeface="Calibri"/>
              </a:rPr>
              <a:t>Dumping Ground</a:t>
            </a:r>
          </a:p>
          <a:p>
            <a:pPr>
              <a:buNone/>
            </a:pPr>
            <a:endParaRPr sz="2400" dirty="0">
              <a:latin typeface="Calibri"/>
              <a:ea typeface="Calibri"/>
              <a:cs typeface="Calibri"/>
              <a:sym typeface="Calibri"/>
            </a:endParaRPr>
          </a:p>
        </p:txBody>
      </p:sp>
    </p:spTree>
    <p:extLst>
      <p:ext uri="{BB962C8B-B14F-4D97-AF65-F5344CB8AC3E}">
        <p14:creationId xmlns:p14="http://schemas.microsoft.com/office/powerpoint/2010/main" val="7134155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1302275"/>
            <a:ext cx="8520600" cy="623400"/>
          </a:xfrm>
          <a:prstGeom prst="rect">
            <a:avLst/>
          </a:prstGeom>
        </p:spPr>
        <p:txBody>
          <a:bodyPr vert="horz" wrap="square" lIns="91425" tIns="91425" rIns="91425" bIns="91425" rtlCol="0" anchor="t" anchorCtr="0">
            <a:noAutofit/>
          </a:bodyPr>
          <a:lstStyle/>
          <a:p>
            <a:pPr>
              <a:lnSpc>
                <a:spcPct val="115000"/>
              </a:lnSpc>
              <a:buClr>
                <a:schemeClr val="dk2"/>
              </a:buClr>
              <a:buSzPct val="36666"/>
            </a:pPr>
            <a:r>
              <a:rPr lang="en" b="0">
                <a:latin typeface="Calibri"/>
                <a:ea typeface="Calibri"/>
                <a:cs typeface="Calibri"/>
                <a:sym typeface="Calibri"/>
              </a:rPr>
              <a:t>Roles &amp; Responsibilities</a:t>
            </a:r>
          </a:p>
        </p:txBody>
      </p:sp>
      <p:sp>
        <p:nvSpPr>
          <p:cNvPr id="109" name="Shape 109"/>
          <p:cNvSpPr txBox="1">
            <a:spLocks noGrp="1"/>
          </p:cNvSpPr>
          <p:nvPr>
            <p:ph type="body" idx="1"/>
          </p:nvPr>
        </p:nvSpPr>
        <p:spPr>
          <a:xfrm>
            <a:off x="311700" y="2009725"/>
            <a:ext cx="8520600" cy="3416400"/>
          </a:xfrm>
          <a:prstGeom prst="rect">
            <a:avLst/>
          </a:prstGeom>
        </p:spPr>
        <p:txBody>
          <a:bodyPr vert="horz" wrap="square" lIns="91425" tIns="91425" rIns="91425" bIns="91425" rtlCol="0" anchor="t" anchorCtr="0">
            <a:noAutofit/>
          </a:bodyPr>
          <a:lstStyle/>
          <a:p>
            <a:pPr marL="547687" lvl="1" indent="-225742">
              <a:lnSpc>
                <a:spcPct val="80000"/>
              </a:lnSpc>
              <a:spcBef>
                <a:spcPts val="300"/>
              </a:spcBef>
              <a:buClr>
                <a:schemeClr val="dk2"/>
              </a:buClr>
              <a:buSzPct val="100000"/>
              <a:buFont typeface="Calibri"/>
              <a:buChar char="●"/>
            </a:pPr>
            <a:r>
              <a:rPr lang="en" sz="2400" dirty="0">
                <a:ea typeface="Calibri"/>
                <a:cs typeface="Calibri"/>
                <a:sym typeface="Calibri"/>
              </a:rPr>
              <a:t>Case-manages 8 to 10 students with targeted </a:t>
            </a:r>
            <a:r>
              <a:rPr lang="en" sz="2400" dirty="0" smtClean="0">
                <a:ea typeface="Calibri"/>
                <a:cs typeface="Calibri"/>
                <a:sym typeface="Calibri"/>
              </a:rPr>
              <a:t>plans</a:t>
            </a:r>
            <a:endParaRPr lang="en-US" sz="2400" dirty="0" smtClean="0">
              <a:latin typeface="Calibri"/>
              <a:ea typeface="Calibri"/>
              <a:cs typeface="Calibri"/>
              <a:sym typeface="Calibri"/>
            </a:endParaRPr>
          </a:p>
          <a:p>
            <a:pPr marL="547687" lvl="1" indent="-225742">
              <a:lnSpc>
                <a:spcPct val="80000"/>
              </a:lnSpc>
              <a:spcBef>
                <a:spcPts val="300"/>
              </a:spcBef>
              <a:buClr>
                <a:schemeClr val="dk2"/>
              </a:buClr>
              <a:buSzPct val="100000"/>
              <a:buFont typeface="Calibri"/>
              <a:buChar char="●"/>
            </a:pPr>
            <a:r>
              <a:rPr lang="en" sz="2400" dirty="0" smtClean="0">
                <a:latin typeface="Calibri"/>
                <a:ea typeface="Calibri"/>
                <a:cs typeface="Calibri"/>
                <a:sym typeface="Calibri"/>
              </a:rPr>
              <a:t>Provided </a:t>
            </a:r>
            <a:r>
              <a:rPr lang="en" sz="2400" dirty="0">
                <a:latin typeface="Calibri"/>
                <a:ea typeface="Calibri"/>
                <a:cs typeface="Calibri"/>
                <a:sym typeface="Calibri"/>
              </a:rPr>
              <a:t>social/emotional intervention to students on targeted </a:t>
            </a:r>
            <a:r>
              <a:rPr lang="en" sz="2400" dirty="0" smtClean="0">
                <a:latin typeface="Calibri"/>
                <a:ea typeface="Calibri"/>
                <a:cs typeface="Calibri"/>
                <a:sym typeface="Calibri"/>
              </a:rPr>
              <a:t>plans</a:t>
            </a:r>
            <a:endParaRPr lang="en-US" sz="2400" dirty="0" smtClean="0">
              <a:latin typeface="Calibri"/>
              <a:ea typeface="Calibri"/>
              <a:cs typeface="Calibri"/>
              <a:sym typeface="Calibri"/>
            </a:endParaRPr>
          </a:p>
          <a:p>
            <a:pPr marL="547687" lvl="1" indent="-225742">
              <a:lnSpc>
                <a:spcPct val="80000"/>
              </a:lnSpc>
              <a:spcBef>
                <a:spcPts val="300"/>
              </a:spcBef>
              <a:buClr>
                <a:schemeClr val="dk2"/>
              </a:buClr>
              <a:buSzPct val="100000"/>
              <a:buFont typeface="Calibri"/>
              <a:buChar char="●"/>
            </a:pPr>
            <a:r>
              <a:rPr lang="en" sz="2400" dirty="0" smtClean="0">
                <a:latin typeface="Calibri"/>
                <a:ea typeface="Calibri"/>
                <a:cs typeface="Calibri"/>
                <a:sym typeface="Calibri"/>
              </a:rPr>
              <a:t>Conducted </a:t>
            </a:r>
            <a:r>
              <a:rPr lang="en" sz="2400" dirty="0">
                <a:latin typeface="Calibri"/>
                <a:ea typeface="Calibri"/>
                <a:cs typeface="Calibri"/>
                <a:sym typeface="Calibri"/>
              </a:rPr>
              <a:t>Functional Behavior Assessments </a:t>
            </a:r>
          </a:p>
          <a:p>
            <a:pPr marL="547687" lvl="1" indent="-225742">
              <a:lnSpc>
                <a:spcPct val="80000"/>
              </a:lnSpc>
              <a:spcBef>
                <a:spcPts val="300"/>
              </a:spcBef>
              <a:buClr>
                <a:schemeClr val="dk2"/>
              </a:buClr>
              <a:buSzPct val="100000"/>
              <a:buFont typeface="Calibri"/>
              <a:buChar char="●"/>
            </a:pPr>
            <a:r>
              <a:rPr lang="en" sz="2400" dirty="0">
                <a:latin typeface="Calibri"/>
                <a:ea typeface="Calibri"/>
                <a:cs typeface="Calibri"/>
                <a:sym typeface="Calibri"/>
              </a:rPr>
              <a:t>Created/monitored/exited behavior support plans</a:t>
            </a:r>
          </a:p>
          <a:p>
            <a:pPr marL="547687" lvl="1" indent="-225742">
              <a:lnSpc>
                <a:spcPct val="80000"/>
              </a:lnSpc>
              <a:spcBef>
                <a:spcPts val="300"/>
              </a:spcBef>
              <a:buClr>
                <a:schemeClr val="dk2"/>
              </a:buClr>
              <a:buSzPct val="100000"/>
              <a:buFont typeface="Calibri"/>
              <a:buChar char="●"/>
            </a:pPr>
            <a:r>
              <a:rPr lang="en" sz="2400" dirty="0">
                <a:latin typeface="Calibri"/>
                <a:ea typeface="Calibri"/>
                <a:cs typeface="Calibri"/>
                <a:sym typeface="Calibri"/>
              </a:rPr>
              <a:t>Collaborated with </a:t>
            </a:r>
            <a:r>
              <a:rPr lang="en" sz="2400" dirty="0" err="1">
                <a:latin typeface="Calibri"/>
                <a:ea typeface="Calibri"/>
                <a:cs typeface="Calibri"/>
                <a:sym typeface="Calibri"/>
              </a:rPr>
              <a:t>SpEd</a:t>
            </a:r>
            <a:r>
              <a:rPr lang="en" sz="2400" dirty="0">
                <a:latin typeface="Calibri"/>
                <a:ea typeface="Calibri"/>
                <a:cs typeface="Calibri"/>
                <a:sym typeface="Calibri"/>
              </a:rPr>
              <a:t> on behavior plans for students with intensive needs</a:t>
            </a:r>
          </a:p>
          <a:p>
            <a:pPr marL="547687" lvl="1" indent="-225742">
              <a:lnSpc>
                <a:spcPct val="80000"/>
              </a:lnSpc>
              <a:spcBef>
                <a:spcPts val="300"/>
              </a:spcBef>
              <a:buClr>
                <a:schemeClr val="dk2"/>
              </a:buClr>
              <a:buSzPct val="100000"/>
              <a:buFont typeface="Calibri"/>
              <a:buChar char="●"/>
            </a:pPr>
            <a:r>
              <a:rPr lang="en" sz="2400" dirty="0">
                <a:latin typeface="Calibri"/>
                <a:ea typeface="Calibri"/>
                <a:cs typeface="Calibri"/>
                <a:sym typeface="Calibri"/>
              </a:rPr>
              <a:t>Coordinated interagency support</a:t>
            </a:r>
          </a:p>
          <a:p>
            <a:pPr marL="547687" lvl="1" indent="-225742">
              <a:lnSpc>
                <a:spcPct val="80000"/>
              </a:lnSpc>
              <a:spcBef>
                <a:spcPts val="300"/>
              </a:spcBef>
              <a:buClr>
                <a:schemeClr val="dk2"/>
              </a:buClr>
              <a:buSzPct val="100000"/>
              <a:buFont typeface="Calibri"/>
              <a:buChar char="●"/>
            </a:pPr>
            <a:r>
              <a:rPr lang="en" sz="2400" dirty="0">
                <a:latin typeface="Calibri"/>
                <a:ea typeface="Calibri"/>
                <a:cs typeface="Calibri"/>
                <a:sym typeface="Calibri"/>
              </a:rPr>
              <a:t>Coached Check in Check Out</a:t>
            </a:r>
          </a:p>
          <a:p>
            <a:pPr marL="547687" lvl="1" indent="-225742">
              <a:lnSpc>
                <a:spcPct val="80000"/>
              </a:lnSpc>
              <a:spcBef>
                <a:spcPts val="300"/>
              </a:spcBef>
              <a:buClr>
                <a:schemeClr val="dk2"/>
              </a:buClr>
              <a:buSzPct val="100000"/>
              <a:buFont typeface="Calibri"/>
              <a:buChar char="●"/>
            </a:pPr>
            <a:r>
              <a:rPr lang="en" sz="2400" dirty="0">
                <a:latin typeface="Calibri"/>
                <a:ea typeface="Calibri"/>
                <a:cs typeface="Calibri"/>
                <a:sym typeface="Calibri"/>
              </a:rPr>
              <a:t>Supported staff in universal social/emotional strategies</a:t>
            </a:r>
          </a:p>
          <a:p>
            <a:pPr marL="547687" lvl="1" indent="-225742">
              <a:lnSpc>
                <a:spcPct val="80000"/>
              </a:lnSpc>
              <a:spcBef>
                <a:spcPts val="300"/>
              </a:spcBef>
              <a:buClr>
                <a:schemeClr val="dk2"/>
              </a:buClr>
              <a:buSzPct val="100000"/>
              <a:buFont typeface="Calibri"/>
              <a:buChar char="●"/>
            </a:pPr>
            <a:r>
              <a:rPr lang="en" sz="2400" dirty="0">
                <a:latin typeface="Calibri"/>
                <a:ea typeface="Calibri"/>
                <a:cs typeface="Calibri"/>
                <a:sym typeface="Calibri"/>
              </a:rPr>
              <a:t>Member of PBIS Universal &amp; Targeted Intensive Teams</a:t>
            </a:r>
          </a:p>
          <a:p>
            <a:pPr>
              <a:buNone/>
            </a:pPr>
            <a:endParaRPr dirty="0"/>
          </a:p>
        </p:txBody>
      </p:sp>
    </p:spTree>
    <p:extLst>
      <p:ext uri="{BB962C8B-B14F-4D97-AF65-F5344CB8AC3E}">
        <p14:creationId xmlns:p14="http://schemas.microsoft.com/office/powerpoint/2010/main" val="15248912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1302275"/>
            <a:ext cx="8520600" cy="623400"/>
          </a:xfrm>
          <a:prstGeom prst="rect">
            <a:avLst/>
          </a:prstGeom>
        </p:spPr>
        <p:txBody>
          <a:bodyPr vert="horz" wrap="square" lIns="91425" tIns="91425" rIns="91425" bIns="91425" rtlCol="0" anchor="t" anchorCtr="0">
            <a:noAutofit/>
          </a:bodyPr>
          <a:lstStyle/>
          <a:p>
            <a:r>
              <a:rPr lang="en"/>
              <a:t>So what now what?</a:t>
            </a:r>
          </a:p>
        </p:txBody>
      </p:sp>
      <p:sp>
        <p:nvSpPr>
          <p:cNvPr id="115" name="Shape 115"/>
          <p:cNvSpPr txBox="1">
            <a:spLocks noGrp="1"/>
          </p:cNvSpPr>
          <p:nvPr>
            <p:ph type="body" idx="1"/>
          </p:nvPr>
        </p:nvSpPr>
        <p:spPr>
          <a:xfrm>
            <a:off x="311700" y="2009725"/>
            <a:ext cx="8520600" cy="3416400"/>
          </a:xfrm>
          <a:prstGeom prst="rect">
            <a:avLst/>
          </a:prstGeom>
        </p:spPr>
        <p:txBody>
          <a:bodyPr vert="horz" wrap="square" lIns="91425" tIns="91425" rIns="91425" bIns="91425" rtlCol="0" anchor="t" anchorCtr="0">
            <a:noAutofit/>
          </a:bodyPr>
          <a:lstStyle/>
          <a:p>
            <a:pPr>
              <a:lnSpc>
                <a:spcPct val="80000"/>
              </a:lnSpc>
              <a:spcBef>
                <a:spcPts val="300"/>
              </a:spcBef>
              <a:buClr>
                <a:schemeClr val="dk2"/>
              </a:buClr>
              <a:buSzPct val="61111"/>
              <a:buNone/>
            </a:pPr>
            <a:r>
              <a:rPr lang="en" sz="2400" dirty="0">
                <a:latin typeface="Calibri"/>
                <a:ea typeface="Calibri"/>
                <a:cs typeface="Calibri"/>
                <a:sym typeface="Calibri"/>
              </a:rPr>
              <a:t>2012-2013</a:t>
            </a:r>
          </a:p>
          <a:p>
            <a:pPr marL="457200" indent="-228600">
              <a:lnSpc>
                <a:spcPct val="80000"/>
              </a:lnSpc>
              <a:spcBef>
                <a:spcPts val="300"/>
              </a:spcBef>
              <a:buClr>
                <a:schemeClr val="dk2"/>
              </a:buClr>
              <a:buFont typeface="Calibri"/>
              <a:buChar char="●"/>
            </a:pPr>
            <a:r>
              <a:rPr lang="en" sz="2400" dirty="0">
                <a:latin typeface="Calibri"/>
                <a:ea typeface="Calibri"/>
                <a:cs typeface="Calibri"/>
                <a:sym typeface="Calibri"/>
              </a:rPr>
              <a:t>Expanded to Washington Village School &amp; Williamstown Middle/High School.</a:t>
            </a:r>
          </a:p>
          <a:p>
            <a:pPr>
              <a:lnSpc>
                <a:spcPct val="80000"/>
              </a:lnSpc>
              <a:spcBef>
                <a:spcPts val="300"/>
              </a:spcBef>
              <a:buClr>
                <a:schemeClr val="dk2"/>
              </a:buClr>
              <a:buSzPct val="61111"/>
              <a:buNone/>
            </a:pPr>
            <a:endParaRPr sz="2400" dirty="0">
              <a:latin typeface="Calibri"/>
              <a:ea typeface="Calibri"/>
              <a:cs typeface="Calibri"/>
              <a:sym typeface="Calibri"/>
            </a:endParaRPr>
          </a:p>
          <a:p>
            <a:pPr>
              <a:lnSpc>
                <a:spcPct val="80000"/>
              </a:lnSpc>
              <a:spcBef>
                <a:spcPts val="300"/>
              </a:spcBef>
              <a:buClr>
                <a:schemeClr val="dk2"/>
              </a:buClr>
              <a:buSzPct val="61111"/>
              <a:buNone/>
            </a:pPr>
            <a:r>
              <a:rPr lang="en" sz="2400" dirty="0">
                <a:latin typeface="Calibri"/>
                <a:ea typeface="Calibri"/>
                <a:cs typeface="Calibri"/>
                <a:sym typeface="Calibri"/>
              </a:rPr>
              <a:t>2013-2014</a:t>
            </a:r>
          </a:p>
          <a:p>
            <a:pPr marL="457200" indent="-228600">
              <a:lnSpc>
                <a:spcPct val="80000"/>
              </a:lnSpc>
              <a:spcBef>
                <a:spcPts val="300"/>
              </a:spcBef>
              <a:buClr>
                <a:schemeClr val="dk2"/>
              </a:buClr>
              <a:buFont typeface="Calibri"/>
              <a:buChar char="●"/>
            </a:pPr>
            <a:r>
              <a:rPr lang="en" sz="2400" dirty="0">
                <a:latin typeface="Calibri"/>
                <a:ea typeface="Calibri"/>
                <a:cs typeface="Calibri"/>
                <a:sym typeface="Calibri"/>
              </a:rPr>
              <a:t>Expanded to Williamstown Elementary which eliminated the planning room model.</a:t>
            </a:r>
          </a:p>
          <a:p>
            <a:pPr>
              <a:lnSpc>
                <a:spcPct val="80000"/>
              </a:lnSpc>
              <a:spcBef>
                <a:spcPts val="300"/>
              </a:spcBef>
              <a:buClr>
                <a:schemeClr val="dk2"/>
              </a:buClr>
              <a:buSzPct val="61111"/>
              <a:buNone/>
            </a:pPr>
            <a:endParaRPr sz="2400" dirty="0">
              <a:latin typeface="Calibri"/>
              <a:ea typeface="Calibri"/>
              <a:cs typeface="Calibri"/>
              <a:sym typeface="Calibri"/>
            </a:endParaRPr>
          </a:p>
          <a:p>
            <a:pPr>
              <a:lnSpc>
                <a:spcPct val="80000"/>
              </a:lnSpc>
              <a:spcBef>
                <a:spcPts val="300"/>
              </a:spcBef>
              <a:buClr>
                <a:schemeClr val="dk2"/>
              </a:buClr>
              <a:buSzPct val="61111"/>
              <a:buNone/>
            </a:pPr>
            <a:r>
              <a:rPr lang="en" sz="2400" dirty="0">
                <a:latin typeface="Calibri"/>
                <a:ea typeface="Calibri"/>
                <a:cs typeface="Calibri"/>
                <a:sym typeface="Calibri"/>
              </a:rPr>
              <a:t>2017-2018</a:t>
            </a:r>
          </a:p>
          <a:p>
            <a:pPr marL="457200" indent="-228600">
              <a:lnSpc>
                <a:spcPct val="80000"/>
              </a:lnSpc>
              <a:spcBef>
                <a:spcPts val="300"/>
              </a:spcBef>
              <a:buClr>
                <a:schemeClr val="dk2"/>
              </a:buClr>
              <a:buFont typeface="Calibri"/>
              <a:buChar char="●"/>
            </a:pPr>
            <a:r>
              <a:rPr lang="en" sz="2400" dirty="0">
                <a:latin typeface="Calibri"/>
                <a:ea typeface="Calibri"/>
                <a:cs typeface="Calibri"/>
                <a:sym typeface="Calibri"/>
              </a:rPr>
              <a:t>Expanded to Northfield Elementary &amp; Northfield Middle School which maintains a planning room model.</a:t>
            </a:r>
          </a:p>
          <a:p>
            <a:pPr marL="457200" indent="-228600">
              <a:lnSpc>
                <a:spcPct val="80000"/>
              </a:lnSpc>
              <a:spcBef>
                <a:spcPts val="300"/>
              </a:spcBef>
              <a:buClr>
                <a:schemeClr val="dk2"/>
              </a:buClr>
              <a:buFont typeface="Calibri"/>
              <a:buChar char="●"/>
            </a:pPr>
            <a:r>
              <a:rPr lang="en" sz="2400" dirty="0">
                <a:latin typeface="Calibri"/>
                <a:ea typeface="Calibri"/>
                <a:cs typeface="Calibri"/>
                <a:sym typeface="Calibri"/>
              </a:rPr>
              <a:t>PBIS Analyst Model is in 18 schools in Vermont!</a:t>
            </a:r>
          </a:p>
          <a:p>
            <a:pPr>
              <a:buNone/>
            </a:pPr>
            <a:endParaRPr dirty="0"/>
          </a:p>
        </p:txBody>
      </p:sp>
    </p:spTree>
    <p:extLst>
      <p:ext uri="{BB962C8B-B14F-4D97-AF65-F5344CB8AC3E}">
        <p14:creationId xmlns:p14="http://schemas.microsoft.com/office/powerpoint/2010/main" val="19773865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1302275"/>
            <a:ext cx="8520600" cy="623400"/>
          </a:xfrm>
          <a:prstGeom prst="rect">
            <a:avLst/>
          </a:prstGeom>
        </p:spPr>
        <p:txBody>
          <a:bodyPr vert="horz" wrap="square" lIns="91425" tIns="91425" rIns="91425" bIns="91425" rtlCol="0" anchor="t" anchorCtr="0">
            <a:noAutofit/>
          </a:bodyPr>
          <a:lstStyle/>
          <a:p>
            <a:r>
              <a:rPr lang="en" b="0">
                <a:latin typeface="Calibri"/>
                <a:ea typeface="Calibri"/>
                <a:cs typeface="Calibri"/>
                <a:sym typeface="Calibri"/>
              </a:rPr>
              <a:t>Lessons WE learned along the way!</a:t>
            </a:r>
          </a:p>
        </p:txBody>
      </p:sp>
      <p:sp>
        <p:nvSpPr>
          <p:cNvPr id="121" name="Shape 121"/>
          <p:cNvSpPr txBox="1">
            <a:spLocks noGrp="1"/>
          </p:cNvSpPr>
          <p:nvPr>
            <p:ph type="body" idx="1"/>
          </p:nvPr>
        </p:nvSpPr>
        <p:spPr>
          <a:xfrm>
            <a:off x="311700" y="2009725"/>
            <a:ext cx="8520600" cy="3416400"/>
          </a:xfrm>
          <a:prstGeom prst="rect">
            <a:avLst/>
          </a:prstGeom>
        </p:spPr>
        <p:txBody>
          <a:bodyPr vert="horz" wrap="square" lIns="91425" tIns="91425" rIns="91425" bIns="91425" rtlCol="0" anchor="t" anchorCtr="0">
            <a:noAutofit/>
          </a:bodyPr>
          <a:lstStyle/>
          <a:p>
            <a:pPr marL="273050" indent="-285115">
              <a:buClr>
                <a:srgbClr val="D34817"/>
              </a:buClr>
              <a:buSzPct val="100000"/>
              <a:buFont typeface="Calibri"/>
              <a:buChar char="●"/>
            </a:pPr>
            <a:r>
              <a:rPr lang="en" sz="2400" dirty="0">
                <a:latin typeface="Calibri"/>
                <a:ea typeface="Calibri"/>
                <a:cs typeface="Calibri"/>
                <a:sym typeface="Calibri"/>
              </a:rPr>
              <a:t>There must be a solid universal system as a foundation BEFORE developing this type of partnership.</a:t>
            </a:r>
          </a:p>
          <a:p>
            <a:pPr marL="273050" indent="-285115">
              <a:spcBef>
                <a:spcPts val="500"/>
              </a:spcBef>
              <a:buClr>
                <a:srgbClr val="D34817"/>
              </a:buClr>
              <a:buSzPct val="100000"/>
              <a:buFont typeface="Calibri"/>
              <a:buChar char="●"/>
            </a:pPr>
            <a:r>
              <a:rPr lang="en" sz="2400" dirty="0">
                <a:latin typeface="Calibri"/>
                <a:ea typeface="Calibri"/>
                <a:cs typeface="Calibri"/>
                <a:sym typeface="Calibri"/>
              </a:rPr>
              <a:t>There must be strong leadership with strong commitment to being proactive and persevering for student success.</a:t>
            </a:r>
          </a:p>
          <a:p>
            <a:pPr marL="273050" indent="-285115">
              <a:spcBef>
                <a:spcPts val="500"/>
              </a:spcBef>
              <a:buClr>
                <a:srgbClr val="D34817"/>
              </a:buClr>
              <a:buSzPct val="100000"/>
              <a:buFont typeface="Calibri"/>
              <a:buChar char="●"/>
            </a:pPr>
            <a:r>
              <a:rPr lang="en" sz="2400" dirty="0">
                <a:latin typeface="Calibri"/>
                <a:ea typeface="Calibri"/>
                <a:cs typeface="Calibri"/>
                <a:sym typeface="Calibri"/>
              </a:rPr>
              <a:t>There must be structures developed that support clear and continual communication between the principal, analyst and other team members.</a:t>
            </a:r>
          </a:p>
          <a:p>
            <a:pPr marL="273050" indent="-285115">
              <a:spcBef>
                <a:spcPts val="500"/>
              </a:spcBef>
              <a:buClr>
                <a:srgbClr val="D34817"/>
              </a:buClr>
              <a:buSzPct val="100000"/>
              <a:buFont typeface="Calibri"/>
              <a:buChar char="●"/>
            </a:pPr>
            <a:r>
              <a:rPr lang="en" sz="2400" dirty="0">
                <a:latin typeface="Calibri"/>
                <a:ea typeface="Calibri"/>
                <a:cs typeface="Calibri"/>
                <a:sym typeface="Calibri"/>
              </a:rPr>
              <a:t>SU-systemic approach for sustainability.</a:t>
            </a:r>
          </a:p>
          <a:p>
            <a:pPr>
              <a:lnSpc>
                <a:spcPct val="80000"/>
              </a:lnSpc>
              <a:spcBef>
                <a:spcPts val="300"/>
              </a:spcBef>
              <a:buClr>
                <a:schemeClr val="dk2"/>
              </a:buClr>
              <a:buSzPct val="91666"/>
              <a:buNone/>
            </a:pPr>
            <a:endParaRPr sz="1200" dirty="0">
              <a:solidFill>
                <a:schemeClr val="dk2"/>
              </a:solidFill>
              <a:latin typeface="Calibri"/>
              <a:ea typeface="Calibri"/>
              <a:cs typeface="Calibri"/>
              <a:sym typeface="Calibri"/>
            </a:endParaRPr>
          </a:p>
          <a:p>
            <a:pPr>
              <a:buNone/>
            </a:pPr>
            <a:endParaRPr dirty="0"/>
          </a:p>
        </p:txBody>
      </p:sp>
    </p:spTree>
    <p:extLst>
      <p:ext uri="{BB962C8B-B14F-4D97-AF65-F5344CB8AC3E}">
        <p14:creationId xmlns:p14="http://schemas.microsoft.com/office/powerpoint/2010/main" val="1376821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987106" cy="5491185"/>
          </a:xfrm>
        </p:spPr>
        <p:txBody>
          <a:bodyPr>
            <a:normAutofit/>
          </a:bodyPr>
          <a:lstStyle/>
          <a:p>
            <a:r>
              <a:rPr lang="en-US" dirty="0" smtClean="0"/>
              <a:t>Summarizing</a:t>
            </a:r>
            <a:br>
              <a:rPr lang="en-US" dirty="0" smtClean="0"/>
            </a:br>
            <a:r>
              <a:rPr lang="en-US" dirty="0" smtClean="0"/>
              <a:t>Questions</a:t>
            </a:r>
            <a:br>
              <a:rPr lang="en-US" dirty="0" smtClean="0"/>
            </a:br>
            <a:r>
              <a:rPr lang="en-US" dirty="0" smtClean="0"/>
              <a:t>Dialogue</a:t>
            </a:r>
            <a:br>
              <a:rPr lang="en-US" dirty="0" smtClean="0"/>
            </a:br>
            <a:r>
              <a:rPr lang="en-US" dirty="0" smtClean="0"/>
              <a:t>Possible Next Steps</a:t>
            </a:r>
            <a:endParaRPr lang="en-US" dirty="0"/>
          </a:p>
        </p:txBody>
      </p:sp>
    </p:spTree>
    <p:extLst>
      <p:ext uri="{BB962C8B-B14F-4D97-AF65-F5344CB8AC3E}">
        <p14:creationId xmlns:p14="http://schemas.microsoft.com/office/powerpoint/2010/main" val="6316759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ISF Resources available at:</a:t>
            </a:r>
            <a:br>
              <a:rPr lang="en-US" sz="4000" b="1" dirty="0" smtClean="0"/>
            </a:br>
            <a:r>
              <a:rPr lang="en-US" sz="4000" b="1" dirty="0" err="1" smtClean="0"/>
              <a:t>www.midwestpbis.org</a:t>
            </a:r>
            <a:endParaRPr lang="en-US" sz="4000" b="1" dirty="0"/>
          </a:p>
        </p:txBody>
      </p:sp>
      <p:pic>
        <p:nvPicPr>
          <p:cNvPr id="4" name="Content Placeholder 3" descr="Screen Shot 2017-08-25 at 9.12.19 AM.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17714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352" y="102835"/>
            <a:ext cx="7511441" cy="1143000"/>
          </a:xfrm>
        </p:spPr>
        <p:txBody>
          <a:bodyPr/>
          <a:lstStyle/>
          <a:p>
            <a:r>
              <a:rPr lang="en-US" sz="4000" b="1" dirty="0" smtClean="0">
                <a:solidFill>
                  <a:srgbClr val="000000"/>
                </a:solidFill>
              </a:rPr>
              <a:t>ISF Defined</a:t>
            </a:r>
          </a:p>
        </p:txBody>
      </p:sp>
      <p:sp>
        <p:nvSpPr>
          <p:cNvPr id="3" name="Content Placeholder 2"/>
          <p:cNvSpPr>
            <a:spLocks noGrp="1"/>
          </p:cNvSpPr>
          <p:nvPr>
            <p:ph sz="quarter" idx="1"/>
          </p:nvPr>
        </p:nvSpPr>
        <p:spPr>
          <a:xfrm>
            <a:off x="395288" y="1386673"/>
            <a:ext cx="8025231" cy="5183990"/>
          </a:xfrm>
        </p:spPr>
        <p:txBody>
          <a:bodyPr>
            <a:normAutofit/>
          </a:bodyPr>
          <a:lstStyle/>
          <a:p>
            <a:pPr marL="342900" lvl="1" indent="-342900">
              <a:buClr>
                <a:schemeClr val="tx1"/>
              </a:buClr>
              <a:defRPr/>
            </a:pPr>
            <a:r>
              <a:rPr lang="en-US" sz="2800" u="sng" dirty="0" smtClean="0"/>
              <a:t>Structure </a:t>
            </a:r>
            <a:r>
              <a:rPr lang="en-US" sz="2800" dirty="0" smtClean="0"/>
              <a:t>and </a:t>
            </a:r>
            <a:r>
              <a:rPr lang="en-US" sz="2800" u="sng" dirty="0" smtClean="0"/>
              <a:t>process</a:t>
            </a:r>
            <a:r>
              <a:rPr lang="en-US" sz="2800" dirty="0" smtClean="0"/>
              <a:t> for education and mental health systems to interact in most effective and efficient way</a:t>
            </a:r>
          </a:p>
          <a:p>
            <a:pPr marL="0" lvl="1" indent="0">
              <a:buClr>
                <a:schemeClr val="tx1"/>
              </a:buClr>
              <a:buFontTx/>
              <a:buNone/>
              <a:defRPr/>
            </a:pPr>
            <a:r>
              <a:rPr lang="en-US" sz="2800" dirty="0" smtClean="0"/>
              <a:t>  </a:t>
            </a:r>
          </a:p>
          <a:p>
            <a:pPr marL="342900" lvl="1" indent="-342900">
              <a:buClr>
                <a:schemeClr val="tx1"/>
              </a:buClr>
              <a:defRPr/>
            </a:pPr>
            <a:r>
              <a:rPr lang="en-US" dirty="0" smtClean="0"/>
              <a:t>G</a:t>
            </a:r>
            <a:r>
              <a:rPr lang="en-US" sz="2800" dirty="0" smtClean="0"/>
              <a:t>uided by </a:t>
            </a:r>
            <a:r>
              <a:rPr lang="en-US" sz="2800" u="sng" dirty="0" smtClean="0"/>
              <a:t>key stakeholders</a:t>
            </a:r>
            <a:r>
              <a:rPr lang="en-US" sz="2800" dirty="0" smtClean="0"/>
              <a:t> in education and mental health/community systems </a:t>
            </a:r>
          </a:p>
          <a:p>
            <a:pPr marL="0" lvl="1" indent="0">
              <a:buClr>
                <a:schemeClr val="tx1"/>
              </a:buClr>
              <a:buNone/>
              <a:defRPr/>
            </a:pPr>
            <a:endParaRPr lang="en-US" sz="2800" dirty="0" smtClean="0"/>
          </a:p>
          <a:p>
            <a:pPr marL="342900" lvl="1" indent="-342900">
              <a:buClr>
                <a:schemeClr val="tx1"/>
              </a:buClr>
              <a:defRPr/>
            </a:pPr>
            <a:r>
              <a:rPr lang="en-US" dirty="0" smtClean="0"/>
              <a:t>W</a:t>
            </a:r>
            <a:r>
              <a:rPr lang="en-US" sz="2800" dirty="0" smtClean="0"/>
              <a:t>ho have the </a:t>
            </a:r>
            <a:r>
              <a:rPr lang="en-US" sz="2800" u="sng" dirty="0" smtClean="0"/>
              <a:t>authority</a:t>
            </a:r>
            <a:r>
              <a:rPr lang="en-US" sz="2800" dirty="0" smtClean="0"/>
              <a:t> to reallocate resources, change role and function of staff, and change policy  </a:t>
            </a:r>
          </a:p>
          <a:p>
            <a:pPr marL="0" lvl="1" indent="0">
              <a:buClr>
                <a:schemeClr val="tx1"/>
              </a:buClr>
              <a:buFontTx/>
              <a:buNone/>
              <a:defRPr/>
            </a:pPr>
            <a:endParaRPr lang="en-US" sz="2800" dirty="0" smtClean="0"/>
          </a:p>
          <a:p>
            <a:pPr marL="0" lvl="1" indent="0">
              <a:buNone/>
              <a:defRPr/>
            </a:pPr>
            <a:endParaRPr lang="en-US" sz="2800" u="sng" dirty="0" smtClean="0"/>
          </a:p>
          <a:p>
            <a:pPr marL="342900" lvl="1" indent="-342900">
              <a:defRPr/>
            </a:pPr>
            <a:endParaRPr lang="en-US" sz="2800" dirty="0" smtClean="0"/>
          </a:p>
          <a:p>
            <a:pPr marL="400050" lvl="2" indent="0">
              <a:buFontTx/>
              <a:buNone/>
              <a:defRPr/>
            </a:pPr>
            <a:endParaRPr lang="en-US" sz="2400" dirty="0"/>
          </a:p>
        </p:txBody>
      </p:sp>
    </p:spTree>
    <p:extLst>
      <p:ext uri="{BB962C8B-B14F-4D97-AF65-F5344CB8AC3E}">
        <p14:creationId xmlns:p14="http://schemas.microsoft.com/office/powerpoint/2010/main" val="2728431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Several Pages are Available</a:t>
            </a:r>
          </a:p>
        </p:txBody>
      </p:sp>
      <p:pic>
        <p:nvPicPr>
          <p:cNvPr id="4" name="Content Placeholder 3" descr="Screen Shot 2017-08-25 at 9.13.20 AM.png"/>
          <p:cNvPicPr>
            <a:picLocks noGrp="1" noChangeAspect="1"/>
          </p:cNvPicPr>
          <p:nvPr>
            <p:ph idx="1"/>
          </p:nvPr>
        </p:nvPicPr>
        <p:blipFill>
          <a:blip r:embed="rId2" cstate="screen">
            <a:extLst>
              <a:ext uri="{28A0092B-C50C-407E-A947-70E740481C1C}">
                <a14:useLocalDpi xmlns:a14="http://schemas.microsoft.com/office/drawing/2010/main"/>
              </a:ext>
            </a:extLst>
          </a:blip>
          <a:srcRect l="-41703" r="-41703"/>
          <a:stretch>
            <a:fillRect/>
          </a:stretch>
        </p:blipFill>
        <p:spPr/>
      </p:pic>
    </p:spTree>
    <p:extLst>
      <p:ext uri="{BB962C8B-B14F-4D97-AF65-F5344CB8AC3E}">
        <p14:creationId xmlns:p14="http://schemas.microsoft.com/office/powerpoint/2010/main" val="32217742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Examples from Sites</a:t>
            </a:r>
          </a:p>
        </p:txBody>
      </p:sp>
      <p:pic>
        <p:nvPicPr>
          <p:cNvPr id="4" name="Content Placeholder 3" descr="Screen Shot 2017-08-25 at 9.14.18 AM.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940397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Workbook with Hyperlinks</a:t>
            </a:r>
          </a:p>
        </p:txBody>
      </p:sp>
      <p:pic>
        <p:nvPicPr>
          <p:cNvPr id="4" name="Content Placeholder 3" descr="Screen Shot 2017-09-05 at 1.08.58 PM.png"/>
          <p:cNvPicPr>
            <a:picLocks noGrp="1" noChangeAspect="1"/>
          </p:cNvPicPr>
          <p:nvPr>
            <p:ph idx="1"/>
          </p:nvPr>
        </p:nvPicPr>
        <p:blipFill>
          <a:blip r:embed="rId2" cstate="screen">
            <a:extLst>
              <a:ext uri="{28A0092B-C50C-407E-A947-70E740481C1C}">
                <a14:useLocalDpi xmlns:a14="http://schemas.microsoft.com/office/drawing/2010/main"/>
              </a:ext>
            </a:extLst>
          </a:blip>
          <a:srcRect t="-33213" b="-33213"/>
          <a:stretch>
            <a:fillRect/>
          </a:stretch>
        </p:blipFill>
        <p:spPr/>
      </p:pic>
    </p:spTree>
    <p:extLst>
      <p:ext uri="{BB962C8B-B14F-4D97-AF65-F5344CB8AC3E}">
        <p14:creationId xmlns:p14="http://schemas.microsoft.com/office/powerpoint/2010/main" val="20763932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71" y="274638"/>
            <a:ext cx="8872479" cy="1143000"/>
          </a:xfrm>
        </p:spPr>
        <p:txBody>
          <a:bodyPr>
            <a:normAutofit fontScale="90000"/>
          </a:bodyPr>
          <a:lstStyle/>
          <a:p>
            <a:r>
              <a:rPr lang="en-US" dirty="0"/>
              <a:t>Join the Targeted Workgroup Webinars</a:t>
            </a:r>
          </a:p>
        </p:txBody>
      </p:sp>
      <p:pic>
        <p:nvPicPr>
          <p:cNvPr id="4" name="Content Placeholder 3" descr="Screen Shot 2017-09-05 at 1.09.19 PM.png"/>
          <p:cNvPicPr>
            <a:picLocks noGrp="1" noChangeAspect="1"/>
          </p:cNvPicPr>
          <p:nvPr>
            <p:ph idx="1"/>
          </p:nvPr>
        </p:nvPicPr>
        <p:blipFill>
          <a:blip r:embed="rId2" cstate="screen">
            <a:extLst>
              <a:ext uri="{28A0092B-C50C-407E-A947-70E740481C1C}">
                <a14:useLocalDpi xmlns:a14="http://schemas.microsoft.com/office/drawing/2010/main"/>
              </a:ext>
            </a:extLst>
          </a:blip>
          <a:srcRect t="-25054" b="-25054"/>
          <a:stretch>
            <a:fillRect/>
          </a:stretch>
        </p:blipFill>
        <p:spPr/>
      </p:pic>
    </p:spTree>
    <p:extLst>
      <p:ext uri="{BB962C8B-B14F-4D97-AF65-F5344CB8AC3E}">
        <p14:creationId xmlns:p14="http://schemas.microsoft.com/office/powerpoint/2010/main" val="320870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24453" y="355600"/>
            <a:ext cx="7500937" cy="1016000"/>
          </a:xfrm>
        </p:spPr>
        <p:txBody>
          <a:bodyPr lIns="81280" tIns="40640" rIns="81280" bIns="40640" anchor="t"/>
          <a:lstStyle/>
          <a:p>
            <a:r>
              <a:rPr lang="en-US" b="1" dirty="0" smtClean="0">
                <a:solidFill>
                  <a:srgbClr val="000000"/>
                </a:solidFill>
              </a:rPr>
              <a:t>MTSS/ISF Core Features </a:t>
            </a:r>
            <a:endParaRPr lang="en-US" b="1" dirty="0">
              <a:solidFill>
                <a:srgbClr val="000000"/>
              </a:solidFill>
            </a:endParaRPr>
          </a:p>
        </p:txBody>
      </p:sp>
      <p:sp>
        <p:nvSpPr>
          <p:cNvPr id="14339" name="Content Placeholder 2"/>
          <p:cNvSpPr>
            <a:spLocks noGrp="1"/>
          </p:cNvSpPr>
          <p:nvPr>
            <p:ph idx="1"/>
          </p:nvPr>
        </p:nvSpPr>
        <p:spPr>
          <a:xfrm>
            <a:off x="719137" y="1371600"/>
            <a:ext cx="7848600" cy="4724400"/>
          </a:xfrm>
        </p:spPr>
        <p:txBody>
          <a:bodyPr lIns="81280" tIns="40640" rIns="81280" bIns="40640">
            <a:noAutofit/>
          </a:bodyPr>
          <a:lstStyle/>
          <a:p>
            <a:pPr marL="568325" lvl="1" indent="-457200">
              <a:buClr>
                <a:schemeClr val="tx1"/>
              </a:buClr>
              <a:defRPr/>
            </a:pPr>
            <a:r>
              <a:rPr lang="en-US" sz="2600" b="1" dirty="0"/>
              <a:t>Effective teams </a:t>
            </a:r>
            <a:r>
              <a:rPr lang="en-US" sz="2600" dirty="0"/>
              <a:t>that include community mental health providers</a:t>
            </a:r>
          </a:p>
          <a:p>
            <a:pPr marL="568325" lvl="1" indent="-457200">
              <a:buClr>
                <a:schemeClr val="tx1"/>
              </a:buClr>
              <a:defRPr/>
            </a:pPr>
            <a:r>
              <a:rPr lang="en-US" sz="2600" b="1" dirty="0" smtClean="0"/>
              <a:t>Data-based</a:t>
            </a:r>
            <a:r>
              <a:rPr lang="en-US" sz="2600" dirty="0" smtClean="0"/>
              <a:t> </a:t>
            </a:r>
            <a:r>
              <a:rPr lang="en-US" sz="2600" dirty="0"/>
              <a:t>decision making</a:t>
            </a:r>
          </a:p>
          <a:p>
            <a:pPr marL="568325" lvl="1" indent="-457200">
              <a:buClr>
                <a:schemeClr val="tx1"/>
              </a:buClr>
              <a:defRPr/>
            </a:pPr>
            <a:r>
              <a:rPr lang="en-US" sz="2600" dirty="0"/>
              <a:t>Formal processes for the selection </a:t>
            </a:r>
            <a:r>
              <a:rPr lang="en-US" sz="2600" dirty="0" smtClean="0"/>
              <a:t>&amp; </a:t>
            </a:r>
            <a:r>
              <a:rPr lang="en-US" sz="2600" dirty="0"/>
              <a:t>implementation of </a:t>
            </a:r>
            <a:r>
              <a:rPr lang="en-US" sz="2600" b="1" dirty="0" smtClean="0"/>
              <a:t>evidence-based </a:t>
            </a:r>
            <a:r>
              <a:rPr lang="en-US" sz="2600" b="1" dirty="0"/>
              <a:t>practices </a:t>
            </a:r>
            <a:r>
              <a:rPr lang="en-US" sz="2600" dirty="0"/>
              <a:t>(EBP)</a:t>
            </a:r>
          </a:p>
          <a:p>
            <a:pPr marL="568325" lvl="1" indent="-457200">
              <a:buClr>
                <a:schemeClr val="tx1"/>
              </a:buClr>
              <a:defRPr/>
            </a:pPr>
            <a:r>
              <a:rPr lang="en-US" sz="2600" b="1" dirty="0"/>
              <a:t>Early access </a:t>
            </a:r>
            <a:r>
              <a:rPr lang="en-US" sz="2600" dirty="0"/>
              <a:t>through use of comprehensive screening</a:t>
            </a:r>
          </a:p>
          <a:p>
            <a:pPr marL="568325" lvl="1" indent="-457200">
              <a:buClr>
                <a:schemeClr val="tx1"/>
              </a:buClr>
              <a:defRPr/>
            </a:pPr>
            <a:r>
              <a:rPr lang="en-US" sz="2600" dirty="0"/>
              <a:t>Rigorous </a:t>
            </a:r>
            <a:r>
              <a:rPr lang="en-US" sz="2600" b="1" dirty="0"/>
              <a:t>progress-monitoring</a:t>
            </a:r>
            <a:r>
              <a:rPr lang="en-US" sz="2600" dirty="0"/>
              <a:t> for both fidelity </a:t>
            </a:r>
            <a:r>
              <a:rPr lang="en-US" sz="2600" dirty="0" smtClean="0"/>
              <a:t>&amp; </a:t>
            </a:r>
            <a:r>
              <a:rPr lang="en-US" sz="2600" dirty="0"/>
              <a:t>effectiveness</a:t>
            </a:r>
          </a:p>
          <a:p>
            <a:pPr marL="568325" lvl="1" indent="-457200">
              <a:buClr>
                <a:schemeClr val="tx1"/>
              </a:buClr>
              <a:defRPr/>
            </a:pPr>
            <a:r>
              <a:rPr lang="en-US" sz="2600" dirty="0"/>
              <a:t>Ongoing </a:t>
            </a:r>
            <a:r>
              <a:rPr lang="en-US" sz="2600" b="1" dirty="0"/>
              <a:t>coaching</a:t>
            </a:r>
            <a:r>
              <a:rPr lang="en-US" sz="2600" dirty="0"/>
              <a:t> at both the systems </a:t>
            </a:r>
            <a:r>
              <a:rPr lang="en-US" sz="2600" dirty="0" smtClean="0"/>
              <a:t>&amp; </a:t>
            </a:r>
            <a:r>
              <a:rPr lang="en-US" sz="2600" dirty="0"/>
              <a:t>practices </a:t>
            </a:r>
            <a:r>
              <a:rPr lang="en-US" sz="2600" dirty="0" smtClean="0"/>
              <a:t>level</a:t>
            </a:r>
            <a:endParaRPr lang="en-US" sz="2600" dirty="0"/>
          </a:p>
        </p:txBody>
      </p:sp>
    </p:spTree>
    <p:extLst>
      <p:ext uri="{BB962C8B-B14F-4D97-AF65-F5344CB8AC3E}">
        <p14:creationId xmlns:p14="http://schemas.microsoft.com/office/powerpoint/2010/main" val="3518686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8257568" cy="915357"/>
          </a:xfrm>
        </p:spPr>
        <p:txBody>
          <a:bodyPr>
            <a:normAutofit/>
          </a:bodyPr>
          <a:lstStyle/>
          <a:p>
            <a:r>
              <a:rPr lang="en-US" b="1" dirty="0">
                <a:solidFill>
                  <a:srgbClr val="000000"/>
                </a:solidFill>
              </a:rPr>
              <a:t>What Does it Mean to Integrate?</a:t>
            </a:r>
            <a:endParaRPr lang="en-US" dirty="0">
              <a:solidFill>
                <a:srgbClr val="000000"/>
              </a:solidFill>
            </a:endParaRPr>
          </a:p>
        </p:txBody>
      </p:sp>
      <p:sp>
        <p:nvSpPr>
          <p:cNvPr id="3" name="Content Placeholder 2"/>
          <p:cNvSpPr>
            <a:spLocks noGrp="1"/>
          </p:cNvSpPr>
          <p:nvPr>
            <p:ph sz="quarter" idx="1"/>
          </p:nvPr>
        </p:nvSpPr>
        <p:spPr>
          <a:xfrm>
            <a:off x="365298" y="1435100"/>
            <a:ext cx="8257568" cy="3929069"/>
          </a:xfrm>
        </p:spPr>
        <p:txBody>
          <a:bodyPr>
            <a:normAutofit/>
          </a:bodyPr>
          <a:lstStyle/>
          <a:p>
            <a:pPr marL="0" lvl="0" indent="0">
              <a:buNone/>
            </a:pPr>
            <a:endParaRPr lang="en-US" dirty="0"/>
          </a:p>
          <a:p>
            <a:pPr marL="0" indent="0">
              <a:buNone/>
            </a:pPr>
            <a:endParaRPr lang="en-US" dirty="0"/>
          </a:p>
        </p:txBody>
      </p:sp>
      <p:sp>
        <p:nvSpPr>
          <p:cNvPr id="4" name="TextBox 3"/>
          <p:cNvSpPr txBox="1"/>
          <p:nvPr/>
        </p:nvSpPr>
        <p:spPr>
          <a:xfrm>
            <a:off x="110216" y="1905000"/>
            <a:ext cx="8767732" cy="4185762"/>
          </a:xfrm>
          <a:prstGeom prst="rect">
            <a:avLst/>
          </a:prstGeom>
          <a:noFill/>
        </p:spPr>
        <p:txBody>
          <a:bodyPr wrap="none" rtlCol="0">
            <a:spAutoFit/>
          </a:bodyPr>
          <a:lstStyle/>
          <a:p>
            <a:r>
              <a:rPr lang="en-US" sz="2800" dirty="0" smtClean="0"/>
              <a:t>Change in routines and procedures?</a:t>
            </a:r>
          </a:p>
          <a:p>
            <a:r>
              <a:rPr lang="en-US" dirty="0" smtClean="0"/>
              <a:t>(e.g. who needs to be available to participate in team meetings?)</a:t>
            </a:r>
          </a:p>
          <a:p>
            <a:endParaRPr lang="en-US" dirty="0" smtClean="0"/>
          </a:p>
          <a:p>
            <a:r>
              <a:rPr lang="en-US" sz="2800" dirty="0" smtClean="0"/>
              <a:t>Change in how interventions are selected and monitored?</a:t>
            </a:r>
          </a:p>
          <a:p>
            <a:r>
              <a:rPr lang="en-US" dirty="0" smtClean="0"/>
              <a:t>(e.g. team review of data/research vs. individual clinician choice?)</a:t>
            </a:r>
          </a:p>
          <a:p>
            <a:endParaRPr lang="en-US" dirty="0"/>
          </a:p>
          <a:p>
            <a:r>
              <a:rPr lang="en-US" sz="2800" dirty="0" smtClean="0"/>
              <a:t>Change in language we use?</a:t>
            </a:r>
          </a:p>
          <a:p>
            <a:r>
              <a:rPr lang="en-US" dirty="0" smtClean="0"/>
              <a:t>(e.g. identifying specific interventions vs. generic terms such as “counseling” or “supports”?)</a:t>
            </a:r>
          </a:p>
          <a:p>
            <a:endParaRPr lang="en-US" dirty="0" smtClean="0"/>
          </a:p>
          <a:p>
            <a:r>
              <a:rPr lang="en-US" sz="2800" dirty="0" smtClean="0"/>
              <a:t>Changes in roles/functions of staff?</a:t>
            </a:r>
          </a:p>
          <a:p>
            <a:r>
              <a:rPr lang="en-US" dirty="0" smtClean="0"/>
              <a:t>(e.g. clinicians coordinating/overseeing some interventions that non-clinicians deliver?)</a:t>
            </a:r>
          </a:p>
          <a:p>
            <a:endParaRPr lang="en-US" sz="2800" dirty="0"/>
          </a:p>
        </p:txBody>
      </p:sp>
    </p:spTree>
    <p:extLst>
      <p:ext uri="{BB962C8B-B14F-4D97-AF65-F5344CB8AC3E}">
        <p14:creationId xmlns:p14="http://schemas.microsoft.com/office/powerpoint/2010/main" val="4152593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5164253"/>
              </p:ext>
            </p:extLst>
          </p:nvPr>
        </p:nvGraphicFramePr>
        <p:xfrm>
          <a:off x="194037" y="582706"/>
          <a:ext cx="8749311" cy="5715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5397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atlPB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NatlPBIS.potx</Template>
  <TotalTime>5229</TotalTime>
  <Words>4006</Words>
  <Application>Microsoft Macintosh PowerPoint</Application>
  <PresentationFormat>On-screen Show (4:3)</PresentationFormat>
  <Paragraphs>730</Paragraphs>
  <Slides>63</Slides>
  <Notes>39</Notes>
  <HiddenSlides>0</HiddenSlides>
  <MMClips>0</MMClips>
  <ScaleCrop>false</ScaleCrop>
  <HeadingPairs>
    <vt:vector size="8" baseType="variant">
      <vt:variant>
        <vt:lpstr>Fonts Used</vt:lpstr>
      </vt:variant>
      <vt:variant>
        <vt:i4>9</vt:i4>
      </vt:variant>
      <vt:variant>
        <vt:lpstr>Theme</vt:lpstr>
      </vt:variant>
      <vt:variant>
        <vt:i4>1</vt:i4>
      </vt:variant>
      <vt:variant>
        <vt:lpstr>Links</vt:lpstr>
      </vt:variant>
      <vt:variant>
        <vt:i4>1</vt:i4>
      </vt:variant>
      <vt:variant>
        <vt:lpstr>Slide Titles</vt:lpstr>
      </vt:variant>
      <vt:variant>
        <vt:i4>63</vt:i4>
      </vt:variant>
    </vt:vector>
  </HeadingPairs>
  <TitlesOfParts>
    <vt:vector size="74" baseType="lpstr">
      <vt:lpstr>Calibri</vt:lpstr>
      <vt:lpstr>Cambria</vt:lpstr>
      <vt:lpstr>Comic Sans MS</vt:lpstr>
      <vt:lpstr>ＭＳ Ｐゴシック</vt:lpstr>
      <vt:lpstr>ＭＳ 明朝</vt:lpstr>
      <vt:lpstr>Times New Roman</vt:lpstr>
      <vt:lpstr>Tw Cen MT</vt:lpstr>
      <vt:lpstr>Wingdings</vt:lpstr>
      <vt:lpstr>Arial</vt:lpstr>
      <vt:lpstr>NatlPBIS</vt:lpstr>
      <vt:lpstr>???</vt:lpstr>
      <vt:lpstr>The Interconnected Systems Framework (ISF) for Integrating Mental Health in Schools</vt:lpstr>
      <vt:lpstr>Key Questions</vt:lpstr>
      <vt:lpstr>Big Ideas</vt:lpstr>
      <vt:lpstr>PowerPoint Presentation</vt:lpstr>
      <vt:lpstr>ISF National Leadership Team </vt:lpstr>
      <vt:lpstr>ISF Defined</vt:lpstr>
      <vt:lpstr>MTSS/ISF Core Features </vt:lpstr>
      <vt:lpstr>What Does it Mean to Integrate?</vt:lpstr>
      <vt:lpstr>PowerPoint Presentation</vt:lpstr>
      <vt:lpstr>1. Single System of Delivery</vt:lpstr>
      <vt:lpstr>PowerPoint Presentation</vt:lpstr>
      <vt:lpstr>School Data  Community Data  Student and System level</vt:lpstr>
      <vt:lpstr>PowerPoint Presentation</vt:lpstr>
      <vt:lpstr>2. Access is NOT enough </vt:lpstr>
      <vt:lpstr>PowerPoint Presentation</vt:lpstr>
      <vt:lpstr>PowerPoint Presentation</vt:lpstr>
      <vt:lpstr>PowerPoint Presentation</vt:lpstr>
      <vt:lpstr>3. Mental Health is for ALL</vt:lpstr>
      <vt:lpstr>EBP = Teaching Skills (same for social/emotional as for academics)</vt:lpstr>
      <vt:lpstr>PowerPoint Presentation</vt:lpstr>
      <vt:lpstr>4. Installed and aligned with core features of MTSS framework </vt:lpstr>
      <vt:lpstr>Multiple Evidence-Based Interventions of Varying Intensity </vt:lpstr>
      <vt:lpstr>MTSS: A Continuum of Evidence-Based Practices (EBPs) Linked Across Tiers</vt:lpstr>
      <vt:lpstr>Example: </vt:lpstr>
      <vt:lpstr>Modified Coping Cat</vt:lpstr>
      <vt:lpstr>Pre/Post Coping Cat Students Report on the SCARED (n=18)</vt:lpstr>
      <vt:lpstr>Average Number of Absences per Student (Full Days) Pre (7 weeks prior to group); During (8 school weeks of intervention);  Post (7 weeks after group)</vt:lpstr>
      <vt:lpstr>Average Number of Visits to the Nurse (per week) Pre (7 weeks prior to group); During (8 school weeks of intervention);  Post (7 weeks after group)</vt:lpstr>
      <vt:lpstr>Integrated Action Plan</vt:lpstr>
      <vt:lpstr>PowerPoint Presentation</vt:lpstr>
      <vt:lpstr>PowerPoint Presentation</vt:lpstr>
      <vt:lpstr>Interconnected Systems Framework Action Planning Companion Guide  SW-PBIS Tiered Fidelity Inventory</vt:lpstr>
      <vt:lpstr>  ISF Action Planning Companion Guide to SWPBIS TFI</vt:lpstr>
      <vt:lpstr>1.3 Behavioral Expectations</vt:lpstr>
      <vt:lpstr>PowerPoint Presentation</vt:lpstr>
      <vt:lpstr>PowerPoint Presentation</vt:lpstr>
      <vt:lpstr>PBIS Matrix for Home</vt:lpstr>
      <vt:lpstr>PowerPoint Presentation</vt:lpstr>
      <vt:lpstr>1.5 Problem Behavior Definitions</vt:lpstr>
      <vt:lpstr> </vt:lpstr>
      <vt:lpstr>PowerPoint Presentation</vt:lpstr>
      <vt:lpstr>2.3 Screening</vt:lpstr>
      <vt:lpstr>Integration of Positive Family Support into PBIS &amp; RTI (Tom Dishon and Kevin Moore)</vt:lpstr>
      <vt:lpstr> John Crocker   </vt:lpstr>
      <vt:lpstr>Example –  Screening for Internalizing Problems</vt:lpstr>
      <vt:lpstr>Methuen HS, cont. </vt:lpstr>
      <vt:lpstr>Mental Health Partnership in  Vermont</vt:lpstr>
      <vt:lpstr>ONSU/WSSU- Central Vermont SU</vt:lpstr>
      <vt:lpstr>Setting the Context</vt:lpstr>
      <vt:lpstr>Vision for a  Partnership with Mental Health</vt:lpstr>
      <vt:lpstr>ONSU MTSS</vt:lpstr>
      <vt:lpstr>How did we do this?</vt:lpstr>
      <vt:lpstr>ONSU PBIS Analyst Model  Is… Proactive Expertise  Support Professional Learning For all students’ benefit Part of a team approach Part of a MTSS system   </vt:lpstr>
      <vt:lpstr>ONSU PBIS Analyst Model </vt:lpstr>
      <vt:lpstr>Roles &amp; Responsibilities</vt:lpstr>
      <vt:lpstr>So what now what?</vt:lpstr>
      <vt:lpstr>Lessons WE learned along the way!</vt:lpstr>
      <vt:lpstr>Summarizing Questions Dialogue Possible Next Steps</vt:lpstr>
      <vt:lpstr>ISF Resources available at: www.midwestpbis.org</vt:lpstr>
      <vt:lpstr>Several Pages are Available</vt:lpstr>
      <vt:lpstr>Sharing Examples from Sites</vt:lpstr>
      <vt:lpstr>New Workbook with Hyperlinks</vt:lpstr>
      <vt:lpstr>Join the Targeted Workgroup Webinars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Barrett</dc:creator>
  <cp:lastModifiedBy>Microsoft Office User</cp:lastModifiedBy>
  <cp:revision>124</cp:revision>
  <cp:lastPrinted>2017-07-05T15:19:03Z</cp:lastPrinted>
  <dcterms:created xsi:type="dcterms:W3CDTF">2017-02-04T17:22:09Z</dcterms:created>
  <dcterms:modified xsi:type="dcterms:W3CDTF">2017-10-09T13:24:49Z</dcterms:modified>
</cp:coreProperties>
</file>