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80" r:id="rId2"/>
    <p:sldId id="289" r:id="rId3"/>
    <p:sldId id="282" r:id="rId4"/>
    <p:sldId id="283" r:id="rId5"/>
    <p:sldId id="284" r:id="rId6"/>
    <p:sldId id="286" r:id="rId7"/>
    <p:sldId id="290" r:id="rId8"/>
    <p:sldId id="267" r:id="rId9"/>
    <p:sldId id="257" r:id="rId10"/>
    <p:sldId id="288" r:id="rId11"/>
    <p:sldId id="292" r:id="rId12"/>
    <p:sldId id="275" r:id="rId13"/>
    <p:sldId id="274" r:id="rId14"/>
    <p:sldId id="309" r:id="rId15"/>
    <p:sldId id="262" r:id="rId16"/>
    <p:sldId id="304" r:id="rId17"/>
    <p:sldId id="308" r:id="rId18"/>
    <p:sldId id="269" r:id="rId19"/>
    <p:sldId id="263" r:id="rId20"/>
    <p:sldId id="306" r:id="rId21"/>
    <p:sldId id="266" r:id="rId22"/>
    <p:sldId id="260" r:id="rId23"/>
    <p:sldId id="271" r:id="rId24"/>
    <p:sldId id="270" r:id="rId25"/>
    <p:sldId id="272" r:id="rId26"/>
    <p:sldId id="273" r:id="rId27"/>
    <p:sldId id="293" r:id="rId28"/>
    <p:sldId id="294" r:id="rId29"/>
    <p:sldId id="265" r:id="rId30"/>
    <p:sldId id="258" r:id="rId31"/>
    <p:sldId id="259" r:id="rId32"/>
    <p:sldId id="268" r:id="rId33"/>
    <p:sldId id="310" r:id="rId34"/>
    <p:sldId id="302" r:id="rId35"/>
    <p:sldId id="295" r:id="rId36"/>
    <p:sldId id="296" r:id="rId37"/>
    <p:sldId id="297" r:id="rId38"/>
    <p:sldId id="2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28"/>
    <a:srgbClr val="56D07F"/>
    <a:srgbClr val="FFE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3" autoAdjust="0"/>
    <p:restoredTop sz="94675"/>
  </p:normalViewPr>
  <p:slideViewPr>
    <p:cSldViewPr>
      <p:cViewPr>
        <p:scale>
          <a:sx n="76" d="100"/>
          <a:sy n="76" d="100"/>
        </p:scale>
        <p:origin x="1296" y="480"/>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notesViewPr>
    <p:cSldViewPr>
      <p:cViewPr>
        <p:scale>
          <a:sx n="100" d="100"/>
          <a:sy n="100" d="100"/>
        </p:scale>
        <p:origin x="-1878" y="5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5910C-841A-4770-8850-B1893A9DF604}" type="doc">
      <dgm:prSet loTypeId="urn:microsoft.com/office/officeart/2005/8/layout/list1" loCatId="list" qsTypeId="urn:microsoft.com/office/officeart/2005/8/quickstyle/3d3" qsCatId="3D" csTypeId="urn:microsoft.com/office/officeart/2005/8/colors/accent2_2" csCatId="accent2" phldr="1"/>
      <dgm:spPr/>
      <dgm:t>
        <a:bodyPr/>
        <a:lstStyle/>
        <a:p>
          <a:endParaRPr lang="en-US"/>
        </a:p>
      </dgm:t>
    </dgm:pt>
    <dgm:pt modelId="{A9B54138-0C0B-4B41-AE76-E45327B1386A}">
      <dgm:prSet phldrT="[Text]" custT="1"/>
      <dgm:spPr/>
      <dgm:t>
        <a:bodyPr/>
        <a:lstStyle/>
        <a:p>
          <a:r>
            <a:rPr lang="en-US" sz="2400" b="0" dirty="0" smtClean="0">
              <a:solidFill>
                <a:schemeClr val="tx1"/>
              </a:solidFill>
              <a:latin typeface="+mj-lt"/>
            </a:rPr>
            <a:t>Exploration &amp; Adoption</a:t>
          </a:r>
        </a:p>
      </dgm:t>
    </dgm:pt>
    <dgm:pt modelId="{C15114FA-858E-4CC7-970D-317A88EF07AA}" type="parTrans" cxnId="{F3E87748-4CBA-47AA-B4BD-2DCE1575A622}">
      <dgm:prSet/>
      <dgm:spPr/>
      <dgm:t>
        <a:bodyPr/>
        <a:lstStyle/>
        <a:p>
          <a:endParaRPr lang="en-US"/>
        </a:p>
      </dgm:t>
    </dgm:pt>
    <dgm:pt modelId="{3416F508-DFDB-4688-A8E9-F5C641F659AE}" type="sibTrans" cxnId="{F3E87748-4CBA-47AA-B4BD-2DCE1575A622}">
      <dgm:prSet/>
      <dgm:spPr/>
      <dgm:t>
        <a:bodyPr/>
        <a:lstStyle/>
        <a:p>
          <a:endParaRPr lang="en-US"/>
        </a:p>
      </dgm:t>
    </dgm:pt>
    <dgm:pt modelId="{954AAE81-35C4-4C12-B62B-8709AEF99FD6}">
      <dgm:prSet phldrT="[Text]" custT="1"/>
      <dgm:spPr/>
      <dgm:t>
        <a:bodyPr/>
        <a:lstStyle/>
        <a:p>
          <a:r>
            <a:rPr lang="en-US" sz="2600" b="0" dirty="0" smtClean="0">
              <a:solidFill>
                <a:schemeClr val="tx1"/>
              </a:solidFill>
              <a:latin typeface="+mj-lt"/>
            </a:rPr>
            <a:t>Installation</a:t>
          </a:r>
          <a:endParaRPr lang="en-US" sz="2600" b="0" dirty="0">
            <a:solidFill>
              <a:schemeClr val="tx1"/>
            </a:solidFill>
            <a:latin typeface="+mj-lt"/>
          </a:endParaRPr>
        </a:p>
      </dgm:t>
    </dgm:pt>
    <dgm:pt modelId="{A8C4E290-19C4-45DD-8B7F-7FF42A3CD0C3}" type="parTrans" cxnId="{6B750B97-D182-4750-B489-5BD422762C08}">
      <dgm:prSet/>
      <dgm:spPr/>
      <dgm:t>
        <a:bodyPr/>
        <a:lstStyle/>
        <a:p>
          <a:endParaRPr lang="en-US"/>
        </a:p>
      </dgm:t>
    </dgm:pt>
    <dgm:pt modelId="{1060B8FA-63BC-4FD0-A65B-8BDE3C2CC7A4}" type="sibTrans" cxnId="{6B750B97-D182-4750-B489-5BD422762C08}">
      <dgm:prSet/>
      <dgm:spPr/>
      <dgm:t>
        <a:bodyPr/>
        <a:lstStyle/>
        <a:p>
          <a:endParaRPr lang="en-US"/>
        </a:p>
      </dgm:t>
    </dgm:pt>
    <dgm:pt modelId="{BCDC602B-6184-4667-A139-DDACE59DF40A}">
      <dgm:prSet phldrT="[Text]" custT="1"/>
      <dgm:spPr/>
      <dgm:t>
        <a:bodyPr/>
        <a:lstStyle/>
        <a:p>
          <a:r>
            <a:rPr lang="en-US" sz="2400" b="0" dirty="0" smtClean="0">
              <a:solidFill>
                <a:schemeClr val="tx1"/>
              </a:solidFill>
              <a:latin typeface="+mj-lt"/>
            </a:rPr>
            <a:t>Initial Implementation</a:t>
          </a:r>
          <a:endParaRPr lang="en-US" sz="2400" b="0" dirty="0">
            <a:solidFill>
              <a:schemeClr val="tx1"/>
            </a:solidFill>
            <a:latin typeface="+mj-lt"/>
          </a:endParaRPr>
        </a:p>
      </dgm:t>
    </dgm:pt>
    <dgm:pt modelId="{B6838095-522D-4DE9-BE9E-3BB75D39E16B}" type="parTrans" cxnId="{92DCFC75-A0E9-4AE6-B3DB-6E19991DE262}">
      <dgm:prSet/>
      <dgm:spPr/>
      <dgm:t>
        <a:bodyPr/>
        <a:lstStyle/>
        <a:p>
          <a:endParaRPr lang="en-US"/>
        </a:p>
      </dgm:t>
    </dgm:pt>
    <dgm:pt modelId="{E265E1DE-19AC-405C-B6D0-FB68C5B11008}" type="sibTrans" cxnId="{92DCFC75-A0E9-4AE6-B3DB-6E19991DE262}">
      <dgm:prSet/>
      <dgm:spPr/>
      <dgm:t>
        <a:bodyPr/>
        <a:lstStyle/>
        <a:p>
          <a:endParaRPr lang="en-US"/>
        </a:p>
      </dgm:t>
    </dgm:pt>
    <dgm:pt modelId="{CDB3692C-A880-496B-A6DA-BD3FD9CA1840}">
      <dgm:prSet phldrT="[Text]" custT="1"/>
      <dgm:spPr/>
      <dgm:t>
        <a:bodyPr/>
        <a:lstStyle/>
        <a:p>
          <a:pPr>
            <a:spcAft>
              <a:spcPts val="0"/>
            </a:spcAft>
          </a:pPr>
          <a:r>
            <a:rPr lang="en-US" sz="1700" spc="-40" baseline="0" dirty="0" smtClean="0"/>
            <a:t>We think we know what we need so we are planning to move forward (evidence-based)</a:t>
          </a:r>
        </a:p>
      </dgm:t>
    </dgm:pt>
    <dgm:pt modelId="{155E2A8C-3D98-4E2B-BB2F-6D706B74A491}" type="parTrans" cxnId="{0D35226E-FC2F-4DBE-B37B-BB569093E316}">
      <dgm:prSet/>
      <dgm:spPr/>
      <dgm:t>
        <a:bodyPr/>
        <a:lstStyle/>
        <a:p>
          <a:endParaRPr lang="en-US"/>
        </a:p>
      </dgm:t>
    </dgm:pt>
    <dgm:pt modelId="{F8C8E311-C50B-4F63-91A1-B5F91C05D3B6}" type="sibTrans" cxnId="{0D35226E-FC2F-4DBE-B37B-BB569093E316}">
      <dgm:prSet/>
      <dgm:spPr/>
      <dgm:t>
        <a:bodyPr/>
        <a:lstStyle/>
        <a:p>
          <a:endParaRPr lang="en-US"/>
        </a:p>
      </dgm:t>
    </dgm:pt>
    <dgm:pt modelId="{2482C623-A19B-44AA-A093-96807E3CE98F}">
      <dgm:prSet phldrT="[Text]" custT="1"/>
      <dgm:spPr/>
      <dgm:t>
        <a:bodyPr/>
        <a:lstStyle/>
        <a:p>
          <a:pPr>
            <a:spcAft>
              <a:spcPts val="0"/>
            </a:spcAft>
          </a:pPr>
          <a:r>
            <a:rPr lang="en-US" sz="1700" spc="-40" baseline="0" dirty="0" smtClean="0"/>
            <a:t>Let’s make sure we’re ready to implement (capacity infrastructure)</a:t>
          </a:r>
          <a:endParaRPr lang="en-US" sz="1700" spc="-40" baseline="0" dirty="0"/>
        </a:p>
      </dgm:t>
    </dgm:pt>
    <dgm:pt modelId="{34F7C83A-E5B5-4158-B744-A060F3FD4B62}" type="parTrans" cxnId="{4EBD8B83-A9BF-4167-B3C2-46DB14D47B31}">
      <dgm:prSet/>
      <dgm:spPr/>
      <dgm:t>
        <a:bodyPr/>
        <a:lstStyle/>
        <a:p>
          <a:endParaRPr lang="en-US"/>
        </a:p>
      </dgm:t>
    </dgm:pt>
    <dgm:pt modelId="{BB4AFB68-B06A-4815-B5D0-724654CA2CEF}" type="sibTrans" cxnId="{4EBD8B83-A9BF-4167-B3C2-46DB14D47B31}">
      <dgm:prSet/>
      <dgm:spPr/>
      <dgm:t>
        <a:bodyPr/>
        <a:lstStyle/>
        <a:p>
          <a:endParaRPr lang="en-US"/>
        </a:p>
      </dgm:t>
    </dgm:pt>
    <dgm:pt modelId="{F302D720-2B29-40DD-B835-FE6CC07497A7}">
      <dgm:prSet phldrT="[Text]" custT="1"/>
      <dgm:spPr/>
      <dgm:t>
        <a:bodyPr/>
        <a:lstStyle/>
        <a:p>
          <a:pPr>
            <a:spcAft>
              <a:spcPts val="0"/>
            </a:spcAft>
          </a:pPr>
          <a:r>
            <a:rPr lang="en-US" sz="1700" spc="-40" baseline="0" dirty="0" smtClean="0"/>
            <a:t>Let’s give it a try &amp; evaluate (demonstration)</a:t>
          </a:r>
          <a:endParaRPr lang="en-US" sz="1700" spc="-40" baseline="0" dirty="0"/>
        </a:p>
      </dgm:t>
    </dgm:pt>
    <dgm:pt modelId="{2002DB54-4EB0-4BD7-8CE4-0DD6D6325C5A}" type="parTrans" cxnId="{2654E34C-9B85-4E4A-A70A-F8D06B45CBF7}">
      <dgm:prSet/>
      <dgm:spPr/>
      <dgm:t>
        <a:bodyPr/>
        <a:lstStyle/>
        <a:p>
          <a:endParaRPr lang="en-US"/>
        </a:p>
      </dgm:t>
    </dgm:pt>
    <dgm:pt modelId="{D806E5EA-7F2B-47AA-9B85-8549408C67F9}" type="sibTrans" cxnId="{2654E34C-9B85-4E4A-A70A-F8D06B45CBF7}">
      <dgm:prSet/>
      <dgm:spPr/>
      <dgm:t>
        <a:bodyPr/>
        <a:lstStyle/>
        <a:p>
          <a:endParaRPr lang="en-US"/>
        </a:p>
      </dgm:t>
    </dgm:pt>
    <dgm:pt modelId="{C7BD12FB-6A55-495A-9BC4-3682C5DC453B}">
      <dgm:prSet phldrT="[Text]" custT="1"/>
      <dgm:spPr/>
      <dgm:t>
        <a:bodyPr/>
        <a:lstStyle/>
        <a:p>
          <a:r>
            <a:rPr lang="en-US" sz="2600" b="0" dirty="0" smtClean="0">
              <a:solidFill>
                <a:schemeClr val="tx1"/>
              </a:solidFill>
              <a:latin typeface="+mj-lt"/>
            </a:rPr>
            <a:t>Full Implementation</a:t>
          </a:r>
          <a:endParaRPr lang="en-US" sz="2600" b="0" dirty="0">
            <a:solidFill>
              <a:schemeClr val="tx1"/>
            </a:solidFill>
            <a:latin typeface="+mj-lt"/>
          </a:endParaRPr>
        </a:p>
      </dgm:t>
    </dgm:pt>
    <dgm:pt modelId="{01268581-07DB-4501-B1F6-A5BF0D9F37DC}" type="sibTrans" cxnId="{D2510023-DBCC-48E2-B7C0-6A4D6DBDE468}">
      <dgm:prSet/>
      <dgm:spPr/>
      <dgm:t>
        <a:bodyPr/>
        <a:lstStyle/>
        <a:p>
          <a:endParaRPr lang="en-US"/>
        </a:p>
      </dgm:t>
    </dgm:pt>
    <dgm:pt modelId="{CD9E1F7A-78EF-4234-9A41-E6B52954B843}" type="parTrans" cxnId="{D2510023-DBCC-48E2-B7C0-6A4D6DBDE468}">
      <dgm:prSet/>
      <dgm:spPr/>
      <dgm:t>
        <a:bodyPr/>
        <a:lstStyle/>
        <a:p>
          <a:endParaRPr lang="en-US"/>
        </a:p>
      </dgm:t>
    </dgm:pt>
    <dgm:pt modelId="{E6CD695C-6935-4EB5-99FB-4EC53F4C3810}">
      <dgm:prSet phldrT="[Text]" custT="1"/>
      <dgm:spPr/>
      <dgm:t>
        <a:bodyPr/>
        <a:lstStyle/>
        <a:p>
          <a:pPr>
            <a:spcAft>
              <a:spcPts val="0"/>
            </a:spcAft>
          </a:pPr>
          <a:r>
            <a:rPr lang="en-US" sz="1700" spc="-40" baseline="0" dirty="0" smtClean="0"/>
            <a:t>That worked, let’s do it for real and implement all tiers across all schools (investment)</a:t>
          </a:r>
          <a:endParaRPr lang="en-US" sz="1700" spc="-40" baseline="0" dirty="0"/>
        </a:p>
      </dgm:t>
    </dgm:pt>
    <dgm:pt modelId="{3815502A-F6F8-483E-9F3D-78B8E202480F}" type="sibTrans" cxnId="{3E7CF413-8F26-4959-B612-3403B92B6B82}">
      <dgm:prSet/>
      <dgm:spPr/>
      <dgm:t>
        <a:bodyPr/>
        <a:lstStyle/>
        <a:p>
          <a:endParaRPr lang="en-US"/>
        </a:p>
      </dgm:t>
    </dgm:pt>
    <dgm:pt modelId="{D2D6CA71-F6B8-4D88-95C9-CB59948B3F8F}" type="parTrans" cxnId="{3E7CF413-8F26-4959-B612-3403B92B6B82}">
      <dgm:prSet/>
      <dgm:spPr/>
      <dgm:t>
        <a:bodyPr/>
        <a:lstStyle/>
        <a:p>
          <a:endParaRPr lang="en-US"/>
        </a:p>
      </dgm:t>
    </dgm:pt>
    <dgm:pt modelId="{6DC1E86B-3651-4633-BD2A-A77A45D13CC3}">
      <dgm:prSet phldrT="[Text]" custT="1"/>
      <dgm:spPr/>
      <dgm:t>
        <a:bodyPr/>
        <a:lstStyle/>
        <a:p>
          <a:pPr>
            <a:spcAft>
              <a:spcPts val="0"/>
            </a:spcAft>
          </a:pPr>
          <a:r>
            <a:rPr lang="en-US" sz="1700" spc="-40" baseline="0" dirty="0" smtClean="0"/>
            <a:t>Let’s make it our way of doing business &amp; sustain implementation (institutionalized use)</a:t>
          </a:r>
          <a:endParaRPr lang="en-US" sz="1700" spc="-40" baseline="0" dirty="0"/>
        </a:p>
      </dgm:t>
    </dgm:pt>
    <dgm:pt modelId="{66A5CCF1-8F8F-4C1F-9B34-8858E68104EE}" type="parTrans" cxnId="{C8B3E949-1A60-44F3-89D1-1898D0654F1C}">
      <dgm:prSet/>
      <dgm:spPr/>
      <dgm:t>
        <a:bodyPr/>
        <a:lstStyle/>
        <a:p>
          <a:endParaRPr lang="en-US"/>
        </a:p>
      </dgm:t>
    </dgm:pt>
    <dgm:pt modelId="{CB343998-AA90-4932-92CC-DCEC3C6A30FB}" type="sibTrans" cxnId="{C8B3E949-1A60-44F3-89D1-1898D0654F1C}">
      <dgm:prSet/>
      <dgm:spPr/>
      <dgm:t>
        <a:bodyPr/>
        <a:lstStyle/>
        <a:p>
          <a:endParaRPr lang="en-US"/>
        </a:p>
      </dgm:t>
    </dgm:pt>
    <dgm:pt modelId="{F4206DCA-C717-4411-832B-33E2421E76FD}" type="pres">
      <dgm:prSet presAssocID="{CA85910C-841A-4770-8850-B1893A9DF604}" presName="linear" presStyleCnt="0">
        <dgm:presLayoutVars>
          <dgm:dir/>
          <dgm:animLvl val="lvl"/>
          <dgm:resizeHandles val="exact"/>
        </dgm:presLayoutVars>
      </dgm:prSet>
      <dgm:spPr/>
      <dgm:t>
        <a:bodyPr/>
        <a:lstStyle/>
        <a:p>
          <a:endParaRPr lang="en-US"/>
        </a:p>
      </dgm:t>
    </dgm:pt>
    <dgm:pt modelId="{5BEF5673-4A6A-48A1-B05B-9E48441BF1B1}" type="pres">
      <dgm:prSet presAssocID="{A9B54138-0C0B-4B41-AE76-E45327B1386A}" presName="parentLin" presStyleCnt="0"/>
      <dgm:spPr/>
    </dgm:pt>
    <dgm:pt modelId="{B2370C2D-CF9E-4FD6-A020-10EAE92B6680}" type="pres">
      <dgm:prSet presAssocID="{A9B54138-0C0B-4B41-AE76-E45327B1386A}" presName="parentLeftMargin" presStyleLbl="node1" presStyleIdx="0" presStyleCnt="4"/>
      <dgm:spPr/>
      <dgm:t>
        <a:bodyPr/>
        <a:lstStyle/>
        <a:p>
          <a:endParaRPr lang="en-US"/>
        </a:p>
      </dgm:t>
    </dgm:pt>
    <dgm:pt modelId="{1C83B8A7-E55A-4A95-9C9B-A2BC7606356D}" type="pres">
      <dgm:prSet presAssocID="{A9B54138-0C0B-4B41-AE76-E45327B1386A}" presName="parentText" presStyleLbl="node1" presStyleIdx="0" presStyleCnt="4" custScaleX="85028" custLinFactX="6385" custLinFactNeighborX="100000" custLinFactNeighborY="3100">
        <dgm:presLayoutVars>
          <dgm:chMax val="0"/>
          <dgm:bulletEnabled val="1"/>
        </dgm:presLayoutVars>
      </dgm:prSet>
      <dgm:spPr/>
      <dgm:t>
        <a:bodyPr/>
        <a:lstStyle/>
        <a:p>
          <a:endParaRPr lang="en-US"/>
        </a:p>
      </dgm:t>
    </dgm:pt>
    <dgm:pt modelId="{011F2DE6-CB91-4614-8B49-62B6276AF64B}" type="pres">
      <dgm:prSet presAssocID="{A9B54138-0C0B-4B41-AE76-E45327B1386A}" presName="negativeSpace" presStyleCnt="0"/>
      <dgm:spPr/>
    </dgm:pt>
    <dgm:pt modelId="{BD2F2B25-CDA2-492F-BAE1-6A1579CE9F2F}" type="pres">
      <dgm:prSet presAssocID="{A9B54138-0C0B-4B41-AE76-E45327B1386A}" presName="childText" presStyleLbl="conFgAcc1" presStyleIdx="0" presStyleCnt="4">
        <dgm:presLayoutVars>
          <dgm:bulletEnabled val="1"/>
        </dgm:presLayoutVars>
      </dgm:prSet>
      <dgm:spPr/>
      <dgm:t>
        <a:bodyPr/>
        <a:lstStyle/>
        <a:p>
          <a:endParaRPr lang="en-US"/>
        </a:p>
      </dgm:t>
    </dgm:pt>
    <dgm:pt modelId="{9F4CB8D5-F35D-48DD-B4AB-05F655E72361}" type="pres">
      <dgm:prSet presAssocID="{3416F508-DFDB-4688-A8E9-F5C641F659AE}" presName="spaceBetweenRectangles" presStyleCnt="0"/>
      <dgm:spPr/>
    </dgm:pt>
    <dgm:pt modelId="{DB145B6F-E7BA-43FD-B507-9D51683B4B18}" type="pres">
      <dgm:prSet presAssocID="{954AAE81-35C4-4C12-B62B-8709AEF99FD6}" presName="parentLin" presStyleCnt="0"/>
      <dgm:spPr/>
    </dgm:pt>
    <dgm:pt modelId="{5DAF8B3C-7685-4E39-8586-80AAA06B771A}" type="pres">
      <dgm:prSet presAssocID="{954AAE81-35C4-4C12-B62B-8709AEF99FD6}" presName="parentLeftMargin" presStyleLbl="node1" presStyleIdx="0" presStyleCnt="4"/>
      <dgm:spPr/>
      <dgm:t>
        <a:bodyPr/>
        <a:lstStyle/>
        <a:p>
          <a:endParaRPr lang="en-US"/>
        </a:p>
      </dgm:t>
    </dgm:pt>
    <dgm:pt modelId="{63DF7D70-FA28-4CB5-87C3-68C2218D59D9}" type="pres">
      <dgm:prSet presAssocID="{954AAE81-35C4-4C12-B62B-8709AEF99FD6}" presName="parentText" presStyleLbl="node1" presStyleIdx="1" presStyleCnt="4" custScaleX="85028" custLinFactX="8283" custLinFactNeighborX="100000" custLinFactNeighborY="-16228">
        <dgm:presLayoutVars>
          <dgm:chMax val="0"/>
          <dgm:bulletEnabled val="1"/>
        </dgm:presLayoutVars>
      </dgm:prSet>
      <dgm:spPr/>
      <dgm:t>
        <a:bodyPr/>
        <a:lstStyle/>
        <a:p>
          <a:endParaRPr lang="en-US"/>
        </a:p>
      </dgm:t>
    </dgm:pt>
    <dgm:pt modelId="{C45987DA-4E2A-4D59-B90D-2636DA7D787E}" type="pres">
      <dgm:prSet presAssocID="{954AAE81-35C4-4C12-B62B-8709AEF99FD6}" presName="negativeSpace" presStyleCnt="0"/>
      <dgm:spPr/>
    </dgm:pt>
    <dgm:pt modelId="{C3D4A2DB-AD52-4904-A56F-39717FFF0012}" type="pres">
      <dgm:prSet presAssocID="{954AAE81-35C4-4C12-B62B-8709AEF99FD6}" presName="childText" presStyleLbl="conFgAcc1" presStyleIdx="1" presStyleCnt="4" custLinFactNeighborX="9154" custLinFactNeighborY="22803">
        <dgm:presLayoutVars>
          <dgm:bulletEnabled val="1"/>
        </dgm:presLayoutVars>
      </dgm:prSet>
      <dgm:spPr/>
      <dgm:t>
        <a:bodyPr/>
        <a:lstStyle/>
        <a:p>
          <a:endParaRPr lang="en-US"/>
        </a:p>
      </dgm:t>
    </dgm:pt>
    <dgm:pt modelId="{58E9F297-3D5E-4960-855C-FBC3D64A2B5C}" type="pres">
      <dgm:prSet presAssocID="{1060B8FA-63BC-4FD0-A65B-8BDE3C2CC7A4}" presName="spaceBetweenRectangles" presStyleCnt="0"/>
      <dgm:spPr/>
    </dgm:pt>
    <dgm:pt modelId="{9AC8DCEF-FFE7-4344-8840-88430EE3D49E}" type="pres">
      <dgm:prSet presAssocID="{BCDC602B-6184-4667-A139-DDACE59DF40A}" presName="parentLin" presStyleCnt="0"/>
      <dgm:spPr/>
    </dgm:pt>
    <dgm:pt modelId="{11E76175-F72D-4774-85B1-B5D11B736795}" type="pres">
      <dgm:prSet presAssocID="{BCDC602B-6184-4667-A139-DDACE59DF40A}" presName="parentLeftMargin" presStyleLbl="node1" presStyleIdx="1" presStyleCnt="4"/>
      <dgm:spPr/>
      <dgm:t>
        <a:bodyPr/>
        <a:lstStyle/>
        <a:p>
          <a:endParaRPr lang="en-US"/>
        </a:p>
      </dgm:t>
    </dgm:pt>
    <dgm:pt modelId="{223DD7FC-BB63-4487-83F2-E54C0643849F}" type="pres">
      <dgm:prSet presAssocID="{BCDC602B-6184-4667-A139-DDACE59DF40A}" presName="parentText" presStyleLbl="node1" presStyleIdx="2" presStyleCnt="4" custScaleX="85028" custLinFactX="6385" custLinFactNeighborX="100000" custLinFactNeighborY="11377">
        <dgm:presLayoutVars>
          <dgm:chMax val="0"/>
          <dgm:bulletEnabled val="1"/>
        </dgm:presLayoutVars>
      </dgm:prSet>
      <dgm:spPr/>
      <dgm:t>
        <a:bodyPr/>
        <a:lstStyle/>
        <a:p>
          <a:endParaRPr lang="en-US"/>
        </a:p>
      </dgm:t>
    </dgm:pt>
    <dgm:pt modelId="{A0039179-0BA9-4A41-8CBF-57747A1A0551}" type="pres">
      <dgm:prSet presAssocID="{BCDC602B-6184-4667-A139-DDACE59DF40A}" presName="negativeSpace" presStyleCnt="0"/>
      <dgm:spPr/>
    </dgm:pt>
    <dgm:pt modelId="{34868D5B-AE8B-4E00-8715-EF98D4DDE889}" type="pres">
      <dgm:prSet presAssocID="{BCDC602B-6184-4667-A139-DDACE59DF40A}" presName="childText" presStyleLbl="conFgAcc1" presStyleIdx="2" presStyleCnt="4">
        <dgm:presLayoutVars>
          <dgm:bulletEnabled val="1"/>
        </dgm:presLayoutVars>
      </dgm:prSet>
      <dgm:spPr/>
      <dgm:t>
        <a:bodyPr/>
        <a:lstStyle/>
        <a:p>
          <a:endParaRPr lang="en-US"/>
        </a:p>
      </dgm:t>
    </dgm:pt>
    <dgm:pt modelId="{1772B141-9D13-43D3-8680-33EC6A2AC0C6}" type="pres">
      <dgm:prSet presAssocID="{E265E1DE-19AC-405C-B6D0-FB68C5B11008}" presName="spaceBetweenRectangles" presStyleCnt="0"/>
      <dgm:spPr/>
    </dgm:pt>
    <dgm:pt modelId="{3010A21C-1F70-4535-8813-E113D843DD09}" type="pres">
      <dgm:prSet presAssocID="{C7BD12FB-6A55-495A-9BC4-3682C5DC453B}" presName="parentLin" presStyleCnt="0"/>
      <dgm:spPr/>
    </dgm:pt>
    <dgm:pt modelId="{E6A0C18A-5207-4A3F-AE2E-C8986783B039}" type="pres">
      <dgm:prSet presAssocID="{C7BD12FB-6A55-495A-9BC4-3682C5DC453B}" presName="parentLeftMargin" presStyleLbl="node1" presStyleIdx="2" presStyleCnt="4"/>
      <dgm:spPr/>
      <dgm:t>
        <a:bodyPr/>
        <a:lstStyle/>
        <a:p>
          <a:endParaRPr lang="en-US"/>
        </a:p>
      </dgm:t>
    </dgm:pt>
    <dgm:pt modelId="{6D914A54-B7F6-4A24-9F6E-4AB6A8A63DE4}" type="pres">
      <dgm:prSet presAssocID="{C7BD12FB-6A55-495A-9BC4-3682C5DC453B}" presName="parentText" presStyleLbl="node1" presStyleIdx="3" presStyleCnt="4" custScaleX="85028" custLinFactX="4487" custLinFactNeighborX="100000" custLinFactNeighborY="-3654">
        <dgm:presLayoutVars>
          <dgm:chMax val="0"/>
          <dgm:bulletEnabled val="1"/>
        </dgm:presLayoutVars>
      </dgm:prSet>
      <dgm:spPr/>
      <dgm:t>
        <a:bodyPr/>
        <a:lstStyle/>
        <a:p>
          <a:endParaRPr lang="en-US"/>
        </a:p>
      </dgm:t>
    </dgm:pt>
    <dgm:pt modelId="{B2C41817-1C03-4D35-A88D-9CF0C1734B43}" type="pres">
      <dgm:prSet presAssocID="{C7BD12FB-6A55-495A-9BC4-3682C5DC453B}" presName="negativeSpace" presStyleCnt="0"/>
      <dgm:spPr/>
    </dgm:pt>
    <dgm:pt modelId="{DDF6E055-97DD-47A5-B52B-4D4E9E2EADD0}" type="pres">
      <dgm:prSet presAssocID="{C7BD12FB-6A55-495A-9BC4-3682C5DC453B}" presName="childText" presStyleLbl="conFgAcc1" presStyleIdx="3" presStyleCnt="4">
        <dgm:presLayoutVars>
          <dgm:bulletEnabled val="1"/>
        </dgm:presLayoutVars>
      </dgm:prSet>
      <dgm:spPr/>
      <dgm:t>
        <a:bodyPr/>
        <a:lstStyle/>
        <a:p>
          <a:endParaRPr lang="en-US"/>
        </a:p>
      </dgm:t>
    </dgm:pt>
  </dgm:ptLst>
  <dgm:cxnLst>
    <dgm:cxn modelId="{353004C5-EE3A-4BAE-B539-FDCDAEC55566}" type="presOf" srcId="{C7BD12FB-6A55-495A-9BC4-3682C5DC453B}" destId="{6D914A54-B7F6-4A24-9F6E-4AB6A8A63DE4}" srcOrd="1" destOrd="0" presId="urn:microsoft.com/office/officeart/2005/8/layout/list1"/>
    <dgm:cxn modelId="{250264BD-9ACB-4709-8063-6084C9FFF9D7}" type="presOf" srcId="{BCDC602B-6184-4667-A139-DDACE59DF40A}" destId="{11E76175-F72D-4774-85B1-B5D11B736795}" srcOrd="0" destOrd="0" presId="urn:microsoft.com/office/officeart/2005/8/layout/list1"/>
    <dgm:cxn modelId="{3E7CF413-8F26-4959-B612-3403B92B6B82}" srcId="{C7BD12FB-6A55-495A-9BC4-3682C5DC453B}" destId="{E6CD695C-6935-4EB5-99FB-4EC53F4C3810}" srcOrd="0" destOrd="0" parTransId="{D2D6CA71-F6B8-4D88-95C9-CB59948B3F8F}" sibTransId="{3815502A-F6F8-483E-9F3D-78B8E202480F}"/>
    <dgm:cxn modelId="{6B550A19-8566-45E5-9392-0DA108C29E86}" type="presOf" srcId="{CDB3692C-A880-496B-A6DA-BD3FD9CA1840}" destId="{BD2F2B25-CDA2-492F-BAE1-6A1579CE9F2F}" srcOrd="0" destOrd="0" presId="urn:microsoft.com/office/officeart/2005/8/layout/list1"/>
    <dgm:cxn modelId="{B970BDD3-EFAC-47F1-8E7B-43438B92B258}" type="presOf" srcId="{C7BD12FB-6A55-495A-9BC4-3682C5DC453B}" destId="{E6A0C18A-5207-4A3F-AE2E-C8986783B039}" srcOrd="0" destOrd="0" presId="urn:microsoft.com/office/officeart/2005/8/layout/list1"/>
    <dgm:cxn modelId="{117A1F6B-BB74-4ADC-B638-256B2A14C032}" type="presOf" srcId="{E6CD695C-6935-4EB5-99FB-4EC53F4C3810}" destId="{DDF6E055-97DD-47A5-B52B-4D4E9E2EADD0}" srcOrd="0" destOrd="0" presId="urn:microsoft.com/office/officeart/2005/8/layout/list1"/>
    <dgm:cxn modelId="{D2510023-DBCC-48E2-B7C0-6A4D6DBDE468}" srcId="{CA85910C-841A-4770-8850-B1893A9DF604}" destId="{C7BD12FB-6A55-495A-9BC4-3682C5DC453B}" srcOrd="3" destOrd="0" parTransId="{CD9E1F7A-78EF-4234-9A41-E6B52954B843}" sibTransId="{01268581-07DB-4501-B1F6-A5BF0D9F37DC}"/>
    <dgm:cxn modelId="{80B80C43-AA66-4CD4-9D48-BE2356AC6672}" type="presOf" srcId="{BCDC602B-6184-4667-A139-DDACE59DF40A}" destId="{223DD7FC-BB63-4487-83F2-E54C0643849F}" srcOrd="1" destOrd="0" presId="urn:microsoft.com/office/officeart/2005/8/layout/list1"/>
    <dgm:cxn modelId="{92DCFC75-A0E9-4AE6-B3DB-6E19991DE262}" srcId="{CA85910C-841A-4770-8850-B1893A9DF604}" destId="{BCDC602B-6184-4667-A139-DDACE59DF40A}" srcOrd="2" destOrd="0" parTransId="{B6838095-522D-4DE9-BE9E-3BB75D39E16B}" sibTransId="{E265E1DE-19AC-405C-B6D0-FB68C5B11008}"/>
    <dgm:cxn modelId="{C8B3E949-1A60-44F3-89D1-1898D0654F1C}" srcId="{C7BD12FB-6A55-495A-9BC4-3682C5DC453B}" destId="{6DC1E86B-3651-4633-BD2A-A77A45D13CC3}" srcOrd="1" destOrd="0" parTransId="{66A5CCF1-8F8F-4C1F-9B34-8858E68104EE}" sibTransId="{CB343998-AA90-4932-92CC-DCEC3C6A30FB}"/>
    <dgm:cxn modelId="{638AC5AF-1DBC-4A15-A62C-602A7ED09081}" type="presOf" srcId="{2482C623-A19B-44AA-A093-96807E3CE98F}" destId="{C3D4A2DB-AD52-4904-A56F-39717FFF0012}" srcOrd="0" destOrd="0" presId="urn:microsoft.com/office/officeart/2005/8/layout/list1"/>
    <dgm:cxn modelId="{5B808BFF-42AB-4647-9962-6F6E48C9D1AC}" type="presOf" srcId="{A9B54138-0C0B-4B41-AE76-E45327B1386A}" destId="{1C83B8A7-E55A-4A95-9C9B-A2BC7606356D}" srcOrd="1" destOrd="0" presId="urn:microsoft.com/office/officeart/2005/8/layout/list1"/>
    <dgm:cxn modelId="{0D35226E-FC2F-4DBE-B37B-BB569093E316}" srcId="{A9B54138-0C0B-4B41-AE76-E45327B1386A}" destId="{CDB3692C-A880-496B-A6DA-BD3FD9CA1840}" srcOrd="0" destOrd="0" parTransId="{155E2A8C-3D98-4E2B-BB2F-6D706B74A491}" sibTransId="{F8C8E311-C50B-4F63-91A1-B5F91C05D3B6}"/>
    <dgm:cxn modelId="{F3E87748-4CBA-47AA-B4BD-2DCE1575A622}" srcId="{CA85910C-841A-4770-8850-B1893A9DF604}" destId="{A9B54138-0C0B-4B41-AE76-E45327B1386A}" srcOrd="0" destOrd="0" parTransId="{C15114FA-858E-4CC7-970D-317A88EF07AA}" sibTransId="{3416F508-DFDB-4688-A8E9-F5C641F659AE}"/>
    <dgm:cxn modelId="{6131CF1E-67CE-449A-9E35-1668303D18F1}" type="presOf" srcId="{954AAE81-35C4-4C12-B62B-8709AEF99FD6}" destId="{63DF7D70-FA28-4CB5-87C3-68C2218D59D9}" srcOrd="1" destOrd="0" presId="urn:microsoft.com/office/officeart/2005/8/layout/list1"/>
    <dgm:cxn modelId="{4EBD8B83-A9BF-4167-B3C2-46DB14D47B31}" srcId="{954AAE81-35C4-4C12-B62B-8709AEF99FD6}" destId="{2482C623-A19B-44AA-A093-96807E3CE98F}" srcOrd="0" destOrd="0" parTransId="{34F7C83A-E5B5-4158-B744-A060F3FD4B62}" sibTransId="{BB4AFB68-B06A-4815-B5D0-724654CA2CEF}"/>
    <dgm:cxn modelId="{443C74DF-6206-45FD-BAF8-30605CEAF833}" type="presOf" srcId="{A9B54138-0C0B-4B41-AE76-E45327B1386A}" destId="{B2370C2D-CF9E-4FD6-A020-10EAE92B6680}" srcOrd="0" destOrd="0" presId="urn:microsoft.com/office/officeart/2005/8/layout/list1"/>
    <dgm:cxn modelId="{13BB8B64-18E1-4631-9F64-87AA428AED32}" type="presOf" srcId="{F302D720-2B29-40DD-B835-FE6CC07497A7}" destId="{34868D5B-AE8B-4E00-8715-EF98D4DDE889}" srcOrd="0" destOrd="0" presId="urn:microsoft.com/office/officeart/2005/8/layout/list1"/>
    <dgm:cxn modelId="{9F38A57B-D855-4CB8-9ED7-07EFF17427DB}" type="presOf" srcId="{CA85910C-841A-4770-8850-B1893A9DF604}" destId="{F4206DCA-C717-4411-832B-33E2421E76FD}" srcOrd="0" destOrd="0" presId="urn:microsoft.com/office/officeart/2005/8/layout/list1"/>
    <dgm:cxn modelId="{1730D61B-98DA-4DB8-990F-9DDE8B6ED2B5}" type="presOf" srcId="{954AAE81-35C4-4C12-B62B-8709AEF99FD6}" destId="{5DAF8B3C-7685-4E39-8586-80AAA06B771A}" srcOrd="0" destOrd="0" presId="urn:microsoft.com/office/officeart/2005/8/layout/list1"/>
    <dgm:cxn modelId="{2654E34C-9B85-4E4A-A70A-F8D06B45CBF7}" srcId="{BCDC602B-6184-4667-A139-DDACE59DF40A}" destId="{F302D720-2B29-40DD-B835-FE6CC07497A7}" srcOrd="0" destOrd="0" parTransId="{2002DB54-4EB0-4BD7-8CE4-0DD6D6325C5A}" sibTransId="{D806E5EA-7F2B-47AA-9B85-8549408C67F9}"/>
    <dgm:cxn modelId="{6B750B97-D182-4750-B489-5BD422762C08}" srcId="{CA85910C-841A-4770-8850-B1893A9DF604}" destId="{954AAE81-35C4-4C12-B62B-8709AEF99FD6}" srcOrd="1" destOrd="0" parTransId="{A8C4E290-19C4-45DD-8B7F-7FF42A3CD0C3}" sibTransId="{1060B8FA-63BC-4FD0-A65B-8BDE3C2CC7A4}"/>
    <dgm:cxn modelId="{0099EA71-8170-4C6D-87A6-E155E7ED6F4B}" type="presOf" srcId="{6DC1E86B-3651-4633-BD2A-A77A45D13CC3}" destId="{DDF6E055-97DD-47A5-B52B-4D4E9E2EADD0}" srcOrd="0" destOrd="1" presId="urn:microsoft.com/office/officeart/2005/8/layout/list1"/>
    <dgm:cxn modelId="{277EB403-3E81-4FDD-A35C-2FBF206558A0}" type="presParOf" srcId="{F4206DCA-C717-4411-832B-33E2421E76FD}" destId="{5BEF5673-4A6A-48A1-B05B-9E48441BF1B1}" srcOrd="0" destOrd="0" presId="urn:microsoft.com/office/officeart/2005/8/layout/list1"/>
    <dgm:cxn modelId="{74A847CF-0B01-483E-BCB0-38B9E0764AF5}" type="presParOf" srcId="{5BEF5673-4A6A-48A1-B05B-9E48441BF1B1}" destId="{B2370C2D-CF9E-4FD6-A020-10EAE92B6680}" srcOrd="0" destOrd="0" presId="urn:microsoft.com/office/officeart/2005/8/layout/list1"/>
    <dgm:cxn modelId="{6ABEF3B6-2FB7-45F2-B829-C07186F4D939}" type="presParOf" srcId="{5BEF5673-4A6A-48A1-B05B-9E48441BF1B1}" destId="{1C83B8A7-E55A-4A95-9C9B-A2BC7606356D}" srcOrd="1" destOrd="0" presId="urn:microsoft.com/office/officeart/2005/8/layout/list1"/>
    <dgm:cxn modelId="{34A7257E-DBB6-46F4-BA27-6BB0304EFC2E}" type="presParOf" srcId="{F4206DCA-C717-4411-832B-33E2421E76FD}" destId="{011F2DE6-CB91-4614-8B49-62B6276AF64B}" srcOrd="1" destOrd="0" presId="urn:microsoft.com/office/officeart/2005/8/layout/list1"/>
    <dgm:cxn modelId="{CC2EBB7D-FA92-485E-B406-2BF6C1651930}" type="presParOf" srcId="{F4206DCA-C717-4411-832B-33E2421E76FD}" destId="{BD2F2B25-CDA2-492F-BAE1-6A1579CE9F2F}" srcOrd="2" destOrd="0" presId="urn:microsoft.com/office/officeart/2005/8/layout/list1"/>
    <dgm:cxn modelId="{D3E49BE4-6DA3-4CD2-A095-EF21ABB6018F}" type="presParOf" srcId="{F4206DCA-C717-4411-832B-33E2421E76FD}" destId="{9F4CB8D5-F35D-48DD-B4AB-05F655E72361}" srcOrd="3" destOrd="0" presId="urn:microsoft.com/office/officeart/2005/8/layout/list1"/>
    <dgm:cxn modelId="{D4C28426-5190-48A3-BB26-2940AE8EBCB9}" type="presParOf" srcId="{F4206DCA-C717-4411-832B-33E2421E76FD}" destId="{DB145B6F-E7BA-43FD-B507-9D51683B4B18}" srcOrd="4" destOrd="0" presId="urn:microsoft.com/office/officeart/2005/8/layout/list1"/>
    <dgm:cxn modelId="{C751388A-CCE1-4844-A4D3-C2465D0CD008}" type="presParOf" srcId="{DB145B6F-E7BA-43FD-B507-9D51683B4B18}" destId="{5DAF8B3C-7685-4E39-8586-80AAA06B771A}" srcOrd="0" destOrd="0" presId="urn:microsoft.com/office/officeart/2005/8/layout/list1"/>
    <dgm:cxn modelId="{F7A03A2B-E7C9-4674-963C-D84A028416C8}" type="presParOf" srcId="{DB145B6F-E7BA-43FD-B507-9D51683B4B18}" destId="{63DF7D70-FA28-4CB5-87C3-68C2218D59D9}" srcOrd="1" destOrd="0" presId="urn:microsoft.com/office/officeart/2005/8/layout/list1"/>
    <dgm:cxn modelId="{D95E9297-1310-438F-8078-2419ECE81E92}" type="presParOf" srcId="{F4206DCA-C717-4411-832B-33E2421E76FD}" destId="{C45987DA-4E2A-4D59-B90D-2636DA7D787E}" srcOrd="5" destOrd="0" presId="urn:microsoft.com/office/officeart/2005/8/layout/list1"/>
    <dgm:cxn modelId="{4F4F8560-335F-419D-8DA2-E88638E7F222}" type="presParOf" srcId="{F4206DCA-C717-4411-832B-33E2421E76FD}" destId="{C3D4A2DB-AD52-4904-A56F-39717FFF0012}" srcOrd="6" destOrd="0" presId="urn:microsoft.com/office/officeart/2005/8/layout/list1"/>
    <dgm:cxn modelId="{B75C44F4-6DA2-40DE-9861-5B16B6C575EA}" type="presParOf" srcId="{F4206DCA-C717-4411-832B-33E2421E76FD}" destId="{58E9F297-3D5E-4960-855C-FBC3D64A2B5C}" srcOrd="7" destOrd="0" presId="urn:microsoft.com/office/officeart/2005/8/layout/list1"/>
    <dgm:cxn modelId="{A3E43CFA-39A3-4449-AC62-8A484A92166C}" type="presParOf" srcId="{F4206DCA-C717-4411-832B-33E2421E76FD}" destId="{9AC8DCEF-FFE7-4344-8840-88430EE3D49E}" srcOrd="8" destOrd="0" presId="urn:microsoft.com/office/officeart/2005/8/layout/list1"/>
    <dgm:cxn modelId="{A21FE436-1707-4CE4-9AD0-733EFA282B19}" type="presParOf" srcId="{9AC8DCEF-FFE7-4344-8840-88430EE3D49E}" destId="{11E76175-F72D-4774-85B1-B5D11B736795}" srcOrd="0" destOrd="0" presId="urn:microsoft.com/office/officeart/2005/8/layout/list1"/>
    <dgm:cxn modelId="{F6DBAA07-4C7F-410A-899B-25B0270CE516}" type="presParOf" srcId="{9AC8DCEF-FFE7-4344-8840-88430EE3D49E}" destId="{223DD7FC-BB63-4487-83F2-E54C0643849F}" srcOrd="1" destOrd="0" presId="urn:microsoft.com/office/officeart/2005/8/layout/list1"/>
    <dgm:cxn modelId="{1D676C48-A8E7-4C34-A2E4-1F5B811F1E08}" type="presParOf" srcId="{F4206DCA-C717-4411-832B-33E2421E76FD}" destId="{A0039179-0BA9-4A41-8CBF-57747A1A0551}" srcOrd="9" destOrd="0" presId="urn:microsoft.com/office/officeart/2005/8/layout/list1"/>
    <dgm:cxn modelId="{37ABFDB1-D302-4EBA-A759-D4BED8F5C5A5}" type="presParOf" srcId="{F4206DCA-C717-4411-832B-33E2421E76FD}" destId="{34868D5B-AE8B-4E00-8715-EF98D4DDE889}" srcOrd="10" destOrd="0" presId="urn:microsoft.com/office/officeart/2005/8/layout/list1"/>
    <dgm:cxn modelId="{C7EAC628-303E-42B0-A8A6-2ACF8F56E6F0}" type="presParOf" srcId="{F4206DCA-C717-4411-832B-33E2421E76FD}" destId="{1772B141-9D13-43D3-8680-33EC6A2AC0C6}" srcOrd="11" destOrd="0" presId="urn:microsoft.com/office/officeart/2005/8/layout/list1"/>
    <dgm:cxn modelId="{24ADF0C1-5324-44A4-8FBB-170BDA87B6C1}" type="presParOf" srcId="{F4206DCA-C717-4411-832B-33E2421E76FD}" destId="{3010A21C-1F70-4535-8813-E113D843DD09}" srcOrd="12" destOrd="0" presId="urn:microsoft.com/office/officeart/2005/8/layout/list1"/>
    <dgm:cxn modelId="{D34C1790-EA40-45CF-93E9-A8C6AB178645}" type="presParOf" srcId="{3010A21C-1F70-4535-8813-E113D843DD09}" destId="{E6A0C18A-5207-4A3F-AE2E-C8986783B039}" srcOrd="0" destOrd="0" presId="urn:microsoft.com/office/officeart/2005/8/layout/list1"/>
    <dgm:cxn modelId="{415E25D7-96F3-4ABA-B370-2B00B3E9D7F8}" type="presParOf" srcId="{3010A21C-1F70-4535-8813-E113D843DD09}" destId="{6D914A54-B7F6-4A24-9F6E-4AB6A8A63DE4}" srcOrd="1" destOrd="0" presId="urn:microsoft.com/office/officeart/2005/8/layout/list1"/>
    <dgm:cxn modelId="{D17CC727-4A8E-446E-BC48-150AF92AF1C3}" type="presParOf" srcId="{F4206DCA-C717-4411-832B-33E2421E76FD}" destId="{B2C41817-1C03-4D35-A88D-9CF0C1734B43}" srcOrd="13" destOrd="0" presId="urn:microsoft.com/office/officeart/2005/8/layout/list1"/>
    <dgm:cxn modelId="{8506522B-CD58-4EA8-B1FC-7B3EFDD50D40}" type="presParOf" srcId="{F4206DCA-C717-4411-832B-33E2421E76FD}" destId="{DDF6E055-97DD-47A5-B52B-4D4E9E2EADD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F2B25-CDA2-492F-BAE1-6A1579CE9F2F}">
      <dsp:nvSpPr>
        <dsp:cNvPr id="0" name=""/>
        <dsp:cNvSpPr/>
      </dsp:nvSpPr>
      <dsp:spPr>
        <a:xfrm>
          <a:off x="0" y="230159"/>
          <a:ext cx="5734540" cy="83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5064" tIns="229108" rIns="445064"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We think we know what we need so we are planning to move forward (evidence-based)</a:t>
          </a:r>
        </a:p>
      </dsp:txBody>
      <dsp:txXfrm>
        <a:off x="0" y="230159"/>
        <a:ext cx="5734540" cy="831600"/>
      </dsp:txXfrm>
    </dsp:sp>
    <dsp:sp modelId="{1C83B8A7-E55A-4A95-9C9B-A2BC7606356D}">
      <dsp:nvSpPr>
        <dsp:cNvPr id="0" name=""/>
        <dsp:cNvSpPr/>
      </dsp:nvSpPr>
      <dsp:spPr>
        <a:xfrm>
          <a:off x="829759" y="77865"/>
          <a:ext cx="3413175" cy="32472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1726" tIns="0" rIns="151726" bIns="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tx1"/>
              </a:solidFill>
              <a:latin typeface="+mj-lt"/>
            </a:rPr>
            <a:t>Exploration &amp; Adoption</a:t>
          </a:r>
        </a:p>
      </dsp:txBody>
      <dsp:txXfrm>
        <a:off x="845611" y="93717"/>
        <a:ext cx="3381471" cy="293016"/>
      </dsp:txXfrm>
    </dsp:sp>
    <dsp:sp modelId="{C3D4A2DB-AD52-4904-A56F-39717FFF0012}">
      <dsp:nvSpPr>
        <dsp:cNvPr id="0" name=""/>
        <dsp:cNvSpPr/>
      </dsp:nvSpPr>
      <dsp:spPr>
        <a:xfrm>
          <a:off x="0" y="1297063"/>
          <a:ext cx="5734540" cy="83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5064" tIns="229108" rIns="445064"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Let’s make sure we’re ready to implement (capacity infrastructure)</a:t>
          </a:r>
          <a:endParaRPr lang="en-US" sz="1700" kern="1200" spc="-40" baseline="0" dirty="0"/>
        </a:p>
      </dsp:txBody>
      <dsp:txXfrm>
        <a:off x="0" y="1297063"/>
        <a:ext cx="5734540" cy="831600"/>
      </dsp:txXfrm>
    </dsp:sp>
    <dsp:sp modelId="{63DF7D70-FA28-4CB5-87C3-68C2218D59D9}">
      <dsp:nvSpPr>
        <dsp:cNvPr id="0" name=""/>
        <dsp:cNvSpPr/>
      </dsp:nvSpPr>
      <dsp:spPr>
        <a:xfrm>
          <a:off x="905948" y="1068463"/>
          <a:ext cx="3413175" cy="32472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1726" tIns="0" rIns="151726" bIns="0" numCol="1" spcCol="1270" anchor="ctr" anchorCtr="0">
          <a:noAutofit/>
        </a:bodyPr>
        <a:lstStyle/>
        <a:p>
          <a:pPr lvl="0" algn="l" defTabSz="1155700">
            <a:lnSpc>
              <a:spcPct val="90000"/>
            </a:lnSpc>
            <a:spcBef>
              <a:spcPct val="0"/>
            </a:spcBef>
            <a:spcAft>
              <a:spcPct val="35000"/>
            </a:spcAft>
          </a:pPr>
          <a:r>
            <a:rPr lang="en-US" sz="2600" b="0" kern="1200" dirty="0" smtClean="0">
              <a:solidFill>
                <a:schemeClr val="tx1"/>
              </a:solidFill>
              <a:latin typeface="+mj-lt"/>
            </a:rPr>
            <a:t>Installation</a:t>
          </a:r>
          <a:endParaRPr lang="en-US" sz="2600" b="0" kern="1200" dirty="0">
            <a:solidFill>
              <a:schemeClr val="tx1"/>
            </a:solidFill>
            <a:latin typeface="+mj-lt"/>
          </a:endParaRPr>
        </a:p>
      </dsp:txBody>
      <dsp:txXfrm>
        <a:off x="921800" y="1084315"/>
        <a:ext cx="3381471" cy="293016"/>
      </dsp:txXfrm>
    </dsp:sp>
    <dsp:sp modelId="{34868D5B-AE8B-4E00-8715-EF98D4DDE889}">
      <dsp:nvSpPr>
        <dsp:cNvPr id="0" name=""/>
        <dsp:cNvSpPr/>
      </dsp:nvSpPr>
      <dsp:spPr>
        <a:xfrm>
          <a:off x="0" y="2336879"/>
          <a:ext cx="5734540" cy="5890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5064" tIns="229108" rIns="445064"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Let’s give it a try &amp; evaluate (demonstration)</a:t>
          </a:r>
          <a:endParaRPr lang="en-US" sz="1700" kern="1200" spc="-40" baseline="0" dirty="0"/>
        </a:p>
      </dsp:txBody>
      <dsp:txXfrm>
        <a:off x="0" y="2336879"/>
        <a:ext cx="5734540" cy="589050"/>
      </dsp:txXfrm>
    </dsp:sp>
    <dsp:sp modelId="{223DD7FC-BB63-4487-83F2-E54C0643849F}">
      <dsp:nvSpPr>
        <dsp:cNvPr id="0" name=""/>
        <dsp:cNvSpPr/>
      </dsp:nvSpPr>
      <dsp:spPr>
        <a:xfrm>
          <a:off x="829759" y="2211462"/>
          <a:ext cx="3413175" cy="32472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1726" tIns="0" rIns="151726" bIns="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tx1"/>
              </a:solidFill>
              <a:latin typeface="+mj-lt"/>
            </a:rPr>
            <a:t>Initial Implementation</a:t>
          </a:r>
          <a:endParaRPr lang="en-US" sz="2400" b="0" kern="1200" dirty="0">
            <a:solidFill>
              <a:schemeClr val="tx1"/>
            </a:solidFill>
            <a:latin typeface="+mj-lt"/>
          </a:endParaRPr>
        </a:p>
      </dsp:txBody>
      <dsp:txXfrm>
        <a:off x="845611" y="2227314"/>
        <a:ext cx="3381471" cy="293016"/>
      </dsp:txXfrm>
    </dsp:sp>
    <dsp:sp modelId="{DDF6E055-97DD-47A5-B52B-4D4E9E2EADD0}">
      <dsp:nvSpPr>
        <dsp:cNvPr id="0" name=""/>
        <dsp:cNvSpPr/>
      </dsp:nvSpPr>
      <dsp:spPr>
        <a:xfrm>
          <a:off x="0" y="3147689"/>
          <a:ext cx="5734540" cy="131669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5064" tIns="229108" rIns="445064" bIns="120904" numCol="1" spcCol="1270" anchor="t" anchorCtr="0">
          <a:noAutofit/>
        </a:bodyPr>
        <a:lstStyle/>
        <a:p>
          <a:pPr marL="171450" lvl="1" indent="-171450" algn="l" defTabSz="755650">
            <a:lnSpc>
              <a:spcPct val="90000"/>
            </a:lnSpc>
            <a:spcBef>
              <a:spcPct val="0"/>
            </a:spcBef>
            <a:spcAft>
              <a:spcPts val="0"/>
            </a:spcAft>
            <a:buChar char="•"/>
          </a:pPr>
          <a:r>
            <a:rPr lang="en-US" sz="1700" kern="1200" spc="-40" baseline="0" dirty="0" smtClean="0"/>
            <a:t>That worked, let’s do it for real and implement all tiers across all schools (investment)</a:t>
          </a:r>
          <a:endParaRPr lang="en-US" sz="1700" kern="1200" spc="-40" baseline="0" dirty="0"/>
        </a:p>
        <a:p>
          <a:pPr marL="171450" lvl="1" indent="-171450" algn="l" defTabSz="755650">
            <a:lnSpc>
              <a:spcPct val="90000"/>
            </a:lnSpc>
            <a:spcBef>
              <a:spcPct val="0"/>
            </a:spcBef>
            <a:spcAft>
              <a:spcPts val="0"/>
            </a:spcAft>
            <a:buChar char="•"/>
          </a:pPr>
          <a:r>
            <a:rPr lang="en-US" sz="1700" kern="1200" spc="-40" baseline="0" dirty="0" smtClean="0"/>
            <a:t>Let’s make it our way of doing business &amp; sustain implementation (institutionalized use)</a:t>
          </a:r>
          <a:endParaRPr lang="en-US" sz="1700" kern="1200" spc="-40" baseline="0" dirty="0"/>
        </a:p>
      </dsp:txBody>
      <dsp:txXfrm>
        <a:off x="0" y="3147689"/>
        <a:ext cx="5734540" cy="1316699"/>
      </dsp:txXfrm>
    </dsp:sp>
    <dsp:sp modelId="{6D914A54-B7F6-4A24-9F6E-4AB6A8A63DE4}">
      <dsp:nvSpPr>
        <dsp:cNvPr id="0" name=""/>
        <dsp:cNvSpPr/>
      </dsp:nvSpPr>
      <dsp:spPr>
        <a:xfrm>
          <a:off x="753570" y="2973463"/>
          <a:ext cx="3413175" cy="32472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1726" tIns="0" rIns="151726" bIns="0" numCol="1" spcCol="1270" anchor="ctr" anchorCtr="0">
          <a:noAutofit/>
        </a:bodyPr>
        <a:lstStyle/>
        <a:p>
          <a:pPr lvl="0" algn="l" defTabSz="1155700">
            <a:lnSpc>
              <a:spcPct val="90000"/>
            </a:lnSpc>
            <a:spcBef>
              <a:spcPct val="0"/>
            </a:spcBef>
            <a:spcAft>
              <a:spcPct val="35000"/>
            </a:spcAft>
          </a:pPr>
          <a:r>
            <a:rPr lang="en-US" sz="2600" b="0" kern="1200" dirty="0" smtClean="0">
              <a:solidFill>
                <a:schemeClr val="tx1"/>
              </a:solidFill>
              <a:latin typeface="+mj-lt"/>
            </a:rPr>
            <a:t>Full Implementation</a:t>
          </a:r>
          <a:endParaRPr lang="en-US" sz="2600" b="0" kern="1200" dirty="0">
            <a:solidFill>
              <a:schemeClr val="tx1"/>
            </a:solidFill>
            <a:latin typeface="+mj-lt"/>
          </a:endParaRPr>
        </a:p>
      </dsp:txBody>
      <dsp:txXfrm>
        <a:off x="769422" y="2989315"/>
        <a:ext cx="3381471"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EA886-771F-4FC7-9439-525DC44E632A}" type="datetimeFigureOut">
              <a:rPr lang="en-US" smtClean="0"/>
              <a:t>10/8/17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18052-227F-4BCB-9A6F-4FF95B90FA02}" type="slidenum">
              <a:rPr lang="en-US" smtClean="0"/>
              <a:t>‹#›</a:t>
            </a:fld>
            <a:endParaRPr lang="en-US"/>
          </a:p>
        </p:txBody>
      </p:sp>
    </p:spTree>
    <p:extLst>
      <p:ext uri="{BB962C8B-B14F-4D97-AF65-F5344CB8AC3E}">
        <p14:creationId xmlns:p14="http://schemas.microsoft.com/office/powerpoint/2010/main" val="9570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3A66107-8BFF-4746-9678-F8C0A6CBF8BE}" type="slidenum">
              <a:rPr lang="en-US" altLang="en-US"/>
              <a:pPr>
                <a:spcBef>
                  <a:spcPct val="0"/>
                </a:spcBef>
              </a:pPr>
              <a:t>1</a:t>
            </a:fld>
            <a:endParaRPr lang="en-US" altLang="en-US"/>
          </a:p>
        </p:txBody>
      </p:sp>
    </p:spTree>
    <p:extLst>
      <p:ext uri="{BB962C8B-B14F-4D97-AF65-F5344CB8AC3E}">
        <p14:creationId xmlns:p14="http://schemas.microsoft.com/office/powerpoint/2010/main" val="148890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According to aligning and integrating</a:t>
            </a:r>
            <a:r>
              <a:rPr lang="en-US" sz="2000" baseline="0" dirty="0" smtClean="0"/>
              <a:t> family engagement in PBIS, the 3 key strategies for family involvement are…</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10</a:t>
            </a:fld>
            <a:endParaRPr lang="en-US"/>
          </a:p>
        </p:txBody>
      </p:sp>
    </p:spTree>
    <p:extLst>
      <p:ext uri="{BB962C8B-B14F-4D97-AF65-F5344CB8AC3E}">
        <p14:creationId xmlns:p14="http://schemas.microsoft.com/office/powerpoint/2010/main" val="256008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8052-227F-4BCB-9A6F-4FF95B90FA02}" type="slidenum">
              <a:rPr lang="en-US" smtClean="0"/>
              <a:t>11</a:t>
            </a:fld>
            <a:endParaRPr lang="en-US"/>
          </a:p>
        </p:txBody>
      </p:sp>
    </p:spTree>
    <p:extLst>
      <p:ext uri="{BB962C8B-B14F-4D97-AF65-F5344CB8AC3E}">
        <p14:creationId xmlns:p14="http://schemas.microsoft.com/office/powerpoint/2010/main" val="287847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want to engage families at every tier of support</a:t>
            </a:r>
          </a:p>
          <a:p>
            <a:endParaRPr lang="en-US" sz="2000" dirty="0"/>
          </a:p>
          <a:p>
            <a:r>
              <a:rPr lang="en-US" sz="2000" dirty="0" smtClean="0"/>
              <a:t>Tier 2 – invite families in, ask them to practice at home</a:t>
            </a:r>
          </a:p>
          <a:p>
            <a:endParaRPr lang="en-US" sz="2000" dirty="0"/>
          </a:p>
          <a:p>
            <a:r>
              <a:rPr lang="en-US" sz="2000" dirty="0" smtClean="0"/>
              <a:t>Tier 3 – surround families with support in implementing strategies</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12</a:t>
            </a:fld>
            <a:endParaRPr lang="en-US"/>
          </a:p>
        </p:txBody>
      </p:sp>
    </p:spTree>
    <p:extLst>
      <p:ext uri="{BB962C8B-B14F-4D97-AF65-F5344CB8AC3E}">
        <p14:creationId xmlns:p14="http://schemas.microsoft.com/office/powerpoint/2010/main" val="239484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Ask audience to call out</a:t>
            </a:r>
          </a:p>
          <a:p>
            <a:r>
              <a:rPr lang="en-US" sz="2000" dirty="0" smtClean="0"/>
              <a:t>Scribe on flip chart</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13</a:t>
            </a:fld>
            <a:endParaRPr lang="en-US"/>
          </a:p>
        </p:txBody>
      </p:sp>
    </p:spTree>
    <p:extLst>
      <p:ext uri="{BB962C8B-B14F-4D97-AF65-F5344CB8AC3E}">
        <p14:creationId xmlns:p14="http://schemas.microsoft.com/office/powerpoint/2010/main" val="192811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gn="l">
              <a:buNone/>
            </a:pPr>
            <a:r>
              <a:rPr lang="en-US" sz="2000" dirty="0" smtClean="0"/>
              <a:t>6 separate questions about family involvement on the TFI</a:t>
            </a:r>
          </a:p>
          <a:p>
            <a:pPr lvl="1" algn="l"/>
            <a:endParaRPr lang="en-US" sz="2000" dirty="0"/>
          </a:p>
          <a:p>
            <a:pPr lvl="1" algn="l"/>
            <a:r>
              <a:rPr lang="en-US" sz="2000" dirty="0" smtClean="0"/>
              <a:t>Team involvement</a:t>
            </a:r>
          </a:p>
          <a:p>
            <a:pPr lvl="1" algn="l"/>
            <a:r>
              <a:rPr lang="en-US" sz="2000" dirty="0" smtClean="0"/>
              <a:t>Feedback</a:t>
            </a:r>
          </a:p>
          <a:p>
            <a:pPr algn="l"/>
            <a:r>
              <a:rPr lang="en-US" sz="2000" dirty="0" smtClean="0"/>
              <a:t>Annual evaluation</a:t>
            </a:r>
          </a:p>
          <a:p>
            <a:pPr algn="l"/>
            <a:r>
              <a:rPr lang="en-US" sz="2000" dirty="0" smtClean="0"/>
              <a:t>Planning participation</a:t>
            </a:r>
          </a:p>
          <a:p>
            <a:pPr algn="l"/>
            <a:r>
              <a:rPr lang="en-US" sz="2000" dirty="0" smtClean="0"/>
              <a:t>Quality of life – academic, social, attendance, etc.</a:t>
            </a:r>
          </a:p>
          <a:p>
            <a:pPr algn="l"/>
            <a:r>
              <a:rPr lang="en-US" sz="2000" dirty="0" smtClean="0"/>
              <a:t>Natural supports</a:t>
            </a:r>
          </a:p>
          <a:p>
            <a:pPr algn="l"/>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14</a:t>
            </a:fld>
            <a:endParaRPr lang="en-US"/>
          </a:p>
        </p:txBody>
      </p:sp>
    </p:spTree>
    <p:extLst>
      <p:ext uri="{BB962C8B-B14F-4D97-AF65-F5344CB8AC3E}">
        <p14:creationId xmlns:p14="http://schemas.microsoft.com/office/powerpoint/2010/main" val="347172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What are other tools you are using at the universal level? </a:t>
            </a:r>
          </a:p>
          <a:p>
            <a:r>
              <a:rPr lang="en-US" sz="2000" baseline="0" dirty="0" smtClean="0"/>
              <a:t>What are some other roles you think parents/caregivers can have to be involved in the school community?  Scribe…</a:t>
            </a:r>
          </a:p>
          <a:p>
            <a:r>
              <a:rPr lang="en-US" sz="2000" dirty="0" smtClean="0"/>
              <a:t>Advocates</a:t>
            </a:r>
          </a:p>
          <a:p>
            <a:r>
              <a:rPr lang="en-US" sz="2000" dirty="0" smtClean="0"/>
              <a:t>Monitors</a:t>
            </a:r>
          </a:p>
          <a:p>
            <a:r>
              <a:rPr lang="en-US" sz="2000" dirty="0" smtClean="0"/>
              <a:t>Decision-makers</a:t>
            </a:r>
          </a:p>
          <a:p>
            <a:r>
              <a:rPr lang="en-US" sz="2000" dirty="0" smtClean="0"/>
              <a:t>Fund-raisers</a:t>
            </a:r>
          </a:p>
          <a:p>
            <a:r>
              <a:rPr lang="en-US" sz="2000" dirty="0" smtClean="0"/>
              <a:t>Volunteers</a:t>
            </a:r>
          </a:p>
          <a:p>
            <a:r>
              <a:rPr lang="en-US" sz="2000" dirty="0" err="1" smtClean="0"/>
              <a:t>Paraeducators</a:t>
            </a:r>
            <a:endParaRPr lang="en-US" sz="2000" dirty="0" smtClean="0"/>
          </a:p>
          <a:p>
            <a:r>
              <a:rPr lang="en-US" sz="2000" dirty="0" smtClean="0"/>
              <a:t>Home teachers</a:t>
            </a:r>
          </a:p>
          <a:p>
            <a:r>
              <a:rPr lang="en-US" sz="2000" dirty="0" smtClean="0"/>
              <a:t>Homework helpers</a:t>
            </a:r>
          </a:p>
          <a:p>
            <a:endParaRPr lang="en-US" dirty="0"/>
          </a:p>
        </p:txBody>
      </p:sp>
      <p:sp>
        <p:nvSpPr>
          <p:cNvPr id="4" name="Slide Number Placeholder 3"/>
          <p:cNvSpPr>
            <a:spLocks noGrp="1"/>
          </p:cNvSpPr>
          <p:nvPr>
            <p:ph type="sldNum" sz="quarter" idx="10"/>
          </p:nvPr>
        </p:nvSpPr>
        <p:spPr/>
        <p:txBody>
          <a:bodyPr/>
          <a:lstStyle/>
          <a:p>
            <a:fld id="{C5318052-227F-4BCB-9A6F-4FF95B90FA02}" type="slidenum">
              <a:rPr lang="en-US" smtClean="0"/>
              <a:t>15</a:t>
            </a:fld>
            <a:endParaRPr lang="en-US"/>
          </a:p>
        </p:txBody>
      </p:sp>
    </p:spTree>
    <p:extLst>
      <p:ext uri="{BB962C8B-B14F-4D97-AF65-F5344CB8AC3E}">
        <p14:creationId xmlns:p14="http://schemas.microsoft.com/office/powerpoint/2010/main" val="85782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bonnie</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16</a:t>
            </a:fld>
            <a:endParaRPr lang="en-US"/>
          </a:p>
        </p:txBody>
      </p:sp>
    </p:spTree>
    <p:extLst>
      <p:ext uri="{BB962C8B-B14F-4D97-AF65-F5344CB8AC3E}">
        <p14:creationId xmlns:p14="http://schemas.microsoft.com/office/powerpoint/2010/main" val="357789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bonnie</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17</a:t>
            </a:fld>
            <a:endParaRPr lang="en-US"/>
          </a:p>
        </p:txBody>
      </p:sp>
    </p:spTree>
    <p:extLst>
      <p:ext uri="{BB962C8B-B14F-4D97-AF65-F5344CB8AC3E}">
        <p14:creationId xmlns:p14="http://schemas.microsoft.com/office/powerpoint/2010/main" val="176727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Story of getting HS student handbook</a:t>
            </a:r>
          </a:p>
          <a:p>
            <a:endParaRPr lang="en-US" sz="2000" dirty="0"/>
          </a:p>
          <a:p>
            <a:r>
              <a:rPr lang="en-US" sz="2000" dirty="0" smtClean="0"/>
              <a:t>How are we translating the information to families?</a:t>
            </a:r>
            <a:r>
              <a:rPr lang="en-US" sz="2000" baseline="0" dirty="0" smtClean="0"/>
              <a:t>  How are we ensuring families, from all the choices and ideas we have offered, they feel membership in deciding which one to use and that it is something they can also practice at home?</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18</a:t>
            </a:fld>
            <a:endParaRPr lang="en-US"/>
          </a:p>
        </p:txBody>
      </p:sp>
    </p:spTree>
    <p:extLst>
      <p:ext uri="{BB962C8B-B14F-4D97-AF65-F5344CB8AC3E}">
        <p14:creationId xmlns:p14="http://schemas.microsoft.com/office/powerpoint/2010/main" val="335382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Script – we are not</a:t>
            </a:r>
            <a:r>
              <a:rPr lang="en-US" sz="2000" baseline="0" dirty="0" smtClean="0"/>
              <a:t> being as successful at teaching the expectations to your child so we would like to try…</a:t>
            </a:r>
          </a:p>
          <a:p>
            <a:endParaRPr lang="en-US" sz="2000" baseline="0" dirty="0" smtClean="0"/>
          </a:p>
          <a:p>
            <a:r>
              <a:rPr lang="en-US" sz="2000" baseline="0" dirty="0" smtClean="0"/>
              <a:t>How do you nominate and invite families into the process.</a:t>
            </a:r>
          </a:p>
          <a:p>
            <a:endParaRPr lang="en-US" sz="2000" dirty="0" smtClean="0"/>
          </a:p>
          <a:p>
            <a:r>
              <a:rPr lang="en-US" sz="2000" dirty="0" smtClean="0"/>
              <a:t>If the function of behavior is adult attention, can a parent be identified as a mentor for a child?</a:t>
            </a:r>
          </a:p>
          <a:p>
            <a:endParaRPr lang="en-US" sz="2000" dirty="0" smtClean="0"/>
          </a:p>
          <a:p>
            <a:r>
              <a:rPr lang="en-US" sz="2000" dirty="0" smtClean="0"/>
              <a:t>Don’t make the process perfunctory.</a:t>
            </a:r>
          </a:p>
          <a:p>
            <a:endParaRPr lang="en-US" sz="2000" dirty="0" smtClean="0"/>
          </a:p>
          <a:p>
            <a:r>
              <a:rPr lang="en-US" sz="2000" dirty="0" smtClean="0"/>
              <a:t>Would you like it if your child’s challenges and a plan was made without your involvement?</a:t>
            </a:r>
          </a:p>
          <a:p>
            <a:endParaRPr lang="en-US" sz="2000" dirty="0"/>
          </a:p>
          <a:p>
            <a:r>
              <a:rPr lang="en-US" sz="2000" dirty="0" smtClean="0"/>
              <a:t>What are some choices you offer families when you agree there providing targeted supports would be helpful?  What is on your menu of choices in and out of the school?</a:t>
            </a:r>
          </a:p>
          <a:p>
            <a:endParaRPr lang="en-US" sz="2000" dirty="0"/>
          </a:p>
          <a:p>
            <a:r>
              <a:rPr lang="en-US" sz="2000" dirty="0" smtClean="0"/>
              <a:t>Before next slide – raise your hand if you have ever been overwhelmed with the amount of resources you are asked to explore?</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19</a:t>
            </a:fld>
            <a:endParaRPr lang="en-US"/>
          </a:p>
        </p:txBody>
      </p:sp>
    </p:spTree>
    <p:extLst>
      <p:ext uri="{BB962C8B-B14F-4D97-AF65-F5344CB8AC3E}">
        <p14:creationId xmlns:p14="http://schemas.microsoft.com/office/powerpoint/2010/main" val="394267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8052-227F-4BCB-9A6F-4FF95B90FA02}" type="slidenum">
              <a:rPr lang="en-US" smtClean="0"/>
              <a:t>2</a:t>
            </a:fld>
            <a:endParaRPr lang="en-US"/>
          </a:p>
        </p:txBody>
      </p:sp>
    </p:spTree>
    <p:extLst>
      <p:ext uri="{BB962C8B-B14F-4D97-AF65-F5344CB8AC3E}">
        <p14:creationId xmlns:p14="http://schemas.microsoft.com/office/powerpoint/2010/main" val="74367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just want to name the irony of us talking about being overwhelmed with resources and then identifying several more you can access…</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20</a:t>
            </a:fld>
            <a:endParaRPr lang="en-US"/>
          </a:p>
        </p:txBody>
      </p:sp>
    </p:spTree>
    <p:extLst>
      <p:ext uri="{BB962C8B-B14F-4D97-AF65-F5344CB8AC3E}">
        <p14:creationId xmlns:p14="http://schemas.microsoft.com/office/powerpoint/2010/main" val="251468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When you feel as you have implemented tier 1 and 2 with fidelity you can confidently identify a student who would benefit from tier 3 supports.   However, at this point, here are some additional considerations.</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21</a:t>
            </a:fld>
            <a:endParaRPr lang="en-US"/>
          </a:p>
        </p:txBody>
      </p:sp>
    </p:spTree>
    <p:extLst>
      <p:ext uri="{BB962C8B-B14F-4D97-AF65-F5344CB8AC3E}">
        <p14:creationId xmlns:p14="http://schemas.microsoft.com/office/powerpoint/2010/main" val="2202495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a:lstStyle/>
          <a:p>
            <a:pPr marL="223891" indent="-223891">
              <a:buFontTx/>
              <a:buAutoNum type="arabicPeriod"/>
              <a:defRPr/>
            </a:pPr>
            <a:r>
              <a:rPr lang="en-US" altLang="en-US" sz="2000" dirty="0"/>
              <a:t>How do parents get to school?</a:t>
            </a:r>
          </a:p>
          <a:p>
            <a:pPr marL="671673" lvl="1" indent="-223891">
              <a:buFontTx/>
              <a:buAutoNum type="arabicPeriod"/>
              <a:defRPr/>
            </a:pPr>
            <a:r>
              <a:rPr lang="en-US" altLang="en-US" sz="2000" dirty="0"/>
              <a:t>Time limits – educational mandates – how could I possibly find the time to truly connect with a parent?</a:t>
            </a:r>
          </a:p>
          <a:p>
            <a:pPr>
              <a:defRPr/>
            </a:pPr>
            <a:endParaRPr lang="en-US" altLang="en-US" sz="2000" dirty="0"/>
          </a:p>
          <a:p>
            <a:pPr>
              <a:defRPr/>
            </a:pPr>
            <a:r>
              <a:rPr lang="en-US" altLang="en-US" sz="2000" dirty="0"/>
              <a:t>2.  Talking but not doing, family vs. school culture, access to computers</a:t>
            </a:r>
          </a:p>
          <a:p>
            <a:pPr>
              <a:defRPr/>
            </a:pPr>
            <a:endParaRPr lang="en-US" altLang="en-US" sz="2000" dirty="0"/>
          </a:p>
          <a:p>
            <a:pPr>
              <a:defRPr/>
            </a:pPr>
            <a:r>
              <a:rPr lang="en-US" altLang="en-US" sz="2000" dirty="0"/>
              <a:t>3. I don’t like them, defensiveness, don’t believe it is important, conflict leads to teaming handout, feeling connected.</a:t>
            </a:r>
          </a:p>
        </p:txBody>
      </p:sp>
      <p:sp>
        <p:nvSpPr>
          <p:cNvPr id="1617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645" indent="-279864" eaLnBrk="0" hangingPunct="0">
              <a:spcBef>
                <a:spcPct val="30000"/>
              </a:spcBef>
              <a:defRPr sz="1200">
                <a:solidFill>
                  <a:schemeClr val="tx1"/>
                </a:solidFill>
                <a:latin typeface="Arial" charset="0"/>
              </a:defRPr>
            </a:lvl2pPr>
            <a:lvl3pPr marL="1119454" indent="-223891" eaLnBrk="0" hangingPunct="0">
              <a:spcBef>
                <a:spcPct val="30000"/>
              </a:spcBef>
              <a:defRPr sz="1200">
                <a:solidFill>
                  <a:schemeClr val="tx1"/>
                </a:solidFill>
                <a:latin typeface="Arial" charset="0"/>
              </a:defRPr>
            </a:lvl3pPr>
            <a:lvl4pPr marL="1567236" indent="-223891" eaLnBrk="0" hangingPunct="0">
              <a:spcBef>
                <a:spcPct val="30000"/>
              </a:spcBef>
              <a:defRPr sz="1200">
                <a:solidFill>
                  <a:schemeClr val="tx1"/>
                </a:solidFill>
                <a:latin typeface="Arial" charset="0"/>
              </a:defRPr>
            </a:lvl4pPr>
            <a:lvl5pPr marL="2015018" indent="-223891" eaLnBrk="0" hangingPunct="0">
              <a:spcBef>
                <a:spcPct val="30000"/>
              </a:spcBef>
              <a:defRPr sz="1200">
                <a:solidFill>
                  <a:schemeClr val="tx1"/>
                </a:solidFill>
                <a:latin typeface="Arial" charset="0"/>
              </a:defRPr>
            </a:lvl5pPr>
            <a:lvl6pPr marL="2462799" indent="-223891" eaLnBrk="0" fontAlgn="base" hangingPunct="0">
              <a:spcBef>
                <a:spcPct val="30000"/>
              </a:spcBef>
              <a:spcAft>
                <a:spcPct val="0"/>
              </a:spcAft>
              <a:defRPr sz="1200">
                <a:solidFill>
                  <a:schemeClr val="tx1"/>
                </a:solidFill>
                <a:latin typeface="Arial" charset="0"/>
              </a:defRPr>
            </a:lvl6pPr>
            <a:lvl7pPr marL="2910581" indent="-223891" eaLnBrk="0" fontAlgn="base" hangingPunct="0">
              <a:spcBef>
                <a:spcPct val="30000"/>
              </a:spcBef>
              <a:spcAft>
                <a:spcPct val="0"/>
              </a:spcAft>
              <a:defRPr sz="1200">
                <a:solidFill>
                  <a:schemeClr val="tx1"/>
                </a:solidFill>
                <a:latin typeface="Arial" charset="0"/>
              </a:defRPr>
            </a:lvl7pPr>
            <a:lvl8pPr marL="3358363" indent="-223891" eaLnBrk="0" fontAlgn="base" hangingPunct="0">
              <a:spcBef>
                <a:spcPct val="30000"/>
              </a:spcBef>
              <a:spcAft>
                <a:spcPct val="0"/>
              </a:spcAft>
              <a:defRPr sz="1200">
                <a:solidFill>
                  <a:schemeClr val="tx1"/>
                </a:solidFill>
                <a:latin typeface="Arial" charset="0"/>
              </a:defRPr>
            </a:lvl8pPr>
            <a:lvl9pPr marL="3806144" indent="-22389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0EBD15-2036-4B37-A0C2-28E30064F459}"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we</a:t>
            </a:r>
            <a:r>
              <a:rPr lang="en-US" sz="2000" baseline="0" dirty="0" smtClean="0"/>
              <a:t> want parents to take risks in coming to school, we must be sure it is a safe place for them to visit.  How do I feel?  What is my body language?  What do I really want to get out of this meeting?</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23</a:t>
            </a:fld>
            <a:endParaRPr lang="en-US"/>
          </a:p>
        </p:txBody>
      </p:sp>
    </p:spTree>
    <p:extLst>
      <p:ext uri="{BB962C8B-B14F-4D97-AF65-F5344CB8AC3E}">
        <p14:creationId xmlns:p14="http://schemas.microsoft.com/office/powerpoint/2010/main" val="600518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we think of caregivers as injured vs. bad or sick</a:t>
            </a:r>
            <a:r>
              <a:rPr lang="en-US" sz="2000" baseline="0" dirty="0" smtClean="0"/>
              <a:t> we shift our perspective.  Injured people we want to help.</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24</a:t>
            </a:fld>
            <a:endParaRPr lang="en-US"/>
          </a:p>
        </p:txBody>
      </p:sp>
    </p:spTree>
    <p:extLst>
      <p:ext uri="{BB962C8B-B14F-4D97-AF65-F5344CB8AC3E}">
        <p14:creationId xmlns:p14="http://schemas.microsoft.com/office/powerpoint/2010/main" val="1406174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8052-227F-4BCB-9A6F-4FF95B90FA02}" type="slidenum">
              <a:rPr lang="en-US" smtClean="0"/>
              <a:t>25</a:t>
            </a:fld>
            <a:endParaRPr lang="en-US"/>
          </a:p>
        </p:txBody>
      </p:sp>
    </p:spTree>
    <p:extLst>
      <p:ext uri="{BB962C8B-B14F-4D97-AF65-F5344CB8AC3E}">
        <p14:creationId xmlns:p14="http://schemas.microsoft.com/office/powerpoint/2010/main" val="2069486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we assume everyone at the table has role to play in improving the outcome for the student, then we are truly collaborating and partnering for change.</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26</a:t>
            </a:fld>
            <a:endParaRPr lang="en-US"/>
          </a:p>
        </p:txBody>
      </p:sp>
    </p:spTree>
    <p:extLst>
      <p:ext uri="{BB962C8B-B14F-4D97-AF65-F5344CB8AC3E}">
        <p14:creationId xmlns:p14="http://schemas.microsoft.com/office/powerpoint/2010/main" val="2964034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8052-227F-4BCB-9A6F-4FF95B90FA02}" type="slidenum">
              <a:rPr lang="en-US" smtClean="0"/>
              <a:t>27</a:t>
            </a:fld>
            <a:endParaRPr lang="en-US"/>
          </a:p>
        </p:txBody>
      </p:sp>
    </p:spTree>
    <p:extLst>
      <p:ext uri="{BB962C8B-B14F-4D97-AF65-F5344CB8AC3E}">
        <p14:creationId xmlns:p14="http://schemas.microsoft.com/office/powerpoint/2010/main" val="2051684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How do we remain curious and interested in the challenges that may be present for the caregivers?</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28</a:t>
            </a:fld>
            <a:endParaRPr lang="en-US"/>
          </a:p>
        </p:txBody>
      </p:sp>
    </p:spTree>
    <p:extLst>
      <p:ext uri="{BB962C8B-B14F-4D97-AF65-F5344CB8AC3E}">
        <p14:creationId xmlns:p14="http://schemas.microsoft.com/office/powerpoint/2010/main" val="1776483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Preconceptions</a:t>
            </a:r>
            <a:r>
              <a:rPr lang="en-US" sz="2000" baseline="0" dirty="0" smtClean="0"/>
              <a:t> and presuppositions go in both directions.</a:t>
            </a:r>
          </a:p>
          <a:p>
            <a:r>
              <a:rPr lang="en-US" sz="2000" baseline="0" dirty="0" smtClean="0"/>
              <a:t>Do activity around this.</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29</a:t>
            </a:fld>
            <a:endParaRPr lang="en-US"/>
          </a:p>
        </p:txBody>
      </p:sp>
    </p:spTree>
    <p:extLst>
      <p:ext uri="{BB962C8B-B14F-4D97-AF65-F5344CB8AC3E}">
        <p14:creationId xmlns:p14="http://schemas.microsoft.com/office/powerpoint/2010/main" val="371915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implementation for any initiative, framework, practice you do</a:t>
            </a:r>
            <a:endParaRPr lang="en-US" dirty="0"/>
          </a:p>
        </p:txBody>
      </p:sp>
      <p:sp>
        <p:nvSpPr>
          <p:cNvPr id="4" name="Slide Number Placeholder 3"/>
          <p:cNvSpPr>
            <a:spLocks noGrp="1"/>
          </p:cNvSpPr>
          <p:nvPr>
            <p:ph type="sldNum" sz="quarter" idx="10"/>
          </p:nvPr>
        </p:nvSpPr>
        <p:spPr/>
        <p:txBody>
          <a:bodyPr/>
          <a:lstStyle/>
          <a:p>
            <a:fld id="{C5318052-227F-4BCB-9A6F-4FF95B90FA02}" type="slidenum">
              <a:rPr lang="en-US" smtClean="0"/>
              <a:t>3</a:t>
            </a:fld>
            <a:endParaRPr lang="en-US"/>
          </a:p>
        </p:txBody>
      </p:sp>
    </p:spTree>
    <p:extLst>
      <p:ext uri="{BB962C8B-B14F-4D97-AF65-F5344CB8AC3E}">
        <p14:creationId xmlns:p14="http://schemas.microsoft.com/office/powerpoint/2010/main" val="334074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r>
              <a:rPr lang="en-US" altLang="en-US" sz="2000" dirty="0"/>
              <a:t>Next time you pick up the phone to talk about the challenges of the child, think if you have called at </a:t>
            </a:r>
            <a:r>
              <a:rPr lang="en-US" altLang="en-US" sz="2000" dirty="0" smtClean="0"/>
              <a:t>least 5 </a:t>
            </a:r>
            <a:r>
              <a:rPr lang="en-US" altLang="en-US" sz="2000" dirty="0"/>
              <a:t>other times with positive feedback?</a:t>
            </a:r>
          </a:p>
        </p:txBody>
      </p:sp>
      <p:sp>
        <p:nvSpPr>
          <p:cNvPr id="1597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645" indent="-279864" eaLnBrk="0" hangingPunct="0">
              <a:spcBef>
                <a:spcPct val="30000"/>
              </a:spcBef>
              <a:defRPr sz="1200">
                <a:solidFill>
                  <a:schemeClr val="tx1"/>
                </a:solidFill>
                <a:latin typeface="Arial" charset="0"/>
              </a:defRPr>
            </a:lvl2pPr>
            <a:lvl3pPr marL="1119454" indent="-223891" eaLnBrk="0" hangingPunct="0">
              <a:spcBef>
                <a:spcPct val="30000"/>
              </a:spcBef>
              <a:defRPr sz="1200">
                <a:solidFill>
                  <a:schemeClr val="tx1"/>
                </a:solidFill>
                <a:latin typeface="Arial" charset="0"/>
              </a:defRPr>
            </a:lvl3pPr>
            <a:lvl4pPr marL="1567236" indent="-223891" eaLnBrk="0" hangingPunct="0">
              <a:spcBef>
                <a:spcPct val="30000"/>
              </a:spcBef>
              <a:defRPr sz="1200">
                <a:solidFill>
                  <a:schemeClr val="tx1"/>
                </a:solidFill>
                <a:latin typeface="Arial" charset="0"/>
              </a:defRPr>
            </a:lvl4pPr>
            <a:lvl5pPr marL="2015018" indent="-223891" eaLnBrk="0" hangingPunct="0">
              <a:spcBef>
                <a:spcPct val="30000"/>
              </a:spcBef>
              <a:defRPr sz="1200">
                <a:solidFill>
                  <a:schemeClr val="tx1"/>
                </a:solidFill>
                <a:latin typeface="Arial" charset="0"/>
              </a:defRPr>
            </a:lvl5pPr>
            <a:lvl6pPr marL="2462799" indent="-223891" eaLnBrk="0" fontAlgn="base" hangingPunct="0">
              <a:spcBef>
                <a:spcPct val="30000"/>
              </a:spcBef>
              <a:spcAft>
                <a:spcPct val="0"/>
              </a:spcAft>
              <a:defRPr sz="1200">
                <a:solidFill>
                  <a:schemeClr val="tx1"/>
                </a:solidFill>
                <a:latin typeface="Arial" charset="0"/>
              </a:defRPr>
            </a:lvl6pPr>
            <a:lvl7pPr marL="2910581" indent="-223891" eaLnBrk="0" fontAlgn="base" hangingPunct="0">
              <a:spcBef>
                <a:spcPct val="30000"/>
              </a:spcBef>
              <a:spcAft>
                <a:spcPct val="0"/>
              </a:spcAft>
              <a:defRPr sz="1200">
                <a:solidFill>
                  <a:schemeClr val="tx1"/>
                </a:solidFill>
                <a:latin typeface="Arial" charset="0"/>
              </a:defRPr>
            </a:lvl7pPr>
            <a:lvl8pPr marL="3358363" indent="-223891" eaLnBrk="0" fontAlgn="base" hangingPunct="0">
              <a:spcBef>
                <a:spcPct val="30000"/>
              </a:spcBef>
              <a:spcAft>
                <a:spcPct val="0"/>
              </a:spcAft>
              <a:defRPr sz="1200">
                <a:solidFill>
                  <a:schemeClr val="tx1"/>
                </a:solidFill>
                <a:latin typeface="Arial" charset="0"/>
              </a:defRPr>
            </a:lvl8pPr>
            <a:lvl9pPr marL="3806144" indent="-22389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E60691-2689-484B-A349-0BBD75CE3609}"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r>
              <a:rPr lang="en-US" altLang="en-US" sz="2000" dirty="0" smtClean="0"/>
              <a:t>35</a:t>
            </a:r>
            <a:r>
              <a:rPr lang="en-US" altLang="en-US" sz="2000" dirty="0"/>
              <a:t>% reduction in doctor office visits</a:t>
            </a:r>
          </a:p>
          <a:p>
            <a:r>
              <a:rPr lang="en-US" altLang="en-US" sz="2000" dirty="0"/>
              <a:t>11</a:t>
            </a:r>
            <a:r>
              <a:rPr lang="en-US" altLang="en-US" sz="2000" dirty="0" smtClean="0"/>
              <a:t>% reduction </a:t>
            </a:r>
            <a:r>
              <a:rPr lang="en-US" altLang="en-US" sz="2000" dirty="0"/>
              <a:t>in ER visits</a:t>
            </a:r>
          </a:p>
        </p:txBody>
      </p:sp>
      <p:sp>
        <p:nvSpPr>
          <p:cNvPr id="160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645" indent="-279864" eaLnBrk="0" hangingPunct="0">
              <a:spcBef>
                <a:spcPct val="30000"/>
              </a:spcBef>
              <a:defRPr sz="1200">
                <a:solidFill>
                  <a:schemeClr val="tx1"/>
                </a:solidFill>
                <a:latin typeface="Arial" charset="0"/>
              </a:defRPr>
            </a:lvl2pPr>
            <a:lvl3pPr marL="1119454" indent="-223891" eaLnBrk="0" hangingPunct="0">
              <a:spcBef>
                <a:spcPct val="30000"/>
              </a:spcBef>
              <a:defRPr sz="1200">
                <a:solidFill>
                  <a:schemeClr val="tx1"/>
                </a:solidFill>
                <a:latin typeface="Arial" charset="0"/>
              </a:defRPr>
            </a:lvl3pPr>
            <a:lvl4pPr marL="1567236" indent="-223891" eaLnBrk="0" hangingPunct="0">
              <a:spcBef>
                <a:spcPct val="30000"/>
              </a:spcBef>
              <a:defRPr sz="1200">
                <a:solidFill>
                  <a:schemeClr val="tx1"/>
                </a:solidFill>
                <a:latin typeface="Arial" charset="0"/>
              </a:defRPr>
            </a:lvl4pPr>
            <a:lvl5pPr marL="2015018" indent="-223891" eaLnBrk="0" hangingPunct="0">
              <a:spcBef>
                <a:spcPct val="30000"/>
              </a:spcBef>
              <a:defRPr sz="1200">
                <a:solidFill>
                  <a:schemeClr val="tx1"/>
                </a:solidFill>
                <a:latin typeface="Arial" charset="0"/>
              </a:defRPr>
            </a:lvl5pPr>
            <a:lvl6pPr marL="2462799" indent="-223891" eaLnBrk="0" fontAlgn="base" hangingPunct="0">
              <a:spcBef>
                <a:spcPct val="30000"/>
              </a:spcBef>
              <a:spcAft>
                <a:spcPct val="0"/>
              </a:spcAft>
              <a:defRPr sz="1200">
                <a:solidFill>
                  <a:schemeClr val="tx1"/>
                </a:solidFill>
                <a:latin typeface="Arial" charset="0"/>
              </a:defRPr>
            </a:lvl6pPr>
            <a:lvl7pPr marL="2910581" indent="-223891" eaLnBrk="0" fontAlgn="base" hangingPunct="0">
              <a:spcBef>
                <a:spcPct val="30000"/>
              </a:spcBef>
              <a:spcAft>
                <a:spcPct val="0"/>
              </a:spcAft>
              <a:defRPr sz="1200">
                <a:solidFill>
                  <a:schemeClr val="tx1"/>
                </a:solidFill>
                <a:latin typeface="Arial" charset="0"/>
              </a:defRPr>
            </a:lvl7pPr>
            <a:lvl8pPr marL="3358363" indent="-223891" eaLnBrk="0" fontAlgn="base" hangingPunct="0">
              <a:spcBef>
                <a:spcPct val="30000"/>
              </a:spcBef>
              <a:spcAft>
                <a:spcPct val="0"/>
              </a:spcAft>
              <a:defRPr sz="1200">
                <a:solidFill>
                  <a:schemeClr val="tx1"/>
                </a:solidFill>
                <a:latin typeface="Arial" charset="0"/>
              </a:defRPr>
            </a:lvl8pPr>
            <a:lvl9pPr marL="3806144" indent="-22389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38629B-7010-4009-858C-7915A3AB2F66}" type="slidenum">
              <a:rPr lang="en-US" altLang="en-US" smtClean="0"/>
              <a:pPr eaLnBrk="1" hangingPunct="1">
                <a:spcBef>
                  <a:spcPct val="0"/>
                </a:spcBef>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Can you think of a time in</a:t>
            </a:r>
            <a:r>
              <a:rPr lang="en-US" sz="2000" baseline="0" dirty="0" smtClean="0"/>
              <a:t> your personal or professional life when you were prone to doing for (at least) vs. being with?</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32</a:t>
            </a:fld>
            <a:endParaRPr lang="en-US"/>
          </a:p>
        </p:txBody>
      </p:sp>
    </p:spTree>
    <p:extLst>
      <p:ext uri="{BB962C8B-B14F-4D97-AF65-F5344CB8AC3E}">
        <p14:creationId xmlns:p14="http://schemas.microsoft.com/office/powerpoint/2010/main" val="385354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8052-227F-4BCB-9A6F-4FF95B90FA02}" type="slidenum">
              <a:rPr lang="en-US" smtClean="0"/>
              <a:t>33</a:t>
            </a:fld>
            <a:endParaRPr lang="en-US"/>
          </a:p>
        </p:txBody>
      </p:sp>
    </p:spTree>
    <p:extLst>
      <p:ext uri="{BB962C8B-B14F-4D97-AF65-F5344CB8AC3E}">
        <p14:creationId xmlns:p14="http://schemas.microsoft.com/office/powerpoint/2010/main" val="1160175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8052-227F-4BCB-9A6F-4FF95B90FA02}" type="slidenum">
              <a:rPr lang="en-US" smtClean="0"/>
              <a:t>34</a:t>
            </a:fld>
            <a:endParaRPr lang="en-US"/>
          </a:p>
        </p:txBody>
      </p:sp>
    </p:spTree>
    <p:extLst>
      <p:ext uri="{BB962C8B-B14F-4D97-AF65-F5344CB8AC3E}">
        <p14:creationId xmlns:p14="http://schemas.microsoft.com/office/powerpoint/2010/main" val="1798890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724D7AD-DB4E-F947-80B8-62BE89C6AFF0}" type="slidenum">
              <a:rPr lang="en-US" altLang="en-US"/>
              <a:pPr>
                <a:spcBef>
                  <a:spcPct val="0"/>
                </a:spcBef>
              </a:pPr>
              <a:t>35</a:t>
            </a:fld>
            <a:endParaRPr lang="en-US" altLang="en-US"/>
          </a:p>
        </p:txBody>
      </p:sp>
    </p:spTree>
    <p:extLst>
      <p:ext uri="{BB962C8B-B14F-4D97-AF65-F5344CB8AC3E}">
        <p14:creationId xmlns:p14="http://schemas.microsoft.com/office/powerpoint/2010/main" val="334493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8052-227F-4BCB-9A6F-4FF95B90FA02}" type="slidenum">
              <a:rPr lang="en-US" smtClean="0"/>
              <a:t>36</a:t>
            </a:fld>
            <a:endParaRPr lang="en-US"/>
          </a:p>
        </p:txBody>
      </p:sp>
    </p:spTree>
    <p:extLst>
      <p:ext uri="{BB962C8B-B14F-4D97-AF65-F5344CB8AC3E}">
        <p14:creationId xmlns:p14="http://schemas.microsoft.com/office/powerpoint/2010/main" val="1699548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a:ln/>
        </p:spPr>
      </p:sp>
      <p:sp>
        <p:nvSpPr>
          <p:cNvPr id="208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a typeface="ＭＳ Ｐゴシック" charset="-128"/>
            </a:endParaRPr>
          </a:p>
        </p:txBody>
      </p:sp>
      <p:sp>
        <p:nvSpPr>
          <p:cNvPr id="208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charset="-128"/>
              </a:defRPr>
            </a:lvl1pPr>
            <a:lvl2pPr marL="742950" indent="-285750">
              <a:spcBef>
                <a:spcPct val="30000"/>
              </a:spcBef>
              <a:defRPr sz="1200">
                <a:solidFill>
                  <a:schemeClr val="tx1"/>
                </a:solidFill>
                <a:latin typeface="Arial" charset="0"/>
                <a:ea typeface="ＭＳ Ｐゴシック" charset="-128"/>
              </a:defRPr>
            </a:lvl2pPr>
            <a:lvl3pPr marL="1143000" indent="-228600">
              <a:spcBef>
                <a:spcPct val="30000"/>
              </a:spcBef>
              <a:defRPr sz="1200">
                <a:solidFill>
                  <a:schemeClr val="tx1"/>
                </a:solidFill>
                <a:latin typeface="Arial" charset="0"/>
                <a:ea typeface="ＭＳ Ｐゴシック" charset="-128"/>
              </a:defRPr>
            </a:lvl3pPr>
            <a:lvl4pPr marL="1600200" indent="-228600">
              <a:spcBef>
                <a:spcPct val="30000"/>
              </a:spcBef>
              <a:defRPr sz="1200">
                <a:solidFill>
                  <a:schemeClr val="tx1"/>
                </a:solidFill>
                <a:latin typeface="Arial" charset="0"/>
                <a:ea typeface="ＭＳ Ｐゴシック" charset="-128"/>
              </a:defRPr>
            </a:lvl4pPr>
            <a:lvl5pPr marL="2057400" indent="-228600">
              <a:spcBef>
                <a:spcPct val="30000"/>
              </a:spcBef>
              <a:defRPr sz="1200">
                <a:solidFill>
                  <a:schemeClr val="tx1"/>
                </a:solidFill>
                <a:latin typeface="Arial" charset="0"/>
                <a:ea typeface="ＭＳ Ｐゴシック"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charset="-128"/>
              </a:defRPr>
            </a:lvl9pPr>
          </a:lstStyle>
          <a:p>
            <a:pPr>
              <a:spcBef>
                <a:spcPct val="0"/>
              </a:spcBef>
            </a:pPr>
            <a:fld id="{689F8C2B-5C7E-EE44-82BF-961DDA3433FA}" type="slidenum">
              <a:rPr lang="en-US" altLang="en-US">
                <a:latin typeface="Calibri" charset="0"/>
              </a:rPr>
              <a:pPr>
                <a:spcBef>
                  <a:spcPct val="0"/>
                </a:spcBef>
              </a:pPr>
              <a:t>37</a:t>
            </a:fld>
            <a:endParaRPr lang="en-US" altLang="en-US">
              <a:latin typeface="Calibri" charset="0"/>
            </a:endParaRPr>
          </a:p>
        </p:txBody>
      </p:sp>
    </p:spTree>
    <p:extLst>
      <p:ext uri="{BB962C8B-B14F-4D97-AF65-F5344CB8AC3E}">
        <p14:creationId xmlns:p14="http://schemas.microsoft.com/office/powerpoint/2010/main" val="213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5" name="Shape 528"/>
          <p:cNvSpPr>
            <a:spLocks noGrp="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5" tIns="91425" rIns="91425" bIns="91425"/>
          <a:lstStyle/>
          <a:p>
            <a:pPr>
              <a:spcBef>
                <a:spcPct val="0"/>
              </a:spcBef>
            </a:pPr>
            <a:endParaRPr lang="en-US" altLang="en-US">
              <a:latin typeface="Arial" charset="0"/>
              <a:ea typeface="ＭＳ Ｐゴシック" charset="-128"/>
            </a:endParaRPr>
          </a:p>
        </p:txBody>
      </p:sp>
      <p:sp>
        <p:nvSpPr>
          <p:cNvPr id="210946" name="Shape 529"/>
          <p:cNvSpPr>
            <a:spLocks noGrp="1" noRot="1" noChangeAspect="1" noTextEdit="1"/>
          </p:cNvSpPr>
          <p:nvPr>
            <p:ph type="sldImg" idx="2"/>
          </p:nvPr>
        </p:nvSpPr>
        <p:spPr>
          <a:xfrm>
            <a:off x="11049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01463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charset="0"/>
              <a:ea typeface="ＭＳ Ｐゴシック" charset="-128"/>
            </a:endParaRPr>
          </a:p>
          <a:p>
            <a:pPr eaLnBrk="1" hangingPunct="1">
              <a:spcBef>
                <a:spcPct val="0"/>
              </a:spcBef>
            </a:pPr>
            <a:r>
              <a:rPr lang="en-US" altLang="en-US" sz="2000" dirty="0">
                <a:latin typeface="Arial" charset="0"/>
                <a:ea typeface="ＭＳ Ｐゴシック" charset="-128"/>
              </a:rPr>
              <a:t>Remind of our expectations – </a:t>
            </a:r>
          </a:p>
          <a:p>
            <a:pPr eaLnBrk="1" hangingPunct="1">
              <a:spcBef>
                <a:spcPct val="0"/>
              </a:spcBef>
            </a:pPr>
            <a:r>
              <a:rPr lang="en-US" altLang="en-US" sz="2000" dirty="0">
                <a:latin typeface="Arial" charset="0"/>
                <a:ea typeface="ＭＳ Ｐゴシック" charset="-128"/>
              </a:rPr>
              <a:t>Be present – cell phones off, throw out task list, etc.</a:t>
            </a:r>
          </a:p>
          <a:p>
            <a:pPr eaLnBrk="1" hangingPunct="1">
              <a:spcBef>
                <a:spcPct val="0"/>
              </a:spcBef>
            </a:pPr>
            <a:r>
              <a:rPr lang="en-US" altLang="en-US" sz="2000" dirty="0">
                <a:latin typeface="Arial" charset="0"/>
                <a:ea typeface="ＭＳ Ｐゴシック" charset="-128"/>
              </a:rPr>
              <a:t>Engage – show respect by listening and using effect team skills</a:t>
            </a:r>
          </a:p>
          <a:p>
            <a:pPr eaLnBrk="1" hangingPunct="1">
              <a:spcBef>
                <a:spcPct val="0"/>
              </a:spcBef>
            </a:pPr>
            <a:r>
              <a:rPr lang="en-US" altLang="en-US" sz="2000" dirty="0">
                <a:latin typeface="Arial" charset="0"/>
                <a:ea typeface="ＭＳ Ｐゴシック" charset="-128"/>
              </a:rPr>
              <a:t>Use rule of brainstorming= no idea is a bad idea</a:t>
            </a:r>
          </a:p>
          <a:p>
            <a:pPr eaLnBrk="1" hangingPunct="1">
              <a:spcBef>
                <a:spcPct val="0"/>
              </a:spcBef>
            </a:pPr>
            <a:r>
              <a:rPr lang="en-US" altLang="en-US" sz="2000" dirty="0">
                <a:latin typeface="Arial" charset="0"/>
                <a:ea typeface="ＭＳ Ｐゴシック" charset="-128"/>
              </a:rPr>
              <a:t>Team solutions – work together toward consensus</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A934E1D-D506-034D-BE97-427EDB986023}" type="slidenum">
              <a:rPr lang="en-US" altLang="en-US">
                <a:latin typeface="Arial" charset="0"/>
              </a:rPr>
              <a:pPr/>
              <a:t>4</a:t>
            </a:fld>
            <a:endParaRPr lang="en-US" altLang="en-US">
              <a:latin typeface="Arial" charset="0"/>
            </a:endParaRPr>
          </a:p>
        </p:txBody>
      </p:sp>
    </p:spTree>
    <p:extLst>
      <p:ext uri="{BB962C8B-B14F-4D97-AF65-F5344CB8AC3E}">
        <p14:creationId xmlns:p14="http://schemas.microsoft.com/office/powerpoint/2010/main" val="42212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8052-227F-4BCB-9A6F-4FF95B90FA02}" type="slidenum">
              <a:rPr lang="en-US" smtClean="0"/>
              <a:t>5</a:t>
            </a:fld>
            <a:endParaRPr lang="en-US"/>
          </a:p>
        </p:txBody>
      </p:sp>
    </p:spTree>
    <p:extLst>
      <p:ext uri="{BB962C8B-B14F-4D97-AF65-F5344CB8AC3E}">
        <p14:creationId xmlns:p14="http://schemas.microsoft.com/office/powerpoint/2010/main" val="131200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you are in a team, talk amongst your team.</a:t>
            </a:r>
          </a:p>
          <a:p>
            <a:r>
              <a:rPr lang="en-US" sz="2000" dirty="0" smtClean="0"/>
              <a:t>If not, pair/share</a:t>
            </a:r>
            <a:endParaRPr lang="en-US" sz="2000" dirty="0"/>
          </a:p>
        </p:txBody>
      </p:sp>
      <p:sp>
        <p:nvSpPr>
          <p:cNvPr id="4" name="Slide Number Placeholder 3"/>
          <p:cNvSpPr>
            <a:spLocks noGrp="1"/>
          </p:cNvSpPr>
          <p:nvPr>
            <p:ph type="sldNum" sz="quarter" idx="10"/>
          </p:nvPr>
        </p:nvSpPr>
        <p:spPr/>
        <p:txBody>
          <a:bodyPr/>
          <a:lstStyle/>
          <a:p>
            <a:fld id="{C5318052-227F-4BCB-9A6F-4FF95B90FA02}" type="slidenum">
              <a:rPr lang="en-US" smtClean="0"/>
              <a:t>6</a:t>
            </a:fld>
            <a:endParaRPr lang="en-US"/>
          </a:p>
        </p:txBody>
      </p:sp>
    </p:spTree>
    <p:extLst>
      <p:ext uri="{BB962C8B-B14F-4D97-AF65-F5344CB8AC3E}">
        <p14:creationId xmlns:p14="http://schemas.microsoft.com/office/powerpoint/2010/main" val="348389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18052-227F-4BCB-9A6F-4FF95B90FA02}" type="slidenum">
              <a:rPr lang="en-US" smtClean="0"/>
              <a:t>7</a:t>
            </a:fld>
            <a:endParaRPr lang="en-US"/>
          </a:p>
        </p:txBody>
      </p:sp>
    </p:spTree>
    <p:extLst>
      <p:ext uri="{BB962C8B-B14F-4D97-AF65-F5344CB8AC3E}">
        <p14:creationId xmlns:p14="http://schemas.microsoft.com/office/powerpoint/2010/main" val="419727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When parents, teachers, students and others view one another as partners in education, a caring community forms around students – this can be</a:t>
            </a:r>
            <a:r>
              <a:rPr lang="en-US" sz="2000" baseline="0" dirty="0" smtClean="0"/>
              <a:t> hard when there is conflict between student and teacher</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among students, families, and professionals…is the foundation for effective problem solving and instructional decision-making.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Ask audience</a:t>
            </a:r>
            <a:r>
              <a:rPr lang="en-US" sz="2000" baseline="0" dirty="0" smtClean="0"/>
              <a:t> to shout out the qualities of effective collaboration</a:t>
            </a:r>
            <a:endParaRPr lang="en-US" sz="2000" dirty="0" smtClean="0"/>
          </a:p>
          <a:p>
            <a:endParaRPr lang="en-US" dirty="0"/>
          </a:p>
          <a:p>
            <a:r>
              <a:rPr lang="en-US" dirty="0" err="1" smtClean="0"/>
              <a:t>Cormer</a:t>
            </a:r>
            <a:r>
              <a:rPr lang="en-US" dirty="0" smtClean="0"/>
              <a:t>, J. 2005, the rewards of parent participation</a:t>
            </a:r>
          </a:p>
          <a:p>
            <a:r>
              <a:rPr lang="en-US" dirty="0" smtClean="0"/>
              <a:t>Epstein and Selinas, 2004, Partnering with Families and Communities</a:t>
            </a:r>
          </a:p>
          <a:p>
            <a:r>
              <a:rPr lang="en-US" dirty="0" smtClean="0"/>
              <a:t>Henderson and Mapp (2002), A new wave of evidence:  The impact of school, family, and community connections on student achievement</a:t>
            </a:r>
          </a:p>
          <a:p>
            <a:r>
              <a:rPr lang="en-US" dirty="0" smtClean="0"/>
              <a:t>Kreider, H, Caspe, M, Kennedy, S., &amp; Weiss, H. B (2007), Family involvement in middle and high school students’ education</a:t>
            </a:r>
          </a:p>
          <a:p>
            <a:r>
              <a:rPr lang="en-US" dirty="0" smtClean="0"/>
              <a:t>NICHCY )2009), Questions and answers about parent participation</a:t>
            </a:r>
          </a:p>
          <a:p>
            <a:r>
              <a:rPr lang="en-US" dirty="0" smtClean="0"/>
              <a:t>Weiss, H.B., Bouffard, S. M., Bridglass, B. L., &amp; Gordon, E. W. (2009), Reframing family involvement in education:  Supporting families to support educational equity</a:t>
            </a:r>
          </a:p>
          <a:p>
            <a:endParaRPr lang="en-US" dirty="0"/>
          </a:p>
        </p:txBody>
      </p:sp>
      <p:sp>
        <p:nvSpPr>
          <p:cNvPr id="4" name="Slide Number Placeholder 3"/>
          <p:cNvSpPr>
            <a:spLocks noGrp="1"/>
          </p:cNvSpPr>
          <p:nvPr>
            <p:ph type="sldNum" sz="quarter" idx="10"/>
          </p:nvPr>
        </p:nvSpPr>
        <p:spPr/>
        <p:txBody>
          <a:bodyPr/>
          <a:lstStyle/>
          <a:p>
            <a:fld id="{AFE2D736-2083-41A0-98E6-9C6EFEE9B811}" type="slidenum">
              <a:rPr lang="en-US" smtClean="0"/>
              <a:t>8</a:t>
            </a:fld>
            <a:endParaRPr lang="en-US" dirty="0"/>
          </a:p>
        </p:txBody>
      </p:sp>
    </p:spTree>
    <p:extLst>
      <p:ext uri="{BB962C8B-B14F-4D97-AF65-F5344CB8AC3E}">
        <p14:creationId xmlns:p14="http://schemas.microsoft.com/office/powerpoint/2010/main" val="304519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pPr algn="ctr">
              <a:defRPr/>
            </a:pPr>
            <a:endParaRPr lang="en-US" dirty="0" smtClean="0"/>
          </a:p>
          <a:p>
            <a:pPr>
              <a:defRPr/>
            </a:pPr>
            <a:r>
              <a:rPr lang="en-US" sz="2000" dirty="0" smtClean="0"/>
              <a:t>It is not so much about modality as it is about interpersonal connection</a:t>
            </a:r>
          </a:p>
          <a:p>
            <a:pPr>
              <a:defRPr/>
            </a:pPr>
            <a:endParaRPr lang="en-US" dirty="0"/>
          </a:p>
          <a:p>
            <a:pPr>
              <a:defRPr/>
            </a:pPr>
            <a:r>
              <a:rPr lang="en-US" dirty="0" smtClean="0"/>
              <a:t>“Several </a:t>
            </a:r>
            <a:r>
              <a:rPr lang="en-US" dirty="0"/>
              <a:t>meta-analyses estimate that between 5 and 13 percent of variance in outcomes is the result of therapeutic techniques such as cognitive behavioral treatment, motivational interviewing or other techniques. The same analyses suggested that positive client outcomes are due to the expectance of change, generation of hope and provider confidence in an intervention (15 percent), provider effects such as personality, warmth, empathy (15 percent) and client strengths, and access to resources (40 percent).</a:t>
            </a:r>
          </a:p>
          <a:p>
            <a:pPr>
              <a:defRPr/>
            </a:pPr>
            <a:r>
              <a:rPr lang="en-US" dirty="0"/>
              <a:t> </a:t>
            </a:r>
          </a:p>
          <a:p>
            <a:endParaRPr lang="en-US" altLang="en-US" dirty="0" smtClean="0"/>
          </a:p>
        </p:txBody>
      </p:sp>
      <p:sp>
        <p:nvSpPr>
          <p:cNvPr id="158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645" indent="-279864" eaLnBrk="0" hangingPunct="0">
              <a:spcBef>
                <a:spcPct val="30000"/>
              </a:spcBef>
              <a:defRPr sz="1200">
                <a:solidFill>
                  <a:schemeClr val="tx1"/>
                </a:solidFill>
                <a:latin typeface="Arial" charset="0"/>
              </a:defRPr>
            </a:lvl2pPr>
            <a:lvl3pPr marL="1119454" indent="-223891" eaLnBrk="0" hangingPunct="0">
              <a:spcBef>
                <a:spcPct val="30000"/>
              </a:spcBef>
              <a:defRPr sz="1200">
                <a:solidFill>
                  <a:schemeClr val="tx1"/>
                </a:solidFill>
                <a:latin typeface="Arial" charset="0"/>
              </a:defRPr>
            </a:lvl3pPr>
            <a:lvl4pPr marL="1567236" indent="-223891" eaLnBrk="0" hangingPunct="0">
              <a:spcBef>
                <a:spcPct val="30000"/>
              </a:spcBef>
              <a:defRPr sz="1200">
                <a:solidFill>
                  <a:schemeClr val="tx1"/>
                </a:solidFill>
                <a:latin typeface="Arial" charset="0"/>
              </a:defRPr>
            </a:lvl4pPr>
            <a:lvl5pPr marL="2015018" indent="-223891" eaLnBrk="0" hangingPunct="0">
              <a:spcBef>
                <a:spcPct val="30000"/>
              </a:spcBef>
              <a:defRPr sz="1200">
                <a:solidFill>
                  <a:schemeClr val="tx1"/>
                </a:solidFill>
                <a:latin typeface="Arial" charset="0"/>
              </a:defRPr>
            </a:lvl5pPr>
            <a:lvl6pPr marL="2462799" indent="-223891" eaLnBrk="0" fontAlgn="base" hangingPunct="0">
              <a:spcBef>
                <a:spcPct val="30000"/>
              </a:spcBef>
              <a:spcAft>
                <a:spcPct val="0"/>
              </a:spcAft>
              <a:defRPr sz="1200">
                <a:solidFill>
                  <a:schemeClr val="tx1"/>
                </a:solidFill>
                <a:latin typeface="Arial" charset="0"/>
              </a:defRPr>
            </a:lvl6pPr>
            <a:lvl7pPr marL="2910581" indent="-223891" eaLnBrk="0" fontAlgn="base" hangingPunct="0">
              <a:spcBef>
                <a:spcPct val="30000"/>
              </a:spcBef>
              <a:spcAft>
                <a:spcPct val="0"/>
              </a:spcAft>
              <a:defRPr sz="1200">
                <a:solidFill>
                  <a:schemeClr val="tx1"/>
                </a:solidFill>
                <a:latin typeface="Arial" charset="0"/>
              </a:defRPr>
            </a:lvl7pPr>
            <a:lvl8pPr marL="3358363" indent="-223891" eaLnBrk="0" fontAlgn="base" hangingPunct="0">
              <a:spcBef>
                <a:spcPct val="30000"/>
              </a:spcBef>
              <a:spcAft>
                <a:spcPct val="0"/>
              </a:spcAft>
              <a:defRPr sz="1200">
                <a:solidFill>
                  <a:schemeClr val="tx1"/>
                </a:solidFill>
                <a:latin typeface="Arial" charset="0"/>
              </a:defRPr>
            </a:lvl8pPr>
            <a:lvl9pPr marL="3806144" indent="-22389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86E735-E3B4-4BCC-B6CA-E2A9350704FC}"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D7C1A2-BBBF-4D83-82DD-8C1D7E98ED1C}"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38496-9FAB-4A57-9B23-4D7493FCAA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7C1A2-BBBF-4D83-82DD-8C1D7E98ED1C}"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38496-9FAB-4A57-9B23-4D7493FCAA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7C1A2-BBBF-4D83-82DD-8C1D7E98ED1C}"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38496-9FAB-4A57-9B23-4D7493FCAA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7C1A2-BBBF-4D83-82DD-8C1D7E98ED1C}"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38496-9FAB-4A57-9B23-4D7493FCAA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7C1A2-BBBF-4D83-82DD-8C1D7E98ED1C}" type="datetimeFigureOut">
              <a:rPr lang="en-US" smtClean="0"/>
              <a:t>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38496-9FAB-4A57-9B23-4D7493FCAA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D7C1A2-BBBF-4D83-82DD-8C1D7E98ED1C}" type="datetimeFigureOut">
              <a:rPr lang="en-US" smtClean="0"/>
              <a:t>10/8/17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38496-9FAB-4A57-9B23-4D7493FCAA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7C1A2-BBBF-4D83-82DD-8C1D7E98ED1C}" type="datetimeFigureOut">
              <a:rPr lang="en-US" smtClean="0"/>
              <a:t>10/8/17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138496-9FAB-4A57-9B23-4D7493FCAA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7C1A2-BBBF-4D83-82DD-8C1D7E98ED1C}" type="datetimeFigureOut">
              <a:rPr lang="en-US" smtClean="0"/>
              <a:t>10/8/17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138496-9FAB-4A57-9B23-4D7493FCAA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7C1A2-BBBF-4D83-82DD-8C1D7E98ED1C}" type="datetimeFigureOut">
              <a:rPr lang="en-US" smtClean="0"/>
              <a:t>10/8/17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138496-9FAB-4A57-9B23-4D7493FCAA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7C1A2-BBBF-4D83-82DD-8C1D7E98ED1C}" type="datetimeFigureOut">
              <a:rPr lang="en-US" smtClean="0"/>
              <a:t>10/8/17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38496-9FAB-4A57-9B23-4D7493FCAAC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2D7C1A2-BBBF-4D83-82DD-8C1D7E98ED1C}" type="datetimeFigureOut">
              <a:rPr lang="en-US" smtClean="0"/>
              <a:t>10/8/17</a:t>
            </a:fld>
            <a:endParaRPr lang="en-US"/>
          </a:p>
        </p:txBody>
      </p:sp>
      <p:sp>
        <p:nvSpPr>
          <p:cNvPr id="9" name="Slide Number Placeholder 8"/>
          <p:cNvSpPr>
            <a:spLocks noGrp="1"/>
          </p:cNvSpPr>
          <p:nvPr>
            <p:ph type="sldNum" sz="quarter" idx="11"/>
          </p:nvPr>
        </p:nvSpPr>
        <p:spPr/>
        <p:txBody>
          <a:bodyPr/>
          <a:lstStyle/>
          <a:p>
            <a:fld id="{EB138496-9FAB-4A57-9B23-4D7493FCAAC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B138496-9FAB-4A57-9B23-4D7493FCAAC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2D7C1A2-BBBF-4D83-82DD-8C1D7E98ED1C}" type="datetimeFigureOut">
              <a:rPr lang="en-US" smtClean="0"/>
              <a:t>10/8/17</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U07KByr7WAhXoDMAKHY3GAbwQjRwIBw&amp;url=http://www.mvhsphotography.com/simplicity.html&amp;psig=AFQjCNFmb5mLtuFunlAXYX6AeAYuwEWP6A&amp;ust=1506368468566276"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g0NGournWAhXM7SYKHcKBAw8QjRwIBw&amp;url=http://thepapertiger.com/blog/tag/document-management/&amp;psig=AFQjCNGcI5409s_gj9QrlAPvRCxXCEdGNg&amp;ust=1506192331034286"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DkpzEzL7WAhXCAMAKHbCHDfQQjRwIBw&amp;url=https://www.linkedin.com/pulse/increasing-your-self-awareness-johari-window-enrique&amp;psig=AFQjCNFj66_V6f5iicYJt6hFr75kA1aiUg&amp;ust=1506369149308884"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search?source=hp&amp;q=Brene+Brown+empathy&amp;oq=Brene+Brown+empathy&amp;gs_l=psy-ab.3..0l4.1671.5511.0.5906.19.16.0.0.0.0.389.2611.0j3j6j2.11.0....0...1.1.64.psy-ab..8.11.2609...0i131k1.0.U2rP15uIKXI"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www.swiftschools.org/" TargetMode="External"/><Relationship Id="rId4" Type="http://schemas.openxmlformats.org/officeDocument/2006/relationships/hyperlink" Target="http://www.pbisvermont.org/resources/for-families/family-resources"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education.vermont.gov/sites/aoe/files/documents/edu-integrated-frameworks-best-act-230-innovation-grant-instructions.pdf" TargetMode="External"/><Relationship Id="rId4" Type="http://schemas.openxmlformats.org/officeDocument/2006/relationships/hyperlink" Target="http://www.uvm.edu/cdci/best/pbswebsite/VTPBiSStateCoachBIOS.docx" TargetMode="External"/><Relationship Id="rId5" Type="http://schemas.openxmlformats.org/officeDocument/2006/relationships/hyperlink" Target="http://www.pbisvermont.org/resources/coaches-a-coordinators/coaches"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hyperlink" Target="mailto:Anne.Dubie@uvm.edu" TargetMode="External"/><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www.facebook.com/groups/PBiSVermont/" TargetMode="Externa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hyperlink" Target="https://twitter.com/vtpbis"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1176370" y="457200"/>
            <a:ext cx="5829300" cy="1978025"/>
          </a:xfrm>
          <a:solidFill>
            <a:schemeClr val="bg1"/>
          </a:solidFill>
        </p:spPr>
        <p:txBody>
          <a:bodyPr>
            <a:normAutofit/>
          </a:bodyPr>
          <a:lstStyle/>
          <a:p>
            <a:pPr algn="ctr" eaLnBrk="1" hangingPunct="1">
              <a:lnSpc>
                <a:spcPct val="90000"/>
              </a:lnSpc>
            </a:pPr>
            <a:r>
              <a:rPr lang="en-US" altLang="en-US" b="1" dirty="0" smtClean="0">
                <a:ea typeface="Calibri" charset="0"/>
                <a:cs typeface="Calibri" charset="0"/>
              </a:rPr>
              <a:t>Engaging Families</a:t>
            </a:r>
            <a:endParaRPr lang="en-US" altLang="en-US" dirty="0">
              <a:solidFill>
                <a:srgbClr val="000000"/>
              </a:solidFill>
              <a:ea typeface="Calibri" charset="0"/>
              <a:cs typeface="Calibri" charset="0"/>
            </a:endParaRPr>
          </a:p>
        </p:txBody>
      </p:sp>
      <p:sp>
        <p:nvSpPr>
          <p:cNvPr id="3" name="Subtitle 2"/>
          <p:cNvSpPr>
            <a:spLocks noGrp="1"/>
          </p:cNvSpPr>
          <p:nvPr>
            <p:ph type="subTitle" idx="1"/>
          </p:nvPr>
        </p:nvSpPr>
        <p:spPr>
          <a:xfrm>
            <a:off x="1467477" y="2536802"/>
            <a:ext cx="5247085" cy="1204912"/>
          </a:xfrm>
          <a:solidFill>
            <a:schemeClr val="bg1"/>
          </a:solidFill>
        </p:spPr>
        <p:txBody>
          <a:bodyPr rtlCol="0">
            <a:noAutofit/>
          </a:bodyPr>
          <a:lstStyle/>
          <a:p>
            <a:pPr algn="ctr">
              <a:defRPr/>
            </a:pPr>
            <a:r>
              <a:rPr lang="en-US" sz="2400" dirty="0" smtClean="0">
                <a:solidFill>
                  <a:schemeClr val="tx1">
                    <a:lumMod val="90000"/>
                    <a:lumOff val="10000"/>
                  </a:schemeClr>
                </a:solidFill>
                <a:ea typeface="+mn-ea"/>
                <a:cs typeface="+mn-cs"/>
              </a:rPr>
              <a:t>Presented by:</a:t>
            </a:r>
          </a:p>
          <a:p>
            <a:pPr algn="ctr">
              <a:defRPr/>
            </a:pPr>
            <a:r>
              <a:rPr lang="en-US" sz="2400" dirty="0">
                <a:solidFill>
                  <a:schemeClr val="tx1">
                    <a:lumMod val="90000"/>
                    <a:lumOff val="10000"/>
                  </a:schemeClr>
                </a:solidFill>
              </a:rPr>
              <a:t>Kym </a:t>
            </a:r>
            <a:r>
              <a:rPr lang="en-US" sz="2400" dirty="0" err="1">
                <a:solidFill>
                  <a:schemeClr val="tx1">
                    <a:lumMod val="90000"/>
                    <a:lumOff val="10000"/>
                  </a:schemeClr>
                </a:solidFill>
              </a:rPr>
              <a:t>Asam</a:t>
            </a:r>
            <a:r>
              <a:rPr lang="en-US" sz="2400" dirty="0">
                <a:solidFill>
                  <a:schemeClr val="tx1">
                    <a:lumMod val="90000"/>
                    <a:lumOff val="10000"/>
                  </a:schemeClr>
                </a:solidFill>
              </a:rPr>
              <a:t>, </a:t>
            </a:r>
            <a:r>
              <a:rPr lang="en-US" sz="2400" dirty="0" smtClean="0">
                <a:solidFill>
                  <a:schemeClr val="tx1">
                    <a:lumMod val="90000"/>
                    <a:lumOff val="10000"/>
                  </a:schemeClr>
                </a:solidFill>
              </a:rPr>
              <a:t>LICSW</a:t>
            </a:r>
          </a:p>
          <a:p>
            <a:pPr algn="ctr">
              <a:defRPr/>
            </a:pPr>
            <a:r>
              <a:rPr lang="en-US" sz="2400" dirty="0">
                <a:solidFill>
                  <a:schemeClr val="tx1">
                    <a:lumMod val="90000"/>
                    <a:lumOff val="10000"/>
                  </a:schemeClr>
                </a:solidFill>
              </a:rPr>
              <a:t>B</a:t>
            </a:r>
            <a:r>
              <a:rPr lang="en-US" sz="2400" dirty="0" smtClean="0">
                <a:solidFill>
                  <a:schemeClr val="tx1">
                    <a:lumMod val="90000"/>
                    <a:lumOff val="10000"/>
                  </a:schemeClr>
                </a:solidFill>
              </a:rPr>
              <a:t>onnie </a:t>
            </a:r>
            <a:r>
              <a:rPr lang="en-US" sz="2400" dirty="0">
                <a:solidFill>
                  <a:schemeClr val="tx1">
                    <a:lumMod val="90000"/>
                    <a:lumOff val="10000"/>
                  </a:schemeClr>
                </a:solidFill>
              </a:rPr>
              <a:t>Poe</a:t>
            </a:r>
            <a:r>
              <a:rPr lang="en-US" sz="2400" dirty="0" smtClean="0">
                <a:solidFill>
                  <a:schemeClr val="tx1">
                    <a:lumMod val="90000"/>
                    <a:lumOff val="10000"/>
                  </a:schemeClr>
                </a:solidFill>
              </a:rPr>
              <a:t> </a:t>
            </a:r>
            <a:endParaRPr lang="en-US" sz="2400" dirty="0">
              <a:solidFill>
                <a:schemeClr val="tx1">
                  <a:lumMod val="90000"/>
                  <a:lumOff val="10000"/>
                </a:schemeClr>
              </a:solidFill>
            </a:endParaRPr>
          </a:p>
          <a:p>
            <a:pPr algn="ctr">
              <a:defRPr/>
            </a:pPr>
            <a:r>
              <a:rPr lang="en-US" sz="2400" dirty="0">
                <a:solidFill>
                  <a:schemeClr val="tx1">
                    <a:lumMod val="90000"/>
                    <a:lumOff val="10000"/>
                  </a:schemeClr>
                </a:solidFill>
              </a:rPr>
              <a:t>	</a:t>
            </a:r>
            <a:r>
              <a:rPr lang="en-US" sz="2400" dirty="0" smtClean="0">
                <a:solidFill>
                  <a:schemeClr val="tx1">
                    <a:lumMod val="90000"/>
                    <a:lumOff val="10000"/>
                  </a:schemeClr>
                </a:solidFill>
              </a:rPr>
              <a:t>	</a:t>
            </a:r>
          </a:p>
        </p:txBody>
      </p:sp>
      <p:sp>
        <p:nvSpPr>
          <p:cNvPr id="5" name="TextBox 4"/>
          <p:cNvSpPr txBox="1"/>
          <p:nvPr/>
        </p:nvSpPr>
        <p:spPr>
          <a:xfrm>
            <a:off x="6168785" y="5596562"/>
            <a:ext cx="2054706" cy="1015663"/>
          </a:xfrm>
          <a:prstGeom prst="rect">
            <a:avLst/>
          </a:prstGeom>
          <a:solidFill>
            <a:schemeClr val="bg1"/>
          </a:solidFill>
        </p:spPr>
        <p:txBody>
          <a:bodyPr wrap="square" rtlCol="0">
            <a:spAutoFit/>
          </a:bodyPr>
          <a:lstStyle/>
          <a:p>
            <a:pPr algn="ctr"/>
            <a:r>
              <a:rPr lang="en-US" sz="2000" dirty="0" smtClean="0">
                <a:latin typeface="+mn-lt"/>
              </a:rPr>
              <a:t>Find all materials at: pbisvermont.org</a:t>
            </a:r>
          </a:p>
        </p:txBody>
      </p:sp>
      <p:sp>
        <p:nvSpPr>
          <p:cNvPr id="6" name="TextBox 5"/>
          <p:cNvSpPr txBox="1"/>
          <p:nvPr/>
        </p:nvSpPr>
        <p:spPr>
          <a:xfrm>
            <a:off x="228600" y="5605510"/>
            <a:ext cx="1878607" cy="1015663"/>
          </a:xfrm>
          <a:prstGeom prst="rect">
            <a:avLst/>
          </a:prstGeom>
          <a:solidFill>
            <a:schemeClr val="bg1"/>
          </a:solidFill>
        </p:spPr>
        <p:txBody>
          <a:bodyPr wrap="square" rtlCol="0">
            <a:spAutoFit/>
          </a:bodyPr>
          <a:lstStyle/>
          <a:p>
            <a:pPr algn="ctr"/>
            <a:r>
              <a:rPr lang="en-US" sz="2000" dirty="0" err="1" smtClean="0">
                <a:latin typeface="+mn-lt"/>
              </a:rPr>
              <a:t>Wifi</a:t>
            </a:r>
            <a:r>
              <a:rPr lang="en-US" sz="2000" dirty="0" smtClean="0">
                <a:latin typeface="+mn-lt"/>
              </a:rPr>
              <a:t> Information:</a:t>
            </a:r>
          </a:p>
          <a:p>
            <a:pPr algn="ctr"/>
            <a:r>
              <a:rPr lang="en-US" sz="2000" dirty="0" smtClean="0">
                <a:latin typeface="+mn-lt"/>
              </a:rPr>
              <a:t>Grand Guest</a:t>
            </a:r>
            <a:endParaRPr lang="en-US" sz="20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724400"/>
            <a:ext cx="2840567" cy="1896773"/>
          </a:xfrm>
          <a:prstGeom prst="rect">
            <a:avLst/>
          </a:prstGeom>
        </p:spPr>
      </p:pic>
    </p:spTree>
    <p:extLst>
      <p:ext uri="{BB962C8B-B14F-4D97-AF65-F5344CB8AC3E}">
        <p14:creationId xmlns:p14="http://schemas.microsoft.com/office/powerpoint/2010/main" val="1148863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Key Strategies for </a:t>
            </a:r>
            <a:br>
              <a:rPr lang="en-US" dirty="0" smtClean="0"/>
            </a:br>
            <a:r>
              <a:rPr lang="en-US" dirty="0" smtClean="0"/>
              <a:t>Family Involvement</a:t>
            </a:r>
            <a:endParaRPr lang="en-US" dirty="0"/>
          </a:p>
        </p:txBody>
      </p:sp>
      <p:sp>
        <p:nvSpPr>
          <p:cNvPr id="3" name="Content Placeholder 2"/>
          <p:cNvSpPr>
            <a:spLocks noGrp="1"/>
          </p:cNvSpPr>
          <p:nvPr>
            <p:ph idx="1"/>
          </p:nvPr>
        </p:nvSpPr>
        <p:spPr/>
        <p:txBody>
          <a:bodyPr>
            <a:normAutofit/>
          </a:bodyPr>
          <a:lstStyle/>
          <a:p>
            <a:pPr algn="ctr"/>
            <a:r>
              <a:rPr lang="en-US" sz="4400" dirty="0" smtClean="0"/>
              <a:t>Awareness</a:t>
            </a:r>
          </a:p>
          <a:p>
            <a:pPr algn="ctr"/>
            <a:r>
              <a:rPr lang="en-US" sz="4400" dirty="0" smtClean="0"/>
              <a:t>Involvement</a:t>
            </a:r>
          </a:p>
          <a:p>
            <a:pPr algn="ctr"/>
            <a:r>
              <a:rPr lang="en-US" sz="4400" dirty="0" smtClean="0"/>
              <a:t>Supports</a:t>
            </a:r>
            <a:endParaRPr lang="en-US" sz="4400" dirty="0"/>
          </a:p>
        </p:txBody>
      </p:sp>
      <p:sp>
        <p:nvSpPr>
          <p:cNvPr id="4" name="Footer Placeholder 3"/>
          <p:cNvSpPr>
            <a:spLocks noGrp="1"/>
          </p:cNvSpPr>
          <p:nvPr>
            <p:ph type="ftr" sz="quarter" idx="11"/>
          </p:nvPr>
        </p:nvSpPr>
        <p:spPr>
          <a:xfrm rot="16200000">
            <a:off x="7609840" y="4048760"/>
            <a:ext cx="2367281" cy="365760"/>
          </a:xfrm>
        </p:spPr>
        <p:txBody>
          <a:bodyPr/>
          <a:lstStyle/>
          <a:p>
            <a:r>
              <a:rPr lang="en-US" dirty="0" smtClean="0"/>
              <a:t>aligning and integrating family</a:t>
            </a:r>
            <a:r>
              <a:rPr lang="en-US" sz="1100" dirty="0" smtClean="0">
                <a:solidFill>
                  <a:schemeClr val="tx1"/>
                </a:solidFill>
              </a:rPr>
              <a:t> engagement in </a:t>
            </a:r>
            <a:r>
              <a:rPr lang="en-US" sz="1100" dirty="0" err="1" smtClean="0">
                <a:solidFill>
                  <a:schemeClr val="tx1"/>
                </a:solidFill>
              </a:rPr>
              <a:t>Postive</a:t>
            </a:r>
            <a:r>
              <a:rPr lang="en-US" sz="1100" dirty="0" smtClean="0">
                <a:solidFill>
                  <a:schemeClr val="tx1"/>
                </a:solidFill>
              </a:rPr>
              <a:t> Behavior Intervention and Supports (PBIS):  Concepts and Strategies for Families and  Schools in Key </a:t>
            </a:r>
            <a:r>
              <a:rPr lang="en-US" dirty="0" smtClean="0"/>
              <a:t>Contexts</a:t>
            </a:r>
            <a:endParaRPr lang="en-US" dirty="0"/>
          </a:p>
        </p:txBody>
      </p:sp>
      <p:pic>
        <p:nvPicPr>
          <p:cNvPr id="2052" name="Picture 4" descr="Image result for images of simplic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055" y="1676400"/>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52317" y="4038600"/>
            <a:ext cx="2590800" cy="1077218"/>
          </a:xfrm>
          <a:prstGeom prst="rect">
            <a:avLst/>
          </a:prstGeom>
          <a:noFill/>
        </p:spPr>
        <p:txBody>
          <a:bodyPr wrap="square" rtlCol="0">
            <a:spAutoFit/>
          </a:bodyPr>
          <a:lstStyle/>
          <a:p>
            <a:r>
              <a:rPr lang="en-US" sz="3200" dirty="0" smtClean="0">
                <a:solidFill>
                  <a:schemeClr val="bg1"/>
                </a:solidFill>
              </a:rPr>
              <a:t>Deceptively simple, but…</a:t>
            </a:r>
            <a:endParaRPr lang="en-US" sz="3200" dirty="0">
              <a:solidFill>
                <a:schemeClr val="bg1"/>
              </a:solidFill>
            </a:endParaRPr>
          </a:p>
        </p:txBody>
      </p:sp>
    </p:spTree>
    <p:extLst>
      <p:ext uri="{BB962C8B-B14F-4D97-AF65-F5344CB8AC3E}">
        <p14:creationId xmlns:p14="http://schemas.microsoft.com/office/powerpoint/2010/main" val="270516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667000"/>
            <a:ext cx="8305800" cy="1143000"/>
          </a:xfrm>
        </p:spPr>
        <p:txBody>
          <a:bodyPr/>
          <a:lstStyle/>
          <a:p>
            <a:r>
              <a:rPr lang="en-US" sz="6000" dirty="0" smtClean="0"/>
              <a:t>What Do We Want to Do?</a:t>
            </a:r>
            <a:endParaRPr lang="en-US" sz="6000" dirty="0"/>
          </a:p>
        </p:txBody>
      </p:sp>
    </p:spTree>
    <p:extLst>
      <p:ext uri="{BB962C8B-B14F-4D97-AF65-F5344CB8AC3E}">
        <p14:creationId xmlns:p14="http://schemas.microsoft.com/office/powerpoint/2010/main" val="371386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smtClean="0"/>
              <a:t>Parents Involvement </a:t>
            </a:r>
            <a:r>
              <a:rPr lang="en-US" sz="4000" dirty="0"/>
              <a:t>A</a:t>
            </a:r>
            <a:r>
              <a:rPr lang="en-US" sz="4000" dirty="0" smtClean="0"/>
              <a:t>t </a:t>
            </a:r>
            <a:r>
              <a:rPr lang="en-US" sz="4000" dirty="0"/>
              <a:t>E</a:t>
            </a:r>
            <a:r>
              <a:rPr lang="en-US" sz="4000" dirty="0" smtClean="0"/>
              <a:t>very Tier</a:t>
            </a:r>
            <a:endParaRPr lang="en-US" sz="4000" dirty="0"/>
          </a:p>
        </p:txBody>
      </p:sp>
      <p:pic>
        <p:nvPicPr>
          <p:cNvPr id="1026" name="Picture 2" descr="C:\Users\kymasam\Desktop\Capture.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5800" y="1295400"/>
            <a:ext cx="7010399"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5260628"/>
            <a:ext cx="4191000" cy="830997"/>
          </a:xfrm>
          <a:prstGeom prst="rect">
            <a:avLst/>
          </a:prstGeom>
          <a:noFill/>
        </p:spPr>
        <p:txBody>
          <a:bodyPr wrap="square" rtlCol="0">
            <a:spAutoFit/>
          </a:bodyPr>
          <a:lstStyle/>
          <a:p>
            <a:pPr algn="ctr"/>
            <a:r>
              <a:rPr lang="en-US" sz="2400" b="1" dirty="0" smtClean="0"/>
              <a:t>Building </a:t>
            </a:r>
            <a:r>
              <a:rPr lang="en-US" sz="2400" b="1" dirty="0"/>
              <a:t>a</a:t>
            </a:r>
            <a:r>
              <a:rPr lang="en-US" sz="2400" b="1" dirty="0" smtClean="0"/>
              <a:t>wareness, involvement</a:t>
            </a:r>
            <a:endParaRPr lang="en-US" sz="2400" b="1" dirty="0"/>
          </a:p>
        </p:txBody>
      </p:sp>
      <p:sp>
        <p:nvSpPr>
          <p:cNvPr id="6" name="TextBox 5"/>
          <p:cNvSpPr txBox="1"/>
          <p:nvPr/>
        </p:nvSpPr>
        <p:spPr>
          <a:xfrm>
            <a:off x="1905000" y="3810000"/>
            <a:ext cx="3934844" cy="830997"/>
          </a:xfrm>
          <a:prstGeom prst="rect">
            <a:avLst/>
          </a:prstGeom>
          <a:noFill/>
        </p:spPr>
        <p:txBody>
          <a:bodyPr wrap="square" rtlCol="0">
            <a:spAutoFit/>
          </a:bodyPr>
          <a:lstStyle/>
          <a:p>
            <a:pPr algn="ctr"/>
            <a:r>
              <a:rPr lang="en-US" sz="2400" b="1" dirty="0" smtClean="0"/>
              <a:t>Family involvement, invitation, and practice</a:t>
            </a:r>
            <a:endParaRPr lang="en-US" sz="2400" b="1" dirty="0"/>
          </a:p>
        </p:txBody>
      </p:sp>
      <p:sp>
        <p:nvSpPr>
          <p:cNvPr id="7" name="TextBox 6"/>
          <p:cNvSpPr txBox="1"/>
          <p:nvPr/>
        </p:nvSpPr>
        <p:spPr>
          <a:xfrm>
            <a:off x="2310322" y="1981200"/>
            <a:ext cx="3124200" cy="1569660"/>
          </a:xfrm>
          <a:prstGeom prst="rect">
            <a:avLst/>
          </a:prstGeom>
          <a:noFill/>
        </p:spPr>
        <p:txBody>
          <a:bodyPr wrap="square" rtlCol="0">
            <a:spAutoFit/>
          </a:bodyPr>
          <a:lstStyle/>
          <a:p>
            <a:pPr algn="ctr"/>
            <a:r>
              <a:rPr lang="en-US" sz="2400" b="1" dirty="0" smtClean="0"/>
              <a:t>Family involvement, school and home support and awareness  </a:t>
            </a:r>
            <a:endParaRPr lang="en-US" sz="2400" b="1" dirty="0"/>
          </a:p>
        </p:txBody>
      </p:sp>
    </p:spTree>
    <p:extLst>
      <p:ext uri="{BB962C8B-B14F-4D97-AF65-F5344CB8AC3E}">
        <p14:creationId xmlns:p14="http://schemas.microsoft.com/office/powerpoint/2010/main" val="97906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Natural </a:t>
            </a:r>
            <a:r>
              <a:rPr lang="en-US" dirty="0"/>
              <a:t>O</a:t>
            </a:r>
            <a:r>
              <a:rPr lang="en-US" dirty="0" smtClean="0"/>
              <a:t>pportunities</a:t>
            </a:r>
            <a:endParaRPr lang="en-US" dirty="0"/>
          </a:p>
        </p:txBody>
      </p:sp>
      <p:sp>
        <p:nvSpPr>
          <p:cNvPr id="2" name="Content Placeholder 1"/>
          <p:cNvSpPr>
            <a:spLocks noGrp="1"/>
          </p:cNvSpPr>
          <p:nvPr>
            <p:ph idx="1"/>
          </p:nvPr>
        </p:nvSpPr>
        <p:spPr/>
        <p:txBody>
          <a:bodyPr>
            <a:normAutofit/>
          </a:bodyPr>
          <a:lstStyle/>
          <a:p>
            <a:pPr marL="114300" indent="0" algn="ctr">
              <a:buNone/>
            </a:pPr>
            <a:r>
              <a:rPr lang="en-US" sz="3600" dirty="0" smtClean="0"/>
              <a:t>What are the current forums/opportunities families have for being a part of the school community?</a:t>
            </a:r>
            <a:endParaRPr lang="en-US" sz="3600" dirty="0"/>
          </a:p>
        </p:txBody>
      </p:sp>
    </p:spTree>
    <p:extLst>
      <p:ext uri="{BB962C8B-B14F-4D97-AF65-F5344CB8AC3E}">
        <p14:creationId xmlns:p14="http://schemas.microsoft.com/office/powerpoint/2010/main" val="26487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Family Engagement Measures</a:t>
            </a:r>
            <a:endParaRPr lang="en-US" dirty="0"/>
          </a:p>
        </p:txBody>
      </p:sp>
      <p:sp>
        <p:nvSpPr>
          <p:cNvPr id="2" name="Content Placeholder 1"/>
          <p:cNvSpPr>
            <a:spLocks noGrp="1"/>
          </p:cNvSpPr>
          <p:nvPr>
            <p:ph idx="1"/>
          </p:nvPr>
        </p:nvSpPr>
        <p:spPr/>
        <p:txBody>
          <a:bodyPr/>
          <a:lstStyle/>
          <a:p>
            <a:r>
              <a:rPr lang="en-US" sz="2800" dirty="0" smtClean="0"/>
              <a:t>Tiered Fidelity Inventory (TFI)</a:t>
            </a:r>
          </a:p>
          <a:p>
            <a:r>
              <a:rPr lang="en-US" sz="2800" dirty="0" smtClean="0"/>
              <a:t>School-Wide Assessment Survey (SAS)</a:t>
            </a:r>
          </a:p>
          <a:p>
            <a:r>
              <a:rPr lang="en-US" sz="2800" dirty="0" smtClean="0"/>
              <a:t>Family Engagement Checklist (</a:t>
            </a:r>
            <a:r>
              <a:rPr lang="en-US" sz="2800" dirty="0" err="1" smtClean="0"/>
              <a:t>Muscott</a:t>
            </a:r>
            <a:r>
              <a:rPr lang="en-US" sz="2800" dirty="0" smtClean="0"/>
              <a:t> and Mann)</a:t>
            </a:r>
          </a:p>
          <a:p>
            <a:r>
              <a:rPr lang="en-US" sz="2800" dirty="0" smtClean="0"/>
              <a:t>Family Engagement Survey (PBIS website)</a:t>
            </a:r>
          </a:p>
          <a:p>
            <a:r>
              <a:rPr lang="en-US" sz="2800" dirty="0" smtClean="0"/>
              <a:t>Others?</a:t>
            </a:r>
          </a:p>
          <a:p>
            <a:endParaRPr lang="en-US" sz="2800" dirty="0"/>
          </a:p>
        </p:txBody>
      </p:sp>
    </p:spTree>
    <p:extLst>
      <p:ext uri="{BB962C8B-B14F-4D97-AF65-F5344CB8AC3E}">
        <p14:creationId xmlns:p14="http://schemas.microsoft.com/office/powerpoint/2010/main" val="2586461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Parent newsletter</a:t>
            </a:r>
          </a:p>
          <a:p>
            <a:r>
              <a:rPr lang="en-US" sz="3200" dirty="0" smtClean="0"/>
              <a:t>Parent representative</a:t>
            </a:r>
          </a:p>
          <a:p>
            <a:r>
              <a:rPr lang="en-US" sz="3200" dirty="0" smtClean="0"/>
              <a:t>Celebration support/participation</a:t>
            </a:r>
          </a:p>
          <a:p>
            <a:r>
              <a:rPr lang="en-US" sz="3200" dirty="0" smtClean="0"/>
              <a:t>PTO money</a:t>
            </a:r>
          </a:p>
          <a:p>
            <a:r>
              <a:rPr lang="en-US" sz="3200" dirty="0" smtClean="0"/>
              <a:t>Breaks and PBIS</a:t>
            </a:r>
          </a:p>
        </p:txBody>
      </p:sp>
      <p:sp>
        <p:nvSpPr>
          <p:cNvPr id="4" name="Title 3"/>
          <p:cNvSpPr>
            <a:spLocks noGrp="1"/>
          </p:cNvSpPr>
          <p:nvPr>
            <p:ph type="title"/>
          </p:nvPr>
        </p:nvSpPr>
        <p:spPr/>
        <p:txBody>
          <a:bodyPr/>
          <a:lstStyle/>
          <a:p>
            <a:r>
              <a:rPr lang="en-US" dirty="0" smtClean="0">
                <a:solidFill>
                  <a:srgbClr val="56D07F"/>
                </a:solidFill>
              </a:rPr>
              <a:t>Universal</a:t>
            </a:r>
            <a:endParaRPr lang="en-US" dirty="0">
              <a:solidFill>
                <a:srgbClr val="56D07F"/>
              </a:solidFill>
            </a:endParaRPr>
          </a:p>
        </p:txBody>
      </p:sp>
    </p:spTree>
    <p:extLst>
      <p:ext uri="{BB962C8B-B14F-4D97-AF65-F5344CB8AC3E}">
        <p14:creationId xmlns:p14="http://schemas.microsoft.com/office/powerpoint/2010/main" val="1453346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4200" u="sng" dirty="0" smtClean="0"/>
              <a:t>Beyond the Bake Sale: The Essential Guide to Family- School </a:t>
            </a:r>
            <a:r>
              <a:rPr lang="en-US" sz="4200" dirty="0" smtClean="0"/>
              <a:t>Partnerships </a:t>
            </a:r>
            <a:r>
              <a:rPr lang="en-US" sz="2000" dirty="0" smtClean="0"/>
              <a:t>(Henderson, Mapp, Johnson, Davies)</a:t>
            </a:r>
          </a:p>
          <a:p>
            <a:endParaRPr lang="en-US" sz="2000" dirty="0"/>
          </a:p>
          <a:p>
            <a:endParaRPr lang="en-US" sz="2000" dirty="0" smtClean="0"/>
          </a:p>
          <a:p>
            <a:r>
              <a:rPr lang="en-US" sz="3800" dirty="0"/>
              <a:t>Packed with tips from principals and teachers, </a:t>
            </a:r>
            <a:r>
              <a:rPr lang="en-US" sz="3800" dirty="0" smtClean="0"/>
              <a:t>checklists, and an invaluable resource section</a:t>
            </a:r>
          </a:p>
          <a:p>
            <a:endParaRPr lang="en-US" sz="3800" dirty="0" smtClean="0"/>
          </a:p>
          <a:p>
            <a:r>
              <a:rPr lang="en-US" sz="3800" dirty="0" smtClean="0"/>
              <a:t>Shows </a:t>
            </a:r>
            <a:r>
              <a:rPr lang="en-US" sz="3800" dirty="0"/>
              <a:t>how to </a:t>
            </a:r>
            <a:r>
              <a:rPr lang="en-US" sz="3800" dirty="0" smtClean="0"/>
              <a:t>form </a:t>
            </a:r>
            <a:r>
              <a:rPr lang="en-US" sz="3800" dirty="0"/>
              <a:t>essential partnerships and how to make them </a:t>
            </a:r>
            <a:r>
              <a:rPr lang="en-US" sz="3800" dirty="0" smtClean="0"/>
              <a:t>work</a:t>
            </a:r>
            <a:endParaRPr lang="en-US" sz="3800" dirty="0"/>
          </a:p>
          <a:p>
            <a:endParaRPr lang="en-US" sz="3800" dirty="0" smtClean="0"/>
          </a:p>
          <a:p>
            <a:endParaRPr lang="en-US" sz="2000" dirty="0" smtClean="0"/>
          </a:p>
          <a:p>
            <a:endParaRPr lang="en-US" sz="2000" dirty="0" smtClean="0"/>
          </a:p>
          <a:p>
            <a:endParaRPr lang="en-US" sz="2000" dirty="0"/>
          </a:p>
          <a:p>
            <a:endParaRPr lang="en-US" sz="3200" dirty="0" smtClean="0"/>
          </a:p>
          <a:p>
            <a:endParaRPr lang="en-US" sz="2000" dirty="0"/>
          </a:p>
          <a:p>
            <a:endParaRPr lang="en-US" sz="2000" dirty="0"/>
          </a:p>
        </p:txBody>
      </p:sp>
      <p:sp>
        <p:nvSpPr>
          <p:cNvPr id="5" name="Title 4"/>
          <p:cNvSpPr>
            <a:spLocks noGrp="1"/>
          </p:cNvSpPr>
          <p:nvPr>
            <p:ph type="title"/>
          </p:nvPr>
        </p:nvSpPr>
        <p:spPr>
          <a:xfrm>
            <a:off x="457200" y="228600"/>
            <a:ext cx="7620000" cy="1143000"/>
          </a:xfrm>
        </p:spPr>
        <p:txBody>
          <a:bodyPr/>
          <a:lstStyle/>
          <a:p>
            <a:r>
              <a:rPr lang="en-US" dirty="0" smtClean="0">
                <a:solidFill>
                  <a:srgbClr val="56D07F"/>
                </a:solidFill>
              </a:rPr>
              <a:t>Universal Resources</a:t>
            </a:r>
            <a:endParaRPr lang="en-US" dirty="0">
              <a:solidFill>
                <a:srgbClr val="56D07F"/>
              </a:solidFill>
            </a:endParaRPr>
          </a:p>
        </p:txBody>
      </p:sp>
    </p:spTree>
    <p:extLst>
      <p:ext uri="{BB962C8B-B14F-4D97-AF65-F5344CB8AC3E}">
        <p14:creationId xmlns:p14="http://schemas.microsoft.com/office/powerpoint/2010/main" val="3921994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sz="3200" dirty="0"/>
              <a:t>Study Guide 1</a:t>
            </a:r>
            <a:endParaRPr lang="en-US" sz="3200" dirty="0">
              <a:hlinkClick r:id="rId3" invalidUrl="https://moodle.cpsd.us/moodle/pluginfile.php/34759/mod_resource/content/2/Beyond the Bake Sale Study Guide.pdf"/>
            </a:endParaRPr>
          </a:p>
          <a:p>
            <a:r>
              <a:rPr lang="en-US" sz="2400" dirty="0">
                <a:hlinkClick r:id="rId4" invalidUrl="https://moodle.cpsd.us/moodle/pluginfile.php/34759/mod_resource/content/2/Beyond the Bake Sale Study Guide.pdf"/>
              </a:rPr>
              <a:t>https://moodle.cpsd.us/moodle/pluginfile.php/34759/mod_resource/content/2/Beyond the Bake Sale Study </a:t>
            </a:r>
            <a:r>
              <a:rPr lang="en-US" sz="2400" dirty="0" smtClean="0">
                <a:hlinkClick r:id="rId5" invalidUrl="https://moodle.cpsd.us/moodle/pluginfile.php/34759/mod_resource/content/2/Beyond the Bake Sale Study Guide.pdf"/>
              </a:rPr>
              <a:t>Guide.pdf</a:t>
            </a:r>
            <a:endParaRPr lang="en-US" sz="2400" dirty="0"/>
          </a:p>
        </p:txBody>
      </p:sp>
      <p:sp>
        <p:nvSpPr>
          <p:cNvPr id="4" name="Title 3"/>
          <p:cNvSpPr>
            <a:spLocks noGrp="1"/>
          </p:cNvSpPr>
          <p:nvPr>
            <p:ph type="title"/>
          </p:nvPr>
        </p:nvSpPr>
        <p:spPr/>
        <p:txBody>
          <a:bodyPr/>
          <a:lstStyle/>
          <a:p>
            <a:r>
              <a:rPr lang="en-US" dirty="0" smtClean="0">
                <a:solidFill>
                  <a:srgbClr val="56D07F"/>
                </a:solidFill>
              </a:rPr>
              <a:t>Beyond the Bake Sale</a:t>
            </a:r>
            <a:endParaRPr lang="en-US" dirty="0">
              <a:solidFill>
                <a:srgbClr val="56D07F"/>
              </a:solidFill>
            </a:endParaRPr>
          </a:p>
        </p:txBody>
      </p:sp>
    </p:spTree>
    <p:extLst>
      <p:ext uri="{BB962C8B-B14F-4D97-AF65-F5344CB8AC3E}">
        <p14:creationId xmlns:p14="http://schemas.microsoft.com/office/powerpoint/2010/main" val="503775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56D07F"/>
                </a:solidFill>
              </a:rPr>
              <a:t>Too </a:t>
            </a:r>
            <a:r>
              <a:rPr lang="en-US" dirty="0">
                <a:solidFill>
                  <a:srgbClr val="56D07F"/>
                </a:solidFill>
              </a:rPr>
              <a:t>M</a:t>
            </a:r>
            <a:r>
              <a:rPr lang="en-US" dirty="0" smtClean="0">
                <a:solidFill>
                  <a:srgbClr val="56D07F"/>
                </a:solidFill>
              </a:rPr>
              <a:t>uch </a:t>
            </a:r>
            <a:r>
              <a:rPr lang="en-US" dirty="0">
                <a:solidFill>
                  <a:srgbClr val="56D07F"/>
                </a:solidFill>
              </a:rPr>
              <a:t>I</a:t>
            </a:r>
            <a:r>
              <a:rPr lang="en-US" dirty="0" smtClean="0">
                <a:solidFill>
                  <a:srgbClr val="56D07F"/>
                </a:solidFill>
              </a:rPr>
              <a:t>nformation</a:t>
            </a:r>
            <a:endParaRPr lang="en-US" dirty="0">
              <a:solidFill>
                <a:srgbClr val="56D07F"/>
              </a:solidFill>
            </a:endParaRPr>
          </a:p>
        </p:txBody>
      </p:sp>
      <p:pic>
        <p:nvPicPr>
          <p:cNvPr id="2050" name="Picture 2" descr="Image result for image of person overwhelmed with pap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09800"/>
            <a:ext cx="5524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2971800"/>
            <a:ext cx="4800600" cy="461665"/>
          </a:xfrm>
          <a:prstGeom prst="rect">
            <a:avLst/>
          </a:prstGeom>
          <a:noFill/>
        </p:spPr>
        <p:txBody>
          <a:bodyPr wrap="square" rtlCol="0">
            <a:spAutoFit/>
          </a:bodyPr>
          <a:lstStyle/>
          <a:p>
            <a:r>
              <a:rPr lang="en-US" sz="2400" dirty="0" smtClean="0"/>
              <a:t>Oh yeah – I got the manual…</a:t>
            </a:r>
            <a:endParaRPr lang="en-US" sz="2400" dirty="0"/>
          </a:p>
        </p:txBody>
      </p:sp>
    </p:spTree>
    <p:extLst>
      <p:ext uri="{BB962C8B-B14F-4D97-AF65-F5344CB8AC3E}">
        <p14:creationId xmlns:p14="http://schemas.microsoft.com/office/powerpoint/2010/main" val="34149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smtClean="0"/>
              <a:t>Yikes, my kid is struggling</a:t>
            </a:r>
          </a:p>
          <a:p>
            <a:r>
              <a:rPr lang="en-US" sz="3200" dirty="0" smtClean="0"/>
              <a:t>Relentless teaching of academics</a:t>
            </a:r>
          </a:p>
          <a:p>
            <a:r>
              <a:rPr lang="en-US" sz="3200" dirty="0" smtClean="0"/>
              <a:t>Homework</a:t>
            </a:r>
          </a:p>
          <a:p>
            <a:r>
              <a:rPr lang="en-US" sz="3200" dirty="0" smtClean="0"/>
              <a:t>5:1 positives – who is calling home?</a:t>
            </a:r>
          </a:p>
          <a:p>
            <a:r>
              <a:rPr lang="en-US" sz="3200" dirty="0" smtClean="0"/>
              <a:t>Menu of choices</a:t>
            </a:r>
          </a:p>
          <a:p>
            <a:r>
              <a:rPr lang="en-US" sz="3200" dirty="0" smtClean="0"/>
              <a:t>Share progress monitoring</a:t>
            </a:r>
          </a:p>
          <a:p>
            <a:r>
              <a:rPr lang="en-US" sz="3200" dirty="0" smtClean="0"/>
              <a:t>Strengths-based lens</a:t>
            </a:r>
          </a:p>
          <a:p>
            <a:pPr lvl="1"/>
            <a:r>
              <a:rPr lang="en-US" sz="3200" dirty="0" smtClean="0"/>
              <a:t>How am I communicating to the child and caregiver?</a:t>
            </a:r>
          </a:p>
          <a:p>
            <a:pPr marL="411480" lvl="1" indent="0">
              <a:buNone/>
            </a:pPr>
            <a:endParaRPr lang="en-US" sz="3200" dirty="0" smtClean="0"/>
          </a:p>
          <a:p>
            <a:pPr lvl="1"/>
            <a:endParaRPr lang="en-US" dirty="0"/>
          </a:p>
          <a:p>
            <a:pPr lvl="1"/>
            <a:endParaRPr lang="en-US" dirty="0" smtClean="0"/>
          </a:p>
          <a:p>
            <a:pPr lvl="1"/>
            <a:endParaRPr lang="en-US" dirty="0"/>
          </a:p>
          <a:p>
            <a:pPr lvl="1"/>
            <a:endParaRPr lang="en-US" dirty="0"/>
          </a:p>
        </p:txBody>
      </p:sp>
      <p:sp>
        <p:nvSpPr>
          <p:cNvPr id="4" name="Title 3"/>
          <p:cNvSpPr>
            <a:spLocks noGrp="1"/>
          </p:cNvSpPr>
          <p:nvPr>
            <p:ph type="title"/>
          </p:nvPr>
        </p:nvSpPr>
        <p:spPr/>
        <p:txBody>
          <a:bodyPr/>
          <a:lstStyle/>
          <a:p>
            <a:r>
              <a:rPr lang="en-US" dirty="0" smtClean="0">
                <a:solidFill>
                  <a:srgbClr val="FFC828"/>
                </a:solidFill>
              </a:rPr>
              <a:t>Targeted</a:t>
            </a:r>
            <a:endParaRPr lang="en-US" dirty="0">
              <a:solidFill>
                <a:srgbClr val="FFC828"/>
              </a:solidFill>
            </a:endParaRPr>
          </a:p>
        </p:txBody>
      </p:sp>
    </p:spTree>
    <p:extLst>
      <p:ext uri="{BB962C8B-B14F-4D97-AF65-F5344CB8AC3E}">
        <p14:creationId xmlns:p14="http://schemas.microsoft.com/office/powerpoint/2010/main" val="7932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ＭＳ Ｐゴシック" charset="-128"/>
              </a:rPr>
              <a:t/>
            </a:r>
            <a:br>
              <a:rPr lang="en-US" dirty="0" smtClean="0">
                <a:ea typeface="ＭＳ Ｐゴシック" charset="-128"/>
              </a:rPr>
            </a:br>
            <a:r>
              <a:rPr lang="en-US" dirty="0" smtClean="0">
                <a:ea typeface="ＭＳ Ｐゴシック" charset="-128"/>
              </a:rPr>
              <a:t>Maximizing Your Session Participation</a:t>
            </a:r>
            <a:br>
              <a:rPr lang="en-US" dirty="0" smtClean="0">
                <a:ea typeface="ＭＳ Ｐゴシック" charset="-128"/>
              </a:rPr>
            </a:br>
            <a:endParaRPr lang="en-US" dirty="0"/>
          </a:p>
        </p:txBody>
      </p:sp>
      <p:sp>
        <p:nvSpPr>
          <p:cNvPr id="5" name="Freeform 4"/>
          <p:cNvSpPr/>
          <p:nvPr/>
        </p:nvSpPr>
        <p:spPr>
          <a:xfrm>
            <a:off x="1143000" y="2096533"/>
            <a:ext cx="6031383" cy="3181907"/>
          </a:xfrm>
          <a:custGeom>
            <a:avLst/>
            <a:gdLst>
              <a:gd name="connsiteX0" fmla="*/ 0 w 8352928"/>
              <a:gd name="connsiteY0" fmla="*/ 446810 h 5256583"/>
              <a:gd name="connsiteX1" fmla="*/ 446810 w 8352928"/>
              <a:gd name="connsiteY1" fmla="*/ 0 h 5256583"/>
              <a:gd name="connsiteX2" fmla="*/ 7906118 w 8352928"/>
              <a:gd name="connsiteY2" fmla="*/ 0 h 5256583"/>
              <a:gd name="connsiteX3" fmla="*/ 8352928 w 8352928"/>
              <a:gd name="connsiteY3" fmla="*/ 446810 h 5256583"/>
              <a:gd name="connsiteX4" fmla="*/ 8352928 w 8352928"/>
              <a:gd name="connsiteY4" fmla="*/ 4809773 h 5256583"/>
              <a:gd name="connsiteX5" fmla="*/ 7906118 w 8352928"/>
              <a:gd name="connsiteY5" fmla="*/ 5256583 h 5256583"/>
              <a:gd name="connsiteX6" fmla="*/ 446810 w 8352928"/>
              <a:gd name="connsiteY6" fmla="*/ 5256583 h 5256583"/>
              <a:gd name="connsiteX7" fmla="*/ 0 w 8352928"/>
              <a:gd name="connsiteY7" fmla="*/ 4809773 h 5256583"/>
              <a:gd name="connsiteX8" fmla="*/ 0 w 8352928"/>
              <a:gd name="connsiteY8" fmla="*/ 446810 h 525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2928" h="5256583">
                <a:moveTo>
                  <a:pt x="0" y="446810"/>
                </a:moveTo>
                <a:cubicBezTo>
                  <a:pt x="0" y="200044"/>
                  <a:pt x="200044" y="0"/>
                  <a:pt x="446810" y="0"/>
                </a:cubicBezTo>
                <a:lnTo>
                  <a:pt x="7906118" y="0"/>
                </a:lnTo>
                <a:cubicBezTo>
                  <a:pt x="8152884" y="0"/>
                  <a:pt x="8352928" y="200044"/>
                  <a:pt x="8352928" y="446810"/>
                </a:cubicBezTo>
                <a:lnTo>
                  <a:pt x="8352928" y="4809773"/>
                </a:lnTo>
                <a:cubicBezTo>
                  <a:pt x="8352928" y="5056539"/>
                  <a:pt x="8152884" y="5256583"/>
                  <a:pt x="7906118" y="5256583"/>
                </a:cubicBezTo>
                <a:lnTo>
                  <a:pt x="446810" y="5256583"/>
                </a:lnTo>
                <a:cubicBezTo>
                  <a:pt x="200044" y="5256583"/>
                  <a:pt x="0" y="5056539"/>
                  <a:pt x="0" y="4809773"/>
                </a:cubicBezTo>
                <a:lnTo>
                  <a:pt x="0" y="446810"/>
                </a:lnTo>
                <a:close/>
              </a:path>
            </a:pathLst>
          </a:custGeom>
          <a:solidFill>
            <a:schemeClr val="accent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lIns="212450" tIns="212450" rIns="212450" bIns="3157919" spcCol="1270"/>
          <a:lstStyle/>
          <a:p>
            <a:pPr algn="ctr" defTabSz="1333467">
              <a:lnSpc>
                <a:spcPct val="90000"/>
              </a:lnSpc>
              <a:spcAft>
                <a:spcPct val="35000"/>
              </a:spcAft>
              <a:defRPr/>
            </a:pPr>
            <a:endParaRPr lang="en-US" sz="3000" dirty="0"/>
          </a:p>
        </p:txBody>
      </p:sp>
      <p:sp>
        <p:nvSpPr>
          <p:cNvPr id="6" name="Freeform 5"/>
          <p:cNvSpPr/>
          <p:nvPr/>
        </p:nvSpPr>
        <p:spPr>
          <a:xfrm>
            <a:off x="1295400" y="2166274"/>
            <a:ext cx="5715000" cy="2754498"/>
          </a:xfrm>
          <a:custGeom>
            <a:avLst/>
            <a:gdLst>
              <a:gd name="connsiteX0" fmla="*/ 0 w 7824490"/>
              <a:gd name="connsiteY0" fmla="*/ 420389 h 4003708"/>
              <a:gd name="connsiteX1" fmla="*/ 420389 w 7824490"/>
              <a:gd name="connsiteY1" fmla="*/ 0 h 4003708"/>
              <a:gd name="connsiteX2" fmla="*/ 7404101 w 7824490"/>
              <a:gd name="connsiteY2" fmla="*/ 0 h 4003708"/>
              <a:gd name="connsiteX3" fmla="*/ 7824490 w 7824490"/>
              <a:gd name="connsiteY3" fmla="*/ 420389 h 4003708"/>
              <a:gd name="connsiteX4" fmla="*/ 7824490 w 7824490"/>
              <a:gd name="connsiteY4" fmla="*/ 3583319 h 4003708"/>
              <a:gd name="connsiteX5" fmla="*/ 7404101 w 7824490"/>
              <a:gd name="connsiteY5" fmla="*/ 4003708 h 4003708"/>
              <a:gd name="connsiteX6" fmla="*/ 420389 w 7824490"/>
              <a:gd name="connsiteY6" fmla="*/ 4003708 h 4003708"/>
              <a:gd name="connsiteX7" fmla="*/ 0 w 7824490"/>
              <a:gd name="connsiteY7" fmla="*/ 3583319 h 4003708"/>
              <a:gd name="connsiteX8" fmla="*/ 0 w 7824490"/>
              <a:gd name="connsiteY8" fmla="*/ 420389 h 40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4490" h="4003708">
                <a:moveTo>
                  <a:pt x="0" y="420389"/>
                </a:moveTo>
                <a:cubicBezTo>
                  <a:pt x="0" y="188215"/>
                  <a:pt x="188215" y="0"/>
                  <a:pt x="420389" y="0"/>
                </a:cubicBezTo>
                <a:lnTo>
                  <a:pt x="7404101" y="0"/>
                </a:lnTo>
                <a:cubicBezTo>
                  <a:pt x="7636275" y="0"/>
                  <a:pt x="7824490" y="188215"/>
                  <a:pt x="7824490" y="420389"/>
                </a:cubicBezTo>
                <a:lnTo>
                  <a:pt x="7824490" y="3583319"/>
                </a:lnTo>
                <a:cubicBezTo>
                  <a:pt x="7824490" y="3815493"/>
                  <a:pt x="7636275" y="4003708"/>
                  <a:pt x="7404101" y="4003708"/>
                </a:cubicBezTo>
                <a:lnTo>
                  <a:pt x="420389" y="4003708"/>
                </a:lnTo>
                <a:cubicBezTo>
                  <a:pt x="188215" y="4003708"/>
                  <a:pt x="0" y="3815493"/>
                  <a:pt x="0" y="3583319"/>
                </a:cubicBezTo>
                <a:lnTo>
                  <a:pt x="0" y="420389"/>
                </a:lnTo>
                <a:close/>
              </a:path>
            </a:pathLst>
          </a:custGeom>
          <a:solidFill>
            <a:schemeClr val="accent6">
              <a:lumMod val="60000"/>
              <a:lumOff val="4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1">
            <a:schemeClr val="accent6"/>
          </a:lnRef>
          <a:fillRef idx="2">
            <a:schemeClr val="accent6"/>
          </a:fillRef>
          <a:effectRef idx="1">
            <a:schemeClr val="accent6"/>
          </a:effectRef>
          <a:fontRef idx="minor">
            <a:schemeClr val="dk1"/>
          </a:fontRef>
        </p:style>
        <p:txBody>
          <a:bodyPr lIns="137160" tIns="274320" rIns="137160" bIns="137160" spcCol="1270"/>
          <a:lstStyle/>
          <a:p>
            <a:pPr algn="ctr" defTabSz="1333467">
              <a:lnSpc>
                <a:spcPct val="90000"/>
              </a:lnSpc>
              <a:spcAft>
                <a:spcPct val="35000"/>
              </a:spcAft>
              <a:defRPr/>
            </a:pPr>
            <a:r>
              <a:rPr lang="en-US" sz="3000" dirty="0">
                <a:solidFill>
                  <a:schemeClr val="tx1"/>
                </a:solidFill>
              </a:rPr>
              <a:t>Consider these questions:</a:t>
            </a:r>
            <a:r>
              <a:rPr lang="en-US" sz="825" dirty="0">
                <a:solidFill>
                  <a:schemeClr val="tx1"/>
                </a:solidFill>
              </a:rPr>
              <a:t>  </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Where are we in our implementation?</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What do I hope to learn?</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What did I learn?</a:t>
            </a:r>
          </a:p>
          <a:p>
            <a:pPr marL="347654" indent="-265503" defTabSz="1333467">
              <a:lnSpc>
                <a:spcPct val="90000"/>
              </a:lnSpc>
              <a:spcAft>
                <a:spcPct val="35000"/>
              </a:spcAft>
              <a:buFont typeface="Century Gothic" pitchFamily="34" charset="0"/>
              <a:buChar char="–"/>
              <a:defRPr/>
            </a:pPr>
            <a:r>
              <a:rPr lang="en-US" sz="2250" dirty="0">
                <a:solidFill>
                  <a:schemeClr val="tx1"/>
                </a:solidFill>
              </a:rPr>
              <a:t>What will I do with what I learned</a:t>
            </a:r>
            <a:r>
              <a:rPr lang="en-US" sz="2250" dirty="0" smtClean="0">
                <a:solidFill>
                  <a:schemeClr val="tx1"/>
                </a:solidFill>
              </a:rPr>
              <a:t>? By when?</a:t>
            </a:r>
            <a:endParaRPr lang="en-US" sz="2250" dirty="0">
              <a:solidFill>
                <a:schemeClr val="tx1"/>
              </a:solidFill>
            </a:endParaRPr>
          </a:p>
        </p:txBody>
      </p:sp>
      <p:sp>
        <p:nvSpPr>
          <p:cNvPr id="7" name="TextBox 2"/>
          <p:cNvSpPr txBox="1">
            <a:spLocks noChangeArrowheads="1"/>
          </p:cNvSpPr>
          <p:nvPr/>
        </p:nvSpPr>
        <p:spPr bwMode="auto">
          <a:xfrm>
            <a:off x="2781300" y="5278440"/>
            <a:ext cx="30587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x-none" sz="2100"/>
              <a:t>Use the Learning Reflection Sheet</a:t>
            </a:r>
          </a:p>
        </p:txBody>
      </p:sp>
    </p:spTree>
    <p:extLst>
      <p:ext uri="{BB962C8B-B14F-4D97-AF65-F5344CB8AC3E}">
        <p14:creationId xmlns:p14="http://schemas.microsoft.com/office/powerpoint/2010/main" val="1050405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sz="3600" dirty="0" smtClean="0"/>
              <a:t>Vermont MTSS Field Guide to Engaging Families</a:t>
            </a:r>
          </a:p>
          <a:p>
            <a:r>
              <a:rPr lang="en-US" sz="3600" dirty="0" smtClean="0"/>
              <a:t>Aligning </a:t>
            </a:r>
            <a:r>
              <a:rPr lang="en-US" sz="3600" dirty="0"/>
              <a:t>and Integrating Family Engagement in Positive Behavioral </a:t>
            </a:r>
            <a:r>
              <a:rPr lang="en-US" sz="3600" dirty="0" smtClean="0"/>
              <a:t>Interventions and Supports</a:t>
            </a:r>
          </a:p>
          <a:p>
            <a:pPr lvl="1"/>
            <a:r>
              <a:rPr lang="en-US" sz="3200" dirty="0" smtClean="0"/>
              <a:t>Chapter 3 and 7</a:t>
            </a:r>
          </a:p>
          <a:p>
            <a:pPr marL="114300" indent="0">
              <a:buNone/>
            </a:pPr>
            <a:endParaRPr lang="en-US" dirty="0" smtClean="0"/>
          </a:p>
          <a:p>
            <a:pPr marL="411480" lvl="1" indent="0">
              <a:buNone/>
            </a:pPr>
            <a:endParaRPr lang="en-US" dirty="0"/>
          </a:p>
        </p:txBody>
      </p:sp>
      <p:sp>
        <p:nvSpPr>
          <p:cNvPr id="4" name="Footer Placeholder 3"/>
          <p:cNvSpPr>
            <a:spLocks noGrp="1"/>
          </p:cNvSpPr>
          <p:nvPr>
            <p:ph type="ftr" sz="quarter" idx="11"/>
          </p:nvPr>
        </p:nvSpPr>
        <p:spPr/>
        <p:txBody>
          <a:bodyPr/>
          <a:lstStyle/>
          <a:p>
            <a:r>
              <a:rPr lang="en-US" smtClean="0"/>
              <a:t>edited by Mark D. Weist, S. Andrew Garbacz, Kathleen Lynne Lane and Don Kincaidnterventions and Supports (PBIS)</a:t>
            </a:r>
            <a:endParaRPr lang="en-US"/>
          </a:p>
        </p:txBody>
      </p:sp>
      <p:sp>
        <p:nvSpPr>
          <p:cNvPr id="5" name="Title 4"/>
          <p:cNvSpPr>
            <a:spLocks noGrp="1"/>
          </p:cNvSpPr>
          <p:nvPr>
            <p:ph type="title"/>
          </p:nvPr>
        </p:nvSpPr>
        <p:spPr/>
        <p:txBody>
          <a:bodyPr/>
          <a:lstStyle/>
          <a:p>
            <a:r>
              <a:rPr lang="en-US" dirty="0" smtClean="0">
                <a:solidFill>
                  <a:srgbClr val="FFC828"/>
                </a:solidFill>
              </a:rPr>
              <a:t>Targeted Resource</a:t>
            </a:r>
            <a:endParaRPr lang="en-US" dirty="0">
              <a:solidFill>
                <a:srgbClr val="FFC828"/>
              </a:solidFill>
            </a:endParaRPr>
          </a:p>
        </p:txBody>
      </p:sp>
    </p:spTree>
    <p:extLst>
      <p:ext uri="{BB962C8B-B14F-4D97-AF65-F5344CB8AC3E}">
        <p14:creationId xmlns:p14="http://schemas.microsoft.com/office/powerpoint/2010/main" val="4139887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3600" dirty="0" smtClean="0"/>
              <a:t>Now we are tired</a:t>
            </a:r>
          </a:p>
          <a:p>
            <a:r>
              <a:rPr lang="en-US" sz="3600" dirty="0" smtClean="0"/>
              <a:t>Competence and confidence</a:t>
            </a:r>
          </a:p>
          <a:p>
            <a:r>
              <a:rPr lang="en-US" sz="3600" dirty="0" smtClean="0"/>
              <a:t>External locus of control</a:t>
            </a:r>
          </a:p>
          <a:p>
            <a:r>
              <a:rPr lang="en-US" sz="3600" dirty="0" smtClean="0"/>
              <a:t>Barriers</a:t>
            </a:r>
          </a:p>
        </p:txBody>
      </p:sp>
      <p:sp>
        <p:nvSpPr>
          <p:cNvPr id="4" name="Content Placeholder 3"/>
          <p:cNvSpPr>
            <a:spLocks noGrp="1"/>
          </p:cNvSpPr>
          <p:nvPr>
            <p:ph sz="half" idx="2"/>
          </p:nvPr>
        </p:nvSpPr>
        <p:spPr/>
        <p:txBody>
          <a:bodyPr/>
          <a:lstStyle/>
          <a:p>
            <a:r>
              <a:rPr lang="en-US" sz="3600" dirty="0"/>
              <a:t>Ancillary supports</a:t>
            </a:r>
          </a:p>
          <a:p>
            <a:r>
              <a:rPr lang="en-US" sz="3600" dirty="0"/>
              <a:t>Who has the relationship?</a:t>
            </a:r>
          </a:p>
          <a:p>
            <a:r>
              <a:rPr lang="en-US" sz="3600" dirty="0"/>
              <a:t>How do you frame the supports?</a:t>
            </a:r>
          </a:p>
          <a:p>
            <a:endParaRPr lang="en-US" dirty="0"/>
          </a:p>
        </p:txBody>
      </p:sp>
      <p:sp>
        <p:nvSpPr>
          <p:cNvPr id="5" name="Title 4"/>
          <p:cNvSpPr>
            <a:spLocks noGrp="1"/>
          </p:cNvSpPr>
          <p:nvPr>
            <p:ph type="title"/>
          </p:nvPr>
        </p:nvSpPr>
        <p:spPr/>
        <p:txBody>
          <a:bodyPr/>
          <a:lstStyle/>
          <a:p>
            <a:r>
              <a:rPr lang="en-US" dirty="0" smtClean="0">
                <a:solidFill>
                  <a:srgbClr val="C00000"/>
                </a:solidFill>
              </a:rPr>
              <a:t>Intensive</a:t>
            </a:r>
            <a:endParaRPr lang="en-US" dirty="0">
              <a:solidFill>
                <a:srgbClr val="C00000"/>
              </a:solidFill>
            </a:endParaRPr>
          </a:p>
        </p:txBody>
      </p:sp>
    </p:spTree>
    <p:extLst>
      <p:ext uri="{BB962C8B-B14F-4D97-AF65-F5344CB8AC3E}">
        <p14:creationId xmlns:p14="http://schemas.microsoft.com/office/powerpoint/2010/main" val="2183267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Barriers to Family Involvement</a:t>
            </a:r>
            <a:endParaRPr lang="en-US" dirty="0"/>
          </a:p>
        </p:txBody>
      </p:sp>
      <p:sp>
        <p:nvSpPr>
          <p:cNvPr id="3" name="Content Placeholder 2"/>
          <p:cNvSpPr>
            <a:spLocks noGrp="1"/>
          </p:cNvSpPr>
          <p:nvPr>
            <p:ph idx="1"/>
          </p:nvPr>
        </p:nvSpPr>
        <p:spPr/>
        <p:txBody>
          <a:bodyPr/>
          <a:lstStyle/>
          <a:p>
            <a:pPr>
              <a:defRPr/>
            </a:pPr>
            <a:r>
              <a:rPr lang="en-US" sz="3600" dirty="0" smtClean="0"/>
              <a:t>Institutional</a:t>
            </a:r>
          </a:p>
          <a:p>
            <a:pPr lvl="1">
              <a:defRPr/>
            </a:pPr>
            <a:r>
              <a:rPr lang="en-US" sz="2800" dirty="0" smtClean="0"/>
              <a:t>Access, proximity, transportation, time, mandates, safety</a:t>
            </a:r>
          </a:p>
          <a:p>
            <a:pPr>
              <a:defRPr/>
            </a:pPr>
            <a:r>
              <a:rPr lang="en-US" sz="3600" dirty="0" smtClean="0"/>
              <a:t>Impersonal</a:t>
            </a:r>
          </a:p>
          <a:p>
            <a:pPr lvl="1">
              <a:defRPr/>
            </a:pPr>
            <a:r>
              <a:rPr lang="en-US" sz="2800" dirty="0" smtClean="0"/>
              <a:t>Benign neglect, cultural considerations, literacy level, technology</a:t>
            </a:r>
          </a:p>
          <a:p>
            <a:pPr>
              <a:defRPr/>
            </a:pPr>
            <a:r>
              <a:rPr lang="en-US" sz="3600" dirty="0" smtClean="0"/>
              <a:t>Personal</a:t>
            </a:r>
          </a:p>
          <a:p>
            <a:pPr lvl="1">
              <a:defRPr/>
            </a:pPr>
            <a:r>
              <a:rPr lang="en-US" sz="2800" dirty="0" smtClean="0"/>
              <a:t>Triggers, belief systems, conflict, membership</a:t>
            </a:r>
            <a:endParaRPr lang="en-US" sz="2800" dirty="0"/>
          </a:p>
        </p:txBody>
      </p:sp>
    </p:spTree>
    <p:extLst>
      <p:ext uri="{BB962C8B-B14F-4D97-AF65-F5344CB8AC3E}">
        <p14:creationId xmlns:p14="http://schemas.microsoft.com/office/powerpoint/2010/main" val="889571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1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1000"/>
                                        <p:tgtEl>
                                          <p:spTgt spid="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10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10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Safety and Security</a:t>
            </a:r>
            <a:endParaRPr lang="en-US" dirty="0"/>
          </a:p>
        </p:txBody>
      </p:sp>
      <p:sp>
        <p:nvSpPr>
          <p:cNvPr id="2" name="Content Placeholder 1"/>
          <p:cNvSpPr>
            <a:spLocks noGrp="1"/>
          </p:cNvSpPr>
          <p:nvPr>
            <p:ph idx="1"/>
          </p:nvPr>
        </p:nvSpPr>
        <p:spPr/>
        <p:txBody>
          <a:bodyPr>
            <a:normAutofit/>
          </a:bodyPr>
          <a:lstStyle/>
          <a:p>
            <a:pPr marL="114300" indent="0">
              <a:buNone/>
            </a:pPr>
            <a:endParaRPr lang="en-US" sz="3200" dirty="0" smtClean="0"/>
          </a:p>
          <a:p>
            <a:pPr marL="114300" indent="0">
              <a:buNone/>
            </a:pPr>
            <a:r>
              <a:rPr lang="en-US" sz="3200" dirty="0" smtClean="0"/>
              <a:t>Changing adult behavior by changing adult behavior…</a:t>
            </a:r>
          </a:p>
          <a:p>
            <a:pPr marL="114300" indent="0">
              <a:buNone/>
            </a:pPr>
            <a:r>
              <a:rPr lang="en-US" sz="3200" dirty="0" smtClean="0"/>
              <a:t>…starts with changing our assumptions --</a:t>
            </a:r>
            <a:endParaRPr lang="en-US" sz="3200" dirty="0"/>
          </a:p>
        </p:txBody>
      </p:sp>
      <p:sp>
        <p:nvSpPr>
          <p:cNvPr id="4" name="Footer Placeholder 3"/>
          <p:cNvSpPr>
            <a:spLocks noGrp="1"/>
          </p:cNvSpPr>
          <p:nvPr>
            <p:ph type="ftr" sz="quarter" idx="11"/>
          </p:nvPr>
        </p:nvSpPr>
        <p:spPr/>
        <p:txBody>
          <a:bodyPr/>
          <a:lstStyle/>
          <a:p>
            <a:r>
              <a:rPr lang="en-US" smtClean="0"/>
              <a:t>Sandra Bloom, M.D.</a:t>
            </a:r>
            <a:endParaRPr lang="en-US"/>
          </a:p>
        </p:txBody>
      </p:sp>
      <p:sp>
        <p:nvSpPr>
          <p:cNvPr id="6" name="Flowchart: Punched Tape 5"/>
          <p:cNvSpPr/>
          <p:nvPr/>
        </p:nvSpPr>
        <p:spPr>
          <a:xfrm>
            <a:off x="609600" y="1676400"/>
            <a:ext cx="7391400" cy="2667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Is the environment really safe ?</a:t>
            </a:r>
            <a:endParaRPr lang="en-US" sz="4000" dirty="0">
              <a:solidFill>
                <a:schemeClr val="tx1"/>
              </a:solidFill>
            </a:endParaRPr>
          </a:p>
        </p:txBody>
      </p:sp>
    </p:spTree>
    <p:extLst>
      <p:ext uri="{BB962C8B-B14F-4D97-AF65-F5344CB8AC3E}">
        <p14:creationId xmlns:p14="http://schemas.microsoft.com/office/powerpoint/2010/main" val="15511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Sanctuary</a:t>
            </a:r>
            <a:endParaRPr lang="en-US" dirty="0"/>
          </a:p>
        </p:txBody>
      </p:sp>
      <p:sp>
        <p:nvSpPr>
          <p:cNvPr id="2" name="Content Placeholder 1"/>
          <p:cNvSpPr>
            <a:spLocks noGrp="1"/>
          </p:cNvSpPr>
          <p:nvPr>
            <p:ph idx="1"/>
          </p:nvPr>
        </p:nvSpPr>
        <p:spPr/>
        <p:txBody>
          <a:bodyPr/>
          <a:lstStyle/>
          <a:p>
            <a:pPr marL="114300" indent="0">
              <a:buNone/>
            </a:pPr>
            <a:endParaRPr lang="en-US" dirty="0" smtClean="0"/>
          </a:p>
          <a:p>
            <a:pPr marL="114300" indent="0" algn="ctr">
              <a:buNone/>
            </a:pPr>
            <a:r>
              <a:rPr lang="en-US" dirty="0" smtClean="0"/>
              <a:t>“</a:t>
            </a:r>
            <a:r>
              <a:rPr lang="en-US" sz="2400" dirty="0" smtClean="0"/>
              <a:t>The community has a responsibility to parents to provide the social conditions that makes good parenting possible an to supply whatever education is necessary to improve parenting skills.”</a:t>
            </a:r>
            <a:endParaRPr lang="en-US" sz="2400" dirty="0"/>
          </a:p>
        </p:txBody>
      </p:sp>
      <p:sp>
        <p:nvSpPr>
          <p:cNvPr id="4" name="Footer Placeholder 3"/>
          <p:cNvSpPr>
            <a:spLocks noGrp="1"/>
          </p:cNvSpPr>
          <p:nvPr>
            <p:ph type="ftr" sz="quarter" idx="11"/>
          </p:nvPr>
        </p:nvSpPr>
        <p:spPr/>
        <p:txBody>
          <a:bodyPr/>
          <a:lstStyle/>
          <a:p>
            <a:r>
              <a:rPr lang="en-US" smtClean="0"/>
              <a:t>Creating Sanctuary in teh School, Sandra Bloom, M.D.</a:t>
            </a:r>
            <a:endParaRPr lang="en-US"/>
          </a:p>
        </p:txBody>
      </p:sp>
      <p:sp>
        <p:nvSpPr>
          <p:cNvPr id="7" name="Rounded Rectangle 6"/>
          <p:cNvSpPr/>
          <p:nvPr/>
        </p:nvSpPr>
        <p:spPr>
          <a:xfrm>
            <a:off x="381000" y="1752600"/>
            <a:ext cx="76200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Hurt people hurt people</a:t>
            </a:r>
            <a:endParaRPr lang="en-US" sz="3200" dirty="0">
              <a:solidFill>
                <a:schemeClr val="tx1"/>
              </a:solidFill>
            </a:endParaRPr>
          </a:p>
        </p:txBody>
      </p:sp>
      <p:sp>
        <p:nvSpPr>
          <p:cNvPr id="8" name="Oval 7"/>
          <p:cNvSpPr/>
          <p:nvPr/>
        </p:nvSpPr>
        <p:spPr>
          <a:xfrm>
            <a:off x="187036" y="1717964"/>
            <a:ext cx="7848600" cy="2057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How can I help?</a:t>
            </a:r>
            <a:endParaRPr lang="en-US" sz="3200" dirty="0">
              <a:solidFill>
                <a:schemeClr val="tx1"/>
              </a:solidFill>
            </a:endParaRPr>
          </a:p>
        </p:txBody>
      </p:sp>
    </p:spTree>
    <p:extLst>
      <p:ext uri="{BB962C8B-B14F-4D97-AF65-F5344CB8AC3E}">
        <p14:creationId xmlns:p14="http://schemas.microsoft.com/office/powerpoint/2010/main" val="216155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Changing the Paradigm and Assumptions</a:t>
            </a:r>
            <a:endParaRPr lang="en-US" dirty="0"/>
          </a:p>
        </p:txBody>
      </p:sp>
      <p:sp>
        <p:nvSpPr>
          <p:cNvPr id="5" name="Content Placeholder 4"/>
          <p:cNvSpPr>
            <a:spLocks noGrp="1"/>
          </p:cNvSpPr>
          <p:nvPr>
            <p:ph sz="half" idx="1"/>
          </p:nvPr>
        </p:nvSpPr>
        <p:spPr/>
        <p:txBody>
          <a:bodyPr/>
          <a:lstStyle/>
          <a:p>
            <a:r>
              <a:rPr lang="en-US" dirty="0" smtClean="0"/>
              <a:t>Blaming the victim</a:t>
            </a:r>
          </a:p>
          <a:p>
            <a:r>
              <a:rPr lang="en-US" dirty="0" smtClean="0"/>
              <a:t>Demanding</a:t>
            </a:r>
          </a:p>
          <a:p>
            <a:r>
              <a:rPr lang="en-US" dirty="0" smtClean="0"/>
              <a:t>Manipulative</a:t>
            </a:r>
          </a:p>
          <a:p>
            <a:r>
              <a:rPr lang="en-US" dirty="0" smtClean="0"/>
              <a:t>Attention-seeking</a:t>
            </a:r>
          </a:p>
          <a:p>
            <a:r>
              <a:rPr lang="en-US" dirty="0" smtClean="0"/>
              <a:t>Needy</a:t>
            </a:r>
          </a:p>
          <a:p>
            <a:r>
              <a:rPr lang="en-US" dirty="0"/>
              <a:t>O</a:t>
            </a:r>
            <a:r>
              <a:rPr lang="en-US" dirty="0" smtClean="0"/>
              <a:t>ppositional</a:t>
            </a:r>
            <a:endParaRPr lang="en-US" dirty="0"/>
          </a:p>
        </p:txBody>
      </p:sp>
      <p:sp>
        <p:nvSpPr>
          <p:cNvPr id="6" name="Content Placeholder 5"/>
          <p:cNvSpPr>
            <a:spLocks noGrp="1"/>
          </p:cNvSpPr>
          <p:nvPr>
            <p:ph sz="half" idx="2"/>
          </p:nvPr>
        </p:nvSpPr>
        <p:spPr/>
        <p:txBody>
          <a:bodyPr/>
          <a:lstStyle/>
          <a:p>
            <a:r>
              <a:rPr lang="en-US" dirty="0" smtClean="0"/>
              <a:t>Why?</a:t>
            </a:r>
          </a:p>
          <a:p>
            <a:r>
              <a:rPr lang="en-US" dirty="0" smtClean="0"/>
              <a:t>What purpose do these symptoms serve that could be adaptive?</a:t>
            </a:r>
          </a:p>
          <a:p>
            <a:r>
              <a:rPr lang="en-US" dirty="0" smtClean="0"/>
              <a:t>What do these behaviors tell us about the tragedy of their lives?</a:t>
            </a:r>
            <a:endParaRPr lang="en-US" dirty="0"/>
          </a:p>
        </p:txBody>
      </p:sp>
      <p:sp>
        <p:nvSpPr>
          <p:cNvPr id="2" name="Footer Placeholder 1"/>
          <p:cNvSpPr>
            <a:spLocks noGrp="1"/>
          </p:cNvSpPr>
          <p:nvPr>
            <p:ph type="ftr" sz="quarter" idx="11"/>
          </p:nvPr>
        </p:nvSpPr>
        <p:spPr/>
        <p:txBody>
          <a:bodyPr/>
          <a:lstStyle/>
          <a:p>
            <a:r>
              <a:rPr lang="en-US" smtClean="0"/>
              <a:t>Dr. Sandra Bloom; Sanctuary Model</a:t>
            </a:r>
            <a:endParaRPr lang="en-US"/>
          </a:p>
        </p:txBody>
      </p:sp>
    </p:spTree>
    <p:extLst>
      <p:ext uri="{BB962C8B-B14F-4D97-AF65-F5344CB8AC3E}">
        <p14:creationId xmlns:p14="http://schemas.microsoft.com/office/powerpoint/2010/main" val="12143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down)">
                                      <p:cBhvr>
                                        <p:cTn id="30" dur="500"/>
                                        <p:tgtEl>
                                          <p:spTgt spid="6">
                                            <p:txEl>
                                              <p:pRg st="1" end="1"/>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down)">
                                      <p:cBhvr>
                                        <p:cTn id="3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 Really Does Take a Village</a:t>
            </a:r>
            <a:endParaRPr lang="en-US" dirty="0"/>
          </a:p>
        </p:txBody>
      </p:sp>
      <p:sp>
        <p:nvSpPr>
          <p:cNvPr id="6" name="Content Placeholder 5"/>
          <p:cNvSpPr>
            <a:spLocks noGrp="1"/>
          </p:cNvSpPr>
          <p:nvPr>
            <p:ph idx="1"/>
          </p:nvPr>
        </p:nvSpPr>
        <p:spPr/>
        <p:txBody>
          <a:bodyPr/>
          <a:lstStyle/>
          <a:p>
            <a:pPr marL="0" indent="0" algn="ctr">
              <a:buNone/>
            </a:pPr>
            <a:r>
              <a:rPr lang="en-US" sz="3200" dirty="0" smtClean="0"/>
              <a:t>“Once a problem becomes a social problem, and not just the problem of an individual perpetrator, then we are all engaged, we must all participate in solving the problems</a:t>
            </a:r>
            <a:r>
              <a:rPr lang="en-US" dirty="0" smtClean="0"/>
              <a:t>.</a:t>
            </a:r>
            <a:r>
              <a:rPr lang="en-US" sz="3200" dirty="0" smtClean="0"/>
              <a:t>”</a:t>
            </a:r>
            <a:endParaRPr lang="en-US" sz="3200" dirty="0"/>
          </a:p>
        </p:txBody>
      </p:sp>
      <p:sp>
        <p:nvSpPr>
          <p:cNvPr id="7" name="Footer Placeholder 6"/>
          <p:cNvSpPr>
            <a:spLocks noGrp="1"/>
          </p:cNvSpPr>
          <p:nvPr>
            <p:ph type="ftr" sz="quarter" idx="11"/>
          </p:nvPr>
        </p:nvSpPr>
        <p:spPr/>
        <p:txBody>
          <a:bodyPr/>
          <a:lstStyle/>
          <a:p>
            <a:r>
              <a:rPr lang="en-US" smtClean="0"/>
              <a:t>The Sanctuary Model, Sandra Bloom, M.D.</a:t>
            </a:r>
            <a:endParaRPr lang="en-US"/>
          </a:p>
        </p:txBody>
      </p:sp>
    </p:spTree>
    <p:extLst>
      <p:ext uri="{BB962C8B-B14F-4D97-AF65-F5344CB8AC3E}">
        <p14:creationId xmlns:p14="http://schemas.microsoft.com/office/powerpoint/2010/main" val="578393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7620000" cy="1143000"/>
          </a:xfrm>
        </p:spPr>
        <p:txBody>
          <a:bodyPr/>
          <a:lstStyle/>
          <a:p>
            <a:r>
              <a:rPr lang="en-US" smtClean="0"/>
              <a:t>What We Don’t Know</a:t>
            </a:r>
            <a:r>
              <a:rPr lang="en-US" dirty="0" smtClean="0"/>
              <a:t>…</a:t>
            </a:r>
            <a:endParaRPr lang="en-US" dirty="0"/>
          </a:p>
        </p:txBody>
      </p:sp>
    </p:spTree>
    <p:extLst>
      <p:ext uri="{BB962C8B-B14F-4D97-AF65-F5344CB8AC3E}">
        <p14:creationId xmlns:p14="http://schemas.microsoft.com/office/powerpoint/2010/main" val="2925771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Comes Into the Room?</a:t>
            </a:r>
            <a:endParaRPr lang="en-US" dirty="0"/>
          </a:p>
        </p:txBody>
      </p:sp>
      <p:sp>
        <p:nvSpPr>
          <p:cNvPr id="4" name="Content Placeholder 3"/>
          <p:cNvSpPr>
            <a:spLocks noGrp="1"/>
          </p:cNvSpPr>
          <p:nvPr>
            <p:ph idx="1"/>
          </p:nvPr>
        </p:nvSpPr>
        <p:spPr/>
        <p:txBody>
          <a:bodyPr/>
          <a:lstStyle/>
          <a:p>
            <a:r>
              <a:rPr lang="en-US" sz="4000" dirty="0" smtClean="0"/>
              <a:t>Setting events</a:t>
            </a:r>
          </a:p>
          <a:p>
            <a:r>
              <a:rPr lang="en-US" sz="4000" dirty="0" smtClean="0"/>
              <a:t>Antecedents</a:t>
            </a:r>
          </a:p>
          <a:p>
            <a:r>
              <a:rPr lang="en-US" sz="4000" dirty="0" smtClean="0"/>
              <a:t>Past trauma</a:t>
            </a:r>
          </a:p>
          <a:p>
            <a:r>
              <a:rPr lang="en-US" sz="4000" dirty="0"/>
              <a:t>T</a:t>
            </a:r>
            <a:r>
              <a:rPr lang="en-US" sz="4000" dirty="0" smtClean="0"/>
              <a:t>riggers</a:t>
            </a:r>
          </a:p>
          <a:p>
            <a:endParaRPr lang="en-US" dirty="0"/>
          </a:p>
        </p:txBody>
      </p:sp>
    </p:spTree>
    <p:extLst>
      <p:ext uri="{BB962C8B-B14F-4D97-AF65-F5344CB8AC3E}">
        <p14:creationId xmlns:p14="http://schemas.microsoft.com/office/powerpoint/2010/main" val="3462844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Johari Window</a:t>
            </a:r>
            <a:endParaRPr lang="en-US" dirty="0"/>
          </a:p>
        </p:txBody>
      </p:sp>
      <p:pic>
        <p:nvPicPr>
          <p:cNvPr id="3074" name="Picture 2" descr="Image result for images of the johari windo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726824"/>
            <a:ext cx="8195733" cy="482637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2971800" y="3997036"/>
            <a:ext cx="198120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 in the implementation process? </a:t>
            </a:r>
            <a:br>
              <a:rPr lang="en-US" dirty="0" smtClean="0"/>
            </a:br>
            <a:r>
              <a:rPr lang="en-US" sz="2000" dirty="0" smtClean="0"/>
              <a:t> </a:t>
            </a:r>
            <a:r>
              <a:rPr lang="en-US" sz="2800" dirty="0" smtClean="0"/>
              <a:t>Adapted </a:t>
            </a:r>
            <a:r>
              <a:rPr lang="en-US" sz="2800" dirty="0"/>
              <a:t>from </a:t>
            </a:r>
            <a:r>
              <a:rPr lang="en-US" sz="2800" dirty="0" err="1"/>
              <a:t>Fixsen</a:t>
            </a:r>
            <a:r>
              <a:rPr lang="en-US" sz="2800" dirty="0"/>
              <a:t> &amp; </a:t>
            </a:r>
            <a:r>
              <a:rPr lang="en-US" sz="2800" dirty="0" err="1"/>
              <a:t>Blase</a:t>
            </a:r>
            <a:r>
              <a:rPr lang="en-US" sz="2800" dirty="0"/>
              <a:t>, 2005</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274490015"/>
              </p:ext>
            </p:extLst>
          </p:nvPr>
        </p:nvGraphicFramePr>
        <p:xfrm>
          <a:off x="1913433" y="1903336"/>
          <a:ext cx="5734540" cy="453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9037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Few Ideas</a:t>
            </a:r>
            <a:endParaRPr lang="en-US" dirty="0"/>
          </a:p>
        </p:txBody>
      </p:sp>
      <p:sp>
        <p:nvSpPr>
          <p:cNvPr id="3" name="Content Placeholder 2"/>
          <p:cNvSpPr>
            <a:spLocks noGrp="1"/>
          </p:cNvSpPr>
          <p:nvPr>
            <p:ph idx="1"/>
          </p:nvPr>
        </p:nvSpPr>
        <p:spPr/>
        <p:txBody>
          <a:bodyPr>
            <a:normAutofit/>
          </a:bodyPr>
          <a:lstStyle/>
          <a:p>
            <a:pPr>
              <a:defRPr/>
            </a:pPr>
            <a:r>
              <a:rPr lang="en-US" sz="4000" dirty="0" smtClean="0"/>
              <a:t>Loaf of bread and house plants</a:t>
            </a:r>
          </a:p>
          <a:p>
            <a:pPr>
              <a:defRPr/>
            </a:pPr>
            <a:r>
              <a:rPr lang="en-US" sz="4000" dirty="0" smtClean="0"/>
              <a:t>Same challenges, same skill set</a:t>
            </a:r>
          </a:p>
          <a:p>
            <a:pPr>
              <a:defRPr/>
            </a:pPr>
            <a:r>
              <a:rPr lang="en-US" sz="4000" dirty="0" smtClean="0"/>
              <a:t>5 Positives to every negative!</a:t>
            </a:r>
            <a:endParaRPr lang="en-US" sz="4000" dirty="0"/>
          </a:p>
        </p:txBody>
      </p:sp>
    </p:spTree>
    <p:extLst>
      <p:ext uri="{BB962C8B-B14F-4D97-AF65-F5344CB8AC3E}">
        <p14:creationId xmlns:p14="http://schemas.microsoft.com/office/powerpoint/2010/main" val="190423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Empathy </a:t>
            </a:r>
            <a:r>
              <a:rPr lang="en-US" smtClean="0"/>
              <a:t>and Attunement</a:t>
            </a:r>
            <a:endParaRPr lang="en-US"/>
          </a:p>
        </p:txBody>
      </p:sp>
      <p:sp>
        <p:nvSpPr>
          <p:cNvPr id="3" name="Content Placeholder 2"/>
          <p:cNvSpPr>
            <a:spLocks noGrp="1"/>
          </p:cNvSpPr>
          <p:nvPr>
            <p:ph idx="1"/>
          </p:nvPr>
        </p:nvSpPr>
        <p:spPr/>
        <p:txBody>
          <a:bodyPr/>
          <a:lstStyle/>
          <a:p>
            <a:pPr lvl="1">
              <a:defRPr/>
            </a:pPr>
            <a:r>
              <a:rPr lang="en-US" sz="3600" dirty="0">
                <a:effectLst/>
              </a:rPr>
              <a:t>What has happened to you in the past?</a:t>
            </a:r>
          </a:p>
          <a:p>
            <a:pPr lvl="1">
              <a:defRPr/>
            </a:pPr>
            <a:r>
              <a:rPr lang="en-US" sz="3600" dirty="0">
                <a:effectLst/>
              </a:rPr>
              <a:t>Is it affecting you today?</a:t>
            </a:r>
          </a:p>
          <a:p>
            <a:pPr lvl="1">
              <a:defRPr/>
            </a:pPr>
            <a:r>
              <a:rPr lang="en-US" sz="3600" dirty="0">
                <a:effectLst/>
              </a:rPr>
              <a:t>How can I help</a:t>
            </a:r>
            <a:r>
              <a:rPr lang="en-US" sz="3600" dirty="0" smtClean="0">
                <a:effectLst/>
              </a:rPr>
              <a:t>?</a:t>
            </a:r>
          </a:p>
          <a:p>
            <a:pPr lvl="1">
              <a:defRPr/>
            </a:pPr>
            <a:endParaRPr lang="en-US" dirty="0">
              <a:effectLst/>
            </a:endParaRPr>
          </a:p>
          <a:p>
            <a:pPr lvl="1">
              <a:defRPr/>
            </a:pPr>
            <a:endParaRPr lang="en-US" dirty="0" smtClean="0">
              <a:effectLst/>
            </a:endParaRPr>
          </a:p>
          <a:p>
            <a:pPr marL="457200" lvl="1" indent="0">
              <a:buFont typeface="Wingdings" pitchFamily="2" charset="2"/>
              <a:buNone/>
              <a:defRPr/>
            </a:pPr>
            <a:endParaRPr lang="en-US" dirty="0">
              <a:effectLst/>
            </a:endParaRPr>
          </a:p>
          <a:p>
            <a:pPr>
              <a:defRPr/>
            </a:pPr>
            <a:endParaRPr lang="en-US" dirty="0"/>
          </a:p>
        </p:txBody>
      </p:sp>
      <p:sp>
        <p:nvSpPr>
          <p:cNvPr id="4" name="Footer Placeholder 3"/>
          <p:cNvSpPr>
            <a:spLocks noGrp="1"/>
          </p:cNvSpPr>
          <p:nvPr>
            <p:ph type="ftr" sz="quarter" idx="11"/>
          </p:nvPr>
        </p:nvSpPr>
        <p:spPr/>
        <p:txBody>
          <a:bodyPr/>
          <a:lstStyle/>
          <a:p>
            <a:r>
              <a:rPr lang="en-US" smtClean="0"/>
              <a:t>Adverse Childhood Effect Study, Dr. Felitti</a:t>
            </a:r>
            <a:endParaRPr lang="en-US"/>
          </a:p>
        </p:txBody>
      </p:sp>
    </p:spTree>
    <p:extLst>
      <p:ext uri="{BB962C8B-B14F-4D97-AF65-F5344CB8AC3E}">
        <p14:creationId xmlns:p14="http://schemas.microsoft.com/office/powerpoint/2010/main" val="204716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Brene</a:t>
            </a:r>
            <a:r>
              <a:rPr lang="en-US" dirty="0" smtClean="0"/>
              <a:t> Brown on Empathy</a:t>
            </a:r>
            <a:endParaRPr lang="en-US" dirty="0"/>
          </a:p>
        </p:txBody>
      </p:sp>
      <p:sp>
        <p:nvSpPr>
          <p:cNvPr id="2" name="Content Placeholder 1"/>
          <p:cNvSpPr>
            <a:spLocks noGrp="1"/>
          </p:cNvSpPr>
          <p:nvPr>
            <p:ph idx="1"/>
          </p:nvPr>
        </p:nvSpPr>
        <p:spPr>
          <a:xfrm>
            <a:off x="457200" y="1600200"/>
            <a:ext cx="7620000" cy="914400"/>
          </a:xfrm>
        </p:spPr>
        <p:txBody>
          <a:bodyPr/>
          <a:lstStyle/>
          <a:p>
            <a:r>
              <a:rPr lang="en-US" sz="4000" dirty="0" smtClean="0"/>
              <a:t>Being with not </a:t>
            </a:r>
            <a:r>
              <a:rPr lang="en-US" sz="4000" smtClean="0"/>
              <a:t>doing for</a:t>
            </a:r>
            <a:endParaRPr lang="en-US" dirty="0"/>
          </a:p>
        </p:txBody>
      </p:sp>
      <p:pic>
        <p:nvPicPr>
          <p:cNvPr id="4" name="Picture 3">
            <a:hlinkClick r:id="rId3"/>
          </p:cNvPr>
          <p:cNvPicPr>
            <a:picLocks noChangeAspect="1"/>
          </p:cNvPicPr>
          <p:nvPr/>
        </p:nvPicPr>
        <p:blipFill>
          <a:blip r:embed="rId4"/>
          <a:stretch>
            <a:fillRect/>
          </a:stretch>
        </p:blipFill>
        <p:spPr>
          <a:xfrm>
            <a:off x="101600" y="2819400"/>
            <a:ext cx="8280400" cy="3297850"/>
          </a:xfrm>
          <a:prstGeom prst="rect">
            <a:avLst/>
          </a:prstGeom>
        </p:spPr>
      </p:pic>
    </p:spTree>
    <p:extLst>
      <p:ext uri="{BB962C8B-B14F-4D97-AF65-F5344CB8AC3E}">
        <p14:creationId xmlns:p14="http://schemas.microsoft.com/office/powerpoint/2010/main" val="339857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a:hlinkClick r:id="rId3"/>
              </a:rPr>
              <a:t>http://www.swiftschools.org/</a:t>
            </a:r>
            <a:endParaRPr lang="en-US" sz="2800" dirty="0"/>
          </a:p>
          <a:p>
            <a:r>
              <a:rPr lang="en-US" sz="2800" dirty="0"/>
              <a:t>    Family and Community</a:t>
            </a:r>
          </a:p>
          <a:p>
            <a:r>
              <a:rPr lang="en-US" sz="2800" dirty="0"/>
              <a:t>    SWIFT Guide: Trusting Family </a:t>
            </a:r>
            <a:r>
              <a:rPr lang="en-US" sz="2800" dirty="0" smtClean="0"/>
              <a:t>Partnerships</a:t>
            </a:r>
          </a:p>
          <a:p>
            <a:endParaRPr lang="en-US" sz="2800" dirty="0"/>
          </a:p>
          <a:p>
            <a:pPr marL="114300" indent="0">
              <a:buNone/>
            </a:pPr>
            <a:r>
              <a:rPr lang="en-US" sz="2800" dirty="0">
                <a:hlinkClick r:id="rId4"/>
              </a:rPr>
              <a:t>http://</a:t>
            </a:r>
            <a:r>
              <a:rPr lang="en-US" sz="2800" dirty="0" smtClean="0">
                <a:hlinkClick r:id="rId4"/>
              </a:rPr>
              <a:t>www.pbisvermont.org/resources/for-families/family-resources</a:t>
            </a:r>
            <a:endParaRPr lang="en-US" sz="2800" dirty="0" smtClean="0"/>
          </a:p>
          <a:p>
            <a:pPr marL="114300" indent="0">
              <a:buNone/>
            </a:pPr>
            <a:endParaRPr lang="en-US" sz="2800" dirty="0"/>
          </a:p>
          <a:p>
            <a:endParaRPr lang="en-US" sz="2800" dirty="0"/>
          </a:p>
        </p:txBody>
      </p:sp>
    </p:spTree>
    <p:extLst>
      <p:ext uri="{BB962C8B-B14F-4D97-AF65-F5344CB8AC3E}">
        <p14:creationId xmlns:p14="http://schemas.microsoft.com/office/powerpoint/2010/main" val="3227886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Resources, </a:t>
            </a:r>
            <a:r>
              <a:rPr lang="en-US" dirty="0" err="1" smtClean="0"/>
              <a:t>con’t</a:t>
            </a:r>
            <a:endParaRPr lang="en-US" dirty="0"/>
          </a:p>
        </p:txBody>
      </p:sp>
      <p:sp>
        <p:nvSpPr>
          <p:cNvPr id="5" name="Content Placeholder 2"/>
          <p:cNvSpPr txBox="1">
            <a:spLocks/>
          </p:cNvSpPr>
          <p:nvPr/>
        </p:nvSpPr>
        <p:spPr>
          <a:xfrm>
            <a:off x="457200" y="1600200"/>
            <a:ext cx="7620000" cy="48006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u="sng" dirty="0"/>
              <a:t>School, Family, and </a:t>
            </a:r>
            <a:r>
              <a:rPr lang="en-US" sz="2800" u="sng" dirty="0" smtClean="0"/>
              <a:t>Community </a:t>
            </a:r>
            <a:r>
              <a:rPr lang="en-US" sz="2800" u="sng" dirty="0"/>
              <a:t>Partnerships: </a:t>
            </a:r>
            <a:r>
              <a:rPr lang="en-US" sz="2800" u="sng" dirty="0" smtClean="0"/>
              <a:t>Your </a:t>
            </a:r>
            <a:r>
              <a:rPr lang="en-US" sz="2800" u="sng" dirty="0"/>
              <a:t>Handbook for Action</a:t>
            </a:r>
            <a:r>
              <a:rPr lang="en-US" sz="2800" dirty="0"/>
              <a:t> by Epstein and </a:t>
            </a:r>
            <a:r>
              <a:rPr lang="en-US" sz="2800" dirty="0" smtClean="0"/>
              <a:t>Associates</a:t>
            </a:r>
          </a:p>
          <a:p>
            <a:pPr marL="114300" indent="0">
              <a:buNone/>
            </a:pPr>
            <a:r>
              <a:rPr lang="en-US" sz="2800" dirty="0" smtClean="0"/>
              <a:t>Comprehensive </a:t>
            </a:r>
            <a:r>
              <a:rPr lang="en-US" sz="2800" dirty="0"/>
              <a:t>handbook </a:t>
            </a:r>
            <a:r>
              <a:rPr lang="en-US" sz="2800" dirty="0" smtClean="0"/>
              <a:t>that: </a:t>
            </a:r>
            <a:endParaRPr lang="en-US" sz="2800" dirty="0"/>
          </a:p>
          <a:p>
            <a:r>
              <a:rPr lang="en-US" sz="2800" dirty="0"/>
              <a:t>     Addresses 6 types of </a:t>
            </a:r>
            <a:r>
              <a:rPr lang="en-US" sz="2800" dirty="0" smtClean="0"/>
              <a:t>partnerships</a:t>
            </a:r>
            <a:endParaRPr lang="en-US" sz="2800" dirty="0"/>
          </a:p>
          <a:p>
            <a:r>
              <a:rPr lang="en-US" sz="2800" dirty="0"/>
              <a:t>     Challenges</a:t>
            </a:r>
          </a:p>
          <a:p>
            <a:r>
              <a:rPr lang="en-US" sz="2800" dirty="0"/>
              <a:t>     Expected outcomes</a:t>
            </a:r>
          </a:p>
          <a:p>
            <a:r>
              <a:rPr lang="en-US" sz="2800" dirty="0"/>
              <a:t>     Evaluation tools</a:t>
            </a:r>
          </a:p>
          <a:p>
            <a:r>
              <a:rPr lang="en-US" sz="2800" dirty="0"/>
              <a:t>     Middle and High School </a:t>
            </a:r>
            <a:r>
              <a:rPr lang="en-US" sz="2800" dirty="0" smtClean="0"/>
              <a:t>partnerships</a:t>
            </a:r>
            <a:endParaRPr lang="en-US" sz="2800" dirty="0"/>
          </a:p>
          <a:p>
            <a:pPr marL="114300" indent="0">
              <a:buFont typeface="Arial" pitchFamily="34" charset="0"/>
              <a:buNone/>
            </a:pPr>
            <a:endParaRPr lang="en-US" sz="2800" dirty="0" smtClean="0"/>
          </a:p>
          <a:p>
            <a:endParaRPr lang="en-US" sz="2800" dirty="0"/>
          </a:p>
        </p:txBody>
      </p:sp>
    </p:spTree>
    <p:extLst>
      <p:ext uri="{BB962C8B-B14F-4D97-AF65-F5344CB8AC3E}">
        <p14:creationId xmlns:p14="http://schemas.microsoft.com/office/powerpoint/2010/main" val="1903185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274638"/>
            <a:ext cx="6972300" cy="1325562"/>
          </a:xfrm>
        </p:spPr>
        <p:txBody>
          <a:bodyPr rtlCol="0">
            <a:normAutofit fontScale="90000"/>
          </a:bodyPr>
          <a:lstStyle/>
          <a:p>
            <a:pPr algn="ctr">
              <a:defRPr/>
            </a:pPr>
            <a:r>
              <a:rPr lang="en-US" altLang="en-US" dirty="0">
                <a:ea typeface="+mj-ea"/>
                <a:cs typeface="+mj-cs"/>
              </a:rPr>
              <a:t>How to Obtain a </a:t>
            </a:r>
            <a:r>
              <a:rPr lang="en-US" altLang="en-US" dirty="0" smtClean="0">
                <a:ea typeface="+mj-ea"/>
                <a:cs typeface="+mj-cs"/>
              </a:rPr>
              <a:t/>
            </a:r>
            <a:br>
              <a:rPr lang="en-US" altLang="en-US" dirty="0" smtClean="0">
                <a:ea typeface="+mj-ea"/>
                <a:cs typeface="+mj-cs"/>
              </a:rPr>
            </a:br>
            <a:r>
              <a:rPr lang="en-US" altLang="en-US" dirty="0" smtClean="0">
                <a:ea typeface="+mj-ea"/>
                <a:cs typeface="+mj-cs"/>
              </a:rPr>
              <a:t>VTPBIS State-Approved </a:t>
            </a:r>
            <a:r>
              <a:rPr lang="en-US" altLang="en-US" dirty="0">
                <a:ea typeface="+mj-ea"/>
                <a:cs typeface="+mj-cs"/>
              </a:rPr>
              <a:t>Coach</a:t>
            </a:r>
          </a:p>
        </p:txBody>
      </p:sp>
      <p:sp>
        <p:nvSpPr>
          <p:cNvPr id="113666" name="Content Placeholder 5"/>
          <p:cNvSpPr>
            <a:spLocks noGrp="1"/>
          </p:cNvSpPr>
          <p:nvPr>
            <p:ph idx="1"/>
          </p:nvPr>
        </p:nvSpPr>
        <p:spPr/>
        <p:txBody>
          <a:bodyPr>
            <a:normAutofit lnSpcReduction="10000"/>
          </a:bodyPr>
          <a:lstStyle/>
          <a:p>
            <a:pPr marL="0" indent="0">
              <a:lnSpc>
                <a:spcPct val="80000"/>
              </a:lnSpc>
              <a:buNone/>
            </a:pPr>
            <a:endParaRPr lang="en-US" altLang="en-US" sz="20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rPr>
              <a:t> Contact your VTPBIS State TA to review the needs of your SU/SD/School</a:t>
            </a:r>
          </a:p>
          <a:p>
            <a:pPr marL="0" indent="0">
              <a:lnSpc>
                <a:spcPct val="80000"/>
              </a:lnSpc>
              <a:buFont typeface="Calibri" charset="0"/>
              <a:buAutoNum type="arabicPeriod"/>
            </a:pPr>
            <a:endParaRPr lang="en-US" altLang="en-US" sz="24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rPr>
              <a:t> Review the VTPBIS Coach Fees: $62.50/hour, $250/half day or $500/day plus mileage</a:t>
            </a:r>
          </a:p>
          <a:p>
            <a:pPr marL="0" indent="0">
              <a:lnSpc>
                <a:spcPct val="80000"/>
              </a:lnSpc>
              <a:buFont typeface="Calibri" charset="0"/>
              <a:buAutoNum type="arabicPeriod"/>
            </a:pPr>
            <a:endParaRPr lang="en-US" altLang="en-US" sz="24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rPr>
              <a:t> Coordinate with your central office Grants Coordinator to use local funds or to apply for BEST/Act 230 funds</a:t>
            </a:r>
            <a:r>
              <a:rPr lang="en-US" altLang="en-US" sz="2400" dirty="0" smtClean="0">
                <a:ea typeface="ＭＳ Ｐゴシック" charset="-128"/>
              </a:rPr>
              <a:t>: </a:t>
            </a:r>
            <a:r>
              <a:rPr lang="en-US" altLang="en-US" sz="2400" dirty="0" smtClean="0">
                <a:ea typeface="ＭＳ Ｐゴシック" charset="-128"/>
                <a:hlinkClick r:id="rId3"/>
              </a:rPr>
              <a:t>http://education.vermont.gov/sites/aoe/files/documents/edu-integrated-frameworks-best-act-230-innovation-grant-instructions.pdf</a:t>
            </a:r>
            <a:r>
              <a:rPr lang="en-US" altLang="en-US" sz="2400" dirty="0" smtClean="0">
                <a:ea typeface="ＭＳ Ｐゴシック" charset="-128"/>
              </a:rPr>
              <a:t>. </a:t>
            </a:r>
          </a:p>
          <a:p>
            <a:pPr marL="0" indent="0">
              <a:lnSpc>
                <a:spcPct val="80000"/>
              </a:lnSpc>
              <a:buFont typeface="Calibri" charset="0"/>
              <a:buAutoNum type="arabicPeriod"/>
            </a:pPr>
            <a:endParaRPr lang="en-US" altLang="en-US" sz="2400" dirty="0">
              <a:ea typeface="ＭＳ Ｐゴシック" charset="-128"/>
            </a:endParaRPr>
          </a:p>
          <a:p>
            <a:pPr marL="0" indent="0">
              <a:lnSpc>
                <a:spcPct val="80000"/>
              </a:lnSpc>
              <a:buFont typeface="Calibri" charset="0"/>
              <a:buAutoNum type="arabicPeriod"/>
            </a:pPr>
            <a:r>
              <a:rPr lang="en-US" altLang="en-US" sz="2400" dirty="0">
                <a:ea typeface="ＭＳ Ｐゴシック" charset="-128"/>
                <a:hlinkClick r:id="rId4"/>
              </a:rPr>
              <a:t> </a:t>
            </a:r>
            <a:r>
              <a:rPr lang="en-US" altLang="en-US" sz="2400" dirty="0" smtClean="0">
                <a:ea typeface="ＭＳ Ｐゴシック" charset="-128"/>
              </a:rPr>
              <a:t>Contact a </a:t>
            </a:r>
            <a:r>
              <a:rPr lang="en-US" altLang="en-US" sz="2400" dirty="0">
                <a:ea typeface="ＭＳ Ｐゴシック" charset="-128"/>
              </a:rPr>
              <a:t>VTPBIS </a:t>
            </a:r>
            <a:r>
              <a:rPr lang="en-US" altLang="en-US" sz="2400" dirty="0" smtClean="0">
                <a:ea typeface="ＭＳ Ｐゴシック" charset="-128"/>
              </a:rPr>
              <a:t>State-Approved Coach: </a:t>
            </a:r>
            <a:r>
              <a:rPr lang="en-US" altLang="en-US" sz="2400" dirty="0" smtClean="0">
                <a:ea typeface="ＭＳ Ｐゴシック" charset="-128"/>
                <a:hlinkClick r:id="rId5"/>
              </a:rPr>
              <a:t>http://www.pbisvermont.org/resources/coaches-a-coordinators/coaches</a:t>
            </a:r>
            <a:r>
              <a:rPr lang="en-US" altLang="en-US" sz="2400" dirty="0">
                <a:ea typeface="ＭＳ Ｐゴシック" charset="-128"/>
              </a:rPr>
              <a:t>.</a:t>
            </a:r>
          </a:p>
        </p:txBody>
      </p:sp>
    </p:spTree>
    <p:extLst>
      <p:ext uri="{BB962C8B-B14F-4D97-AF65-F5344CB8AC3E}">
        <p14:creationId xmlns:p14="http://schemas.microsoft.com/office/powerpoint/2010/main" val="543983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the PD Calendar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443037"/>
            <a:ext cx="6455417" cy="50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21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143000" y="6096000"/>
            <a:ext cx="6858000" cy="762000"/>
          </a:xfrm>
          <a:prstGeom prst="rect">
            <a:avLst/>
          </a:prstGeom>
          <a:solidFill>
            <a:srgbClr val="008000">
              <a:alpha val="50195"/>
            </a:srgbClr>
          </a:solidFill>
          <a:ln w="9525">
            <a:noFill/>
            <a:miter lim="800000"/>
            <a:headEnd/>
            <a:tailEnd/>
          </a:ln>
        </p:spPr>
        <p:txBody>
          <a:bodyPr anchor="ctr"/>
          <a:lstStyle/>
          <a:p>
            <a:pPr algn="ctr">
              <a:defRPr/>
            </a:pPr>
            <a:endParaRPr lang="en-US" sz="2000" dirty="0">
              <a:latin typeface="+mj-lt"/>
              <a:cs typeface="ＭＳ Ｐゴシック" charset="-128"/>
            </a:endParaRPr>
          </a:p>
          <a:p>
            <a:pPr algn="ctr">
              <a:defRPr/>
            </a:pPr>
            <a:r>
              <a:rPr lang="en-US" sz="2000" dirty="0">
                <a:latin typeface="+mj-lt"/>
                <a:cs typeface="ＭＳ Ｐゴシック" charset="-128"/>
              </a:rPr>
              <a:t>When in doubt, contact Anne Dubie!</a:t>
            </a:r>
          </a:p>
          <a:p>
            <a:pPr algn="ctr">
              <a:defRPr/>
            </a:pPr>
            <a:r>
              <a:rPr lang="en-US" sz="2000" dirty="0">
                <a:latin typeface="+mj-lt"/>
                <a:cs typeface="ＭＳ Ｐゴシック" charset="-128"/>
              </a:rPr>
              <a:t>(802) 656-5775 or </a:t>
            </a:r>
            <a:r>
              <a:rPr lang="en-US" sz="2000" dirty="0">
                <a:latin typeface="+mj-lt"/>
                <a:cs typeface="ＭＳ Ｐゴシック" charset="-128"/>
                <a:hlinkClick r:id="rId3"/>
              </a:rPr>
              <a:t>Anne.Dubie@uvm.edu</a:t>
            </a:r>
            <a:endParaRPr lang="en-US" sz="2000" dirty="0">
              <a:latin typeface="+mj-lt"/>
              <a:cs typeface="ＭＳ Ｐゴシック" charset="-128"/>
            </a:endParaRPr>
          </a:p>
          <a:p>
            <a:pPr algn="ctr">
              <a:defRPr/>
            </a:pPr>
            <a:endParaRPr lang="en-US" sz="2000" dirty="0">
              <a:latin typeface="+mj-lt"/>
              <a:cs typeface="ＭＳ Ｐゴシック" charset="-128"/>
            </a:endParaRPr>
          </a:p>
        </p:txBody>
      </p:sp>
      <p:pic>
        <p:nvPicPr>
          <p:cNvPr id="207875" name="Picture 1"/>
          <p:cNvPicPr>
            <a:picLocks noChangeAspect="1"/>
          </p:cNvPicPr>
          <p:nvPr/>
        </p:nvPicPr>
        <p:blipFill>
          <a:blip r:embed="rId4">
            <a:extLst>
              <a:ext uri="{28A0092B-C50C-407E-A947-70E740481C1C}">
                <a14:useLocalDpi xmlns:a14="http://schemas.microsoft.com/office/drawing/2010/main" val="0"/>
              </a:ext>
            </a:extLst>
          </a:blip>
          <a:srcRect l="11534" t="9769" r="18098" b="8981"/>
          <a:stretch>
            <a:fillRect/>
          </a:stretch>
        </p:blipFill>
        <p:spPr bwMode="auto">
          <a:xfrm>
            <a:off x="3345656" y="1144652"/>
            <a:ext cx="2452688"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14867" y="152400"/>
            <a:ext cx="7620000" cy="1143000"/>
          </a:xfrm>
        </p:spPr>
        <p:txBody>
          <a:bodyPr/>
          <a:lstStyle/>
          <a:p>
            <a:r>
              <a:rPr lang="en-US" sz="4400" dirty="0" smtClean="0"/>
              <a:t>Questions? Contact a VTPBIS TA</a:t>
            </a:r>
            <a:endParaRPr lang="en-US" sz="4400" dirty="0"/>
          </a:p>
        </p:txBody>
      </p:sp>
    </p:spTree>
    <p:extLst>
      <p:ext uri="{BB962C8B-B14F-4D97-AF65-F5344CB8AC3E}">
        <p14:creationId xmlns:p14="http://schemas.microsoft.com/office/powerpoint/2010/main" val="1887561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1"/>
          <p:cNvSpPr>
            <a:spLocks noChangeArrowheads="1"/>
          </p:cNvSpPr>
          <p:nvPr/>
        </p:nvSpPr>
        <p:spPr bwMode="auto">
          <a:xfrm rot="-1646119">
            <a:off x="-289259" y="3941767"/>
            <a:ext cx="68047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400">
                <a:latin typeface="Arial" charset="0"/>
                <a:hlinkClick r:id="rId3"/>
              </a:rPr>
              <a:t>https://</a:t>
            </a:r>
            <a:r>
              <a:rPr lang="en-US" altLang="en-US" sz="2400" dirty="0">
                <a:latin typeface="Arial" charset="0"/>
                <a:hlinkClick r:id="rId3"/>
              </a:rPr>
              <a:t>www.facebook.com/groups/PBISVermont/</a:t>
            </a:r>
            <a:endParaRPr lang="en-US" altLang="en-US" sz="2400" dirty="0">
              <a:latin typeface="Arial" charset="0"/>
            </a:endParaRPr>
          </a:p>
          <a:p>
            <a:pPr>
              <a:spcBef>
                <a:spcPct val="0"/>
              </a:spcBef>
              <a:buFontTx/>
              <a:buNone/>
            </a:pPr>
            <a:endParaRPr lang="en-US" altLang="en-US" sz="2400" dirty="0">
              <a:latin typeface="Arial" charset="0"/>
            </a:endParaRPr>
          </a:p>
        </p:txBody>
      </p:sp>
      <p:pic>
        <p:nvPicPr>
          <p:cNvPr id="2099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97540">
            <a:off x="1029424" y="2461163"/>
            <a:ext cx="28622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15578">
            <a:off x="5847215" y="1913792"/>
            <a:ext cx="22955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4" name="AutoShape 2" descr="mage result for pinterest"/>
          <p:cNvSpPr>
            <a:spLocks noChangeAspect="1" noChangeArrowheads="1"/>
          </p:cNvSpPr>
          <p:nvPr/>
        </p:nvSpPr>
        <p:spPr bwMode="auto">
          <a:xfrm>
            <a:off x="11430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endParaRPr lang="en-US" altLang="en-US" sz="2400">
              <a:latin typeface="Arial" charset="0"/>
            </a:endParaRPr>
          </a:p>
        </p:txBody>
      </p:sp>
      <p:sp>
        <p:nvSpPr>
          <p:cNvPr id="209925" name="Rectangle 2"/>
          <p:cNvSpPr>
            <a:spLocks noChangeArrowheads="1"/>
          </p:cNvSpPr>
          <p:nvPr/>
        </p:nvSpPr>
        <p:spPr bwMode="auto">
          <a:xfrm>
            <a:off x="5506241" y="4357267"/>
            <a:ext cx="31039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2400" dirty="0">
                <a:latin typeface="Arial" charset="0"/>
                <a:hlinkClick r:id="rId6"/>
              </a:rPr>
              <a:t>https://twitter.com/vtpbis</a:t>
            </a:r>
            <a:endParaRPr lang="en-US" altLang="en-US" sz="2400" dirty="0">
              <a:latin typeface="Arial" charset="0"/>
            </a:endParaRPr>
          </a:p>
          <a:p>
            <a:pPr>
              <a:spcBef>
                <a:spcPct val="0"/>
              </a:spcBef>
              <a:buFontTx/>
              <a:buNone/>
            </a:pPr>
            <a:endParaRPr lang="en-US" altLang="en-US" sz="2400" dirty="0">
              <a:latin typeface="Arial" charset="0"/>
            </a:endParaRPr>
          </a:p>
        </p:txBody>
      </p:sp>
      <p:sp>
        <p:nvSpPr>
          <p:cNvPr id="209926" name="Title 8"/>
          <p:cNvSpPr>
            <a:spLocks noGrp="1"/>
          </p:cNvSpPr>
          <p:nvPr>
            <p:ph type="title"/>
          </p:nvPr>
        </p:nvSpPr>
        <p:spPr/>
        <p:txBody>
          <a:bodyPr/>
          <a:lstStyle/>
          <a:p>
            <a:pPr eaLnBrk="1" hangingPunct="1"/>
            <a:r>
              <a:rPr lang="en-US" altLang="en-US"/>
              <a:t>Stay Connected</a:t>
            </a:r>
          </a:p>
        </p:txBody>
      </p:sp>
      <p:sp>
        <p:nvSpPr>
          <p:cNvPr id="209927" name="TextBox 12"/>
          <p:cNvSpPr txBox="1">
            <a:spLocks noChangeArrowheads="1"/>
          </p:cNvSpPr>
          <p:nvPr/>
        </p:nvSpPr>
        <p:spPr bwMode="auto">
          <a:xfrm>
            <a:off x="2709863" y="5106990"/>
            <a:ext cx="388739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800" b="1" dirty="0">
                <a:solidFill>
                  <a:srgbClr val="0000FF"/>
                </a:solidFill>
              </a:rPr>
              <a:t>Please share all of the awesome things you are doing by using #VTPBIS or @VTPBIS</a:t>
            </a:r>
          </a:p>
        </p:txBody>
      </p:sp>
    </p:spTree>
    <p:extLst>
      <p:ext uri="{BB962C8B-B14F-4D97-AF65-F5344CB8AC3E}">
        <p14:creationId xmlns:p14="http://schemas.microsoft.com/office/powerpoint/2010/main" val="213676338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3">
            <a:lum bright="50000" contrast="-66000"/>
            <a:alphaModFix amt="67000"/>
            <a:extLst>
              <a:ext uri="{28A0092B-C50C-407E-A947-70E740481C1C}">
                <a14:useLocalDpi xmlns:a14="http://schemas.microsoft.com/office/drawing/2010/main" val="0"/>
              </a:ext>
            </a:extLst>
          </a:blip>
          <a:srcRect/>
          <a:stretch>
            <a:fillRect/>
          </a:stretch>
        </p:blipFill>
        <p:spPr bwMode="auto">
          <a:xfrm>
            <a:off x="1143000" y="807244"/>
            <a:ext cx="6858000" cy="6070600"/>
          </a:xfrm>
          <a:prstGeom prst="rect">
            <a:avLst/>
          </a:prstGeom>
          <a:noFill/>
          <a:ln>
            <a:noFill/>
          </a:ln>
          <a:extLst>
            <a:ext uri="{909E8E84-426E-40DD-AFC4-6F175D3DCCD1}">
              <a14:hiddenFill xmlns:a14="http://schemas.microsoft.com/office/drawing/2010/main">
                <a:solidFill>
                  <a:srgbClr val="FFFFFF">
                    <a:alpha val="6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a:xfrm>
            <a:off x="628650" y="267524"/>
            <a:ext cx="7886700" cy="965964"/>
          </a:xfrm>
        </p:spPr>
        <p:txBody>
          <a:bodyPr/>
          <a:lstStyle/>
          <a:p>
            <a:r>
              <a:rPr lang="en-US" altLang="en-US"/>
              <a:t>BEST Expectations</a:t>
            </a:r>
          </a:p>
        </p:txBody>
      </p:sp>
      <p:sp>
        <p:nvSpPr>
          <p:cNvPr id="34819" name="Rectangle 3"/>
          <p:cNvSpPr>
            <a:spLocks noGrp="1" noChangeArrowheads="1"/>
          </p:cNvSpPr>
          <p:nvPr>
            <p:ph idx="1"/>
          </p:nvPr>
        </p:nvSpPr>
        <p:spPr>
          <a:xfrm>
            <a:off x="1485900" y="1619250"/>
            <a:ext cx="6172200" cy="4446588"/>
          </a:xfrm>
        </p:spPr>
        <p:txBody>
          <a:bodyPr/>
          <a:lstStyle/>
          <a:p>
            <a:pPr algn="ctr"/>
            <a:endParaRPr lang="en-US" altLang="en-US" sz="4000" dirty="0"/>
          </a:p>
          <a:p>
            <a:pPr algn="ctr"/>
            <a:r>
              <a:rPr lang="en-US" altLang="en-US" sz="4000" dirty="0"/>
              <a:t>Be present</a:t>
            </a:r>
          </a:p>
          <a:p>
            <a:pPr algn="ctr"/>
            <a:r>
              <a:rPr lang="en-US" altLang="en-US" sz="4000" dirty="0"/>
              <a:t>Engage with others</a:t>
            </a:r>
          </a:p>
          <a:p>
            <a:pPr algn="ctr"/>
            <a:r>
              <a:rPr lang="en-US" altLang="en-US" sz="4000" dirty="0"/>
              <a:t>Strengths-based</a:t>
            </a:r>
          </a:p>
          <a:p>
            <a:pPr algn="ctr"/>
            <a:r>
              <a:rPr lang="en-US" altLang="en-US" sz="4000" dirty="0"/>
              <a:t>Team solutions</a:t>
            </a:r>
          </a:p>
          <a:p>
            <a:pPr algn="ctr">
              <a:buFont typeface="Arial" charset="0"/>
              <a:buNone/>
            </a:pPr>
            <a:endParaRPr lang="en-US" altLang="en-US" sz="4000" dirty="0"/>
          </a:p>
          <a:p>
            <a:endParaRPr lang="en-US" altLang="en-US" dirty="0"/>
          </a:p>
          <a:p>
            <a:endParaRPr lang="en-US" altLang="en-US" dirty="0"/>
          </a:p>
        </p:txBody>
      </p:sp>
    </p:spTree>
    <p:extLst>
      <p:ext uri="{BB962C8B-B14F-4D97-AF65-F5344CB8AC3E}">
        <p14:creationId xmlns:p14="http://schemas.microsoft.com/office/powerpoint/2010/main" val="2180894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a:solidFill>
            <a:schemeClr val="bg1"/>
          </a:solidFill>
        </p:spPr>
        <p:txBody>
          <a:bodyPr>
            <a:normAutofit fontScale="92500" lnSpcReduction="10000"/>
          </a:bodyPr>
          <a:lstStyle/>
          <a:p>
            <a:r>
              <a:rPr lang="en-US" sz="3200" dirty="0" smtClean="0"/>
              <a:t>Explore current strategies for engaging families</a:t>
            </a:r>
          </a:p>
          <a:p>
            <a:r>
              <a:rPr lang="en-US" sz="3200" dirty="0" smtClean="0"/>
              <a:t>Examine family engagement opportunities across tiers</a:t>
            </a:r>
          </a:p>
          <a:p>
            <a:r>
              <a:rPr lang="en-US" sz="3200" dirty="0" smtClean="0"/>
              <a:t>Examine barriers to family engagement across the tiers</a:t>
            </a:r>
          </a:p>
          <a:p>
            <a:r>
              <a:rPr lang="en-US" sz="3200" dirty="0" smtClean="0"/>
              <a:t>Enhance strategies for strengthening relationships with families</a:t>
            </a:r>
          </a:p>
          <a:p>
            <a:r>
              <a:rPr lang="en-US" sz="3200" dirty="0" smtClean="0"/>
              <a:t>Share tools and resources for engaging families</a:t>
            </a:r>
            <a:endParaRPr lang="en-US" sz="3200" dirty="0"/>
          </a:p>
        </p:txBody>
      </p:sp>
    </p:spTree>
    <p:extLst>
      <p:ext uri="{BB962C8B-B14F-4D97-AF65-F5344CB8AC3E}">
        <p14:creationId xmlns:p14="http://schemas.microsoft.com/office/powerpoint/2010/main" val="3456020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Reflections	</a:t>
            </a:r>
            <a:endParaRPr lang="en-US" dirty="0"/>
          </a:p>
        </p:txBody>
      </p:sp>
      <p:sp>
        <p:nvSpPr>
          <p:cNvPr id="2" name="Content Placeholder 1"/>
          <p:cNvSpPr>
            <a:spLocks noGrp="1"/>
          </p:cNvSpPr>
          <p:nvPr>
            <p:ph idx="1"/>
          </p:nvPr>
        </p:nvSpPr>
        <p:spPr/>
        <p:txBody>
          <a:bodyPr>
            <a:normAutofit/>
          </a:bodyPr>
          <a:lstStyle/>
          <a:p>
            <a:pPr marL="114300" indent="0">
              <a:buNone/>
            </a:pPr>
            <a:r>
              <a:rPr lang="en-US" sz="3200" dirty="0" smtClean="0"/>
              <a:t>Think of a time when you felt really engaged with a parent.</a:t>
            </a:r>
          </a:p>
          <a:p>
            <a:pPr lvl="1"/>
            <a:r>
              <a:rPr lang="en-US" sz="3200" dirty="0" smtClean="0"/>
              <a:t>What were the circumstances?</a:t>
            </a:r>
          </a:p>
          <a:p>
            <a:pPr lvl="1"/>
            <a:r>
              <a:rPr lang="en-US" sz="3200" dirty="0" smtClean="0"/>
              <a:t>What was the forum?</a:t>
            </a:r>
          </a:p>
          <a:p>
            <a:pPr lvl="1"/>
            <a:r>
              <a:rPr lang="en-US" sz="3200" dirty="0" smtClean="0"/>
              <a:t>What strategies did you use?</a:t>
            </a:r>
          </a:p>
          <a:p>
            <a:pPr lvl="1"/>
            <a:r>
              <a:rPr lang="en-US" sz="3200" dirty="0" smtClean="0"/>
              <a:t>What qualities did the parent have?</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86157"/>
            <a:ext cx="3733801" cy="151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79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7620000" cy="1143000"/>
          </a:xfrm>
        </p:spPr>
        <p:txBody>
          <a:bodyPr/>
          <a:lstStyle/>
          <a:p>
            <a:r>
              <a:rPr lang="en-US" sz="6000" dirty="0" smtClean="0"/>
              <a:t>So, what do we know?</a:t>
            </a:r>
            <a:endParaRPr lang="en-US" sz="6000" dirty="0"/>
          </a:p>
        </p:txBody>
      </p:sp>
    </p:spTree>
    <p:extLst>
      <p:ext uri="{BB962C8B-B14F-4D97-AF65-F5344CB8AC3E}">
        <p14:creationId xmlns:p14="http://schemas.microsoft.com/office/powerpoint/2010/main" val="88466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 and Family Collaboration:  Improving Student Outcomes</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Several decades of research suggests…</a:t>
            </a:r>
          </a:p>
          <a:p>
            <a:r>
              <a:rPr lang="en-US" sz="2800" dirty="0" smtClean="0"/>
              <a:t>Strong </a:t>
            </a:r>
            <a:r>
              <a:rPr lang="en-US" sz="2800" dirty="0"/>
              <a:t>partnerships between </a:t>
            </a:r>
            <a:r>
              <a:rPr lang="en-US" sz="2800" dirty="0" smtClean="0"/>
              <a:t>families, schools</a:t>
            </a:r>
            <a:r>
              <a:rPr lang="en-US" sz="2800" dirty="0"/>
              <a:t>, and communities </a:t>
            </a:r>
            <a:r>
              <a:rPr lang="en-US" sz="2800" dirty="0" smtClean="0"/>
              <a:t> </a:t>
            </a:r>
            <a:endParaRPr lang="en-US" sz="2800" dirty="0"/>
          </a:p>
          <a:p>
            <a:r>
              <a:rPr lang="en-US" sz="2800" dirty="0" smtClean="0"/>
              <a:t>Building a caring community </a:t>
            </a:r>
          </a:p>
          <a:p>
            <a:r>
              <a:rPr lang="en-US" sz="2800" dirty="0" smtClean="0"/>
              <a:t>Dynamic, positive and productive </a:t>
            </a:r>
            <a:r>
              <a:rPr lang="en-US" sz="2800" b="1" dirty="0" smtClean="0"/>
              <a:t>collaboration</a:t>
            </a:r>
            <a:endParaRPr lang="en-US" sz="2800" dirty="0"/>
          </a:p>
        </p:txBody>
      </p:sp>
      <p:sp>
        <p:nvSpPr>
          <p:cNvPr id="4" name="Footer Placeholder 3"/>
          <p:cNvSpPr>
            <a:spLocks noGrp="1"/>
          </p:cNvSpPr>
          <p:nvPr>
            <p:ph type="ftr" sz="quarter" idx="11"/>
          </p:nvPr>
        </p:nvSpPr>
        <p:spPr/>
        <p:txBody>
          <a:bodyPr/>
          <a:lstStyle/>
          <a:p>
            <a:r>
              <a:rPr lang="en-US" dirty="0" smtClean="0"/>
              <a:t>Source = MTSS VT Field guide</a:t>
            </a:r>
            <a:endParaRPr lang="en-US" dirty="0"/>
          </a:p>
        </p:txBody>
      </p:sp>
    </p:spTree>
    <p:extLst>
      <p:ext uri="{BB962C8B-B14F-4D97-AF65-F5344CB8AC3E}">
        <p14:creationId xmlns:p14="http://schemas.microsoft.com/office/powerpoint/2010/main" val="106402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Engaging Families: What really works?</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sz="4600" dirty="0" smtClean="0">
                <a:effectLst/>
              </a:rPr>
              <a:t>Positive expectations = 15%</a:t>
            </a:r>
          </a:p>
          <a:p>
            <a:pPr lvl="1">
              <a:defRPr/>
            </a:pPr>
            <a:r>
              <a:rPr lang="en-US" sz="4600" dirty="0" smtClean="0"/>
              <a:t>Generation of hope</a:t>
            </a:r>
          </a:p>
          <a:p>
            <a:pPr lvl="1">
              <a:defRPr/>
            </a:pPr>
            <a:r>
              <a:rPr lang="en-US" sz="4600" dirty="0" smtClean="0">
                <a:effectLst/>
              </a:rPr>
              <a:t>Expectation of change</a:t>
            </a:r>
          </a:p>
          <a:p>
            <a:pPr lvl="1">
              <a:defRPr/>
            </a:pPr>
            <a:r>
              <a:rPr lang="en-US" sz="4600" dirty="0" smtClean="0"/>
              <a:t>Provider confidence</a:t>
            </a:r>
            <a:endParaRPr lang="en-US" sz="4600" dirty="0" smtClean="0">
              <a:effectLst/>
            </a:endParaRPr>
          </a:p>
          <a:p>
            <a:pPr>
              <a:defRPr/>
            </a:pPr>
            <a:r>
              <a:rPr lang="en-US" sz="4600" dirty="0" smtClean="0"/>
              <a:t>Personality, warmth, empathy = 15%</a:t>
            </a:r>
          </a:p>
          <a:p>
            <a:pPr>
              <a:defRPr/>
            </a:pPr>
            <a:r>
              <a:rPr lang="en-US" sz="4600" dirty="0" smtClean="0">
                <a:effectLst/>
              </a:rPr>
              <a:t>Client’s strengths and access to resources = 40%</a:t>
            </a:r>
          </a:p>
          <a:p>
            <a:pPr marL="0" indent="0" algn="ctr">
              <a:buFont typeface="Wingdings" pitchFamily="2" charset="2"/>
              <a:buNone/>
              <a:defRPr/>
            </a:pPr>
            <a:endParaRPr lang="en-US" sz="4600" dirty="0"/>
          </a:p>
          <a:p>
            <a:pPr marL="0" indent="0">
              <a:buFont typeface="Wingdings" pitchFamily="2" charset="2"/>
              <a:buNone/>
              <a:defRPr/>
            </a:pPr>
            <a:endParaRPr lang="en-US" sz="2000" dirty="0">
              <a:effectLst/>
            </a:endParaRPr>
          </a:p>
          <a:p>
            <a:pPr marL="0" indent="0">
              <a:buFont typeface="Wingdings" pitchFamily="2" charset="2"/>
              <a:buNone/>
              <a:defRPr/>
            </a:pPr>
            <a:endParaRPr lang="en-US" sz="2000" dirty="0">
              <a:effectLst/>
            </a:endParaRPr>
          </a:p>
          <a:p>
            <a:pPr marL="0" indent="0">
              <a:buFont typeface="Wingdings" pitchFamily="2" charset="2"/>
              <a:buNone/>
              <a:defRPr/>
            </a:pPr>
            <a:r>
              <a:rPr lang="en-US" sz="1000" dirty="0">
                <a:effectLst/>
              </a:rPr>
              <a:t> </a:t>
            </a:r>
          </a:p>
          <a:p>
            <a:pPr marL="0" indent="0">
              <a:buFont typeface="Wingdings" pitchFamily="2" charset="2"/>
              <a:buNone/>
              <a:defRPr/>
            </a:pPr>
            <a:r>
              <a:rPr lang="en-US" sz="2000" dirty="0">
                <a:effectLst/>
              </a:rPr>
              <a:t> </a:t>
            </a:r>
          </a:p>
          <a:p>
            <a:pPr>
              <a:defRPr/>
            </a:pPr>
            <a:endParaRPr lang="en-US" sz="2000" dirty="0"/>
          </a:p>
        </p:txBody>
      </p:sp>
      <p:sp>
        <p:nvSpPr>
          <p:cNvPr id="4" name="Footer Placeholder 3"/>
          <p:cNvSpPr>
            <a:spLocks noGrp="1"/>
          </p:cNvSpPr>
          <p:nvPr>
            <p:ph type="ftr" sz="quarter" idx="11"/>
          </p:nvPr>
        </p:nvSpPr>
        <p:spPr/>
        <p:txBody>
          <a:bodyPr/>
          <a:lstStyle/>
          <a:p>
            <a:r>
              <a:rPr lang="en-US" smtClean="0"/>
              <a:t>Knowing the effectiveness of evidence based practice:  Richard C. Rapp and D. Timothy Lane</a:t>
            </a:r>
            <a:endParaRPr lang="en-US"/>
          </a:p>
        </p:txBody>
      </p:sp>
    </p:spTree>
    <p:extLst>
      <p:ext uri="{BB962C8B-B14F-4D97-AF65-F5344CB8AC3E}">
        <p14:creationId xmlns:p14="http://schemas.microsoft.com/office/powerpoint/2010/main" val="61981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588</TotalTime>
  <Words>2128</Words>
  <Application>Microsoft Macintosh PowerPoint</Application>
  <PresentationFormat>On-screen Show (4:3)</PresentationFormat>
  <Paragraphs>340</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Calibri</vt:lpstr>
      <vt:lpstr>Cambria</vt:lpstr>
      <vt:lpstr>Century Gothic</vt:lpstr>
      <vt:lpstr>ＭＳ Ｐゴシック</vt:lpstr>
      <vt:lpstr>Wingdings</vt:lpstr>
      <vt:lpstr>Arial</vt:lpstr>
      <vt:lpstr>Adjacency</vt:lpstr>
      <vt:lpstr>Engaging Families</vt:lpstr>
      <vt:lpstr> Maximizing Your Session Participation </vt:lpstr>
      <vt:lpstr>Where are you in the implementation process?   Adapted from Fixsen &amp; Blase, 2005</vt:lpstr>
      <vt:lpstr>BEST Expectations</vt:lpstr>
      <vt:lpstr>Learning Outcomes</vt:lpstr>
      <vt:lpstr>Reflections </vt:lpstr>
      <vt:lpstr>So, what do we know?</vt:lpstr>
      <vt:lpstr>Parent and Family Collaboration:  Improving Student Outcomes</vt:lpstr>
      <vt:lpstr>Engaging Families: What really works?</vt:lpstr>
      <vt:lpstr>Three Key Strategies for  Family Involvement</vt:lpstr>
      <vt:lpstr>What Do We Want to Do?</vt:lpstr>
      <vt:lpstr>Parents Involvement At Every Tier</vt:lpstr>
      <vt:lpstr>Natural Opportunities</vt:lpstr>
      <vt:lpstr>Family Engagement Measures</vt:lpstr>
      <vt:lpstr>Universal</vt:lpstr>
      <vt:lpstr>Universal Resources</vt:lpstr>
      <vt:lpstr>Beyond the Bake Sale</vt:lpstr>
      <vt:lpstr>Too Much Information</vt:lpstr>
      <vt:lpstr>Targeted</vt:lpstr>
      <vt:lpstr>Targeted Resource</vt:lpstr>
      <vt:lpstr>Intensive</vt:lpstr>
      <vt:lpstr>Barriers to Family Involvement</vt:lpstr>
      <vt:lpstr>Safety and Security</vt:lpstr>
      <vt:lpstr>Creating Sanctuary</vt:lpstr>
      <vt:lpstr>Changing the Paradigm and Assumptions</vt:lpstr>
      <vt:lpstr>It Really Does Take a Village</vt:lpstr>
      <vt:lpstr>What We Don’t Know…</vt:lpstr>
      <vt:lpstr>What Comes Into the Room?</vt:lpstr>
      <vt:lpstr>The Johari Window</vt:lpstr>
      <vt:lpstr>A Few Ideas</vt:lpstr>
      <vt:lpstr>Empathy and Attunement</vt:lpstr>
      <vt:lpstr>Brene Brown on Empathy</vt:lpstr>
      <vt:lpstr>Resources</vt:lpstr>
      <vt:lpstr>PowerPoint Presentation</vt:lpstr>
      <vt:lpstr>How to Obtain a  VTPBIS State-Approved Coach</vt:lpstr>
      <vt:lpstr>Explore the PD Calendar</vt:lpstr>
      <vt:lpstr>Questions? Contact a VTPBIS TA</vt:lpstr>
      <vt:lpstr>Stay Connected</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Families</dc:title>
  <dc:creator>Kym Asam</dc:creator>
  <cp:lastModifiedBy>Microsoft Office User</cp:lastModifiedBy>
  <cp:revision>58</cp:revision>
  <dcterms:created xsi:type="dcterms:W3CDTF">2014-03-27T14:08:28Z</dcterms:created>
  <dcterms:modified xsi:type="dcterms:W3CDTF">2017-10-08T15:16:14Z</dcterms:modified>
</cp:coreProperties>
</file>