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8" r:id="rId2"/>
    <p:sldId id="269" r:id="rId3"/>
    <p:sldId id="270" r:id="rId4"/>
    <p:sldId id="271" r:id="rId5"/>
    <p:sldId id="272" r:id="rId6"/>
    <p:sldId id="258" r:id="rId7"/>
    <p:sldId id="264" r:id="rId8"/>
    <p:sldId id="261" r:id="rId9"/>
    <p:sldId id="277" r:id="rId10"/>
    <p:sldId id="260" r:id="rId11"/>
    <p:sldId id="259" r:id="rId12"/>
    <p:sldId id="278" r:id="rId13"/>
    <p:sldId id="287" r:id="rId14"/>
    <p:sldId id="262" r:id="rId15"/>
    <p:sldId id="286" r:id="rId16"/>
    <p:sldId id="265" r:id="rId17"/>
    <p:sldId id="279" r:id="rId18"/>
    <p:sldId id="280" r:id="rId19"/>
    <p:sldId id="281" r:id="rId20"/>
    <p:sldId id="282" r:id="rId21"/>
    <p:sldId id="283" r:id="rId22"/>
    <p:sldId id="284" r:id="rId23"/>
    <p:sldId id="285" r:id="rId24"/>
    <p:sldId id="267" r:id="rId25"/>
    <p:sldId id="273" r:id="rId26"/>
    <p:sldId id="274" r:id="rId27"/>
    <p:sldId id="275"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9"/>
    <p:restoredTop sz="94675"/>
  </p:normalViewPr>
  <p:slideViewPr>
    <p:cSldViewPr snapToGrid="0" snapToObjects="1">
      <p:cViewPr>
        <p:scale>
          <a:sx n="68" d="100"/>
          <a:sy n="68" d="100"/>
        </p:scale>
        <p:origin x="968"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5910C-841A-4770-8850-B1893A9DF604}"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en-US"/>
        </a:p>
      </dgm:t>
    </dgm:pt>
    <dgm:pt modelId="{A9B54138-0C0B-4B41-AE76-E45327B1386A}">
      <dgm:prSet phldrT="[Text]" custT="1"/>
      <dgm:spPr/>
      <dgm:t>
        <a:bodyPr/>
        <a:lstStyle/>
        <a:p>
          <a:r>
            <a:rPr lang="en-US" sz="2600" b="0" dirty="0" smtClean="0">
              <a:latin typeface="+mj-lt"/>
            </a:rPr>
            <a:t>Exploration &amp; Adoption</a:t>
          </a:r>
        </a:p>
      </dgm:t>
    </dgm:pt>
    <dgm:pt modelId="{C15114FA-858E-4CC7-970D-317A88EF07AA}" type="parTrans" cxnId="{F3E87748-4CBA-47AA-B4BD-2DCE1575A622}">
      <dgm:prSet/>
      <dgm:spPr/>
      <dgm:t>
        <a:bodyPr/>
        <a:lstStyle/>
        <a:p>
          <a:endParaRPr lang="en-US"/>
        </a:p>
      </dgm:t>
    </dgm:pt>
    <dgm:pt modelId="{3416F508-DFDB-4688-A8E9-F5C641F659AE}" type="sibTrans" cxnId="{F3E87748-4CBA-47AA-B4BD-2DCE1575A622}">
      <dgm:prSet/>
      <dgm:spPr/>
      <dgm:t>
        <a:bodyPr/>
        <a:lstStyle/>
        <a:p>
          <a:endParaRPr lang="en-US"/>
        </a:p>
      </dgm:t>
    </dgm:pt>
    <dgm:pt modelId="{954AAE81-35C4-4C12-B62B-8709AEF99FD6}">
      <dgm:prSet phldrT="[Text]" custT="1"/>
      <dgm:spPr/>
      <dgm:t>
        <a:bodyPr/>
        <a:lstStyle/>
        <a:p>
          <a:r>
            <a:rPr lang="en-US" sz="2600" b="0" dirty="0" smtClean="0">
              <a:latin typeface="+mj-lt"/>
            </a:rPr>
            <a:t>Installation</a:t>
          </a:r>
          <a:endParaRPr lang="en-US" sz="2600" b="0" dirty="0">
            <a:latin typeface="+mj-lt"/>
          </a:endParaRPr>
        </a:p>
      </dgm:t>
    </dgm:pt>
    <dgm:pt modelId="{A8C4E290-19C4-45DD-8B7F-7FF42A3CD0C3}" type="parTrans" cxnId="{6B750B97-D182-4750-B489-5BD422762C08}">
      <dgm:prSet/>
      <dgm:spPr/>
      <dgm:t>
        <a:bodyPr/>
        <a:lstStyle/>
        <a:p>
          <a:endParaRPr lang="en-US"/>
        </a:p>
      </dgm:t>
    </dgm:pt>
    <dgm:pt modelId="{1060B8FA-63BC-4FD0-A65B-8BDE3C2CC7A4}" type="sibTrans" cxnId="{6B750B97-D182-4750-B489-5BD422762C08}">
      <dgm:prSet/>
      <dgm:spPr/>
      <dgm:t>
        <a:bodyPr/>
        <a:lstStyle/>
        <a:p>
          <a:endParaRPr lang="en-US"/>
        </a:p>
      </dgm:t>
    </dgm:pt>
    <dgm:pt modelId="{BCDC602B-6184-4667-A139-DDACE59DF40A}">
      <dgm:prSet phldrT="[Text]" custT="1"/>
      <dgm:spPr/>
      <dgm:t>
        <a:bodyPr/>
        <a:lstStyle/>
        <a:p>
          <a:r>
            <a:rPr lang="en-US" sz="2600" b="0" dirty="0" smtClean="0">
              <a:latin typeface="+mj-lt"/>
            </a:rPr>
            <a:t>Initial Implementation</a:t>
          </a:r>
          <a:endParaRPr lang="en-US" sz="2600" b="0" dirty="0">
            <a:latin typeface="+mj-lt"/>
          </a:endParaRPr>
        </a:p>
      </dgm:t>
    </dgm:pt>
    <dgm:pt modelId="{B6838095-522D-4DE9-BE9E-3BB75D39E16B}" type="parTrans" cxnId="{92DCFC75-A0E9-4AE6-B3DB-6E19991DE262}">
      <dgm:prSet/>
      <dgm:spPr/>
      <dgm:t>
        <a:bodyPr/>
        <a:lstStyle/>
        <a:p>
          <a:endParaRPr lang="en-US"/>
        </a:p>
      </dgm:t>
    </dgm:pt>
    <dgm:pt modelId="{E265E1DE-19AC-405C-B6D0-FB68C5B11008}" type="sibTrans" cxnId="{92DCFC75-A0E9-4AE6-B3DB-6E19991DE262}">
      <dgm:prSet/>
      <dgm:spPr/>
      <dgm:t>
        <a:bodyPr/>
        <a:lstStyle/>
        <a:p>
          <a:endParaRPr lang="en-US"/>
        </a:p>
      </dgm:t>
    </dgm:pt>
    <dgm:pt modelId="{CDB3692C-A880-496B-A6DA-BD3FD9CA1840}">
      <dgm:prSet phldrT="[Text]" custT="1"/>
      <dgm:spPr/>
      <dgm:t>
        <a:bodyPr/>
        <a:lstStyle/>
        <a:p>
          <a:pPr>
            <a:spcAft>
              <a:spcPts val="0"/>
            </a:spcAft>
          </a:pPr>
          <a:r>
            <a:rPr lang="en-US" sz="1700" spc="-40" baseline="0" dirty="0" smtClean="0"/>
            <a:t>We think we know what we need so we are planning to move forward (evidence-based)</a:t>
          </a:r>
        </a:p>
      </dgm:t>
    </dgm:pt>
    <dgm:pt modelId="{155E2A8C-3D98-4E2B-BB2F-6D706B74A491}" type="parTrans" cxnId="{0D35226E-FC2F-4DBE-B37B-BB569093E316}">
      <dgm:prSet/>
      <dgm:spPr/>
      <dgm:t>
        <a:bodyPr/>
        <a:lstStyle/>
        <a:p>
          <a:endParaRPr lang="en-US"/>
        </a:p>
      </dgm:t>
    </dgm:pt>
    <dgm:pt modelId="{F8C8E311-C50B-4F63-91A1-B5F91C05D3B6}" type="sibTrans" cxnId="{0D35226E-FC2F-4DBE-B37B-BB569093E316}">
      <dgm:prSet/>
      <dgm:spPr/>
      <dgm:t>
        <a:bodyPr/>
        <a:lstStyle/>
        <a:p>
          <a:endParaRPr lang="en-US"/>
        </a:p>
      </dgm:t>
    </dgm:pt>
    <dgm:pt modelId="{2482C623-A19B-44AA-A093-96807E3CE98F}">
      <dgm:prSet phldrT="[Text]" custT="1"/>
      <dgm:spPr/>
      <dgm:t>
        <a:bodyPr/>
        <a:lstStyle/>
        <a:p>
          <a:pPr>
            <a:spcAft>
              <a:spcPts val="0"/>
            </a:spcAft>
          </a:pPr>
          <a:r>
            <a:rPr lang="en-US" sz="1700" spc="-40" baseline="0" dirty="0" smtClean="0"/>
            <a:t>Let’s make sure we’re ready to implement (capacity infrastructure)</a:t>
          </a:r>
          <a:endParaRPr lang="en-US" sz="1700" spc="-40" baseline="0" dirty="0"/>
        </a:p>
      </dgm:t>
    </dgm:pt>
    <dgm:pt modelId="{34F7C83A-E5B5-4158-B744-A060F3FD4B62}" type="parTrans" cxnId="{4EBD8B83-A9BF-4167-B3C2-46DB14D47B31}">
      <dgm:prSet/>
      <dgm:spPr/>
      <dgm:t>
        <a:bodyPr/>
        <a:lstStyle/>
        <a:p>
          <a:endParaRPr lang="en-US"/>
        </a:p>
      </dgm:t>
    </dgm:pt>
    <dgm:pt modelId="{BB4AFB68-B06A-4815-B5D0-724654CA2CEF}" type="sibTrans" cxnId="{4EBD8B83-A9BF-4167-B3C2-46DB14D47B31}">
      <dgm:prSet/>
      <dgm:spPr/>
      <dgm:t>
        <a:bodyPr/>
        <a:lstStyle/>
        <a:p>
          <a:endParaRPr lang="en-US"/>
        </a:p>
      </dgm:t>
    </dgm:pt>
    <dgm:pt modelId="{F302D720-2B29-40DD-B835-FE6CC07497A7}">
      <dgm:prSet phldrT="[Text]" custT="1"/>
      <dgm:spPr/>
      <dgm:t>
        <a:bodyPr/>
        <a:lstStyle/>
        <a:p>
          <a:pPr>
            <a:spcAft>
              <a:spcPts val="0"/>
            </a:spcAft>
          </a:pPr>
          <a:r>
            <a:rPr lang="en-US" sz="1700" spc="-40" baseline="0" dirty="0" smtClean="0"/>
            <a:t>Let’s give it a try &amp; evaluate (demonstration)</a:t>
          </a:r>
          <a:endParaRPr lang="en-US" sz="1700" spc="-40" baseline="0" dirty="0"/>
        </a:p>
      </dgm:t>
    </dgm:pt>
    <dgm:pt modelId="{2002DB54-4EB0-4BD7-8CE4-0DD6D6325C5A}" type="parTrans" cxnId="{2654E34C-9B85-4E4A-A70A-F8D06B45CBF7}">
      <dgm:prSet/>
      <dgm:spPr/>
      <dgm:t>
        <a:bodyPr/>
        <a:lstStyle/>
        <a:p>
          <a:endParaRPr lang="en-US"/>
        </a:p>
      </dgm:t>
    </dgm:pt>
    <dgm:pt modelId="{D806E5EA-7F2B-47AA-9B85-8549408C67F9}" type="sibTrans" cxnId="{2654E34C-9B85-4E4A-A70A-F8D06B45CBF7}">
      <dgm:prSet/>
      <dgm:spPr/>
      <dgm:t>
        <a:bodyPr/>
        <a:lstStyle/>
        <a:p>
          <a:endParaRPr lang="en-US"/>
        </a:p>
      </dgm:t>
    </dgm:pt>
    <dgm:pt modelId="{C7BD12FB-6A55-495A-9BC4-3682C5DC453B}">
      <dgm:prSet phldrT="[Text]" custT="1"/>
      <dgm:spPr/>
      <dgm:t>
        <a:bodyPr/>
        <a:lstStyle/>
        <a:p>
          <a:r>
            <a:rPr lang="en-US" sz="2600" b="0" dirty="0" smtClean="0">
              <a:latin typeface="+mj-lt"/>
            </a:rPr>
            <a:t>Full Implementation</a:t>
          </a:r>
          <a:endParaRPr lang="en-US" sz="2600" b="0" dirty="0">
            <a:latin typeface="+mj-lt"/>
          </a:endParaRPr>
        </a:p>
      </dgm:t>
    </dgm:pt>
    <dgm:pt modelId="{01268581-07DB-4501-B1F6-A5BF0D9F37DC}" type="sibTrans" cxnId="{D2510023-DBCC-48E2-B7C0-6A4D6DBDE468}">
      <dgm:prSet/>
      <dgm:spPr/>
      <dgm:t>
        <a:bodyPr/>
        <a:lstStyle/>
        <a:p>
          <a:endParaRPr lang="en-US"/>
        </a:p>
      </dgm:t>
    </dgm:pt>
    <dgm:pt modelId="{CD9E1F7A-78EF-4234-9A41-E6B52954B843}" type="parTrans" cxnId="{D2510023-DBCC-48E2-B7C0-6A4D6DBDE468}">
      <dgm:prSet/>
      <dgm:spPr/>
      <dgm:t>
        <a:bodyPr/>
        <a:lstStyle/>
        <a:p>
          <a:endParaRPr lang="en-US"/>
        </a:p>
      </dgm:t>
    </dgm:pt>
    <dgm:pt modelId="{E6CD695C-6935-4EB5-99FB-4EC53F4C3810}">
      <dgm:prSet phldrT="[Text]" custT="1"/>
      <dgm:spPr/>
      <dgm:t>
        <a:bodyPr/>
        <a:lstStyle/>
        <a:p>
          <a:pPr>
            <a:spcAft>
              <a:spcPts val="0"/>
            </a:spcAft>
          </a:pPr>
          <a:r>
            <a:rPr lang="en-US" sz="1700" spc="-40" baseline="0" dirty="0" smtClean="0"/>
            <a:t>That worked, let’s do it for real and implement all tiers across all schools (investment)</a:t>
          </a:r>
          <a:endParaRPr lang="en-US" sz="1700" spc="-40" baseline="0" dirty="0"/>
        </a:p>
      </dgm:t>
    </dgm:pt>
    <dgm:pt modelId="{3815502A-F6F8-483E-9F3D-78B8E202480F}" type="sibTrans" cxnId="{3E7CF413-8F26-4959-B612-3403B92B6B82}">
      <dgm:prSet/>
      <dgm:spPr/>
      <dgm:t>
        <a:bodyPr/>
        <a:lstStyle/>
        <a:p>
          <a:endParaRPr lang="en-US"/>
        </a:p>
      </dgm:t>
    </dgm:pt>
    <dgm:pt modelId="{D2D6CA71-F6B8-4D88-95C9-CB59948B3F8F}" type="parTrans" cxnId="{3E7CF413-8F26-4959-B612-3403B92B6B82}">
      <dgm:prSet/>
      <dgm:spPr/>
      <dgm:t>
        <a:bodyPr/>
        <a:lstStyle/>
        <a:p>
          <a:endParaRPr lang="en-US"/>
        </a:p>
      </dgm:t>
    </dgm:pt>
    <dgm:pt modelId="{6DC1E86B-3651-4633-BD2A-A77A45D13CC3}">
      <dgm:prSet phldrT="[Text]" custT="1"/>
      <dgm:spPr/>
      <dgm:t>
        <a:bodyPr/>
        <a:lstStyle/>
        <a:p>
          <a:pPr>
            <a:spcAft>
              <a:spcPts val="0"/>
            </a:spcAft>
          </a:pPr>
          <a:r>
            <a:rPr lang="en-US" sz="1700" spc="-40" baseline="0" dirty="0" smtClean="0"/>
            <a:t>Let’s make it our way of doing business &amp; sustain implementation (institutionalized use)</a:t>
          </a:r>
          <a:endParaRPr lang="en-US" sz="1700" spc="-40" baseline="0" dirty="0"/>
        </a:p>
      </dgm:t>
    </dgm:pt>
    <dgm:pt modelId="{66A5CCF1-8F8F-4C1F-9B34-8858E68104EE}" type="parTrans" cxnId="{C8B3E949-1A60-44F3-89D1-1898D0654F1C}">
      <dgm:prSet/>
      <dgm:spPr/>
      <dgm:t>
        <a:bodyPr/>
        <a:lstStyle/>
        <a:p>
          <a:endParaRPr lang="en-US"/>
        </a:p>
      </dgm:t>
    </dgm:pt>
    <dgm:pt modelId="{CB343998-AA90-4932-92CC-DCEC3C6A30FB}" type="sibTrans" cxnId="{C8B3E949-1A60-44F3-89D1-1898D0654F1C}">
      <dgm:prSet/>
      <dgm:spPr/>
      <dgm:t>
        <a:bodyPr/>
        <a:lstStyle/>
        <a:p>
          <a:endParaRPr lang="en-US"/>
        </a:p>
      </dgm:t>
    </dgm:pt>
    <dgm:pt modelId="{F4206DCA-C717-4411-832B-33E2421E76FD}" type="pres">
      <dgm:prSet presAssocID="{CA85910C-841A-4770-8850-B1893A9DF604}" presName="linear" presStyleCnt="0">
        <dgm:presLayoutVars>
          <dgm:dir/>
          <dgm:animLvl val="lvl"/>
          <dgm:resizeHandles val="exact"/>
        </dgm:presLayoutVars>
      </dgm:prSet>
      <dgm:spPr/>
      <dgm:t>
        <a:bodyPr/>
        <a:lstStyle/>
        <a:p>
          <a:endParaRPr lang="en-US"/>
        </a:p>
      </dgm:t>
    </dgm:pt>
    <dgm:pt modelId="{5BEF5673-4A6A-48A1-B05B-9E48441BF1B1}" type="pres">
      <dgm:prSet presAssocID="{A9B54138-0C0B-4B41-AE76-E45327B1386A}" presName="parentLin" presStyleCnt="0"/>
      <dgm:spPr/>
    </dgm:pt>
    <dgm:pt modelId="{B2370C2D-CF9E-4FD6-A020-10EAE92B6680}" type="pres">
      <dgm:prSet presAssocID="{A9B54138-0C0B-4B41-AE76-E45327B1386A}" presName="parentLeftMargin" presStyleLbl="node1" presStyleIdx="0" presStyleCnt="4"/>
      <dgm:spPr/>
      <dgm:t>
        <a:bodyPr/>
        <a:lstStyle/>
        <a:p>
          <a:endParaRPr lang="en-US"/>
        </a:p>
      </dgm:t>
    </dgm:pt>
    <dgm:pt modelId="{1C83B8A7-E55A-4A95-9C9B-A2BC7606356D}" type="pres">
      <dgm:prSet presAssocID="{A9B54138-0C0B-4B41-AE76-E45327B1386A}" presName="parentText" presStyleLbl="node1" presStyleIdx="0" presStyleCnt="4" custScaleX="85028">
        <dgm:presLayoutVars>
          <dgm:chMax val="0"/>
          <dgm:bulletEnabled val="1"/>
        </dgm:presLayoutVars>
      </dgm:prSet>
      <dgm:spPr/>
      <dgm:t>
        <a:bodyPr/>
        <a:lstStyle/>
        <a:p>
          <a:endParaRPr lang="en-US"/>
        </a:p>
      </dgm:t>
    </dgm:pt>
    <dgm:pt modelId="{011F2DE6-CB91-4614-8B49-62B6276AF64B}" type="pres">
      <dgm:prSet presAssocID="{A9B54138-0C0B-4B41-AE76-E45327B1386A}" presName="negativeSpace" presStyleCnt="0"/>
      <dgm:spPr/>
    </dgm:pt>
    <dgm:pt modelId="{BD2F2B25-CDA2-492F-BAE1-6A1579CE9F2F}" type="pres">
      <dgm:prSet presAssocID="{A9B54138-0C0B-4B41-AE76-E45327B1386A}" presName="childText" presStyleLbl="conFgAcc1" presStyleIdx="0" presStyleCnt="4">
        <dgm:presLayoutVars>
          <dgm:bulletEnabled val="1"/>
        </dgm:presLayoutVars>
      </dgm:prSet>
      <dgm:spPr/>
      <dgm:t>
        <a:bodyPr/>
        <a:lstStyle/>
        <a:p>
          <a:endParaRPr lang="en-US"/>
        </a:p>
      </dgm:t>
    </dgm:pt>
    <dgm:pt modelId="{9F4CB8D5-F35D-48DD-B4AB-05F655E72361}" type="pres">
      <dgm:prSet presAssocID="{3416F508-DFDB-4688-A8E9-F5C641F659AE}" presName="spaceBetweenRectangles" presStyleCnt="0"/>
      <dgm:spPr/>
    </dgm:pt>
    <dgm:pt modelId="{DB145B6F-E7BA-43FD-B507-9D51683B4B18}" type="pres">
      <dgm:prSet presAssocID="{954AAE81-35C4-4C12-B62B-8709AEF99FD6}" presName="parentLin" presStyleCnt="0"/>
      <dgm:spPr/>
    </dgm:pt>
    <dgm:pt modelId="{5DAF8B3C-7685-4E39-8586-80AAA06B771A}" type="pres">
      <dgm:prSet presAssocID="{954AAE81-35C4-4C12-B62B-8709AEF99FD6}" presName="parentLeftMargin" presStyleLbl="node1" presStyleIdx="0" presStyleCnt="4"/>
      <dgm:spPr/>
      <dgm:t>
        <a:bodyPr/>
        <a:lstStyle/>
        <a:p>
          <a:endParaRPr lang="en-US"/>
        </a:p>
      </dgm:t>
    </dgm:pt>
    <dgm:pt modelId="{63DF7D70-FA28-4CB5-87C3-68C2218D59D9}" type="pres">
      <dgm:prSet presAssocID="{954AAE81-35C4-4C12-B62B-8709AEF99FD6}" presName="parentText" presStyleLbl="node1" presStyleIdx="1" presStyleCnt="4" custScaleX="85028">
        <dgm:presLayoutVars>
          <dgm:chMax val="0"/>
          <dgm:bulletEnabled val="1"/>
        </dgm:presLayoutVars>
      </dgm:prSet>
      <dgm:spPr/>
      <dgm:t>
        <a:bodyPr/>
        <a:lstStyle/>
        <a:p>
          <a:endParaRPr lang="en-US"/>
        </a:p>
      </dgm:t>
    </dgm:pt>
    <dgm:pt modelId="{C45987DA-4E2A-4D59-B90D-2636DA7D787E}" type="pres">
      <dgm:prSet presAssocID="{954AAE81-35C4-4C12-B62B-8709AEF99FD6}" presName="negativeSpace" presStyleCnt="0"/>
      <dgm:spPr/>
    </dgm:pt>
    <dgm:pt modelId="{C3D4A2DB-AD52-4904-A56F-39717FFF0012}" type="pres">
      <dgm:prSet presAssocID="{954AAE81-35C4-4C12-B62B-8709AEF99FD6}" presName="childText" presStyleLbl="conFgAcc1" presStyleIdx="1" presStyleCnt="4">
        <dgm:presLayoutVars>
          <dgm:bulletEnabled val="1"/>
        </dgm:presLayoutVars>
      </dgm:prSet>
      <dgm:spPr/>
      <dgm:t>
        <a:bodyPr/>
        <a:lstStyle/>
        <a:p>
          <a:endParaRPr lang="en-US"/>
        </a:p>
      </dgm:t>
    </dgm:pt>
    <dgm:pt modelId="{58E9F297-3D5E-4960-855C-FBC3D64A2B5C}" type="pres">
      <dgm:prSet presAssocID="{1060B8FA-63BC-4FD0-A65B-8BDE3C2CC7A4}" presName="spaceBetweenRectangles" presStyleCnt="0"/>
      <dgm:spPr/>
    </dgm:pt>
    <dgm:pt modelId="{9AC8DCEF-FFE7-4344-8840-88430EE3D49E}" type="pres">
      <dgm:prSet presAssocID="{BCDC602B-6184-4667-A139-DDACE59DF40A}" presName="parentLin" presStyleCnt="0"/>
      <dgm:spPr/>
    </dgm:pt>
    <dgm:pt modelId="{11E76175-F72D-4774-85B1-B5D11B736795}" type="pres">
      <dgm:prSet presAssocID="{BCDC602B-6184-4667-A139-DDACE59DF40A}" presName="parentLeftMargin" presStyleLbl="node1" presStyleIdx="1" presStyleCnt="4"/>
      <dgm:spPr/>
      <dgm:t>
        <a:bodyPr/>
        <a:lstStyle/>
        <a:p>
          <a:endParaRPr lang="en-US"/>
        </a:p>
      </dgm:t>
    </dgm:pt>
    <dgm:pt modelId="{223DD7FC-BB63-4487-83F2-E54C0643849F}" type="pres">
      <dgm:prSet presAssocID="{BCDC602B-6184-4667-A139-DDACE59DF40A}" presName="parentText" presStyleLbl="node1" presStyleIdx="2" presStyleCnt="4" custScaleX="85028">
        <dgm:presLayoutVars>
          <dgm:chMax val="0"/>
          <dgm:bulletEnabled val="1"/>
        </dgm:presLayoutVars>
      </dgm:prSet>
      <dgm:spPr/>
      <dgm:t>
        <a:bodyPr/>
        <a:lstStyle/>
        <a:p>
          <a:endParaRPr lang="en-US"/>
        </a:p>
      </dgm:t>
    </dgm:pt>
    <dgm:pt modelId="{A0039179-0BA9-4A41-8CBF-57747A1A0551}" type="pres">
      <dgm:prSet presAssocID="{BCDC602B-6184-4667-A139-DDACE59DF40A}" presName="negativeSpace" presStyleCnt="0"/>
      <dgm:spPr/>
    </dgm:pt>
    <dgm:pt modelId="{34868D5B-AE8B-4E00-8715-EF98D4DDE889}" type="pres">
      <dgm:prSet presAssocID="{BCDC602B-6184-4667-A139-DDACE59DF40A}" presName="childText" presStyleLbl="conFgAcc1" presStyleIdx="2" presStyleCnt="4">
        <dgm:presLayoutVars>
          <dgm:bulletEnabled val="1"/>
        </dgm:presLayoutVars>
      </dgm:prSet>
      <dgm:spPr/>
      <dgm:t>
        <a:bodyPr/>
        <a:lstStyle/>
        <a:p>
          <a:endParaRPr lang="en-US"/>
        </a:p>
      </dgm:t>
    </dgm:pt>
    <dgm:pt modelId="{1772B141-9D13-43D3-8680-33EC6A2AC0C6}" type="pres">
      <dgm:prSet presAssocID="{E265E1DE-19AC-405C-B6D0-FB68C5B11008}" presName="spaceBetweenRectangles" presStyleCnt="0"/>
      <dgm:spPr/>
    </dgm:pt>
    <dgm:pt modelId="{3010A21C-1F70-4535-8813-E113D843DD09}" type="pres">
      <dgm:prSet presAssocID="{C7BD12FB-6A55-495A-9BC4-3682C5DC453B}" presName="parentLin" presStyleCnt="0"/>
      <dgm:spPr/>
    </dgm:pt>
    <dgm:pt modelId="{E6A0C18A-5207-4A3F-AE2E-C8986783B039}" type="pres">
      <dgm:prSet presAssocID="{C7BD12FB-6A55-495A-9BC4-3682C5DC453B}" presName="parentLeftMargin" presStyleLbl="node1" presStyleIdx="2" presStyleCnt="4"/>
      <dgm:spPr/>
      <dgm:t>
        <a:bodyPr/>
        <a:lstStyle/>
        <a:p>
          <a:endParaRPr lang="en-US"/>
        </a:p>
      </dgm:t>
    </dgm:pt>
    <dgm:pt modelId="{6D914A54-B7F6-4A24-9F6E-4AB6A8A63DE4}" type="pres">
      <dgm:prSet presAssocID="{C7BD12FB-6A55-495A-9BC4-3682C5DC453B}" presName="parentText" presStyleLbl="node1" presStyleIdx="3" presStyleCnt="4" custScaleX="85028">
        <dgm:presLayoutVars>
          <dgm:chMax val="0"/>
          <dgm:bulletEnabled val="1"/>
        </dgm:presLayoutVars>
      </dgm:prSet>
      <dgm:spPr/>
      <dgm:t>
        <a:bodyPr/>
        <a:lstStyle/>
        <a:p>
          <a:endParaRPr lang="en-US"/>
        </a:p>
      </dgm:t>
    </dgm:pt>
    <dgm:pt modelId="{B2C41817-1C03-4D35-A88D-9CF0C1734B43}" type="pres">
      <dgm:prSet presAssocID="{C7BD12FB-6A55-495A-9BC4-3682C5DC453B}" presName="negativeSpace" presStyleCnt="0"/>
      <dgm:spPr/>
    </dgm:pt>
    <dgm:pt modelId="{DDF6E055-97DD-47A5-B52B-4D4E9E2EADD0}" type="pres">
      <dgm:prSet presAssocID="{C7BD12FB-6A55-495A-9BC4-3682C5DC453B}" presName="childText" presStyleLbl="conFgAcc1" presStyleIdx="3" presStyleCnt="4">
        <dgm:presLayoutVars>
          <dgm:bulletEnabled val="1"/>
        </dgm:presLayoutVars>
      </dgm:prSet>
      <dgm:spPr/>
      <dgm:t>
        <a:bodyPr/>
        <a:lstStyle/>
        <a:p>
          <a:endParaRPr lang="en-US"/>
        </a:p>
      </dgm:t>
    </dgm:pt>
  </dgm:ptLst>
  <dgm:cxnLst>
    <dgm:cxn modelId="{6B750B97-D182-4750-B489-5BD422762C08}" srcId="{CA85910C-841A-4770-8850-B1893A9DF604}" destId="{954AAE81-35C4-4C12-B62B-8709AEF99FD6}" srcOrd="1" destOrd="0" parTransId="{A8C4E290-19C4-45DD-8B7F-7FF42A3CD0C3}" sibTransId="{1060B8FA-63BC-4FD0-A65B-8BDE3C2CC7A4}"/>
    <dgm:cxn modelId="{38987B3C-B751-4A49-9677-68AE2E88F546}" type="presOf" srcId="{A9B54138-0C0B-4B41-AE76-E45327B1386A}" destId="{B2370C2D-CF9E-4FD6-A020-10EAE92B6680}" srcOrd="0" destOrd="0" presId="urn:microsoft.com/office/officeart/2005/8/layout/list1"/>
    <dgm:cxn modelId="{F3E87748-4CBA-47AA-B4BD-2DCE1575A622}" srcId="{CA85910C-841A-4770-8850-B1893A9DF604}" destId="{A9B54138-0C0B-4B41-AE76-E45327B1386A}" srcOrd="0" destOrd="0" parTransId="{C15114FA-858E-4CC7-970D-317A88EF07AA}" sibTransId="{3416F508-DFDB-4688-A8E9-F5C641F659AE}"/>
    <dgm:cxn modelId="{1D5CE4B2-3117-5946-8667-76F49C06E553}" type="presOf" srcId="{954AAE81-35C4-4C12-B62B-8709AEF99FD6}" destId="{63DF7D70-FA28-4CB5-87C3-68C2218D59D9}" srcOrd="1" destOrd="0" presId="urn:microsoft.com/office/officeart/2005/8/layout/list1"/>
    <dgm:cxn modelId="{E98E6686-E8C3-6141-9852-ADDB2FC31551}" type="presOf" srcId="{6DC1E86B-3651-4633-BD2A-A77A45D13CC3}" destId="{DDF6E055-97DD-47A5-B52B-4D4E9E2EADD0}" srcOrd="0" destOrd="1" presId="urn:microsoft.com/office/officeart/2005/8/layout/list1"/>
    <dgm:cxn modelId="{C8B3E949-1A60-44F3-89D1-1898D0654F1C}" srcId="{C7BD12FB-6A55-495A-9BC4-3682C5DC453B}" destId="{6DC1E86B-3651-4633-BD2A-A77A45D13CC3}" srcOrd="1" destOrd="0" parTransId="{66A5CCF1-8F8F-4C1F-9B34-8858E68104EE}" sibTransId="{CB343998-AA90-4932-92CC-DCEC3C6A30FB}"/>
    <dgm:cxn modelId="{92DCFC75-A0E9-4AE6-B3DB-6E19991DE262}" srcId="{CA85910C-841A-4770-8850-B1893A9DF604}" destId="{BCDC602B-6184-4667-A139-DDACE59DF40A}" srcOrd="2" destOrd="0" parTransId="{B6838095-522D-4DE9-BE9E-3BB75D39E16B}" sibTransId="{E265E1DE-19AC-405C-B6D0-FB68C5B11008}"/>
    <dgm:cxn modelId="{D3D21897-2CD1-A241-9BA1-7211B9CAE6B3}" type="presOf" srcId="{954AAE81-35C4-4C12-B62B-8709AEF99FD6}" destId="{5DAF8B3C-7685-4E39-8586-80AAA06B771A}" srcOrd="0" destOrd="0" presId="urn:microsoft.com/office/officeart/2005/8/layout/list1"/>
    <dgm:cxn modelId="{0D35226E-FC2F-4DBE-B37B-BB569093E316}" srcId="{A9B54138-0C0B-4B41-AE76-E45327B1386A}" destId="{CDB3692C-A880-496B-A6DA-BD3FD9CA1840}" srcOrd="0" destOrd="0" parTransId="{155E2A8C-3D98-4E2B-BB2F-6D706B74A491}" sibTransId="{F8C8E311-C50B-4F63-91A1-B5F91C05D3B6}"/>
    <dgm:cxn modelId="{2654E34C-9B85-4E4A-A70A-F8D06B45CBF7}" srcId="{BCDC602B-6184-4667-A139-DDACE59DF40A}" destId="{F302D720-2B29-40DD-B835-FE6CC07497A7}" srcOrd="0" destOrd="0" parTransId="{2002DB54-4EB0-4BD7-8CE4-0DD6D6325C5A}" sibTransId="{D806E5EA-7F2B-47AA-9B85-8549408C67F9}"/>
    <dgm:cxn modelId="{3109A459-252F-A940-8D11-48F997DE0FF3}" type="presOf" srcId="{C7BD12FB-6A55-495A-9BC4-3682C5DC453B}" destId="{E6A0C18A-5207-4A3F-AE2E-C8986783B039}" srcOrd="0" destOrd="0" presId="urn:microsoft.com/office/officeart/2005/8/layout/list1"/>
    <dgm:cxn modelId="{3E7CF413-8F26-4959-B612-3403B92B6B82}" srcId="{C7BD12FB-6A55-495A-9BC4-3682C5DC453B}" destId="{E6CD695C-6935-4EB5-99FB-4EC53F4C3810}" srcOrd="0" destOrd="0" parTransId="{D2D6CA71-F6B8-4D88-95C9-CB59948B3F8F}" sibTransId="{3815502A-F6F8-483E-9F3D-78B8E202480F}"/>
    <dgm:cxn modelId="{29D6C2B8-CEEB-EE4C-812B-5776333B8B13}" type="presOf" srcId="{BCDC602B-6184-4667-A139-DDACE59DF40A}" destId="{11E76175-F72D-4774-85B1-B5D11B736795}" srcOrd="0" destOrd="0" presId="urn:microsoft.com/office/officeart/2005/8/layout/list1"/>
    <dgm:cxn modelId="{F703E051-4ABD-BE45-813F-5CF03890F00B}" type="presOf" srcId="{E6CD695C-6935-4EB5-99FB-4EC53F4C3810}" destId="{DDF6E055-97DD-47A5-B52B-4D4E9E2EADD0}" srcOrd="0" destOrd="0" presId="urn:microsoft.com/office/officeart/2005/8/layout/list1"/>
    <dgm:cxn modelId="{3DC76EE4-E785-0B46-AADA-4B23FE130DD8}" type="presOf" srcId="{A9B54138-0C0B-4B41-AE76-E45327B1386A}" destId="{1C83B8A7-E55A-4A95-9C9B-A2BC7606356D}" srcOrd="1" destOrd="0" presId="urn:microsoft.com/office/officeart/2005/8/layout/list1"/>
    <dgm:cxn modelId="{DCE5F298-60D3-9A43-B51A-A6C8F530CD4F}" type="presOf" srcId="{2482C623-A19B-44AA-A093-96807E3CE98F}" destId="{C3D4A2DB-AD52-4904-A56F-39717FFF0012}" srcOrd="0" destOrd="0" presId="urn:microsoft.com/office/officeart/2005/8/layout/list1"/>
    <dgm:cxn modelId="{1B3F9DEE-AB51-BC4E-B236-4F96A21E7F9D}" type="presOf" srcId="{CDB3692C-A880-496B-A6DA-BD3FD9CA1840}" destId="{BD2F2B25-CDA2-492F-BAE1-6A1579CE9F2F}" srcOrd="0" destOrd="0" presId="urn:microsoft.com/office/officeart/2005/8/layout/list1"/>
    <dgm:cxn modelId="{0CA3401F-C4F5-D14F-A20E-CBE0C913D39E}" type="presOf" srcId="{CA85910C-841A-4770-8850-B1893A9DF604}" destId="{F4206DCA-C717-4411-832B-33E2421E76FD}" srcOrd="0" destOrd="0" presId="urn:microsoft.com/office/officeart/2005/8/layout/list1"/>
    <dgm:cxn modelId="{EC227068-0796-9C42-9669-BAA0E4E3C07D}" type="presOf" srcId="{C7BD12FB-6A55-495A-9BC4-3682C5DC453B}" destId="{6D914A54-B7F6-4A24-9F6E-4AB6A8A63DE4}" srcOrd="1" destOrd="0" presId="urn:microsoft.com/office/officeart/2005/8/layout/list1"/>
    <dgm:cxn modelId="{4EBD8B83-A9BF-4167-B3C2-46DB14D47B31}" srcId="{954AAE81-35C4-4C12-B62B-8709AEF99FD6}" destId="{2482C623-A19B-44AA-A093-96807E3CE98F}" srcOrd="0" destOrd="0" parTransId="{34F7C83A-E5B5-4158-B744-A060F3FD4B62}" sibTransId="{BB4AFB68-B06A-4815-B5D0-724654CA2CEF}"/>
    <dgm:cxn modelId="{7C4BF622-AFE1-4B4F-B871-A477A54EC705}" type="presOf" srcId="{BCDC602B-6184-4667-A139-DDACE59DF40A}" destId="{223DD7FC-BB63-4487-83F2-E54C0643849F}" srcOrd="1" destOrd="0" presId="urn:microsoft.com/office/officeart/2005/8/layout/list1"/>
    <dgm:cxn modelId="{D2510023-DBCC-48E2-B7C0-6A4D6DBDE468}" srcId="{CA85910C-841A-4770-8850-B1893A9DF604}" destId="{C7BD12FB-6A55-495A-9BC4-3682C5DC453B}" srcOrd="3" destOrd="0" parTransId="{CD9E1F7A-78EF-4234-9A41-E6B52954B843}" sibTransId="{01268581-07DB-4501-B1F6-A5BF0D9F37DC}"/>
    <dgm:cxn modelId="{D4E76929-747E-AA47-9081-09FB0465D6C3}" type="presOf" srcId="{F302D720-2B29-40DD-B835-FE6CC07497A7}" destId="{34868D5B-AE8B-4E00-8715-EF98D4DDE889}" srcOrd="0" destOrd="0" presId="urn:microsoft.com/office/officeart/2005/8/layout/list1"/>
    <dgm:cxn modelId="{A6E9ED9A-6724-3D45-8E5D-6E6F794ABCD7}" type="presParOf" srcId="{F4206DCA-C717-4411-832B-33E2421E76FD}" destId="{5BEF5673-4A6A-48A1-B05B-9E48441BF1B1}" srcOrd="0" destOrd="0" presId="urn:microsoft.com/office/officeart/2005/8/layout/list1"/>
    <dgm:cxn modelId="{EBCA69B6-60E8-5549-BB2A-21B371F5A3A7}" type="presParOf" srcId="{5BEF5673-4A6A-48A1-B05B-9E48441BF1B1}" destId="{B2370C2D-CF9E-4FD6-A020-10EAE92B6680}" srcOrd="0" destOrd="0" presId="urn:microsoft.com/office/officeart/2005/8/layout/list1"/>
    <dgm:cxn modelId="{CB73B311-4470-FC42-9973-735DE394EB18}" type="presParOf" srcId="{5BEF5673-4A6A-48A1-B05B-9E48441BF1B1}" destId="{1C83B8A7-E55A-4A95-9C9B-A2BC7606356D}" srcOrd="1" destOrd="0" presId="urn:microsoft.com/office/officeart/2005/8/layout/list1"/>
    <dgm:cxn modelId="{0E7166F5-621B-1343-90D6-EAFEC56E4244}" type="presParOf" srcId="{F4206DCA-C717-4411-832B-33E2421E76FD}" destId="{011F2DE6-CB91-4614-8B49-62B6276AF64B}" srcOrd="1" destOrd="0" presId="urn:microsoft.com/office/officeart/2005/8/layout/list1"/>
    <dgm:cxn modelId="{541A3F28-FA79-0C45-8738-B5254BD72061}" type="presParOf" srcId="{F4206DCA-C717-4411-832B-33E2421E76FD}" destId="{BD2F2B25-CDA2-492F-BAE1-6A1579CE9F2F}" srcOrd="2" destOrd="0" presId="urn:microsoft.com/office/officeart/2005/8/layout/list1"/>
    <dgm:cxn modelId="{4844B5A1-4866-394D-A16D-8651A77A7125}" type="presParOf" srcId="{F4206DCA-C717-4411-832B-33E2421E76FD}" destId="{9F4CB8D5-F35D-48DD-B4AB-05F655E72361}" srcOrd="3" destOrd="0" presId="urn:microsoft.com/office/officeart/2005/8/layout/list1"/>
    <dgm:cxn modelId="{A86CF876-A57A-2045-91C0-2F8043F387AB}" type="presParOf" srcId="{F4206DCA-C717-4411-832B-33E2421E76FD}" destId="{DB145B6F-E7BA-43FD-B507-9D51683B4B18}" srcOrd="4" destOrd="0" presId="urn:microsoft.com/office/officeart/2005/8/layout/list1"/>
    <dgm:cxn modelId="{CC012ECA-5959-FE45-ADA5-D62D99F0CD94}" type="presParOf" srcId="{DB145B6F-E7BA-43FD-B507-9D51683B4B18}" destId="{5DAF8B3C-7685-4E39-8586-80AAA06B771A}" srcOrd="0" destOrd="0" presId="urn:microsoft.com/office/officeart/2005/8/layout/list1"/>
    <dgm:cxn modelId="{24959683-A504-2E44-8B01-04C316481CB0}" type="presParOf" srcId="{DB145B6F-E7BA-43FD-B507-9D51683B4B18}" destId="{63DF7D70-FA28-4CB5-87C3-68C2218D59D9}" srcOrd="1" destOrd="0" presId="urn:microsoft.com/office/officeart/2005/8/layout/list1"/>
    <dgm:cxn modelId="{F25959B6-F8DE-DA4C-A465-3E2F7BDD8FEE}" type="presParOf" srcId="{F4206DCA-C717-4411-832B-33E2421E76FD}" destId="{C45987DA-4E2A-4D59-B90D-2636DA7D787E}" srcOrd="5" destOrd="0" presId="urn:microsoft.com/office/officeart/2005/8/layout/list1"/>
    <dgm:cxn modelId="{C58B3F85-AC13-7E40-8D6A-85766AFC8B31}" type="presParOf" srcId="{F4206DCA-C717-4411-832B-33E2421E76FD}" destId="{C3D4A2DB-AD52-4904-A56F-39717FFF0012}" srcOrd="6" destOrd="0" presId="urn:microsoft.com/office/officeart/2005/8/layout/list1"/>
    <dgm:cxn modelId="{96A5C5EF-564B-D440-A491-AD474ABFF367}" type="presParOf" srcId="{F4206DCA-C717-4411-832B-33E2421E76FD}" destId="{58E9F297-3D5E-4960-855C-FBC3D64A2B5C}" srcOrd="7" destOrd="0" presId="urn:microsoft.com/office/officeart/2005/8/layout/list1"/>
    <dgm:cxn modelId="{E594C498-E9AC-9C44-8F2F-7BF80261EE81}" type="presParOf" srcId="{F4206DCA-C717-4411-832B-33E2421E76FD}" destId="{9AC8DCEF-FFE7-4344-8840-88430EE3D49E}" srcOrd="8" destOrd="0" presId="urn:microsoft.com/office/officeart/2005/8/layout/list1"/>
    <dgm:cxn modelId="{82B921CC-A559-E145-B4E5-24A3B527F3CA}" type="presParOf" srcId="{9AC8DCEF-FFE7-4344-8840-88430EE3D49E}" destId="{11E76175-F72D-4774-85B1-B5D11B736795}" srcOrd="0" destOrd="0" presId="urn:microsoft.com/office/officeart/2005/8/layout/list1"/>
    <dgm:cxn modelId="{6DA39C91-8835-054C-85F2-E51730CCB4AE}" type="presParOf" srcId="{9AC8DCEF-FFE7-4344-8840-88430EE3D49E}" destId="{223DD7FC-BB63-4487-83F2-E54C0643849F}" srcOrd="1" destOrd="0" presId="urn:microsoft.com/office/officeart/2005/8/layout/list1"/>
    <dgm:cxn modelId="{403594F3-18BF-3D44-AB2B-C5741A0C7491}" type="presParOf" srcId="{F4206DCA-C717-4411-832B-33E2421E76FD}" destId="{A0039179-0BA9-4A41-8CBF-57747A1A0551}" srcOrd="9" destOrd="0" presId="urn:microsoft.com/office/officeart/2005/8/layout/list1"/>
    <dgm:cxn modelId="{F8DE1A66-FDA3-D644-9AFD-4E4123543CD5}" type="presParOf" srcId="{F4206DCA-C717-4411-832B-33E2421E76FD}" destId="{34868D5B-AE8B-4E00-8715-EF98D4DDE889}" srcOrd="10" destOrd="0" presId="urn:microsoft.com/office/officeart/2005/8/layout/list1"/>
    <dgm:cxn modelId="{981F9794-3D97-C447-85D6-BD277F31D9A7}" type="presParOf" srcId="{F4206DCA-C717-4411-832B-33E2421E76FD}" destId="{1772B141-9D13-43D3-8680-33EC6A2AC0C6}" srcOrd="11" destOrd="0" presId="urn:microsoft.com/office/officeart/2005/8/layout/list1"/>
    <dgm:cxn modelId="{FFDFE66C-628F-4E46-9197-66414E5AB842}" type="presParOf" srcId="{F4206DCA-C717-4411-832B-33E2421E76FD}" destId="{3010A21C-1F70-4535-8813-E113D843DD09}" srcOrd="12" destOrd="0" presId="urn:microsoft.com/office/officeart/2005/8/layout/list1"/>
    <dgm:cxn modelId="{D2A9634A-2329-5A49-9345-BB94B27AAD67}" type="presParOf" srcId="{3010A21C-1F70-4535-8813-E113D843DD09}" destId="{E6A0C18A-5207-4A3F-AE2E-C8986783B039}" srcOrd="0" destOrd="0" presId="urn:microsoft.com/office/officeart/2005/8/layout/list1"/>
    <dgm:cxn modelId="{871751E5-262A-9A46-845B-39C78A973AA2}" type="presParOf" srcId="{3010A21C-1F70-4535-8813-E113D843DD09}" destId="{6D914A54-B7F6-4A24-9F6E-4AB6A8A63DE4}" srcOrd="1" destOrd="0" presId="urn:microsoft.com/office/officeart/2005/8/layout/list1"/>
    <dgm:cxn modelId="{2C5884D0-620B-5346-B7B6-54ABBDE994ED}" type="presParOf" srcId="{F4206DCA-C717-4411-832B-33E2421E76FD}" destId="{B2C41817-1C03-4D35-A88D-9CF0C1734B43}" srcOrd="13" destOrd="0" presId="urn:microsoft.com/office/officeart/2005/8/layout/list1"/>
    <dgm:cxn modelId="{91CB992E-4B59-C644-B922-51CE17512E46}" type="presParOf" srcId="{F4206DCA-C717-4411-832B-33E2421E76FD}" destId="{DDF6E055-97DD-47A5-B52B-4D4E9E2EAD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2B25-CDA2-492F-BAE1-6A1579CE9F2F}">
      <dsp:nvSpPr>
        <dsp:cNvPr id="0" name=""/>
        <dsp:cNvSpPr/>
      </dsp:nvSpPr>
      <dsp:spPr>
        <a:xfrm>
          <a:off x="0" y="218301"/>
          <a:ext cx="7646053" cy="8804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We think we know what we need so we are planning to move forward (evidence-based)</a:t>
          </a:r>
        </a:p>
      </dsp:txBody>
      <dsp:txXfrm>
        <a:off x="0" y="218301"/>
        <a:ext cx="7646053" cy="880425"/>
      </dsp:txXfrm>
    </dsp:sp>
    <dsp:sp modelId="{1C83B8A7-E55A-4A95-9C9B-A2BC7606356D}">
      <dsp:nvSpPr>
        <dsp:cNvPr id="0" name=""/>
        <dsp:cNvSpPr/>
      </dsp:nvSpPr>
      <dsp:spPr>
        <a:xfrm>
          <a:off x="382302" y="26421"/>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Exploration &amp; Adoption</a:t>
          </a:r>
        </a:p>
      </dsp:txBody>
      <dsp:txXfrm>
        <a:off x="401036" y="45155"/>
        <a:ext cx="4513432" cy="346292"/>
      </dsp:txXfrm>
    </dsp:sp>
    <dsp:sp modelId="{C3D4A2DB-AD52-4904-A56F-39717FFF0012}">
      <dsp:nvSpPr>
        <dsp:cNvPr id="0" name=""/>
        <dsp:cNvSpPr/>
      </dsp:nvSpPr>
      <dsp:spPr>
        <a:xfrm>
          <a:off x="0" y="1360806"/>
          <a:ext cx="7646053" cy="6347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make sure we’re ready to implement (capacity infrastructure)</a:t>
          </a:r>
          <a:endParaRPr lang="en-US" sz="1700" kern="1200" spc="-40" baseline="0" dirty="0"/>
        </a:p>
      </dsp:txBody>
      <dsp:txXfrm>
        <a:off x="0" y="1360806"/>
        <a:ext cx="7646053" cy="634725"/>
      </dsp:txXfrm>
    </dsp:sp>
    <dsp:sp modelId="{63DF7D70-FA28-4CB5-87C3-68C2218D59D9}">
      <dsp:nvSpPr>
        <dsp:cNvPr id="0" name=""/>
        <dsp:cNvSpPr/>
      </dsp:nvSpPr>
      <dsp:spPr>
        <a:xfrm>
          <a:off x="382302" y="1168926"/>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Installation</a:t>
          </a:r>
          <a:endParaRPr lang="en-US" sz="2600" b="0" kern="1200" dirty="0">
            <a:latin typeface="+mj-lt"/>
          </a:endParaRPr>
        </a:p>
      </dsp:txBody>
      <dsp:txXfrm>
        <a:off x="401036" y="1187660"/>
        <a:ext cx="4513432" cy="346292"/>
      </dsp:txXfrm>
    </dsp:sp>
    <dsp:sp modelId="{34868D5B-AE8B-4E00-8715-EF98D4DDE889}">
      <dsp:nvSpPr>
        <dsp:cNvPr id="0" name=""/>
        <dsp:cNvSpPr/>
      </dsp:nvSpPr>
      <dsp:spPr>
        <a:xfrm>
          <a:off x="0" y="2257611"/>
          <a:ext cx="7646053" cy="6347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give it a try &amp; evaluate (demonstration)</a:t>
          </a:r>
          <a:endParaRPr lang="en-US" sz="1700" kern="1200" spc="-40" baseline="0" dirty="0"/>
        </a:p>
      </dsp:txBody>
      <dsp:txXfrm>
        <a:off x="0" y="2257611"/>
        <a:ext cx="7646053" cy="634725"/>
      </dsp:txXfrm>
    </dsp:sp>
    <dsp:sp modelId="{223DD7FC-BB63-4487-83F2-E54C0643849F}">
      <dsp:nvSpPr>
        <dsp:cNvPr id="0" name=""/>
        <dsp:cNvSpPr/>
      </dsp:nvSpPr>
      <dsp:spPr>
        <a:xfrm>
          <a:off x="382302" y="2065731"/>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Initial Implementation</a:t>
          </a:r>
          <a:endParaRPr lang="en-US" sz="2600" b="0" kern="1200" dirty="0">
            <a:latin typeface="+mj-lt"/>
          </a:endParaRPr>
        </a:p>
      </dsp:txBody>
      <dsp:txXfrm>
        <a:off x="401036" y="2084465"/>
        <a:ext cx="4513432" cy="346292"/>
      </dsp:txXfrm>
    </dsp:sp>
    <dsp:sp modelId="{DDF6E055-97DD-47A5-B52B-4D4E9E2EADD0}">
      <dsp:nvSpPr>
        <dsp:cNvPr id="0" name=""/>
        <dsp:cNvSpPr/>
      </dsp:nvSpPr>
      <dsp:spPr>
        <a:xfrm>
          <a:off x="0" y="3154416"/>
          <a:ext cx="7646053" cy="13513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That worked, let’s do it for real and implement all tiers across all schools (investment)</a:t>
          </a:r>
          <a:endParaRPr lang="en-US" sz="1700" kern="1200" spc="-40" baseline="0" dirty="0"/>
        </a:p>
        <a:p>
          <a:pPr marL="171450" lvl="1" indent="-171450" algn="l" defTabSz="755650">
            <a:lnSpc>
              <a:spcPct val="90000"/>
            </a:lnSpc>
            <a:spcBef>
              <a:spcPct val="0"/>
            </a:spcBef>
            <a:spcAft>
              <a:spcPts val="0"/>
            </a:spcAft>
            <a:buChar char="•"/>
          </a:pPr>
          <a:r>
            <a:rPr lang="en-US" sz="1700" kern="1200" spc="-40" baseline="0" dirty="0" smtClean="0"/>
            <a:t>Let’s make it our way of doing business &amp; sustain implementation (institutionalized use)</a:t>
          </a:r>
          <a:endParaRPr lang="en-US" sz="1700" kern="1200" spc="-40" baseline="0" dirty="0"/>
        </a:p>
      </dsp:txBody>
      <dsp:txXfrm>
        <a:off x="0" y="3154416"/>
        <a:ext cx="7646053" cy="1351350"/>
      </dsp:txXfrm>
    </dsp:sp>
    <dsp:sp modelId="{6D914A54-B7F6-4A24-9F6E-4AB6A8A63DE4}">
      <dsp:nvSpPr>
        <dsp:cNvPr id="0" name=""/>
        <dsp:cNvSpPr/>
      </dsp:nvSpPr>
      <dsp:spPr>
        <a:xfrm>
          <a:off x="382302" y="2962536"/>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Full Implementation</a:t>
          </a:r>
          <a:endParaRPr lang="en-US" sz="2600" b="0" kern="1200" dirty="0">
            <a:latin typeface="+mj-lt"/>
          </a:endParaRPr>
        </a:p>
      </dsp:txBody>
      <dsp:txXfrm>
        <a:off x="401036" y="2981270"/>
        <a:ext cx="451343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9AFA3-8B2A-0A48-A5BF-48CB53E4A9D4}" type="datetimeFigureOut">
              <a:rPr lang="en-US" smtClean="0"/>
              <a:t>10/3/17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A729A-3AD3-3345-939E-16316E4368D4}" type="slidenum">
              <a:rPr lang="en-US" smtClean="0"/>
              <a:t>‹#›</a:t>
            </a:fld>
            <a:endParaRPr lang="en-US"/>
          </a:p>
        </p:txBody>
      </p:sp>
    </p:spTree>
    <p:extLst>
      <p:ext uri="{BB962C8B-B14F-4D97-AF65-F5344CB8AC3E}">
        <p14:creationId xmlns:p14="http://schemas.microsoft.com/office/powerpoint/2010/main" val="149285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A66107-8BFF-4746-9678-F8C0A6CBF8BE}" type="slidenum">
              <a:rPr lang="en-US" altLang="en-US"/>
              <a:pPr>
                <a:spcBef>
                  <a:spcPct val="0"/>
                </a:spcBef>
              </a:pPr>
              <a:t>1</a:t>
            </a:fld>
            <a:endParaRPr lang="en-US" altLang="en-US"/>
          </a:p>
        </p:txBody>
      </p:sp>
    </p:spTree>
    <p:extLst>
      <p:ext uri="{BB962C8B-B14F-4D97-AF65-F5344CB8AC3E}">
        <p14:creationId xmlns:p14="http://schemas.microsoft.com/office/powerpoint/2010/main" val="199985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724D7AD-DB4E-F947-80B8-62BE89C6AFF0}" type="slidenum">
              <a:rPr lang="en-US" altLang="en-US"/>
              <a:pPr>
                <a:spcBef>
                  <a:spcPct val="0"/>
                </a:spcBef>
              </a:pPr>
              <a:t>25</a:t>
            </a:fld>
            <a:endParaRPr lang="en-US" altLang="en-US"/>
          </a:p>
        </p:txBody>
      </p:sp>
    </p:spTree>
    <p:extLst>
      <p:ext uri="{BB962C8B-B14F-4D97-AF65-F5344CB8AC3E}">
        <p14:creationId xmlns:p14="http://schemas.microsoft.com/office/powerpoint/2010/main" val="36038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a typeface="ＭＳ Ｐゴシック" charset="-128"/>
            </a:endParaRPr>
          </a:p>
        </p:txBody>
      </p:sp>
      <p:sp>
        <p:nvSpPr>
          <p:cNvPr id="208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89F8C2B-5C7E-EE44-82BF-961DDA3433FA}" type="slidenum">
              <a:rPr lang="en-US" altLang="en-US">
                <a:latin typeface="Calibri" charset="0"/>
              </a:rPr>
              <a:pPr>
                <a:spcBef>
                  <a:spcPct val="0"/>
                </a:spcBef>
              </a:pPr>
              <a:t>27</a:t>
            </a:fld>
            <a:endParaRPr lang="en-US" altLang="en-US">
              <a:latin typeface="Calibri" charset="0"/>
            </a:endParaRPr>
          </a:p>
        </p:txBody>
      </p:sp>
    </p:spTree>
    <p:extLst>
      <p:ext uri="{BB962C8B-B14F-4D97-AF65-F5344CB8AC3E}">
        <p14:creationId xmlns:p14="http://schemas.microsoft.com/office/powerpoint/2010/main" val="22835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28"/>
          <p:cNvSpPr>
            <a:spLocks noGrp="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tLang="en-US">
              <a:latin typeface="Arial" charset="0"/>
              <a:ea typeface="ＭＳ Ｐゴシック" charset="-128"/>
            </a:endParaRPr>
          </a:p>
        </p:txBody>
      </p:sp>
      <p:sp>
        <p:nvSpPr>
          <p:cNvPr id="210946" name="Shape 529"/>
          <p:cNvSpPr>
            <a:spLocks noGrp="1" noRot="1" noChangeAspect="1" noTextEdit="1"/>
          </p:cNvSpPr>
          <p:nvPr>
            <p:ph type="sldImg" idx="2"/>
          </p:nvPr>
        </p:nvSpPr>
        <p:spPr>
          <a:xfrm>
            <a:off x="3302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17533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ＭＳ Ｐゴシック" charset="-128"/>
              </a:rPr>
              <a:t>Sherry</a:t>
            </a:r>
          </a:p>
          <a:p>
            <a:pPr eaLnBrk="1" hangingPunct="1">
              <a:spcBef>
                <a:spcPct val="0"/>
              </a:spcBef>
            </a:pPr>
            <a:r>
              <a:rPr lang="en-US" altLang="en-US">
                <a:latin typeface="Arial" charset="0"/>
                <a:ea typeface="ＭＳ Ｐゴシック" charset="-128"/>
              </a:rPr>
              <a:t>Remind of our expectations – </a:t>
            </a:r>
          </a:p>
          <a:p>
            <a:pPr eaLnBrk="1" hangingPunct="1">
              <a:spcBef>
                <a:spcPct val="0"/>
              </a:spcBef>
            </a:pPr>
            <a:r>
              <a:rPr lang="en-US" altLang="en-US">
                <a:latin typeface="Arial" charset="0"/>
                <a:ea typeface="ＭＳ Ｐゴシック" charset="-128"/>
              </a:rPr>
              <a:t>Be present – cell phones off, throw out task list, etc.</a:t>
            </a:r>
          </a:p>
          <a:p>
            <a:pPr eaLnBrk="1" hangingPunct="1">
              <a:spcBef>
                <a:spcPct val="0"/>
              </a:spcBef>
            </a:pPr>
            <a:r>
              <a:rPr lang="en-US" altLang="en-US">
                <a:latin typeface="Arial" charset="0"/>
                <a:ea typeface="ＭＳ Ｐゴシック" charset="-128"/>
              </a:rPr>
              <a:t>Engage – show respect by listening and using effect team skills</a:t>
            </a:r>
          </a:p>
          <a:p>
            <a:pPr eaLnBrk="1" hangingPunct="1">
              <a:spcBef>
                <a:spcPct val="0"/>
              </a:spcBef>
            </a:pPr>
            <a:r>
              <a:rPr lang="en-US" altLang="en-US">
                <a:latin typeface="Arial" charset="0"/>
                <a:ea typeface="ＭＳ Ｐゴシック" charset="-128"/>
              </a:rPr>
              <a:t>Use rule of brainstorming= no idea is a bad idea</a:t>
            </a:r>
          </a:p>
          <a:p>
            <a:pPr eaLnBrk="1" hangingPunct="1">
              <a:spcBef>
                <a:spcPct val="0"/>
              </a:spcBef>
            </a:pPr>
            <a:r>
              <a:rPr lang="en-US" altLang="en-US">
                <a:latin typeface="Arial" charset="0"/>
                <a:ea typeface="ＭＳ Ｐゴシック" charset="-128"/>
              </a:rPr>
              <a:t>Team solutions – work together toward consensus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A934E1D-D506-034D-BE97-427EDB986023}" type="slidenum">
              <a:rPr lang="en-US" altLang="en-US">
                <a:latin typeface="Arial" charset="0"/>
              </a:rPr>
              <a:pPr/>
              <a:t>4</a:t>
            </a:fld>
            <a:endParaRPr lang="en-US" altLang="en-US">
              <a:latin typeface="Arial" charset="0"/>
            </a:endParaRPr>
          </a:p>
        </p:txBody>
      </p:sp>
    </p:spTree>
    <p:extLst>
      <p:ext uri="{BB962C8B-B14F-4D97-AF65-F5344CB8AC3E}">
        <p14:creationId xmlns:p14="http://schemas.microsoft.com/office/powerpoint/2010/main" val="164820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defRPr/>
            </a:pPr>
            <a:fld id="{4F70BD5C-CA27-4EF1-8E8A-0C9E00F6034C}" type="slidenum">
              <a:rPr lang="en-CA" smtClean="0"/>
              <a:pPr eaLnBrk="1" hangingPunct="1">
                <a:defRPr/>
              </a:pPr>
              <a:t>6</a:t>
            </a:fld>
            <a:endParaRPr lang="en-CA"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p>
        </p:txBody>
      </p:sp>
    </p:spTree>
    <p:extLst>
      <p:ext uri="{BB962C8B-B14F-4D97-AF65-F5344CB8AC3E}">
        <p14:creationId xmlns:p14="http://schemas.microsoft.com/office/powerpoint/2010/main" val="129100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8064809-59AE-4FFB-B0CC-AEFD6E85859D}" type="slidenum">
              <a:rPr lang="en-CA" smtClean="0"/>
              <a:pPr/>
              <a:t>8</a:t>
            </a:fld>
            <a:endParaRPr lang="en-CA"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073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5BEC2-3133-4BDD-ACE2-05DBC9684BA4}" type="slidenum">
              <a:rPr lang="en-US"/>
              <a:pPr/>
              <a:t>10</a:t>
            </a:fld>
            <a:endParaRPr lang="en-US"/>
          </a:p>
        </p:txBody>
      </p:sp>
      <p:sp>
        <p:nvSpPr>
          <p:cNvPr id="966658" name="Rectangle 2"/>
          <p:cNvSpPr>
            <a:spLocks noGrp="1" noRot="1" noChangeAspect="1" noChangeArrowheads="1" noTextEdit="1"/>
          </p:cNvSpPr>
          <p:nvPr>
            <p:ph type="sldImg"/>
          </p:nvPr>
        </p:nvSpPr>
        <p:spPr>
          <a:ln/>
        </p:spPr>
      </p:sp>
      <p:sp>
        <p:nvSpPr>
          <p:cNvPr id="966659" name="Rectangle 3"/>
          <p:cNvSpPr>
            <a:spLocks noGrp="1" noChangeArrowheads="1"/>
          </p:cNvSpPr>
          <p:nvPr>
            <p:ph type="body" idx="1"/>
          </p:nvPr>
        </p:nvSpPr>
        <p:spPr/>
        <p:txBody>
          <a:bodyPr/>
          <a:lstStyle/>
          <a:p>
            <a:r>
              <a:rPr lang="en-CA" dirty="0" smtClean="0"/>
              <a:t>Here is a bear</a:t>
            </a:r>
            <a:endParaRPr lang="en-CA" dirty="0"/>
          </a:p>
        </p:txBody>
      </p:sp>
    </p:spTree>
    <p:extLst>
      <p:ext uri="{BB962C8B-B14F-4D97-AF65-F5344CB8AC3E}">
        <p14:creationId xmlns:p14="http://schemas.microsoft.com/office/powerpoint/2010/main" val="160971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 25 years old</a:t>
            </a:r>
          </a:p>
          <a:p>
            <a:r>
              <a:rPr lang="en-CA" dirty="0" smtClean="0"/>
              <a:t>We educators are optimistic – </a:t>
            </a:r>
          </a:p>
          <a:p>
            <a:r>
              <a:rPr lang="en-CA" dirty="0" smtClean="0"/>
              <a:t>People making a lot of</a:t>
            </a:r>
            <a:r>
              <a:rPr lang="en-CA" baseline="0" dirty="0" smtClean="0"/>
              <a:t> money on this</a:t>
            </a:r>
          </a:p>
          <a:p>
            <a:pPr defTabSz="881390" fontAlgn="base">
              <a:spcBef>
                <a:spcPct val="30000"/>
              </a:spcBef>
              <a:spcAft>
                <a:spcPct val="0"/>
              </a:spcAft>
              <a:defRPr/>
            </a:pPr>
            <a:r>
              <a:rPr lang="en-CA" dirty="0" smtClean="0"/>
              <a:t>PBIS, common core</a:t>
            </a:r>
          </a:p>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11</a:t>
            </a:fld>
            <a:endParaRPr lang="en-US"/>
          </a:p>
        </p:txBody>
      </p:sp>
    </p:spTree>
    <p:extLst>
      <p:ext uri="{BB962C8B-B14F-4D97-AF65-F5344CB8AC3E}">
        <p14:creationId xmlns:p14="http://schemas.microsoft.com/office/powerpoint/2010/main" val="87878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AF062C0-3DE2-E842-A798-BB50A6905745}" type="slidenum">
              <a:rPr lang="en-US" altLang="en-US">
                <a:solidFill>
                  <a:srgbClr val="000000"/>
                </a:solidFill>
              </a:rPr>
              <a:pPr>
                <a:spcBef>
                  <a:spcPct val="0"/>
                </a:spcBef>
              </a:pPr>
              <a:t>12</a:t>
            </a:fld>
            <a:endParaRPr lang="en-US" altLang="en-US">
              <a:solidFill>
                <a:srgbClr val="000000"/>
              </a:solidFill>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ea typeface="ＭＳ Ｐゴシック" charset="-128"/>
              </a:rPr>
              <a:t>Named one of the top ten jargoniest words by advertising age magazine</a:t>
            </a:r>
          </a:p>
        </p:txBody>
      </p:sp>
    </p:spTree>
    <p:extLst>
      <p:ext uri="{BB962C8B-B14F-4D97-AF65-F5344CB8AC3E}">
        <p14:creationId xmlns:p14="http://schemas.microsoft.com/office/powerpoint/2010/main" val="60983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defRPr/>
            </a:pPr>
            <a:fld id="{AB637B1A-27F6-4DEF-BB2A-10183BD826FA}" type="slidenum">
              <a:rPr lang="en-CA" smtClean="0">
                <a:solidFill>
                  <a:prstClr val="black"/>
                </a:solidFill>
              </a:rPr>
              <a:pPr eaLnBrk="1" hangingPunct="1">
                <a:defRPr/>
              </a:pPr>
              <a:t>14</a:t>
            </a:fld>
            <a:endParaRPr lang="en-CA" smtClean="0">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934113" y="4416099"/>
            <a:ext cx="5142177"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Overarching goals of PBS – could easily delete</a:t>
            </a:r>
          </a:p>
        </p:txBody>
      </p:sp>
    </p:spTree>
    <p:extLst>
      <p:ext uri="{BB962C8B-B14F-4D97-AF65-F5344CB8AC3E}">
        <p14:creationId xmlns:p14="http://schemas.microsoft.com/office/powerpoint/2010/main" val="182474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2A2CE3-2541-8944-AE2D-EAC19D11C730}" type="slidenum">
              <a:rPr lang="en-US" altLang="x-none" sz="1200"/>
              <a:pPr eaLnBrk="1" hangingPunct="1"/>
              <a:t>16</a:t>
            </a:fld>
            <a:endParaRPr lang="en-US" altLang="x-none"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x-none" b="1">
                <a:ea typeface="ＭＳ Ｐゴシック" charset="-128"/>
              </a:rPr>
              <a:t>What are the key roles/factors for administrator involvement and support of successful PBIS Implementation (Kincaid, Childs, Wallace &amp; Blasé, 2007)?</a:t>
            </a:r>
          </a:p>
          <a:p>
            <a:pPr eaLnBrk="1" hangingPunct="1"/>
            <a:endParaRPr lang="en-US" altLang="x-none">
              <a:ea typeface="ＭＳ Ｐゴシック" charset="-128"/>
            </a:endParaRPr>
          </a:p>
        </p:txBody>
      </p:sp>
    </p:spTree>
    <p:extLst>
      <p:ext uri="{BB962C8B-B14F-4D97-AF65-F5344CB8AC3E}">
        <p14:creationId xmlns:p14="http://schemas.microsoft.com/office/powerpoint/2010/main" val="39097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E39B8-CFAA-F74B-88A0-C298960D7ACE}"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199674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E39B8-CFAA-F74B-88A0-C298960D7ACE}"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8589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E39B8-CFAA-F74B-88A0-C298960D7ACE}"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4637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E39B8-CFAA-F74B-88A0-C298960D7ACE}"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55938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E39B8-CFAA-F74B-88A0-C298960D7ACE}"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211950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E39B8-CFAA-F74B-88A0-C298960D7ACE}"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5099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E39B8-CFAA-F74B-88A0-C298960D7ACE}" type="datetimeFigureOut">
              <a:rPr lang="en-US" smtClean="0"/>
              <a:t>10/3/17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17090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E39B8-CFAA-F74B-88A0-C298960D7ACE}" type="datetimeFigureOut">
              <a:rPr lang="en-US" smtClean="0"/>
              <a:t>10/3/17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121281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E39B8-CFAA-F74B-88A0-C298960D7ACE}" type="datetimeFigureOut">
              <a:rPr lang="en-US" smtClean="0"/>
              <a:t>10/3/17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204091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E39B8-CFAA-F74B-88A0-C298960D7ACE}"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206576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E39B8-CFAA-F74B-88A0-C298960D7ACE}"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03EF0-F9AA-1540-98E2-7C59BB714EEF}" type="slidenum">
              <a:rPr lang="en-US" smtClean="0"/>
              <a:t>‹#›</a:t>
            </a:fld>
            <a:endParaRPr lang="en-US"/>
          </a:p>
        </p:txBody>
      </p:sp>
    </p:spTree>
    <p:extLst>
      <p:ext uri="{BB962C8B-B14F-4D97-AF65-F5344CB8AC3E}">
        <p14:creationId xmlns:p14="http://schemas.microsoft.com/office/powerpoint/2010/main" val="918183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E39B8-CFAA-F74B-88A0-C298960D7ACE}" type="datetimeFigureOut">
              <a:rPr lang="en-US" smtClean="0"/>
              <a:t>10/3/17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03EF0-F9AA-1540-98E2-7C59BB714EEF}" type="slidenum">
              <a:rPr lang="en-US" smtClean="0"/>
              <a:t>‹#›</a:t>
            </a:fld>
            <a:endParaRPr lang="en-US"/>
          </a:p>
        </p:txBody>
      </p:sp>
    </p:spTree>
    <p:extLst>
      <p:ext uri="{BB962C8B-B14F-4D97-AF65-F5344CB8AC3E}">
        <p14:creationId xmlns:p14="http://schemas.microsoft.com/office/powerpoint/2010/main" val="139693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education.vermont.gov/sites/aoe/files/documents/edu-integrated-frameworks-best-act-230-innovation-grant-instructions.pdf" TargetMode="External"/><Relationship Id="rId4" Type="http://schemas.openxmlformats.org/officeDocument/2006/relationships/hyperlink" Target="http://www.uvm.edu/cdci/best/pbswebsite/VTPBiSStateCoachBIOS.docx" TargetMode="External"/><Relationship Id="rId5" Type="http://schemas.openxmlformats.org/officeDocument/2006/relationships/hyperlink" Target="http://www.pbisvermont.org/resources/coaches-a-coordinators/coache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Anne.Dubie@uvm.edu"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twitter.com/vtpbis"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2266950" y="452439"/>
            <a:ext cx="7772400" cy="1978025"/>
          </a:xfrm>
          <a:noFill/>
        </p:spPr>
        <p:txBody>
          <a:bodyPr>
            <a:normAutofit/>
          </a:bodyPr>
          <a:lstStyle/>
          <a:p>
            <a:pPr eaLnBrk="1" hangingPunct="1">
              <a:lnSpc>
                <a:spcPct val="90000"/>
              </a:lnSpc>
            </a:pPr>
            <a:r>
              <a:rPr lang="en-US" altLang="en-US" dirty="0" smtClean="0">
                <a:solidFill>
                  <a:srgbClr val="000000"/>
                </a:solidFill>
                <a:ea typeface="ＭＳ Ｐゴシック" charset="-128"/>
              </a:rPr>
              <a:t>Administrators: the Key to PBIS Sustainability</a:t>
            </a:r>
            <a:endParaRPr lang="en-US" altLang="en-US" dirty="0">
              <a:solidFill>
                <a:srgbClr val="000000"/>
              </a:solidFill>
              <a:ea typeface="ＭＳ Ｐゴシック" charset="-128"/>
            </a:endParaRPr>
          </a:p>
        </p:txBody>
      </p:sp>
      <p:sp>
        <p:nvSpPr>
          <p:cNvPr id="3" name="Subtitle 2"/>
          <p:cNvSpPr>
            <a:spLocks noGrp="1"/>
          </p:cNvSpPr>
          <p:nvPr>
            <p:ph type="subTitle" idx="1"/>
          </p:nvPr>
        </p:nvSpPr>
        <p:spPr>
          <a:xfrm>
            <a:off x="2598737" y="2395538"/>
            <a:ext cx="6996113" cy="1204912"/>
          </a:xfrm>
          <a:noFill/>
        </p:spPr>
        <p:txBody>
          <a:bodyPr rtlCol="0">
            <a:normAutofit fontScale="92500" lnSpcReduction="10000"/>
          </a:bodyPr>
          <a:lstStyle/>
          <a:p>
            <a:pPr>
              <a:defRPr/>
            </a:pPr>
            <a:r>
              <a:rPr lang="en-US" dirty="0" smtClean="0"/>
              <a:t>Facilitated</a:t>
            </a:r>
            <a:r>
              <a:rPr lang="en-US" dirty="0" smtClean="0">
                <a:ea typeface="+mn-ea"/>
                <a:cs typeface="+mn-cs"/>
              </a:rPr>
              <a:t> by:</a:t>
            </a:r>
          </a:p>
          <a:p>
            <a:pPr>
              <a:defRPr/>
            </a:pPr>
            <a:r>
              <a:rPr lang="en-US" dirty="0" smtClean="0"/>
              <a:t>Jean Haigh &amp; Ken </a:t>
            </a:r>
            <a:r>
              <a:rPr lang="en-US" dirty="0" err="1" smtClean="0"/>
              <a:t>Kramberg</a:t>
            </a:r>
            <a:endParaRPr lang="en-US" dirty="0" smtClean="0"/>
          </a:p>
          <a:p>
            <a:r>
              <a:rPr lang="en-US" dirty="0" smtClean="0">
                <a:ea typeface="+mn-ea"/>
                <a:cs typeface="+mn-cs"/>
              </a:rPr>
              <a:t>With </a:t>
            </a:r>
            <a:r>
              <a:rPr lang="en-US" dirty="0"/>
              <a:t>Rick </a:t>
            </a:r>
            <a:r>
              <a:rPr lang="en-US" dirty="0" smtClean="0"/>
              <a:t>Dustin-</a:t>
            </a:r>
            <a:r>
              <a:rPr lang="en-US" dirty="0" err="1" smtClean="0"/>
              <a:t>Eichler</a:t>
            </a:r>
            <a:r>
              <a:rPr lang="en-US" dirty="0"/>
              <a:t> </a:t>
            </a:r>
            <a:r>
              <a:rPr lang="en-US" dirty="0" smtClean="0"/>
              <a:t>&amp; Shawn </a:t>
            </a:r>
            <a:r>
              <a:rPr lang="en-US" dirty="0" err="1"/>
              <a:t>Gonyaw</a:t>
            </a:r>
            <a:endParaRPr lang="en-US" dirty="0"/>
          </a:p>
          <a:p>
            <a:pPr>
              <a:defRPr/>
            </a:pPr>
            <a:endParaRPr lang="en-US" dirty="0" smtClean="0">
              <a:ea typeface="+mn-ea"/>
              <a:cs typeface="+mn-cs"/>
            </a:endParaRPr>
          </a:p>
          <a:p>
            <a:pPr>
              <a:defRPr/>
            </a:pPr>
            <a:endParaRPr lang="en-US" dirty="0" smtClean="0">
              <a:ea typeface="+mn-ea"/>
              <a:cs typeface="+mn-cs"/>
            </a:endParaRPr>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3600450"/>
            <a:ext cx="4329112"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7598" y="4225532"/>
            <a:ext cx="2504809" cy="400110"/>
          </a:xfrm>
          <a:prstGeom prst="rect">
            <a:avLst/>
          </a:prstGeom>
          <a:solidFill>
            <a:srgbClr val="FFFF00"/>
          </a:solidFill>
        </p:spPr>
        <p:txBody>
          <a:bodyPr wrap="square" rtlCol="0">
            <a:spAutoFit/>
          </a:bodyPr>
          <a:lstStyle/>
          <a:p>
            <a:pPr algn="ctr"/>
            <a:r>
              <a:rPr lang="en-US" sz="2000" dirty="0" smtClean="0">
                <a:latin typeface="+mn-lt"/>
              </a:rPr>
              <a:t>Find all materials </a:t>
            </a:r>
            <a:r>
              <a:rPr lang="en-US" sz="2000" smtClean="0">
                <a:latin typeface="+mn-lt"/>
              </a:rPr>
              <a:t>at:</a:t>
            </a:r>
            <a:endParaRPr lang="en-US" sz="2000" dirty="0" smtClean="0">
              <a:latin typeface="+mn-lt"/>
            </a:endParaRPr>
          </a:p>
        </p:txBody>
      </p:sp>
      <p:sp>
        <p:nvSpPr>
          <p:cNvPr id="6" name="TextBox 5"/>
          <p:cNvSpPr txBox="1"/>
          <p:nvPr/>
        </p:nvSpPr>
        <p:spPr>
          <a:xfrm>
            <a:off x="187020" y="4283407"/>
            <a:ext cx="2504809" cy="707886"/>
          </a:xfrm>
          <a:prstGeom prst="rect">
            <a:avLst/>
          </a:prstGeom>
          <a:noFill/>
        </p:spPr>
        <p:txBody>
          <a:bodyPr wrap="square" rtlCol="0">
            <a:spAutoFit/>
          </a:bodyPr>
          <a:lstStyle/>
          <a:p>
            <a:pPr algn="ctr"/>
            <a:r>
              <a:rPr lang="en-US" sz="2000" dirty="0" err="1" smtClean="0">
                <a:latin typeface="+mn-lt"/>
              </a:rPr>
              <a:t>Wifi</a:t>
            </a:r>
            <a:r>
              <a:rPr lang="en-US" sz="2000" dirty="0" smtClean="0">
                <a:latin typeface="+mn-lt"/>
              </a:rPr>
              <a:t> Information:</a:t>
            </a:r>
          </a:p>
          <a:p>
            <a:pPr algn="ctr"/>
            <a:r>
              <a:rPr lang="en-US" sz="2000" dirty="0" smtClean="0">
                <a:latin typeface="+mn-lt"/>
              </a:rPr>
              <a:t>Grand Guest</a:t>
            </a:r>
            <a:endParaRPr lang="en-US" sz="2000" dirty="0">
              <a:latin typeface="+mn-lt"/>
            </a:endParaRPr>
          </a:p>
        </p:txBody>
      </p:sp>
    </p:spTree>
    <p:extLst>
      <p:ext uri="{BB962C8B-B14F-4D97-AF65-F5344CB8AC3E}">
        <p14:creationId xmlns:p14="http://schemas.microsoft.com/office/powerpoint/2010/main" val="176875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5" name="Rectangle 3"/>
          <p:cNvSpPr>
            <a:spLocks noGrp="1" noChangeArrowheads="1"/>
          </p:cNvSpPr>
          <p:nvPr>
            <p:ph idx="1"/>
          </p:nvPr>
        </p:nvSpPr>
        <p:spPr>
          <a:xfrm>
            <a:off x="1981200" y="1981200"/>
            <a:ext cx="8229600" cy="4876800"/>
          </a:xfrm>
        </p:spPr>
        <p:txBody>
          <a:bodyPr/>
          <a:lstStyle/>
          <a:p>
            <a:pPr>
              <a:lnSpc>
                <a:spcPct val="90000"/>
              </a:lnSpc>
              <a:buFont typeface="Wingdings" pitchFamily="2" charset="2"/>
              <a:buNone/>
            </a:pPr>
            <a:r>
              <a:rPr lang="en-CA" dirty="0" smtClean="0"/>
              <a:t>   In </a:t>
            </a:r>
            <a:r>
              <a:rPr lang="en-CA" dirty="0"/>
              <a:t>keeping with the new state initiative, this fall we will be implementing an exciting new district initiative of SNI in place of LYI. All </a:t>
            </a:r>
            <a:r>
              <a:rPr lang="en-CA" dirty="0" smtClean="0"/>
              <a:t>Professional Development </a:t>
            </a:r>
            <a:r>
              <a:rPr lang="en-CA" dirty="0"/>
              <a:t>days previously scheduled for LYI will be rescheduled as staff development for SNI. The $500 for release time and materials for LYI will be discontinued and provided instead for SNI. By the way, you will need to create local SNI teams that meet weekly. The former members of your LYI team would be perfect for this new team. Your new SNI binders will be coming next week. Have a great year!!!</a:t>
            </a:r>
          </a:p>
        </p:txBody>
      </p:sp>
      <p:sp>
        <p:nvSpPr>
          <p:cNvPr id="965634" name="Rectangle 2"/>
          <p:cNvSpPr>
            <a:spLocks noGrp="1" noChangeArrowheads="1"/>
          </p:cNvSpPr>
          <p:nvPr>
            <p:ph type="title"/>
          </p:nvPr>
        </p:nvSpPr>
        <p:spPr/>
        <p:txBody>
          <a:bodyPr>
            <a:normAutofit fontScale="90000"/>
          </a:bodyPr>
          <a:lstStyle/>
          <a:p>
            <a:r>
              <a:rPr lang="en-CA" sz="3600" dirty="0" smtClean="0"/>
              <a:t>Memo</a:t>
            </a:r>
            <a:r>
              <a:rPr lang="en-CA" sz="3600" dirty="0"/>
              <a:t/>
            </a:r>
            <a:br>
              <a:rPr lang="en-CA" sz="3600" dirty="0"/>
            </a:br>
            <a:r>
              <a:rPr lang="en-CA" sz="3600" dirty="0"/>
              <a:t>To: School Administrators</a:t>
            </a:r>
            <a:br>
              <a:rPr lang="en-CA" sz="3600" dirty="0"/>
            </a:br>
            <a:r>
              <a:rPr lang="en-CA" sz="3600" dirty="0"/>
              <a:t>From: District Administrators</a:t>
            </a:r>
          </a:p>
        </p:txBody>
      </p:sp>
    </p:spTree>
    <p:extLst>
      <p:ext uri="{BB962C8B-B14F-4D97-AF65-F5344CB8AC3E}">
        <p14:creationId xmlns:p14="http://schemas.microsoft.com/office/powerpoint/2010/main" val="1455176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animEffect transition="in" filter="dissolve">
                                      <p:cBhvr>
                                        <p:cTn id="7" dur="500"/>
                                        <p:tgtEl>
                                          <p:spTgt spid="9656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5634"/>
                                        </p:tgtEl>
                                        <p:attrNameLst>
                                          <p:attrName>style.visibility</p:attrName>
                                        </p:attrNameLst>
                                      </p:cBhvr>
                                      <p:to>
                                        <p:strVal val="visible"/>
                                      </p:to>
                                    </p:set>
                                    <p:animEffect transition="in" filter="dissolve">
                                      <p:cBhvr>
                                        <p:cTn id="10" dur="500"/>
                                        <p:tgtEl>
                                          <p:spTgt spid="96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P spid="9656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34" y="123985"/>
            <a:ext cx="11602397" cy="686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614606" y="6303934"/>
            <a:ext cx="2691408" cy="685800"/>
          </a:xfrm>
        </p:spPr>
        <p:txBody>
          <a:bodyPr/>
          <a:lstStyle/>
          <a:p>
            <a:pPr marL="0" indent="0">
              <a:buNone/>
            </a:pPr>
            <a:r>
              <a:rPr lang="en-CA" dirty="0"/>
              <a:t>(Latham, 1988)</a:t>
            </a:r>
            <a:endParaRPr lang="en-US" dirty="0"/>
          </a:p>
        </p:txBody>
      </p:sp>
    </p:spTree>
    <p:extLst>
      <p:ext uri="{BB962C8B-B14F-4D97-AF65-F5344CB8AC3E}">
        <p14:creationId xmlns:p14="http://schemas.microsoft.com/office/powerpoint/2010/main" val="191907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solidFill>
            <a:schemeClr val="accent4"/>
          </a:solidFill>
        </p:spPr>
        <p:txBody>
          <a:bodyPr/>
          <a:lstStyle/>
          <a:p>
            <a:pPr algn="ctr" eaLnBrk="1" hangingPunct="1"/>
            <a:r>
              <a:rPr lang="en-CA" altLang="en-US" b="1" dirty="0">
                <a:ea typeface="ＭＳ Ｐゴシック" charset="-128"/>
              </a:rPr>
              <a:t>What is Sustainability?</a:t>
            </a:r>
          </a:p>
        </p:txBody>
      </p:sp>
      <p:sp>
        <p:nvSpPr>
          <p:cNvPr id="1031171" name="Rectangle 3"/>
          <p:cNvSpPr>
            <a:spLocks noGrp="1" noChangeArrowheads="1"/>
          </p:cNvSpPr>
          <p:nvPr>
            <p:ph idx="1"/>
          </p:nvPr>
        </p:nvSpPr>
        <p:spPr>
          <a:xfrm>
            <a:off x="838200" y="2012197"/>
            <a:ext cx="10515600" cy="3257227"/>
          </a:xfrm>
        </p:spPr>
        <p:txBody>
          <a:bodyPr/>
          <a:lstStyle/>
          <a:p>
            <a:pPr lvl="1" eaLnBrk="1" hangingPunct="1"/>
            <a:r>
              <a:rPr lang="en-US" altLang="en-US" sz="3600" dirty="0" smtClean="0">
                <a:ea typeface="ＭＳ Ｐゴシック" charset="-128"/>
              </a:rPr>
              <a:t>Durable </a:t>
            </a:r>
            <a:r>
              <a:rPr lang="en-US" altLang="en-US" sz="3600" dirty="0">
                <a:ea typeface="ＭＳ Ｐゴシック" charset="-128"/>
              </a:rPr>
              <a:t>implementation of a practice at a level of fidelity that continues to produce </a:t>
            </a:r>
            <a:r>
              <a:rPr lang="en-US" altLang="en-US" sz="3600" u="sng" dirty="0">
                <a:ea typeface="ＭＳ Ｐゴシック" charset="-128"/>
              </a:rPr>
              <a:t>valued outcomes</a:t>
            </a:r>
            <a:r>
              <a:rPr lang="en-US" altLang="en-US" sz="3600" dirty="0">
                <a:ea typeface="ＭＳ Ｐゴシック" charset="-128"/>
              </a:rPr>
              <a:t> (McIntosh et al., </a:t>
            </a:r>
            <a:r>
              <a:rPr lang="en-US" altLang="en-US" sz="3600" dirty="0" smtClean="0">
                <a:ea typeface="ＭＳ Ｐゴシック" charset="-128"/>
              </a:rPr>
              <a:t>2009)</a:t>
            </a:r>
            <a:endParaRPr lang="en-CA" altLang="en-US" sz="2000" dirty="0">
              <a:ea typeface="ＭＳ Ｐゴシック" charset="-128"/>
            </a:endParaRPr>
          </a:p>
        </p:txBody>
      </p:sp>
    </p:spTree>
    <p:extLst>
      <p:ext uri="{BB962C8B-B14F-4D97-AF65-F5344CB8AC3E}">
        <p14:creationId xmlns:p14="http://schemas.microsoft.com/office/powerpoint/2010/main" val="206134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1171">
                                            <p:txEl>
                                              <p:pRg st="0" end="0"/>
                                            </p:txEl>
                                          </p:spTgt>
                                        </p:tgtEl>
                                        <p:attrNameLst>
                                          <p:attrName>style.visibility</p:attrName>
                                        </p:attrNameLst>
                                      </p:cBhvr>
                                      <p:to>
                                        <p:strVal val="visible"/>
                                      </p:to>
                                    </p:set>
                                    <p:animEffect transition="in" filter="dissolve">
                                      <p:cBhvr>
                                        <p:cTn id="7" dur="500"/>
                                        <p:tgtEl>
                                          <p:spTgt spid="1031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One </a:t>
            </a:r>
            <a:r>
              <a:rPr lang="en-US" sz="3200" dirty="0"/>
              <a:t>of the strongest predictors of </a:t>
            </a:r>
            <a:r>
              <a:rPr lang="en-US" sz="3200" dirty="0" smtClean="0"/>
              <a:t>SWPBIS </a:t>
            </a:r>
            <a:r>
              <a:rPr lang="en-US" sz="3200" dirty="0"/>
              <a:t>sustainability is administrator support </a:t>
            </a:r>
            <a:r>
              <a:rPr lang="en-US" sz="3200" dirty="0" smtClean="0"/>
              <a:t>(</a:t>
            </a:r>
            <a:r>
              <a:rPr lang="en-US" sz="3200" dirty="0"/>
              <a:t>Coffey &amp; Horner, 2012</a:t>
            </a:r>
            <a:r>
              <a:rPr lang="en-US" sz="3200" dirty="0" smtClean="0"/>
              <a:t>)</a:t>
            </a:r>
          </a:p>
          <a:p>
            <a:r>
              <a:rPr lang="en-US" sz="3200" dirty="0" smtClean="0"/>
              <a:t>Perceived </a:t>
            </a:r>
            <a:r>
              <a:rPr lang="en-US" sz="3200" dirty="0"/>
              <a:t>administrative support </a:t>
            </a:r>
            <a:r>
              <a:rPr lang="en-US" sz="3200" dirty="0" smtClean="0"/>
              <a:t>has </a:t>
            </a:r>
            <a:r>
              <a:rPr lang="en-US" sz="3200" dirty="0"/>
              <a:t>the strongest impact on sustainability (McIntosh, </a:t>
            </a:r>
            <a:r>
              <a:rPr lang="en-US" sz="3200" dirty="0" err="1"/>
              <a:t>Predy</a:t>
            </a:r>
            <a:r>
              <a:rPr lang="en-US" sz="3200" dirty="0"/>
              <a:t>, et al., in press</a:t>
            </a:r>
            <a:r>
              <a:rPr lang="en-US" sz="3200" dirty="0" smtClean="0"/>
              <a:t>)</a:t>
            </a:r>
          </a:p>
          <a:p>
            <a:r>
              <a:rPr lang="en-US" sz="3200" dirty="0" smtClean="0"/>
              <a:t>Sustainability is supported by administrators who allocate </a:t>
            </a:r>
            <a:r>
              <a:rPr lang="en-US" sz="3200" dirty="0"/>
              <a:t>resources (e.g., time, incentives, training), </a:t>
            </a:r>
            <a:r>
              <a:rPr lang="en-US" sz="3200" dirty="0" smtClean="0"/>
              <a:t>communicate </a:t>
            </a:r>
            <a:r>
              <a:rPr lang="en-US" sz="3200" dirty="0"/>
              <a:t>expectations, and </a:t>
            </a:r>
            <a:r>
              <a:rPr lang="en-US" sz="3200" dirty="0" smtClean="0"/>
              <a:t>address </a:t>
            </a:r>
            <a:r>
              <a:rPr lang="en-US" sz="3200" dirty="0"/>
              <a:t>competing practices that may decrease resources (</a:t>
            </a:r>
            <a:r>
              <a:rPr lang="en-US" sz="3200" dirty="0" err="1"/>
              <a:t>Blase</a:t>
            </a:r>
            <a:r>
              <a:rPr lang="en-US" sz="3200" dirty="0"/>
              <a:t> &amp; </a:t>
            </a:r>
            <a:r>
              <a:rPr lang="en-US" sz="3200" dirty="0" err="1"/>
              <a:t>Fixsen</a:t>
            </a:r>
            <a:r>
              <a:rPr lang="en-US" sz="3200" dirty="0"/>
              <a:t>, 2004</a:t>
            </a:r>
            <a:r>
              <a:rPr lang="en-US" sz="3200" dirty="0" smtClean="0"/>
              <a:t>)</a:t>
            </a:r>
            <a:endParaRPr lang="en-US" sz="3200" dirty="0"/>
          </a:p>
        </p:txBody>
      </p:sp>
      <p:sp>
        <p:nvSpPr>
          <p:cNvPr id="4" name="Rectangle 2"/>
          <p:cNvSpPr>
            <a:spLocks noGrp="1" noChangeArrowheads="1"/>
          </p:cNvSpPr>
          <p:nvPr>
            <p:ph type="title"/>
          </p:nvPr>
        </p:nvSpPr>
        <p:spPr>
          <a:xfrm>
            <a:off x="838200" y="365125"/>
            <a:ext cx="10515600" cy="1325563"/>
          </a:xfrm>
          <a:solidFill>
            <a:schemeClr val="accent4"/>
          </a:solidFill>
        </p:spPr>
        <p:txBody>
          <a:bodyPr>
            <a:normAutofit/>
          </a:bodyPr>
          <a:lstStyle/>
          <a:p>
            <a:pPr algn="ctr" eaLnBrk="1" hangingPunct="1"/>
            <a:r>
              <a:rPr lang="en-CA" altLang="en-US" sz="5000" b="1" dirty="0" smtClean="0">
                <a:ea typeface="ＭＳ Ｐゴシック" charset="-128"/>
              </a:rPr>
              <a:t>Administrator Support</a:t>
            </a:r>
            <a:endParaRPr lang="en-CA" altLang="en-US" sz="5000" b="1" dirty="0">
              <a:ea typeface="ＭＳ Ｐゴシック" charset="-128"/>
            </a:endParaRPr>
          </a:p>
        </p:txBody>
      </p:sp>
    </p:spTree>
    <p:extLst>
      <p:ext uri="{BB962C8B-B14F-4D97-AF65-F5344CB8AC3E}">
        <p14:creationId xmlns:p14="http://schemas.microsoft.com/office/powerpoint/2010/main" val="118593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3"/>
          <p:cNvSpPr>
            <a:spLocks noGrp="1" noChangeArrowheads="1"/>
          </p:cNvSpPr>
          <p:nvPr>
            <p:ph type="title"/>
          </p:nvPr>
        </p:nvSpPr>
        <p:spPr>
          <a:solidFill>
            <a:schemeClr val="accent4"/>
          </a:solidFill>
        </p:spPr>
        <p:txBody>
          <a:bodyPr>
            <a:normAutofit/>
          </a:bodyPr>
          <a:lstStyle/>
          <a:p>
            <a:pPr algn="ctr" eaLnBrk="1" hangingPunct="1"/>
            <a:r>
              <a:rPr lang="en-US" sz="5000" b="1" dirty="0" smtClean="0">
                <a:cs typeface="Arial" charset="0"/>
              </a:rPr>
              <a:t>School-wide PBIS Goals</a:t>
            </a:r>
          </a:p>
        </p:txBody>
      </p:sp>
      <p:sp>
        <p:nvSpPr>
          <p:cNvPr id="579586" name="Rectangle 2"/>
          <p:cNvSpPr>
            <a:spLocks noGrp="1" noChangeArrowheads="1"/>
          </p:cNvSpPr>
          <p:nvPr>
            <p:ph idx="1"/>
          </p:nvPr>
        </p:nvSpPr>
        <p:spPr>
          <a:xfrm>
            <a:off x="2057400" y="2060575"/>
            <a:ext cx="7772400" cy="4114800"/>
          </a:xfrm>
        </p:spPr>
        <p:txBody>
          <a:bodyPr>
            <a:normAutofit/>
          </a:bodyPr>
          <a:lstStyle/>
          <a:p>
            <a:pPr marL="609600" indent="-609600">
              <a:buClr>
                <a:schemeClr val="tx1"/>
              </a:buClr>
              <a:buFontTx/>
              <a:buAutoNum type="arabicPeriod"/>
            </a:pPr>
            <a:r>
              <a:rPr lang="en-US" sz="3200" dirty="0">
                <a:solidFill>
                  <a:srgbClr val="FF0000"/>
                </a:solidFill>
                <a:cs typeface="Arial" charset="0"/>
              </a:rPr>
              <a:t>Build </a:t>
            </a:r>
            <a:r>
              <a:rPr lang="en-US" sz="3200" dirty="0">
                <a:cs typeface="Arial" charset="0"/>
              </a:rPr>
              <a:t>systems that make it easier to teach</a:t>
            </a:r>
            <a:endParaRPr lang="en-US" sz="3200" dirty="0">
              <a:solidFill>
                <a:srgbClr val="FF0000"/>
              </a:solidFill>
              <a:cs typeface="Arial" charset="0"/>
            </a:endParaRPr>
          </a:p>
          <a:p>
            <a:pPr marL="609600" indent="-609600">
              <a:buClr>
                <a:schemeClr val="tx1"/>
              </a:buClr>
              <a:buFontTx/>
              <a:buAutoNum type="arabicPeriod"/>
            </a:pPr>
            <a:r>
              <a:rPr lang="en-US" sz="3200" dirty="0">
                <a:solidFill>
                  <a:srgbClr val="FF0000"/>
                </a:solidFill>
                <a:cs typeface="Arial" charset="0"/>
              </a:rPr>
              <a:t>Create</a:t>
            </a:r>
            <a:r>
              <a:rPr lang="en-US" sz="3200" dirty="0">
                <a:cs typeface="Arial" charset="0"/>
              </a:rPr>
              <a:t> environments that </a:t>
            </a:r>
            <a:r>
              <a:rPr lang="en-US" sz="3200" dirty="0">
                <a:solidFill>
                  <a:srgbClr val="FF0000"/>
                </a:solidFill>
                <a:cs typeface="Arial" charset="0"/>
              </a:rPr>
              <a:t>encourage</a:t>
            </a:r>
            <a:r>
              <a:rPr lang="en-US" sz="3200" dirty="0">
                <a:cs typeface="Arial" charset="0"/>
              </a:rPr>
              <a:t> (rather than discourage) prosocial behavior</a:t>
            </a:r>
          </a:p>
          <a:p>
            <a:pPr marL="609600" indent="-609600">
              <a:buClr>
                <a:schemeClr val="tx1"/>
              </a:buClr>
              <a:buFontTx/>
              <a:buAutoNum type="arabicPeriod"/>
            </a:pPr>
            <a:r>
              <a:rPr lang="en-US" sz="3200" dirty="0">
                <a:solidFill>
                  <a:srgbClr val="FF0000"/>
                </a:solidFill>
                <a:cs typeface="Arial" charset="0"/>
              </a:rPr>
              <a:t>Teach</a:t>
            </a:r>
            <a:r>
              <a:rPr lang="en-US" sz="3200" dirty="0">
                <a:cs typeface="Arial" charset="0"/>
              </a:rPr>
              <a:t> </a:t>
            </a:r>
            <a:r>
              <a:rPr lang="en-US" sz="3200" u="sng" dirty="0">
                <a:solidFill>
                  <a:srgbClr val="FF0000"/>
                </a:solidFill>
                <a:cs typeface="Arial" charset="0"/>
              </a:rPr>
              <a:t>all students</a:t>
            </a:r>
            <a:r>
              <a:rPr lang="en-US" sz="3200" dirty="0">
                <a:cs typeface="Arial" charset="0"/>
              </a:rPr>
              <a:t> what is expected  </a:t>
            </a:r>
          </a:p>
          <a:p>
            <a:pPr marL="609600" indent="-609600">
              <a:buClr>
                <a:schemeClr val="tx1"/>
              </a:buClr>
              <a:buFontTx/>
              <a:buAutoNum type="arabicPeriod"/>
            </a:pPr>
            <a:r>
              <a:rPr lang="en-US" sz="3200" dirty="0">
                <a:solidFill>
                  <a:srgbClr val="FF0000"/>
                </a:solidFill>
                <a:cs typeface="Arial" charset="0"/>
              </a:rPr>
              <a:t>Provide</a:t>
            </a:r>
            <a:r>
              <a:rPr lang="en-US" sz="3200" dirty="0">
                <a:cs typeface="Arial" charset="0"/>
              </a:rPr>
              <a:t> a continuum of behavior support to students who need more support to be successful</a:t>
            </a:r>
          </a:p>
        </p:txBody>
      </p:sp>
    </p:spTree>
    <p:extLst>
      <p:ext uri="{BB962C8B-B14F-4D97-AF65-F5344CB8AC3E}">
        <p14:creationId xmlns:p14="http://schemas.microsoft.com/office/powerpoint/2010/main" val="1400630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9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9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95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95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algn="ctr"/>
            <a:r>
              <a:rPr lang="en-US" sz="5000" b="1" dirty="0" smtClean="0"/>
              <a:t>Welcome! </a:t>
            </a:r>
            <a:endParaRPr lang="en-US" sz="5000" b="1" dirty="0"/>
          </a:p>
        </p:txBody>
      </p:sp>
      <p:sp>
        <p:nvSpPr>
          <p:cNvPr id="3" name="Content Placeholder 2"/>
          <p:cNvSpPr>
            <a:spLocks noGrp="1"/>
          </p:cNvSpPr>
          <p:nvPr>
            <p:ph idx="1"/>
          </p:nvPr>
        </p:nvSpPr>
        <p:spPr>
          <a:xfrm>
            <a:off x="838200" y="2438399"/>
            <a:ext cx="10515600" cy="3738563"/>
          </a:xfrm>
        </p:spPr>
        <p:txBody>
          <a:bodyPr>
            <a:normAutofit/>
          </a:bodyPr>
          <a:lstStyle/>
          <a:p>
            <a:r>
              <a:rPr lang="en-US" sz="3400" dirty="0" smtClean="0"/>
              <a:t>Shawn </a:t>
            </a:r>
            <a:r>
              <a:rPr lang="en-US" sz="3400" dirty="0" err="1" smtClean="0"/>
              <a:t>Gonyaw</a:t>
            </a:r>
            <a:r>
              <a:rPr lang="en-US" sz="3400" dirty="0" smtClean="0"/>
              <a:t>, Principal, Barnet School</a:t>
            </a:r>
          </a:p>
          <a:p>
            <a:endParaRPr lang="en-US" sz="3400" dirty="0"/>
          </a:p>
          <a:p>
            <a:r>
              <a:rPr lang="en-US" sz="3400" dirty="0" smtClean="0"/>
              <a:t>Rick Dustin-</a:t>
            </a:r>
            <a:r>
              <a:rPr lang="en-US" sz="3400" dirty="0" err="1" smtClean="0"/>
              <a:t>Eichler</a:t>
            </a:r>
            <a:r>
              <a:rPr lang="en-US" sz="3400" dirty="0" smtClean="0"/>
              <a:t>, Principal, Dothan Brook School</a:t>
            </a:r>
            <a:endParaRPr lang="en-US" sz="3400" dirty="0"/>
          </a:p>
        </p:txBody>
      </p:sp>
    </p:spTree>
    <p:extLst>
      <p:ext uri="{BB962C8B-B14F-4D97-AF65-F5344CB8AC3E}">
        <p14:creationId xmlns:p14="http://schemas.microsoft.com/office/powerpoint/2010/main" val="209938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solidFill>
            <a:schemeClr val="accent4"/>
          </a:solidFill>
        </p:spPr>
        <p:txBody>
          <a:bodyPr>
            <a:noAutofit/>
          </a:bodyPr>
          <a:lstStyle/>
          <a:p>
            <a:pPr algn="ctr" eaLnBrk="1" hangingPunct="1"/>
            <a:r>
              <a:rPr lang="en-US" altLang="x-none" sz="5000" b="1" dirty="0">
                <a:ea typeface="ＭＳ Ｐゴシック" charset="-128"/>
              </a:rPr>
              <a:t>Key Roles/Factors for Administrator Involvement</a:t>
            </a:r>
          </a:p>
        </p:txBody>
      </p:sp>
      <p:sp>
        <p:nvSpPr>
          <p:cNvPr id="22530" name="Rectangle 3"/>
          <p:cNvSpPr>
            <a:spLocks noGrp="1" noChangeArrowheads="1"/>
          </p:cNvSpPr>
          <p:nvPr>
            <p:ph idx="1"/>
          </p:nvPr>
        </p:nvSpPr>
        <p:spPr/>
        <p:txBody>
          <a:bodyPr>
            <a:normAutofit/>
          </a:bodyPr>
          <a:lstStyle/>
          <a:p>
            <a:pPr marL="609600" indent="-609600">
              <a:buFontTx/>
              <a:buAutoNum type="arabicPeriod"/>
            </a:pPr>
            <a:r>
              <a:rPr lang="en-US" altLang="x-none" sz="3200" dirty="0">
                <a:ea typeface="ＭＳ Ｐゴシック" charset="-128"/>
              </a:rPr>
              <a:t>Participation</a:t>
            </a:r>
          </a:p>
          <a:p>
            <a:pPr marL="609600" indent="-609600">
              <a:buFontTx/>
              <a:buAutoNum type="arabicPeriod"/>
            </a:pPr>
            <a:r>
              <a:rPr lang="en-US" altLang="x-none" sz="3200" dirty="0" smtClean="0">
                <a:ea typeface="ＭＳ Ｐゴシック" charset="-128"/>
              </a:rPr>
              <a:t>Support </a:t>
            </a:r>
            <a:r>
              <a:rPr lang="en-US" altLang="x-none" sz="3200" dirty="0">
                <a:ea typeface="ＭＳ Ｐゴシック" charset="-128"/>
              </a:rPr>
              <a:t>Team Implementation</a:t>
            </a:r>
          </a:p>
          <a:p>
            <a:pPr marL="609600" indent="-609600">
              <a:buFontTx/>
              <a:buAutoNum type="arabicPeriod"/>
            </a:pPr>
            <a:r>
              <a:rPr lang="en-US" altLang="x-none" sz="3200" dirty="0" smtClean="0">
                <a:ea typeface="ＭＳ Ｐゴシック" charset="-128"/>
              </a:rPr>
              <a:t>Foster </a:t>
            </a:r>
            <a:r>
              <a:rPr lang="en-US" altLang="x-none" sz="3200" dirty="0">
                <a:ea typeface="ＭＳ Ｐゴシック" charset="-128"/>
              </a:rPr>
              <a:t>Communication</a:t>
            </a:r>
          </a:p>
          <a:p>
            <a:pPr marL="609600" indent="-609600">
              <a:buFontTx/>
              <a:buAutoNum type="arabicPeriod"/>
            </a:pPr>
            <a:r>
              <a:rPr lang="en-US" altLang="x-none" sz="3200" dirty="0" smtClean="0">
                <a:ea typeface="ＭＳ Ｐゴシック" charset="-128"/>
              </a:rPr>
              <a:t>Create </a:t>
            </a:r>
            <a:r>
              <a:rPr lang="en-US" altLang="x-none" sz="3200" dirty="0">
                <a:ea typeface="ＭＳ Ｐゴシック" charset="-128"/>
              </a:rPr>
              <a:t>a Climate</a:t>
            </a:r>
          </a:p>
          <a:p>
            <a:pPr marL="609600" indent="-609600">
              <a:buFontTx/>
              <a:buAutoNum type="arabicPeriod"/>
            </a:pPr>
            <a:r>
              <a:rPr lang="en-US" altLang="x-none" sz="3200" dirty="0" smtClean="0">
                <a:ea typeface="ＭＳ Ｐゴシック" charset="-128"/>
              </a:rPr>
              <a:t>Facilitate </a:t>
            </a:r>
            <a:r>
              <a:rPr lang="en-US" altLang="x-none" sz="3200" dirty="0">
                <a:ea typeface="ＭＳ Ｐゴシック" charset="-128"/>
              </a:rPr>
              <a:t>Leadership</a:t>
            </a:r>
          </a:p>
          <a:p>
            <a:pPr marL="609600" indent="-609600">
              <a:buFontTx/>
              <a:buAutoNum type="arabicPeriod"/>
            </a:pPr>
            <a:r>
              <a:rPr lang="en-US" altLang="x-none" sz="3200" dirty="0" smtClean="0">
                <a:ea typeface="ＭＳ Ｐゴシック" charset="-128"/>
              </a:rPr>
              <a:t>Establish </a:t>
            </a:r>
            <a:r>
              <a:rPr lang="en-US" altLang="x-none" sz="3200" dirty="0">
                <a:ea typeface="ＭＳ Ｐゴシック" charset="-128"/>
              </a:rPr>
              <a:t>a Vision</a:t>
            </a:r>
          </a:p>
          <a:p>
            <a:pPr marL="609600" indent="-609600">
              <a:buFontTx/>
              <a:buAutoNum type="arabicPeriod"/>
            </a:pPr>
            <a:r>
              <a:rPr lang="en-US" altLang="x-none" sz="3200" dirty="0" smtClean="0">
                <a:ea typeface="ＭＳ Ｐゴシック" charset="-128"/>
              </a:rPr>
              <a:t>Consider </a:t>
            </a:r>
            <a:r>
              <a:rPr lang="en-US" altLang="x-none" sz="3200" dirty="0">
                <a:ea typeface="ＭＳ Ｐゴシック" charset="-128"/>
              </a:rPr>
              <a:t>Policies and Procedures</a:t>
            </a:r>
          </a:p>
        </p:txBody>
      </p:sp>
      <p:sp>
        <p:nvSpPr>
          <p:cNvPr id="9220" name="TextBox 1"/>
          <p:cNvSpPr txBox="1">
            <a:spLocks noChangeArrowheads="1"/>
          </p:cNvSpPr>
          <p:nvPr/>
        </p:nvSpPr>
        <p:spPr bwMode="auto">
          <a:xfrm>
            <a:off x="6654382" y="6173788"/>
            <a:ext cx="41535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i="1" dirty="0">
                <a:latin typeface="+mn-lt"/>
              </a:rPr>
              <a:t>(Kincaid, Childs, Wallace &amp; Blasé, 2007)</a:t>
            </a:r>
          </a:p>
        </p:txBody>
      </p:sp>
    </p:spTree>
    <p:extLst>
      <p:ext uri="{BB962C8B-B14F-4D97-AF65-F5344CB8AC3E}">
        <p14:creationId xmlns:p14="http://schemas.microsoft.com/office/powerpoint/2010/main" val="104674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lvl="0" algn="ctr"/>
            <a:r>
              <a:rPr lang="en-US" sz="5000" b="1" dirty="0" smtClean="0"/>
              <a:t>Participation</a:t>
            </a:r>
            <a:endParaRPr lang="en-US" sz="5000" dirty="0"/>
          </a:p>
        </p:txBody>
      </p:sp>
      <p:sp>
        <p:nvSpPr>
          <p:cNvPr id="3" name="Content Placeholder 2"/>
          <p:cNvSpPr>
            <a:spLocks noGrp="1"/>
          </p:cNvSpPr>
          <p:nvPr>
            <p:ph idx="1"/>
          </p:nvPr>
        </p:nvSpPr>
        <p:spPr/>
        <p:txBody>
          <a:bodyPr>
            <a:normAutofit/>
          </a:bodyPr>
          <a:lstStyle/>
          <a:p>
            <a:pPr lvl="0"/>
            <a:r>
              <a:rPr lang="en-US" sz="3400" dirty="0" smtClean="0"/>
              <a:t>Garner </a:t>
            </a:r>
            <a:r>
              <a:rPr lang="en-US" sz="3400" dirty="0"/>
              <a:t>public support</a:t>
            </a:r>
          </a:p>
          <a:p>
            <a:pPr lvl="0"/>
            <a:r>
              <a:rPr lang="en-US" sz="3400" dirty="0"/>
              <a:t>Generate enthusiasm about implementation</a:t>
            </a:r>
          </a:p>
          <a:p>
            <a:pPr lvl="0"/>
            <a:r>
              <a:rPr lang="en-US" sz="3400" dirty="0"/>
              <a:t>Attend </a:t>
            </a:r>
            <a:r>
              <a:rPr lang="en-US" sz="3400" dirty="0" smtClean="0"/>
              <a:t>trainings </a:t>
            </a:r>
            <a:r>
              <a:rPr lang="en-US" sz="3400" dirty="0"/>
              <a:t>with school team</a:t>
            </a:r>
          </a:p>
          <a:p>
            <a:pPr lvl="0"/>
            <a:r>
              <a:rPr lang="en-US" sz="3400" dirty="0"/>
              <a:t>Regularly attend meetings</a:t>
            </a:r>
          </a:p>
          <a:p>
            <a:pPr lvl="0"/>
            <a:r>
              <a:rPr lang="en-US" sz="3400" dirty="0"/>
              <a:t>Model behavior expected of staff and students</a:t>
            </a:r>
          </a:p>
          <a:p>
            <a:pPr lvl="0"/>
            <a:r>
              <a:rPr lang="en-US" sz="3400" dirty="0"/>
              <a:t>Acknowledge staff efforts to meet expectations</a:t>
            </a:r>
          </a:p>
          <a:p>
            <a:endParaRPr lang="en-US" sz="3400" dirty="0"/>
          </a:p>
        </p:txBody>
      </p:sp>
    </p:spTree>
    <p:extLst>
      <p:ext uri="{BB962C8B-B14F-4D97-AF65-F5344CB8AC3E}">
        <p14:creationId xmlns:p14="http://schemas.microsoft.com/office/powerpoint/2010/main" val="192668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algn="ctr"/>
            <a:r>
              <a:rPr lang="en-US" sz="5000" b="1" dirty="0" smtClean="0"/>
              <a:t>Support </a:t>
            </a:r>
            <a:r>
              <a:rPr lang="en-US" sz="5000" b="1" dirty="0"/>
              <a:t>Team Implementation </a:t>
            </a:r>
          </a:p>
        </p:txBody>
      </p:sp>
      <p:sp>
        <p:nvSpPr>
          <p:cNvPr id="3" name="Content Placeholder 2"/>
          <p:cNvSpPr>
            <a:spLocks noGrp="1"/>
          </p:cNvSpPr>
          <p:nvPr>
            <p:ph idx="1"/>
          </p:nvPr>
        </p:nvSpPr>
        <p:spPr/>
        <p:txBody>
          <a:bodyPr>
            <a:noAutofit/>
          </a:bodyPr>
          <a:lstStyle/>
          <a:p>
            <a:pPr lvl="0"/>
            <a:r>
              <a:rPr lang="en-US" sz="3200" dirty="0"/>
              <a:t>Select effective team </a:t>
            </a:r>
            <a:r>
              <a:rPr lang="en-US" sz="3200" dirty="0" smtClean="0"/>
              <a:t>members that are representative of the staff</a:t>
            </a:r>
          </a:p>
          <a:p>
            <a:pPr lvl="0"/>
            <a:r>
              <a:rPr lang="en-US" sz="3200" dirty="0" smtClean="0"/>
              <a:t>Support </a:t>
            </a:r>
            <a:r>
              <a:rPr lang="en-US" sz="3200" dirty="0"/>
              <a:t>team members with time and resources</a:t>
            </a:r>
          </a:p>
          <a:p>
            <a:pPr lvl="0"/>
            <a:r>
              <a:rPr lang="en-US" sz="3200" dirty="0"/>
              <a:t>Establish systems to monitor and collect data regarding implementation and outcomes</a:t>
            </a:r>
          </a:p>
          <a:p>
            <a:pPr lvl="0"/>
            <a:r>
              <a:rPr lang="en-US" sz="3200" dirty="0"/>
              <a:t>Identify funding sources to support implementation</a:t>
            </a:r>
          </a:p>
          <a:p>
            <a:pPr lvl="0"/>
            <a:r>
              <a:rPr lang="en-US" sz="3200" dirty="0"/>
              <a:t>Ensure </a:t>
            </a:r>
            <a:r>
              <a:rPr lang="en-US" sz="3200" dirty="0" smtClean="0"/>
              <a:t>decision making </a:t>
            </a:r>
            <a:r>
              <a:rPr lang="en-US" sz="3200" dirty="0"/>
              <a:t>is data </a:t>
            </a:r>
            <a:r>
              <a:rPr lang="en-US" sz="3200" dirty="0" smtClean="0"/>
              <a:t>driven</a:t>
            </a:r>
            <a:endParaRPr lang="en-US" sz="3200" dirty="0"/>
          </a:p>
          <a:p>
            <a:pPr lvl="0"/>
            <a:r>
              <a:rPr lang="en-US" sz="3200" dirty="0"/>
              <a:t>Provide professional development opportunities for staff and PBIS team members</a:t>
            </a:r>
          </a:p>
          <a:p>
            <a:endParaRPr lang="en-US" sz="3200" dirty="0"/>
          </a:p>
        </p:txBody>
      </p:sp>
    </p:spTree>
    <p:extLst>
      <p:ext uri="{BB962C8B-B14F-4D97-AF65-F5344CB8AC3E}">
        <p14:creationId xmlns:p14="http://schemas.microsoft.com/office/powerpoint/2010/main" val="202537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lvl="0" algn="ctr"/>
            <a:r>
              <a:rPr lang="en-US" sz="5000" b="1" dirty="0" smtClean="0"/>
              <a:t>Foster Communication</a:t>
            </a:r>
            <a:endParaRPr lang="en-US" sz="5000" dirty="0"/>
          </a:p>
        </p:txBody>
      </p:sp>
      <p:sp>
        <p:nvSpPr>
          <p:cNvPr id="3" name="Content Placeholder 2"/>
          <p:cNvSpPr>
            <a:spLocks noGrp="1"/>
          </p:cNvSpPr>
          <p:nvPr>
            <p:ph idx="1"/>
          </p:nvPr>
        </p:nvSpPr>
        <p:spPr/>
        <p:txBody>
          <a:bodyPr>
            <a:normAutofit/>
          </a:bodyPr>
          <a:lstStyle/>
          <a:p>
            <a:pPr lvl="0"/>
            <a:r>
              <a:rPr lang="en-US" sz="3400" dirty="0"/>
              <a:t>Communicate importance to all stakeholders</a:t>
            </a:r>
          </a:p>
          <a:p>
            <a:pPr lvl="0"/>
            <a:r>
              <a:rPr lang="en-US" sz="3400" dirty="0" smtClean="0"/>
              <a:t>Regularly communicate action steps with staff</a:t>
            </a:r>
          </a:p>
          <a:p>
            <a:pPr lvl="0"/>
            <a:r>
              <a:rPr lang="en-US" sz="3400" dirty="0" smtClean="0"/>
              <a:t>Provide feedback and reinforcement to staff regarding implementation efforts</a:t>
            </a:r>
          </a:p>
        </p:txBody>
      </p:sp>
    </p:spTree>
    <p:extLst>
      <p:ext uri="{BB962C8B-B14F-4D97-AF65-F5344CB8AC3E}">
        <p14:creationId xmlns:p14="http://schemas.microsoft.com/office/powerpoint/2010/main" val="69342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915478" y="1952571"/>
            <a:ext cx="5821310" cy="3181907"/>
          </a:xfrm>
          <a:custGeom>
            <a:avLst/>
            <a:gdLst>
              <a:gd name="connsiteX0" fmla="*/ 0 w 8352928"/>
              <a:gd name="connsiteY0" fmla="*/ 446810 h 5256583"/>
              <a:gd name="connsiteX1" fmla="*/ 446810 w 8352928"/>
              <a:gd name="connsiteY1" fmla="*/ 0 h 5256583"/>
              <a:gd name="connsiteX2" fmla="*/ 7906118 w 8352928"/>
              <a:gd name="connsiteY2" fmla="*/ 0 h 5256583"/>
              <a:gd name="connsiteX3" fmla="*/ 8352928 w 8352928"/>
              <a:gd name="connsiteY3" fmla="*/ 446810 h 5256583"/>
              <a:gd name="connsiteX4" fmla="*/ 8352928 w 8352928"/>
              <a:gd name="connsiteY4" fmla="*/ 4809773 h 5256583"/>
              <a:gd name="connsiteX5" fmla="*/ 7906118 w 8352928"/>
              <a:gd name="connsiteY5" fmla="*/ 5256583 h 5256583"/>
              <a:gd name="connsiteX6" fmla="*/ 446810 w 8352928"/>
              <a:gd name="connsiteY6" fmla="*/ 5256583 h 5256583"/>
              <a:gd name="connsiteX7" fmla="*/ 0 w 8352928"/>
              <a:gd name="connsiteY7" fmla="*/ 4809773 h 5256583"/>
              <a:gd name="connsiteX8" fmla="*/ 0 w 8352928"/>
              <a:gd name="connsiteY8" fmla="*/ 446810 h 525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928" h="5256583">
                <a:moveTo>
                  <a:pt x="0" y="446810"/>
                </a:moveTo>
                <a:cubicBezTo>
                  <a:pt x="0" y="200044"/>
                  <a:pt x="200044" y="0"/>
                  <a:pt x="446810" y="0"/>
                </a:cubicBezTo>
                <a:lnTo>
                  <a:pt x="7906118" y="0"/>
                </a:lnTo>
                <a:cubicBezTo>
                  <a:pt x="8152884" y="0"/>
                  <a:pt x="8352928" y="200044"/>
                  <a:pt x="8352928" y="446810"/>
                </a:cubicBezTo>
                <a:lnTo>
                  <a:pt x="8352928" y="4809773"/>
                </a:lnTo>
                <a:cubicBezTo>
                  <a:pt x="8352928" y="5056539"/>
                  <a:pt x="8152884" y="5256583"/>
                  <a:pt x="7906118" y="5256583"/>
                </a:cubicBezTo>
                <a:lnTo>
                  <a:pt x="446810" y="5256583"/>
                </a:lnTo>
                <a:cubicBezTo>
                  <a:pt x="200044" y="5256583"/>
                  <a:pt x="0" y="5056539"/>
                  <a:pt x="0" y="4809773"/>
                </a:cubicBezTo>
                <a:lnTo>
                  <a:pt x="0" y="446810"/>
                </a:lnTo>
                <a:close/>
              </a:path>
            </a:pathLst>
          </a:cu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lIns="212450" tIns="212450" rIns="212450" bIns="3157919" spcCol="1270"/>
          <a:lstStyle/>
          <a:p>
            <a:pPr algn="ctr" defTabSz="1333467">
              <a:lnSpc>
                <a:spcPct val="90000"/>
              </a:lnSpc>
              <a:spcAft>
                <a:spcPct val="35000"/>
              </a:spcAft>
              <a:defRPr/>
            </a:pPr>
            <a:endParaRPr lang="en-US" sz="3000" dirty="0"/>
          </a:p>
        </p:txBody>
      </p:sp>
      <p:sp>
        <p:nvSpPr>
          <p:cNvPr id="6" name="Freeform 5"/>
          <p:cNvSpPr/>
          <p:nvPr/>
        </p:nvSpPr>
        <p:spPr>
          <a:xfrm>
            <a:off x="3142069" y="2166274"/>
            <a:ext cx="5368129" cy="2754498"/>
          </a:xfrm>
          <a:custGeom>
            <a:avLst/>
            <a:gdLst>
              <a:gd name="connsiteX0" fmla="*/ 0 w 7824490"/>
              <a:gd name="connsiteY0" fmla="*/ 420389 h 4003708"/>
              <a:gd name="connsiteX1" fmla="*/ 420389 w 7824490"/>
              <a:gd name="connsiteY1" fmla="*/ 0 h 4003708"/>
              <a:gd name="connsiteX2" fmla="*/ 7404101 w 7824490"/>
              <a:gd name="connsiteY2" fmla="*/ 0 h 4003708"/>
              <a:gd name="connsiteX3" fmla="*/ 7824490 w 7824490"/>
              <a:gd name="connsiteY3" fmla="*/ 420389 h 4003708"/>
              <a:gd name="connsiteX4" fmla="*/ 7824490 w 7824490"/>
              <a:gd name="connsiteY4" fmla="*/ 3583319 h 4003708"/>
              <a:gd name="connsiteX5" fmla="*/ 7404101 w 7824490"/>
              <a:gd name="connsiteY5" fmla="*/ 4003708 h 4003708"/>
              <a:gd name="connsiteX6" fmla="*/ 420389 w 7824490"/>
              <a:gd name="connsiteY6" fmla="*/ 4003708 h 4003708"/>
              <a:gd name="connsiteX7" fmla="*/ 0 w 7824490"/>
              <a:gd name="connsiteY7" fmla="*/ 3583319 h 4003708"/>
              <a:gd name="connsiteX8" fmla="*/ 0 w 7824490"/>
              <a:gd name="connsiteY8" fmla="*/ 420389 h 4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4490" h="4003708">
                <a:moveTo>
                  <a:pt x="0" y="420389"/>
                </a:moveTo>
                <a:cubicBezTo>
                  <a:pt x="0" y="188215"/>
                  <a:pt x="188215" y="0"/>
                  <a:pt x="420389" y="0"/>
                </a:cubicBezTo>
                <a:lnTo>
                  <a:pt x="7404101" y="0"/>
                </a:lnTo>
                <a:cubicBezTo>
                  <a:pt x="7636275" y="0"/>
                  <a:pt x="7824490" y="188215"/>
                  <a:pt x="7824490" y="420389"/>
                </a:cubicBezTo>
                <a:lnTo>
                  <a:pt x="7824490" y="3583319"/>
                </a:lnTo>
                <a:cubicBezTo>
                  <a:pt x="7824490" y="3815493"/>
                  <a:pt x="7636275" y="4003708"/>
                  <a:pt x="7404101" y="4003708"/>
                </a:cubicBezTo>
                <a:lnTo>
                  <a:pt x="420389" y="4003708"/>
                </a:lnTo>
                <a:cubicBezTo>
                  <a:pt x="188215" y="4003708"/>
                  <a:pt x="0" y="3815493"/>
                  <a:pt x="0" y="3583319"/>
                </a:cubicBezTo>
                <a:lnTo>
                  <a:pt x="0" y="420389"/>
                </a:lnTo>
                <a:close/>
              </a:path>
            </a:pathLst>
          </a:custGeom>
          <a:solidFill>
            <a:schemeClr val="accent6">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1">
            <a:schemeClr val="accent6"/>
          </a:lnRef>
          <a:fillRef idx="2">
            <a:schemeClr val="accent6"/>
          </a:fillRef>
          <a:effectRef idx="1">
            <a:schemeClr val="accent6"/>
          </a:effectRef>
          <a:fontRef idx="minor">
            <a:schemeClr val="dk1"/>
          </a:fontRef>
        </p:style>
        <p:txBody>
          <a:bodyPr lIns="137160" tIns="274320" rIns="137160" bIns="137160" spcCol="1270"/>
          <a:lstStyle/>
          <a:p>
            <a:pPr algn="ctr" defTabSz="1333467">
              <a:lnSpc>
                <a:spcPct val="90000"/>
              </a:lnSpc>
              <a:spcAft>
                <a:spcPct val="35000"/>
              </a:spcAft>
              <a:defRPr/>
            </a:pPr>
            <a:r>
              <a:rPr lang="en-US" sz="3000" dirty="0">
                <a:solidFill>
                  <a:schemeClr val="tx1"/>
                </a:solidFill>
              </a:rPr>
              <a:t>Consider these questions:</a:t>
            </a:r>
            <a:r>
              <a:rPr lang="en-US" sz="825" dirty="0">
                <a:solidFill>
                  <a:schemeClr val="tx1"/>
                </a:solidFill>
              </a:rPr>
              <a:t>  </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Where are we in our implementation?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do I hope to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did I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will I do with what I learned</a:t>
            </a:r>
            <a:r>
              <a:rPr lang="en-US" sz="2250" dirty="0" smtClean="0">
                <a:solidFill>
                  <a:schemeClr val="tx1"/>
                </a:solidFill>
              </a:rPr>
              <a:t>? By when?</a:t>
            </a:r>
            <a:endParaRPr lang="en-US" sz="2250" dirty="0">
              <a:solidFill>
                <a:schemeClr val="tx1"/>
              </a:solidFill>
            </a:endParaRPr>
          </a:p>
        </p:txBody>
      </p:sp>
      <p:sp>
        <p:nvSpPr>
          <p:cNvPr id="7" name="TextBox 2"/>
          <p:cNvSpPr txBox="1">
            <a:spLocks noChangeArrowheads="1"/>
          </p:cNvSpPr>
          <p:nvPr/>
        </p:nvSpPr>
        <p:spPr bwMode="auto">
          <a:xfrm>
            <a:off x="3708400" y="5278439"/>
            <a:ext cx="40782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100"/>
              <a:t>Use the Learning Reflection Sheet</a:t>
            </a:r>
          </a:p>
        </p:txBody>
      </p:sp>
      <p:sp>
        <p:nvSpPr>
          <p:cNvPr id="8" name="Title 1"/>
          <p:cNvSpPr txBox="1">
            <a:spLocks/>
          </p:cNvSpPr>
          <p:nvPr/>
        </p:nvSpPr>
        <p:spPr>
          <a:xfrm>
            <a:off x="892183" y="413302"/>
            <a:ext cx="10515600" cy="1325563"/>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ea typeface="ＭＳ Ｐゴシック" charset="-128"/>
              </a:rPr>
              <a:t/>
            </a:r>
            <a:br>
              <a:rPr lang="en-US" sz="5000" b="1" dirty="0">
                <a:ea typeface="ＭＳ Ｐゴシック" charset="-128"/>
              </a:rPr>
            </a:br>
            <a:r>
              <a:rPr lang="en-US" sz="5000" b="1" dirty="0">
                <a:ea typeface="ＭＳ Ｐゴシック" charset="-128"/>
              </a:rPr>
              <a:t>Maximizing Your Session Participation</a:t>
            </a:r>
            <a:br>
              <a:rPr lang="en-US" sz="5000" b="1" dirty="0">
                <a:ea typeface="ＭＳ Ｐゴシック" charset="-128"/>
              </a:rPr>
            </a:br>
            <a:endParaRPr lang="en-US" sz="5000" b="1" dirty="0"/>
          </a:p>
        </p:txBody>
      </p:sp>
    </p:spTree>
    <p:extLst>
      <p:ext uri="{BB962C8B-B14F-4D97-AF65-F5344CB8AC3E}">
        <p14:creationId xmlns:p14="http://schemas.microsoft.com/office/powerpoint/2010/main" val="126891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algn="ctr"/>
            <a:r>
              <a:rPr lang="en-US" sz="5000" b="1" dirty="0" smtClean="0"/>
              <a:t>Create a Climate</a:t>
            </a:r>
            <a:endParaRPr lang="en-US" sz="5000" b="1" dirty="0"/>
          </a:p>
        </p:txBody>
      </p:sp>
      <p:sp>
        <p:nvSpPr>
          <p:cNvPr id="3" name="Content Placeholder 2"/>
          <p:cNvSpPr>
            <a:spLocks noGrp="1"/>
          </p:cNvSpPr>
          <p:nvPr>
            <p:ph idx="1"/>
          </p:nvPr>
        </p:nvSpPr>
        <p:spPr>
          <a:xfrm>
            <a:off x="838200" y="1825625"/>
            <a:ext cx="10515600" cy="4546600"/>
          </a:xfrm>
        </p:spPr>
        <p:txBody>
          <a:bodyPr>
            <a:normAutofit fontScale="62500" lnSpcReduction="20000"/>
          </a:bodyPr>
          <a:lstStyle/>
          <a:p>
            <a:pPr lvl="0"/>
            <a:r>
              <a:rPr lang="en-US" sz="3800" dirty="0"/>
              <a:t>Use surveys to establish and maintain buy-in</a:t>
            </a:r>
          </a:p>
          <a:p>
            <a:pPr lvl="0"/>
            <a:r>
              <a:rPr lang="en-US" sz="3800" dirty="0"/>
              <a:t>Encourage walk-throughs</a:t>
            </a:r>
          </a:p>
          <a:p>
            <a:pPr lvl="0"/>
            <a:r>
              <a:rPr lang="en-US" sz="3800" dirty="0"/>
              <a:t>Identify teacher leaders and motivators</a:t>
            </a:r>
          </a:p>
          <a:p>
            <a:pPr lvl="0"/>
            <a:r>
              <a:rPr lang="en-US" sz="3800" dirty="0"/>
              <a:t>Build relationships</a:t>
            </a:r>
          </a:p>
          <a:p>
            <a:pPr lvl="0"/>
            <a:r>
              <a:rPr lang="en-US" sz="3800" dirty="0"/>
              <a:t>Provide </a:t>
            </a:r>
            <a:r>
              <a:rPr lang="en-US" sz="3800" dirty="0" smtClean="0"/>
              <a:t>staff </a:t>
            </a:r>
            <a:r>
              <a:rPr lang="en-US" sz="3800" dirty="0"/>
              <a:t>reinforcements and incentives</a:t>
            </a:r>
          </a:p>
          <a:p>
            <a:pPr lvl="0"/>
            <a:r>
              <a:rPr lang="en-US" sz="3800" dirty="0"/>
              <a:t>Develop leadership skills</a:t>
            </a:r>
          </a:p>
          <a:p>
            <a:pPr lvl="0"/>
            <a:r>
              <a:rPr lang="en-US" sz="3800" dirty="0"/>
              <a:t>Identify barriers</a:t>
            </a:r>
          </a:p>
          <a:p>
            <a:pPr lvl="0"/>
            <a:r>
              <a:rPr lang="en-US" sz="3800" dirty="0"/>
              <a:t>Understand staff perceptions</a:t>
            </a:r>
          </a:p>
          <a:p>
            <a:pPr lvl="0"/>
            <a:r>
              <a:rPr lang="en-US" sz="3800" dirty="0"/>
              <a:t>Share data regularly to demonstrate progress </a:t>
            </a:r>
            <a:r>
              <a:rPr lang="en-US" sz="3800" dirty="0" smtClean="0"/>
              <a:t>toward </a:t>
            </a:r>
            <a:r>
              <a:rPr lang="en-US" sz="3800" dirty="0"/>
              <a:t>goals or need to change strategy</a:t>
            </a:r>
          </a:p>
          <a:p>
            <a:pPr lvl="0"/>
            <a:r>
              <a:rPr lang="en-US" sz="3800" dirty="0"/>
              <a:t>Systematically share data with stakeholders</a:t>
            </a:r>
          </a:p>
          <a:p>
            <a:pPr lvl="0"/>
            <a:r>
              <a:rPr lang="en-US" sz="3800" dirty="0"/>
              <a:t>Reinforce staff for higher level implementation efforts</a:t>
            </a:r>
          </a:p>
          <a:p>
            <a:endParaRPr lang="en-US" dirty="0"/>
          </a:p>
        </p:txBody>
      </p:sp>
    </p:spTree>
    <p:extLst>
      <p:ext uri="{BB962C8B-B14F-4D97-AF65-F5344CB8AC3E}">
        <p14:creationId xmlns:p14="http://schemas.microsoft.com/office/powerpoint/2010/main" val="5896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algn="ctr"/>
            <a:r>
              <a:rPr lang="en-US" sz="5000" b="1" dirty="0" smtClean="0"/>
              <a:t>Facilitate Leadership</a:t>
            </a:r>
            <a:endParaRPr lang="en-US" sz="5000" b="1" dirty="0"/>
          </a:p>
        </p:txBody>
      </p:sp>
      <p:sp>
        <p:nvSpPr>
          <p:cNvPr id="3" name="Content Placeholder 2"/>
          <p:cNvSpPr>
            <a:spLocks noGrp="1"/>
          </p:cNvSpPr>
          <p:nvPr>
            <p:ph idx="1"/>
          </p:nvPr>
        </p:nvSpPr>
        <p:spPr>
          <a:xfrm>
            <a:off x="838200" y="1854200"/>
            <a:ext cx="10515600" cy="4351338"/>
          </a:xfrm>
        </p:spPr>
        <p:txBody>
          <a:bodyPr/>
          <a:lstStyle/>
          <a:p>
            <a:pPr lvl="0"/>
            <a:r>
              <a:rPr lang="en-US" sz="3400" dirty="0"/>
              <a:t>Consider </a:t>
            </a:r>
            <a:r>
              <a:rPr lang="en-US" sz="3400" dirty="0" smtClean="0"/>
              <a:t>policies </a:t>
            </a:r>
            <a:r>
              <a:rPr lang="en-US" sz="3400" dirty="0"/>
              <a:t>and </a:t>
            </a:r>
            <a:r>
              <a:rPr lang="en-US" sz="3400" dirty="0" smtClean="0"/>
              <a:t>procedures</a:t>
            </a:r>
            <a:endParaRPr lang="en-US" sz="3400" dirty="0"/>
          </a:p>
          <a:p>
            <a:pPr lvl="0"/>
            <a:r>
              <a:rPr lang="en-US" sz="3400" dirty="0"/>
              <a:t>Provide PBIS team with tools and resources</a:t>
            </a:r>
          </a:p>
          <a:p>
            <a:pPr lvl="0"/>
            <a:r>
              <a:rPr lang="en-US" sz="3400" dirty="0"/>
              <a:t>Guide rather than dictate (Colvin, &amp; </a:t>
            </a:r>
            <a:r>
              <a:rPr lang="en-US" sz="3400" dirty="0" err="1"/>
              <a:t>Sprick</a:t>
            </a:r>
            <a:r>
              <a:rPr lang="en-US" sz="3400" dirty="0"/>
              <a:t>, </a:t>
            </a:r>
            <a:r>
              <a:rPr lang="en-US" sz="3400" dirty="0" smtClean="0"/>
              <a:t>1999)</a:t>
            </a:r>
          </a:p>
          <a:p>
            <a:pPr lvl="0"/>
            <a:r>
              <a:rPr lang="en-US" sz="3400" dirty="0" smtClean="0"/>
              <a:t>Empower a strong school coordinator/team facilitator</a:t>
            </a:r>
            <a:endParaRPr lang="en-US" sz="3400" dirty="0"/>
          </a:p>
          <a:p>
            <a:pPr lvl="0"/>
            <a:r>
              <a:rPr lang="en-US" sz="3400" dirty="0"/>
              <a:t>Share leadership for stronger teacher working relationships and higher student achievement</a:t>
            </a:r>
          </a:p>
          <a:p>
            <a:endParaRPr lang="en-US" dirty="0"/>
          </a:p>
        </p:txBody>
      </p:sp>
    </p:spTree>
    <p:extLst>
      <p:ext uri="{BB962C8B-B14F-4D97-AF65-F5344CB8AC3E}">
        <p14:creationId xmlns:p14="http://schemas.microsoft.com/office/powerpoint/2010/main" val="92955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a:solidFill>
            <a:schemeClr val="accent4"/>
          </a:solidFill>
        </p:spPr>
        <p:txBody>
          <a:bodyPr>
            <a:normAutofit/>
          </a:bodyPr>
          <a:lstStyle/>
          <a:p>
            <a:pPr algn="ctr"/>
            <a:r>
              <a:rPr lang="en-US" sz="5000" b="1" dirty="0" smtClean="0"/>
              <a:t>Establish </a:t>
            </a:r>
            <a:r>
              <a:rPr lang="en-US" sz="5000" b="1" dirty="0"/>
              <a:t>a Vision </a:t>
            </a:r>
          </a:p>
        </p:txBody>
      </p:sp>
      <p:sp>
        <p:nvSpPr>
          <p:cNvPr id="3" name="Content Placeholder 2"/>
          <p:cNvSpPr>
            <a:spLocks noGrp="1"/>
          </p:cNvSpPr>
          <p:nvPr>
            <p:ph idx="1"/>
          </p:nvPr>
        </p:nvSpPr>
        <p:spPr>
          <a:xfrm>
            <a:off x="838200" y="1427018"/>
            <a:ext cx="10515600" cy="4749945"/>
          </a:xfrm>
        </p:spPr>
        <p:txBody>
          <a:bodyPr>
            <a:normAutofit/>
          </a:bodyPr>
          <a:lstStyle/>
          <a:p>
            <a:pPr lvl="0"/>
            <a:r>
              <a:rPr lang="en-US" dirty="0" smtClean="0"/>
              <a:t>Lead discussion </a:t>
            </a:r>
            <a:r>
              <a:rPr lang="en-US" dirty="0"/>
              <a:t>about moving from punitive systems </a:t>
            </a:r>
            <a:r>
              <a:rPr lang="en-US" dirty="0" smtClean="0"/>
              <a:t>to tiered interventions</a:t>
            </a:r>
            <a:endParaRPr lang="en-US" dirty="0"/>
          </a:p>
          <a:p>
            <a:pPr lvl="0"/>
            <a:r>
              <a:rPr lang="en-US" dirty="0"/>
              <a:t>Determine how team will address:</a:t>
            </a:r>
          </a:p>
          <a:p>
            <a:pPr lvl="1"/>
            <a:r>
              <a:rPr lang="en-US" dirty="0"/>
              <a:t>Needs identified through data analysis and problem-solving process</a:t>
            </a:r>
          </a:p>
          <a:p>
            <a:pPr lvl="1"/>
            <a:r>
              <a:rPr lang="en-US" dirty="0"/>
              <a:t>Goals outlined in the School Improvement </a:t>
            </a:r>
            <a:r>
              <a:rPr lang="en-US" dirty="0" smtClean="0"/>
              <a:t>Plan, including academics</a:t>
            </a:r>
          </a:p>
          <a:p>
            <a:r>
              <a:rPr lang="en-US" dirty="0" smtClean="0"/>
              <a:t>Use </a:t>
            </a:r>
            <a:r>
              <a:rPr lang="en-US" dirty="0"/>
              <a:t>Self-Assessment Survey and Tiered Fidelity Inventory to drive action </a:t>
            </a:r>
            <a:r>
              <a:rPr lang="en-US" dirty="0" smtClean="0"/>
              <a:t>plan, not simply as a score</a:t>
            </a:r>
            <a:endParaRPr lang="en-US" dirty="0"/>
          </a:p>
          <a:p>
            <a:pPr lvl="0"/>
            <a:r>
              <a:rPr lang="en-US" dirty="0"/>
              <a:t>Plan for next year during current </a:t>
            </a:r>
            <a:r>
              <a:rPr lang="en-US" dirty="0" smtClean="0"/>
              <a:t>year and anticipate resources needed</a:t>
            </a:r>
            <a:endParaRPr lang="en-US" dirty="0"/>
          </a:p>
          <a:p>
            <a:pPr lvl="0"/>
            <a:r>
              <a:rPr lang="en-US" dirty="0"/>
              <a:t>Long-term goals should be driven by </a:t>
            </a:r>
            <a:r>
              <a:rPr lang="en-US" dirty="0" smtClean="0"/>
              <a:t>data</a:t>
            </a:r>
            <a:endParaRPr lang="en-US" dirty="0"/>
          </a:p>
        </p:txBody>
      </p:sp>
    </p:spTree>
    <p:extLst>
      <p:ext uri="{BB962C8B-B14F-4D97-AF65-F5344CB8AC3E}">
        <p14:creationId xmlns:p14="http://schemas.microsoft.com/office/powerpoint/2010/main" val="174366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Braid with other initiatives under school improvement</a:t>
            </a:r>
          </a:p>
          <a:p>
            <a:r>
              <a:rPr lang="en-US" sz="3600" dirty="0" smtClean="0"/>
              <a:t>Sustain successful strategies by writing into policy</a:t>
            </a:r>
          </a:p>
          <a:p>
            <a:r>
              <a:rPr lang="en-US" sz="3600" dirty="0" smtClean="0"/>
              <a:t>Re-work hiring policies (staff who support PBIS)</a:t>
            </a:r>
          </a:p>
          <a:p>
            <a:r>
              <a:rPr lang="en-US" sz="3600" dirty="0" smtClean="0"/>
              <a:t>Distribute PBIS handbook</a:t>
            </a:r>
          </a:p>
          <a:p>
            <a:r>
              <a:rPr lang="en-US" sz="3600" dirty="0" smtClean="0"/>
              <a:t>Adapt and modify implementation to facilitate new strategies</a:t>
            </a:r>
          </a:p>
          <a:p>
            <a:r>
              <a:rPr lang="en-US" sz="3600" dirty="0" smtClean="0"/>
              <a:t>Use data to monitor and evaluate strategies</a:t>
            </a:r>
            <a:endParaRPr lang="en-US" sz="3600" dirty="0"/>
          </a:p>
        </p:txBody>
      </p:sp>
      <p:sp>
        <p:nvSpPr>
          <p:cNvPr id="4" name="Title 1"/>
          <p:cNvSpPr txBox="1">
            <a:spLocks/>
          </p:cNvSpPr>
          <p:nvPr/>
        </p:nvSpPr>
        <p:spPr>
          <a:xfrm>
            <a:off x="838200" y="365125"/>
            <a:ext cx="10515600" cy="951057"/>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5000" b="1" dirty="0" smtClean="0">
                <a:ea typeface="ＭＳ Ｐゴシック" charset="-128"/>
              </a:rPr>
              <a:t>Consider </a:t>
            </a:r>
            <a:r>
              <a:rPr lang="en-US" altLang="x-none" sz="5000" b="1" dirty="0">
                <a:ea typeface="ＭＳ Ｐゴシック" charset="-128"/>
              </a:rPr>
              <a:t>Policies and Procedures</a:t>
            </a:r>
            <a:endParaRPr lang="en-US" sz="5000" b="1" dirty="0"/>
          </a:p>
        </p:txBody>
      </p:sp>
    </p:spTree>
    <p:extLst>
      <p:ext uri="{BB962C8B-B14F-4D97-AF65-F5344CB8AC3E}">
        <p14:creationId xmlns:p14="http://schemas.microsoft.com/office/powerpoint/2010/main" val="203553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6762" y="1485899"/>
            <a:ext cx="10806113" cy="4114801"/>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500" b="1" dirty="0"/>
              <a:t>Peer Networking Activity</a:t>
            </a:r>
          </a:p>
        </p:txBody>
      </p:sp>
    </p:spTree>
    <p:extLst>
      <p:ext uri="{BB962C8B-B14F-4D97-AF65-F5344CB8AC3E}">
        <p14:creationId xmlns:p14="http://schemas.microsoft.com/office/powerpoint/2010/main" val="124620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5"/>
          <p:cNvSpPr>
            <a:spLocks noGrp="1"/>
          </p:cNvSpPr>
          <p:nvPr>
            <p:ph idx="1"/>
          </p:nvPr>
        </p:nvSpPr>
        <p:spPr/>
        <p:txBody>
          <a:bodyPr>
            <a:normAutofit lnSpcReduction="10000"/>
          </a:bodyPr>
          <a:lstStyle/>
          <a:p>
            <a:pPr marL="0" indent="0">
              <a:lnSpc>
                <a:spcPct val="80000"/>
              </a:lnSpc>
              <a:buNone/>
            </a:pPr>
            <a:endParaRPr lang="en-US" altLang="en-US" sz="20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Contact your VTPBIS State TA to review the needs of your </a:t>
            </a:r>
            <a:r>
              <a:rPr lang="en-US" altLang="en-US" sz="2400" dirty="0" smtClean="0">
                <a:ea typeface="ＭＳ Ｐゴシック" charset="-128"/>
              </a:rPr>
              <a:t>SU/SD/School.</a:t>
            </a:r>
            <a:endParaRPr lang="en-US" altLang="en-US" sz="2400" dirty="0">
              <a:ea typeface="ＭＳ Ｐゴシック" charset="-128"/>
            </a:endParaRP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Review the VTPBIS Coach Fees: $62.50/hour, $250/half day or $500/day plus </a:t>
            </a:r>
            <a:r>
              <a:rPr lang="en-US" altLang="en-US" sz="2400" dirty="0" smtClean="0">
                <a:ea typeface="ＭＳ Ｐゴシック" charset="-128"/>
              </a:rPr>
              <a:t>mileage.</a:t>
            </a:r>
            <a:endParaRPr lang="en-US" altLang="en-US" sz="2400" dirty="0">
              <a:ea typeface="ＭＳ Ｐゴシック" charset="-128"/>
            </a:endParaRP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Coordinate with your central office Grants Coordinator to use local funds or to apply for BEST/Act 230 funds</a:t>
            </a:r>
            <a:r>
              <a:rPr lang="en-US" altLang="en-US" sz="2400" dirty="0" smtClean="0">
                <a:ea typeface="ＭＳ Ｐゴシック" charset="-128"/>
              </a:rPr>
              <a:t>: </a:t>
            </a:r>
            <a:r>
              <a:rPr lang="en-US" altLang="en-US" sz="2400" dirty="0" smtClean="0">
                <a:ea typeface="ＭＳ Ｐゴシック" charset="-128"/>
                <a:hlinkClick r:id="rId3"/>
              </a:rPr>
              <a:t>http://education.vermont.gov/sites/aoe/files/documents/edu-integrated-frameworks-best-act-230-innovation-grant-instructions.pdf</a:t>
            </a:r>
            <a:r>
              <a:rPr lang="en-US" altLang="en-US" sz="2400" dirty="0" smtClean="0">
                <a:ea typeface="ＭＳ Ｐゴシック" charset="-128"/>
              </a:rPr>
              <a:t>. </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hlinkClick r:id="rId4"/>
              </a:rPr>
              <a:t> </a:t>
            </a:r>
            <a:r>
              <a:rPr lang="en-US" altLang="en-US" sz="2400" dirty="0" smtClean="0">
                <a:ea typeface="ＭＳ Ｐゴシック" charset="-128"/>
              </a:rPr>
              <a:t>Contact a </a:t>
            </a:r>
            <a:r>
              <a:rPr lang="en-US" altLang="en-US" sz="2400" dirty="0">
                <a:ea typeface="ＭＳ Ｐゴシック" charset="-128"/>
              </a:rPr>
              <a:t>VTPBIS </a:t>
            </a:r>
            <a:r>
              <a:rPr lang="en-US" altLang="en-US" sz="2400" dirty="0" smtClean="0">
                <a:ea typeface="ＭＳ Ｐゴシック" charset="-128"/>
              </a:rPr>
              <a:t>State-Approved Coach: </a:t>
            </a:r>
            <a:r>
              <a:rPr lang="en-US" altLang="en-US" sz="2400" dirty="0" smtClean="0">
                <a:ea typeface="ＭＳ Ｐゴシック" charset="-128"/>
                <a:hlinkClick r:id="rId5"/>
              </a:rPr>
              <a:t>http://www.pbisvermont.org/resources/coaches-a-coordinators/coaches</a:t>
            </a:r>
            <a:r>
              <a:rPr lang="en-US" altLang="en-US" sz="2400" dirty="0">
                <a:ea typeface="ＭＳ Ｐゴシック" charset="-128"/>
              </a:rPr>
              <a:t>.</a:t>
            </a:r>
          </a:p>
        </p:txBody>
      </p:sp>
      <p:sp>
        <p:nvSpPr>
          <p:cNvPr id="4" name="Title 1"/>
          <p:cNvSpPr txBox="1">
            <a:spLocks/>
          </p:cNvSpPr>
          <p:nvPr/>
        </p:nvSpPr>
        <p:spPr>
          <a:xfrm>
            <a:off x="838200" y="365125"/>
            <a:ext cx="10515600" cy="1325563"/>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000" b="1" dirty="0"/>
              <a:t>How to Obtain a </a:t>
            </a:r>
            <a:endParaRPr lang="en-US" altLang="en-US" sz="5000" b="1" dirty="0" smtClean="0"/>
          </a:p>
          <a:p>
            <a:pPr algn="ctr"/>
            <a:r>
              <a:rPr lang="en-US" altLang="en-US" sz="5000" b="1" dirty="0" smtClean="0"/>
              <a:t>VTPBIS </a:t>
            </a:r>
            <a:r>
              <a:rPr lang="en-US" altLang="en-US" sz="5000" b="1" dirty="0"/>
              <a:t>State-Approved Coach</a:t>
            </a:r>
            <a:endParaRPr lang="en-US" sz="5000" b="1" dirty="0"/>
          </a:p>
        </p:txBody>
      </p:sp>
    </p:spTree>
    <p:extLst>
      <p:ext uri="{BB962C8B-B14F-4D97-AF65-F5344CB8AC3E}">
        <p14:creationId xmlns:p14="http://schemas.microsoft.com/office/powerpoint/2010/main" val="920243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221" y="1825625"/>
            <a:ext cx="742755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838200" y="500062"/>
            <a:ext cx="10515600"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Explore the PD Calendar</a:t>
            </a:r>
          </a:p>
        </p:txBody>
      </p:sp>
    </p:spTree>
    <p:extLst>
      <p:ext uri="{BB962C8B-B14F-4D97-AF65-F5344CB8AC3E}">
        <p14:creationId xmlns:p14="http://schemas.microsoft.com/office/powerpoint/2010/main" val="113948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524000" y="6096000"/>
            <a:ext cx="9144000" cy="762000"/>
          </a:xfrm>
          <a:prstGeom prst="rect">
            <a:avLst/>
          </a:prstGeom>
          <a:solidFill>
            <a:srgbClr val="008000">
              <a:alpha val="50195"/>
            </a:srgbClr>
          </a:solidFill>
          <a:ln w="9525">
            <a:noFill/>
            <a:miter lim="800000"/>
            <a:headEnd/>
            <a:tailEnd/>
          </a:ln>
        </p:spPr>
        <p:txBody>
          <a:bodyPr anchor="ctr"/>
          <a:lstStyle/>
          <a:p>
            <a:pPr algn="ctr">
              <a:defRPr/>
            </a:pPr>
            <a:endParaRPr lang="en-US" sz="2000" b="1" dirty="0">
              <a:latin typeface="+mj-lt"/>
              <a:cs typeface="ＭＳ Ｐゴシック" charset="-128"/>
            </a:endParaRPr>
          </a:p>
          <a:p>
            <a:pPr algn="ctr">
              <a:defRPr/>
            </a:pPr>
            <a:r>
              <a:rPr lang="en-US" sz="2000" b="1" dirty="0">
                <a:latin typeface="+mj-lt"/>
                <a:cs typeface="ＭＳ Ｐゴシック" charset="-128"/>
              </a:rPr>
              <a:t>When in doubt, contact Anne Dubie!</a:t>
            </a:r>
          </a:p>
          <a:p>
            <a:pPr algn="ctr">
              <a:defRPr/>
            </a:pPr>
            <a:r>
              <a:rPr lang="en-US" sz="2000" b="1" dirty="0">
                <a:latin typeface="+mj-lt"/>
                <a:cs typeface="ＭＳ Ｐゴシック" charset="-128"/>
              </a:rPr>
              <a:t>(802) 656-5775 or </a:t>
            </a:r>
            <a:r>
              <a:rPr lang="en-US" sz="2000" b="1" dirty="0">
                <a:latin typeface="+mj-lt"/>
                <a:cs typeface="ＭＳ Ｐゴシック" charset="-128"/>
                <a:hlinkClick r:id="rId3"/>
              </a:rPr>
              <a:t>Anne.Dubie@uvm.edu</a:t>
            </a:r>
            <a:endParaRPr lang="en-US" sz="2000" b="1" dirty="0">
              <a:latin typeface="+mj-lt"/>
              <a:cs typeface="ＭＳ Ｐゴシック" charset="-128"/>
            </a:endParaRPr>
          </a:p>
          <a:p>
            <a:pPr algn="ctr">
              <a:defRPr/>
            </a:pPr>
            <a:endParaRPr lang="en-US" sz="2000" b="1" dirty="0">
              <a:latin typeface="+mj-lt"/>
              <a:cs typeface="ＭＳ Ｐゴシック" charset="-128"/>
            </a:endParaRPr>
          </a:p>
        </p:txBody>
      </p:sp>
      <p:pic>
        <p:nvPicPr>
          <p:cNvPr id="207875" name="Picture 1"/>
          <p:cNvPicPr>
            <a:picLocks noChangeAspect="1"/>
          </p:cNvPicPr>
          <p:nvPr/>
        </p:nvPicPr>
        <p:blipFill>
          <a:blip r:embed="rId4">
            <a:extLst>
              <a:ext uri="{28A0092B-C50C-407E-A947-70E740481C1C}">
                <a14:useLocalDpi xmlns:a14="http://schemas.microsoft.com/office/drawing/2010/main" val="0"/>
              </a:ext>
            </a:extLst>
          </a:blip>
          <a:srcRect l="11534" t="9769" r="18098" b="8981"/>
          <a:stretch>
            <a:fillRect/>
          </a:stretch>
        </p:blipFill>
        <p:spPr bwMode="auto">
          <a:xfrm>
            <a:off x="4460875" y="1144651"/>
            <a:ext cx="327025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952500" y="157163"/>
            <a:ext cx="10515600" cy="809752"/>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000" b="1" dirty="0" smtClean="0">
                <a:solidFill>
                  <a:srgbClr val="000000"/>
                </a:solidFill>
              </a:rPr>
              <a:t>Questions</a:t>
            </a:r>
            <a:r>
              <a:rPr lang="en-US" altLang="en-US" sz="5000" b="1" dirty="0">
                <a:solidFill>
                  <a:srgbClr val="000000"/>
                </a:solidFill>
              </a:rPr>
              <a:t>? Contact a VTPBIS </a:t>
            </a:r>
            <a:r>
              <a:rPr lang="en-US" altLang="en-US" sz="5000" b="1" dirty="0" smtClean="0">
                <a:solidFill>
                  <a:srgbClr val="000000"/>
                </a:solidFill>
              </a:rPr>
              <a:t>TA</a:t>
            </a:r>
            <a:endParaRPr lang="en-US" sz="5000" b="1" dirty="0"/>
          </a:p>
        </p:txBody>
      </p:sp>
    </p:spTree>
    <p:extLst>
      <p:ext uri="{BB962C8B-B14F-4D97-AF65-F5344CB8AC3E}">
        <p14:creationId xmlns:p14="http://schemas.microsoft.com/office/powerpoint/2010/main" val="4166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ChangeArrowheads="1"/>
          </p:cNvSpPr>
          <p:nvPr/>
        </p:nvSpPr>
        <p:spPr bwMode="auto">
          <a:xfrm rot="-1646119">
            <a:off x="736900" y="3941341"/>
            <a:ext cx="6827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a:latin typeface="Arial" charset="0"/>
                <a:hlinkClick r:id="rId3"/>
              </a:rPr>
              <a:t>https://</a:t>
            </a:r>
            <a:r>
              <a:rPr lang="en-US" altLang="en-US" sz="2400" dirty="0">
                <a:latin typeface="Arial" charset="0"/>
                <a:hlinkClick r:id="rId3"/>
              </a:rPr>
              <a:t>www.facebook.com/groups/PBISVermont/</a:t>
            </a:r>
            <a:endParaRPr lang="en-US" altLang="en-US" sz="2400" dirty="0">
              <a:latin typeface="Arial" charset="0"/>
            </a:endParaRPr>
          </a:p>
          <a:p>
            <a:pPr>
              <a:spcBef>
                <a:spcPct val="0"/>
              </a:spcBef>
              <a:buFontTx/>
              <a:buNone/>
            </a:pPr>
            <a:endParaRPr lang="en-US" altLang="en-US" sz="2400" dirty="0">
              <a:latin typeface="Arial" charset="0"/>
            </a:endParaRPr>
          </a:p>
        </p:txBody>
      </p:sp>
      <p:pic>
        <p:nvPicPr>
          <p:cNvPr id="2099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7540">
            <a:off x="1372565" y="2461162"/>
            <a:ext cx="38163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15578">
            <a:off x="7796286" y="1913792"/>
            <a:ext cx="30607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AutoShape 2" descr="mage result for pinterest"/>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400">
              <a:latin typeface="Arial" charset="0"/>
            </a:endParaRPr>
          </a:p>
        </p:txBody>
      </p:sp>
      <p:sp>
        <p:nvSpPr>
          <p:cNvPr id="209925" name="Rectangle 2"/>
          <p:cNvSpPr>
            <a:spLocks noChangeArrowheads="1"/>
          </p:cNvSpPr>
          <p:nvPr/>
        </p:nvSpPr>
        <p:spPr bwMode="auto">
          <a:xfrm>
            <a:off x="7341655" y="4357266"/>
            <a:ext cx="4138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dirty="0">
                <a:latin typeface="Arial" charset="0"/>
                <a:hlinkClick r:id="rId6"/>
              </a:rPr>
              <a:t>https://twitter.com/vtpbis</a:t>
            </a:r>
            <a:endParaRPr lang="en-US" altLang="en-US" sz="2400" dirty="0">
              <a:latin typeface="Arial" charset="0"/>
            </a:endParaRPr>
          </a:p>
          <a:p>
            <a:pPr>
              <a:spcBef>
                <a:spcPct val="0"/>
              </a:spcBef>
              <a:buFontTx/>
              <a:buNone/>
            </a:pPr>
            <a:endParaRPr lang="en-US" altLang="en-US" sz="2400" dirty="0">
              <a:latin typeface="Arial" charset="0"/>
            </a:endParaRPr>
          </a:p>
        </p:txBody>
      </p:sp>
      <p:sp>
        <p:nvSpPr>
          <p:cNvPr id="209927" name="TextBox 12"/>
          <p:cNvSpPr txBox="1">
            <a:spLocks noChangeArrowheads="1"/>
          </p:cNvSpPr>
          <p:nvPr/>
        </p:nvSpPr>
        <p:spPr bwMode="auto">
          <a:xfrm>
            <a:off x="3613150" y="5106989"/>
            <a:ext cx="51831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000" b="1">
                <a:solidFill>
                  <a:srgbClr val="0000FF"/>
                </a:solidFill>
              </a:rPr>
              <a:t>Please share all of the awesome things you are doing by using #VTPBIS or @VTPBIS</a:t>
            </a:r>
          </a:p>
        </p:txBody>
      </p:sp>
      <p:sp>
        <p:nvSpPr>
          <p:cNvPr id="9" name="Title 1"/>
          <p:cNvSpPr txBox="1">
            <a:spLocks/>
          </p:cNvSpPr>
          <p:nvPr/>
        </p:nvSpPr>
        <p:spPr>
          <a:xfrm>
            <a:off x="929221" y="286315"/>
            <a:ext cx="10515600"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smtClean="0"/>
              <a:t>Stay Connected</a:t>
            </a:r>
            <a:endParaRPr lang="en-US" sz="5000" b="1" dirty="0"/>
          </a:p>
        </p:txBody>
      </p:sp>
    </p:spTree>
    <p:extLst>
      <p:ext uri="{BB962C8B-B14F-4D97-AF65-F5344CB8AC3E}">
        <p14:creationId xmlns:p14="http://schemas.microsoft.com/office/powerpoint/2010/main" val="43539311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2551243" y="1903336"/>
          <a:ext cx="7646053" cy="453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709612" y="217411"/>
            <a:ext cx="10515600" cy="1325563"/>
          </a:xfrm>
          <a:prstGeom prst="rect">
            <a:avLst/>
          </a:prstGeom>
          <a:solidFill>
            <a:schemeClr val="accent4"/>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Where are you in the implementation process? </a:t>
            </a:r>
            <a:r>
              <a:rPr lang="en-US" sz="2800" b="1" dirty="0"/>
              <a:t> </a:t>
            </a:r>
            <a:r>
              <a:rPr lang="en-US" sz="3600" b="1" dirty="0"/>
              <a:t>Adapted from </a:t>
            </a:r>
            <a:r>
              <a:rPr lang="en-US" sz="3600" b="1" dirty="0" err="1"/>
              <a:t>Fixsen</a:t>
            </a:r>
            <a:r>
              <a:rPr lang="en-US" sz="3600" b="1" dirty="0"/>
              <a:t> &amp; </a:t>
            </a:r>
            <a:r>
              <a:rPr lang="en-US" sz="3600" b="1" dirty="0" err="1"/>
              <a:t>Blase</a:t>
            </a:r>
            <a:r>
              <a:rPr lang="en-US" sz="3600" b="1" dirty="0"/>
              <a:t>, 2005</a:t>
            </a:r>
            <a:endParaRPr lang="en-US" sz="5000" b="1" dirty="0"/>
          </a:p>
        </p:txBody>
      </p:sp>
    </p:spTree>
    <p:extLst>
      <p:ext uri="{BB962C8B-B14F-4D97-AF65-F5344CB8AC3E}">
        <p14:creationId xmlns:p14="http://schemas.microsoft.com/office/powerpoint/2010/main" val="210387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lum bright="50000" contrast="-66000"/>
            <a:alphaModFix amt="67000"/>
            <a:extLst>
              <a:ext uri="{28A0092B-C50C-407E-A947-70E740481C1C}">
                <a14:useLocalDpi xmlns:a14="http://schemas.microsoft.com/office/drawing/2010/main" val="0"/>
              </a:ext>
            </a:extLst>
          </a:blip>
          <a:srcRect/>
          <a:stretch>
            <a:fillRect/>
          </a:stretch>
        </p:blipFill>
        <p:spPr bwMode="auto">
          <a:xfrm>
            <a:off x="1524000" y="807244"/>
            <a:ext cx="9144000" cy="6070600"/>
          </a:xfrm>
          <a:prstGeom prst="rect">
            <a:avLst/>
          </a:prstGeom>
          <a:noFill/>
          <a:ln>
            <a:noFill/>
          </a:ln>
          <a:extLst>
            <a:ext uri="{909E8E84-426E-40DD-AFC4-6F175D3DCCD1}">
              <a14:hiddenFill xmlns:a14="http://schemas.microsoft.com/office/drawing/2010/main">
                <a:solidFill>
                  <a:srgbClr val="FFFFFF">
                    <a:alpha val="6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idx="1"/>
          </p:nvPr>
        </p:nvSpPr>
        <p:spPr>
          <a:xfrm>
            <a:off x="1981200" y="1619250"/>
            <a:ext cx="8229600" cy="4446588"/>
          </a:xfrm>
        </p:spPr>
        <p:txBody>
          <a:bodyPr/>
          <a:lstStyle/>
          <a:p>
            <a:pPr algn="ctr"/>
            <a:endParaRPr lang="en-US" altLang="en-US" sz="4000" dirty="0"/>
          </a:p>
          <a:p>
            <a:pPr algn="ctr"/>
            <a:r>
              <a:rPr lang="en-US" altLang="en-US" sz="4000" dirty="0"/>
              <a:t>Be present</a:t>
            </a:r>
          </a:p>
          <a:p>
            <a:pPr algn="ctr"/>
            <a:r>
              <a:rPr lang="en-US" altLang="en-US" sz="4000" dirty="0"/>
              <a:t>Engage with others</a:t>
            </a:r>
          </a:p>
          <a:p>
            <a:pPr algn="ctr"/>
            <a:r>
              <a:rPr lang="en-US" altLang="en-US" sz="4000" dirty="0"/>
              <a:t>Strengths-based</a:t>
            </a:r>
          </a:p>
          <a:p>
            <a:pPr algn="ctr"/>
            <a:r>
              <a:rPr lang="en-US" altLang="en-US" sz="4000" dirty="0"/>
              <a:t>Team solutions</a:t>
            </a:r>
          </a:p>
          <a:p>
            <a:pPr algn="ctr">
              <a:buFont typeface="Arial" charset="0"/>
              <a:buNone/>
            </a:pPr>
            <a:endParaRPr lang="en-US" altLang="en-US" sz="4000" dirty="0"/>
          </a:p>
          <a:p>
            <a:endParaRPr lang="en-US" altLang="en-US" dirty="0"/>
          </a:p>
          <a:p>
            <a:endParaRPr lang="en-US" altLang="en-US" dirty="0"/>
          </a:p>
        </p:txBody>
      </p:sp>
      <p:sp>
        <p:nvSpPr>
          <p:cNvPr id="5" name="Title 1"/>
          <p:cNvSpPr txBox="1">
            <a:spLocks/>
          </p:cNvSpPr>
          <p:nvPr/>
        </p:nvSpPr>
        <p:spPr>
          <a:xfrm>
            <a:off x="719138" y="144462"/>
            <a:ext cx="10515600"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smtClean="0"/>
              <a:t>BEST Expectations</a:t>
            </a:r>
            <a:endParaRPr lang="en-US" sz="5000" b="1" dirty="0"/>
          </a:p>
        </p:txBody>
      </p:sp>
    </p:spTree>
    <p:extLst>
      <p:ext uri="{BB962C8B-B14F-4D97-AF65-F5344CB8AC3E}">
        <p14:creationId xmlns:p14="http://schemas.microsoft.com/office/powerpoint/2010/main" val="148699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00"/>
            <a:ext cx="10515600" cy="1325563"/>
          </a:xfrm>
          <a:solidFill>
            <a:schemeClr val="accent4"/>
          </a:solidFill>
        </p:spPr>
        <p:txBody>
          <a:bodyPr>
            <a:normAutofit/>
          </a:bodyPr>
          <a:lstStyle/>
          <a:p>
            <a:pPr algn="ctr"/>
            <a:r>
              <a:rPr lang="en-US" sz="5000" b="1" dirty="0" smtClean="0"/>
              <a:t>Learning Objectives</a:t>
            </a:r>
            <a:endParaRPr lang="en-US" sz="5000" b="1" dirty="0"/>
          </a:p>
        </p:txBody>
      </p:sp>
      <p:sp>
        <p:nvSpPr>
          <p:cNvPr id="3" name="Content Placeholder 2"/>
          <p:cNvSpPr>
            <a:spLocks noGrp="1"/>
          </p:cNvSpPr>
          <p:nvPr>
            <p:ph idx="1"/>
          </p:nvPr>
        </p:nvSpPr>
        <p:spPr>
          <a:noFill/>
        </p:spPr>
        <p:txBody>
          <a:bodyPr>
            <a:normAutofit/>
          </a:bodyPr>
          <a:lstStyle/>
          <a:p>
            <a:r>
              <a:rPr lang="en-US" sz="3400" dirty="0" smtClean="0"/>
              <a:t>Understand the key activities and </a:t>
            </a:r>
            <a:r>
              <a:rPr lang="en-US" sz="3400" dirty="0"/>
              <a:t>r</a:t>
            </a:r>
            <a:r>
              <a:rPr lang="en-US" sz="3400" dirty="0" smtClean="0"/>
              <a:t>oles of administrators in PBIS implementation and sustainability</a:t>
            </a:r>
          </a:p>
          <a:p>
            <a:r>
              <a:rPr lang="en-US" sz="3400" dirty="0" smtClean="0"/>
              <a:t>Hear from two administrators about how they make it happen</a:t>
            </a:r>
          </a:p>
          <a:p>
            <a:r>
              <a:rPr lang="en-US" sz="3400" dirty="0" smtClean="0"/>
              <a:t>Network with peers </a:t>
            </a:r>
          </a:p>
        </p:txBody>
      </p:sp>
    </p:spTree>
    <p:extLst>
      <p:ext uri="{BB962C8B-B14F-4D97-AF65-F5344CB8AC3E}">
        <p14:creationId xmlns:p14="http://schemas.microsoft.com/office/powerpoint/2010/main" val="93403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237937" y="265485"/>
            <a:ext cx="9716125" cy="1302531"/>
          </a:xfrm>
          <a:solidFill>
            <a:schemeClr val="accent4"/>
          </a:solidFill>
        </p:spPr>
        <p:txBody>
          <a:bodyPr>
            <a:normAutofit/>
          </a:bodyPr>
          <a:lstStyle/>
          <a:p>
            <a:pPr algn="ctr" eaLnBrk="1" hangingPunct="1"/>
            <a:r>
              <a:rPr lang="en-US" sz="5000" b="1" dirty="0" smtClean="0">
                <a:cs typeface="Arial" charset="0"/>
              </a:rPr>
              <a:t>Is This Scenario Familiar to You?</a:t>
            </a:r>
            <a:endParaRPr lang="en-US" sz="5000" b="1" dirty="0">
              <a:cs typeface="Arial" charset="0"/>
            </a:endParaRPr>
          </a:p>
        </p:txBody>
      </p:sp>
      <p:sp>
        <p:nvSpPr>
          <p:cNvPr id="555011" name="Rectangle 3"/>
          <p:cNvSpPr>
            <a:spLocks noGrp="1" noChangeArrowheads="1"/>
          </p:cNvSpPr>
          <p:nvPr>
            <p:ph idx="1"/>
          </p:nvPr>
        </p:nvSpPr>
        <p:spPr>
          <a:xfrm>
            <a:off x="838200" y="2049517"/>
            <a:ext cx="10515600" cy="4127446"/>
          </a:xfrm>
        </p:spPr>
        <p:txBody>
          <a:bodyPr>
            <a:normAutofit fontScale="92500" lnSpcReduction="10000"/>
          </a:bodyPr>
          <a:lstStyle/>
          <a:p>
            <a:pPr marL="0" indent="0" algn="ctr">
              <a:lnSpc>
                <a:spcPct val="80000"/>
              </a:lnSpc>
              <a:buNone/>
            </a:pPr>
            <a:r>
              <a:rPr lang="en-US" sz="3600" i="1" dirty="0" smtClean="0">
                <a:cs typeface="Arial" charset="0"/>
              </a:rPr>
              <a:t>At 10:00 every morning, a 5th grade teacher is sending the same student down to the office because she has reached her wits end. He is calling out and making rude comments to his classmates.</a:t>
            </a:r>
            <a:endParaRPr lang="en-US" sz="3600" dirty="0" smtClean="0">
              <a:cs typeface="Arial" charset="0"/>
            </a:endParaRPr>
          </a:p>
          <a:p>
            <a:pPr marL="0" indent="0" algn="ctr">
              <a:lnSpc>
                <a:spcPct val="80000"/>
              </a:lnSpc>
              <a:buNone/>
            </a:pPr>
            <a:endParaRPr lang="en-US" sz="3600" dirty="0">
              <a:cs typeface="Arial" charset="0"/>
            </a:endParaRPr>
          </a:p>
          <a:p>
            <a:pPr>
              <a:lnSpc>
                <a:spcPct val="80000"/>
              </a:lnSpc>
            </a:pPr>
            <a:r>
              <a:rPr lang="en-US" sz="3600" dirty="0" smtClean="0">
                <a:cs typeface="Arial" charset="0"/>
              </a:rPr>
              <a:t>As an administrator, what could you do that would be supportive </a:t>
            </a:r>
            <a:r>
              <a:rPr lang="en-US" sz="3600" dirty="0">
                <a:cs typeface="Arial" charset="0"/>
              </a:rPr>
              <a:t>to </a:t>
            </a:r>
            <a:r>
              <a:rPr lang="en-US" sz="3600" dirty="0" smtClean="0">
                <a:cs typeface="Arial" charset="0"/>
              </a:rPr>
              <a:t>both the teacher, the student, and the school?</a:t>
            </a:r>
          </a:p>
          <a:p>
            <a:pPr>
              <a:lnSpc>
                <a:spcPct val="80000"/>
              </a:lnSpc>
            </a:pPr>
            <a:endParaRPr lang="en-US" sz="3600" dirty="0">
              <a:cs typeface="Arial" charset="0"/>
            </a:endParaRPr>
          </a:p>
          <a:p>
            <a:pPr>
              <a:lnSpc>
                <a:spcPct val="80000"/>
              </a:lnSpc>
            </a:pPr>
            <a:r>
              <a:rPr lang="en-US" sz="3600" dirty="0" smtClean="0">
                <a:cs typeface="Arial" charset="0"/>
              </a:rPr>
              <a:t>Talk to your neighbor.</a:t>
            </a:r>
            <a:endParaRPr lang="en-US" sz="3600" i="1" dirty="0">
              <a:cs typeface="Arial" charset="0"/>
            </a:endParaRPr>
          </a:p>
        </p:txBody>
      </p:sp>
    </p:spTree>
    <p:custDataLst>
      <p:tags r:id="rId1"/>
    </p:custDataLst>
    <p:extLst>
      <p:ext uri="{BB962C8B-B14F-4D97-AF65-F5344CB8AC3E}">
        <p14:creationId xmlns:p14="http://schemas.microsoft.com/office/powerpoint/2010/main" val="33996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5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6407" y="2162561"/>
            <a:ext cx="8229600" cy="4525963"/>
          </a:xfrm>
        </p:spPr>
        <p:txBody>
          <a:bodyPr>
            <a:normAutofit/>
          </a:bodyPr>
          <a:lstStyle/>
          <a:p>
            <a:pPr marL="0" indent="0" algn="ctr">
              <a:buNone/>
            </a:pPr>
            <a:r>
              <a:rPr lang="en-US" sz="3400" dirty="0" smtClean="0"/>
              <a:t>The school principal’s </a:t>
            </a:r>
            <a:r>
              <a:rPr lang="en-US" sz="3400" dirty="0"/>
              <a:t>endorsement of exclusionary discipline and zero tolerance </a:t>
            </a:r>
            <a:r>
              <a:rPr lang="en-US" sz="3400" dirty="0" smtClean="0"/>
              <a:t>policies. </a:t>
            </a:r>
            <a:endParaRPr lang="en-US" sz="3400" dirty="0"/>
          </a:p>
        </p:txBody>
      </p:sp>
      <p:sp>
        <p:nvSpPr>
          <p:cNvPr id="4" name="TextBox 3"/>
          <p:cNvSpPr txBox="1"/>
          <p:nvPr/>
        </p:nvSpPr>
        <p:spPr>
          <a:xfrm>
            <a:off x="3503712" y="6165304"/>
            <a:ext cx="7056784" cy="400110"/>
          </a:xfrm>
          <a:prstGeom prst="rect">
            <a:avLst/>
          </a:prstGeom>
          <a:noFill/>
        </p:spPr>
        <p:txBody>
          <a:bodyPr wrap="square" rtlCol="0">
            <a:spAutoFit/>
          </a:bodyPr>
          <a:lstStyle/>
          <a:p>
            <a:pPr fontAlgn="base">
              <a:spcBef>
                <a:spcPct val="0"/>
              </a:spcBef>
              <a:spcAft>
                <a:spcPct val="0"/>
              </a:spcAft>
            </a:pPr>
            <a:r>
              <a:rPr lang="en-US" sz="2000" i="1" dirty="0">
                <a:solidFill>
                  <a:prstClr val="black"/>
                </a:solidFill>
                <a:latin typeface="Arial" charset="0"/>
              </a:rPr>
              <a:t>(Skiba, </a:t>
            </a:r>
            <a:r>
              <a:rPr lang="en-US" sz="2000" i="1" dirty="0" err="1">
                <a:solidFill>
                  <a:prstClr val="black"/>
                </a:solidFill>
                <a:latin typeface="Arial" charset="0"/>
              </a:rPr>
              <a:t>Trachok</a:t>
            </a:r>
            <a:r>
              <a:rPr lang="en-US" sz="2000" i="1" dirty="0">
                <a:solidFill>
                  <a:prstClr val="black"/>
                </a:solidFill>
                <a:latin typeface="Arial" charset="0"/>
              </a:rPr>
              <a:t>, Chung, &amp; Baker, 2012)</a:t>
            </a:r>
          </a:p>
        </p:txBody>
      </p:sp>
      <p:sp>
        <p:nvSpPr>
          <p:cNvPr id="5" name="Rectangle 2"/>
          <p:cNvSpPr txBox="1">
            <a:spLocks noChangeArrowheads="1"/>
          </p:cNvSpPr>
          <p:nvPr/>
        </p:nvSpPr>
        <p:spPr>
          <a:xfrm>
            <a:off x="838200" y="365125"/>
            <a:ext cx="10515600"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What </a:t>
            </a:r>
            <a:r>
              <a:rPr lang="en-US" b="1" dirty="0"/>
              <a:t>is the strongest predictor of disproportionality in school discipline</a:t>
            </a:r>
            <a:r>
              <a:rPr lang="en-US" b="1" dirty="0" smtClean="0"/>
              <a:t>?</a:t>
            </a:r>
            <a:endParaRPr lang="en-CA" b="1" dirty="0" smtClean="0"/>
          </a:p>
        </p:txBody>
      </p:sp>
    </p:spTree>
    <p:extLst>
      <p:ext uri="{BB962C8B-B14F-4D97-AF65-F5344CB8AC3E}">
        <p14:creationId xmlns:p14="http://schemas.microsoft.com/office/powerpoint/2010/main" val="15167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chemeClr val="accent4"/>
          </a:solidFill>
        </p:spPr>
        <p:txBody>
          <a:bodyPr>
            <a:normAutofit/>
          </a:bodyPr>
          <a:lstStyle/>
          <a:p>
            <a:pPr algn="ctr" eaLnBrk="1" hangingPunct="1"/>
            <a:r>
              <a:rPr lang="en-CA" sz="5000" b="1" dirty="0" smtClean="0"/>
              <a:t>Our Solutions…</a:t>
            </a:r>
          </a:p>
        </p:txBody>
      </p:sp>
      <p:sp>
        <p:nvSpPr>
          <p:cNvPr id="522243" name="Rectangle 3"/>
          <p:cNvSpPr>
            <a:spLocks noGrp="1" noChangeArrowheads="1"/>
          </p:cNvSpPr>
          <p:nvPr>
            <p:ph idx="1"/>
          </p:nvPr>
        </p:nvSpPr>
        <p:spPr>
          <a:xfrm>
            <a:off x="1981200" y="1981200"/>
            <a:ext cx="1811338" cy="3886200"/>
          </a:xfrm>
        </p:spPr>
        <p:txBody>
          <a:bodyPr/>
          <a:lstStyle/>
          <a:p>
            <a:pPr eaLnBrk="1" hangingPunct="1">
              <a:buFont typeface="Wingdings" pitchFamily="2" charset="2"/>
              <a:buNone/>
            </a:pPr>
            <a:r>
              <a:rPr lang="en-CA" smtClean="0"/>
              <a:t>PLAN A:</a:t>
            </a:r>
            <a:endParaRPr lang="en-CA" i="1" smtClean="0"/>
          </a:p>
          <a:p>
            <a:pPr eaLnBrk="1" hangingPunct="1">
              <a:buFont typeface="Wingdings" pitchFamily="2" charset="2"/>
              <a:buNone/>
            </a:pPr>
            <a:r>
              <a:rPr lang="en-CA" smtClean="0"/>
              <a:t>PLAN B: </a:t>
            </a:r>
          </a:p>
          <a:p>
            <a:pPr eaLnBrk="1" hangingPunct="1">
              <a:buFont typeface="Wingdings" pitchFamily="2" charset="2"/>
              <a:buNone/>
            </a:pPr>
            <a:r>
              <a:rPr lang="en-CA" smtClean="0"/>
              <a:t>PLAN C:</a:t>
            </a:r>
            <a:endParaRPr lang="en-CA" i="1" smtClean="0"/>
          </a:p>
          <a:p>
            <a:pPr eaLnBrk="1" hangingPunct="1">
              <a:buFont typeface="Wingdings" pitchFamily="2" charset="2"/>
              <a:buNone/>
            </a:pPr>
            <a:r>
              <a:rPr lang="en-CA" smtClean="0"/>
              <a:t>PLAN D: </a:t>
            </a:r>
          </a:p>
        </p:txBody>
      </p:sp>
      <p:sp>
        <p:nvSpPr>
          <p:cNvPr id="50180" name="Text Box 4"/>
          <p:cNvSpPr txBox="1">
            <a:spLocks noChangeArrowheads="1"/>
          </p:cNvSpPr>
          <p:nvPr/>
        </p:nvSpPr>
        <p:spPr bwMode="auto">
          <a:xfrm>
            <a:off x="3792539" y="1989139"/>
            <a:ext cx="3527425" cy="579437"/>
          </a:xfrm>
          <a:prstGeom prst="rect">
            <a:avLst/>
          </a:prstGeom>
          <a:noFill/>
          <a:ln w="9525">
            <a:noFill/>
            <a:miter lim="800000"/>
            <a:headEnd/>
            <a:tailEnd/>
          </a:ln>
        </p:spPr>
        <p:txBody>
          <a:bodyPr>
            <a:spAutoFit/>
          </a:bodyPr>
          <a:lstStyle/>
          <a:p>
            <a:pPr>
              <a:spcBef>
                <a:spcPct val="50000"/>
              </a:spcBef>
            </a:pPr>
            <a:r>
              <a:rPr lang="en-CA" sz="3200" i="1"/>
              <a:t>Divine intervention</a:t>
            </a:r>
          </a:p>
        </p:txBody>
      </p:sp>
      <p:sp>
        <p:nvSpPr>
          <p:cNvPr id="50181" name="Text Box 5"/>
          <p:cNvSpPr txBox="1">
            <a:spLocks noChangeArrowheads="1"/>
          </p:cNvSpPr>
          <p:nvPr/>
        </p:nvSpPr>
        <p:spPr bwMode="auto">
          <a:xfrm>
            <a:off x="3719514" y="2565400"/>
            <a:ext cx="4751387" cy="579438"/>
          </a:xfrm>
          <a:prstGeom prst="rect">
            <a:avLst/>
          </a:prstGeom>
          <a:noFill/>
          <a:ln w="9525">
            <a:noFill/>
            <a:miter lim="800000"/>
            <a:headEnd/>
            <a:tailEnd/>
          </a:ln>
        </p:spPr>
        <p:txBody>
          <a:bodyPr>
            <a:spAutoFit/>
          </a:bodyPr>
          <a:lstStyle/>
          <a:p>
            <a:pPr>
              <a:spcBef>
                <a:spcPct val="50000"/>
              </a:spcBef>
            </a:pPr>
            <a:r>
              <a:rPr lang="en-CA" sz="3200" i="1"/>
              <a:t>Get rid of the bad apples</a:t>
            </a:r>
          </a:p>
        </p:txBody>
      </p:sp>
      <p:sp>
        <p:nvSpPr>
          <p:cNvPr id="50182" name="Rectangle 6"/>
          <p:cNvSpPr>
            <a:spLocks noChangeArrowheads="1"/>
          </p:cNvSpPr>
          <p:nvPr/>
        </p:nvSpPr>
        <p:spPr bwMode="auto">
          <a:xfrm>
            <a:off x="3719513" y="3141664"/>
            <a:ext cx="6121400" cy="579437"/>
          </a:xfrm>
          <a:prstGeom prst="rect">
            <a:avLst/>
          </a:prstGeom>
          <a:noFill/>
          <a:ln w="9525">
            <a:noFill/>
            <a:miter lim="800000"/>
            <a:headEnd/>
            <a:tailEnd/>
          </a:ln>
        </p:spPr>
        <p:txBody>
          <a:bodyPr>
            <a:spAutoFit/>
          </a:bodyPr>
          <a:lstStyle/>
          <a:p>
            <a:r>
              <a:rPr lang="en-CA" sz="3200" i="1"/>
              <a:t>A professional development day</a:t>
            </a:r>
          </a:p>
        </p:txBody>
      </p:sp>
      <p:sp>
        <p:nvSpPr>
          <p:cNvPr id="50183" name="Line 7"/>
          <p:cNvSpPr>
            <a:spLocks noChangeShapeType="1"/>
          </p:cNvSpPr>
          <p:nvPr/>
        </p:nvSpPr>
        <p:spPr bwMode="auto">
          <a:xfrm>
            <a:off x="4008439" y="1844676"/>
            <a:ext cx="3024187" cy="792163"/>
          </a:xfrm>
          <a:prstGeom prst="line">
            <a:avLst/>
          </a:prstGeom>
          <a:noFill/>
          <a:ln w="38100">
            <a:solidFill>
              <a:srgbClr val="FF0000"/>
            </a:solidFill>
            <a:round/>
            <a:headEnd/>
            <a:tailEnd/>
          </a:ln>
        </p:spPr>
        <p:txBody>
          <a:bodyPr/>
          <a:lstStyle/>
          <a:p>
            <a:endParaRPr lang="en-US"/>
          </a:p>
        </p:txBody>
      </p:sp>
      <p:sp>
        <p:nvSpPr>
          <p:cNvPr id="50184" name="Line 8"/>
          <p:cNvSpPr>
            <a:spLocks noChangeShapeType="1"/>
          </p:cNvSpPr>
          <p:nvPr/>
        </p:nvSpPr>
        <p:spPr bwMode="auto">
          <a:xfrm flipV="1">
            <a:off x="4079876" y="1844676"/>
            <a:ext cx="2879725" cy="790575"/>
          </a:xfrm>
          <a:prstGeom prst="line">
            <a:avLst/>
          </a:prstGeom>
          <a:noFill/>
          <a:ln w="38100">
            <a:solidFill>
              <a:srgbClr val="FF0000"/>
            </a:solidFill>
            <a:round/>
            <a:headEnd/>
            <a:tailEnd/>
          </a:ln>
        </p:spPr>
        <p:txBody>
          <a:bodyPr/>
          <a:lstStyle/>
          <a:p>
            <a:endParaRPr lang="en-US"/>
          </a:p>
        </p:txBody>
      </p:sp>
      <p:sp>
        <p:nvSpPr>
          <p:cNvPr id="50185" name="Line 9"/>
          <p:cNvSpPr>
            <a:spLocks noChangeShapeType="1"/>
          </p:cNvSpPr>
          <p:nvPr/>
        </p:nvSpPr>
        <p:spPr bwMode="auto">
          <a:xfrm>
            <a:off x="4511675" y="2492376"/>
            <a:ext cx="3024188" cy="792163"/>
          </a:xfrm>
          <a:prstGeom prst="line">
            <a:avLst/>
          </a:prstGeom>
          <a:noFill/>
          <a:ln w="38100">
            <a:solidFill>
              <a:srgbClr val="FF0000"/>
            </a:solidFill>
            <a:round/>
            <a:headEnd/>
            <a:tailEnd/>
          </a:ln>
        </p:spPr>
        <p:txBody>
          <a:bodyPr/>
          <a:lstStyle/>
          <a:p>
            <a:endParaRPr lang="en-US"/>
          </a:p>
        </p:txBody>
      </p:sp>
      <p:sp>
        <p:nvSpPr>
          <p:cNvPr id="522250" name="Line 10"/>
          <p:cNvSpPr>
            <a:spLocks noChangeShapeType="1"/>
          </p:cNvSpPr>
          <p:nvPr/>
        </p:nvSpPr>
        <p:spPr bwMode="auto">
          <a:xfrm>
            <a:off x="4463755" y="3097213"/>
            <a:ext cx="3024188" cy="792162"/>
          </a:xfrm>
          <a:prstGeom prst="line">
            <a:avLst/>
          </a:prstGeom>
          <a:noFill/>
          <a:ln w="38100">
            <a:solidFill>
              <a:srgbClr val="FF0000"/>
            </a:solidFill>
            <a:round/>
            <a:headEnd/>
            <a:tailEnd/>
          </a:ln>
        </p:spPr>
        <p:txBody>
          <a:bodyPr/>
          <a:lstStyle/>
          <a:p>
            <a:endParaRPr lang="en-US"/>
          </a:p>
        </p:txBody>
      </p:sp>
      <p:sp>
        <p:nvSpPr>
          <p:cNvPr id="50187" name="Line 11"/>
          <p:cNvSpPr>
            <a:spLocks noChangeShapeType="1"/>
          </p:cNvSpPr>
          <p:nvPr/>
        </p:nvSpPr>
        <p:spPr bwMode="auto">
          <a:xfrm flipV="1">
            <a:off x="3907015" y="2709863"/>
            <a:ext cx="2879725" cy="790575"/>
          </a:xfrm>
          <a:prstGeom prst="line">
            <a:avLst/>
          </a:prstGeom>
          <a:noFill/>
          <a:ln w="38100">
            <a:solidFill>
              <a:srgbClr val="FF0000"/>
            </a:solidFill>
            <a:round/>
            <a:headEnd/>
            <a:tailEnd/>
          </a:ln>
        </p:spPr>
        <p:txBody>
          <a:bodyPr/>
          <a:lstStyle/>
          <a:p>
            <a:endParaRPr lang="en-US"/>
          </a:p>
        </p:txBody>
      </p:sp>
      <p:sp>
        <p:nvSpPr>
          <p:cNvPr id="522252" name="Line 12"/>
          <p:cNvSpPr>
            <a:spLocks noChangeShapeType="1"/>
          </p:cNvSpPr>
          <p:nvPr/>
        </p:nvSpPr>
        <p:spPr bwMode="auto">
          <a:xfrm flipV="1">
            <a:off x="4440239" y="3030538"/>
            <a:ext cx="2879725" cy="790575"/>
          </a:xfrm>
          <a:prstGeom prst="line">
            <a:avLst/>
          </a:prstGeom>
          <a:noFill/>
          <a:ln w="38100">
            <a:solidFill>
              <a:srgbClr val="FF0000"/>
            </a:solidFill>
            <a:round/>
            <a:headEnd/>
            <a:tailEnd/>
          </a:ln>
        </p:spPr>
        <p:txBody>
          <a:bodyPr/>
          <a:lstStyle/>
          <a:p>
            <a:endParaRPr lang="en-US"/>
          </a:p>
        </p:txBody>
      </p:sp>
      <p:sp>
        <p:nvSpPr>
          <p:cNvPr id="522253" name="Rectangle 13"/>
          <p:cNvSpPr>
            <a:spLocks noChangeArrowheads="1"/>
          </p:cNvSpPr>
          <p:nvPr/>
        </p:nvSpPr>
        <p:spPr bwMode="auto">
          <a:xfrm>
            <a:off x="3719513" y="3716338"/>
            <a:ext cx="6121400" cy="1066800"/>
          </a:xfrm>
          <a:prstGeom prst="rect">
            <a:avLst/>
          </a:prstGeom>
          <a:noFill/>
          <a:ln w="9525">
            <a:noFill/>
            <a:miter lim="800000"/>
            <a:headEnd/>
            <a:tailEnd/>
          </a:ln>
        </p:spPr>
        <p:txBody>
          <a:bodyPr>
            <a:spAutoFit/>
          </a:bodyPr>
          <a:lstStyle/>
          <a:p>
            <a:r>
              <a:rPr lang="en-CA" sz="3200" i="1" dirty="0"/>
              <a:t>Take a systems-level approach to student (and adult) behavior</a:t>
            </a:r>
          </a:p>
        </p:txBody>
      </p:sp>
    </p:spTree>
    <p:custDataLst>
      <p:tags r:id="rId1"/>
    </p:custDataLst>
    <p:extLst>
      <p:ext uri="{BB962C8B-B14F-4D97-AF65-F5344CB8AC3E}">
        <p14:creationId xmlns:p14="http://schemas.microsoft.com/office/powerpoint/2010/main" val="46283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250"/>
                                        </p:tgtEl>
                                        <p:attrNameLst>
                                          <p:attrName>style.visibility</p:attrName>
                                        </p:attrNameLst>
                                      </p:cBhvr>
                                      <p:to>
                                        <p:strVal val="visible"/>
                                      </p:to>
                                    </p:set>
                                    <p:animEffect transition="in" filter="wipe(up)">
                                      <p:cBhvr>
                                        <p:cTn id="7" dur="500"/>
                                        <p:tgtEl>
                                          <p:spTgt spid="5222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22252"/>
                                        </p:tgtEl>
                                        <p:attrNameLst>
                                          <p:attrName>style.visibility</p:attrName>
                                        </p:attrNameLst>
                                      </p:cBhvr>
                                      <p:to>
                                        <p:strVal val="visible"/>
                                      </p:to>
                                    </p:set>
                                    <p:animEffect transition="in" filter="wipe(up)">
                                      <p:cBhvr>
                                        <p:cTn id="11" dur="500"/>
                                        <p:tgtEl>
                                          <p:spTgt spid="522252"/>
                                        </p:tgtEl>
                                      </p:cBhvr>
                                    </p:animEffect>
                                  </p:childTnLst>
                                </p:cTn>
                              </p:par>
                            </p:childTnLst>
                          </p:cTn>
                        </p:par>
                        <p:par>
                          <p:cTn id="12" fill="hold">
                            <p:stCondLst>
                              <p:cond delay="1000"/>
                            </p:stCondLst>
                            <p:childTnLst>
                              <p:par>
                                <p:cTn id="13" presetID="9" presetClass="entr" presetSubtype="0" fill="hold" nodeType="afterEffect">
                                  <p:stCondLst>
                                    <p:cond delay="1000"/>
                                  </p:stCondLst>
                                  <p:childTnLst>
                                    <p:set>
                                      <p:cBhvr>
                                        <p:cTn id="14" dur="1" fill="hold">
                                          <p:stCondLst>
                                            <p:cond delay="0"/>
                                          </p:stCondLst>
                                        </p:cTn>
                                        <p:tgtEl>
                                          <p:spTgt spid="522243">
                                            <p:txEl>
                                              <p:pRg st="3" end="3"/>
                                            </p:txEl>
                                          </p:spTgt>
                                        </p:tgtEl>
                                        <p:attrNameLst>
                                          <p:attrName>style.visibility</p:attrName>
                                        </p:attrNameLst>
                                      </p:cBhvr>
                                      <p:to>
                                        <p:strVal val="visible"/>
                                      </p:to>
                                    </p:set>
                                    <p:animEffect transition="in" filter="dissolve">
                                      <p:cBhvr>
                                        <p:cTn id="15" dur="500"/>
                                        <p:tgtEl>
                                          <p:spTgt spid="522243">
                                            <p:txEl>
                                              <p:pRg st="3" end="3"/>
                                            </p:txEl>
                                          </p:spTgt>
                                        </p:tgtEl>
                                      </p:cBhvr>
                                    </p:animEffect>
                                  </p:childTnLst>
                                </p:cTn>
                              </p:par>
                            </p:childTnLst>
                          </p:cTn>
                        </p:par>
                        <p:par>
                          <p:cTn id="16" fill="hold">
                            <p:stCondLst>
                              <p:cond delay="2500"/>
                            </p:stCondLst>
                            <p:childTnLst>
                              <p:par>
                                <p:cTn id="17" presetID="22" presetClass="entr" presetSubtype="8" fill="hold" grpId="0" nodeType="afterEffect">
                                  <p:stCondLst>
                                    <p:cond delay="1000"/>
                                  </p:stCondLst>
                                  <p:childTnLst>
                                    <p:set>
                                      <p:cBhvr>
                                        <p:cTn id="18" dur="1" fill="hold">
                                          <p:stCondLst>
                                            <p:cond delay="0"/>
                                          </p:stCondLst>
                                        </p:cTn>
                                        <p:tgtEl>
                                          <p:spTgt spid="522253"/>
                                        </p:tgtEl>
                                        <p:attrNameLst>
                                          <p:attrName>style.visibility</p:attrName>
                                        </p:attrNameLst>
                                      </p:cBhvr>
                                      <p:to>
                                        <p:strVal val="visible"/>
                                      </p:to>
                                    </p:set>
                                    <p:animEffect transition="in" filter="wipe(left)">
                                      <p:cBhvr>
                                        <p:cTn id="19" dur="1000"/>
                                        <p:tgtEl>
                                          <p:spTgt spid="52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0" grpId="0" animBg="1"/>
      <p:bldP spid="522252" grpId="0" animBg="1"/>
      <p:bldP spid="5222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7218" y="1081088"/>
            <a:ext cx="10806113" cy="4114801"/>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t>The administrator has the big picture in mind</a:t>
            </a:r>
            <a:endParaRPr lang="en-US" sz="7500" b="1" dirty="0"/>
          </a:p>
        </p:txBody>
      </p:sp>
    </p:spTree>
    <p:extLst>
      <p:ext uri="{BB962C8B-B14F-4D97-AF65-F5344CB8AC3E}">
        <p14:creationId xmlns:p14="http://schemas.microsoft.com/office/powerpoint/2010/main" val="1860581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6|6.2|6.7|7.3"/>
</p:tagLst>
</file>

<file path=ppt/tags/tag2.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1238</Words>
  <Application>Microsoft Macintosh PowerPoint</Application>
  <PresentationFormat>Widescreen</PresentationFormat>
  <Paragraphs>177</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Century Gothic</vt:lpstr>
      <vt:lpstr>Wingdings</vt:lpstr>
      <vt:lpstr>Office Theme</vt:lpstr>
      <vt:lpstr>Administrators: the Key to PBIS Sustainability</vt:lpstr>
      <vt:lpstr>PowerPoint Presentation</vt:lpstr>
      <vt:lpstr>PowerPoint Presentation</vt:lpstr>
      <vt:lpstr>PowerPoint Presentation</vt:lpstr>
      <vt:lpstr>Learning Objectives</vt:lpstr>
      <vt:lpstr>Is This Scenario Familiar to You?</vt:lpstr>
      <vt:lpstr>PowerPoint Presentation</vt:lpstr>
      <vt:lpstr>Our Solutions…</vt:lpstr>
      <vt:lpstr>PowerPoint Presentation</vt:lpstr>
      <vt:lpstr>Memo To: School Administrators From: District Administrators</vt:lpstr>
      <vt:lpstr>PowerPoint Presentation</vt:lpstr>
      <vt:lpstr>What is Sustainability?</vt:lpstr>
      <vt:lpstr>Administrator Support</vt:lpstr>
      <vt:lpstr>School-wide PBIS Goals</vt:lpstr>
      <vt:lpstr>Welcome! </vt:lpstr>
      <vt:lpstr>Key Roles/Factors for Administrator Involvement</vt:lpstr>
      <vt:lpstr>Participation</vt:lpstr>
      <vt:lpstr>Support Team Implementation </vt:lpstr>
      <vt:lpstr>Foster Communication</vt:lpstr>
      <vt:lpstr>Create a Climate</vt:lpstr>
      <vt:lpstr>Facilitate Leadership</vt:lpstr>
      <vt:lpstr>Establish a Vision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Administrators: The Key to PBIS Sustainability</dc:title>
  <dc:creator>Microsoft Office User</dc:creator>
  <cp:lastModifiedBy>Microsoft Office User</cp:lastModifiedBy>
  <cp:revision>20</cp:revision>
  <dcterms:created xsi:type="dcterms:W3CDTF">2017-09-27T19:03:15Z</dcterms:created>
  <dcterms:modified xsi:type="dcterms:W3CDTF">2017-10-03T19:39:29Z</dcterms:modified>
</cp:coreProperties>
</file>