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7" r:id="rId2"/>
    <p:sldId id="303" r:id="rId3"/>
    <p:sldId id="260" r:id="rId4"/>
    <p:sldId id="261" r:id="rId5"/>
    <p:sldId id="262" r:id="rId6"/>
    <p:sldId id="275" r:id="rId7"/>
    <p:sldId id="312" r:id="rId8"/>
    <p:sldId id="288" r:id="rId9"/>
    <p:sldId id="290" r:id="rId10"/>
    <p:sldId id="291" r:id="rId11"/>
    <p:sldId id="292" r:id="rId12"/>
    <p:sldId id="294" r:id="rId13"/>
    <p:sldId id="295" r:id="rId14"/>
    <p:sldId id="310" r:id="rId15"/>
    <p:sldId id="297" r:id="rId16"/>
    <p:sldId id="300" r:id="rId17"/>
    <p:sldId id="301" r:id="rId18"/>
    <p:sldId id="313" r:id="rId19"/>
    <p:sldId id="285" r:id="rId20"/>
    <p:sldId id="287" r:id="rId21"/>
    <p:sldId id="286" r:id="rId22"/>
    <p:sldId id="277" r:id="rId23"/>
    <p:sldId id="314" r:id="rId24"/>
    <p:sldId id="304" r:id="rId25"/>
    <p:sldId id="305" r:id="rId26"/>
    <p:sldId id="306" r:id="rId27"/>
    <p:sldId id="307" r:id="rId28"/>
    <p:sldId id="308" r:id="rId29"/>
    <p:sldId id="289" r:id="rId30"/>
    <p:sldId id="311" r:id="rId31"/>
    <p:sldId id="309" r:id="rId32"/>
    <p:sldId id="264" r:id="rId33"/>
    <p:sldId id="302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54" autoAdjust="0"/>
  </p:normalViewPr>
  <p:slideViewPr>
    <p:cSldViewPr snapToGrid="0" snapToObjects="1">
      <p:cViewPr>
        <p:scale>
          <a:sx n="80" d="100"/>
          <a:sy n="80" d="100"/>
        </p:scale>
        <p:origin x="-8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299B2-BC21-48F2-A684-87AC1328B70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674A09-9520-420F-9F0B-B150E9454BB5}">
      <dgm:prSet phldrT="[Text]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</dgm:spPr>
      <dgm:t>
        <a:bodyPr/>
        <a:lstStyle/>
        <a:p>
          <a:endParaRPr lang="en-US" dirty="0">
            <a:latin typeface="Arial"/>
            <a:cs typeface="Arial"/>
          </a:endParaRPr>
        </a:p>
      </dgm:t>
    </dgm:pt>
    <dgm:pt modelId="{17AC5E81-0041-4101-895C-98BE2850C46A}" type="parTrans" cxnId="{68C3F246-9BB9-4D54-B673-B092AFDA64D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9D3A9A9-48BA-4DFA-A1E1-838D09D8D868}" type="sibTrans" cxnId="{68C3F246-9BB9-4D54-B673-B092AFDA64D2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860136A2-BC36-4BC2-AC9F-4F15965CAAF2}" type="pres">
      <dgm:prSet presAssocID="{C23299B2-BC21-48F2-A684-87AC1328B708}" presName="Name0" presStyleCnt="0">
        <dgm:presLayoutVars>
          <dgm:dir/>
          <dgm:animLvl val="lvl"/>
          <dgm:resizeHandles val="exact"/>
        </dgm:presLayoutVars>
      </dgm:prSet>
      <dgm:spPr/>
    </dgm:pt>
    <dgm:pt modelId="{5DE2F9FD-84D6-47A0-B0C2-3E100271E551}" type="pres">
      <dgm:prSet presAssocID="{47674A09-9520-420F-9F0B-B150E9454BB5}" presName="Name8" presStyleCnt="0"/>
      <dgm:spPr/>
    </dgm:pt>
    <dgm:pt modelId="{CEF699C1-73B8-4B5E-AE13-87B8A23DED2D}" type="pres">
      <dgm:prSet presAssocID="{47674A09-9520-420F-9F0B-B150E9454BB5}" presName="level" presStyleLbl="node1" presStyleIdx="0" presStyleCnt="1" custLinFactNeighborX="-1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AD7BB-BE5A-4291-A469-A249A6DDF639}" type="pres">
      <dgm:prSet presAssocID="{47674A09-9520-420F-9F0B-B150E9454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16990-F9A0-0F4F-ABFA-8528AD0F60F1}" type="presOf" srcId="{47674A09-9520-420F-9F0B-B150E9454BB5}" destId="{E56AD7BB-BE5A-4291-A469-A249A6DDF639}" srcOrd="1" destOrd="0" presId="urn:microsoft.com/office/officeart/2005/8/layout/pyramid1"/>
    <dgm:cxn modelId="{24996521-87AD-6441-84D2-7772B758A6F7}" type="presOf" srcId="{47674A09-9520-420F-9F0B-B150E9454BB5}" destId="{CEF699C1-73B8-4B5E-AE13-87B8A23DED2D}" srcOrd="0" destOrd="0" presId="urn:microsoft.com/office/officeart/2005/8/layout/pyramid1"/>
    <dgm:cxn modelId="{64F17EBF-E887-084B-920E-264A6111379E}" type="presOf" srcId="{C23299B2-BC21-48F2-A684-87AC1328B708}" destId="{860136A2-BC36-4BC2-AC9F-4F15965CAAF2}" srcOrd="0" destOrd="0" presId="urn:microsoft.com/office/officeart/2005/8/layout/pyramid1"/>
    <dgm:cxn modelId="{68C3F246-9BB9-4D54-B673-B092AFDA64D2}" srcId="{C23299B2-BC21-48F2-A684-87AC1328B708}" destId="{47674A09-9520-420F-9F0B-B150E9454BB5}" srcOrd="0" destOrd="0" parTransId="{17AC5E81-0041-4101-895C-98BE2850C46A}" sibTransId="{69D3A9A9-48BA-4DFA-A1E1-838D09D8D868}"/>
    <dgm:cxn modelId="{40B4598A-F742-3744-ABB1-618043044200}" type="presParOf" srcId="{860136A2-BC36-4BC2-AC9F-4F15965CAAF2}" destId="{5DE2F9FD-84D6-47A0-B0C2-3E100271E551}" srcOrd="0" destOrd="0" presId="urn:microsoft.com/office/officeart/2005/8/layout/pyramid1"/>
    <dgm:cxn modelId="{7F5D8E06-2629-9241-B204-DD2F9DD28809}" type="presParOf" srcId="{5DE2F9FD-84D6-47A0-B0C2-3E100271E551}" destId="{CEF699C1-73B8-4B5E-AE13-87B8A23DED2D}" srcOrd="0" destOrd="0" presId="urn:microsoft.com/office/officeart/2005/8/layout/pyramid1"/>
    <dgm:cxn modelId="{9C96A47C-B16C-4245-8EC9-8E533808608E}" type="presParOf" srcId="{5DE2F9FD-84D6-47A0-B0C2-3E100271E551}" destId="{E56AD7BB-BE5A-4291-A469-A249A6DDF6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9768E-39A6-4FA9-A4B1-F5CD4CB6EE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8A232E2-9330-45BA-8F3D-94B65CEB4C6E}">
      <dgm:prSet phldrT="[Text]" custT="1"/>
      <dgm:spPr/>
      <dgm:t>
        <a:bodyPr/>
        <a:lstStyle/>
        <a:p>
          <a:pPr algn="ctr"/>
          <a:r>
            <a:rPr lang="en-US" sz="3600" dirty="0" smtClean="0"/>
            <a:t>Universal</a:t>
          </a:r>
          <a:endParaRPr lang="en-US" sz="3600" dirty="0"/>
        </a:p>
      </dgm:t>
    </dgm:pt>
    <dgm:pt modelId="{2F4A1E04-5D2B-4792-BBEF-41391C61F16F}" type="parTrans" cxnId="{74A68F44-20A8-4AB5-8443-C9992E378513}">
      <dgm:prSet/>
      <dgm:spPr/>
      <dgm:t>
        <a:bodyPr/>
        <a:lstStyle/>
        <a:p>
          <a:endParaRPr lang="en-US"/>
        </a:p>
      </dgm:t>
    </dgm:pt>
    <dgm:pt modelId="{90900876-D263-4D27-9390-F2D23E76F6C1}" type="sibTrans" cxnId="{74A68F44-20A8-4AB5-8443-C9992E378513}">
      <dgm:prSet/>
      <dgm:spPr/>
      <dgm:t>
        <a:bodyPr/>
        <a:lstStyle/>
        <a:p>
          <a:endParaRPr lang="en-US"/>
        </a:p>
      </dgm:t>
    </dgm:pt>
    <dgm:pt modelId="{636B6905-8B07-4A8A-9920-CB8277CBCEC8}">
      <dgm:prSet phldrT="[Text]" custT="1"/>
      <dgm:spPr/>
      <dgm:t>
        <a:bodyPr/>
        <a:lstStyle/>
        <a:p>
          <a:pPr algn="ctr"/>
          <a:r>
            <a:rPr lang="en-US" sz="3600" dirty="0" smtClean="0"/>
            <a:t>Targeted</a:t>
          </a:r>
          <a:endParaRPr lang="en-US" sz="3600" dirty="0"/>
        </a:p>
      </dgm:t>
    </dgm:pt>
    <dgm:pt modelId="{1F4EB6FC-6070-47DA-9E35-F176490CE62F}" type="parTrans" cxnId="{236C4353-A200-48EB-89CB-BD45285A3F41}">
      <dgm:prSet/>
      <dgm:spPr/>
      <dgm:t>
        <a:bodyPr/>
        <a:lstStyle/>
        <a:p>
          <a:endParaRPr lang="en-US"/>
        </a:p>
      </dgm:t>
    </dgm:pt>
    <dgm:pt modelId="{465F3017-FBCE-4CE5-8C7F-08B964924BB3}" type="sibTrans" cxnId="{236C4353-A200-48EB-89CB-BD45285A3F41}">
      <dgm:prSet/>
      <dgm:spPr/>
      <dgm:t>
        <a:bodyPr/>
        <a:lstStyle/>
        <a:p>
          <a:endParaRPr lang="en-US"/>
        </a:p>
      </dgm:t>
    </dgm:pt>
    <dgm:pt modelId="{B60BBE5F-A665-46F2-B919-1153C04CBD02}">
      <dgm:prSet phldrT="[Text]" custT="1"/>
      <dgm:spPr/>
      <dgm:t>
        <a:bodyPr/>
        <a:lstStyle/>
        <a:p>
          <a:pPr algn="ctr"/>
          <a:r>
            <a:rPr lang="en-US" sz="3600" dirty="0" smtClean="0"/>
            <a:t>Intensive</a:t>
          </a:r>
          <a:endParaRPr lang="en-US" sz="3600" dirty="0"/>
        </a:p>
      </dgm:t>
    </dgm:pt>
    <dgm:pt modelId="{28C11DF1-E077-4BD6-8C00-84F9E2513899}" type="parTrans" cxnId="{AC3544F8-F557-4E2E-AD61-E1C71E59215A}">
      <dgm:prSet/>
      <dgm:spPr/>
      <dgm:t>
        <a:bodyPr/>
        <a:lstStyle/>
        <a:p>
          <a:endParaRPr lang="en-US"/>
        </a:p>
      </dgm:t>
    </dgm:pt>
    <dgm:pt modelId="{438A6466-CB0A-45CD-849A-77563B0BD182}" type="sibTrans" cxnId="{AC3544F8-F557-4E2E-AD61-E1C71E59215A}">
      <dgm:prSet/>
      <dgm:spPr/>
      <dgm:t>
        <a:bodyPr/>
        <a:lstStyle/>
        <a:p>
          <a:endParaRPr lang="en-US"/>
        </a:p>
      </dgm:t>
    </dgm:pt>
    <dgm:pt modelId="{C418DCAE-306E-4AF7-A07C-93313C08AC51}" type="pres">
      <dgm:prSet presAssocID="{7A39768E-39A6-4FA9-A4B1-F5CD4CB6EEAE}" presName="arrowDiagram" presStyleCnt="0">
        <dgm:presLayoutVars>
          <dgm:chMax val="5"/>
          <dgm:dir/>
          <dgm:resizeHandles val="exact"/>
        </dgm:presLayoutVars>
      </dgm:prSet>
      <dgm:spPr/>
    </dgm:pt>
    <dgm:pt modelId="{71BCD42B-AD35-4119-8173-705E9B203F4E}" type="pres">
      <dgm:prSet presAssocID="{7A39768E-39A6-4FA9-A4B1-F5CD4CB6EEAE}" presName="arrow" presStyleLbl="bgShp" presStyleIdx="0" presStyleCnt="1" custAng="20026820" custScaleY="136097" custLinFactNeighborY="-6017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effectLst>
          <a:innerShdw blurRad="393700" dist="279400">
            <a:srgbClr val="00B050"/>
          </a:innerShdw>
        </a:effectLst>
      </dgm:spPr>
    </dgm:pt>
    <dgm:pt modelId="{1DC85ACA-369C-4434-B04E-417D8B11B123}" type="pres">
      <dgm:prSet presAssocID="{7A39768E-39A6-4FA9-A4B1-F5CD4CB6EEAE}" presName="arrowDiagram3" presStyleCnt="0"/>
      <dgm:spPr/>
    </dgm:pt>
    <dgm:pt modelId="{7A58CA06-7CF4-4880-8AFF-C27C46361B7A}" type="pres">
      <dgm:prSet presAssocID="{18A232E2-9330-45BA-8F3D-94B65CEB4C6E}" presName="bullet3a" presStyleLbl="node1" presStyleIdx="0" presStyleCnt="3" custScaleX="326242" custScaleY="326244" custLinFactX="103393" custLinFactY="573634" custLinFactNeighborX="200000" custLinFactNeighborY="600000"/>
      <dgm:spPr>
        <a:noFill/>
        <a:ln>
          <a:noFill/>
        </a:ln>
      </dgm:spPr>
    </dgm:pt>
    <dgm:pt modelId="{CBF801E5-F605-4B6B-AD44-734A83015E31}" type="pres">
      <dgm:prSet presAssocID="{18A232E2-9330-45BA-8F3D-94B65CEB4C6E}" presName="textBox3a" presStyleLbl="revTx" presStyleIdx="0" presStyleCnt="3" custScaleX="217016" custScaleY="68260" custLinFactNeighborX="22949" custLinFactNeighborY="5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B20C5-91A5-4C36-8053-3B9ACF3D938D}" type="pres">
      <dgm:prSet presAssocID="{636B6905-8B07-4A8A-9920-CB8277CBCEC8}" presName="bullet3b" presStyleLbl="node1" presStyleIdx="1" presStyleCnt="3" custLinFactX="100000" custLinFactY="-100000" custLinFactNeighborX="174030" custLinFactNeighborY="-109595"/>
      <dgm:spPr>
        <a:noFill/>
        <a:ln>
          <a:noFill/>
        </a:ln>
      </dgm:spPr>
    </dgm:pt>
    <dgm:pt modelId="{762E8C8B-CBB3-47CF-BB93-4E34DA5A865B}" type="pres">
      <dgm:prSet presAssocID="{636B6905-8B07-4A8A-9920-CB8277CBCEC8}" presName="textBox3b" presStyleLbl="revTx" presStyleIdx="1" presStyleCnt="3" custScaleX="182476" custScaleY="35842" custLinFactNeighborX="8456" custLinFactNeighborY="-99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DC6BB-4BD5-444C-A232-89F7B6D9B5AD}" type="pres">
      <dgm:prSet presAssocID="{B60BBE5F-A665-46F2-B919-1153C04CBD02}" presName="bullet3c" presStyleLbl="node1" presStyleIdx="2" presStyleCnt="3" custLinFactX="12896" custLinFactY="-100000" custLinFactNeighborX="100000" custLinFactNeighborY="-186633"/>
      <dgm:spPr>
        <a:noFill/>
        <a:ln>
          <a:noFill/>
        </a:ln>
      </dgm:spPr>
    </dgm:pt>
    <dgm:pt modelId="{D6BFCB8B-9EFA-490C-AAD3-ED7928DE275A}" type="pres">
      <dgm:prSet presAssocID="{B60BBE5F-A665-46F2-B919-1153C04CBD02}" presName="textBox3c" presStyleLbl="revTx" presStyleIdx="2" presStyleCnt="3" custScaleX="185784" custScaleY="21879" custLinFactY="-18776" custLinFactNeighborX="-810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544F8-F557-4E2E-AD61-E1C71E59215A}" srcId="{7A39768E-39A6-4FA9-A4B1-F5CD4CB6EEAE}" destId="{B60BBE5F-A665-46F2-B919-1153C04CBD02}" srcOrd="2" destOrd="0" parTransId="{28C11DF1-E077-4BD6-8C00-84F9E2513899}" sibTransId="{438A6466-CB0A-45CD-849A-77563B0BD182}"/>
    <dgm:cxn modelId="{C5EBB745-A0A8-C048-AECF-FF0E43BBDD34}" type="presOf" srcId="{7A39768E-39A6-4FA9-A4B1-F5CD4CB6EEAE}" destId="{C418DCAE-306E-4AF7-A07C-93313C08AC51}" srcOrd="0" destOrd="0" presId="urn:microsoft.com/office/officeart/2005/8/layout/arrow2"/>
    <dgm:cxn modelId="{0BE7E07F-2C7D-EA46-9C7B-A072FBE11DEA}" type="presOf" srcId="{18A232E2-9330-45BA-8F3D-94B65CEB4C6E}" destId="{CBF801E5-F605-4B6B-AD44-734A83015E31}" srcOrd="0" destOrd="0" presId="urn:microsoft.com/office/officeart/2005/8/layout/arrow2"/>
    <dgm:cxn modelId="{236C4353-A200-48EB-89CB-BD45285A3F41}" srcId="{7A39768E-39A6-4FA9-A4B1-F5CD4CB6EEAE}" destId="{636B6905-8B07-4A8A-9920-CB8277CBCEC8}" srcOrd="1" destOrd="0" parTransId="{1F4EB6FC-6070-47DA-9E35-F176490CE62F}" sibTransId="{465F3017-FBCE-4CE5-8C7F-08B964924BB3}"/>
    <dgm:cxn modelId="{74A68F44-20A8-4AB5-8443-C9992E378513}" srcId="{7A39768E-39A6-4FA9-A4B1-F5CD4CB6EEAE}" destId="{18A232E2-9330-45BA-8F3D-94B65CEB4C6E}" srcOrd="0" destOrd="0" parTransId="{2F4A1E04-5D2B-4792-BBEF-41391C61F16F}" sibTransId="{90900876-D263-4D27-9390-F2D23E76F6C1}"/>
    <dgm:cxn modelId="{A19FF247-7248-2E42-A7DE-52B381E708B2}" type="presOf" srcId="{B60BBE5F-A665-46F2-B919-1153C04CBD02}" destId="{D6BFCB8B-9EFA-490C-AAD3-ED7928DE275A}" srcOrd="0" destOrd="0" presId="urn:microsoft.com/office/officeart/2005/8/layout/arrow2"/>
    <dgm:cxn modelId="{7202742D-F432-324A-97BC-09ED5B26C5DE}" type="presOf" srcId="{636B6905-8B07-4A8A-9920-CB8277CBCEC8}" destId="{762E8C8B-CBB3-47CF-BB93-4E34DA5A865B}" srcOrd="0" destOrd="0" presId="urn:microsoft.com/office/officeart/2005/8/layout/arrow2"/>
    <dgm:cxn modelId="{FAEE5970-B63A-0645-9038-00713BEAD06E}" type="presParOf" srcId="{C418DCAE-306E-4AF7-A07C-93313C08AC51}" destId="{71BCD42B-AD35-4119-8173-705E9B203F4E}" srcOrd="0" destOrd="0" presId="urn:microsoft.com/office/officeart/2005/8/layout/arrow2"/>
    <dgm:cxn modelId="{DC7600ED-52FE-814B-B53B-882CE0703DF6}" type="presParOf" srcId="{C418DCAE-306E-4AF7-A07C-93313C08AC51}" destId="{1DC85ACA-369C-4434-B04E-417D8B11B123}" srcOrd="1" destOrd="0" presId="urn:microsoft.com/office/officeart/2005/8/layout/arrow2"/>
    <dgm:cxn modelId="{3AE3C3EE-615E-5640-92E4-3A2499F07B98}" type="presParOf" srcId="{1DC85ACA-369C-4434-B04E-417D8B11B123}" destId="{7A58CA06-7CF4-4880-8AFF-C27C46361B7A}" srcOrd="0" destOrd="0" presId="urn:microsoft.com/office/officeart/2005/8/layout/arrow2"/>
    <dgm:cxn modelId="{C485A3D8-3B16-914E-AF48-10481D24E572}" type="presParOf" srcId="{1DC85ACA-369C-4434-B04E-417D8B11B123}" destId="{CBF801E5-F605-4B6B-AD44-734A83015E31}" srcOrd="1" destOrd="0" presId="urn:microsoft.com/office/officeart/2005/8/layout/arrow2"/>
    <dgm:cxn modelId="{D4A3E3E2-39FF-8748-ADEE-BA93B28C5DFB}" type="presParOf" srcId="{1DC85ACA-369C-4434-B04E-417D8B11B123}" destId="{486B20C5-91A5-4C36-8053-3B9ACF3D938D}" srcOrd="2" destOrd="0" presId="urn:microsoft.com/office/officeart/2005/8/layout/arrow2"/>
    <dgm:cxn modelId="{90E8A390-3053-7343-ABD9-7D55B7B22C7D}" type="presParOf" srcId="{1DC85ACA-369C-4434-B04E-417D8B11B123}" destId="{762E8C8B-CBB3-47CF-BB93-4E34DA5A865B}" srcOrd="3" destOrd="0" presId="urn:microsoft.com/office/officeart/2005/8/layout/arrow2"/>
    <dgm:cxn modelId="{4AE86CA4-A059-3D4F-ADFD-997CEC6099D0}" type="presParOf" srcId="{1DC85ACA-369C-4434-B04E-417D8B11B123}" destId="{CC2DC6BB-4BD5-444C-A232-89F7B6D9B5AD}" srcOrd="4" destOrd="0" presId="urn:microsoft.com/office/officeart/2005/8/layout/arrow2"/>
    <dgm:cxn modelId="{7BEA0120-0A26-9D49-A82B-BA5897EA8A76}" type="presParOf" srcId="{1DC85ACA-369C-4434-B04E-417D8B11B123}" destId="{D6BFCB8B-9EFA-490C-AAD3-ED7928DE27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46DC6-1D99-A844-92D3-B5A1266281FA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05CD2-141E-3241-9FAE-517AD66D66CB}">
      <dgm:prSet phldrT="[Text]" custT="1"/>
      <dgm:spPr/>
      <dgm:t>
        <a:bodyPr/>
        <a:lstStyle/>
        <a:p>
          <a:r>
            <a:rPr lang="en-US" sz="1600" dirty="0" smtClean="0"/>
            <a:t>Define Simply</a:t>
          </a:r>
          <a:endParaRPr lang="en-US" sz="1600" dirty="0"/>
        </a:p>
      </dgm:t>
    </dgm:pt>
    <dgm:pt modelId="{73F65CE9-E540-E64A-89AA-FAD38722D2EA}" type="parTrans" cxnId="{DC235FBB-10AC-5D4F-8204-436575790590}">
      <dgm:prSet/>
      <dgm:spPr/>
      <dgm:t>
        <a:bodyPr/>
        <a:lstStyle/>
        <a:p>
          <a:endParaRPr lang="en-US"/>
        </a:p>
      </dgm:t>
    </dgm:pt>
    <dgm:pt modelId="{BCB88CFC-7F86-0441-8341-B2469F8C53ED}" type="sibTrans" cxnId="{DC235FBB-10AC-5D4F-8204-436575790590}">
      <dgm:prSet/>
      <dgm:spPr/>
      <dgm:t>
        <a:bodyPr/>
        <a:lstStyle/>
        <a:p>
          <a:endParaRPr lang="en-US"/>
        </a:p>
      </dgm:t>
    </dgm:pt>
    <dgm:pt modelId="{A6CB1329-0E2A-0040-92A3-1B98BFF735FF}">
      <dgm:prSet phldrT="[Text]" custT="1"/>
      <dgm:spPr/>
      <dgm:t>
        <a:bodyPr/>
        <a:lstStyle/>
        <a:p>
          <a:r>
            <a:rPr lang="en-US" sz="1600" dirty="0" smtClean="0"/>
            <a:t>Model</a:t>
          </a:r>
          <a:endParaRPr lang="en-US" sz="1600" dirty="0"/>
        </a:p>
      </dgm:t>
    </dgm:pt>
    <dgm:pt modelId="{BEF3EC1A-B1B3-3B43-B17E-C989FB6DBD4C}" type="parTrans" cxnId="{6F8E5D9B-5477-6947-87E8-8E852E176D4B}">
      <dgm:prSet/>
      <dgm:spPr/>
      <dgm:t>
        <a:bodyPr/>
        <a:lstStyle/>
        <a:p>
          <a:endParaRPr lang="en-US"/>
        </a:p>
      </dgm:t>
    </dgm:pt>
    <dgm:pt modelId="{219AB1A1-2812-CA43-B8F0-AE913B08854A}" type="sibTrans" cxnId="{6F8E5D9B-5477-6947-87E8-8E852E176D4B}">
      <dgm:prSet/>
      <dgm:spPr/>
      <dgm:t>
        <a:bodyPr/>
        <a:lstStyle/>
        <a:p>
          <a:endParaRPr lang="en-US"/>
        </a:p>
      </dgm:t>
    </dgm:pt>
    <dgm:pt modelId="{767FA3F2-5194-7143-9A1F-B30605DD4881}">
      <dgm:prSet phldrT="[Text]" custT="1"/>
      <dgm:spPr/>
      <dgm:t>
        <a:bodyPr/>
        <a:lstStyle/>
        <a:p>
          <a:r>
            <a:rPr lang="en-US" sz="1600" dirty="0" smtClean="0"/>
            <a:t>Practice in Setting</a:t>
          </a:r>
          <a:endParaRPr lang="en-US" sz="1600" dirty="0"/>
        </a:p>
      </dgm:t>
    </dgm:pt>
    <dgm:pt modelId="{23583226-78BC-5146-8F12-607F38062604}" type="parTrans" cxnId="{73952236-1E88-E440-9A0D-50D49618B71A}">
      <dgm:prSet/>
      <dgm:spPr/>
      <dgm:t>
        <a:bodyPr/>
        <a:lstStyle/>
        <a:p>
          <a:endParaRPr lang="en-US"/>
        </a:p>
      </dgm:t>
    </dgm:pt>
    <dgm:pt modelId="{A92B802F-49E1-054F-966F-01CB6AB56703}" type="sibTrans" cxnId="{73952236-1E88-E440-9A0D-50D49618B71A}">
      <dgm:prSet/>
      <dgm:spPr/>
      <dgm:t>
        <a:bodyPr/>
        <a:lstStyle/>
        <a:p>
          <a:endParaRPr lang="en-US"/>
        </a:p>
      </dgm:t>
    </dgm:pt>
    <dgm:pt modelId="{3AE1EA42-89CA-014F-9B64-061DC7E5F914}">
      <dgm:prSet phldrT="[Text]" custT="1"/>
      <dgm:spPr/>
      <dgm:t>
        <a:bodyPr/>
        <a:lstStyle/>
        <a:p>
          <a:r>
            <a:rPr lang="en-US" sz="1600" dirty="0" smtClean="0"/>
            <a:t>Monitor and Acknowledge</a:t>
          </a:r>
          <a:endParaRPr lang="en-US" sz="1600" dirty="0"/>
        </a:p>
      </dgm:t>
    </dgm:pt>
    <dgm:pt modelId="{FFCB7E46-E42F-D545-A739-771AF9606F05}" type="parTrans" cxnId="{CE485557-FE65-7547-8657-B1B0B86E386B}">
      <dgm:prSet/>
      <dgm:spPr/>
      <dgm:t>
        <a:bodyPr/>
        <a:lstStyle/>
        <a:p>
          <a:endParaRPr lang="en-US"/>
        </a:p>
      </dgm:t>
    </dgm:pt>
    <dgm:pt modelId="{A69CE815-E90C-F34A-9F8D-1CABD87B8386}" type="sibTrans" cxnId="{CE485557-FE65-7547-8657-B1B0B86E386B}">
      <dgm:prSet/>
      <dgm:spPr/>
      <dgm:t>
        <a:bodyPr/>
        <a:lstStyle/>
        <a:p>
          <a:endParaRPr lang="en-US"/>
        </a:p>
      </dgm:t>
    </dgm:pt>
    <dgm:pt modelId="{FC5815DB-1E58-6F4D-9848-E7B89DB37CBF}">
      <dgm:prSet phldrT="[Text]" custT="1"/>
      <dgm:spPr/>
      <dgm:t>
        <a:bodyPr/>
        <a:lstStyle/>
        <a:p>
          <a:r>
            <a:rPr lang="en-US" sz="1600" dirty="0" smtClean="0"/>
            <a:t>Adjust for Efficiency</a:t>
          </a:r>
          <a:endParaRPr lang="en-US" sz="1600" dirty="0"/>
        </a:p>
      </dgm:t>
    </dgm:pt>
    <dgm:pt modelId="{C22C3CE0-968A-7843-BDF4-2662C66D8E31}" type="parTrans" cxnId="{24ED29D2-03D5-CE45-8A5B-E68420CAB67C}">
      <dgm:prSet/>
      <dgm:spPr/>
      <dgm:t>
        <a:bodyPr/>
        <a:lstStyle/>
        <a:p>
          <a:endParaRPr lang="en-US"/>
        </a:p>
      </dgm:t>
    </dgm:pt>
    <dgm:pt modelId="{909BCCDD-9DCB-FC4A-8A07-ADBF19079226}" type="sibTrans" cxnId="{24ED29D2-03D5-CE45-8A5B-E68420CAB67C}">
      <dgm:prSet/>
      <dgm:spPr/>
      <dgm:t>
        <a:bodyPr/>
        <a:lstStyle/>
        <a:p>
          <a:endParaRPr lang="en-US"/>
        </a:p>
      </dgm:t>
    </dgm:pt>
    <dgm:pt modelId="{249DF358-FAEC-7A49-B71E-58C8E2C72867}" type="pres">
      <dgm:prSet presAssocID="{A3146DC6-1D99-A844-92D3-B5A1266281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72A9B5-0D58-D348-A965-155CE16E8ECE}" type="pres">
      <dgm:prSet presAssocID="{6E505CD2-141E-3241-9FAE-517AD66D66CB}" presName="node" presStyleLbl="node1" presStyleIdx="0" presStyleCnt="5" custScaleX="12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EF484-B388-CF49-8304-50A7AC7874FC}" type="pres">
      <dgm:prSet presAssocID="{6E505CD2-141E-3241-9FAE-517AD66D66CB}" presName="spNode" presStyleCnt="0"/>
      <dgm:spPr/>
    </dgm:pt>
    <dgm:pt modelId="{B94A7BE7-A472-0743-A11A-4DB907FF9F37}" type="pres">
      <dgm:prSet presAssocID="{BCB88CFC-7F86-0441-8341-B2469F8C53E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CA5FC5B-F2EB-C942-AA25-3D77E2BCCACF}" type="pres">
      <dgm:prSet presAssocID="{A6CB1329-0E2A-0040-92A3-1B98BFF735FF}" presName="node" presStyleLbl="node1" presStyleIdx="1" presStyleCnt="5" custScaleX="136484" custRadScaleRad="91336" custRadScaleInc="-7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5481E-2A9F-CB44-9630-6F5B2D6B07FF}" type="pres">
      <dgm:prSet presAssocID="{A6CB1329-0E2A-0040-92A3-1B98BFF735FF}" presName="spNode" presStyleCnt="0"/>
      <dgm:spPr/>
    </dgm:pt>
    <dgm:pt modelId="{4A2D3233-FBBA-7C4E-A1D8-D15B10E6FF15}" type="pres">
      <dgm:prSet presAssocID="{219AB1A1-2812-CA43-B8F0-AE913B08854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229FADB-CE44-174C-B634-46D396E04FE4}" type="pres">
      <dgm:prSet presAssocID="{767FA3F2-5194-7143-9A1F-B30605DD4881}" presName="node" presStyleLbl="node1" presStyleIdx="2" presStyleCnt="5" custScaleX="118912" custRadScaleRad="97149" custRadScaleInc="-38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7549C-02C1-834E-B4D8-3A70A6D7C8D0}" type="pres">
      <dgm:prSet presAssocID="{767FA3F2-5194-7143-9A1F-B30605DD4881}" presName="spNode" presStyleCnt="0"/>
      <dgm:spPr/>
    </dgm:pt>
    <dgm:pt modelId="{F394B355-2DBA-C341-9CBB-6279AB175A21}" type="pres">
      <dgm:prSet presAssocID="{A92B802F-49E1-054F-966F-01CB6AB5670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C19A983-E729-6A43-B19B-B4702942140F}" type="pres">
      <dgm:prSet presAssocID="{3AE1EA42-89CA-014F-9B64-061DC7E5F914}" presName="node" presStyleLbl="node1" presStyleIdx="3" presStyleCnt="5" custScaleX="141992" custRadScaleRad="106060" custRadScaleInc="40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407B3-F5FF-4C40-ADEC-F0D8CAFAEE5B}" type="pres">
      <dgm:prSet presAssocID="{3AE1EA42-89CA-014F-9B64-061DC7E5F914}" presName="spNode" presStyleCnt="0"/>
      <dgm:spPr/>
    </dgm:pt>
    <dgm:pt modelId="{64D067FA-9A00-3F4E-A1CF-7AF7803AFB70}" type="pres">
      <dgm:prSet presAssocID="{A69CE815-E90C-F34A-9F8D-1CABD87B838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A5B2702-8C31-374B-9452-0E0C27045B7C}" type="pres">
      <dgm:prSet presAssocID="{FC5815DB-1E58-6F4D-9848-E7B89DB37CBF}" presName="node" presStyleLbl="node1" presStyleIdx="4" presStyleCnt="5" custScaleX="127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ABA53-A7F2-A74E-AD3F-DC6010CABB54}" type="pres">
      <dgm:prSet presAssocID="{FC5815DB-1E58-6F4D-9848-E7B89DB37CBF}" presName="spNode" presStyleCnt="0"/>
      <dgm:spPr/>
    </dgm:pt>
    <dgm:pt modelId="{95ED983B-6CC6-964E-A7FD-8CE4364FE743}" type="pres">
      <dgm:prSet presAssocID="{909BCCDD-9DCB-FC4A-8A07-ADBF1907922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13C7AE1-9381-154D-BBEF-A043A898B35B}" type="presOf" srcId="{A92B802F-49E1-054F-966F-01CB6AB56703}" destId="{F394B355-2DBA-C341-9CBB-6279AB175A21}" srcOrd="0" destOrd="0" presId="urn:microsoft.com/office/officeart/2005/8/layout/cycle5"/>
    <dgm:cxn modelId="{73952236-1E88-E440-9A0D-50D49618B71A}" srcId="{A3146DC6-1D99-A844-92D3-B5A1266281FA}" destId="{767FA3F2-5194-7143-9A1F-B30605DD4881}" srcOrd="2" destOrd="0" parTransId="{23583226-78BC-5146-8F12-607F38062604}" sibTransId="{A92B802F-49E1-054F-966F-01CB6AB56703}"/>
    <dgm:cxn modelId="{581D7942-6C44-AE4A-9668-4BAC30E5FED1}" type="presOf" srcId="{219AB1A1-2812-CA43-B8F0-AE913B08854A}" destId="{4A2D3233-FBBA-7C4E-A1D8-D15B10E6FF15}" srcOrd="0" destOrd="0" presId="urn:microsoft.com/office/officeart/2005/8/layout/cycle5"/>
    <dgm:cxn modelId="{DC235FBB-10AC-5D4F-8204-436575790590}" srcId="{A3146DC6-1D99-A844-92D3-B5A1266281FA}" destId="{6E505CD2-141E-3241-9FAE-517AD66D66CB}" srcOrd="0" destOrd="0" parTransId="{73F65CE9-E540-E64A-89AA-FAD38722D2EA}" sibTransId="{BCB88CFC-7F86-0441-8341-B2469F8C53ED}"/>
    <dgm:cxn modelId="{4F73217B-CBBE-AF4D-B372-8B9F44223429}" type="presOf" srcId="{A69CE815-E90C-F34A-9F8D-1CABD87B8386}" destId="{64D067FA-9A00-3F4E-A1CF-7AF7803AFB70}" srcOrd="0" destOrd="0" presId="urn:microsoft.com/office/officeart/2005/8/layout/cycle5"/>
    <dgm:cxn modelId="{24ED29D2-03D5-CE45-8A5B-E68420CAB67C}" srcId="{A3146DC6-1D99-A844-92D3-B5A1266281FA}" destId="{FC5815DB-1E58-6F4D-9848-E7B89DB37CBF}" srcOrd="4" destOrd="0" parTransId="{C22C3CE0-968A-7843-BDF4-2662C66D8E31}" sibTransId="{909BCCDD-9DCB-FC4A-8A07-ADBF19079226}"/>
    <dgm:cxn modelId="{4E82C680-E199-454B-873E-7FC0A820227C}" type="presOf" srcId="{A6CB1329-0E2A-0040-92A3-1B98BFF735FF}" destId="{4CA5FC5B-F2EB-C942-AA25-3D77E2BCCACF}" srcOrd="0" destOrd="0" presId="urn:microsoft.com/office/officeart/2005/8/layout/cycle5"/>
    <dgm:cxn modelId="{CE485557-FE65-7547-8657-B1B0B86E386B}" srcId="{A3146DC6-1D99-A844-92D3-B5A1266281FA}" destId="{3AE1EA42-89CA-014F-9B64-061DC7E5F914}" srcOrd="3" destOrd="0" parTransId="{FFCB7E46-E42F-D545-A739-771AF9606F05}" sibTransId="{A69CE815-E90C-F34A-9F8D-1CABD87B8386}"/>
    <dgm:cxn modelId="{C7F9FB2C-AFAB-3F45-8DD3-604A5357A417}" type="presOf" srcId="{767FA3F2-5194-7143-9A1F-B30605DD4881}" destId="{1229FADB-CE44-174C-B634-46D396E04FE4}" srcOrd="0" destOrd="0" presId="urn:microsoft.com/office/officeart/2005/8/layout/cycle5"/>
    <dgm:cxn modelId="{2C3CC6B9-B57C-0D43-90E4-E314D3904E5E}" type="presOf" srcId="{909BCCDD-9DCB-FC4A-8A07-ADBF19079226}" destId="{95ED983B-6CC6-964E-A7FD-8CE4364FE743}" srcOrd="0" destOrd="0" presId="urn:microsoft.com/office/officeart/2005/8/layout/cycle5"/>
    <dgm:cxn modelId="{E3ABF818-C637-3141-959A-5759277F059B}" type="presOf" srcId="{6E505CD2-141E-3241-9FAE-517AD66D66CB}" destId="{5D72A9B5-0D58-D348-A965-155CE16E8ECE}" srcOrd="0" destOrd="0" presId="urn:microsoft.com/office/officeart/2005/8/layout/cycle5"/>
    <dgm:cxn modelId="{EF5D1F54-AFA0-104A-ADCA-D4828565120D}" type="presOf" srcId="{A3146DC6-1D99-A844-92D3-B5A1266281FA}" destId="{249DF358-FAEC-7A49-B71E-58C8E2C72867}" srcOrd="0" destOrd="0" presId="urn:microsoft.com/office/officeart/2005/8/layout/cycle5"/>
    <dgm:cxn modelId="{E49AC5AD-C97D-D841-8DA0-46552E1E4DA2}" type="presOf" srcId="{FC5815DB-1E58-6F4D-9848-E7B89DB37CBF}" destId="{EA5B2702-8C31-374B-9452-0E0C27045B7C}" srcOrd="0" destOrd="0" presId="urn:microsoft.com/office/officeart/2005/8/layout/cycle5"/>
    <dgm:cxn modelId="{BD68535B-DD95-D744-A760-D81D420D0DBA}" type="presOf" srcId="{3AE1EA42-89CA-014F-9B64-061DC7E5F914}" destId="{1C19A983-E729-6A43-B19B-B4702942140F}" srcOrd="0" destOrd="0" presId="urn:microsoft.com/office/officeart/2005/8/layout/cycle5"/>
    <dgm:cxn modelId="{6F8E5D9B-5477-6947-87E8-8E852E176D4B}" srcId="{A3146DC6-1D99-A844-92D3-B5A1266281FA}" destId="{A6CB1329-0E2A-0040-92A3-1B98BFF735FF}" srcOrd="1" destOrd="0" parTransId="{BEF3EC1A-B1B3-3B43-B17E-C989FB6DBD4C}" sibTransId="{219AB1A1-2812-CA43-B8F0-AE913B08854A}"/>
    <dgm:cxn modelId="{D50EC008-2E86-7D41-8954-AEA8C9262B6A}" type="presOf" srcId="{BCB88CFC-7F86-0441-8341-B2469F8C53ED}" destId="{B94A7BE7-A472-0743-A11A-4DB907FF9F37}" srcOrd="0" destOrd="0" presId="urn:microsoft.com/office/officeart/2005/8/layout/cycle5"/>
    <dgm:cxn modelId="{0497BF9E-A27E-6B45-BCCB-1292A3243997}" type="presParOf" srcId="{249DF358-FAEC-7A49-B71E-58C8E2C72867}" destId="{5D72A9B5-0D58-D348-A965-155CE16E8ECE}" srcOrd="0" destOrd="0" presId="urn:microsoft.com/office/officeart/2005/8/layout/cycle5"/>
    <dgm:cxn modelId="{E26CB2F1-A93B-EC40-A72E-E36EC93E4F0D}" type="presParOf" srcId="{249DF358-FAEC-7A49-B71E-58C8E2C72867}" destId="{311EF484-B388-CF49-8304-50A7AC7874FC}" srcOrd="1" destOrd="0" presId="urn:microsoft.com/office/officeart/2005/8/layout/cycle5"/>
    <dgm:cxn modelId="{843413D8-3DB1-9A4D-8232-D9BF732F3885}" type="presParOf" srcId="{249DF358-FAEC-7A49-B71E-58C8E2C72867}" destId="{B94A7BE7-A472-0743-A11A-4DB907FF9F37}" srcOrd="2" destOrd="0" presId="urn:microsoft.com/office/officeart/2005/8/layout/cycle5"/>
    <dgm:cxn modelId="{EC3DC1EA-8436-5C41-A301-66486BE8842E}" type="presParOf" srcId="{249DF358-FAEC-7A49-B71E-58C8E2C72867}" destId="{4CA5FC5B-F2EB-C942-AA25-3D77E2BCCACF}" srcOrd="3" destOrd="0" presId="urn:microsoft.com/office/officeart/2005/8/layout/cycle5"/>
    <dgm:cxn modelId="{3394C3D9-A61F-554E-9FE3-1D6451B9E11A}" type="presParOf" srcId="{249DF358-FAEC-7A49-B71E-58C8E2C72867}" destId="{EF85481E-2A9F-CB44-9630-6F5B2D6B07FF}" srcOrd="4" destOrd="0" presId="urn:microsoft.com/office/officeart/2005/8/layout/cycle5"/>
    <dgm:cxn modelId="{0DB6826B-A272-FA47-8A66-E1AF291573B2}" type="presParOf" srcId="{249DF358-FAEC-7A49-B71E-58C8E2C72867}" destId="{4A2D3233-FBBA-7C4E-A1D8-D15B10E6FF15}" srcOrd="5" destOrd="0" presId="urn:microsoft.com/office/officeart/2005/8/layout/cycle5"/>
    <dgm:cxn modelId="{A4220ABC-6643-8D40-8470-0108766B3504}" type="presParOf" srcId="{249DF358-FAEC-7A49-B71E-58C8E2C72867}" destId="{1229FADB-CE44-174C-B634-46D396E04FE4}" srcOrd="6" destOrd="0" presId="urn:microsoft.com/office/officeart/2005/8/layout/cycle5"/>
    <dgm:cxn modelId="{048D2982-D8E8-274E-A104-3055137734D6}" type="presParOf" srcId="{249DF358-FAEC-7A49-B71E-58C8E2C72867}" destId="{5097549C-02C1-834E-B4D8-3A70A6D7C8D0}" srcOrd="7" destOrd="0" presId="urn:microsoft.com/office/officeart/2005/8/layout/cycle5"/>
    <dgm:cxn modelId="{2FA35E64-1D73-BA4C-81D2-EB7F809C3B40}" type="presParOf" srcId="{249DF358-FAEC-7A49-B71E-58C8E2C72867}" destId="{F394B355-2DBA-C341-9CBB-6279AB175A21}" srcOrd="8" destOrd="0" presId="urn:microsoft.com/office/officeart/2005/8/layout/cycle5"/>
    <dgm:cxn modelId="{B18E17C7-F2DD-0D47-AF67-7C2F71036F1D}" type="presParOf" srcId="{249DF358-FAEC-7A49-B71E-58C8E2C72867}" destId="{1C19A983-E729-6A43-B19B-B4702942140F}" srcOrd="9" destOrd="0" presId="urn:microsoft.com/office/officeart/2005/8/layout/cycle5"/>
    <dgm:cxn modelId="{CC0625E8-5170-5D44-A92A-2816EA485352}" type="presParOf" srcId="{249DF358-FAEC-7A49-B71E-58C8E2C72867}" destId="{381407B3-F5FF-4C40-ADEC-F0D8CAFAEE5B}" srcOrd="10" destOrd="0" presId="urn:microsoft.com/office/officeart/2005/8/layout/cycle5"/>
    <dgm:cxn modelId="{032B5320-E100-284B-94D2-2E53058E9DD2}" type="presParOf" srcId="{249DF358-FAEC-7A49-B71E-58C8E2C72867}" destId="{64D067FA-9A00-3F4E-A1CF-7AF7803AFB70}" srcOrd="11" destOrd="0" presId="urn:microsoft.com/office/officeart/2005/8/layout/cycle5"/>
    <dgm:cxn modelId="{48909EE3-8469-2641-8CD8-829CD3708C3F}" type="presParOf" srcId="{249DF358-FAEC-7A49-B71E-58C8E2C72867}" destId="{EA5B2702-8C31-374B-9452-0E0C27045B7C}" srcOrd="12" destOrd="0" presId="urn:microsoft.com/office/officeart/2005/8/layout/cycle5"/>
    <dgm:cxn modelId="{43F77FC1-5D0C-644B-AA51-78C41023E7C1}" type="presParOf" srcId="{249DF358-FAEC-7A49-B71E-58C8E2C72867}" destId="{17BABA53-A7F2-A74E-AD3F-DC6010CABB54}" srcOrd="13" destOrd="0" presId="urn:microsoft.com/office/officeart/2005/8/layout/cycle5"/>
    <dgm:cxn modelId="{1F5ADCAA-D967-DB4E-B3B4-CC7A390B4C48}" type="presParOf" srcId="{249DF358-FAEC-7A49-B71E-58C8E2C72867}" destId="{95ED983B-6CC6-964E-A7FD-8CE4364FE74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F62600-A339-9346-A108-28A8E406F98D}" type="doc">
      <dgm:prSet loTypeId="urn:microsoft.com/office/officeart/2005/8/layout/vProcess5" loCatId="process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0F5E4EA-5E7E-3143-9878-C68788F323A6}">
      <dgm:prSet custT="1"/>
      <dgm:spPr/>
      <dgm:t>
        <a:bodyPr/>
        <a:lstStyle/>
        <a:p>
          <a:pPr marL="508000" indent="0" rtl="0"/>
          <a:r>
            <a:rPr lang="en-US" sz="2800" dirty="0" smtClean="0"/>
            <a:t>Behavior is learned</a:t>
          </a:r>
          <a:endParaRPr lang="en-US" sz="2800" dirty="0"/>
        </a:p>
      </dgm:t>
    </dgm:pt>
    <dgm:pt modelId="{1CA89C03-5677-7842-8830-A82423C381FC}" type="parTrans" cxnId="{6DB2BA3C-2C9B-5145-AC3B-2EEADF31B9F2}">
      <dgm:prSet/>
      <dgm:spPr/>
      <dgm:t>
        <a:bodyPr/>
        <a:lstStyle/>
        <a:p>
          <a:endParaRPr lang="en-US"/>
        </a:p>
      </dgm:t>
    </dgm:pt>
    <dgm:pt modelId="{E998D0CA-C388-414D-9A67-25D33B230E0D}" type="sibTrans" cxnId="{6DB2BA3C-2C9B-5145-AC3B-2EEADF31B9F2}">
      <dgm:prSet/>
      <dgm:spPr/>
      <dgm:t>
        <a:bodyPr/>
        <a:lstStyle/>
        <a:p>
          <a:endParaRPr lang="en-US"/>
        </a:p>
      </dgm:t>
    </dgm:pt>
    <dgm:pt modelId="{399F1134-CCFF-FB4C-AB2A-95F502A3EF46}">
      <dgm:prSet custT="1"/>
      <dgm:spPr/>
      <dgm:t>
        <a:bodyPr/>
        <a:lstStyle/>
        <a:p>
          <a:pPr marL="508000" indent="0" rtl="0"/>
          <a:r>
            <a:rPr lang="en-US" sz="2800" dirty="0" smtClean="0"/>
            <a:t>Learning is facilitated by guided </a:t>
          </a:r>
          <a:r>
            <a:rPr lang="en-US" sz="2800" b="1" dirty="0" smtClean="0">
              <a:solidFill>
                <a:srgbClr val="FF0000"/>
              </a:solidFill>
            </a:rPr>
            <a:t>feedback</a:t>
          </a:r>
          <a:endParaRPr lang="en-US" sz="2800" b="1" dirty="0">
            <a:solidFill>
              <a:srgbClr val="FF0000"/>
            </a:solidFill>
          </a:endParaRPr>
        </a:p>
      </dgm:t>
    </dgm:pt>
    <dgm:pt modelId="{24329B51-B6DC-4E4B-AD44-A7CA624FA57B}" type="parTrans" cxnId="{16E8B201-2ED2-9641-9C86-3EBBA99E1CA0}">
      <dgm:prSet/>
      <dgm:spPr/>
      <dgm:t>
        <a:bodyPr/>
        <a:lstStyle/>
        <a:p>
          <a:endParaRPr lang="en-US"/>
        </a:p>
      </dgm:t>
    </dgm:pt>
    <dgm:pt modelId="{70B32FDA-2742-2C4E-BA1B-76CA8646D3C2}" type="sibTrans" cxnId="{16E8B201-2ED2-9641-9C86-3EBBA99E1CA0}">
      <dgm:prSet/>
      <dgm:spPr/>
      <dgm:t>
        <a:bodyPr/>
        <a:lstStyle/>
        <a:p>
          <a:endParaRPr lang="en-US"/>
        </a:p>
      </dgm:t>
    </dgm:pt>
    <dgm:pt modelId="{97958839-8F4A-EE4A-B5BB-2CFCFA99F9C7}">
      <dgm:prSet custT="1"/>
      <dgm:spPr/>
      <dgm:t>
        <a:bodyPr/>
        <a:lstStyle/>
        <a:p>
          <a:pPr marL="508000" indent="0" rtl="0"/>
          <a:r>
            <a:rPr lang="en-US" sz="2800" dirty="0" smtClean="0"/>
            <a:t>Positive </a:t>
          </a:r>
          <a:r>
            <a:rPr lang="en-US" sz="2800" b="1" dirty="0" smtClean="0">
              <a:solidFill>
                <a:srgbClr val="FF0000"/>
              </a:solidFill>
            </a:rPr>
            <a:t>feedback</a:t>
          </a:r>
          <a:r>
            <a:rPr lang="en-US" sz="2800" dirty="0" smtClean="0"/>
            <a:t> has a greater likelihood of shaping behavior than negative </a:t>
          </a:r>
          <a:r>
            <a:rPr lang="en-US" sz="2800" b="1" dirty="0" smtClean="0">
              <a:solidFill>
                <a:srgbClr val="FF0000"/>
              </a:solidFill>
            </a:rPr>
            <a:t>feedback</a:t>
          </a:r>
          <a:endParaRPr lang="en-US" sz="2800" b="1" dirty="0">
            <a:solidFill>
              <a:srgbClr val="FF0000"/>
            </a:solidFill>
          </a:endParaRPr>
        </a:p>
      </dgm:t>
    </dgm:pt>
    <dgm:pt modelId="{C5524127-D80E-F041-8404-DD4047BF616F}" type="parTrans" cxnId="{907FECFF-1973-B742-A571-FEAB35045F17}">
      <dgm:prSet/>
      <dgm:spPr/>
      <dgm:t>
        <a:bodyPr/>
        <a:lstStyle/>
        <a:p>
          <a:endParaRPr lang="en-US"/>
        </a:p>
      </dgm:t>
    </dgm:pt>
    <dgm:pt modelId="{8187963C-B7E0-7146-840F-B970EA89017F}" type="sibTrans" cxnId="{907FECFF-1973-B742-A571-FEAB35045F17}">
      <dgm:prSet/>
      <dgm:spPr/>
      <dgm:t>
        <a:bodyPr/>
        <a:lstStyle/>
        <a:p>
          <a:endParaRPr lang="en-US"/>
        </a:p>
      </dgm:t>
    </dgm:pt>
    <dgm:pt modelId="{03558A22-192F-684E-9342-2D37646D81E2}" type="pres">
      <dgm:prSet presAssocID="{70F62600-A339-9346-A108-28A8E406F9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700FB4-0B24-B840-B903-7B04F92D974B}" type="pres">
      <dgm:prSet presAssocID="{70F62600-A339-9346-A108-28A8E406F98D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ADD9F4F-D477-5B46-B055-9503731D3B4D}" type="pres">
      <dgm:prSet presAssocID="{70F62600-A339-9346-A108-28A8E406F98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323C9-E3CF-364F-BF20-15E997F6AD78}" type="pres">
      <dgm:prSet presAssocID="{70F62600-A339-9346-A108-28A8E406F98D}" presName="ThreeNodes_2" presStyleLbl="node1" presStyleIdx="1" presStyleCnt="3" custScaleY="111714" custLinFactNeighborY="-3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38F36-8219-5340-82E9-A8D345CFE27B}" type="pres">
      <dgm:prSet presAssocID="{70F62600-A339-9346-A108-28A8E406F98D}" presName="ThreeNodes_3" presStyleLbl="node1" presStyleIdx="2" presStyleCnt="3" custScaleY="12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1F75-555A-9949-BFFA-EBC76D658A3E}" type="pres">
      <dgm:prSet presAssocID="{70F62600-A339-9346-A108-28A8E406F98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5DB57-AF4C-3349-9BA4-50D96F3CDE0C}" type="pres">
      <dgm:prSet presAssocID="{70F62600-A339-9346-A108-28A8E406F98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E22E7-3F53-394A-991C-2FEF0E01741B}" type="pres">
      <dgm:prSet presAssocID="{70F62600-A339-9346-A108-28A8E406F98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1E83E-B20A-4F40-A2F4-12B71C406719}" type="pres">
      <dgm:prSet presAssocID="{70F62600-A339-9346-A108-28A8E406F98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30D50-1837-1545-A7F2-60A0BDDA37E5}" type="pres">
      <dgm:prSet presAssocID="{70F62600-A339-9346-A108-28A8E406F98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A8F79-52EC-3242-B1B4-B9E48C667891}" type="presOf" srcId="{70F62600-A339-9346-A108-28A8E406F98D}" destId="{03558A22-192F-684E-9342-2D37646D81E2}" srcOrd="0" destOrd="0" presId="urn:microsoft.com/office/officeart/2005/8/layout/vProcess5"/>
    <dgm:cxn modelId="{B7DB2D01-74B0-A94A-8A41-C29D5032C64A}" type="presOf" srcId="{97958839-8F4A-EE4A-B5BB-2CFCFA99F9C7}" destId="{62930D50-1837-1545-A7F2-60A0BDDA37E5}" srcOrd="1" destOrd="0" presId="urn:microsoft.com/office/officeart/2005/8/layout/vProcess5"/>
    <dgm:cxn modelId="{8FA5B946-DF76-3041-82A7-D3A90787C411}" type="presOf" srcId="{E998D0CA-C388-414D-9A67-25D33B230E0D}" destId="{7A4D1F75-555A-9949-BFFA-EBC76D658A3E}" srcOrd="0" destOrd="0" presId="urn:microsoft.com/office/officeart/2005/8/layout/vProcess5"/>
    <dgm:cxn modelId="{16E8B201-2ED2-9641-9C86-3EBBA99E1CA0}" srcId="{70F62600-A339-9346-A108-28A8E406F98D}" destId="{399F1134-CCFF-FB4C-AB2A-95F502A3EF46}" srcOrd="1" destOrd="0" parTransId="{24329B51-B6DC-4E4B-AD44-A7CA624FA57B}" sibTransId="{70B32FDA-2742-2C4E-BA1B-76CA8646D3C2}"/>
    <dgm:cxn modelId="{655041EC-5153-994F-834D-D594E20703A9}" type="presOf" srcId="{70B32FDA-2742-2C4E-BA1B-76CA8646D3C2}" destId="{72B5DB57-AF4C-3349-9BA4-50D96F3CDE0C}" srcOrd="0" destOrd="0" presId="urn:microsoft.com/office/officeart/2005/8/layout/vProcess5"/>
    <dgm:cxn modelId="{7667E105-E7CD-5F41-AE50-0A4F7C5F5CE4}" type="presOf" srcId="{30F5E4EA-5E7E-3143-9878-C68788F323A6}" destId="{BADD9F4F-D477-5B46-B055-9503731D3B4D}" srcOrd="0" destOrd="0" presId="urn:microsoft.com/office/officeart/2005/8/layout/vProcess5"/>
    <dgm:cxn modelId="{6DB2BA3C-2C9B-5145-AC3B-2EEADF31B9F2}" srcId="{70F62600-A339-9346-A108-28A8E406F98D}" destId="{30F5E4EA-5E7E-3143-9878-C68788F323A6}" srcOrd="0" destOrd="0" parTransId="{1CA89C03-5677-7842-8830-A82423C381FC}" sibTransId="{E998D0CA-C388-414D-9A67-25D33B230E0D}"/>
    <dgm:cxn modelId="{E6DD65E7-1C22-9141-B452-BFCE76B2A6F6}" type="presOf" srcId="{399F1134-CCFF-FB4C-AB2A-95F502A3EF46}" destId="{C2E1E83E-B20A-4F40-A2F4-12B71C406719}" srcOrd="1" destOrd="0" presId="urn:microsoft.com/office/officeart/2005/8/layout/vProcess5"/>
    <dgm:cxn modelId="{1AB6BEDD-B501-E347-A7B2-3B850A249812}" type="presOf" srcId="{399F1134-CCFF-FB4C-AB2A-95F502A3EF46}" destId="{80D323C9-E3CF-364F-BF20-15E997F6AD78}" srcOrd="0" destOrd="0" presId="urn:microsoft.com/office/officeart/2005/8/layout/vProcess5"/>
    <dgm:cxn modelId="{907FECFF-1973-B742-A571-FEAB35045F17}" srcId="{70F62600-A339-9346-A108-28A8E406F98D}" destId="{97958839-8F4A-EE4A-B5BB-2CFCFA99F9C7}" srcOrd="2" destOrd="0" parTransId="{C5524127-D80E-F041-8404-DD4047BF616F}" sibTransId="{8187963C-B7E0-7146-840F-B970EA89017F}"/>
    <dgm:cxn modelId="{A810D6CF-1706-2C47-BE28-CB914A11098D}" type="presOf" srcId="{97958839-8F4A-EE4A-B5BB-2CFCFA99F9C7}" destId="{BA738F36-8219-5340-82E9-A8D345CFE27B}" srcOrd="0" destOrd="0" presId="urn:microsoft.com/office/officeart/2005/8/layout/vProcess5"/>
    <dgm:cxn modelId="{2E66A516-3AC7-C749-AB6B-1D36A68144F9}" type="presOf" srcId="{30F5E4EA-5E7E-3143-9878-C68788F323A6}" destId="{7A1E22E7-3F53-394A-991C-2FEF0E01741B}" srcOrd="1" destOrd="0" presId="urn:microsoft.com/office/officeart/2005/8/layout/vProcess5"/>
    <dgm:cxn modelId="{F7B311A3-309F-9C42-B212-D29915A6C25C}" type="presParOf" srcId="{03558A22-192F-684E-9342-2D37646D81E2}" destId="{0A700FB4-0B24-B840-B903-7B04F92D974B}" srcOrd="0" destOrd="0" presId="urn:microsoft.com/office/officeart/2005/8/layout/vProcess5"/>
    <dgm:cxn modelId="{28801129-B863-4946-B9F5-89BC3EE52EB4}" type="presParOf" srcId="{03558A22-192F-684E-9342-2D37646D81E2}" destId="{BADD9F4F-D477-5B46-B055-9503731D3B4D}" srcOrd="1" destOrd="0" presId="urn:microsoft.com/office/officeart/2005/8/layout/vProcess5"/>
    <dgm:cxn modelId="{218C67F9-F44A-2341-88B1-FAEE7CC3B730}" type="presParOf" srcId="{03558A22-192F-684E-9342-2D37646D81E2}" destId="{80D323C9-E3CF-364F-BF20-15E997F6AD78}" srcOrd="2" destOrd="0" presId="urn:microsoft.com/office/officeart/2005/8/layout/vProcess5"/>
    <dgm:cxn modelId="{7C7467D1-8529-1843-9B9B-31B1D46F6113}" type="presParOf" srcId="{03558A22-192F-684E-9342-2D37646D81E2}" destId="{BA738F36-8219-5340-82E9-A8D345CFE27B}" srcOrd="3" destOrd="0" presId="urn:microsoft.com/office/officeart/2005/8/layout/vProcess5"/>
    <dgm:cxn modelId="{21BB75E0-45ED-7547-A64D-56679CD5F431}" type="presParOf" srcId="{03558A22-192F-684E-9342-2D37646D81E2}" destId="{7A4D1F75-555A-9949-BFFA-EBC76D658A3E}" srcOrd="4" destOrd="0" presId="urn:microsoft.com/office/officeart/2005/8/layout/vProcess5"/>
    <dgm:cxn modelId="{B6AAF2C0-0BD5-8242-AA1B-8A29CB86CD4B}" type="presParOf" srcId="{03558A22-192F-684E-9342-2D37646D81E2}" destId="{72B5DB57-AF4C-3349-9BA4-50D96F3CDE0C}" srcOrd="5" destOrd="0" presId="urn:microsoft.com/office/officeart/2005/8/layout/vProcess5"/>
    <dgm:cxn modelId="{34C694DF-2EC5-4849-992C-44C763636FE5}" type="presParOf" srcId="{03558A22-192F-684E-9342-2D37646D81E2}" destId="{7A1E22E7-3F53-394A-991C-2FEF0E01741B}" srcOrd="6" destOrd="0" presId="urn:microsoft.com/office/officeart/2005/8/layout/vProcess5"/>
    <dgm:cxn modelId="{559241F3-C209-654B-80B6-0BF781938300}" type="presParOf" srcId="{03558A22-192F-684E-9342-2D37646D81E2}" destId="{C2E1E83E-B20A-4F40-A2F4-12B71C406719}" srcOrd="7" destOrd="0" presId="urn:microsoft.com/office/officeart/2005/8/layout/vProcess5"/>
    <dgm:cxn modelId="{C5881B1E-D4EF-ED40-8B9F-B82DF1008A05}" type="presParOf" srcId="{03558A22-192F-684E-9342-2D37646D81E2}" destId="{62930D50-1837-1545-A7F2-60A0BDDA37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699C1-73B8-4B5E-AE13-87B8A23DED2D}">
      <dsp:nvSpPr>
        <dsp:cNvPr id="0" name=""/>
        <dsp:cNvSpPr/>
      </dsp:nvSpPr>
      <dsp:spPr>
        <a:xfrm>
          <a:off x="0" y="0"/>
          <a:ext cx="6096000" cy="5638800"/>
        </a:xfrm>
        <a:prstGeom prst="trapezoid">
          <a:avLst>
            <a:gd name="adj" fmla="val 54054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/>
            <a:cs typeface="Arial"/>
          </a:endParaRPr>
        </a:p>
      </dsp:txBody>
      <dsp:txXfrm>
        <a:off x="0" y="0"/>
        <a:ext cx="6096000" cy="563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D42B-AD35-4119-8173-705E9B203F4E}">
      <dsp:nvSpPr>
        <dsp:cNvPr id="0" name=""/>
        <dsp:cNvSpPr/>
      </dsp:nvSpPr>
      <dsp:spPr>
        <a:xfrm rot="20026820">
          <a:off x="-20573" y="662088"/>
          <a:ext cx="5181600" cy="440750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>
          <a:noFill/>
        </a:ln>
        <a:effectLst>
          <a:innerShdw blurRad="393700" dist="279400">
            <a:srgbClr val="00B050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8CA06-7CF4-4880-8AFF-C27C46361B7A}">
      <dsp:nvSpPr>
        <dsp:cNvPr id="0" name=""/>
        <dsp:cNvSpPr/>
      </dsp:nvSpPr>
      <dsp:spPr>
        <a:xfrm>
          <a:off x="893827" y="5105401"/>
          <a:ext cx="439518" cy="439521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801E5-F605-4B6B-AD44-734A83015E31}">
      <dsp:nvSpPr>
        <dsp:cNvPr id="0" name=""/>
        <dsp:cNvSpPr/>
      </dsp:nvSpPr>
      <dsp:spPr>
        <a:xfrm>
          <a:off x="275542" y="4390336"/>
          <a:ext cx="2620061" cy="638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86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Universal</a:t>
          </a:r>
          <a:endParaRPr lang="en-US" sz="3600" kern="1200" dirty="0"/>
        </a:p>
      </dsp:txBody>
      <dsp:txXfrm>
        <a:off x="275542" y="4390336"/>
        <a:ext cx="2620061" cy="638863"/>
      </dsp:txXfrm>
    </dsp:sp>
    <dsp:sp modelId="{486B20C5-91A5-4C36-8053-3B9ACF3D938D}">
      <dsp:nvSpPr>
        <dsp:cNvPr id="0" name=""/>
        <dsp:cNvSpPr/>
      </dsp:nvSpPr>
      <dsp:spPr>
        <a:xfrm>
          <a:off x="2494026" y="2286000"/>
          <a:ext cx="243535" cy="243535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E8C8B-CBB3-47CF-BB93-4E34DA5A865B}">
      <dsp:nvSpPr>
        <dsp:cNvPr id="0" name=""/>
        <dsp:cNvSpPr/>
      </dsp:nvSpPr>
      <dsp:spPr>
        <a:xfrm>
          <a:off x="1540763" y="1730755"/>
          <a:ext cx="2269242" cy="631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44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Targeted</a:t>
          </a:r>
          <a:endParaRPr lang="en-US" sz="3600" kern="1200" dirty="0"/>
        </a:p>
      </dsp:txBody>
      <dsp:txXfrm>
        <a:off x="1540763" y="1730755"/>
        <a:ext cx="2269242" cy="631444"/>
      </dsp:txXfrm>
    </dsp:sp>
    <dsp:sp modelId="{CC2DC6BB-4BD5-444C-A232-89F7B6D9B5AD}">
      <dsp:nvSpPr>
        <dsp:cNvPr id="0" name=""/>
        <dsp:cNvSpPr/>
      </dsp:nvSpPr>
      <dsp:spPr>
        <a:xfrm>
          <a:off x="3637027" y="1295399"/>
          <a:ext cx="336804" cy="336804"/>
        </a:xfrm>
        <a:prstGeom prst="ellipse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FCB8B-9EFA-490C-AAD3-ED7928DE275A}">
      <dsp:nvSpPr>
        <dsp:cNvPr id="0" name=""/>
        <dsp:cNvSpPr/>
      </dsp:nvSpPr>
      <dsp:spPr>
        <a:xfrm>
          <a:off x="1884427" y="634989"/>
          <a:ext cx="2310380" cy="49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65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Intensive</a:t>
          </a:r>
          <a:endParaRPr lang="en-US" sz="3600" kern="1200" dirty="0"/>
        </a:p>
      </dsp:txBody>
      <dsp:txXfrm>
        <a:off x="1884427" y="634989"/>
        <a:ext cx="2310380" cy="492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2A9B5-0D58-D348-A965-155CE16E8ECE}">
      <dsp:nvSpPr>
        <dsp:cNvPr id="0" name=""/>
        <dsp:cNvSpPr/>
      </dsp:nvSpPr>
      <dsp:spPr>
        <a:xfrm>
          <a:off x="1949238" y="1075"/>
          <a:ext cx="1429972" cy="73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Define Simply</a:t>
          </a:r>
          <a:endParaRPr lang="en-US" sz="1600" kern="1200" dirty="0"/>
        </a:p>
      </dsp:txBody>
      <dsp:txXfrm>
        <a:off x="1984892" y="36729"/>
        <a:ext cx="1358664" cy="659077"/>
      </dsp:txXfrm>
    </dsp:sp>
    <dsp:sp modelId="{B94A7BE7-A472-0743-A11A-4DB907FF9F37}">
      <dsp:nvSpPr>
        <dsp:cNvPr id="0" name=""/>
        <dsp:cNvSpPr/>
      </dsp:nvSpPr>
      <dsp:spPr>
        <a:xfrm>
          <a:off x="939682" y="175972"/>
          <a:ext cx="2920006" cy="2920006"/>
        </a:xfrm>
        <a:custGeom>
          <a:avLst/>
          <a:gdLst/>
          <a:ahLst/>
          <a:cxnLst/>
          <a:rect l="0" t="0" r="0" b="0"/>
          <a:pathLst>
            <a:path>
              <a:moveTo>
                <a:pt x="2520848" y="456898"/>
              </a:moveTo>
              <a:arcTo wR="1460003" hR="1460003" stAng="18996148" swAng="8124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FC5B-F2EB-C942-AA25-3D77E2BCCACF}">
      <dsp:nvSpPr>
        <dsp:cNvPr id="0" name=""/>
        <dsp:cNvSpPr/>
      </dsp:nvSpPr>
      <dsp:spPr>
        <a:xfrm>
          <a:off x="3152278" y="1009915"/>
          <a:ext cx="1533630" cy="73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Model</a:t>
          </a:r>
          <a:endParaRPr lang="en-US" sz="1600" kern="1200" dirty="0"/>
        </a:p>
      </dsp:txBody>
      <dsp:txXfrm>
        <a:off x="3187932" y="1045569"/>
        <a:ext cx="1462322" cy="659077"/>
      </dsp:txXfrm>
    </dsp:sp>
    <dsp:sp modelId="{4A2D3233-FBBA-7C4E-A1D8-D15B10E6FF15}">
      <dsp:nvSpPr>
        <dsp:cNvPr id="0" name=""/>
        <dsp:cNvSpPr/>
      </dsp:nvSpPr>
      <dsp:spPr>
        <a:xfrm>
          <a:off x="1094694" y="519584"/>
          <a:ext cx="2920006" cy="2920006"/>
        </a:xfrm>
        <a:custGeom>
          <a:avLst/>
          <a:gdLst/>
          <a:ahLst/>
          <a:cxnLst/>
          <a:rect l="0" t="0" r="0" b="0"/>
          <a:pathLst>
            <a:path>
              <a:moveTo>
                <a:pt x="2916836" y="1363839"/>
              </a:moveTo>
              <a:arcTo wR="1460003" hR="1460003" stAng="21373406" swAng="1035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9FADB-CE44-174C-B634-46D396E04FE4}">
      <dsp:nvSpPr>
        <dsp:cNvPr id="0" name=""/>
        <dsp:cNvSpPr/>
      </dsp:nvSpPr>
      <dsp:spPr>
        <a:xfrm>
          <a:off x="3004676" y="2458396"/>
          <a:ext cx="1336179" cy="73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Practice in Setting</a:t>
          </a:r>
          <a:endParaRPr lang="en-US" sz="1600" kern="1200" dirty="0"/>
        </a:p>
      </dsp:txBody>
      <dsp:txXfrm>
        <a:off x="3040330" y="2494050"/>
        <a:ext cx="1264871" cy="659077"/>
      </dsp:txXfrm>
    </dsp:sp>
    <dsp:sp modelId="{F394B355-2DBA-C341-9CBB-6279AB175A21}">
      <dsp:nvSpPr>
        <dsp:cNvPr id="0" name=""/>
        <dsp:cNvSpPr/>
      </dsp:nvSpPr>
      <dsp:spPr>
        <a:xfrm>
          <a:off x="1003205" y="395597"/>
          <a:ext cx="2920006" cy="2920006"/>
        </a:xfrm>
        <a:custGeom>
          <a:avLst/>
          <a:gdLst/>
          <a:ahLst/>
          <a:cxnLst/>
          <a:rect l="0" t="0" r="0" b="0"/>
          <a:pathLst>
            <a:path>
              <a:moveTo>
                <a:pt x="1876840" y="2859237"/>
              </a:moveTo>
              <a:arcTo wR="1460003" hR="1460003" stAng="4404661" swAng="13860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9A983-E729-6A43-B19B-B4702942140F}">
      <dsp:nvSpPr>
        <dsp:cNvPr id="0" name=""/>
        <dsp:cNvSpPr/>
      </dsp:nvSpPr>
      <dsp:spPr>
        <a:xfrm>
          <a:off x="757650" y="2541969"/>
          <a:ext cx="1595522" cy="73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Monitor and Acknowledge</a:t>
          </a:r>
          <a:endParaRPr lang="en-US" sz="1600" kern="1200" dirty="0"/>
        </a:p>
      </dsp:txBody>
      <dsp:txXfrm>
        <a:off x="793304" y="2577623"/>
        <a:ext cx="1524214" cy="659077"/>
      </dsp:txXfrm>
    </dsp:sp>
    <dsp:sp modelId="{64D067FA-9A00-3F4E-A1CF-7AF7803AFB70}">
      <dsp:nvSpPr>
        <dsp:cNvPr id="0" name=""/>
        <dsp:cNvSpPr/>
      </dsp:nvSpPr>
      <dsp:spPr>
        <a:xfrm>
          <a:off x="1184478" y="534360"/>
          <a:ext cx="2920006" cy="2920006"/>
        </a:xfrm>
        <a:custGeom>
          <a:avLst/>
          <a:gdLst/>
          <a:ahLst/>
          <a:cxnLst/>
          <a:rect l="0" t="0" r="0" b="0"/>
          <a:pathLst>
            <a:path>
              <a:moveTo>
                <a:pt x="54483" y="1855129"/>
              </a:moveTo>
              <a:arcTo wR="1460003" hR="1460003" stAng="9857882" swAng="11637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B2702-8C31-374B-9452-0E0C27045B7C}">
      <dsp:nvSpPr>
        <dsp:cNvPr id="0" name=""/>
        <dsp:cNvSpPr/>
      </dsp:nvSpPr>
      <dsp:spPr>
        <a:xfrm>
          <a:off x="557231" y="1009913"/>
          <a:ext cx="1436893" cy="73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Adjust for Efficiency</a:t>
          </a:r>
          <a:endParaRPr lang="en-US" sz="1600" kern="1200" dirty="0"/>
        </a:p>
      </dsp:txBody>
      <dsp:txXfrm>
        <a:off x="592885" y="1045567"/>
        <a:ext cx="1365585" cy="659077"/>
      </dsp:txXfrm>
    </dsp:sp>
    <dsp:sp modelId="{95ED983B-6CC6-964E-A7FD-8CE4364FE743}">
      <dsp:nvSpPr>
        <dsp:cNvPr id="0" name=""/>
        <dsp:cNvSpPr/>
      </dsp:nvSpPr>
      <dsp:spPr>
        <a:xfrm>
          <a:off x="1204220" y="366268"/>
          <a:ext cx="2920006" cy="2920006"/>
        </a:xfrm>
        <a:custGeom>
          <a:avLst/>
          <a:gdLst/>
          <a:ahLst/>
          <a:cxnLst/>
          <a:rect l="0" t="0" r="0" b="0"/>
          <a:pathLst>
            <a:path>
              <a:moveTo>
                <a:pt x="329953" y="535559"/>
              </a:moveTo>
              <a:arcTo wR="1460003" hR="1460003" stAng="13157105" swAng="9662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D9F4F-D477-5B46-B055-9503731D3B4D}">
      <dsp:nvSpPr>
        <dsp:cNvPr id="0" name=""/>
        <dsp:cNvSpPr/>
      </dsp:nvSpPr>
      <dsp:spPr>
        <a:xfrm>
          <a:off x="0" y="-78014"/>
          <a:ext cx="6198239" cy="14278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50800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Behavior is learned</a:t>
          </a:r>
          <a:endParaRPr lang="en-US" sz="2800" kern="1200" dirty="0"/>
        </a:p>
      </dsp:txBody>
      <dsp:txXfrm>
        <a:off x="41821" y="-36193"/>
        <a:ext cx="4657464" cy="1344220"/>
      </dsp:txXfrm>
    </dsp:sp>
    <dsp:sp modelId="{80D323C9-E3CF-364F-BF20-15E997F6AD78}">
      <dsp:nvSpPr>
        <dsp:cNvPr id="0" name=""/>
        <dsp:cNvSpPr/>
      </dsp:nvSpPr>
      <dsp:spPr>
        <a:xfrm>
          <a:off x="546903" y="1452020"/>
          <a:ext cx="6198239" cy="15951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50800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Learning is facilitated by guided </a:t>
          </a:r>
          <a:r>
            <a:rPr lang="en-US" sz="2800" b="1" kern="1200" dirty="0" smtClean="0">
              <a:solidFill>
                <a:srgbClr val="FF0000"/>
              </a:solidFill>
            </a:rPr>
            <a:t>feedback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593622" y="1498739"/>
        <a:ext cx="4629788" cy="1501683"/>
      </dsp:txXfrm>
    </dsp:sp>
    <dsp:sp modelId="{BA738F36-8219-5340-82E9-A8D345CFE27B}">
      <dsp:nvSpPr>
        <dsp:cNvPr id="0" name=""/>
        <dsp:cNvSpPr/>
      </dsp:nvSpPr>
      <dsp:spPr>
        <a:xfrm>
          <a:off x="1093807" y="3097633"/>
          <a:ext cx="6198239" cy="1739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50800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Positive </a:t>
          </a:r>
          <a:r>
            <a:rPr lang="en-US" sz="2800" b="1" kern="1200" dirty="0" smtClean="0">
              <a:solidFill>
                <a:srgbClr val="FF0000"/>
              </a:solidFill>
            </a:rPr>
            <a:t>feedback</a:t>
          </a:r>
          <a:r>
            <a:rPr lang="en-US" sz="2800" kern="1200" dirty="0" smtClean="0"/>
            <a:t> has a greater likelihood of shaping behavior than negative </a:t>
          </a:r>
          <a:r>
            <a:rPr lang="en-US" sz="2800" b="1" kern="1200" dirty="0" smtClean="0">
              <a:solidFill>
                <a:srgbClr val="FF0000"/>
              </a:solidFill>
            </a:rPr>
            <a:t>feedback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1144768" y="3148594"/>
        <a:ext cx="4621304" cy="1637999"/>
      </dsp:txXfrm>
    </dsp:sp>
    <dsp:sp modelId="{7A4D1F75-555A-9949-BFFA-EBC76D658A3E}">
      <dsp:nvSpPr>
        <dsp:cNvPr id="0" name=""/>
        <dsp:cNvSpPr/>
      </dsp:nvSpPr>
      <dsp:spPr>
        <a:xfrm>
          <a:off x="5270129" y="1004780"/>
          <a:ext cx="928110" cy="928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78954" y="1004780"/>
        <a:ext cx="510460" cy="698403"/>
      </dsp:txXfrm>
    </dsp:sp>
    <dsp:sp modelId="{72B5DB57-AF4C-3349-9BA4-50D96F3CDE0C}">
      <dsp:nvSpPr>
        <dsp:cNvPr id="0" name=""/>
        <dsp:cNvSpPr/>
      </dsp:nvSpPr>
      <dsp:spPr>
        <a:xfrm>
          <a:off x="5817033" y="2661100"/>
          <a:ext cx="928110" cy="928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5858" y="2661100"/>
        <a:ext cx="510460" cy="69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2B5A-8290-2148-8A5F-0FAB2C478216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C22B-F18D-5341-96A0-07EA37406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a taste of what is needed for a </a:t>
            </a:r>
            <a:r>
              <a:rPr lang="en-US" smtClean="0"/>
              <a:t>full refresher.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CC22B-F18D-5341-96A0-07EA37406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5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C37F28-78A3-D04B-8650-9E315B9AE67D}" type="slidenum">
              <a:rPr lang="en-US" sz="1200">
                <a:solidFill>
                  <a:srgbClr val="000000"/>
                </a:solidFill>
                <a:latin typeface="Times New Roman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At the high school level, older students may take an active role in teaching younger or new students (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Bohanon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Borgmeier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Fenning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, Flannery, &amp; Malloy, 2009) through an "orientation" process.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Acquisition Deficits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Absence of knowledge for executing skill or failure to discriminate which social behaviors are appropriate in specific situations (can’t do)</a:t>
            </a:r>
          </a:p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Performance Deficits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Skill is present in repertoire, but youth does not perform at acceptable levels (won’t do)</a:t>
            </a:r>
          </a:p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Fluency Deficits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Lack of exposure to sufficient or skilled models of social behavior, insufficient rehearsal/practice or low rates or inconsistent delivery of reinforcement of skilled performances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58B1BF-CE16-CF41-92A0-E747F94C269B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3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603BBD-DCF0-684A-92B3-00F8BC55B447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Oxygen mask analogy</a:t>
            </a:r>
          </a:p>
        </p:txBody>
      </p:sp>
      <p:sp>
        <p:nvSpPr>
          <p:cNvPr id="265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80C236-E376-574F-900A-56B90B2871A7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7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99B82A-8A1D-5042-9181-65E5A3737585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Calibri" charset="0"/>
                <a:ea typeface="ＭＳ Ｐゴシック" charset="0"/>
                <a:cs typeface="ＭＳ Ｐゴシック" charset="0"/>
              </a:rPr>
              <a:t>De-Escalation Tecniques: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When student shows </a:t>
            </a:r>
            <a:r>
              <a:rPr lang="en-US" sz="2800" b="1" i="1">
                <a:latin typeface="Calibri" charset="0"/>
                <a:ea typeface="ＭＳ Ｐゴシック" charset="0"/>
                <a:cs typeface="ＭＳ Ｐゴシック" charset="0"/>
              </a:rPr>
              <a:t>anxiety….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Be </a:t>
            </a:r>
            <a:r>
              <a:rPr lang="en-US" sz="2800" b="1" i="1">
                <a:latin typeface="Calibri" charset="0"/>
                <a:ea typeface="ＭＳ Ｐゴシック" charset="0"/>
                <a:cs typeface="ＭＳ Ｐゴシック" charset="0"/>
              </a:rPr>
              <a:t>supportive!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What does anxiety look like?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What can adults do to be supportive?</a:t>
            </a:r>
          </a:p>
          <a:p>
            <a:pPr lvl="1" eaLnBrk="1" hangingPunct="1">
              <a:lnSpc>
                <a:spcPct val="90000"/>
              </a:lnSpc>
            </a:pPr>
            <a:endParaRPr lang="en-US" sz="240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When student is </a:t>
            </a:r>
            <a:r>
              <a:rPr lang="en-US" sz="2800" b="1" i="1">
                <a:latin typeface="Calibri" charset="0"/>
                <a:ea typeface="ＭＳ Ｐゴシック" charset="0"/>
                <a:cs typeface="ＭＳ Ｐゴシック" charset="0"/>
              </a:rPr>
              <a:t>defensive…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Be </a:t>
            </a:r>
            <a:r>
              <a:rPr lang="en-US" sz="2800" b="1" i="1">
                <a:latin typeface="Calibri" charset="0"/>
                <a:ea typeface="ＭＳ Ｐゴシック" charset="0"/>
                <a:cs typeface="ＭＳ Ｐゴシック" charset="0"/>
              </a:rPr>
              <a:t>directive!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What does defensive behavior look like?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What can adults do to be directive?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1C7F5F-698B-EC4F-99A7-D20E8893EB00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5 Components of MTSS cuts across Data, Systems and Practices</a:t>
            </a:r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99E324-B947-274F-A1BC-7F25E2727E44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 smtClean="0"/>
              <a:t>Teams meeting regularly to:</a:t>
            </a:r>
          </a:p>
          <a:p>
            <a:pPr lvl="1">
              <a:defRPr/>
            </a:pPr>
            <a:r>
              <a:rPr lang="en-US" sz="2400" dirty="0" smtClean="0"/>
              <a:t>Review their data</a:t>
            </a:r>
          </a:p>
          <a:p>
            <a:pPr lvl="1">
              <a:defRPr/>
            </a:pPr>
            <a:r>
              <a:rPr lang="en-US" sz="2400" dirty="0" smtClean="0"/>
              <a:t>Determine if PBIS practices are being used</a:t>
            </a:r>
          </a:p>
          <a:p>
            <a:pPr lvl="1">
              <a:defRPr/>
            </a:pPr>
            <a:r>
              <a:rPr lang="en-US" sz="2400" dirty="0" smtClean="0"/>
              <a:t>Determine if PBS practices are being effective</a:t>
            </a:r>
          </a:p>
          <a:p>
            <a:pPr lvl="1">
              <a:defRPr/>
            </a:pPr>
            <a:r>
              <a:rPr lang="en-US" sz="2400" dirty="0" smtClean="0"/>
              <a:t>Identify the smallest changes that are likely to produce the largest effects</a:t>
            </a:r>
          </a:p>
          <a:p>
            <a:pPr lvl="3">
              <a:defRPr/>
            </a:pPr>
            <a:r>
              <a:rPr lang="en-US" sz="2000" dirty="0" smtClean="0"/>
              <a:t>But focusing on the use of evidence-based practices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B36B2D-9D69-814F-9EC7-40151A2C0BB9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else?</a:t>
            </a:r>
          </a:p>
        </p:txBody>
      </p:sp>
      <p:sp>
        <p:nvSpPr>
          <p:cNvPr id="280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FCD19E-85C6-F544-ACDE-52C5074679B0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5 Components of MTSS cuts across Data, Systems and Practices</a:t>
            </a:r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99E324-B947-274F-A1BC-7F25E2727E44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Talk about pace and differentiation activities </a:t>
            </a:r>
          </a:p>
        </p:txBody>
      </p:sp>
      <p:sp>
        <p:nvSpPr>
          <p:cNvPr id="216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A54792-AABD-9F40-A817-67EB360BD590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4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031D6E-72B9-854A-AFFA-561AFD6B6FF9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D5068-CB0D-3340-921A-C8E812D83DD8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>
                <a:latin typeface="Calibri" charset="0"/>
                <a:ea typeface="ＭＳ Ｐゴシック" charset="0"/>
                <a:cs typeface="ＭＳ Ｐゴシック" charset="0"/>
              </a:rPr>
              <a:t>Named one of the top ten jargoniest words by advertising age magazine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6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681E53-1FA1-2146-9024-5153FC20DF21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7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AD3BE7-BC02-344F-84B8-1C295452055F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Handout “Implementation Dip Self-Assessment”</a:t>
            </a:r>
          </a:p>
        </p:txBody>
      </p:sp>
      <p:sp>
        <p:nvSpPr>
          <p:cNvPr id="294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CA548C-625D-0C46-80DF-9B6BB0E2662A}" type="slidenum">
              <a:rPr lang="en-US" sz="1200">
                <a:latin typeface="Calibri" charset="0"/>
              </a:rPr>
              <a:pPr eaLnBrk="1" hangingPunct="1"/>
              <a:t>29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1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B44EA0-7753-2E4A-B08C-5F0F65346420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assess your leadership team for continuous improvement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assess your fidelity of implementation for identifying needed systems changes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problem-solve around school-wide and individual outcome data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garner staff perceptions about status of PBIS and their priorities for improvement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communicate outcomes to staff, students, families, community, etc.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3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BEFD12-BDD4-F44E-B462-0989A60241DD}" type="slidenum">
              <a:rPr lang="en-US" sz="1200">
                <a:latin typeface="Calibri" charset="0"/>
              </a:rPr>
              <a:pPr eaLnBrk="1" hangingPunct="1"/>
              <a:t>32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Makes</a:t>
            </a:r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FA4FA9-E14B-A840-853D-467B6879C06E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87A9FD-8604-4844-BBCD-B8D704D9D5D2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9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A16BF0-60D3-084C-AB84-E96EEC4D339D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LABEL BEHAVIOR 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STUDENTS!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7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BBE2EC-7706-D645-ADB8-A42F8F59F01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5 Components of MTSS cuts across Data, Systems and Practices</a:t>
            </a:r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99E324-B947-274F-A1BC-7F25E2727E44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Purpose Statement</a:t>
            </a:r>
          </a:p>
        </p:txBody>
      </p:sp>
      <p:sp>
        <p:nvSpPr>
          <p:cNvPr id="248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3CEFBA-238E-4B40-9096-818DB6D065C2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Why is this important?</a:t>
            </a:r>
          </a:p>
        </p:txBody>
      </p:sp>
      <p:sp>
        <p:nvSpPr>
          <p:cNvPr id="249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299477-34A7-154A-AAD4-CAB7CF981309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0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301A89-C075-B34E-BEB3-3B076DDC051D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350000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186488"/>
            <a:ext cx="12239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B3CC-F982-40F9-8DD6-BCC9AFBF44BD}" type="datetime1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7E67-03CA-ED46-A04A-9FD8F89724D9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2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8D74-7002-7D4A-BDA5-5F0E1337CE93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C20A-9223-294E-969C-43BB04B5BA7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 useBgFill="1">
          <p:nvSpPr>
            <p:cNvPr id="10" name="Freeform 27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CF08-948A-6A4A-8A74-60C579B2AA65}" type="datetime1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DD61-8C4D-F646-BC1C-AC3C93E1E3C9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6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6F3D-3E99-5844-A9B4-9F3EF4BB0DD2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7A5F-11DF-504E-9724-708E99FC549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4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BEFB-8508-E749-9DB2-7C8A113F7071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D1E2-6724-BA4B-8349-36353ACB811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3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186488"/>
            <a:ext cx="12239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AE5B-B07C-441A-8026-C23A427A74DC}" type="datetime1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3ED2-3456-A640-9DD3-FBF786FF203F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9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BC87-3EA0-B548-B57A-5CAE954D189B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1C2E-B62F-C540-B5E2-E8CE9F339AB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9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43BC-C3D4-8548-9B68-CE259AA414F0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25B-717D-0849-A38E-C3D45A7F58A2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2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2C76-9018-754A-B702-EC4931C1AD60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4AFF-5596-BC4D-99E2-D8FB165DFDA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8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" name="Group 22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 useBgFill="1">
          <p:nvSpPr>
            <p:cNvPr id="8" name="Freeform 27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350000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186488"/>
            <a:ext cx="12239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2CF8-61DC-B540-8377-49E2FE70DE49}" type="datetime1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DDCB-9419-6B4B-9BD4-42EBD80D844D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 useBgFill="1">
          <p:nvSpPr>
            <p:cNvPr id="11" name="Freeform 27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186488"/>
            <a:ext cx="12239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1B12-186E-2642-B866-7D16B6FC3473}" type="datetime1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1441-E4D0-2543-A8B4-449E44745E8B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2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6" name="Group 22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 useBgFill="1">
          <p:nvSpPr>
            <p:cNvPr id="11" name="Freeform 22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93CC-98C9-9140-BE08-73CBA1309D66}" type="datetime1">
              <a:rPr lang="en-US">
                <a:solidFill>
                  <a:srgbClr val="073E87"/>
                </a:solidFill>
              </a:rPr>
              <a:pPr>
                <a:defRPr/>
              </a:pPr>
              <a:t>10/5/15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80FA-E4BA-8748-A3E2-B40C95E12197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7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123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513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3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3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3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 useBgFill="1">
          <p:nvSpPr>
            <p:cNvPr id="513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2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8FBAE-AF84-7941-B2FD-B41BB460F6A4}" type="datetimeFigureOut">
              <a:rPr lang="en-US">
                <a:solidFill>
                  <a:srgbClr val="073E87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10/5/15</a:t>
            </a:fld>
            <a:endParaRPr lang="en-US">
              <a:solidFill>
                <a:srgbClr val="073E8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73E8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61EA5-6E48-3346-973A-710C94675B45}" type="slidenum">
              <a:rPr lang="en-US">
                <a:solidFill>
                  <a:srgbClr val="073E87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29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350000"/>
            <a:ext cx="16859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186488"/>
            <a:ext cx="12239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8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ctrTitle"/>
          </p:nvPr>
        </p:nvSpPr>
        <p:spPr>
          <a:xfrm>
            <a:off x="685800" y="495300"/>
            <a:ext cx="7772400" cy="10906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Refresher in VTPBiS Features </a:t>
            </a:r>
          </a:p>
        </p:txBody>
      </p:sp>
      <p:sp>
        <p:nvSpPr>
          <p:cNvPr id="36866" name="Subtitle 2"/>
          <p:cNvSpPr>
            <a:spLocks noGrp="1"/>
          </p:cNvSpPr>
          <p:nvPr>
            <p:ph type="subTitle" idx="1"/>
          </p:nvPr>
        </p:nvSpPr>
        <p:spPr>
          <a:xfrm>
            <a:off x="1371600" y="1835150"/>
            <a:ext cx="6400800" cy="1473200"/>
          </a:xfrm>
        </p:spPr>
        <p:txBody>
          <a:bodyPr/>
          <a:lstStyle/>
          <a:p>
            <a:pPr eaLnBrk="1" hangingPunct="1"/>
            <a:r>
              <a:rPr lang="en-US" sz="3000">
                <a:latin typeface="Arial" charset="0"/>
              </a:rPr>
              <a:t>Presented by </a:t>
            </a:r>
          </a:p>
          <a:p>
            <a:pPr eaLnBrk="1" hangingPunct="1"/>
            <a:r>
              <a:rPr lang="en-US" sz="3000">
                <a:latin typeface="Arial" charset="0"/>
              </a:rPr>
              <a:t>VTPBiS State Team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308350"/>
            <a:ext cx="3952875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7352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en-US" sz="4000" i="1" dirty="0">
                <a:latin typeface="Arial" charset="0"/>
                <a:cs typeface="Arial" charset="0"/>
              </a:rPr>
              <a:t>2. Defining Behavior </a:t>
            </a:r>
            <a:r>
              <a:rPr lang="en-US" sz="4000" i="1" dirty="0" smtClean="0">
                <a:latin typeface="Arial" charset="0"/>
                <a:cs typeface="Arial" charset="0"/>
              </a:rPr>
              <a:t>Expectations</a:t>
            </a:r>
            <a:br>
              <a:rPr lang="en-US" sz="4000" i="1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073E87"/>
                </a:solidFill>
                <a:latin typeface="Arial" charset="0"/>
                <a:cs typeface="Arial" charset="0"/>
              </a:rPr>
              <a:t>Why is this important? </a:t>
            </a:r>
            <a:endParaRPr lang="en-US" sz="4000" dirty="0">
              <a:solidFill>
                <a:srgbClr val="073E87"/>
              </a:solidFill>
              <a:latin typeface="Arial" charset="0"/>
              <a:cs typeface="Arial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3"/>
          </p:nvPr>
        </p:nvSpPr>
        <p:spPr>
          <a:xfrm>
            <a:off x="254000" y="1890395"/>
            <a:ext cx="3952875" cy="434848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latin typeface="Arial"/>
                <a:cs typeface="Arial"/>
              </a:rPr>
              <a:t>Research </a:t>
            </a:r>
            <a:r>
              <a:rPr lang="en-US" dirty="0">
                <a:latin typeface="Arial"/>
                <a:cs typeface="Arial"/>
              </a:rPr>
              <a:t>indicates that schools should utilize </a:t>
            </a:r>
            <a:r>
              <a:rPr lang="en-US" dirty="0" smtClean="0">
                <a:latin typeface="Arial"/>
                <a:cs typeface="Arial"/>
              </a:rPr>
              <a:t>3 </a:t>
            </a:r>
            <a:r>
              <a:rPr lang="en-US" dirty="0">
                <a:latin typeface="Arial"/>
                <a:cs typeface="Arial"/>
              </a:rPr>
              <a:t>to 5  behavioral expectations that are positively stated and posted throughout the school. </a:t>
            </a:r>
            <a:endParaRPr lang="en-US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dirty="0" smtClean="0">
                <a:latin typeface="Arial"/>
                <a:cs typeface="Arial"/>
              </a:rPr>
              <a:t>These </a:t>
            </a:r>
            <a:r>
              <a:rPr lang="en-US" dirty="0">
                <a:latin typeface="Arial"/>
                <a:cs typeface="Arial"/>
              </a:rPr>
              <a:t>expectations should be clear and general enough to apply to all school settings (e.g. classroom, hallways, playgrounds). </a:t>
            </a:r>
            <a:endParaRPr lang="en-US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 typeface="Symbol" charset="0"/>
              <a:buNone/>
              <a:defRPr/>
            </a:pPr>
            <a:endParaRPr lang="en-US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700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F rules small"/>
          <p:cNvPicPr>
            <a:picLocks noChangeAspect="1" noChangeArrowheads="1"/>
          </p:cNvPicPr>
          <p:nvPr/>
        </p:nvPicPr>
        <p:blipFill>
          <a:blip r:embed="rId3">
            <a:lum bright="38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2" y="1590675"/>
            <a:ext cx="4179761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775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31838" y="1463675"/>
            <a:ext cx="8069262" cy="4676775"/>
          </a:xfrm>
        </p:spPr>
        <p:txBody>
          <a:bodyPr/>
          <a:lstStyle/>
          <a:p>
            <a:pPr marL="0" indent="0" eaLnBrk="1" hangingPunct="1">
              <a:buFont typeface="Symbol" charset="0"/>
              <a:buNone/>
              <a:defRPr/>
            </a:pPr>
            <a:r>
              <a:rPr lang="en-US" sz="3000" dirty="0" smtClean="0"/>
              <a:t>Ideas for keeping expectations visible:</a:t>
            </a:r>
          </a:p>
          <a:p>
            <a:pPr lvl="1" eaLnBrk="1" hangingPunct="1">
              <a:defRPr/>
            </a:pPr>
            <a:r>
              <a:rPr lang="en-US" dirty="0"/>
              <a:t>Posted in classrooms, hallways, computer wallpaper and/or screen saver </a:t>
            </a:r>
          </a:p>
          <a:p>
            <a:pPr lvl="1" eaLnBrk="1" hangingPunct="1">
              <a:defRPr/>
            </a:pPr>
            <a:r>
              <a:rPr lang="en-US" dirty="0"/>
              <a:t>Printed in the school handbook </a:t>
            </a:r>
            <a:r>
              <a:rPr lang="en-US" dirty="0" smtClean="0"/>
              <a:t>and websites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Some schools have made videos of the behavior expectations </a:t>
            </a:r>
          </a:p>
          <a:p>
            <a:pPr lvl="1" eaLnBrk="1" hangingPunct="1">
              <a:defRPr/>
            </a:pPr>
            <a:r>
              <a:rPr lang="en-US" dirty="0"/>
              <a:t>Flags hanging in the hallway outside of classrooms </a:t>
            </a:r>
          </a:p>
          <a:p>
            <a:pPr lvl="1" eaLnBrk="1" hangingPunct="1">
              <a:defRPr/>
            </a:pPr>
            <a:r>
              <a:rPr lang="en-US" dirty="0"/>
              <a:t>Staff and/or student lanyards </a:t>
            </a:r>
          </a:p>
          <a:p>
            <a:pPr lvl="1" eaLnBrk="1" hangingPunct="1">
              <a:defRPr/>
            </a:pPr>
            <a:r>
              <a:rPr lang="en-US" dirty="0"/>
              <a:t>Hats, t-shirts, bracelets, bumper stickers </a:t>
            </a:r>
            <a:endParaRPr lang="en-US" dirty="0" smtClean="0"/>
          </a:p>
          <a:p>
            <a:pPr marL="303213" lvl="1" indent="0" eaLnBrk="1" hangingPunct="1">
              <a:buFont typeface="Symbol" charset="0"/>
              <a:buNone/>
              <a:defRPr/>
            </a:pPr>
            <a:r>
              <a:rPr lang="en-US" sz="4400" dirty="0"/>
              <a:t> </a:t>
            </a:r>
            <a:r>
              <a:rPr lang="en-US" sz="4400" dirty="0" smtClean="0"/>
              <a:t>        What do you do?</a:t>
            </a:r>
            <a:endParaRPr lang="en-US" sz="4400" dirty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01378" name="Title 3"/>
          <p:cNvSpPr txBox="1">
            <a:spLocks/>
          </p:cNvSpPr>
          <p:nvPr/>
        </p:nvSpPr>
        <p:spPr bwMode="auto">
          <a:xfrm>
            <a:off x="0" y="381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i="1">
                <a:solidFill>
                  <a:srgbClr val="FFFFFF"/>
                </a:solidFill>
                <a:cs typeface="Arial" charset="0"/>
              </a:rPr>
              <a:t>2. Defining Behavior Expectations </a:t>
            </a:r>
          </a:p>
        </p:txBody>
      </p:sp>
    </p:spTree>
    <p:extLst>
      <p:ext uri="{BB962C8B-B14F-4D97-AF65-F5344CB8AC3E}">
        <p14:creationId xmlns:p14="http://schemas.microsoft.com/office/powerpoint/2010/main" val="276910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59"/>
          <p:cNvSpPr>
            <a:spLocks noChangeArrowheads="1"/>
          </p:cNvSpPr>
          <p:nvPr/>
        </p:nvSpPr>
        <p:spPr bwMode="auto">
          <a:xfrm>
            <a:off x="211138" y="8093075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US" sz="1200">
                <a:solidFill>
                  <a:srgbClr val="000000"/>
                </a:solidFill>
                <a:cs typeface="Times New Roman" charset="0"/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1258" name="Title 1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914400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>
                <a:latin typeface="Arial"/>
                <a:cs typeface="Arial"/>
              </a:rPr>
              <a:t>3</a:t>
            </a:r>
            <a:r>
              <a:rPr lang="en-US" i="1" dirty="0" smtClean="0">
                <a:latin typeface="Arial"/>
                <a:cs typeface="Arial"/>
              </a:rPr>
              <a:t>. </a:t>
            </a:r>
            <a:r>
              <a:rPr lang="en-US" i="1" dirty="0">
                <a:latin typeface="Arial"/>
                <a:cs typeface="Arial"/>
              </a:rPr>
              <a:t>Teaching Behavior Expectations</a:t>
            </a:r>
          </a:p>
        </p:txBody>
      </p:sp>
      <p:sp>
        <p:nvSpPr>
          <p:cNvPr id="105475" name="TextBox 1"/>
          <p:cNvSpPr txBox="1">
            <a:spLocks noChangeArrowheads="1"/>
          </p:cNvSpPr>
          <p:nvPr/>
        </p:nvSpPr>
        <p:spPr bwMode="auto">
          <a:xfrm>
            <a:off x="3375025" y="2757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288" y="1524000"/>
            <a:ext cx="8748712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3000" dirty="0" smtClean="0">
                <a:latin typeface="Arial"/>
                <a:cs typeface="Arial"/>
              </a:rPr>
              <a:t>Why is it important?</a:t>
            </a:r>
            <a:endParaRPr lang="en-US" sz="28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en-US" dirty="0"/>
              <a:t>Behavioral errors more often occur because: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/>
              <a:t>Acquisition Deficits (can’t do)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/>
              <a:t>Performance Deficits (won’t do)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/>
              <a:t>Fluency Deficits (not enough practice)</a:t>
            </a:r>
          </a:p>
          <a:p>
            <a:pPr marL="303213" lvl="1" indent="0">
              <a:buFont typeface="Symbol" charset="0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dirty="0" smtClean="0"/>
              <a:t>Repetition </a:t>
            </a:r>
            <a:r>
              <a:rPr lang="en-US" dirty="0"/>
              <a:t>is key to learning new skills:</a:t>
            </a:r>
          </a:p>
          <a:p>
            <a:pPr lvl="1">
              <a:buFontTx/>
              <a:buChar char="•"/>
              <a:defRPr/>
            </a:pPr>
            <a:r>
              <a:rPr lang="en-US" sz="1800" dirty="0"/>
              <a:t>For a child to </a:t>
            </a:r>
            <a:r>
              <a:rPr lang="en-US" sz="1800" i="1" dirty="0"/>
              <a:t>learn something new</a:t>
            </a:r>
            <a:r>
              <a:rPr lang="en-US" sz="1800" dirty="0"/>
              <a:t>, it needs to be repeated on average of 8 times</a:t>
            </a:r>
          </a:p>
          <a:p>
            <a:pPr lvl="1">
              <a:buFontTx/>
              <a:buChar char="•"/>
              <a:defRPr/>
            </a:pPr>
            <a:r>
              <a:rPr lang="en-US" sz="1800" dirty="0"/>
              <a:t>For a child to </a:t>
            </a:r>
            <a:r>
              <a:rPr lang="en-US" sz="1800" i="1" dirty="0"/>
              <a:t>unlearn</a:t>
            </a:r>
            <a:r>
              <a:rPr lang="en-US" sz="1800" dirty="0"/>
              <a:t> an old behavior and replace with a new behavior, the new behavior must be repeated on average 28 times </a:t>
            </a:r>
            <a:r>
              <a:rPr lang="en-US" sz="1800" i="1" dirty="0"/>
              <a:t>(Harry Wong)</a:t>
            </a:r>
          </a:p>
          <a:p>
            <a:pPr lvl="1">
              <a:buSzPct val="110000"/>
              <a:buFont typeface="Wingdings" charset="0"/>
              <a:buChar char="§"/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endParaRPr lang="en-US" sz="26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sz="27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75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3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9144000" cy="830263"/>
          </a:xfrm>
        </p:spPr>
        <p:txBody>
          <a:bodyPr/>
          <a:lstStyle/>
          <a:p>
            <a:pPr marL="742950" indent="-742950" eaLnBrk="1" hangingPunct="1"/>
            <a:r>
              <a:rPr lang="en-US" sz="4000" i="1">
                <a:latin typeface="Arial" charset="0"/>
                <a:cs typeface="Arial" charset="0"/>
              </a:rPr>
              <a:t>3. Teaching Behavior Expectations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>
          <a:xfrm>
            <a:off x="265113" y="1009650"/>
            <a:ext cx="8291512" cy="1630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Symbol" charset="0"/>
              <a:buNone/>
              <a:defRPr/>
            </a:pPr>
            <a:r>
              <a:rPr lang="en-US" sz="2800" dirty="0" smtClean="0">
                <a:latin typeface="Arial"/>
                <a:cs typeface="Arial"/>
              </a:rPr>
              <a:t>What does it look like?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 typeface="Symbol" charset="0"/>
              <a:buNone/>
              <a:defRPr/>
            </a:pPr>
            <a:endParaRPr lang="en-US" sz="2600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700" dirty="0">
              <a:latin typeface="Calibri" charset="0"/>
            </a:endParaRPr>
          </a:p>
        </p:txBody>
      </p:sp>
      <p:pic>
        <p:nvPicPr>
          <p:cNvPr id="1064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25"/>
            <a:ext cx="4725988" cy="466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90388944"/>
              </p:ext>
            </p:extLst>
          </p:nvPr>
        </p:nvGraphicFramePr>
        <p:xfrm>
          <a:off x="4494213" y="1956982"/>
          <a:ext cx="5376817" cy="342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 rot="20380241">
            <a:off x="1918072" y="3025567"/>
            <a:ext cx="470207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What do you do?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670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1445547" y="1671159"/>
          <a:ext cx="7292047" cy="475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5714" name="Title 1"/>
          <p:cNvSpPr txBox="1">
            <a:spLocks/>
          </p:cNvSpPr>
          <p:nvPr/>
        </p:nvSpPr>
        <p:spPr bwMode="auto">
          <a:xfrm>
            <a:off x="508000" y="-1349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i="1">
                <a:solidFill>
                  <a:srgbClr val="FFFFFF"/>
                </a:solidFill>
                <a:cs typeface="Arial" charset="0"/>
              </a:rPr>
              <a:t>4. Acknowledging Behavior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3350" y="1090613"/>
            <a:ext cx="41100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Symbol" charset="0"/>
              <a:buNone/>
              <a:defRPr/>
            </a:pPr>
            <a:r>
              <a:rPr lang="en-US" sz="2800" dirty="0" smtClean="0">
                <a:latin typeface="Arial"/>
                <a:cs typeface="Arial"/>
              </a:rPr>
              <a:t>Why is it important?</a:t>
            </a:r>
          </a:p>
          <a:p>
            <a:pPr>
              <a:lnSpc>
                <a:spcPct val="80000"/>
              </a:lnSpc>
              <a:buFont typeface="Symbol" charset="0"/>
              <a:buNone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Font typeface="Symbol" charset="0"/>
              <a:buNone/>
              <a:defRPr/>
            </a:pPr>
            <a:endParaRPr lang="en-US" sz="26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sz="27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610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47713" y="1638301"/>
            <a:ext cx="7753350" cy="4681538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7000" dirty="0">
                <a:cs typeface="Arial"/>
              </a:rPr>
              <a:t>BIG ideas on Rewarding Behavior</a:t>
            </a:r>
            <a:r>
              <a:rPr lang="en-US" sz="7000" dirty="0" smtClean="0">
                <a:cs typeface="Arial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4000" dirty="0">
              <a:cs typeface="Arial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7400" dirty="0">
                <a:cs typeface="Arial"/>
              </a:rPr>
              <a:t>In order for youth behavior to change, </a:t>
            </a:r>
            <a:r>
              <a:rPr lang="en-US" sz="7400" b="1" dirty="0">
                <a:solidFill>
                  <a:srgbClr val="000000"/>
                </a:solidFill>
                <a:cs typeface="Arial"/>
              </a:rPr>
              <a:t>adult behavior must change first</a:t>
            </a:r>
            <a:endParaRPr lang="en-US" sz="7400" dirty="0">
              <a:cs typeface="Arial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7400" b="1" dirty="0">
                <a:cs typeface="Arial"/>
              </a:rPr>
              <a:t>Higher rate of positives </a:t>
            </a:r>
            <a:r>
              <a:rPr lang="en-US" sz="7400" dirty="0">
                <a:cs typeface="Arial"/>
              </a:rPr>
              <a:t>than negatives (6-8:1 ratio)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7400" dirty="0">
                <a:cs typeface="Arial"/>
              </a:rPr>
              <a:t>Timely, </a:t>
            </a:r>
            <a:r>
              <a:rPr lang="en-US" sz="7400" b="1" u="sng" dirty="0">
                <a:cs typeface="Arial"/>
              </a:rPr>
              <a:t>specific</a:t>
            </a:r>
            <a:r>
              <a:rPr lang="en-US" sz="7400" b="1" dirty="0">
                <a:cs typeface="Arial"/>
              </a:rPr>
              <a:t> feedback </a:t>
            </a:r>
            <a:r>
              <a:rPr lang="en-US" sz="7400" dirty="0">
                <a:cs typeface="Arial"/>
              </a:rPr>
              <a:t>increases learning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7400" dirty="0">
                <a:cs typeface="Arial"/>
              </a:rPr>
              <a:t>Take into account the </a:t>
            </a:r>
            <a:r>
              <a:rPr lang="en-US" sz="7400" b="1" dirty="0">
                <a:cs typeface="Arial"/>
              </a:rPr>
              <a:t>culture or context</a:t>
            </a:r>
            <a:endParaRPr lang="en-US" sz="74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7400" dirty="0"/>
              <a:t>Link individual acknowledgement to overall benefit of others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7400" dirty="0"/>
              <a:t>Dispel myth that rewards are ineffective or detrimental to student “intrinsic motivation.</a:t>
            </a:r>
            <a:r>
              <a:rPr lang="en-US" sz="7400" dirty="0" smtClean="0"/>
              <a:t>”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4400" dirty="0"/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en-US" sz="7000" dirty="0" smtClean="0"/>
              <a:t>What do you do?</a:t>
            </a:r>
            <a:endParaRPr lang="en-US" sz="7000" dirty="0"/>
          </a:p>
          <a:p>
            <a:pPr marL="0" indent="0" eaLnBrk="1" hangingPunct="1">
              <a:lnSpc>
                <a:spcPct val="80000"/>
              </a:lnSpc>
              <a:buFont typeface="Symbol" charset="0"/>
              <a:buNone/>
              <a:defRPr/>
            </a:pPr>
            <a:endParaRPr lang="en-US" sz="4400" dirty="0" smtClean="0">
              <a:latin typeface="Arial"/>
              <a:cs typeface="Arial"/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en-US" sz="4400" b="1" dirty="0" smtClean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600" b="1" dirty="0" smtClean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600" b="1" dirty="0">
              <a:latin typeface="Arial"/>
              <a:cs typeface="Arial"/>
            </a:endParaRPr>
          </a:p>
          <a:p>
            <a:pPr marL="0" indent="0" eaLnBrk="1" hangingPunct="1">
              <a:lnSpc>
                <a:spcPct val="120000"/>
              </a:lnSpc>
              <a:buFont typeface="Symbol" charset="0"/>
              <a:buNone/>
              <a:defRPr/>
            </a:pPr>
            <a:r>
              <a:rPr lang="en-US" sz="1500" dirty="0">
                <a:latin typeface="Arial"/>
                <a:cs typeface="Arial"/>
              </a:rPr>
              <a:t>(Gable, Hester, Rock, &amp; Hughes, 2009; Kerr &amp; Nelson, 2006; </a:t>
            </a:r>
            <a:r>
              <a:rPr lang="en-US" sz="1500" dirty="0" err="1">
                <a:latin typeface="Arial"/>
                <a:cs typeface="Arial"/>
              </a:rPr>
              <a:t>Nafpaktitis</a:t>
            </a:r>
            <a:r>
              <a:rPr lang="en-US" sz="1500" dirty="0">
                <a:latin typeface="Arial"/>
                <a:cs typeface="Arial"/>
              </a:rPr>
              <a:t>, Mayer, &amp; Butterworth, 1985; Scott, Anderson, &amp; Alter, 2011; </a:t>
            </a:r>
            <a:r>
              <a:rPr lang="en-US" sz="1500" dirty="0" err="1">
                <a:latin typeface="Arial"/>
                <a:cs typeface="Arial"/>
              </a:rPr>
              <a:t>Stichter</a:t>
            </a:r>
            <a:r>
              <a:rPr lang="en-US" sz="1500" dirty="0">
                <a:latin typeface="Arial"/>
                <a:cs typeface="Arial"/>
              </a:rPr>
              <a:t> et al., 2009; Walker, Ramsey, &amp; Gresham,2004) </a:t>
            </a:r>
          </a:p>
          <a:p>
            <a:pPr marL="0" indent="0" eaLnBrk="1" hangingPunct="1">
              <a:lnSpc>
                <a:spcPct val="80000"/>
              </a:lnSpc>
              <a:buFont typeface="Symbol" charset="0"/>
              <a:buNone/>
              <a:defRPr/>
            </a:pPr>
            <a:endParaRPr lang="en-US" sz="2600" b="1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17762" name="Title 1"/>
          <p:cNvSpPr txBox="1">
            <a:spLocks/>
          </p:cNvSpPr>
          <p:nvPr/>
        </p:nvSpPr>
        <p:spPr bwMode="auto">
          <a:xfrm>
            <a:off x="508000" y="-333374"/>
            <a:ext cx="8229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4000" i="1" dirty="0" smtClean="0">
              <a:solidFill>
                <a:srgbClr val="FFFFFF"/>
              </a:solidFill>
              <a:cs typeface="Arial" charset="0"/>
            </a:endParaRPr>
          </a:p>
          <a:p>
            <a:pPr algn="ctr" eaLnBrk="1" hangingPunct="1"/>
            <a:endParaRPr lang="en-US" sz="4000" i="1" dirty="0" smtClean="0">
              <a:solidFill>
                <a:schemeClr val="bg1"/>
              </a:solidFill>
              <a:cs typeface="Arial" charset="0"/>
            </a:endParaRPr>
          </a:p>
          <a:p>
            <a:pPr algn="ctr" eaLnBrk="1" hangingPunct="1"/>
            <a:r>
              <a:rPr lang="en-US" sz="4000" i="1" dirty="0" smtClean="0">
                <a:solidFill>
                  <a:schemeClr val="bg1"/>
                </a:solidFill>
                <a:cs typeface="Arial" charset="0"/>
              </a:rPr>
              <a:t>4. Acknowledging Behavior</a:t>
            </a:r>
          </a:p>
          <a:p>
            <a:pPr algn="ctr" eaLnBrk="1" hangingPunct="1"/>
            <a:endParaRPr lang="en-US" sz="3200" dirty="0" smtClean="0">
              <a:cs typeface="Arial"/>
            </a:endParaRPr>
          </a:p>
          <a:p>
            <a:pPr algn="ctr" eaLnBrk="1" hangingPunct="1"/>
            <a:r>
              <a:rPr lang="en-US" sz="4000" i="1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en-US" sz="4000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0337" y="1008063"/>
            <a:ext cx="63642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2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charset="0"/>
              <a:buChar char=""/>
              <a:defRPr sz="16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Symbol" charset="0"/>
              <a:buNone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Font typeface="Symbol" charset="0"/>
              <a:buNone/>
              <a:defRPr/>
            </a:pPr>
            <a:endParaRPr lang="en-US" sz="26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sz="27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3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4294967295"/>
          </p:nvPr>
        </p:nvSpPr>
        <p:spPr>
          <a:xfrm>
            <a:off x="368300" y="879475"/>
            <a:ext cx="8570913" cy="53213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000" dirty="0" smtClean="0">
                <a:latin typeface="Arial"/>
                <a:cs typeface="Arial"/>
              </a:rPr>
              <a:t>Why is it important?</a:t>
            </a:r>
          </a:p>
          <a:p>
            <a:pPr eaLnBrk="1" hangingPunct="1">
              <a:defRPr/>
            </a:pPr>
            <a:r>
              <a:rPr lang="en-US" sz="2600" dirty="0">
                <a:latin typeface="Arial"/>
                <a:cs typeface="Arial"/>
              </a:rPr>
              <a:t>Problem behavior in non-classroom settings (hallways, cafeteria, playground, common areas) accounts for 50% of all problem behavior in </a:t>
            </a:r>
            <a:r>
              <a:rPr lang="en-US" sz="2600" dirty="0" smtClean="0">
                <a:latin typeface="Arial"/>
                <a:cs typeface="Arial"/>
              </a:rPr>
              <a:t>schools.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Source</a:t>
            </a:r>
            <a:r>
              <a:rPr lang="en-US" sz="1600" dirty="0">
                <a:latin typeface="Arial"/>
                <a:cs typeface="Arial"/>
              </a:rPr>
              <a:t>: Colvin, Sugai, Good, &amp; Lee (1997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Symbol" charset="0"/>
              <a:buNone/>
              <a:defRPr/>
            </a:pPr>
            <a:endParaRPr lang="en-US" sz="1000" u="sng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ja-JP" altLang="en-US" sz="2600" dirty="0" smtClean="0">
                <a:latin typeface="Times New Roman" charset="0"/>
              </a:rPr>
              <a:t>“</a:t>
            </a:r>
            <a:r>
              <a:rPr lang="en-US" sz="2600" u="sng" dirty="0" smtClean="0">
                <a:latin typeface="Arial" charset="0"/>
              </a:rPr>
              <a:t>Punishing</a:t>
            </a:r>
            <a:r>
              <a:rPr lang="ja-JP" altLang="en-US" sz="2600" dirty="0" smtClean="0">
                <a:latin typeface="Times New Roman" charset="0"/>
              </a:rPr>
              <a:t>”</a:t>
            </a:r>
            <a:r>
              <a:rPr lang="en-US" sz="2600" dirty="0" smtClean="0">
                <a:latin typeface="Arial" charset="0"/>
              </a:rPr>
              <a:t> problem behaviors (without a proactive support system) is associated with </a:t>
            </a:r>
            <a:r>
              <a:rPr lang="en-US" sz="2600" b="1" dirty="0" smtClean="0">
                <a:latin typeface="Arial" charset="0"/>
              </a:rPr>
              <a:t>increases</a:t>
            </a:r>
            <a:r>
              <a:rPr lang="en-US" sz="2600" dirty="0" smtClean="0">
                <a:latin typeface="Arial" charset="0"/>
              </a:rPr>
              <a:t> in (a) aggression, (b) vandalism, (c) truancy, and (d) dropping out. </a:t>
            </a:r>
            <a:r>
              <a:rPr lang="en-US" sz="1600" dirty="0" smtClean="0">
                <a:latin typeface="Arial" charset="0"/>
              </a:rPr>
              <a:t>(Mayer, 1995, Mayer &amp; </a:t>
            </a:r>
            <a:r>
              <a:rPr lang="en-US" sz="1600" dirty="0" err="1" smtClean="0">
                <a:latin typeface="Arial" charset="0"/>
              </a:rPr>
              <a:t>Sulzar-Azaroff</a:t>
            </a:r>
            <a:r>
              <a:rPr lang="en-US" sz="1600" dirty="0" smtClean="0">
                <a:latin typeface="Arial" charset="0"/>
              </a:rPr>
              <a:t>, 1991, </a:t>
            </a:r>
            <a:r>
              <a:rPr lang="en-US" sz="1600" dirty="0" err="1" smtClean="0">
                <a:latin typeface="Arial" charset="0"/>
              </a:rPr>
              <a:t>Skiba</a:t>
            </a:r>
            <a:r>
              <a:rPr lang="en-US" sz="1600" dirty="0" smtClean="0">
                <a:latin typeface="Arial" charset="0"/>
              </a:rPr>
              <a:t> &amp; Peterson, 1999)</a:t>
            </a:r>
          </a:p>
          <a:p>
            <a:pPr marL="0" indent="0" eaLnBrk="1" hangingPunct="1">
              <a:buFont typeface="Symbol" charset="0"/>
              <a:buNone/>
              <a:defRPr/>
            </a:pPr>
            <a:endParaRPr lang="en-US" sz="1000" dirty="0" smtClean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2600" dirty="0">
                <a:cs typeface="Arial"/>
              </a:rPr>
              <a:t>Students with the most challenging 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academic </a:t>
            </a:r>
            <a:r>
              <a:rPr lang="en-US" sz="2600" dirty="0">
                <a:cs typeface="Arial"/>
              </a:rPr>
              <a:t>and </a:t>
            </a:r>
            <a:r>
              <a:rPr lang="en-US" sz="2600" dirty="0">
                <a:solidFill>
                  <a:srgbClr val="FF0000"/>
                </a:solidFill>
                <a:cs typeface="Arial"/>
              </a:rPr>
              <a:t>social behavior problems</a:t>
            </a:r>
            <a:r>
              <a:rPr lang="en-US" sz="2600" dirty="0">
                <a:cs typeface="Arial"/>
              </a:rPr>
              <a:t> need pro-active comprehensive and </a:t>
            </a:r>
            <a:r>
              <a:rPr lang="en-US" sz="2600" u="sng" dirty="0">
                <a:cs typeface="Arial"/>
              </a:rPr>
              <a:t>consistent systems of support</a:t>
            </a:r>
          </a:p>
          <a:p>
            <a:pPr eaLnBrk="1" hangingPunct="1">
              <a:defRPr/>
            </a:pPr>
            <a:endParaRPr lang="en-US" sz="1600" dirty="0">
              <a:latin typeface="Arial"/>
              <a:cs typeface="Arial"/>
            </a:endParaRPr>
          </a:p>
          <a:p>
            <a:pPr marL="0" indent="0" eaLnBrk="1" hangingPunct="1">
              <a:buFont typeface="Symbol" charset="0"/>
              <a:buNone/>
              <a:defRPr/>
            </a:pPr>
            <a:endParaRPr lang="en-US" sz="1600" dirty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2500" dirty="0">
              <a:latin typeface="Arial"/>
              <a:cs typeface="Arial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22882" name="Title 1"/>
          <p:cNvSpPr>
            <a:spLocks noGrp="1"/>
          </p:cNvSpPr>
          <p:nvPr>
            <p:ph type="title" idx="4294967295"/>
          </p:nvPr>
        </p:nvSpPr>
        <p:spPr>
          <a:xfrm>
            <a:off x="180975" y="-138113"/>
            <a:ext cx="8963025" cy="1143001"/>
          </a:xfrm>
        </p:spPr>
        <p:txBody>
          <a:bodyPr/>
          <a:lstStyle/>
          <a:p>
            <a:pPr eaLnBrk="1" hangingPunct="1"/>
            <a:r>
              <a:rPr lang="en-US" sz="4000" i="1">
                <a:latin typeface="Arial" charset="0"/>
                <a:cs typeface="Arial" charset="0"/>
              </a:rPr>
              <a:t>5. Discouraging Problem Behavior</a:t>
            </a:r>
          </a:p>
        </p:txBody>
      </p:sp>
    </p:spTree>
    <p:extLst>
      <p:ext uri="{BB962C8B-B14F-4D97-AF65-F5344CB8AC3E}">
        <p14:creationId xmlns:p14="http://schemas.microsoft.com/office/powerpoint/2010/main" val="4461803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4294967295"/>
          </p:nvPr>
        </p:nvSpPr>
        <p:spPr>
          <a:xfrm>
            <a:off x="273050" y="973138"/>
            <a:ext cx="4346575" cy="1577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000" dirty="0" smtClean="0">
                <a:latin typeface="Arial"/>
                <a:cs typeface="Arial"/>
              </a:rPr>
              <a:t>What does it look like?</a:t>
            </a:r>
            <a:endParaRPr lang="en-US" sz="2500" dirty="0">
              <a:latin typeface="Arial"/>
              <a:cs typeface="Arial"/>
            </a:endParaRPr>
          </a:p>
          <a:p>
            <a:pPr lvl="1" eaLnBrk="1" hangingPunct="1">
              <a:defRPr/>
            </a:pP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reventing</a:t>
            </a:r>
            <a:r>
              <a:rPr lang="en-US" sz="2600" dirty="0" smtClean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problem </a:t>
            </a:r>
            <a:r>
              <a:rPr lang="en-US" sz="2600" dirty="0" smtClean="0">
                <a:latin typeface="Arial"/>
                <a:cs typeface="Arial"/>
              </a:rPr>
              <a:t>behaviors</a:t>
            </a:r>
          </a:p>
          <a:p>
            <a:pPr lvl="1" eaLnBrk="1" hangingPunct="1">
              <a:defRPr/>
            </a:pP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Responding</a:t>
            </a:r>
            <a:r>
              <a:rPr lang="en-US" sz="2600" dirty="0" smtClean="0">
                <a:latin typeface="Arial"/>
                <a:cs typeface="Arial"/>
              </a:rPr>
              <a:t> to minor problem behaviors</a:t>
            </a:r>
          </a:p>
          <a:p>
            <a:pPr lvl="1" eaLnBrk="1" hangingPunct="1">
              <a:defRPr/>
            </a:pP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Responding</a:t>
            </a:r>
            <a:r>
              <a:rPr lang="en-US" sz="2600" dirty="0" smtClean="0">
                <a:latin typeface="Arial"/>
                <a:cs typeface="Arial"/>
              </a:rPr>
              <a:t> to major problem behaviors</a:t>
            </a:r>
          </a:p>
          <a:p>
            <a:pPr marL="303213" lvl="1" indent="0" eaLnBrk="1" hangingPunct="1">
              <a:buNone/>
              <a:defRPr/>
            </a:pPr>
            <a:endParaRPr lang="en-US" sz="2600" dirty="0">
              <a:latin typeface="Calibri" charset="0"/>
            </a:endParaRPr>
          </a:p>
          <a:p>
            <a:pPr marL="303213" lvl="1" indent="0" algn="ctr" eaLnBrk="1" hangingPunct="1">
              <a:buFont typeface="Symbol" charset="0"/>
              <a:buNone/>
              <a:defRPr/>
            </a:pPr>
            <a:r>
              <a:rPr lang="en-US" sz="3600" dirty="0" smtClean="0">
                <a:solidFill>
                  <a:srgbClr val="0000FF"/>
                </a:solidFill>
                <a:latin typeface="Calibri" charset="0"/>
              </a:rPr>
              <a:t> What do you do?</a:t>
            </a:r>
          </a:p>
          <a:p>
            <a:pPr marL="303213" lvl="1" indent="0" eaLnBrk="1" hangingPunct="1">
              <a:buFont typeface="Symbol" charset="0"/>
              <a:buNone/>
              <a:defRPr/>
            </a:pPr>
            <a:endParaRPr lang="en-US" sz="26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>
          <a:xfrm>
            <a:off x="180975" y="-138113"/>
            <a:ext cx="8963025" cy="1143001"/>
          </a:xfrm>
        </p:spPr>
        <p:txBody>
          <a:bodyPr/>
          <a:lstStyle/>
          <a:p>
            <a:pPr eaLnBrk="1" hangingPunct="1"/>
            <a:r>
              <a:rPr lang="en-US" sz="4000" i="1">
                <a:latin typeface="Arial" charset="0"/>
                <a:cs typeface="Arial" charset="0"/>
              </a:rPr>
              <a:t>5. Discouraging Problem Behavior</a:t>
            </a:r>
          </a:p>
        </p:txBody>
      </p:sp>
      <p:pic>
        <p:nvPicPr>
          <p:cNvPr id="1239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47" y="1520528"/>
            <a:ext cx="356393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3766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763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  <a:cs typeface="Arial" charset="0"/>
              </a:rPr>
              <a:t>PBIS</a:t>
            </a:r>
          </a:p>
        </p:txBody>
      </p:sp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1603375" y="876300"/>
            <a:ext cx="3224213" cy="3175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4462463" y="825500"/>
            <a:ext cx="3224212" cy="3175000"/>
          </a:xfrm>
          <a:prstGeom prst="ellipse">
            <a:avLst/>
          </a:prstGeom>
          <a:solidFill>
            <a:srgbClr val="FF33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3040063" y="2833688"/>
            <a:ext cx="3224212" cy="317817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546350" y="1276350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SYSTEMS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836988" y="4116388"/>
            <a:ext cx="217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</a:rPr>
              <a:t>PRACTICES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03888" y="127635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DATA</a:t>
            </a:r>
          </a:p>
        </p:txBody>
      </p:sp>
      <p:grpSp>
        <p:nvGrpSpPr>
          <p:cNvPr id="69640" name="Group 18"/>
          <p:cNvGrpSpPr>
            <a:grpSpLocks/>
          </p:cNvGrpSpPr>
          <p:nvPr/>
        </p:nvGrpSpPr>
        <p:grpSpPr bwMode="auto">
          <a:xfrm>
            <a:off x="-36513" y="660400"/>
            <a:ext cx="2271713" cy="1776413"/>
            <a:chOff x="454025" y="1452563"/>
            <a:chExt cx="2271174" cy="1776412"/>
          </a:xfrm>
        </p:grpSpPr>
        <p:sp>
          <p:nvSpPr>
            <p:cNvPr id="69647" name="Text Box 8"/>
            <p:cNvSpPr txBox="1">
              <a:spLocks noChangeArrowheads="1"/>
            </p:cNvSpPr>
            <p:nvPr/>
          </p:nvSpPr>
          <p:spPr bwMode="auto">
            <a:xfrm>
              <a:off x="454025" y="1452563"/>
              <a:ext cx="22711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Staff Behavior</a:t>
              </a:r>
            </a:p>
          </p:txBody>
        </p:sp>
        <p:sp>
          <p:nvSpPr>
            <p:cNvPr id="69648" name="AutoShape 13"/>
            <p:cNvSpPr>
              <a:spLocks noChangeArrowheads="1"/>
            </p:cNvSpPr>
            <p:nvPr/>
          </p:nvSpPr>
          <p:spPr bwMode="auto">
            <a:xfrm flipV="1">
              <a:off x="1143000" y="2360613"/>
              <a:ext cx="814388" cy="86836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1" name="Group 21"/>
          <p:cNvGrpSpPr>
            <a:grpSpLocks/>
          </p:cNvGrpSpPr>
          <p:nvPr/>
        </p:nvGrpSpPr>
        <p:grpSpPr bwMode="auto">
          <a:xfrm>
            <a:off x="7423150" y="811213"/>
            <a:ext cx="2078038" cy="2187575"/>
            <a:chOff x="6934200" y="1417955"/>
            <a:chExt cx="2078038" cy="2187998"/>
          </a:xfrm>
        </p:grpSpPr>
        <p:sp>
          <p:nvSpPr>
            <p:cNvPr id="69645" name="Text Box 9"/>
            <p:cNvSpPr txBox="1">
              <a:spLocks noChangeArrowheads="1"/>
            </p:cNvSpPr>
            <p:nvPr/>
          </p:nvSpPr>
          <p:spPr bwMode="auto">
            <a:xfrm>
              <a:off x="6934200" y="1417955"/>
              <a:ext cx="2078038" cy="120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Decision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Making</a:t>
              </a:r>
            </a:p>
          </p:txBody>
        </p:sp>
        <p:sp>
          <p:nvSpPr>
            <p:cNvPr id="69646" name="AutoShape 11"/>
            <p:cNvSpPr>
              <a:spLocks noChangeArrowheads="1"/>
            </p:cNvSpPr>
            <p:nvPr/>
          </p:nvSpPr>
          <p:spPr bwMode="auto">
            <a:xfrm rot="-10590488">
              <a:off x="7227508" y="2691553"/>
              <a:ext cx="762000" cy="914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046 h 21600"/>
                <a:gd name="T14" fmla="*/ 17023 w 21600"/>
                <a:gd name="T15" fmla="*/ 9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046"/>
                  </a:lnTo>
                  <a:cubicBezTo>
                    <a:pt x="5564" y="3046"/>
                    <a:pt x="0" y="7126"/>
                    <a:pt x="0" y="12158"/>
                  </a:cubicBezTo>
                  <a:lnTo>
                    <a:pt x="0" y="21600"/>
                  </a:lnTo>
                  <a:lnTo>
                    <a:pt x="6200" y="21600"/>
                  </a:lnTo>
                  <a:lnTo>
                    <a:pt x="6200" y="12158"/>
                  </a:lnTo>
                  <a:cubicBezTo>
                    <a:pt x="6200" y="10476"/>
                    <a:pt x="8988" y="9112"/>
                    <a:pt x="12427" y="911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2" name="Group 25"/>
          <p:cNvGrpSpPr>
            <a:grpSpLocks/>
          </p:cNvGrpSpPr>
          <p:nvPr/>
        </p:nvGrpSpPr>
        <p:grpSpPr bwMode="auto">
          <a:xfrm>
            <a:off x="1560513" y="4492625"/>
            <a:ext cx="2732087" cy="1768475"/>
            <a:chOff x="1456633" y="4301032"/>
            <a:chExt cx="2732688" cy="1769496"/>
          </a:xfrm>
        </p:grpSpPr>
        <p:sp>
          <p:nvSpPr>
            <p:cNvPr id="69643" name="Text Box 10"/>
            <p:cNvSpPr txBox="1">
              <a:spLocks noChangeArrowheads="1"/>
            </p:cNvSpPr>
            <p:nvPr/>
          </p:nvSpPr>
          <p:spPr bwMode="auto">
            <a:xfrm>
              <a:off x="1456633" y="5239439"/>
              <a:ext cx="2732688" cy="83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Student Behavior</a:t>
              </a: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auto">
            <a:xfrm rot="-56667">
              <a:off x="2169800" y="4301032"/>
              <a:ext cx="762000" cy="91598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046 h 21600"/>
                <a:gd name="T14" fmla="*/ 17023 w 21600"/>
                <a:gd name="T15" fmla="*/ 9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046"/>
                  </a:lnTo>
                  <a:cubicBezTo>
                    <a:pt x="5564" y="3046"/>
                    <a:pt x="0" y="7126"/>
                    <a:pt x="0" y="12158"/>
                  </a:cubicBezTo>
                  <a:lnTo>
                    <a:pt x="0" y="21600"/>
                  </a:lnTo>
                  <a:lnTo>
                    <a:pt x="6200" y="21600"/>
                  </a:lnTo>
                  <a:lnTo>
                    <a:pt x="6200" y="12158"/>
                  </a:lnTo>
                  <a:cubicBezTo>
                    <a:pt x="6200" y="10476"/>
                    <a:pt x="8988" y="9112"/>
                    <a:pt x="12427" y="911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41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96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What do you see this PBIS Leadership Team doing?</a:t>
            </a:r>
          </a:p>
        </p:txBody>
      </p:sp>
      <p:pic>
        <p:nvPicPr>
          <p:cNvPr id="73730" name="Picture 5" descr="http://d102.org/blogs/teachinglearning/files/2011/08/DataTeam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3311"/>
          <a:stretch>
            <a:fillRect/>
          </a:stretch>
        </p:blipFill>
        <p:spPr bwMode="auto">
          <a:xfrm>
            <a:off x="796925" y="2109788"/>
            <a:ext cx="73406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90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619250"/>
            <a:ext cx="6969125" cy="4506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50" y="238126"/>
            <a:ext cx="846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This is a </a:t>
            </a:r>
            <a:r>
              <a:rPr lang="en-US" sz="2800" b="1" dirty="0" err="1" smtClean="0"/>
              <a:t>VTPBiS</a:t>
            </a:r>
            <a:r>
              <a:rPr lang="en-US" sz="2800" b="1" dirty="0" smtClean="0"/>
              <a:t> sampler of a full course Refresher Training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34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871538" y="1738313"/>
            <a:ext cx="7408862" cy="3451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>
                <a:latin typeface="Arial"/>
                <a:cs typeface="Arial"/>
              </a:rPr>
              <a:t> 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b="1" dirty="0">
                <a:latin typeface="Arial"/>
                <a:cs typeface="Arial"/>
              </a:rPr>
              <a:t>Do we have a problem?</a:t>
            </a:r>
            <a:r>
              <a:rPr lang="en-US" sz="2600" dirty="0">
                <a:latin typeface="Arial"/>
                <a:cs typeface="Arial"/>
              </a:rPr>
              <a:t/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(identify)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b="1" dirty="0">
                <a:latin typeface="Arial"/>
                <a:cs typeface="Arial"/>
              </a:rPr>
              <a:t>What is the precise nature of our problem?</a:t>
            </a:r>
            <a:r>
              <a:rPr lang="en-US" sz="2600" dirty="0">
                <a:latin typeface="Arial"/>
                <a:cs typeface="Arial"/>
              </a:rPr>
              <a:t> (define, clarify, confirm/disconfirm inferences) 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b="1" dirty="0">
                <a:latin typeface="Arial"/>
                <a:cs typeface="Arial"/>
              </a:rPr>
              <a:t>Why does the problem exist, &amp; what can we do about it? </a:t>
            </a:r>
            <a:r>
              <a:rPr lang="en-US" sz="2600" dirty="0">
                <a:latin typeface="Arial"/>
                <a:cs typeface="Arial"/>
              </a:rPr>
              <a:t>(hypothesis &amp; solution)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b="1" dirty="0">
                <a:latin typeface="Arial"/>
                <a:cs typeface="Arial"/>
              </a:rPr>
              <a:t>What are the actual elements of our plan? </a:t>
            </a:r>
            <a:r>
              <a:rPr lang="en-US" sz="2600" dirty="0">
                <a:latin typeface="Arial"/>
                <a:cs typeface="Arial"/>
              </a:rPr>
              <a:t>(Action Plan)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b="1" dirty="0">
                <a:latin typeface="Arial"/>
                <a:cs typeface="Arial"/>
              </a:rPr>
              <a:t>Is our plan being implemented, &amp; is it working? </a:t>
            </a:r>
            <a:r>
              <a:rPr lang="en-US" sz="2600" dirty="0">
                <a:latin typeface="Arial"/>
                <a:cs typeface="Arial"/>
              </a:rPr>
              <a:t>(evaluate &amp; revise plan)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550" y="338138"/>
            <a:ext cx="8724900" cy="1252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latin typeface="Arial"/>
                <a:cs typeface="Arial"/>
              </a:rPr>
              <a:t/>
            </a:r>
            <a:br>
              <a:rPr lang="en-US" sz="3200" b="1" dirty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TIPS </a:t>
            </a:r>
            <a:r>
              <a:rPr lang="en-US" dirty="0">
                <a:latin typeface="Arial"/>
                <a:cs typeface="Arial"/>
              </a:rPr>
              <a:t>Problem-Solving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Mantra</a:t>
            </a:r>
            <a:r>
              <a:rPr lang="ja-JP" altLang="en-US" dirty="0" smtClean="0">
                <a:latin typeface="Arial"/>
                <a:cs typeface="Arial"/>
              </a:rPr>
              <a:t>”</a:t>
            </a:r>
            <a:r>
              <a:rPr lang="en-US" altLang="ja-JP" dirty="0" smtClean="0">
                <a:latin typeface="Arial"/>
                <a:cs typeface="Arial"/>
              </a:rPr>
              <a:t/>
            </a:r>
            <a:br>
              <a:rPr lang="en-US" altLang="ja-JP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Innovation </a:t>
            </a:r>
            <a:r>
              <a:rPr lang="en-US" sz="2200" dirty="0">
                <a:latin typeface="Arial"/>
                <a:cs typeface="Arial"/>
              </a:rPr>
              <a:t>neutral:  Use for Reading, Behavior, Math, School Improvement</a:t>
            </a:r>
            <a:br>
              <a:rPr lang="en-US" sz="2200" dirty="0">
                <a:latin typeface="Arial"/>
                <a:cs typeface="Arial"/>
              </a:rPr>
            </a:br>
            <a:endParaRPr lang="en-US" sz="2200" dirty="0">
              <a:latin typeface="Arial"/>
              <a:cs typeface="Arial"/>
            </a:endParaRPr>
          </a:p>
        </p:txBody>
      </p:sp>
      <p:sp>
        <p:nvSpPr>
          <p:cNvPr id="165891" name="TextBox 1"/>
          <p:cNvSpPr txBox="1">
            <a:spLocks noChangeArrowheads="1"/>
          </p:cNvSpPr>
          <p:nvPr/>
        </p:nvSpPr>
        <p:spPr bwMode="auto">
          <a:xfrm>
            <a:off x="4110038" y="11366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4436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 idx="4294967295"/>
          </p:nvPr>
        </p:nvSpPr>
        <p:spPr>
          <a:xfrm>
            <a:off x="0" y="-200025"/>
            <a:ext cx="9144000" cy="1252538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Types of Data to Consider</a:t>
            </a:r>
          </a:p>
        </p:txBody>
      </p:sp>
      <p:grpSp>
        <p:nvGrpSpPr>
          <p:cNvPr id="149506" name="Group 11"/>
          <p:cNvGrpSpPr>
            <a:grpSpLocks/>
          </p:cNvGrpSpPr>
          <p:nvPr/>
        </p:nvGrpSpPr>
        <p:grpSpPr bwMode="auto">
          <a:xfrm>
            <a:off x="2749550" y="1144588"/>
            <a:ext cx="6618288" cy="5564187"/>
            <a:chOff x="2019300" y="1165225"/>
            <a:chExt cx="6446838" cy="4737100"/>
          </a:xfrm>
        </p:grpSpPr>
        <p:sp>
          <p:nvSpPr>
            <p:cNvPr id="149510" name="AutoShape 3"/>
            <p:cNvSpPr>
              <a:spLocks noChangeArrowheads="1"/>
            </p:cNvSpPr>
            <p:nvPr/>
          </p:nvSpPr>
          <p:spPr bwMode="auto">
            <a:xfrm>
              <a:off x="2019300" y="1165225"/>
              <a:ext cx="6446838" cy="4737100"/>
            </a:xfrm>
            <a:prstGeom prst="triangle">
              <a:avLst>
                <a:gd name="adj" fmla="val 50000"/>
              </a:avLst>
            </a:prstGeom>
            <a:solidFill>
              <a:srgbClr val="2E8E2E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3366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sz="1800"/>
            </a:p>
          </p:txBody>
        </p:sp>
        <p:sp>
          <p:nvSpPr>
            <p:cNvPr id="149511" name="AutoShape 6"/>
            <p:cNvSpPr>
              <a:spLocks noChangeArrowheads="1"/>
            </p:cNvSpPr>
            <p:nvPr/>
          </p:nvSpPr>
          <p:spPr bwMode="auto">
            <a:xfrm>
              <a:off x="3619500" y="1165225"/>
              <a:ext cx="3124200" cy="23987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sz="1800"/>
            </a:p>
          </p:txBody>
        </p:sp>
        <p:sp>
          <p:nvSpPr>
            <p:cNvPr id="149512" name="AutoShape 9"/>
            <p:cNvSpPr>
              <a:spLocks noChangeArrowheads="1"/>
            </p:cNvSpPr>
            <p:nvPr/>
          </p:nvSpPr>
          <p:spPr bwMode="auto">
            <a:xfrm>
              <a:off x="4676776" y="1165225"/>
              <a:ext cx="912813" cy="7381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3838" y="3879850"/>
            <a:ext cx="35258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8000"/>
                </a:solidFill>
              </a:rPr>
              <a:t>Universal: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BoQ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SAS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/>
              <a:t>ODRs</a:t>
            </a:r>
            <a:endParaRPr lang="en-US" sz="180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Attendance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Grades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Leadership Team Self-Assessment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2638" y="2690813"/>
            <a:ext cx="1697037" cy="2030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6600"/>
                </a:solidFill>
              </a:rPr>
              <a:t>Targeted: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BAT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SWIS-CICO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EST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FBA/BSP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8063" y="1130300"/>
            <a:ext cx="20780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</a:rPr>
              <a:t>Intensive: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BAT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SWIS-ISIS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EST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800" dirty="0"/>
              <a:t>FBA/BSP</a:t>
            </a:r>
          </a:p>
          <a:p>
            <a:pPr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522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Content Placeholder 1"/>
          <p:cNvSpPr>
            <a:spLocks noGrp="1"/>
          </p:cNvSpPr>
          <p:nvPr>
            <p:ph idx="1"/>
          </p:nvPr>
        </p:nvSpPr>
        <p:spPr>
          <a:xfrm>
            <a:off x="1006475" y="2465388"/>
            <a:ext cx="7408863" cy="3451225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All data should serve a purpose </a:t>
            </a:r>
          </a:p>
          <a:p>
            <a:pPr eaLnBrk="1" hangingPunct="1"/>
            <a:r>
              <a:rPr lang="en-US" sz="2800">
                <a:latin typeface="Arial" charset="0"/>
              </a:rPr>
              <a:t>Collect data with fidelity </a:t>
            </a:r>
          </a:p>
          <a:p>
            <a:pPr eaLnBrk="1" hangingPunct="1"/>
            <a:r>
              <a:rPr lang="en-US" sz="2800">
                <a:latin typeface="Arial" charset="0"/>
              </a:rPr>
              <a:t>Be prompt about looking at data and acting upon it </a:t>
            </a:r>
          </a:p>
          <a:p>
            <a:pPr eaLnBrk="1" hangingPunct="1"/>
            <a:r>
              <a:rPr lang="en-US" sz="2800">
                <a:latin typeface="Arial" charset="0"/>
              </a:rPr>
              <a:t>Use multiple sources of data to confirm what you see </a:t>
            </a:r>
          </a:p>
          <a:p>
            <a:pPr eaLnBrk="1" hangingPunct="1"/>
            <a:r>
              <a:rPr lang="en-US" sz="2800">
                <a:latin typeface="Arial" charset="0"/>
              </a:rPr>
              <a:t>Use data to support, not punish </a:t>
            </a:r>
          </a:p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145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Big Ideas About Data…</a:t>
            </a:r>
          </a:p>
        </p:txBody>
      </p:sp>
    </p:spTree>
    <p:extLst>
      <p:ext uri="{BB962C8B-B14F-4D97-AF65-F5344CB8AC3E}">
        <p14:creationId xmlns:p14="http://schemas.microsoft.com/office/powerpoint/2010/main" val="80259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763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  <a:cs typeface="Arial" charset="0"/>
              </a:rPr>
              <a:t>PBIS</a:t>
            </a:r>
          </a:p>
        </p:txBody>
      </p:sp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1603375" y="876300"/>
            <a:ext cx="3224213" cy="3175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4462463" y="825500"/>
            <a:ext cx="3224212" cy="3175000"/>
          </a:xfrm>
          <a:prstGeom prst="ellipse">
            <a:avLst/>
          </a:prstGeom>
          <a:solidFill>
            <a:srgbClr val="FF33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3040063" y="2833688"/>
            <a:ext cx="3224212" cy="317817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546350" y="1276350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SYSTEMS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836988" y="4116388"/>
            <a:ext cx="217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</a:rPr>
              <a:t>PRACTICES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03888" y="127635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DATA</a:t>
            </a:r>
          </a:p>
        </p:txBody>
      </p:sp>
      <p:grpSp>
        <p:nvGrpSpPr>
          <p:cNvPr id="69640" name="Group 18"/>
          <p:cNvGrpSpPr>
            <a:grpSpLocks/>
          </p:cNvGrpSpPr>
          <p:nvPr/>
        </p:nvGrpSpPr>
        <p:grpSpPr bwMode="auto">
          <a:xfrm>
            <a:off x="-36513" y="660400"/>
            <a:ext cx="2271713" cy="1776413"/>
            <a:chOff x="454025" y="1452563"/>
            <a:chExt cx="2271174" cy="1776412"/>
          </a:xfrm>
        </p:grpSpPr>
        <p:sp>
          <p:nvSpPr>
            <p:cNvPr id="69647" name="Text Box 8"/>
            <p:cNvSpPr txBox="1">
              <a:spLocks noChangeArrowheads="1"/>
            </p:cNvSpPr>
            <p:nvPr/>
          </p:nvSpPr>
          <p:spPr bwMode="auto">
            <a:xfrm>
              <a:off x="454025" y="1452563"/>
              <a:ext cx="22711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Staff Behavior</a:t>
              </a:r>
            </a:p>
          </p:txBody>
        </p:sp>
        <p:sp>
          <p:nvSpPr>
            <p:cNvPr id="69648" name="AutoShape 13"/>
            <p:cNvSpPr>
              <a:spLocks noChangeArrowheads="1"/>
            </p:cNvSpPr>
            <p:nvPr/>
          </p:nvSpPr>
          <p:spPr bwMode="auto">
            <a:xfrm flipV="1">
              <a:off x="1143000" y="2360613"/>
              <a:ext cx="814388" cy="86836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1" name="Group 21"/>
          <p:cNvGrpSpPr>
            <a:grpSpLocks/>
          </p:cNvGrpSpPr>
          <p:nvPr/>
        </p:nvGrpSpPr>
        <p:grpSpPr bwMode="auto">
          <a:xfrm>
            <a:off x="7423150" y="811213"/>
            <a:ext cx="2078038" cy="2187575"/>
            <a:chOff x="6934200" y="1417955"/>
            <a:chExt cx="2078038" cy="2187998"/>
          </a:xfrm>
        </p:grpSpPr>
        <p:sp>
          <p:nvSpPr>
            <p:cNvPr id="69645" name="Text Box 9"/>
            <p:cNvSpPr txBox="1">
              <a:spLocks noChangeArrowheads="1"/>
            </p:cNvSpPr>
            <p:nvPr/>
          </p:nvSpPr>
          <p:spPr bwMode="auto">
            <a:xfrm>
              <a:off x="6934200" y="1417955"/>
              <a:ext cx="2078038" cy="120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Decision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Making</a:t>
              </a:r>
            </a:p>
          </p:txBody>
        </p:sp>
        <p:sp>
          <p:nvSpPr>
            <p:cNvPr id="69646" name="AutoShape 11"/>
            <p:cNvSpPr>
              <a:spLocks noChangeArrowheads="1"/>
            </p:cNvSpPr>
            <p:nvPr/>
          </p:nvSpPr>
          <p:spPr bwMode="auto">
            <a:xfrm rot="-10590488">
              <a:off x="7227508" y="2691553"/>
              <a:ext cx="762000" cy="914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046 h 21600"/>
                <a:gd name="T14" fmla="*/ 17023 w 21600"/>
                <a:gd name="T15" fmla="*/ 9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046"/>
                  </a:lnTo>
                  <a:cubicBezTo>
                    <a:pt x="5564" y="3046"/>
                    <a:pt x="0" y="7126"/>
                    <a:pt x="0" y="12158"/>
                  </a:cubicBezTo>
                  <a:lnTo>
                    <a:pt x="0" y="21600"/>
                  </a:lnTo>
                  <a:lnTo>
                    <a:pt x="6200" y="21600"/>
                  </a:lnTo>
                  <a:lnTo>
                    <a:pt x="6200" y="12158"/>
                  </a:lnTo>
                  <a:cubicBezTo>
                    <a:pt x="6200" y="10476"/>
                    <a:pt x="8988" y="9112"/>
                    <a:pt x="12427" y="911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2" name="Group 25"/>
          <p:cNvGrpSpPr>
            <a:grpSpLocks/>
          </p:cNvGrpSpPr>
          <p:nvPr/>
        </p:nvGrpSpPr>
        <p:grpSpPr bwMode="auto">
          <a:xfrm>
            <a:off x="1560513" y="4492625"/>
            <a:ext cx="2732087" cy="1768475"/>
            <a:chOff x="1456633" y="4301032"/>
            <a:chExt cx="2732688" cy="1769496"/>
          </a:xfrm>
        </p:grpSpPr>
        <p:sp>
          <p:nvSpPr>
            <p:cNvPr id="69643" name="Text Box 10"/>
            <p:cNvSpPr txBox="1">
              <a:spLocks noChangeArrowheads="1"/>
            </p:cNvSpPr>
            <p:nvPr/>
          </p:nvSpPr>
          <p:spPr bwMode="auto">
            <a:xfrm>
              <a:off x="1456633" y="5239439"/>
              <a:ext cx="2732688" cy="83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Student Behavior</a:t>
              </a: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auto">
            <a:xfrm rot="-56667">
              <a:off x="2169800" y="4301032"/>
              <a:ext cx="762000" cy="91598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046 h 21600"/>
                <a:gd name="T14" fmla="*/ 17023 w 21600"/>
                <a:gd name="T15" fmla="*/ 9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046"/>
                  </a:lnTo>
                  <a:cubicBezTo>
                    <a:pt x="5564" y="3046"/>
                    <a:pt x="0" y="7126"/>
                    <a:pt x="0" y="12158"/>
                  </a:cubicBezTo>
                  <a:lnTo>
                    <a:pt x="0" y="21600"/>
                  </a:lnTo>
                  <a:lnTo>
                    <a:pt x="6200" y="21600"/>
                  </a:lnTo>
                  <a:lnTo>
                    <a:pt x="6200" y="12158"/>
                  </a:lnTo>
                  <a:cubicBezTo>
                    <a:pt x="6200" y="10476"/>
                    <a:pt x="8988" y="9112"/>
                    <a:pt x="12427" y="911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41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63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2"/>
          <p:cNvSpPr>
            <a:spLocks noGrp="1"/>
          </p:cNvSpPr>
          <p:nvPr>
            <p:ph type="title"/>
          </p:nvPr>
        </p:nvSpPr>
        <p:spPr>
          <a:xfrm>
            <a:off x="217488" y="338138"/>
            <a:ext cx="8705850" cy="1252537"/>
          </a:xfrm>
        </p:spPr>
        <p:txBody>
          <a:bodyPr/>
          <a:lstStyle/>
          <a:p>
            <a:pPr eaLnBrk="1" hangingPunct="1"/>
            <a:r>
              <a:rPr lang="en-US" sz="3800" dirty="0">
                <a:latin typeface="Arial" charset="0"/>
              </a:rPr>
              <a:t>How do we break through </a:t>
            </a:r>
            <a:r>
              <a:rPr lang="en-US" sz="3800" dirty="0" smtClean="0">
                <a:latin typeface="Arial" charset="0"/>
              </a:rPr>
              <a:t>barriers</a:t>
            </a:r>
            <a:r>
              <a:rPr lang="en-US" sz="3800" dirty="0">
                <a:latin typeface="Arial" charset="0"/>
              </a:rPr>
              <a:t>, implement with fidelity so we can sustain PBIS?</a:t>
            </a:r>
          </a:p>
        </p:txBody>
      </p:sp>
      <p:pic>
        <p:nvPicPr>
          <p:cNvPr id="604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500313"/>
            <a:ext cx="617061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25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3265488"/>
          </a:xfrm>
        </p:spPr>
        <p:txBody>
          <a:bodyPr/>
          <a:lstStyle/>
          <a:p>
            <a:pPr eaLnBrk="1" hangingPunct="1"/>
            <a:r>
              <a:rPr lang="en-CA" sz="3600">
                <a:latin typeface="Arial" charset="0"/>
              </a:rPr>
              <a:t>Definition:</a:t>
            </a:r>
          </a:p>
          <a:p>
            <a:pPr lvl="1" eaLnBrk="1" hangingPunct="1"/>
            <a:r>
              <a:rPr lang="en-US" sz="3600">
                <a:latin typeface="Arial" charset="0"/>
              </a:rPr>
              <a:t>Durable implementation of a practice at a level of fidelity that continues to produce </a:t>
            </a:r>
            <a:r>
              <a:rPr lang="en-US" sz="3600" u="sng">
                <a:latin typeface="Arial" charset="0"/>
              </a:rPr>
              <a:t>valued outcomes</a:t>
            </a:r>
            <a:r>
              <a:rPr lang="en-US" sz="3600">
                <a:latin typeface="Arial" charset="0"/>
              </a:rPr>
              <a:t> (McIntosh et al., 2009</a:t>
            </a:r>
            <a:r>
              <a:rPr lang="en-US" sz="2000">
                <a:latin typeface="Arial" charset="0"/>
              </a:rPr>
              <a:t>)</a:t>
            </a:r>
            <a:endParaRPr lang="en-CA" sz="2000">
              <a:latin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</a:rPr>
              <a:t>What is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3612304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/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What is the strongest predictor of PBIS </a:t>
            </a:r>
            <a:r>
              <a:rPr lang="en-US" sz="4000" dirty="0" smtClean="0">
                <a:latin typeface="Arial" charset="0"/>
              </a:rPr>
              <a:t>sustainability</a:t>
            </a:r>
            <a:r>
              <a:rPr lang="en-US" sz="4000" dirty="0">
                <a:latin typeface="Arial" charset="0"/>
              </a:rPr>
              <a:t>?</a:t>
            </a:r>
          </a:p>
        </p:txBody>
      </p:sp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457200" y="2408238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chemeClr val="tx2"/>
                </a:solidFill>
              </a:rPr>
              <a:t>Kent McIntosh, University of Oregon - 2014 OSEP PD Conference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1538" y="2824163"/>
            <a:ext cx="7408862" cy="36591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School Priority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Administrator support, staff support, perceived effectiveness, perceived efficiency, integration into new initiatives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CA" b="1" u="sng" dirty="0">
                <a:solidFill>
                  <a:srgbClr val="FF0000"/>
                </a:solidFill>
              </a:rPr>
              <a:t>T</a:t>
            </a:r>
            <a:r>
              <a:rPr lang="en-CA" b="1" u="sng" dirty="0" smtClean="0">
                <a:solidFill>
                  <a:srgbClr val="FF0000"/>
                </a:solidFill>
              </a:rPr>
              <a:t>eam </a:t>
            </a:r>
            <a:r>
              <a:rPr lang="en-CA" b="1" u="sng" dirty="0">
                <a:solidFill>
                  <a:srgbClr val="FF0000"/>
                </a:solidFill>
              </a:rPr>
              <a:t>U</a:t>
            </a:r>
            <a:r>
              <a:rPr lang="en-CA" b="1" u="sng" dirty="0" smtClean="0">
                <a:solidFill>
                  <a:srgbClr val="FF0000"/>
                </a:solidFill>
              </a:rPr>
              <a:t>se of Data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School team/staff skill, functioning, regular meetings, data collection, use of data for decision making, presenting data to staff and community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u="sng" dirty="0">
                <a:solidFill>
                  <a:srgbClr val="FF0000"/>
                </a:solidFill>
              </a:rPr>
              <a:t>District Priority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CA" dirty="0" smtClean="0"/>
              <a:t>District </a:t>
            </a:r>
            <a:r>
              <a:rPr lang="en-CA" dirty="0"/>
              <a:t>support, state support, funding, district policy, promoted to external organizations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CA" b="1" u="sng" dirty="0">
                <a:solidFill>
                  <a:srgbClr val="FF0000"/>
                </a:solidFill>
              </a:rPr>
              <a:t>Capacity Building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dirty="0" smtClean="0"/>
              <a:t>Access </a:t>
            </a:r>
            <a:r>
              <a:rPr lang="en-CA" dirty="0"/>
              <a:t>to district coaching, yearly professional development, connection to a community of </a:t>
            </a:r>
            <a:r>
              <a:rPr lang="en-CA" dirty="0" smtClean="0"/>
              <a:t>practice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54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sz="quarter" idx="1"/>
          </p:nvPr>
        </p:nvSpPr>
        <p:spPr>
          <a:xfrm>
            <a:off x="871538" y="2892425"/>
            <a:ext cx="7815262" cy="3451225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 sz="3600">
                <a:latin typeface="Arial" charset="0"/>
              </a:rPr>
              <a:t>Having a supportive administrator?</a:t>
            </a:r>
          </a:p>
          <a:p>
            <a:pPr eaLnBrk="1" hangingPunct="1"/>
            <a:endParaRPr lang="en-US" sz="3600">
              <a:latin typeface="Arial" charset="0"/>
            </a:endParaRPr>
          </a:p>
          <a:p>
            <a:pPr eaLnBrk="1" hangingPunct="1"/>
            <a:r>
              <a:rPr lang="en-US" sz="3600">
                <a:latin typeface="Arial" charset="0"/>
              </a:rPr>
              <a:t>Having a strong PBIS team?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is more important to sustainability?</a:t>
            </a:r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514350" y="2478088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73E87"/>
                </a:solidFill>
              </a:rPr>
              <a:t>Kent McIntosh, University of Oregon - 2014 OSEP PD Conference</a:t>
            </a:r>
          </a:p>
        </p:txBody>
      </p:sp>
    </p:spTree>
    <p:extLst>
      <p:ext uri="{BB962C8B-B14F-4D97-AF65-F5344CB8AC3E}">
        <p14:creationId xmlns:p14="http://schemas.microsoft.com/office/powerpoint/2010/main" val="4410610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7063" y="1771650"/>
            <a:ext cx="7823200" cy="4183063"/>
          </a:xfrm>
        </p:spPr>
        <p:txBody>
          <a:bodyPr/>
          <a:lstStyle/>
          <a:p>
            <a:pPr eaLnBrk="1" hangingPunct="1"/>
            <a:r>
              <a:rPr lang="en-CA" sz="2800">
                <a:latin typeface="Arial" charset="0"/>
              </a:rPr>
              <a:t>PBIS is most sustainable with a supportive administrator </a:t>
            </a:r>
            <a:r>
              <a:rPr lang="en-CA" sz="2800" b="1">
                <a:solidFill>
                  <a:srgbClr val="008000"/>
                </a:solidFill>
                <a:latin typeface="Arial" charset="0"/>
              </a:rPr>
              <a:t>and </a:t>
            </a:r>
            <a:r>
              <a:rPr lang="en-CA" sz="2800">
                <a:latin typeface="Arial" charset="0"/>
              </a:rPr>
              <a:t>a strong team</a:t>
            </a:r>
          </a:p>
          <a:p>
            <a:pPr eaLnBrk="1" hangingPunct="1"/>
            <a:r>
              <a:rPr lang="en-CA" sz="2800">
                <a:latin typeface="Arial" charset="0"/>
              </a:rPr>
              <a:t>If administrators take </a:t>
            </a:r>
            <a:r>
              <a:rPr lang="en-CA" sz="2800" b="1">
                <a:solidFill>
                  <a:srgbClr val="008000"/>
                </a:solidFill>
                <a:latin typeface="Arial" charset="0"/>
              </a:rPr>
              <a:t>too much of a lead</a:t>
            </a:r>
            <a:r>
              <a:rPr lang="en-CA" sz="2800">
                <a:latin typeface="Arial" charset="0"/>
              </a:rPr>
              <a:t>, sustainability can suffer</a:t>
            </a:r>
          </a:p>
          <a:p>
            <a:pPr eaLnBrk="1" hangingPunct="1"/>
            <a:r>
              <a:rPr lang="en-CA" sz="2800">
                <a:latin typeface="Arial" charset="0"/>
              </a:rPr>
              <a:t>School teams can benefit from training in </a:t>
            </a:r>
            <a:r>
              <a:rPr lang="en-CA" sz="2800" b="1">
                <a:solidFill>
                  <a:srgbClr val="008000"/>
                </a:solidFill>
                <a:latin typeface="Arial" charset="0"/>
              </a:rPr>
              <a:t>running meetings and using data</a:t>
            </a:r>
          </a:p>
          <a:p>
            <a:pPr eaLnBrk="1" hangingPunct="1"/>
            <a:r>
              <a:rPr lang="en-CA" sz="2800" b="1">
                <a:solidFill>
                  <a:srgbClr val="008000"/>
                </a:solidFill>
                <a:latin typeface="Arial" charset="0"/>
              </a:rPr>
              <a:t>District systems </a:t>
            </a:r>
            <a:r>
              <a:rPr lang="en-CA" sz="2800">
                <a:latin typeface="Arial" charset="0"/>
              </a:rPr>
              <a:t>(coaching, training) enable both admins and teams implement and sustain  </a:t>
            </a:r>
          </a:p>
        </p:txBody>
      </p:sp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9144000" cy="854075"/>
          </a:xfrm>
        </p:spPr>
        <p:txBody>
          <a:bodyPr/>
          <a:lstStyle/>
          <a:p>
            <a:pPr eaLnBrk="1" hangingPunct="1"/>
            <a:r>
              <a:rPr lang="en-CA">
                <a:latin typeface="Arial" charset="0"/>
              </a:rPr>
              <a:t>Both!</a:t>
            </a:r>
          </a:p>
        </p:txBody>
      </p:sp>
    </p:spTree>
    <p:extLst>
      <p:ext uri="{BB962C8B-B14F-4D97-AF65-F5344CB8AC3E}">
        <p14:creationId xmlns:p14="http://schemas.microsoft.com/office/powerpoint/2010/main" val="362038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2"/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9144000" cy="884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Factors that Help or Hinder Sustainability</a:t>
            </a:r>
            <a:endParaRPr lang="en-US" sz="36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00100" y="1365250"/>
            <a:ext cx="7494588" cy="4683125"/>
          </a:xfrm>
        </p:spPr>
        <p:txBody>
          <a:bodyPr/>
          <a:lstStyle/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Continuous Teaching and Reinforcement</a:t>
            </a:r>
            <a:endParaRPr lang="en-US" sz="600" i="1" dirty="0" smtClean="0"/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Team Effectiveness</a:t>
            </a:r>
            <a:endParaRPr lang="en-US" sz="600" i="1" dirty="0" smtClean="0"/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Staff Ownership</a:t>
            </a:r>
            <a:endParaRPr lang="en-US" sz="600" i="1" dirty="0" smtClean="0"/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Administrator Involvement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Use of Data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Community of Practice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Access to External Expertise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Maintaining PBIS as a Priority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Staff Turnover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2200" i="1" dirty="0" smtClean="0"/>
              <a:t>Conflict with or Mistaken Personal Beliefs</a:t>
            </a:r>
          </a:p>
          <a:p>
            <a:pPr marL="457200" indent="-457200" eaLnBrk="1" hangingPunct="1">
              <a:spcBef>
                <a:spcPts val="800"/>
              </a:spcBef>
              <a:buFont typeface="+mj-lt"/>
              <a:buAutoNum type="arabicPeriod"/>
              <a:defRPr/>
            </a:pPr>
            <a:endParaRPr lang="en-US" sz="600" i="1" dirty="0" smtClean="0"/>
          </a:p>
          <a:p>
            <a:pPr marL="0" indent="0" eaLnBrk="1" hangingPunct="1">
              <a:spcBef>
                <a:spcPts val="800"/>
              </a:spcBef>
              <a:buNone/>
              <a:defRPr/>
            </a:pPr>
            <a:r>
              <a:rPr lang="en-US" sz="1400" i="1" dirty="0" err="1" smtClean="0"/>
              <a:t>Andreou</a:t>
            </a:r>
            <a:r>
              <a:rPr lang="en-US" sz="1400" i="1" dirty="0" smtClean="0"/>
              <a:t>, T.,  McIntosh, K., Ross, S., &amp; Kahn, J.  (2014)</a:t>
            </a:r>
            <a:endParaRPr lang="en-US" sz="1600" dirty="0"/>
          </a:p>
          <a:p>
            <a:pPr eaLnBrk="1" hangingPunct="1">
              <a:defRPr/>
            </a:pPr>
            <a:endParaRPr lang="en-US" sz="2200" dirty="0"/>
          </a:p>
          <a:p>
            <a:pPr eaLnBrk="1" hangingPunct="1">
              <a:defRPr/>
            </a:pPr>
            <a:endParaRPr lang="en-US" sz="2200" dirty="0"/>
          </a:p>
          <a:p>
            <a:pPr eaLnBrk="1" hangingPunct="1">
              <a:defRPr/>
            </a:pPr>
            <a:endParaRPr lang="en-US" sz="2200" dirty="0"/>
          </a:p>
          <a:p>
            <a:pPr eaLnBrk="1" hangingPunct="1">
              <a:defRPr/>
            </a:pPr>
            <a:endParaRPr lang="en-US" sz="2200" i="1" dirty="0" smtClean="0"/>
          </a:p>
          <a:p>
            <a:pPr eaLnBrk="1" hangingPunct="1">
              <a:defRPr/>
            </a:pPr>
            <a:endParaRPr lang="en-US" sz="2200" dirty="0"/>
          </a:p>
          <a:p>
            <a:pPr eaLnBrk="1" hangingPunct="1"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78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-177800"/>
            <a:ext cx="8229600" cy="1644928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WorkshopOutcomes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5938" y="1562100"/>
            <a:ext cx="8229600" cy="4446588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latin typeface="Arial"/>
                <a:cs typeface="Arial"/>
              </a:rPr>
              <a:t>By the end of our time together, you will have:</a:t>
            </a:r>
          </a:p>
          <a:p>
            <a:pPr eaLnBrk="1" hangingPunct="1">
              <a:defRPr/>
            </a:pPr>
            <a:endParaRPr lang="en-US" sz="2600" dirty="0" smtClean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Arial"/>
                <a:cs typeface="Arial"/>
              </a:rPr>
              <a:t>Enhanced Fluency in PBIS Features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073E87"/>
                </a:solidFill>
                <a:latin typeface="Arial"/>
                <a:cs typeface="Arial"/>
              </a:rPr>
              <a:t>Examined </a:t>
            </a:r>
            <a:r>
              <a:rPr lang="en-US" sz="3200" dirty="0" smtClean="0">
                <a:solidFill>
                  <a:srgbClr val="073E87"/>
                </a:solidFill>
                <a:latin typeface="Arial"/>
                <a:cs typeface="Arial"/>
              </a:rPr>
              <a:t>strategies </a:t>
            </a:r>
            <a:r>
              <a:rPr lang="en-US" sz="3200" dirty="0" smtClean="0">
                <a:solidFill>
                  <a:srgbClr val="073E87"/>
                </a:solidFill>
                <a:latin typeface="Arial"/>
                <a:cs typeface="Arial"/>
              </a:rPr>
              <a:t>for sustainability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Arial"/>
                <a:cs typeface="Arial"/>
              </a:rPr>
              <a:t>Shared new </a:t>
            </a:r>
            <a:r>
              <a:rPr lang="en-US" sz="3200" dirty="0" smtClean="0">
                <a:latin typeface="Arial"/>
                <a:cs typeface="Arial"/>
              </a:rPr>
              <a:t>ideas for moving forward</a:t>
            </a:r>
            <a:endParaRPr lang="en-US" sz="3200" dirty="0" smtClean="0">
              <a:latin typeface="Arial"/>
              <a:cs typeface="Aria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latin typeface="Arial"/>
                <a:cs typeface="Arial"/>
              </a:rPr>
              <a:t>Learned about supports and resources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3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eaLnBrk="1" hangingPunct="1">
              <a:buFont typeface="Symbol" charset="0"/>
              <a:buNone/>
              <a:defRPr/>
            </a:pPr>
            <a:endParaRPr lang="en-US" sz="3200" dirty="0" smtClean="0">
              <a:latin typeface="Arial"/>
              <a:cs typeface="Arial"/>
            </a:endParaRPr>
          </a:p>
          <a:p>
            <a:pPr marL="303213" lvl="1" indent="0" eaLnBrk="1" hangingPunct="1">
              <a:buNone/>
              <a:defRPr/>
            </a:pPr>
            <a:endParaRPr lang="en-US" dirty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49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1952626"/>
            <a:ext cx="7408862" cy="4173538"/>
          </a:xfrm>
        </p:spPr>
        <p:txBody>
          <a:bodyPr/>
          <a:lstStyle/>
          <a:p>
            <a:r>
              <a:rPr lang="en-US" dirty="0" smtClean="0"/>
              <a:t>Review the handout on Factors that Help or Hinder PBIS Sustainability.  </a:t>
            </a:r>
          </a:p>
          <a:p>
            <a:endParaRPr lang="en-US" dirty="0"/>
          </a:p>
          <a:p>
            <a:r>
              <a:rPr lang="en-US" dirty="0" smtClean="0"/>
              <a:t>Prioritize three factors to discuss at your table.</a:t>
            </a:r>
          </a:p>
          <a:p>
            <a:endParaRPr lang="en-US" dirty="0"/>
          </a:p>
          <a:p>
            <a:r>
              <a:rPr lang="en-US" dirty="0" smtClean="0"/>
              <a:t>What strategies can you implement to enhance sustainability?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We’ll hear a sampling from the group.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Guiding Principles for Sustainability: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473325"/>
            <a:ext cx="8229600" cy="3976688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Never stop doing what is already working</a:t>
            </a:r>
          </a:p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Always look for the smallest change that will produce the largest effect</a:t>
            </a:r>
          </a:p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Do not add something new without also defining what you will stop doing</a:t>
            </a:r>
          </a:p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Collect and use data for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54614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2"/>
          <p:cNvSpPr>
            <a:spLocks noChangeArrowheads="1"/>
          </p:cNvSpPr>
          <p:nvPr/>
        </p:nvSpPr>
        <p:spPr bwMode="auto">
          <a:xfrm>
            <a:off x="-25400" y="109538"/>
            <a:ext cx="9144000" cy="6519862"/>
          </a:xfrm>
          <a:prstGeom prst="ellipse">
            <a:avLst/>
          </a:prstGeom>
          <a:solidFill>
            <a:srgbClr val="4F81BD">
              <a:alpha val="2300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 charset="0"/>
              <a:ea typeface="+mn-ea"/>
              <a:cs typeface="+mn-cs"/>
            </a:endParaRPr>
          </a:p>
        </p:txBody>
      </p:sp>
      <p:grpSp>
        <p:nvGrpSpPr>
          <p:cNvPr id="56322" name="Group 50"/>
          <p:cNvGrpSpPr>
            <a:grpSpLocks/>
          </p:cNvGrpSpPr>
          <p:nvPr/>
        </p:nvGrpSpPr>
        <p:grpSpPr bwMode="auto">
          <a:xfrm>
            <a:off x="355600" y="2222500"/>
            <a:ext cx="2057400" cy="2527300"/>
            <a:chOff x="457200" y="2690812"/>
            <a:chExt cx="2057400" cy="1558925"/>
          </a:xfrm>
        </p:grpSpPr>
        <p:sp>
          <p:nvSpPr>
            <p:cNvPr id="52" name="Rectangle 5"/>
            <p:cNvSpPr>
              <a:spLocks/>
            </p:cNvSpPr>
            <p:nvPr/>
          </p:nvSpPr>
          <p:spPr bwMode="auto">
            <a:xfrm>
              <a:off x="457200" y="2690812"/>
              <a:ext cx="2057400" cy="1558925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5399" dir="5400000" algn="ctr" rotWithShape="0">
                <a:srgbClr val="EEECE1">
                  <a:alpha val="0"/>
                </a:srgbClr>
              </a:outerShdw>
            </a:effectLst>
          </p:spPr>
          <p:txBody>
            <a:bodyPr lIns="0" tIns="0" rIns="0" bIns="0"/>
            <a:lstStyle/>
            <a:p>
              <a:pPr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kern="0">
                <a:solidFill>
                  <a:srgbClr val="FFFFFF"/>
                </a:solidFill>
                <a:latin typeface="Arial"/>
                <a:ea typeface="ヒラギノ角ゴ ProN W3" charset="-128"/>
                <a:cs typeface="Arial"/>
                <a:sym typeface="Chalkboard" charset="0"/>
              </a:endParaRPr>
            </a:p>
          </p:txBody>
        </p:sp>
        <p:sp>
          <p:nvSpPr>
            <p:cNvPr id="53" name="Rectangle 6"/>
            <p:cNvSpPr>
              <a:spLocks/>
            </p:cNvSpPr>
            <p:nvPr/>
          </p:nvSpPr>
          <p:spPr bwMode="auto">
            <a:xfrm>
              <a:off x="517525" y="2762296"/>
              <a:ext cx="1981200" cy="1448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 anchor="ctr"/>
            <a:lstStyle/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u="sng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SCHOOL LEVEL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School Coordinators </a:t>
              </a:r>
            </a:p>
          </p:txBody>
        </p:sp>
      </p:grpSp>
      <p:grpSp>
        <p:nvGrpSpPr>
          <p:cNvPr id="56323" name="Group 53"/>
          <p:cNvGrpSpPr>
            <a:grpSpLocks/>
          </p:cNvGrpSpPr>
          <p:nvPr/>
        </p:nvGrpSpPr>
        <p:grpSpPr bwMode="auto">
          <a:xfrm>
            <a:off x="2479675" y="2222500"/>
            <a:ext cx="2108200" cy="2527300"/>
            <a:chOff x="2581275" y="2691235"/>
            <a:chExt cx="2108200" cy="1558878"/>
          </a:xfrm>
        </p:grpSpPr>
        <p:sp>
          <p:nvSpPr>
            <p:cNvPr id="55" name="Rectangle 5"/>
            <p:cNvSpPr>
              <a:spLocks/>
            </p:cNvSpPr>
            <p:nvPr/>
          </p:nvSpPr>
          <p:spPr bwMode="auto">
            <a:xfrm>
              <a:off x="2581275" y="2691235"/>
              <a:ext cx="2041525" cy="1558878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5399" dir="5400000" algn="ctr" rotWithShape="0">
                <a:srgbClr val="EEECE1">
                  <a:alpha val="34998"/>
                </a:srgbClr>
              </a:outerShdw>
            </a:effectLst>
          </p:spPr>
          <p:txBody>
            <a:bodyPr lIns="0" tIns="0" rIns="0" bIns="0"/>
            <a:lstStyle/>
            <a:p>
              <a:pPr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kern="0">
                <a:solidFill>
                  <a:srgbClr val="FFFFFF"/>
                </a:solidFill>
                <a:latin typeface="Arial"/>
                <a:ea typeface="ヒラギノ角ゴ ProN W3" charset="-128"/>
                <a:cs typeface="Arial"/>
                <a:sym typeface="Chalkboard" charset="0"/>
              </a:endParaRPr>
            </a:p>
          </p:txBody>
        </p:sp>
        <p:sp>
          <p:nvSpPr>
            <p:cNvPr id="56" name="Rectangle 6"/>
            <p:cNvSpPr>
              <a:spLocks/>
            </p:cNvSpPr>
            <p:nvPr/>
          </p:nvSpPr>
          <p:spPr bwMode="auto">
            <a:xfrm>
              <a:off x="2598738" y="2952680"/>
              <a:ext cx="2090737" cy="9086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 anchor="ctr"/>
            <a:lstStyle/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u="sng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SU/SD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u="sng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 LEVEL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SU/SD Coordinators</a:t>
              </a:r>
            </a:p>
          </p:txBody>
        </p:sp>
      </p:grpSp>
      <p:grpSp>
        <p:nvGrpSpPr>
          <p:cNvPr id="56324" name="Group 56"/>
          <p:cNvGrpSpPr>
            <a:grpSpLocks/>
          </p:cNvGrpSpPr>
          <p:nvPr/>
        </p:nvGrpSpPr>
        <p:grpSpPr bwMode="auto">
          <a:xfrm>
            <a:off x="4416425" y="2222500"/>
            <a:ext cx="2393950" cy="2679700"/>
            <a:chOff x="4518024" y="2690811"/>
            <a:chExt cx="2393950" cy="1646240"/>
          </a:xfrm>
        </p:grpSpPr>
        <p:sp>
          <p:nvSpPr>
            <p:cNvPr id="58" name="Rectangle 5"/>
            <p:cNvSpPr>
              <a:spLocks/>
            </p:cNvSpPr>
            <p:nvPr/>
          </p:nvSpPr>
          <p:spPr bwMode="auto">
            <a:xfrm>
              <a:off x="4689474" y="2690811"/>
              <a:ext cx="2041525" cy="155846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5399" dir="5400000" algn="ctr" rotWithShape="0">
                <a:srgbClr val="EEECE1">
                  <a:alpha val="34998"/>
                </a:srgbClr>
              </a:outerShdw>
            </a:effectLst>
          </p:spPr>
          <p:txBody>
            <a:bodyPr lIns="0" tIns="0" rIns="0" bIns="0"/>
            <a:lstStyle/>
            <a:p>
              <a:pPr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kern="0">
                <a:solidFill>
                  <a:srgbClr val="FFFFFF"/>
                </a:solidFill>
                <a:latin typeface="Arial"/>
                <a:ea typeface="ヒラギノ角ゴ ProN W3" charset="-128"/>
                <a:cs typeface="Arial"/>
                <a:sym typeface="Chalkboard" charset="0"/>
              </a:endParaRPr>
            </a:p>
          </p:txBody>
        </p:sp>
        <p:sp>
          <p:nvSpPr>
            <p:cNvPr id="59" name="Rectangle 6"/>
            <p:cNvSpPr>
              <a:spLocks/>
            </p:cNvSpPr>
            <p:nvPr/>
          </p:nvSpPr>
          <p:spPr bwMode="auto">
            <a:xfrm>
              <a:off x="4518024" y="2762005"/>
              <a:ext cx="2393950" cy="1575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 anchor="ctr"/>
            <a:lstStyle/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u="sng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REGIONAL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u="sng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 LEVEL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Implementation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 Coaches 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</p:txBody>
        </p:sp>
      </p:grpSp>
      <p:grpSp>
        <p:nvGrpSpPr>
          <p:cNvPr id="56325" name="Group 59"/>
          <p:cNvGrpSpPr>
            <a:grpSpLocks/>
          </p:cNvGrpSpPr>
          <p:nvPr/>
        </p:nvGrpSpPr>
        <p:grpSpPr bwMode="auto">
          <a:xfrm>
            <a:off x="6489700" y="2222500"/>
            <a:ext cx="2514600" cy="2679700"/>
            <a:chOff x="6591300" y="2690811"/>
            <a:chExt cx="2514600" cy="1646240"/>
          </a:xfrm>
        </p:grpSpPr>
        <p:sp>
          <p:nvSpPr>
            <p:cNvPr id="61" name="Rectangle 5"/>
            <p:cNvSpPr>
              <a:spLocks/>
            </p:cNvSpPr>
            <p:nvPr/>
          </p:nvSpPr>
          <p:spPr bwMode="auto">
            <a:xfrm>
              <a:off x="6807200" y="2690811"/>
              <a:ext cx="2041525" cy="155846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5399" dir="5400000" algn="ctr" rotWithShape="0">
                <a:srgbClr val="EEECE1">
                  <a:alpha val="34998"/>
                </a:srgbClr>
              </a:outerShdw>
            </a:effectLst>
          </p:spPr>
          <p:txBody>
            <a:bodyPr lIns="0" tIns="0" rIns="0" bIns="0"/>
            <a:lstStyle/>
            <a:p>
              <a:pPr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kern="0">
                <a:solidFill>
                  <a:srgbClr val="FFFFFF"/>
                </a:solidFill>
                <a:latin typeface="Arial"/>
                <a:ea typeface="ヒラギノ角ゴ ProN W3" charset="-128"/>
                <a:cs typeface="Arial"/>
                <a:sym typeface="Chalkboard" charset="0"/>
              </a:endParaRPr>
            </a:p>
          </p:txBody>
        </p:sp>
        <p:sp>
          <p:nvSpPr>
            <p:cNvPr id="62" name="Rectangle 6"/>
            <p:cNvSpPr>
              <a:spLocks/>
            </p:cNvSpPr>
            <p:nvPr/>
          </p:nvSpPr>
          <p:spPr bwMode="auto">
            <a:xfrm>
              <a:off x="6591300" y="2690811"/>
              <a:ext cx="2514600" cy="1646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 anchor="ctr"/>
            <a:lstStyle/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u="sng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STATE 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u="sng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LEVEL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Trainers/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/>
                  <a:ea typeface="Lucida Grande" charset="0"/>
                  <a:cs typeface="Arial"/>
                  <a:sym typeface="Arial" charset="0"/>
                </a:rPr>
                <a:t>State TA’s </a:t>
              </a: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  <a:p>
              <a:pPr marL="39688" algn="ctr" defTabSz="6429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Lucida Grande" charset="0"/>
                <a:cs typeface="Arial"/>
                <a:sym typeface="Arial" charset="0"/>
              </a:endParaRPr>
            </a:p>
          </p:txBody>
        </p:sp>
      </p:grpSp>
      <p:sp>
        <p:nvSpPr>
          <p:cNvPr id="63" name="AutoShape 25"/>
          <p:cNvSpPr>
            <a:spLocks/>
          </p:cNvSpPr>
          <p:nvPr/>
        </p:nvSpPr>
        <p:spPr bwMode="auto">
          <a:xfrm rot="12444132">
            <a:off x="1863725" y="4705350"/>
            <a:ext cx="1066800" cy="960438"/>
          </a:xfrm>
          <a:custGeom>
            <a:avLst/>
            <a:gdLst>
              <a:gd name="T0" fmla="*/ 1606623736 w 21600"/>
              <a:gd name="T1" fmla="*/ 515604503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21600"/>
                </a:moveTo>
                <a:lnTo>
                  <a:pt x="0" y="16933"/>
                </a:lnTo>
                <a:cubicBezTo>
                  <a:pt x="0" y="9498"/>
                  <a:pt x="4143" y="3472"/>
                  <a:pt x="9255" y="3472"/>
                </a:cubicBezTo>
                <a:lnTo>
                  <a:pt x="15342" y="3472"/>
                </a:lnTo>
                <a:lnTo>
                  <a:pt x="15342" y="0"/>
                </a:lnTo>
                <a:lnTo>
                  <a:pt x="21600" y="7869"/>
                </a:lnTo>
                <a:lnTo>
                  <a:pt x="15342" y="15737"/>
                </a:lnTo>
                <a:lnTo>
                  <a:pt x="15342" y="12266"/>
                </a:lnTo>
                <a:lnTo>
                  <a:pt x="9255" y="12266"/>
                </a:lnTo>
                <a:cubicBezTo>
                  <a:pt x="7483" y="12266"/>
                  <a:pt x="6046" y="14355"/>
                  <a:pt x="6046" y="16933"/>
                </a:cubicBezTo>
                <a:lnTo>
                  <a:pt x="6046" y="21600"/>
                </a:lnTo>
                <a:close/>
                <a:moveTo>
                  <a:pt x="0" y="21600"/>
                </a:moveTo>
              </a:path>
            </a:pathLst>
          </a:custGeom>
          <a:gradFill flip="none" rotWithShape="1">
            <a:gsLst>
              <a:gs pos="0">
                <a:srgbClr val="408000"/>
              </a:gs>
              <a:gs pos="100000">
                <a:srgbClr val="EAEEF5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ysClr val="windowText" lastClr="000000"/>
            </a:solidFill>
            <a:round/>
            <a:headEnd/>
            <a:tailEnd/>
          </a:ln>
          <a:effectLst>
            <a:outerShdw dist="25399" dir="5400000" algn="ctr" rotWithShape="0">
              <a:srgbClr val="EEECE1">
                <a:alpha val="34998"/>
              </a:srgbClr>
            </a:outerShdw>
          </a:effectLst>
        </p:spPr>
        <p:txBody>
          <a:bodyPr rot="10800000" lIns="0" tIns="0" rIns="0" bIns="0"/>
          <a:lstStyle/>
          <a:p>
            <a:pPr algn="ctr" defTabSz="6429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sp>
        <p:nvSpPr>
          <p:cNvPr id="64" name="AutoShape 11"/>
          <p:cNvSpPr>
            <a:spLocks/>
          </p:cNvSpPr>
          <p:nvPr/>
        </p:nvSpPr>
        <p:spPr bwMode="auto">
          <a:xfrm rot="1497118">
            <a:off x="1987550" y="1441450"/>
            <a:ext cx="1017588" cy="866775"/>
          </a:xfrm>
          <a:custGeom>
            <a:avLst/>
            <a:gdLst>
              <a:gd name="T0" fmla="*/ 23969568 w 21600"/>
              <a:gd name="T1" fmla="*/ 11242788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21600"/>
                </a:moveTo>
                <a:lnTo>
                  <a:pt x="0" y="16933"/>
                </a:lnTo>
                <a:cubicBezTo>
                  <a:pt x="0" y="9498"/>
                  <a:pt x="4143" y="3472"/>
                  <a:pt x="9255" y="3472"/>
                </a:cubicBezTo>
                <a:lnTo>
                  <a:pt x="15342" y="3472"/>
                </a:lnTo>
                <a:lnTo>
                  <a:pt x="15342" y="0"/>
                </a:lnTo>
                <a:lnTo>
                  <a:pt x="21600" y="7869"/>
                </a:lnTo>
                <a:lnTo>
                  <a:pt x="15342" y="15737"/>
                </a:lnTo>
                <a:lnTo>
                  <a:pt x="15342" y="12266"/>
                </a:lnTo>
                <a:lnTo>
                  <a:pt x="9255" y="12266"/>
                </a:lnTo>
                <a:cubicBezTo>
                  <a:pt x="7483" y="12266"/>
                  <a:pt x="6046" y="14355"/>
                  <a:pt x="6046" y="16933"/>
                </a:cubicBezTo>
                <a:lnTo>
                  <a:pt x="6046" y="21600"/>
                </a:lnTo>
                <a:close/>
                <a:moveTo>
                  <a:pt x="0" y="21600"/>
                </a:moveTo>
              </a:path>
            </a:pathLst>
          </a:custGeom>
          <a:gradFill flip="none" rotWithShape="1">
            <a:gsLst>
              <a:gs pos="0">
                <a:srgbClr val="F79646">
                  <a:lumMod val="75000"/>
                </a:srgb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ysClr val="windowText" lastClr="000000"/>
            </a:solidFill>
            <a:round/>
            <a:headEnd/>
            <a:tailEnd/>
          </a:ln>
          <a:effectLst>
            <a:outerShdw dist="25399" dir="5400000" algn="ctr" rotWithShape="0">
              <a:srgbClr val="EEECE1">
                <a:alpha val="34998"/>
              </a:srgbClr>
            </a:outerShdw>
          </a:effectLst>
        </p:spPr>
        <p:txBody>
          <a:bodyPr lIns="0" tIns="0" rIns="0" bIns="0"/>
          <a:lstStyle/>
          <a:p>
            <a:pPr algn="ctr" defTabSz="6429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sp>
        <p:nvSpPr>
          <p:cNvPr id="65" name="AutoShape 11"/>
          <p:cNvSpPr>
            <a:spLocks/>
          </p:cNvSpPr>
          <p:nvPr/>
        </p:nvSpPr>
        <p:spPr bwMode="auto">
          <a:xfrm rot="1497118">
            <a:off x="4165600" y="1441450"/>
            <a:ext cx="1017588" cy="866775"/>
          </a:xfrm>
          <a:custGeom>
            <a:avLst/>
            <a:gdLst>
              <a:gd name="T0" fmla="*/ 23969568 w 21600"/>
              <a:gd name="T1" fmla="*/ 11242788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21600"/>
                </a:moveTo>
                <a:lnTo>
                  <a:pt x="0" y="16933"/>
                </a:lnTo>
                <a:cubicBezTo>
                  <a:pt x="0" y="9498"/>
                  <a:pt x="4143" y="3472"/>
                  <a:pt x="9255" y="3472"/>
                </a:cubicBezTo>
                <a:lnTo>
                  <a:pt x="15342" y="3472"/>
                </a:lnTo>
                <a:lnTo>
                  <a:pt x="15342" y="0"/>
                </a:lnTo>
                <a:lnTo>
                  <a:pt x="21600" y="7869"/>
                </a:lnTo>
                <a:lnTo>
                  <a:pt x="15342" y="15737"/>
                </a:lnTo>
                <a:lnTo>
                  <a:pt x="15342" y="12266"/>
                </a:lnTo>
                <a:lnTo>
                  <a:pt x="9255" y="12266"/>
                </a:lnTo>
                <a:cubicBezTo>
                  <a:pt x="7483" y="12266"/>
                  <a:pt x="6046" y="14355"/>
                  <a:pt x="6046" y="16933"/>
                </a:cubicBezTo>
                <a:lnTo>
                  <a:pt x="6046" y="21600"/>
                </a:lnTo>
                <a:close/>
                <a:moveTo>
                  <a:pt x="0" y="21600"/>
                </a:moveTo>
              </a:path>
            </a:pathLst>
          </a:custGeom>
          <a:gradFill flip="none" rotWithShape="1">
            <a:gsLst>
              <a:gs pos="0">
                <a:srgbClr val="F79646">
                  <a:lumMod val="75000"/>
                </a:srgb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ysClr val="windowText" lastClr="000000"/>
            </a:solidFill>
            <a:round/>
            <a:headEnd/>
            <a:tailEnd/>
          </a:ln>
          <a:effectLst>
            <a:outerShdw dist="25399" dir="5400000" algn="ctr" rotWithShape="0">
              <a:srgbClr val="EEECE1">
                <a:alpha val="34998"/>
              </a:srgbClr>
            </a:outerShdw>
          </a:effectLst>
        </p:spPr>
        <p:txBody>
          <a:bodyPr lIns="0" tIns="0" rIns="0" bIns="0"/>
          <a:lstStyle/>
          <a:p>
            <a:pPr algn="ctr" defTabSz="6429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sp>
        <p:nvSpPr>
          <p:cNvPr id="66" name="AutoShape 11"/>
          <p:cNvSpPr>
            <a:spLocks/>
          </p:cNvSpPr>
          <p:nvPr/>
        </p:nvSpPr>
        <p:spPr bwMode="auto">
          <a:xfrm rot="1497118">
            <a:off x="6119813" y="1441450"/>
            <a:ext cx="1019175" cy="866775"/>
          </a:xfrm>
          <a:custGeom>
            <a:avLst/>
            <a:gdLst>
              <a:gd name="T0" fmla="*/ 23969568 w 21600"/>
              <a:gd name="T1" fmla="*/ 11242788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21600"/>
                </a:moveTo>
                <a:lnTo>
                  <a:pt x="0" y="16933"/>
                </a:lnTo>
                <a:cubicBezTo>
                  <a:pt x="0" y="9498"/>
                  <a:pt x="4143" y="3472"/>
                  <a:pt x="9255" y="3472"/>
                </a:cubicBezTo>
                <a:lnTo>
                  <a:pt x="15342" y="3472"/>
                </a:lnTo>
                <a:lnTo>
                  <a:pt x="15342" y="0"/>
                </a:lnTo>
                <a:lnTo>
                  <a:pt x="21600" y="7869"/>
                </a:lnTo>
                <a:lnTo>
                  <a:pt x="15342" y="15737"/>
                </a:lnTo>
                <a:lnTo>
                  <a:pt x="15342" y="12266"/>
                </a:lnTo>
                <a:lnTo>
                  <a:pt x="9255" y="12266"/>
                </a:lnTo>
                <a:cubicBezTo>
                  <a:pt x="7483" y="12266"/>
                  <a:pt x="6046" y="14355"/>
                  <a:pt x="6046" y="16933"/>
                </a:cubicBezTo>
                <a:lnTo>
                  <a:pt x="6046" y="21600"/>
                </a:lnTo>
                <a:close/>
                <a:moveTo>
                  <a:pt x="0" y="21600"/>
                </a:moveTo>
              </a:path>
            </a:pathLst>
          </a:custGeom>
          <a:gradFill flip="none" rotWithShape="1">
            <a:gsLst>
              <a:gs pos="0">
                <a:srgbClr val="F79646">
                  <a:lumMod val="75000"/>
                </a:srgb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ysClr val="windowText" lastClr="000000"/>
            </a:solidFill>
            <a:round/>
            <a:headEnd/>
            <a:tailEnd/>
          </a:ln>
          <a:effectLst>
            <a:outerShdw dist="25399" dir="5400000" algn="ctr" rotWithShape="0">
              <a:srgbClr val="EEECE1">
                <a:alpha val="34998"/>
              </a:srgbClr>
            </a:outerShdw>
          </a:effectLst>
        </p:spPr>
        <p:txBody>
          <a:bodyPr lIns="0" tIns="0" rIns="0" bIns="0"/>
          <a:lstStyle/>
          <a:p>
            <a:pPr algn="ctr" defTabSz="6429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sp>
        <p:nvSpPr>
          <p:cNvPr id="67" name="AutoShape 25"/>
          <p:cNvSpPr>
            <a:spLocks/>
          </p:cNvSpPr>
          <p:nvPr/>
        </p:nvSpPr>
        <p:spPr bwMode="auto">
          <a:xfrm rot="12444132">
            <a:off x="3987800" y="4705350"/>
            <a:ext cx="1066800" cy="960438"/>
          </a:xfrm>
          <a:custGeom>
            <a:avLst/>
            <a:gdLst>
              <a:gd name="T0" fmla="*/ 1606623736 w 21600"/>
              <a:gd name="T1" fmla="*/ 515604503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21600"/>
                </a:moveTo>
                <a:lnTo>
                  <a:pt x="0" y="16933"/>
                </a:lnTo>
                <a:cubicBezTo>
                  <a:pt x="0" y="9498"/>
                  <a:pt x="4143" y="3472"/>
                  <a:pt x="9255" y="3472"/>
                </a:cubicBezTo>
                <a:lnTo>
                  <a:pt x="15342" y="3472"/>
                </a:lnTo>
                <a:lnTo>
                  <a:pt x="15342" y="0"/>
                </a:lnTo>
                <a:lnTo>
                  <a:pt x="21600" y="7869"/>
                </a:lnTo>
                <a:lnTo>
                  <a:pt x="15342" y="15737"/>
                </a:lnTo>
                <a:lnTo>
                  <a:pt x="15342" y="12266"/>
                </a:lnTo>
                <a:lnTo>
                  <a:pt x="9255" y="12266"/>
                </a:lnTo>
                <a:cubicBezTo>
                  <a:pt x="7483" y="12266"/>
                  <a:pt x="6046" y="14355"/>
                  <a:pt x="6046" y="16933"/>
                </a:cubicBezTo>
                <a:lnTo>
                  <a:pt x="6046" y="21600"/>
                </a:lnTo>
                <a:close/>
                <a:moveTo>
                  <a:pt x="0" y="21600"/>
                </a:moveTo>
              </a:path>
            </a:pathLst>
          </a:custGeom>
          <a:gradFill flip="none" rotWithShape="1">
            <a:gsLst>
              <a:gs pos="0">
                <a:srgbClr val="408000"/>
              </a:gs>
              <a:gs pos="100000">
                <a:srgbClr val="EAEEF5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ysClr val="windowText" lastClr="000000"/>
            </a:solidFill>
            <a:round/>
            <a:headEnd/>
            <a:tailEnd/>
          </a:ln>
          <a:effectLst>
            <a:outerShdw dist="25399" dir="5400000" algn="ctr" rotWithShape="0">
              <a:srgbClr val="EEECE1">
                <a:alpha val="34998"/>
              </a:srgbClr>
            </a:outerShdw>
          </a:effectLst>
        </p:spPr>
        <p:txBody>
          <a:bodyPr rot="10800000" lIns="0" tIns="0" rIns="0" bIns="0"/>
          <a:lstStyle/>
          <a:p>
            <a:pPr algn="ctr" defTabSz="6429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sp>
        <p:nvSpPr>
          <p:cNvPr id="68" name="AutoShape 25"/>
          <p:cNvSpPr>
            <a:spLocks/>
          </p:cNvSpPr>
          <p:nvPr/>
        </p:nvSpPr>
        <p:spPr bwMode="auto">
          <a:xfrm rot="12444132">
            <a:off x="6153150" y="4705350"/>
            <a:ext cx="1066800" cy="960438"/>
          </a:xfrm>
          <a:custGeom>
            <a:avLst/>
            <a:gdLst>
              <a:gd name="T0" fmla="*/ 1606623736 w 21600"/>
              <a:gd name="T1" fmla="*/ 515604503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21600"/>
                </a:moveTo>
                <a:lnTo>
                  <a:pt x="0" y="16933"/>
                </a:lnTo>
                <a:cubicBezTo>
                  <a:pt x="0" y="9498"/>
                  <a:pt x="4143" y="3472"/>
                  <a:pt x="9255" y="3472"/>
                </a:cubicBezTo>
                <a:lnTo>
                  <a:pt x="15342" y="3472"/>
                </a:lnTo>
                <a:lnTo>
                  <a:pt x="15342" y="0"/>
                </a:lnTo>
                <a:lnTo>
                  <a:pt x="21600" y="7869"/>
                </a:lnTo>
                <a:lnTo>
                  <a:pt x="15342" y="15737"/>
                </a:lnTo>
                <a:lnTo>
                  <a:pt x="15342" y="12266"/>
                </a:lnTo>
                <a:lnTo>
                  <a:pt x="9255" y="12266"/>
                </a:lnTo>
                <a:cubicBezTo>
                  <a:pt x="7483" y="12266"/>
                  <a:pt x="6046" y="14355"/>
                  <a:pt x="6046" y="16933"/>
                </a:cubicBezTo>
                <a:lnTo>
                  <a:pt x="6046" y="21600"/>
                </a:lnTo>
                <a:close/>
                <a:moveTo>
                  <a:pt x="0" y="21600"/>
                </a:moveTo>
              </a:path>
            </a:pathLst>
          </a:custGeom>
          <a:gradFill flip="none" rotWithShape="1">
            <a:gsLst>
              <a:gs pos="0">
                <a:srgbClr val="408000"/>
              </a:gs>
              <a:gs pos="100000">
                <a:srgbClr val="EAEEF5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ysClr val="windowText" lastClr="000000"/>
            </a:solidFill>
            <a:round/>
            <a:headEnd/>
            <a:tailEnd/>
          </a:ln>
          <a:effectLst>
            <a:outerShdw dist="25399" dir="5400000" algn="ctr" rotWithShape="0">
              <a:srgbClr val="EEECE1">
                <a:alpha val="34998"/>
              </a:srgbClr>
            </a:outerShdw>
          </a:effectLst>
        </p:spPr>
        <p:txBody>
          <a:bodyPr rot="10800000" lIns="0" tIns="0" rIns="0" bIns="0"/>
          <a:lstStyle/>
          <a:p>
            <a:pPr algn="ctr" defTabSz="6429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kern="0">
              <a:solidFill>
                <a:srgbClr val="FFFFFF"/>
              </a:solidFill>
              <a:latin typeface="Chalkboard" charset="0"/>
              <a:ea typeface="ヒラギノ角ゴ ProN W3" charset="-128"/>
              <a:cs typeface="ヒラギノ角ゴ ProN W3" charset="-128"/>
              <a:sym typeface="Chalkboard" charset="0"/>
            </a:endParaRPr>
          </a:p>
        </p:txBody>
      </p:sp>
      <p:sp>
        <p:nvSpPr>
          <p:cNvPr id="56332" name="Rectangle 24"/>
          <p:cNvSpPr txBox="1">
            <a:spLocks noChangeArrowheads="1"/>
          </p:cNvSpPr>
          <p:nvPr/>
        </p:nvSpPr>
        <p:spPr bwMode="auto">
          <a:xfrm>
            <a:off x="1695450" y="523875"/>
            <a:ext cx="56800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7" tIns="35717" rIns="116994" bIns="35717" anchor="ctr"/>
          <a:lstStyle>
            <a:lvl1pPr marL="571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bg1"/>
                </a:solidFill>
                <a:cs typeface="Arial" charset="0"/>
                <a:sym typeface="Arial" charset="0"/>
              </a:rPr>
              <a:t>Vermont PBIS System of Support</a:t>
            </a:r>
          </a:p>
        </p:txBody>
      </p:sp>
    </p:spTree>
    <p:extLst>
      <p:ext uri="{BB962C8B-B14F-4D97-AF65-F5344CB8AC3E}">
        <p14:creationId xmlns:p14="http://schemas.microsoft.com/office/powerpoint/2010/main" val="63330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430213" y="-177800"/>
            <a:ext cx="8229600" cy="274347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Insert TA map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241213"/>
            <a:ext cx="6810376" cy="634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307"/>
          <a:stretch>
            <a:fillRect/>
          </a:stretch>
        </p:blipFill>
        <p:spPr>
          <a:xfrm>
            <a:off x="141288" y="3257550"/>
            <a:ext cx="4179887" cy="274796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4" name="Title 2"/>
          <p:cNvSpPr>
            <a:spLocks noGrp="1"/>
          </p:cNvSpPr>
          <p:nvPr>
            <p:ph type="title"/>
          </p:nvPr>
        </p:nvSpPr>
        <p:spPr>
          <a:xfrm>
            <a:off x="2282825" y="250825"/>
            <a:ext cx="4767263" cy="12525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Calendars</a:t>
            </a:r>
          </a:p>
        </p:txBody>
      </p:sp>
      <p:pic>
        <p:nvPicPr>
          <p:cNvPr id="849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257550"/>
            <a:ext cx="4595812" cy="2747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274638" y="2728913"/>
            <a:ext cx="4046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School/SU/SD Coordinators Calendar</a:t>
            </a:r>
          </a:p>
        </p:txBody>
      </p:sp>
      <p:sp>
        <p:nvSpPr>
          <p:cNvPr id="84997" name="TextBox 6"/>
          <p:cNvSpPr txBox="1">
            <a:spLocks noChangeArrowheads="1"/>
          </p:cNvSpPr>
          <p:nvPr/>
        </p:nvSpPr>
        <p:spPr bwMode="auto">
          <a:xfrm>
            <a:off x="4673600" y="2759075"/>
            <a:ext cx="430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VTPBiS Professional Learning Calendar</a:t>
            </a:r>
          </a:p>
        </p:txBody>
      </p:sp>
    </p:spTree>
    <p:extLst>
      <p:ext uri="{BB962C8B-B14F-4D97-AF65-F5344CB8AC3E}">
        <p14:creationId xmlns:p14="http://schemas.microsoft.com/office/powerpoint/2010/main" val="379107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603250" y="-177800"/>
            <a:ext cx="8229600" cy="12525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Review for VTPBiS Fluency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90513" y="1689100"/>
            <a:ext cx="8542337" cy="48466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As a table group, </a:t>
            </a:r>
            <a:r>
              <a:rPr lang="en-US" sz="2800" dirty="0">
                <a:latin typeface="Arial" charset="0"/>
                <a:cs typeface="Arial" charset="0"/>
              </a:rPr>
              <a:t>complete the </a:t>
            </a:r>
            <a:r>
              <a:rPr lang="en-US" sz="2800" dirty="0" err="1">
                <a:latin typeface="Arial" charset="0"/>
                <a:cs typeface="Arial" charset="0"/>
              </a:rPr>
              <a:t>VTPBiS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questions </a:t>
            </a:r>
            <a:r>
              <a:rPr lang="en-US" sz="2800" dirty="0">
                <a:latin typeface="Arial" charset="0"/>
                <a:cs typeface="Arial" charset="0"/>
              </a:rPr>
              <a:t>seen on the PowerPoint. Use any sheet of paper to answer the questions.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We will review as a large group.</a:t>
            </a:r>
          </a:p>
          <a:p>
            <a:pPr eaLnBrk="1" hangingPunct="1"/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If 80% of the Teams answer 80% of the questions correctly, the entire group will receive a reward!</a:t>
            </a:r>
          </a:p>
        </p:txBody>
      </p:sp>
    </p:spTree>
    <p:extLst>
      <p:ext uri="{BB962C8B-B14F-4D97-AF65-F5344CB8AC3E}">
        <p14:creationId xmlns:p14="http://schemas.microsoft.com/office/powerpoint/2010/main" val="375173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409575" y="-122238"/>
            <a:ext cx="8229600" cy="12525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VTPBiS Review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>
          <a:xfrm>
            <a:off x="514350" y="1481138"/>
            <a:ext cx="8229600" cy="4446587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Arial"/>
                <a:cs typeface="Arial"/>
              </a:rPr>
              <a:t>How does VTPBiS help prevent problem behaviors?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Arial"/>
                <a:cs typeface="Arial"/>
              </a:rPr>
              <a:t>What is the purpose of having an administrator on the VTPBiS Leadership team?  Why is it important?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Arial"/>
                <a:cs typeface="Arial"/>
              </a:rPr>
              <a:t>Why do we spend so much time focusing only on Universal Level to begin with?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Arial"/>
                <a:cs typeface="Arial"/>
              </a:rPr>
              <a:t>What is the purpose of completing the VTPBiS Self-Assessment Survey (SAS) and the Benchmarks of Quality (BoQ) annually in the spring? 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Arial"/>
                <a:cs typeface="Arial"/>
              </a:rPr>
              <a:t>What PBIS activities should you do prior to the start of school every fall?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ja-JP" sz="2000" dirty="0" smtClean="0">
                <a:latin typeface="Arial"/>
                <a:cs typeface="Arial"/>
              </a:rPr>
              <a:t>Who do you roll-out PBIS to?</a:t>
            </a:r>
            <a:endParaRPr lang="en-US" altLang="ja-JP" sz="1400" dirty="0" smtClean="0">
              <a:latin typeface="Arial"/>
              <a:cs typeface="Arial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>
                <a:latin typeface="Arial"/>
                <a:cs typeface="Arial"/>
              </a:rPr>
              <a:t>Bonus ?  Complete this sentence:  When implementing PBIS, label ___ not ____.</a:t>
            </a:r>
          </a:p>
          <a:p>
            <a:pPr eaLnBrk="1" hangingPunct="1">
              <a:defRPr/>
            </a:pPr>
            <a:endParaRPr lang="en-US" dirty="0" smtClean="0">
              <a:latin typeface="Arial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76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752600" y="6858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-381000" y="304800"/>
          <a:ext cx="5181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5235" name="TextBox 13"/>
          <p:cNvSpPr txBox="1">
            <a:spLocks noChangeArrowheads="1"/>
          </p:cNvSpPr>
          <p:nvPr/>
        </p:nvSpPr>
        <p:spPr bwMode="auto">
          <a:xfrm>
            <a:off x="5638800" y="22860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BONUS ?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010400" y="-762000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95237" name="Straight Connector 19"/>
          <p:cNvCxnSpPr>
            <a:cxnSpLocks noChangeShapeType="1"/>
          </p:cNvCxnSpPr>
          <p:nvPr/>
        </p:nvCxnSpPr>
        <p:spPr bwMode="auto">
          <a:xfrm rot="16200000" flipH="1">
            <a:off x="2667000" y="4876800"/>
            <a:ext cx="13716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8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2400300" y="4152900"/>
            <a:ext cx="2667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9" name="Straight Connector 25"/>
          <p:cNvCxnSpPr>
            <a:cxnSpLocks noChangeShapeType="1"/>
          </p:cNvCxnSpPr>
          <p:nvPr/>
        </p:nvCxnSpPr>
        <p:spPr bwMode="auto">
          <a:xfrm rot="16200000" flipH="1">
            <a:off x="3695700" y="3314700"/>
            <a:ext cx="9144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0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3238500" y="2705100"/>
            <a:ext cx="2362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1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4533900" y="1181100"/>
            <a:ext cx="5334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2" name="Straight Connector 31"/>
          <p:cNvCxnSpPr>
            <a:cxnSpLocks noChangeShapeType="1"/>
          </p:cNvCxnSpPr>
          <p:nvPr/>
        </p:nvCxnSpPr>
        <p:spPr bwMode="auto">
          <a:xfrm rot="5400000">
            <a:off x="4305301" y="4381500"/>
            <a:ext cx="2362200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3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4800600" y="4419600"/>
            <a:ext cx="18288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4" name="Straight Connector 35"/>
          <p:cNvCxnSpPr>
            <a:cxnSpLocks noChangeShapeType="1"/>
          </p:cNvCxnSpPr>
          <p:nvPr/>
        </p:nvCxnSpPr>
        <p:spPr bwMode="auto">
          <a:xfrm rot="16200000" flipH="1">
            <a:off x="4991100" y="4686300"/>
            <a:ext cx="24384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5" name="Straight Connector 39"/>
          <p:cNvCxnSpPr>
            <a:cxnSpLocks noChangeShapeType="1"/>
          </p:cNvCxnSpPr>
          <p:nvPr/>
        </p:nvCxnSpPr>
        <p:spPr bwMode="auto">
          <a:xfrm rot="16200000" flipH="1">
            <a:off x="4076700" y="2400300"/>
            <a:ext cx="22098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6" name="Straight Connector 45"/>
          <p:cNvCxnSpPr>
            <a:cxnSpLocks noChangeShapeType="1"/>
          </p:cNvCxnSpPr>
          <p:nvPr/>
        </p:nvCxnSpPr>
        <p:spPr bwMode="auto">
          <a:xfrm flipV="1">
            <a:off x="4495800" y="1524000"/>
            <a:ext cx="2286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7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5181600" y="32766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48" name="Straight Connector 49"/>
          <p:cNvCxnSpPr>
            <a:cxnSpLocks noChangeShapeType="1"/>
          </p:cNvCxnSpPr>
          <p:nvPr/>
        </p:nvCxnSpPr>
        <p:spPr bwMode="auto">
          <a:xfrm rot="16200000" flipV="1">
            <a:off x="4800600" y="10668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49" name="TextBox 21"/>
          <p:cNvSpPr txBox="1">
            <a:spLocks noChangeArrowheads="1"/>
          </p:cNvSpPr>
          <p:nvPr/>
        </p:nvSpPr>
        <p:spPr bwMode="auto">
          <a:xfrm>
            <a:off x="3944938" y="1524000"/>
            <a:ext cx="868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Math</a:t>
            </a:r>
          </a:p>
        </p:txBody>
      </p:sp>
      <p:sp>
        <p:nvSpPr>
          <p:cNvPr id="95250" name="TextBox 22"/>
          <p:cNvSpPr txBox="1">
            <a:spLocks noChangeArrowheads="1"/>
          </p:cNvSpPr>
          <p:nvPr/>
        </p:nvSpPr>
        <p:spPr bwMode="auto">
          <a:xfrm>
            <a:off x="2968625" y="55626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Reading</a:t>
            </a:r>
          </a:p>
        </p:txBody>
      </p:sp>
      <p:sp>
        <p:nvSpPr>
          <p:cNvPr id="95251" name="TextBox 24"/>
          <p:cNvSpPr txBox="1">
            <a:spLocks noChangeArrowheads="1"/>
          </p:cNvSpPr>
          <p:nvPr/>
        </p:nvSpPr>
        <p:spPr bwMode="auto">
          <a:xfrm>
            <a:off x="2906713" y="3657600"/>
            <a:ext cx="271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Adult relationships</a:t>
            </a:r>
          </a:p>
        </p:txBody>
      </p:sp>
      <p:sp>
        <p:nvSpPr>
          <p:cNvPr id="95252" name="TextBox 26"/>
          <p:cNvSpPr txBox="1">
            <a:spLocks noChangeArrowheads="1"/>
          </p:cNvSpPr>
          <p:nvPr/>
        </p:nvSpPr>
        <p:spPr bwMode="auto">
          <a:xfrm>
            <a:off x="4021138" y="685800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Anger Mgt.</a:t>
            </a:r>
          </a:p>
        </p:txBody>
      </p:sp>
      <p:sp>
        <p:nvSpPr>
          <p:cNvPr id="95253" name="TextBox 28"/>
          <p:cNvSpPr txBox="1">
            <a:spLocks noChangeArrowheads="1"/>
          </p:cNvSpPr>
          <p:nvPr/>
        </p:nvSpPr>
        <p:spPr bwMode="auto">
          <a:xfrm>
            <a:off x="5083175" y="4572000"/>
            <a:ext cx="172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Attendance</a:t>
            </a:r>
          </a:p>
        </p:txBody>
      </p:sp>
      <p:sp>
        <p:nvSpPr>
          <p:cNvPr id="95254" name="TextBox 30"/>
          <p:cNvSpPr txBox="1">
            <a:spLocks noChangeArrowheads="1"/>
          </p:cNvSpPr>
          <p:nvPr/>
        </p:nvSpPr>
        <p:spPr bwMode="auto">
          <a:xfrm>
            <a:off x="5256213" y="5889625"/>
            <a:ext cx="235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Peer Interaction</a:t>
            </a:r>
          </a:p>
        </p:txBody>
      </p:sp>
      <p:sp>
        <p:nvSpPr>
          <p:cNvPr id="95255" name="TextBox 32"/>
          <p:cNvSpPr txBox="1">
            <a:spLocks noChangeArrowheads="1"/>
          </p:cNvSpPr>
          <p:nvPr/>
        </p:nvSpPr>
        <p:spPr bwMode="auto">
          <a:xfrm>
            <a:off x="4897438" y="2857500"/>
            <a:ext cx="1281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Science</a:t>
            </a:r>
          </a:p>
        </p:txBody>
      </p:sp>
      <p:sp>
        <p:nvSpPr>
          <p:cNvPr id="26649" name="TextBox 1"/>
          <p:cNvSpPr txBox="1">
            <a:spLocks noChangeArrowheads="1"/>
          </p:cNvSpPr>
          <p:nvPr/>
        </p:nvSpPr>
        <p:spPr bwMode="auto">
          <a:xfrm>
            <a:off x="1641475" y="2827338"/>
            <a:ext cx="6343650" cy="258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FF0000"/>
                </a:solidFill>
              </a:rPr>
              <a:t>LABEL__________</a:t>
            </a:r>
          </a:p>
          <a:p>
            <a:pPr algn="ctr" eaLnBrk="1" hangingPunct="1"/>
            <a:r>
              <a:rPr lang="en-US" sz="5400" b="1">
                <a:solidFill>
                  <a:srgbClr val="FF0000"/>
                </a:solidFill>
              </a:rPr>
              <a:t>NOT</a:t>
            </a:r>
          </a:p>
          <a:p>
            <a:pPr algn="ctr" eaLnBrk="1" hangingPunct="1"/>
            <a:r>
              <a:rPr lang="en-US" sz="5400" b="1">
                <a:solidFill>
                  <a:srgbClr val="FF0000"/>
                </a:solidFill>
              </a:rPr>
              <a:t>_______________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56063" y="2784475"/>
            <a:ext cx="3792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/>
              <a:t>BEHAVIOR</a:t>
            </a:r>
            <a:endParaRPr lang="en-US" sz="5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67013" y="4460875"/>
            <a:ext cx="41481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000000"/>
                </a:solidFill>
              </a:rPr>
              <a:t>STUDENTS!</a:t>
            </a:r>
          </a:p>
        </p:txBody>
      </p:sp>
    </p:spTree>
    <p:extLst>
      <p:ext uri="{BB962C8B-B14F-4D97-AF65-F5344CB8AC3E}">
        <p14:creationId xmlns:p14="http://schemas.microsoft.com/office/powerpoint/2010/main" val="27729124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 animBg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876300"/>
          </a:xfrm>
        </p:spPr>
        <p:txBody>
          <a:bodyPr/>
          <a:lstStyle/>
          <a:p>
            <a:pPr eaLnBrk="1" hangingPunct="1"/>
            <a:r>
              <a:rPr lang="en-US" sz="4200">
                <a:latin typeface="Arial" charset="0"/>
                <a:cs typeface="Arial" charset="0"/>
              </a:rPr>
              <a:t>PBIS</a:t>
            </a:r>
          </a:p>
        </p:txBody>
      </p:sp>
      <p:sp>
        <p:nvSpPr>
          <p:cNvPr id="56322" name="Oval 2"/>
          <p:cNvSpPr>
            <a:spLocks noChangeArrowheads="1"/>
          </p:cNvSpPr>
          <p:nvPr/>
        </p:nvSpPr>
        <p:spPr bwMode="auto">
          <a:xfrm>
            <a:off x="1603375" y="876300"/>
            <a:ext cx="3224213" cy="3175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4462463" y="825500"/>
            <a:ext cx="3224212" cy="3175000"/>
          </a:xfrm>
          <a:prstGeom prst="ellipse">
            <a:avLst/>
          </a:prstGeom>
          <a:solidFill>
            <a:srgbClr val="FF33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Calibri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3040063" y="2833688"/>
            <a:ext cx="3224212" cy="3178175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546350" y="1276350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SYSTEMS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836988" y="4116388"/>
            <a:ext cx="217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PRACTICES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03888" y="127635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cs typeface="Arial" charset="0"/>
              </a:rPr>
              <a:t>DATA</a:t>
            </a:r>
          </a:p>
        </p:txBody>
      </p:sp>
      <p:grpSp>
        <p:nvGrpSpPr>
          <p:cNvPr id="69640" name="Group 18"/>
          <p:cNvGrpSpPr>
            <a:grpSpLocks/>
          </p:cNvGrpSpPr>
          <p:nvPr/>
        </p:nvGrpSpPr>
        <p:grpSpPr bwMode="auto">
          <a:xfrm>
            <a:off x="-36513" y="660400"/>
            <a:ext cx="2271713" cy="1776413"/>
            <a:chOff x="454025" y="1452563"/>
            <a:chExt cx="2271174" cy="1776412"/>
          </a:xfrm>
        </p:grpSpPr>
        <p:sp>
          <p:nvSpPr>
            <p:cNvPr id="69647" name="Text Box 8"/>
            <p:cNvSpPr txBox="1">
              <a:spLocks noChangeArrowheads="1"/>
            </p:cNvSpPr>
            <p:nvPr/>
          </p:nvSpPr>
          <p:spPr bwMode="auto">
            <a:xfrm>
              <a:off x="454025" y="1452563"/>
              <a:ext cx="22711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Staff Behavior</a:t>
              </a:r>
            </a:p>
          </p:txBody>
        </p:sp>
        <p:sp>
          <p:nvSpPr>
            <p:cNvPr id="69648" name="AutoShape 13"/>
            <p:cNvSpPr>
              <a:spLocks noChangeArrowheads="1"/>
            </p:cNvSpPr>
            <p:nvPr/>
          </p:nvSpPr>
          <p:spPr bwMode="auto">
            <a:xfrm flipV="1">
              <a:off x="1143000" y="2360613"/>
              <a:ext cx="814388" cy="86836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1" name="Group 21"/>
          <p:cNvGrpSpPr>
            <a:grpSpLocks/>
          </p:cNvGrpSpPr>
          <p:nvPr/>
        </p:nvGrpSpPr>
        <p:grpSpPr bwMode="auto">
          <a:xfrm>
            <a:off x="7423150" y="811213"/>
            <a:ext cx="2078038" cy="2187575"/>
            <a:chOff x="6934200" y="1417955"/>
            <a:chExt cx="2078038" cy="2187998"/>
          </a:xfrm>
        </p:grpSpPr>
        <p:sp>
          <p:nvSpPr>
            <p:cNvPr id="69645" name="Text Box 9"/>
            <p:cNvSpPr txBox="1">
              <a:spLocks noChangeArrowheads="1"/>
            </p:cNvSpPr>
            <p:nvPr/>
          </p:nvSpPr>
          <p:spPr bwMode="auto">
            <a:xfrm>
              <a:off x="6934200" y="1417955"/>
              <a:ext cx="2078038" cy="120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Decision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Making</a:t>
              </a:r>
            </a:p>
          </p:txBody>
        </p:sp>
        <p:sp>
          <p:nvSpPr>
            <p:cNvPr id="69646" name="AutoShape 11"/>
            <p:cNvSpPr>
              <a:spLocks noChangeArrowheads="1"/>
            </p:cNvSpPr>
            <p:nvPr/>
          </p:nvSpPr>
          <p:spPr bwMode="auto">
            <a:xfrm rot="-10590488">
              <a:off x="7227508" y="2691553"/>
              <a:ext cx="762000" cy="914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046 h 21600"/>
                <a:gd name="T14" fmla="*/ 17023 w 21600"/>
                <a:gd name="T15" fmla="*/ 9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046"/>
                  </a:lnTo>
                  <a:cubicBezTo>
                    <a:pt x="5564" y="3046"/>
                    <a:pt x="0" y="7126"/>
                    <a:pt x="0" y="12158"/>
                  </a:cubicBezTo>
                  <a:lnTo>
                    <a:pt x="0" y="21600"/>
                  </a:lnTo>
                  <a:lnTo>
                    <a:pt x="6200" y="21600"/>
                  </a:lnTo>
                  <a:lnTo>
                    <a:pt x="6200" y="12158"/>
                  </a:lnTo>
                  <a:cubicBezTo>
                    <a:pt x="6200" y="10476"/>
                    <a:pt x="8988" y="9112"/>
                    <a:pt x="12427" y="911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2" name="Group 25"/>
          <p:cNvGrpSpPr>
            <a:grpSpLocks/>
          </p:cNvGrpSpPr>
          <p:nvPr/>
        </p:nvGrpSpPr>
        <p:grpSpPr bwMode="auto">
          <a:xfrm>
            <a:off x="1560513" y="4492625"/>
            <a:ext cx="2732087" cy="1768475"/>
            <a:chOff x="1456633" y="4301032"/>
            <a:chExt cx="2732688" cy="1769496"/>
          </a:xfrm>
        </p:grpSpPr>
        <p:sp>
          <p:nvSpPr>
            <p:cNvPr id="69643" name="Text Box 10"/>
            <p:cNvSpPr txBox="1">
              <a:spLocks noChangeArrowheads="1"/>
            </p:cNvSpPr>
            <p:nvPr/>
          </p:nvSpPr>
          <p:spPr bwMode="auto">
            <a:xfrm>
              <a:off x="1456633" y="5239439"/>
              <a:ext cx="2732688" cy="83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cs typeface="Arial" charset="0"/>
                </a:rPr>
                <a:t>Supporting</a:t>
              </a:r>
            </a:p>
            <a:p>
              <a:pPr eaLnBrk="1" hangingPunct="1"/>
              <a:r>
                <a:rPr lang="en-US" b="1">
                  <a:cs typeface="Arial" charset="0"/>
                </a:rPr>
                <a:t>Student Behavior</a:t>
              </a: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auto">
            <a:xfrm rot="-56667">
              <a:off x="2169800" y="4301032"/>
              <a:ext cx="762000" cy="91598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3046 h 21600"/>
                <a:gd name="T14" fmla="*/ 17023 w 21600"/>
                <a:gd name="T15" fmla="*/ 9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3046"/>
                  </a:lnTo>
                  <a:cubicBezTo>
                    <a:pt x="5564" y="3046"/>
                    <a:pt x="0" y="7126"/>
                    <a:pt x="0" y="12158"/>
                  </a:cubicBezTo>
                  <a:lnTo>
                    <a:pt x="0" y="21600"/>
                  </a:lnTo>
                  <a:lnTo>
                    <a:pt x="6200" y="21600"/>
                  </a:lnTo>
                  <a:lnTo>
                    <a:pt x="6200" y="12158"/>
                  </a:lnTo>
                  <a:cubicBezTo>
                    <a:pt x="6200" y="10476"/>
                    <a:pt x="8988" y="9112"/>
                    <a:pt x="12427" y="911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41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96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3"/>
          <p:cNvSpPr>
            <a:spLocks noGrp="1"/>
          </p:cNvSpPr>
          <p:nvPr>
            <p:ph idx="1"/>
          </p:nvPr>
        </p:nvSpPr>
        <p:spPr>
          <a:xfrm>
            <a:off x="871538" y="2540000"/>
            <a:ext cx="7408862" cy="35861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Symbol" charset="0"/>
              <a:buNone/>
              <a:defRPr/>
            </a:pPr>
            <a:r>
              <a:rPr lang="en-US" sz="2600" dirty="0" smtClean="0">
                <a:latin typeface="Arial"/>
                <a:cs typeface="Arial"/>
              </a:rPr>
              <a:t>Essential Features: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rabicPeriod"/>
              <a:defRPr/>
            </a:pPr>
            <a:r>
              <a:rPr lang="en-US" sz="2600" dirty="0" smtClean="0">
                <a:latin typeface="Arial"/>
                <a:cs typeface="Arial"/>
              </a:rPr>
              <a:t>Purpose Statement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rabicPeriod"/>
              <a:defRPr/>
            </a:pPr>
            <a:r>
              <a:rPr lang="en-US" sz="2600" dirty="0" smtClean="0">
                <a:latin typeface="Arial"/>
                <a:cs typeface="Arial"/>
              </a:rPr>
              <a:t>Defining </a:t>
            </a:r>
            <a:r>
              <a:rPr lang="en-US" sz="2600" dirty="0">
                <a:latin typeface="Arial"/>
                <a:cs typeface="Arial"/>
              </a:rPr>
              <a:t>behavior expectations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rabicPeriod"/>
              <a:defRPr/>
            </a:pPr>
            <a:r>
              <a:rPr lang="en-US" sz="2600" dirty="0">
                <a:latin typeface="Arial"/>
                <a:cs typeface="Arial"/>
              </a:rPr>
              <a:t>Teaching expected behavior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rabicPeriod"/>
              <a:defRPr/>
            </a:pPr>
            <a:r>
              <a:rPr lang="en-US" sz="2600" dirty="0">
                <a:latin typeface="Arial"/>
                <a:cs typeface="Arial"/>
              </a:rPr>
              <a:t>Acknowledging expected behavior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rabicPeriod"/>
              <a:defRPr/>
            </a:pPr>
            <a:r>
              <a:rPr lang="en-US" sz="2600" dirty="0">
                <a:latin typeface="Arial"/>
                <a:cs typeface="Arial"/>
              </a:rPr>
              <a:t>Discouraging problem behaviors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rabicPeriod"/>
              <a:defRPr/>
            </a:pPr>
            <a:r>
              <a:rPr lang="en-US" sz="2600" dirty="0">
                <a:latin typeface="Arial"/>
                <a:cs typeface="Arial"/>
              </a:rPr>
              <a:t>Creating procedures for record-keeping and decision making.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en-US" dirty="0">
              <a:latin typeface="Arial"/>
              <a:cs typeface="Arial"/>
            </a:endParaRPr>
          </a:p>
          <a:p>
            <a:pPr marL="514350" indent="-514350" eaLnBrk="1" hangingPunct="1"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501650"/>
            <a:ext cx="9144000" cy="85883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PBIS at the Universal Level is about..</a:t>
            </a:r>
            <a:r>
              <a:rPr lang="en-US" sz="5400">
                <a:latin typeface="Arial" charset="0"/>
                <a:cs typeface="Arial" charset="0"/>
              </a:rPr>
              <a:t> </a:t>
            </a: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928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Symbol" charset="0"/>
              <a:buNone/>
              <a:defRPr/>
            </a:pPr>
            <a:r>
              <a:rPr lang="en-US" sz="3600" dirty="0" smtClean="0"/>
              <a:t>“The </a:t>
            </a:r>
            <a:r>
              <a:rPr lang="en-US" sz="3600" dirty="0"/>
              <a:t>purpose of our </a:t>
            </a:r>
            <a:r>
              <a:rPr lang="en-US" sz="3600" dirty="0" smtClean="0"/>
              <a:t>PBIS team </a:t>
            </a:r>
            <a:r>
              <a:rPr lang="en-US" sz="3600" dirty="0"/>
              <a:t>is to teach and </a:t>
            </a:r>
            <a:r>
              <a:rPr lang="en-US" sz="3600" dirty="0" smtClean="0"/>
              <a:t>promote </a:t>
            </a:r>
            <a:r>
              <a:rPr lang="en-US" sz="3600" dirty="0"/>
              <a:t>positive behaviors </a:t>
            </a:r>
            <a:r>
              <a:rPr lang="en-US" sz="3600" dirty="0" smtClean="0"/>
              <a:t>through </a:t>
            </a:r>
            <a:r>
              <a:rPr lang="en-US" sz="3600" dirty="0"/>
              <a:t>consistent </a:t>
            </a:r>
            <a:r>
              <a:rPr lang="en-US" sz="3600" dirty="0" smtClean="0"/>
              <a:t>responses</a:t>
            </a:r>
            <a:r>
              <a:rPr lang="en-US" sz="3600" dirty="0"/>
              <a:t>, common </a:t>
            </a:r>
            <a:r>
              <a:rPr lang="en-US" sz="3600" dirty="0" smtClean="0"/>
              <a:t>language</a:t>
            </a:r>
            <a:r>
              <a:rPr lang="en-US" sz="3600" dirty="0"/>
              <a:t>, and data </a:t>
            </a:r>
            <a:r>
              <a:rPr lang="en-US" sz="3600" dirty="0" smtClean="0"/>
              <a:t>driven decisions” </a:t>
            </a:r>
          </a:p>
          <a:p>
            <a:pPr marL="0" indent="0" algn="ctr" eaLnBrk="1" hangingPunct="1">
              <a:buFont typeface="Symbol" charset="0"/>
              <a:buNone/>
              <a:defRPr/>
            </a:pPr>
            <a:r>
              <a:rPr lang="en-US" sz="3600" dirty="0" smtClean="0"/>
              <a:t>– </a:t>
            </a:r>
            <a:r>
              <a:rPr lang="en-US" sz="2800" dirty="0" smtClean="0"/>
              <a:t>Allen Brook School</a:t>
            </a:r>
            <a:endParaRPr lang="en-US" sz="28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983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1. Importance of PBIS Statement of Purpose</a:t>
            </a:r>
          </a:p>
        </p:txBody>
      </p:sp>
    </p:spTree>
    <p:extLst>
      <p:ext uri="{BB962C8B-B14F-4D97-AF65-F5344CB8AC3E}">
        <p14:creationId xmlns:p14="http://schemas.microsoft.com/office/powerpoint/2010/main" val="126484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1804</Words>
  <Application>Microsoft Macintosh PowerPoint</Application>
  <PresentationFormat>On-screen Show (4:3)</PresentationFormat>
  <Paragraphs>340</Paragraphs>
  <Slides>34</Slides>
  <Notes>27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Waveform</vt:lpstr>
      <vt:lpstr>Refresher in VTPBiS Features </vt:lpstr>
      <vt:lpstr>PowerPoint Presentation</vt:lpstr>
      <vt:lpstr>WorkshopOutcomes </vt:lpstr>
      <vt:lpstr>Review for VTPBiS Fluency</vt:lpstr>
      <vt:lpstr>VTPBiS Review</vt:lpstr>
      <vt:lpstr>PowerPoint Presentation</vt:lpstr>
      <vt:lpstr>PBIS</vt:lpstr>
      <vt:lpstr>PBIS at the Universal Level is about.. </vt:lpstr>
      <vt:lpstr>1. Importance of PBIS Statement of Purpose</vt:lpstr>
      <vt:lpstr>2. Defining Behavior Expectations Why is this important? </vt:lpstr>
      <vt:lpstr>PowerPoint Presentation</vt:lpstr>
      <vt:lpstr>3. Teaching Behavior Expectations</vt:lpstr>
      <vt:lpstr>3. Teaching Behavior Expectations </vt:lpstr>
      <vt:lpstr>PowerPoint Presentation</vt:lpstr>
      <vt:lpstr>PowerPoint Presentation</vt:lpstr>
      <vt:lpstr>5. Discouraging Problem Behavior</vt:lpstr>
      <vt:lpstr>5. Discouraging Problem Behavior</vt:lpstr>
      <vt:lpstr>PBIS</vt:lpstr>
      <vt:lpstr>What do you see this PBIS Leadership Team doing?</vt:lpstr>
      <vt:lpstr> TIPS Problem-Solving “Mantra” Innovation neutral:  Use for Reading, Behavior, Math, School Improvement </vt:lpstr>
      <vt:lpstr>Types of Data to Consider</vt:lpstr>
      <vt:lpstr>Big Ideas About Data…</vt:lpstr>
      <vt:lpstr>PBIS</vt:lpstr>
      <vt:lpstr>How do we break through barriers, implement with fidelity so we can sustain PBIS?</vt:lpstr>
      <vt:lpstr>What is Sustainability?</vt:lpstr>
      <vt:lpstr> What is the strongest predictor of PBIS sustainability?</vt:lpstr>
      <vt:lpstr>What is more important to sustainability?</vt:lpstr>
      <vt:lpstr>Both!</vt:lpstr>
      <vt:lpstr>Factors that Help or Hinder Sustainability</vt:lpstr>
      <vt:lpstr>Activity</vt:lpstr>
      <vt:lpstr>Guiding Principles for Sustainability:</vt:lpstr>
      <vt:lpstr>PowerPoint Presentation</vt:lpstr>
      <vt:lpstr>Insert TA map</vt:lpstr>
      <vt:lpstr>Calendars</vt:lpstr>
    </vt:vector>
  </TitlesOfParts>
  <Company>UVM CESS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Refresher in VTPBiS Features </dc:title>
  <dc:creator>University of Vermont College of Education and Social Services</dc:creator>
  <cp:lastModifiedBy>University of Vermont College of Education and Social Services</cp:lastModifiedBy>
  <cp:revision>26</cp:revision>
  <dcterms:created xsi:type="dcterms:W3CDTF">2015-09-01T14:20:54Z</dcterms:created>
  <dcterms:modified xsi:type="dcterms:W3CDTF">2015-10-05T16:12:02Z</dcterms:modified>
</cp:coreProperties>
</file>