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422" autoAdjust="0"/>
  </p:normalViewPr>
  <p:slideViewPr>
    <p:cSldViewPr snapToGrid="0" snapToObjects="1">
      <p:cViewPr varScale="1">
        <p:scale>
          <a:sx n="113" d="100"/>
          <a:sy n="113" d="100"/>
        </p:scale>
        <p:origin x="-232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E53BA1-07D7-DC44-9CF2-9D1A07CA72D4}" type="datetimeFigureOut">
              <a:rPr lang="en-US" smtClean="0"/>
              <a:t>10/8/15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31ED1-E88F-884F-B759-D07E17B31A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32279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1586169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1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2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3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4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5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6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7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  <a:p>
            <a:pPr lvl="8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student voting for Cinema Day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faculty roll-out for year 1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Exploratory students w/Shari Carr - teaching PSA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a rut you have been in?  what has helped you get out of it?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F55D4B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 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2191050" y="1820362"/>
            <a:ext cx="4761899" cy="1159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1pPr>
            <a:lvl2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2pPr>
            <a:lvl3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3pPr>
            <a:lvl4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4pPr>
            <a:lvl5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5pPr>
            <a:lvl6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6pPr>
            <a:lvl7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7pPr>
            <a:lvl8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8pPr>
            <a:lvl9pPr algn="ctr">
              <a:spcBef>
                <a:spcPts val="0"/>
              </a:spcBef>
              <a:buClr>
                <a:srgbClr val="FFFFFF"/>
              </a:buClr>
              <a:buSzPct val="100000"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dark">
    <p:bg>
      <p:bgPr>
        <a:solidFill>
          <a:srgbClr val="95A5A6"/>
        </a:solid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hape 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lor">
    <p:bg>
      <p:bgPr>
        <a:solidFill>
          <a:srgbClr val="F55D4B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hape 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2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SzPct val="100000"/>
              <a:defRPr sz="5200"/>
            </a:lvl1pPr>
            <a:lvl2pPr algn="ctr" rtl="0">
              <a:spcBef>
                <a:spcPts val="0"/>
              </a:spcBef>
              <a:buSzPct val="100000"/>
              <a:defRPr sz="5200"/>
            </a:lvl2pPr>
            <a:lvl3pPr algn="ctr" rtl="0">
              <a:spcBef>
                <a:spcPts val="0"/>
              </a:spcBef>
              <a:buSzPct val="100000"/>
              <a:defRPr sz="5200"/>
            </a:lvl3pPr>
            <a:lvl4pPr algn="ctr" rtl="0">
              <a:spcBef>
                <a:spcPts val="0"/>
              </a:spcBef>
              <a:buSzPct val="100000"/>
              <a:defRPr sz="5200"/>
            </a:lvl4pPr>
            <a:lvl5pPr algn="ctr" rtl="0">
              <a:spcBef>
                <a:spcPts val="0"/>
              </a:spcBef>
              <a:buSzPct val="100000"/>
              <a:defRPr sz="5200"/>
            </a:lvl5pPr>
            <a:lvl6pPr algn="ctr" rtl="0">
              <a:spcBef>
                <a:spcPts val="0"/>
              </a:spcBef>
              <a:buSzPct val="100000"/>
              <a:defRPr sz="5200"/>
            </a:lvl6pPr>
            <a:lvl7pPr algn="ctr" rtl="0">
              <a:spcBef>
                <a:spcPts val="0"/>
              </a:spcBef>
              <a:buSzPct val="100000"/>
              <a:defRPr sz="5200"/>
            </a:lvl7pPr>
            <a:lvl8pPr algn="ctr" rtl="0">
              <a:spcBef>
                <a:spcPts val="0"/>
              </a:spcBef>
              <a:buSzPct val="100000"/>
              <a:defRPr sz="5200"/>
            </a:lvl8pPr>
            <a:lvl9pPr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822959" y="822959"/>
            <a:ext cx="3200399" cy="27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700016" y="822959"/>
            <a:ext cx="3200399" cy="278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 rot="-1985953">
            <a:off x="309006" y="4391142"/>
            <a:ext cx="1960664" cy="1742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517514" y="4713841"/>
            <a:ext cx="4724400" cy="205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idx="12"/>
          </p:nvPr>
        </p:nvSpPr>
        <p:spPr>
          <a:xfrm>
            <a:off x="8401038" y="4628116"/>
            <a:ext cx="502800" cy="377099"/>
          </a:xfrm>
          <a:prstGeom prst="ellipse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</a:pPr>
            <a:endParaRPr/>
          </a:p>
          <a:p>
            <a:pPr marL="457200" marR="0" lvl="1" indent="0" algn="l" rtl="0">
              <a:spcBef>
                <a:spcPts val="0"/>
              </a:spcBef>
            </a:pPr>
            <a:endParaRPr/>
          </a:p>
          <a:p>
            <a:pPr marL="914400" marR="0" lvl="2" indent="0" algn="l" rtl="0">
              <a:spcBef>
                <a:spcPts val="0"/>
              </a:spcBef>
            </a:pPr>
            <a:endParaRPr/>
          </a:p>
          <a:p>
            <a:pPr marL="1371600" marR="0" lvl="3" indent="0" algn="l" rtl="0">
              <a:spcBef>
                <a:spcPts val="0"/>
              </a:spcBef>
            </a:pPr>
            <a:endParaRPr/>
          </a:p>
          <a:p>
            <a:pPr marL="1828800" marR="0" lvl="4" indent="0" algn="l" rtl="0">
              <a:spcBef>
                <a:spcPts val="0"/>
              </a:spcBef>
            </a:pPr>
            <a:endParaRPr/>
          </a:p>
          <a:p>
            <a:pPr marL="2286000" marR="0" lvl="5" indent="0" algn="l" rtl="0">
              <a:spcBef>
                <a:spcPts val="0"/>
              </a:spcBef>
            </a:pPr>
            <a:endParaRPr/>
          </a:p>
          <a:p>
            <a:pPr marL="2743200" marR="0" lvl="6" indent="0" algn="l" rtl="0">
              <a:spcBef>
                <a:spcPts val="0"/>
              </a:spcBef>
            </a:pPr>
            <a:endParaRPr/>
          </a:p>
          <a:p>
            <a:pPr marL="3200400" marR="0" lvl="7" indent="0" algn="l" rtl="0">
              <a:spcBef>
                <a:spcPts val="0"/>
              </a:spcBef>
            </a:pPr>
            <a:endParaRPr/>
          </a:p>
          <a:p>
            <a:pPr marL="3657600" marR="0" lvl="8" indent="0" algn="l" rtl="0">
              <a:spcBef>
                <a:spcPts val="0"/>
              </a:spcBef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22959" y="274320"/>
            <a:ext cx="7520999" cy="41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dk1"/>
              </a:buClr>
              <a:buFont typeface="Souce Sans Pro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457199" y="971550"/>
            <a:ext cx="8228100" cy="1445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457199" y="2480982"/>
            <a:ext cx="8228100" cy="800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600"/>
              </a:spcBef>
              <a:spcAft>
                <a:spcPts val="0"/>
              </a:spcAft>
              <a:buClr>
                <a:srgbClr val="C1F944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5789612" y="4767262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305300" y="4767262"/>
            <a:ext cx="533399" cy="273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fld id="{00000000-1234-1234-1234-123412341234}" type="slidenum">
              <a:rPr lang="en" sz="1100" b="1" i="0" u="none" strike="noStrike" cap="none" baseline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100" b="1" i="0" u="none" strike="noStrike" cap="none" baseline="0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bg>
      <p:bgPr>
        <a:solidFill>
          <a:srgbClr val="95A5A6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hape 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1557875" y="1411893"/>
            <a:ext cx="6028199" cy="11597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1pPr>
            <a:lvl2pPr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2pPr>
            <a:lvl3pPr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3pPr>
            <a:lvl4pPr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4pPr>
            <a:lvl5pPr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5pPr>
            <a:lvl6pPr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6pPr>
            <a:lvl7pPr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7pPr>
            <a:lvl8pPr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8pPr>
            <a:lvl9pPr algn="ctr" rtl="0">
              <a:spcBef>
                <a:spcPts val="0"/>
              </a:spcBef>
              <a:buClr>
                <a:srgbClr val="FFFFFF"/>
              </a:buClr>
              <a:buSzPct val="100000"/>
              <a:defRPr sz="54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1557875" y="2497163"/>
            <a:ext cx="6028199" cy="795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1800">
                <a:solidFill>
                  <a:srgbClr val="434343"/>
                </a:solidFill>
              </a:defRPr>
            </a:lvl1pPr>
            <a:lvl2pPr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2pPr>
            <a:lvl3pPr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3pPr>
            <a:lvl4pPr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4pPr>
            <a:lvl5pPr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5pPr>
            <a:lvl6pPr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6pPr>
            <a:lvl7pPr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7pPr>
            <a:lvl8pPr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8pPr>
            <a:lvl9pPr algn="ctr" rtl="0">
              <a:spcBef>
                <a:spcPts val="0"/>
              </a:spcBef>
              <a:buClr>
                <a:srgbClr val="434343"/>
              </a:buClr>
              <a:buSzPct val="100000"/>
              <a:buNone/>
              <a:defRPr sz="30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1832400" y="1990350"/>
            <a:ext cx="5479200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1pPr>
            <a:lvl2pPr algn="ctr" rtl="0">
              <a:spcBef>
                <a:spcPts val="0"/>
              </a:spcBef>
              <a:buClr>
                <a:srgbClr val="F55D4B"/>
              </a:buClr>
              <a:defRPr i="1">
                <a:solidFill>
                  <a:srgbClr val="F55D4B"/>
                </a:solidFill>
              </a:defRPr>
            </a:lvl2pPr>
            <a:lvl3pPr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3pPr>
            <a:lvl4pPr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4pPr>
            <a:lvl5pPr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5pPr>
            <a:lvl6pPr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6pPr>
            <a:lvl7pPr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7pPr>
            <a:lvl8pPr algn="ctr" rtl="0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8pPr>
            <a:lvl9pPr algn="ctr">
              <a:spcBef>
                <a:spcPts val="0"/>
              </a:spcBef>
              <a:buClr>
                <a:srgbClr val="F55D4B"/>
              </a:buClr>
              <a:buSzPct val="100000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hape 1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499" cy="3498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hape 2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1131725" y="1329862"/>
            <a:ext cx="3339599" cy="348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22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buSzPct val="100000"/>
              <a:defRPr sz="2200"/>
            </a:lvl3pPr>
            <a:lvl4pPr>
              <a:spcBef>
                <a:spcPts val="0"/>
              </a:spcBef>
              <a:buSzPct val="100000"/>
              <a:defRPr sz="2200"/>
            </a:lvl4pPr>
            <a:lvl5pPr>
              <a:spcBef>
                <a:spcPts val="0"/>
              </a:spcBef>
              <a:buSzPct val="100000"/>
              <a:defRPr sz="2200"/>
            </a:lvl5pPr>
            <a:lvl6pPr>
              <a:spcBef>
                <a:spcPts val="0"/>
              </a:spcBef>
              <a:buSzPct val="100000"/>
              <a:defRPr sz="2200"/>
            </a:lvl6pPr>
            <a:lvl7pPr>
              <a:spcBef>
                <a:spcPts val="0"/>
              </a:spcBef>
              <a:buSzPct val="100000"/>
              <a:defRPr sz="2200"/>
            </a:lvl7pPr>
            <a:lvl8pPr>
              <a:spcBef>
                <a:spcPts val="0"/>
              </a:spcBef>
              <a:buSzPct val="100000"/>
              <a:defRPr sz="2200"/>
            </a:lvl8pPr>
            <a:lvl9pPr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72553" y="1329862"/>
            <a:ext cx="3339599" cy="3481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SzPct val="100000"/>
              <a:defRPr sz="22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buSzPct val="100000"/>
              <a:defRPr sz="2200"/>
            </a:lvl3pPr>
            <a:lvl4pPr>
              <a:spcBef>
                <a:spcPts val="0"/>
              </a:spcBef>
              <a:buSzPct val="100000"/>
              <a:defRPr sz="2200"/>
            </a:lvl4pPr>
            <a:lvl5pPr>
              <a:spcBef>
                <a:spcPts val="0"/>
              </a:spcBef>
              <a:buSzPct val="100000"/>
              <a:defRPr sz="2200"/>
            </a:lvl5pPr>
            <a:lvl6pPr>
              <a:spcBef>
                <a:spcPts val="0"/>
              </a:spcBef>
              <a:buSzPct val="100000"/>
              <a:defRPr sz="2200"/>
            </a:lvl6pPr>
            <a:lvl7pPr>
              <a:spcBef>
                <a:spcPts val="0"/>
              </a:spcBef>
              <a:buSzPct val="100000"/>
              <a:defRPr sz="2200"/>
            </a:lvl7pPr>
            <a:lvl8pPr>
              <a:spcBef>
                <a:spcPts val="0"/>
              </a:spcBef>
              <a:buSzPct val="100000"/>
              <a:defRPr sz="2200"/>
            </a:lvl8pPr>
            <a:lvl9pPr>
              <a:spcBef>
                <a:spcPts val="0"/>
              </a:spcBef>
              <a:buSzPct val="100000"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977300" y="1279068"/>
            <a:ext cx="2296500" cy="3532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3391602" y="1279068"/>
            <a:ext cx="2296500" cy="3532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3"/>
          </p:nvPr>
        </p:nvSpPr>
        <p:spPr>
          <a:xfrm>
            <a:off x="5805905" y="1279068"/>
            <a:ext cx="2296500" cy="3532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SzPct val="100000"/>
              <a:defRPr sz="1800"/>
            </a:lvl1pPr>
            <a:lvl2pPr rtl="0">
              <a:spcBef>
                <a:spcPts val="0"/>
              </a:spcBef>
              <a:buSzPct val="100000"/>
              <a:defRPr sz="1800"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Shape 3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6857999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57200" y="4085775"/>
            <a:ext cx="8229600" cy="428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Font typeface="Amatic SC"/>
              <a:buNone/>
              <a:defRPr sz="2400" b="1"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hape 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6F7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1131750" y="737325"/>
            <a:ext cx="6880499" cy="58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algn="ctr">
              <a:spcBef>
                <a:spcPts val="0"/>
              </a:spcBef>
              <a:buClr>
                <a:srgbClr val="F55D4B"/>
              </a:buClr>
              <a:buSzPct val="1000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1131750" y="1427100"/>
            <a:ext cx="6880499" cy="3498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rgbClr val="2C3E50"/>
              </a:buClr>
              <a:buSzPct val="1000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>
              <a:spcBef>
                <a:spcPts val="48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>
              <a:spcBef>
                <a:spcPts val="360"/>
              </a:spcBef>
              <a:buClr>
                <a:srgbClr val="2C3E50"/>
              </a:buClr>
              <a:buSzPct val="100000"/>
              <a:buFont typeface="Merriweather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7Aa7ltNyYy8" TargetMode="External"/><Relationship Id="rId4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MzEJiPpvh9Y" TargetMode="External"/><Relationship Id="rId4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S4KHFmJwY48" TargetMode="External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fDkpEpkXLwg" TargetMode="External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be.com/v/eSX8nOtnjh0" TargetMode="External"/><Relationship Id="rId4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BPo8n9fNvEhrnWhv9YoxpIf-lQQq_tSFNVqxFR1JLyQ/edit?usp=sharing" TargetMode="External"/><Relationship Id="rId4" Type="http://schemas.openxmlformats.org/officeDocument/2006/relationships/hyperlink" Target="https://docs.google.com/a/cssu.org/spreadsheets/d/1Ndg8DoDTdPGOwLKiAHF8OewDBsErLB7encdDwf15etU/edit?usp=sharing" TargetMode="External"/><Relationship Id="rId5" Type="http://schemas.openxmlformats.org/officeDocument/2006/relationships/hyperlink" Target="https://docs.google.com/a/cssu.org/document/d/1uvQeEiI7XThZd90M2pwBVc56aJWsTW7B5unCfOoiu2I/edit?usp=sharing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Enhancing PBiS through 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Social Media + Technology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116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Sarah Schoolcraft</a:t>
            </a:r>
          </a:p>
          <a:p>
            <a:pPr>
              <a:spcBef>
                <a:spcPts val="0"/>
              </a:spcBef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Williston Central School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1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0" y="4200125"/>
            <a:ext cx="9144000" cy="680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400" b="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Lesson Plans are organized by location and posted 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b="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on a Google Site which is accessible to all adults. </a:t>
            </a:r>
          </a:p>
        </p:txBody>
      </p:sp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t="-9870" b="9870"/>
          <a:stretch/>
        </p:blipFill>
        <p:spPr>
          <a:xfrm>
            <a:off x="0" y="892381"/>
            <a:ext cx="9144000" cy="3198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858600" y="-131225"/>
            <a:ext cx="7426800" cy="1023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rPr>
              <a:t>Google Sites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ctr" rtl="0">
              <a:spcBef>
                <a:spcPts val="0"/>
              </a:spcBef>
            </a:pPr>
            <a:endParaRPr lang="en-US" smtClean="0"/>
          </a:p>
          <a:p>
            <a:pPr marL="457200" marR="0" lvl="1" indent="0" algn="l" rtl="0">
              <a:spcBef>
                <a:spcPts val="0"/>
              </a:spcBef>
            </a:pPr>
            <a:endParaRPr lang="en-US" smtClean="0"/>
          </a:p>
          <a:p>
            <a:pPr marL="914400" marR="0" lvl="2" indent="0" algn="l" rtl="0">
              <a:spcBef>
                <a:spcPts val="0"/>
              </a:spcBef>
            </a:pPr>
            <a:endParaRPr lang="en-US" smtClean="0"/>
          </a:p>
          <a:p>
            <a:pPr marL="1371600" marR="0" lvl="3" indent="0" algn="l" rtl="0">
              <a:spcBef>
                <a:spcPts val="0"/>
              </a:spcBef>
            </a:pPr>
            <a:endParaRPr lang="en-US" smtClean="0"/>
          </a:p>
          <a:p>
            <a:pPr marL="1828800" marR="0" lvl="4" indent="0" algn="l" rtl="0">
              <a:spcBef>
                <a:spcPts val="0"/>
              </a:spcBef>
            </a:pPr>
            <a:endParaRPr lang="en-US" smtClean="0"/>
          </a:p>
          <a:p>
            <a:pPr marL="2286000" marR="0" lvl="5" indent="0" algn="l" rtl="0">
              <a:spcBef>
                <a:spcPts val="0"/>
              </a:spcBef>
            </a:pPr>
            <a:endParaRPr lang="en-US" smtClean="0"/>
          </a:p>
          <a:p>
            <a:pPr marL="2743200" marR="0" lvl="6" indent="0" algn="l" rtl="0">
              <a:spcBef>
                <a:spcPts val="0"/>
              </a:spcBef>
            </a:pPr>
            <a:endParaRPr lang="en-US" smtClean="0"/>
          </a:p>
          <a:p>
            <a:pPr marL="3200400" marR="0" lvl="7" indent="0" algn="l" rtl="0">
              <a:spcBef>
                <a:spcPts val="0"/>
              </a:spcBef>
            </a:pPr>
            <a:endParaRPr lang="en-US" smtClean="0"/>
          </a:p>
          <a:p>
            <a:pPr marL="3657600" marR="0" lvl="8" indent="0" algn="l" rtl="0">
              <a:spcBef>
                <a:spcPts val="0"/>
              </a:spcBef>
            </a:pP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56195" y="600201"/>
            <a:ext cx="9052800" cy="58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/>
              <a:t>Collecting Data from Students - For Celebration Planning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900" y="1183100"/>
            <a:ext cx="5183735" cy="3894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1749" y="97475"/>
            <a:ext cx="6386869" cy="494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1328575" y="0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Faculty &amp; Staff Feedback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41837" y="582899"/>
            <a:ext cx="9627674" cy="4247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1131750" y="564350"/>
            <a:ext cx="6880499" cy="1113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lang="en" sz="3600"/>
              <a:t>Capturing Cell-a-Brations and Important Moments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6" name="Shape 146">
            <a:hlinkClick r:id="rId3"/>
          </p:cNvPr>
          <p:cNvSpPr/>
          <p:nvPr/>
        </p:nvSpPr>
        <p:spPr>
          <a:xfrm>
            <a:off x="2140925" y="1312800"/>
            <a:ext cx="4572000" cy="3429000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557133" y="757105"/>
            <a:ext cx="8182499" cy="964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3600" dirty="0"/>
              <a:t>PBiS Sponsored Dance - </a:t>
            </a:r>
          </a:p>
          <a:p>
            <a:pPr>
              <a:spcBef>
                <a:spcPts val="0"/>
              </a:spcBef>
              <a:buNone/>
            </a:pPr>
            <a:r>
              <a:rPr lang="en" sz="3600" dirty="0"/>
              <a:t>fundraising opportunity/giving back to the community</a:t>
            </a:r>
          </a:p>
        </p:txBody>
      </p:sp>
      <p:pic>
        <p:nvPicPr>
          <p:cNvPr id="152" name="Shape 1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3975" y="1622200"/>
            <a:ext cx="5796249" cy="3306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1131750" y="152750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Teaching Expected Behaviors</a:t>
            </a:r>
          </a:p>
        </p:txBody>
      </p:sp>
      <p:sp>
        <p:nvSpPr>
          <p:cNvPr id="158" name="Shape 158">
            <a:hlinkClick r:id="rId3"/>
          </p:cNvPr>
          <p:cNvSpPr/>
          <p:nvPr/>
        </p:nvSpPr>
        <p:spPr>
          <a:xfrm>
            <a:off x="1955516" y="857250"/>
            <a:ext cx="5071064" cy="4009476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1131750" y="431953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/>
              <a:t>Cell-A-Bration:  Extra Recess</a:t>
            </a:r>
          </a:p>
        </p:txBody>
      </p:sp>
      <p:sp>
        <p:nvSpPr>
          <p:cNvPr id="164" name="Shape 164">
            <a:hlinkClick r:id="rId3"/>
          </p:cNvPr>
          <p:cNvSpPr/>
          <p:nvPr/>
        </p:nvSpPr>
        <p:spPr>
          <a:xfrm>
            <a:off x="2090378" y="1014852"/>
            <a:ext cx="4767622" cy="3785748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606884" y="594540"/>
            <a:ext cx="7687197" cy="58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/>
              <a:t>PSA to introduce Following Directions Booster</a:t>
            </a:r>
          </a:p>
        </p:txBody>
      </p:sp>
      <p:sp>
        <p:nvSpPr>
          <p:cNvPr id="170" name="Shape 170">
            <a:hlinkClick r:id="rId3"/>
          </p:cNvPr>
          <p:cNvSpPr/>
          <p:nvPr/>
        </p:nvSpPr>
        <p:spPr>
          <a:xfrm>
            <a:off x="1946325" y="1111912"/>
            <a:ext cx="5251349" cy="3938512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1131750" y="634030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/>
              <a:t>Welcome BAck Music Video w/VideoStar App</a:t>
            </a:r>
          </a:p>
        </p:txBody>
      </p:sp>
      <p:sp>
        <p:nvSpPr>
          <p:cNvPr id="176" name="Shape 176">
            <a:hlinkClick r:id="rId3"/>
          </p:cNvPr>
          <p:cNvSpPr/>
          <p:nvPr/>
        </p:nvSpPr>
        <p:spPr>
          <a:xfrm>
            <a:off x="1819062" y="1213872"/>
            <a:ext cx="5294967" cy="3772776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950" y="764337"/>
            <a:ext cx="6134100" cy="34385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131750" y="184683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/>
              <a:t>Public Relations</a:t>
            </a:r>
          </a:p>
        </p:txBody>
      </p:sp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775" y="920172"/>
            <a:ext cx="8100450" cy="351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 txBox="1"/>
          <p:nvPr/>
        </p:nvSpPr>
        <p:spPr>
          <a:xfrm>
            <a:off x="88300" y="4605653"/>
            <a:ext cx="3717900" cy="27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Courtesy of Thatcher Brook Primary School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1131750" y="79275"/>
            <a:ext cx="6880499" cy="830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/>
              <a:t>@wsdvt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499" cy="349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38398"/>
            <a:ext cx="9143999" cy="3973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5101500" y="2089950"/>
            <a:ext cx="4025699" cy="963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 dirty="0"/>
              <a:t>Facebook</a:t>
            </a:r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4148" y="371187"/>
            <a:ext cx="4670026" cy="440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1058275" y="1219900"/>
            <a:ext cx="6880499" cy="1529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200"/>
              <a:t>So...What do YOU do?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Agenda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910050" y="1503700"/>
            <a:ext cx="7411799" cy="232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Bubblegum Sans"/>
              <a:buChar char="●"/>
            </a:pPr>
            <a:r>
              <a:rPr lang="en" sz="2400">
                <a:latin typeface="Bubblegum Sans"/>
                <a:ea typeface="Bubblegum Sans"/>
                <a:cs typeface="Bubblegum Sans"/>
                <a:sym typeface="Bubblegum Sans"/>
              </a:rPr>
              <a:t>About our School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Bubblegum Sans"/>
              <a:buChar char="●"/>
            </a:pPr>
            <a:r>
              <a:rPr lang="en" sz="2400">
                <a:latin typeface="Bubblegum Sans"/>
                <a:ea typeface="Bubblegum Sans"/>
                <a:cs typeface="Bubblegum Sans"/>
                <a:sym typeface="Bubblegum Sans"/>
              </a:rPr>
              <a:t>Google Tools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Bubblegum Sans"/>
              <a:buChar char="●"/>
            </a:pPr>
            <a:r>
              <a:rPr lang="en" sz="2400">
                <a:latin typeface="Bubblegum Sans"/>
                <a:ea typeface="Bubblegum Sans"/>
                <a:cs typeface="Bubblegum Sans"/>
                <a:sym typeface="Bubblegum Sans"/>
              </a:rPr>
              <a:t>Capturing Celebrations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Bubblegum Sans"/>
              <a:buChar char="●"/>
            </a:pPr>
            <a:r>
              <a:rPr lang="en" sz="2400">
                <a:latin typeface="Bubblegum Sans"/>
                <a:ea typeface="Bubblegum Sans"/>
                <a:cs typeface="Bubblegum Sans"/>
                <a:sym typeface="Bubblegum Sans"/>
              </a:rPr>
              <a:t>Public Relations</a:t>
            </a:r>
          </a:p>
          <a:p>
            <a:pPr marL="457200" lvl="0" indent="-381000" rtl="0">
              <a:spcBef>
                <a:spcPts val="0"/>
              </a:spcBef>
              <a:buSzPct val="100000"/>
              <a:buFont typeface="Bubblegum Sans"/>
              <a:buChar char="●"/>
            </a:pPr>
            <a:r>
              <a:rPr lang="en" sz="2400">
                <a:latin typeface="Bubblegum Sans"/>
                <a:ea typeface="Bubblegum Sans"/>
                <a:cs typeface="Bubblegum Sans"/>
                <a:sym typeface="Bubblegum Sans"/>
              </a:rPr>
              <a:t>Ideas Forum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131750" y="855015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800" dirty="0"/>
              <a:t>Williston Central School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026750" y="1258425"/>
            <a:ext cx="3552600" cy="349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Located in Williston, VT</a:t>
            </a:r>
          </a:p>
          <a:p>
            <a:pPr lvl="0" indent="137160" rtl="0">
              <a:spcBef>
                <a:spcPts val="300"/>
              </a:spcBef>
              <a:buClr>
                <a:srgbClr val="000000"/>
              </a:buClr>
              <a:buSzPct val="90000"/>
              <a:buFont typeface="Bubblegum Sans"/>
            </a:pPr>
            <a:r>
              <a:rPr lang="en"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Grades 3-8</a:t>
            </a:r>
          </a:p>
          <a:p>
            <a:pPr lvl="0" indent="137160" rtl="0">
              <a:spcBef>
                <a:spcPts val="300"/>
              </a:spcBef>
              <a:buClr>
                <a:srgbClr val="000000"/>
              </a:buClr>
              <a:buSzPct val="90000"/>
              <a:buFont typeface="Bubblegum Sans"/>
            </a:pPr>
            <a:r>
              <a:rPr lang="en"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Nearly 500 students </a:t>
            </a:r>
          </a:p>
          <a:p>
            <a:pPr marL="457200" lvl="0" indent="0" rtl="0">
              <a:spcBef>
                <a:spcPts val="30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 i="1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(14% free/reduced lunch)</a:t>
            </a:r>
          </a:p>
          <a:p>
            <a:pPr marL="0" lvl="0" indent="0" rtl="0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Suburban community with growing village center</a:t>
            </a:r>
          </a:p>
          <a:p>
            <a:pPr>
              <a:spcBef>
                <a:spcPts val="0"/>
              </a:spcBef>
              <a:buNone/>
            </a:pPr>
            <a:endParaRPr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2450" y="1321774"/>
            <a:ext cx="3709823" cy="278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468311" y="89601"/>
            <a:ext cx="3906899" cy="78958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 dirty="0"/>
              <a:t> Google Tools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3521" y="879185"/>
            <a:ext cx="6750000" cy="3926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  <a:buFont typeface="Bubblegum Sans"/>
            </a:pPr>
            <a:r>
              <a:rPr lang="en" sz="3000" dirty="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Collaborative planning documents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  <a:buFont typeface="Bubblegum Sans"/>
            </a:pPr>
            <a:r>
              <a:rPr lang="en" sz="3000" dirty="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Rolling Agendas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  <a:buFont typeface="Bubblegum Sans"/>
            </a:pPr>
            <a:r>
              <a:rPr lang="en" sz="3000" dirty="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Google Slides for meeting presentations and sharing of information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  <a:buFont typeface="Bubblegum Sans"/>
            </a:pPr>
            <a:r>
              <a:rPr lang="en" sz="3000" dirty="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Google Forms for data collection/surveys (adults and students)</a:t>
            </a:r>
          </a:p>
          <a:p>
            <a:pPr marL="457200" lvl="0" indent="-228600" rtl="0">
              <a:spcBef>
                <a:spcPts val="0"/>
              </a:spcBef>
              <a:buClr>
                <a:srgbClr val="000000"/>
              </a:buClr>
              <a:buSzPct val="100000"/>
              <a:buFont typeface="Bubblegum Sans"/>
            </a:pPr>
            <a:r>
              <a:rPr lang="en" sz="3000" dirty="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Google Sites for accessible shared resources</a:t>
            </a:r>
          </a:p>
          <a:p>
            <a:pPr>
              <a:spcBef>
                <a:spcPts val="0"/>
              </a:spcBef>
              <a:buNone/>
            </a:pPr>
            <a:endParaRPr sz="4800" dirty="0">
              <a:latin typeface="Bubblegum Sans"/>
              <a:ea typeface="Bubblegum Sans"/>
              <a:cs typeface="Bubblegum Sans"/>
              <a:sym typeface="Bubblegum Sans"/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5900" y="3610150"/>
            <a:ext cx="1608099" cy="16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96350" y="0"/>
            <a:ext cx="1608099" cy="16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2025" y="1805075"/>
            <a:ext cx="1608099" cy="1608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958070" y="729901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4000" dirty="0"/>
              <a:t>Intentionally Shared documents</a:t>
            </a:r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1131750" y="1312800"/>
            <a:ext cx="6880499" cy="3498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Share features in Drive allow for privacy and a high level of collaboration and accountability</a:t>
            </a:r>
          </a:p>
          <a:p>
            <a:pPr rtl="0">
              <a:spcBef>
                <a:spcPts val="0"/>
              </a:spcBef>
              <a:buNone/>
            </a:pPr>
            <a:endParaRPr>
              <a:latin typeface="Bubblegum Sans"/>
              <a:ea typeface="Bubblegum Sans"/>
              <a:cs typeface="Bubblegum Sans"/>
              <a:sym typeface="Bubblegum Sans"/>
            </a:endParaRP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Bubblegum Sans"/>
                <a:ea typeface="Bubblegum Sans"/>
                <a:cs typeface="Bubblegum Sans"/>
                <a:sym typeface="Bubblegum Sans"/>
                <a:hlinkClick r:id="rId3"/>
              </a:rPr>
              <a:t>House Matrices</a:t>
            </a:r>
          </a:p>
          <a:p>
            <a:pPr rt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Bubblegum Sans"/>
                <a:ea typeface="Bubblegum Sans"/>
                <a:cs typeface="Bubblegum Sans"/>
                <a:sym typeface="Bubblegum Sans"/>
                <a:hlinkClick r:id="rId4"/>
              </a:rPr>
              <a:t>Universal Screener</a:t>
            </a:r>
            <a:r>
              <a:rPr lang="en">
                <a:latin typeface="Bubblegum Sans"/>
                <a:ea typeface="Bubblegum Sans"/>
                <a:cs typeface="Bubblegum Sans"/>
                <a:sym typeface="Bubblegum Sans"/>
              </a:rPr>
              <a:t> - </a:t>
            </a:r>
            <a:r>
              <a:rPr lang="en"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Student Risk Screening Scale:</a:t>
            </a:r>
          </a:p>
          <a:p>
            <a:pPr marL="2286000" lvl="0" indent="0" rtl="0"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>
                <a:solidFill>
                  <a:srgbClr val="000000"/>
                </a:solidFill>
                <a:latin typeface="Bubblegum Sans"/>
                <a:ea typeface="Bubblegum Sans"/>
                <a:cs typeface="Bubblegum Sans"/>
                <a:sym typeface="Bubblegum Sans"/>
              </a:rPr>
              <a:t>     (SRSS:  Drummond, 1994)</a:t>
            </a:r>
          </a:p>
          <a:p>
            <a:pPr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latin typeface="Bubblegum Sans"/>
                <a:ea typeface="Bubblegum Sans"/>
                <a:cs typeface="Bubblegum Sans"/>
                <a:sym typeface="Bubblegum Sans"/>
                <a:hlinkClick r:id="rId5"/>
              </a:rPr>
              <a:t>Rolling Agendas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1131750" y="387900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House Matrix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850" y="1123675"/>
            <a:ext cx="9058275" cy="386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1131750" y="623025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/>
              <a:t>Collaborative Planning Documents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2083" y="1205925"/>
            <a:ext cx="7548875" cy="36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1026775" y="229375"/>
            <a:ext cx="6880499" cy="582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Universal Screener - SRSS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17517"/>
            <a:ext cx="9144000" cy="33084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253</Words>
  <Application>Microsoft Macintosh PowerPoint</Application>
  <PresentationFormat>On-screen Show (16:9)</PresentationFormat>
  <Paragraphs>69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Amatic SC</vt:lpstr>
      <vt:lpstr>Bubblegum Sans</vt:lpstr>
      <vt:lpstr>Merriweather</vt:lpstr>
      <vt:lpstr>Nathaniel template</vt:lpstr>
      <vt:lpstr>Enhancing PBiS through  Social Media + Technology</vt:lpstr>
      <vt:lpstr>PowerPoint Presentation</vt:lpstr>
      <vt:lpstr>Agenda</vt:lpstr>
      <vt:lpstr>Williston Central School</vt:lpstr>
      <vt:lpstr> Google Tools</vt:lpstr>
      <vt:lpstr>Intentionally Shared documents</vt:lpstr>
      <vt:lpstr>House Matrix</vt:lpstr>
      <vt:lpstr>Collaborative Planning Documents</vt:lpstr>
      <vt:lpstr>Universal Screener - SRSS</vt:lpstr>
      <vt:lpstr>Lesson Plans are organized by location and posted   on a Google Site which is accessible to all adults. </vt:lpstr>
      <vt:lpstr>Collecting Data from Students - For Celebration Planning</vt:lpstr>
      <vt:lpstr>PowerPoint Presentation</vt:lpstr>
      <vt:lpstr>Faculty &amp; Staff Feedback</vt:lpstr>
      <vt:lpstr>Capturing Cell-a-Brations and Important Moments </vt:lpstr>
      <vt:lpstr>PBiS Sponsored Dance -  fundraising opportunity/giving back to the community</vt:lpstr>
      <vt:lpstr>Teaching Expected Behaviors</vt:lpstr>
      <vt:lpstr>Cell-A-Bration:  Extra Recess</vt:lpstr>
      <vt:lpstr>PSA to introduce Following Directions Booster</vt:lpstr>
      <vt:lpstr>Welcome BAck Music Video w/VideoStar App</vt:lpstr>
      <vt:lpstr>Public Relations</vt:lpstr>
      <vt:lpstr>@wsdvt</vt:lpstr>
      <vt:lpstr>Facebook</vt:lpstr>
      <vt:lpstr>So...What do YOU do?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PBiS through  Social Media + Technology</dc:title>
  <cp:lastModifiedBy>University of Vermont College of Education and Social Services</cp:lastModifiedBy>
  <cp:revision>1</cp:revision>
  <dcterms:modified xsi:type="dcterms:W3CDTF">2015-10-08T13:25:09Z</dcterms:modified>
</cp:coreProperties>
</file>