
<file path=[Content_Types].xml><?xml version="1.0" encoding="utf-8"?>
<Types xmlns="http://schemas.openxmlformats.org/package/2006/content-types"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s/slide9.xml" ContentType="application/vnd.openxmlformats-officedocument.presentationml.slide+xml"/>
  <Override PartName="/ppt/notesSlides/notesSlide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Default Extension="jpeg" ContentType="image/jpeg"/>
  <Override PartName="/ppt/slideMasters/slideMaster2.xml" ContentType="application/vnd.openxmlformats-officedocument.presentationml.slideMaster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Layouts/slideLayout17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663" r:id="rId2"/>
    <p:sldMasterId id="2147483676" r:id="rId3"/>
  </p:sldMasterIdLst>
  <p:notesMasterIdLst>
    <p:notesMasterId r:id="rId17"/>
  </p:notesMasterIdLst>
  <p:sldIdLst>
    <p:sldId id="257" r:id="rId4"/>
    <p:sldId id="260" r:id="rId5"/>
    <p:sldId id="269" r:id="rId6"/>
    <p:sldId id="270" r:id="rId7"/>
    <p:sldId id="263" r:id="rId8"/>
    <p:sldId id="264" r:id="rId9"/>
    <p:sldId id="259" r:id="rId10"/>
    <p:sldId id="266" r:id="rId11"/>
    <p:sldId id="267" r:id="rId12"/>
    <p:sldId id="268" r:id="rId13"/>
    <p:sldId id="272" r:id="rId14"/>
    <p:sldId id="273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87AAC-537C-0640-A437-9777CDD73685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912FB-00A5-5C4A-937E-9E5C4E0BE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DBB2B-85A9-B34D-BD84-346A0590C2F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304800" y="4343400"/>
            <a:ext cx="63246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example-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Many students use off topic comments/inappropriate language to obtain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attention from peers through their reactions and to escape the task at hand.</a:t>
            </a:r>
          </a:p>
          <a:p>
            <a:pPr marL="0" marR="0" lvl="0" indent="7620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 this example, social reinforcement is obtained from the peers and the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adult.</a:t>
            </a:r>
          </a:p>
          <a:p>
            <a:pPr marL="457200" marR="0" lvl="1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Remember reinforcement is positive and negative.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</a:t>
            </a: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When control is offered as a possible function- </a:t>
            </a:r>
            <a:r>
              <a:rPr lang="en-US" sz="12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think</a:t>
            </a: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about what is underlying that perception.</a:t>
            </a:r>
          </a:p>
          <a:p>
            <a:pPr marL="457200" marR="0" lvl="1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Control can be a way:</a:t>
            </a:r>
          </a:p>
          <a:p>
            <a:pPr marL="914400" marR="0" lvl="2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hide skill deficits; therefore escaping/avoiding a task </a:t>
            </a:r>
          </a:p>
          <a:p>
            <a:pPr marL="914400" marR="0" lvl="2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hide fears around social acceptance; therefore escaping/avoiding a situation</a:t>
            </a:r>
          </a:p>
          <a:p>
            <a:pPr marL="914400" marR="0" lvl="2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 an individual to assert themselves; therefore gaining/obtaining the attention of peers/adults</a:t>
            </a:r>
          </a:p>
          <a:p>
            <a:pPr marL="457200" marR="0" lvl="1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en-US"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0DF5E5-3399-954B-AE29-7DDD2565DC6E}" type="slidenum">
              <a:rPr lang="en-US">
                <a:latin typeface="Arial" pitchFamily="19" charset="0"/>
              </a:rPr>
              <a:pPr/>
              <a:t>7</a:t>
            </a:fld>
            <a:endParaRPr lang="en-US">
              <a:latin typeface="Arial" pitchFamily="19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19" charset="0"/>
              <a:ea typeface="ＭＳ Ｐゴシック" pitchFamily="19" charset="-128"/>
              <a:cs typeface="ＭＳ Ｐゴシック" pitchFamily="19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en-US"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Shape 4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41" name="Shape 4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en-US"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71" name="Shape 4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F520-EA79-9D42-BD3E-395CA152A792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C9F7-18F9-6143-96D7-8F1C8DE6B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F520-EA79-9D42-BD3E-395CA152A792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C9F7-18F9-6143-96D7-8F1C8DE6B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F520-EA79-9D42-BD3E-395CA152A792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C9F7-18F9-6143-96D7-8F1C8DE6B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990-753E-454E-B5AC-B419072ADE18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/>
            <a:fld id="{00000000-1234-1234-1234-123412341234}" type="slidenum">
              <a:rPr lang="en-US" sz="1000" kern="0" smtClean="0">
                <a:solidFill>
                  <a:srgbClr val="CACACA"/>
                </a:solidFill>
                <a:latin typeface="Average"/>
                <a:ea typeface="Average"/>
                <a:cs typeface="Average"/>
                <a:sym typeface="Average"/>
              </a:rPr>
              <a:pPr algn="r" defTabSz="914400"/>
              <a:t>‹#›</a:t>
            </a:fld>
            <a:endParaRPr lang="en-US" sz="1000" kern="0">
              <a:solidFill>
                <a:srgbClr val="CACACA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990-753E-454E-B5AC-B419072ADE18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/>
            <a:fld id="{00000000-1234-1234-1234-123412341234}" type="slidenum">
              <a:rPr lang="en-US" sz="1000" kern="0" smtClean="0">
                <a:solidFill>
                  <a:srgbClr val="CACACA"/>
                </a:solidFill>
                <a:latin typeface="Average"/>
                <a:ea typeface="Average"/>
                <a:cs typeface="Average"/>
                <a:sym typeface="Average"/>
              </a:rPr>
              <a:pPr algn="r" defTabSz="914400"/>
              <a:t>‹#›</a:t>
            </a:fld>
            <a:endParaRPr lang="en-US" sz="1000" kern="0">
              <a:solidFill>
                <a:srgbClr val="CACACA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990-753E-454E-B5AC-B419072ADE18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/>
            <a:fld id="{00000000-1234-1234-1234-123412341234}" type="slidenum">
              <a:rPr lang="en-US" sz="1000" kern="0" smtClean="0">
                <a:solidFill>
                  <a:srgbClr val="CACACA"/>
                </a:solidFill>
                <a:latin typeface="Average"/>
                <a:ea typeface="Average"/>
                <a:cs typeface="Average"/>
                <a:sym typeface="Average"/>
              </a:rPr>
              <a:pPr algn="r" defTabSz="914400"/>
              <a:t>‹#›</a:t>
            </a:fld>
            <a:endParaRPr lang="en-US" sz="1000" kern="0">
              <a:solidFill>
                <a:srgbClr val="CACACA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990-753E-454E-B5AC-B419072ADE18}" type="datetimeFigureOut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/>
            <a:fld id="{00000000-1234-1234-1234-123412341234}" type="slidenum">
              <a:rPr lang="en-US" sz="1000" kern="0" smtClean="0">
                <a:solidFill>
                  <a:srgbClr val="CACACA"/>
                </a:solidFill>
                <a:latin typeface="Average"/>
                <a:ea typeface="Average"/>
                <a:cs typeface="Average"/>
                <a:sym typeface="Average"/>
              </a:rPr>
              <a:pPr algn="r" defTabSz="914400"/>
              <a:t>‹#›</a:t>
            </a:fld>
            <a:endParaRPr lang="en-US" sz="1000" kern="0">
              <a:solidFill>
                <a:srgbClr val="CACACA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990-753E-454E-B5AC-B419072ADE18}" type="datetimeFigureOut">
              <a:rPr lang="en-US" smtClean="0"/>
              <a:t>10/6/15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/>
            <a:fld id="{00000000-1234-1234-1234-123412341234}" type="slidenum">
              <a:rPr lang="en-US" sz="1000" kern="0" smtClean="0">
                <a:solidFill>
                  <a:srgbClr val="CACACA"/>
                </a:solidFill>
                <a:latin typeface="Average"/>
                <a:ea typeface="Average"/>
                <a:cs typeface="Average"/>
                <a:sym typeface="Average"/>
              </a:rPr>
              <a:pPr algn="r" defTabSz="914400"/>
              <a:t>‹#›</a:t>
            </a:fld>
            <a:endParaRPr lang="en-US" sz="1000" kern="0">
              <a:solidFill>
                <a:srgbClr val="CACACA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990-753E-454E-B5AC-B419072ADE18}" type="datetimeFigureOut">
              <a:rPr lang="en-US" smtClean="0"/>
              <a:t>10/6/15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/>
            <a:fld id="{00000000-1234-1234-1234-123412341234}" type="slidenum">
              <a:rPr lang="en-US" sz="1000" kern="0" smtClean="0">
                <a:solidFill>
                  <a:srgbClr val="CACACA"/>
                </a:solidFill>
                <a:latin typeface="Average"/>
                <a:ea typeface="Average"/>
                <a:cs typeface="Average"/>
                <a:sym typeface="Average"/>
              </a:rPr>
              <a:pPr algn="r" defTabSz="914400"/>
              <a:t>‹#›</a:t>
            </a:fld>
            <a:endParaRPr lang="en-US" sz="1000" kern="0">
              <a:solidFill>
                <a:srgbClr val="CACACA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990-753E-454E-B5AC-B419072ADE18}" type="datetimeFigureOut">
              <a:rPr lang="en-US" smtClean="0"/>
              <a:t>10/6/15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990-753E-454E-B5AC-B419072ADE18}" type="datetimeFigureOut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/>
            <a:fld id="{00000000-1234-1234-1234-123412341234}" type="slidenum">
              <a:rPr lang="en-US" sz="1000" kern="0" smtClean="0">
                <a:solidFill>
                  <a:srgbClr val="CACACA"/>
                </a:solidFill>
                <a:latin typeface="Average"/>
                <a:ea typeface="Average"/>
                <a:cs typeface="Average"/>
                <a:sym typeface="Average"/>
              </a:rPr>
              <a:pPr algn="r" defTabSz="914400"/>
              <a:t>‹#›</a:t>
            </a:fld>
            <a:endParaRPr lang="en-US" sz="1000" kern="0">
              <a:solidFill>
                <a:srgbClr val="CACACA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F520-EA79-9D42-BD3E-395CA152A792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C9F7-18F9-6143-96D7-8F1C8DE6B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990-753E-454E-B5AC-B419072ADE18}" type="datetimeFigureOut">
              <a:rPr lang="en-US" smtClean="0"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/>
            <a:fld id="{00000000-1234-1234-1234-123412341234}" type="slidenum">
              <a:rPr lang="en-US" sz="1000" kern="0" smtClean="0">
                <a:solidFill>
                  <a:srgbClr val="CACACA"/>
                </a:solidFill>
                <a:latin typeface="Average"/>
                <a:ea typeface="Average"/>
                <a:cs typeface="Average"/>
                <a:sym typeface="Average"/>
              </a:rPr>
              <a:pPr algn="r" defTabSz="914400"/>
              <a:t>‹#›</a:t>
            </a:fld>
            <a:endParaRPr lang="en-US" sz="1000" kern="0">
              <a:solidFill>
                <a:srgbClr val="CACACA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990-753E-454E-B5AC-B419072ADE18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/>
            <a:fld id="{00000000-1234-1234-1234-123412341234}" type="slidenum">
              <a:rPr lang="en-US" sz="1000" kern="0" smtClean="0">
                <a:solidFill>
                  <a:srgbClr val="CACACA"/>
                </a:solidFill>
                <a:latin typeface="Average"/>
                <a:ea typeface="Average"/>
                <a:cs typeface="Average"/>
                <a:sym typeface="Average"/>
              </a:rPr>
              <a:pPr algn="r" defTabSz="914400"/>
              <a:t>‹#›</a:t>
            </a:fld>
            <a:endParaRPr lang="en-US" sz="1000" kern="0">
              <a:solidFill>
                <a:srgbClr val="CACACA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9990-753E-454E-B5AC-B419072ADE18}" type="datetimeFigureOut">
              <a:rPr lang="en-US" smtClean="0"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/>
            <a:fld id="{00000000-1234-1234-1234-123412341234}" type="slidenum">
              <a:rPr lang="en-US" sz="1000" kern="0" smtClean="0">
                <a:solidFill>
                  <a:srgbClr val="CACACA"/>
                </a:solidFill>
                <a:latin typeface="Average"/>
                <a:ea typeface="Average"/>
                <a:cs typeface="Average"/>
                <a:sym typeface="Average"/>
              </a:rPr>
              <a:pPr algn="r" defTabSz="914400"/>
              <a:t>‹#›</a:t>
            </a:fld>
            <a:endParaRPr lang="en-US" sz="1000" kern="0">
              <a:solidFill>
                <a:srgbClr val="CACACA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490250" y="6241345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F520-EA79-9D42-BD3E-395CA152A792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C9F7-18F9-6143-96D7-8F1C8DE6B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F520-EA79-9D42-BD3E-395CA152A792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C9F7-18F9-6143-96D7-8F1C8DE6B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F520-EA79-9D42-BD3E-395CA152A792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C9F7-18F9-6143-96D7-8F1C8DE6B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F520-EA79-9D42-BD3E-395CA152A792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C9F7-18F9-6143-96D7-8F1C8DE6B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F520-EA79-9D42-BD3E-395CA152A792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C9F7-18F9-6143-96D7-8F1C8DE6B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F520-EA79-9D42-BD3E-395CA152A792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C9F7-18F9-6143-96D7-8F1C8DE6B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F520-EA79-9D42-BD3E-395CA152A792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C9F7-18F9-6143-96D7-8F1C8DE6B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0F520-EA79-9D42-BD3E-395CA152A792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0C9F7-18F9-6143-96D7-8F1C8DE6B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0F520-EA79-9D42-BD3E-395CA152A792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0C9F7-18F9-6143-96D7-8F1C8DE6B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490250" y="6241345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 defTabSz="914400"/>
            <a:fld id="{00000000-1234-1234-1234-123412341234}" type="slidenum">
              <a:rPr lang="en-US" sz="1000" kern="0">
                <a:solidFill>
                  <a:srgbClr val="CACACA"/>
                </a:solidFill>
                <a:latin typeface="Average"/>
                <a:ea typeface="Average"/>
                <a:cs typeface="Average"/>
                <a:sym typeface="Average"/>
              </a:rPr>
              <a:pPr algn="r" defTabSz="914400"/>
              <a:t>‹#›</a:t>
            </a:fld>
            <a:endParaRPr lang="en-US" sz="1000" kern="0">
              <a:solidFill>
                <a:srgbClr val="CACACA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Function Based Approach to Addressing  Challenging Behaviors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Ken Kramberg</a:t>
            </a:r>
          </a:p>
          <a:p>
            <a:r>
              <a:rPr lang="en-US" dirty="0" err="1" smtClean="0"/>
              <a:t>Cortney</a:t>
            </a:r>
            <a:r>
              <a:rPr lang="en-US" dirty="0" smtClean="0"/>
              <a:t> Keene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lt1"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 smtClean="0"/>
              <a:pPr>
                <a:spcBef>
                  <a:spcPts val="0"/>
                </a:spcBef>
                <a:buNone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84876" y="1049235"/>
            <a:ext cx="371351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 smtClean="0"/>
              <a:t>Making it Work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337733" y="1757121"/>
            <a:ext cx="52154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(“The </a:t>
            </a:r>
            <a:r>
              <a:rPr lang="en-US" sz="3200" dirty="0" smtClean="0"/>
              <a:t>Devil</a:t>
            </a:r>
            <a:r>
              <a:rPr lang="en-US" sz="3200" dirty="0" smtClean="0"/>
              <a:t> Is In The </a:t>
            </a:r>
            <a:r>
              <a:rPr lang="en-US" sz="3200" dirty="0" smtClean="0"/>
              <a:t>D</a:t>
            </a:r>
            <a:r>
              <a:rPr lang="en-US" sz="3200" dirty="0" smtClean="0"/>
              <a:t>etail”)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200666" y="3149599"/>
            <a:ext cx="84690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Environmental Factors</a:t>
            </a:r>
          </a:p>
          <a:p>
            <a:endParaRPr lang="en-US" sz="3200" dirty="0" smtClean="0"/>
          </a:p>
          <a:p>
            <a:r>
              <a:rPr lang="en-US" sz="3200" dirty="0" smtClean="0"/>
              <a:t>Sensory Factors</a:t>
            </a:r>
          </a:p>
          <a:p>
            <a:endParaRPr lang="en-US" sz="3200" dirty="0" smtClean="0"/>
          </a:p>
          <a:p>
            <a:r>
              <a:rPr lang="en-US" sz="3200" dirty="0" smtClean="0"/>
              <a:t>Relationship Factors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016000" y="19473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56267" y="474133"/>
            <a:ext cx="60559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The </a:t>
            </a:r>
            <a:r>
              <a:rPr lang="en-US" sz="4400" dirty="0" smtClean="0"/>
              <a:t>E</a:t>
            </a:r>
            <a:r>
              <a:rPr lang="en-US" sz="4400" dirty="0" smtClean="0"/>
              <a:t>nvironmental Factor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643467" y="2712814"/>
            <a:ext cx="81449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Environmental Factors Do You Control That Can Help  Effect Positive Change?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151467" y="1616108"/>
            <a:ext cx="7636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Often One of the Simplest and Easiest </a:t>
            </a:r>
            <a:r>
              <a:rPr lang="en-US" sz="2800" dirty="0" smtClean="0"/>
              <a:t>T</a:t>
            </a:r>
            <a:r>
              <a:rPr lang="en-US" sz="2800" dirty="0" smtClean="0"/>
              <a:t>ools </a:t>
            </a:r>
            <a:r>
              <a:rPr lang="en-US" sz="2800" dirty="0" smtClean="0"/>
              <a:t>T</a:t>
            </a:r>
            <a:r>
              <a:rPr lang="en-US" sz="2800" dirty="0" smtClean="0"/>
              <a:t>o </a:t>
            </a:r>
            <a:r>
              <a:rPr lang="en-US" sz="2800" dirty="0" smtClean="0"/>
              <a:t>M</a:t>
            </a:r>
            <a:r>
              <a:rPr lang="en-US" sz="2800" dirty="0" smtClean="0"/>
              <a:t>anipulate to Effect </a:t>
            </a:r>
            <a:r>
              <a:rPr lang="en-US" sz="2800" dirty="0" smtClean="0"/>
              <a:t>P</a:t>
            </a:r>
            <a:r>
              <a:rPr lang="en-US" sz="2800" dirty="0" smtClean="0"/>
              <a:t>ositive </a:t>
            </a:r>
            <a:r>
              <a:rPr lang="en-US" sz="2800" dirty="0" smtClean="0"/>
              <a:t>B</a:t>
            </a:r>
            <a:r>
              <a:rPr lang="en-US" sz="2800" dirty="0" smtClean="0"/>
              <a:t>ehavior </a:t>
            </a:r>
            <a:r>
              <a:rPr lang="en-US" sz="2800" dirty="0" smtClean="0"/>
              <a:t>C</a:t>
            </a:r>
            <a:r>
              <a:rPr lang="en-US" sz="2800" dirty="0" smtClean="0"/>
              <a:t>hange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060267" y="1236133"/>
            <a:ext cx="184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2455333"/>
            <a:ext cx="184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6267" y="999067"/>
            <a:ext cx="33465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Sensory Factor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608667" y="1768509"/>
            <a:ext cx="54738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Always Consider </a:t>
            </a:r>
            <a:r>
              <a:rPr lang="en-US" sz="2800" dirty="0" smtClean="0"/>
              <a:t>T</a:t>
            </a:r>
            <a:r>
              <a:rPr lang="en-US" sz="2800" dirty="0" smtClean="0"/>
              <a:t>he </a:t>
            </a:r>
            <a:r>
              <a:rPr lang="en-US" sz="2800" dirty="0" smtClean="0"/>
              <a:t>C</a:t>
            </a:r>
            <a:r>
              <a:rPr lang="en-US" sz="2800" dirty="0" smtClean="0"/>
              <a:t>hilds </a:t>
            </a:r>
            <a:r>
              <a:rPr lang="en-US" sz="2800" dirty="0" smtClean="0"/>
              <a:t>S</a:t>
            </a:r>
            <a:r>
              <a:rPr lang="en-US" sz="2800" dirty="0" smtClean="0"/>
              <a:t>ensory </a:t>
            </a:r>
            <a:r>
              <a:rPr lang="en-US" sz="2800" dirty="0" smtClean="0"/>
              <a:t>N</a:t>
            </a:r>
            <a:r>
              <a:rPr lang="en-US" sz="2800" dirty="0" smtClean="0"/>
              <a:t>eeds First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03201" y="3318933"/>
            <a:ext cx="894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 are good examples of sensory needs and sensory diet which we can address?</a:t>
            </a: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914400"/>
            <a:ext cx="5531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The Relationship Factor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511552" y="1998133"/>
            <a:ext cx="83259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Well designed interventions often succeed or fail based on the quality of the relationship the child has with the helping adult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522941"/>
            <a:ext cx="8229600" cy="56032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Overview and basics of </a:t>
            </a:r>
            <a:r>
              <a:rPr lang="en-US"/>
              <a:t>A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pplied </a:t>
            </a:r>
            <a:r>
              <a:rPr lang="en-US"/>
              <a:t>B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ehavior </a:t>
            </a:r>
            <a:r>
              <a:rPr lang="en-US"/>
              <a:t>A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nalysis (ABA)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Components of a Functional Be</a:t>
            </a:r>
            <a:r>
              <a:rPr lang="en-US"/>
              <a:t>havior Assessment (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FBA) and an effective </a:t>
            </a:r>
            <a:r>
              <a:rPr lang="en-US"/>
              <a:t>B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ehavior </a:t>
            </a:r>
            <a:r>
              <a:rPr lang="en-US"/>
              <a:t>S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upport </a:t>
            </a:r>
            <a:r>
              <a:rPr lang="en-US"/>
              <a:t>P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lan (BSP)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Environmental and Sensory Considerations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De-escalation and </a:t>
            </a:r>
            <a:r>
              <a:rPr lang="en-US"/>
              <a:t>R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elationship </a:t>
            </a:r>
            <a:r>
              <a:rPr lang="en-US"/>
              <a:t>S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kills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2</a:t>
            </a:fld>
            <a:endParaRPr lang="en-US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2700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What is ABA?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700" y="1033575"/>
            <a:ext cx="8520599" cy="2039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000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Applied behavior analysis focuses on </a:t>
            </a:r>
            <a:r>
              <a:rPr lang="en-US" sz="2000" b="1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objectively defined</a:t>
            </a:r>
            <a:r>
              <a:rPr lang="en-US" sz="2000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b="1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observable behaviors</a:t>
            </a:r>
            <a:r>
              <a:rPr lang="en-US" sz="2000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en-US" sz="2000" b="1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social significance</a:t>
            </a:r>
            <a:r>
              <a:rPr lang="en-US" sz="2000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. It seeks to improve the behavior under study, while demonstrating a reliable relationship between the procedures employed, through the use of the methods of science: description, quantification and analysis.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000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(Cooper, Heron, and Heward, 1987)</a:t>
            </a:r>
          </a:p>
          <a:p>
            <a:pPr rtl="0">
              <a:spcBef>
                <a:spcPts val="0"/>
              </a:spcBef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So, what does that all mean?</a:t>
            </a:r>
          </a:p>
          <a:p>
            <a:pPr marL="457200" lvl="0" indent="-355600" rtl="0">
              <a:spcBef>
                <a:spcPts val="0"/>
              </a:spcBef>
              <a:buClr>
                <a:srgbClr val="F3F3F3"/>
              </a:buClr>
              <a:buSzPct val="100000"/>
              <a:buFont typeface="Calibri"/>
              <a:buChar char="-"/>
            </a:pPr>
            <a:r>
              <a:rPr lang="en-US" sz="2000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Learning is controlled by events that situations that occur immediately before and immediately after a behavior.</a:t>
            </a:r>
          </a:p>
          <a:p>
            <a:pPr marL="457200" lvl="0" indent="-355600" rtl="0">
              <a:spcBef>
                <a:spcPts val="0"/>
              </a:spcBef>
              <a:buClr>
                <a:srgbClr val="F3F3F3"/>
              </a:buClr>
              <a:buSzPct val="100000"/>
              <a:buFont typeface="Calibri"/>
              <a:buChar char="-"/>
            </a:pPr>
            <a:r>
              <a:rPr lang="en-US" sz="2000">
                <a:solidFill>
                  <a:srgbClr val="F3F3F3"/>
                </a:solidFill>
                <a:latin typeface="Calibri"/>
                <a:ea typeface="Calibri"/>
                <a:cs typeface="Calibri"/>
                <a:sym typeface="Calibri"/>
              </a:rPr>
              <a:t>Learning can be broken down scientifically using the ABC’s of behavior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8490250" y="6241345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en-US">
                <a:solidFill>
                  <a:srgbClr val="CACACA"/>
                </a:solidFill>
                <a:latin typeface="Average"/>
                <a:ea typeface="Average"/>
                <a:cs typeface="Average"/>
                <a:sym typeface="Average"/>
              </a:rPr>
              <a:pPr/>
              <a:t>3</a:t>
            </a:fld>
            <a:endParaRPr lang="en-US">
              <a:solidFill>
                <a:srgbClr val="CACACA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227900" y="2022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ABC’s of Behavior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52500" y="1179150"/>
            <a:ext cx="9039000" cy="558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  <a:buChar char="-"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Behavior is maintained by both the antecedent and the consequence to the behavior.</a:t>
            </a:r>
          </a:p>
          <a:p>
            <a:pPr lvl="0" rtl="0">
              <a:spcBef>
                <a:spcPts val="0"/>
              </a:spcBef>
              <a:buNone/>
            </a:pPr>
            <a:endParaRPr sz="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  <a:buChar char="●"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Antecedent - occurs immediately before a behavior</a:t>
            </a:r>
          </a:p>
          <a:p>
            <a:pPr lvl="0" rtl="0">
              <a:spcBef>
                <a:spcPts val="0"/>
              </a:spcBef>
              <a:buNone/>
            </a:pPr>
            <a:endParaRPr sz="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  <a:buChar char="●"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Behavior - described in observable and measureable terms, exactly what they are DOING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ct val="100000"/>
              <a:buFont typeface="Calibri"/>
              <a:buChar char="●"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Consequence - occurs immediately after a behavior (determine if behavior will increase, maintain, or decrease)</a:t>
            </a:r>
          </a:p>
          <a:p>
            <a:pPr lvl="0" rtl="0">
              <a:spcBef>
                <a:spcPts val="0"/>
              </a:spcBef>
              <a:buNone/>
            </a:pPr>
            <a:endParaRPr sz="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8490250" y="6241345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pPr>
                <a:spcBef>
                  <a:spcPts val="0"/>
                </a:spcBef>
                <a:buNone/>
              </a:pPr>
              <a:t>4</a:t>
            </a:fld>
            <a:endParaRPr lang="en-US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pPr>
                <a:spcBef>
                  <a:spcPts val="0"/>
                </a:spcBef>
                <a:buNone/>
              </a:pPr>
              <a:t>5</a:t>
            </a:fld>
            <a:endParaRPr lang="en-US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title" idx="4294967295"/>
          </p:nvPr>
        </p:nvSpPr>
        <p:spPr>
          <a:xfrm>
            <a:off x="346075" y="0"/>
            <a:ext cx="8797925" cy="99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1" i="0" u="sng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Two Basic Functions</a:t>
            </a:r>
          </a:p>
        </p:txBody>
      </p:sp>
      <p:sp>
        <p:nvSpPr>
          <p:cNvPr id="117" name="Shape 117"/>
          <p:cNvSpPr/>
          <p:nvPr/>
        </p:nvSpPr>
        <p:spPr>
          <a:xfrm>
            <a:off x="0" y="129540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Shape 1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66525" y="822700"/>
            <a:ext cx="5029199" cy="56388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Shape 119"/>
          <p:cNvSpPr/>
          <p:nvPr/>
        </p:nvSpPr>
        <p:spPr>
          <a:xfrm>
            <a:off x="1295400" y="2971800"/>
            <a:ext cx="1524000" cy="762000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Positive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Reinforcement</a:t>
            </a:r>
          </a:p>
        </p:txBody>
      </p:sp>
      <p:sp>
        <p:nvSpPr>
          <p:cNvPr id="120" name="Shape 120"/>
          <p:cNvSpPr/>
          <p:nvPr/>
        </p:nvSpPr>
        <p:spPr>
          <a:xfrm rot="10800000">
            <a:off x="6400799" y="2971800"/>
            <a:ext cx="1524000" cy="685799"/>
          </a:xfrm>
          <a:custGeom>
            <a:avLst/>
            <a:gdLst/>
            <a:ahLst/>
            <a:cxnLst/>
            <a:rect l="0" t="0" r="0" b="0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 txBox="1"/>
          <p:nvPr/>
        </p:nvSpPr>
        <p:spPr>
          <a:xfrm>
            <a:off x="6400800" y="2971800"/>
            <a:ext cx="1524000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Negative 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Reinforcement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152400" y="6096000"/>
            <a:ext cx="1676399" cy="7302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Horner &amp; Sugai at www.pbis.org</a:t>
            </a:r>
          </a:p>
        </p:txBody>
      </p:sp>
      <p:sp>
        <p:nvSpPr>
          <p:cNvPr id="124" name="Shape 124"/>
          <p:cNvSpPr/>
          <p:nvPr/>
        </p:nvSpPr>
        <p:spPr>
          <a:xfrm>
            <a:off x="2553799" y="2180533"/>
            <a:ext cx="1934500" cy="1673375"/>
          </a:xfrm>
          <a:custGeom>
            <a:avLst/>
            <a:gdLst/>
            <a:ahLst/>
            <a:cxnLst/>
            <a:rect l="0" t="0" r="0" b="0"/>
            <a:pathLst>
              <a:path w="77380" h="66935" extrusionOk="0">
                <a:moveTo>
                  <a:pt x="66435" y="7352"/>
                </a:moveTo>
                <a:cubicBezTo>
                  <a:pt x="54515" y="1652"/>
                  <a:pt x="39088" y="-2852"/>
                  <a:pt x="27078" y="2653"/>
                </a:cubicBezTo>
                <a:cubicBezTo>
                  <a:pt x="17617" y="6989"/>
                  <a:pt x="8609" y="14099"/>
                  <a:pt x="3582" y="23212"/>
                </a:cubicBezTo>
                <a:cubicBezTo>
                  <a:pt x="-675" y="30929"/>
                  <a:pt x="-1312" y="41956"/>
                  <a:pt x="2994" y="49646"/>
                </a:cubicBezTo>
                <a:cubicBezTo>
                  <a:pt x="13508" y="68420"/>
                  <a:pt x="51559" y="72833"/>
                  <a:pt x="67022" y="57869"/>
                </a:cubicBezTo>
                <a:cubicBezTo>
                  <a:pt x="73266" y="51825"/>
                  <a:pt x="78497" y="42347"/>
                  <a:pt x="77008" y="33786"/>
                </a:cubicBezTo>
                <a:cubicBezTo>
                  <a:pt x="75275" y="23827"/>
                  <a:pt x="69601" y="14975"/>
                  <a:pt x="65847" y="5590"/>
                </a:cubicBezTo>
              </a:path>
            </a:pathLst>
          </a:custGeom>
          <a:noFill/>
          <a:ln w="76200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125" name="Shape 125"/>
          <p:cNvSpPr/>
          <p:nvPr/>
        </p:nvSpPr>
        <p:spPr>
          <a:xfrm>
            <a:off x="4556549" y="2180533"/>
            <a:ext cx="1934500" cy="1673375"/>
          </a:xfrm>
          <a:custGeom>
            <a:avLst/>
            <a:gdLst/>
            <a:ahLst/>
            <a:cxnLst/>
            <a:rect l="0" t="0" r="0" b="0"/>
            <a:pathLst>
              <a:path w="77380" h="66935" extrusionOk="0">
                <a:moveTo>
                  <a:pt x="66435" y="7352"/>
                </a:moveTo>
                <a:cubicBezTo>
                  <a:pt x="54515" y="1652"/>
                  <a:pt x="39088" y="-2852"/>
                  <a:pt x="27078" y="2653"/>
                </a:cubicBezTo>
                <a:cubicBezTo>
                  <a:pt x="17617" y="6989"/>
                  <a:pt x="8609" y="14099"/>
                  <a:pt x="3582" y="23212"/>
                </a:cubicBezTo>
                <a:cubicBezTo>
                  <a:pt x="-675" y="30929"/>
                  <a:pt x="-1312" y="41956"/>
                  <a:pt x="2994" y="49646"/>
                </a:cubicBezTo>
                <a:cubicBezTo>
                  <a:pt x="13508" y="68420"/>
                  <a:pt x="51559" y="72833"/>
                  <a:pt x="67022" y="57869"/>
                </a:cubicBezTo>
                <a:cubicBezTo>
                  <a:pt x="73266" y="51825"/>
                  <a:pt x="78497" y="42347"/>
                  <a:pt x="77008" y="33786"/>
                </a:cubicBezTo>
                <a:cubicBezTo>
                  <a:pt x="75275" y="23827"/>
                  <a:pt x="69601" y="14975"/>
                  <a:pt x="65847" y="5590"/>
                </a:cubicBezTo>
              </a:path>
            </a:pathLst>
          </a:custGeom>
          <a:noFill/>
          <a:ln w="76200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pPr lvl="0" rtl="0">
                <a:spcBef>
                  <a:spcPts val="0"/>
                </a:spcBef>
                <a:buNone/>
              </a:pPr>
              <a:t>6</a:t>
            </a:fld>
            <a:endParaRPr lang="en-US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 Based Approach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7305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process that focuses on</a:t>
            </a:r>
          </a:p>
          <a:p>
            <a:pPr marL="273050" marR="0" lvl="0" indent="-27305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changing environmental factors</a:t>
            </a:r>
          </a:p>
          <a:p>
            <a:pPr marL="273050" marR="0" lvl="0" indent="-273050" algn="ctr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instead of </a:t>
            </a:r>
          </a:p>
          <a:p>
            <a:pPr marL="273050" marR="0" lvl="0" indent="-273050" algn="ctr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fixing the person.</a:t>
            </a:r>
          </a:p>
          <a:p>
            <a:pPr marL="273050" marR="0" lvl="0" indent="-273050" algn="ctr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3050" marR="0" lvl="0" indent="-273050" algn="ctr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It’s about what we as adults will do differently!</a:t>
            </a:r>
          </a:p>
          <a:p>
            <a:pPr marL="273050" marR="0" lvl="0" indent="-6985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3050" marR="0" lvl="0" indent="-27305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3050" marR="0" lvl="0" indent="-6985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5400">
                <a:ea typeface="ＭＳ Ｐゴシック" pitchFamily="19" charset="-128"/>
                <a:cs typeface="ＭＳ Ｐゴシック" pitchFamily="19" charset="-128"/>
              </a:rPr>
              <a:t>FBA Team Process Steps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057400"/>
            <a:ext cx="7772400" cy="36576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Collect </a:t>
            </a:r>
            <a:r>
              <a:rPr lang="en-US" sz="2000">
                <a:solidFill>
                  <a:srgbClr val="FF3300"/>
                </a:solidFill>
                <a:ea typeface="ＭＳ Ｐゴシック" pitchFamily="19" charset="-128"/>
                <a:cs typeface="ＭＳ Ｐゴシック" pitchFamily="19" charset="-128"/>
              </a:rPr>
              <a:t>information</a:t>
            </a: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Develop </a:t>
            </a:r>
            <a:r>
              <a:rPr lang="en-US" sz="2000">
                <a:solidFill>
                  <a:srgbClr val="FF3300"/>
                </a:solidFill>
                <a:ea typeface="ＭＳ Ｐゴシック" pitchFamily="19" charset="-128"/>
                <a:cs typeface="ＭＳ Ｐゴシック" pitchFamily="19" charset="-128"/>
              </a:rPr>
              <a:t>testable hypothesis</a:t>
            </a: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 or summary statement.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Collect </a:t>
            </a:r>
            <a:r>
              <a:rPr lang="en-US" sz="2000">
                <a:solidFill>
                  <a:srgbClr val="FF3300"/>
                </a:solidFill>
                <a:ea typeface="ＭＳ Ｐゴシック" pitchFamily="19" charset="-128"/>
                <a:cs typeface="ＭＳ Ｐゴシック" pitchFamily="19" charset="-128"/>
              </a:rPr>
              <a:t>direct observation data</a:t>
            </a: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 to confirm summary statement.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Develop “</a:t>
            </a:r>
            <a:r>
              <a:rPr lang="en-US" sz="2000">
                <a:solidFill>
                  <a:srgbClr val="FF3300"/>
                </a:solidFill>
                <a:ea typeface="ＭＳ Ｐゴシック" pitchFamily="19" charset="-128"/>
                <a:cs typeface="ＭＳ Ｐゴシック" pitchFamily="19" charset="-128"/>
              </a:rPr>
              <a:t>competing pathways</a:t>
            </a: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” summary statement.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Develop </a:t>
            </a:r>
            <a:r>
              <a:rPr lang="en-US" sz="2000">
                <a:solidFill>
                  <a:srgbClr val="FF3300"/>
                </a:solidFill>
                <a:ea typeface="ＭＳ Ｐゴシック" pitchFamily="19" charset="-128"/>
                <a:cs typeface="ＭＳ Ｐゴシック" pitchFamily="19" charset="-128"/>
              </a:rPr>
              <a:t>BIP</a:t>
            </a: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Develop </a:t>
            </a:r>
            <a:r>
              <a:rPr lang="en-US" sz="2000">
                <a:solidFill>
                  <a:srgbClr val="FF3300"/>
                </a:solidFill>
                <a:ea typeface="ＭＳ Ｐゴシック" pitchFamily="19" charset="-128"/>
                <a:cs typeface="ＭＳ Ｐゴシック" pitchFamily="19" charset="-128"/>
              </a:rPr>
              <a:t>details &amp; routines</a:t>
            </a: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 for full implementation of BSP.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Develop strategies for </a:t>
            </a:r>
            <a:r>
              <a:rPr lang="en-US" sz="2000">
                <a:solidFill>
                  <a:srgbClr val="FF3300"/>
                </a:solidFill>
                <a:ea typeface="ＭＳ Ｐゴシック" pitchFamily="19" charset="-128"/>
                <a:cs typeface="ＭＳ Ｐゴシック" pitchFamily="19" charset="-128"/>
              </a:rPr>
              <a:t>monitoring &amp; evaluating</a:t>
            </a:r>
            <a:r>
              <a:rPr lang="en-US" sz="2000">
                <a:ea typeface="ＭＳ Ｐゴシック" pitchFamily="19" charset="-128"/>
                <a:cs typeface="ＭＳ Ｐゴシック" pitchFamily="19" charset="-128"/>
              </a:rPr>
              <a:t> implementation of BSP.</a:t>
            </a:r>
          </a:p>
        </p:txBody>
      </p:sp>
      <p:sp>
        <p:nvSpPr>
          <p:cNvPr id="4" name="5-Point Star 3"/>
          <p:cNvSpPr/>
          <p:nvPr/>
        </p:nvSpPr>
        <p:spPr>
          <a:xfrm>
            <a:off x="8077200" y="1219200"/>
            <a:ext cx="609600" cy="533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pPr>
                <a:spcBef>
                  <a:spcPts val="0"/>
                </a:spcBef>
                <a:buNone/>
              </a:pPr>
              <a:t>8</a:t>
            </a:fld>
            <a:endParaRPr lang="en-US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421" name="Shape 421"/>
          <p:cNvSpPr txBox="1">
            <a:spLocks noGrp="1"/>
          </p:cNvSpPr>
          <p:nvPr>
            <p:ph type="title" idx="4294967295"/>
          </p:nvPr>
        </p:nvSpPr>
        <p:spPr>
          <a:xfrm>
            <a:off x="0" y="152400"/>
            <a:ext cx="86868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omic Sans M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Build a Competing Behavior Pathway</a:t>
            </a:r>
          </a:p>
        </p:txBody>
      </p:sp>
      <p:sp>
        <p:nvSpPr>
          <p:cNvPr id="422" name="Shape 422"/>
          <p:cNvSpPr/>
          <p:nvPr/>
        </p:nvSpPr>
        <p:spPr>
          <a:xfrm>
            <a:off x="533400" y="2362200"/>
            <a:ext cx="1828800" cy="1066799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Setting Event</a:t>
            </a:r>
          </a:p>
        </p:txBody>
      </p:sp>
      <p:cxnSp>
        <p:nvCxnSpPr>
          <p:cNvPr id="423" name="Shape 423"/>
          <p:cNvCxnSpPr/>
          <p:nvPr/>
        </p:nvCxnSpPr>
        <p:spPr>
          <a:xfrm>
            <a:off x="2362200" y="2895600"/>
            <a:ext cx="381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424" name="Shape 424"/>
          <p:cNvSpPr/>
          <p:nvPr/>
        </p:nvSpPr>
        <p:spPr>
          <a:xfrm>
            <a:off x="2743200" y="2362200"/>
            <a:ext cx="1447800" cy="1066799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600" b="0" i="0" u="none" strike="noStrike" cap="none" baseline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Triggering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Antecedent</a:t>
            </a:r>
          </a:p>
          <a:p>
            <a:pPr marL="0" marR="0" lvl="0" indent="0" algn="ctr" rtl="0">
              <a:spcBef>
                <a:spcPts val="0"/>
              </a:spcBef>
              <a:buNone/>
            </a:pPr>
            <a:endParaRPr sz="2400" b="1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425" name="Shape 425"/>
          <p:cNvCxnSpPr/>
          <p:nvPr/>
        </p:nvCxnSpPr>
        <p:spPr>
          <a:xfrm rot="10800000" flipH="1">
            <a:off x="4267200" y="2514599"/>
            <a:ext cx="533399" cy="381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26" name="Shape 426"/>
          <p:cNvCxnSpPr/>
          <p:nvPr/>
        </p:nvCxnSpPr>
        <p:spPr>
          <a:xfrm>
            <a:off x="4191000" y="2895600"/>
            <a:ext cx="533399" cy="381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427" name="Shape 427"/>
          <p:cNvSpPr/>
          <p:nvPr/>
        </p:nvSpPr>
        <p:spPr>
          <a:xfrm>
            <a:off x="4800600" y="1676400"/>
            <a:ext cx="1447800" cy="106679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Desired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Behavior</a:t>
            </a:r>
          </a:p>
        </p:txBody>
      </p:sp>
      <p:sp>
        <p:nvSpPr>
          <p:cNvPr id="428" name="Shape 428"/>
          <p:cNvSpPr/>
          <p:nvPr/>
        </p:nvSpPr>
        <p:spPr>
          <a:xfrm>
            <a:off x="4800600" y="3276600"/>
            <a:ext cx="1447800" cy="99059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Problem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Behavior</a:t>
            </a:r>
          </a:p>
        </p:txBody>
      </p:sp>
      <p:sp>
        <p:nvSpPr>
          <p:cNvPr id="429" name="Shape 429"/>
          <p:cNvSpPr/>
          <p:nvPr/>
        </p:nvSpPr>
        <p:spPr>
          <a:xfrm>
            <a:off x="6934200" y="3200400"/>
            <a:ext cx="1524000" cy="1447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Maintaining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Consequence</a:t>
            </a:r>
          </a:p>
        </p:txBody>
      </p:sp>
      <p:cxnSp>
        <p:nvCxnSpPr>
          <p:cNvPr id="430" name="Shape 430"/>
          <p:cNvCxnSpPr/>
          <p:nvPr/>
        </p:nvCxnSpPr>
        <p:spPr>
          <a:xfrm>
            <a:off x="4267200" y="2971800"/>
            <a:ext cx="457200" cy="21335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431" name="Shape 431"/>
          <p:cNvSpPr/>
          <p:nvPr/>
        </p:nvSpPr>
        <p:spPr>
          <a:xfrm>
            <a:off x="4800600" y="4724400"/>
            <a:ext cx="14478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Replacement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Behavior</a:t>
            </a:r>
          </a:p>
        </p:txBody>
      </p:sp>
      <p:cxnSp>
        <p:nvCxnSpPr>
          <p:cNvPr id="432" name="Shape 432"/>
          <p:cNvCxnSpPr/>
          <p:nvPr/>
        </p:nvCxnSpPr>
        <p:spPr>
          <a:xfrm>
            <a:off x="6248400" y="3810000"/>
            <a:ext cx="6095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33" name="Shape 433"/>
          <p:cNvCxnSpPr/>
          <p:nvPr/>
        </p:nvCxnSpPr>
        <p:spPr>
          <a:xfrm>
            <a:off x="6248400" y="2133600"/>
            <a:ext cx="5333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34" name="Shape 434"/>
          <p:cNvCxnSpPr/>
          <p:nvPr/>
        </p:nvCxnSpPr>
        <p:spPr>
          <a:xfrm rot="10800000" flipH="1">
            <a:off x="6248400" y="4114799"/>
            <a:ext cx="609599" cy="1143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435" name="Shape 435"/>
          <p:cNvSpPr/>
          <p:nvPr/>
        </p:nvSpPr>
        <p:spPr>
          <a:xfrm>
            <a:off x="6934200" y="1295400"/>
            <a:ext cx="1524000" cy="1447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Maintaining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Consequence</a:t>
            </a:r>
          </a:p>
        </p:txBody>
      </p:sp>
      <p:sp>
        <p:nvSpPr>
          <p:cNvPr id="436" name="Shape 436"/>
          <p:cNvSpPr txBox="1"/>
          <p:nvPr/>
        </p:nvSpPr>
        <p:spPr>
          <a:xfrm>
            <a:off x="517525" y="6338887"/>
            <a:ext cx="4117975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Adapted from Crone, D.A. and Horner,R.H.,  2003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US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pPr>
                <a:spcBef>
                  <a:spcPts val="0"/>
                </a:spcBef>
                <a:buNone/>
              </a:pPr>
              <a:t>9</a:t>
            </a:fld>
            <a:endParaRPr lang="en-US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465" name="Shape 465"/>
          <p:cNvSpPr txBox="1">
            <a:spLocks noGrp="1"/>
          </p:cNvSpPr>
          <p:nvPr>
            <p:ph type="ctrTitle" idx="4294967295"/>
          </p:nvPr>
        </p:nvSpPr>
        <p:spPr>
          <a:xfrm>
            <a:off x="0" y="685800"/>
            <a:ext cx="7772400" cy="144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Behavior</a:t>
            </a:r>
            <a:r>
              <a:rPr lang="en-US" sz="4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Intervention Program </a:t>
            </a: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4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BIP</a:t>
            </a: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</a:p>
        </p:txBody>
      </p:sp>
      <p:sp>
        <p:nvSpPr>
          <p:cNvPr id="466" name="Shape 466"/>
          <p:cNvSpPr txBox="1">
            <a:spLocks noGrp="1"/>
          </p:cNvSpPr>
          <p:nvPr>
            <p:ph type="subTitle" idx="4294967295"/>
          </p:nvPr>
        </p:nvSpPr>
        <p:spPr>
          <a:xfrm>
            <a:off x="0" y="2133600"/>
            <a:ext cx="6400800" cy="4191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Goals:</a:t>
            </a:r>
          </a:p>
          <a:p>
            <a:pPr marL="0" marR="0" lvl="0" indent="0" algn="l" rtl="0">
              <a:spcBef>
                <a:spcPts val="560"/>
              </a:spcBef>
              <a:buClr>
                <a:schemeClr val="dk1"/>
              </a:buClr>
              <a:buSzPct val="100000"/>
              <a:buFont typeface="Noto Symbo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Reduce problem behaviors</a:t>
            </a:r>
          </a:p>
          <a:p>
            <a:pPr marL="0" marR="0" lvl="0" indent="0" algn="l" rtl="0">
              <a:spcBef>
                <a:spcPts val="560"/>
              </a:spcBef>
              <a:buClr>
                <a:schemeClr val="dk1"/>
              </a:buClr>
              <a:buSzPct val="100000"/>
              <a:buFont typeface="Noto Symbo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appropriate behaviors</a:t>
            </a:r>
          </a:p>
          <a:p>
            <a:pPr marL="0" marR="0" lvl="0" indent="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behaviors:</a:t>
            </a:r>
          </a:p>
          <a:p>
            <a:pPr marL="0" marR="0" lvl="0" indent="0" algn="l" rtl="0">
              <a:spcBef>
                <a:spcPts val="560"/>
              </a:spcBef>
              <a:buClr>
                <a:schemeClr val="dk1"/>
              </a:buClr>
              <a:buSzPct val="100000"/>
              <a:buFont typeface="Noto Symbo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Irrelevant</a:t>
            </a:r>
          </a:p>
          <a:p>
            <a:pPr marL="0" marR="0" lvl="0" indent="0" algn="l" rtl="0">
              <a:spcBef>
                <a:spcPts val="560"/>
              </a:spcBef>
              <a:buClr>
                <a:schemeClr val="dk1"/>
              </a:buClr>
              <a:buSzPct val="100000"/>
              <a:buFont typeface="Noto Symbo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Inefficient</a:t>
            </a:r>
          </a:p>
          <a:p>
            <a:pPr marL="0" marR="0" lvl="0" indent="0" algn="l" rtl="0">
              <a:spcBef>
                <a:spcPts val="560"/>
              </a:spcBef>
              <a:buClr>
                <a:schemeClr val="dk1"/>
              </a:buClr>
              <a:buSzPct val="100000"/>
              <a:buFont typeface="Noto Symbo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ineffective</a:t>
            </a:r>
          </a:p>
          <a:p>
            <a:pPr marL="0" marR="0" lvl="0" indent="2032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203200" algn="l" rtl="0">
              <a:spcBef>
                <a:spcPts val="640"/>
              </a:spcBef>
              <a:buClr>
                <a:schemeClr val="dk1"/>
              </a:buClr>
              <a:buFont typeface="Noto Symbo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599</Words>
  <Application>Microsoft Macintosh PowerPoint</Application>
  <PresentationFormat>On-screen Show (4:3)</PresentationFormat>
  <Paragraphs>115</Paragraphs>
  <Slides>13</Slides>
  <Notes>9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1_Office Theme</vt:lpstr>
      <vt:lpstr>slate</vt:lpstr>
      <vt:lpstr>A Function Based Approach to Addressing  Challenging Behaviors</vt:lpstr>
      <vt:lpstr>Slide 2</vt:lpstr>
      <vt:lpstr>What is ABA?</vt:lpstr>
      <vt:lpstr>ABC’s of Behavior</vt:lpstr>
      <vt:lpstr>Only Two Basic Functions</vt:lpstr>
      <vt:lpstr>Function Based Approach</vt:lpstr>
      <vt:lpstr>FBA Team Process Steps</vt:lpstr>
      <vt:lpstr>Build a Competing Behavior Pathway</vt:lpstr>
      <vt:lpstr>Behavior Intervention Program (BIP) 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Function Based Approach to Addressing  Challenging Behaviors</dc:title>
  <dc:creator>Kenneth Kramberg</dc:creator>
  <cp:lastModifiedBy>Kenneth Kramberg</cp:lastModifiedBy>
  <cp:revision>4</cp:revision>
  <dcterms:created xsi:type="dcterms:W3CDTF">2015-10-06T15:58:52Z</dcterms:created>
  <dcterms:modified xsi:type="dcterms:W3CDTF">2015-10-06T16:56:29Z</dcterms:modified>
</cp:coreProperties>
</file>