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4" r:id="rId3"/>
  </p:sldMasterIdLst>
  <p:notesMasterIdLst>
    <p:notesMasterId r:id="rId15"/>
  </p:notesMasterIdLst>
  <p:handoutMasterIdLst>
    <p:handoutMasterId r:id="rId16"/>
  </p:handoutMasterIdLst>
  <p:sldIdLst>
    <p:sldId id="260" r:id="rId4"/>
    <p:sldId id="266" r:id="rId5"/>
    <p:sldId id="264" r:id="rId6"/>
    <p:sldId id="261" r:id="rId7"/>
    <p:sldId id="263" r:id="rId8"/>
    <p:sldId id="262" r:id="rId9"/>
    <p:sldId id="265" r:id="rId10"/>
    <p:sldId id="267" r:id="rId11"/>
    <p:sldId id="257" r:id="rId12"/>
    <p:sldId id="25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55" autoAdjust="0"/>
  </p:normalViewPr>
  <p:slideViewPr>
    <p:cSldViewPr snapToGrid="0" snapToObjects="1">
      <p:cViewPr>
        <p:scale>
          <a:sx n="94" d="100"/>
          <a:sy n="94" d="100"/>
        </p:scale>
        <p:origin x="-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C3BB1-479F-F842-828A-29303C9BDCA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E79E4-2CA4-1A4C-824E-825EF5A8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372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5C9C-82B2-E549-963B-5FA26265D049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E2811-0385-F84D-AB52-A493A5BC4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319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6C53FEDD-ED08-6F4A-A6AB-6763C29554C9}" type="slidenum">
              <a:rPr lang="en-US" sz="1200">
                <a:solidFill>
                  <a:srgbClr val="000000"/>
                </a:solidFill>
                <a:latin typeface="Times New Roman" charset="0"/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693738"/>
            <a:ext cx="4556125" cy="34178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8163"/>
            <a:ext cx="5027612" cy="4103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100282" tIns="50141" rIns="100282" bIns="5014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663D8E-FE46-E544-99D9-A95D913A01E4}" type="slidenum">
              <a:rPr lang="en-US" sz="1200">
                <a:latin typeface="Calibri" charset="0"/>
              </a:rPr>
              <a:pPr eaLnBrk="1" hangingPunct="1"/>
              <a:t>2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4E924C4-2DDD-D144-AF67-CF8B47DF50D5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B337E83-1432-A448-8B97-386F7E07A54B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As a team, we need to develop a precise problem statement!  This Slide is a handout and we will use this to explore the data is SWIS.</a:t>
            </a: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E59258-0944-604B-B9D9-2FE74968BA96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Prevention: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*Maintain current lunch schedule, but shift classes to balance numbers.</a:t>
            </a:r>
            <a:endParaRPr lang="en-US" sz="800" b="1" i="1">
              <a:solidFill>
                <a:srgbClr val="103154"/>
              </a:solidFill>
              <a:latin typeface="Constantia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Teaching: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*Teach behavioral expectations in cafeteria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Reward: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Establish 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“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Friday Five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”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: Extra 5 min of lunch on Friday for five good days.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Extinction: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Establish 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“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Friday Five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”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: Extra 5 min of lunch on Friday for five good days.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Corrective Consequence: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Active supervision, and continued early consequence (ODR)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Data Collection: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Maintain ODR record and  supervisor  weekly report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Prevention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How can we avoid the problem context?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Who, When, Where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Schedule change, curriculum change, etc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Teaching: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How can we define, teach, and monitor what we want?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Teach appropriate behavior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Use problem behavior as negative example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Recognition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How can we build in systematic reward for desired behavior?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Extinction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How can we prevent problem behavior from being rewarded?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Consequences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What are efficient, consistent consequences for problem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behavior?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How will we collect and use data to evaluate (a) implementation fidelity, and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(b) impact on student outcomes?</a:t>
            </a:r>
          </a:p>
          <a:p>
            <a:pPr eaLnBrk="1" hangingPunct="1">
              <a:spcBef>
                <a:spcPct val="0"/>
              </a:spcBef>
            </a:pPr>
            <a:endParaRPr lang="en-US" b="1" i="1">
              <a:solidFill>
                <a:srgbClr val="103154"/>
              </a:solidFill>
              <a:latin typeface="Constantia" charset="0"/>
            </a:endParaRP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7718AF5-54F8-E64C-9445-69CF5FC0F6CF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Prevention: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*Maintain current lunch schedule, but shift classes to balance numbers.</a:t>
            </a:r>
            <a:endParaRPr lang="en-US" sz="800" b="1" i="1">
              <a:solidFill>
                <a:srgbClr val="103154"/>
              </a:solidFill>
              <a:latin typeface="Constantia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Teaching: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*Teach behavioral expectations in cafeteria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Reward: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Establish 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“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Friday Five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”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: Extra 5 min of lunch on Friday for five good days.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Extinction: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Establish 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“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Friday Five</a:t>
            </a:r>
            <a:r>
              <a:rPr lang="ja-JP" altLang="en-US" b="1" i="1">
                <a:solidFill>
                  <a:srgbClr val="103154"/>
                </a:solidFill>
                <a:latin typeface="Constantia" charset="0"/>
              </a:rPr>
              <a:t>”</a:t>
            </a:r>
            <a:r>
              <a:rPr lang="en-US" altLang="ja-JP" b="1" i="1">
                <a:solidFill>
                  <a:srgbClr val="103154"/>
                </a:solidFill>
                <a:latin typeface="Constantia" charset="0"/>
              </a:rPr>
              <a:t>: Extra 5 min of lunch on Friday for five good days.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Corrective Consequence: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Active supervision, and continued early consequence (ODR)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Data Collection: </a:t>
            </a:r>
            <a:r>
              <a:rPr lang="en-US" b="1" i="1">
                <a:solidFill>
                  <a:srgbClr val="103154"/>
                </a:solidFill>
                <a:latin typeface="Constantia" charset="0"/>
              </a:rPr>
              <a:t>Maintain ODR record and  supervisor  weekly report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Prevention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How can we avoid the problem context?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Who, When, Where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Schedule change, curriculum change, etc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Teaching: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How can we define, teach, and monitor what we want?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Teach appropriate behavior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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Use problem behavior as negative example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Recognition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How can we build in systematic reward for desired behavior?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Extinction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How can we prevent problem behavior from being rewarded?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Consequences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: What are efficient, consistent consequences for problem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behavior?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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How will we collect and use data to evaluate (a) implementation fidelity, and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(b) impact on student outcomes?</a:t>
            </a:r>
          </a:p>
          <a:p>
            <a:pPr eaLnBrk="1" hangingPunct="1">
              <a:spcBef>
                <a:spcPct val="0"/>
              </a:spcBef>
            </a:pPr>
            <a:endParaRPr lang="en-US" b="1" i="1">
              <a:solidFill>
                <a:srgbClr val="103154"/>
              </a:solidFill>
              <a:latin typeface="Constantia" charset="0"/>
            </a:endParaRPr>
          </a:p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7718AF5-54F8-E64C-9445-69CF5FC0F6CF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1D84-C851-3C42-B2F5-4FA7B9A4C8AF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4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056D-1B73-CD49-B322-49DBFE7767DA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7B49-012A-A947-AB3B-E9839497346B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64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ES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4073525"/>
            <a:ext cx="3048000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3546"/>
            <a:ext cx="7772400" cy="1470025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2325" y="2583294"/>
            <a:ext cx="6400800" cy="12051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424AA40A-C89F-DA45-9C78-7E9E60210F65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ED0BB55-3FDF-B042-94D6-3EA156827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51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047FA0BB-DEDD-0349-882B-FC7966E24586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95E8B4F-AFCE-3840-9DFE-73CB97856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12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14DD9469-2ACA-AE47-8259-2AEA99655DFE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CD15D4E-FF62-4147-8200-80917E3A0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5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44D52ACB-ED9E-7547-882C-B27C1BF4D70E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6285EB3-E021-564B-9E23-37F8DF18D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55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11EFB389-03AD-8743-BC73-D96F2970BA27}" type="datetime1">
              <a:rPr lang="en-US" smtClean="0"/>
              <a:t>10/6/15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8B12542-CCC8-4042-82CF-1DA4C738F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60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64B9C099-6713-7341-8220-00B14A0B048B}" type="datetime1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365AEBE-97AD-1D44-A27C-2F38AE543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62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4C67F349-8AE7-4444-A8B1-17F6646436CF}" type="datetime1">
              <a:rPr lang="en-US" smtClean="0"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5C558D8-9095-334C-A731-CDDDCDBF8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989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2F80EBC1-91B2-F449-93B6-1E6D596495C2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041BFE6-93B3-9F4A-A391-A83B17D5F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6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E5104-CDD8-9F4C-BED7-458131F69887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42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1CD5C106-3F18-414C-A9B7-377AB9E1E36A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1E7C16B-CD29-714E-9B59-F3563596D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16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923E2022-64AA-464C-BE2B-0B523CA21CFD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093F579-03A3-E04E-8A3D-B3C999E39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1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EBA249EC-03B7-4A4F-8E5D-28994107578F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656E613-39AF-D749-9764-E06DFD870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23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651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2284123-D56D-B144-8822-C4BA69696DFF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E01794A-E45B-7C41-B1EC-3F4F2830E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765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BD250-4FD4-E245-82B4-3BD2E3AB16B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706F2-F237-6A47-B14E-86FC2FA0E87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7666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66FF">
              <a:alpha val="5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CC413-A4E4-B441-AAE0-5DDC2641B4C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03F43-CA5B-2A4E-9672-07B9DA068B7F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326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E2A2B-567C-3143-B24E-620B9248C2E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3D4CE-1A55-8243-88E6-4E4838322A1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22976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0E596-878C-C542-A5C6-A37BAE5C48E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8CC6B-262C-C14A-BDBC-C9D5D1A71BDB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9360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8A4A2-6BA0-7844-BFD9-8353AB89230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23A5-2DF3-694B-AF8B-9AE6B7EFB56B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962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6FA7-8804-0941-994D-8D74527EBC56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390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4C69-62E0-FC4E-8013-D5583340A9D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34BF-2D60-B14A-8D41-4D3744F8987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8319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60BC6-DC0E-1C42-9978-5107BFF34E5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E49CA-08AA-5440-BBC9-E1E834FF712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4725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DCA41-9F42-674C-B7E1-52DB948DB0B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54F67-DC62-C645-BAD5-8BED905CEABB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8310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3B6A8-3030-1944-82F1-F95EBC92076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49DE-1B5A-864D-8A5D-D3C0ED63D47C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96582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75D9-E6CC-2A4B-B58D-D4ECCD1B648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C2C8C-3421-7543-B929-27F2D7AE2B3B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83287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3E701-1087-694B-A59B-453C7882BB6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B621-6224-7743-BD28-1040F6B7BCBA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27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B051-F2D8-CB48-8183-54A1FB2BD01C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8E27-9F4E-814D-8DBD-D9D5EE595F4A}" type="datetime1">
              <a:rPr lang="en-US" smtClean="0"/>
              <a:t>10/6/15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4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DBB4-0881-D547-B630-3C9A0BD5E00B}" type="datetime1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0CE5-6B2A-BD47-8765-B6D47DF2EDB9}" type="datetime1">
              <a:rPr lang="en-US" smtClean="0"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6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DD2D1-0365-9B4A-9217-CB481DE4D537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9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B22D-9506-CE4D-ACF8-AFEDD678BE8B}" type="datetime1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3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5" Type="http://schemas.openxmlformats.org/officeDocument/2006/relationships/image" Target="../media/image1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F5BA3-F403-BD4B-9F68-C5D25FFAE0A2}" type="datetime1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D676-A4F2-8E4A-AD8E-36635B46C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4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366FF">
                <a:alpha val="89000"/>
              </a:srgbClr>
            </a:gs>
            <a:gs pos="27000">
              <a:srgbClr val="FFFFFF">
                <a:alpha val="50000"/>
              </a:srgbClr>
            </a:gs>
          </a:gsLst>
          <a:lin ang="16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00">
              <a:alpha val="8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4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A295A3-E6C9-6845-8638-92BE54F7CF3E}" type="datetime1">
              <a:rPr lang="en-US" smtClean="0">
                <a:ea typeface="ＭＳ Ｐゴシック" charset="0"/>
                <a:cs typeface="ＭＳ Ｐゴシック" charset="0"/>
              </a:rPr>
              <a:t>10/6/15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3319" name="Picture 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575" y="6251575"/>
            <a:ext cx="168592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153150"/>
            <a:ext cx="1874837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78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366FF">
                <a:alpha val="89000"/>
              </a:srgbClr>
            </a:gs>
            <a:gs pos="27000">
              <a:srgbClr val="FFFFFF">
                <a:alpha val="50000"/>
              </a:srgbClr>
            </a:gs>
          </a:gsLst>
          <a:lin ang="16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77F007-10DD-4D49-8223-60FD51859C0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10/6/15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BAE5389-F1D1-3A43-A55B-A465C1A5596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31" name="Picture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153150"/>
            <a:ext cx="1833562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6251575"/>
            <a:ext cx="17399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75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4"/>
          <p:cNvSpPr>
            <a:spLocks noGrp="1"/>
          </p:cNvSpPr>
          <p:nvPr>
            <p:ph type="ctrTitle"/>
          </p:nvPr>
        </p:nvSpPr>
        <p:spPr>
          <a:xfrm>
            <a:off x="685800" y="45402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83136"/>
                  </a:srgb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Data-based Decision Making and Problem Solving in PBIS Schools </a:t>
            </a:r>
            <a:endParaRPr lang="en-US" sz="360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62088" y="2176463"/>
            <a:ext cx="6400800" cy="1204912"/>
          </a:xfrm>
        </p:spPr>
        <p:txBody>
          <a:bodyPr lIns="92075" tIns="46038" rIns="92075" bIns="46038"/>
          <a:lstStyle/>
          <a:p>
            <a:pPr eaLnBrk="1" hangingPunct="1">
              <a:lnSpc>
                <a:spcPct val="75000"/>
              </a:lnSpc>
              <a:buFont typeface="Wingdings" charset="0"/>
              <a:buNone/>
            </a:pPr>
            <a:endParaRPr lang="en-US" sz="2100" b="1" dirty="0">
              <a:solidFill>
                <a:srgbClr val="898989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898989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5000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Resources</a:t>
            </a:r>
            <a:endParaRPr lang="en-US" sz="5000" b="1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898989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898989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898989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898989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500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0BB55-3FDF-B042-94D6-3EA156827E2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30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3838"/>
            <a:ext cx="8229600" cy="639762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What are the actual elements of our plan?</a:t>
            </a:r>
          </a:p>
        </p:txBody>
      </p:sp>
      <p:graphicFrame>
        <p:nvGraphicFramePr>
          <p:cNvPr id="126001" name="Group 49"/>
          <p:cNvGraphicFramePr>
            <a:graphicFrameLocks noGrp="1"/>
          </p:cNvGraphicFramePr>
          <p:nvPr>
            <p:ph idx="1"/>
          </p:nvPr>
        </p:nvGraphicFramePr>
        <p:xfrm>
          <a:off x="457200" y="1792288"/>
          <a:ext cx="8229600" cy="435451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24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Prevention: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Remove/alter </a:t>
                      </a:r>
                      <a:r>
                        <a:rPr kumimoji="0" lang="ja-JP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“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trigger</a:t>
                      </a:r>
                      <a:r>
                        <a:rPr kumimoji="0" lang="ja-JP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”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 for problem behavior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endParaRPr kumimoji="0" lang="en-US" sz="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103154"/>
                        </a:solidFill>
                        <a:effectLst/>
                        <a:latin typeface="Constanti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Teaching: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Define, instruct &amp; model expected behavior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Reward: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Expected/alternative behavior when it occurs; prompt as necessary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103154"/>
                        </a:solidFill>
                        <a:effectLst/>
                        <a:latin typeface="Constanti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Extinction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Increase acknowledgement of presence of desired behavior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103154"/>
                        </a:solidFill>
                        <a:effectLst/>
                        <a:latin typeface="Constanti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Corrective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Consequence: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Use non-rewarding/non-reinforcing responses when problem behavior occurs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103154"/>
                        </a:solidFill>
                        <a:effectLst/>
                        <a:latin typeface="Constanti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Data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Collection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Indicate how you know when you have a solution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103154"/>
                        </a:solidFill>
                        <a:effectLst/>
                        <a:latin typeface="Constanti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572000" y="2509838"/>
            <a:ext cx="4114800" cy="1587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065" name="TextBox 1"/>
          <p:cNvSpPr txBox="1">
            <a:spLocks noChangeArrowheads="1"/>
          </p:cNvSpPr>
          <p:nvPr/>
        </p:nvSpPr>
        <p:spPr bwMode="auto">
          <a:xfrm>
            <a:off x="457200" y="984250"/>
            <a:ext cx="8229600" cy="677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sng"/>
              <a:t>Precise Problem Statement:</a:t>
            </a:r>
          </a:p>
          <a:p>
            <a:pPr eaLnBrk="1" hangingPunct="1"/>
            <a:endParaRPr lang="en-US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0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6798"/>
            <a:ext cx="8229600" cy="639762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What are the actual elements of our plan?</a:t>
            </a:r>
          </a:p>
        </p:txBody>
      </p:sp>
      <p:graphicFrame>
        <p:nvGraphicFramePr>
          <p:cNvPr id="126001" name="Group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637589"/>
              </p:ext>
            </p:extLst>
          </p:nvPr>
        </p:nvGraphicFramePr>
        <p:xfrm>
          <a:off x="457200" y="1792288"/>
          <a:ext cx="8229600" cy="469488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24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Prevention: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Remove/alter </a:t>
                      </a:r>
                      <a:r>
                        <a:rPr kumimoji="0" lang="ja-JP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“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trigger</a:t>
                      </a:r>
                      <a:r>
                        <a:rPr kumimoji="0" lang="ja-JP" alt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”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 for problem behavior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Maintain current lunch schedule, but shift classes to balance numbers.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Teach behavioral expectations in cafeteria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rbe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Teaching: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Define, instruct &amp; model expected behavior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Reward: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Expected/alternative behavior when it occurs; prompt as necessary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Establish </a:t>
                      </a: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Berlin Sans FB" charset="0"/>
                        </a:rPr>
                        <a:t>“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Friday Five</a:t>
                      </a: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Berlin Sans FB" charset="0"/>
                        </a:rPr>
                        <a:t>”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: Extra 5 min of lunch on Friday for five good days.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Extinction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Increase acknowledgement of presence of desired behavior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Encourage all students to work for </a:t>
                      </a: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Berlin Sans FB" charset="0"/>
                        </a:rPr>
                        <a:t>“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Friday Five</a:t>
                      </a:r>
                      <a:r>
                        <a:rPr kumimoji="0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Berlin Sans FB" charset="0"/>
                        </a:rPr>
                        <a:t>”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… make problem behavior less rewarding than desired behavior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Corrective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Consequence: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Use non-rewarding/non-reinforcing responses when problem behavior occurs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Active supervision and continued early consequence (ODR)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Data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charset="0"/>
                          <a:ea typeface="ＭＳ Ｐゴシック" charset="0"/>
                          <a:cs typeface="ＭＳ Ｐゴシック" charset="0"/>
                        </a:rPr>
                        <a:t>Collection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: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  <a:ea typeface="ＭＳ Ｐゴシック" charset="0"/>
                          <a:cs typeface="Constantia"/>
                        </a:rPr>
                        <a:t>Indicate how you know when you have a solution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/>
                        <a:ea typeface="ＭＳ Ｐゴシック" charset="0"/>
                        <a:cs typeface="Constantia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charset="0"/>
                          <a:ea typeface="ＭＳ Ｐゴシック" charset="0"/>
                          <a:cs typeface="ＭＳ Ｐゴシック" charset="0"/>
                        </a:rPr>
                        <a:t>Maintain ODR record and  supervisor  weekly report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" charset="0"/>
                        <a:buNone/>
                        <a:tabLst/>
                      </a:pPr>
                      <a:endParaRPr kumimoji="0" lang="en-US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103154"/>
                        </a:solidFill>
                        <a:effectLst/>
                        <a:latin typeface="Constanti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572000" y="2509838"/>
            <a:ext cx="4114800" cy="1587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065" name="TextBox 1"/>
          <p:cNvSpPr txBox="1">
            <a:spLocks noChangeArrowheads="1"/>
          </p:cNvSpPr>
          <p:nvPr/>
        </p:nvSpPr>
        <p:spPr bwMode="auto">
          <a:xfrm>
            <a:off x="457200" y="874490"/>
            <a:ext cx="8229600" cy="8925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cs typeface="Calibri"/>
              </a:rPr>
              <a:t>Precise Problem Statement: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cs typeface="Calibri"/>
              </a:rPr>
              <a:t>The </a:t>
            </a:r>
            <a:r>
              <a:rPr lang="en-US" sz="1600" dirty="0">
                <a:cs typeface="Calibri"/>
              </a:rPr>
              <a:t>sixth graders are disruptive &amp; use inappropriate language in the cafeteria between 11:30 AM and 12:00 PM to get peer attention</a:t>
            </a:r>
            <a:r>
              <a:rPr lang="en-US" sz="2000" dirty="0" smtClean="0">
                <a:cs typeface="Calibri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11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2464219">
            <a:off x="7839438" y="232585"/>
            <a:ext cx="147375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EXAMPLE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96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  <a:t/>
            </a:r>
            <a:br>
              <a:rPr lang="en-US" sz="2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</a:br>
            <a:r>
              <a:rPr lang="en-US" sz="2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  <a:t/>
            </a:r>
            <a:br>
              <a:rPr lang="en-US" sz="2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</a:br>
            <a:r>
              <a:rPr lang="en-US" sz="2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  <a:t/>
            </a:r>
            <a:br>
              <a:rPr lang="en-US" sz="21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</a:br>
            <a:r>
              <a:rPr lang="en-US" sz="2100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  <a:t/>
            </a:r>
            <a:br>
              <a:rPr lang="en-US" sz="2100" dirty="0">
                <a:solidFill>
                  <a:schemeClr val="tx1">
                    <a:lumMod val="90000"/>
                    <a:lumOff val="10000"/>
                  </a:schemeClr>
                </a:solidFill>
                <a:latin typeface="Corbel" charset="0"/>
              </a:rPr>
            </a:br>
            <a:endParaRPr lang="en-US" sz="3200" b="1" dirty="0">
              <a:solidFill>
                <a:srgbClr val="FF6600"/>
              </a:solidFill>
              <a:latin typeface="Corbel" charset="0"/>
            </a:endParaRPr>
          </a:p>
        </p:txBody>
      </p:sp>
      <p:sp>
        <p:nvSpPr>
          <p:cNvPr id="7270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167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700" dirty="0">
                <a:latin typeface="Calibri"/>
                <a:cs typeface="Calibri"/>
              </a:rPr>
              <a:t> </a:t>
            </a:r>
          </a:p>
          <a:p>
            <a:pPr eaLnBrk="1" hangingPunct="1">
              <a:lnSpc>
                <a:spcPct val="110000"/>
              </a:lnSpc>
              <a:buFontTx/>
              <a:buAutoNum type="arabicPeriod"/>
            </a:pPr>
            <a:r>
              <a:rPr lang="en-US" sz="2700" b="1" dirty="0">
                <a:latin typeface="Calibri"/>
                <a:cs typeface="Calibri"/>
              </a:rPr>
              <a:t>Do we have a problem?</a:t>
            </a:r>
            <a:r>
              <a:rPr lang="en-US" sz="2700" dirty="0">
                <a:latin typeface="Calibri"/>
                <a:cs typeface="Calibri"/>
              </a:rPr>
              <a:t/>
            </a:r>
            <a:br>
              <a:rPr lang="en-US" sz="2700" dirty="0">
                <a:latin typeface="Calibri"/>
                <a:cs typeface="Calibri"/>
              </a:rPr>
            </a:br>
            <a:r>
              <a:rPr lang="en-US" sz="2700" dirty="0">
                <a:latin typeface="Calibri"/>
                <a:cs typeface="Calibri"/>
              </a:rPr>
              <a:t>(identify)</a:t>
            </a:r>
          </a:p>
          <a:p>
            <a:pPr eaLnBrk="1" hangingPunct="1">
              <a:lnSpc>
                <a:spcPct val="110000"/>
              </a:lnSpc>
              <a:buFontTx/>
              <a:buAutoNum type="arabicPeriod"/>
            </a:pPr>
            <a:r>
              <a:rPr lang="en-US" sz="2700" b="1" dirty="0">
                <a:latin typeface="Calibri"/>
                <a:cs typeface="Calibri"/>
              </a:rPr>
              <a:t>What is the precise nature of our problem?</a:t>
            </a:r>
            <a:r>
              <a:rPr lang="en-US" sz="2700" dirty="0">
                <a:latin typeface="Calibri"/>
                <a:cs typeface="Calibri"/>
              </a:rPr>
              <a:t> (define, clarify, confirm/disconfirm inferences) </a:t>
            </a:r>
          </a:p>
          <a:p>
            <a:pPr eaLnBrk="1" hangingPunct="1">
              <a:lnSpc>
                <a:spcPct val="110000"/>
              </a:lnSpc>
              <a:buFontTx/>
              <a:buAutoNum type="arabicPeriod"/>
            </a:pPr>
            <a:r>
              <a:rPr lang="en-US" sz="2700" b="1" dirty="0">
                <a:latin typeface="Calibri"/>
                <a:cs typeface="Calibri"/>
              </a:rPr>
              <a:t>Why does the problem exist, &amp; what can we do about it? </a:t>
            </a:r>
            <a:r>
              <a:rPr lang="en-US" sz="2700" dirty="0">
                <a:latin typeface="Calibri"/>
                <a:cs typeface="Calibri"/>
              </a:rPr>
              <a:t>(hypothesis &amp; solution)</a:t>
            </a:r>
          </a:p>
          <a:p>
            <a:pPr eaLnBrk="1" hangingPunct="1">
              <a:lnSpc>
                <a:spcPct val="110000"/>
              </a:lnSpc>
              <a:buFontTx/>
              <a:buAutoNum type="arabicPeriod"/>
            </a:pPr>
            <a:r>
              <a:rPr lang="en-US" sz="2700" b="1" dirty="0">
                <a:latin typeface="Calibri"/>
                <a:cs typeface="Calibri"/>
              </a:rPr>
              <a:t>What are the actual elements of our plan? </a:t>
            </a:r>
            <a:r>
              <a:rPr lang="en-US" sz="2700" dirty="0">
                <a:latin typeface="Calibri"/>
                <a:cs typeface="Calibri"/>
              </a:rPr>
              <a:t>(Action Plan)</a:t>
            </a:r>
          </a:p>
          <a:p>
            <a:pPr eaLnBrk="1" hangingPunct="1">
              <a:lnSpc>
                <a:spcPct val="110000"/>
              </a:lnSpc>
              <a:buFontTx/>
              <a:buAutoNum type="arabicPeriod"/>
            </a:pPr>
            <a:r>
              <a:rPr lang="en-US" sz="2700" b="1" dirty="0">
                <a:latin typeface="Calibri"/>
                <a:cs typeface="Calibri"/>
              </a:rPr>
              <a:t>Is our plan being implemented, &amp; is it working? </a:t>
            </a:r>
            <a:r>
              <a:rPr lang="en-US" sz="2700" dirty="0">
                <a:latin typeface="Calibri"/>
                <a:cs typeface="Calibri"/>
              </a:rPr>
              <a:t>(evaluate &amp; revise plan)</a:t>
            </a:r>
          </a:p>
        </p:txBody>
      </p:sp>
      <p:sp>
        <p:nvSpPr>
          <p:cNvPr id="72707" name="TextBox 3"/>
          <p:cNvSpPr txBox="1">
            <a:spLocks noChangeArrowheads="1"/>
          </p:cNvSpPr>
          <p:nvPr/>
        </p:nvSpPr>
        <p:spPr bwMode="auto">
          <a:xfrm>
            <a:off x="598306" y="1644350"/>
            <a:ext cx="807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Corbel" charset="0"/>
              </a:rPr>
              <a:t>Innovation neutral:  Use for Reading, Behavior, Math, School Improvement</a:t>
            </a: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528968" y="427043"/>
            <a:ext cx="8229600" cy="1143000"/>
          </a:xfrm>
          <a:prstGeom prst="rect">
            <a:avLst/>
          </a:prstGeom>
          <a:solidFill>
            <a:srgbClr val="3366FF">
              <a:alpha val="50195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libri" charset="0"/>
              </a:rPr>
              <a:t>Questions to Ask…..</a:t>
            </a:r>
          </a:p>
          <a:p>
            <a:r>
              <a:rPr lang="en-US" sz="2200" b="1" dirty="0" smtClean="0">
                <a:latin typeface="Corbel" charset="0"/>
              </a:rPr>
              <a:t>(TIPS Problem-Solving </a:t>
            </a:r>
            <a:r>
              <a:rPr lang="ja-JP" altLang="en-US" sz="2200" b="1" dirty="0" smtClean="0">
                <a:latin typeface="Corbel" charset="0"/>
              </a:rPr>
              <a:t>“</a:t>
            </a:r>
            <a:r>
              <a:rPr lang="en-US" altLang="ja-JP" sz="2200" b="1" dirty="0" smtClean="0">
                <a:latin typeface="Corbel" charset="0"/>
              </a:rPr>
              <a:t>Mantra”)</a:t>
            </a:r>
            <a:endParaRPr lang="en-US" sz="2200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45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solidFill>
            <a:srgbClr val="3366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Who?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20" y="1417638"/>
            <a:ext cx="8699680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9563" y="2087172"/>
            <a:ext cx="30414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0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2"/>
          <p:cNvSpPr>
            <a:spLocks noGrp="1"/>
          </p:cNvSpPr>
          <p:nvPr>
            <p:ph type="title"/>
          </p:nvPr>
        </p:nvSpPr>
        <p:spPr>
          <a:solidFill>
            <a:srgbClr val="3366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What?</a:t>
            </a:r>
          </a:p>
        </p:txBody>
      </p:sp>
      <p:pic>
        <p:nvPicPr>
          <p:cNvPr id="57346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" r="6009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689817" y="2170020"/>
            <a:ext cx="30414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4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solidFill>
            <a:srgbClr val="3366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Where?</a:t>
            </a:r>
          </a:p>
        </p:txBody>
      </p:sp>
      <p:pic>
        <p:nvPicPr>
          <p:cNvPr id="60418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" r="6009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689817" y="2190176"/>
            <a:ext cx="30414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2"/>
          <p:cNvSpPr>
            <a:spLocks noGrp="1"/>
          </p:cNvSpPr>
          <p:nvPr>
            <p:ph type="title"/>
          </p:nvPr>
        </p:nvSpPr>
        <p:spPr>
          <a:solidFill>
            <a:srgbClr val="3366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When?</a:t>
            </a:r>
          </a:p>
        </p:txBody>
      </p:sp>
      <p:pic>
        <p:nvPicPr>
          <p:cNvPr id="5939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" r="6009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689817" y="2149864"/>
            <a:ext cx="30414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48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>
          <a:solidFill>
            <a:srgbClr val="3366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Our Precise Problem Statement….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011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latin typeface="Calibri"/>
                <a:ea typeface="+mn-ea"/>
                <a:cs typeface="Calibri"/>
              </a:rPr>
              <a:t>Students in ______ grade are _______________ </a:t>
            </a:r>
          </a:p>
          <a:p>
            <a:pPr marL="0" indent="0" eaLnBrk="1" fontAlgn="auto" hangingPunct="1">
              <a:lnSpc>
                <a:spcPct val="60000"/>
              </a:lnSpc>
              <a:spcAft>
                <a:spcPts val="0"/>
              </a:spcAft>
              <a:buNone/>
              <a:defRPr/>
            </a:pPr>
            <a:r>
              <a:rPr lang="en-US" dirty="0" smtClean="0">
                <a:latin typeface="Calibri"/>
                <a:ea typeface="+mn-ea"/>
                <a:cs typeface="Calibri"/>
              </a:rPr>
              <a:t>                      </a:t>
            </a:r>
            <a:r>
              <a:rPr lang="en-US" sz="2200" dirty="0" smtClean="0">
                <a:solidFill>
                  <a:prstClr val="black"/>
                </a:solidFill>
                <a:cs typeface="Calibri"/>
              </a:rPr>
              <a:t>(Grade/s)</a:t>
            </a:r>
            <a:r>
              <a:rPr lang="en-US" sz="2200" dirty="0" smtClean="0">
                <a:ea typeface="+mn-ea"/>
                <a:cs typeface="Calibri"/>
              </a:rPr>
              <a:t>                                (</a:t>
            </a:r>
            <a:r>
              <a:rPr lang="en-US" sz="2200" dirty="0">
                <a:ea typeface="+mn-ea"/>
                <a:cs typeface="Calibri"/>
              </a:rPr>
              <a:t>Problem </a:t>
            </a:r>
            <a:r>
              <a:rPr lang="en-US" sz="2200" dirty="0" smtClean="0">
                <a:ea typeface="+mn-ea"/>
                <a:cs typeface="Calibri"/>
              </a:rPr>
              <a:t>Behavior/s)</a:t>
            </a:r>
            <a:endParaRPr lang="en-US" sz="2200" dirty="0">
              <a:ea typeface="+mn-ea"/>
              <a:cs typeface="Calibri"/>
            </a:endParaRPr>
          </a:p>
          <a:p>
            <a:pPr marL="0" lvl="0" indent="0" eaLnBrk="1" fontAlgn="auto" hangingPunct="1">
              <a:lnSpc>
                <a:spcPct val="60000"/>
              </a:lnSpc>
              <a:spcAft>
                <a:spcPts val="0"/>
              </a:spcAft>
              <a:buNone/>
              <a:defRPr/>
            </a:pPr>
            <a:endParaRPr lang="en-US" sz="2200" dirty="0">
              <a:solidFill>
                <a:prstClr val="black"/>
              </a:solidFill>
              <a:cs typeface="Calibri"/>
            </a:endParaRPr>
          </a:p>
          <a:p>
            <a:pPr marL="0" indent="0" eaLnBrk="1" fontAlgn="auto" hangingPunct="1">
              <a:lnSpc>
                <a:spcPct val="60000"/>
              </a:lnSpc>
              <a:spcAft>
                <a:spcPts val="0"/>
              </a:spcAft>
              <a:buNone/>
              <a:defRPr/>
            </a:pPr>
            <a:r>
              <a:rPr lang="en-US" dirty="0" smtClean="0">
                <a:latin typeface="Calibri"/>
                <a:ea typeface="+mn-ea"/>
                <a:cs typeface="Calibri"/>
              </a:rPr>
              <a:t>                                     </a:t>
            </a:r>
            <a:endParaRPr lang="en-US" sz="2200" dirty="0">
              <a:latin typeface="Calibri"/>
              <a:ea typeface="+mn-ea"/>
              <a:cs typeface="Calibri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latin typeface="Calibri"/>
                <a:ea typeface="+mn-ea"/>
                <a:cs typeface="Calibri"/>
              </a:rPr>
              <a:t>in </a:t>
            </a:r>
            <a:r>
              <a:rPr lang="en-US" dirty="0">
                <a:latin typeface="Calibri"/>
                <a:ea typeface="+mn-ea"/>
                <a:cs typeface="Calibri"/>
              </a:rPr>
              <a:t>the </a:t>
            </a:r>
            <a:r>
              <a:rPr lang="en-US" dirty="0" smtClean="0">
                <a:latin typeface="Calibri"/>
                <a:ea typeface="+mn-ea"/>
                <a:cs typeface="Calibri"/>
              </a:rPr>
              <a:t>________________between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200" dirty="0">
                <a:ea typeface="+mn-ea"/>
                <a:cs typeface="Calibri"/>
              </a:rPr>
              <a:t> </a:t>
            </a:r>
            <a:r>
              <a:rPr lang="en-US" sz="2200" dirty="0" smtClean="0">
                <a:ea typeface="+mn-ea"/>
                <a:cs typeface="Calibri"/>
              </a:rPr>
              <a:t>                              (Location/s) 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200" dirty="0">
              <a:latin typeface="Calibri"/>
              <a:ea typeface="+mn-ea"/>
              <a:cs typeface="Calibri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latin typeface="Calibri"/>
                <a:ea typeface="+mn-ea"/>
                <a:cs typeface="Calibri"/>
              </a:rPr>
              <a:t> ________and </a:t>
            </a:r>
            <a:r>
              <a:rPr lang="en-US" dirty="0">
                <a:ea typeface="+mn-ea"/>
                <a:cs typeface="Calibri"/>
              </a:rPr>
              <a:t>_________</a:t>
            </a:r>
            <a:r>
              <a:rPr lang="en-US" dirty="0" smtClean="0">
                <a:ea typeface="+mn-ea"/>
                <a:cs typeface="Calibri"/>
              </a:rPr>
              <a:t>.</a:t>
            </a:r>
            <a:endParaRPr lang="en-US" dirty="0" smtClean="0">
              <a:latin typeface="Calibri"/>
              <a:ea typeface="+mn-ea"/>
              <a:cs typeface="Calibri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>
                <a:latin typeface="Calibri"/>
                <a:ea typeface="+mn-ea"/>
                <a:cs typeface="Calibri"/>
              </a:rPr>
              <a:t>   </a:t>
            </a:r>
            <a:r>
              <a:rPr lang="en-US" sz="2000" dirty="0" smtClean="0">
                <a:ea typeface="+mn-ea"/>
                <a:cs typeface="Calibri"/>
              </a:rPr>
              <a:t>(</a:t>
            </a:r>
            <a:r>
              <a:rPr lang="en-US" sz="2000" dirty="0">
                <a:ea typeface="+mn-ea"/>
                <a:cs typeface="Calibri"/>
              </a:rPr>
              <a:t>Start Time)</a:t>
            </a:r>
            <a:r>
              <a:rPr lang="en-US" sz="2000" dirty="0" smtClean="0">
                <a:latin typeface="Calibri"/>
                <a:ea typeface="+mn-ea"/>
                <a:cs typeface="Calibri"/>
              </a:rPr>
              <a:t>                      (End Time)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700" dirty="0" smtClean="0">
              <a:latin typeface="Calibri"/>
              <a:ea typeface="+mn-ea"/>
              <a:cs typeface="Calibri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latin typeface="Calibri"/>
                <a:ea typeface="+mn-ea"/>
                <a:cs typeface="Calibri"/>
              </a:rPr>
              <a:t>We need to take it one step further……</a:t>
            </a:r>
            <a:r>
              <a:rPr lang="en-US" i="1" dirty="0" smtClean="0">
                <a:latin typeface="Calibri"/>
                <a:ea typeface="+mn-ea"/>
                <a:cs typeface="Calibri"/>
              </a:rPr>
              <a:t>Why</a:t>
            </a:r>
            <a:r>
              <a:rPr lang="en-US" dirty="0" smtClean="0">
                <a:latin typeface="Calibri"/>
                <a:ea typeface="+mn-ea"/>
                <a:cs typeface="Calibri"/>
              </a:rPr>
              <a:t> is this happening?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Calibri"/>
              <a:ea typeface="+mn-ea"/>
              <a:cs typeface="Calibri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7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>
          <a:solidFill>
            <a:srgbClr val="3366FF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Why?</a:t>
            </a:r>
          </a:p>
        </p:txBody>
      </p:sp>
      <p:pic>
        <p:nvPicPr>
          <p:cNvPr id="65538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" r="410"/>
          <a:stretch>
            <a:fillRect/>
          </a:stretch>
        </p:blipFill>
        <p:spPr>
          <a:xfrm>
            <a:off x="0" y="1600200"/>
            <a:ext cx="9144000" cy="4577684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24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234950"/>
            <a:ext cx="8507412" cy="1143000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>
                <a:latin typeface="Corbel" charset="0"/>
              </a:rPr>
              <a:t/>
            </a:r>
            <a:br>
              <a:rPr lang="en-US" sz="3200" b="1">
                <a:latin typeface="Corbel" charset="0"/>
              </a:rPr>
            </a:br>
            <a:r>
              <a:rPr lang="en-US" sz="3200" b="1">
                <a:latin typeface="Corbel" charset="0"/>
              </a:rPr>
              <a:t>What is the precise nature of our problem (define, clarify, confirm/disconfirm inferences)?  </a:t>
            </a:r>
            <a:r>
              <a:rPr lang="en-US" sz="3200" u="sng">
                <a:latin typeface="Corbel" charset="0"/>
              </a:rPr>
              <a:t/>
            </a:r>
            <a:br>
              <a:rPr lang="en-US" sz="3200" u="sng">
                <a:latin typeface="Corbel" charset="0"/>
              </a:rPr>
            </a:br>
            <a:endParaRPr lang="en-US" sz="3200">
              <a:latin typeface="Corbel" charset="0"/>
            </a:endParaRP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idx="1"/>
          </p:nvPr>
        </p:nvGraphicFramePr>
        <p:xfrm>
          <a:off x="309563" y="1549400"/>
          <a:ext cx="8507412" cy="4589464"/>
        </p:xfrm>
        <a:graphic>
          <a:graphicData uri="http://schemas.openxmlformats.org/drawingml/2006/table">
            <a:tbl>
              <a:tblPr/>
              <a:tblGrid>
                <a:gridCol w="4288717"/>
                <a:gridCol w="4218695"/>
              </a:tblGrid>
              <a:tr h="457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Question: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Fill in the information below: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What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problem behaviors are occurring?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When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are problem behaviors occurring?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Where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are problem behaviors occurring?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Who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 is engaging in problem behaviors?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Why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do problem behaviors keep happening?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D676-A4F2-8E4A-AD8E-36635B46C0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869</Words>
  <Application>Microsoft Macintosh PowerPoint</Application>
  <PresentationFormat>On-screen Show (4:3)</PresentationFormat>
  <Paragraphs>149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1_Office Theme</vt:lpstr>
      <vt:lpstr>2_Office Theme</vt:lpstr>
      <vt:lpstr>Data-based Decision Making and Problem Solving in PBIS Schools </vt:lpstr>
      <vt:lpstr>    </vt:lpstr>
      <vt:lpstr>Who?</vt:lpstr>
      <vt:lpstr>What?</vt:lpstr>
      <vt:lpstr>Where?</vt:lpstr>
      <vt:lpstr>When?</vt:lpstr>
      <vt:lpstr>Our Precise Problem Statement….</vt:lpstr>
      <vt:lpstr>Why?</vt:lpstr>
      <vt:lpstr> What is the precise nature of our problem (define, clarify, confirm/disconfirm inferences)?   </vt:lpstr>
      <vt:lpstr>What are the actual elements of our plan?</vt:lpstr>
      <vt:lpstr>What are the actual elements of our plan?</vt:lpstr>
    </vt:vector>
  </TitlesOfParts>
  <Company>UVM CESS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Vermont College of Education and Social Services</dc:creator>
  <cp:lastModifiedBy>University of Vermont College of Education and Social Services</cp:lastModifiedBy>
  <cp:revision>4</cp:revision>
  <cp:lastPrinted>2015-09-23T15:25:02Z</cp:lastPrinted>
  <dcterms:created xsi:type="dcterms:W3CDTF">2015-09-23T14:57:11Z</dcterms:created>
  <dcterms:modified xsi:type="dcterms:W3CDTF">2015-10-06T16:28:56Z</dcterms:modified>
</cp:coreProperties>
</file>