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7315200" cy="9601200"/>
  <p:embeddedFontLst>
    <p:embeddedFont>
      <p:font typeface="Cabin"/>
      <p:regular r:id="rId37"/>
      <p:bold r:id="rId38"/>
      <p:italic r:id="rId39"/>
      <p:boldItalic r:id="rId40"/>
    </p:embeddedFont>
    <p:embeddedFont>
      <p:font typeface="Questrial"/>
      <p:regular r:id="rId4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CAFC8C5-75E5-4734-AE50-49351A64B703}">
  <a:tblStyle styleId="{BCAFC8C5-75E5-4734-AE50-49351A64B703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rgbClr val="EEF3F7"/>
          </a:solidFill>
        </a:fill>
      </a:tcStyle>
    </a:band1H>
    <a:band1V>
      <a:tcStyle>
        <a:fill>
          <a:solidFill>
            <a:srgbClr val="EEF3F7"/>
          </a:solidFill>
        </a:fill>
      </a:tcStyle>
    </a:band1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lt1"/>
          </a:solidFill>
        </a:fill>
      </a:tcStyle>
    </a:lastRow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4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abin-boldItalic.fntdata"/><Relationship Id="rId20" Type="http://schemas.openxmlformats.org/officeDocument/2006/relationships/slide" Target="slides/slide15.xml"/><Relationship Id="rId41" Type="http://schemas.openxmlformats.org/officeDocument/2006/relationships/font" Target="fonts/Questrial-regular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Cabin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Cabin-italic.fntdata"/><Relationship Id="rId16" Type="http://schemas.openxmlformats.org/officeDocument/2006/relationships/slide" Target="slides/slide11.xml"/><Relationship Id="rId38" Type="http://schemas.openxmlformats.org/officeDocument/2006/relationships/font" Target="fonts/Cabin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Introduce ourselves</a:t>
            </a:r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41" name="Shape 241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74" name="Shape 274"/>
          <p:cNvSpPr txBox="1"/>
          <p:nvPr>
            <p:ph idx="12" type="sldNum"/>
          </p:nvPr>
        </p:nvSpPr>
        <p:spPr>
          <a:xfrm>
            <a:off x="4143375" y="9118600"/>
            <a:ext cx="3170100" cy="480900"/>
          </a:xfrm>
          <a:prstGeom prst="rect">
            <a:avLst/>
          </a:prstGeom>
        </p:spPr>
        <p:txBody>
          <a:bodyPr anchorCtr="0" anchor="b" bIns="48325" lIns="96650" rIns="96650" tIns="483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281" name="Shape 281"/>
          <p:cNvSpPr txBox="1"/>
          <p:nvPr>
            <p:ph idx="12" type="sldNum"/>
          </p:nvPr>
        </p:nvSpPr>
        <p:spPr>
          <a:xfrm>
            <a:off x="4143375" y="9118600"/>
            <a:ext cx="3170100" cy="480900"/>
          </a:xfrm>
          <a:prstGeom prst="rect">
            <a:avLst/>
          </a:prstGeom>
        </p:spPr>
        <p:txBody>
          <a:bodyPr anchorCtr="0" anchor="b" bIns="48325" lIns="96650" rIns="96650" tIns="483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Base whole group vs. table discussion on whole group size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Record examples of challenging behavior to use later in punishment activity</a:t>
            </a:r>
          </a:p>
        </p:txBody>
      </p:sp>
      <p:sp>
        <p:nvSpPr>
          <p:cNvPr id="295" name="Shape 29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02" name="Shape 302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09" name="Shape 309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101" name="Shape 101"/>
          <p:cNvSpPr txBox="1"/>
          <p:nvPr>
            <p:ph idx="12" type="sldNum"/>
          </p:nvPr>
        </p:nvSpPr>
        <p:spPr>
          <a:xfrm>
            <a:off x="4143375" y="9118600"/>
            <a:ext cx="3170100" cy="480900"/>
          </a:xfrm>
          <a:prstGeom prst="rect">
            <a:avLst/>
          </a:prstGeom>
        </p:spPr>
        <p:txBody>
          <a:bodyPr anchorCtr="0" anchor="b" bIns="48325" lIns="96650" rIns="96650" tIns="483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16" name="Shape 316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23" name="Shape 323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30" name="Shape 330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37" name="Shape 337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343" name="Shape 343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/>
        </p:nvSpPr>
        <p:spPr>
          <a:xfrm>
            <a:off x="4143587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349" name="Shape 349"/>
          <p:cNvSpPr/>
          <p:nvPr>
            <p:ph idx="2" type="sldImg"/>
          </p:nvPr>
        </p:nvSpPr>
        <p:spPr>
          <a:xfrm>
            <a:off x="469900" y="727075"/>
            <a:ext cx="6375399" cy="3586163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50" name="Shape 350"/>
          <p:cNvSpPr txBox="1"/>
          <p:nvPr>
            <p:ph idx="1" type="body"/>
          </p:nvPr>
        </p:nvSpPr>
        <p:spPr>
          <a:xfrm>
            <a:off x="975358" y="4560569"/>
            <a:ext cx="5364478" cy="4320539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386" name="Shape 386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/>
          <p:nvPr/>
        </p:nvSpPr>
        <p:spPr>
          <a:xfrm>
            <a:off x="4143587" y="9119474"/>
            <a:ext cx="3169798" cy="479999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392" name="Shape 392"/>
          <p:cNvSpPr/>
          <p:nvPr>
            <p:ph idx="2" type="sldImg"/>
          </p:nvPr>
        </p:nvSpPr>
        <p:spPr>
          <a:xfrm>
            <a:off x="469900" y="727075"/>
            <a:ext cx="6375299" cy="35861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3" name="Shape 393"/>
          <p:cNvSpPr txBox="1"/>
          <p:nvPr>
            <p:ph idx="1" type="body"/>
          </p:nvPr>
        </p:nvSpPr>
        <p:spPr>
          <a:xfrm>
            <a:off x="975358" y="4560569"/>
            <a:ext cx="5364600" cy="4320598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431" name="Shape 431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Shape 437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Teri</a:t>
            </a:r>
          </a:p>
        </p:txBody>
      </p:sp>
      <p:sp>
        <p:nvSpPr>
          <p:cNvPr id="438" name="Shape 438"/>
          <p:cNvSpPr txBox="1"/>
          <p:nvPr>
            <p:ph idx="12" type="sldNum"/>
          </p:nvPr>
        </p:nvSpPr>
        <p:spPr>
          <a:xfrm>
            <a:off x="4143375" y="9118600"/>
            <a:ext cx="3170100" cy="480900"/>
          </a:xfrm>
          <a:prstGeom prst="rect">
            <a:avLst/>
          </a:prstGeom>
        </p:spPr>
        <p:txBody>
          <a:bodyPr anchorCtr="0" anchor="b" bIns="48325" lIns="96650" rIns="96650" tIns="483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108" name="Shape 108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/>
          <p:nvPr>
            <p:ph idx="2" type="sldImg"/>
          </p:nvPr>
        </p:nvSpPr>
        <p:spPr>
          <a:xfrm>
            <a:off x="457200" y="719137"/>
            <a:ext cx="6400800" cy="3600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45" name="Shape 445"/>
          <p:cNvSpPr txBox="1"/>
          <p:nvPr>
            <p:ph idx="1" type="body"/>
          </p:nvPr>
        </p:nvSpPr>
        <p:spPr>
          <a:xfrm>
            <a:off x="731837" y="4560887"/>
            <a:ext cx="5851500" cy="4321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Ask some people to share their plans</a:t>
            </a:r>
          </a:p>
        </p:txBody>
      </p:sp>
      <p:sp>
        <p:nvSpPr>
          <p:cNvPr id="446" name="Shape 446"/>
          <p:cNvSpPr txBox="1"/>
          <p:nvPr>
            <p:ph idx="12" type="sldNum"/>
          </p:nvPr>
        </p:nvSpPr>
        <p:spPr>
          <a:xfrm>
            <a:off x="4143375" y="9118600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/>
          <p:nvPr>
            <p:ph idx="2" type="sldImg"/>
          </p:nvPr>
        </p:nvSpPr>
        <p:spPr>
          <a:xfrm>
            <a:off x="457200" y="719137"/>
            <a:ext cx="6400799" cy="36005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452" name="Shape 452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453" name="Shape 453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115" name="Shape 115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Teri</a:t>
            </a:r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4143587" y="9119474"/>
            <a:ext cx="3169920" cy="480058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469900" y="727075"/>
            <a:ext cx="6375399" cy="3586163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975358" y="4560569"/>
            <a:ext cx="5364478" cy="4320539"/>
          </a:xfrm>
          <a:prstGeom prst="rect">
            <a:avLst/>
          </a:prstGeom>
          <a:noFill/>
          <a:ln>
            <a:noFill/>
          </a:ln>
        </p:spPr>
        <p:txBody>
          <a:bodyPr anchorCtr="0" anchor="t" bIns="46975" lIns="95650" rIns="95650" tIns="469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Function can be determined once a pattern is established. You can hypothesize once you have the beginning of a pattern.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731837" y="4560887"/>
            <a:ext cx="5851525" cy="43211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Cortney</a:t>
            </a:r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457200" y="719137"/>
            <a:ext cx="6400799" cy="36004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731837" y="4560887"/>
            <a:ext cx="5851500" cy="43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Cortney</a:t>
            </a:r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x="4143375" y="9118600"/>
            <a:ext cx="3170099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rIns="96650" tIns="483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152400" y="1028754"/>
            <a:ext cx="6019798" cy="144541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5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52400" y="2628900"/>
            <a:ext cx="6934199" cy="13144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2" name="Shape 22"/>
          <p:cNvSpPr/>
          <p:nvPr/>
        </p:nvSpPr>
        <p:spPr>
          <a:xfrm>
            <a:off x="4495800" y="-552450"/>
            <a:ext cx="6629400" cy="5714998"/>
          </a:xfrm>
          <a:prstGeom prst="triangle">
            <a:avLst>
              <a:gd fmla="val 50000" name="adj"/>
            </a:avLst>
          </a:prstGeom>
          <a:solidFill>
            <a:srgbClr val="CC00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2743199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 rot="5400000">
            <a:off x="5457824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1266825" y="-352423"/>
            <a:ext cx="4400550" cy="6019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-76200" y="209550"/>
            <a:ext cx="7696198" cy="838198"/>
          </a:xfrm>
          <a:prstGeom prst="rect">
            <a:avLst/>
          </a:prstGeom>
          <a:solidFill>
            <a:srgbClr val="CC0000"/>
          </a:solidFill>
          <a:ln cap="flat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Questrial"/>
              <a:buNone/>
              <a:defRPr b="0" i="0" sz="40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0484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33655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15875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793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41275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8575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0955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6035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114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8200" y="1200150"/>
            <a:ext cx="4038599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0484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33655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15875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7937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41275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28575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0955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6035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114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9642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2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hape 47"/>
          <p:cNvCxnSpPr/>
          <p:nvPr/>
        </p:nvCxnSpPr>
        <p:spPr>
          <a:xfrm>
            <a:off x="731837" y="3449242"/>
            <a:ext cx="7848599" cy="119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" name="Shape 48"/>
          <p:cNvSpPr txBox="1"/>
          <p:nvPr>
            <p:ph type="title"/>
          </p:nvPr>
        </p:nvSpPr>
        <p:spPr>
          <a:xfrm>
            <a:off x="722312" y="1771650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722312" y="3470148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/>
          <p:nvPr/>
        </p:nvCxnSpPr>
        <p:spPr>
          <a:xfrm rot="5400000">
            <a:off x="2807115" y="3034109"/>
            <a:ext cx="3531393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5" name="Shape 5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457200" y="1257300"/>
            <a:ext cx="3931918" cy="479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828800"/>
            <a:ext cx="3931918" cy="29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3977" lvl="0" marL="182563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905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20319" lvl="2" marL="7302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11112" lvl="3" marL="1004888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12700" lvl="5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20319" lvl="6" marL="155448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15239" lvl="7" marL="173736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10160" lvl="8" marL="192024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3" type="body"/>
          </p:nvPr>
        </p:nvSpPr>
        <p:spPr>
          <a:xfrm>
            <a:off x="4754880" y="1257300"/>
            <a:ext cx="3931918" cy="479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4" type="body"/>
          </p:nvPr>
        </p:nvSpPr>
        <p:spPr>
          <a:xfrm>
            <a:off x="4754880" y="1828800"/>
            <a:ext cx="3931918" cy="29634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73977" lvl="0" marL="182563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905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20319" lvl="2" marL="7302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11112" lvl="3" marL="1004888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12700" lvl="5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20319" lvl="6" marL="155448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15239" lvl="7" marL="173736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10160" lvl="8" marL="192024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hape 64"/>
          <p:cNvCxnSpPr/>
          <p:nvPr/>
        </p:nvCxnSpPr>
        <p:spPr>
          <a:xfrm rot="5400000">
            <a:off x="683815" y="2685256"/>
            <a:ext cx="4183855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Shape 65"/>
          <p:cNvSpPr txBox="1"/>
          <p:nvPr>
            <p:ph type="title"/>
          </p:nvPr>
        </p:nvSpPr>
        <p:spPr>
          <a:xfrm>
            <a:off x="457200" y="594060"/>
            <a:ext cx="2139695" cy="94640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2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2971800" y="594060"/>
            <a:ext cx="5714998" cy="41833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55257" lvl="0" marL="182563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10033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80009" lvl="2" marL="7302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61912" lvl="3" marL="100488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107950" lvl="4" marL="11874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63500" lvl="5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71119" lvl="6" marL="155448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66039" lvl="7" marL="173736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60960" lvl="8" marL="192024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57200" y="1597970"/>
            <a:ext cx="2139695" cy="31827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594360"/>
            <a:ext cx="2142678" cy="94868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24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2858608" y="628650"/>
            <a:ext cx="5904388" cy="4125341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600200"/>
            <a:ext cx="2139695" cy="31821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65495"/>
            <a:ext cx="9144000" cy="1714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08267" lvl="0" marL="182563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6604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indent="44450" lvl="2" marL="7302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indent="36512" lvl="3" marL="1004888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indent="57150" lvl="4" marL="118745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indent="-31750" lvl="5" marL="137160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4130" lvl="6" marL="155448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9210" lvl="7" marL="173736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4289" lvl="8" marL="1920240" marR="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14288"/>
            <a:ext cx="28956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429000" y="14288"/>
            <a:ext cx="4114800" cy="24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Questrial"/>
              <a:buNone/>
              <a:defRPr b="0" i="0" sz="40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rgbClr val="000090"/>
              </a:buClr>
              <a:buFont typeface="Cabin"/>
              <a:buNone/>
              <a:defRPr b="0" i="0" sz="4000" u="none" cap="none" strike="noStrike">
                <a:solidFill>
                  <a:srgbClr val="00009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Relationship Id="rId5" Type="http://schemas.openxmlformats.org/officeDocument/2006/relationships/hyperlink" Target="mailto:terimbrooks@gmail.com" TargetMode="External"/><Relationship Id="rId6" Type="http://schemas.openxmlformats.org/officeDocument/2006/relationships/hyperlink" Target="mailto:cortney.keene@uvm.edu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uvm.edu/~cdci/best/pbswebsite/FBAandBIP.htm" TargetMode="External"/><Relationship Id="rId4" Type="http://schemas.openxmlformats.org/officeDocument/2006/relationships/hyperlink" Target="http://www.uvm.edu/~cdci/best/pbswebsite/FBAandBIP.htm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ctrTitle"/>
          </p:nvPr>
        </p:nvSpPr>
        <p:spPr>
          <a:xfrm>
            <a:off x="161975" y="412078"/>
            <a:ext cx="6312000" cy="85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Intro to FBA Thinking</a:t>
            </a:r>
          </a:p>
        </p:txBody>
      </p:sp>
      <p:pic>
        <p:nvPicPr>
          <p:cNvPr id="95" name="Shape 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424" y="4171950"/>
            <a:ext cx="2622600" cy="8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 rotWithShape="1">
          <a:blip r:embed="rId4">
            <a:alphaModFix/>
          </a:blip>
          <a:srcRect b="36806" l="22568" r="21179" t="26736"/>
          <a:stretch/>
        </p:blipFill>
        <p:spPr>
          <a:xfrm>
            <a:off x="2842900" y="4050749"/>
            <a:ext cx="1629300" cy="9783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/>
        </p:nvSpPr>
        <p:spPr>
          <a:xfrm>
            <a:off x="280800" y="1992912"/>
            <a:ext cx="5455500" cy="133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Teri Brooks, Ph.D., BCBA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e-mail: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5"/>
              </a:rPr>
              <a:t>terimbrooks@gmail.com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1155CC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latin typeface="Questrial"/>
                <a:ea typeface="Questrial"/>
                <a:cs typeface="Questrial"/>
                <a:sym typeface="Questrial"/>
              </a:rPr>
              <a:t>Cortney Keene, M.Ed., C.A.S., BCBA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email: </a:t>
            </a:r>
            <a:r>
              <a:rPr lang="en-US" sz="2200" u="sng">
                <a:solidFill>
                  <a:schemeClr val="hlink"/>
                </a:solidFill>
                <a:latin typeface="Questrial"/>
                <a:ea typeface="Questrial"/>
                <a:cs typeface="Questrial"/>
                <a:sym typeface="Questrial"/>
                <a:hlinkClick r:id="rId6"/>
              </a:rPr>
              <a:t>cortney.keene@uvm.edu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1155CC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FBA Hypothesis</a:t>
            </a:r>
          </a:p>
        </p:txBody>
      </p:sp>
      <p:grpSp>
        <p:nvGrpSpPr>
          <p:cNvPr id="194" name="Shape 194"/>
          <p:cNvGrpSpPr/>
          <p:nvPr/>
        </p:nvGrpSpPr>
        <p:grpSpPr>
          <a:xfrm>
            <a:off x="274018" y="1583069"/>
            <a:ext cx="8644998" cy="948733"/>
            <a:chOff x="3615" y="211432"/>
            <a:chExt cx="8222368" cy="948733"/>
          </a:xfrm>
        </p:grpSpPr>
        <p:sp>
          <p:nvSpPr>
            <p:cNvPr id="195" name="Shape 195"/>
            <p:cNvSpPr/>
            <p:nvPr/>
          </p:nvSpPr>
          <p:spPr>
            <a:xfrm>
              <a:off x="3615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DB581B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31401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</a:t>
              </a:r>
            </a:p>
          </p:txBody>
        </p:sp>
        <p:sp>
          <p:nvSpPr>
            <p:cNvPr id="197" name="Shape 197"/>
            <p:cNvSpPr/>
            <p:nvPr/>
          </p:nvSpPr>
          <p:spPr>
            <a:xfrm>
              <a:off x="1742963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DB581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1742963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2217330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CCCB2E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Shape 200"/>
            <p:cNvSpPr txBox="1"/>
            <p:nvPr/>
          </p:nvSpPr>
          <p:spPr>
            <a:xfrm>
              <a:off x="2245116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</a:t>
              </a:r>
            </a:p>
          </p:txBody>
        </p:sp>
        <p:sp>
          <p:nvSpPr>
            <p:cNvPr id="201" name="Shape 201"/>
            <p:cNvSpPr/>
            <p:nvPr/>
          </p:nvSpPr>
          <p:spPr>
            <a:xfrm>
              <a:off x="3956676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CCB2E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Shape 202"/>
            <p:cNvSpPr txBox="1"/>
            <p:nvPr/>
          </p:nvSpPr>
          <p:spPr>
            <a:xfrm>
              <a:off x="3956676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Shape 203"/>
            <p:cNvSpPr/>
            <p:nvPr/>
          </p:nvSpPr>
          <p:spPr>
            <a:xfrm>
              <a:off x="4431044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8FB8D3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Shape 204"/>
            <p:cNvSpPr txBox="1"/>
            <p:nvPr/>
          </p:nvSpPr>
          <p:spPr>
            <a:xfrm>
              <a:off x="4458830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Behavior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6170391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8FB8D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Shape 206"/>
            <p:cNvSpPr txBox="1"/>
            <p:nvPr/>
          </p:nvSpPr>
          <p:spPr>
            <a:xfrm>
              <a:off x="6170391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Shape 207"/>
            <p:cNvSpPr/>
            <p:nvPr/>
          </p:nvSpPr>
          <p:spPr>
            <a:xfrm>
              <a:off x="6644759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chemeClr val="accent5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Shape 208"/>
            <p:cNvSpPr txBox="1"/>
            <p:nvPr/>
          </p:nvSpPr>
          <p:spPr>
            <a:xfrm>
              <a:off x="6563160" y="239212"/>
              <a:ext cx="1635000" cy="893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</p:grpSp>
      <p:sp>
        <p:nvSpPr>
          <p:cNvPr id="209" name="Shape 209"/>
          <p:cNvSpPr txBox="1"/>
          <p:nvPr/>
        </p:nvSpPr>
        <p:spPr>
          <a:xfrm>
            <a:off x="244765" y="2503949"/>
            <a:ext cx="185800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Typically on days when John has worked alone for 30 min… 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2565400" y="2457458"/>
            <a:ext cx="2057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when given math worksheets &amp; other assignments…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99800" y="2457450"/>
            <a:ext cx="1907398" cy="923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he doesn’t do his work and uses profanity.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252250" y="2503950"/>
            <a:ext cx="1821000" cy="26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The teacher gives the rest of the class a task to do then sits with John to give him support and help him do the work.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46550" y="3981275"/>
            <a:ext cx="7205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Function of the Behavior = </a:t>
            </a:r>
            <a:r>
              <a:rPr b="1" lang="en-US" sz="2400">
                <a:latin typeface="Questrial"/>
                <a:ea typeface="Questrial"/>
                <a:cs typeface="Questrial"/>
                <a:sym typeface="Questrial"/>
              </a:rPr>
              <a:t>Teacher Attention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lang="en-US" sz="2400">
                <a:latin typeface="Questrial"/>
                <a:ea typeface="Questrial"/>
                <a:cs typeface="Questrial"/>
                <a:sym typeface="Questrial"/>
              </a:rPr>
              <a:t>Reinforcement or Punishment?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FBA Hypothesis</a:t>
            </a:r>
          </a:p>
        </p:txBody>
      </p:sp>
      <p:grpSp>
        <p:nvGrpSpPr>
          <p:cNvPr id="219" name="Shape 219"/>
          <p:cNvGrpSpPr/>
          <p:nvPr/>
        </p:nvGrpSpPr>
        <p:grpSpPr>
          <a:xfrm>
            <a:off x="274018" y="1583069"/>
            <a:ext cx="8701545" cy="948733"/>
            <a:chOff x="3615" y="211432"/>
            <a:chExt cx="8276150" cy="948733"/>
          </a:xfrm>
        </p:grpSpPr>
        <p:sp>
          <p:nvSpPr>
            <p:cNvPr id="220" name="Shape 220"/>
            <p:cNvSpPr/>
            <p:nvPr/>
          </p:nvSpPr>
          <p:spPr>
            <a:xfrm>
              <a:off x="3615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DB581B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31401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</a:t>
              </a:r>
            </a:p>
          </p:txBody>
        </p:sp>
        <p:sp>
          <p:nvSpPr>
            <p:cNvPr id="222" name="Shape 222"/>
            <p:cNvSpPr/>
            <p:nvPr/>
          </p:nvSpPr>
          <p:spPr>
            <a:xfrm>
              <a:off x="1742963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DB581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Shape 223"/>
            <p:cNvSpPr txBox="1"/>
            <p:nvPr/>
          </p:nvSpPr>
          <p:spPr>
            <a:xfrm>
              <a:off x="1742963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Shape 224"/>
            <p:cNvSpPr/>
            <p:nvPr/>
          </p:nvSpPr>
          <p:spPr>
            <a:xfrm>
              <a:off x="2217330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CCCB2E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Shape 225"/>
            <p:cNvSpPr txBox="1"/>
            <p:nvPr/>
          </p:nvSpPr>
          <p:spPr>
            <a:xfrm>
              <a:off x="2245116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3956676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CCB2E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Shape 227"/>
            <p:cNvSpPr txBox="1"/>
            <p:nvPr/>
          </p:nvSpPr>
          <p:spPr>
            <a:xfrm>
              <a:off x="3956676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Shape 228"/>
            <p:cNvSpPr/>
            <p:nvPr/>
          </p:nvSpPr>
          <p:spPr>
            <a:xfrm>
              <a:off x="4431044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8FB8D3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Shape 229"/>
            <p:cNvSpPr txBox="1"/>
            <p:nvPr/>
          </p:nvSpPr>
          <p:spPr>
            <a:xfrm>
              <a:off x="4458830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Behavior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6170391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8FB8D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Shape 231"/>
            <p:cNvSpPr txBox="1"/>
            <p:nvPr/>
          </p:nvSpPr>
          <p:spPr>
            <a:xfrm>
              <a:off x="6170391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Shape 232"/>
            <p:cNvSpPr/>
            <p:nvPr/>
          </p:nvSpPr>
          <p:spPr>
            <a:xfrm>
              <a:off x="6644759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chemeClr val="accent5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Shape 233"/>
            <p:cNvSpPr txBox="1"/>
            <p:nvPr/>
          </p:nvSpPr>
          <p:spPr>
            <a:xfrm>
              <a:off x="6644765" y="239262"/>
              <a:ext cx="1635000" cy="89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</p:grpSp>
      <p:sp>
        <p:nvSpPr>
          <p:cNvPr id="234" name="Shape 234"/>
          <p:cNvSpPr txBox="1"/>
          <p:nvPr/>
        </p:nvSpPr>
        <p:spPr>
          <a:xfrm>
            <a:off x="301228" y="2490358"/>
            <a:ext cx="187181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Typically on days when Sarah comes in late because she </a:t>
            </a:r>
            <a:r>
              <a:rPr lang="en-US" sz="1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overslept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2565400" y="2457458"/>
            <a:ext cx="2057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when given math worksheets &amp; other assignments…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4965482" y="2457450"/>
            <a:ext cx="1841717" cy="1200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she doesn’t do her work and uses profanity.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7256517" y="2457450"/>
            <a:ext cx="1735082" cy="16687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Sarah is sent out of the classroom.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ctrTitle"/>
          </p:nvPr>
        </p:nvSpPr>
        <p:spPr>
          <a:xfrm>
            <a:off x="152400" y="0"/>
            <a:ext cx="6019799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2-Minute Talk</a:t>
            </a:r>
          </a:p>
        </p:txBody>
      </p:sp>
      <p:sp>
        <p:nvSpPr>
          <p:cNvPr id="244" name="Shape 244"/>
          <p:cNvSpPr txBox="1"/>
          <p:nvPr>
            <p:ph idx="1" type="subTitle"/>
          </p:nvPr>
        </p:nvSpPr>
        <p:spPr>
          <a:xfrm>
            <a:off x="152400" y="1040100"/>
            <a:ext cx="6115500" cy="3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Turn to the person sitting next to you and discuss the “consequence” of sending Sarah out of the classroom.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Is this “punishment”,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reinforcement,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or something else?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5789975" y="1784775"/>
            <a:ext cx="3864600" cy="320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Rewards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and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Punishments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FBA Hypothesis</a:t>
            </a:r>
          </a:p>
        </p:txBody>
      </p:sp>
      <p:grpSp>
        <p:nvGrpSpPr>
          <p:cNvPr id="251" name="Shape 251"/>
          <p:cNvGrpSpPr/>
          <p:nvPr/>
        </p:nvGrpSpPr>
        <p:grpSpPr>
          <a:xfrm>
            <a:off x="274018" y="1583069"/>
            <a:ext cx="8644998" cy="948733"/>
            <a:chOff x="3615" y="211432"/>
            <a:chExt cx="8222368" cy="948733"/>
          </a:xfrm>
        </p:grpSpPr>
        <p:sp>
          <p:nvSpPr>
            <p:cNvPr id="252" name="Shape 252"/>
            <p:cNvSpPr/>
            <p:nvPr/>
          </p:nvSpPr>
          <p:spPr>
            <a:xfrm>
              <a:off x="3615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DB581B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Shape 253"/>
            <p:cNvSpPr txBox="1"/>
            <p:nvPr/>
          </p:nvSpPr>
          <p:spPr>
            <a:xfrm>
              <a:off x="31401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1742963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DB581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Shape 255"/>
            <p:cNvSpPr txBox="1"/>
            <p:nvPr/>
          </p:nvSpPr>
          <p:spPr>
            <a:xfrm>
              <a:off x="1742963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Shape 256"/>
            <p:cNvSpPr/>
            <p:nvPr/>
          </p:nvSpPr>
          <p:spPr>
            <a:xfrm>
              <a:off x="2217330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CCCB2E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Shape 257"/>
            <p:cNvSpPr txBox="1"/>
            <p:nvPr/>
          </p:nvSpPr>
          <p:spPr>
            <a:xfrm>
              <a:off x="2245116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</a:t>
              </a:r>
            </a:p>
          </p:txBody>
        </p:sp>
        <p:sp>
          <p:nvSpPr>
            <p:cNvPr id="258" name="Shape 258"/>
            <p:cNvSpPr/>
            <p:nvPr/>
          </p:nvSpPr>
          <p:spPr>
            <a:xfrm>
              <a:off x="3956676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CCB2E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Shape 259"/>
            <p:cNvSpPr txBox="1"/>
            <p:nvPr/>
          </p:nvSpPr>
          <p:spPr>
            <a:xfrm>
              <a:off x="3956676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Shape 260"/>
            <p:cNvSpPr/>
            <p:nvPr/>
          </p:nvSpPr>
          <p:spPr>
            <a:xfrm>
              <a:off x="4431044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8FB8D3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Shape 261"/>
            <p:cNvSpPr txBox="1"/>
            <p:nvPr/>
          </p:nvSpPr>
          <p:spPr>
            <a:xfrm>
              <a:off x="4458830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Behavior</a:t>
              </a:r>
            </a:p>
          </p:txBody>
        </p:sp>
        <p:sp>
          <p:nvSpPr>
            <p:cNvPr id="262" name="Shape 262"/>
            <p:cNvSpPr/>
            <p:nvPr/>
          </p:nvSpPr>
          <p:spPr>
            <a:xfrm>
              <a:off x="6170391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8FB8D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Shape 263"/>
            <p:cNvSpPr txBox="1"/>
            <p:nvPr/>
          </p:nvSpPr>
          <p:spPr>
            <a:xfrm>
              <a:off x="6170391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Shape 264"/>
            <p:cNvSpPr/>
            <p:nvPr/>
          </p:nvSpPr>
          <p:spPr>
            <a:xfrm>
              <a:off x="6644759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chemeClr val="accent5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Shape 265"/>
            <p:cNvSpPr txBox="1"/>
            <p:nvPr/>
          </p:nvSpPr>
          <p:spPr>
            <a:xfrm>
              <a:off x="6563160" y="239212"/>
              <a:ext cx="1635000" cy="893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</p:grpSp>
      <p:sp>
        <p:nvSpPr>
          <p:cNvPr id="266" name="Shape 266"/>
          <p:cNvSpPr txBox="1"/>
          <p:nvPr/>
        </p:nvSpPr>
        <p:spPr>
          <a:xfrm>
            <a:off x="301228" y="2490358"/>
            <a:ext cx="187181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Typically on days when Sarah comes in late because she over-slept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2565400" y="2457458"/>
            <a:ext cx="2057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when given math work sheets &amp; other assignments…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4965482" y="2457450"/>
            <a:ext cx="1841717" cy="1200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she doesn’t do her work and uses profanity.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7256517" y="2457450"/>
            <a:ext cx="1735082" cy="16687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Sarah is sent out of the classroom.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1078041" y="4126235"/>
            <a:ext cx="7841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Function of the Behavior = Avoids work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24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Reinforcement or Punishment?</a:t>
            </a: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rgbClr val="CC0000"/>
              </a:buClr>
              <a:buSzPct val="250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Functions of Behavior</a:t>
            </a:r>
          </a:p>
        </p:txBody>
      </p:sp>
      <p:pic>
        <p:nvPicPr>
          <p:cNvPr id="277" name="Shape 2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4475" y="1060800"/>
            <a:ext cx="5072100" cy="395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type="title"/>
          </p:nvPr>
        </p:nvSpPr>
        <p:spPr>
          <a:xfrm>
            <a:off x="-90850" y="226675"/>
            <a:ext cx="8654400" cy="742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rgbClr val="CC0000"/>
              </a:buClr>
              <a:buSzPct val="25000"/>
              <a:buFont typeface="Questrial"/>
              <a:buNone/>
            </a:pPr>
            <a:r>
              <a:rPr lang="en-US" sz="3600">
                <a:solidFill>
                  <a:srgbClr val="FFFFFF"/>
                </a:solidFill>
              </a:rPr>
              <a:t>Most Common Functions of Behavior</a:t>
            </a:r>
          </a:p>
        </p:txBody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344925" y="1200150"/>
            <a:ext cx="4068900" cy="365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139700"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Noto Sans Symbols"/>
              <a:buNone/>
            </a:pPr>
            <a:r>
              <a:rPr b="1" lang="en-US" sz="1800" u="sng"/>
              <a:t>To Obtain/ Get </a:t>
            </a:r>
            <a:r>
              <a:rPr b="1" lang="en-US" sz="1800"/>
              <a:t>:</a:t>
            </a:r>
          </a:p>
          <a:p>
            <a:pPr indent="139700" lv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Peer attention</a:t>
            </a:r>
          </a:p>
          <a:p>
            <a:pPr indent="139700" lv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Adult attention</a:t>
            </a:r>
          </a:p>
          <a:p>
            <a:pPr indent="139700" lv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Desired activity</a:t>
            </a:r>
          </a:p>
          <a:p>
            <a:pPr indent="139700" lv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Desired object/ items</a:t>
            </a:r>
          </a:p>
          <a:p>
            <a:pPr indent="139700" lv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Sensory stimulation: auditory, tactile, etc.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4447900" y="1200150"/>
            <a:ext cx="4068900" cy="365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69850" lvl="0" rtl="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b="1" lang="en-US" sz="1800" u="sng"/>
              <a:t>To Avoid/ Escape: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Difficult Task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Boring Task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Physical demand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Non-preferred activity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Peer attention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Staff attention</a:t>
            </a:r>
          </a:p>
          <a:p>
            <a:pPr indent="139700" lvl="0" rtl="0">
              <a:lnSpc>
                <a:spcPct val="140000"/>
              </a:lnSpc>
              <a:spcBef>
                <a:spcPts val="0"/>
              </a:spcBef>
              <a:buSzPct val="85000"/>
              <a:buFont typeface="Noto Sans Symbols"/>
            </a:pPr>
            <a:r>
              <a:rPr lang="en-US" sz="1500"/>
              <a:t>Reprimands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209475" y="1085850"/>
            <a:ext cx="8646300" cy="3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3325" lIns="67850" rIns="67850" tIns="33325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85" u="sng"/>
          </a:p>
          <a:p>
            <a:pPr indent="-42862" lvl="0" marL="182563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4291"/>
              <a:buFont typeface="Arial"/>
              <a:buChar char="•"/>
            </a:pPr>
            <a:r>
              <a:rPr b="1" i="0" lang="en-US" sz="1785" u="sng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Obtain/Get Reinforcers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yell and others look at me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fight and others listen to me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wander and people talk to me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hit in order to get toys from other kids</a:t>
            </a:r>
          </a:p>
          <a:p>
            <a:pPr indent="-63500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147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42862" lvl="0" marL="182563" marR="0" rtl="0" algn="l">
              <a:lnSpc>
                <a:spcPct val="7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4291"/>
              <a:buFont typeface="Arial"/>
              <a:buChar char="•"/>
            </a:pPr>
            <a:r>
              <a:rPr b="1" i="0" lang="en-US" sz="1785" u="sng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Escape/Avoid Aversives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cry when work gets hard and the teacher tells me to take a time out</a:t>
            </a:r>
          </a:p>
          <a:p>
            <a:pPr indent="-95218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throw a book during math class and the teacher will </a:t>
            </a:r>
            <a:r>
              <a:rPr lang="en-US" sz="1800"/>
              <a:t>send me out of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class</a:t>
            </a:r>
          </a:p>
          <a:p>
            <a:pPr indent="-63500" lvl="1" marL="457200" marR="0" rtl="0" algn="l">
              <a:lnSpc>
                <a:spcPct val="7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225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I stand </a:t>
            </a:r>
            <a:r>
              <a:rPr lang="en-US" sz="1800"/>
              <a:t>against the wall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lang="en-US" sz="1800"/>
              <a:t>in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PE </a:t>
            </a:r>
            <a:r>
              <a:rPr lang="en-US" sz="1800"/>
              <a:t>so my classmates do not throw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the ball</a:t>
            </a:r>
            <a:r>
              <a:rPr lang="en-US" sz="1800"/>
              <a:t> at me</a:t>
            </a:r>
            <a:br>
              <a:rPr b="0" i="0" lang="en-US" sz="153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</a:p>
        </p:txBody>
      </p:sp>
      <p:sp>
        <p:nvSpPr>
          <p:cNvPr id="291" name="Shape 291"/>
          <p:cNvSpPr txBox="1"/>
          <p:nvPr/>
        </p:nvSpPr>
        <p:spPr>
          <a:xfrm>
            <a:off x="103274" y="285750"/>
            <a:ext cx="7356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i="0" lang="en-US" sz="40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Examples of Function in School</a:t>
            </a:r>
          </a:p>
        </p:txBody>
      </p:sp>
      <p:sp>
        <p:nvSpPr>
          <p:cNvPr id="292" name="Shape 292"/>
          <p:cNvSpPr txBox="1"/>
          <p:nvPr>
            <p:ph idx="12" type="sldNum"/>
          </p:nvPr>
        </p:nvSpPr>
        <p:spPr>
          <a:xfrm>
            <a:off x="8001000" y="0"/>
            <a:ext cx="1066799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D8F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900" u="none" cap="none" strike="noStrike">
                <a:solidFill>
                  <a:srgbClr val="8D8D8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  <p:transition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/>
          <p:nvPr>
            <p:ph type="ctrTitle"/>
          </p:nvPr>
        </p:nvSpPr>
        <p:spPr>
          <a:xfrm>
            <a:off x="152400" y="135050"/>
            <a:ext cx="6975900" cy="84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Whole Group Discussion</a:t>
            </a:r>
          </a:p>
        </p:txBody>
      </p:sp>
      <p:sp>
        <p:nvSpPr>
          <p:cNvPr id="298" name="Shape 298"/>
          <p:cNvSpPr txBox="1"/>
          <p:nvPr>
            <p:ph idx="1" type="subTitle"/>
          </p:nvPr>
        </p:nvSpPr>
        <p:spPr>
          <a:xfrm>
            <a:off x="152400" y="1040674"/>
            <a:ext cx="5486400" cy="40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Write down an</a:t>
            </a:r>
            <a:r>
              <a:rPr b="0" i="0" lang="en-US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example of a challenging behavior</a:t>
            </a:r>
            <a:r>
              <a:rPr lang="en-US"/>
              <a:t>.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Share with the group so that we can</a:t>
            </a:r>
            <a:r>
              <a:rPr b="0" i="0" lang="en-US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hypothesize the function of behavior together.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lang="en-US" sz="2400"/>
              <a:t>Thinkabout Question</a:t>
            </a:r>
            <a:r>
              <a:rPr lang="en-US" sz="2400"/>
              <a:t> =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2400"/>
              <a:t>Is the typical consequence for the behavior reinforcement or punishment?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type="title"/>
          </p:nvPr>
        </p:nvSpPr>
        <p:spPr>
          <a:xfrm>
            <a:off x="152400" y="165900"/>
            <a:ext cx="72429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Consequences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152400" y="1040129"/>
            <a:ext cx="8271509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</a:rPr>
              <a:t>Definition: </a:t>
            </a:r>
            <a:r>
              <a:rPr b="0" i="0" lang="en-US" sz="2400" u="none" cap="none" strike="noStrike">
                <a:solidFill>
                  <a:schemeClr val="dk1"/>
                </a:solidFill>
              </a:rPr>
              <a:t> Anything that happens after a behavior.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</a:rPr>
              <a:t>Consequences can either: </a:t>
            </a:r>
          </a:p>
          <a:p>
            <a:pPr indent="-4572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Quest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</a:rPr>
              <a:t>reinforce (increase the frequency of) behavior,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</a:rPr>
              <a:t>or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Quest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</a:rPr>
              <a:t> “punish” (decrease the future frequency of) 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</a:rPr>
              <a:t>behavior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400" u="none" cap="none" strike="noStrike">
                <a:solidFill>
                  <a:schemeClr val="dk1"/>
                </a:solidFill>
              </a:rPr>
              <a:t>The consequences the student has experienced in the past determines the function of the current behavior</a:t>
            </a: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type="title"/>
          </p:nvPr>
        </p:nvSpPr>
        <p:spPr>
          <a:xfrm>
            <a:off x="46550" y="247650"/>
            <a:ext cx="79479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Consequences: </a:t>
            </a: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Reinforcement +</a:t>
            </a:r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152400" y="1336700"/>
            <a:ext cx="85344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Definition: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Anything that happens after a behavior that increases the probability that the behavior will be repeated again in the future.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200" u="none" cap="none" strike="noStrike">
                <a:solidFill>
                  <a:srgbClr val="38761D"/>
                </a:solidFill>
                <a:latin typeface="Questrial"/>
                <a:ea typeface="Questrial"/>
                <a:cs typeface="Questrial"/>
                <a:sym typeface="Questrial"/>
              </a:rPr>
              <a:t>Positive: </a:t>
            </a:r>
            <a:r>
              <a:rPr b="1" i="1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Anything desirable that the student gets, contingent upon the behavior (i.e. time with a preferred activity, a token, praise, or a candy treat)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</a:rPr>
              <a:t>Example:</a:t>
            </a: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John gets the teacher’s attention when he blurts out in class.  Important - John LIKES teacher attention!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Want to follow along?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-US"/>
              <a:t>Go to pbisvermont.org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Click on Resources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Click on Training Presentation &amp; Materials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-US"/>
              <a:t>Click on </a:t>
            </a:r>
            <a:r>
              <a:rPr lang="en-US" u="sng">
                <a:solidFill>
                  <a:srgbClr val="38761D"/>
                </a:solidFill>
                <a:hlinkClick r:id="rId3"/>
              </a:rPr>
              <a:t>Special Topics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en-US" sz="1800" u="sng">
                <a:solidFill>
                  <a:srgbClr val="1155CC"/>
                </a:solidFill>
                <a:hlinkClick r:id="rId4"/>
              </a:rPr>
              <a:t>http://www.uvm.edu/~cdci/best/pbswebsite/FBAandBIP.htm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type="title"/>
          </p:nvPr>
        </p:nvSpPr>
        <p:spPr>
          <a:xfrm>
            <a:off x="0" y="247650"/>
            <a:ext cx="80412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Consequences:  </a:t>
            </a: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Reinforcement -</a:t>
            </a:r>
          </a:p>
        </p:txBody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129125" y="1259975"/>
            <a:ext cx="8534400" cy="38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Definition: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Anything that happens after a behavior that increases the probability that the behavior will be repeated again in the future. 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1" lang="en-US" sz="2200" u="none" cap="none" strike="noStrike">
                <a:solidFill>
                  <a:srgbClr val="990000"/>
                </a:solidFill>
                <a:latin typeface="Questrial"/>
                <a:ea typeface="Questrial"/>
                <a:cs typeface="Questrial"/>
                <a:sym typeface="Questrial"/>
              </a:rPr>
              <a:t>Negative: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Anything that is aversive that the student avoids by engaging in a behavior (i.e. disrupting class to get kicked out so that work is avoided, or avoiding a reprimand by raising one’s hand)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</a:rPr>
              <a:t>Example: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Sarah avoids work when she refuses to do it</a:t>
            </a:r>
            <a:r>
              <a:rPr lang="en-US" sz="2200"/>
              <a:t>, and is even more successful when the teacher sends her out of the classroom as a result of her refusal.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Consequences:  </a:t>
            </a: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Punishment +</a:t>
            </a:r>
          </a:p>
        </p:txBody>
      </p:sp>
      <p:sp>
        <p:nvSpPr>
          <p:cNvPr id="326" name="Shape 326"/>
          <p:cNvSpPr txBox="1"/>
          <p:nvPr>
            <p:ph idx="1" type="body"/>
          </p:nvPr>
        </p:nvSpPr>
        <p:spPr>
          <a:xfrm>
            <a:off x="238900" y="1200150"/>
            <a:ext cx="8699099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Definition: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Anything that happens after a behavior that decreases the probability that the behavior will happen again.  Punishment is the second type of consequence.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200" u="none" cap="none" strike="noStrike">
                <a:solidFill>
                  <a:srgbClr val="38761D"/>
                </a:solidFill>
                <a:latin typeface="Questrial"/>
                <a:ea typeface="Questrial"/>
                <a:cs typeface="Questrial"/>
                <a:sym typeface="Questrial"/>
              </a:rPr>
              <a:t>Positive: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Something aversive happens contingent on the behavior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rgbClr val="0000FF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</a:rPr>
              <a:t>Example:</a:t>
            </a:r>
            <a:r>
              <a:rPr b="1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 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Sarah </a:t>
            </a:r>
            <a:r>
              <a:rPr lang="en-US" sz="2200">
                <a:solidFill>
                  <a:srgbClr val="000000"/>
                </a:solidFill>
              </a:rPr>
              <a:t>refuses to do her work but she does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care about her grades</a:t>
            </a:r>
            <a:r>
              <a:rPr lang="en-US" sz="2200">
                <a:solidFill>
                  <a:srgbClr val="000000"/>
                </a:solidFill>
              </a:rPr>
              <a:t>.  When s</a:t>
            </a:r>
            <a:r>
              <a:rPr b="0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he gets an “F”, she is upset. </a:t>
            </a:r>
          </a:p>
          <a:p>
            <a:pPr indent="-42862" lvl="0" marL="6397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42862" lvl="0" marL="6397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lang="en-US"/>
              <a:t>Consequences:  </a:t>
            </a: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Punishment -</a:t>
            </a:r>
          </a:p>
        </p:txBody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238900" y="1200150"/>
            <a:ext cx="8699099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Definition: 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Anything that happens after a behavior that decreases the probability that the behavior will happen again.  Punishment is the second type of consequence.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115B2E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22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Negative: </a:t>
            </a:r>
            <a:r>
              <a:rPr b="0" i="0" lang="en-US" sz="2200" u="none" cap="none" strike="noStrike">
                <a:solidFill>
                  <a:srgbClr val="115B2E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Something desirable is taken away</a:t>
            </a:r>
          </a:p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1" i="0" lang="en-US" sz="2200" u="none" cap="none" strike="noStrike">
                <a:solidFill>
                  <a:srgbClr val="0000FF"/>
                </a:solidFill>
                <a:latin typeface="Questrial"/>
                <a:ea typeface="Questrial"/>
                <a:cs typeface="Questrial"/>
                <a:sym typeface="Questrial"/>
              </a:rPr>
              <a:t>Example:</a:t>
            </a:r>
            <a:r>
              <a:rPr b="1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  </a:t>
            </a:r>
            <a:r>
              <a:rPr b="0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Sarah has to stay in from recess to do her work (provided she really likes recess)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Other examples include:  Re-Set, Time-Out, Loss of Privileges</a:t>
            </a:r>
          </a:p>
          <a:p>
            <a:pPr indent="-42862" lvl="0" marL="63976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42862" lvl="0" marL="18256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Disciplinary Consequences</a:t>
            </a:r>
          </a:p>
        </p:txBody>
      </p:sp>
      <p:sp>
        <p:nvSpPr>
          <p:cNvPr id="340" name="Shape 340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</a:rPr>
              <a:t>Reinforcement or Punishment?</a:t>
            </a:r>
          </a:p>
          <a:p>
            <a:pPr indent="-458469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Quest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</a:rPr>
              <a:t>Send student out of the room for refusing to complete a task</a:t>
            </a:r>
          </a:p>
          <a:p>
            <a:pPr indent="-458469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Quest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</a:rPr>
              <a:t>Verbally re-direct a student who continually calls out to get your attention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15113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rPr lang="en-US"/>
              <a:t>You may not know whether a consequence is reinforcement or punishment until future behavior increases, stays the same, or decreases</a:t>
            </a:r>
          </a:p>
        </p:txBody>
      </p:sp>
    </p:spTree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type="ctrTitle"/>
          </p:nvPr>
        </p:nvSpPr>
        <p:spPr>
          <a:xfrm>
            <a:off x="152400" y="337549"/>
            <a:ext cx="6019800" cy="70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Activity – Part One</a:t>
            </a:r>
          </a:p>
        </p:txBody>
      </p:sp>
      <p:sp>
        <p:nvSpPr>
          <p:cNvPr id="346" name="Shape 346"/>
          <p:cNvSpPr txBox="1"/>
          <p:nvPr>
            <p:ph idx="1" type="subTitle"/>
          </p:nvPr>
        </p:nvSpPr>
        <p:spPr>
          <a:xfrm>
            <a:off x="152400" y="1271800"/>
            <a:ext cx="5486400" cy="3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With a partner, review the example of a challenging beha</a:t>
            </a:r>
            <a:r>
              <a:rPr lang="en-US"/>
              <a:t>vior that 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you cam</a:t>
            </a:r>
            <a:r>
              <a:rPr lang="en-US"/>
              <a:t>e up with earlier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and </a:t>
            </a:r>
            <a:r>
              <a:rPr lang="en-US"/>
              <a:t>determine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an appropriate disciplinary response that will serve as an effective “punishment.”</a:t>
            </a:r>
          </a:p>
        </p:txBody>
      </p:sp>
    </p:spTree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Competing Behavior Pathway</a:t>
            </a:r>
          </a:p>
        </p:txBody>
      </p:sp>
      <p:grpSp>
        <p:nvGrpSpPr>
          <p:cNvPr id="353" name="Shape 353"/>
          <p:cNvGrpSpPr/>
          <p:nvPr/>
        </p:nvGrpSpPr>
        <p:grpSpPr>
          <a:xfrm>
            <a:off x="118550" y="1184250"/>
            <a:ext cx="8927700" cy="3101850"/>
            <a:chOff x="118550" y="1184250"/>
            <a:chExt cx="8927700" cy="3101850"/>
          </a:xfrm>
        </p:grpSpPr>
        <p:cxnSp>
          <p:nvCxnSpPr>
            <p:cNvPr id="354" name="Shape 354"/>
            <p:cNvCxnSpPr/>
            <p:nvPr/>
          </p:nvCxnSpPr>
          <p:spPr>
            <a:xfrm flipH="1" rot="10800000">
              <a:off x="3334425" y="1561093"/>
              <a:ext cx="466200" cy="5280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cxnSp>
          <p:nvCxnSpPr>
            <p:cNvPr id="355" name="Shape 355"/>
            <p:cNvCxnSpPr/>
            <p:nvPr/>
          </p:nvCxnSpPr>
          <p:spPr>
            <a:xfrm flipH="1" rot="10800000">
              <a:off x="5333994" y="3324451"/>
              <a:ext cx="2193900" cy="6231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cxnSp>
          <p:nvCxnSpPr>
            <p:cNvPr id="356" name="Shape 356"/>
            <p:cNvCxnSpPr/>
            <p:nvPr/>
          </p:nvCxnSpPr>
          <p:spPr>
            <a:xfrm>
              <a:off x="3264150" y="3309450"/>
              <a:ext cx="429600" cy="597900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sp>
          <p:nvSpPr>
            <p:cNvPr id="357" name="Shape 357"/>
            <p:cNvSpPr/>
            <p:nvPr/>
          </p:nvSpPr>
          <p:spPr>
            <a:xfrm>
              <a:off x="3867225" y="1184250"/>
              <a:ext cx="1430400" cy="904799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Shape 358"/>
            <p:cNvSpPr txBox="1"/>
            <p:nvPr/>
          </p:nvSpPr>
          <p:spPr>
            <a:xfrm>
              <a:off x="3886200" y="1352550"/>
              <a:ext cx="1447800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Desired Behavior</a:t>
              </a:r>
            </a:p>
          </p:txBody>
        </p:sp>
        <p:cxnSp>
          <p:nvCxnSpPr>
            <p:cNvPr id="359" name="Shape 359"/>
            <p:cNvCxnSpPr/>
            <p:nvPr/>
          </p:nvCxnSpPr>
          <p:spPr>
            <a:xfrm flipH="1" rot="10800000">
              <a:off x="5266437" y="1635164"/>
              <a:ext cx="265500" cy="840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dot"/>
              <a:round/>
              <a:headEnd len="med" w="med" type="none"/>
              <a:tailEnd len="lg" w="lg" type="triangle"/>
            </a:ln>
          </p:spPr>
        </p:cxnSp>
        <p:sp>
          <p:nvSpPr>
            <p:cNvPr id="360" name="Shape 360"/>
            <p:cNvSpPr/>
            <p:nvPr/>
          </p:nvSpPr>
          <p:spPr>
            <a:xfrm>
              <a:off x="2006750" y="22994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Shape 361"/>
            <p:cNvSpPr/>
            <p:nvPr/>
          </p:nvSpPr>
          <p:spPr>
            <a:xfrm>
              <a:off x="1930550" y="2394739"/>
              <a:ext cx="15240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 Trigger</a:t>
              </a:r>
            </a:p>
          </p:txBody>
        </p:sp>
        <p:cxnSp>
          <p:nvCxnSpPr>
            <p:cNvPr id="362" name="Shape 362"/>
            <p:cNvCxnSpPr>
              <a:stCxn id="363" idx="3"/>
            </p:cNvCxnSpPr>
            <p:nvPr/>
          </p:nvCxnSpPr>
          <p:spPr>
            <a:xfrm>
              <a:off x="15489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grpSp>
          <p:nvGrpSpPr>
            <p:cNvPr id="364" name="Shape 364"/>
            <p:cNvGrpSpPr/>
            <p:nvPr/>
          </p:nvGrpSpPr>
          <p:grpSpPr>
            <a:xfrm>
              <a:off x="3867187" y="2282775"/>
              <a:ext cx="1430400" cy="904800"/>
              <a:chOff x="3934587" y="2338675"/>
              <a:chExt cx="1430400" cy="904800"/>
            </a:xfrm>
          </p:grpSpPr>
          <p:sp>
            <p:nvSpPr>
              <p:cNvPr id="365" name="Shape 365"/>
              <p:cNvSpPr/>
              <p:nvPr/>
            </p:nvSpPr>
            <p:spPr>
              <a:xfrm>
                <a:off x="3965576" y="2419364"/>
                <a:ext cx="13683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Problem Behavior</a:t>
                </a:r>
              </a:p>
            </p:txBody>
          </p:sp>
          <p:sp>
            <p:nvSpPr>
              <p:cNvPr id="366" name="Shape 366"/>
              <p:cNvSpPr/>
              <p:nvPr/>
            </p:nvSpPr>
            <p:spPr>
              <a:xfrm>
                <a:off x="3934587" y="23386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7" name="Shape 367"/>
            <p:cNvGrpSpPr/>
            <p:nvPr/>
          </p:nvGrpSpPr>
          <p:grpSpPr>
            <a:xfrm>
              <a:off x="5592587" y="2282775"/>
              <a:ext cx="1676400" cy="904800"/>
              <a:chOff x="5562600" y="3541775"/>
              <a:chExt cx="1676400" cy="904800"/>
            </a:xfrm>
          </p:grpSpPr>
          <p:sp>
            <p:nvSpPr>
              <p:cNvPr id="368" name="Shape 368"/>
              <p:cNvSpPr/>
              <p:nvPr/>
            </p:nvSpPr>
            <p:spPr>
              <a:xfrm>
                <a:off x="5562600" y="3641514"/>
                <a:ext cx="16764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Maintaining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Consequence</a:t>
                </a:r>
              </a:p>
            </p:txBody>
          </p:sp>
          <p:sp>
            <p:nvSpPr>
              <p:cNvPr id="369" name="Shape 369"/>
              <p:cNvSpPr/>
              <p:nvPr/>
            </p:nvSpPr>
            <p:spPr>
              <a:xfrm>
                <a:off x="56856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0" name="Shape 370"/>
            <p:cNvGrpSpPr/>
            <p:nvPr/>
          </p:nvGrpSpPr>
          <p:grpSpPr>
            <a:xfrm>
              <a:off x="7615850" y="2282788"/>
              <a:ext cx="1430400" cy="904800"/>
              <a:chOff x="7408800" y="3541775"/>
              <a:chExt cx="1430400" cy="904800"/>
            </a:xfrm>
          </p:grpSpPr>
          <p:sp>
            <p:nvSpPr>
              <p:cNvPr id="371" name="Shape 371"/>
              <p:cNvSpPr txBox="1"/>
              <p:nvPr/>
            </p:nvSpPr>
            <p:spPr>
              <a:xfrm>
                <a:off x="7514400" y="3794115"/>
                <a:ext cx="12192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Function</a:t>
                </a:r>
              </a:p>
            </p:txBody>
          </p:sp>
          <p:sp>
            <p:nvSpPr>
              <p:cNvPr id="372" name="Shape 372"/>
              <p:cNvSpPr/>
              <p:nvPr/>
            </p:nvSpPr>
            <p:spPr>
              <a:xfrm>
                <a:off x="74088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3" name="Shape 373"/>
            <p:cNvSpPr/>
            <p:nvPr/>
          </p:nvSpPr>
          <p:spPr>
            <a:xfrm>
              <a:off x="118550" y="2277987"/>
              <a:ext cx="1368300" cy="9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 Events /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Conditions</a:t>
              </a:r>
            </a:p>
          </p:txBody>
        </p:sp>
        <p:sp>
          <p:nvSpPr>
            <p:cNvPr id="363" name="Shape 363"/>
            <p:cNvSpPr/>
            <p:nvPr/>
          </p:nvSpPr>
          <p:spPr>
            <a:xfrm>
              <a:off x="118550" y="2282788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cxnSp>
          <p:nvCxnSpPr>
            <p:cNvPr id="374" name="Shape 374"/>
            <p:cNvCxnSpPr/>
            <p:nvPr/>
          </p:nvCxnSpPr>
          <p:spPr>
            <a:xfrm>
              <a:off x="716430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cxnSp>
          <p:nvCxnSpPr>
            <p:cNvPr id="375" name="Shape 375"/>
            <p:cNvCxnSpPr/>
            <p:nvPr/>
          </p:nvCxnSpPr>
          <p:spPr>
            <a:xfrm>
              <a:off x="52665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cxnSp>
          <p:nvCxnSpPr>
            <p:cNvPr id="376" name="Shape 376"/>
            <p:cNvCxnSpPr/>
            <p:nvPr/>
          </p:nvCxnSpPr>
          <p:spPr>
            <a:xfrm>
              <a:off x="3407750" y="2735188"/>
              <a:ext cx="428400" cy="0"/>
            </a:xfrm>
            <a:prstGeom prst="straightConnector1">
              <a:avLst/>
            </a:prstGeom>
            <a:noFill/>
            <a:ln cap="flat" cmpd="sng" w="38100">
              <a:solidFill>
                <a:srgbClr val="5DA31E"/>
              </a:solidFill>
              <a:prstDash val="solid"/>
              <a:round/>
              <a:headEnd len="med" w="med" type="none"/>
              <a:tailEnd len="lg" w="lg" type="triangle"/>
            </a:ln>
          </p:spPr>
        </p:cxnSp>
        <p:grpSp>
          <p:nvGrpSpPr>
            <p:cNvPr id="377" name="Shape 377"/>
            <p:cNvGrpSpPr/>
            <p:nvPr/>
          </p:nvGrpSpPr>
          <p:grpSpPr>
            <a:xfrm>
              <a:off x="3782325" y="3381300"/>
              <a:ext cx="1600200" cy="904800"/>
              <a:chOff x="3810000" y="3381300"/>
              <a:chExt cx="1600200" cy="904800"/>
            </a:xfrm>
          </p:grpSpPr>
          <p:sp>
            <p:nvSpPr>
              <p:cNvPr id="378" name="Shape 378"/>
              <p:cNvSpPr/>
              <p:nvPr/>
            </p:nvSpPr>
            <p:spPr>
              <a:xfrm>
                <a:off x="3810000" y="3514500"/>
                <a:ext cx="16002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Replacement Behavior</a:t>
                </a:r>
              </a:p>
            </p:txBody>
          </p:sp>
          <p:sp>
            <p:nvSpPr>
              <p:cNvPr id="379" name="Shape 379"/>
              <p:cNvSpPr/>
              <p:nvPr/>
            </p:nvSpPr>
            <p:spPr>
              <a:xfrm>
                <a:off x="3894900" y="3381300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0" name="Shape 380"/>
            <p:cNvGrpSpPr/>
            <p:nvPr/>
          </p:nvGrpSpPr>
          <p:grpSpPr>
            <a:xfrm>
              <a:off x="5592587" y="1184288"/>
              <a:ext cx="1676400" cy="904800"/>
              <a:chOff x="5562600" y="3541775"/>
              <a:chExt cx="1676400" cy="904800"/>
            </a:xfrm>
          </p:grpSpPr>
          <p:sp>
            <p:nvSpPr>
              <p:cNvPr id="381" name="Shape 381"/>
              <p:cNvSpPr/>
              <p:nvPr/>
            </p:nvSpPr>
            <p:spPr>
              <a:xfrm>
                <a:off x="5562600" y="3641514"/>
                <a:ext cx="1676400" cy="70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4450" lIns="90475" rIns="90475" tIns="4445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Maintaining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Times New Roman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Questrial"/>
                    <a:ea typeface="Questrial"/>
                    <a:cs typeface="Questrial"/>
                    <a:sym typeface="Questrial"/>
                  </a:rPr>
                  <a:t>Consequence</a:t>
                </a:r>
              </a:p>
            </p:txBody>
          </p:sp>
          <p:sp>
            <p:nvSpPr>
              <p:cNvPr id="382" name="Shape 382"/>
              <p:cNvSpPr/>
              <p:nvPr/>
            </p:nvSpPr>
            <p:spPr>
              <a:xfrm>
                <a:off x="5685600" y="3541775"/>
                <a:ext cx="1430400" cy="904800"/>
              </a:xfrm>
              <a:prstGeom prst="rect">
                <a:avLst/>
              </a:prstGeom>
              <a:noFill/>
              <a:ln cap="flat" cmpd="sng" w="12700">
                <a:solidFill>
                  <a:srgbClr val="000080"/>
                </a:solidFill>
                <a:prstDash val="solid"/>
                <a:miter/>
                <a:headEnd len="med" w="med" type="none"/>
                <a:tailEnd len="med" w="med" type="none"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Replacement Behaviors</a:t>
            </a:r>
          </a:p>
        </p:txBody>
      </p:sp>
      <p:sp>
        <p:nvSpPr>
          <p:cNvPr id="389" name="Shape 389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525780" lvl="0" marL="66548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52578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Does the replacement behavior fulfill the same function?</a:t>
            </a:r>
          </a:p>
          <a:p>
            <a:pPr indent="-52578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Does the behavior need to be taught?</a:t>
            </a:r>
          </a:p>
          <a:p>
            <a:pPr indent="-52578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AutoNum type="arabicPeriod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How will the behavior be reinforced?</a:t>
            </a:r>
          </a:p>
          <a:p>
            <a:pPr indent="-525780" lvl="0" marL="66548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Case Study Pathway: Sarah</a:t>
            </a:r>
          </a:p>
        </p:txBody>
      </p:sp>
      <p:grpSp>
        <p:nvGrpSpPr>
          <p:cNvPr id="396" name="Shape 396"/>
          <p:cNvGrpSpPr/>
          <p:nvPr/>
        </p:nvGrpSpPr>
        <p:grpSpPr>
          <a:xfrm>
            <a:off x="152400" y="2271450"/>
            <a:ext cx="1368300" cy="1266600"/>
            <a:chOff x="178325" y="2109675"/>
            <a:chExt cx="1368300" cy="1266600"/>
          </a:xfrm>
        </p:grpSpPr>
        <p:sp>
          <p:nvSpPr>
            <p:cNvPr id="397" name="Shape 397"/>
            <p:cNvSpPr/>
            <p:nvPr/>
          </p:nvSpPr>
          <p:spPr>
            <a:xfrm>
              <a:off x="191975" y="2109675"/>
              <a:ext cx="1341000" cy="12666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>
              <a:off x="178325" y="2116950"/>
              <a:ext cx="1368300" cy="1214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Student didn’t get much sleep last night</a:t>
              </a:r>
            </a:p>
          </p:txBody>
        </p:sp>
      </p:grpSp>
      <p:sp>
        <p:nvSpPr>
          <p:cNvPr id="399" name="Shape 399"/>
          <p:cNvSpPr/>
          <p:nvPr/>
        </p:nvSpPr>
        <p:spPr>
          <a:xfrm>
            <a:off x="3809037" y="2419375"/>
            <a:ext cx="1435200" cy="904800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Shape 400"/>
          <p:cNvSpPr/>
          <p:nvPr/>
        </p:nvSpPr>
        <p:spPr>
          <a:xfrm>
            <a:off x="3733325" y="2700969"/>
            <a:ext cx="1368300" cy="3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Sits silently</a:t>
            </a:r>
          </a:p>
        </p:txBody>
      </p:sp>
      <p:sp>
        <p:nvSpPr>
          <p:cNvPr id="401" name="Shape 401"/>
          <p:cNvSpPr/>
          <p:nvPr/>
        </p:nvSpPr>
        <p:spPr>
          <a:xfrm>
            <a:off x="2032912" y="2433063"/>
            <a:ext cx="1430400" cy="904800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Shape 402"/>
          <p:cNvSpPr/>
          <p:nvPr/>
        </p:nvSpPr>
        <p:spPr>
          <a:xfrm>
            <a:off x="1946437" y="2532826"/>
            <a:ext cx="1524000" cy="7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Asked to do a math task</a:t>
            </a:r>
          </a:p>
        </p:txBody>
      </p:sp>
      <p:grpSp>
        <p:nvGrpSpPr>
          <p:cNvPr id="403" name="Shape 403"/>
          <p:cNvGrpSpPr/>
          <p:nvPr/>
        </p:nvGrpSpPr>
        <p:grpSpPr>
          <a:xfrm>
            <a:off x="5636366" y="2420544"/>
            <a:ext cx="1583527" cy="850026"/>
            <a:chOff x="5562600" y="2324100"/>
            <a:chExt cx="1676399" cy="914400"/>
          </a:xfrm>
        </p:grpSpPr>
        <p:sp>
          <p:nvSpPr>
            <p:cNvPr id="404" name="Shape 404"/>
            <p:cNvSpPr/>
            <p:nvPr/>
          </p:nvSpPr>
          <p:spPr>
            <a:xfrm>
              <a:off x="5638800" y="2324100"/>
              <a:ext cx="1600199" cy="9144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Shape 405"/>
            <p:cNvSpPr/>
            <p:nvPr/>
          </p:nvSpPr>
          <p:spPr>
            <a:xfrm>
              <a:off x="5562600" y="2438414"/>
              <a:ext cx="1676399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Gets sent out of class</a:t>
              </a:r>
            </a:p>
          </p:txBody>
        </p:sp>
      </p:grpSp>
      <p:cxnSp>
        <p:nvCxnSpPr>
          <p:cNvPr id="406" name="Shape 406"/>
          <p:cNvCxnSpPr>
            <a:endCxn id="402" idx="1"/>
          </p:cNvCxnSpPr>
          <p:nvPr/>
        </p:nvCxnSpPr>
        <p:spPr>
          <a:xfrm flipH="1" rot="10800000">
            <a:off x="1514437" y="2885476"/>
            <a:ext cx="432000" cy="1620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407" name="Shape 407"/>
          <p:cNvCxnSpPr/>
          <p:nvPr/>
        </p:nvCxnSpPr>
        <p:spPr>
          <a:xfrm flipH="1" rot="10800000">
            <a:off x="2828800" y="1557525"/>
            <a:ext cx="890700" cy="6822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dot"/>
            <a:round/>
            <a:headEnd len="med" w="med" type="none"/>
            <a:tailEnd len="lg" w="lg" type="triangle"/>
          </a:ln>
        </p:spPr>
      </p:cxnSp>
      <p:cxnSp>
        <p:nvCxnSpPr>
          <p:cNvPr id="408" name="Shape 408"/>
          <p:cNvCxnSpPr/>
          <p:nvPr/>
        </p:nvCxnSpPr>
        <p:spPr>
          <a:xfrm>
            <a:off x="5186900" y="2839100"/>
            <a:ext cx="597900" cy="1290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grpSp>
        <p:nvGrpSpPr>
          <p:cNvPr id="409" name="Shape 409"/>
          <p:cNvGrpSpPr/>
          <p:nvPr/>
        </p:nvGrpSpPr>
        <p:grpSpPr>
          <a:xfrm>
            <a:off x="3651992" y="3622300"/>
            <a:ext cx="1749300" cy="914400"/>
            <a:chOff x="3733817" y="3409950"/>
            <a:chExt cx="1749300" cy="914400"/>
          </a:xfrm>
        </p:grpSpPr>
        <p:sp>
          <p:nvSpPr>
            <p:cNvPr id="410" name="Shape 410"/>
            <p:cNvSpPr/>
            <p:nvPr/>
          </p:nvSpPr>
          <p:spPr>
            <a:xfrm>
              <a:off x="3886198" y="3409950"/>
              <a:ext cx="1447800" cy="9144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3733817" y="3581414"/>
              <a:ext cx="17493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Write name on paper</a:t>
              </a:r>
            </a:p>
          </p:txBody>
        </p:sp>
      </p:grpSp>
      <p:cxnSp>
        <p:nvCxnSpPr>
          <p:cNvPr id="412" name="Shape 412"/>
          <p:cNvCxnSpPr/>
          <p:nvPr/>
        </p:nvCxnSpPr>
        <p:spPr>
          <a:xfrm flipH="1" rot="10800000">
            <a:off x="5483117" y="3367464"/>
            <a:ext cx="2339100" cy="5577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dot"/>
            <a:round/>
            <a:headEnd len="med" w="med" type="none"/>
            <a:tailEnd len="lg" w="lg" type="triangle"/>
          </a:ln>
        </p:spPr>
      </p:cxnSp>
      <p:cxnSp>
        <p:nvCxnSpPr>
          <p:cNvPr id="413" name="Shape 413"/>
          <p:cNvCxnSpPr/>
          <p:nvPr/>
        </p:nvCxnSpPr>
        <p:spPr>
          <a:xfrm>
            <a:off x="2753792" y="3581514"/>
            <a:ext cx="1040700" cy="655800"/>
          </a:xfrm>
          <a:prstGeom prst="straightConnector1">
            <a:avLst/>
          </a:prstGeom>
          <a:noFill/>
          <a:ln cap="flat" cmpd="sng" w="57150">
            <a:solidFill>
              <a:srgbClr val="FF0000"/>
            </a:solidFill>
            <a:prstDash val="dot"/>
            <a:round/>
            <a:headEnd len="med" w="med" type="none"/>
            <a:tailEnd len="lg" w="lg" type="triangle"/>
          </a:ln>
        </p:spPr>
      </p:cxnSp>
      <p:sp>
        <p:nvSpPr>
          <p:cNvPr id="414" name="Shape 414"/>
          <p:cNvSpPr/>
          <p:nvPr/>
        </p:nvSpPr>
        <p:spPr>
          <a:xfrm>
            <a:off x="3815425" y="1133550"/>
            <a:ext cx="1430400" cy="904799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Shape 415"/>
          <p:cNvSpPr/>
          <p:nvPr/>
        </p:nvSpPr>
        <p:spPr>
          <a:xfrm>
            <a:off x="7754650" y="2239725"/>
            <a:ext cx="1143299" cy="1097399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Shape 416"/>
          <p:cNvSpPr txBox="1"/>
          <p:nvPr/>
        </p:nvSpPr>
        <p:spPr>
          <a:xfrm>
            <a:off x="7754650" y="2324100"/>
            <a:ext cx="1084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Avoids math task</a:t>
            </a:r>
          </a:p>
        </p:txBody>
      </p:sp>
      <p:cxnSp>
        <p:nvCxnSpPr>
          <p:cNvPr id="417" name="Shape 417"/>
          <p:cNvCxnSpPr/>
          <p:nvPr/>
        </p:nvCxnSpPr>
        <p:spPr>
          <a:xfrm flipH="1" rot="10800000">
            <a:off x="3284087" y="2864876"/>
            <a:ext cx="515100" cy="1380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418" name="Shape 418"/>
          <p:cNvCxnSpPr/>
          <p:nvPr/>
        </p:nvCxnSpPr>
        <p:spPr>
          <a:xfrm>
            <a:off x="7166650" y="2778300"/>
            <a:ext cx="588000" cy="600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sp>
        <p:nvSpPr>
          <p:cNvPr id="419" name="Shape 419"/>
          <p:cNvSpPr txBox="1"/>
          <p:nvPr/>
        </p:nvSpPr>
        <p:spPr>
          <a:xfrm>
            <a:off x="3802750" y="1235075"/>
            <a:ext cx="1447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Complete math task</a:t>
            </a:r>
          </a:p>
        </p:txBody>
      </p:sp>
      <p:cxnSp>
        <p:nvCxnSpPr>
          <p:cNvPr id="420" name="Shape 420"/>
          <p:cNvCxnSpPr/>
          <p:nvPr/>
        </p:nvCxnSpPr>
        <p:spPr>
          <a:xfrm flipH="1" rot="10800000">
            <a:off x="5163650" y="1650825"/>
            <a:ext cx="644400" cy="12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ot"/>
            <a:round/>
            <a:headEnd len="med" w="med" type="none"/>
            <a:tailEnd len="lg" w="lg" type="triangle"/>
          </a:ln>
        </p:spPr>
      </p:cxnSp>
      <p:sp>
        <p:nvSpPr>
          <p:cNvPr id="421" name="Shape 421"/>
          <p:cNvSpPr txBox="1"/>
          <p:nvPr/>
        </p:nvSpPr>
        <p:spPr>
          <a:xfrm>
            <a:off x="128600" y="1369050"/>
            <a:ext cx="32037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Routine: Math Class</a:t>
            </a:r>
          </a:p>
        </p:txBody>
      </p:sp>
      <p:cxnSp>
        <p:nvCxnSpPr>
          <p:cNvPr id="422" name="Shape 422"/>
          <p:cNvCxnSpPr/>
          <p:nvPr/>
        </p:nvCxnSpPr>
        <p:spPr>
          <a:xfrm flipH="1" rot="10800000">
            <a:off x="7069200" y="1650825"/>
            <a:ext cx="644400" cy="12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dot"/>
            <a:round/>
            <a:headEnd len="med" w="med" type="none"/>
            <a:tailEnd len="lg" w="lg" type="triangle"/>
          </a:ln>
        </p:spPr>
      </p:cxnSp>
      <p:grpSp>
        <p:nvGrpSpPr>
          <p:cNvPr id="423" name="Shape 423"/>
          <p:cNvGrpSpPr/>
          <p:nvPr/>
        </p:nvGrpSpPr>
        <p:grpSpPr>
          <a:xfrm>
            <a:off x="5655475" y="1204863"/>
            <a:ext cx="1676400" cy="904800"/>
            <a:chOff x="5562600" y="3541775"/>
            <a:chExt cx="1676400" cy="904800"/>
          </a:xfrm>
        </p:grpSpPr>
        <p:sp>
          <p:nvSpPr>
            <p:cNvPr id="424" name="Shape 424"/>
            <p:cNvSpPr/>
            <p:nvPr/>
          </p:nvSpPr>
          <p:spPr>
            <a:xfrm>
              <a:off x="5562600" y="3641514"/>
              <a:ext cx="16764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Maintaining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  <p:sp>
          <p:nvSpPr>
            <p:cNvPr id="425" name="Shape 425"/>
            <p:cNvSpPr/>
            <p:nvPr/>
          </p:nvSpPr>
          <p:spPr>
            <a:xfrm>
              <a:off x="56856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6" name="Shape 426"/>
          <p:cNvGrpSpPr/>
          <p:nvPr/>
        </p:nvGrpSpPr>
        <p:grpSpPr>
          <a:xfrm>
            <a:off x="7691450" y="1204863"/>
            <a:ext cx="1430400" cy="904800"/>
            <a:chOff x="7408800" y="3541775"/>
            <a:chExt cx="1430400" cy="904800"/>
          </a:xfrm>
        </p:grpSpPr>
        <p:sp>
          <p:nvSpPr>
            <p:cNvPr id="427" name="Shape 427"/>
            <p:cNvSpPr txBox="1"/>
            <p:nvPr/>
          </p:nvSpPr>
          <p:spPr>
            <a:xfrm>
              <a:off x="7514400" y="3794115"/>
              <a:ext cx="1219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Function</a:t>
              </a:r>
            </a:p>
          </p:txBody>
        </p:sp>
        <p:sp>
          <p:nvSpPr>
            <p:cNvPr id="428" name="Shape 428"/>
            <p:cNvSpPr/>
            <p:nvPr/>
          </p:nvSpPr>
          <p:spPr>
            <a:xfrm>
              <a:off x="74088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/>
          <p:nvPr>
            <p:ph type="ctrTitle"/>
          </p:nvPr>
        </p:nvSpPr>
        <p:spPr>
          <a:xfrm>
            <a:off x="152400" y="268524"/>
            <a:ext cx="6019800" cy="706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Activity – Part Two</a:t>
            </a:r>
          </a:p>
        </p:txBody>
      </p:sp>
      <p:sp>
        <p:nvSpPr>
          <p:cNvPr id="434" name="Shape 434"/>
          <p:cNvSpPr txBox="1"/>
          <p:nvPr>
            <p:ph idx="1" type="subTitle"/>
          </p:nvPr>
        </p:nvSpPr>
        <p:spPr>
          <a:xfrm>
            <a:off x="152400" y="1117150"/>
            <a:ext cx="5805600" cy="3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With your partner, using the same challenging behavior example, decide on an intervention that could result in the student choosing a more acceptable replacement behavior</a:t>
            </a:r>
            <a:r>
              <a:rPr lang="en-US"/>
              <a:t> that meets the same function as the</a:t>
            </a: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 challenging behavior.</a:t>
            </a:r>
          </a:p>
        </p:txBody>
      </p:sp>
    </p:spTree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>
            <p:ph type="title"/>
          </p:nvPr>
        </p:nvSpPr>
        <p:spPr>
          <a:xfrm>
            <a:off x="-211200" y="213575"/>
            <a:ext cx="4414500" cy="742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38417" lvl="0" marL="182562">
              <a:spcBef>
                <a:spcPts val="56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Congratulations!</a:t>
            </a:r>
          </a:p>
        </p:txBody>
      </p:sp>
      <p:sp>
        <p:nvSpPr>
          <p:cNvPr id="441" name="Shape 441"/>
          <p:cNvSpPr txBox="1"/>
          <p:nvPr>
            <p:ph idx="1" type="body"/>
          </p:nvPr>
        </p:nvSpPr>
        <p:spPr>
          <a:xfrm>
            <a:off x="219750" y="1165000"/>
            <a:ext cx="8704500" cy="3792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-US"/>
              <a:t>You have successfully engaged in FBA Thinking!</a:t>
            </a:r>
          </a:p>
          <a:p>
            <a:pPr indent="0" lvl="0" marL="182562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indent="0" lvl="0" marL="0" rtl="0">
              <a:spcBef>
                <a:spcPts val="0"/>
              </a:spcBef>
              <a:buNone/>
            </a:pPr>
            <a:r>
              <a:rPr lang="en-US"/>
              <a:t>By doing a mini FBA-in-your-head you can ensure that your disciplinary responses will:</a:t>
            </a:r>
          </a:p>
          <a:p>
            <a:pPr indent="0" lvl="0" marL="182562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81000" lvl="0" marL="914400" rtl="0">
              <a:spcBef>
                <a:spcPts val="0"/>
              </a:spcBef>
              <a:buSzPct val="100000"/>
            </a:pPr>
            <a:r>
              <a:rPr lang="en-US" sz="2400"/>
              <a:t>Not accidentally reinforce challenging behavior</a:t>
            </a:r>
          </a:p>
          <a:p>
            <a:pPr indent="-381000" lvl="0" marL="914400" rtl="0">
              <a:spcBef>
                <a:spcPts val="0"/>
              </a:spcBef>
              <a:buSzPct val="100000"/>
            </a:pPr>
            <a:r>
              <a:rPr lang="en-US" sz="2400"/>
              <a:t>Serve as effective punishment</a:t>
            </a:r>
          </a:p>
          <a:p>
            <a:pPr indent="-381000" lvl="0" marL="914400">
              <a:spcBef>
                <a:spcPts val="0"/>
              </a:spcBef>
              <a:buSzPct val="100000"/>
            </a:pPr>
            <a:r>
              <a:rPr lang="en-US" sz="2400"/>
              <a:t>Reinforce an acceptable replacement behavior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334800" y="4782775"/>
            <a:ext cx="88092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Objectives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457200" y="1200150"/>
            <a:ext cx="8229600" cy="38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By the end of this session, you will: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Have some idea of how to determine the “function” of a student’s challenging behavior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Have increased confidence in your ability to choose an effective response to a student’s challenging behavior, based on the function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Know when to ask for more help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/>
          <p:nvPr>
            <p:ph type="ctrTitle"/>
          </p:nvPr>
        </p:nvSpPr>
        <p:spPr>
          <a:xfrm>
            <a:off x="98925" y="178550"/>
            <a:ext cx="3542100" cy="792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lang="en-US" sz="4800"/>
              <a:t>Next Steps?</a:t>
            </a:r>
          </a:p>
        </p:txBody>
      </p:sp>
      <p:sp>
        <p:nvSpPr>
          <p:cNvPr id="449" name="Shape 449"/>
          <p:cNvSpPr txBox="1"/>
          <p:nvPr>
            <p:ph idx="1" type="subTitle"/>
          </p:nvPr>
        </p:nvSpPr>
        <p:spPr>
          <a:xfrm>
            <a:off x="45700" y="971450"/>
            <a:ext cx="6352500" cy="41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With a partner, discuss how you plan to use the information shared in this presentation.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Will you be presenting this to your staff?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If so, when?  Do you need any additional assistance from us?</a:t>
            </a:r>
          </a:p>
        </p:txBody>
      </p: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Wrap-Up</a:t>
            </a:r>
          </a:p>
        </p:txBody>
      </p:sp>
      <p:sp>
        <p:nvSpPr>
          <p:cNvPr id="456" name="Shape 456"/>
          <p:cNvSpPr txBox="1"/>
          <p:nvPr/>
        </p:nvSpPr>
        <p:spPr>
          <a:xfrm>
            <a:off x="372275" y="2873000"/>
            <a:ext cx="7737600" cy="208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Shape 457"/>
          <p:cNvSpPr txBox="1"/>
          <p:nvPr/>
        </p:nvSpPr>
        <p:spPr>
          <a:xfrm>
            <a:off x="359525" y="1139025"/>
            <a:ext cx="8055900" cy="183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Quest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Questions??</a:t>
            </a: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Questrial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Coaching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Quest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Funds are available for coaching support</a:t>
            </a:r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Questrial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Visit Vermont PBIS Website or your School Coordinator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Shape 458"/>
          <p:cNvSpPr txBox="1"/>
          <p:nvPr/>
        </p:nvSpPr>
        <p:spPr>
          <a:xfrm>
            <a:off x="4247400" y="4145650"/>
            <a:ext cx="4896600" cy="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Cortney Keene, M.Ed., C.A.S., BCBA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cortney.keene@uvm.edu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152400" y="4145650"/>
            <a:ext cx="4533899" cy="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Teri Brooks, Ph.D., BCBA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200" u="none" cap="none" strike="noStrike">
                <a:solidFill>
                  <a:srgbClr val="1155CC"/>
                </a:solidFill>
                <a:latin typeface="Questrial"/>
                <a:ea typeface="Questrial"/>
                <a:cs typeface="Questrial"/>
                <a:sym typeface="Questrial"/>
              </a:rPr>
              <a:t>terimbrooks@gmail.com</a:t>
            </a:r>
          </a:p>
        </p:txBody>
      </p:sp>
      <p:sp>
        <p:nvSpPr>
          <p:cNvPr id="460" name="Shape 460"/>
          <p:cNvSpPr txBox="1"/>
          <p:nvPr/>
        </p:nvSpPr>
        <p:spPr>
          <a:xfrm>
            <a:off x="846275" y="3262736"/>
            <a:ext cx="7082400" cy="5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Questrial"/>
                <a:ea typeface="Questrial"/>
                <a:cs typeface="Questrial"/>
                <a:sym typeface="Questrial"/>
              </a:rPr>
              <a:t>Contact us with any questions!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Objectives</a:t>
            </a:r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AND:</a:t>
            </a: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You will be able to bring this power-point back to</a:t>
            </a: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present at your school to help other staff get on board with  </a:t>
            </a:r>
            <a:r>
              <a:rPr b="0" i="0" lang="en-US" sz="4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FBA Thinking!</a:t>
            </a:r>
          </a:p>
          <a:p>
            <a:pPr indent="-457200" lvl="0" marL="685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152400" y="247650"/>
            <a:ext cx="7467600" cy="74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FBA Thinking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228600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What does that mean?</a:t>
            </a: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FBA = Functional Behavior Assessment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228600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/>
              <a:t>Simple FBA vs. Complex FBA = It’s a continuum!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Simply put, FBA</a:t>
            </a:r>
            <a:r>
              <a:rPr lang="en-US"/>
              <a:t> Thinking is </a:t>
            </a:r>
            <a:r>
              <a:rPr b="0" i="0" lang="en-US" sz="2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figuring out why a student engaged in a negative behavior</a:t>
            </a: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4302" y="285750"/>
            <a:ext cx="74220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The Continuum of FBA</a:t>
            </a:r>
          </a:p>
        </p:txBody>
      </p:sp>
      <p:graphicFrame>
        <p:nvGraphicFramePr>
          <p:cNvPr id="132" name="Shape 132"/>
          <p:cNvGraphicFramePr/>
          <p:nvPr/>
        </p:nvGraphicFramePr>
        <p:xfrm>
          <a:off x="0" y="109728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{BCAFC8C5-75E5-4734-AE50-49351A64B703}</a:tableStyleId>
              </a:tblPr>
              <a:tblGrid>
                <a:gridCol w="902975"/>
                <a:gridCol w="2366000"/>
                <a:gridCol w="2628900"/>
                <a:gridCol w="3051800"/>
              </a:tblGrid>
              <a:tr h="336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020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FBA</a:t>
                      </a:r>
                      <a:r>
                        <a:rPr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Thinking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020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SIMPLE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020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COMPLEX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60202"/>
                    </a:solidFill>
                  </a:tcPr>
                </a:tc>
              </a:tr>
              <a:tr h="1112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FOR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On</a:t>
                      </a:r>
                      <a:r>
                        <a:rPr b="0"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the spot decision-making about effective responses (i.e. consequences) to student’s challenging behaviors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High frequency behaviors that are not dangerous or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only mildly to moderately disruptive, may occur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in only 1-2 settings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Dangerous behaviors or highly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disruptive 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behaviors that persistently occur in 3 or more school settings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3220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WHAT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A way of thinking about why a student is engaging in a challenging behavior, and how you can respond in a way that will effectively</a:t>
                      </a:r>
                      <a:r>
                        <a:rPr b="0"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reduce the behavior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Relatively simple and efficient process to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gather data to hypothesize about the function of behavior and use this information to guide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behavior support planning 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Time-intensive process involving gathering information from multiple sources,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a written FBA and BSP, 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emergency planning, family-centered planning, and collaboration with outside agencies 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12751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1" lang="en-US" sz="18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BY WHOM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You!  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Team of school-based personnel (ex: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 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teachers, special educator, counselor, administrator, behavior support personnel)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School-based</a:t>
                      </a:r>
                      <a:r>
                        <a:rPr lang="en-US" sz="1400" u="none" cap="none" strike="noStrike"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> team, including professionals trained to develop and implement intensive interventions for students with severe problem behaviors (i.e. behavior specialist)</a:t>
                      </a:r>
                    </a:p>
                  </a:txBody>
                  <a:tcPr marT="34300" marB="34300" marR="68575" marL="68575">
                    <a:lnL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5715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Behavior Pathway</a:t>
            </a:r>
          </a:p>
        </p:txBody>
      </p:sp>
      <p:grpSp>
        <p:nvGrpSpPr>
          <p:cNvPr id="139" name="Shape 139"/>
          <p:cNvGrpSpPr/>
          <p:nvPr/>
        </p:nvGrpSpPr>
        <p:grpSpPr>
          <a:xfrm>
            <a:off x="1851750" y="2414513"/>
            <a:ext cx="1524000" cy="904875"/>
            <a:chOff x="1981200" y="2324100"/>
            <a:chExt cx="1524000" cy="904875"/>
          </a:xfrm>
        </p:grpSpPr>
        <p:sp>
          <p:nvSpPr>
            <p:cNvPr id="140" name="Shape 140"/>
            <p:cNvSpPr/>
            <p:nvPr/>
          </p:nvSpPr>
          <p:spPr>
            <a:xfrm>
              <a:off x="2057400" y="2324100"/>
              <a:ext cx="1430338" cy="904875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1981200" y="2419364"/>
              <a:ext cx="1524000" cy="70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 Trigger</a:t>
              </a:r>
            </a:p>
          </p:txBody>
        </p:sp>
      </p:grpSp>
      <p:cxnSp>
        <p:nvCxnSpPr>
          <p:cNvPr id="142" name="Shape 142"/>
          <p:cNvCxnSpPr>
            <a:stCxn id="143" idx="3"/>
          </p:cNvCxnSpPr>
          <p:nvPr/>
        </p:nvCxnSpPr>
        <p:spPr>
          <a:xfrm>
            <a:off x="1516950" y="28669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grpSp>
        <p:nvGrpSpPr>
          <p:cNvPr id="144" name="Shape 144"/>
          <p:cNvGrpSpPr/>
          <p:nvPr/>
        </p:nvGrpSpPr>
        <p:grpSpPr>
          <a:xfrm>
            <a:off x="3804137" y="2414575"/>
            <a:ext cx="1430400" cy="904800"/>
            <a:chOff x="3934587" y="2338675"/>
            <a:chExt cx="1430400" cy="904800"/>
          </a:xfrm>
        </p:grpSpPr>
        <p:sp>
          <p:nvSpPr>
            <p:cNvPr id="145" name="Shape 145"/>
            <p:cNvSpPr/>
            <p:nvPr/>
          </p:nvSpPr>
          <p:spPr>
            <a:xfrm>
              <a:off x="3965576" y="2419364"/>
              <a:ext cx="1368425" cy="7053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Problem Behavior</a:t>
              </a:r>
            </a:p>
          </p:txBody>
        </p:sp>
        <p:sp>
          <p:nvSpPr>
            <p:cNvPr id="146" name="Shape 146"/>
            <p:cNvSpPr/>
            <p:nvPr/>
          </p:nvSpPr>
          <p:spPr>
            <a:xfrm>
              <a:off x="3934587" y="23386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Shape 147"/>
          <p:cNvGrpSpPr/>
          <p:nvPr/>
        </p:nvGrpSpPr>
        <p:grpSpPr>
          <a:xfrm>
            <a:off x="5560587" y="2414538"/>
            <a:ext cx="1676400" cy="904800"/>
            <a:chOff x="5562600" y="3541775"/>
            <a:chExt cx="1676400" cy="904800"/>
          </a:xfrm>
        </p:grpSpPr>
        <p:sp>
          <p:nvSpPr>
            <p:cNvPr id="148" name="Shape 148"/>
            <p:cNvSpPr/>
            <p:nvPr/>
          </p:nvSpPr>
          <p:spPr>
            <a:xfrm>
              <a:off x="5562600" y="3641514"/>
              <a:ext cx="1676400" cy="70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4450" lIns="90475" rIns="90475" tIns="444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Maintaining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56856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Shape 150"/>
          <p:cNvGrpSpPr/>
          <p:nvPr/>
        </p:nvGrpSpPr>
        <p:grpSpPr>
          <a:xfrm>
            <a:off x="7563050" y="2414550"/>
            <a:ext cx="1430400" cy="904800"/>
            <a:chOff x="7408800" y="3541775"/>
            <a:chExt cx="1430400" cy="904800"/>
          </a:xfrm>
        </p:grpSpPr>
        <p:sp>
          <p:nvSpPr>
            <p:cNvPr id="151" name="Shape 151"/>
            <p:cNvSpPr txBox="1"/>
            <p:nvPr/>
          </p:nvSpPr>
          <p:spPr>
            <a:xfrm>
              <a:off x="7514400" y="3794115"/>
              <a:ext cx="1219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Questrial"/>
                  <a:ea typeface="Questrial"/>
                  <a:cs typeface="Questrial"/>
                  <a:sym typeface="Questrial"/>
                </a:rPr>
                <a:t>Function</a:t>
              </a:r>
            </a:p>
          </p:txBody>
        </p:sp>
        <p:sp>
          <p:nvSpPr>
            <p:cNvPr id="152" name="Shape 152"/>
            <p:cNvSpPr/>
            <p:nvPr/>
          </p:nvSpPr>
          <p:spPr>
            <a:xfrm>
              <a:off x="7408800" y="3541775"/>
              <a:ext cx="1430400" cy="904800"/>
            </a:xfrm>
            <a:prstGeom prst="rect">
              <a:avLst/>
            </a:prstGeom>
            <a:noFill/>
            <a:ln cap="flat" cmpd="sng" w="12700">
              <a:solidFill>
                <a:srgbClr val="000080"/>
              </a:solidFill>
              <a:prstDash val="solid"/>
              <a:miter/>
              <a:headEnd len="med" w="med" type="none"/>
              <a:tailEnd len="med" w="med" type="none"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3" name="Shape 153"/>
          <p:cNvSpPr/>
          <p:nvPr/>
        </p:nvSpPr>
        <p:spPr>
          <a:xfrm>
            <a:off x="86550" y="2409750"/>
            <a:ext cx="13683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Setting Events /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Conditions</a:t>
            </a:r>
          </a:p>
        </p:txBody>
      </p:sp>
      <p:sp>
        <p:nvSpPr>
          <p:cNvPr id="143" name="Shape 143"/>
          <p:cNvSpPr/>
          <p:nvPr/>
        </p:nvSpPr>
        <p:spPr>
          <a:xfrm>
            <a:off x="86550" y="2414550"/>
            <a:ext cx="1430400" cy="904800"/>
          </a:xfrm>
          <a:prstGeom prst="rect">
            <a:avLst/>
          </a:prstGeom>
          <a:noFill/>
          <a:ln cap="flat" cmpd="sng" w="12700">
            <a:solidFill>
              <a:srgbClr val="00008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4" name="Shape 154"/>
          <p:cNvCxnSpPr/>
          <p:nvPr/>
        </p:nvCxnSpPr>
        <p:spPr>
          <a:xfrm>
            <a:off x="7132300" y="28669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55" name="Shape 155"/>
          <p:cNvCxnSpPr/>
          <p:nvPr/>
        </p:nvCxnSpPr>
        <p:spPr>
          <a:xfrm>
            <a:off x="5234550" y="28669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  <p:cxnSp>
        <p:nvCxnSpPr>
          <p:cNvPr id="156" name="Shape 156"/>
          <p:cNvCxnSpPr/>
          <p:nvPr/>
        </p:nvCxnSpPr>
        <p:spPr>
          <a:xfrm>
            <a:off x="3375750" y="2866950"/>
            <a:ext cx="428400" cy="0"/>
          </a:xfrm>
          <a:prstGeom prst="straightConnector1">
            <a:avLst/>
          </a:prstGeom>
          <a:noFill/>
          <a:ln cap="flat" cmpd="sng" w="38100">
            <a:solidFill>
              <a:srgbClr val="5DA31E"/>
            </a:solidFill>
            <a:prstDash val="solid"/>
            <a:round/>
            <a:headEnd len="med" w="med" type="none"/>
            <a:tailEnd len="lg" w="lg" type="triangle"/>
          </a:ln>
        </p:spPr>
      </p:cxn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152400" y="247650"/>
            <a:ext cx="7467600" cy="742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estrial"/>
              <a:buNone/>
            </a:pPr>
            <a:r>
              <a:rPr b="0" i="0" lang="en-US" u="none" cap="none" strike="noStrike">
                <a:solidFill>
                  <a:schemeClr val="lt1"/>
                </a:solidFill>
                <a:latin typeface="Questrial"/>
                <a:ea typeface="Questrial"/>
                <a:cs typeface="Questrial"/>
                <a:sym typeface="Questrial"/>
              </a:rPr>
              <a:t>FBA Hypothesis</a:t>
            </a:r>
          </a:p>
        </p:txBody>
      </p:sp>
      <p:grpSp>
        <p:nvGrpSpPr>
          <p:cNvPr id="162" name="Shape 162"/>
          <p:cNvGrpSpPr/>
          <p:nvPr/>
        </p:nvGrpSpPr>
        <p:grpSpPr>
          <a:xfrm>
            <a:off x="274018" y="1583069"/>
            <a:ext cx="8644998" cy="948733"/>
            <a:chOff x="3615" y="211432"/>
            <a:chExt cx="8222368" cy="948733"/>
          </a:xfrm>
        </p:grpSpPr>
        <p:sp>
          <p:nvSpPr>
            <p:cNvPr id="163" name="Shape 163"/>
            <p:cNvSpPr/>
            <p:nvPr/>
          </p:nvSpPr>
          <p:spPr>
            <a:xfrm>
              <a:off x="3615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DB581B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Shape 164"/>
            <p:cNvSpPr txBox="1"/>
            <p:nvPr/>
          </p:nvSpPr>
          <p:spPr>
            <a:xfrm>
              <a:off x="31401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Quest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Setting</a:t>
              </a:r>
            </a:p>
          </p:txBody>
        </p:sp>
        <p:sp>
          <p:nvSpPr>
            <p:cNvPr id="165" name="Shape 165"/>
            <p:cNvSpPr/>
            <p:nvPr/>
          </p:nvSpPr>
          <p:spPr>
            <a:xfrm>
              <a:off x="1742963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DB581B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1742963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2217330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CCCB2E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2245116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Antecedent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3956676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CCCB2E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Shape 170"/>
            <p:cNvSpPr txBox="1"/>
            <p:nvPr/>
          </p:nvSpPr>
          <p:spPr>
            <a:xfrm>
              <a:off x="3956676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4431044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rgbClr val="8FB8D3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Shape 172"/>
            <p:cNvSpPr txBox="1"/>
            <p:nvPr/>
          </p:nvSpPr>
          <p:spPr>
            <a:xfrm>
              <a:off x="4458830" y="239217"/>
              <a:ext cx="1525649" cy="8931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Behavior</a:t>
              </a:r>
            </a:p>
          </p:txBody>
        </p:sp>
        <p:sp>
          <p:nvSpPr>
            <p:cNvPr id="173" name="Shape 173"/>
            <p:cNvSpPr/>
            <p:nvPr/>
          </p:nvSpPr>
          <p:spPr>
            <a:xfrm>
              <a:off x="6170391" y="489727"/>
              <a:ext cx="335217" cy="39214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8FB8D3"/>
            </a:solidFill>
            <a:ln>
              <a:noFill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6170391" y="568156"/>
              <a:ext cx="234653" cy="2352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rIns="0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6644759" y="211432"/>
              <a:ext cx="1581224" cy="948733"/>
            </a:xfrm>
            <a:prstGeom prst="roundRect">
              <a:avLst>
                <a:gd fmla="val 10000" name="adj"/>
              </a:avLst>
            </a:prstGeom>
            <a:solidFill>
              <a:schemeClr val="accent5"/>
            </a:solidFill>
            <a:ln cap="flat" cmpd="sng" w="444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6590956" y="239249"/>
              <a:ext cx="1635000" cy="89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2375" lIns="72375" rIns="72375" tIns="7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1900" u="none" cap="none" strike="noStrike">
                  <a:solidFill>
                    <a:schemeClr val="lt1"/>
                  </a:solidFill>
                  <a:latin typeface="Questrial"/>
                  <a:ea typeface="Questrial"/>
                  <a:cs typeface="Questrial"/>
                  <a:sym typeface="Questrial"/>
                </a:rPr>
                <a:t>Consequence</a:t>
              </a:r>
            </a:p>
          </p:txBody>
        </p:sp>
      </p:grpSp>
      <p:sp>
        <p:nvSpPr>
          <p:cNvPr id="177" name="Shape 177"/>
          <p:cNvSpPr txBox="1"/>
          <p:nvPr/>
        </p:nvSpPr>
        <p:spPr>
          <a:xfrm>
            <a:off x="244765" y="2503949"/>
            <a:ext cx="1858003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Typically on days when John has worked alone for 30 min… 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2565400" y="2457458"/>
            <a:ext cx="2057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when given math worksheets &amp; other assignments…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4899800" y="2457450"/>
            <a:ext cx="1907398" cy="923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he doesn’t do his work and uses profanity.</a:t>
            </a:r>
          </a:p>
        </p:txBody>
      </p:sp>
      <p:sp>
        <p:nvSpPr>
          <p:cNvPr id="180" name="Shape 180"/>
          <p:cNvSpPr txBox="1"/>
          <p:nvPr/>
        </p:nvSpPr>
        <p:spPr>
          <a:xfrm>
            <a:off x="7170725" y="2457450"/>
            <a:ext cx="1820874" cy="2606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The teacher gives the rest of the class a task to do then sits with John to give him support and help him do the work.</a:t>
            </a: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ctrTitle"/>
          </p:nvPr>
        </p:nvSpPr>
        <p:spPr>
          <a:xfrm>
            <a:off x="152400" y="0"/>
            <a:ext cx="6019799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Questrial"/>
              <a:buNone/>
            </a:pPr>
            <a:r>
              <a:rPr b="1" i="0" lang="en-US" sz="4800" u="none" cap="none" strike="noStrike">
                <a:solidFill>
                  <a:srgbClr val="CC0000"/>
                </a:solidFill>
                <a:latin typeface="Questrial"/>
                <a:ea typeface="Questrial"/>
                <a:cs typeface="Questrial"/>
                <a:sym typeface="Questrial"/>
              </a:rPr>
              <a:t>2-Minute Talk</a:t>
            </a:r>
          </a:p>
        </p:txBody>
      </p:sp>
      <p:sp>
        <p:nvSpPr>
          <p:cNvPr id="187" name="Shape 187"/>
          <p:cNvSpPr txBox="1"/>
          <p:nvPr>
            <p:ph idx="1" type="subTitle"/>
          </p:nvPr>
        </p:nvSpPr>
        <p:spPr>
          <a:xfrm>
            <a:off x="152400" y="1040100"/>
            <a:ext cx="6115500" cy="35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Turn to the person sitting next to you and discuss the “consequence” of sitting with John to give him support and help him do the work.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Is this “punishment”,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reinforcement,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rgbClr val="3F3F3F"/>
                </a:solidFill>
                <a:latin typeface="Questrial"/>
                <a:ea typeface="Questrial"/>
                <a:cs typeface="Questrial"/>
                <a:sym typeface="Questrial"/>
              </a:rPr>
              <a:t>or something else?</a:t>
            </a:r>
          </a:p>
        </p:txBody>
      </p:sp>
      <p:sp>
        <p:nvSpPr>
          <p:cNvPr id="188" name="Shape 188"/>
          <p:cNvSpPr txBox="1"/>
          <p:nvPr/>
        </p:nvSpPr>
        <p:spPr>
          <a:xfrm>
            <a:off x="5789975" y="1784775"/>
            <a:ext cx="3864600" cy="320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Rewards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and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Questrial"/>
                <a:ea typeface="Questrial"/>
                <a:cs typeface="Questrial"/>
                <a:sym typeface="Questrial"/>
              </a:rPr>
              <a:t>Punishments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UV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603B"/>
      </a:accent1>
      <a:accent2>
        <a:srgbClr val="DB5A1E"/>
      </a:accent2>
      <a:accent3>
        <a:srgbClr val="CCCB31"/>
      </a:accent3>
      <a:accent4>
        <a:srgbClr val="8FB9D4"/>
      </a:accent4>
      <a:accent5>
        <a:srgbClr val="800000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