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72"/>
  </p:notesMasterIdLst>
  <p:sldIdLst>
    <p:sldId id="316" r:id="rId4"/>
    <p:sldId id="318" r:id="rId5"/>
    <p:sldId id="259" r:id="rId6"/>
    <p:sldId id="312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35" r:id="rId34"/>
    <p:sldId id="289" r:id="rId35"/>
    <p:sldId id="290" r:id="rId36"/>
    <p:sldId id="319" r:id="rId37"/>
    <p:sldId id="334" r:id="rId38"/>
    <p:sldId id="321" r:id="rId39"/>
    <p:sldId id="323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2" y="-4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707A8-C957-8C46-848E-8956D937457E}" type="datetimeFigureOut">
              <a:rPr lang="en-US" smtClean="0"/>
              <a:t>6/10/16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395A-D7F1-7E47-BF80-E55816472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5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7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hape 528"/>
          <p:cNvSpPr txBox="1"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1490" name="Shape 529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73163" y="696913"/>
            <a:ext cx="4511675" cy="34861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01748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7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8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SWIS Trainings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Post Implementation SET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Support Available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Grad Course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017BC9F-502D-5F45-951B-6A357AC2E45A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1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We’ve learned the importance of identifying a contact at each level of the cascade.  </a:t>
            </a:r>
          </a:p>
          <a:p>
            <a:endParaRPr lang="en-US" altLang="en-US"/>
          </a:p>
          <a:p>
            <a:r>
              <a:rPr lang="en-US" altLang="en-US"/>
              <a:t>We’ve learned that the beauty of a healthy cascade is that it will continue to sustain if one piece is missing….</a:t>
            </a: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A75406A-7CB3-D54E-98A0-40B168248AF0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/>
              <a:t>60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hape 263"/>
          <p:cNvSpPr txBox="1"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1250" name="Shape 26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73163" y="696913"/>
            <a:ext cx="4511675" cy="34861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0996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000000"/>
                </a:solidFill>
                <a:sym typeface="Calibri" charset="0"/>
              </a:rPr>
              <a:t>This year, 29 VTPBiS schools accessed support from VTPBiS coaches</a:t>
            </a:r>
          </a:p>
        </p:txBody>
      </p:sp>
      <p:sp>
        <p:nvSpPr>
          <p:cNvPr id="183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912435D-51B7-C24D-A01D-043ECD793291}" type="slidenum">
              <a:rPr lang="en-US" altLang="en-US" sz="1200">
                <a:latin typeface="Calibri" charset="0"/>
              </a:rPr>
              <a:pPr/>
              <a:t>62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9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Handout Draft PD </a:t>
            </a:r>
            <a:r>
              <a:rPr lang="en-US" altLang="en-US" dirty="0" smtClean="0"/>
              <a:t>Calendar:  Recommended Trainings</a:t>
            </a:r>
          </a:p>
          <a:p>
            <a:endParaRPr lang="en-US" altLang="en-US" dirty="0" smtClean="0"/>
          </a:p>
          <a:p>
            <a:pPr marL="206351" indent="-193652">
              <a:buClr>
                <a:srgbClr val="24603B"/>
              </a:buClr>
              <a:buSzPct val="84745"/>
              <a:buFont typeface="Arial"/>
              <a:buChar char="•"/>
              <a:tabLst>
                <a:tab pos="206351" algn="l"/>
              </a:tabLst>
            </a:pPr>
            <a:r>
              <a:rPr lang="en-US" sz="2900" spc="-90" dirty="0" smtClean="0">
                <a:latin typeface="+mn-lt"/>
                <a:cs typeface="Calibri"/>
              </a:rPr>
              <a:t>T</a:t>
            </a:r>
            <a:r>
              <a:rPr lang="en-US" sz="2900" dirty="0" smtClean="0">
                <a:latin typeface="+mn-lt"/>
                <a:cs typeface="Calibri"/>
              </a:rPr>
              <a:t>r</a:t>
            </a:r>
            <a:r>
              <a:rPr lang="en-US" sz="2900" spc="-4" dirty="0" smtClean="0">
                <a:latin typeface="+mn-lt"/>
                <a:cs typeface="Calibri"/>
              </a:rPr>
              <a:t>ai</a:t>
            </a:r>
            <a:r>
              <a:rPr lang="en-US" sz="2900" dirty="0" smtClean="0">
                <a:latin typeface="+mn-lt"/>
                <a:cs typeface="Calibri"/>
              </a:rPr>
              <a:t>n</a:t>
            </a:r>
            <a:r>
              <a:rPr lang="en-US" sz="2900" spc="-4" dirty="0" smtClean="0">
                <a:latin typeface="+mn-lt"/>
                <a:cs typeface="Calibri"/>
              </a:rPr>
              <a:t>i</a:t>
            </a:r>
            <a:r>
              <a:rPr lang="en-US" sz="2900" dirty="0" smtClean="0">
                <a:latin typeface="+mn-lt"/>
                <a:cs typeface="Calibri"/>
              </a:rPr>
              <a:t>ngs</a:t>
            </a:r>
            <a:endParaRPr lang="en-US" sz="400" dirty="0" smtClean="0">
              <a:latin typeface="+mn-lt"/>
              <a:cs typeface="Calibri"/>
            </a:endParaRPr>
          </a:p>
          <a:p>
            <a:pPr marL="488893" lvl="1" indent="-193652">
              <a:buClr>
                <a:srgbClr val="24603B"/>
              </a:buClr>
              <a:buSzPct val="84313"/>
              <a:buFont typeface="Arial"/>
              <a:buChar char="•"/>
              <a:tabLst>
                <a:tab pos="488893" algn="l"/>
              </a:tabLst>
            </a:pPr>
            <a:r>
              <a:rPr lang="en-US" sz="2600" spc="-25" dirty="0" smtClean="0">
                <a:latin typeface="+mn-lt"/>
                <a:cs typeface="Calibri"/>
              </a:rPr>
              <a:t>FBA</a:t>
            </a:r>
          </a:p>
          <a:p>
            <a:pPr marL="488893" lvl="1" indent="-193652">
              <a:buClr>
                <a:srgbClr val="24603B"/>
              </a:buClr>
              <a:buSzPct val="84313"/>
              <a:buFont typeface="Arial"/>
              <a:buChar char="•"/>
              <a:tabLst>
                <a:tab pos="488893" algn="l"/>
              </a:tabLst>
            </a:pPr>
            <a:r>
              <a:rPr lang="en-US" sz="2600" spc="-25" dirty="0" smtClean="0">
                <a:latin typeface="+mn-lt"/>
                <a:cs typeface="Calibri"/>
              </a:rPr>
              <a:t>Trauma</a:t>
            </a:r>
            <a:endParaRPr lang="en-US" sz="700" dirty="0" smtClean="0">
              <a:latin typeface="+mn-lt"/>
              <a:cs typeface="Calibri"/>
            </a:endParaRPr>
          </a:p>
          <a:p>
            <a:pPr marL="488893" lvl="1" indent="-193652">
              <a:buClr>
                <a:srgbClr val="24603B"/>
              </a:buClr>
              <a:buSzPct val="84313"/>
              <a:buFont typeface="Arial"/>
              <a:buChar char="•"/>
              <a:tabLst>
                <a:tab pos="488893" algn="l"/>
              </a:tabLst>
            </a:pPr>
            <a:r>
              <a:rPr lang="en-US" sz="2600" dirty="0" smtClean="0">
                <a:latin typeface="+mn-lt"/>
                <a:cs typeface="Calibri"/>
              </a:rPr>
              <a:t>L</a:t>
            </a:r>
            <a:r>
              <a:rPr lang="en-US" sz="2600" spc="-14" dirty="0" smtClean="0">
                <a:latin typeface="+mn-lt"/>
                <a:cs typeface="Calibri"/>
              </a:rPr>
              <a:t>SCI</a:t>
            </a:r>
            <a:endParaRPr lang="en-US" sz="400" dirty="0" smtClean="0">
              <a:latin typeface="+mn-lt"/>
              <a:cs typeface="Calibri"/>
            </a:endParaRPr>
          </a:p>
          <a:p>
            <a:pPr marL="488893" lvl="1" indent="-193652">
              <a:buClr>
                <a:srgbClr val="24603B"/>
              </a:buClr>
              <a:buSzPct val="84313"/>
              <a:buFont typeface="Arial"/>
              <a:buChar char="•"/>
              <a:tabLst>
                <a:tab pos="488893" algn="l"/>
              </a:tabLst>
            </a:pPr>
            <a:r>
              <a:rPr lang="en-US" sz="2600" spc="-14" dirty="0" smtClean="0">
                <a:latin typeface="+mn-lt"/>
                <a:cs typeface="Calibri"/>
              </a:rPr>
              <a:t>Other individualized</a:t>
            </a:r>
            <a:r>
              <a:rPr lang="en-US" sz="2600" spc="-4" dirty="0" smtClean="0">
                <a:latin typeface="+mn-lt"/>
                <a:cs typeface="Calibri"/>
              </a:rPr>
              <a:t> </a:t>
            </a:r>
            <a:r>
              <a:rPr lang="en-US" sz="2600" spc="-14" dirty="0" smtClean="0">
                <a:latin typeface="+mn-lt"/>
                <a:cs typeface="Calibri"/>
              </a:rPr>
              <a:t>interventions </a:t>
            </a:r>
            <a:r>
              <a:rPr lang="en-US" sz="2600" spc="-20" dirty="0" smtClean="0">
                <a:latin typeface="+mn-lt"/>
                <a:cs typeface="Calibri"/>
              </a:rPr>
              <a:t>&amp; </a:t>
            </a:r>
            <a:r>
              <a:rPr lang="en-US" sz="2600" spc="-14" dirty="0" smtClean="0">
                <a:latin typeface="+mn-lt"/>
                <a:cs typeface="Calibri"/>
              </a:rPr>
              <a:t>supports</a:t>
            </a:r>
            <a:endParaRPr lang="en-US" sz="2600" dirty="0" smtClean="0">
              <a:latin typeface="+mn-lt"/>
              <a:cs typeface="Calibri"/>
            </a:endParaRPr>
          </a:p>
          <a:p>
            <a:endParaRPr lang="en-US" altLang="en-US" dirty="0"/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fld id="{2B967ACC-96F0-AB44-9B8C-6E293FF6B378}" type="slidenum">
              <a:rPr lang="en-US" altLang="en-US" sz="1200">
                <a:solidFill>
                  <a:srgbClr val="000000"/>
                </a:solidFill>
                <a:sym typeface="Arial" charset="0"/>
              </a:rPr>
              <a:pPr>
                <a:buSzPct val="25000"/>
              </a:pPr>
              <a:t>63</a:t>
            </a:fld>
            <a:endParaRPr lang="en-US" altLang="en-US" sz="120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1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>
                <a:solidFill>
                  <a:srgbClr val="FF0000"/>
                </a:solidFill>
              </a:rPr>
              <a:t>1) Data:</a:t>
            </a:r>
            <a:r>
              <a:rPr lang="en-US" altLang="en-US">
                <a:solidFill>
                  <a:srgbClr val="FF0000"/>
                </a:solidFill>
              </a:rPr>
              <a:t>   </a:t>
            </a:r>
            <a:r>
              <a:rPr lang="en-US" altLang="en-US"/>
              <a:t>The school completes annual assessments ( SAS and Annual BoQ). The school also collects discipline data and uses it to problem solve and maintains an annual PBIS action plan.  </a:t>
            </a:r>
          </a:p>
          <a:p>
            <a:r>
              <a:rPr lang="en-US" altLang="en-US" u="sng">
                <a:solidFill>
                  <a:srgbClr val="FF0000"/>
                </a:solidFill>
              </a:rPr>
              <a:t>2) Communication:</a:t>
            </a:r>
            <a:r>
              <a:rPr lang="en-US" altLang="en-US">
                <a:solidFill>
                  <a:srgbClr val="FF0000"/>
                </a:solidFill>
              </a:rPr>
              <a:t>    </a:t>
            </a:r>
            <a:r>
              <a:rPr lang="en-US" altLang="en-US"/>
              <a:t>A school initiates at least bi- monthly contact with their Implementation Coach or their State TA.  The schools communicates regularly with its Supervisory Union/District Coordinator and/or sends progress reports to the Superintendant at least twice a year. </a:t>
            </a:r>
          </a:p>
          <a:p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u="sng">
                <a:solidFill>
                  <a:srgbClr val="FF0000"/>
                </a:solidFill>
              </a:rPr>
              <a:t>3) Participation:</a:t>
            </a:r>
            <a:r>
              <a:rPr lang="en-US" altLang="en-US">
                <a:solidFill>
                  <a:srgbClr val="FF0000"/>
                </a:solidFill>
              </a:rPr>
              <a:t>    </a:t>
            </a:r>
            <a:r>
              <a:rPr lang="en-US" altLang="en-US"/>
              <a:t>A school participates in at least three of the four Regional Coordinators Meetings and provides opportunities for all staff to participate in progress updates and problem solving at least three times a year.  </a:t>
            </a:r>
          </a:p>
          <a:p>
            <a:r>
              <a:rPr lang="en-US" altLang="en-US" u="sng">
                <a:solidFill>
                  <a:srgbClr val="FF0000"/>
                </a:solidFill>
              </a:rPr>
              <a:t>4) Training/Information Sharing</a:t>
            </a:r>
            <a:r>
              <a:rPr lang="en-US" altLang="en-US">
                <a:solidFill>
                  <a:srgbClr val="FF0000"/>
                </a:solidFill>
              </a:rPr>
              <a:t>  </a:t>
            </a:r>
            <a:r>
              <a:rPr lang="en-US" altLang="en-US"/>
              <a:t>The school actively works toward fidelity of implementation at all tiers. 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FF0DE98-BC2C-7E4C-9D9B-23C70FBCD263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19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717844" y="243447"/>
            <a:ext cx="5161715" cy="7277792"/>
          </a:xfrm>
          <a:custGeom>
            <a:avLst/>
            <a:gdLst/>
            <a:ahLst/>
            <a:cxnLst/>
            <a:rect l="l" t="t" r="r" b="b"/>
            <a:pathLst>
              <a:path w="5161715" h="7277792">
                <a:moveTo>
                  <a:pt x="3977389" y="0"/>
                </a:moveTo>
                <a:lnTo>
                  <a:pt x="3274070" y="0"/>
                </a:lnTo>
                <a:lnTo>
                  <a:pt x="0" y="7277792"/>
                </a:lnTo>
                <a:lnTo>
                  <a:pt x="5161715" y="7277792"/>
                </a:lnTo>
                <a:lnTo>
                  <a:pt x="5161715" y="2632586"/>
                </a:lnTo>
                <a:lnTo>
                  <a:pt x="3977389" y="0"/>
                </a:lnTo>
                <a:close/>
              </a:path>
            </a:pathLst>
          </a:custGeom>
          <a:solidFill>
            <a:srgbClr val="D81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24600" y="4012645"/>
            <a:ext cx="9209199" cy="13472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04CD-4C25-934F-9130-8AA52EAAFE9A}" type="datetime1">
              <a:rPr lang="en-US"/>
              <a:pPr>
                <a:defRPr/>
              </a:pPr>
              <a:t>6/10/16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A873FF-AA8E-6A4D-895F-1E3901812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DAE9-ECC4-9A41-BB13-0B1FE8CEB4CD}" type="datetime1">
              <a:rPr lang="en-US"/>
              <a:pPr>
                <a:defRPr/>
              </a:pPr>
              <a:t>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DE2542-7A4A-494E-8940-FBEF4849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1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F607-8BE3-AB42-AB99-867EDCE4C025}" type="datetime1">
              <a:rPr lang="en-US"/>
              <a:pPr>
                <a:defRPr/>
              </a:pPr>
              <a:t>6/10/16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506B6C-77F8-1142-889E-24A2D32B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8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BB52-FFE1-AA49-BCDF-E2CC728DB5DB}" type="datetime1">
              <a:rPr lang="en-US"/>
              <a:pPr>
                <a:defRPr/>
              </a:pPr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D855809-066E-084C-934E-D864D006E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370C-9128-2049-8A8D-A996876276A5}" type="datetime1">
              <a:rPr lang="en-US"/>
              <a:pPr>
                <a:defRPr/>
              </a:pPr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9AC85D2-7850-444F-9A34-7705A9372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C75A-2966-B24E-A2AA-944F03BE78DD}" type="datetime1">
              <a:rPr lang="en-US"/>
              <a:pPr>
                <a:defRPr/>
              </a:pPr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717FAD7-6219-114E-921D-4158C6D8E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6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10C3-CC75-FA4F-888F-8ACFF126C885}" type="datetime1">
              <a:rPr lang="en-US"/>
              <a:pPr>
                <a:defRPr/>
              </a:pPr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828457-CB07-E949-AFC1-3299D41E0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717844" y="243447"/>
            <a:ext cx="5161715" cy="7277792"/>
          </a:xfrm>
          <a:custGeom>
            <a:avLst/>
            <a:gdLst/>
            <a:ahLst/>
            <a:cxnLst/>
            <a:rect l="l" t="t" r="r" b="b"/>
            <a:pathLst>
              <a:path w="5161715" h="7277792">
                <a:moveTo>
                  <a:pt x="3977389" y="0"/>
                </a:moveTo>
                <a:lnTo>
                  <a:pt x="3274070" y="0"/>
                </a:lnTo>
                <a:lnTo>
                  <a:pt x="0" y="7277792"/>
                </a:lnTo>
                <a:lnTo>
                  <a:pt x="5161715" y="7277792"/>
                </a:lnTo>
                <a:lnTo>
                  <a:pt x="5161715" y="2632586"/>
                </a:lnTo>
                <a:lnTo>
                  <a:pt x="3977389" y="0"/>
                </a:lnTo>
                <a:close/>
              </a:path>
            </a:pathLst>
          </a:custGeom>
          <a:solidFill>
            <a:srgbClr val="D81E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24600" y="4012645"/>
            <a:ext cx="9209199" cy="13472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6/10/16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651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6/10/16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786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608" y="539950"/>
            <a:ext cx="8084126" cy="1186011"/>
          </a:xfrm>
          <a:custGeom>
            <a:avLst/>
            <a:gdLst/>
            <a:ahLst/>
            <a:cxnLst/>
            <a:rect l="l" t="t" r="r" b="b"/>
            <a:pathLst>
              <a:path w="8084126" h="1186011">
                <a:moveTo>
                  <a:pt x="0" y="1186011"/>
                </a:moveTo>
                <a:lnTo>
                  <a:pt x="0" y="0"/>
                </a:lnTo>
                <a:lnTo>
                  <a:pt x="8084126" y="0"/>
                </a:lnTo>
                <a:lnTo>
                  <a:pt x="8084126" y="1186011"/>
                </a:lnTo>
                <a:lnTo>
                  <a:pt x="0" y="1186011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6282" y="2070465"/>
            <a:ext cx="4513744" cy="39862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6/10/16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608" y="539950"/>
            <a:ext cx="8084126" cy="1186011"/>
          </a:xfrm>
          <a:custGeom>
            <a:avLst/>
            <a:gdLst/>
            <a:ahLst/>
            <a:cxnLst/>
            <a:rect l="l" t="t" r="r" b="b"/>
            <a:pathLst>
              <a:path w="8084126" h="1186011">
                <a:moveTo>
                  <a:pt x="0" y="1186011"/>
                </a:moveTo>
                <a:lnTo>
                  <a:pt x="0" y="0"/>
                </a:lnTo>
                <a:lnTo>
                  <a:pt x="8084126" y="0"/>
                </a:lnTo>
                <a:lnTo>
                  <a:pt x="8084126" y="1186011"/>
                </a:lnTo>
                <a:lnTo>
                  <a:pt x="0" y="1186011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6/10/16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849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6/10/16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86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608" y="539950"/>
            <a:ext cx="8084126" cy="1186011"/>
          </a:xfrm>
          <a:custGeom>
            <a:avLst/>
            <a:gdLst/>
            <a:ahLst/>
            <a:cxnLst/>
            <a:rect l="l" t="t" r="r" b="b"/>
            <a:pathLst>
              <a:path w="8084126" h="1186011">
                <a:moveTo>
                  <a:pt x="0" y="1186011"/>
                </a:moveTo>
                <a:lnTo>
                  <a:pt x="0" y="0"/>
                </a:lnTo>
                <a:lnTo>
                  <a:pt x="8084126" y="0"/>
                </a:lnTo>
                <a:lnTo>
                  <a:pt x="8084126" y="1186011"/>
                </a:lnTo>
                <a:lnTo>
                  <a:pt x="0" y="1186011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6282" y="2070465"/>
            <a:ext cx="4513744" cy="39862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608" y="539950"/>
            <a:ext cx="8084126" cy="1186011"/>
          </a:xfrm>
          <a:custGeom>
            <a:avLst/>
            <a:gdLst/>
            <a:ahLst/>
            <a:cxnLst/>
            <a:rect l="l" t="t" r="r" b="b"/>
            <a:pathLst>
              <a:path w="8084126" h="1186011">
                <a:moveTo>
                  <a:pt x="0" y="1186011"/>
                </a:moveTo>
                <a:lnTo>
                  <a:pt x="0" y="0"/>
                </a:lnTo>
                <a:lnTo>
                  <a:pt x="8084126" y="0"/>
                </a:lnTo>
                <a:lnTo>
                  <a:pt x="8084126" y="1186011"/>
                </a:lnTo>
                <a:lnTo>
                  <a:pt x="0" y="1186011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FFFFFF"/>
            </a:gs>
            <a:gs pos="10001">
              <a:srgbClr val="FFFFFF"/>
            </a:gs>
            <a:gs pos="100000">
              <a:srgbClr val="FF0000"/>
            </a:gs>
          </a:gsLst>
          <a:lin ang="16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ST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58" y="4616662"/>
            <a:ext cx="3352800" cy="305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514020"/>
            <a:ext cx="8549640" cy="1666028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558" y="2927733"/>
            <a:ext cx="7040880" cy="1365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CBB4-5170-3742-AD07-B955D12A0DE4}" type="datetime1">
              <a:rPr lang="en-US"/>
              <a:pPr>
                <a:defRPr/>
              </a:pPr>
              <a:t>6/10/16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5995A1E-ED7F-2741-A5F2-AC923B49C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00DF-7E2F-3D4F-9E54-C3A915314CEA}" type="datetime1">
              <a:rPr lang="en-US"/>
              <a:pPr>
                <a:defRPr/>
              </a:pPr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DC55F5-C621-AF4D-90AF-DDCF7B4C9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2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49B8-D887-BE4A-A361-E16F22176CE6}" type="datetime1">
              <a:rPr lang="en-US"/>
              <a:pPr>
                <a:defRPr/>
              </a:pPr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9419528-9FF7-3840-935E-B25A72644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00A4-A71E-6747-A6D5-F266A4697D51}" type="datetime1">
              <a:rPr lang="en-US"/>
              <a:pPr>
                <a:defRPr/>
              </a:pPr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1FD02-2562-124A-A38D-B739058A9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608" y="539950"/>
            <a:ext cx="8084126" cy="1186011"/>
          </a:xfrm>
          <a:custGeom>
            <a:avLst/>
            <a:gdLst/>
            <a:ahLst/>
            <a:cxnLst/>
            <a:rect l="l" t="t" r="r" b="b"/>
            <a:pathLst>
              <a:path w="8084126" h="1186011">
                <a:moveTo>
                  <a:pt x="0" y="1186011"/>
                </a:moveTo>
                <a:lnTo>
                  <a:pt x="0" y="0"/>
                </a:lnTo>
                <a:lnTo>
                  <a:pt x="8084126" y="0"/>
                </a:lnTo>
                <a:lnTo>
                  <a:pt x="8084126" y="1186011"/>
                </a:lnTo>
                <a:lnTo>
                  <a:pt x="0" y="1186011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600" y="539261"/>
            <a:ext cx="9209199" cy="116255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7965" y="1992834"/>
            <a:ext cx="8562469" cy="44045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2920" y="311256"/>
            <a:ext cx="9052560" cy="1295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2920" y="1813560"/>
            <a:ext cx="9052560" cy="50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509412" fontAlgn="base">
              <a:spcBef>
                <a:spcPct val="0"/>
              </a:spcBef>
              <a:spcAft>
                <a:spcPct val="0"/>
              </a:spcAft>
              <a:defRPr/>
            </a:pPr>
            <a:fld id="{C127C4BE-1FFF-D24F-9550-EB471F855213}" type="datetime1">
              <a:rPr lang="en-US" smtClean="0">
                <a:ea typeface="ＭＳ Ｐゴシック" charset="0"/>
                <a:cs typeface="ＭＳ Ｐゴシック" charset="0"/>
              </a:rPr>
              <a:pPr defTabSz="509412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6/10/16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509412" fontAlgn="base">
              <a:spcBef>
                <a:spcPct val="0"/>
              </a:spcBef>
              <a:spcAft>
                <a:spcPct val="0"/>
              </a:spcAft>
              <a:defRPr/>
            </a:pPr>
            <a:fld id="{982CF3F3-9A5D-1344-A026-60C4E8FC3133}" type="slidenum">
              <a:rPr lang="en-US" smtClean="0">
                <a:ea typeface="ＭＳ Ｐゴシック" charset="0"/>
                <a:cs typeface="ＭＳ Ｐゴシック" charset="0"/>
              </a:rPr>
              <a:pPr defTabSz="5094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509412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33" y="7085119"/>
            <a:ext cx="1854518" cy="60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6973570"/>
            <a:ext cx="2062321" cy="7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2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509412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0941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50941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50941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50941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509412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18824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28237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37649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82059" indent="-382059" algn="l" defTabSz="50941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27795" indent="-318383" algn="l" defTabSz="50941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73531" indent="-254706" algn="l" defTabSz="50941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82943" indent="-254706" algn="l" defTabSz="50941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92355" indent="-254706" algn="l" defTabSz="50941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8608" y="539950"/>
            <a:ext cx="8084126" cy="1186011"/>
          </a:xfrm>
          <a:custGeom>
            <a:avLst/>
            <a:gdLst/>
            <a:ahLst/>
            <a:cxnLst/>
            <a:rect l="l" t="t" r="r" b="b"/>
            <a:pathLst>
              <a:path w="8084126" h="1186011">
                <a:moveTo>
                  <a:pt x="0" y="1186011"/>
                </a:moveTo>
                <a:lnTo>
                  <a:pt x="0" y="0"/>
                </a:lnTo>
                <a:lnTo>
                  <a:pt x="8084126" y="0"/>
                </a:lnTo>
                <a:lnTo>
                  <a:pt x="8084126" y="1186011"/>
                </a:lnTo>
                <a:lnTo>
                  <a:pt x="0" y="1186011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600" y="539261"/>
            <a:ext cx="9209199" cy="116255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7965" y="1992834"/>
            <a:ext cx="8562469" cy="44045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6/10/16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5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pbisworld.com/" TargetMode="External"/><Relationship Id="rId5" Type="http://schemas.openxmlformats.org/officeDocument/2006/relationships/hyperlink" Target="http://www.cccoe.net/social/skillslist.htm" TargetMode="External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pbisapps.org/" TargetMode="External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pbisvermont.org/resources/coaches-a-coordinators/coaches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hyperlink" Target="https://www.facebook.com/groups/PBiSVermont/" TargetMode="External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hyperlink" Target="https://www.pinterest.com/vtpbis/" TargetMode="External"/><Relationship Id="rId8" Type="http://schemas.openxmlformats.org/officeDocument/2006/relationships/hyperlink" Target="https://twitter.com/vtpbi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9167" y="2126713"/>
            <a:ext cx="3073727" cy="2461320"/>
          </a:xfrm>
          <a:custGeom>
            <a:avLst/>
            <a:gdLst/>
            <a:ahLst/>
            <a:cxnLst/>
            <a:rect l="l" t="t" r="r" b="b"/>
            <a:pathLst>
              <a:path w="3073727" h="2535906">
                <a:moveTo>
                  <a:pt x="0" y="253590"/>
                </a:moveTo>
                <a:lnTo>
                  <a:pt x="3318" y="212456"/>
                </a:lnTo>
                <a:lnTo>
                  <a:pt x="12924" y="173436"/>
                </a:lnTo>
                <a:lnTo>
                  <a:pt x="28297" y="137051"/>
                </a:lnTo>
                <a:lnTo>
                  <a:pt x="48914" y="103823"/>
                </a:lnTo>
                <a:lnTo>
                  <a:pt x="74253" y="74274"/>
                </a:lnTo>
                <a:lnTo>
                  <a:pt x="103793" y="48928"/>
                </a:lnTo>
                <a:lnTo>
                  <a:pt x="137011" y="28305"/>
                </a:lnTo>
                <a:lnTo>
                  <a:pt x="173386" y="12928"/>
                </a:lnTo>
                <a:lnTo>
                  <a:pt x="212396" y="3319"/>
                </a:lnTo>
                <a:lnTo>
                  <a:pt x="253517" y="0"/>
                </a:lnTo>
                <a:lnTo>
                  <a:pt x="2820209" y="0"/>
                </a:lnTo>
                <a:lnTo>
                  <a:pt x="2861330" y="3319"/>
                </a:lnTo>
                <a:lnTo>
                  <a:pt x="2900340" y="12928"/>
                </a:lnTo>
                <a:lnTo>
                  <a:pt x="2936714" y="28305"/>
                </a:lnTo>
                <a:lnTo>
                  <a:pt x="2969933" y="48928"/>
                </a:lnTo>
                <a:lnTo>
                  <a:pt x="2999473" y="74274"/>
                </a:lnTo>
                <a:lnTo>
                  <a:pt x="3024812" y="103823"/>
                </a:lnTo>
                <a:lnTo>
                  <a:pt x="3045429" y="137051"/>
                </a:lnTo>
                <a:lnTo>
                  <a:pt x="3060802" y="173436"/>
                </a:lnTo>
                <a:lnTo>
                  <a:pt x="3070409" y="212456"/>
                </a:lnTo>
                <a:lnTo>
                  <a:pt x="3073727" y="253590"/>
                </a:lnTo>
                <a:lnTo>
                  <a:pt x="3073727" y="2282315"/>
                </a:lnTo>
                <a:lnTo>
                  <a:pt x="3070409" y="2323449"/>
                </a:lnTo>
                <a:lnTo>
                  <a:pt x="3060802" y="2362469"/>
                </a:lnTo>
                <a:lnTo>
                  <a:pt x="3045429" y="2398854"/>
                </a:lnTo>
                <a:lnTo>
                  <a:pt x="3024812" y="2432082"/>
                </a:lnTo>
                <a:lnTo>
                  <a:pt x="2999473" y="2461630"/>
                </a:lnTo>
                <a:lnTo>
                  <a:pt x="2969933" y="2486977"/>
                </a:lnTo>
                <a:lnTo>
                  <a:pt x="2936714" y="2507600"/>
                </a:lnTo>
                <a:lnTo>
                  <a:pt x="2900340" y="2522977"/>
                </a:lnTo>
                <a:lnTo>
                  <a:pt x="2861330" y="2532587"/>
                </a:lnTo>
                <a:lnTo>
                  <a:pt x="2820209" y="2535906"/>
                </a:lnTo>
                <a:lnTo>
                  <a:pt x="253517" y="2535906"/>
                </a:lnTo>
                <a:lnTo>
                  <a:pt x="212396" y="2532587"/>
                </a:lnTo>
                <a:lnTo>
                  <a:pt x="173386" y="2522977"/>
                </a:lnTo>
                <a:lnTo>
                  <a:pt x="137011" y="2507600"/>
                </a:lnTo>
                <a:lnTo>
                  <a:pt x="103793" y="2486977"/>
                </a:lnTo>
                <a:lnTo>
                  <a:pt x="74253" y="2461630"/>
                </a:lnTo>
                <a:lnTo>
                  <a:pt x="48914" y="2432082"/>
                </a:lnTo>
                <a:lnTo>
                  <a:pt x="28297" y="2398854"/>
                </a:lnTo>
                <a:lnTo>
                  <a:pt x="12924" y="2362469"/>
                </a:lnTo>
                <a:lnTo>
                  <a:pt x="3318" y="2323449"/>
                </a:lnTo>
                <a:lnTo>
                  <a:pt x="0" y="2282315"/>
                </a:lnTo>
                <a:lnTo>
                  <a:pt x="0" y="253590"/>
                </a:lnTo>
                <a:close/>
              </a:path>
            </a:pathLst>
          </a:custGeom>
          <a:ln w="28039">
            <a:solidFill>
              <a:srgbClr val="E470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3411505" y="6242784"/>
            <a:ext cx="2711546" cy="818029"/>
          </a:xfrm>
          <a:custGeom>
            <a:avLst/>
            <a:gdLst/>
            <a:ahLst/>
            <a:cxnLst/>
            <a:rect l="l" t="t" r="r" b="b"/>
            <a:pathLst>
              <a:path w="2711546" h="842818">
                <a:moveTo>
                  <a:pt x="79724" y="0"/>
                </a:moveTo>
                <a:lnTo>
                  <a:pt x="0" y="45286"/>
                </a:lnTo>
                <a:lnTo>
                  <a:pt x="17561" y="75437"/>
                </a:lnTo>
                <a:lnTo>
                  <a:pt x="35764" y="105158"/>
                </a:lnTo>
                <a:lnTo>
                  <a:pt x="74065" y="163275"/>
                </a:lnTo>
                <a:lnTo>
                  <a:pt x="114833" y="219563"/>
                </a:lnTo>
                <a:lnTo>
                  <a:pt x="158000" y="273947"/>
                </a:lnTo>
                <a:lnTo>
                  <a:pt x="203498" y="326352"/>
                </a:lnTo>
                <a:lnTo>
                  <a:pt x="251259" y="376702"/>
                </a:lnTo>
                <a:lnTo>
                  <a:pt x="301214" y="424922"/>
                </a:lnTo>
                <a:lnTo>
                  <a:pt x="353295" y="470937"/>
                </a:lnTo>
                <a:lnTo>
                  <a:pt x="407434" y="514671"/>
                </a:lnTo>
                <a:lnTo>
                  <a:pt x="463562" y="556050"/>
                </a:lnTo>
                <a:lnTo>
                  <a:pt x="572253" y="626138"/>
                </a:lnTo>
                <a:lnTo>
                  <a:pt x="684445" y="686246"/>
                </a:lnTo>
                <a:lnTo>
                  <a:pt x="799574" y="736471"/>
                </a:lnTo>
                <a:lnTo>
                  <a:pt x="917073" y="776914"/>
                </a:lnTo>
                <a:lnTo>
                  <a:pt x="1036379" y="807671"/>
                </a:lnTo>
                <a:lnTo>
                  <a:pt x="1156926" y="828842"/>
                </a:lnTo>
                <a:lnTo>
                  <a:pt x="1278150" y="840525"/>
                </a:lnTo>
                <a:lnTo>
                  <a:pt x="1399485" y="842818"/>
                </a:lnTo>
                <a:lnTo>
                  <a:pt x="1520367" y="835819"/>
                </a:lnTo>
                <a:lnTo>
                  <a:pt x="1640230" y="819627"/>
                </a:lnTo>
                <a:lnTo>
                  <a:pt x="1758511" y="794341"/>
                </a:lnTo>
                <a:lnTo>
                  <a:pt x="1874643" y="760058"/>
                </a:lnTo>
                <a:lnTo>
                  <a:pt x="1899869" y="750454"/>
                </a:lnTo>
                <a:lnTo>
                  <a:pt x="1427964" y="750454"/>
                </a:lnTo>
                <a:lnTo>
                  <a:pt x="1313267" y="750399"/>
                </a:lnTo>
                <a:lnTo>
                  <a:pt x="1199316" y="741532"/>
                </a:lnTo>
                <a:lnTo>
                  <a:pt x="1086634" y="723995"/>
                </a:lnTo>
                <a:lnTo>
                  <a:pt x="975741" y="697934"/>
                </a:lnTo>
                <a:lnTo>
                  <a:pt x="867156" y="663490"/>
                </a:lnTo>
                <a:lnTo>
                  <a:pt x="761402" y="620808"/>
                </a:lnTo>
                <a:lnTo>
                  <a:pt x="658999" y="570032"/>
                </a:lnTo>
                <a:lnTo>
                  <a:pt x="560466" y="511304"/>
                </a:lnTo>
                <a:lnTo>
                  <a:pt x="466326" y="444769"/>
                </a:lnTo>
                <a:lnTo>
                  <a:pt x="377098" y="370569"/>
                </a:lnTo>
                <a:lnTo>
                  <a:pt x="293303" y="288849"/>
                </a:lnTo>
                <a:lnTo>
                  <a:pt x="215462" y="199752"/>
                </a:lnTo>
                <a:lnTo>
                  <a:pt x="144095" y="103421"/>
                </a:lnTo>
                <a:lnTo>
                  <a:pt x="79724" y="0"/>
                </a:lnTo>
                <a:close/>
              </a:path>
              <a:path w="2711546" h="842818">
                <a:moveTo>
                  <a:pt x="2700082" y="22642"/>
                </a:moveTo>
                <a:lnTo>
                  <a:pt x="2525515" y="98146"/>
                </a:lnTo>
                <a:lnTo>
                  <a:pt x="2578465" y="128226"/>
                </a:lnTo>
                <a:lnTo>
                  <a:pt x="2559376" y="154420"/>
                </a:lnTo>
                <a:lnTo>
                  <a:pt x="2519569" y="205448"/>
                </a:lnTo>
                <a:lnTo>
                  <a:pt x="2477647" y="254611"/>
                </a:lnTo>
                <a:lnTo>
                  <a:pt x="2433677" y="301848"/>
                </a:lnTo>
                <a:lnTo>
                  <a:pt x="2387729" y="347097"/>
                </a:lnTo>
                <a:lnTo>
                  <a:pt x="2339871" y="390297"/>
                </a:lnTo>
                <a:lnTo>
                  <a:pt x="2290170" y="431386"/>
                </a:lnTo>
                <a:lnTo>
                  <a:pt x="2238695" y="470303"/>
                </a:lnTo>
                <a:lnTo>
                  <a:pt x="2185514" y="506986"/>
                </a:lnTo>
                <a:lnTo>
                  <a:pt x="2130695" y="541373"/>
                </a:lnTo>
                <a:lnTo>
                  <a:pt x="1994443" y="613520"/>
                </a:lnTo>
                <a:lnTo>
                  <a:pt x="1883818" y="659680"/>
                </a:lnTo>
                <a:lnTo>
                  <a:pt x="1771336" y="696310"/>
                </a:lnTo>
                <a:lnTo>
                  <a:pt x="1657520" y="723553"/>
                </a:lnTo>
                <a:lnTo>
                  <a:pt x="1542889" y="741553"/>
                </a:lnTo>
                <a:lnTo>
                  <a:pt x="1427964" y="750454"/>
                </a:lnTo>
                <a:lnTo>
                  <a:pt x="1899869" y="750454"/>
                </a:lnTo>
                <a:lnTo>
                  <a:pt x="1988063" y="716877"/>
                </a:lnTo>
                <a:lnTo>
                  <a:pt x="2098205" y="664897"/>
                </a:lnTo>
                <a:lnTo>
                  <a:pt x="2204504" y="604216"/>
                </a:lnTo>
                <a:lnTo>
                  <a:pt x="2306395" y="534932"/>
                </a:lnTo>
                <a:lnTo>
                  <a:pt x="2403313" y="457144"/>
                </a:lnTo>
                <a:lnTo>
                  <a:pt x="2494694" y="370949"/>
                </a:lnTo>
                <a:lnTo>
                  <a:pt x="2579973" y="276448"/>
                </a:lnTo>
                <a:lnTo>
                  <a:pt x="2658584" y="173737"/>
                </a:lnTo>
                <a:lnTo>
                  <a:pt x="2709642" y="173737"/>
                </a:lnTo>
                <a:lnTo>
                  <a:pt x="2700082" y="22642"/>
                </a:lnTo>
                <a:close/>
              </a:path>
              <a:path w="2711546" h="842818">
                <a:moveTo>
                  <a:pt x="2709642" y="173737"/>
                </a:moveTo>
                <a:lnTo>
                  <a:pt x="2658584" y="173737"/>
                </a:lnTo>
                <a:lnTo>
                  <a:pt x="2711546" y="203822"/>
                </a:lnTo>
                <a:lnTo>
                  <a:pt x="2709642" y="173737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1524000" y="4308102"/>
            <a:ext cx="3879200" cy="1911133"/>
          </a:xfrm>
          <a:custGeom>
            <a:avLst/>
            <a:gdLst/>
            <a:ahLst/>
            <a:cxnLst/>
            <a:rect l="l" t="t" r="r" b="b"/>
            <a:pathLst>
              <a:path w="2732180" h="1086816">
                <a:moveTo>
                  <a:pt x="2623540" y="0"/>
                </a:moveTo>
                <a:lnTo>
                  <a:pt x="107147" y="10"/>
                </a:lnTo>
                <a:lnTo>
                  <a:pt x="65379" y="8956"/>
                </a:lnTo>
                <a:lnTo>
                  <a:pt x="31324" y="32324"/>
                </a:lnTo>
                <a:lnTo>
                  <a:pt x="8391" y="66702"/>
                </a:lnTo>
                <a:lnTo>
                  <a:pt x="89" y="107188"/>
                </a:lnTo>
                <a:lnTo>
                  <a:pt x="0" y="979629"/>
                </a:lnTo>
                <a:lnTo>
                  <a:pt x="1169" y="994202"/>
                </a:lnTo>
                <a:lnTo>
                  <a:pt x="15297" y="1033789"/>
                </a:lnTo>
                <a:lnTo>
                  <a:pt x="42706" y="1064524"/>
                </a:lnTo>
                <a:lnTo>
                  <a:pt x="79986" y="1082997"/>
                </a:lnTo>
                <a:lnTo>
                  <a:pt x="108640" y="1086816"/>
                </a:lnTo>
                <a:lnTo>
                  <a:pt x="2625033" y="1086806"/>
                </a:lnTo>
                <a:lnTo>
                  <a:pt x="2666801" y="1077859"/>
                </a:lnTo>
                <a:lnTo>
                  <a:pt x="2700856" y="1054492"/>
                </a:lnTo>
                <a:lnTo>
                  <a:pt x="2723788" y="1020114"/>
                </a:lnTo>
                <a:lnTo>
                  <a:pt x="2732090" y="979629"/>
                </a:lnTo>
                <a:lnTo>
                  <a:pt x="2732180" y="107188"/>
                </a:lnTo>
                <a:lnTo>
                  <a:pt x="2731011" y="92614"/>
                </a:lnTo>
                <a:lnTo>
                  <a:pt x="2716883" y="53027"/>
                </a:lnTo>
                <a:lnTo>
                  <a:pt x="2689475" y="22292"/>
                </a:lnTo>
                <a:lnTo>
                  <a:pt x="2652195" y="3819"/>
                </a:lnTo>
                <a:lnTo>
                  <a:pt x="262354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 flipH="1" flipV="1">
            <a:off x="4810811" y="6268431"/>
            <a:ext cx="1732056" cy="1481137"/>
          </a:xfrm>
          <a:custGeom>
            <a:avLst/>
            <a:gdLst/>
            <a:ahLst/>
            <a:cxnLst/>
            <a:rect l="l" t="t" r="r" b="b"/>
            <a:pathLst>
              <a:path w="2732201" h="1086816">
                <a:moveTo>
                  <a:pt x="0" y="108681"/>
                </a:moveTo>
                <a:lnTo>
                  <a:pt x="8401" y="66702"/>
                </a:lnTo>
                <a:lnTo>
                  <a:pt x="31334" y="32324"/>
                </a:lnTo>
                <a:lnTo>
                  <a:pt x="65388" y="8956"/>
                </a:lnTo>
                <a:lnTo>
                  <a:pt x="107156" y="10"/>
                </a:lnTo>
                <a:lnTo>
                  <a:pt x="2623550" y="0"/>
                </a:lnTo>
                <a:lnTo>
                  <a:pt x="2638173" y="975"/>
                </a:lnTo>
                <a:lnTo>
                  <a:pt x="2677986" y="14603"/>
                </a:lnTo>
                <a:lnTo>
                  <a:pt x="2709064" y="41630"/>
                </a:lnTo>
                <a:lnTo>
                  <a:pt x="2727998" y="78645"/>
                </a:lnTo>
                <a:lnTo>
                  <a:pt x="2732201" y="978134"/>
                </a:lnTo>
                <a:lnTo>
                  <a:pt x="2731225" y="992762"/>
                </a:lnTo>
                <a:lnTo>
                  <a:pt x="2717601" y="1032586"/>
                </a:lnTo>
                <a:lnTo>
                  <a:pt x="2690582" y="1063673"/>
                </a:lnTo>
                <a:lnTo>
                  <a:pt x="2653578" y="1082613"/>
                </a:lnTo>
                <a:lnTo>
                  <a:pt x="108650" y="1086816"/>
                </a:lnTo>
                <a:lnTo>
                  <a:pt x="94027" y="1085841"/>
                </a:lnTo>
                <a:lnTo>
                  <a:pt x="54214" y="1072213"/>
                </a:lnTo>
                <a:lnTo>
                  <a:pt x="23136" y="1045186"/>
                </a:lnTo>
                <a:lnTo>
                  <a:pt x="4202" y="1008171"/>
                </a:lnTo>
                <a:lnTo>
                  <a:pt x="0" y="108681"/>
                </a:lnTo>
                <a:close/>
              </a:path>
            </a:pathLst>
          </a:custGeom>
          <a:ln w="2804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005839" y="2209800"/>
            <a:ext cx="4397361" cy="38458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330" indent="-239422">
              <a:buFont typeface="Gill Sans MT"/>
              <a:buChar char="•"/>
              <a:tabLst>
                <a:tab pos="251330" algn="l"/>
              </a:tabLst>
            </a:pPr>
            <a:r>
              <a:rPr lang="en-US" sz="2200" spc="4" dirty="0">
                <a:latin typeface="Calibri"/>
                <a:cs typeface="Calibri"/>
              </a:rPr>
              <a:t>Focus on Strengths</a:t>
            </a:r>
            <a:endParaRPr sz="2200" dirty="0">
              <a:latin typeface="Calibri"/>
              <a:cs typeface="Calibri"/>
            </a:endParaRPr>
          </a:p>
          <a:p>
            <a:pPr marL="251330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-266" dirty="0">
                <a:latin typeface="Calibri"/>
                <a:cs typeface="Calibri"/>
              </a:rPr>
              <a:t>T</a:t>
            </a:r>
            <a:r>
              <a:rPr sz="2200" spc="4" dirty="0">
                <a:latin typeface="Calibri"/>
                <a:cs typeface="Calibri"/>
              </a:rPr>
              <a:t>argeted</a:t>
            </a:r>
            <a:r>
              <a:rPr lang="en-US" sz="2200" spc="4" dirty="0">
                <a:latin typeface="Calibri"/>
                <a:cs typeface="Calibri"/>
              </a:rPr>
              <a:t> Review</a:t>
            </a:r>
            <a:endParaRPr sz="2200" dirty="0">
              <a:latin typeface="Calibri"/>
              <a:cs typeface="Calibri"/>
            </a:endParaRPr>
          </a:p>
          <a:p>
            <a:pPr marL="251330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-321" dirty="0">
                <a:latin typeface="Calibri"/>
                <a:cs typeface="Calibri"/>
              </a:rPr>
              <a:t>T</a:t>
            </a:r>
            <a:r>
              <a:rPr sz="2200" spc="10" dirty="0">
                <a:latin typeface="Calibri"/>
                <a:cs typeface="Calibri"/>
              </a:rPr>
              <a:t>eaming</a:t>
            </a:r>
            <a:endParaRPr lang="en-US" sz="2200" spc="10" dirty="0">
              <a:latin typeface="Calibri"/>
              <a:cs typeface="Calibri"/>
            </a:endParaRPr>
          </a:p>
          <a:p>
            <a:pPr marL="251330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lang="en-US" sz="2200" spc="10" dirty="0">
                <a:latin typeface="Calibri"/>
                <a:cs typeface="Calibri"/>
              </a:rPr>
              <a:t>Engaging Families</a:t>
            </a:r>
            <a:endParaRPr sz="2200" dirty="0">
              <a:latin typeface="Calibri"/>
              <a:cs typeface="Calibri"/>
            </a:endParaRPr>
          </a:p>
          <a:p>
            <a:pPr marL="251330" indent="-239422">
              <a:spcBef>
                <a:spcPts val="222"/>
              </a:spcBef>
              <a:buFont typeface="Gill Sans MT"/>
              <a:buChar char="•"/>
              <a:tabLst>
                <a:tab pos="251330" algn="l"/>
              </a:tabLst>
            </a:pPr>
            <a:r>
              <a:rPr lang="en-US" sz="2200" spc="10" dirty="0">
                <a:latin typeface="Calibri"/>
                <a:cs typeface="Calibri"/>
              </a:rPr>
              <a:t>Setting </a:t>
            </a:r>
            <a:r>
              <a:rPr sz="2200" spc="10" dirty="0">
                <a:latin typeface="Calibri"/>
                <a:cs typeface="Calibri"/>
              </a:rPr>
              <a:t>Goals</a:t>
            </a:r>
            <a:endParaRPr sz="2200" dirty="0">
              <a:latin typeface="Calibri"/>
              <a:cs typeface="Calibri"/>
            </a:endParaRPr>
          </a:p>
          <a:p>
            <a:pPr marL="251330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10" dirty="0">
                <a:latin typeface="Calibri"/>
                <a:cs typeface="Calibri"/>
              </a:rPr>
              <a:t>F</a:t>
            </a:r>
            <a:r>
              <a:rPr sz="2200" spc="50" dirty="0">
                <a:latin typeface="Calibri"/>
                <a:cs typeface="Calibri"/>
              </a:rPr>
              <a:t>B</a:t>
            </a:r>
            <a:r>
              <a:rPr sz="2200" spc="10" dirty="0">
                <a:latin typeface="Calibri"/>
                <a:cs typeface="Calibri"/>
              </a:rPr>
              <a:t>A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ts val="543"/>
              </a:lnSpc>
              <a:spcBef>
                <a:spcPts val="38"/>
              </a:spcBef>
            </a:pPr>
            <a:endParaRPr sz="600" dirty="0">
              <a:latin typeface="Calibri"/>
              <a:cs typeface="Calibri"/>
            </a:endParaRPr>
          </a:p>
          <a:p>
            <a:pPr>
              <a:lnSpc>
                <a:spcPts val="987"/>
              </a:lnSpc>
            </a:pPr>
            <a:endParaRPr sz="1000" dirty="0">
              <a:latin typeface="Calibri"/>
              <a:cs typeface="Calibri"/>
            </a:endParaRPr>
          </a:p>
          <a:p>
            <a:pPr marL="1031648"/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0" spc="-24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en-US" sz="6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latin typeface="Calibri"/>
                <a:cs typeface="Calibri"/>
              </a:rPr>
              <a:t>&amp; 2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30407" y="2752261"/>
            <a:ext cx="3373615" cy="3196185"/>
          </a:xfrm>
          <a:custGeom>
            <a:avLst/>
            <a:gdLst/>
            <a:ahLst/>
            <a:cxnLst/>
            <a:rect l="l" t="t" r="r" b="b"/>
            <a:pathLst>
              <a:path w="3073727" h="2535906">
                <a:moveTo>
                  <a:pt x="0" y="253590"/>
                </a:moveTo>
                <a:lnTo>
                  <a:pt x="3318" y="212456"/>
                </a:lnTo>
                <a:lnTo>
                  <a:pt x="12924" y="173436"/>
                </a:lnTo>
                <a:lnTo>
                  <a:pt x="28297" y="137051"/>
                </a:lnTo>
                <a:lnTo>
                  <a:pt x="48914" y="103823"/>
                </a:lnTo>
                <a:lnTo>
                  <a:pt x="74253" y="74274"/>
                </a:lnTo>
                <a:lnTo>
                  <a:pt x="103793" y="48928"/>
                </a:lnTo>
                <a:lnTo>
                  <a:pt x="137011" y="28305"/>
                </a:lnTo>
                <a:lnTo>
                  <a:pt x="173386" y="12928"/>
                </a:lnTo>
                <a:lnTo>
                  <a:pt x="212395" y="3319"/>
                </a:lnTo>
                <a:lnTo>
                  <a:pt x="253517" y="0"/>
                </a:lnTo>
                <a:lnTo>
                  <a:pt x="2820209" y="0"/>
                </a:lnTo>
                <a:lnTo>
                  <a:pt x="2861330" y="3319"/>
                </a:lnTo>
                <a:lnTo>
                  <a:pt x="2900340" y="12928"/>
                </a:lnTo>
                <a:lnTo>
                  <a:pt x="2936714" y="28305"/>
                </a:lnTo>
                <a:lnTo>
                  <a:pt x="2969933" y="48928"/>
                </a:lnTo>
                <a:lnTo>
                  <a:pt x="2999473" y="74274"/>
                </a:lnTo>
                <a:lnTo>
                  <a:pt x="3024812" y="103823"/>
                </a:lnTo>
                <a:lnTo>
                  <a:pt x="3045429" y="137051"/>
                </a:lnTo>
                <a:lnTo>
                  <a:pt x="3060802" y="173436"/>
                </a:lnTo>
                <a:lnTo>
                  <a:pt x="3070408" y="212456"/>
                </a:lnTo>
                <a:lnTo>
                  <a:pt x="3073727" y="253590"/>
                </a:lnTo>
                <a:lnTo>
                  <a:pt x="3073727" y="2282315"/>
                </a:lnTo>
                <a:lnTo>
                  <a:pt x="3070408" y="2323449"/>
                </a:lnTo>
                <a:lnTo>
                  <a:pt x="3060802" y="2362469"/>
                </a:lnTo>
                <a:lnTo>
                  <a:pt x="3045429" y="2398854"/>
                </a:lnTo>
                <a:lnTo>
                  <a:pt x="3024812" y="2432082"/>
                </a:lnTo>
                <a:lnTo>
                  <a:pt x="2999473" y="2461630"/>
                </a:lnTo>
                <a:lnTo>
                  <a:pt x="2969933" y="2486977"/>
                </a:lnTo>
                <a:lnTo>
                  <a:pt x="2936714" y="2507600"/>
                </a:lnTo>
                <a:lnTo>
                  <a:pt x="2900340" y="2522977"/>
                </a:lnTo>
                <a:lnTo>
                  <a:pt x="2861330" y="2532586"/>
                </a:lnTo>
                <a:lnTo>
                  <a:pt x="2820209" y="2535906"/>
                </a:lnTo>
                <a:lnTo>
                  <a:pt x="253517" y="2535906"/>
                </a:lnTo>
                <a:lnTo>
                  <a:pt x="212395" y="2532586"/>
                </a:lnTo>
                <a:lnTo>
                  <a:pt x="173386" y="2522977"/>
                </a:lnTo>
                <a:lnTo>
                  <a:pt x="137011" y="2507600"/>
                </a:lnTo>
                <a:lnTo>
                  <a:pt x="103793" y="2486977"/>
                </a:lnTo>
                <a:lnTo>
                  <a:pt x="74253" y="2461630"/>
                </a:lnTo>
                <a:lnTo>
                  <a:pt x="48914" y="2432082"/>
                </a:lnTo>
                <a:lnTo>
                  <a:pt x="28297" y="2398854"/>
                </a:lnTo>
                <a:lnTo>
                  <a:pt x="12924" y="2362469"/>
                </a:lnTo>
                <a:lnTo>
                  <a:pt x="3318" y="2323449"/>
                </a:lnTo>
                <a:lnTo>
                  <a:pt x="0" y="2282315"/>
                </a:lnTo>
                <a:lnTo>
                  <a:pt x="0" y="253590"/>
                </a:lnTo>
                <a:close/>
              </a:path>
            </a:pathLst>
          </a:custGeom>
          <a:ln w="28039">
            <a:solidFill>
              <a:srgbClr val="D5D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5417782" y="1796283"/>
            <a:ext cx="4293464" cy="1754638"/>
          </a:xfrm>
          <a:custGeom>
            <a:avLst/>
            <a:gdLst/>
            <a:ahLst/>
            <a:cxnLst/>
            <a:rect l="l" t="t" r="r" b="b"/>
            <a:pathLst>
              <a:path w="2732180" h="1086816">
                <a:moveTo>
                  <a:pt x="2623540" y="0"/>
                </a:moveTo>
                <a:lnTo>
                  <a:pt x="107147" y="10"/>
                </a:lnTo>
                <a:lnTo>
                  <a:pt x="65379" y="8956"/>
                </a:lnTo>
                <a:lnTo>
                  <a:pt x="31324" y="32324"/>
                </a:lnTo>
                <a:lnTo>
                  <a:pt x="8391" y="66702"/>
                </a:lnTo>
                <a:lnTo>
                  <a:pt x="89" y="107188"/>
                </a:lnTo>
                <a:lnTo>
                  <a:pt x="0" y="979629"/>
                </a:lnTo>
                <a:lnTo>
                  <a:pt x="1169" y="994202"/>
                </a:lnTo>
                <a:lnTo>
                  <a:pt x="15297" y="1033789"/>
                </a:lnTo>
                <a:lnTo>
                  <a:pt x="42706" y="1064524"/>
                </a:lnTo>
                <a:lnTo>
                  <a:pt x="79986" y="1082997"/>
                </a:lnTo>
                <a:lnTo>
                  <a:pt x="108640" y="1086816"/>
                </a:lnTo>
                <a:lnTo>
                  <a:pt x="2625033" y="1086806"/>
                </a:lnTo>
                <a:lnTo>
                  <a:pt x="2666801" y="1077859"/>
                </a:lnTo>
                <a:lnTo>
                  <a:pt x="2700856" y="1054492"/>
                </a:lnTo>
                <a:lnTo>
                  <a:pt x="2723788" y="1020114"/>
                </a:lnTo>
                <a:lnTo>
                  <a:pt x="2732090" y="979629"/>
                </a:lnTo>
                <a:lnTo>
                  <a:pt x="2732180" y="107188"/>
                </a:lnTo>
                <a:lnTo>
                  <a:pt x="2731011" y="92614"/>
                </a:lnTo>
                <a:lnTo>
                  <a:pt x="2716883" y="53027"/>
                </a:lnTo>
                <a:lnTo>
                  <a:pt x="2689475" y="22292"/>
                </a:lnTo>
                <a:lnTo>
                  <a:pt x="2652195" y="3819"/>
                </a:lnTo>
                <a:lnTo>
                  <a:pt x="2623540" y="0"/>
                </a:lnTo>
                <a:close/>
              </a:path>
            </a:pathLst>
          </a:custGeom>
          <a:solidFill>
            <a:srgbClr val="D5D23F"/>
          </a:solidFill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5930405" y="2457923"/>
            <a:ext cx="3373615" cy="1349189"/>
          </a:xfrm>
          <a:custGeom>
            <a:avLst/>
            <a:gdLst/>
            <a:ahLst/>
            <a:cxnLst/>
            <a:rect l="l" t="t" r="r" b="b"/>
            <a:pathLst>
              <a:path w="2732200" h="1086816">
                <a:moveTo>
                  <a:pt x="0" y="108681"/>
                </a:moveTo>
                <a:lnTo>
                  <a:pt x="8401" y="66702"/>
                </a:lnTo>
                <a:lnTo>
                  <a:pt x="31334" y="32324"/>
                </a:lnTo>
                <a:lnTo>
                  <a:pt x="65389" y="8956"/>
                </a:lnTo>
                <a:lnTo>
                  <a:pt x="107156" y="10"/>
                </a:lnTo>
                <a:lnTo>
                  <a:pt x="2623549" y="0"/>
                </a:lnTo>
                <a:lnTo>
                  <a:pt x="2638172" y="975"/>
                </a:lnTo>
                <a:lnTo>
                  <a:pt x="2677986" y="14603"/>
                </a:lnTo>
                <a:lnTo>
                  <a:pt x="2709064" y="41630"/>
                </a:lnTo>
                <a:lnTo>
                  <a:pt x="2727998" y="78645"/>
                </a:lnTo>
                <a:lnTo>
                  <a:pt x="2732200" y="978134"/>
                </a:lnTo>
                <a:lnTo>
                  <a:pt x="2731225" y="992762"/>
                </a:lnTo>
                <a:lnTo>
                  <a:pt x="2717601" y="1032586"/>
                </a:lnTo>
                <a:lnTo>
                  <a:pt x="2690582" y="1063673"/>
                </a:lnTo>
                <a:lnTo>
                  <a:pt x="2653577" y="1082612"/>
                </a:lnTo>
                <a:lnTo>
                  <a:pt x="108650" y="1086816"/>
                </a:lnTo>
                <a:lnTo>
                  <a:pt x="94027" y="1085840"/>
                </a:lnTo>
                <a:lnTo>
                  <a:pt x="54214" y="1072212"/>
                </a:lnTo>
                <a:lnTo>
                  <a:pt x="23136" y="1045186"/>
                </a:lnTo>
                <a:lnTo>
                  <a:pt x="4202" y="1008171"/>
                </a:lnTo>
                <a:lnTo>
                  <a:pt x="0" y="108681"/>
                </a:lnTo>
                <a:close/>
              </a:path>
            </a:pathLst>
          </a:custGeom>
          <a:ln w="2804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1600" y="2508535"/>
            <a:ext cx="4621150" cy="31795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31648"/>
            <a:r>
              <a:rPr sz="6000" dirty="0">
                <a:latin typeface="Calibri"/>
                <a:cs typeface="Calibri"/>
              </a:rPr>
              <a:t>D</a:t>
            </a:r>
            <a:r>
              <a:rPr sz="6000" spc="-246" dirty="0">
                <a:latin typeface="Calibri"/>
                <a:cs typeface="Calibri"/>
              </a:rPr>
              <a:t>a</a:t>
            </a:r>
            <a:r>
              <a:rPr sz="6000" dirty="0">
                <a:latin typeface="Calibri"/>
                <a:cs typeface="Calibri"/>
              </a:rPr>
              <a:t>y</a:t>
            </a:r>
            <a:r>
              <a:rPr sz="6000" spc="4" dirty="0">
                <a:latin typeface="Calibri"/>
                <a:cs typeface="Calibri"/>
              </a:rPr>
              <a:t> </a:t>
            </a:r>
            <a:r>
              <a:rPr lang="en-US" sz="6000" dirty="0">
                <a:latin typeface="Calibri"/>
                <a:cs typeface="Calibri"/>
              </a:rPr>
              <a:t>3</a:t>
            </a:r>
            <a:r>
              <a:rPr lang="en-US" sz="6000" dirty="0" smtClean="0">
                <a:latin typeface="Calibri"/>
                <a:cs typeface="Calibri"/>
              </a:rPr>
              <a:t> </a:t>
            </a:r>
            <a:r>
              <a:rPr lang="en-US" sz="6000" dirty="0" smtClean="0">
                <a:latin typeface="Calibri"/>
                <a:cs typeface="Calibri"/>
              </a:rPr>
              <a:t>&amp; </a:t>
            </a:r>
            <a:r>
              <a:rPr lang="en-US" sz="6000" dirty="0" smtClean="0">
                <a:latin typeface="Calibri"/>
                <a:cs typeface="Calibri"/>
              </a:rPr>
              <a:t>4</a:t>
            </a:r>
            <a:endParaRPr sz="6000" dirty="0">
              <a:latin typeface="Calibri"/>
              <a:cs typeface="Calibri"/>
            </a:endParaRPr>
          </a:p>
          <a:p>
            <a:pPr>
              <a:lnSpc>
                <a:spcPts val="1382"/>
              </a:lnSpc>
              <a:spcBef>
                <a:spcPts val="92"/>
              </a:spcBef>
            </a:pPr>
            <a:endParaRPr sz="1400" dirty="0">
              <a:latin typeface="Calibri"/>
              <a:cs typeface="Calibri"/>
            </a:endParaRPr>
          </a:p>
          <a:p>
            <a:pPr marL="1165624" lvl="2" indent="-239422">
              <a:buFont typeface="Gill Sans MT"/>
              <a:buChar char="•"/>
              <a:tabLst>
                <a:tab pos="251330" algn="l"/>
              </a:tabLst>
            </a:pPr>
            <a:r>
              <a:rPr lang="en-US" sz="2200" spc="4" dirty="0">
                <a:latin typeface="Calibri"/>
                <a:cs typeface="Calibri"/>
              </a:rPr>
              <a:t>BSP</a:t>
            </a:r>
            <a:r>
              <a:rPr sz="2200" spc="4" dirty="0">
                <a:latin typeface="Calibri"/>
                <a:cs typeface="Calibri"/>
              </a:rPr>
              <a:t> Inte</a:t>
            </a:r>
            <a:r>
              <a:rPr sz="2200" spc="69" dirty="0">
                <a:latin typeface="Calibri"/>
                <a:cs typeface="Calibri"/>
              </a:rPr>
              <a:t>r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4" dirty="0">
                <a:latin typeface="Calibri"/>
                <a:cs typeface="Calibri"/>
              </a:rPr>
              <a:t>ent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10" dirty="0">
                <a:latin typeface="Calibri"/>
                <a:cs typeface="Calibri"/>
              </a:rPr>
              <a:t>ons</a:t>
            </a:r>
            <a:endParaRPr sz="2200" dirty="0">
              <a:latin typeface="Calibri"/>
              <a:cs typeface="Calibri"/>
            </a:endParaRPr>
          </a:p>
          <a:p>
            <a:pPr marL="1165624" lvl="2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4" dirty="0">
                <a:latin typeface="Calibri"/>
                <a:cs typeface="Calibri"/>
              </a:rPr>
              <a:t>Evaluat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10" dirty="0">
                <a:latin typeface="Calibri"/>
                <a:cs typeface="Calibri"/>
              </a:rPr>
              <a:t>on</a:t>
            </a:r>
            <a:endParaRPr lang="en-US" sz="2200" spc="10" dirty="0">
              <a:latin typeface="Calibri"/>
              <a:cs typeface="Calibri"/>
            </a:endParaRPr>
          </a:p>
          <a:p>
            <a:pPr marL="1165624" lvl="2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lang="en-US" sz="2200" spc="10" dirty="0">
                <a:latin typeface="Calibri"/>
                <a:cs typeface="Calibri"/>
              </a:rPr>
              <a:t>Crisis Plan</a:t>
            </a:r>
            <a:endParaRPr sz="2200" dirty="0">
              <a:latin typeface="Calibri"/>
              <a:cs typeface="Calibri"/>
            </a:endParaRPr>
          </a:p>
          <a:p>
            <a:pPr marL="1165624" lvl="2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4" dirty="0">
                <a:latin typeface="Calibri"/>
                <a:cs typeface="Calibri"/>
              </a:rPr>
              <a:t>Roll </a:t>
            </a:r>
            <a:r>
              <a:rPr lang="en-US" sz="2200" spc="10" dirty="0">
                <a:latin typeface="Calibri"/>
                <a:cs typeface="Calibri"/>
              </a:rPr>
              <a:t>O</a:t>
            </a:r>
            <a:r>
              <a:rPr sz="2200" spc="10" dirty="0">
                <a:latin typeface="Calibri"/>
                <a:cs typeface="Calibri"/>
              </a:rPr>
              <a:t>ut</a:t>
            </a:r>
            <a:r>
              <a:rPr lang="en-US" sz="2200" spc="10" dirty="0">
                <a:latin typeface="Calibri"/>
                <a:cs typeface="Calibri"/>
              </a:rPr>
              <a:t> Plan</a:t>
            </a:r>
            <a:endParaRPr sz="2200" dirty="0">
              <a:latin typeface="Calibri"/>
              <a:cs typeface="Calibri"/>
            </a:endParaRPr>
          </a:p>
          <a:p>
            <a:pPr marL="1165624" lvl="2" indent="-239422">
              <a:spcBef>
                <a:spcPts val="222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-25" dirty="0">
                <a:latin typeface="Calibri"/>
                <a:cs typeface="Calibri"/>
              </a:rPr>
              <a:t>F</a:t>
            </a:r>
            <a:r>
              <a:rPr sz="2200" spc="4" dirty="0">
                <a:latin typeface="Calibri"/>
                <a:cs typeface="Calibri"/>
              </a:rPr>
              <a:t>oll</a:t>
            </a:r>
            <a:r>
              <a:rPr sz="2200" spc="-14" dirty="0">
                <a:latin typeface="Calibri"/>
                <a:cs typeface="Calibri"/>
              </a:rPr>
              <a:t>o</a:t>
            </a:r>
            <a:r>
              <a:rPr sz="2200" spc="14" dirty="0">
                <a:latin typeface="Calibri"/>
                <a:cs typeface="Calibri"/>
              </a:rPr>
              <a:t>w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Up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62445"/>
            <a:ext cx="7924800" cy="35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Welcome to Day 3:  AGENDA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19271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3471" y="6493362"/>
            <a:ext cx="1247775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Basi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Concepts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05947" y="7127855"/>
            <a:ext cx="70548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965" y="1829308"/>
            <a:ext cx="8507095" cy="441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 marR="316230" indent="-189230">
              <a:lnSpc>
                <a:spcPct val="1004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5" dirty="0" smtClean="0">
                <a:latin typeface="Century Gothic"/>
                <a:cs typeface="Century Gothic"/>
              </a:rPr>
              <a:t>M</a:t>
            </a:r>
            <a:r>
              <a:rPr sz="2950" spc="0" dirty="0" smtClean="0">
                <a:latin typeface="Century Gothic"/>
                <a:cs typeface="Century Gothic"/>
              </a:rPr>
              <a:t>any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child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with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intensive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behavior support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needs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have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been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victims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trauma and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neglect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1000"/>
              </a:lnSpc>
              <a:buClr>
                <a:srgbClr val="24603B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24603B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87"/>
              </a:spcBef>
              <a:buClr>
                <a:srgbClr val="24603B"/>
              </a:buClr>
              <a:buFont typeface="Arial"/>
              <a:buChar char="•"/>
            </a:pPr>
            <a:endParaRPr sz="1000"/>
          </a:p>
          <a:p>
            <a:pPr marL="201295" marR="169545" indent="-189230" algn="just">
              <a:lnSpc>
                <a:spcPct val="1008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When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sta</a:t>
            </a:r>
            <a:r>
              <a:rPr sz="2950" spc="10" dirty="0" smtClean="0">
                <a:latin typeface="Century Gothic"/>
                <a:cs typeface="Century Gothic"/>
              </a:rPr>
              <a:t>f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understand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the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10" dirty="0" smtClean="0">
                <a:latin typeface="Century Gothic"/>
                <a:cs typeface="Century Gothic"/>
              </a:rPr>
              <a:t>f</a:t>
            </a:r>
            <a:r>
              <a:rPr sz="2950" spc="0" dirty="0" smtClean="0">
                <a:latin typeface="Century Gothic"/>
                <a:cs typeface="Century Gothic"/>
              </a:rPr>
              <a:t>fects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trauma they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often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find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easier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manage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their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own feelings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when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challenged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1000"/>
              </a:lnSpc>
              <a:buClr>
                <a:srgbClr val="24603B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24603B"/>
              </a:buClr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48"/>
              </a:spcBef>
              <a:buClr>
                <a:srgbClr val="24603B"/>
              </a:buClr>
              <a:buFont typeface="Arial"/>
              <a:buChar char="•"/>
            </a:pPr>
            <a:endParaRPr sz="1300"/>
          </a:p>
          <a:p>
            <a:pPr marL="201295" marR="12700" indent="-189230">
              <a:lnSpc>
                <a:spcPts val="3529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5" dirty="0" smtClean="0">
                <a:latin typeface="Century Gothic"/>
                <a:cs typeface="Century Gothic"/>
              </a:rPr>
              <a:t>A</a:t>
            </a:r>
            <a:r>
              <a:rPr sz="2950" spc="0" dirty="0" smtClean="0">
                <a:latin typeface="Century Gothic"/>
                <a:cs typeface="Century Gothic"/>
              </a:rPr>
              <a:t>dults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who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understand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the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10" dirty="0" smtClean="0">
                <a:latin typeface="Century Gothic"/>
                <a:cs typeface="Century Gothic"/>
              </a:rPr>
              <a:t>f</a:t>
            </a:r>
            <a:r>
              <a:rPr sz="2950" spc="0" dirty="0" smtClean="0">
                <a:latin typeface="Century Gothic"/>
                <a:cs typeface="Century Gothic"/>
              </a:rPr>
              <a:t>fects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trauma can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ovide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support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help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child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espond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83299" y="6497683"/>
            <a:ext cx="52768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152" y="6703419"/>
            <a:ext cx="2583815" cy="424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96745" marR="3175" indent="284480" algn="r">
              <a:lnSpc>
                <a:spcPct val="102099"/>
              </a:lnSpc>
            </a:pP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35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9973" y="6703419"/>
            <a:ext cx="571500" cy="43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0">
              <a:lnSpc>
                <a:spcPct val="102099"/>
              </a:lnSpc>
            </a:pPr>
            <a:r>
              <a:rPr sz="135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sability</a:t>
            </a:r>
            <a:r>
              <a:rPr sz="135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munity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Genera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Strategies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5568" y="1945073"/>
            <a:ext cx="2583445" cy="1550511"/>
          </a:xfrm>
          <a:custGeom>
            <a:avLst/>
            <a:gdLst/>
            <a:ahLst/>
            <a:cxnLst/>
            <a:rect l="l" t="t" r="r" b="b"/>
            <a:pathLst>
              <a:path w="2583445" h="1550511">
                <a:moveTo>
                  <a:pt x="0" y="0"/>
                </a:moveTo>
                <a:lnTo>
                  <a:pt x="2583445" y="0"/>
                </a:lnTo>
                <a:lnTo>
                  <a:pt x="2583445" y="1550511"/>
                </a:lnTo>
                <a:lnTo>
                  <a:pt x="0" y="1550511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5568" y="1945073"/>
            <a:ext cx="2583446" cy="1550510"/>
          </a:xfrm>
          <a:custGeom>
            <a:avLst/>
            <a:gdLst/>
            <a:ahLst/>
            <a:cxnLst/>
            <a:rect l="l" t="t" r="r" b="b"/>
            <a:pathLst>
              <a:path w="2583446" h="1550510">
                <a:moveTo>
                  <a:pt x="0" y="0"/>
                </a:moveTo>
                <a:lnTo>
                  <a:pt x="2583446" y="0"/>
                </a:lnTo>
                <a:lnTo>
                  <a:pt x="2583446" y="1550510"/>
                </a:lnTo>
                <a:lnTo>
                  <a:pt x="0" y="1550510"/>
                </a:lnTo>
                <a:lnTo>
                  <a:pt x="0" y="0"/>
                </a:lnTo>
                <a:close/>
              </a:path>
            </a:pathLst>
          </a:custGeom>
          <a:ln w="4716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3522" y="2509688"/>
            <a:ext cx="2033905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Relationships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37359" y="1945073"/>
            <a:ext cx="2583446" cy="1550511"/>
          </a:xfrm>
          <a:custGeom>
            <a:avLst/>
            <a:gdLst/>
            <a:ahLst/>
            <a:cxnLst/>
            <a:rect l="l" t="t" r="r" b="b"/>
            <a:pathLst>
              <a:path w="2583446" h="1550511">
                <a:moveTo>
                  <a:pt x="0" y="0"/>
                </a:moveTo>
                <a:lnTo>
                  <a:pt x="2583446" y="0"/>
                </a:lnTo>
                <a:lnTo>
                  <a:pt x="2583446" y="1550511"/>
                </a:lnTo>
                <a:lnTo>
                  <a:pt x="0" y="1550511"/>
                </a:lnTo>
                <a:lnTo>
                  <a:pt x="0" y="0"/>
                </a:lnTo>
                <a:close/>
              </a:path>
            </a:pathLst>
          </a:custGeom>
          <a:solidFill>
            <a:srgbClr val="D5D2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7359" y="1945073"/>
            <a:ext cx="2583446" cy="1550510"/>
          </a:xfrm>
          <a:custGeom>
            <a:avLst/>
            <a:gdLst/>
            <a:ahLst/>
            <a:cxnLst/>
            <a:rect l="l" t="t" r="r" b="b"/>
            <a:pathLst>
              <a:path w="2583446" h="1550510">
                <a:moveTo>
                  <a:pt x="0" y="0"/>
                </a:moveTo>
                <a:lnTo>
                  <a:pt x="2583446" y="0"/>
                </a:lnTo>
                <a:lnTo>
                  <a:pt x="2583446" y="1550510"/>
                </a:lnTo>
                <a:lnTo>
                  <a:pt x="0" y="1550510"/>
                </a:lnTo>
                <a:lnTo>
                  <a:pt x="0" y="0"/>
                </a:lnTo>
                <a:close/>
              </a:path>
            </a:pathLst>
          </a:custGeom>
          <a:ln w="4716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63863" y="2509688"/>
            <a:ext cx="1337310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Routines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79152" y="1945073"/>
            <a:ext cx="2583445" cy="1550511"/>
          </a:xfrm>
          <a:custGeom>
            <a:avLst/>
            <a:gdLst/>
            <a:ahLst/>
            <a:cxnLst/>
            <a:rect l="l" t="t" r="r" b="b"/>
            <a:pathLst>
              <a:path w="2583445" h="1550511">
                <a:moveTo>
                  <a:pt x="0" y="0"/>
                </a:moveTo>
                <a:lnTo>
                  <a:pt x="2583445" y="0"/>
                </a:lnTo>
                <a:lnTo>
                  <a:pt x="2583445" y="1550511"/>
                </a:lnTo>
                <a:lnTo>
                  <a:pt x="0" y="1550511"/>
                </a:lnTo>
                <a:lnTo>
                  <a:pt x="0" y="0"/>
                </a:lnTo>
                <a:close/>
              </a:path>
            </a:pathLst>
          </a:custGeom>
          <a:solidFill>
            <a:srgbClr val="9FC6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79152" y="1945073"/>
            <a:ext cx="2583446" cy="1550510"/>
          </a:xfrm>
          <a:custGeom>
            <a:avLst/>
            <a:gdLst/>
            <a:ahLst/>
            <a:cxnLst/>
            <a:rect l="l" t="t" r="r" b="b"/>
            <a:pathLst>
              <a:path w="2583446" h="1550510">
                <a:moveTo>
                  <a:pt x="0" y="0"/>
                </a:moveTo>
                <a:lnTo>
                  <a:pt x="2583446" y="0"/>
                </a:lnTo>
                <a:lnTo>
                  <a:pt x="2583446" y="1550510"/>
                </a:lnTo>
                <a:lnTo>
                  <a:pt x="0" y="1550510"/>
                </a:lnTo>
                <a:lnTo>
                  <a:pt x="0" y="0"/>
                </a:lnTo>
                <a:close/>
              </a:path>
            </a:pathLst>
          </a:custGeom>
          <a:ln w="4716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83473" y="2389631"/>
            <a:ext cx="1981835" cy="67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1625" marR="12700" indent="-289560">
              <a:lnSpc>
                <a:spcPts val="2650"/>
              </a:lnSpc>
            </a:pPr>
            <a:r>
              <a:rPr sz="2550" spc="-155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550" spc="5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n befo</a:t>
            </a:r>
            <a:r>
              <a:rPr sz="255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55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 changes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5568" y="3754003"/>
            <a:ext cx="2583445" cy="1550509"/>
          </a:xfrm>
          <a:custGeom>
            <a:avLst/>
            <a:gdLst/>
            <a:ahLst/>
            <a:cxnLst/>
            <a:rect l="l" t="t" r="r" b="b"/>
            <a:pathLst>
              <a:path w="2583445" h="1550509">
                <a:moveTo>
                  <a:pt x="0" y="0"/>
                </a:moveTo>
                <a:lnTo>
                  <a:pt x="2583445" y="0"/>
                </a:lnTo>
                <a:lnTo>
                  <a:pt x="2583445" y="1550509"/>
                </a:lnTo>
                <a:lnTo>
                  <a:pt x="0" y="1550509"/>
                </a:lnTo>
                <a:lnTo>
                  <a:pt x="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5568" y="3754003"/>
            <a:ext cx="2583446" cy="1550510"/>
          </a:xfrm>
          <a:custGeom>
            <a:avLst/>
            <a:gdLst/>
            <a:ahLst/>
            <a:cxnLst/>
            <a:rect l="l" t="t" r="r" b="b"/>
            <a:pathLst>
              <a:path w="2583446" h="1550510">
                <a:moveTo>
                  <a:pt x="0" y="0"/>
                </a:moveTo>
                <a:lnTo>
                  <a:pt x="2583446" y="0"/>
                </a:lnTo>
                <a:lnTo>
                  <a:pt x="2583446" y="1550510"/>
                </a:lnTo>
                <a:lnTo>
                  <a:pt x="0" y="1550510"/>
                </a:lnTo>
                <a:lnTo>
                  <a:pt x="0" y="0"/>
                </a:lnTo>
                <a:close/>
              </a:path>
            </a:pathLst>
          </a:custGeom>
          <a:ln w="4716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37229" y="4318618"/>
            <a:ext cx="1307465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Choices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37359" y="3754003"/>
            <a:ext cx="2583446" cy="1550509"/>
          </a:xfrm>
          <a:custGeom>
            <a:avLst/>
            <a:gdLst/>
            <a:ahLst/>
            <a:cxnLst/>
            <a:rect l="l" t="t" r="r" b="b"/>
            <a:pathLst>
              <a:path w="2583446" h="1550509">
                <a:moveTo>
                  <a:pt x="0" y="0"/>
                </a:moveTo>
                <a:lnTo>
                  <a:pt x="2583446" y="0"/>
                </a:lnTo>
                <a:lnTo>
                  <a:pt x="2583446" y="1550509"/>
                </a:lnTo>
                <a:lnTo>
                  <a:pt x="0" y="1550509"/>
                </a:lnTo>
                <a:lnTo>
                  <a:pt x="0" y="0"/>
                </a:lnTo>
                <a:close/>
              </a:path>
            </a:pathLst>
          </a:custGeom>
          <a:solidFill>
            <a:srgbClr val="A7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37359" y="3754003"/>
            <a:ext cx="2583446" cy="1550510"/>
          </a:xfrm>
          <a:custGeom>
            <a:avLst/>
            <a:gdLst/>
            <a:ahLst/>
            <a:cxnLst/>
            <a:rect l="l" t="t" r="r" b="b"/>
            <a:pathLst>
              <a:path w="2583446" h="1550510">
                <a:moveTo>
                  <a:pt x="0" y="0"/>
                </a:moveTo>
                <a:lnTo>
                  <a:pt x="2583446" y="0"/>
                </a:lnTo>
                <a:lnTo>
                  <a:pt x="2583446" y="1550510"/>
                </a:lnTo>
                <a:lnTo>
                  <a:pt x="0" y="1550510"/>
                </a:lnTo>
                <a:lnTo>
                  <a:pt x="0" y="0"/>
                </a:lnTo>
                <a:close/>
              </a:path>
            </a:pathLst>
          </a:custGeom>
          <a:ln w="4716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180707" y="4318618"/>
            <a:ext cx="1703705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Clear </a:t>
            </a:r>
            <a:r>
              <a:rPr sz="255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limits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79152" y="3754003"/>
            <a:ext cx="2583445" cy="1550509"/>
          </a:xfrm>
          <a:custGeom>
            <a:avLst/>
            <a:gdLst/>
            <a:ahLst/>
            <a:cxnLst/>
            <a:rect l="l" t="t" r="r" b="b"/>
            <a:pathLst>
              <a:path w="2583445" h="1550509">
                <a:moveTo>
                  <a:pt x="0" y="0"/>
                </a:moveTo>
                <a:lnTo>
                  <a:pt x="2583445" y="0"/>
                </a:lnTo>
                <a:lnTo>
                  <a:pt x="2583445" y="1550509"/>
                </a:lnTo>
                <a:lnTo>
                  <a:pt x="0" y="1550509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9152" y="3754003"/>
            <a:ext cx="2583446" cy="1550510"/>
          </a:xfrm>
          <a:custGeom>
            <a:avLst/>
            <a:gdLst/>
            <a:ahLst/>
            <a:cxnLst/>
            <a:rect l="l" t="t" r="r" b="b"/>
            <a:pathLst>
              <a:path w="2583446" h="1550510">
                <a:moveTo>
                  <a:pt x="0" y="0"/>
                </a:moveTo>
                <a:lnTo>
                  <a:pt x="2583446" y="0"/>
                </a:lnTo>
                <a:lnTo>
                  <a:pt x="2583446" y="1550510"/>
                </a:lnTo>
                <a:lnTo>
                  <a:pt x="0" y="1550510"/>
                </a:lnTo>
                <a:lnTo>
                  <a:pt x="0" y="0"/>
                </a:lnTo>
                <a:close/>
              </a:path>
            </a:pathLst>
          </a:custGeom>
          <a:ln w="4716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14025" y="4318618"/>
            <a:ext cx="1920875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55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55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fe </a:t>
            </a:r>
            <a:r>
              <a:rPr sz="255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spaces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95568" y="5562932"/>
            <a:ext cx="2583445" cy="1550509"/>
          </a:xfrm>
          <a:custGeom>
            <a:avLst/>
            <a:gdLst/>
            <a:ahLst/>
            <a:cxnLst/>
            <a:rect l="l" t="t" r="r" b="b"/>
            <a:pathLst>
              <a:path w="2583445" h="1550509">
                <a:moveTo>
                  <a:pt x="0" y="0"/>
                </a:moveTo>
                <a:lnTo>
                  <a:pt x="2583445" y="0"/>
                </a:lnTo>
                <a:lnTo>
                  <a:pt x="2583445" y="1550509"/>
                </a:lnTo>
                <a:lnTo>
                  <a:pt x="0" y="1550509"/>
                </a:lnTo>
                <a:lnTo>
                  <a:pt x="0" y="0"/>
                </a:lnTo>
                <a:close/>
              </a:path>
            </a:pathLst>
          </a:custGeom>
          <a:solidFill>
            <a:srgbClr val="D5D2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5568" y="5562932"/>
            <a:ext cx="2583446" cy="1550510"/>
          </a:xfrm>
          <a:custGeom>
            <a:avLst/>
            <a:gdLst/>
            <a:ahLst/>
            <a:cxnLst/>
            <a:rect l="l" t="t" r="r" b="b"/>
            <a:pathLst>
              <a:path w="2583446" h="1550510">
                <a:moveTo>
                  <a:pt x="0" y="0"/>
                </a:moveTo>
                <a:lnTo>
                  <a:pt x="2583446" y="0"/>
                </a:lnTo>
                <a:lnTo>
                  <a:pt x="2583446" y="1550510"/>
                </a:lnTo>
                <a:lnTo>
                  <a:pt x="0" y="1550510"/>
                </a:lnTo>
                <a:lnTo>
                  <a:pt x="0" y="0"/>
                </a:lnTo>
                <a:close/>
              </a:path>
            </a:pathLst>
          </a:custGeom>
          <a:ln w="4716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55020" y="6007490"/>
            <a:ext cx="1671320" cy="67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5430" marR="12700" indent="-253365">
              <a:lnSpc>
                <a:spcPts val="2650"/>
              </a:lnSpc>
            </a:pPr>
            <a:r>
              <a:rPr sz="255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r>
              <a:rPr sz="255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icipat</a:t>
            </a: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55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55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triggers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37359" y="5562932"/>
            <a:ext cx="2583446" cy="1550509"/>
          </a:xfrm>
          <a:custGeom>
            <a:avLst/>
            <a:gdLst/>
            <a:ahLst/>
            <a:cxnLst/>
            <a:rect l="l" t="t" r="r" b="b"/>
            <a:pathLst>
              <a:path w="2583446" h="1550509">
                <a:moveTo>
                  <a:pt x="0" y="0"/>
                </a:moveTo>
                <a:lnTo>
                  <a:pt x="2583446" y="0"/>
                </a:lnTo>
                <a:lnTo>
                  <a:pt x="2583446" y="1550509"/>
                </a:lnTo>
                <a:lnTo>
                  <a:pt x="0" y="1550509"/>
                </a:lnTo>
                <a:lnTo>
                  <a:pt x="0" y="0"/>
                </a:lnTo>
                <a:close/>
              </a:path>
            </a:pathLst>
          </a:custGeom>
          <a:solidFill>
            <a:srgbClr val="9FC6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7359" y="5562932"/>
            <a:ext cx="2583446" cy="1550510"/>
          </a:xfrm>
          <a:custGeom>
            <a:avLst/>
            <a:gdLst/>
            <a:ahLst/>
            <a:cxnLst/>
            <a:rect l="l" t="t" r="r" b="b"/>
            <a:pathLst>
              <a:path w="2583446" h="1550510">
                <a:moveTo>
                  <a:pt x="0" y="0"/>
                </a:moveTo>
                <a:lnTo>
                  <a:pt x="2583446" y="0"/>
                </a:lnTo>
                <a:lnTo>
                  <a:pt x="2583446" y="1550510"/>
                </a:lnTo>
                <a:lnTo>
                  <a:pt x="0" y="1550510"/>
                </a:lnTo>
                <a:lnTo>
                  <a:pt x="0" y="0"/>
                </a:lnTo>
                <a:close/>
              </a:path>
            </a:pathLst>
          </a:custGeom>
          <a:ln w="4716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921052" y="5823292"/>
            <a:ext cx="2223135" cy="1036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ct val="88400"/>
              </a:lnSpc>
            </a:pPr>
            <a:r>
              <a:rPr sz="255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55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wer</a:t>
            </a:r>
            <a:r>
              <a:rPr sz="255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 questions about tr</a:t>
            </a: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auma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79152" y="5562932"/>
            <a:ext cx="2583445" cy="1550509"/>
          </a:xfrm>
          <a:custGeom>
            <a:avLst/>
            <a:gdLst/>
            <a:ahLst/>
            <a:cxnLst/>
            <a:rect l="l" t="t" r="r" b="b"/>
            <a:pathLst>
              <a:path w="2583445" h="1550509">
                <a:moveTo>
                  <a:pt x="0" y="0"/>
                </a:moveTo>
                <a:lnTo>
                  <a:pt x="2583445" y="0"/>
                </a:lnTo>
                <a:lnTo>
                  <a:pt x="2583445" y="1550509"/>
                </a:lnTo>
                <a:lnTo>
                  <a:pt x="0" y="1550509"/>
                </a:lnTo>
                <a:lnTo>
                  <a:pt x="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79152" y="5562932"/>
            <a:ext cx="2583446" cy="1550510"/>
          </a:xfrm>
          <a:custGeom>
            <a:avLst/>
            <a:gdLst/>
            <a:ahLst/>
            <a:cxnLst/>
            <a:rect l="l" t="t" r="r" b="b"/>
            <a:pathLst>
              <a:path w="2583446" h="1550510">
                <a:moveTo>
                  <a:pt x="0" y="0"/>
                </a:moveTo>
                <a:lnTo>
                  <a:pt x="2583446" y="0"/>
                </a:lnTo>
                <a:lnTo>
                  <a:pt x="2583446" y="1550510"/>
                </a:lnTo>
                <a:lnTo>
                  <a:pt x="0" y="1550510"/>
                </a:lnTo>
                <a:lnTo>
                  <a:pt x="0" y="0"/>
                </a:lnTo>
                <a:close/>
              </a:path>
            </a:pathLst>
          </a:custGeom>
          <a:ln w="4716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65975" y="5778212"/>
            <a:ext cx="2416810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Under</a:t>
            </a:r>
            <a:r>
              <a:rPr sz="255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55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link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60079" y="6115147"/>
            <a:ext cx="2228850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b/w trauma &amp;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60654" y="6465560"/>
            <a:ext cx="1427480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behavior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208768" y="1294685"/>
            <a:ext cx="3637856" cy="808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45" dirty="0" smtClean="0">
                <a:solidFill>
                  <a:srgbClr val="FFFFFF"/>
                </a:solidFill>
                <a:latin typeface="Century Gothic"/>
                <a:cs typeface="Century Gothic"/>
              </a:rPr>
              <a:t>Whe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shoul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yo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refer?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65" y="1992834"/>
            <a:ext cx="6955155" cy="316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Physical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symptoms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S</a:t>
            </a:r>
            <a:r>
              <a:rPr sz="2950" spc="-5" dirty="0" smtClean="0">
                <a:latin typeface="Century Gothic"/>
                <a:cs typeface="Century Gothic"/>
              </a:rPr>
              <a:t>e</a:t>
            </a:r>
            <a:r>
              <a:rPr sz="2950" spc="0" dirty="0" smtClean="0">
                <a:latin typeface="Century Gothic"/>
                <a:cs typeface="Century Gothic"/>
              </a:rPr>
              <a:t>lf-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egulation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di</a:t>
            </a:r>
            <a:r>
              <a:rPr sz="2950" spc="10" dirty="0" smtClean="0">
                <a:latin typeface="Century Gothic"/>
                <a:cs typeface="Century Gothic"/>
              </a:rPr>
              <a:t>f</a:t>
            </a:r>
            <a:r>
              <a:rPr sz="2950" spc="0" dirty="0" smtClean="0">
                <a:latin typeface="Century Gothic"/>
                <a:cs typeface="Century Gothic"/>
              </a:rPr>
              <a:t>ficulties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Inconsistent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academic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pe</a:t>
            </a:r>
            <a:r>
              <a:rPr sz="2950" spc="140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fo</a:t>
            </a:r>
            <a:r>
              <a:rPr sz="2950" spc="80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mance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800"/>
              </a:lnSpc>
              <a:spcBef>
                <a:spcPts val="10"/>
              </a:spcBef>
              <a:buClr>
                <a:srgbClr val="24603B"/>
              </a:buClr>
              <a:buFont typeface="Arial"/>
              <a:buChar char="•"/>
            </a:pPr>
            <a:endParaRPr sz="8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5" dirty="0" smtClean="0">
                <a:latin typeface="Century Gothic"/>
                <a:cs typeface="Century Gothic"/>
              </a:rPr>
              <a:t>O</a:t>
            </a:r>
            <a:r>
              <a:rPr sz="2950" spc="0" dirty="0" smtClean="0">
                <a:latin typeface="Century Gothic"/>
                <a:cs typeface="Century Gothic"/>
              </a:rPr>
              <a:t>ver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under-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eacting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events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S</a:t>
            </a:r>
            <a:r>
              <a:rPr sz="2950" spc="-5" dirty="0" smtClean="0">
                <a:latin typeface="Century Gothic"/>
                <a:cs typeface="Century Gothic"/>
              </a:rPr>
              <a:t>e</a:t>
            </a:r>
            <a:r>
              <a:rPr sz="2950" spc="0" dirty="0" smtClean="0">
                <a:latin typeface="Century Gothic"/>
                <a:cs typeface="Century Gothic"/>
              </a:rPr>
              <a:t>ve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eactions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Long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duration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(</a:t>
            </a:r>
            <a:r>
              <a:rPr sz="2950" spc="0" dirty="0" smtClean="0">
                <a:latin typeface="Century Gothic"/>
                <a:cs typeface="Century Gothic"/>
              </a:rPr>
              <a:t>mo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than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1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month)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4600" y="539261"/>
            <a:ext cx="5109210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Effectiv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Menta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Health Interventions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 indent="-189230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Education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about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trauma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Helping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e-establish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sense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safety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5"/>
              </a:spcBef>
              <a:buClr>
                <a:srgbClr val="24603B"/>
              </a:buClr>
              <a:buFont typeface="Arial"/>
              <a:buChar char="•"/>
            </a:pPr>
            <a:endParaRPr sz="600"/>
          </a:p>
          <a:p>
            <a:pPr marL="201295" marR="1568450" indent="-189230">
              <a:lnSpc>
                <a:spcPct val="1028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145" dirty="0" smtClean="0">
                <a:latin typeface="Century Gothic"/>
                <a:cs typeface="Century Gothic"/>
              </a:rPr>
              <a:t>T</a:t>
            </a:r>
            <a:r>
              <a:rPr sz="2950" spc="0" dirty="0" smtClean="0">
                <a:latin typeface="Century Gothic"/>
                <a:cs typeface="Century Gothic"/>
              </a:rPr>
              <a:t>eaching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techniques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for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dealing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with overwhelming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emotional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eactions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6"/>
              </a:spcBef>
              <a:buClr>
                <a:srgbClr val="24603B"/>
              </a:buClr>
              <a:buFont typeface="Arial"/>
              <a:buChar char="•"/>
            </a:pPr>
            <a:endParaRPr sz="600"/>
          </a:p>
          <a:p>
            <a:pPr marL="201295" marR="12700" indent="-189230">
              <a:lnSpc>
                <a:spcPct val="1008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5" dirty="0" smtClean="0">
                <a:latin typeface="Century Gothic"/>
                <a:cs typeface="Century Gothic"/>
              </a:rPr>
              <a:t>A</a:t>
            </a:r>
            <a:r>
              <a:rPr sz="2950" spc="0" dirty="0" smtClean="0">
                <a:latin typeface="Century Gothic"/>
                <a:cs typeface="Century Gothic"/>
              </a:rPr>
              <a:t>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opportunity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talk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about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make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sense 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the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traumatic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experience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safe</a:t>
            </a:r>
            <a:r>
              <a:rPr sz="2950" spc="5" dirty="0" smtClean="0">
                <a:latin typeface="Century Gothic"/>
                <a:cs typeface="Century Gothic"/>
              </a:rPr>
              <a:t>, accepting </a:t>
            </a:r>
            <a:r>
              <a:rPr sz="2950" spc="0" dirty="0" smtClean="0">
                <a:latin typeface="Century Gothic"/>
                <a:cs typeface="Century Gothic"/>
              </a:rPr>
              <a:t>envi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onment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900"/>
              </a:lnSpc>
              <a:spcBef>
                <a:spcPts val="7"/>
              </a:spcBef>
              <a:buClr>
                <a:srgbClr val="24603B"/>
              </a:buClr>
              <a:buFont typeface="Arial"/>
              <a:buChar char="•"/>
            </a:pPr>
            <a:endParaRPr sz="900"/>
          </a:p>
          <a:p>
            <a:pPr marL="201295" marR="1224280" indent="-189230">
              <a:lnSpc>
                <a:spcPts val="3529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Involvement</a:t>
            </a:r>
            <a:r>
              <a:rPr sz="2950" spc="5" dirty="0" smtClean="0">
                <a:latin typeface="Century Gothic"/>
                <a:cs typeface="Century Gothic"/>
              </a:rPr>
              <a:t>, </a:t>
            </a:r>
            <a:r>
              <a:rPr sz="2950" spc="0" dirty="0" smtClean="0">
                <a:latin typeface="Century Gothic"/>
                <a:cs typeface="Century Gothic"/>
              </a:rPr>
              <a:t>when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possible</a:t>
            </a:r>
            <a:r>
              <a:rPr sz="2950" spc="5" dirty="0" smtClean="0">
                <a:latin typeface="Century Gothic"/>
                <a:cs typeface="Century Gothic"/>
              </a:rPr>
              <a:t>,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primary ca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egivers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the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healing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ocess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08768" y="1294685"/>
            <a:ext cx="3637856" cy="808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Takin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Car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Yourself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3655" y="2270104"/>
            <a:ext cx="2728391" cy="2122693"/>
          </a:xfrm>
          <a:custGeom>
            <a:avLst/>
            <a:gdLst/>
            <a:ahLst/>
            <a:cxnLst/>
            <a:rect l="l" t="t" r="r" b="b"/>
            <a:pathLst>
              <a:path w="2728391" h="2122693">
                <a:moveTo>
                  <a:pt x="0" y="0"/>
                </a:moveTo>
                <a:lnTo>
                  <a:pt x="2728391" y="0"/>
                </a:lnTo>
                <a:lnTo>
                  <a:pt x="2728391" y="2122693"/>
                </a:lnTo>
                <a:lnTo>
                  <a:pt x="0" y="2122693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655" y="2270105"/>
            <a:ext cx="2728391" cy="2122694"/>
          </a:xfrm>
          <a:custGeom>
            <a:avLst/>
            <a:gdLst/>
            <a:ahLst/>
            <a:cxnLst/>
            <a:rect l="l" t="t" r="r" b="b"/>
            <a:pathLst>
              <a:path w="2728391" h="2122694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ln w="2803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9881" y="2333806"/>
            <a:ext cx="2425700" cy="1835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Recognize signs</a:t>
            </a:r>
            <a:endParaRPr sz="23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187325" indent="-175260">
              <a:lnSpc>
                <a:spcPct val="100000"/>
              </a:lnSpc>
              <a:buClr>
                <a:srgbClr val="FFFFFF"/>
              </a:buClr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Irritability</a:t>
            </a:r>
            <a:endParaRPr sz="1800">
              <a:latin typeface="Century Gothic"/>
              <a:cs typeface="Century Gothic"/>
            </a:endParaRPr>
          </a:p>
          <a:p>
            <a:pPr marL="187325" marR="12700" indent="-175260">
              <a:lnSpc>
                <a:spcPts val="1910"/>
              </a:lnSpc>
              <a:spcBef>
                <a:spcPts val="340"/>
              </a:spcBef>
              <a:buClr>
                <a:srgbClr val="FFFFFF"/>
              </a:buClr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18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ficulty planning &amp; concentrating</a:t>
            </a:r>
            <a:endParaRPr sz="1800">
              <a:latin typeface="Century Gothic"/>
              <a:cs typeface="Century Gothic"/>
            </a:endParaRPr>
          </a:p>
          <a:p>
            <a:pPr marL="194310" indent="-182245">
              <a:lnSpc>
                <a:spcPct val="100000"/>
              </a:lnSpc>
              <a:spcBef>
                <a:spcPts val="150"/>
              </a:spcBef>
              <a:buClr>
                <a:srgbClr val="FFFFFF"/>
              </a:buClr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Numb</a:t>
            </a:r>
            <a:endParaRPr sz="1800">
              <a:latin typeface="Century Gothic"/>
              <a:cs typeface="Century Gothic"/>
            </a:endParaRPr>
          </a:p>
          <a:p>
            <a:pPr marL="194310" indent="-182245">
              <a:lnSpc>
                <a:spcPct val="100000"/>
              </a:lnSpc>
              <a:spcBef>
                <a:spcPts val="65"/>
              </a:spcBef>
              <a:buClr>
                <a:srgbClr val="FFFFFF"/>
              </a:buClr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Intensive feeling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64887" y="2270104"/>
            <a:ext cx="2728391" cy="2122693"/>
          </a:xfrm>
          <a:custGeom>
            <a:avLst/>
            <a:gdLst/>
            <a:ahLst/>
            <a:cxnLst/>
            <a:rect l="l" t="t" r="r" b="b"/>
            <a:pathLst>
              <a:path w="2728391" h="2122693">
                <a:moveTo>
                  <a:pt x="0" y="0"/>
                </a:moveTo>
                <a:lnTo>
                  <a:pt x="2728391" y="0"/>
                </a:lnTo>
                <a:lnTo>
                  <a:pt x="2728391" y="2122693"/>
                </a:lnTo>
                <a:lnTo>
                  <a:pt x="0" y="2122693"/>
                </a:lnTo>
                <a:lnTo>
                  <a:pt x="0" y="0"/>
                </a:lnTo>
                <a:close/>
              </a:path>
            </a:pathLst>
          </a:custGeom>
          <a:solidFill>
            <a:srgbClr val="D5D2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64887" y="2270105"/>
            <a:ext cx="2728391" cy="2122694"/>
          </a:xfrm>
          <a:custGeom>
            <a:avLst/>
            <a:gdLst/>
            <a:ahLst/>
            <a:cxnLst/>
            <a:rect l="l" t="t" r="r" b="b"/>
            <a:pathLst>
              <a:path w="2728391" h="2122694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ln w="2803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41112" y="2333806"/>
            <a:ext cx="2455545" cy="1296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 smtClean="0">
                <a:latin typeface="Century Gothic"/>
                <a:cs typeface="Century Gothic"/>
              </a:rPr>
              <a:t>Don’t </a:t>
            </a:r>
            <a:r>
              <a:rPr sz="2300" spc="15" dirty="0" smtClean="0">
                <a:latin typeface="Century Gothic"/>
                <a:cs typeface="Century Gothic"/>
              </a:rPr>
              <a:t>go</a:t>
            </a:r>
            <a:r>
              <a:rPr sz="2300" spc="10" dirty="0" smtClean="0">
                <a:latin typeface="Century Gothic"/>
                <a:cs typeface="Century Gothic"/>
              </a:rPr>
              <a:t> </a:t>
            </a:r>
            <a:r>
              <a:rPr sz="2300" spc="5" dirty="0" smtClean="0">
                <a:latin typeface="Century Gothic"/>
                <a:cs typeface="Century Gothic"/>
              </a:rPr>
              <a:t>it</a:t>
            </a:r>
            <a:r>
              <a:rPr sz="2300" spc="10" dirty="0" smtClean="0">
                <a:latin typeface="Century Gothic"/>
                <a:cs typeface="Century Gothic"/>
              </a:rPr>
              <a:t> alone</a:t>
            </a:r>
            <a:endParaRPr sz="23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194310" indent="-182245">
              <a:lnSpc>
                <a:spcPct val="100000"/>
              </a:lnSpc>
              <a:buFont typeface="Century Gothic"/>
              <a:buChar char="•"/>
              <a:tabLst>
                <a:tab pos="194310" algn="l"/>
              </a:tabLst>
            </a:pPr>
            <a:r>
              <a:rPr sz="1800" spc="-90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eams</a:t>
            </a:r>
            <a:endParaRPr sz="1800">
              <a:latin typeface="Century Gothic"/>
              <a:cs typeface="Century Gothic"/>
            </a:endParaRPr>
          </a:p>
          <a:p>
            <a:pPr marL="194310" indent="-182245">
              <a:lnSpc>
                <a:spcPct val="100000"/>
              </a:lnSpc>
              <a:spcBef>
                <a:spcPts val="65"/>
              </a:spcBef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latin typeface="Century Gothic"/>
                <a:cs typeface="Century Gothic"/>
              </a:rPr>
              <a:t>Administrators</a:t>
            </a:r>
            <a:endParaRPr sz="1800">
              <a:latin typeface="Century Gothic"/>
              <a:cs typeface="Century Gothic"/>
            </a:endParaRPr>
          </a:p>
          <a:p>
            <a:pPr marL="194310" indent="-182245">
              <a:lnSpc>
                <a:spcPct val="100000"/>
              </a:lnSpc>
              <a:spcBef>
                <a:spcPts val="65"/>
              </a:spcBef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latin typeface="Century Gothic"/>
                <a:cs typeface="Century Gothic"/>
              </a:rPr>
              <a:t>Colleagues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66117" y="2270104"/>
            <a:ext cx="2728391" cy="2122693"/>
          </a:xfrm>
          <a:custGeom>
            <a:avLst/>
            <a:gdLst/>
            <a:ahLst/>
            <a:cxnLst/>
            <a:rect l="l" t="t" r="r" b="b"/>
            <a:pathLst>
              <a:path w="2728391" h="2122693">
                <a:moveTo>
                  <a:pt x="0" y="0"/>
                </a:moveTo>
                <a:lnTo>
                  <a:pt x="2728391" y="0"/>
                </a:lnTo>
                <a:lnTo>
                  <a:pt x="2728391" y="2122693"/>
                </a:lnTo>
                <a:lnTo>
                  <a:pt x="0" y="2122693"/>
                </a:lnTo>
                <a:lnTo>
                  <a:pt x="0" y="0"/>
                </a:lnTo>
                <a:close/>
              </a:path>
            </a:pathLst>
          </a:custGeom>
          <a:solidFill>
            <a:srgbClr val="9FC6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66117" y="2270105"/>
            <a:ext cx="2728391" cy="2122694"/>
          </a:xfrm>
          <a:custGeom>
            <a:avLst/>
            <a:gdLst/>
            <a:ahLst/>
            <a:cxnLst/>
            <a:rect l="l" t="t" r="r" b="b"/>
            <a:pathLst>
              <a:path w="2728391" h="2122694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ln w="2803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42343" y="2367456"/>
            <a:ext cx="1985010" cy="161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90400"/>
              </a:lnSpc>
            </a:pPr>
            <a:r>
              <a:rPr sz="23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Recognize as occupational</a:t>
            </a:r>
            <a:r>
              <a:rPr sz="23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 haza</a:t>
            </a:r>
            <a:r>
              <a:rPr sz="23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30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endParaRPr sz="23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194310" marR="36830" indent="-182245" algn="just">
              <a:lnSpc>
                <a:spcPct val="100000"/>
              </a:lnSpc>
              <a:buClr>
                <a:srgbClr val="FFFFFF"/>
              </a:buClr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“cost of caring”</a:t>
            </a:r>
            <a:endParaRPr sz="1800">
              <a:latin typeface="Century Gothic"/>
              <a:cs typeface="Century Gothic"/>
            </a:endParaRPr>
          </a:p>
          <a:p>
            <a:pPr marL="194310" marR="182880" indent="-182245" algn="just">
              <a:lnSpc>
                <a:spcPct val="100000"/>
              </a:lnSpc>
              <a:spcBef>
                <a:spcPts val="65"/>
              </a:spcBef>
              <a:buClr>
                <a:srgbClr val="FFFFFF"/>
              </a:buClr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weakness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64271" y="4665717"/>
            <a:ext cx="2728391" cy="2122694"/>
          </a:xfrm>
          <a:custGeom>
            <a:avLst/>
            <a:gdLst/>
            <a:ahLst/>
            <a:cxnLst/>
            <a:rect l="l" t="t" r="r" b="b"/>
            <a:pathLst>
              <a:path w="2728391" h="2122694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64271" y="4665717"/>
            <a:ext cx="2728391" cy="2122694"/>
          </a:xfrm>
          <a:custGeom>
            <a:avLst/>
            <a:gdLst/>
            <a:ahLst/>
            <a:cxnLst/>
            <a:rect l="l" t="t" r="r" b="b"/>
            <a:pathLst>
              <a:path w="2728391" h="2122694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ln w="2803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40497" y="4773616"/>
            <a:ext cx="2275840" cy="1292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94945">
              <a:lnSpc>
                <a:spcPts val="2440"/>
              </a:lnSpc>
            </a:pPr>
            <a:r>
              <a:rPr sz="23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3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3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ek help with own trauma</a:t>
            </a:r>
            <a:endParaRPr sz="230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194310" indent="-182245">
              <a:lnSpc>
                <a:spcPct val="100000"/>
              </a:lnSpc>
              <a:buClr>
                <a:srgbClr val="FFFFFF"/>
              </a:buClr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endParaRPr sz="1800">
              <a:latin typeface="Century Gothic"/>
              <a:cs typeface="Century Gothic"/>
            </a:endParaRPr>
          </a:p>
          <a:p>
            <a:pPr marL="194310" indent="-182245">
              <a:lnSpc>
                <a:spcPct val="100000"/>
              </a:lnSpc>
              <a:spcBef>
                <a:spcPts val="175"/>
              </a:spcBef>
              <a:buClr>
                <a:srgbClr val="FFFFFF"/>
              </a:buClr>
              <a:buFont typeface="Century Gothic"/>
              <a:buChar char="•"/>
              <a:tabLst>
                <a:tab pos="194310" algn="l"/>
              </a:tabLst>
            </a:pPr>
            <a:r>
              <a:rPr sz="1800" spc="-95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alk to p</a:t>
            </a:r>
            <a:r>
              <a:rPr sz="1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ofessional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65502" y="4665717"/>
            <a:ext cx="2728391" cy="2122694"/>
          </a:xfrm>
          <a:custGeom>
            <a:avLst/>
            <a:gdLst/>
            <a:ahLst/>
            <a:cxnLst/>
            <a:rect l="l" t="t" r="r" b="b"/>
            <a:pathLst>
              <a:path w="2728391" h="2122694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solidFill>
            <a:srgbClr val="A7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5502" y="4665717"/>
            <a:ext cx="2728391" cy="2122694"/>
          </a:xfrm>
          <a:custGeom>
            <a:avLst/>
            <a:gdLst/>
            <a:ahLst/>
            <a:cxnLst/>
            <a:rect l="l" t="t" r="r" b="b"/>
            <a:pathLst>
              <a:path w="2728391" h="2122694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ln w="2803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41728" y="4773616"/>
            <a:ext cx="1941195" cy="1575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440"/>
              </a:lnSpc>
            </a:pPr>
            <a:r>
              <a:rPr sz="23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Attend to </a:t>
            </a:r>
            <a:r>
              <a:rPr sz="23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self</a:t>
            </a:r>
            <a:r>
              <a:rPr sz="23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ca</a:t>
            </a:r>
            <a:r>
              <a:rPr sz="23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3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230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194310" indent="-182245">
              <a:lnSpc>
                <a:spcPct val="100000"/>
              </a:lnSpc>
              <a:buClr>
                <a:srgbClr val="FFFFFF"/>
              </a:buClr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Eat well</a:t>
            </a:r>
            <a:endParaRPr sz="1800">
              <a:latin typeface="Century Gothic"/>
              <a:cs typeface="Century Gothic"/>
            </a:endParaRPr>
          </a:p>
          <a:p>
            <a:pPr marL="194310" indent="-182245">
              <a:lnSpc>
                <a:spcPct val="100000"/>
              </a:lnSpc>
              <a:spcBef>
                <a:spcPts val="175"/>
              </a:spcBef>
              <a:buClr>
                <a:srgbClr val="FFFFFF"/>
              </a:buClr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Exe</a:t>
            </a:r>
            <a:r>
              <a:rPr sz="18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cise</a:t>
            </a:r>
            <a:endParaRPr sz="1800">
              <a:latin typeface="Century Gothic"/>
              <a:cs typeface="Century Gothic"/>
            </a:endParaRPr>
          </a:p>
          <a:p>
            <a:pPr marL="194310" indent="-182245">
              <a:lnSpc>
                <a:spcPct val="100000"/>
              </a:lnSpc>
              <a:spcBef>
                <a:spcPts val="65"/>
              </a:spcBef>
              <a:buClr>
                <a:srgbClr val="FFFFFF"/>
              </a:buClr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Sleep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08768" y="1294685"/>
            <a:ext cx="3637856" cy="808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41728" y="6363035"/>
            <a:ext cx="1543050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Century Gothic"/>
                <a:cs typeface="Century Gothic"/>
              </a:rPr>
              <a:t>•</a:t>
            </a:r>
            <a:r>
              <a:rPr sz="1800" spc="-16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Laugh &amp; cry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7844" y="243447"/>
            <a:ext cx="5161715" cy="7277792"/>
          </a:xfrm>
          <a:custGeom>
            <a:avLst/>
            <a:gdLst/>
            <a:ahLst/>
            <a:cxnLst/>
            <a:rect l="l" t="t" r="r" b="b"/>
            <a:pathLst>
              <a:path w="5161715" h="7277792">
                <a:moveTo>
                  <a:pt x="3977389" y="0"/>
                </a:moveTo>
                <a:lnTo>
                  <a:pt x="3274070" y="0"/>
                </a:lnTo>
                <a:lnTo>
                  <a:pt x="0" y="7277792"/>
                </a:lnTo>
                <a:lnTo>
                  <a:pt x="5161715" y="7277792"/>
                </a:lnTo>
                <a:lnTo>
                  <a:pt x="5161715" y="2632586"/>
                </a:lnTo>
                <a:lnTo>
                  <a:pt x="3977389" y="0"/>
                </a:lnTo>
                <a:close/>
              </a:path>
            </a:pathLst>
          </a:custGeom>
          <a:solidFill>
            <a:srgbClr val="D81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4600" y="1370668"/>
            <a:ext cx="3251835" cy="854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730"/>
              </a:lnSpc>
            </a:pPr>
            <a:r>
              <a:rPr sz="5700" b="1" spc="-105" dirty="0" smtClean="0">
                <a:solidFill>
                  <a:srgbClr val="CC0000"/>
                </a:solidFill>
                <a:latin typeface="Century Gothic"/>
                <a:cs typeface="Century Gothic"/>
              </a:rPr>
              <a:t>Handouts</a:t>
            </a:r>
            <a:endParaRPr sz="5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600" y="2577922"/>
            <a:ext cx="5547995" cy="3333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500"/>
              </a:lnSpc>
            </a:pP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CTSN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Child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90" dirty="0" smtClean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rauma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145" dirty="0" smtClean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oolkit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for Educators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2008)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850"/>
              </a:lnSpc>
              <a:spcBef>
                <a:spcPts val="2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61594">
              <a:lnSpc>
                <a:spcPct val="101200"/>
              </a:lnSpc>
            </a:pP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ational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Council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doption Child</a:t>
            </a:r>
            <a:r>
              <a:rPr sz="2950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f </a:t>
            </a:r>
            <a:r>
              <a:rPr sz="2950" spc="-90" dirty="0" smtClean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rauma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: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What Educators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eed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to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Know (2013)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600" y="2826238"/>
            <a:ext cx="2534920" cy="854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730"/>
              </a:lnSpc>
            </a:pPr>
            <a:r>
              <a:rPr sz="5700" b="1" spc="-110" dirty="0" smtClean="0">
                <a:solidFill>
                  <a:srgbClr val="CC0000"/>
                </a:solidFill>
                <a:latin typeface="Century Gothic"/>
                <a:cs typeface="Century Gothic"/>
              </a:rPr>
              <a:t>Activity</a:t>
            </a:r>
            <a:endParaRPr sz="57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600" y="4012645"/>
            <a:ext cx="5125085" cy="1347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400"/>
              </a:lnSpc>
            </a:pPr>
            <a:r>
              <a:rPr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List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some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setting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event strategies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student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in the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F-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SP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950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otocol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Antece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ies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965" y="1991036"/>
            <a:ext cx="8291195" cy="420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400"/>
              </a:lnSpc>
              <a:tabLst>
                <a:tab pos="1933575" algn="l"/>
              </a:tabLst>
            </a:pPr>
            <a:r>
              <a:rPr sz="2950" b="1" i="1" spc="-5" dirty="0" smtClean="0">
                <a:latin typeface="Century Gothic"/>
                <a:cs typeface="Century Gothic"/>
              </a:rPr>
              <a:t>Antece</a:t>
            </a:r>
            <a:r>
              <a:rPr sz="2950" b="1" i="1" spc="0" dirty="0" smtClean="0">
                <a:latin typeface="Century Gothic"/>
                <a:cs typeface="Century Gothic"/>
              </a:rPr>
              <a:t>d</a:t>
            </a:r>
            <a:r>
              <a:rPr sz="2950" b="1" i="1" spc="-5" dirty="0" smtClean="0">
                <a:latin typeface="Century Gothic"/>
                <a:cs typeface="Century Gothic"/>
              </a:rPr>
              <a:t>ent</a:t>
            </a:r>
            <a:r>
              <a:rPr sz="2950" b="1" i="1" spc="0" dirty="0" smtClean="0">
                <a:latin typeface="Century Gothic"/>
                <a:cs typeface="Century Gothic"/>
              </a:rPr>
              <a:t>s</a:t>
            </a:r>
            <a:r>
              <a:rPr sz="2950" b="1" i="1" spc="10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the</a:t>
            </a:r>
            <a:r>
              <a:rPr sz="2950" spc="10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events</a:t>
            </a:r>
            <a:r>
              <a:rPr sz="2950" spc="0" dirty="0" smtClean="0">
                <a:latin typeface="Century Gothic"/>
                <a:cs typeface="Century Gothic"/>
              </a:rPr>
              <a:t>,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peopl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o</a:t>
            </a:r>
            <a:r>
              <a:rPr sz="2950" spc="0" dirty="0" smtClean="0">
                <a:latin typeface="Century Gothic"/>
                <a:cs typeface="Century Gothic"/>
              </a:rPr>
              <a:t>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things </a:t>
            </a:r>
            <a:r>
              <a:rPr sz="2950" spc="0" dirty="0" smtClean="0">
                <a:latin typeface="Century Gothic"/>
                <a:cs typeface="Century Gothic"/>
              </a:rPr>
              <a:t>that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immediately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ecede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the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oblem behavi</a:t>
            </a:r>
            <a:r>
              <a:rPr sz="2950" spc="-5" dirty="0" smtClean="0">
                <a:latin typeface="Century Gothic"/>
                <a:cs typeface="Century Gothic"/>
              </a:rPr>
              <a:t>o</a:t>
            </a:r>
            <a:r>
              <a:rPr sz="2950" spc="-220" dirty="0" smtClean="0">
                <a:latin typeface="Century Gothic"/>
                <a:cs typeface="Century Gothic"/>
              </a:rPr>
              <a:t>r</a:t>
            </a:r>
            <a:r>
              <a:rPr sz="2950" spc="5" dirty="0" smtClean="0">
                <a:latin typeface="Century Gothic"/>
                <a:cs typeface="Century Gothic"/>
              </a:rPr>
              <a:t>.	</a:t>
            </a:r>
            <a:r>
              <a:rPr sz="2950" b="1" i="1" spc="-5" dirty="0" smtClean="0">
                <a:latin typeface="Century Gothic"/>
                <a:cs typeface="Century Gothic"/>
              </a:rPr>
              <a:t>Antece</a:t>
            </a:r>
            <a:r>
              <a:rPr sz="2950" b="1" i="1" spc="0" dirty="0" smtClean="0">
                <a:latin typeface="Century Gothic"/>
                <a:cs typeface="Century Gothic"/>
              </a:rPr>
              <a:t>d</a:t>
            </a:r>
            <a:r>
              <a:rPr sz="2950" b="1" i="1" spc="-5" dirty="0" smtClean="0">
                <a:latin typeface="Century Gothic"/>
                <a:cs typeface="Century Gothic"/>
              </a:rPr>
              <a:t>en</a:t>
            </a:r>
            <a:r>
              <a:rPr sz="2950" b="1" i="1" spc="0" dirty="0" smtClean="0">
                <a:latin typeface="Century Gothic"/>
                <a:cs typeface="Century Gothic"/>
              </a:rPr>
              <a:t>t</a:t>
            </a:r>
            <a:r>
              <a:rPr sz="2950" b="1" i="1" spc="5" dirty="0" smtClean="0">
                <a:latin typeface="Century Gothic"/>
                <a:cs typeface="Century Gothic"/>
              </a:rPr>
              <a:t> </a:t>
            </a:r>
            <a:r>
              <a:rPr sz="2950" b="1" i="1" spc="-5" dirty="0" smtClean="0">
                <a:latin typeface="Century Gothic"/>
                <a:cs typeface="Century Gothic"/>
              </a:rPr>
              <a:t>str</a:t>
            </a:r>
            <a:r>
              <a:rPr sz="2950" b="1" i="1" spc="0" dirty="0" smtClean="0">
                <a:latin typeface="Century Gothic"/>
                <a:cs typeface="Century Gothic"/>
              </a:rPr>
              <a:t>a</a:t>
            </a:r>
            <a:r>
              <a:rPr sz="2950" b="1" i="1" spc="-5" dirty="0" smtClean="0">
                <a:latin typeface="Century Gothic"/>
                <a:cs typeface="Century Gothic"/>
              </a:rPr>
              <a:t>te</a:t>
            </a:r>
            <a:r>
              <a:rPr sz="2950" b="1" i="1" spc="0" dirty="0" smtClean="0">
                <a:latin typeface="Century Gothic"/>
                <a:cs typeface="Century Gothic"/>
              </a:rPr>
              <a:t>g</a:t>
            </a:r>
            <a:r>
              <a:rPr sz="2950" b="1" i="1" spc="-5" dirty="0" smtClean="0">
                <a:latin typeface="Century Gothic"/>
                <a:cs typeface="Century Gothic"/>
              </a:rPr>
              <a:t>ie</a:t>
            </a:r>
            <a:r>
              <a:rPr sz="2950" b="1" i="1" spc="0" dirty="0" smtClean="0">
                <a:latin typeface="Century Gothic"/>
                <a:cs typeface="Century Gothic"/>
              </a:rPr>
              <a:t>s</a:t>
            </a:r>
            <a:r>
              <a:rPr sz="2950" b="1" i="1" spc="1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eated </a:t>
            </a:r>
            <a:r>
              <a:rPr sz="2950" spc="-5" dirty="0" smtClean="0">
                <a:latin typeface="Century Gothic"/>
                <a:cs typeface="Century Gothic"/>
              </a:rPr>
              <a:t>t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event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oblem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behaviors/inc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ease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eplacement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behaviors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31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950" b="1" i="1" u="heavy" dirty="0" smtClean="0">
                <a:latin typeface="Century Gothic"/>
                <a:cs typeface="Century Gothic"/>
              </a:rPr>
              <a:t>Exa</a:t>
            </a:r>
            <a:r>
              <a:rPr sz="2950" b="1" i="1" u="heavy" spc="-5" dirty="0" smtClean="0">
                <a:latin typeface="Century Gothic"/>
                <a:cs typeface="Century Gothic"/>
              </a:rPr>
              <a:t>m</a:t>
            </a:r>
            <a:r>
              <a:rPr sz="2950" b="1" i="1" u="heavy" spc="0" dirty="0" smtClean="0">
                <a:latin typeface="Century Gothic"/>
                <a:cs typeface="Century Gothic"/>
              </a:rPr>
              <a:t>pl</a:t>
            </a:r>
            <a:r>
              <a:rPr sz="2950" b="1" i="1" u="heavy" spc="-5" dirty="0" smtClean="0">
                <a:latin typeface="Century Gothic"/>
                <a:cs typeface="Century Gothic"/>
              </a:rPr>
              <a:t>e</a:t>
            </a:r>
            <a:r>
              <a:rPr sz="2950" b="1" i="1" u="heavy" spc="0" dirty="0" smtClean="0">
                <a:latin typeface="Century Gothic"/>
                <a:cs typeface="Century Gothic"/>
              </a:rPr>
              <a:t>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550" spc="-15" dirty="0" smtClean="0">
                <a:latin typeface="Century Gothic"/>
                <a:cs typeface="Century Gothic"/>
              </a:rPr>
              <a:t>Eliminat</a:t>
            </a:r>
            <a:r>
              <a:rPr sz="2550" spc="-20" dirty="0" smtClean="0">
                <a:latin typeface="Century Gothic"/>
                <a:cs typeface="Century Gothic"/>
              </a:rPr>
              <a:t>e the tr</a:t>
            </a:r>
            <a:r>
              <a:rPr sz="2550" spc="-15" dirty="0" smtClean="0">
                <a:latin typeface="Century Gothic"/>
                <a:cs typeface="Century Gothic"/>
              </a:rPr>
              <a:t>igger</a:t>
            </a:r>
            <a:endParaRPr sz="2550">
              <a:latin typeface="Century Gothic"/>
              <a:cs typeface="Century Gothic"/>
            </a:endParaRPr>
          </a:p>
          <a:p>
            <a:pPr marL="12700" marR="1551305">
              <a:lnSpc>
                <a:spcPts val="3710"/>
              </a:lnSpc>
              <a:spcBef>
                <a:spcPts val="130"/>
              </a:spcBef>
            </a:pPr>
            <a:r>
              <a:rPr sz="2550" spc="-30" dirty="0" smtClean="0">
                <a:latin typeface="Century Gothic"/>
                <a:cs typeface="Century Gothic"/>
              </a:rPr>
              <a:t>M</a:t>
            </a:r>
            <a:r>
              <a:rPr sz="2550" spc="-15" dirty="0" smtClean="0">
                <a:latin typeface="Century Gothic"/>
                <a:cs typeface="Century Gothic"/>
              </a:rPr>
              <a:t>odify task t</a:t>
            </a:r>
            <a:r>
              <a:rPr sz="2550" spc="-20" dirty="0" smtClean="0">
                <a:latin typeface="Century Gothic"/>
                <a:cs typeface="Century Gothic"/>
              </a:rPr>
              <a:t>o </a:t>
            </a:r>
            <a:r>
              <a:rPr sz="2550" spc="-15" dirty="0" smtClean="0">
                <a:latin typeface="Century Gothic"/>
                <a:cs typeface="Century Gothic"/>
              </a:rPr>
              <a:t>incor</a:t>
            </a:r>
            <a:r>
              <a:rPr sz="2550" spc="-20" dirty="0" smtClean="0">
                <a:latin typeface="Century Gothic"/>
                <a:cs typeface="Century Gothic"/>
              </a:rPr>
              <a:t>porate </a:t>
            </a:r>
            <a:r>
              <a:rPr sz="2550" spc="-10" dirty="0" smtClean="0">
                <a:latin typeface="Century Gothic"/>
                <a:cs typeface="Century Gothic"/>
              </a:rPr>
              <a:t>st</a:t>
            </a:r>
            <a:r>
              <a:rPr sz="2550" spc="-20" dirty="0" smtClean="0">
                <a:latin typeface="Century Gothic"/>
                <a:cs typeface="Century Gothic"/>
              </a:rPr>
              <a:t>udent </a:t>
            </a:r>
            <a:r>
              <a:rPr sz="2550" spc="-15" dirty="0" smtClean="0">
                <a:latin typeface="Century Gothic"/>
                <a:cs typeface="Century Gothic"/>
              </a:rPr>
              <a:t>int</a:t>
            </a:r>
            <a:r>
              <a:rPr sz="2550" spc="-20" dirty="0" smtClean="0">
                <a:latin typeface="Century Gothic"/>
                <a:cs typeface="Century Gothic"/>
              </a:rPr>
              <a:t>e</a:t>
            </a:r>
            <a:r>
              <a:rPr sz="2550" spc="-10" dirty="0" smtClean="0">
                <a:latin typeface="Century Gothic"/>
                <a:cs typeface="Century Gothic"/>
              </a:rPr>
              <a:t>r</a:t>
            </a:r>
            <a:r>
              <a:rPr sz="2550" spc="-15" dirty="0" smtClean="0">
                <a:latin typeface="Century Gothic"/>
                <a:cs typeface="Century Gothic"/>
              </a:rPr>
              <a:t>est</a:t>
            </a:r>
            <a:r>
              <a:rPr sz="2550" spc="-10" dirty="0" smtClean="0">
                <a:latin typeface="Century Gothic"/>
                <a:cs typeface="Century Gothic"/>
              </a:rPr>
              <a:t>s</a:t>
            </a:r>
            <a:r>
              <a:rPr sz="2550" spc="-20" dirty="0" smtClean="0">
                <a:latin typeface="Century Gothic"/>
                <a:cs typeface="Century Gothic"/>
              </a:rPr>
              <a:t> Change t</a:t>
            </a:r>
            <a:r>
              <a:rPr sz="2550" spc="-15" dirty="0" smtClean="0">
                <a:latin typeface="Century Gothic"/>
                <a:cs typeface="Century Gothic"/>
              </a:rPr>
              <a:t>ask di</a:t>
            </a:r>
            <a:r>
              <a:rPr sz="2550" spc="5" dirty="0" smtClean="0">
                <a:latin typeface="Century Gothic"/>
                <a:cs typeface="Century Gothic"/>
              </a:rPr>
              <a:t>f</a:t>
            </a:r>
            <a:r>
              <a:rPr sz="2550" spc="0" dirty="0" smtClean="0">
                <a:latin typeface="Century Gothic"/>
                <a:cs typeface="Century Gothic"/>
              </a:rPr>
              <a:t>ficu</a:t>
            </a:r>
            <a:r>
              <a:rPr sz="2550" spc="-5" dirty="0" smtClean="0">
                <a:latin typeface="Century Gothic"/>
                <a:cs typeface="Century Gothic"/>
              </a:rPr>
              <a:t>lt</a:t>
            </a:r>
            <a:r>
              <a:rPr sz="2550" spc="-15" dirty="0" smtClean="0">
                <a:latin typeface="Century Gothic"/>
                <a:cs typeface="Century Gothic"/>
              </a:rPr>
              <a:t>y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965" y="6272302"/>
            <a:ext cx="4398645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30" dirty="0" smtClean="0">
                <a:latin typeface="Century Gothic"/>
                <a:cs typeface="Century Gothic"/>
              </a:rPr>
              <a:t>M</a:t>
            </a:r>
            <a:r>
              <a:rPr sz="2550" spc="-20" dirty="0" smtClean="0">
                <a:latin typeface="Century Gothic"/>
                <a:cs typeface="Century Gothic"/>
              </a:rPr>
              <a:t>ake t</a:t>
            </a:r>
            <a:r>
              <a:rPr sz="2550" spc="-15" dirty="0" smtClean="0">
                <a:latin typeface="Century Gothic"/>
                <a:cs typeface="Century Gothic"/>
              </a:rPr>
              <a:t>ask </a:t>
            </a:r>
            <a:r>
              <a:rPr sz="2550" spc="-25" dirty="0" smtClean="0">
                <a:latin typeface="Century Gothic"/>
                <a:cs typeface="Century Gothic"/>
              </a:rPr>
              <a:t>mo</a:t>
            </a:r>
            <a:r>
              <a:rPr sz="2550" spc="-10" dirty="0" smtClean="0">
                <a:latin typeface="Century Gothic"/>
                <a:cs typeface="Century Gothic"/>
              </a:rPr>
              <a:t>r</a:t>
            </a:r>
            <a:r>
              <a:rPr sz="2550" spc="-20" dirty="0" smtClean="0">
                <a:latin typeface="Century Gothic"/>
                <a:cs typeface="Century Gothic"/>
              </a:rPr>
              <a:t>e meaningfu</a:t>
            </a:r>
            <a:r>
              <a:rPr sz="2550" spc="-5" dirty="0" smtClean="0">
                <a:latin typeface="Century Gothic"/>
                <a:cs typeface="Century Gothic"/>
              </a:rPr>
              <a:t>l</a:t>
            </a:r>
            <a:endParaRPr sz="2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7844" y="243447"/>
            <a:ext cx="5161715" cy="7277792"/>
          </a:xfrm>
          <a:custGeom>
            <a:avLst/>
            <a:gdLst/>
            <a:ahLst/>
            <a:cxnLst/>
            <a:rect l="l" t="t" r="r" b="b"/>
            <a:pathLst>
              <a:path w="5161715" h="7277792">
                <a:moveTo>
                  <a:pt x="3977389" y="0"/>
                </a:moveTo>
                <a:lnTo>
                  <a:pt x="3274070" y="0"/>
                </a:lnTo>
                <a:lnTo>
                  <a:pt x="0" y="7277792"/>
                </a:lnTo>
                <a:lnTo>
                  <a:pt x="5161715" y="7277792"/>
                </a:lnTo>
                <a:lnTo>
                  <a:pt x="5161715" y="2632586"/>
                </a:lnTo>
                <a:lnTo>
                  <a:pt x="3977389" y="0"/>
                </a:lnTo>
                <a:close/>
              </a:path>
            </a:pathLst>
          </a:custGeom>
          <a:solidFill>
            <a:srgbClr val="D81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4600" y="2826238"/>
            <a:ext cx="2534920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830"/>
              </a:lnSpc>
            </a:pPr>
            <a:r>
              <a:rPr sz="5700" b="1" spc="-110" dirty="0" smtClean="0">
                <a:solidFill>
                  <a:srgbClr val="CC0000"/>
                </a:solidFill>
                <a:latin typeface="Century Gothic"/>
                <a:cs typeface="Century Gothic"/>
              </a:rPr>
              <a:t>Activity</a:t>
            </a:r>
            <a:endParaRPr sz="5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600" y="4033493"/>
            <a:ext cx="5200015" cy="233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7205" marR="967105" indent="-485140">
              <a:lnSpc>
                <a:spcPts val="35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497205" algn="l"/>
              </a:tabLst>
            </a:pP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Revie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Interventions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Brainsto</a:t>
            </a:r>
            <a:r>
              <a:rPr sz="2950" spc="80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ming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List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2"/>
              </a:spcBef>
              <a:buClr>
                <a:srgbClr val="24603B"/>
              </a:buClr>
              <a:buFont typeface="Arial"/>
              <a:buChar char="•"/>
            </a:pPr>
            <a:endParaRPr sz="600"/>
          </a:p>
          <a:p>
            <a:pPr marL="497205" marR="12700" indent="-485140">
              <a:lnSpc>
                <a:spcPct val="1008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497205" algn="l"/>
              </a:tabLst>
            </a:pPr>
            <a:r>
              <a:rPr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List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some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antecedent strategies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student in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F-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SP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950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otocol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5555" y="243447"/>
            <a:ext cx="7754004" cy="7277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2917" y="1855732"/>
            <a:ext cx="2480310" cy="1920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5090"/>
              </a:lnSpc>
            </a:pPr>
            <a:r>
              <a:rPr sz="4250" b="1" spc="-135" dirty="0" smtClean="0">
                <a:solidFill>
                  <a:srgbClr val="FF0000"/>
                </a:solidFill>
                <a:latin typeface="Century Gothic"/>
                <a:cs typeface="Century Gothic"/>
              </a:rPr>
              <a:t>Social Emotional Learning</a:t>
            </a:r>
            <a:endParaRPr sz="4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600" y="2826238"/>
            <a:ext cx="2534920" cy="854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730"/>
              </a:lnSpc>
            </a:pPr>
            <a:r>
              <a:rPr sz="5700" b="1" spc="-110" dirty="0" smtClean="0">
                <a:solidFill>
                  <a:srgbClr val="CC0000"/>
                </a:solidFill>
                <a:latin typeface="Century Gothic"/>
                <a:cs typeface="Century Gothic"/>
              </a:rPr>
              <a:t>Activity</a:t>
            </a:r>
            <a:endParaRPr sz="57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600" y="4012645"/>
            <a:ext cx="5125085" cy="1347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400"/>
              </a:lnSpc>
            </a:pPr>
            <a:r>
              <a:rPr lang="en-US" sz="2950" dirty="0" smtClean="0">
                <a:latin typeface="Century Gothic"/>
                <a:cs typeface="Century Gothic"/>
              </a:rPr>
              <a:t>As a team, take the PTR quiz.  If 80% of questions answered correctly, everyone gets a prize!</a:t>
            </a:r>
            <a:endParaRPr sz="29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0263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83299" y="6497683"/>
            <a:ext cx="52768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4600" y="594809"/>
            <a:ext cx="7487920" cy="1046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4140"/>
              </a:lnSpc>
            </a:pP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Matchin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80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Intervention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80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80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type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80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socia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skill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800" b="1" spc="-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problems: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63471" y="6703419"/>
            <a:ext cx="1247775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84480">
              <a:lnSpc>
                <a:spcPct val="102099"/>
              </a:lnSpc>
            </a:pP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332" y="2560538"/>
            <a:ext cx="7613015" cy="2909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ct val="89900"/>
              </a:lnSpc>
            </a:pPr>
            <a:r>
              <a:rPr sz="3400" spc="-40" dirty="0" smtClean="0">
                <a:latin typeface="Century Gothic"/>
                <a:cs typeface="Century Gothic"/>
              </a:rPr>
              <a:t>M</a:t>
            </a:r>
            <a:r>
              <a:rPr sz="3400" spc="-20" dirty="0" smtClean="0">
                <a:latin typeface="Century Gothic"/>
                <a:cs typeface="Century Gothic"/>
              </a:rPr>
              <a:t>ost social </a:t>
            </a:r>
            <a:r>
              <a:rPr sz="3400" spc="-15" dirty="0" smtClean="0">
                <a:latin typeface="Century Gothic"/>
                <a:cs typeface="Century Gothic"/>
              </a:rPr>
              <a:t>ski</a:t>
            </a:r>
            <a:r>
              <a:rPr sz="3400" spc="-10" dirty="0" smtClean="0">
                <a:latin typeface="Century Gothic"/>
                <a:cs typeface="Century Gothic"/>
              </a:rPr>
              <a:t>lls </a:t>
            </a:r>
            <a:r>
              <a:rPr sz="3400" spc="-15" dirty="0" smtClean="0">
                <a:latin typeface="Century Gothic"/>
                <a:cs typeface="Century Gothic"/>
              </a:rPr>
              <a:t>st</a:t>
            </a:r>
            <a:r>
              <a:rPr sz="3400" spc="-20" dirty="0" smtClean="0">
                <a:latin typeface="Century Gothic"/>
                <a:cs typeface="Century Gothic"/>
              </a:rPr>
              <a:t>udies deliver </a:t>
            </a:r>
            <a:r>
              <a:rPr sz="3400" spc="-25" dirty="0" smtClean="0">
                <a:latin typeface="Century Gothic"/>
                <a:cs typeface="Century Gothic"/>
              </a:rPr>
              <a:t>a</a:t>
            </a:r>
            <a:r>
              <a:rPr sz="3400" spc="-10" dirty="0" smtClean="0">
                <a:latin typeface="Century Gothic"/>
                <a:cs typeface="Century Gothic"/>
              </a:rPr>
              <a:t> t</a:t>
            </a:r>
            <a:r>
              <a:rPr sz="3400" spc="-15" dirty="0" smtClean="0">
                <a:latin typeface="Century Gothic"/>
                <a:cs typeface="Century Gothic"/>
              </a:rPr>
              <a:t>r</a:t>
            </a:r>
            <a:r>
              <a:rPr sz="3400" spc="-25" dirty="0" smtClean="0">
                <a:latin typeface="Century Gothic"/>
                <a:cs typeface="Century Gothic"/>
              </a:rPr>
              <a:t>eatment to </a:t>
            </a:r>
            <a:r>
              <a:rPr sz="3400" spc="-20" dirty="0" smtClean="0">
                <a:latin typeface="Century Gothic"/>
                <a:cs typeface="Century Gothic"/>
              </a:rPr>
              <a:t>child</a:t>
            </a:r>
            <a:r>
              <a:rPr sz="3400" spc="-15" dirty="0" smtClean="0">
                <a:latin typeface="Century Gothic"/>
                <a:cs typeface="Century Gothic"/>
              </a:rPr>
              <a:t>r</a:t>
            </a:r>
            <a:r>
              <a:rPr sz="3400" spc="-25" dirty="0" smtClean="0">
                <a:latin typeface="Century Gothic"/>
                <a:cs typeface="Century Gothic"/>
              </a:rPr>
              <a:t>en </a:t>
            </a:r>
            <a:r>
              <a:rPr sz="3400" spc="-20" dirty="0" smtClean="0">
                <a:latin typeface="Century Gothic"/>
                <a:cs typeface="Century Gothic"/>
              </a:rPr>
              <a:t>wit</a:t>
            </a:r>
            <a:r>
              <a:rPr sz="3400" spc="-25" dirty="0" smtClean="0">
                <a:latin typeface="Century Gothic"/>
                <a:cs typeface="Century Gothic"/>
              </a:rPr>
              <a:t>h an </a:t>
            </a:r>
            <a:r>
              <a:rPr sz="3400" spc="-20" dirty="0" smtClean="0">
                <a:latin typeface="Century Gothic"/>
                <a:cs typeface="Century Gothic"/>
              </a:rPr>
              <a:t>almost </a:t>
            </a:r>
            <a:r>
              <a:rPr sz="3400" spc="-25" dirty="0" smtClean="0">
                <a:latin typeface="Century Gothic"/>
                <a:cs typeface="Century Gothic"/>
              </a:rPr>
              <a:t>complete </a:t>
            </a:r>
            <a:r>
              <a:rPr sz="3400" spc="-15" dirty="0" smtClean="0">
                <a:latin typeface="Century Gothic"/>
                <a:cs typeface="Century Gothic"/>
              </a:rPr>
              <a:t>disr</a:t>
            </a:r>
            <a:r>
              <a:rPr sz="3400" spc="-25" dirty="0" smtClean="0">
                <a:latin typeface="Century Gothic"/>
                <a:cs typeface="Century Gothic"/>
              </a:rPr>
              <a:t>ega</a:t>
            </a:r>
            <a:r>
              <a:rPr sz="3400" spc="-20" dirty="0" smtClean="0">
                <a:latin typeface="Century Gothic"/>
                <a:cs typeface="Century Gothic"/>
              </a:rPr>
              <a:t>r</a:t>
            </a:r>
            <a:r>
              <a:rPr sz="3400" spc="-25" dirty="0" smtClean="0">
                <a:latin typeface="Century Gothic"/>
                <a:cs typeface="Century Gothic"/>
              </a:rPr>
              <a:t>d for the ty</a:t>
            </a:r>
            <a:r>
              <a:rPr sz="3400" spc="-20" dirty="0" smtClean="0">
                <a:latin typeface="Century Gothic"/>
                <a:cs typeface="Century Gothic"/>
              </a:rPr>
              <a:t>pes </a:t>
            </a:r>
            <a:r>
              <a:rPr sz="3400" spc="-25" dirty="0" smtClean="0">
                <a:latin typeface="Century Gothic"/>
                <a:cs typeface="Century Gothic"/>
              </a:rPr>
              <a:t>of </a:t>
            </a:r>
            <a:r>
              <a:rPr sz="3400" spc="-20" dirty="0" smtClean="0">
                <a:latin typeface="Century Gothic"/>
                <a:cs typeface="Century Gothic"/>
              </a:rPr>
              <a:t>social </a:t>
            </a:r>
            <a:r>
              <a:rPr sz="3400" spc="-15" dirty="0" smtClean="0">
                <a:latin typeface="Century Gothic"/>
                <a:cs typeface="Century Gothic"/>
              </a:rPr>
              <a:t>ski</a:t>
            </a:r>
            <a:r>
              <a:rPr sz="3400" spc="-10" dirty="0" smtClean="0">
                <a:latin typeface="Century Gothic"/>
                <a:cs typeface="Century Gothic"/>
              </a:rPr>
              <a:t>lls </a:t>
            </a:r>
            <a:r>
              <a:rPr sz="3400" spc="-25" dirty="0" smtClean="0">
                <a:latin typeface="Century Gothic"/>
                <a:cs typeface="Century Gothic"/>
              </a:rPr>
              <a:t>defi</a:t>
            </a:r>
            <a:r>
              <a:rPr sz="3400" spc="-15" dirty="0" smtClean="0">
                <a:latin typeface="Century Gothic"/>
                <a:cs typeface="Century Gothic"/>
              </a:rPr>
              <a:t>cits </a:t>
            </a:r>
            <a:r>
              <a:rPr sz="3400" spc="-20" dirty="0" smtClean="0">
                <a:latin typeface="Century Gothic"/>
                <a:cs typeface="Century Gothic"/>
              </a:rPr>
              <a:t>child</a:t>
            </a:r>
            <a:r>
              <a:rPr sz="3400" spc="-15" dirty="0" smtClean="0">
                <a:latin typeface="Century Gothic"/>
                <a:cs typeface="Century Gothic"/>
              </a:rPr>
              <a:t>r</a:t>
            </a:r>
            <a:r>
              <a:rPr sz="3400" spc="-25" dirty="0" smtClean="0">
                <a:latin typeface="Century Gothic"/>
                <a:cs typeface="Century Gothic"/>
              </a:rPr>
              <a:t>en may</a:t>
            </a:r>
            <a:r>
              <a:rPr sz="3400" spc="-10" dirty="0" smtClean="0">
                <a:latin typeface="Century Gothic"/>
                <a:cs typeface="Century Gothic"/>
              </a:rPr>
              <a:t> </a:t>
            </a:r>
            <a:r>
              <a:rPr sz="3400" spc="-30" dirty="0" smtClean="0">
                <a:latin typeface="Century Gothic"/>
                <a:cs typeface="Century Gothic"/>
              </a:rPr>
              <a:t>have</a:t>
            </a:r>
            <a:endParaRPr sz="3400">
              <a:latin typeface="Century Gothic"/>
              <a:cs typeface="Century Gothic"/>
            </a:endParaRPr>
          </a:p>
          <a:p>
            <a:pPr marL="118745" algn="ctr">
              <a:lnSpc>
                <a:spcPct val="100000"/>
              </a:lnSpc>
              <a:spcBef>
                <a:spcPts val="450"/>
              </a:spcBef>
            </a:pPr>
            <a:r>
              <a:rPr sz="3400" spc="-20" dirty="0" smtClean="0">
                <a:latin typeface="Century Gothic"/>
                <a:cs typeface="Century Gothic"/>
              </a:rPr>
              <a:t>(</a:t>
            </a:r>
            <a:r>
              <a:rPr sz="3400" spc="-30" dirty="0" smtClean="0">
                <a:latin typeface="Century Gothic"/>
                <a:cs typeface="Century Gothic"/>
              </a:rPr>
              <a:t>G</a:t>
            </a:r>
            <a:r>
              <a:rPr sz="3400" spc="-15" dirty="0" smtClean="0">
                <a:latin typeface="Century Gothic"/>
                <a:cs typeface="Century Gothic"/>
              </a:rPr>
              <a:t>r</a:t>
            </a:r>
            <a:r>
              <a:rPr sz="3400" spc="-20" dirty="0" smtClean="0">
                <a:latin typeface="Century Gothic"/>
                <a:cs typeface="Century Gothic"/>
              </a:rPr>
              <a:t>esham, 1998)</a:t>
            </a:r>
            <a:endParaRPr sz="3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83299" y="6497683"/>
            <a:ext cx="52768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69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Classificatio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Socia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Skills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3471" y="6703419"/>
            <a:ext cx="1247775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84480">
              <a:lnSpc>
                <a:spcPct val="102099"/>
              </a:lnSpc>
            </a:pP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965" y="1750242"/>
            <a:ext cx="7691755" cy="4591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b="1" spc="-5" dirty="0" smtClean="0">
                <a:latin typeface="Century Gothic"/>
                <a:cs typeface="Century Gothic"/>
              </a:rPr>
              <a:t>Ac</a:t>
            </a:r>
            <a:r>
              <a:rPr sz="2950" b="1" spc="0" dirty="0" smtClean="0">
                <a:latin typeface="Century Gothic"/>
                <a:cs typeface="Century Gothic"/>
              </a:rPr>
              <a:t>q</a:t>
            </a:r>
            <a:r>
              <a:rPr sz="2950" b="1" spc="-5" dirty="0" smtClean="0">
                <a:latin typeface="Century Gothic"/>
                <a:cs typeface="Century Gothic"/>
              </a:rPr>
              <a:t>uisitio</a:t>
            </a:r>
            <a:r>
              <a:rPr sz="2950" b="1" spc="0" dirty="0" smtClean="0">
                <a:latin typeface="Century Gothic"/>
                <a:cs typeface="Century Gothic"/>
              </a:rPr>
              <a:t>n</a:t>
            </a:r>
            <a:r>
              <a:rPr sz="2950" b="1" spc="5" dirty="0" smtClean="0">
                <a:latin typeface="Century Gothic"/>
                <a:cs typeface="Century Gothic"/>
              </a:rPr>
              <a:t> </a:t>
            </a:r>
            <a:r>
              <a:rPr sz="2950" b="1" spc="-5" dirty="0" smtClean="0">
                <a:latin typeface="Century Gothic"/>
                <a:cs typeface="Century Gothic"/>
              </a:rPr>
              <a:t>Ch</a:t>
            </a:r>
            <a:r>
              <a:rPr sz="2950" b="1" spc="0" dirty="0" smtClean="0">
                <a:latin typeface="Century Gothic"/>
                <a:cs typeface="Century Gothic"/>
              </a:rPr>
              <a:t>a</a:t>
            </a:r>
            <a:r>
              <a:rPr sz="2950" b="1" spc="-5" dirty="0" smtClean="0">
                <a:latin typeface="Century Gothic"/>
                <a:cs typeface="Century Gothic"/>
              </a:rPr>
              <a:t>llen</a:t>
            </a:r>
            <a:r>
              <a:rPr sz="2950" b="1" spc="0" dirty="0" smtClean="0">
                <a:latin typeface="Century Gothic"/>
                <a:cs typeface="Century Gothic"/>
              </a:rPr>
              <a:t>g</a:t>
            </a:r>
            <a:r>
              <a:rPr sz="2950" b="1" spc="-5" dirty="0" smtClean="0">
                <a:latin typeface="Century Gothic"/>
                <a:cs typeface="Century Gothic"/>
              </a:rPr>
              <a:t>es</a:t>
            </a:r>
            <a:endParaRPr sz="2950">
              <a:latin typeface="Century Gothic"/>
              <a:cs typeface="Century Gothic"/>
            </a:endParaRPr>
          </a:p>
          <a:p>
            <a:pPr marL="497205" marR="12700" indent="-202565">
              <a:lnSpc>
                <a:spcPct val="101400"/>
              </a:lnSpc>
              <a:spcBef>
                <a:spcPts val="495"/>
              </a:spcBef>
              <a:buClr>
                <a:srgbClr val="24603B"/>
              </a:buClr>
              <a:buSzPct val="84782"/>
              <a:buFont typeface="Arial"/>
              <a:buChar char="•"/>
              <a:tabLst>
                <a:tab pos="488950" algn="l"/>
              </a:tabLst>
            </a:pPr>
            <a:r>
              <a:rPr sz="2300" spc="10" dirty="0" smtClean="0">
                <a:latin typeface="Century Gothic"/>
                <a:cs typeface="Century Gothic"/>
              </a:rPr>
              <a:t>Absence of knowledge </a:t>
            </a:r>
            <a:r>
              <a:rPr sz="2300" spc="5" dirty="0" smtClean="0">
                <a:latin typeface="Century Gothic"/>
                <a:cs typeface="Century Gothic"/>
              </a:rPr>
              <a:t>for</a:t>
            </a:r>
            <a:r>
              <a:rPr sz="2300" spc="10" dirty="0" smtClean="0">
                <a:latin typeface="Century Gothic"/>
                <a:cs typeface="Century Gothic"/>
              </a:rPr>
              <a:t> executing </a:t>
            </a:r>
            <a:r>
              <a:rPr sz="2300" spc="5" dirty="0" smtClean="0">
                <a:latin typeface="Century Gothic"/>
                <a:cs typeface="Century Gothic"/>
              </a:rPr>
              <a:t>skill</a:t>
            </a:r>
            <a:r>
              <a:rPr sz="2300" spc="10" dirty="0" smtClean="0">
                <a:latin typeface="Century Gothic"/>
                <a:cs typeface="Century Gothic"/>
              </a:rPr>
              <a:t> or </a:t>
            </a:r>
            <a:r>
              <a:rPr sz="2300" spc="5" dirty="0" smtClean="0">
                <a:latin typeface="Century Gothic"/>
                <a:cs typeface="Century Gothic"/>
              </a:rPr>
              <a:t>failu</a:t>
            </a:r>
            <a:r>
              <a:rPr sz="2300" spc="-5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e</a:t>
            </a:r>
            <a:r>
              <a:rPr sz="2300" spc="5" dirty="0" smtClean="0">
                <a:latin typeface="Century Gothic"/>
                <a:cs typeface="Century Gothic"/>
              </a:rPr>
              <a:t> to</a:t>
            </a:r>
            <a:r>
              <a:rPr sz="2300" spc="10" dirty="0" smtClean="0">
                <a:latin typeface="Century Gothic"/>
                <a:cs typeface="Century Gothic"/>
              </a:rPr>
              <a:t> discriminate which social behaviors </a:t>
            </a:r>
            <a:r>
              <a:rPr sz="2300" spc="15" dirty="0" smtClean="0">
                <a:latin typeface="Century Gothic"/>
                <a:cs typeface="Century Gothic"/>
              </a:rPr>
              <a:t>a</a:t>
            </a:r>
            <a:r>
              <a:rPr sz="2300" spc="-5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e app</a:t>
            </a:r>
            <a:r>
              <a:rPr sz="2300" spc="-5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opriate </a:t>
            </a:r>
            <a:r>
              <a:rPr sz="2300" spc="5" dirty="0" smtClean="0">
                <a:latin typeface="Century Gothic"/>
                <a:cs typeface="Century Gothic"/>
              </a:rPr>
              <a:t>in</a:t>
            </a:r>
            <a:r>
              <a:rPr sz="2300" spc="10" dirty="0" smtClean="0">
                <a:latin typeface="Century Gothic"/>
                <a:cs typeface="Century Gothic"/>
              </a:rPr>
              <a:t> specific situations (ca</a:t>
            </a:r>
            <a:r>
              <a:rPr sz="2300" spc="5" dirty="0" smtClean="0">
                <a:latin typeface="Century Gothic"/>
                <a:cs typeface="Century Gothic"/>
              </a:rPr>
              <a:t>n</a:t>
            </a:r>
            <a:r>
              <a:rPr sz="2300" spc="10" dirty="0" smtClean="0">
                <a:latin typeface="ＭＳ Ｐゴシック"/>
                <a:cs typeface="ＭＳ Ｐゴシック"/>
              </a:rPr>
              <a:t>’</a:t>
            </a:r>
            <a:r>
              <a:rPr sz="2300" spc="5" dirty="0" smtClean="0">
                <a:latin typeface="Century Gothic"/>
                <a:cs typeface="Century Gothic"/>
              </a:rPr>
              <a:t>t</a:t>
            </a:r>
            <a:r>
              <a:rPr sz="2300" spc="10" dirty="0" smtClean="0">
                <a:latin typeface="Century Gothic"/>
                <a:cs typeface="Century Gothic"/>
              </a:rPr>
              <a:t> d</a:t>
            </a:r>
            <a:r>
              <a:rPr sz="2300" spc="15" dirty="0" smtClean="0">
                <a:latin typeface="Century Gothic"/>
                <a:cs typeface="Century Gothic"/>
              </a:rPr>
              <a:t>o</a:t>
            </a:r>
            <a:r>
              <a:rPr sz="2100" spc="5" dirty="0" smtClean="0">
                <a:latin typeface="Century Gothic"/>
                <a:cs typeface="Century Gothic"/>
              </a:rPr>
              <a:t>)</a:t>
            </a:r>
            <a:endParaRPr sz="2100">
              <a:latin typeface="Century Gothic"/>
              <a:cs typeface="Century Gothic"/>
            </a:endParaRPr>
          </a:p>
          <a:p>
            <a:pPr>
              <a:lnSpc>
                <a:spcPts val="800"/>
              </a:lnSpc>
              <a:spcBef>
                <a:spcPts val="5"/>
              </a:spcBef>
              <a:buClr>
                <a:srgbClr val="24603B"/>
              </a:buClr>
              <a:buFont typeface="Arial"/>
              <a:buChar char="•"/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2950" b="1" dirty="0" smtClean="0">
                <a:latin typeface="Century Gothic"/>
                <a:cs typeface="Century Gothic"/>
              </a:rPr>
              <a:t>Performance</a:t>
            </a:r>
            <a:r>
              <a:rPr sz="2950" b="1" spc="5" dirty="0" smtClean="0">
                <a:latin typeface="Century Gothic"/>
                <a:cs typeface="Century Gothic"/>
              </a:rPr>
              <a:t> </a:t>
            </a:r>
            <a:r>
              <a:rPr sz="2950" b="1" spc="0" dirty="0" smtClean="0">
                <a:latin typeface="Century Gothic"/>
                <a:cs typeface="Century Gothic"/>
              </a:rPr>
              <a:t>Challenges</a:t>
            </a:r>
            <a:endParaRPr sz="2950">
              <a:latin typeface="Century Gothic"/>
              <a:cs typeface="Century Gothic"/>
            </a:endParaRPr>
          </a:p>
          <a:p>
            <a:pPr marL="497205" marR="723900" indent="-202565">
              <a:lnSpc>
                <a:spcPct val="102699"/>
              </a:lnSpc>
              <a:spcBef>
                <a:spcPts val="490"/>
              </a:spcBef>
              <a:buClr>
                <a:srgbClr val="24603B"/>
              </a:buClr>
              <a:buSzPct val="84782"/>
              <a:buFont typeface="Arial"/>
              <a:buChar char="•"/>
              <a:tabLst>
                <a:tab pos="488950" algn="l"/>
              </a:tabLst>
            </a:pPr>
            <a:r>
              <a:rPr sz="2300" spc="5" dirty="0" smtClean="0">
                <a:latin typeface="Century Gothic"/>
                <a:cs typeface="Century Gothic"/>
              </a:rPr>
              <a:t>Skill</a:t>
            </a:r>
            <a:r>
              <a:rPr sz="2300" spc="10" dirty="0" smtClean="0">
                <a:latin typeface="Century Gothic"/>
                <a:cs typeface="Century Gothic"/>
              </a:rPr>
              <a:t> </a:t>
            </a:r>
            <a:r>
              <a:rPr sz="2300" spc="5" dirty="0" smtClean="0">
                <a:latin typeface="Century Gothic"/>
                <a:cs typeface="Century Gothic"/>
              </a:rPr>
              <a:t>is</a:t>
            </a:r>
            <a:r>
              <a:rPr sz="2300" spc="10" dirty="0" smtClean="0">
                <a:latin typeface="Century Gothic"/>
                <a:cs typeface="Century Gothic"/>
              </a:rPr>
              <a:t> </a:t>
            </a:r>
            <a:r>
              <a:rPr sz="2300" spc="15" dirty="0" smtClean="0">
                <a:latin typeface="Century Gothic"/>
                <a:cs typeface="Century Gothic"/>
              </a:rPr>
              <a:t>p</a:t>
            </a:r>
            <a:r>
              <a:rPr sz="2300" spc="-5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esent </a:t>
            </a:r>
            <a:r>
              <a:rPr sz="2300" spc="5" dirty="0" smtClean="0">
                <a:latin typeface="Century Gothic"/>
                <a:cs typeface="Century Gothic"/>
              </a:rPr>
              <a:t>in</a:t>
            </a:r>
            <a:r>
              <a:rPr sz="2300" spc="10" dirty="0" smtClean="0">
                <a:latin typeface="Century Gothic"/>
                <a:cs typeface="Century Gothic"/>
              </a:rPr>
              <a:t> </a:t>
            </a:r>
            <a:r>
              <a:rPr sz="2300" spc="-5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epertoi</a:t>
            </a:r>
            <a:r>
              <a:rPr sz="2300" spc="-5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e, but student </a:t>
            </a:r>
            <a:r>
              <a:rPr sz="2300" spc="5" dirty="0" smtClean="0">
                <a:latin typeface="Century Gothic"/>
                <a:cs typeface="Century Gothic"/>
              </a:rPr>
              <a:t>fails</a:t>
            </a:r>
            <a:r>
              <a:rPr sz="2300" spc="10" dirty="0" smtClean="0">
                <a:latin typeface="Century Gothic"/>
                <a:cs typeface="Century Gothic"/>
              </a:rPr>
              <a:t> to pe</a:t>
            </a:r>
            <a:r>
              <a:rPr sz="2300" spc="114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fo</a:t>
            </a:r>
            <a:r>
              <a:rPr sz="2300" spc="70" dirty="0" smtClean="0">
                <a:latin typeface="Century Gothic"/>
                <a:cs typeface="Century Gothic"/>
              </a:rPr>
              <a:t>r</a:t>
            </a:r>
            <a:r>
              <a:rPr sz="2300" spc="20" dirty="0" smtClean="0">
                <a:latin typeface="Century Gothic"/>
                <a:cs typeface="Century Gothic"/>
              </a:rPr>
              <a:t>m</a:t>
            </a:r>
            <a:r>
              <a:rPr sz="2300" spc="10" dirty="0" smtClean="0">
                <a:latin typeface="Century Gothic"/>
                <a:cs typeface="Century Gothic"/>
              </a:rPr>
              <a:t> at acceptable levels (wo</a:t>
            </a:r>
            <a:r>
              <a:rPr sz="2300" spc="5" dirty="0" smtClean="0">
                <a:latin typeface="Century Gothic"/>
                <a:cs typeface="Century Gothic"/>
              </a:rPr>
              <a:t>n</a:t>
            </a:r>
            <a:r>
              <a:rPr sz="2300" spc="10" dirty="0" smtClean="0">
                <a:latin typeface="ＭＳ Ｐゴシック"/>
                <a:cs typeface="ＭＳ Ｐゴシック"/>
              </a:rPr>
              <a:t>’</a:t>
            </a:r>
            <a:r>
              <a:rPr sz="2300" spc="5" dirty="0" smtClean="0">
                <a:latin typeface="Century Gothic"/>
                <a:cs typeface="Century Gothic"/>
              </a:rPr>
              <a:t>t</a:t>
            </a:r>
            <a:r>
              <a:rPr sz="2300" spc="10" dirty="0" smtClean="0">
                <a:latin typeface="Century Gothic"/>
                <a:cs typeface="Century Gothic"/>
              </a:rPr>
              <a:t> </a:t>
            </a:r>
            <a:r>
              <a:rPr sz="2300" spc="5" dirty="0" smtClean="0">
                <a:latin typeface="Century Gothic"/>
                <a:cs typeface="Century Gothic"/>
              </a:rPr>
              <a:t>do)</a:t>
            </a:r>
            <a:endParaRPr sz="230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49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950" b="1" dirty="0" smtClean="0">
                <a:latin typeface="Century Gothic"/>
                <a:cs typeface="Century Gothic"/>
              </a:rPr>
              <a:t>Flu</a:t>
            </a:r>
            <a:r>
              <a:rPr sz="2950" b="1" spc="-5" dirty="0" smtClean="0">
                <a:latin typeface="Century Gothic"/>
                <a:cs typeface="Century Gothic"/>
              </a:rPr>
              <a:t>e</a:t>
            </a:r>
            <a:r>
              <a:rPr sz="2950" b="1" spc="0" dirty="0" smtClean="0">
                <a:latin typeface="Century Gothic"/>
                <a:cs typeface="Century Gothic"/>
              </a:rPr>
              <a:t>n</a:t>
            </a:r>
            <a:r>
              <a:rPr sz="2950" b="1" spc="-5" dirty="0" smtClean="0">
                <a:latin typeface="Century Gothic"/>
                <a:cs typeface="Century Gothic"/>
              </a:rPr>
              <a:t>c</a:t>
            </a:r>
            <a:r>
              <a:rPr sz="2950" b="1" spc="0" dirty="0" smtClean="0">
                <a:latin typeface="Century Gothic"/>
                <a:cs typeface="Century Gothic"/>
              </a:rPr>
              <a:t>y</a:t>
            </a:r>
            <a:r>
              <a:rPr sz="2950" b="1" spc="5" dirty="0" smtClean="0">
                <a:latin typeface="Century Gothic"/>
                <a:cs typeface="Century Gothic"/>
              </a:rPr>
              <a:t> </a:t>
            </a:r>
            <a:r>
              <a:rPr sz="2950" b="1" spc="0" dirty="0" smtClean="0">
                <a:latin typeface="Century Gothic"/>
                <a:cs typeface="Century Gothic"/>
              </a:rPr>
              <a:t>Chall</a:t>
            </a:r>
            <a:r>
              <a:rPr sz="2950" b="1" spc="-5" dirty="0" smtClean="0">
                <a:latin typeface="Century Gothic"/>
                <a:cs typeface="Century Gothic"/>
              </a:rPr>
              <a:t>e</a:t>
            </a:r>
            <a:r>
              <a:rPr sz="2950" b="1" spc="0" dirty="0" smtClean="0">
                <a:latin typeface="Century Gothic"/>
                <a:cs typeface="Century Gothic"/>
              </a:rPr>
              <a:t>ng</a:t>
            </a:r>
            <a:r>
              <a:rPr sz="2950" b="1" spc="-5" dirty="0" smtClean="0">
                <a:latin typeface="Century Gothic"/>
                <a:cs typeface="Century Gothic"/>
              </a:rPr>
              <a:t>e</a:t>
            </a:r>
            <a:r>
              <a:rPr sz="2950" b="1" spc="0" dirty="0" smtClean="0">
                <a:latin typeface="Century Gothic"/>
                <a:cs typeface="Century Gothic"/>
              </a:rPr>
              <a:t>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26"/>
              </a:spcBef>
            </a:pPr>
            <a:endParaRPr sz="500"/>
          </a:p>
          <a:p>
            <a:pPr marL="497205" marR="109220" indent="-202565" algn="just">
              <a:lnSpc>
                <a:spcPct val="101400"/>
              </a:lnSpc>
              <a:buClr>
                <a:srgbClr val="24603B"/>
              </a:buClr>
              <a:buSzPct val="84782"/>
              <a:buFont typeface="Arial"/>
              <a:buChar char="•"/>
              <a:tabLst>
                <a:tab pos="488950" algn="l"/>
              </a:tabLst>
            </a:pPr>
            <a:r>
              <a:rPr sz="2300" spc="10" dirty="0" smtClean="0">
                <a:latin typeface="Century Gothic"/>
                <a:cs typeface="Century Gothic"/>
              </a:rPr>
              <a:t>Lack of exposu</a:t>
            </a:r>
            <a:r>
              <a:rPr sz="2300" spc="-5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e to suf</a:t>
            </a:r>
            <a:r>
              <a:rPr sz="2300" spc="5" dirty="0" smtClean="0">
                <a:latin typeface="Century Gothic"/>
                <a:cs typeface="Century Gothic"/>
              </a:rPr>
              <a:t>ficient</a:t>
            </a:r>
            <a:r>
              <a:rPr sz="2300" spc="10" dirty="0" smtClean="0">
                <a:latin typeface="Century Gothic"/>
                <a:cs typeface="Century Gothic"/>
              </a:rPr>
              <a:t> or </a:t>
            </a:r>
            <a:r>
              <a:rPr sz="2300" spc="5" dirty="0" smtClean="0">
                <a:latin typeface="Century Gothic"/>
                <a:cs typeface="Century Gothic"/>
              </a:rPr>
              <a:t>skilled</a:t>
            </a:r>
            <a:r>
              <a:rPr sz="2300" spc="10" dirty="0" smtClean="0">
                <a:latin typeface="Century Gothic"/>
                <a:cs typeface="Century Gothic"/>
              </a:rPr>
              <a:t> models of social behavio</a:t>
            </a:r>
            <a:r>
              <a:rPr sz="2300" spc="-240" dirty="0" smtClean="0">
                <a:latin typeface="Century Gothic"/>
                <a:cs typeface="Century Gothic"/>
              </a:rPr>
              <a:t>r</a:t>
            </a:r>
            <a:r>
              <a:rPr sz="2300" spc="5" dirty="0" smtClean="0">
                <a:latin typeface="Century Gothic"/>
                <a:cs typeface="Century Gothic"/>
              </a:rPr>
              <a:t>,</a:t>
            </a:r>
            <a:r>
              <a:rPr sz="2300" spc="10" dirty="0" smtClean="0">
                <a:latin typeface="Century Gothic"/>
                <a:cs typeface="Century Gothic"/>
              </a:rPr>
              <a:t> insuf</a:t>
            </a:r>
            <a:r>
              <a:rPr sz="2300" spc="5" dirty="0" smtClean="0">
                <a:latin typeface="Century Gothic"/>
                <a:cs typeface="Century Gothic"/>
              </a:rPr>
              <a:t>ficient</a:t>
            </a:r>
            <a:r>
              <a:rPr sz="2300" spc="10" dirty="0" smtClean="0">
                <a:latin typeface="Century Gothic"/>
                <a:cs typeface="Century Gothic"/>
              </a:rPr>
              <a:t> </a:t>
            </a:r>
            <a:r>
              <a:rPr sz="2300" spc="-5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ehearsal/practice or low rates or inconsistent delivery of </a:t>
            </a:r>
            <a:r>
              <a:rPr sz="2300" spc="-5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einfo</a:t>
            </a:r>
            <a:r>
              <a:rPr sz="2300" spc="-15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cement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3012" y="6347718"/>
            <a:ext cx="3357879" cy="358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 smtClean="0">
                <a:latin typeface="Century Gothic"/>
                <a:cs typeface="Century Gothic"/>
              </a:rPr>
              <a:t>of </a:t>
            </a:r>
            <a:r>
              <a:rPr sz="2300" spc="5" dirty="0" smtClean="0">
                <a:latin typeface="Century Gothic"/>
                <a:cs typeface="Century Gothic"/>
              </a:rPr>
              <a:t>skilled</a:t>
            </a:r>
            <a:r>
              <a:rPr sz="2300" spc="10" dirty="0" smtClean="0">
                <a:latin typeface="Century Gothic"/>
                <a:cs typeface="Century Gothic"/>
              </a:rPr>
              <a:t> </a:t>
            </a:r>
            <a:r>
              <a:rPr sz="2300" spc="15" dirty="0" smtClean="0">
                <a:latin typeface="Century Gothic"/>
                <a:cs typeface="Century Gothic"/>
              </a:rPr>
              <a:t>pe</a:t>
            </a:r>
            <a:r>
              <a:rPr sz="2300" spc="114" dirty="0" smtClean="0">
                <a:latin typeface="Century Gothic"/>
                <a:cs typeface="Century Gothic"/>
              </a:rPr>
              <a:t>r</a:t>
            </a:r>
            <a:r>
              <a:rPr sz="2300" spc="10" dirty="0" smtClean="0">
                <a:latin typeface="Century Gothic"/>
                <a:cs typeface="Century Gothic"/>
              </a:rPr>
              <a:t>fo</a:t>
            </a:r>
            <a:r>
              <a:rPr sz="2300" spc="70" dirty="0" smtClean="0">
                <a:latin typeface="Century Gothic"/>
                <a:cs typeface="Century Gothic"/>
              </a:rPr>
              <a:t>r</a:t>
            </a:r>
            <a:r>
              <a:rPr sz="2300" spc="15" dirty="0" smtClean="0">
                <a:latin typeface="Century Gothic"/>
                <a:cs typeface="Century Gothic"/>
              </a:rPr>
              <a:t>mances</a:t>
            </a:r>
            <a:endParaRPr sz="2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69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Universa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screenin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wil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800" b="1" spc="-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hel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you…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65" y="2011884"/>
            <a:ext cx="6577330" cy="881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 marR="12700" indent="-189230">
              <a:lnSpc>
                <a:spcPts val="35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Classify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specific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types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social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skills conce</a:t>
            </a:r>
            <a:r>
              <a:rPr sz="2950" spc="60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ns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965" y="4051991"/>
            <a:ext cx="6493510" cy="930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 marR="12700" indent="-189230">
              <a:lnSpc>
                <a:spcPct val="1028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S</a:t>
            </a:r>
            <a:r>
              <a:rPr sz="2950" spc="-5" dirty="0" smtClean="0">
                <a:latin typeface="Century Gothic"/>
                <a:cs typeface="Century Gothic"/>
              </a:rPr>
              <a:t>e</a:t>
            </a:r>
            <a:r>
              <a:rPr sz="2950" spc="0" dirty="0" smtClean="0">
                <a:latin typeface="Century Gothic"/>
                <a:cs typeface="Century Gothic"/>
              </a:rPr>
              <a:t>lect/target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skills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competing 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oblem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behaviors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for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intervention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208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Socia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Skill</a:t>
            </a:r>
            <a:r>
              <a:rPr sz="425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Basics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65" y="2304143"/>
            <a:ext cx="7613650" cy="3684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 marR="12700" indent="-189230">
              <a:lnSpc>
                <a:spcPct val="101099"/>
              </a:lnSpc>
              <a:buClr>
                <a:srgbClr val="24603B"/>
              </a:buClr>
              <a:buSzPct val="85714"/>
              <a:buFont typeface="Arial"/>
              <a:buChar char="•"/>
              <a:tabLst>
                <a:tab pos="206375" algn="l"/>
              </a:tabLst>
            </a:pPr>
            <a:r>
              <a:rPr sz="3150" spc="15" dirty="0" smtClean="0">
                <a:latin typeface="Century Gothic"/>
                <a:cs typeface="Century Gothic"/>
              </a:rPr>
              <a:t>So</a:t>
            </a:r>
            <a:r>
              <a:rPr sz="3150" spc="10" dirty="0" smtClean="0">
                <a:latin typeface="Century Gothic"/>
                <a:cs typeface="Century Gothic"/>
              </a:rPr>
              <a:t>cial </a:t>
            </a:r>
            <a:r>
              <a:rPr sz="3150" spc="5" dirty="0" smtClean="0">
                <a:latin typeface="Century Gothic"/>
                <a:cs typeface="Century Gothic"/>
              </a:rPr>
              <a:t>skills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15" dirty="0" smtClean="0">
                <a:latin typeface="Century Gothic"/>
                <a:cs typeface="Century Gothic"/>
              </a:rPr>
              <a:t>curriculum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15" dirty="0" smtClean="0">
                <a:latin typeface="Century Gothic"/>
                <a:cs typeface="Century Gothic"/>
              </a:rPr>
              <a:t>must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20" dirty="0" smtClean="0">
                <a:latin typeface="Century Gothic"/>
                <a:cs typeface="Century Gothic"/>
              </a:rPr>
              <a:t>match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15" dirty="0" smtClean="0">
                <a:latin typeface="Century Gothic"/>
                <a:cs typeface="Century Gothic"/>
              </a:rPr>
              <a:t>the</a:t>
            </a:r>
            <a:r>
              <a:rPr sz="3150" spc="10" dirty="0" smtClean="0">
                <a:latin typeface="Century Gothic"/>
                <a:cs typeface="Century Gothic"/>
              </a:rPr>
              <a:t> specific </a:t>
            </a:r>
            <a:r>
              <a:rPr sz="3150" spc="15" dirty="0" smtClean="0">
                <a:latin typeface="Century Gothic"/>
                <a:cs typeface="Century Gothic"/>
              </a:rPr>
              <a:t>need.</a:t>
            </a:r>
            <a:endParaRPr sz="3150">
              <a:latin typeface="Century Gothic"/>
              <a:cs typeface="Century Gothic"/>
            </a:endParaRPr>
          </a:p>
          <a:p>
            <a:pPr>
              <a:lnSpc>
                <a:spcPts val="8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8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5714"/>
              <a:buFont typeface="Arial"/>
              <a:buChar char="•"/>
              <a:tabLst>
                <a:tab pos="206375" algn="l"/>
              </a:tabLst>
            </a:pPr>
            <a:r>
              <a:rPr sz="3150" spc="15" dirty="0" smtClean="0">
                <a:solidFill>
                  <a:srgbClr val="FF0000"/>
                </a:solidFill>
                <a:latin typeface="Century Gothic"/>
                <a:cs typeface="Century Gothic"/>
              </a:rPr>
              <a:t>An</a:t>
            </a:r>
            <a:r>
              <a:rPr sz="3150" spc="1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3150" spc="15" dirty="0" smtClean="0">
                <a:solidFill>
                  <a:srgbClr val="FF0000"/>
                </a:solidFill>
                <a:latin typeface="Century Gothic"/>
                <a:cs typeface="Century Gothic"/>
              </a:rPr>
              <a:t>ideal</a:t>
            </a:r>
            <a:r>
              <a:rPr sz="3150" spc="1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3150" spc="15" dirty="0" smtClean="0">
                <a:solidFill>
                  <a:srgbClr val="FF0000"/>
                </a:solidFill>
                <a:latin typeface="Century Gothic"/>
                <a:cs typeface="Century Gothic"/>
              </a:rPr>
              <a:t>curriculum</a:t>
            </a:r>
            <a:r>
              <a:rPr sz="3150" spc="1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3150" spc="15" dirty="0" smtClean="0">
                <a:solidFill>
                  <a:srgbClr val="FF0000"/>
                </a:solidFill>
                <a:latin typeface="Century Gothic"/>
                <a:cs typeface="Century Gothic"/>
              </a:rPr>
              <a:t>does</a:t>
            </a:r>
            <a:r>
              <a:rPr sz="3150" spc="1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3150" spc="15" dirty="0" smtClean="0">
                <a:solidFill>
                  <a:srgbClr val="FF0000"/>
                </a:solidFill>
                <a:latin typeface="Century Gothic"/>
                <a:cs typeface="Century Gothic"/>
              </a:rPr>
              <a:t>not</a:t>
            </a:r>
            <a:r>
              <a:rPr sz="3150" spc="10" dirty="0" smtClean="0">
                <a:solidFill>
                  <a:srgbClr val="FF0000"/>
                </a:solidFill>
                <a:latin typeface="Century Gothic"/>
                <a:cs typeface="Century Gothic"/>
              </a:rPr>
              <a:t> exist.</a:t>
            </a:r>
            <a:endParaRPr sz="315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24603B"/>
              </a:buClr>
              <a:buFont typeface="Arial"/>
              <a:buChar char="•"/>
            </a:pPr>
            <a:endParaRPr sz="750"/>
          </a:p>
          <a:p>
            <a:pPr marL="201295" marR="1209675" indent="-189230">
              <a:lnSpc>
                <a:spcPct val="100499"/>
              </a:lnSpc>
              <a:buClr>
                <a:srgbClr val="24603B"/>
              </a:buClr>
              <a:buSzPct val="85714"/>
              <a:buFont typeface="Arial"/>
              <a:buChar char="•"/>
              <a:tabLst>
                <a:tab pos="206375" algn="l"/>
              </a:tabLst>
            </a:pPr>
            <a:r>
              <a:rPr sz="3150" spc="15" dirty="0" smtClean="0">
                <a:latin typeface="Century Gothic"/>
                <a:cs typeface="Century Gothic"/>
              </a:rPr>
              <a:t>Basic</a:t>
            </a:r>
            <a:r>
              <a:rPr sz="3150" spc="10" dirty="0" smtClean="0">
                <a:latin typeface="Century Gothic"/>
                <a:cs typeface="Century Gothic"/>
              </a:rPr>
              <a:t> set </a:t>
            </a:r>
            <a:r>
              <a:rPr sz="3150" spc="15" dirty="0" smtClean="0">
                <a:latin typeface="Century Gothic"/>
                <a:cs typeface="Century Gothic"/>
              </a:rPr>
              <a:t>of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15" dirty="0" smtClean="0">
                <a:latin typeface="ＭＳ Ｐゴシック"/>
                <a:cs typeface="ＭＳ Ｐゴシック"/>
              </a:rPr>
              <a:t>“</a:t>
            </a:r>
            <a:r>
              <a:rPr sz="3150" spc="15" dirty="0" smtClean="0">
                <a:latin typeface="Century Gothic"/>
                <a:cs typeface="Century Gothic"/>
              </a:rPr>
              <a:t>P</a:t>
            </a:r>
            <a:r>
              <a:rPr sz="3150" spc="-10" dirty="0" smtClean="0">
                <a:latin typeface="Century Gothic"/>
                <a:cs typeface="Century Gothic"/>
              </a:rPr>
              <a:t>r</a:t>
            </a:r>
            <a:r>
              <a:rPr sz="3150" spc="15" dirty="0" smtClean="0">
                <a:latin typeface="Century Gothic"/>
                <a:cs typeface="Century Gothic"/>
              </a:rPr>
              <a:t>efer</a:t>
            </a:r>
            <a:r>
              <a:rPr sz="3150" spc="-10" dirty="0" smtClean="0">
                <a:latin typeface="Century Gothic"/>
                <a:cs typeface="Century Gothic"/>
              </a:rPr>
              <a:t>r</a:t>
            </a:r>
            <a:r>
              <a:rPr sz="3150" spc="20" dirty="0" smtClean="0">
                <a:latin typeface="Century Gothic"/>
                <a:cs typeface="Century Gothic"/>
              </a:rPr>
              <a:t>ed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-150" dirty="0" smtClean="0">
                <a:latin typeface="Century Gothic"/>
                <a:cs typeface="Century Gothic"/>
              </a:rPr>
              <a:t>T</a:t>
            </a:r>
            <a:r>
              <a:rPr sz="3150" spc="15" dirty="0" smtClean="0">
                <a:latin typeface="Century Gothic"/>
                <a:cs typeface="Century Gothic"/>
              </a:rPr>
              <a:t>eaching Practice</a:t>
            </a:r>
            <a:r>
              <a:rPr sz="3150" spc="5" dirty="0" smtClean="0">
                <a:latin typeface="Century Gothic"/>
                <a:cs typeface="Century Gothic"/>
              </a:rPr>
              <a:t>s</a:t>
            </a:r>
            <a:r>
              <a:rPr sz="3150" spc="15" dirty="0" smtClean="0">
                <a:latin typeface="ＭＳ Ｐゴシック"/>
                <a:cs typeface="ＭＳ Ｐゴシック"/>
              </a:rPr>
              <a:t>”</a:t>
            </a:r>
            <a:r>
              <a:rPr sz="3150" spc="-80" dirty="0" smtClean="0">
                <a:latin typeface="ＭＳ Ｐゴシック"/>
                <a:cs typeface="ＭＳ Ｐゴシック"/>
              </a:rPr>
              <a:t> </a:t>
            </a:r>
            <a:r>
              <a:rPr sz="3150" spc="10" dirty="0" smtClean="0">
                <a:latin typeface="Century Gothic"/>
                <a:cs typeface="Century Gothic"/>
              </a:rPr>
              <a:t>exists.</a:t>
            </a:r>
            <a:endParaRPr sz="315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35"/>
              </a:spcBef>
              <a:buClr>
                <a:srgbClr val="24603B"/>
              </a:buClr>
              <a:buFont typeface="Arial"/>
              <a:buChar char="•"/>
            </a:pPr>
            <a:endParaRPr sz="750"/>
          </a:p>
          <a:p>
            <a:pPr marL="201295" marR="294005" indent="-189230">
              <a:lnSpc>
                <a:spcPct val="100499"/>
              </a:lnSpc>
              <a:buClr>
                <a:srgbClr val="24603B"/>
              </a:buClr>
              <a:buSzPct val="85714"/>
              <a:buFont typeface="Arial"/>
              <a:buChar char="•"/>
              <a:tabLst>
                <a:tab pos="206375" algn="l"/>
              </a:tabLst>
            </a:pPr>
            <a:r>
              <a:rPr sz="3150" spc="10" dirty="0" smtClean="0">
                <a:latin typeface="Century Gothic"/>
                <a:cs typeface="Century Gothic"/>
              </a:rPr>
              <a:t>Initially</a:t>
            </a:r>
            <a:r>
              <a:rPr sz="3150" spc="5" dirty="0" smtClean="0">
                <a:latin typeface="Century Gothic"/>
                <a:cs typeface="Century Gothic"/>
              </a:rPr>
              <a:t>,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15" dirty="0" smtClean="0">
                <a:latin typeface="Century Gothic"/>
                <a:cs typeface="Century Gothic"/>
              </a:rPr>
              <a:t>lea</a:t>
            </a:r>
            <a:r>
              <a:rPr sz="3150" spc="70" dirty="0" smtClean="0">
                <a:latin typeface="Century Gothic"/>
                <a:cs typeface="Century Gothic"/>
              </a:rPr>
              <a:t>r</a:t>
            </a:r>
            <a:r>
              <a:rPr sz="3150" spc="15" dirty="0" smtClean="0">
                <a:latin typeface="Century Gothic"/>
                <a:cs typeface="Century Gothic"/>
              </a:rPr>
              <a:t>ning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20" dirty="0" smtClean="0">
                <a:latin typeface="Century Gothic"/>
                <a:cs typeface="Century Gothic"/>
              </a:rPr>
              <a:t>how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15" dirty="0" smtClean="0">
                <a:latin typeface="Century Gothic"/>
                <a:cs typeface="Century Gothic"/>
              </a:rPr>
              <a:t>to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15" dirty="0" smtClean="0">
                <a:latin typeface="Century Gothic"/>
                <a:cs typeface="Century Gothic"/>
              </a:rPr>
              <a:t>teach</a:t>
            </a:r>
            <a:r>
              <a:rPr sz="3150" spc="10" dirty="0" smtClean="0">
                <a:latin typeface="Century Gothic"/>
                <a:cs typeface="Century Gothic"/>
              </a:rPr>
              <a:t> social</a:t>
            </a:r>
            <a:r>
              <a:rPr sz="3150" spc="5" dirty="0" smtClean="0">
                <a:latin typeface="Century Gothic"/>
                <a:cs typeface="Century Gothic"/>
              </a:rPr>
              <a:t> skills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15" dirty="0" smtClean="0">
                <a:latin typeface="Century Gothic"/>
                <a:cs typeface="Century Gothic"/>
              </a:rPr>
              <a:t>takes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15" dirty="0" smtClean="0">
                <a:latin typeface="Century Gothic"/>
                <a:cs typeface="Century Gothic"/>
              </a:rPr>
              <a:t>time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20" dirty="0" smtClean="0">
                <a:latin typeface="Century Gothic"/>
                <a:cs typeface="Century Gothic"/>
              </a:rPr>
              <a:t>and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15" dirty="0" smtClean="0">
                <a:latin typeface="Century Gothic"/>
                <a:cs typeface="Century Gothic"/>
              </a:rPr>
              <a:t>energ</a:t>
            </a:r>
            <a:r>
              <a:rPr sz="3150" spc="10" dirty="0" smtClean="0">
                <a:latin typeface="Century Gothic"/>
                <a:cs typeface="Century Gothic"/>
              </a:rPr>
              <a:t>y</a:t>
            </a:r>
            <a:r>
              <a:rPr sz="3150" spc="5" dirty="0" smtClean="0">
                <a:latin typeface="Century Gothic"/>
                <a:cs typeface="Century Gothic"/>
              </a:rPr>
              <a:t>.</a:t>
            </a:r>
            <a:endParaRPr sz="31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Instructiona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Approach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65" y="2231928"/>
            <a:ext cx="7545070" cy="3143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5714"/>
              <a:buFont typeface="Arial"/>
              <a:buChar char="•"/>
              <a:tabLst>
                <a:tab pos="206375" algn="l"/>
              </a:tabLst>
            </a:pPr>
            <a:r>
              <a:rPr sz="3150" b="1" spc="5" dirty="0" smtClean="0">
                <a:latin typeface="Century Gothic"/>
                <a:cs typeface="Century Gothic"/>
              </a:rPr>
              <a:t>Tell </a:t>
            </a:r>
            <a:r>
              <a:rPr sz="3150" spc="5" dirty="0" smtClean="0">
                <a:latin typeface="Century Gothic"/>
                <a:cs typeface="Century Gothic"/>
              </a:rPr>
              <a:t>(</a:t>
            </a:r>
            <a:r>
              <a:rPr sz="3150" spc="15" dirty="0" smtClean="0">
                <a:latin typeface="Century Gothic"/>
                <a:cs typeface="Century Gothic"/>
              </a:rPr>
              <a:t>coaching)</a:t>
            </a:r>
            <a:endParaRPr sz="3150">
              <a:latin typeface="Century Gothic"/>
              <a:cs typeface="Century Gothic"/>
            </a:endParaRPr>
          </a:p>
          <a:p>
            <a:pPr marL="206375" indent="-193675">
              <a:lnSpc>
                <a:spcPct val="100000"/>
              </a:lnSpc>
              <a:spcBef>
                <a:spcPts val="380"/>
              </a:spcBef>
              <a:buClr>
                <a:srgbClr val="24603B"/>
              </a:buClr>
              <a:buSzPct val="85714"/>
              <a:buFont typeface="Arial"/>
              <a:buChar char="•"/>
              <a:tabLst>
                <a:tab pos="206375" algn="l"/>
              </a:tabLst>
            </a:pPr>
            <a:r>
              <a:rPr sz="3150" b="1" spc="15" dirty="0" smtClean="0">
                <a:latin typeface="Century Gothic"/>
                <a:cs typeface="Century Gothic"/>
              </a:rPr>
              <a:t>Sho</a:t>
            </a:r>
            <a:r>
              <a:rPr sz="3150" b="1" spc="25" dirty="0" smtClean="0">
                <a:latin typeface="Century Gothic"/>
                <a:cs typeface="Century Gothic"/>
              </a:rPr>
              <a:t>w </a:t>
            </a:r>
            <a:r>
              <a:rPr sz="3150" spc="5" dirty="0" smtClean="0">
                <a:latin typeface="Century Gothic"/>
                <a:cs typeface="Century Gothic"/>
              </a:rPr>
              <a:t>(</a:t>
            </a:r>
            <a:r>
              <a:rPr sz="3150" spc="15" dirty="0" smtClean="0">
                <a:latin typeface="Century Gothic"/>
                <a:cs typeface="Century Gothic"/>
              </a:rPr>
              <a:t>modeling)</a:t>
            </a:r>
            <a:endParaRPr sz="3150">
              <a:latin typeface="Century Gothic"/>
              <a:cs typeface="Century Gothic"/>
            </a:endParaRPr>
          </a:p>
          <a:p>
            <a:pPr marL="206375" indent="-193675">
              <a:lnSpc>
                <a:spcPct val="100000"/>
              </a:lnSpc>
              <a:spcBef>
                <a:spcPts val="464"/>
              </a:spcBef>
              <a:buClr>
                <a:srgbClr val="24603B"/>
              </a:buClr>
              <a:buSzPct val="85714"/>
              <a:buFont typeface="Arial"/>
              <a:buChar char="•"/>
              <a:tabLst>
                <a:tab pos="206375" algn="l"/>
              </a:tabLst>
            </a:pPr>
            <a:r>
              <a:rPr sz="3150" b="1" spc="20" dirty="0" smtClean="0">
                <a:latin typeface="Century Gothic"/>
                <a:cs typeface="Century Gothic"/>
              </a:rPr>
              <a:t>Do </a:t>
            </a:r>
            <a:r>
              <a:rPr sz="3150" spc="5" dirty="0" smtClean="0">
                <a:latin typeface="Century Gothic"/>
                <a:cs typeface="Century Gothic"/>
              </a:rPr>
              <a:t>(</a:t>
            </a:r>
            <a:r>
              <a:rPr sz="3150" spc="-10" dirty="0" smtClean="0">
                <a:latin typeface="Century Gothic"/>
                <a:cs typeface="Century Gothic"/>
              </a:rPr>
              <a:t>r</a:t>
            </a:r>
            <a:r>
              <a:rPr sz="3150" spc="5" dirty="0" smtClean="0">
                <a:latin typeface="Century Gothic"/>
                <a:cs typeface="Century Gothic"/>
              </a:rPr>
              <a:t>ol</a:t>
            </a:r>
            <a:r>
              <a:rPr sz="3150" spc="20" dirty="0" smtClean="0">
                <a:latin typeface="Century Gothic"/>
                <a:cs typeface="Century Gothic"/>
              </a:rPr>
              <a:t>e</a:t>
            </a:r>
            <a:r>
              <a:rPr sz="3150" spc="10" dirty="0" smtClean="0">
                <a:latin typeface="Century Gothic"/>
                <a:cs typeface="Century Gothic"/>
              </a:rPr>
              <a:t> play)</a:t>
            </a:r>
            <a:endParaRPr sz="3150">
              <a:latin typeface="Century Gothic"/>
              <a:cs typeface="Century Gothic"/>
            </a:endParaRPr>
          </a:p>
          <a:p>
            <a:pPr marL="206375" indent="-193675">
              <a:lnSpc>
                <a:spcPct val="100000"/>
              </a:lnSpc>
              <a:spcBef>
                <a:spcPts val="355"/>
              </a:spcBef>
              <a:buClr>
                <a:srgbClr val="24603B"/>
              </a:buClr>
              <a:buSzPct val="85714"/>
              <a:buFont typeface="Arial"/>
              <a:buChar char="•"/>
              <a:tabLst>
                <a:tab pos="206375" algn="l"/>
              </a:tabLst>
            </a:pPr>
            <a:r>
              <a:rPr sz="3150" b="1" spc="15" dirty="0" smtClean="0">
                <a:latin typeface="Century Gothic"/>
                <a:cs typeface="Century Gothic"/>
              </a:rPr>
              <a:t>Practice </a:t>
            </a:r>
            <a:r>
              <a:rPr sz="3150" spc="10" dirty="0" smtClean="0">
                <a:latin typeface="Century Gothic"/>
                <a:cs typeface="Century Gothic"/>
              </a:rPr>
              <a:t>(behaviora</a:t>
            </a:r>
            <a:r>
              <a:rPr sz="3150" spc="5" dirty="0" smtClean="0">
                <a:latin typeface="Century Gothic"/>
                <a:cs typeface="Century Gothic"/>
              </a:rPr>
              <a:t>l</a:t>
            </a:r>
            <a:r>
              <a:rPr sz="3150" spc="10" dirty="0" smtClean="0">
                <a:latin typeface="Century Gothic"/>
                <a:cs typeface="Century Gothic"/>
              </a:rPr>
              <a:t> </a:t>
            </a:r>
            <a:r>
              <a:rPr sz="3150" spc="-10" dirty="0" smtClean="0">
                <a:latin typeface="Century Gothic"/>
                <a:cs typeface="Century Gothic"/>
              </a:rPr>
              <a:t>r</a:t>
            </a:r>
            <a:r>
              <a:rPr sz="3150" spc="10" dirty="0" smtClean="0">
                <a:latin typeface="Century Gothic"/>
                <a:cs typeface="Century Gothic"/>
              </a:rPr>
              <a:t>ehearsal)</a:t>
            </a:r>
            <a:endParaRPr sz="3150">
              <a:latin typeface="Century Gothic"/>
              <a:cs typeface="Century Gothic"/>
            </a:endParaRPr>
          </a:p>
          <a:p>
            <a:pPr marL="206375" indent="-193675">
              <a:lnSpc>
                <a:spcPct val="100000"/>
              </a:lnSpc>
              <a:spcBef>
                <a:spcPts val="464"/>
              </a:spcBef>
              <a:buClr>
                <a:srgbClr val="24603B"/>
              </a:buClr>
              <a:buSzPct val="85714"/>
              <a:buFont typeface="Arial"/>
              <a:buChar char="•"/>
              <a:tabLst>
                <a:tab pos="206375" algn="l"/>
              </a:tabLst>
            </a:pPr>
            <a:r>
              <a:rPr sz="3150" b="1" spc="10" dirty="0" smtClean="0">
                <a:latin typeface="Century Gothic"/>
                <a:cs typeface="Century Gothic"/>
              </a:rPr>
              <a:t>Monitor Progress</a:t>
            </a:r>
            <a:r>
              <a:rPr sz="3150" b="1" spc="5" dirty="0" smtClean="0">
                <a:latin typeface="Century Gothic"/>
                <a:cs typeface="Century Gothic"/>
              </a:rPr>
              <a:t> </a:t>
            </a:r>
            <a:r>
              <a:rPr sz="3150" spc="5" dirty="0" smtClean="0">
                <a:latin typeface="Century Gothic"/>
                <a:cs typeface="Century Gothic"/>
              </a:rPr>
              <a:t>(</a:t>
            </a:r>
            <a:r>
              <a:rPr sz="3150" spc="15" dirty="0" smtClean="0">
                <a:latin typeface="Century Gothic"/>
                <a:cs typeface="Century Gothic"/>
              </a:rPr>
              <a:t>feedback)</a:t>
            </a:r>
            <a:endParaRPr sz="3150">
              <a:latin typeface="Century Gothic"/>
              <a:cs typeface="Century Gothic"/>
            </a:endParaRPr>
          </a:p>
          <a:p>
            <a:pPr marL="206375" indent="-193675">
              <a:lnSpc>
                <a:spcPct val="100000"/>
              </a:lnSpc>
              <a:spcBef>
                <a:spcPts val="355"/>
              </a:spcBef>
              <a:buClr>
                <a:srgbClr val="24603B"/>
              </a:buClr>
              <a:buSzPct val="85714"/>
              <a:buFont typeface="Arial"/>
              <a:buChar char="•"/>
              <a:tabLst>
                <a:tab pos="206375" algn="l"/>
              </a:tabLst>
            </a:pPr>
            <a:r>
              <a:rPr sz="3150" b="1" spc="20" dirty="0" smtClean="0">
                <a:latin typeface="Century Gothic"/>
                <a:cs typeface="Century Gothic"/>
              </a:rPr>
              <a:t>G</a:t>
            </a:r>
            <a:r>
              <a:rPr sz="3150" b="1" spc="15" dirty="0" smtClean="0">
                <a:latin typeface="Century Gothic"/>
                <a:cs typeface="Century Gothic"/>
              </a:rPr>
              <a:t>enera</a:t>
            </a:r>
            <a:r>
              <a:rPr sz="3150" b="1" spc="0" dirty="0" smtClean="0">
                <a:latin typeface="Century Gothic"/>
                <a:cs typeface="Century Gothic"/>
              </a:rPr>
              <a:t>li</a:t>
            </a:r>
            <a:r>
              <a:rPr sz="3150" b="1" spc="15" dirty="0" smtClean="0">
                <a:latin typeface="Century Gothic"/>
                <a:cs typeface="Century Gothic"/>
              </a:rPr>
              <a:t>ze </a:t>
            </a:r>
            <a:r>
              <a:rPr sz="3150" spc="5" dirty="0" smtClean="0">
                <a:latin typeface="Century Gothic"/>
                <a:cs typeface="Century Gothic"/>
              </a:rPr>
              <a:t>(</a:t>
            </a:r>
            <a:r>
              <a:rPr sz="3150" spc="15" dirty="0" smtClean="0">
                <a:latin typeface="Century Gothic"/>
                <a:cs typeface="Century Gothic"/>
              </a:rPr>
              <a:t>apply</a:t>
            </a:r>
            <a:r>
              <a:rPr sz="3150" spc="10" dirty="0" smtClean="0">
                <a:latin typeface="Century Gothic"/>
                <a:cs typeface="Century Gothic"/>
              </a:rPr>
              <a:t> in </a:t>
            </a:r>
            <a:r>
              <a:rPr sz="3150" spc="15" dirty="0" smtClean="0">
                <a:latin typeface="Century Gothic"/>
                <a:cs typeface="Century Gothic"/>
              </a:rPr>
              <a:t>multiple</a:t>
            </a:r>
            <a:r>
              <a:rPr sz="3150" spc="10" dirty="0" smtClean="0">
                <a:latin typeface="Century Gothic"/>
                <a:cs typeface="Century Gothic"/>
              </a:rPr>
              <a:t> settings)</a:t>
            </a:r>
            <a:endParaRPr sz="31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4600" y="539261"/>
            <a:ext cx="9633800" cy="11625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Socia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Skill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Instructio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lang="en-US"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/>
            </a:r>
            <a:br>
              <a:rPr lang="en-US"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Intensiv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Level</a:t>
            </a:r>
            <a:endParaRPr sz="38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 marR="138430" indent="-189230">
              <a:lnSpc>
                <a:spcPts val="35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Link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with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functional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assessment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behavior planning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2"/>
              </a:spcBef>
              <a:buClr>
                <a:srgbClr val="24603B"/>
              </a:buClr>
              <a:buFont typeface="Arial"/>
              <a:buChar char="•"/>
            </a:pPr>
            <a:endParaRPr sz="600"/>
          </a:p>
          <a:p>
            <a:pPr marL="201295" marR="12700" indent="-189230">
              <a:lnSpc>
                <a:spcPct val="1008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C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eate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individualized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plans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within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the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context 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the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Universal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(</a:t>
            </a:r>
            <a:r>
              <a:rPr sz="2950" spc="0" dirty="0" smtClean="0">
                <a:latin typeface="Century Gothic"/>
                <a:cs typeface="Century Gothic"/>
              </a:rPr>
              <a:t>school-wide)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social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skills instruction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e-teach</a:t>
            </a:r>
            <a:r>
              <a:rPr sz="2950" spc="5" dirty="0" smtClean="0">
                <a:latin typeface="Century Gothic"/>
                <a:cs typeface="Century Gothic"/>
              </a:rPr>
              <a:t>, </a:t>
            </a: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e-cor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ect</a:t>
            </a:r>
            <a:r>
              <a:rPr sz="2950" spc="5" dirty="0" smtClean="0">
                <a:latin typeface="Century Gothic"/>
                <a:cs typeface="Century Gothic"/>
              </a:rPr>
              <a:t>,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e-teach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800"/>
              </a:lnSpc>
              <a:spcBef>
                <a:spcPts val="10"/>
              </a:spcBef>
              <a:buClr>
                <a:srgbClr val="24603B"/>
              </a:buClr>
              <a:buFont typeface="Arial"/>
              <a:buChar char="•"/>
            </a:pPr>
            <a:endParaRPr sz="8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Integrate</a:t>
            </a:r>
            <a:r>
              <a:rPr sz="2950" spc="10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what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the</a:t>
            </a:r>
            <a:r>
              <a:rPr sz="2950" spc="10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student</a:t>
            </a:r>
            <a:r>
              <a:rPr sz="2950" spc="10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does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well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800"/>
              </a:lnSpc>
              <a:spcBef>
                <a:spcPts val="30"/>
              </a:spcBef>
              <a:buClr>
                <a:srgbClr val="24603B"/>
              </a:buClr>
              <a:buFont typeface="Arial"/>
              <a:buChar char="•"/>
            </a:pPr>
            <a:endParaRPr sz="800"/>
          </a:p>
          <a:p>
            <a:pPr marL="201295" marR="706755" indent="-189230">
              <a:lnSpc>
                <a:spcPts val="3529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Evidence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generalization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should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include school</a:t>
            </a:r>
            <a:r>
              <a:rPr sz="2950" spc="5" dirty="0" smtClean="0">
                <a:latin typeface="Century Gothic"/>
                <a:cs typeface="Century Gothic"/>
              </a:rPr>
              <a:t>, </a:t>
            </a:r>
            <a:r>
              <a:rPr sz="2950" spc="0" dirty="0" smtClean="0">
                <a:latin typeface="Century Gothic"/>
                <a:cs typeface="Century Gothic"/>
              </a:rPr>
              <a:t>home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community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Som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425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Examples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65" y="1992834"/>
            <a:ext cx="4020820" cy="316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S</a:t>
            </a:r>
            <a:r>
              <a:rPr sz="2950" spc="-5" dirty="0" smtClean="0">
                <a:latin typeface="Century Gothic"/>
                <a:cs typeface="Century Gothic"/>
              </a:rPr>
              <a:t>e</a:t>
            </a:r>
            <a:r>
              <a:rPr sz="2950" spc="0" dirty="0" smtClean="0">
                <a:latin typeface="Century Gothic"/>
                <a:cs typeface="Century Gothic"/>
              </a:rPr>
              <a:t>cond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Step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Social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Cognition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Inc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edible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265" dirty="0" smtClean="0">
                <a:latin typeface="Century Gothic"/>
                <a:cs typeface="Century Gothic"/>
              </a:rPr>
              <a:t>Y</a:t>
            </a:r>
            <a:r>
              <a:rPr sz="2950" spc="0" dirty="0" smtClean="0">
                <a:latin typeface="Century Gothic"/>
                <a:cs typeface="Century Gothic"/>
              </a:rPr>
              <a:t>ears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800"/>
              </a:lnSpc>
              <a:spcBef>
                <a:spcPts val="10"/>
              </a:spcBef>
              <a:buClr>
                <a:srgbClr val="24603B"/>
              </a:buClr>
              <a:buFont typeface="Arial"/>
              <a:buChar char="•"/>
            </a:pPr>
            <a:endParaRPr sz="8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Check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Connect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C</a:t>
            </a:r>
            <a:r>
              <a:rPr sz="2950" spc="-5" dirty="0" smtClean="0">
                <a:latin typeface="Century Gothic"/>
                <a:cs typeface="Century Gothic"/>
              </a:rPr>
              <a:t>A</a:t>
            </a:r>
            <a:r>
              <a:rPr sz="2950" spc="0" dirty="0" smtClean="0">
                <a:latin typeface="Century Gothic"/>
                <a:cs typeface="Century Gothic"/>
              </a:rPr>
              <a:t>S</a:t>
            </a:r>
            <a:r>
              <a:rPr sz="2950" spc="-5" dirty="0" smtClean="0">
                <a:latin typeface="Century Gothic"/>
                <a:cs typeface="Century Gothic"/>
              </a:rPr>
              <a:t>E</a:t>
            </a:r>
            <a:r>
              <a:rPr sz="2950" spc="0" dirty="0" smtClean="0">
                <a:latin typeface="Century Gothic"/>
                <a:cs typeface="Century Gothic"/>
              </a:rPr>
              <a:t>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WEBSITE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2950" b="1" i="1" spc="-5" dirty="0" smtClean="0">
                <a:latin typeface="Century Gothic"/>
                <a:cs typeface="Century Gothic"/>
              </a:rPr>
              <a:t>Wha</a:t>
            </a:r>
            <a:r>
              <a:rPr sz="2950" b="1" i="1" spc="0" dirty="0" smtClean="0">
                <a:latin typeface="Century Gothic"/>
                <a:cs typeface="Century Gothic"/>
              </a:rPr>
              <a:t>t</a:t>
            </a:r>
            <a:r>
              <a:rPr sz="2950" b="1" i="1" spc="5" dirty="0" smtClean="0">
                <a:latin typeface="Century Gothic"/>
                <a:cs typeface="Century Gothic"/>
              </a:rPr>
              <a:t> </a:t>
            </a:r>
            <a:r>
              <a:rPr sz="2950" b="1" i="1" spc="-5" dirty="0" smtClean="0">
                <a:latin typeface="Century Gothic"/>
                <a:cs typeface="Century Gothic"/>
              </a:rPr>
              <a:t>d</a:t>
            </a:r>
            <a:r>
              <a:rPr sz="2950" b="1" i="1" spc="0" dirty="0" smtClean="0">
                <a:latin typeface="Century Gothic"/>
                <a:cs typeface="Century Gothic"/>
              </a:rPr>
              <a:t>o</a:t>
            </a:r>
            <a:r>
              <a:rPr sz="2950" b="1" i="1" spc="5" dirty="0" smtClean="0">
                <a:latin typeface="Century Gothic"/>
                <a:cs typeface="Century Gothic"/>
              </a:rPr>
              <a:t> </a:t>
            </a:r>
            <a:r>
              <a:rPr sz="2950" b="1" i="1" spc="-5" dirty="0" smtClean="0">
                <a:latin typeface="Century Gothic"/>
                <a:cs typeface="Century Gothic"/>
              </a:rPr>
              <a:t>yo</a:t>
            </a:r>
            <a:r>
              <a:rPr sz="2950" b="1" i="1" spc="0" dirty="0" smtClean="0">
                <a:latin typeface="Century Gothic"/>
                <a:cs typeface="Century Gothic"/>
              </a:rPr>
              <a:t>u</a:t>
            </a:r>
            <a:r>
              <a:rPr sz="2950" b="1" i="1" spc="5" dirty="0" smtClean="0">
                <a:latin typeface="Century Gothic"/>
                <a:cs typeface="Century Gothic"/>
              </a:rPr>
              <a:t> </a:t>
            </a:r>
            <a:r>
              <a:rPr sz="2950" b="1" i="1" spc="-5" dirty="0" smtClean="0">
                <a:latin typeface="Century Gothic"/>
                <a:cs typeface="Century Gothic"/>
              </a:rPr>
              <a:t>use?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83299" y="6497683"/>
            <a:ext cx="52768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Consequenc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Strategies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3471" y="6703419"/>
            <a:ext cx="1247775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84480">
              <a:lnSpc>
                <a:spcPct val="102099"/>
              </a:lnSpc>
            </a:pP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965" y="1989687"/>
            <a:ext cx="8312784" cy="4192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699"/>
              </a:lnSpc>
              <a:tabLst>
                <a:tab pos="4946650" algn="l"/>
                <a:tab pos="6015355" algn="l"/>
              </a:tabLst>
            </a:pPr>
            <a:r>
              <a:rPr sz="2950" b="1" i="1" spc="-5" dirty="0" smtClean="0">
                <a:latin typeface="Century Gothic"/>
                <a:cs typeface="Century Gothic"/>
              </a:rPr>
              <a:t>Consequence</a:t>
            </a:r>
            <a:r>
              <a:rPr sz="2950" b="1" i="1" spc="0" dirty="0" smtClean="0">
                <a:latin typeface="Century Gothic"/>
                <a:cs typeface="Century Gothic"/>
              </a:rPr>
              <a:t>s</a:t>
            </a:r>
            <a:r>
              <a:rPr sz="2950" b="1" i="1" spc="5" dirty="0" smtClean="0">
                <a:latin typeface="Century Gothic"/>
                <a:cs typeface="Century Gothic"/>
              </a:rPr>
              <a:t> </a:t>
            </a:r>
            <a:r>
              <a:rPr sz="2950" b="1" i="1" spc="-5" dirty="0" smtClean="0">
                <a:latin typeface="Century Gothic"/>
                <a:cs typeface="Century Gothic"/>
              </a:rPr>
              <a:t>strategies</a:t>
            </a:r>
            <a:r>
              <a:rPr sz="2950" b="1" i="1" spc="0" dirty="0" smtClean="0">
                <a:latin typeface="Century Gothic"/>
                <a:cs typeface="Century Gothic"/>
              </a:rPr>
              <a:t>:	</a:t>
            </a:r>
            <a:r>
              <a:rPr sz="2950" spc="0" dirty="0" smtClean="0">
                <a:latin typeface="Century Gothic"/>
                <a:cs typeface="Century Gothic"/>
              </a:rPr>
              <a:t>minimize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einfo</a:t>
            </a:r>
            <a:r>
              <a:rPr sz="2950" spc="-2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cement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for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oblem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behavio</a:t>
            </a:r>
            <a:r>
              <a:rPr sz="2950" spc="-315" dirty="0" smtClean="0">
                <a:latin typeface="Century Gothic"/>
                <a:cs typeface="Century Gothic"/>
              </a:rPr>
              <a:t>r</a:t>
            </a:r>
            <a:r>
              <a:rPr sz="2950" spc="5" dirty="0" smtClean="0">
                <a:latin typeface="Century Gothic"/>
                <a:cs typeface="Century Gothic"/>
              </a:rPr>
              <a:t>, </a:t>
            </a:r>
            <a:r>
              <a:rPr sz="2950" spc="0" dirty="0" smtClean="0">
                <a:latin typeface="Century Gothic"/>
                <a:cs typeface="Century Gothic"/>
              </a:rPr>
              <a:t>inc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ease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einfo</a:t>
            </a:r>
            <a:r>
              <a:rPr sz="2950" spc="-2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cement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for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desirable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behavio</a:t>
            </a:r>
            <a:r>
              <a:rPr sz="2950" spc="-315" dirty="0" smtClean="0">
                <a:latin typeface="Century Gothic"/>
                <a:cs typeface="Century Gothic"/>
              </a:rPr>
              <a:t>r</a:t>
            </a:r>
            <a:r>
              <a:rPr sz="2950" spc="5" dirty="0" smtClean="0">
                <a:latin typeface="Century Gothic"/>
                <a:cs typeface="Century Gothic"/>
              </a:rPr>
              <a:t>, </a:t>
            </a:r>
            <a:r>
              <a:rPr sz="2950" spc="0" dirty="0" smtClean="0">
                <a:latin typeface="Century Gothic"/>
                <a:cs typeface="Century Gothic"/>
              </a:rPr>
              <a:t>or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edi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ect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alte</a:t>
            </a:r>
            <a:r>
              <a:rPr sz="2950" spc="60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native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behavio</a:t>
            </a:r>
            <a:r>
              <a:rPr sz="2950" spc="-220" dirty="0" smtClean="0">
                <a:latin typeface="Century Gothic"/>
                <a:cs typeface="Century Gothic"/>
              </a:rPr>
              <a:t>r</a:t>
            </a:r>
            <a:r>
              <a:rPr sz="2950" spc="5" dirty="0" smtClean="0">
                <a:latin typeface="Century Gothic"/>
                <a:cs typeface="Century Gothic"/>
              </a:rPr>
              <a:t>.	Strategies should </a:t>
            </a:r>
            <a:r>
              <a:rPr sz="2950" spc="0" dirty="0" smtClean="0">
                <a:latin typeface="Century Gothic"/>
                <a:cs typeface="Century Gothic"/>
              </a:rPr>
              <a:t>be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designed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combination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with teaching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strategies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950" b="1" i="1" dirty="0" smtClean="0">
                <a:latin typeface="Century Gothic"/>
                <a:cs typeface="Century Gothic"/>
              </a:rPr>
              <a:t>Exa</a:t>
            </a:r>
            <a:r>
              <a:rPr sz="2950" b="1" i="1" spc="-5" dirty="0" smtClean="0">
                <a:latin typeface="Century Gothic"/>
                <a:cs typeface="Century Gothic"/>
              </a:rPr>
              <a:t>m</a:t>
            </a:r>
            <a:r>
              <a:rPr sz="2950" b="1" i="1" spc="0" dirty="0" smtClean="0">
                <a:latin typeface="Century Gothic"/>
                <a:cs typeface="Century Gothic"/>
              </a:rPr>
              <a:t>pl</a:t>
            </a:r>
            <a:r>
              <a:rPr sz="2950" b="1" i="1" spc="-5" dirty="0" smtClean="0">
                <a:latin typeface="Century Gothic"/>
                <a:cs typeface="Century Gothic"/>
              </a:rPr>
              <a:t>es</a:t>
            </a:r>
            <a:r>
              <a:rPr sz="2950" b="1" i="1" spc="0" dirty="0" smtClean="0">
                <a:latin typeface="Century Gothic"/>
                <a:cs typeface="Century Gothic"/>
              </a:rPr>
              <a:t>: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206375" algn="l"/>
              </a:tabLst>
            </a:pPr>
            <a:r>
              <a:rPr sz="2550" spc="-25" dirty="0" smtClean="0">
                <a:latin typeface="Century Gothic"/>
                <a:cs typeface="Century Gothic"/>
              </a:rPr>
              <a:t>N</a:t>
            </a:r>
            <a:r>
              <a:rPr sz="2550" spc="-15" dirty="0" smtClean="0">
                <a:latin typeface="Century Gothic"/>
                <a:cs typeface="Century Gothic"/>
              </a:rPr>
              <a:t>on-contingent </a:t>
            </a:r>
            <a:r>
              <a:rPr sz="2550" spc="-10" dirty="0" smtClean="0">
                <a:latin typeface="Century Gothic"/>
                <a:cs typeface="Century Gothic"/>
              </a:rPr>
              <a:t>r</a:t>
            </a:r>
            <a:r>
              <a:rPr sz="2550" spc="-15" dirty="0" smtClean="0">
                <a:latin typeface="Century Gothic"/>
                <a:cs typeface="Century Gothic"/>
              </a:rPr>
              <a:t>einfo</a:t>
            </a:r>
            <a:r>
              <a:rPr sz="2550" spc="-20" dirty="0" smtClean="0">
                <a:latin typeface="Century Gothic"/>
                <a:cs typeface="Century Gothic"/>
              </a:rPr>
              <a:t>rcer</a:t>
            </a:r>
            <a:r>
              <a:rPr sz="2550" spc="-10" dirty="0" smtClean="0">
                <a:latin typeface="Century Gothic"/>
                <a:cs typeface="Century Gothic"/>
              </a:rPr>
              <a:t>s</a:t>
            </a:r>
            <a:endParaRPr sz="25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206375" algn="l"/>
              </a:tabLst>
            </a:pPr>
            <a:r>
              <a:rPr sz="2550" spc="0" dirty="0" smtClean="0">
                <a:latin typeface="Century Gothic"/>
                <a:cs typeface="Century Gothic"/>
              </a:rPr>
              <a:t>R</a:t>
            </a:r>
            <a:r>
              <a:rPr sz="2550" spc="-15" dirty="0" smtClean="0">
                <a:latin typeface="Century Gothic"/>
                <a:cs typeface="Century Gothic"/>
              </a:rPr>
              <a:t>edi</a:t>
            </a:r>
            <a:r>
              <a:rPr sz="2550" spc="-10" dirty="0" smtClean="0">
                <a:latin typeface="Century Gothic"/>
                <a:cs typeface="Century Gothic"/>
              </a:rPr>
              <a:t>r</a:t>
            </a:r>
            <a:r>
              <a:rPr sz="2550" spc="-20" dirty="0" smtClean="0">
                <a:latin typeface="Century Gothic"/>
                <a:cs typeface="Century Gothic"/>
              </a:rPr>
              <a:t>ect</a:t>
            </a:r>
            <a:r>
              <a:rPr sz="2550" spc="-15" dirty="0" smtClean="0">
                <a:latin typeface="Century Gothic"/>
                <a:cs typeface="Century Gothic"/>
              </a:rPr>
              <a:t>ion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965" y="6258823"/>
            <a:ext cx="1711960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206375" algn="l"/>
              </a:tabLst>
            </a:pPr>
            <a:r>
              <a:rPr sz="2550" spc="-15" dirty="0" smtClean="0">
                <a:latin typeface="Century Gothic"/>
                <a:cs typeface="Century Gothic"/>
              </a:rPr>
              <a:t>Extinction</a:t>
            </a:r>
            <a:endParaRPr sz="2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7844" y="243447"/>
            <a:ext cx="5161715" cy="7277792"/>
          </a:xfrm>
          <a:custGeom>
            <a:avLst/>
            <a:gdLst/>
            <a:ahLst/>
            <a:cxnLst/>
            <a:rect l="l" t="t" r="r" b="b"/>
            <a:pathLst>
              <a:path w="5161715" h="7277792">
                <a:moveTo>
                  <a:pt x="3977389" y="0"/>
                </a:moveTo>
                <a:lnTo>
                  <a:pt x="3274070" y="0"/>
                </a:lnTo>
                <a:lnTo>
                  <a:pt x="0" y="7277792"/>
                </a:lnTo>
                <a:lnTo>
                  <a:pt x="5161715" y="7277792"/>
                </a:lnTo>
                <a:lnTo>
                  <a:pt x="5161715" y="2632586"/>
                </a:lnTo>
                <a:lnTo>
                  <a:pt x="3977389" y="0"/>
                </a:lnTo>
                <a:close/>
              </a:path>
            </a:pathLst>
          </a:custGeom>
          <a:solidFill>
            <a:srgbClr val="D81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4600" y="2236589"/>
            <a:ext cx="2534920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830"/>
              </a:lnSpc>
            </a:pPr>
            <a:r>
              <a:rPr sz="5700" b="1" spc="-110" dirty="0" smtClean="0">
                <a:solidFill>
                  <a:srgbClr val="CC0000"/>
                </a:solidFill>
                <a:latin typeface="Century Gothic"/>
                <a:cs typeface="Century Gothic"/>
              </a:rPr>
              <a:t>Activity</a:t>
            </a:r>
            <a:endParaRPr sz="5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600" y="3608323"/>
            <a:ext cx="4800600" cy="3260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7205" marR="1737995" indent="-485140">
              <a:lnSpc>
                <a:spcPct val="1004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497205" algn="l"/>
              </a:tabLst>
            </a:pP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Revie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consequence brainsto</a:t>
            </a:r>
            <a:r>
              <a:rPr sz="2950" spc="80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list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32"/>
              </a:spcBef>
              <a:buClr>
                <a:srgbClr val="24603B"/>
              </a:buClr>
              <a:buFont typeface="Arial"/>
              <a:buChar char="•"/>
            </a:pPr>
            <a:endParaRPr sz="600"/>
          </a:p>
          <a:p>
            <a:pPr marL="497205" marR="12700" indent="-485140">
              <a:lnSpc>
                <a:spcPct val="1012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497205" algn="l"/>
              </a:tabLst>
            </a:pPr>
            <a:r>
              <a:rPr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List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some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consequence strategies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your student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in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F-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SP p</a:t>
            </a:r>
            <a:r>
              <a:rPr sz="2950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otocol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Support</a:t>
            </a:r>
            <a:r>
              <a:rPr sz="425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Practices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965" y="1992834"/>
            <a:ext cx="8304530" cy="3470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90" dirty="0" smtClean="0">
                <a:latin typeface="Century Gothic"/>
                <a:cs typeface="Century Gothic"/>
              </a:rPr>
              <a:t>T</a:t>
            </a:r>
            <a:r>
              <a:rPr sz="2950" spc="0" dirty="0" smtClean="0">
                <a:latin typeface="Century Gothic"/>
                <a:cs typeface="Century Gothic"/>
              </a:rPr>
              <a:t>rauma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info</a:t>
            </a:r>
            <a:r>
              <a:rPr sz="2950" spc="80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med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Ca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5" dirty="0" smtClean="0">
                <a:latin typeface="Century Gothic"/>
                <a:cs typeface="Century Gothic"/>
              </a:rPr>
              <a:t>D</a:t>
            </a:r>
            <a:r>
              <a:rPr sz="2950" spc="0" dirty="0" smtClean="0">
                <a:latin typeface="Century Gothic"/>
                <a:cs typeface="Century Gothic"/>
              </a:rPr>
              <a:t>e-escalation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Relationship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Building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Skills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LSCI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trainings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34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488950" lvl="1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15" dirty="0" smtClean="0">
                <a:latin typeface="Century Gothic"/>
                <a:cs typeface="Century Gothic"/>
              </a:rPr>
              <a:t>B</a:t>
            </a:r>
            <a:r>
              <a:rPr sz="2550" spc="-10" dirty="0" smtClean="0">
                <a:latin typeface="Century Gothic"/>
                <a:cs typeface="Century Gothic"/>
              </a:rPr>
              <a:t>r</a:t>
            </a:r>
            <a:r>
              <a:rPr sz="2550" spc="-20" dirty="0" smtClean="0">
                <a:latin typeface="Century Gothic"/>
                <a:cs typeface="Century Gothic"/>
              </a:rPr>
              <a:t>eaking The Confl</a:t>
            </a:r>
            <a:r>
              <a:rPr sz="2550" spc="-5" dirty="0" smtClean="0">
                <a:latin typeface="Century Gothic"/>
                <a:cs typeface="Century Gothic"/>
              </a:rPr>
              <a:t>ict </a:t>
            </a:r>
            <a:r>
              <a:rPr sz="2550" spc="-15" dirty="0" smtClean="0">
                <a:latin typeface="Century Gothic"/>
                <a:cs typeface="Century Gothic"/>
              </a:rPr>
              <a:t>Cycle (</a:t>
            </a:r>
            <a:r>
              <a:rPr sz="2550" spc="-10" dirty="0" smtClean="0">
                <a:latin typeface="Century Gothic"/>
                <a:cs typeface="Century Gothic"/>
              </a:rPr>
              <a:t>all </a:t>
            </a:r>
            <a:r>
              <a:rPr sz="2550" spc="-15" dirty="0" smtClean="0">
                <a:latin typeface="Century Gothic"/>
                <a:cs typeface="Century Gothic"/>
              </a:rPr>
              <a:t>Sta</a:t>
            </a:r>
            <a:r>
              <a:rPr sz="2550" spc="5" dirty="0" smtClean="0">
                <a:latin typeface="Century Gothic"/>
                <a:cs typeface="Century Gothic"/>
              </a:rPr>
              <a:t>f</a:t>
            </a:r>
            <a:r>
              <a:rPr sz="2550" spc="0" dirty="0" smtClean="0">
                <a:latin typeface="Century Gothic"/>
                <a:cs typeface="Century Gothic"/>
              </a:rPr>
              <a:t>f)</a:t>
            </a:r>
            <a:endParaRPr sz="2550">
              <a:latin typeface="Century Gothic"/>
              <a:cs typeface="Century Gothic"/>
            </a:endParaRPr>
          </a:p>
          <a:p>
            <a:pPr lvl="1">
              <a:lnSpc>
                <a:spcPts val="500"/>
              </a:lnSpc>
              <a:spcBef>
                <a:spcPts val="48"/>
              </a:spcBef>
              <a:buClr>
                <a:srgbClr val="24603B"/>
              </a:buClr>
              <a:buFont typeface="Arial"/>
              <a:buChar char="•"/>
            </a:pPr>
            <a:endParaRPr sz="500"/>
          </a:p>
          <a:p>
            <a:pPr marL="488950" lvl="1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120" dirty="0" smtClean="0">
                <a:latin typeface="Century Gothic"/>
                <a:cs typeface="Century Gothic"/>
              </a:rPr>
              <a:t>T</a:t>
            </a:r>
            <a:r>
              <a:rPr sz="2550" spc="0" dirty="0" smtClean="0">
                <a:latin typeface="Century Gothic"/>
                <a:cs typeface="Century Gothic"/>
              </a:rPr>
              <a:t>u</a:t>
            </a:r>
            <a:r>
              <a:rPr sz="2550" spc="50" dirty="0" smtClean="0">
                <a:latin typeface="Century Gothic"/>
                <a:cs typeface="Century Gothic"/>
              </a:rPr>
              <a:t>r</a:t>
            </a:r>
            <a:r>
              <a:rPr sz="2550" spc="-15" dirty="0" smtClean="0">
                <a:latin typeface="Century Gothic"/>
                <a:cs typeface="Century Gothic"/>
              </a:rPr>
              <a:t>ning </a:t>
            </a:r>
            <a:r>
              <a:rPr sz="2550" spc="-25" dirty="0" smtClean="0">
                <a:latin typeface="Century Gothic"/>
                <a:cs typeface="Century Gothic"/>
              </a:rPr>
              <a:t>D</a:t>
            </a:r>
            <a:r>
              <a:rPr sz="2550" spc="-20" dirty="0" smtClean="0">
                <a:latin typeface="Century Gothic"/>
                <a:cs typeface="Century Gothic"/>
              </a:rPr>
              <a:t>own The Heat </a:t>
            </a:r>
            <a:r>
              <a:rPr sz="2550" spc="-10" dirty="0" smtClean="0">
                <a:latin typeface="Century Gothic"/>
                <a:cs typeface="Century Gothic"/>
              </a:rPr>
              <a:t>( </a:t>
            </a:r>
            <a:r>
              <a:rPr sz="2550" spc="-20" dirty="0" smtClean="0">
                <a:latin typeface="Century Gothic"/>
                <a:cs typeface="Century Gothic"/>
              </a:rPr>
              <a:t>some </a:t>
            </a:r>
            <a:r>
              <a:rPr sz="2550" spc="-10" dirty="0" smtClean="0">
                <a:latin typeface="Century Gothic"/>
                <a:cs typeface="Century Gothic"/>
              </a:rPr>
              <a:t>st</a:t>
            </a:r>
            <a:r>
              <a:rPr sz="2550" spc="-20" dirty="0" smtClean="0">
                <a:latin typeface="Century Gothic"/>
                <a:cs typeface="Century Gothic"/>
              </a:rPr>
              <a:t>a</a:t>
            </a:r>
            <a:r>
              <a:rPr sz="2550" spc="5" dirty="0" smtClean="0">
                <a:latin typeface="Century Gothic"/>
                <a:cs typeface="Century Gothic"/>
              </a:rPr>
              <a:t>f</a:t>
            </a:r>
            <a:r>
              <a:rPr sz="2550" spc="0" dirty="0" smtClean="0">
                <a:latin typeface="Century Gothic"/>
                <a:cs typeface="Century Gothic"/>
              </a:rPr>
              <a:t>f)</a:t>
            </a:r>
            <a:endParaRPr sz="2550">
              <a:latin typeface="Century Gothic"/>
              <a:cs typeface="Century Gothic"/>
            </a:endParaRPr>
          </a:p>
          <a:p>
            <a:pPr lvl="1">
              <a:lnSpc>
                <a:spcPts val="65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488950" lvl="1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0" dirty="0" smtClean="0">
                <a:latin typeface="Century Gothic"/>
                <a:cs typeface="Century Gothic"/>
              </a:rPr>
              <a:t>F</a:t>
            </a:r>
            <a:r>
              <a:rPr sz="2550" spc="-10" dirty="0" smtClean="0">
                <a:latin typeface="Century Gothic"/>
                <a:cs typeface="Century Gothic"/>
              </a:rPr>
              <a:t>ull L</a:t>
            </a:r>
            <a:r>
              <a:rPr sz="2550" spc="-15" dirty="0" smtClean="0">
                <a:latin typeface="Century Gothic"/>
                <a:cs typeface="Century Gothic"/>
              </a:rPr>
              <a:t>SCI training</a:t>
            </a:r>
            <a:endParaRPr sz="2550">
              <a:latin typeface="Century Gothic"/>
              <a:cs typeface="Century Gothic"/>
            </a:endParaRPr>
          </a:p>
          <a:p>
            <a:pPr lvl="1">
              <a:lnSpc>
                <a:spcPts val="650"/>
              </a:lnSpc>
              <a:spcBef>
                <a:spcPts val="24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Check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Connect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3655" y="6493362"/>
            <a:ext cx="8753475" cy="519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096884" indent="434975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70846" y="6497683"/>
            <a:ext cx="340360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04298" y="6707740"/>
            <a:ext cx="30670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ility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917797"/>
            <a:ext cx="124777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BS</a:t>
            </a:r>
            <a:r>
              <a:rPr sz="425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Strategie</a:t>
            </a:r>
            <a:r>
              <a:rPr sz="425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Base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FBA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3655" y="2312563"/>
            <a:ext cx="8730856" cy="767176"/>
          </a:xfrm>
          <a:custGeom>
            <a:avLst/>
            <a:gdLst/>
            <a:ahLst/>
            <a:cxnLst/>
            <a:rect l="l" t="t" r="r" b="b"/>
            <a:pathLst>
              <a:path w="8730856" h="767176">
                <a:moveTo>
                  <a:pt x="0" y="0"/>
                </a:moveTo>
                <a:lnTo>
                  <a:pt x="8730856" y="0"/>
                </a:lnTo>
                <a:lnTo>
                  <a:pt x="8730856" y="767176"/>
                </a:lnTo>
                <a:lnTo>
                  <a:pt x="0" y="767176"/>
                </a:lnTo>
                <a:lnTo>
                  <a:pt x="0" y="0"/>
                </a:lnTo>
                <a:close/>
              </a:path>
            </a:pathLst>
          </a:custGeom>
          <a:ln w="28042">
            <a:solidFill>
              <a:srgbClr val="E470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0198" y="2046284"/>
            <a:ext cx="6111600" cy="532557"/>
          </a:xfrm>
          <a:custGeom>
            <a:avLst/>
            <a:gdLst/>
            <a:ahLst/>
            <a:cxnLst/>
            <a:rect l="l" t="t" r="r" b="b"/>
            <a:pathLst>
              <a:path w="6111600" h="532557">
                <a:moveTo>
                  <a:pt x="6022863" y="0"/>
                </a:moveTo>
                <a:lnTo>
                  <a:pt x="75848" y="929"/>
                </a:lnTo>
                <a:lnTo>
                  <a:pt x="37117" y="16554"/>
                </a:lnTo>
                <a:lnTo>
                  <a:pt x="10131" y="47536"/>
                </a:lnTo>
                <a:lnTo>
                  <a:pt x="0" y="88761"/>
                </a:lnTo>
                <a:lnTo>
                  <a:pt x="929" y="456687"/>
                </a:lnTo>
                <a:lnTo>
                  <a:pt x="16550" y="495430"/>
                </a:lnTo>
                <a:lnTo>
                  <a:pt x="47522" y="522424"/>
                </a:lnTo>
                <a:lnTo>
                  <a:pt x="88736" y="532557"/>
                </a:lnTo>
                <a:lnTo>
                  <a:pt x="6035751" y="531628"/>
                </a:lnTo>
                <a:lnTo>
                  <a:pt x="6074482" y="516002"/>
                </a:lnTo>
                <a:lnTo>
                  <a:pt x="6101469" y="485021"/>
                </a:lnTo>
                <a:lnTo>
                  <a:pt x="6111600" y="443796"/>
                </a:lnTo>
                <a:lnTo>
                  <a:pt x="6110671" y="75869"/>
                </a:lnTo>
                <a:lnTo>
                  <a:pt x="6095049" y="37127"/>
                </a:lnTo>
                <a:lnTo>
                  <a:pt x="6064076" y="10133"/>
                </a:lnTo>
                <a:lnTo>
                  <a:pt x="6022863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0198" y="2046285"/>
            <a:ext cx="6111599" cy="532558"/>
          </a:xfrm>
          <a:custGeom>
            <a:avLst/>
            <a:gdLst/>
            <a:ahLst/>
            <a:cxnLst/>
            <a:rect l="l" t="t" r="r" b="b"/>
            <a:pathLst>
              <a:path w="6111599" h="532558">
                <a:moveTo>
                  <a:pt x="0" y="88762"/>
                </a:moveTo>
                <a:lnTo>
                  <a:pt x="10131" y="47536"/>
                </a:lnTo>
                <a:lnTo>
                  <a:pt x="37117" y="16555"/>
                </a:lnTo>
                <a:lnTo>
                  <a:pt x="75848" y="929"/>
                </a:lnTo>
                <a:lnTo>
                  <a:pt x="6022863" y="0"/>
                </a:lnTo>
                <a:lnTo>
                  <a:pt x="6037423" y="1189"/>
                </a:lnTo>
                <a:lnTo>
                  <a:pt x="6075791" y="17511"/>
                </a:lnTo>
                <a:lnTo>
                  <a:pt x="6102214" y="48989"/>
                </a:lnTo>
                <a:lnTo>
                  <a:pt x="6111599" y="443796"/>
                </a:lnTo>
                <a:lnTo>
                  <a:pt x="6110410" y="458361"/>
                </a:lnTo>
                <a:lnTo>
                  <a:pt x="6094093" y="496739"/>
                </a:lnTo>
                <a:lnTo>
                  <a:pt x="6062624" y="523170"/>
                </a:lnTo>
                <a:lnTo>
                  <a:pt x="88736" y="532558"/>
                </a:lnTo>
                <a:lnTo>
                  <a:pt x="74176" y="531369"/>
                </a:lnTo>
                <a:lnTo>
                  <a:pt x="35808" y="515047"/>
                </a:lnTo>
                <a:lnTo>
                  <a:pt x="9385" y="483569"/>
                </a:lnTo>
                <a:lnTo>
                  <a:pt x="0" y="88762"/>
                </a:lnTo>
                <a:close/>
              </a:path>
            </a:pathLst>
          </a:custGeom>
          <a:ln w="2804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3655" y="3443439"/>
            <a:ext cx="8730856" cy="1022902"/>
          </a:xfrm>
          <a:custGeom>
            <a:avLst/>
            <a:gdLst/>
            <a:ahLst/>
            <a:cxnLst/>
            <a:rect l="l" t="t" r="r" b="b"/>
            <a:pathLst>
              <a:path w="8730856" h="1022902">
                <a:moveTo>
                  <a:pt x="0" y="0"/>
                </a:moveTo>
                <a:lnTo>
                  <a:pt x="8730856" y="0"/>
                </a:lnTo>
                <a:lnTo>
                  <a:pt x="8730856" y="1022902"/>
                </a:lnTo>
                <a:lnTo>
                  <a:pt x="0" y="1022902"/>
                </a:lnTo>
                <a:lnTo>
                  <a:pt x="0" y="0"/>
                </a:lnTo>
                <a:close/>
              </a:path>
            </a:pathLst>
          </a:custGeom>
          <a:ln w="28042">
            <a:solidFill>
              <a:srgbClr val="D5D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0198" y="3177160"/>
            <a:ext cx="6111600" cy="532557"/>
          </a:xfrm>
          <a:custGeom>
            <a:avLst/>
            <a:gdLst/>
            <a:ahLst/>
            <a:cxnLst/>
            <a:rect l="l" t="t" r="r" b="b"/>
            <a:pathLst>
              <a:path w="6111600" h="532557">
                <a:moveTo>
                  <a:pt x="6022863" y="0"/>
                </a:moveTo>
                <a:lnTo>
                  <a:pt x="75848" y="929"/>
                </a:lnTo>
                <a:lnTo>
                  <a:pt x="37117" y="16554"/>
                </a:lnTo>
                <a:lnTo>
                  <a:pt x="10131" y="47536"/>
                </a:lnTo>
                <a:lnTo>
                  <a:pt x="0" y="88761"/>
                </a:lnTo>
                <a:lnTo>
                  <a:pt x="929" y="456687"/>
                </a:lnTo>
                <a:lnTo>
                  <a:pt x="16550" y="495430"/>
                </a:lnTo>
                <a:lnTo>
                  <a:pt x="47522" y="522424"/>
                </a:lnTo>
                <a:lnTo>
                  <a:pt x="88736" y="532557"/>
                </a:lnTo>
                <a:lnTo>
                  <a:pt x="6035751" y="531628"/>
                </a:lnTo>
                <a:lnTo>
                  <a:pt x="6074482" y="516002"/>
                </a:lnTo>
                <a:lnTo>
                  <a:pt x="6101469" y="485021"/>
                </a:lnTo>
                <a:lnTo>
                  <a:pt x="6111600" y="443796"/>
                </a:lnTo>
                <a:lnTo>
                  <a:pt x="6110671" y="75869"/>
                </a:lnTo>
                <a:lnTo>
                  <a:pt x="6095049" y="37127"/>
                </a:lnTo>
                <a:lnTo>
                  <a:pt x="6064076" y="10133"/>
                </a:lnTo>
                <a:lnTo>
                  <a:pt x="6022863" y="0"/>
                </a:lnTo>
                <a:close/>
              </a:path>
            </a:pathLst>
          </a:custGeom>
          <a:solidFill>
            <a:srgbClr val="D5D2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0198" y="3177160"/>
            <a:ext cx="6111599" cy="532558"/>
          </a:xfrm>
          <a:custGeom>
            <a:avLst/>
            <a:gdLst/>
            <a:ahLst/>
            <a:cxnLst/>
            <a:rect l="l" t="t" r="r" b="b"/>
            <a:pathLst>
              <a:path w="6111599" h="532558">
                <a:moveTo>
                  <a:pt x="0" y="88762"/>
                </a:moveTo>
                <a:lnTo>
                  <a:pt x="10131" y="47536"/>
                </a:lnTo>
                <a:lnTo>
                  <a:pt x="37117" y="16555"/>
                </a:lnTo>
                <a:lnTo>
                  <a:pt x="75848" y="929"/>
                </a:lnTo>
                <a:lnTo>
                  <a:pt x="6022863" y="0"/>
                </a:lnTo>
                <a:lnTo>
                  <a:pt x="6037423" y="1189"/>
                </a:lnTo>
                <a:lnTo>
                  <a:pt x="6075791" y="17511"/>
                </a:lnTo>
                <a:lnTo>
                  <a:pt x="6102214" y="48989"/>
                </a:lnTo>
                <a:lnTo>
                  <a:pt x="6111599" y="443796"/>
                </a:lnTo>
                <a:lnTo>
                  <a:pt x="6110410" y="458361"/>
                </a:lnTo>
                <a:lnTo>
                  <a:pt x="6094093" y="496739"/>
                </a:lnTo>
                <a:lnTo>
                  <a:pt x="6062624" y="523170"/>
                </a:lnTo>
                <a:lnTo>
                  <a:pt x="88736" y="532558"/>
                </a:lnTo>
                <a:lnTo>
                  <a:pt x="74176" y="531369"/>
                </a:lnTo>
                <a:lnTo>
                  <a:pt x="35808" y="515047"/>
                </a:lnTo>
                <a:lnTo>
                  <a:pt x="9385" y="483569"/>
                </a:lnTo>
                <a:lnTo>
                  <a:pt x="0" y="88762"/>
                </a:lnTo>
                <a:close/>
              </a:path>
            </a:pathLst>
          </a:custGeom>
          <a:ln w="2804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3655" y="4830039"/>
            <a:ext cx="8730856" cy="767176"/>
          </a:xfrm>
          <a:custGeom>
            <a:avLst/>
            <a:gdLst/>
            <a:ahLst/>
            <a:cxnLst/>
            <a:rect l="l" t="t" r="r" b="b"/>
            <a:pathLst>
              <a:path w="8730856" h="767176">
                <a:moveTo>
                  <a:pt x="0" y="0"/>
                </a:moveTo>
                <a:lnTo>
                  <a:pt x="8730856" y="0"/>
                </a:lnTo>
                <a:lnTo>
                  <a:pt x="8730856" y="767176"/>
                </a:lnTo>
                <a:lnTo>
                  <a:pt x="0" y="767176"/>
                </a:lnTo>
                <a:lnTo>
                  <a:pt x="0" y="0"/>
                </a:lnTo>
                <a:close/>
              </a:path>
            </a:pathLst>
          </a:custGeom>
          <a:ln w="28042">
            <a:solidFill>
              <a:srgbClr val="9FC6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0198" y="4563760"/>
            <a:ext cx="6111600" cy="532559"/>
          </a:xfrm>
          <a:custGeom>
            <a:avLst/>
            <a:gdLst/>
            <a:ahLst/>
            <a:cxnLst/>
            <a:rect l="l" t="t" r="r" b="b"/>
            <a:pathLst>
              <a:path w="6111600" h="532559">
                <a:moveTo>
                  <a:pt x="6022863" y="0"/>
                </a:moveTo>
                <a:lnTo>
                  <a:pt x="75848" y="929"/>
                </a:lnTo>
                <a:lnTo>
                  <a:pt x="37117" y="16555"/>
                </a:lnTo>
                <a:lnTo>
                  <a:pt x="10131" y="47536"/>
                </a:lnTo>
                <a:lnTo>
                  <a:pt x="0" y="88761"/>
                </a:lnTo>
                <a:lnTo>
                  <a:pt x="929" y="456688"/>
                </a:lnTo>
                <a:lnTo>
                  <a:pt x="16550" y="495430"/>
                </a:lnTo>
                <a:lnTo>
                  <a:pt x="47522" y="522425"/>
                </a:lnTo>
                <a:lnTo>
                  <a:pt x="88736" y="532559"/>
                </a:lnTo>
                <a:lnTo>
                  <a:pt x="6035751" y="531629"/>
                </a:lnTo>
                <a:lnTo>
                  <a:pt x="6074482" y="516003"/>
                </a:lnTo>
                <a:lnTo>
                  <a:pt x="6101469" y="485022"/>
                </a:lnTo>
                <a:lnTo>
                  <a:pt x="6111600" y="443797"/>
                </a:lnTo>
                <a:lnTo>
                  <a:pt x="6110671" y="75869"/>
                </a:lnTo>
                <a:lnTo>
                  <a:pt x="6095049" y="37128"/>
                </a:lnTo>
                <a:lnTo>
                  <a:pt x="6064076" y="10134"/>
                </a:lnTo>
                <a:lnTo>
                  <a:pt x="6022863" y="0"/>
                </a:lnTo>
                <a:close/>
              </a:path>
            </a:pathLst>
          </a:custGeom>
          <a:solidFill>
            <a:srgbClr val="9FC6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0198" y="4563760"/>
            <a:ext cx="6111599" cy="532558"/>
          </a:xfrm>
          <a:custGeom>
            <a:avLst/>
            <a:gdLst/>
            <a:ahLst/>
            <a:cxnLst/>
            <a:rect l="l" t="t" r="r" b="b"/>
            <a:pathLst>
              <a:path w="6111599" h="532558">
                <a:moveTo>
                  <a:pt x="0" y="88761"/>
                </a:moveTo>
                <a:lnTo>
                  <a:pt x="10131" y="47536"/>
                </a:lnTo>
                <a:lnTo>
                  <a:pt x="37117" y="16554"/>
                </a:lnTo>
                <a:lnTo>
                  <a:pt x="75848" y="929"/>
                </a:lnTo>
                <a:lnTo>
                  <a:pt x="6022863" y="0"/>
                </a:lnTo>
                <a:lnTo>
                  <a:pt x="6037423" y="1189"/>
                </a:lnTo>
                <a:lnTo>
                  <a:pt x="6075791" y="17511"/>
                </a:lnTo>
                <a:lnTo>
                  <a:pt x="6102214" y="48989"/>
                </a:lnTo>
                <a:lnTo>
                  <a:pt x="6111599" y="443796"/>
                </a:lnTo>
                <a:lnTo>
                  <a:pt x="6110410" y="458361"/>
                </a:lnTo>
                <a:lnTo>
                  <a:pt x="6094093" y="496739"/>
                </a:lnTo>
                <a:lnTo>
                  <a:pt x="6062624" y="523170"/>
                </a:lnTo>
                <a:lnTo>
                  <a:pt x="88736" y="532558"/>
                </a:lnTo>
                <a:lnTo>
                  <a:pt x="74176" y="531369"/>
                </a:lnTo>
                <a:lnTo>
                  <a:pt x="35808" y="515047"/>
                </a:lnTo>
                <a:lnTo>
                  <a:pt x="9385" y="483569"/>
                </a:lnTo>
                <a:lnTo>
                  <a:pt x="0" y="88761"/>
                </a:lnTo>
                <a:close/>
              </a:path>
            </a:pathLst>
          </a:custGeom>
          <a:ln w="2804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3655" y="5960915"/>
            <a:ext cx="8730856" cy="1051316"/>
          </a:xfrm>
          <a:custGeom>
            <a:avLst/>
            <a:gdLst/>
            <a:ahLst/>
            <a:cxnLst/>
            <a:rect l="l" t="t" r="r" b="b"/>
            <a:pathLst>
              <a:path w="8730856" h="1051316">
                <a:moveTo>
                  <a:pt x="0" y="0"/>
                </a:moveTo>
                <a:lnTo>
                  <a:pt x="8730856" y="0"/>
                </a:lnTo>
                <a:lnTo>
                  <a:pt x="8730856" y="1051316"/>
                </a:lnTo>
                <a:lnTo>
                  <a:pt x="0" y="10513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3655" y="5960915"/>
            <a:ext cx="8730856" cy="1051316"/>
          </a:xfrm>
          <a:custGeom>
            <a:avLst/>
            <a:gdLst/>
            <a:ahLst/>
            <a:cxnLst/>
            <a:rect l="l" t="t" r="r" b="b"/>
            <a:pathLst>
              <a:path w="8730856" h="1051316">
                <a:moveTo>
                  <a:pt x="0" y="0"/>
                </a:moveTo>
                <a:lnTo>
                  <a:pt x="8730856" y="0"/>
                </a:lnTo>
                <a:lnTo>
                  <a:pt x="8730856" y="1051316"/>
                </a:lnTo>
                <a:lnTo>
                  <a:pt x="0" y="1051316"/>
                </a:lnTo>
                <a:lnTo>
                  <a:pt x="0" y="0"/>
                </a:lnTo>
                <a:close/>
              </a:path>
            </a:pathLst>
          </a:custGeom>
          <a:ln w="28042">
            <a:solidFill>
              <a:srgbClr val="941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0198" y="5694635"/>
            <a:ext cx="6111600" cy="532559"/>
          </a:xfrm>
          <a:custGeom>
            <a:avLst/>
            <a:gdLst/>
            <a:ahLst/>
            <a:cxnLst/>
            <a:rect l="l" t="t" r="r" b="b"/>
            <a:pathLst>
              <a:path w="6111600" h="532559">
                <a:moveTo>
                  <a:pt x="6022863" y="0"/>
                </a:moveTo>
                <a:lnTo>
                  <a:pt x="75848" y="929"/>
                </a:lnTo>
                <a:lnTo>
                  <a:pt x="37117" y="16555"/>
                </a:lnTo>
                <a:lnTo>
                  <a:pt x="10131" y="47536"/>
                </a:lnTo>
                <a:lnTo>
                  <a:pt x="0" y="88761"/>
                </a:lnTo>
                <a:lnTo>
                  <a:pt x="929" y="456688"/>
                </a:lnTo>
                <a:lnTo>
                  <a:pt x="16550" y="495430"/>
                </a:lnTo>
                <a:lnTo>
                  <a:pt x="47523" y="522425"/>
                </a:lnTo>
                <a:lnTo>
                  <a:pt x="88736" y="532559"/>
                </a:lnTo>
                <a:lnTo>
                  <a:pt x="6035752" y="531629"/>
                </a:lnTo>
                <a:lnTo>
                  <a:pt x="6074483" y="516003"/>
                </a:lnTo>
                <a:lnTo>
                  <a:pt x="6101469" y="485021"/>
                </a:lnTo>
                <a:lnTo>
                  <a:pt x="6111600" y="443796"/>
                </a:lnTo>
                <a:lnTo>
                  <a:pt x="6110671" y="75869"/>
                </a:lnTo>
                <a:lnTo>
                  <a:pt x="6095049" y="37128"/>
                </a:lnTo>
                <a:lnTo>
                  <a:pt x="6064076" y="10134"/>
                </a:lnTo>
                <a:lnTo>
                  <a:pt x="6022863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0198" y="5694635"/>
            <a:ext cx="6111599" cy="532558"/>
          </a:xfrm>
          <a:custGeom>
            <a:avLst/>
            <a:gdLst/>
            <a:ahLst/>
            <a:cxnLst/>
            <a:rect l="l" t="t" r="r" b="b"/>
            <a:pathLst>
              <a:path w="6111599" h="532558">
                <a:moveTo>
                  <a:pt x="0" y="88761"/>
                </a:moveTo>
                <a:lnTo>
                  <a:pt x="10131" y="47536"/>
                </a:lnTo>
                <a:lnTo>
                  <a:pt x="37117" y="16554"/>
                </a:lnTo>
                <a:lnTo>
                  <a:pt x="75848" y="929"/>
                </a:lnTo>
                <a:lnTo>
                  <a:pt x="6022863" y="0"/>
                </a:lnTo>
                <a:lnTo>
                  <a:pt x="6037423" y="1189"/>
                </a:lnTo>
                <a:lnTo>
                  <a:pt x="6075791" y="17511"/>
                </a:lnTo>
                <a:lnTo>
                  <a:pt x="6102214" y="48989"/>
                </a:lnTo>
                <a:lnTo>
                  <a:pt x="6111599" y="443796"/>
                </a:lnTo>
                <a:lnTo>
                  <a:pt x="6110410" y="458361"/>
                </a:lnTo>
                <a:lnTo>
                  <a:pt x="6094093" y="496739"/>
                </a:lnTo>
                <a:lnTo>
                  <a:pt x="6062624" y="523170"/>
                </a:lnTo>
                <a:lnTo>
                  <a:pt x="88736" y="532558"/>
                </a:lnTo>
                <a:lnTo>
                  <a:pt x="74176" y="531369"/>
                </a:lnTo>
                <a:lnTo>
                  <a:pt x="35808" y="515047"/>
                </a:lnTo>
                <a:lnTo>
                  <a:pt x="9385" y="483569"/>
                </a:lnTo>
                <a:lnTo>
                  <a:pt x="0" y="88761"/>
                </a:lnTo>
                <a:close/>
              </a:path>
            </a:pathLst>
          </a:custGeom>
          <a:ln w="2804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28567" y="2164153"/>
            <a:ext cx="7259955" cy="3931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8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tting Event Strategies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87325" indent="-175260">
              <a:lnSpc>
                <a:spcPct val="100000"/>
              </a:lnSpc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latin typeface="Century Gothic"/>
                <a:cs typeface="Century Gothic"/>
              </a:rPr>
              <a:t>Understanding and add</a:t>
            </a:r>
            <a:r>
              <a:rPr sz="1800" spc="-10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essing p</a:t>
            </a:r>
            <a:r>
              <a:rPr sz="1800" spc="-10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ecipitating factors (if possible)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43"/>
              </a:spcBef>
              <a:buFont typeface="Century Gothic"/>
              <a:buChar char="•"/>
            </a:pPr>
            <a:endParaRPr sz="750"/>
          </a:p>
          <a:p>
            <a:pPr>
              <a:lnSpc>
                <a:spcPts val="1000"/>
              </a:lnSpc>
              <a:buFont typeface="Century Gothic"/>
              <a:buChar char="•"/>
            </a:pPr>
            <a:endParaRPr sz="1000"/>
          </a:p>
          <a:p>
            <a:pPr>
              <a:lnSpc>
                <a:spcPts val="1000"/>
              </a:lnSpc>
              <a:buFont typeface="Century Gothic"/>
              <a:buChar char="•"/>
            </a:pPr>
            <a:endParaRPr sz="1000"/>
          </a:p>
          <a:p>
            <a:pPr marL="28575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Antecedent Strategies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187325" marR="12700" indent="-175260">
              <a:lnSpc>
                <a:spcPts val="1910"/>
              </a:lnSpc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latin typeface="Century Gothic"/>
                <a:cs typeface="Century Gothic"/>
              </a:rPr>
              <a:t>Redesigning the lea</a:t>
            </a:r>
            <a:r>
              <a:rPr sz="1800" spc="35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ning and envi</a:t>
            </a:r>
            <a:r>
              <a:rPr sz="1800" spc="-10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onments to p</a:t>
            </a:r>
            <a:r>
              <a:rPr sz="1800" spc="-10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event p</a:t>
            </a:r>
            <a:r>
              <a:rPr sz="1800" spc="-10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oblem behaviors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ts val="850"/>
              </a:lnSpc>
              <a:spcBef>
                <a:spcPts val="25"/>
              </a:spcBef>
              <a:buFont typeface="Century Gothic"/>
              <a:buChar char="•"/>
            </a:pPr>
            <a:endParaRPr sz="850"/>
          </a:p>
          <a:p>
            <a:pPr>
              <a:lnSpc>
                <a:spcPts val="1000"/>
              </a:lnSpc>
              <a:buFont typeface="Century Gothic"/>
              <a:buChar char="•"/>
            </a:pPr>
            <a:endParaRPr sz="1000"/>
          </a:p>
          <a:p>
            <a:pPr>
              <a:lnSpc>
                <a:spcPts val="1000"/>
              </a:lnSpc>
              <a:buFont typeface="Century Gothic"/>
              <a:buChar char="•"/>
            </a:pPr>
            <a:endParaRPr sz="1000"/>
          </a:p>
          <a:p>
            <a:pPr marL="28575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Teaching Strategies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94310" indent="-182245">
              <a:lnSpc>
                <a:spcPct val="100000"/>
              </a:lnSpc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latin typeface="Century Gothic"/>
                <a:cs typeface="Century Gothic"/>
              </a:rPr>
              <a:t>defining, modeling, practicing new behaviors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43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8575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Consequence Strategies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05947" y="7127855"/>
            <a:ext cx="70548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28567" y="6314268"/>
            <a:ext cx="6158230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4310" indent="-182245">
              <a:lnSpc>
                <a:spcPct val="100000"/>
              </a:lnSpc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latin typeface="Century Gothic"/>
                <a:cs typeface="Century Gothic"/>
              </a:rPr>
              <a:t>implementing specific to generalizable </a:t>
            </a:r>
            <a:r>
              <a:rPr sz="1800" spc="-10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einfo</a:t>
            </a:r>
            <a:r>
              <a:rPr sz="1800" spc="-15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cement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28567" y="6597294"/>
            <a:ext cx="1217930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4310" indent="-182245">
              <a:lnSpc>
                <a:spcPct val="100000"/>
              </a:lnSpc>
              <a:buFont typeface="Century Gothic"/>
              <a:buChar char="•"/>
              <a:tabLst>
                <a:tab pos="194310" algn="l"/>
              </a:tabLst>
            </a:pPr>
            <a:r>
              <a:rPr sz="1800" spc="0" dirty="0" smtClean="0">
                <a:latin typeface="Century Gothic"/>
                <a:cs typeface="Century Gothic"/>
              </a:rPr>
              <a:t>teaching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8608" y="6493362"/>
            <a:ext cx="9701530" cy="1028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297545" marR="180975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80975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Resource</a:t>
            </a:r>
            <a:r>
              <a:rPr sz="425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Interventions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6499" y="1992834"/>
            <a:ext cx="7506970" cy="152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4139" algn="ctr">
              <a:lnSpc>
                <a:spcPct val="100000"/>
              </a:lnSpc>
            </a:pPr>
            <a:r>
              <a:rPr sz="2950" u="heavy" dirty="0" smtClean="0">
                <a:solidFill>
                  <a:srgbClr val="F7B615"/>
                </a:solidFill>
                <a:latin typeface="Century Gothic"/>
                <a:cs typeface="Century Gothic"/>
                <a:hlinkClick r:id="rId4"/>
              </a:rPr>
              <a:t>www</a:t>
            </a:r>
            <a:r>
              <a:rPr sz="2950" u="heavy" spc="5" dirty="0" smtClean="0">
                <a:solidFill>
                  <a:srgbClr val="F7B615"/>
                </a:solidFill>
                <a:latin typeface="Century Gothic"/>
                <a:cs typeface="Century Gothic"/>
                <a:hlinkClick r:id="rId4"/>
              </a:rPr>
              <a:t>.pbisworld.com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</a:pPr>
            <a:r>
              <a:rPr sz="2950" u="heavy" dirty="0" smtClean="0">
                <a:solidFill>
                  <a:srgbClr val="F7B615"/>
                </a:solidFill>
                <a:latin typeface="Century Gothic"/>
                <a:cs typeface="Century Gothic"/>
                <a:hlinkClick r:id="rId5"/>
              </a:rPr>
              <a:t>http</a:t>
            </a:r>
            <a:r>
              <a:rPr sz="2950" u="heavy" spc="5" dirty="0" smtClean="0">
                <a:solidFill>
                  <a:srgbClr val="F7B615"/>
                </a:solidFill>
                <a:latin typeface="Century Gothic"/>
                <a:cs typeface="Century Gothic"/>
                <a:hlinkClick r:id="rId5"/>
              </a:rPr>
              <a:t>://www.cccoe.net/social/skillslist.htm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608" y="4448394"/>
            <a:ext cx="9700951" cy="3072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900"/>
            <a:ext cx="10058400" cy="590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7010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4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600" y="2826238"/>
            <a:ext cx="2534920" cy="854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730"/>
              </a:lnSpc>
            </a:pPr>
            <a:r>
              <a:rPr sz="5700" b="1" spc="-110" dirty="0" smtClean="0">
                <a:solidFill>
                  <a:srgbClr val="CC0000"/>
                </a:solidFill>
                <a:latin typeface="Century Gothic"/>
                <a:cs typeface="Century Gothic"/>
              </a:rPr>
              <a:t>Activity</a:t>
            </a:r>
            <a:endParaRPr sz="57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600" y="4012645"/>
            <a:ext cx="4683125" cy="1347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400"/>
              </a:lnSpc>
            </a:pPr>
            <a:r>
              <a:rPr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Explo</a:t>
            </a:r>
            <a:r>
              <a:rPr sz="2950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these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esou</a:t>
            </a:r>
            <a:r>
              <a:rPr sz="2950" spc="-2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ces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&amp; identify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strategies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your student.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7844" y="243447"/>
            <a:ext cx="5161715" cy="7277792"/>
          </a:xfrm>
          <a:custGeom>
            <a:avLst/>
            <a:gdLst/>
            <a:ahLst/>
            <a:cxnLst/>
            <a:rect l="l" t="t" r="r" b="b"/>
            <a:pathLst>
              <a:path w="5161715" h="7277792">
                <a:moveTo>
                  <a:pt x="3977389" y="0"/>
                </a:moveTo>
                <a:lnTo>
                  <a:pt x="3274070" y="0"/>
                </a:lnTo>
                <a:lnTo>
                  <a:pt x="0" y="7277792"/>
                </a:lnTo>
                <a:lnTo>
                  <a:pt x="5161715" y="7277792"/>
                </a:lnTo>
                <a:lnTo>
                  <a:pt x="5161715" y="2632586"/>
                </a:lnTo>
                <a:lnTo>
                  <a:pt x="3977389" y="0"/>
                </a:lnTo>
                <a:close/>
              </a:path>
            </a:pathLst>
          </a:custGeom>
          <a:solidFill>
            <a:srgbClr val="D81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4600" y="1532396"/>
            <a:ext cx="2534920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830"/>
              </a:lnSpc>
            </a:pPr>
            <a:r>
              <a:rPr sz="5700" b="1" spc="-110" dirty="0" smtClean="0">
                <a:solidFill>
                  <a:srgbClr val="CC0000"/>
                </a:solidFill>
                <a:latin typeface="Century Gothic"/>
                <a:cs typeface="Century Gothic"/>
              </a:rPr>
              <a:t>Activity</a:t>
            </a:r>
            <a:endParaRPr sz="5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600" y="2739652"/>
            <a:ext cx="5487670" cy="233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7205" marR="103505" indent="-485140">
              <a:lnSpc>
                <a:spcPts val="35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497205" algn="l"/>
              </a:tabLst>
            </a:pPr>
            <a:r>
              <a:rPr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Find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someone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haven’t talked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with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yet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this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week.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2"/>
              </a:spcBef>
              <a:buClr>
                <a:srgbClr val="24603B"/>
              </a:buClr>
              <a:buFont typeface="Arial"/>
              <a:buChar char="•"/>
            </a:pPr>
            <a:endParaRPr sz="600"/>
          </a:p>
          <a:p>
            <a:pPr marL="497205" marR="12700" indent="-485140">
              <a:lnSpc>
                <a:spcPct val="1008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497205" algn="l"/>
              </a:tabLst>
            </a:pP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Fo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al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th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strategie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you’ve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talked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about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,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how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will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 know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f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they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worked?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en-US" sz="2700" dirty="0"/>
              <a:t>Putting the pieces together … take a critical look at your FBA/BSP</a:t>
            </a:r>
          </a:p>
          <a:p>
            <a:endParaRPr lang="en-US" sz="1300" dirty="0"/>
          </a:p>
          <a:p>
            <a:r>
              <a:rPr lang="en-US" sz="2700" dirty="0"/>
              <a:t>Revise it as needed</a:t>
            </a:r>
          </a:p>
          <a:p>
            <a:endParaRPr lang="en-US" sz="1300" dirty="0"/>
          </a:p>
          <a:p>
            <a:r>
              <a:rPr lang="en-US" sz="2700" dirty="0"/>
              <a:t>Identify parts that need additional work</a:t>
            </a:r>
          </a:p>
          <a:p>
            <a:endParaRPr lang="en-US" sz="1300" dirty="0"/>
          </a:p>
          <a:p>
            <a:r>
              <a:rPr lang="en-US" sz="2700" dirty="0"/>
              <a:t>Make a plan around how you’ll share this process with other teams and team members</a:t>
            </a:r>
          </a:p>
          <a:p>
            <a:endParaRPr lang="en-US" sz="1300" dirty="0"/>
          </a:p>
          <a:p>
            <a:r>
              <a:rPr lang="en-US" sz="2700" dirty="0"/>
              <a:t>Identify specific interventions that you want to know more about, suggest training needs, etc.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2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9167" y="2126713"/>
            <a:ext cx="3073727" cy="2461320"/>
          </a:xfrm>
          <a:custGeom>
            <a:avLst/>
            <a:gdLst/>
            <a:ahLst/>
            <a:cxnLst/>
            <a:rect l="l" t="t" r="r" b="b"/>
            <a:pathLst>
              <a:path w="3073727" h="2535906">
                <a:moveTo>
                  <a:pt x="0" y="253590"/>
                </a:moveTo>
                <a:lnTo>
                  <a:pt x="3318" y="212456"/>
                </a:lnTo>
                <a:lnTo>
                  <a:pt x="12924" y="173436"/>
                </a:lnTo>
                <a:lnTo>
                  <a:pt x="28297" y="137051"/>
                </a:lnTo>
                <a:lnTo>
                  <a:pt x="48914" y="103823"/>
                </a:lnTo>
                <a:lnTo>
                  <a:pt x="74253" y="74274"/>
                </a:lnTo>
                <a:lnTo>
                  <a:pt x="103793" y="48928"/>
                </a:lnTo>
                <a:lnTo>
                  <a:pt x="137011" y="28305"/>
                </a:lnTo>
                <a:lnTo>
                  <a:pt x="173386" y="12928"/>
                </a:lnTo>
                <a:lnTo>
                  <a:pt x="212396" y="3319"/>
                </a:lnTo>
                <a:lnTo>
                  <a:pt x="253517" y="0"/>
                </a:lnTo>
                <a:lnTo>
                  <a:pt x="2820209" y="0"/>
                </a:lnTo>
                <a:lnTo>
                  <a:pt x="2861330" y="3319"/>
                </a:lnTo>
                <a:lnTo>
                  <a:pt x="2900340" y="12928"/>
                </a:lnTo>
                <a:lnTo>
                  <a:pt x="2936714" y="28305"/>
                </a:lnTo>
                <a:lnTo>
                  <a:pt x="2969933" y="48928"/>
                </a:lnTo>
                <a:lnTo>
                  <a:pt x="2999473" y="74274"/>
                </a:lnTo>
                <a:lnTo>
                  <a:pt x="3024812" y="103823"/>
                </a:lnTo>
                <a:lnTo>
                  <a:pt x="3045429" y="137051"/>
                </a:lnTo>
                <a:lnTo>
                  <a:pt x="3060802" y="173436"/>
                </a:lnTo>
                <a:lnTo>
                  <a:pt x="3070409" y="212456"/>
                </a:lnTo>
                <a:lnTo>
                  <a:pt x="3073727" y="253590"/>
                </a:lnTo>
                <a:lnTo>
                  <a:pt x="3073727" y="2282315"/>
                </a:lnTo>
                <a:lnTo>
                  <a:pt x="3070409" y="2323449"/>
                </a:lnTo>
                <a:lnTo>
                  <a:pt x="3060802" y="2362469"/>
                </a:lnTo>
                <a:lnTo>
                  <a:pt x="3045429" y="2398854"/>
                </a:lnTo>
                <a:lnTo>
                  <a:pt x="3024812" y="2432082"/>
                </a:lnTo>
                <a:lnTo>
                  <a:pt x="2999473" y="2461630"/>
                </a:lnTo>
                <a:lnTo>
                  <a:pt x="2969933" y="2486977"/>
                </a:lnTo>
                <a:lnTo>
                  <a:pt x="2936714" y="2507600"/>
                </a:lnTo>
                <a:lnTo>
                  <a:pt x="2900340" y="2522977"/>
                </a:lnTo>
                <a:lnTo>
                  <a:pt x="2861330" y="2532587"/>
                </a:lnTo>
                <a:lnTo>
                  <a:pt x="2820209" y="2535906"/>
                </a:lnTo>
                <a:lnTo>
                  <a:pt x="253517" y="2535906"/>
                </a:lnTo>
                <a:lnTo>
                  <a:pt x="212396" y="2532587"/>
                </a:lnTo>
                <a:lnTo>
                  <a:pt x="173386" y="2522977"/>
                </a:lnTo>
                <a:lnTo>
                  <a:pt x="137011" y="2507600"/>
                </a:lnTo>
                <a:lnTo>
                  <a:pt x="103793" y="2486977"/>
                </a:lnTo>
                <a:lnTo>
                  <a:pt x="74253" y="2461630"/>
                </a:lnTo>
                <a:lnTo>
                  <a:pt x="48914" y="2432082"/>
                </a:lnTo>
                <a:lnTo>
                  <a:pt x="28297" y="2398854"/>
                </a:lnTo>
                <a:lnTo>
                  <a:pt x="12924" y="2362469"/>
                </a:lnTo>
                <a:lnTo>
                  <a:pt x="3318" y="2323449"/>
                </a:lnTo>
                <a:lnTo>
                  <a:pt x="0" y="2282315"/>
                </a:lnTo>
                <a:lnTo>
                  <a:pt x="0" y="253590"/>
                </a:lnTo>
                <a:close/>
              </a:path>
            </a:pathLst>
          </a:custGeom>
          <a:ln w="28039">
            <a:solidFill>
              <a:srgbClr val="E470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3411505" y="6242784"/>
            <a:ext cx="2711546" cy="818029"/>
          </a:xfrm>
          <a:custGeom>
            <a:avLst/>
            <a:gdLst/>
            <a:ahLst/>
            <a:cxnLst/>
            <a:rect l="l" t="t" r="r" b="b"/>
            <a:pathLst>
              <a:path w="2711546" h="842818">
                <a:moveTo>
                  <a:pt x="79724" y="0"/>
                </a:moveTo>
                <a:lnTo>
                  <a:pt x="0" y="45286"/>
                </a:lnTo>
                <a:lnTo>
                  <a:pt x="17561" y="75437"/>
                </a:lnTo>
                <a:lnTo>
                  <a:pt x="35764" y="105158"/>
                </a:lnTo>
                <a:lnTo>
                  <a:pt x="74065" y="163275"/>
                </a:lnTo>
                <a:lnTo>
                  <a:pt x="114833" y="219563"/>
                </a:lnTo>
                <a:lnTo>
                  <a:pt x="158000" y="273947"/>
                </a:lnTo>
                <a:lnTo>
                  <a:pt x="203498" y="326352"/>
                </a:lnTo>
                <a:lnTo>
                  <a:pt x="251259" y="376702"/>
                </a:lnTo>
                <a:lnTo>
                  <a:pt x="301214" y="424922"/>
                </a:lnTo>
                <a:lnTo>
                  <a:pt x="353295" y="470937"/>
                </a:lnTo>
                <a:lnTo>
                  <a:pt x="407434" y="514671"/>
                </a:lnTo>
                <a:lnTo>
                  <a:pt x="463562" y="556050"/>
                </a:lnTo>
                <a:lnTo>
                  <a:pt x="572253" y="626138"/>
                </a:lnTo>
                <a:lnTo>
                  <a:pt x="684445" y="686246"/>
                </a:lnTo>
                <a:lnTo>
                  <a:pt x="799574" y="736471"/>
                </a:lnTo>
                <a:lnTo>
                  <a:pt x="917073" y="776914"/>
                </a:lnTo>
                <a:lnTo>
                  <a:pt x="1036379" y="807671"/>
                </a:lnTo>
                <a:lnTo>
                  <a:pt x="1156926" y="828842"/>
                </a:lnTo>
                <a:lnTo>
                  <a:pt x="1278150" y="840525"/>
                </a:lnTo>
                <a:lnTo>
                  <a:pt x="1399485" y="842818"/>
                </a:lnTo>
                <a:lnTo>
                  <a:pt x="1520367" y="835819"/>
                </a:lnTo>
                <a:lnTo>
                  <a:pt x="1640230" y="819627"/>
                </a:lnTo>
                <a:lnTo>
                  <a:pt x="1758511" y="794341"/>
                </a:lnTo>
                <a:lnTo>
                  <a:pt x="1874643" y="760058"/>
                </a:lnTo>
                <a:lnTo>
                  <a:pt x="1899869" y="750454"/>
                </a:lnTo>
                <a:lnTo>
                  <a:pt x="1427964" y="750454"/>
                </a:lnTo>
                <a:lnTo>
                  <a:pt x="1313267" y="750399"/>
                </a:lnTo>
                <a:lnTo>
                  <a:pt x="1199316" y="741532"/>
                </a:lnTo>
                <a:lnTo>
                  <a:pt x="1086634" y="723995"/>
                </a:lnTo>
                <a:lnTo>
                  <a:pt x="975741" y="697934"/>
                </a:lnTo>
                <a:lnTo>
                  <a:pt x="867156" y="663490"/>
                </a:lnTo>
                <a:lnTo>
                  <a:pt x="761402" y="620808"/>
                </a:lnTo>
                <a:lnTo>
                  <a:pt x="658999" y="570032"/>
                </a:lnTo>
                <a:lnTo>
                  <a:pt x="560466" y="511304"/>
                </a:lnTo>
                <a:lnTo>
                  <a:pt x="466326" y="444769"/>
                </a:lnTo>
                <a:lnTo>
                  <a:pt x="377098" y="370569"/>
                </a:lnTo>
                <a:lnTo>
                  <a:pt x="293303" y="288849"/>
                </a:lnTo>
                <a:lnTo>
                  <a:pt x="215462" y="199752"/>
                </a:lnTo>
                <a:lnTo>
                  <a:pt x="144095" y="103421"/>
                </a:lnTo>
                <a:lnTo>
                  <a:pt x="79724" y="0"/>
                </a:lnTo>
                <a:close/>
              </a:path>
              <a:path w="2711546" h="842818">
                <a:moveTo>
                  <a:pt x="2700082" y="22642"/>
                </a:moveTo>
                <a:lnTo>
                  <a:pt x="2525515" y="98146"/>
                </a:lnTo>
                <a:lnTo>
                  <a:pt x="2578465" y="128226"/>
                </a:lnTo>
                <a:lnTo>
                  <a:pt x="2559376" y="154420"/>
                </a:lnTo>
                <a:lnTo>
                  <a:pt x="2519569" y="205448"/>
                </a:lnTo>
                <a:lnTo>
                  <a:pt x="2477647" y="254611"/>
                </a:lnTo>
                <a:lnTo>
                  <a:pt x="2433677" y="301848"/>
                </a:lnTo>
                <a:lnTo>
                  <a:pt x="2387729" y="347097"/>
                </a:lnTo>
                <a:lnTo>
                  <a:pt x="2339871" y="390297"/>
                </a:lnTo>
                <a:lnTo>
                  <a:pt x="2290170" y="431386"/>
                </a:lnTo>
                <a:lnTo>
                  <a:pt x="2238695" y="470303"/>
                </a:lnTo>
                <a:lnTo>
                  <a:pt x="2185514" y="506986"/>
                </a:lnTo>
                <a:lnTo>
                  <a:pt x="2130695" y="541373"/>
                </a:lnTo>
                <a:lnTo>
                  <a:pt x="1994443" y="613520"/>
                </a:lnTo>
                <a:lnTo>
                  <a:pt x="1883818" y="659680"/>
                </a:lnTo>
                <a:lnTo>
                  <a:pt x="1771336" y="696310"/>
                </a:lnTo>
                <a:lnTo>
                  <a:pt x="1657520" y="723553"/>
                </a:lnTo>
                <a:lnTo>
                  <a:pt x="1542889" y="741553"/>
                </a:lnTo>
                <a:lnTo>
                  <a:pt x="1427964" y="750454"/>
                </a:lnTo>
                <a:lnTo>
                  <a:pt x="1899869" y="750454"/>
                </a:lnTo>
                <a:lnTo>
                  <a:pt x="1988063" y="716877"/>
                </a:lnTo>
                <a:lnTo>
                  <a:pt x="2098205" y="664897"/>
                </a:lnTo>
                <a:lnTo>
                  <a:pt x="2204504" y="604216"/>
                </a:lnTo>
                <a:lnTo>
                  <a:pt x="2306395" y="534932"/>
                </a:lnTo>
                <a:lnTo>
                  <a:pt x="2403313" y="457144"/>
                </a:lnTo>
                <a:lnTo>
                  <a:pt x="2494694" y="370949"/>
                </a:lnTo>
                <a:lnTo>
                  <a:pt x="2579973" y="276448"/>
                </a:lnTo>
                <a:lnTo>
                  <a:pt x="2658584" y="173737"/>
                </a:lnTo>
                <a:lnTo>
                  <a:pt x="2709642" y="173737"/>
                </a:lnTo>
                <a:lnTo>
                  <a:pt x="2700082" y="22642"/>
                </a:lnTo>
                <a:close/>
              </a:path>
              <a:path w="2711546" h="842818">
                <a:moveTo>
                  <a:pt x="2709642" y="173737"/>
                </a:moveTo>
                <a:lnTo>
                  <a:pt x="2658584" y="173737"/>
                </a:lnTo>
                <a:lnTo>
                  <a:pt x="2711546" y="203822"/>
                </a:lnTo>
                <a:lnTo>
                  <a:pt x="2709642" y="173737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1524000" y="4308102"/>
            <a:ext cx="3879200" cy="1911133"/>
          </a:xfrm>
          <a:custGeom>
            <a:avLst/>
            <a:gdLst/>
            <a:ahLst/>
            <a:cxnLst/>
            <a:rect l="l" t="t" r="r" b="b"/>
            <a:pathLst>
              <a:path w="2732180" h="1086816">
                <a:moveTo>
                  <a:pt x="2623540" y="0"/>
                </a:moveTo>
                <a:lnTo>
                  <a:pt x="107147" y="10"/>
                </a:lnTo>
                <a:lnTo>
                  <a:pt x="65379" y="8956"/>
                </a:lnTo>
                <a:lnTo>
                  <a:pt x="31324" y="32324"/>
                </a:lnTo>
                <a:lnTo>
                  <a:pt x="8391" y="66702"/>
                </a:lnTo>
                <a:lnTo>
                  <a:pt x="89" y="107188"/>
                </a:lnTo>
                <a:lnTo>
                  <a:pt x="0" y="979629"/>
                </a:lnTo>
                <a:lnTo>
                  <a:pt x="1169" y="994202"/>
                </a:lnTo>
                <a:lnTo>
                  <a:pt x="15297" y="1033789"/>
                </a:lnTo>
                <a:lnTo>
                  <a:pt x="42706" y="1064524"/>
                </a:lnTo>
                <a:lnTo>
                  <a:pt x="79986" y="1082997"/>
                </a:lnTo>
                <a:lnTo>
                  <a:pt x="108640" y="1086816"/>
                </a:lnTo>
                <a:lnTo>
                  <a:pt x="2625033" y="1086806"/>
                </a:lnTo>
                <a:lnTo>
                  <a:pt x="2666801" y="1077859"/>
                </a:lnTo>
                <a:lnTo>
                  <a:pt x="2700856" y="1054492"/>
                </a:lnTo>
                <a:lnTo>
                  <a:pt x="2723788" y="1020114"/>
                </a:lnTo>
                <a:lnTo>
                  <a:pt x="2732090" y="979629"/>
                </a:lnTo>
                <a:lnTo>
                  <a:pt x="2732180" y="107188"/>
                </a:lnTo>
                <a:lnTo>
                  <a:pt x="2731011" y="92614"/>
                </a:lnTo>
                <a:lnTo>
                  <a:pt x="2716883" y="53027"/>
                </a:lnTo>
                <a:lnTo>
                  <a:pt x="2689475" y="22292"/>
                </a:lnTo>
                <a:lnTo>
                  <a:pt x="2652195" y="3819"/>
                </a:lnTo>
                <a:lnTo>
                  <a:pt x="262354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 flipH="1" flipV="1">
            <a:off x="4810811" y="6268431"/>
            <a:ext cx="1732056" cy="1481137"/>
          </a:xfrm>
          <a:custGeom>
            <a:avLst/>
            <a:gdLst/>
            <a:ahLst/>
            <a:cxnLst/>
            <a:rect l="l" t="t" r="r" b="b"/>
            <a:pathLst>
              <a:path w="2732201" h="1086816">
                <a:moveTo>
                  <a:pt x="0" y="108681"/>
                </a:moveTo>
                <a:lnTo>
                  <a:pt x="8401" y="66702"/>
                </a:lnTo>
                <a:lnTo>
                  <a:pt x="31334" y="32324"/>
                </a:lnTo>
                <a:lnTo>
                  <a:pt x="65388" y="8956"/>
                </a:lnTo>
                <a:lnTo>
                  <a:pt x="107156" y="10"/>
                </a:lnTo>
                <a:lnTo>
                  <a:pt x="2623550" y="0"/>
                </a:lnTo>
                <a:lnTo>
                  <a:pt x="2638173" y="975"/>
                </a:lnTo>
                <a:lnTo>
                  <a:pt x="2677986" y="14603"/>
                </a:lnTo>
                <a:lnTo>
                  <a:pt x="2709064" y="41630"/>
                </a:lnTo>
                <a:lnTo>
                  <a:pt x="2727998" y="78645"/>
                </a:lnTo>
                <a:lnTo>
                  <a:pt x="2732201" y="978134"/>
                </a:lnTo>
                <a:lnTo>
                  <a:pt x="2731225" y="992762"/>
                </a:lnTo>
                <a:lnTo>
                  <a:pt x="2717601" y="1032586"/>
                </a:lnTo>
                <a:lnTo>
                  <a:pt x="2690582" y="1063673"/>
                </a:lnTo>
                <a:lnTo>
                  <a:pt x="2653578" y="1082613"/>
                </a:lnTo>
                <a:lnTo>
                  <a:pt x="108650" y="1086816"/>
                </a:lnTo>
                <a:lnTo>
                  <a:pt x="94027" y="1085841"/>
                </a:lnTo>
                <a:lnTo>
                  <a:pt x="54214" y="1072213"/>
                </a:lnTo>
                <a:lnTo>
                  <a:pt x="23136" y="1045186"/>
                </a:lnTo>
                <a:lnTo>
                  <a:pt x="4202" y="1008171"/>
                </a:lnTo>
                <a:lnTo>
                  <a:pt x="0" y="108681"/>
                </a:lnTo>
                <a:close/>
              </a:path>
            </a:pathLst>
          </a:custGeom>
          <a:ln w="2804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005839" y="2209800"/>
            <a:ext cx="4397361" cy="38458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330" indent="-239422">
              <a:buFont typeface="Gill Sans MT"/>
              <a:buChar char="•"/>
              <a:tabLst>
                <a:tab pos="251330" algn="l"/>
              </a:tabLst>
            </a:pPr>
            <a:r>
              <a:rPr lang="en-US" sz="2200" spc="4" dirty="0">
                <a:latin typeface="Calibri"/>
                <a:cs typeface="Calibri"/>
              </a:rPr>
              <a:t>Focus on Strengths</a:t>
            </a:r>
            <a:endParaRPr sz="2200" dirty="0">
              <a:latin typeface="Calibri"/>
              <a:cs typeface="Calibri"/>
            </a:endParaRPr>
          </a:p>
          <a:p>
            <a:pPr marL="251330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-266" dirty="0">
                <a:latin typeface="Calibri"/>
                <a:cs typeface="Calibri"/>
              </a:rPr>
              <a:t>T</a:t>
            </a:r>
            <a:r>
              <a:rPr sz="2200" spc="4" dirty="0">
                <a:latin typeface="Calibri"/>
                <a:cs typeface="Calibri"/>
              </a:rPr>
              <a:t>argeted</a:t>
            </a:r>
            <a:r>
              <a:rPr lang="en-US" sz="2200" spc="4" dirty="0">
                <a:latin typeface="Calibri"/>
                <a:cs typeface="Calibri"/>
              </a:rPr>
              <a:t> Review</a:t>
            </a:r>
            <a:endParaRPr sz="2200" dirty="0">
              <a:latin typeface="Calibri"/>
              <a:cs typeface="Calibri"/>
            </a:endParaRPr>
          </a:p>
          <a:p>
            <a:pPr marL="251330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-321" dirty="0">
                <a:latin typeface="Calibri"/>
                <a:cs typeface="Calibri"/>
              </a:rPr>
              <a:t>T</a:t>
            </a:r>
            <a:r>
              <a:rPr sz="2200" spc="10" dirty="0">
                <a:latin typeface="Calibri"/>
                <a:cs typeface="Calibri"/>
              </a:rPr>
              <a:t>eaming</a:t>
            </a:r>
            <a:endParaRPr lang="en-US" sz="2200" spc="10" dirty="0">
              <a:latin typeface="Calibri"/>
              <a:cs typeface="Calibri"/>
            </a:endParaRPr>
          </a:p>
          <a:p>
            <a:pPr marL="251330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lang="en-US" sz="2200" spc="10" dirty="0">
                <a:latin typeface="Calibri"/>
                <a:cs typeface="Calibri"/>
              </a:rPr>
              <a:t>Engaging Families</a:t>
            </a:r>
            <a:endParaRPr sz="2200" dirty="0">
              <a:latin typeface="Calibri"/>
              <a:cs typeface="Calibri"/>
            </a:endParaRPr>
          </a:p>
          <a:p>
            <a:pPr marL="251330" indent="-239422">
              <a:spcBef>
                <a:spcPts val="222"/>
              </a:spcBef>
              <a:buFont typeface="Gill Sans MT"/>
              <a:buChar char="•"/>
              <a:tabLst>
                <a:tab pos="251330" algn="l"/>
              </a:tabLst>
            </a:pPr>
            <a:r>
              <a:rPr lang="en-US" sz="2200" spc="10" dirty="0">
                <a:latin typeface="Calibri"/>
                <a:cs typeface="Calibri"/>
              </a:rPr>
              <a:t>Setting </a:t>
            </a:r>
            <a:r>
              <a:rPr sz="2200" spc="10" dirty="0">
                <a:latin typeface="Calibri"/>
                <a:cs typeface="Calibri"/>
              </a:rPr>
              <a:t>Goals</a:t>
            </a:r>
            <a:endParaRPr sz="2200" dirty="0">
              <a:latin typeface="Calibri"/>
              <a:cs typeface="Calibri"/>
            </a:endParaRPr>
          </a:p>
          <a:p>
            <a:pPr marL="251330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10" dirty="0">
                <a:latin typeface="Calibri"/>
                <a:cs typeface="Calibri"/>
              </a:rPr>
              <a:t>F</a:t>
            </a:r>
            <a:r>
              <a:rPr sz="2200" spc="50" dirty="0">
                <a:latin typeface="Calibri"/>
                <a:cs typeface="Calibri"/>
              </a:rPr>
              <a:t>B</a:t>
            </a:r>
            <a:r>
              <a:rPr sz="2200" spc="10" dirty="0">
                <a:latin typeface="Calibri"/>
                <a:cs typeface="Calibri"/>
              </a:rPr>
              <a:t>A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ts val="543"/>
              </a:lnSpc>
              <a:spcBef>
                <a:spcPts val="38"/>
              </a:spcBef>
            </a:pPr>
            <a:endParaRPr sz="600" dirty="0">
              <a:latin typeface="Calibri"/>
              <a:cs typeface="Calibri"/>
            </a:endParaRPr>
          </a:p>
          <a:p>
            <a:pPr>
              <a:lnSpc>
                <a:spcPts val="987"/>
              </a:lnSpc>
            </a:pPr>
            <a:endParaRPr sz="1000" dirty="0">
              <a:latin typeface="Calibri"/>
              <a:cs typeface="Calibri"/>
            </a:endParaRPr>
          </a:p>
          <a:p>
            <a:pPr marL="1031648"/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0" spc="-24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en-US" sz="6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6000" dirty="0" smtClean="0">
                <a:solidFill>
                  <a:srgbClr val="FFFFFF"/>
                </a:solidFill>
                <a:latin typeface="Calibri"/>
                <a:cs typeface="Calibri"/>
              </a:rPr>
              <a:t>&amp; 2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30407" y="2752261"/>
            <a:ext cx="3373615" cy="3196185"/>
          </a:xfrm>
          <a:custGeom>
            <a:avLst/>
            <a:gdLst/>
            <a:ahLst/>
            <a:cxnLst/>
            <a:rect l="l" t="t" r="r" b="b"/>
            <a:pathLst>
              <a:path w="3073727" h="2535906">
                <a:moveTo>
                  <a:pt x="0" y="253590"/>
                </a:moveTo>
                <a:lnTo>
                  <a:pt x="3318" y="212456"/>
                </a:lnTo>
                <a:lnTo>
                  <a:pt x="12924" y="173436"/>
                </a:lnTo>
                <a:lnTo>
                  <a:pt x="28297" y="137051"/>
                </a:lnTo>
                <a:lnTo>
                  <a:pt x="48914" y="103823"/>
                </a:lnTo>
                <a:lnTo>
                  <a:pt x="74253" y="74274"/>
                </a:lnTo>
                <a:lnTo>
                  <a:pt x="103793" y="48928"/>
                </a:lnTo>
                <a:lnTo>
                  <a:pt x="137011" y="28305"/>
                </a:lnTo>
                <a:lnTo>
                  <a:pt x="173386" y="12928"/>
                </a:lnTo>
                <a:lnTo>
                  <a:pt x="212395" y="3319"/>
                </a:lnTo>
                <a:lnTo>
                  <a:pt x="253517" y="0"/>
                </a:lnTo>
                <a:lnTo>
                  <a:pt x="2820209" y="0"/>
                </a:lnTo>
                <a:lnTo>
                  <a:pt x="2861330" y="3319"/>
                </a:lnTo>
                <a:lnTo>
                  <a:pt x="2900340" y="12928"/>
                </a:lnTo>
                <a:lnTo>
                  <a:pt x="2936714" y="28305"/>
                </a:lnTo>
                <a:lnTo>
                  <a:pt x="2969933" y="48928"/>
                </a:lnTo>
                <a:lnTo>
                  <a:pt x="2999473" y="74274"/>
                </a:lnTo>
                <a:lnTo>
                  <a:pt x="3024812" y="103823"/>
                </a:lnTo>
                <a:lnTo>
                  <a:pt x="3045429" y="137051"/>
                </a:lnTo>
                <a:lnTo>
                  <a:pt x="3060802" y="173436"/>
                </a:lnTo>
                <a:lnTo>
                  <a:pt x="3070408" y="212456"/>
                </a:lnTo>
                <a:lnTo>
                  <a:pt x="3073727" y="253590"/>
                </a:lnTo>
                <a:lnTo>
                  <a:pt x="3073727" y="2282315"/>
                </a:lnTo>
                <a:lnTo>
                  <a:pt x="3070408" y="2323449"/>
                </a:lnTo>
                <a:lnTo>
                  <a:pt x="3060802" y="2362469"/>
                </a:lnTo>
                <a:lnTo>
                  <a:pt x="3045429" y="2398854"/>
                </a:lnTo>
                <a:lnTo>
                  <a:pt x="3024812" y="2432082"/>
                </a:lnTo>
                <a:lnTo>
                  <a:pt x="2999473" y="2461630"/>
                </a:lnTo>
                <a:lnTo>
                  <a:pt x="2969933" y="2486977"/>
                </a:lnTo>
                <a:lnTo>
                  <a:pt x="2936714" y="2507600"/>
                </a:lnTo>
                <a:lnTo>
                  <a:pt x="2900340" y="2522977"/>
                </a:lnTo>
                <a:lnTo>
                  <a:pt x="2861330" y="2532586"/>
                </a:lnTo>
                <a:lnTo>
                  <a:pt x="2820209" y="2535906"/>
                </a:lnTo>
                <a:lnTo>
                  <a:pt x="253517" y="2535906"/>
                </a:lnTo>
                <a:lnTo>
                  <a:pt x="212395" y="2532586"/>
                </a:lnTo>
                <a:lnTo>
                  <a:pt x="173386" y="2522977"/>
                </a:lnTo>
                <a:lnTo>
                  <a:pt x="137011" y="2507600"/>
                </a:lnTo>
                <a:lnTo>
                  <a:pt x="103793" y="2486977"/>
                </a:lnTo>
                <a:lnTo>
                  <a:pt x="74253" y="2461630"/>
                </a:lnTo>
                <a:lnTo>
                  <a:pt x="48914" y="2432082"/>
                </a:lnTo>
                <a:lnTo>
                  <a:pt x="28297" y="2398854"/>
                </a:lnTo>
                <a:lnTo>
                  <a:pt x="12924" y="2362469"/>
                </a:lnTo>
                <a:lnTo>
                  <a:pt x="3318" y="2323449"/>
                </a:lnTo>
                <a:lnTo>
                  <a:pt x="0" y="2282315"/>
                </a:lnTo>
                <a:lnTo>
                  <a:pt x="0" y="253590"/>
                </a:lnTo>
                <a:close/>
              </a:path>
            </a:pathLst>
          </a:custGeom>
          <a:ln w="28039">
            <a:solidFill>
              <a:srgbClr val="D5D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5417782" y="1796283"/>
            <a:ext cx="4293464" cy="1754638"/>
          </a:xfrm>
          <a:custGeom>
            <a:avLst/>
            <a:gdLst/>
            <a:ahLst/>
            <a:cxnLst/>
            <a:rect l="l" t="t" r="r" b="b"/>
            <a:pathLst>
              <a:path w="2732180" h="1086816">
                <a:moveTo>
                  <a:pt x="2623540" y="0"/>
                </a:moveTo>
                <a:lnTo>
                  <a:pt x="107147" y="10"/>
                </a:lnTo>
                <a:lnTo>
                  <a:pt x="65379" y="8956"/>
                </a:lnTo>
                <a:lnTo>
                  <a:pt x="31324" y="32324"/>
                </a:lnTo>
                <a:lnTo>
                  <a:pt x="8391" y="66702"/>
                </a:lnTo>
                <a:lnTo>
                  <a:pt x="89" y="107188"/>
                </a:lnTo>
                <a:lnTo>
                  <a:pt x="0" y="979629"/>
                </a:lnTo>
                <a:lnTo>
                  <a:pt x="1169" y="994202"/>
                </a:lnTo>
                <a:lnTo>
                  <a:pt x="15297" y="1033789"/>
                </a:lnTo>
                <a:lnTo>
                  <a:pt x="42706" y="1064524"/>
                </a:lnTo>
                <a:lnTo>
                  <a:pt x="79986" y="1082997"/>
                </a:lnTo>
                <a:lnTo>
                  <a:pt x="108640" y="1086816"/>
                </a:lnTo>
                <a:lnTo>
                  <a:pt x="2625033" y="1086806"/>
                </a:lnTo>
                <a:lnTo>
                  <a:pt x="2666801" y="1077859"/>
                </a:lnTo>
                <a:lnTo>
                  <a:pt x="2700856" y="1054492"/>
                </a:lnTo>
                <a:lnTo>
                  <a:pt x="2723788" y="1020114"/>
                </a:lnTo>
                <a:lnTo>
                  <a:pt x="2732090" y="979629"/>
                </a:lnTo>
                <a:lnTo>
                  <a:pt x="2732180" y="107188"/>
                </a:lnTo>
                <a:lnTo>
                  <a:pt x="2731011" y="92614"/>
                </a:lnTo>
                <a:lnTo>
                  <a:pt x="2716883" y="53027"/>
                </a:lnTo>
                <a:lnTo>
                  <a:pt x="2689475" y="22292"/>
                </a:lnTo>
                <a:lnTo>
                  <a:pt x="2652195" y="3819"/>
                </a:lnTo>
                <a:lnTo>
                  <a:pt x="2623540" y="0"/>
                </a:lnTo>
                <a:close/>
              </a:path>
            </a:pathLst>
          </a:custGeom>
          <a:solidFill>
            <a:srgbClr val="D5D23F"/>
          </a:solidFill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5930405" y="2457923"/>
            <a:ext cx="3373615" cy="1349189"/>
          </a:xfrm>
          <a:custGeom>
            <a:avLst/>
            <a:gdLst/>
            <a:ahLst/>
            <a:cxnLst/>
            <a:rect l="l" t="t" r="r" b="b"/>
            <a:pathLst>
              <a:path w="2732200" h="1086816">
                <a:moveTo>
                  <a:pt x="0" y="108681"/>
                </a:moveTo>
                <a:lnTo>
                  <a:pt x="8401" y="66702"/>
                </a:lnTo>
                <a:lnTo>
                  <a:pt x="31334" y="32324"/>
                </a:lnTo>
                <a:lnTo>
                  <a:pt x="65389" y="8956"/>
                </a:lnTo>
                <a:lnTo>
                  <a:pt x="107156" y="10"/>
                </a:lnTo>
                <a:lnTo>
                  <a:pt x="2623549" y="0"/>
                </a:lnTo>
                <a:lnTo>
                  <a:pt x="2638172" y="975"/>
                </a:lnTo>
                <a:lnTo>
                  <a:pt x="2677986" y="14603"/>
                </a:lnTo>
                <a:lnTo>
                  <a:pt x="2709064" y="41630"/>
                </a:lnTo>
                <a:lnTo>
                  <a:pt x="2727998" y="78645"/>
                </a:lnTo>
                <a:lnTo>
                  <a:pt x="2732200" y="978134"/>
                </a:lnTo>
                <a:lnTo>
                  <a:pt x="2731225" y="992762"/>
                </a:lnTo>
                <a:lnTo>
                  <a:pt x="2717601" y="1032586"/>
                </a:lnTo>
                <a:lnTo>
                  <a:pt x="2690582" y="1063673"/>
                </a:lnTo>
                <a:lnTo>
                  <a:pt x="2653577" y="1082612"/>
                </a:lnTo>
                <a:lnTo>
                  <a:pt x="108650" y="1086816"/>
                </a:lnTo>
                <a:lnTo>
                  <a:pt x="94027" y="1085840"/>
                </a:lnTo>
                <a:lnTo>
                  <a:pt x="54214" y="1072212"/>
                </a:lnTo>
                <a:lnTo>
                  <a:pt x="23136" y="1045186"/>
                </a:lnTo>
                <a:lnTo>
                  <a:pt x="4202" y="1008171"/>
                </a:lnTo>
                <a:lnTo>
                  <a:pt x="0" y="108681"/>
                </a:lnTo>
                <a:close/>
              </a:path>
            </a:pathLst>
          </a:custGeom>
          <a:ln w="2804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1600" y="2508535"/>
            <a:ext cx="4621150" cy="31795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31648"/>
            <a:r>
              <a:rPr sz="6000" dirty="0">
                <a:latin typeface="Calibri"/>
                <a:cs typeface="Calibri"/>
              </a:rPr>
              <a:t>D</a:t>
            </a:r>
            <a:r>
              <a:rPr sz="6000" spc="-246" dirty="0">
                <a:latin typeface="Calibri"/>
                <a:cs typeface="Calibri"/>
              </a:rPr>
              <a:t>a</a:t>
            </a:r>
            <a:r>
              <a:rPr sz="6000" dirty="0">
                <a:latin typeface="Calibri"/>
                <a:cs typeface="Calibri"/>
              </a:rPr>
              <a:t>y</a:t>
            </a:r>
            <a:r>
              <a:rPr sz="6000" spc="4" dirty="0">
                <a:latin typeface="Calibri"/>
                <a:cs typeface="Calibri"/>
              </a:rPr>
              <a:t> </a:t>
            </a:r>
            <a:r>
              <a:rPr lang="en-US" sz="6000" dirty="0">
                <a:latin typeface="Calibri"/>
                <a:cs typeface="Calibri"/>
              </a:rPr>
              <a:t>3</a:t>
            </a:r>
            <a:r>
              <a:rPr lang="en-US" sz="6000" dirty="0" smtClean="0">
                <a:latin typeface="Calibri"/>
                <a:cs typeface="Calibri"/>
              </a:rPr>
              <a:t> </a:t>
            </a:r>
            <a:r>
              <a:rPr lang="en-US" sz="6000" dirty="0" smtClean="0">
                <a:latin typeface="Calibri"/>
                <a:cs typeface="Calibri"/>
              </a:rPr>
              <a:t>&amp; </a:t>
            </a:r>
            <a:r>
              <a:rPr lang="en-US" sz="6000" dirty="0" smtClean="0">
                <a:latin typeface="Calibri"/>
                <a:cs typeface="Calibri"/>
              </a:rPr>
              <a:t>4</a:t>
            </a:r>
            <a:endParaRPr sz="6000" dirty="0">
              <a:latin typeface="Calibri"/>
              <a:cs typeface="Calibri"/>
            </a:endParaRPr>
          </a:p>
          <a:p>
            <a:pPr>
              <a:lnSpc>
                <a:spcPts val="1382"/>
              </a:lnSpc>
              <a:spcBef>
                <a:spcPts val="92"/>
              </a:spcBef>
            </a:pPr>
            <a:endParaRPr sz="1400" dirty="0">
              <a:latin typeface="Calibri"/>
              <a:cs typeface="Calibri"/>
            </a:endParaRPr>
          </a:p>
          <a:p>
            <a:pPr marL="1165624" lvl="2" indent="-239422">
              <a:buFont typeface="Gill Sans MT"/>
              <a:buChar char="•"/>
              <a:tabLst>
                <a:tab pos="251330" algn="l"/>
              </a:tabLst>
            </a:pPr>
            <a:r>
              <a:rPr lang="en-US" sz="2200" spc="4" dirty="0">
                <a:latin typeface="Calibri"/>
                <a:cs typeface="Calibri"/>
              </a:rPr>
              <a:t>BSP</a:t>
            </a:r>
            <a:r>
              <a:rPr sz="2200" spc="4" dirty="0">
                <a:latin typeface="Calibri"/>
                <a:cs typeface="Calibri"/>
              </a:rPr>
              <a:t> Inte</a:t>
            </a:r>
            <a:r>
              <a:rPr sz="2200" spc="69" dirty="0">
                <a:latin typeface="Calibri"/>
                <a:cs typeface="Calibri"/>
              </a:rPr>
              <a:t>r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4" dirty="0">
                <a:latin typeface="Calibri"/>
                <a:cs typeface="Calibri"/>
              </a:rPr>
              <a:t>ent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10" dirty="0">
                <a:latin typeface="Calibri"/>
                <a:cs typeface="Calibri"/>
              </a:rPr>
              <a:t>ons</a:t>
            </a:r>
            <a:endParaRPr sz="2200" dirty="0">
              <a:latin typeface="Calibri"/>
              <a:cs typeface="Calibri"/>
            </a:endParaRPr>
          </a:p>
          <a:p>
            <a:pPr marL="1165624" lvl="2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4" dirty="0">
                <a:latin typeface="Calibri"/>
                <a:cs typeface="Calibri"/>
              </a:rPr>
              <a:t>Evaluat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10" dirty="0">
                <a:latin typeface="Calibri"/>
                <a:cs typeface="Calibri"/>
              </a:rPr>
              <a:t>on</a:t>
            </a:r>
            <a:endParaRPr lang="en-US" sz="2200" spc="10" dirty="0">
              <a:latin typeface="Calibri"/>
              <a:cs typeface="Calibri"/>
            </a:endParaRPr>
          </a:p>
          <a:p>
            <a:pPr marL="1165624" lvl="2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lang="en-US" sz="2200" spc="10" dirty="0">
                <a:latin typeface="Calibri"/>
                <a:cs typeface="Calibri"/>
              </a:rPr>
              <a:t>Crisis Plan</a:t>
            </a:r>
            <a:endParaRPr sz="2200" dirty="0">
              <a:latin typeface="Calibri"/>
              <a:cs typeface="Calibri"/>
            </a:endParaRPr>
          </a:p>
          <a:p>
            <a:pPr marL="1165624" lvl="2" indent="-239422">
              <a:spcBef>
                <a:spcPts val="119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4" dirty="0">
                <a:latin typeface="Calibri"/>
                <a:cs typeface="Calibri"/>
              </a:rPr>
              <a:t>Roll </a:t>
            </a:r>
            <a:r>
              <a:rPr lang="en-US" sz="2200" spc="10" dirty="0">
                <a:latin typeface="Calibri"/>
                <a:cs typeface="Calibri"/>
              </a:rPr>
              <a:t>O</a:t>
            </a:r>
            <a:r>
              <a:rPr sz="2200" spc="10" dirty="0">
                <a:latin typeface="Calibri"/>
                <a:cs typeface="Calibri"/>
              </a:rPr>
              <a:t>ut</a:t>
            </a:r>
            <a:r>
              <a:rPr lang="en-US" sz="2200" spc="10" dirty="0">
                <a:latin typeface="Calibri"/>
                <a:cs typeface="Calibri"/>
              </a:rPr>
              <a:t> Plan</a:t>
            </a:r>
            <a:endParaRPr sz="2200" dirty="0">
              <a:latin typeface="Calibri"/>
              <a:cs typeface="Calibri"/>
            </a:endParaRPr>
          </a:p>
          <a:p>
            <a:pPr marL="1165624" lvl="2" indent="-239422">
              <a:spcBef>
                <a:spcPts val="222"/>
              </a:spcBef>
              <a:buFont typeface="Gill Sans MT"/>
              <a:buChar char="•"/>
              <a:tabLst>
                <a:tab pos="251330" algn="l"/>
              </a:tabLst>
            </a:pPr>
            <a:r>
              <a:rPr sz="2200" spc="-25" dirty="0">
                <a:latin typeface="Calibri"/>
                <a:cs typeface="Calibri"/>
              </a:rPr>
              <a:t>F</a:t>
            </a:r>
            <a:r>
              <a:rPr sz="2200" spc="4" dirty="0">
                <a:latin typeface="Calibri"/>
                <a:cs typeface="Calibri"/>
              </a:rPr>
              <a:t>oll</a:t>
            </a:r>
            <a:r>
              <a:rPr sz="2200" spc="-14" dirty="0">
                <a:latin typeface="Calibri"/>
                <a:cs typeface="Calibri"/>
              </a:rPr>
              <a:t>o</a:t>
            </a:r>
            <a:r>
              <a:rPr sz="2200" spc="14" dirty="0">
                <a:latin typeface="Calibri"/>
                <a:cs typeface="Calibri"/>
              </a:rPr>
              <a:t>w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Up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85801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Welcome to Day 4:  Agenda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719677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Team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en-US" sz="2700" dirty="0"/>
              <a:t>Putting the pieces together … take a critical look at your FBA/BSP</a:t>
            </a:r>
          </a:p>
          <a:p>
            <a:endParaRPr lang="en-US" sz="1300" dirty="0"/>
          </a:p>
          <a:p>
            <a:r>
              <a:rPr lang="en-US" sz="2700" dirty="0"/>
              <a:t>Revise it as needed</a:t>
            </a:r>
          </a:p>
          <a:p>
            <a:endParaRPr lang="en-US" sz="1300" dirty="0"/>
          </a:p>
          <a:p>
            <a:r>
              <a:rPr lang="en-US" sz="2700" dirty="0"/>
              <a:t>Identify parts that need additional work</a:t>
            </a:r>
          </a:p>
          <a:p>
            <a:endParaRPr lang="en-US" sz="1300" dirty="0"/>
          </a:p>
          <a:p>
            <a:r>
              <a:rPr lang="en-US" sz="2700" dirty="0"/>
              <a:t>Make a plan around how you’ll share this process with other teams and team members</a:t>
            </a:r>
          </a:p>
          <a:p>
            <a:endParaRPr lang="en-US" sz="1300" dirty="0"/>
          </a:p>
          <a:p>
            <a:r>
              <a:rPr lang="en-US" sz="2700" dirty="0"/>
              <a:t>Identify specific interventions that you want to know more about, suggest training needs, etc.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64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7844" y="243447"/>
            <a:ext cx="5161715" cy="7277792"/>
          </a:xfrm>
          <a:custGeom>
            <a:avLst/>
            <a:gdLst/>
            <a:ahLst/>
            <a:cxnLst/>
            <a:rect l="l" t="t" r="r" b="b"/>
            <a:pathLst>
              <a:path w="5161715" h="7277792">
                <a:moveTo>
                  <a:pt x="3977389" y="0"/>
                </a:moveTo>
                <a:lnTo>
                  <a:pt x="3274070" y="0"/>
                </a:lnTo>
                <a:lnTo>
                  <a:pt x="0" y="7277792"/>
                </a:lnTo>
                <a:lnTo>
                  <a:pt x="5161715" y="7277792"/>
                </a:lnTo>
                <a:lnTo>
                  <a:pt x="5161715" y="2632586"/>
                </a:lnTo>
                <a:lnTo>
                  <a:pt x="3977389" y="0"/>
                </a:lnTo>
                <a:close/>
              </a:path>
            </a:pathLst>
          </a:custGeom>
          <a:solidFill>
            <a:srgbClr val="D81E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600" y="1532396"/>
            <a:ext cx="2534920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830"/>
              </a:lnSpc>
            </a:pPr>
            <a:r>
              <a:rPr sz="5700" b="1" spc="-110" dirty="0" smtClean="0">
                <a:solidFill>
                  <a:srgbClr val="CC0000"/>
                </a:solidFill>
                <a:latin typeface="Century Gothic"/>
                <a:cs typeface="Century Gothic"/>
              </a:rPr>
              <a:t>Activity</a:t>
            </a:r>
            <a:endParaRPr sz="57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600" y="2739652"/>
            <a:ext cx="5487670" cy="233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7205" marR="103505" indent="-485140">
              <a:lnSpc>
                <a:spcPts val="35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497205" algn="l"/>
              </a:tabLst>
            </a:pPr>
            <a:r>
              <a:rPr lang="en-US"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Write BSP strategies on sticky notes and post on posters around the room</a:t>
            </a:r>
          </a:p>
          <a:p>
            <a:pPr marL="497205" marR="103505" indent="-485140">
              <a:lnSpc>
                <a:spcPts val="35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497205" algn="l"/>
              </a:tabLst>
            </a:pPr>
            <a:r>
              <a:rPr lang="en-US"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Walk around the room to see the different strategies</a:t>
            </a:r>
            <a:endParaRPr sz="29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6820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48074" y="6493362"/>
            <a:ext cx="963294" cy="43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34975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Ste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Evaluation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965" y="2011884"/>
            <a:ext cx="4114800" cy="3872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 marR="12700" indent="-189230">
              <a:lnSpc>
                <a:spcPts val="35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C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eating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measurable </a:t>
            </a:r>
            <a:r>
              <a:rPr sz="2950" spc="-5" dirty="0" smtClean="0">
                <a:latin typeface="Century Gothic"/>
                <a:cs typeface="Century Gothic"/>
              </a:rPr>
              <a:t>goals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47"/>
              </a:spcBef>
              <a:buClr>
                <a:srgbClr val="24603B"/>
              </a:buClr>
              <a:buFont typeface="Arial"/>
              <a:buChar char="•"/>
            </a:pPr>
            <a:endParaRPr sz="750"/>
          </a:p>
          <a:p>
            <a:pPr marL="201295" marR="1010285" indent="-189230">
              <a:lnSpc>
                <a:spcPts val="3529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Fidelity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implementation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41"/>
              </a:spcBef>
              <a:buClr>
                <a:srgbClr val="24603B"/>
              </a:buClr>
              <a:buFont typeface="Arial"/>
              <a:buChar char="•"/>
            </a:pPr>
            <a:endParaRPr sz="750"/>
          </a:p>
          <a:p>
            <a:pPr marL="201295" marR="1002030" indent="-189230">
              <a:lnSpc>
                <a:spcPts val="3529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5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-5" dirty="0" smtClean="0">
                <a:latin typeface="Century Gothic"/>
                <a:cs typeface="Century Gothic"/>
              </a:rPr>
              <a:t>og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-5" dirty="0" smtClean="0">
                <a:latin typeface="Century Gothic"/>
                <a:cs typeface="Century Gothic"/>
              </a:rPr>
              <a:t>es</a:t>
            </a:r>
            <a:r>
              <a:rPr sz="2950" spc="0" dirty="0" smtClean="0">
                <a:latin typeface="Century Gothic"/>
                <a:cs typeface="Century Gothic"/>
              </a:rPr>
              <a:t>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towa</a:t>
            </a:r>
            <a:r>
              <a:rPr sz="2950" spc="-20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d </a:t>
            </a:r>
            <a:r>
              <a:rPr sz="2950" spc="-5" dirty="0" smtClean="0">
                <a:latin typeface="Century Gothic"/>
                <a:cs typeface="Century Gothic"/>
              </a:rPr>
              <a:t>goals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41"/>
              </a:spcBef>
              <a:buClr>
                <a:srgbClr val="24603B"/>
              </a:buClr>
              <a:buFont typeface="Arial"/>
              <a:buChar char="•"/>
            </a:pPr>
            <a:endParaRPr sz="750"/>
          </a:p>
          <a:p>
            <a:pPr marL="201295" marR="257810" indent="-189230">
              <a:lnSpc>
                <a:spcPts val="3529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5" dirty="0" smtClean="0">
                <a:latin typeface="Century Gothic"/>
                <a:cs typeface="Century Gothic"/>
              </a:rPr>
              <a:t>M</a:t>
            </a:r>
            <a:r>
              <a:rPr sz="2950" spc="0" dirty="0" smtClean="0">
                <a:latin typeface="Century Gothic"/>
                <a:cs typeface="Century Gothic"/>
              </a:rPr>
              <a:t>aking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data-</a:t>
            </a:r>
            <a:r>
              <a:rPr sz="2950" spc="-5" dirty="0" smtClean="0">
                <a:latin typeface="Century Gothic"/>
                <a:cs typeface="Century Gothic"/>
              </a:rPr>
              <a:t>b</a:t>
            </a:r>
            <a:r>
              <a:rPr sz="2950" spc="0" dirty="0" smtClean="0">
                <a:latin typeface="Century Gothic"/>
                <a:cs typeface="Century Gothic"/>
              </a:rPr>
              <a:t>ased decisions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74280" y="1941599"/>
            <a:ext cx="4347464" cy="5175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63471" y="6917797"/>
            <a:ext cx="1247775" cy="433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3655" y="6493362"/>
            <a:ext cx="8753475" cy="635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812405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70846" y="6497683"/>
            <a:ext cx="340360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04298" y="6707740"/>
            <a:ext cx="30670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ility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Shor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Ter</a:t>
            </a:r>
            <a:r>
              <a:rPr sz="4250" b="1" spc="-4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Goals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3655" y="1941598"/>
            <a:ext cx="8730856" cy="5175319"/>
          </a:xfrm>
          <a:custGeom>
            <a:avLst/>
            <a:gdLst/>
            <a:ahLst/>
            <a:cxnLst/>
            <a:rect l="l" t="t" r="r" b="b"/>
            <a:pathLst>
              <a:path w="8730856" h="5175319">
                <a:moveTo>
                  <a:pt x="0" y="0"/>
                </a:moveTo>
                <a:lnTo>
                  <a:pt x="8730856" y="0"/>
                </a:lnTo>
                <a:lnTo>
                  <a:pt x="8730856" y="5175319"/>
                </a:lnTo>
                <a:lnTo>
                  <a:pt x="0" y="51753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457" y="1941598"/>
            <a:ext cx="2160886" cy="2484153"/>
          </a:xfrm>
          <a:custGeom>
            <a:avLst/>
            <a:gdLst/>
            <a:ahLst/>
            <a:cxnLst/>
            <a:rect l="l" t="t" r="r" b="b"/>
            <a:pathLst>
              <a:path w="2160886" h="2484153">
                <a:moveTo>
                  <a:pt x="2160886" y="1242076"/>
                </a:moveTo>
                <a:lnTo>
                  <a:pt x="720295" y="1242076"/>
                </a:lnTo>
                <a:lnTo>
                  <a:pt x="720295" y="2484153"/>
                </a:lnTo>
                <a:lnTo>
                  <a:pt x="2160886" y="2484153"/>
                </a:lnTo>
                <a:lnTo>
                  <a:pt x="2160886" y="1242076"/>
                </a:lnTo>
                <a:close/>
              </a:path>
              <a:path w="2160886" h="2484153">
                <a:moveTo>
                  <a:pt x="1440590" y="0"/>
                </a:moveTo>
                <a:lnTo>
                  <a:pt x="0" y="1242076"/>
                </a:lnTo>
                <a:lnTo>
                  <a:pt x="2881182" y="1242076"/>
                </a:lnTo>
                <a:lnTo>
                  <a:pt x="1440590" y="0"/>
                </a:lnTo>
                <a:close/>
              </a:path>
            </a:pathLst>
          </a:custGeom>
          <a:solidFill>
            <a:srgbClr val="2C71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457" y="1941598"/>
            <a:ext cx="2881182" cy="2484152"/>
          </a:xfrm>
          <a:custGeom>
            <a:avLst/>
            <a:gdLst/>
            <a:ahLst/>
            <a:cxnLst/>
            <a:rect l="l" t="t" r="r" b="b"/>
            <a:pathLst>
              <a:path w="2881182" h="2484152">
                <a:moveTo>
                  <a:pt x="0" y="1242076"/>
                </a:moveTo>
                <a:lnTo>
                  <a:pt x="1440591" y="0"/>
                </a:lnTo>
                <a:lnTo>
                  <a:pt x="2881182" y="1242076"/>
                </a:lnTo>
                <a:lnTo>
                  <a:pt x="2160887" y="1242076"/>
                </a:lnTo>
                <a:lnTo>
                  <a:pt x="2160887" y="2484152"/>
                </a:lnTo>
                <a:lnTo>
                  <a:pt x="720295" y="2484152"/>
                </a:lnTo>
                <a:lnTo>
                  <a:pt x="720295" y="1242076"/>
                </a:lnTo>
                <a:lnTo>
                  <a:pt x="0" y="1242076"/>
                </a:lnTo>
                <a:close/>
              </a:path>
            </a:pathLst>
          </a:custGeom>
          <a:ln w="2803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2811" y="4632765"/>
            <a:ext cx="2881182" cy="2484152"/>
          </a:xfrm>
          <a:custGeom>
            <a:avLst/>
            <a:gdLst/>
            <a:ahLst/>
            <a:cxnLst/>
            <a:rect l="l" t="t" r="r" b="b"/>
            <a:pathLst>
              <a:path w="2881182" h="2484152">
                <a:moveTo>
                  <a:pt x="2881182" y="1242076"/>
                </a:moveTo>
                <a:lnTo>
                  <a:pt x="0" y="1242076"/>
                </a:lnTo>
                <a:lnTo>
                  <a:pt x="1440591" y="2484152"/>
                </a:lnTo>
                <a:lnTo>
                  <a:pt x="2881182" y="1242076"/>
                </a:lnTo>
                <a:close/>
              </a:path>
              <a:path w="2881182" h="2484152">
                <a:moveTo>
                  <a:pt x="2160887" y="0"/>
                </a:moveTo>
                <a:lnTo>
                  <a:pt x="720295" y="0"/>
                </a:lnTo>
                <a:lnTo>
                  <a:pt x="720295" y="1242076"/>
                </a:lnTo>
                <a:lnTo>
                  <a:pt x="2160887" y="1242076"/>
                </a:lnTo>
                <a:lnTo>
                  <a:pt x="2160887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2811" y="4632765"/>
            <a:ext cx="2881182" cy="2484152"/>
          </a:xfrm>
          <a:custGeom>
            <a:avLst/>
            <a:gdLst/>
            <a:ahLst/>
            <a:cxnLst/>
            <a:rect l="l" t="t" r="r" b="b"/>
            <a:pathLst>
              <a:path w="2881182" h="2484152">
                <a:moveTo>
                  <a:pt x="0" y="1242076"/>
                </a:moveTo>
                <a:lnTo>
                  <a:pt x="720295" y="1242076"/>
                </a:lnTo>
                <a:lnTo>
                  <a:pt x="720295" y="0"/>
                </a:lnTo>
                <a:lnTo>
                  <a:pt x="2160887" y="0"/>
                </a:lnTo>
                <a:lnTo>
                  <a:pt x="2160887" y="1242076"/>
                </a:lnTo>
                <a:lnTo>
                  <a:pt x="2881182" y="1242076"/>
                </a:lnTo>
                <a:lnTo>
                  <a:pt x="1440591" y="2484152"/>
                </a:lnTo>
                <a:lnTo>
                  <a:pt x="0" y="1242076"/>
                </a:lnTo>
                <a:close/>
              </a:path>
            </a:pathLst>
          </a:custGeom>
          <a:ln w="2803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0429" y="4632765"/>
            <a:ext cx="4889280" cy="2484152"/>
          </a:xfrm>
          <a:custGeom>
            <a:avLst/>
            <a:gdLst/>
            <a:ahLst/>
            <a:cxnLst/>
            <a:rect l="l" t="t" r="r" b="b"/>
            <a:pathLst>
              <a:path w="4889280" h="2484152">
                <a:moveTo>
                  <a:pt x="0" y="0"/>
                </a:moveTo>
                <a:lnTo>
                  <a:pt x="4889280" y="0"/>
                </a:lnTo>
                <a:lnTo>
                  <a:pt x="4889280" y="2484152"/>
                </a:lnTo>
                <a:lnTo>
                  <a:pt x="0" y="24841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96915" y="2096482"/>
            <a:ext cx="5327650" cy="4435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897890">
              <a:lnSpc>
                <a:spcPct val="89500"/>
              </a:lnSpc>
            </a:pPr>
            <a:r>
              <a:rPr sz="2450" b="1" spc="-20" dirty="0" smtClean="0">
                <a:latin typeface="Century Gothic"/>
                <a:cs typeface="Century Gothic"/>
              </a:rPr>
              <a:t>Increase</a:t>
            </a:r>
            <a:r>
              <a:rPr sz="2450" b="1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the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number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of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times</a:t>
            </a:r>
            <a:r>
              <a:rPr sz="2450" spc="-10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he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respond</a:t>
            </a:r>
            <a:r>
              <a:rPr sz="2450" spc="-10" dirty="0" smtClean="0">
                <a:latin typeface="Century Gothic"/>
                <a:cs typeface="Century Gothic"/>
              </a:rPr>
              <a:t>s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5" dirty="0" smtClean="0">
                <a:latin typeface="Century Gothic"/>
                <a:cs typeface="Century Gothic"/>
              </a:rPr>
              <a:t>appr</a:t>
            </a:r>
            <a:r>
              <a:rPr sz="2450" spc="-20" dirty="0" smtClean="0">
                <a:latin typeface="Century Gothic"/>
                <a:cs typeface="Century Gothic"/>
              </a:rPr>
              <a:t>opriatel</a:t>
            </a:r>
            <a:r>
              <a:rPr sz="2450" spc="-15" dirty="0" smtClean="0">
                <a:latin typeface="Century Gothic"/>
                <a:cs typeface="Century Gothic"/>
              </a:rPr>
              <a:t>y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by</a:t>
            </a:r>
            <a:r>
              <a:rPr sz="2450" spc="-15" dirty="0" smtClean="0">
                <a:latin typeface="Century Gothic"/>
                <a:cs typeface="Century Gothic"/>
              </a:rPr>
              <a:t> walking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di</a:t>
            </a:r>
            <a:r>
              <a:rPr sz="2450" spc="-20" dirty="0" smtClean="0">
                <a:latin typeface="Century Gothic"/>
                <a:cs typeface="Century Gothic"/>
              </a:rPr>
              <a:t>r</a:t>
            </a:r>
            <a:r>
              <a:rPr sz="2450" spc="-15" dirty="0" smtClean="0">
                <a:latin typeface="Century Gothic"/>
                <a:cs typeface="Century Gothic"/>
              </a:rPr>
              <a:t>ectly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to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the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room,</a:t>
            </a:r>
            <a:r>
              <a:rPr sz="2450" spc="-15" dirty="0" smtClean="0">
                <a:latin typeface="Century Gothic"/>
                <a:cs typeface="Century Gothic"/>
              </a:rPr>
              <a:t> taking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a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seat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0" dirty="0" smtClean="0">
                <a:latin typeface="Century Gothic"/>
                <a:cs typeface="Century Gothic"/>
              </a:rPr>
              <a:t>in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the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back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of that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class,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and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0" dirty="0" smtClean="0">
                <a:latin typeface="Century Gothic"/>
                <a:cs typeface="Century Gothic"/>
              </a:rPr>
              <a:t>sitting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quietly</a:t>
            </a:r>
            <a:r>
              <a:rPr sz="2450" spc="-10" dirty="0" smtClean="0">
                <a:latin typeface="Century Gothic"/>
                <a:cs typeface="Century Gothic"/>
              </a:rPr>
              <a:t> for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one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minute</a:t>
            </a:r>
            <a:endParaRPr sz="2450">
              <a:latin typeface="Century Gothic"/>
              <a:cs typeface="Century Gothic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876935" marR="12700">
              <a:lnSpc>
                <a:spcPct val="88400"/>
              </a:lnSpc>
            </a:pPr>
            <a:r>
              <a:rPr sz="2450" b="1" spc="-15" dirty="0" smtClean="0">
                <a:latin typeface="Century Gothic"/>
                <a:cs typeface="Century Gothic"/>
              </a:rPr>
              <a:t>Decrease </a:t>
            </a:r>
            <a:r>
              <a:rPr sz="2450" spc="-20" dirty="0" smtClean="0">
                <a:latin typeface="Century Gothic"/>
                <a:cs typeface="Century Gothic"/>
              </a:rPr>
              <a:t>number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of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times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he</a:t>
            </a:r>
            <a:r>
              <a:rPr sz="2450" spc="-15" dirty="0" smtClean="0">
                <a:latin typeface="Century Gothic"/>
                <a:cs typeface="Century Gothic"/>
              </a:rPr>
              <a:t> runs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away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0" dirty="0" smtClean="0">
                <a:latin typeface="Century Gothic"/>
                <a:cs typeface="Century Gothic"/>
              </a:rPr>
              <a:t>f</a:t>
            </a:r>
            <a:r>
              <a:rPr sz="2450" spc="-20" dirty="0" smtClean="0">
                <a:latin typeface="Century Gothic"/>
                <a:cs typeface="Century Gothic"/>
              </a:rPr>
              <a:t>rom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adults following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adult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r</a:t>
            </a:r>
            <a:r>
              <a:rPr sz="2450" spc="-15" dirty="0" smtClean="0">
                <a:latin typeface="Century Gothic"/>
                <a:cs typeface="Century Gothic"/>
              </a:rPr>
              <a:t>equests.</a:t>
            </a:r>
            <a:endParaRPr sz="2450">
              <a:latin typeface="Century Gothic"/>
              <a:cs typeface="Century Gothic"/>
            </a:endParaRPr>
          </a:p>
          <a:p>
            <a:pPr>
              <a:lnSpc>
                <a:spcPts val="1100"/>
              </a:lnSpc>
              <a:spcBef>
                <a:spcPts val="4"/>
              </a:spcBef>
            </a:pPr>
            <a:endParaRPr sz="1100"/>
          </a:p>
          <a:p>
            <a:pPr marL="876935" marR="13970">
              <a:lnSpc>
                <a:spcPts val="2650"/>
              </a:lnSpc>
            </a:pPr>
            <a:r>
              <a:rPr sz="2450" b="1" spc="-15" dirty="0" smtClean="0">
                <a:latin typeface="Century Gothic"/>
                <a:cs typeface="Century Gothic"/>
              </a:rPr>
              <a:t>Decrease </a:t>
            </a:r>
            <a:r>
              <a:rPr sz="2450" spc="-15" dirty="0" smtClean="0">
                <a:latin typeface="Century Gothic"/>
                <a:cs typeface="Century Gothic"/>
              </a:rPr>
              <a:t>the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amount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of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time</a:t>
            </a:r>
            <a:r>
              <a:rPr sz="2450" spc="-10" dirty="0" smtClean="0">
                <a:latin typeface="Century Gothic"/>
                <a:cs typeface="Century Gothic"/>
              </a:rPr>
              <a:t> it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takes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to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20" dirty="0" smtClean="0">
                <a:latin typeface="Century Gothic"/>
                <a:cs typeface="Century Gothic"/>
              </a:rPr>
              <a:t>r</a:t>
            </a:r>
            <a:r>
              <a:rPr sz="2450" spc="-15" dirty="0" smtClean="0">
                <a:latin typeface="Century Gothic"/>
                <a:cs typeface="Century Gothic"/>
              </a:rPr>
              <a:t>espond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to</a:t>
            </a:r>
            <a:r>
              <a:rPr sz="2450" spc="-5" dirty="0" smtClean="0">
                <a:latin typeface="Century Gothic"/>
                <a:cs typeface="Century Gothic"/>
              </a:rPr>
              <a:t> </a:t>
            </a:r>
            <a:r>
              <a:rPr sz="2450" spc="-15" dirty="0" smtClean="0">
                <a:latin typeface="Century Gothic"/>
                <a:cs typeface="Century Gothic"/>
              </a:rPr>
              <a:t>adult</a:t>
            </a:r>
            <a:endParaRPr sz="245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05947" y="6913477"/>
            <a:ext cx="705485" cy="43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84810">
              <a:lnSpc>
                <a:spcPct val="102099"/>
              </a:lnSpc>
            </a:pPr>
            <a:r>
              <a:rPr sz="135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nity</a:t>
            </a: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61269" y="6475841"/>
            <a:ext cx="1351280" cy="379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50" spc="-20" dirty="0" smtClean="0">
                <a:latin typeface="Century Gothic"/>
                <a:cs typeface="Century Gothic"/>
              </a:rPr>
              <a:t>re</a:t>
            </a:r>
            <a:r>
              <a:rPr sz="2450" spc="-25" dirty="0" smtClean="0">
                <a:latin typeface="Century Gothic"/>
                <a:cs typeface="Century Gothic"/>
              </a:rPr>
              <a:t>q</a:t>
            </a:r>
            <a:r>
              <a:rPr sz="2450" spc="-20" dirty="0" smtClean="0">
                <a:latin typeface="Century Gothic"/>
                <a:cs typeface="Century Gothic"/>
              </a:rPr>
              <a:t>ue</a:t>
            </a:r>
            <a:r>
              <a:rPr sz="2450" spc="-15" dirty="0" smtClean="0">
                <a:latin typeface="Century Gothic"/>
                <a:cs typeface="Century Gothic"/>
              </a:rPr>
              <a:t>s</a:t>
            </a:r>
            <a:r>
              <a:rPr sz="2450" spc="-10" dirty="0" smtClean="0">
                <a:latin typeface="Century Gothic"/>
                <a:cs typeface="Century Gothic"/>
              </a:rPr>
              <a:t>t</a:t>
            </a:r>
            <a:r>
              <a:rPr sz="2450" spc="-15" dirty="0" smtClean="0">
                <a:latin typeface="Century Gothic"/>
                <a:cs typeface="Century Gothic"/>
              </a:rPr>
              <a:t>s</a:t>
            </a:r>
            <a:r>
              <a:rPr sz="2450" spc="-10" dirty="0" smtClean="0">
                <a:latin typeface="Century Gothic"/>
                <a:cs typeface="Century Gothic"/>
              </a:rPr>
              <a:t>.</a:t>
            </a:r>
            <a:endParaRPr sz="24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33062" y="6493364"/>
            <a:ext cx="2304415" cy="8451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42866" marR="5715" indent="719371" algn="r" defTabSz="457146">
              <a:lnSpc>
                <a:spcPct val="102099"/>
              </a:lnSpc>
            </a:pPr>
            <a:r>
              <a:rPr sz="1300" spc="-14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00" spc="100" dirty="0">
                <a:solidFill>
                  <a:srgbClr val="FFFFFF"/>
                </a:solidFill>
                <a:latin typeface="Times New Roman"/>
                <a:cs typeface="Times New Roman"/>
              </a:rPr>
              <a:t>ente</a:t>
            </a:r>
            <a:r>
              <a:rPr sz="13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imes New Roman"/>
                <a:cs typeface="Times New Roman"/>
              </a:rPr>
              <a:t>Disabilit</a:t>
            </a:r>
            <a:r>
              <a:rPr sz="1300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4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00" spc="90" dirty="0">
                <a:solidFill>
                  <a:srgbClr val="FFFFFF"/>
                </a:solidFill>
                <a:latin typeface="Times New Roman"/>
                <a:cs typeface="Times New Roman"/>
              </a:rPr>
              <a:t>ommunit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8731" algn="r" defTabSz="457146">
              <a:spcBef>
                <a:spcPts val="30"/>
              </a:spcBef>
            </a:pPr>
            <a:r>
              <a:rPr sz="1300" spc="20" dirty="0">
                <a:solidFill>
                  <a:srgbClr val="FFFFFF"/>
                </a:solidFill>
                <a:latin typeface="Times New Roman"/>
                <a:cs typeface="Times New Roman"/>
              </a:rPr>
              <a:t>Inclusio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91810" y="6493362"/>
            <a:ext cx="119380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indent="26031" algn="just" defTabSz="457146">
              <a:lnSpc>
                <a:spcPct val="102099"/>
              </a:lnSpc>
            </a:pPr>
            <a:r>
              <a:rPr sz="1300" spc="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300" spc="45" dirty="0">
                <a:solidFill>
                  <a:srgbClr val="FFFFFF"/>
                </a:solidFill>
                <a:latin typeface="Times New Roman"/>
                <a:cs typeface="Times New Roman"/>
              </a:rPr>
              <a:t> y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906" y="6712598"/>
            <a:ext cx="3131362" cy="747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075" rIns="0" bIns="0" rtlCol="0">
            <a:noAutofit/>
          </a:bodyPr>
          <a:lstStyle/>
          <a:p>
            <a:pPr marL="12699">
              <a:lnSpc>
                <a:spcPts val="5009"/>
              </a:lnSpc>
            </a:pPr>
            <a:r>
              <a:rPr spc="-135" dirty="0">
                <a:solidFill>
                  <a:srgbClr val="000000"/>
                </a:solidFill>
                <a:latin typeface="Calibri"/>
                <a:cs typeface="Calibri"/>
              </a:rPr>
              <a:t>F-BS</a:t>
            </a:r>
            <a:r>
              <a:rPr spc="-2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pc="-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35" dirty="0">
                <a:solidFill>
                  <a:srgbClr val="000000"/>
                </a:solidFill>
                <a:latin typeface="Calibri"/>
                <a:cs typeface="Calibri"/>
              </a:rPr>
              <a:t>Strateg</a:t>
            </a:r>
            <a:r>
              <a:rPr spc="-2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pc="-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35" dirty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endParaRPr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bject 6"/>
          <p:cNvSpPr/>
          <p:nvPr/>
        </p:nvSpPr>
        <p:spPr>
          <a:xfrm>
            <a:off x="447869" y="1537276"/>
            <a:ext cx="2277238" cy="530110"/>
          </a:xfrm>
          <a:custGeom>
            <a:avLst/>
            <a:gdLst/>
            <a:ahLst/>
            <a:cxnLst/>
            <a:rect l="l" t="t" r="r" b="b"/>
            <a:pathLst>
              <a:path w="2303976" h="530110">
                <a:moveTo>
                  <a:pt x="0" y="0"/>
                </a:moveTo>
                <a:lnTo>
                  <a:pt x="2303976" y="0"/>
                </a:lnTo>
                <a:lnTo>
                  <a:pt x="2303976" y="530110"/>
                </a:lnTo>
                <a:lnTo>
                  <a:pt x="0" y="530110"/>
                </a:lnTo>
                <a:lnTo>
                  <a:pt x="0" y="0"/>
                </a:lnTo>
                <a:close/>
              </a:path>
            </a:pathLst>
          </a:custGeom>
          <a:solidFill>
            <a:srgbClr val="9FC6DC"/>
          </a:solidFill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5109" y="1537276"/>
            <a:ext cx="2303975" cy="530110"/>
          </a:xfrm>
          <a:custGeom>
            <a:avLst/>
            <a:gdLst/>
            <a:ahLst/>
            <a:cxnLst/>
            <a:rect l="l" t="t" r="r" b="b"/>
            <a:pathLst>
              <a:path w="2303975" h="530110">
                <a:moveTo>
                  <a:pt x="0" y="0"/>
                </a:moveTo>
                <a:lnTo>
                  <a:pt x="2303975" y="0"/>
                </a:lnTo>
                <a:lnTo>
                  <a:pt x="2303975" y="530110"/>
                </a:lnTo>
                <a:lnTo>
                  <a:pt x="0" y="530110"/>
                </a:lnTo>
                <a:lnTo>
                  <a:pt x="0" y="0"/>
                </a:lnTo>
                <a:close/>
              </a:path>
            </a:pathLst>
          </a:custGeom>
          <a:solidFill>
            <a:srgbClr val="9FC6DC"/>
          </a:solidFill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9084" y="1537276"/>
            <a:ext cx="2303976" cy="530110"/>
          </a:xfrm>
          <a:custGeom>
            <a:avLst/>
            <a:gdLst/>
            <a:ahLst/>
            <a:cxnLst/>
            <a:rect l="l" t="t" r="r" b="b"/>
            <a:pathLst>
              <a:path w="2303976" h="530110">
                <a:moveTo>
                  <a:pt x="0" y="0"/>
                </a:moveTo>
                <a:lnTo>
                  <a:pt x="2303976" y="0"/>
                </a:lnTo>
                <a:lnTo>
                  <a:pt x="2303976" y="530110"/>
                </a:lnTo>
                <a:lnTo>
                  <a:pt x="0" y="530110"/>
                </a:lnTo>
                <a:lnTo>
                  <a:pt x="0" y="0"/>
                </a:lnTo>
                <a:close/>
              </a:path>
            </a:pathLst>
          </a:custGeom>
          <a:solidFill>
            <a:srgbClr val="9FC6DC"/>
          </a:solidFill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33062" y="1537276"/>
            <a:ext cx="2303975" cy="530110"/>
          </a:xfrm>
          <a:custGeom>
            <a:avLst/>
            <a:gdLst/>
            <a:ahLst/>
            <a:cxnLst/>
            <a:rect l="l" t="t" r="r" b="b"/>
            <a:pathLst>
              <a:path w="2303975" h="530110">
                <a:moveTo>
                  <a:pt x="0" y="0"/>
                </a:moveTo>
                <a:lnTo>
                  <a:pt x="2303975" y="0"/>
                </a:lnTo>
                <a:lnTo>
                  <a:pt x="2303975" y="530110"/>
                </a:lnTo>
                <a:lnTo>
                  <a:pt x="0" y="530110"/>
                </a:lnTo>
                <a:lnTo>
                  <a:pt x="0" y="0"/>
                </a:lnTo>
                <a:close/>
              </a:path>
            </a:pathLst>
          </a:custGeom>
          <a:solidFill>
            <a:srgbClr val="9FC6DC"/>
          </a:solidFill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0688" y="2067387"/>
            <a:ext cx="2444421" cy="5691994"/>
          </a:xfrm>
          <a:custGeom>
            <a:avLst/>
            <a:gdLst/>
            <a:ahLst/>
            <a:cxnLst/>
            <a:rect l="l" t="t" r="r" b="b"/>
            <a:pathLst>
              <a:path w="2303976" h="5195086">
                <a:moveTo>
                  <a:pt x="0" y="0"/>
                </a:moveTo>
                <a:lnTo>
                  <a:pt x="2303976" y="0"/>
                </a:lnTo>
                <a:lnTo>
                  <a:pt x="2303976" y="5195086"/>
                </a:lnTo>
                <a:lnTo>
                  <a:pt x="0" y="5195086"/>
                </a:lnTo>
                <a:lnTo>
                  <a:pt x="0" y="0"/>
                </a:lnTo>
                <a:close/>
              </a:path>
            </a:pathLst>
          </a:custGeom>
          <a:solidFill>
            <a:srgbClr val="F1F5F9"/>
          </a:solidFill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25109" y="2067387"/>
            <a:ext cx="2380291" cy="5691994"/>
          </a:xfrm>
          <a:custGeom>
            <a:avLst/>
            <a:gdLst/>
            <a:ahLst/>
            <a:cxnLst/>
            <a:rect l="l" t="t" r="r" b="b"/>
            <a:pathLst>
              <a:path w="2303975" h="5195086">
                <a:moveTo>
                  <a:pt x="0" y="0"/>
                </a:moveTo>
                <a:lnTo>
                  <a:pt x="2303975" y="0"/>
                </a:lnTo>
                <a:lnTo>
                  <a:pt x="2303975" y="5195086"/>
                </a:lnTo>
                <a:lnTo>
                  <a:pt x="0" y="5195086"/>
                </a:lnTo>
                <a:lnTo>
                  <a:pt x="0" y="0"/>
                </a:lnTo>
                <a:close/>
              </a:path>
            </a:pathLst>
          </a:custGeom>
          <a:solidFill>
            <a:srgbClr val="F1F5F9"/>
          </a:solidFill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23837" y="2782623"/>
            <a:ext cx="2303976" cy="5039298"/>
          </a:xfrm>
          <a:custGeom>
            <a:avLst/>
            <a:gdLst/>
            <a:ahLst/>
            <a:cxnLst/>
            <a:rect l="l" t="t" r="r" b="b"/>
            <a:pathLst>
              <a:path w="2303976" h="5195086">
                <a:moveTo>
                  <a:pt x="0" y="0"/>
                </a:moveTo>
                <a:lnTo>
                  <a:pt x="2303976" y="0"/>
                </a:lnTo>
                <a:lnTo>
                  <a:pt x="2303976" y="5195086"/>
                </a:lnTo>
                <a:lnTo>
                  <a:pt x="0" y="5195086"/>
                </a:lnTo>
                <a:lnTo>
                  <a:pt x="0" y="0"/>
                </a:lnTo>
                <a:close/>
              </a:path>
            </a:pathLst>
          </a:custGeom>
          <a:solidFill>
            <a:srgbClr val="F1F5F9"/>
          </a:solidFill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33062" y="2067388"/>
            <a:ext cx="2493481" cy="5705013"/>
          </a:xfrm>
          <a:custGeom>
            <a:avLst/>
            <a:gdLst/>
            <a:ahLst/>
            <a:cxnLst/>
            <a:rect l="l" t="t" r="r" b="b"/>
            <a:pathLst>
              <a:path w="2303975" h="5195086">
                <a:moveTo>
                  <a:pt x="0" y="0"/>
                </a:moveTo>
                <a:lnTo>
                  <a:pt x="2303975" y="0"/>
                </a:lnTo>
                <a:lnTo>
                  <a:pt x="2303975" y="5195086"/>
                </a:lnTo>
                <a:lnTo>
                  <a:pt x="0" y="5195086"/>
                </a:lnTo>
                <a:lnTo>
                  <a:pt x="0" y="0"/>
                </a:lnTo>
                <a:close/>
              </a:path>
            </a:pathLst>
          </a:custGeom>
          <a:solidFill>
            <a:srgbClr val="F1F5F9"/>
          </a:solidFill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4396" y="2067387"/>
            <a:ext cx="9229378" cy="0"/>
          </a:xfrm>
          <a:custGeom>
            <a:avLst/>
            <a:gdLst/>
            <a:ahLst/>
            <a:cxnLst/>
            <a:rect l="l" t="t" r="r" b="b"/>
            <a:pathLst>
              <a:path w="9229378">
                <a:moveTo>
                  <a:pt x="0" y="0"/>
                </a:moveTo>
                <a:lnTo>
                  <a:pt x="9229378" y="0"/>
                </a:lnTo>
              </a:path>
            </a:pathLst>
          </a:custGeom>
          <a:ln w="13477">
            <a:solidFill>
              <a:srgbClr val="8FB9D4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1131" y="1530539"/>
            <a:ext cx="0" cy="5738673"/>
          </a:xfrm>
          <a:custGeom>
            <a:avLst/>
            <a:gdLst/>
            <a:ahLst/>
            <a:cxnLst/>
            <a:rect l="l" t="t" r="r" b="b"/>
            <a:pathLst>
              <a:path h="5738673">
                <a:moveTo>
                  <a:pt x="0" y="0"/>
                </a:moveTo>
                <a:lnTo>
                  <a:pt x="0" y="5738673"/>
                </a:lnTo>
              </a:path>
            </a:pathLst>
          </a:custGeom>
          <a:ln w="13473">
            <a:solidFill>
              <a:srgbClr val="8FB9D4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37037" y="1530539"/>
            <a:ext cx="0" cy="5738673"/>
          </a:xfrm>
          <a:custGeom>
            <a:avLst/>
            <a:gdLst/>
            <a:ahLst/>
            <a:cxnLst/>
            <a:rect l="l" t="t" r="r" b="b"/>
            <a:pathLst>
              <a:path h="5738673">
                <a:moveTo>
                  <a:pt x="0" y="0"/>
                </a:moveTo>
                <a:lnTo>
                  <a:pt x="0" y="5738673"/>
                </a:lnTo>
              </a:path>
            </a:pathLst>
          </a:custGeom>
          <a:ln w="13473">
            <a:solidFill>
              <a:srgbClr val="8FB9D4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4396" y="1537276"/>
            <a:ext cx="9229378" cy="0"/>
          </a:xfrm>
          <a:custGeom>
            <a:avLst/>
            <a:gdLst/>
            <a:ahLst/>
            <a:cxnLst/>
            <a:rect l="l" t="t" r="r" b="b"/>
            <a:pathLst>
              <a:path w="9229378">
                <a:moveTo>
                  <a:pt x="0" y="0"/>
                </a:moveTo>
                <a:lnTo>
                  <a:pt x="9229378" y="0"/>
                </a:lnTo>
              </a:path>
            </a:pathLst>
          </a:custGeom>
          <a:ln w="13477">
            <a:solidFill>
              <a:srgbClr val="8FB9D4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4396" y="7262473"/>
            <a:ext cx="9229378" cy="0"/>
          </a:xfrm>
          <a:custGeom>
            <a:avLst/>
            <a:gdLst/>
            <a:ahLst/>
            <a:cxnLst/>
            <a:rect l="l" t="t" r="r" b="b"/>
            <a:pathLst>
              <a:path w="9229378">
                <a:moveTo>
                  <a:pt x="0" y="0"/>
                </a:moveTo>
                <a:lnTo>
                  <a:pt x="9229378" y="0"/>
                </a:lnTo>
              </a:path>
            </a:pathLst>
          </a:custGeom>
          <a:ln w="13477">
            <a:solidFill>
              <a:srgbClr val="8FB9D4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672" y="1569407"/>
            <a:ext cx="354457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defTabSz="457146">
              <a:lnSpc>
                <a:spcPts val="2480"/>
              </a:lnSpc>
              <a:tabLst>
                <a:tab pos="1979063" algn="l"/>
              </a:tabLst>
            </a:pP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00" b="1" spc="4" dirty="0">
                <a:solidFill>
                  <a:srgbClr val="FFFFFF"/>
                </a:solidFill>
                <a:latin typeface="Calibri"/>
                <a:cs typeface="Calibri"/>
              </a:rPr>
              <a:t>etting	Antece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100" b="1" spc="4" dirty="0">
                <a:solidFill>
                  <a:srgbClr val="FFFFFF"/>
                </a:solidFill>
                <a:latin typeface="Calibri"/>
                <a:cs typeface="Calibri"/>
              </a:rPr>
              <a:t>ent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9756" y="1588643"/>
            <a:ext cx="1168400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defTabSz="457146"/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47947" y="1588643"/>
            <a:ext cx="1879600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defTabSz="457146"/>
            <a:r>
              <a:rPr sz="2100" b="1" spc="4" dirty="0">
                <a:solidFill>
                  <a:srgbClr val="FFFFFF"/>
                </a:solidFill>
                <a:latin typeface="Calibri"/>
                <a:cs typeface="Calibri"/>
              </a:rPr>
              <a:t>Consequence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5442" y="2131931"/>
            <a:ext cx="2115820" cy="290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8574" marR="297780" indent="-296510" defTabSz="457146">
              <a:lnSpc>
                <a:spcPts val="2230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St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engthening 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elationships</a:t>
            </a:r>
          </a:p>
          <a:p>
            <a:pPr marL="308574" marR="139684" indent="-296510" defTabSz="457146">
              <a:lnSpc>
                <a:spcPts val="2230"/>
              </a:lnSpc>
              <a:spcBef>
                <a:spcPts val="105"/>
              </a:spcBef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Home-school com</a:t>
            </a:r>
            <a:r>
              <a:rPr sz="19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unication</a:t>
            </a:r>
          </a:p>
          <a:p>
            <a:pPr marL="308574" marR="12699" indent="-296510" defTabSz="457146">
              <a:lnSpc>
                <a:spcPts val="2230"/>
              </a:lnSpc>
              <a:spcBef>
                <a:spcPts val="105"/>
              </a:spcBef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Home-to-school 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ein</a:t>
            </a:r>
            <a:r>
              <a:rPr sz="1900" spc="-2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cement</a:t>
            </a:r>
          </a:p>
          <a:p>
            <a:pPr marL="315558" indent="-303495" defTabSz="457146">
              <a:lnSpc>
                <a:spcPts val="2270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Engaging families</a:t>
            </a:r>
          </a:p>
          <a:p>
            <a:pPr marL="308574" marR="54604" indent="-296510" defTabSz="457146">
              <a:lnSpc>
                <a:spcPct val="100099"/>
              </a:lnSpc>
              <a:spcBef>
                <a:spcPts val="50"/>
              </a:spcBef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Coo</a:t>
            </a:r>
            <a:r>
              <a:rPr sz="1900" spc="-3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dination with com</a:t>
            </a:r>
            <a:r>
              <a:rPr sz="19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unity p</a:t>
            </a: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viders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809418" y="2117200"/>
            <a:ext cx="2271660" cy="4372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8574" indent="-296510" defTabSz="457146"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viding choices</a:t>
            </a:r>
          </a:p>
          <a:p>
            <a:pPr marL="315558" indent="-303495" defTabSz="457146">
              <a:lnSpc>
                <a:spcPts val="2230"/>
              </a:lnSpc>
              <a:buFont typeface="Arial"/>
              <a:buChar char="•"/>
              <a:tabLst>
                <a:tab pos="315558" algn="l"/>
              </a:tabLst>
            </a:pPr>
            <a:r>
              <a:rPr sz="1900" spc="-2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ransition</a:t>
            </a:r>
          </a:p>
          <a:p>
            <a:pPr marL="308574" defTabSz="457146">
              <a:spcBef>
                <a:spcPts val="55"/>
              </a:spcBef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suppo</a:t>
            </a:r>
            <a:r>
              <a:rPr sz="1900" spc="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</a:p>
          <a:p>
            <a:pPr marL="315558" indent="-303495" defTabSz="457146">
              <a:lnSpc>
                <a:spcPts val="2230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900" spc="-3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vi</a:t>
            </a: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onmental</a:t>
            </a:r>
          </a:p>
          <a:p>
            <a:pPr marL="308574" defTabSz="457146">
              <a:spcBef>
                <a:spcPts val="55"/>
              </a:spcBef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suppo</a:t>
            </a:r>
            <a:r>
              <a:rPr sz="1900" spc="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</a:p>
          <a:p>
            <a:pPr marL="315558" indent="-303495" defTabSz="457146">
              <a:lnSpc>
                <a:spcPts val="2230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Cu</a:t>
            </a:r>
            <a:r>
              <a:rPr sz="1900" spc="-2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ricular</a:t>
            </a:r>
          </a:p>
          <a:p>
            <a:pPr marL="308574" defTabSz="457146">
              <a:spcBef>
                <a:spcPts val="55"/>
              </a:spcBef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modification</a:t>
            </a:r>
          </a:p>
          <a:p>
            <a:pPr marL="308574" marR="516194" indent="-296510" defTabSz="457146">
              <a:lnSpc>
                <a:spcPts val="2230"/>
              </a:lnSpc>
              <a:spcBef>
                <a:spcPts val="170"/>
              </a:spcBef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Adult 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erbal beh</a:t>
            </a:r>
            <a:r>
              <a:rPr sz="1900" spc="-7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vior</a:t>
            </a:r>
          </a:p>
          <a:p>
            <a:pPr marL="308574" marR="482543" indent="-296510" defTabSz="457146">
              <a:lnSpc>
                <a:spcPts val="2330"/>
              </a:lnSpc>
              <a:spcBef>
                <a:spcPts val="25"/>
              </a:spcBef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Class</a:t>
            </a: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oom management</a:t>
            </a:r>
          </a:p>
          <a:p>
            <a:pPr marL="315558" indent="-303495" defTabSz="457146">
              <a:lnSpc>
                <a:spcPts val="2145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Inc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ease</a:t>
            </a:r>
          </a:p>
          <a:p>
            <a:pPr marL="308574" marR="307939" defTabSz="457146">
              <a:lnSpc>
                <a:spcPts val="2230"/>
              </a:lnSpc>
              <a:spcBef>
                <a:spcPts val="170"/>
              </a:spcBef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noncontingent 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ein</a:t>
            </a:r>
            <a:r>
              <a:rPr sz="1900" spc="-2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cement</a:t>
            </a:r>
          </a:p>
          <a:p>
            <a:pPr marL="315558" indent="-303495" defTabSz="457146">
              <a:lnSpc>
                <a:spcPts val="2270"/>
              </a:lnSpc>
              <a:buFont typeface="Arial"/>
              <a:buChar char="•"/>
              <a:tabLst>
                <a:tab pos="315558" algn="l"/>
              </a:tabLst>
            </a:pP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eer suppo</a:t>
            </a:r>
            <a:r>
              <a:rPr sz="1900" spc="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809418" y="6483874"/>
            <a:ext cx="1734185" cy="302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5558" indent="-303495" defTabSz="457146">
              <a:buFont typeface="Arial"/>
              <a:buChar char="•"/>
              <a:tabLst>
                <a:tab pos="315558" algn="l"/>
              </a:tabLst>
            </a:pPr>
            <a:r>
              <a:rPr sz="1900" spc="-50" dirty="0">
                <a:solidFill>
                  <a:prstClr val="black"/>
                </a:solidFill>
                <a:latin typeface="Gill Sans MT"/>
                <a:cs typeface="Gill Sans MT"/>
              </a:rPr>
              <a:t>P</a:t>
            </a:r>
            <a:r>
              <a:rPr sz="1900" dirty="0">
                <a:solidFill>
                  <a:prstClr val="black"/>
                </a:solidFill>
                <a:latin typeface="Gill Sans MT"/>
                <a:cs typeface="Gill Sans MT"/>
              </a:rPr>
              <a:t>eer modeling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113394" y="2117199"/>
            <a:ext cx="2115820" cy="3496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8574" indent="-296510" defTabSz="457146"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Academic skills</a:t>
            </a:r>
          </a:p>
          <a:p>
            <a:pPr marL="315558" indent="-303495" defTabSz="457146">
              <a:lnSpc>
                <a:spcPts val="2230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oblem-solving</a:t>
            </a:r>
          </a:p>
          <a:p>
            <a:pPr marL="315558" indent="-303495" defTabSz="457146">
              <a:spcBef>
                <a:spcPts val="55"/>
              </a:spcBef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Coping</a:t>
            </a:r>
          </a:p>
          <a:p>
            <a:pPr marL="315558" indent="-303495" defTabSz="457146">
              <a:lnSpc>
                <a:spcPts val="2230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Social skills</a:t>
            </a:r>
          </a:p>
          <a:p>
            <a:pPr marL="308574" marR="205716" indent="-296510" defTabSz="457146">
              <a:lnSpc>
                <a:spcPts val="2230"/>
              </a:lnSpc>
              <a:spcBef>
                <a:spcPts val="170"/>
              </a:spcBef>
              <a:buFont typeface="Arial"/>
              <a:buChar char="•"/>
              <a:tabLst>
                <a:tab pos="315558" algn="l"/>
              </a:tabLst>
            </a:pPr>
            <a:r>
              <a:rPr sz="1900" spc="-29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eache</a:t>
            </a:r>
            <a:r>
              <a:rPr sz="1900" spc="-1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-pleasing beh</a:t>
            </a:r>
            <a:r>
              <a:rPr sz="1900" spc="-7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vior</a:t>
            </a:r>
          </a:p>
          <a:p>
            <a:pPr marL="315558" indent="-303495" defTabSz="457146">
              <a:lnSpc>
                <a:spcPts val="2270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Learning skills</a:t>
            </a:r>
          </a:p>
          <a:p>
            <a:pPr marL="315558" indent="-303495" defTabSz="457146">
              <a:spcBef>
                <a:spcPts val="55"/>
              </a:spcBef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Self-management</a:t>
            </a:r>
          </a:p>
          <a:p>
            <a:pPr marL="315558" indent="-303495" defTabSz="457146">
              <a:lnSpc>
                <a:spcPts val="2230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Independent</a:t>
            </a:r>
          </a:p>
          <a:p>
            <a:pPr marR="418416" algn="ctr" defTabSz="457146">
              <a:spcBef>
                <a:spcPts val="55"/>
              </a:spcBef>
            </a:pP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esponding</a:t>
            </a:r>
          </a:p>
          <a:p>
            <a:pPr marL="308574" marR="12699" indent="-296510" defTabSz="457146">
              <a:lnSpc>
                <a:spcPts val="2230"/>
              </a:lnSpc>
              <a:spcBef>
                <a:spcPts val="170"/>
              </a:spcBef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Inc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eased engaged time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417371" y="2116909"/>
            <a:ext cx="2145516" cy="32137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8574" marR="12699" indent="-296510" defTabSz="457146">
              <a:lnSpc>
                <a:spcPct val="100099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Disconti</a:t>
            </a:r>
            <a:r>
              <a:rPr sz="19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ue 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ein</a:t>
            </a:r>
            <a:r>
              <a:rPr sz="1900" spc="-2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cement of p</a:t>
            </a: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oblem beh</a:t>
            </a:r>
            <a:r>
              <a:rPr sz="1900" spc="-7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vior</a:t>
            </a:r>
          </a:p>
          <a:p>
            <a:pPr marL="315558" indent="-303495" defTabSz="457146">
              <a:lnSpc>
                <a:spcPts val="2230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oup</a:t>
            </a:r>
          </a:p>
          <a:p>
            <a:pPr marL="308574" defTabSz="457146">
              <a:spcBef>
                <a:spcPts val="55"/>
              </a:spcBef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contingencies</a:t>
            </a:r>
          </a:p>
          <a:p>
            <a:pPr marL="315558" indent="-303495" defTabSz="457146">
              <a:lnSpc>
                <a:spcPts val="2230"/>
              </a:lnSpc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Inc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ease ratio of</a:t>
            </a:r>
          </a:p>
          <a:p>
            <a:pPr marL="308574" defTabSz="457146">
              <a:spcBef>
                <a:spcPts val="55"/>
              </a:spcBef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+ to – 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esponses</a:t>
            </a:r>
          </a:p>
          <a:p>
            <a:pPr marL="308574" marR="149842" indent="-296510" defTabSz="457146">
              <a:lnSpc>
                <a:spcPts val="2230"/>
              </a:lnSpc>
              <a:spcBef>
                <a:spcPts val="170"/>
              </a:spcBef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School-to-home 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ein</a:t>
            </a:r>
            <a:r>
              <a:rPr sz="1900" spc="-2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9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cement</a:t>
            </a:r>
          </a:p>
          <a:p>
            <a:pPr marL="308574" marR="595560" indent="-296510" defTabSz="457146">
              <a:lnSpc>
                <a:spcPts val="2330"/>
              </a:lnSpc>
              <a:spcBef>
                <a:spcPts val="25"/>
              </a:spcBef>
              <a:buFont typeface="Arial"/>
              <a:buChar char="•"/>
              <a:tabLst>
                <a:tab pos="315558" algn="l"/>
              </a:tabLst>
            </a:pP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Del</a:t>
            </a:r>
            <a:r>
              <a:rPr sz="1900" spc="-8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900" spc="-4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1900" dirty="0">
                <a:solidFill>
                  <a:prstClr val="black"/>
                </a:solidFill>
                <a:latin typeface="Calibri"/>
                <a:cs typeface="Calibri"/>
              </a:rPr>
              <a:t>ed gratification</a:t>
            </a:r>
          </a:p>
        </p:txBody>
      </p:sp>
      <p:sp>
        <p:nvSpPr>
          <p:cNvPr id="27" name="object 27"/>
          <p:cNvSpPr/>
          <p:nvPr/>
        </p:nvSpPr>
        <p:spPr>
          <a:xfrm>
            <a:off x="5807403" y="6223735"/>
            <a:ext cx="1970196" cy="1535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31389" y="6328182"/>
            <a:ext cx="2312721" cy="1413498"/>
          </a:xfrm>
          <a:custGeom>
            <a:avLst/>
            <a:gdLst/>
            <a:ahLst/>
            <a:cxnLst/>
            <a:rect l="l" t="t" r="r" b="b"/>
            <a:pathLst>
              <a:path w="2017339" h="2058043">
                <a:moveTo>
                  <a:pt x="240692" y="0"/>
                </a:moveTo>
                <a:lnTo>
                  <a:pt x="0" y="1817281"/>
                </a:lnTo>
                <a:lnTo>
                  <a:pt x="1816762" y="2058043"/>
                </a:lnTo>
                <a:lnTo>
                  <a:pt x="2017339" y="543647"/>
                </a:lnTo>
                <a:lnTo>
                  <a:pt x="1754656" y="200634"/>
                </a:lnTo>
                <a:lnTo>
                  <a:pt x="2406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>
            <a:noAutofit/>
          </a:bodyPr>
          <a:lstStyle/>
          <a:p>
            <a:pPr defTabSz="45714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 rot="420000">
            <a:off x="5675261" y="6346142"/>
            <a:ext cx="385347" cy="2667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457146"/>
            <a:r>
              <a:rPr sz="2100" spc="-825" dirty="0">
                <a:solidFill>
                  <a:prstClr val="black"/>
                </a:solidFill>
                <a:latin typeface="Wingdings"/>
                <a:cs typeface="Wingdings"/>
              </a:rPr>
              <a:t>ü</a:t>
            </a:r>
            <a:endParaRPr sz="2100" dirty="0">
              <a:solidFill>
                <a:prstClr val="black"/>
              </a:solidFill>
              <a:latin typeface="Wingdings"/>
              <a:cs typeface="Wingding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85045" y="7127855"/>
            <a:ext cx="126364" cy="2235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defTabSz="457146"/>
            <a:r>
              <a:rPr sz="1300" spc="1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 rot="420000">
            <a:off x="5999656" y="6434934"/>
            <a:ext cx="1233576" cy="5758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457146"/>
            <a:r>
              <a:rPr lang="en-US" sz="2100" spc="-125" dirty="0">
                <a:solidFill>
                  <a:prstClr val="black"/>
                </a:solidFill>
                <a:latin typeface="Calibri"/>
                <a:cs typeface="Calibri"/>
              </a:rPr>
              <a:t>Functionally </a:t>
            </a:r>
            <a:r>
              <a:rPr sz="2100" spc="-125" dirty="0">
                <a:solidFill>
                  <a:prstClr val="black"/>
                </a:solidFill>
                <a:latin typeface="Calibri"/>
                <a:cs typeface="Calibri"/>
              </a:rPr>
              <a:t>equivalent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 rot="420000">
            <a:off x="5605923" y="6950427"/>
            <a:ext cx="385347" cy="2667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457146"/>
            <a:r>
              <a:rPr sz="2100" spc="-825" dirty="0">
                <a:solidFill>
                  <a:prstClr val="black"/>
                </a:solidFill>
                <a:latin typeface="Wingdings"/>
                <a:cs typeface="Wingdings"/>
              </a:rPr>
              <a:t>ü</a:t>
            </a:r>
            <a:endParaRPr sz="2100" dirty="0">
              <a:solidFill>
                <a:prstClr val="black"/>
              </a:solidFill>
              <a:latin typeface="Wingdings"/>
              <a:cs typeface="Wingdings"/>
            </a:endParaRPr>
          </a:p>
        </p:txBody>
      </p:sp>
      <p:sp>
        <p:nvSpPr>
          <p:cNvPr id="33" name="object 33"/>
          <p:cNvSpPr txBox="1"/>
          <p:nvPr/>
        </p:nvSpPr>
        <p:spPr>
          <a:xfrm rot="420000">
            <a:off x="5908959" y="7030821"/>
            <a:ext cx="1567660" cy="6645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457146"/>
            <a:r>
              <a:rPr lang="en-US" sz="2100" dirty="0">
                <a:solidFill>
                  <a:prstClr val="black"/>
                </a:solidFill>
                <a:latin typeface="Calibri"/>
                <a:cs typeface="Calibri"/>
              </a:rPr>
              <a:t>Behaviorally incompatible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15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Collectin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Baselin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65" y="1992834"/>
            <a:ext cx="7418705" cy="2392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dirty="0" smtClean="0">
                <a:latin typeface="Century Gothic"/>
                <a:cs typeface="Century Gothic"/>
              </a:rPr>
              <a:t>For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short-te</a:t>
            </a:r>
            <a:r>
              <a:rPr sz="2950" spc="80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m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goals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teams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must</a:t>
            </a:r>
            <a:r>
              <a:rPr sz="2950" spc="5" dirty="0" smtClean="0">
                <a:latin typeface="Century Gothic"/>
                <a:cs typeface="Century Gothic"/>
              </a:rPr>
              <a:t>: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48"/>
              </a:spcBef>
            </a:pPr>
            <a:endParaRPr sz="500"/>
          </a:p>
          <a:p>
            <a:pPr marL="488950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25" dirty="0" smtClean="0">
                <a:latin typeface="Century Gothic"/>
                <a:cs typeface="Century Gothic"/>
              </a:rPr>
              <a:t>D</a:t>
            </a:r>
            <a:r>
              <a:rPr sz="2550" spc="-20" dirty="0" smtClean="0">
                <a:latin typeface="Century Gothic"/>
                <a:cs typeface="Century Gothic"/>
              </a:rPr>
              <a:t>efine them </a:t>
            </a:r>
            <a:r>
              <a:rPr sz="2550" spc="-15" dirty="0" smtClean="0">
                <a:latin typeface="Century Gothic"/>
                <a:cs typeface="Century Gothic"/>
              </a:rPr>
              <a:t>as </a:t>
            </a:r>
            <a:r>
              <a:rPr sz="2550" spc="-20" dirty="0" smtClean="0">
                <a:latin typeface="Century Gothic"/>
                <a:cs typeface="Century Gothic"/>
              </a:rPr>
              <a:t>measur</a:t>
            </a:r>
            <a:r>
              <a:rPr sz="2550" spc="-15" dirty="0" smtClean="0">
                <a:latin typeface="Century Gothic"/>
                <a:cs typeface="Century Gothic"/>
              </a:rPr>
              <a:t>able </a:t>
            </a:r>
            <a:r>
              <a:rPr sz="2550" spc="-20" dirty="0" smtClean="0">
                <a:latin typeface="Century Gothic"/>
                <a:cs typeface="Century Gothic"/>
              </a:rPr>
              <a:t>and </a:t>
            </a:r>
            <a:r>
              <a:rPr sz="2550" spc="-15" dirty="0" smtClean="0">
                <a:latin typeface="Century Gothic"/>
                <a:cs typeface="Century Gothic"/>
              </a:rPr>
              <a:t>observable</a:t>
            </a:r>
            <a:endParaRPr sz="25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488950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25" dirty="0" smtClean="0">
                <a:latin typeface="Century Gothic"/>
                <a:cs typeface="Century Gothic"/>
              </a:rPr>
              <a:t>D</a:t>
            </a:r>
            <a:r>
              <a:rPr sz="2550" spc="-20" dirty="0" smtClean="0">
                <a:latin typeface="Century Gothic"/>
                <a:cs typeface="Century Gothic"/>
              </a:rPr>
              <a:t>ete</a:t>
            </a:r>
            <a:r>
              <a:rPr sz="2550" spc="70" dirty="0" smtClean="0">
                <a:latin typeface="Century Gothic"/>
                <a:cs typeface="Century Gothic"/>
              </a:rPr>
              <a:t>r</a:t>
            </a:r>
            <a:r>
              <a:rPr sz="2550" spc="-20" dirty="0" smtClean="0">
                <a:latin typeface="Century Gothic"/>
                <a:cs typeface="Century Gothic"/>
              </a:rPr>
              <a:t>mine </a:t>
            </a:r>
            <a:r>
              <a:rPr sz="2550" spc="-15" dirty="0" smtClean="0">
                <a:latin typeface="Century Gothic"/>
                <a:cs typeface="Century Gothic"/>
              </a:rPr>
              <a:t>best </a:t>
            </a:r>
            <a:r>
              <a:rPr sz="2550" spc="-25" dirty="0" smtClean="0">
                <a:latin typeface="Century Gothic"/>
                <a:cs typeface="Century Gothic"/>
              </a:rPr>
              <a:t>met</a:t>
            </a:r>
            <a:r>
              <a:rPr sz="2550" spc="-20" dirty="0" smtClean="0">
                <a:latin typeface="Century Gothic"/>
                <a:cs typeface="Century Gothic"/>
              </a:rPr>
              <a:t>hod for measur</a:t>
            </a:r>
            <a:r>
              <a:rPr sz="2550" spc="-15" dirty="0" smtClean="0">
                <a:latin typeface="Century Gothic"/>
                <a:cs typeface="Century Gothic"/>
              </a:rPr>
              <a:t>ing</a:t>
            </a:r>
            <a:endParaRPr sz="255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48"/>
              </a:spcBef>
              <a:buClr>
                <a:srgbClr val="24603B"/>
              </a:buClr>
              <a:buFont typeface="Arial"/>
              <a:buChar char="•"/>
            </a:pPr>
            <a:endParaRPr sz="500"/>
          </a:p>
          <a:p>
            <a:pPr marL="488950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20" dirty="0" smtClean="0">
                <a:latin typeface="Century Gothic"/>
                <a:cs typeface="Century Gothic"/>
              </a:rPr>
              <a:t>Choose anchor </a:t>
            </a:r>
            <a:r>
              <a:rPr sz="2550" spc="-15" dirty="0" smtClean="0">
                <a:latin typeface="Century Gothic"/>
                <a:cs typeface="Century Gothic"/>
              </a:rPr>
              <a:t>point</a:t>
            </a:r>
            <a:r>
              <a:rPr sz="2550" spc="-10" dirty="0" smtClean="0">
                <a:latin typeface="Century Gothic"/>
                <a:cs typeface="Century Gothic"/>
              </a:rPr>
              <a:t>s for r</a:t>
            </a:r>
            <a:r>
              <a:rPr sz="2550" spc="-20" dirty="0" smtClean="0">
                <a:latin typeface="Century Gothic"/>
                <a:cs typeface="Century Gothic"/>
              </a:rPr>
              <a:t>eco</a:t>
            </a:r>
            <a:r>
              <a:rPr sz="2550" spc="-15" dirty="0" smtClean="0">
                <a:latin typeface="Century Gothic"/>
                <a:cs typeface="Century Gothic"/>
              </a:rPr>
              <a:t>rding </a:t>
            </a:r>
            <a:r>
              <a:rPr sz="2550" spc="-20" dirty="0" smtClean="0">
                <a:latin typeface="Century Gothic"/>
                <a:cs typeface="Century Gothic"/>
              </a:rPr>
              <a:t>change</a:t>
            </a:r>
            <a:endParaRPr sz="255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950" dirty="0" smtClean="0">
                <a:latin typeface="Century Gothic"/>
                <a:cs typeface="Century Gothic"/>
              </a:rPr>
              <a:t>Baseline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data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used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info</a:t>
            </a:r>
            <a:r>
              <a:rPr sz="2950" spc="80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m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the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FBA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Measurin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Goals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65" y="1992834"/>
            <a:ext cx="4939665" cy="316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F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equency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Duration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Intensity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800"/>
              </a:lnSpc>
              <a:spcBef>
                <a:spcPts val="10"/>
              </a:spcBef>
              <a:buClr>
                <a:srgbClr val="24603B"/>
              </a:buClr>
              <a:buFont typeface="Arial"/>
              <a:buChar char="•"/>
            </a:pPr>
            <a:endParaRPr sz="8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Liker</a:t>
            </a:r>
            <a:r>
              <a:rPr sz="2950" spc="-5" dirty="0" smtClean="0">
                <a:latin typeface="Century Gothic"/>
                <a:cs typeface="Century Gothic"/>
              </a:rPr>
              <a:t>t</a:t>
            </a:r>
            <a:r>
              <a:rPr sz="2950" spc="0" dirty="0" smtClean="0">
                <a:latin typeface="Century Gothic"/>
                <a:cs typeface="Century Gothic"/>
              </a:rPr>
              <a:t>-type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scale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Pe</a:t>
            </a:r>
            <a:r>
              <a:rPr sz="2950" spc="-2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ception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Fidelity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implementation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Examples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65" y="1993284"/>
            <a:ext cx="8525510" cy="3703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 marR="376555" indent="-189230">
              <a:lnSpc>
                <a:spcPct val="999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b="1" spc="0" dirty="0" smtClean="0">
                <a:latin typeface="Century Gothic"/>
                <a:cs typeface="Century Gothic"/>
              </a:rPr>
              <a:t>Ta</a:t>
            </a:r>
            <a:r>
              <a:rPr sz="2950" b="1" spc="-5" dirty="0" smtClean="0">
                <a:latin typeface="Century Gothic"/>
                <a:cs typeface="Century Gothic"/>
              </a:rPr>
              <a:t>s</a:t>
            </a:r>
            <a:r>
              <a:rPr sz="2950" b="1" spc="0" dirty="0" smtClean="0">
                <a:latin typeface="Century Gothic"/>
                <a:cs typeface="Century Gothic"/>
              </a:rPr>
              <a:t>k</a:t>
            </a:r>
            <a:r>
              <a:rPr sz="2950" b="1" spc="5" dirty="0" smtClean="0">
                <a:latin typeface="Century Gothic"/>
                <a:cs typeface="Century Gothic"/>
              </a:rPr>
              <a:t> </a:t>
            </a:r>
            <a:r>
              <a:rPr sz="2950" b="1" spc="0" dirty="0" smtClean="0">
                <a:latin typeface="Century Gothic"/>
                <a:cs typeface="Century Gothic"/>
              </a:rPr>
              <a:t>Engag</a:t>
            </a:r>
            <a:r>
              <a:rPr sz="2950" b="1" spc="-5" dirty="0" smtClean="0">
                <a:latin typeface="Century Gothic"/>
                <a:cs typeface="Century Gothic"/>
              </a:rPr>
              <a:t>eme</a:t>
            </a:r>
            <a:r>
              <a:rPr sz="2950" b="1" spc="0" dirty="0" smtClean="0">
                <a:latin typeface="Century Gothic"/>
                <a:cs typeface="Century Gothic"/>
              </a:rPr>
              <a:t>nt:</a:t>
            </a:r>
            <a:r>
              <a:rPr sz="2950" b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amount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o</a:t>
            </a:r>
            <a:r>
              <a:rPr sz="2950" i="1" spc="5" dirty="0" smtClean="0">
                <a:latin typeface="Century Gothic"/>
                <a:cs typeface="Century Gothic"/>
              </a:rPr>
              <a:t>f </a:t>
            </a:r>
            <a:r>
              <a:rPr sz="2950" i="1" spc="0" dirty="0" smtClean="0">
                <a:latin typeface="Century Gothic"/>
                <a:cs typeface="Century Gothic"/>
              </a:rPr>
              <a:t>time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Johnny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emains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his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seat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with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eyes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focused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the teacher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and/or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work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materials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during independent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academic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work.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24"/>
              </a:spcBef>
              <a:buClr>
                <a:srgbClr val="24603B"/>
              </a:buClr>
              <a:buFont typeface="Arial"/>
              <a:buChar char="•"/>
            </a:pPr>
            <a:endParaRPr sz="750"/>
          </a:p>
          <a:p>
            <a:pPr marL="201295" marR="12700" indent="-189230">
              <a:lnSpc>
                <a:spcPct val="1002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b="1" spc="-5" dirty="0" smtClean="0">
                <a:latin typeface="Century Gothic"/>
                <a:cs typeface="Century Gothic"/>
              </a:rPr>
              <a:t>Tantrums</a:t>
            </a:r>
            <a:r>
              <a:rPr sz="2950" b="1" spc="0" dirty="0" smtClean="0">
                <a:latin typeface="Century Gothic"/>
                <a:cs typeface="Century Gothic"/>
              </a:rPr>
              <a:t>:</a:t>
            </a:r>
            <a:r>
              <a:rPr sz="2950" b="1" spc="10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number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o</a:t>
            </a:r>
            <a:r>
              <a:rPr sz="2950" i="1" spc="5" dirty="0" smtClean="0">
                <a:latin typeface="Century Gothic"/>
                <a:cs typeface="Century Gothic"/>
              </a:rPr>
              <a:t>f </a:t>
            </a:r>
            <a:r>
              <a:rPr sz="2950" i="1" spc="0" dirty="0" smtClean="0">
                <a:latin typeface="Century Gothic"/>
                <a:cs typeface="Century Gothic"/>
              </a:rPr>
              <a:t>times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Johnn</a:t>
            </a:r>
            <a:r>
              <a:rPr sz="2950" spc="0" dirty="0" smtClean="0">
                <a:latin typeface="Century Gothic"/>
                <a:cs typeface="Century Gothic"/>
              </a:rPr>
              <a:t>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engages  </a:t>
            </a:r>
            <a:r>
              <a:rPr sz="2950" spc="0" dirty="0" smtClean="0">
                <a:latin typeface="Century Gothic"/>
                <a:cs typeface="Century Gothic"/>
              </a:rPr>
              <a:t>in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sc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eaming</a:t>
            </a:r>
            <a:r>
              <a:rPr sz="2950" spc="5" dirty="0" smtClean="0">
                <a:latin typeface="Century Gothic"/>
                <a:cs typeface="Century Gothic"/>
              </a:rPr>
              <a:t>, </a:t>
            </a:r>
            <a:r>
              <a:rPr sz="2950" spc="0" dirty="0" smtClean="0">
                <a:latin typeface="Century Gothic"/>
                <a:cs typeface="Century Gothic"/>
              </a:rPr>
              <a:t>kicking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fu</a:t>
            </a:r>
            <a:r>
              <a:rPr sz="2950" spc="60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nitu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and/or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people</a:t>
            </a:r>
            <a:r>
              <a:rPr sz="2950" spc="5" dirty="0" smtClean="0">
                <a:latin typeface="Century Gothic"/>
                <a:cs typeface="Century Gothic"/>
              </a:rPr>
              <a:t>, and </a:t>
            </a:r>
            <a:r>
              <a:rPr sz="2950" spc="0" dirty="0" smtClean="0">
                <a:latin typeface="Century Gothic"/>
                <a:cs typeface="Century Gothic"/>
              </a:rPr>
              <a:t>th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owing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objects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(</a:t>
            </a:r>
            <a:r>
              <a:rPr sz="2950" spc="0" dirty="0" smtClean="0">
                <a:latin typeface="Century Gothic"/>
                <a:cs typeface="Century Gothic"/>
              </a:rPr>
              <a:t>all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3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behaviors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must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 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esent).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83299" y="6497683"/>
            <a:ext cx="52768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Example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Trackin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Behaviors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1596" y="2154541"/>
            <a:ext cx="0" cy="4495587"/>
          </a:xfrm>
          <a:custGeom>
            <a:avLst/>
            <a:gdLst/>
            <a:ahLst/>
            <a:cxnLst/>
            <a:rect l="l" t="t" r="r" b="b"/>
            <a:pathLst>
              <a:path h="4495587">
                <a:moveTo>
                  <a:pt x="0" y="4495587"/>
                </a:moveTo>
                <a:lnTo>
                  <a:pt x="0" y="0"/>
                </a:lnTo>
              </a:path>
            </a:pathLst>
          </a:custGeom>
          <a:ln w="11586">
            <a:solidFill>
              <a:srgbClr val="9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1884" y="6568212"/>
            <a:ext cx="5427711" cy="0"/>
          </a:xfrm>
          <a:custGeom>
            <a:avLst/>
            <a:gdLst/>
            <a:ahLst/>
            <a:cxnLst/>
            <a:rect l="l" t="t" r="r" b="b"/>
            <a:pathLst>
              <a:path w="5427711">
                <a:moveTo>
                  <a:pt x="0" y="0"/>
                </a:moveTo>
                <a:lnTo>
                  <a:pt x="5427711" y="0"/>
                </a:lnTo>
              </a:path>
            </a:pathLst>
          </a:custGeom>
          <a:ln w="11270">
            <a:solidFill>
              <a:srgbClr val="9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884" y="5466194"/>
            <a:ext cx="78970" cy="0"/>
          </a:xfrm>
          <a:custGeom>
            <a:avLst/>
            <a:gdLst/>
            <a:ahLst/>
            <a:cxnLst/>
            <a:rect l="l" t="t" r="r" b="b"/>
            <a:pathLst>
              <a:path w="78970">
                <a:moveTo>
                  <a:pt x="0" y="0"/>
                </a:moveTo>
                <a:lnTo>
                  <a:pt x="78970" y="0"/>
                </a:lnTo>
              </a:path>
            </a:pathLst>
          </a:custGeom>
          <a:ln w="10108">
            <a:solidFill>
              <a:srgbClr val="9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884" y="4360601"/>
            <a:ext cx="78970" cy="0"/>
          </a:xfrm>
          <a:custGeom>
            <a:avLst/>
            <a:gdLst/>
            <a:ahLst/>
            <a:cxnLst/>
            <a:rect l="l" t="t" r="r" b="b"/>
            <a:pathLst>
              <a:path w="78970">
                <a:moveTo>
                  <a:pt x="0" y="0"/>
                </a:moveTo>
                <a:lnTo>
                  <a:pt x="78970" y="0"/>
                </a:lnTo>
              </a:path>
            </a:pathLst>
          </a:custGeom>
          <a:ln w="10108">
            <a:solidFill>
              <a:srgbClr val="9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884" y="3259165"/>
            <a:ext cx="78970" cy="0"/>
          </a:xfrm>
          <a:custGeom>
            <a:avLst/>
            <a:gdLst/>
            <a:ahLst/>
            <a:cxnLst/>
            <a:rect l="l" t="t" r="r" b="b"/>
            <a:pathLst>
              <a:path w="78970">
                <a:moveTo>
                  <a:pt x="0" y="0"/>
                </a:moveTo>
                <a:lnTo>
                  <a:pt x="78970" y="0"/>
                </a:lnTo>
              </a:path>
            </a:pathLst>
          </a:custGeom>
          <a:ln w="10108">
            <a:solidFill>
              <a:srgbClr val="9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1884" y="2153573"/>
            <a:ext cx="78970" cy="0"/>
          </a:xfrm>
          <a:custGeom>
            <a:avLst/>
            <a:gdLst/>
            <a:ahLst/>
            <a:cxnLst/>
            <a:rect l="l" t="t" r="r" b="b"/>
            <a:pathLst>
              <a:path w="78970">
                <a:moveTo>
                  <a:pt x="0" y="0"/>
                </a:moveTo>
                <a:lnTo>
                  <a:pt x="78970" y="0"/>
                </a:lnTo>
              </a:path>
            </a:pathLst>
          </a:custGeom>
          <a:ln w="10108">
            <a:solidFill>
              <a:srgbClr val="9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9205" y="6567630"/>
            <a:ext cx="0" cy="82497"/>
          </a:xfrm>
          <a:custGeom>
            <a:avLst/>
            <a:gdLst/>
            <a:ahLst/>
            <a:cxnLst/>
            <a:rect l="l" t="t" r="r" b="b"/>
            <a:pathLst>
              <a:path h="82497">
                <a:moveTo>
                  <a:pt x="0" y="0"/>
                </a:moveTo>
                <a:lnTo>
                  <a:pt x="0" y="82497"/>
                </a:lnTo>
              </a:path>
            </a:pathLst>
          </a:custGeom>
          <a:ln w="10105">
            <a:solidFill>
              <a:srgbClr val="9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97553" y="6567630"/>
            <a:ext cx="0" cy="82497"/>
          </a:xfrm>
          <a:custGeom>
            <a:avLst/>
            <a:gdLst/>
            <a:ahLst/>
            <a:cxnLst/>
            <a:rect l="l" t="t" r="r" b="b"/>
            <a:pathLst>
              <a:path h="82497">
                <a:moveTo>
                  <a:pt x="0" y="0"/>
                </a:moveTo>
                <a:lnTo>
                  <a:pt x="0" y="82497"/>
                </a:lnTo>
              </a:path>
            </a:pathLst>
          </a:custGeom>
          <a:ln w="10105">
            <a:solidFill>
              <a:srgbClr val="9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1746" y="6567630"/>
            <a:ext cx="0" cy="82497"/>
          </a:xfrm>
          <a:custGeom>
            <a:avLst/>
            <a:gdLst/>
            <a:ahLst/>
            <a:cxnLst/>
            <a:rect l="l" t="t" r="r" b="b"/>
            <a:pathLst>
              <a:path h="82497">
                <a:moveTo>
                  <a:pt x="0" y="0"/>
                </a:moveTo>
                <a:lnTo>
                  <a:pt x="0" y="82497"/>
                </a:lnTo>
              </a:path>
            </a:pathLst>
          </a:custGeom>
          <a:ln w="10105">
            <a:solidFill>
              <a:srgbClr val="9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9596" y="6567630"/>
            <a:ext cx="0" cy="82497"/>
          </a:xfrm>
          <a:custGeom>
            <a:avLst/>
            <a:gdLst/>
            <a:ahLst/>
            <a:cxnLst/>
            <a:rect l="l" t="t" r="r" b="b"/>
            <a:pathLst>
              <a:path h="82497">
                <a:moveTo>
                  <a:pt x="0" y="0"/>
                </a:moveTo>
                <a:lnTo>
                  <a:pt x="0" y="82497"/>
                </a:lnTo>
              </a:path>
            </a:pathLst>
          </a:custGeom>
          <a:ln w="10105">
            <a:solidFill>
              <a:srgbClr val="9B9B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0030" y="5466195"/>
            <a:ext cx="1338349" cy="1101436"/>
          </a:xfrm>
          <a:custGeom>
            <a:avLst/>
            <a:gdLst/>
            <a:ahLst/>
            <a:cxnLst/>
            <a:rect l="l" t="t" r="r" b="b"/>
            <a:pathLst>
              <a:path w="1338349" h="1101436">
                <a:moveTo>
                  <a:pt x="0" y="0"/>
                </a:moveTo>
                <a:lnTo>
                  <a:pt x="1338349" y="1101436"/>
                </a:lnTo>
              </a:path>
            </a:pathLst>
          </a:custGeom>
          <a:ln w="50534">
            <a:solidFill>
              <a:srgbClr val="2C71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8379" y="5466195"/>
            <a:ext cx="1334191" cy="1101436"/>
          </a:xfrm>
          <a:custGeom>
            <a:avLst/>
            <a:gdLst/>
            <a:ahLst/>
            <a:cxnLst/>
            <a:rect l="l" t="t" r="r" b="b"/>
            <a:pathLst>
              <a:path w="1334191" h="1101436">
                <a:moveTo>
                  <a:pt x="0" y="1101436"/>
                </a:moveTo>
                <a:lnTo>
                  <a:pt x="1334191" y="0"/>
                </a:lnTo>
              </a:path>
            </a:pathLst>
          </a:custGeom>
          <a:ln w="50534">
            <a:solidFill>
              <a:srgbClr val="2C71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2571" y="5466195"/>
            <a:ext cx="1338349" cy="0"/>
          </a:xfrm>
          <a:custGeom>
            <a:avLst/>
            <a:gdLst/>
            <a:ahLst/>
            <a:cxnLst/>
            <a:rect l="l" t="t" r="r" b="b"/>
            <a:pathLst>
              <a:path w="1338349">
                <a:moveTo>
                  <a:pt x="0" y="0"/>
                </a:moveTo>
                <a:lnTo>
                  <a:pt x="1338349" y="0"/>
                </a:lnTo>
              </a:path>
            </a:pathLst>
          </a:custGeom>
          <a:ln w="50540">
            <a:solidFill>
              <a:srgbClr val="2C71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0030" y="2153573"/>
            <a:ext cx="1338349" cy="1105592"/>
          </a:xfrm>
          <a:custGeom>
            <a:avLst/>
            <a:gdLst/>
            <a:ahLst/>
            <a:cxnLst/>
            <a:rect l="l" t="t" r="r" b="b"/>
            <a:pathLst>
              <a:path w="1338349" h="1105592">
                <a:moveTo>
                  <a:pt x="0" y="1105592"/>
                </a:moveTo>
                <a:lnTo>
                  <a:pt x="1338349" y="0"/>
                </a:lnTo>
              </a:path>
            </a:pathLst>
          </a:custGeom>
          <a:ln w="5053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8379" y="2153573"/>
            <a:ext cx="1334191" cy="1105592"/>
          </a:xfrm>
          <a:custGeom>
            <a:avLst/>
            <a:gdLst/>
            <a:ahLst/>
            <a:cxnLst/>
            <a:rect l="l" t="t" r="r" b="b"/>
            <a:pathLst>
              <a:path w="1334191" h="1105592">
                <a:moveTo>
                  <a:pt x="0" y="0"/>
                </a:moveTo>
                <a:lnTo>
                  <a:pt x="1334191" y="1105592"/>
                </a:lnTo>
              </a:path>
            </a:pathLst>
          </a:custGeom>
          <a:ln w="5053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2571" y="3259165"/>
            <a:ext cx="1338349" cy="1101436"/>
          </a:xfrm>
          <a:custGeom>
            <a:avLst/>
            <a:gdLst/>
            <a:ahLst/>
            <a:cxnLst/>
            <a:rect l="l" t="t" r="r" b="b"/>
            <a:pathLst>
              <a:path w="1338349" h="1101436">
                <a:moveTo>
                  <a:pt x="0" y="0"/>
                </a:moveTo>
                <a:lnTo>
                  <a:pt x="1338349" y="1101436"/>
                </a:lnTo>
              </a:path>
            </a:pathLst>
          </a:custGeom>
          <a:ln w="5053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45270" y="6424530"/>
            <a:ext cx="16002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 smtClean="0">
                <a:latin typeface="Century Gothic"/>
                <a:cs typeface="Century Gothic"/>
              </a:rPr>
              <a:t>1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5270" y="5320967"/>
            <a:ext cx="16002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 smtClean="0">
                <a:latin typeface="Century Gothic"/>
                <a:cs typeface="Century Gothic"/>
              </a:rPr>
              <a:t>2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5270" y="4217404"/>
            <a:ext cx="16002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 smtClean="0">
                <a:latin typeface="Century Gothic"/>
                <a:cs typeface="Century Gothic"/>
              </a:rPr>
              <a:t>3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5270" y="3113842"/>
            <a:ext cx="16002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 smtClean="0">
                <a:latin typeface="Century Gothic"/>
                <a:cs typeface="Century Gothic"/>
              </a:rPr>
              <a:t>4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5270" y="2010278"/>
            <a:ext cx="16002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 smtClean="0">
                <a:latin typeface="Century Gothic"/>
                <a:cs typeface="Century Gothic"/>
              </a:rPr>
              <a:t>5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27614" y="4328145"/>
            <a:ext cx="339533" cy="1"/>
          </a:xfrm>
          <a:custGeom>
            <a:avLst/>
            <a:gdLst/>
            <a:ahLst/>
            <a:cxnLst/>
            <a:rect l="l" t="t" r="r" b="b"/>
            <a:pathLst>
              <a:path w="339533" h="1">
                <a:moveTo>
                  <a:pt x="0" y="0"/>
                </a:moveTo>
                <a:lnTo>
                  <a:pt x="339533" y="1"/>
                </a:lnTo>
              </a:path>
            </a:pathLst>
          </a:custGeom>
          <a:ln w="50540">
            <a:solidFill>
              <a:srgbClr val="2C71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27614" y="4730369"/>
            <a:ext cx="339533" cy="0"/>
          </a:xfrm>
          <a:custGeom>
            <a:avLst/>
            <a:gdLst/>
            <a:ahLst/>
            <a:cxnLst/>
            <a:rect l="l" t="t" r="r" b="b"/>
            <a:pathLst>
              <a:path w="339533">
                <a:moveTo>
                  <a:pt x="0" y="0"/>
                </a:moveTo>
                <a:lnTo>
                  <a:pt x="339533" y="0"/>
                </a:lnTo>
              </a:path>
            </a:pathLst>
          </a:custGeom>
          <a:ln w="50540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090153" y="4068109"/>
            <a:ext cx="2135505" cy="81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8900"/>
              </a:lnSpc>
            </a:pPr>
            <a:r>
              <a:rPr sz="1900" spc="-100" dirty="0" smtClean="0">
                <a:latin typeface="Century Gothic"/>
                <a:cs typeface="Century Gothic"/>
              </a:rPr>
              <a:t>T</a:t>
            </a:r>
            <a:r>
              <a:rPr sz="1900" spc="0" dirty="0" smtClean="0">
                <a:latin typeface="Century Gothic"/>
                <a:cs typeface="Century Gothic"/>
              </a:rPr>
              <a:t>ask engagement </a:t>
            </a:r>
            <a:r>
              <a:rPr sz="1900" spc="-100" dirty="0" smtClean="0">
                <a:latin typeface="Century Gothic"/>
                <a:cs typeface="Century Gothic"/>
              </a:rPr>
              <a:t>T</a:t>
            </a:r>
            <a:r>
              <a:rPr sz="1900" spc="0" dirty="0" smtClean="0">
                <a:latin typeface="Century Gothic"/>
                <a:cs typeface="Century Gothic"/>
              </a:rPr>
              <a:t>antrums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63471" y="6703419"/>
            <a:ext cx="1247775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84480">
              <a:lnSpc>
                <a:spcPct val="102099"/>
              </a:lnSpc>
            </a:pP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88147" y="6732758"/>
            <a:ext cx="80518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 smtClean="0">
                <a:latin typeface="Century Gothic"/>
                <a:cs typeface="Century Gothic"/>
              </a:rPr>
              <a:t>28-</a:t>
            </a:r>
            <a:r>
              <a:rPr sz="1900" spc="-5" dirty="0" smtClean="0">
                <a:latin typeface="Century Gothic"/>
                <a:cs typeface="Century Gothic"/>
              </a:rPr>
              <a:t>J</a:t>
            </a:r>
            <a:r>
              <a:rPr sz="1900" spc="0" dirty="0" smtClean="0">
                <a:latin typeface="Century Gothic"/>
                <a:cs typeface="Century Gothic"/>
              </a:rPr>
              <a:t>an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24961" y="6732758"/>
            <a:ext cx="80518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 smtClean="0">
                <a:latin typeface="Century Gothic"/>
                <a:cs typeface="Century Gothic"/>
              </a:rPr>
              <a:t>29-</a:t>
            </a:r>
            <a:r>
              <a:rPr sz="1900" spc="-5" dirty="0" smtClean="0">
                <a:latin typeface="Century Gothic"/>
                <a:cs typeface="Century Gothic"/>
              </a:rPr>
              <a:t>J</a:t>
            </a:r>
            <a:r>
              <a:rPr sz="1900" spc="0" dirty="0" smtClean="0">
                <a:latin typeface="Century Gothic"/>
                <a:cs typeface="Century Gothic"/>
              </a:rPr>
              <a:t>an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61778" y="6732758"/>
            <a:ext cx="80518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 smtClean="0">
                <a:latin typeface="Century Gothic"/>
                <a:cs typeface="Century Gothic"/>
              </a:rPr>
              <a:t>30-</a:t>
            </a:r>
            <a:r>
              <a:rPr sz="1900" spc="-5" dirty="0" smtClean="0">
                <a:latin typeface="Century Gothic"/>
                <a:cs typeface="Century Gothic"/>
              </a:rPr>
              <a:t>J</a:t>
            </a:r>
            <a:r>
              <a:rPr sz="1900" spc="0" dirty="0" smtClean="0">
                <a:latin typeface="Century Gothic"/>
                <a:cs typeface="Century Gothic"/>
              </a:rPr>
              <a:t>an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8591" y="6732758"/>
            <a:ext cx="80518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 smtClean="0">
                <a:latin typeface="Century Gothic"/>
                <a:cs typeface="Century Gothic"/>
              </a:rPr>
              <a:t>31-</a:t>
            </a:r>
            <a:r>
              <a:rPr sz="1900" spc="-5" dirty="0" smtClean="0">
                <a:latin typeface="Century Gothic"/>
                <a:cs typeface="Century Gothic"/>
              </a:rPr>
              <a:t>J</a:t>
            </a:r>
            <a:r>
              <a:rPr sz="1900" spc="0" dirty="0" smtClean="0">
                <a:latin typeface="Century Gothic"/>
                <a:cs typeface="Century Gothic"/>
              </a:rPr>
              <a:t>an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83299" y="6497683"/>
            <a:ext cx="52768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Measurin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Fidelity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bject 9"/>
          <p:cNvSpPr/>
          <p:nvPr/>
        </p:nvSpPr>
        <p:spPr>
          <a:xfrm>
            <a:off x="663655" y="1941598"/>
            <a:ext cx="2263555" cy="2846425"/>
          </a:xfrm>
          <a:custGeom>
            <a:avLst/>
            <a:gdLst/>
            <a:ahLst/>
            <a:cxnLst/>
            <a:rect l="l" t="t" r="r" b="b"/>
            <a:pathLst>
              <a:path w="2263555" h="2846425">
                <a:moveTo>
                  <a:pt x="0" y="0"/>
                </a:moveTo>
                <a:lnTo>
                  <a:pt x="2263555" y="0"/>
                </a:lnTo>
                <a:lnTo>
                  <a:pt x="2263555" y="2846425"/>
                </a:lnTo>
                <a:lnTo>
                  <a:pt x="0" y="2846425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7211" y="1941598"/>
            <a:ext cx="6467302" cy="2846425"/>
          </a:xfrm>
          <a:custGeom>
            <a:avLst/>
            <a:gdLst/>
            <a:ahLst/>
            <a:cxnLst/>
            <a:rect l="l" t="t" r="r" b="b"/>
            <a:pathLst>
              <a:path w="6467302" h="2846425">
                <a:moveTo>
                  <a:pt x="0" y="0"/>
                </a:moveTo>
                <a:lnTo>
                  <a:pt x="6467302" y="0"/>
                </a:lnTo>
                <a:lnTo>
                  <a:pt x="6467302" y="2846425"/>
                </a:lnTo>
                <a:lnTo>
                  <a:pt x="0" y="2846425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7211" y="1934860"/>
            <a:ext cx="0" cy="5253487"/>
          </a:xfrm>
          <a:custGeom>
            <a:avLst/>
            <a:gdLst/>
            <a:ahLst/>
            <a:cxnLst/>
            <a:rect l="l" t="t" r="r" b="b"/>
            <a:pathLst>
              <a:path h="5253487">
                <a:moveTo>
                  <a:pt x="0" y="0"/>
                </a:moveTo>
                <a:lnTo>
                  <a:pt x="0" y="5253487"/>
                </a:lnTo>
              </a:path>
            </a:pathLst>
          </a:custGeom>
          <a:ln w="13473">
            <a:solidFill>
              <a:srgbClr val="DB5A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919" y="4788024"/>
            <a:ext cx="8744331" cy="0"/>
          </a:xfrm>
          <a:custGeom>
            <a:avLst/>
            <a:gdLst/>
            <a:ahLst/>
            <a:cxnLst/>
            <a:rect l="l" t="t" r="r" b="b"/>
            <a:pathLst>
              <a:path w="8744331">
                <a:moveTo>
                  <a:pt x="0" y="0"/>
                </a:moveTo>
                <a:lnTo>
                  <a:pt x="8744331" y="0"/>
                </a:lnTo>
              </a:path>
            </a:pathLst>
          </a:custGeom>
          <a:ln w="13477">
            <a:solidFill>
              <a:srgbClr val="DB5A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655" y="1934860"/>
            <a:ext cx="0" cy="5253487"/>
          </a:xfrm>
          <a:custGeom>
            <a:avLst/>
            <a:gdLst/>
            <a:ahLst/>
            <a:cxnLst/>
            <a:rect l="l" t="t" r="r" b="b"/>
            <a:pathLst>
              <a:path h="5253487">
                <a:moveTo>
                  <a:pt x="0" y="0"/>
                </a:moveTo>
                <a:lnTo>
                  <a:pt x="0" y="5253487"/>
                </a:lnTo>
              </a:path>
            </a:pathLst>
          </a:custGeom>
          <a:ln w="13473">
            <a:solidFill>
              <a:srgbClr val="DB5A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94513" y="1934860"/>
            <a:ext cx="0" cy="5253487"/>
          </a:xfrm>
          <a:custGeom>
            <a:avLst/>
            <a:gdLst/>
            <a:ahLst/>
            <a:cxnLst/>
            <a:rect l="l" t="t" r="r" b="b"/>
            <a:pathLst>
              <a:path h="5253487">
                <a:moveTo>
                  <a:pt x="0" y="0"/>
                </a:moveTo>
                <a:lnTo>
                  <a:pt x="0" y="5253487"/>
                </a:lnTo>
              </a:path>
            </a:pathLst>
          </a:custGeom>
          <a:ln w="13473">
            <a:solidFill>
              <a:srgbClr val="DB5A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919" y="1941599"/>
            <a:ext cx="8744331" cy="0"/>
          </a:xfrm>
          <a:custGeom>
            <a:avLst/>
            <a:gdLst/>
            <a:ahLst/>
            <a:cxnLst/>
            <a:rect l="l" t="t" r="r" b="b"/>
            <a:pathLst>
              <a:path w="8744331">
                <a:moveTo>
                  <a:pt x="0" y="0"/>
                </a:moveTo>
                <a:lnTo>
                  <a:pt x="8744331" y="0"/>
                </a:lnTo>
              </a:path>
            </a:pathLst>
          </a:custGeom>
          <a:ln w="13477">
            <a:solidFill>
              <a:srgbClr val="DB5A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919" y="7181609"/>
            <a:ext cx="8744331" cy="0"/>
          </a:xfrm>
          <a:custGeom>
            <a:avLst/>
            <a:gdLst/>
            <a:ahLst/>
            <a:cxnLst/>
            <a:rect l="l" t="t" r="r" b="b"/>
            <a:pathLst>
              <a:path w="8744331">
                <a:moveTo>
                  <a:pt x="0" y="0"/>
                </a:moveTo>
                <a:lnTo>
                  <a:pt x="8744331" y="0"/>
                </a:lnTo>
              </a:path>
            </a:pathLst>
          </a:custGeom>
          <a:ln w="13477">
            <a:solidFill>
              <a:srgbClr val="DB5A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7965" y="2007208"/>
            <a:ext cx="7832725" cy="272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75840" marR="239395" indent="-2263775">
              <a:lnSpc>
                <a:spcPct val="100400"/>
              </a:lnSpc>
              <a:tabLst>
                <a:tab pos="2275840" algn="l"/>
              </a:tabLst>
            </a:pPr>
            <a:r>
              <a:rPr sz="2950" b="1" i="1" spc="-5" dirty="0" smtClean="0">
                <a:latin typeface="Century Gothic"/>
                <a:cs typeface="Century Gothic"/>
              </a:rPr>
              <a:t>A</a:t>
            </a:r>
            <a:r>
              <a:rPr sz="2950" b="1" i="1" spc="0" dirty="0" smtClean="0">
                <a:latin typeface="Century Gothic"/>
                <a:cs typeface="Century Gothic"/>
              </a:rPr>
              <a:t>d</a:t>
            </a:r>
            <a:r>
              <a:rPr sz="2950" b="1" i="1" spc="-5" dirty="0" smtClean="0">
                <a:latin typeface="Century Gothic"/>
                <a:cs typeface="Century Gothic"/>
              </a:rPr>
              <a:t>herenc</a:t>
            </a:r>
            <a:r>
              <a:rPr sz="2950" b="1" i="1" spc="0" dirty="0" smtClean="0">
                <a:latin typeface="Century Gothic"/>
                <a:cs typeface="Century Gothic"/>
              </a:rPr>
              <a:t>e	</a:t>
            </a:r>
            <a:r>
              <a:rPr sz="2950" spc="-5" dirty="0" smtClean="0">
                <a:latin typeface="Century Gothic"/>
                <a:cs typeface="Century Gothic"/>
              </a:rPr>
              <a:t>A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u="heavy" spc="0" dirty="0" smtClean="0">
                <a:latin typeface="Century Gothic"/>
                <a:cs typeface="Century Gothic"/>
              </a:rPr>
              <a:t>minimum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components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intervention</a:t>
            </a:r>
            <a:r>
              <a:rPr sz="2950" spc="10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strategies</a:t>
            </a:r>
            <a:r>
              <a:rPr sz="2950" spc="10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being implemented?</a:t>
            </a:r>
            <a:endParaRPr sz="2950" dirty="0">
              <a:latin typeface="Century Gothic"/>
              <a:cs typeface="Century Gothic"/>
            </a:endParaRPr>
          </a:p>
          <a:p>
            <a:pPr marL="2275840" marR="12700">
              <a:lnSpc>
                <a:spcPts val="3610"/>
              </a:lnSpc>
              <a:spcBef>
                <a:spcPts val="20"/>
              </a:spcBef>
            </a:pPr>
            <a:r>
              <a:rPr sz="2950" spc="-5" dirty="0" smtClean="0">
                <a:latin typeface="Century Gothic"/>
                <a:cs typeface="Century Gothic"/>
              </a:rPr>
              <a:t>(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5" dirty="0" smtClean="0">
                <a:latin typeface="Century Gothic"/>
                <a:cs typeface="Century Gothic"/>
              </a:rPr>
              <a:t>.g., </a:t>
            </a:r>
            <a:r>
              <a:rPr sz="2950" spc="0" dirty="0" smtClean="0">
                <a:latin typeface="Century Gothic"/>
                <a:cs typeface="Century Gothic"/>
              </a:rPr>
              <a:t>teacher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oviding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praise when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eplacement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behavior o</a:t>
            </a:r>
            <a:r>
              <a:rPr sz="2950" spc="10" dirty="0" smtClean="0">
                <a:latin typeface="Century Gothic"/>
                <a:cs typeface="Century Gothic"/>
              </a:rPr>
              <a:t>f</a:t>
            </a:r>
            <a:r>
              <a:rPr sz="2950" spc="0" dirty="0" smtClean="0">
                <a:latin typeface="Century Gothic"/>
                <a:cs typeface="Century Gothic"/>
              </a:rPr>
              <a:t>fe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ed)</a:t>
            </a:r>
            <a:endParaRPr sz="2950" dirty="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63471" y="6703419"/>
            <a:ext cx="1247775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84480">
              <a:lnSpc>
                <a:spcPct val="102099"/>
              </a:lnSpc>
            </a:pP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7965" y="4855432"/>
            <a:ext cx="1330325" cy="455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b="1" i="1" spc="-5" dirty="0" smtClean="0">
                <a:latin typeface="Century Gothic"/>
                <a:cs typeface="Century Gothic"/>
              </a:rPr>
              <a:t>Quality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11520" y="4853634"/>
            <a:ext cx="6238875" cy="1360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400"/>
              </a:lnSpc>
            </a:pPr>
            <a:r>
              <a:rPr sz="2950" dirty="0" smtClean="0">
                <a:latin typeface="Century Gothic"/>
                <a:cs typeface="Century Gothic"/>
              </a:rPr>
              <a:t>How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u="heavy" spc="0" dirty="0" smtClean="0">
                <a:latin typeface="Century Gothic"/>
                <a:cs typeface="Century Gothic"/>
              </a:rPr>
              <a:t>well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i</a:t>
            </a:r>
            <a:r>
              <a:rPr sz="2950" spc="0" dirty="0" smtClean="0">
                <a:latin typeface="Century Gothic"/>
                <a:cs typeface="Century Gothic"/>
              </a:rPr>
              <a:t>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th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pla</a:t>
            </a:r>
            <a:r>
              <a:rPr sz="2950" spc="0" dirty="0" smtClean="0">
                <a:latin typeface="Century Gothic"/>
                <a:cs typeface="Century Gothic"/>
              </a:rPr>
              <a:t>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being </a:t>
            </a:r>
            <a:r>
              <a:rPr sz="2950" spc="0" dirty="0" smtClean="0">
                <a:latin typeface="Century Gothic"/>
                <a:cs typeface="Century Gothic"/>
              </a:rPr>
              <a:t>implemented?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(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5" dirty="0" smtClean="0">
                <a:latin typeface="Century Gothic"/>
                <a:cs typeface="Century Gothic"/>
              </a:rPr>
              <a:t>.g., </a:t>
            </a:r>
            <a:r>
              <a:rPr sz="2950" spc="0" dirty="0" smtClean="0">
                <a:latin typeface="Century Gothic"/>
                <a:cs typeface="Century Gothic"/>
              </a:rPr>
              <a:t>sta</a:t>
            </a:r>
            <a:r>
              <a:rPr sz="2950" spc="10" dirty="0" smtClean="0">
                <a:latin typeface="Century Gothic"/>
                <a:cs typeface="Century Gothic"/>
              </a:rPr>
              <a:t>f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gave student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eminder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sheet</a:t>
            </a:r>
            <a:r>
              <a:rPr sz="2950" spc="5" dirty="0" smtClean="0">
                <a:latin typeface="Century Gothic"/>
                <a:cs typeface="Century Gothic"/>
              </a:rPr>
              <a:t>, </a:t>
            </a:r>
            <a:r>
              <a:rPr sz="2950" spc="0" dirty="0" smtClean="0">
                <a:latin typeface="Century Gothic"/>
                <a:cs typeface="Century Gothic"/>
              </a:rPr>
              <a:t>but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didn’t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11520" y="6203171"/>
            <a:ext cx="1673225" cy="455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-5" dirty="0" smtClean="0">
                <a:latin typeface="Century Gothic"/>
                <a:cs typeface="Century Gothic"/>
              </a:rPr>
              <a:t>vi</a:t>
            </a:r>
            <a:r>
              <a:rPr sz="2950" spc="0" dirty="0" smtClean="0">
                <a:latin typeface="Century Gothic"/>
                <a:cs typeface="Century Gothic"/>
              </a:rPr>
              <a:t>ew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i</a:t>
            </a:r>
            <a:r>
              <a:rPr sz="2950" spc="0" dirty="0" smtClean="0">
                <a:latin typeface="Century Gothic"/>
                <a:cs typeface="Century Gothic"/>
              </a:rPr>
              <a:t>t)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7844" y="243447"/>
            <a:ext cx="5161715" cy="7277792"/>
          </a:xfrm>
          <a:custGeom>
            <a:avLst/>
            <a:gdLst/>
            <a:ahLst/>
            <a:cxnLst/>
            <a:rect l="l" t="t" r="r" b="b"/>
            <a:pathLst>
              <a:path w="5161715" h="7277792">
                <a:moveTo>
                  <a:pt x="3977389" y="0"/>
                </a:moveTo>
                <a:lnTo>
                  <a:pt x="3274070" y="0"/>
                </a:lnTo>
                <a:lnTo>
                  <a:pt x="0" y="7277792"/>
                </a:lnTo>
                <a:lnTo>
                  <a:pt x="5161715" y="7277792"/>
                </a:lnTo>
                <a:lnTo>
                  <a:pt x="5161715" y="2632586"/>
                </a:lnTo>
                <a:lnTo>
                  <a:pt x="3977389" y="0"/>
                </a:lnTo>
                <a:close/>
              </a:path>
            </a:pathLst>
          </a:custGeom>
          <a:solidFill>
            <a:srgbClr val="D81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4600" y="2479183"/>
            <a:ext cx="2534920" cy="854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730"/>
              </a:lnSpc>
            </a:pPr>
            <a:r>
              <a:rPr sz="5700" b="1" spc="-110" dirty="0" smtClean="0">
                <a:solidFill>
                  <a:srgbClr val="CC0000"/>
                </a:solidFill>
                <a:latin typeface="Century Gothic"/>
                <a:cs typeface="Century Gothic"/>
              </a:rPr>
              <a:t>Activity</a:t>
            </a:r>
            <a:endParaRPr sz="5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600" y="3687839"/>
            <a:ext cx="4603750" cy="2710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699"/>
              </a:lnSpc>
            </a:pPr>
            <a:r>
              <a:rPr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Using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F-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SP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950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otocol for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student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,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identify your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outcome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and fidelity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measu</a:t>
            </a:r>
            <a:r>
              <a:rPr sz="2950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es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the schedule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will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use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for data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collection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3471" y="6493362"/>
            <a:ext cx="1247775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Behavio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425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improving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9082" y="2993552"/>
            <a:ext cx="3419029" cy="395702"/>
          </a:xfrm>
          <a:custGeom>
            <a:avLst/>
            <a:gdLst/>
            <a:ahLst/>
            <a:cxnLst/>
            <a:rect l="l" t="t" r="r" b="b"/>
            <a:pathLst>
              <a:path w="3419029" h="395702">
                <a:moveTo>
                  <a:pt x="0" y="0"/>
                </a:moveTo>
                <a:lnTo>
                  <a:pt x="0" y="197851"/>
                </a:lnTo>
                <a:lnTo>
                  <a:pt x="3419029" y="197851"/>
                </a:lnTo>
                <a:lnTo>
                  <a:pt x="3419029" y="395702"/>
                </a:lnTo>
              </a:path>
            </a:pathLst>
          </a:custGeom>
          <a:ln w="28042">
            <a:solidFill>
              <a:srgbClr val="1F5C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5254" y="4331406"/>
            <a:ext cx="282563" cy="2204631"/>
          </a:xfrm>
          <a:custGeom>
            <a:avLst/>
            <a:gdLst/>
            <a:ahLst/>
            <a:cxnLst/>
            <a:rect l="l" t="t" r="r" b="b"/>
            <a:pathLst>
              <a:path w="282563" h="2204631">
                <a:moveTo>
                  <a:pt x="0" y="0"/>
                </a:moveTo>
                <a:lnTo>
                  <a:pt x="0" y="2204631"/>
                </a:lnTo>
                <a:lnTo>
                  <a:pt x="282563" y="2204631"/>
                </a:lnTo>
              </a:path>
            </a:pathLst>
          </a:custGeom>
          <a:ln w="28034">
            <a:solidFill>
              <a:srgbClr val="2767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5254" y="4331406"/>
            <a:ext cx="282563" cy="866777"/>
          </a:xfrm>
          <a:custGeom>
            <a:avLst/>
            <a:gdLst/>
            <a:ahLst/>
            <a:cxnLst/>
            <a:rect l="l" t="t" r="r" b="b"/>
            <a:pathLst>
              <a:path w="282563" h="866777">
                <a:moveTo>
                  <a:pt x="0" y="0"/>
                </a:moveTo>
                <a:lnTo>
                  <a:pt x="0" y="866777"/>
                </a:lnTo>
                <a:lnTo>
                  <a:pt x="282563" y="866777"/>
                </a:lnTo>
              </a:path>
            </a:pathLst>
          </a:custGeom>
          <a:ln w="28035">
            <a:solidFill>
              <a:srgbClr val="2767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082" y="2993552"/>
            <a:ext cx="1139676" cy="395702"/>
          </a:xfrm>
          <a:custGeom>
            <a:avLst/>
            <a:gdLst/>
            <a:ahLst/>
            <a:cxnLst/>
            <a:rect l="l" t="t" r="r" b="b"/>
            <a:pathLst>
              <a:path w="1139676" h="395702">
                <a:moveTo>
                  <a:pt x="0" y="0"/>
                </a:moveTo>
                <a:lnTo>
                  <a:pt x="0" y="197851"/>
                </a:lnTo>
                <a:lnTo>
                  <a:pt x="1139676" y="197851"/>
                </a:lnTo>
                <a:lnTo>
                  <a:pt x="1139676" y="395702"/>
                </a:lnTo>
              </a:path>
            </a:pathLst>
          </a:custGeom>
          <a:ln w="28041">
            <a:solidFill>
              <a:srgbClr val="1F5C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9406" y="2993552"/>
            <a:ext cx="1139676" cy="395702"/>
          </a:xfrm>
          <a:custGeom>
            <a:avLst/>
            <a:gdLst/>
            <a:ahLst/>
            <a:cxnLst/>
            <a:rect l="l" t="t" r="r" b="b"/>
            <a:pathLst>
              <a:path w="1139676" h="395702">
                <a:moveTo>
                  <a:pt x="1139676" y="0"/>
                </a:moveTo>
                <a:lnTo>
                  <a:pt x="1139676" y="197851"/>
                </a:lnTo>
                <a:lnTo>
                  <a:pt x="0" y="197851"/>
                </a:lnTo>
                <a:lnTo>
                  <a:pt x="0" y="395702"/>
                </a:lnTo>
              </a:path>
            </a:pathLst>
          </a:custGeom>
          <a:ln w="28041">
            <a:solidFill>
              <a:srgbClr val="1F5C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6548" y="4331406"/>
            <a:ext cx="282563" cy="2204631"/>
          </a:xfrm>
          <a:custGeom>
            <a:avLst/>
            <a:gdLst/>
            <a:ahLst/>
            <a:cxnLst/>
            <a:rect l="l" t="t" r="r" b="b"/>
            <a:pathLst>
              <a:path w="282563" h="2204631">
                <a:moveTo>
                  <a:pt x="0" y="0"/>
                </a:moveTo>
                <a:lnTo>
                  <a:pt x="0" y="2204631"/>
                </a:lnTo>
                <a:lnTo>
                  <a:pt x="282563" y="2204631"/>
                </a:lnTo>
              </a:path>
            </a:pathLst>
          </a:custGeom>
          <a:ln w="28034">
            <a:solidFill>
              <a:srgbClr val="2767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548" y="4331406"/>
            <a:ext cx="282563" cy="866777"/>
          </a:xfrm>
          <a:custGeom>
            <a:avLst/>
            <a:gdLst/>
            <a:ahLst/>
            <a:cxnLst/>
            <a:rect l="l" t="t" r="r" b="b"/>
            <a:pathLst>
              <a:path w="282563" h="866777">
                <a:moveTo>
                  <a:pt x="0" y="0"/>
                </a:moveTo>
                <a:lnTo>
                  <a:pt x="0" y="866777"/>
                </a:lnTo>
                <a:lnTo>
                  <a:pt x="282563" y="866777"/>
                </a:lnTo>
              </a:path>
            </a:pathLst>
          </a:custGeom>
          <a:ln w="28035">
            <a:solidFill>
              <a:srgbClr val="2767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0053" y="2993552"/>
            <a:ext cx="3419029" cy="395702"/>
          </a:xfrm>
          <a:custGeom>
            <a:avLst/>
            <a:gdLst/>
            <a:ahLst/>
            <a:cxnLst/>
            <a:rect l="l" t="t" r="r" b="b"/>
            <a:pathLst>
              <a:path w="3419029" h="395702">
                <a:moveTo>
                  <a:pt x="3419029" y="0"/>
                </a:moveTo>
                <a:lnTo>
                  <a:pt x="3419029" y="197851"/>
                </a:lnTo>
                <a:lnTo>
                  <a:pt x="0" y="197851"/>
                </a:lnTo>
                <a:lnTo>
                  <a:pt x="0" y="395702"/>
                </a:lnTo>
              </a:path>
            </a:pathLst>
          </a:custGeom>
          <a:ln w="28042">
            <a:solidFill>
              <a:srgbClr val="1F5C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8775" y="2051401"/>
            <a:ext cx="3100616" cy="942150"/>
          </a:xfrm>
          <a:custGeom>
            <a:avLst/>
            <a:gdLst/>
            <a:ahLst/>
            <a:cxnLst/>
            <a:rect l="l" t="t" r="r" b="b"/>
            <a:pathLst>
              <a:path w="3100616" h="942150">
                <a:moveTo>
                  <a:pt x="0" y="0"/>
                </a:moveTo>
                <a:lnTo>
                  <a:pt x="3100616" y="0"/>
                </a:lnTo>
                <a:lnTo>
                  <a:pt x="3100616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solidFill>
            <a:srgbClr val="2C71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78774" y="2051401"/>
            <a:ext cx="3100616" cy="942150"/>
          </a:xfrm>
          <a:custGeom>
            <a:avLst/>
            <a:gdLst/>
            <a:ahLst/>
            <a:cxnLst/>
            <a:rect l="l" t="t" r="r" b="b"/>
            <a:pathLst>
              <a:path w="3100616" h="942150">
                <a:moveTo>
                  <a:pt x="0" y="0"/>
                </a:moveTo>
                <a:lnTo>
                  <a:pt x="3100616" y="0"/>
                </a:lnTo>
                <a:lnTo>
                  <a:pt x="3100616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ln w="2804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89712" y="2310081"/>
            <a:ext cx="268605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7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Positive behavior </a:t>
            </a:r>
            <a:r>
              <a:rPr sz="17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change</a:t>
            </a:r>
            <a:endParaRPr sz="1700">
              <a:latin typeface="Century Gothic"/>
              <a:cs typeface="Century Gothic"/>
            </a:endParaRPr>
          </a:p>
          <a:p>
            <a:pPr marR="0" algn="ctr">
              <a:lnSpc>
                <a:spcPts val="1100"/>
              </a:lnSpc>
            </a:pPr>
            <a:r>
              <a:rPr sz="105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Behavior p</a:t>
            </a:r>
            <a:r>
              <a:rPr sz="105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05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og</a:t>
            </a:r>
            <a:r>
              <a:rPr sz="105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05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ess &amp; Good </a:t>
            </a:r>
            <a:r>
              <a:rPr sz="105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fidelity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8170" y="3389255"/>
            <a:ext cx="1883763" cy="942150"/>
          </a:xfrm>
          <a:custGeom>
            <a:avLst/>
            <a:gdLst/>
            <a:ahLst/>
            <a:cxnLst/>
            <a:rect l="l" t="t" r="r" b="b"/>
            <a:pathLst>
              <a:path w="1883763" h="942150">
                <a:moveTo>
                  <a:pt x="0" y="0"/>
                </a:moveTo>
                <a:lnTo>
                  <a:pt x="1883763" y="0"/>
                </a:lnTo>
                <a:lnTo>
                  <a:pt x="1883763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solidFill>
            <a:srgbClr val="2C71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8170" y="3389255"/>
            <a:ext cx="1883762" cy="942150"/>
          </a:xfrm>
          <a:custGeom>
            <a:avLst/>
            <a:gdLst/>
            <a:ahLst/>
            <a:cxnLst/>
            <a:rect l="l" t="t" r="r" b="b"/>
            <a:pathLst>
              <a:path w="1883762" h="942150">
                <a:moveTo>
                  <a:pt x="0" y="0"/>
                </a:moveTo>
                <a:lnTo>
                  <a:pt x="1883762" y="0"/>
                </a:lnTo>
                <a:lnTo>
                  <a:pt x="1883762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8753" y="3687972"/>
            <a:ext cx="1229360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Extension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9112" y="4727110"/>
            <a:ext cx="1883762" cy="942150"/>
          </a:xfrm>
          <a:custGeom>
            <a:avLst/>
            <a:gdLst/>
            <a:ahLst/>
            <a:cxnLst/>
            <a:rect l="l" t="t" r="r" b="b"/>
            <a:pathLst>
              <a:path w="1883762" h="942150">
                <a:moveTo>
                  <a:pt x="0" y="0"/>
                </a:moveTo>
                <a:lnTo>
                  <a:pt x="1883762" y="0"/>
                </a:lnTo>
                <a:lnTo>
                  <a:pt x="1883762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solidFill>
            <a:srgbClr val="2C71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9112" y="4727110"/>
            <a:ext cx="1883762" cy="942150"/>
          </a:xfrm>
          <a:custGeom>
            <a:avLst/>
            <a:gdLst/>
            <a:ahLst/>
            <a:cxnLst/>
            <a:rect l="l" t="t" r="r" b="b"/>
            <a:pathLst>
              <a:path w="1883762" h="942150">
                <a:moveTo>
                  <a:pt x="0" y="0"/>
                </a:moveTo>
                <a:lnTo>
                  <a:pt x="1883762" y="0"/>
                </a:lnTo>
                <a:lnTo>
                  <a:pt x="1883762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51868" y="5025827"/>
            <a:ext cx="1664970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Ne</a:t>
            </a:r>
            <a:r>
              <a:rPr sz="210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1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 s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etti</a:t>
            </a:r>
            <a:r>
              <a:rPr sz="21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ngs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39112" y="6064963"/>
            <a:ext cx="1883762" cy="942150"/>
          </a:xfrm>
          <a:custGeom>
            <a:avLst/>
            <a:gdLst/>
            <a:ahLst/>
            <a:cxnLst/>
            <a:rect l="l" t="t" r="r" b="b"/>
            <a:pathLst>
              <a:path w="1883762" h="942150">
                <a:moveTo>
                  <a:pt x="0" y="0"/>
                </a:moveTo>
                <a:lnTo>
                  <a:pt x="1883762" y="0"/>
                </a:lnTo>
                <a:lnTo>
                  <a:pt x="1883762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solidFill>
            <a:srgbClr val="2C71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9112" y="6064963"/>
            <a:ext cx="1883762" cy="942150"/>
          </a:xfrm>
          <a:custGeom>
            <a:avLst/>
            <a:gdLst/>
            <a:ahLst/>
            <a:cxnLst/>
            <a:rect l="l" t="t" r="r" b="b"/>
            <a:pathLst>
              <a:path w="1883762" h="942150">
                <a:moveTo>
                  <a:pt x="0" y="0"/>
                </a:moveTo>
                <a:lnTo>
                  <a:pt x="1883762" y="0"/>
                </a:lnTo>
                <a:lnTo>
                  <a:pt x="1883762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61013" y="6363680"/>
            <a:ext cx="1646555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Ne</a:t>
            </a:r>
            <a:r>
              <a:rPr sz="210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1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 people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47525" y="3389255"/>
            <a:ext cx="1883763" cy="942150"/>
          </a:xfrm>
          <a:custGeom>
            <a:avLst/>
            <a:gdLst/>
            <a:ahLst/>
            <a:cxnLst/>
            <a:rect l="l" t="t" r="r" b="b"/>
            <a:pathLst>
              <a:path w="1883763" h="942150">
                <a:moveTo>
                  <a:pt x="0" y="0"/>
                </a:moveTo>
                <a:lnTo>
                  <a:pt x="1883763" y="0"/>
                </a:lnTo>
                <a:lnTo>
                  <a:pt x="1883763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solidFill>
            <a:srgbClr val="2C71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47525" y="3389255"/>
            <a:ext cx="1883762" cy="942150"/>
          </a:xfrm>
          <a:custGeom>
            <a:avLst/>
            <a:gdLst/>
            <a:ahLst/>
            <a:cxnLst/>
            <a:rect l="l" t="t" r="r" b="b"/>
            <a:pathLst>
              <a:path w="1883762" h="942150">
                <a:moveTo>
                  <a:pt x="0" y="0"/>
                </a:moveTo>
                <a:lnTo>
                  <a:pt x="1883762" y="0"/>
                </a:lnTo>
                <a:lnTo>
                  <a:pt x="1883762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47054" y="3687972"/>
            <a:ext cx="1091565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Shaping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26877" y="3389255"/>
            <a:ext cx="1883763" cy="942150"/>
          </a:xfrm>
          <a:custGeom>
            <a:avLst/>
            <a:gdLst/>
            <a:ahLst/>
            <a:cxnLst/>
            <a:rect l="l" t="t" r="r" b="b"/>
            <a:pathLst>
              <a:path w="1883763" h="942150">
                <a:moveTo>
                  <a:pt x="0" y="0"/>
                </a:moveTo>
                <a:lnTo>
                  <a:pt x="1883763" y="0"/>
                </a:lnTo>
                <a:lnTo>
                  <a:pt x="1883763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solidFill>
            <a:srgbClr val="2C71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6878" y="3389255"/>
            <a:ext cx="1883762" cy="942150"/>
          </a:xfrm>
          <a:custGeom>
            <a:avLst/>
            <a:gdLst/>
            <a:ahLst/>
            <a:cxnLst/>
            <a:rect l="l" t="t" r="r" b="b"/>
            <a:pathLst>
              <a:path w="1883762" h="942150">
                <a:moveTo>
                  <a:pt x="0" y="0"/>
                </a:moveTo>
                <a:lnTo>
                  <a:pt x="1883762" y="0"/>
                </a:lnTo>
                <a:lnTo>
                  <a:pt x="1883762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09959" y="3687972"/>
            <a:ext cx="924560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Fading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97819" y="4727110"/>
            <a:ext cx="1883763" cy="942150"/>
          </a:xfrm>
          <a:custGeom>
            <a:avLst/>
            <a:gdLst/>
            <a:ahLst/>
            <a:cxnLst/>
            <a:rect l="l" t="t" r="r" b="b"/>
            <a:pathLst>
              <a:path w="1883763" h="942150">
                <a:moveTo>
                  <a:pt x="0" y="0"/>
                </a:moveTo>
                <a:lnTo>
                  <a:pt x="1883763" y="0"/>
                </a:lnTo>
                <a:lnTo>
                  <a:pt x="1883763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solidFill>
            <a:srgbClr val="2C71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97819" y="4727110"/>
            <a:ext cx="1883762" cy="942150"/>
          </a:xfrm>
          <a:custGeom>
            <a:avLst/>
            <a:gdLst/>
            <a:ahLst/>
            <a:cxnLst/>
            <a:rect l="l" t="t" r="r" b="b"/>
            <a:pathLst>
              <a:path w="1883762" h="942150">
                <a:moveTo>
                  <a:pt x="0" y="0"/>
                </a:moveTo>
                <a:lnTo>
                  <a:pt x="1883762" y="0"/>
                </a:lnTo>
                <a:lnTo>
                  <a:pt x="1883762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843008" y="4920403"/>
            <a:ext cx="1600200" cy="570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27965">
              <a:lnSpc>
                <a:spcPts val="2230"/>
              </a:lnSpc>
            </a:pPr>
            <a:r>
              <a:rPr sz="21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Delayed</a:t>
            </a:r>
            <a:r>
              <a:rPr sz="21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 gratification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697819" y="6064963"/>
            <a:ext cx="1883763" cy="942150"/>
          </a:xfrm>
          <a:custGeom>
            <a:avLst/>
            <a:gdLst/>
            <a:ahLst/>
            <a:cxnLst/>
            <a:rect l="l" t="t" r="r" b="b"/>
            <a:pathLst>
              <a:path w="1883763" h="942150">
                <a:moveTo>
                  <a:pt x="0" y="0"/>
                </a:moveTo>
                <a:lnTo>
                  <a:pt x="1883763" y="0"/>
                </a:lnTo>
                <a:lnTo>
                  <a:pt x="1883763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solidFill>
            <a:srgbClr val="2C71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97819" y="6064963"/>
            <a:ext cx="1883762" cy="942150"/>
          </a:xfrm>
          <a:custGeom>
            <a:avLst/>
            <a:gdLst/>
            <a:ahLst/>
            <a:cxnLst/>
            <a:rect l="l" t="t" r="r" b="b"/>
            <a:pathLst>
              <a:path w="1883762" h="942150">
                <a:moveTo>
                  <a:pt x="0" y="0"/>
                </a:moveTo>
                <a:lnTo>
                  <a:pt x="1883762" y="0"/>
                </a:lnTo>
                <a:lnTo>
                  <a:pt x="1883762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880179" y="6258256"/>
            <a:ext cx="1525905" cy="570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4465" marR="12700" indent="-152400">
              <a:lnSpc>
                <a:spcPts val="2230"/>
              </a:lnSpc>
            </a:pPr>
            <a:r>
              <a:rPr sz="21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</a:t>
            </a:r>
            <a:r>
              <a:rPr sz="2100" spc="6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1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mittent schedule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06231" y="3389255"/>
            <a:ext cx="1883761" cy="942150"/>
          </a:xfrm>
          <a:custGeom>
            <a:avLst/>
            <a:gdLst/>
            <a:ahLst/>
            <a:cxnLst/>
            <a:rect l="l" t="t" r="r" b="b"/>
            <a:pathLst>
              <a:path w="1883761" h="942150">
                <a:moveTo>
                  <a:pt x="0" y="0"/>
                </a:moveTo>
                <a:lnTo>
                  <a:pt x="1883761" y="0"/>
                </a:lnTo>
                <a:lnTo>
                  <a:pt x="1883761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solidFill>
            <a:srgbClr val="2C71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06231" y="3389255"/>
            <a:ext cx="1883762" cy="942150"/>
          </a:xfrm>
          <a:custGeom>
            <a:avLst/>
            <a:gdLst/>
            <a:ahLst/>
            <a:cxnLst/>
            <a:rect l="l" t="t" r="r" b="b"/>
            <a:pathLst>
              <a:path w="1883762" h="942150">
                <a:moveTo>
                  <a:pt x="0" y="0"/>
                </a:moveTo>
                <a:lnTo>
                  <a:pt x="1883762" y="0"/>
                </a:lnTo>
                <a:lnTo>
                  <a:pt x="1883762" y="942150"/>
                </a:lnTo>
                <a:lnTo>
                  <a:pt x="0" y="942150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528725" y="3582548"/>
            <a:ext cx="1845945" cy="570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41350">
              <a:lnSpc>
                <a:spcPts val="2230"/>
              </a:lnSpc>
            </a:pPr>
            <a:r>
              <a:rPr sz="21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1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elf-</a:t>
            </a:r>
            <a:r>
              <a:rPr sz="21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Management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05947" y="7127855"/>
            <a:ext cx="70548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3471" y="6493362"/>
            <a:ext cx="1247775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Behavio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425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45" dirty="0" smtClean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425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improving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16650" y="3758106"/>
            <a:ext cx="251389" cy="3151659"/>
          </a:xfrm>
          <a:custGeom>
            <a:avLst/>
            <a:gdLst/>
            <a:ahLst/>
            <a:cxnLst/>
            <a:rect l="l" t="t" r="r" b="b"/>
            <a:pathLst>
              <a:path w="251389" h="3151659">
                <a:moveTo>
                  <a:pt x="0" y="0"/>
                </a:moveTo>
                <a:lnTo>
                  <a:pt x="0" y="3151659"/>
                </a:lnTo>
                <a:lnTo>
                  <a:pt x="251389" y="3151659"/>
                </a:lnTo>
              </a:path>
            </a:pathLst>
          </a:custGeom>
          <a:ln w="28034">
            <a:solidFill>
              <a:srgbClr val="D266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6650" y="3758106"/>
            <a:ext cx="251389" cy="1961405"/>
          </a:xfrm>
          <a:custGeom>
            <a:avLst/>
            <a:gdLst/>
            <a:ahLst/>
            <a:cxnLst/>
            <a:rect l="l" t="t" r="r" b="b"/>
            <a:pathLst>
              <a:path w="251389" h="1961405">
                <a:moveTo>
                  <a:pt x="0" y="0"/>
                </a:moveTo>
                <a:lnTo>
                  <a:pt x="0" y="1961405"/>
                </a:lnTo>
                <a:lnTo>
                  <a:pt x="251389" y="1961405"/>
                </a:lnTo>
              </a:path>
            </a:pathLst>
          </a:custGeom>
          <a:ln w="28034">
            <a:solidFill>
              <a:srgbClr val="D266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6650" y="3758106"/>
            <a:ext cx="251389" cy="771150"/>
          </a:xfrm>
          <a:custGeom>
            <a:avLst/>
            <a:gdLst/>
            <a:ahLst/>
            <a:cxnLst/>
            <a:rect l="l" t="t" r="r" b="b"/>
            <a:pathLst>
              <a:path w="251389" h="771150">
                <a:moveTo>
                  <a:pt x="0" y="0"/>
                </a:moveTo>
                <a:lnTo>
                  <a:pt x="0" y="771150"/>
                </a:lnTo>
                <a:lnTo>
                  <a:pt x="251389" y="771150"/>
                </a:lnTo>
              </a:path>
            </a:pathLst>
          </a:custGeom>
          <a:ln w="28035">
            <a:solidFill>
              <a:srgbClr val="D266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3082" y="2567852"/>
            <a:ext cx="1013941" cy="352046"/>
          </a:xfrm>
          <a:custGeom>
            <a:avLst/>
            <a:gdLst/>
            <a:ahLst/>
            <a:cxnLst/>
            <a:rect l="l" t="t" r="r" b="b"/>
            <a:pathLst>
              <a:path w="1013941" h="352046">
                <a:moveTo>
                  <a:pt x="0" y="0"/>
                </a:moveTo>
                <a:lnTo>
                  <a:pt x="0" y="176023"/>
                </a:lnTo>
                <a:lnTo>
                  <a:pt x="1013941" y="176023"/>
                </a:lnTo>
                <a:lnTo>
                  <a:pt x="1013941" y="352046"/>
                </a:lnTo>
              </a:path>
            </a:pathLst>
          </a:custGeom>
          <a:ln w="28041">
            <a:solidFill>
              <a:srgbClr val="BE5A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8766" y="3758106"/>
            <a:ext cx="251389" cy="1961405"/>
          </a:xfrm>
          <a:custGeom>
            <a:avLst/>
            <a:gdLst/>
            <a:ahLst/>
            <a:cxnLst/>
            <a:rect l="l" t="t" r="r" b="b"/>
            <a:pathLst>
              <a:path w="251389" h="1961405">
                <a:moveTo>
                  <a:pt x="0" y="0"/>
                </a:moveTo>
                <a:lnTo>
                  <a:pt x="0" y="1961405"/>
                </a:lnTo>
                <a:lnTo>
                  <a:pt x="251389" y="1961405"/>
                </a:lnTo>
              </a:path>
            </a:pathLst>
          </a:custGeom>
          <a:ln w="28034">
            <a:solidFill>
              <a:srgbClr val="D266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8766" y="3758106"/>
            <a:ext cx="251389" cy="771150"/>
          </a:xfrm>
          <a:custGeom>
            <a:avLst/>
            <a:gdLst/>
            <a:ahLst/>
            <a:cxnLst/>
            <a:rect l="l" t="t" r="r" b="b"/>
            <a:pathLst>
              <a:path w="251389" h="771150">
                <a:moveTo>
                  <a:pt x="0" y="0"/>
                </a:moveTo>
                <a:lnTo>
                  <a:pt x="0" y="771150"/>
                </a:lnTo>
                <a:lnTo>
                  <a:pt x="251389" y="771150"/>
                </a:lnTo>
              </a:path>
            </a:pathLst>
          </a:custGeom>
          <a:ln w="28035">
            <a:solidFill>
              <a:srgbClr val="D266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59141" y="2567852"/>
            <a:ext cx="1013941" cy="352046"/>
          </a:xfrm>
          <a:custGeom>
            <a:avLst/>
            <a:gdLst/>
            <a:ahLst/>
            <a:cxnLst/>
            <a:rect l="l" t="t" r="r" b="b"/>
            <a:pathLst>
              <a:path w="1013941" h="352046">
                <a:moveTo>
                  <a:pt x="1013941" y="0"/>
                </a:moveTo>
                <a:lnTo>
                  <a:pt x="1013941" y="176023"/>
                </a:lnTo>
                <a:lnTo>
                  <a:pt x="0" y="176023"/>
                </a:lnTo>
                <a:lnTo>
                  <a:pt x="0" y="352046"/>
                </a:lnTo>
              </a:path>
            </a:pathLst>
          </a:custGeom>
          <a:ln w="28041">
            <a:solidFill>
              <a:srgbClr val="BE5A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4188" y="1729644"/>
            <a:ext cx="3917787" cy="838206"/>
          </a:xfrm>
          <a:custGeom>
            <a:avLst/>
            <a:gdLst/>
            <a:ahLst/>
            <a:cxnLst/>
            <a:rect l="l" t="t" r="r" b="b"/>
            <a:pathLst>
              <a:path w="3917787" h="838206">
                <a:moveTo>
                  <a:pt x="0" y="0"/>
                </a:moveTo>
                <a:lnTo>
                  <a:pt x="3917787" y="0"/>
                </a:lnTo>
                <a:lnTo>
                  <a:pt x="3917787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4188" y="1729644"/>
            <a:ext cx="3917786" cy="838206"/>
          </a:xfrm>
          <a:custGeom>
            <a:avLst/>
            <a:gdLst/>
            <a:ahLst/>
            <a:cxnLst/>
            <a:rect l="l" t="t" r="r" b="b"/>
            <a:pathLst>
              <a:path w="3917786" h="838206">
                <a:moveTo>
                  <a:pt x="0" y="0"/>
                </a:moveTo>
                <a:lnTo>
                  <a:pt x="3917786" y="0"/>
                </a:lnTo>
                <a:lnTo>
                  <a:pt x="3917786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ln w="2804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37450" y="1924896"/>
            <a:ext cx="2878455" cy="46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20115" marR="12700" indent="-908050">
              <a:lnSpc>
                <a:spcPts val="1800"/>
              </a:lnSpc>
            </a:pPr>
            <a:r>
              <a:rPr sz="17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Data </a:t>
            </a:r>
            <a:r>
              <a:rPr sz="17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indicat</a:t>
            </a:r>
            <a:r>
              <a:rPr sz="17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7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behavior </a:t>
            </a:r>
            <a:r>
              <a:rPr sz="17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imp</a:t>
            </a:r>
            <a:r>
              <a:rPr sz="17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roving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21173" y="2919900"/>
            <a:ext cx="1675935" cy="838206"/>
          </a:xfrm>
          <a:custGeom>
            <a:avLst/>
            <a:gdLst/>
            <a:ahLst/>
            <a:cxnLst/>
            <a:rect l="l" t="t" r="r" b="b"/>
            <a:pathLst>
              <a:path w="1675935" h="838206">
                <a:moveTo>
                  <a:pt x="0" y="0"/>
                </a:moveTo>
                <a:lnTo>
                  <a:pt x="1675935" y="0"/>
                </a:lnTo>
                <a:lnTo>
                  <a:pt x="1675935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21173" y="2919900"/>
            <a:ext cx="1675936" cy="838206"/>
          </a:xfrm>
          <a:custGeom>
            <a:avLst/>
            <a:gdLst/>
            <a:ahLst/>
            <a:cxnLst/>
            <a:rect l="l" t="t" r="r" b="b"/>
            <a:pathLst>
              <a:path w="1675936" h="838206">
                <a:moveTo>
                  <a:pt x="0" y="0"/>
                </a:moveTo>
                <a:lnTo>
                  <a:pt x="1675936" y="0"/>
                </a:lnTo>
                <a:lnTo>
                  <a:pt x="1675936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88731" y="3018705"/>
            <a:ext cx="1348105" cy="653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ts val="1700"/>
              </a:lnSpc>
            </a:pP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Interventions implemented with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fidelity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40157" y="4110154"/>
            <a:ext cx="1675936" cy="838206"/>
          </a:xfrm>
          <a:custGeom>
            <a:avLst/>
            <a:gdLst/>
            <a:ahLst/>
            <a:cxnLst/>
            <a:rect l="l" t="t" r="r" b="b"/>
            <a:pathLst>
              <a:path w="1675936" h="838206">
                <a:moveTo>
                  <a:pt x="0" y="0"/>
                </a:moveTo>
                <a:lnTo>
                  <a:pt x="1675936" y="0"/>
                </a:lnTo>
                <a:lnTo>
                  <a:pt x="1675936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40157" y="4110154"/>
            <a:ext cx="1675935" cy="838206"/>
          </a:xfrm>
          <a:custGeom>
            <a:avLst/>
            <a:gdLst/>
            <a:ahLst/>
            <a:cxnLst/>
            <a:rect l="l" t="t" r="r" b="b"/>
            <a:pathLst>
              <a:path w="1675935" h="838206">
                <a:moveTo>
                  <a:pt x="0" y="0"/>
                </a:moveTo>
                <a:lnTo>
                  <a:pt x="1675935" y="0"/>
                </a:lnTo>
                <a:lnTo>
                  <a:pt x="1675935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50262" y="4318126"/>
            <a:ext cx="1062990" cy="43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2075" marR="12700" indent="-80010">
              <a:lnSpc>
                <a:spcPts val="1700"/>
              </a:lnSpc>
            </a:pP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Hypothesis incor</a:t>
            </a:r>
            <a:r>
              <a:rPr sz="16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ect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40157" y="5300409"/>
            <a:ext cx="1675936" cy="838206"/>
          </a:xfrm>
          <a:custGeom>
            <a:avLst/>
            <a:gdLst/>
            <a:ahLst/>
            <a:cxnLst/>
            <a:rect l="l" t="t" r="r" b="b"/>
            <a:pathLst>
              <a:path w="1675936" h="838206">
                <a:moveTo>
                  <a:pt x="0" y="0"/>
                </a:moveTo>
                <a:lnTo>
                  <a:pt x="1675936" y="0"/>
                </a:lnTo>
                <a:lnTo>
                  <a:pt x="1675936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40157" y="5300409"/>
            <a:ext cx="1675935" cy="838206"/>
          </a:xfrm>
          <a:custGeom>
            <a:avLst/>
            <a:gdLst/>
            <a:ahLst/>
            <a:cxnLst/>
            <a:rect l="l" t="t" r="r" b="b"/>
            <a:pathLst>
              <a:path w="1675935" h="838206">
                <a:moveTo>
                  <a:pt x="0" y="0"/>
                </a:moveTo>
                <a:lnTo>
                  <a:pt x="1675935" y="0"/>
                </a:lnTo>
                <a:lnTo>
                  <a:pt x="1675935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56532" y="5508381"/>
            <a:ext cx="1651000" cy="43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1150" marR="12700" indent="-299085">
              <a:lnSpc>
                <a:spcPts val="1700"/>
              </a:lnSpc>
            </a:pP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Interventions </a:t>
            </a:r>
            <a:r>
              <a:rPr sz="16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 insufficient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49056" y="2919900"/>
            <a:ext cx="1675936" cy="838206"/>
          </a:xfrm>
          <a:custGeom>
            <a:avLst/>
            <a:gdLst/>
            <a:ahLst/>
            <a:cxnLst/>
            <a:rect l="l" t="t" r="r" b="b"/>
            <a:pathLst>
              <a:path w="1675936" h="838206">
                <a:moveTo>
                  <a:pt x="0" y="0"/>
                </a:moveTo>
                <a:lnTo>
                  <a:pt x="1675936" y="0"/>
                </a:lnTo>
                <a:lnTo>
                  <a:pt x="1675936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49056" y="2919900"/>
            <a:ext cx="1675935" cy="838206"/>
          </a:xfrm>
          <a:custGeom>
            <a:avLst/>
            <a:gdLst/>
            <a:ahLst/>
            <a:cxnLst/>
            <a:rect l="l" t="t" r="r" b="b"/>
            <a:pathLst>
              <a:path w="1675935" h="838206">
                <a:moveTo>
                  <a:pt x="0" y="0"/>
                </a:moveTo>
                <a:lnTo>
                  <a:pt x="1675935" y="0"/>
                </a:lnTo>
                <a:lnTo>
                  <a:pt x="1675935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060497" y="3018705"/>
            <a:ext cx="1659889" cy="653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ts val="1700"/>
              </a:lnSpc>
            </a:pP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Interventions not implemented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w/ fidelity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68041" y="4110154"/>
            <a:ext cx="1675935" cy="838206"/>
          </a:xfrm>
          <a:custGeom>
            <a:avLst/>
            <a:gdLst/>
            <a:ahLst/>
            <a:cxnLst/>
            <a:rect l="l" t="t" r="r" b="b"/>
            <a:pathLst>
              <a:path w="1675935" h="838206">
                <a:moveTo>
                  <a:pt x="0" y="0"/>
                </a:moveTo>
                <a:lnTo>
                  <a:pt x="1675935" y="0"/>
                </a:lnTo>
                <a:lnTo>
                  <a:pt x="1675935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68041" y="4110154"/>
            <a:ext cx="1675935" cy="838206"/>
          </a:xfrm>
          <a:custGeom>
            <a:avLst/>
            <a:gdLst/>
            <a:ahLst/>
            <a:cxnLst/>
            <a:rect l="l" t="t" r="r" b="b"/>
            <a:pathLst>
              <a:path w="1675935" h="838206">
                <a:moveTo>
                  <a:pt x="0" y="0"/>
                </a:moveTo>
                <a:lnTo>
                  <a:pt x="1675935" y="0"/>
                </a:lnTo>
                <a:lnTo>
                  <a:pt x="1675935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74512" y="4208959"/>
            <a:ext cx="1470025" cy="653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ts val="1700"/>
              </a:lnSpc>
            </a:pP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Strategies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too difficult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time consuming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68041" y="5300409"/>
            <a:ext cx="1675935" cy="838206"/>
          </a:xfrm>
          <a:custGeom>
            <a:avLst/>
            <a:gdLst/>
            <a:ahLst/>
            <a:cxnLst/>
            <a:rect l="l" t="t" r="r" b="b"/>
            <a:pathLst>
              <a:path w="1675935" h="838206">
                <a:moveTo>
                  <a:pt x="0" y="0"/>
                </a:moveTo>
                <a:lnTo>
                  <a:pt x="1675935" y="0"/>
                </a:lnTo>
                <a:lnTo>
                  <a:pt x="1675935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68041" y="5300409"/>
            <a:ext cx="1675935" cy="838206"/>
          </a:xfrm>
          <a:custGeom>
            <a:avLst/>
            <a:gdLst/>
            <a:ahLst/>
            <a:cxnLst/>
            <a:rect l="l" t="t" r="r" b="b"/>
            <a:pathLst>
              <a:path w="1675935" h="838206">
                <a:moveTo>
                  <a:pt x="0" y="0"/>
                </a:moveTo>
                <a:lnTo>
                  <a:pt x="1675935" y="0"/>
                </a:lnTo>
                <a:lnTo>
                  <a:pt x="1675935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51618" y="5399215"/>
            <a:ext cx="1515745" cy="653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ts val="1700"/>
              </a:lnSpc>
            </a:pP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BSP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does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match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teacher context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68041" y="6490663"/>
            <a:ext cx="1675935" cy="838206"/>
          </a:xfrm>
          <a:custGeom>
            <a:avLst/>
            <a:gdLst/>
            <a:ahLst/>
            <a:cxnLst/>
            <a:rect l="l" t="t" r="r" b="b"/>
            <a:pathLst>
              <a:path w="1675935" h="838206">
                <a:moveTo>
                  <a:pt x="0" y="0"/>
                </a:moveTo>
                <a:lnTo>
                  <a:pt x="1675935" y="0"/>
                </a:lnTo>
                <a:lnTo>
                  <a:pt x="1675935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8041" y="6490663"/>
            <a:ext cx="1675935" cy="838206"/>
          </a:xfrm>
          <a:custGeom>
            <a:avLst/>
            <a:gdLst/>
            <a:ahLst/>
            <a:cxnLst/>
            <a:rect l="l" t="t" r="r" b="b"/>
            <a:pathLst>
              <a:path w="1675935" h="838206">
                <a:moveTo>
                  <a:pt x="0" y="0"/>
                </a:moveTo>
                <a:lnTo>
                  <a:pt x="1675935" y="0"/>
                </a:lnTo>
                <a:lnTo>
                  <a:pt x="1675935" y="838206"/>
                </a:lnTo>
                <a:lnTo>
                  <a:pt x="0" y="838206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05138" y="6589469"/>
            <a:ext cx="1609090" cy="653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ts val="1700"/>
              </a:lnSpc>
            </a:pPr>
            <a:r>
              <a:rPr sz="1600" spc="-9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eacher experiencing intervention</a:t>
            </a:r>
            <a:r>
              <a:rPr sz="1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drift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05947" y="7127855"/>
            <a:ext cx="70548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608" y="539950"/>
            <a:ext cx="8084126" cy="1186011"/>
          </a:xfrm>
          <a:custGeom>
            <a:avLst/>
            <a:gdLst/>
            <a:ahLst/>
            <a:cxnLst/>
            <a:rect l="l" t="t" r="r" b="b"/>
            <a:pathLst>
              <a:path w="8084126" h="1186011">
                <a:moveTo>
                  <a:pt x="0" y="1186011"/>
                </a:moveTo>
                <a:lnTo>
                  <a:pt x="0" y="0"/>
                </a:lnTo>
                <a:lnTo>
                  <a:pt x="8084126" y="0"/>
                </a:lnTo>
                <a:lnTo>
                  <a:pt x="8084126" y="1186011"/>
                </a:lnTo>
                <a:lnTo>
                  <a:pt x="0" y="1186011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4600" y="795366"/>
            <a:ext cx="7425690" cy="649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Evaluation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ISI</a:t>
            </a:r>
            <a:r>
              <a:rPr sz="425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Demonstration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2736" y="1885015"/>
            <a:ext cx="4933950" cy="455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u="heavy" dirty="0" smtClean="0">
                <a:solidFill>
                  <a:srgbClr val="F7B615"/>
                </a:solidFill>
                <a:latin typeface="Century Gothic"/>
                <a:cs typeface="Century Gothic"/>
              </a:rPr>
              <a:t>https</a:t>
            </a:r>
            <a:r>
              <a:rPr sz="2950" u="heavy" spc="5" dirty="0" smtClean="0">
                <a:solidFill>
                  <a:srgbClr val="F7B615"/>
                </a:solidFill>
                <a:latin typeface="Century Gothic"/>
                <a:cs typeface="Century Gothic"/>
              </a:rPr>
              <a:t>:</a:t>
            </a:r>
            <a:r>
              <a:rPr sz="2950" u="heavy" spc="5" dirty="0" smtClean="0">
                <a:solidFill>
                  <a:srgbClr val="F7B615"/>
                </a:solidFill>
                <a:latin typeface="Century Gothic"/>
                <a:cs typeface="Century Gothic"/>
                <a:hlinkClick r:id="rId4"/>
              </a:rPr>
              <a:t>//w</a:t>
            </a:r>
            <a:r>
              <a:rPr sz="2950" u="heavy" spc="5" dirty="0" smtClean="0">
                <a:solidFill>
                  <a:srgbClr val="F7B615"/>
                </a:solidFill>
                <a:latin typeface="Century Gothic"/>
                <a:cs typeface="Century Gothic"/>
              </a:rPr>
              <a:t>ww</a:t>
            </a:r>
            <a:r>
              <a:rPr sz="2950" u="heavy" spc="5" dirty="0" smtClean="0">
                <a:solidFill>
                  <a:srgbClr val="F7B615"/>
                </a:solidFill>
                <a:latin typeface="Century Gothic"/>
                <a:cs typeface="Century Gothic"/>
                <a:hlinkClick r:id="rId4"/>
              </a:rPr>
              <a:t>.pbisapps.org/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27211" y="2554489"/>
            <a:ext cx="4527110" cy="4643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CRISI</a:t>
            </a:r>
            <a:r>
              <a:rPr sz="425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PLAN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3757" y="3636384"/>
            <a:ext cx="1733035" cy="1534739"/>
          </a:xfrm>
          <a:custGeom>
            <a:avLst/>
            <a:gdLst/>
            <a:ahLst/>
            <a:cxnLst/>
            <a:rect l="l" t="t" r="r" b="b"/>
            <a:pathLst>
              <a:path w="1733035" h="1534739">
                <a:moveTo>
                  <a:pt x="0" y="0"/>
                </a:moveTo>
                <a:lnTo>
                  <a:pt x="1733035" y="0"/>
                </a:lnTo>
                <a:lnTo>
                  <a:pt x="1733035" y="1534739"/>
                </a:lnTo>
                <a:lnTo>
                  <a:pt x="0" y="1534739"/>
                </a:lnTo>
                <a:lnTo>
                  <a:pt x="0" y="0"/>
                </a:lnTo>
                <a:close/>
              </a:path>
            </a:pathLst>
          </a:custGeom>
          <a:solidFill>
            <a:srgbClr val="FFD9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3757" y="3636384"/>
            <a:ext cx="1733035" cy="1534738"/>
          </a:xfrm>
          <a:custGeom>
            <a:avLst/>
            <a:gdLst/>
            <a:ahLst/>
            <a:cxnLst/>
            <a:rect l="l" t="t" r="r" b="b"/>
            <a:pathLst>
              <a:path w="1733035" h="1534738">
                <a:moveTo>
                  <a:pt x="0" y="0"/>
                </a:moveTo>
                <a:lnTo>
                  <a:pt x="1733035" y="0"/>
                </a:lnTo>
                <a:lnTo>
                  <a:pt x="1733035" y="1534738"/>
                </a:lnTo>
                <a:lnTo>
                  <a:pt x="0" y="1534738"/>
                </a:lnTo>
                <a:lnTo>
                  <a:pt x="0" y="0"/>
                </a:lnTo>
                <a:close/>
              </a:path>
            </a:pathLst>
          </a:custGeom>
          <a:ln w="269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5848" y="3959236"/>
            <a:ext cx="1055716" cy="532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5848" y="4366559"/>
            <a:ext cx="1026621" cy="527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81057" y="3999412"/>
            <a:ext cx="979805" cy="81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26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tting 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nts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68693" y="3636382"/>
            <a:ext cx="1761666" cy="1524629"/>
          </a:xfrm>
          <a:custGeom>
            <a:avLst/>
            <a:gdLst/>
            <a:ahLst/>
            <a:cxnLst/>
            <a:rect l="l" t="t" r="r" b="b"/>
            <a:pathLst>
              <a:path w="1761666" h="1524629">
                <a:moveTo>
                  <a:pt x="0" y="0"/>
                </a:moveTo>
                <a:lnTo>
                  <a:pt x="1761666" y="0"/>
                </a:lnTo>
                <a:lnTo>
                  <a:pt x="1761666" y="1524629"/>
                </a:lnTo>
                <a:lnTo>
                  <a:pt x="0" y="1524629"/>
                </a:lnTo>
                <a:lnTo>
                  <a:pt x="0" y="0"/>
                </a:lnTo>
                <a:close/>
              </a:path>
            </a:pathLst>
          </a:custGeom>
          <a:solidFill>
            <a:srgbClr val="FFD9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8693" y="3636382"/>
            <a:ext cx="1761665" cy="1524630"/>
          </a:xfrm>
          <a:custGeom>
            <a:avLst/>
            <a:gdLst/>
            <a:ahLst/>
            <a:cxnLst/>
            <a:rect l="l" t="t" r="r" b="b"/>
            <a:pathLst>
              <a:path w="1761665" h="1524630">
                <a:moveTo>
                  <a:pt x="0" y="0"/>
                </a:moveTo>
                <a:lnTo>
                  <a:pt x="1761665" y="0"/>
                </a:lnTo>
                <a:lnTo>
                  <a:pt x="1761665" y="1524630"/>
                </a:lnTo>
                <a:lnTo>
                  <a:pt x="0" y="1524630"/>
                </a:lnTo>
                <a:lnTo>
                  <a:pt x="0" y="0"/>
                </a:lnTo>
                <a:close/>
              </a:path>
            </a:pathLst>
          </a:custGeom>
          <a:ln w="269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9873" y="4179523"/>
            <a:ext cx="1566948" cy="49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55993" y="4225197"/>
            <a:ext cx="1490345" cy="36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Ant</a:t>
            </a:r>
            <a:r>
              <a:rPr sz="23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ece</a:t>
            </a:r>
            <a:r>
              <a:rPr sz="23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3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0563" y="3636384"/>
            <a:ext cx="1781876" cy="1534739"/>
          </a:xfrm>
          <a:custGeom>
            <a:avLst/>
            <a:gdLst/>
            <a:ahLst/>
            <a:cxnLst/>
            <a:rect l="l" t="t" r="r" b="b"/>
            <a:pathLst>
              <a:path w="1781876" h="1534739">
                <a:moveTo>
                  <a:pt x="0" y="0"/>
                </a:moveTo>
                <a:lnTo>
                  <a:pt x="1781876" y="0"/>
                </a:lnTo>
                <a:lnTo>
                  <a:pt x="1781876" y="1534739"/>
                </a:lnTo>
                <a:lnTo>
                  <a:pt x="0" y="1534739"/>
                </a:lnTo>
                <a:lnTo>
                  <a:pt x="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0563" y="3636384"/>
            <a:ext cx="1781876" cy="1534738"/>
          </a:xfrm>
          <a:custGeom>
            <a:avLst/>
            <a:gdLst/>
            <a:ahLst/>
            <a:cxnLst/>
            <a:rect l="l" t="t" r="r" b="b"/>
            <a:pathLst>
              <a:path w="1781876" h="1534738">
                <a:moveTo>
                  <a:pt x="0" y="0"/>
                </a:moveTo>
                <a:lnTo>
                  <a:pt x="1781876" y="0"/>
                </a:lnTo>
                <a:lnTo>
                  <a:pt x="1781876" y="1534738"/>
                </a:lnTo>
                <a:lnTo>
                  <a:pt x="0" y="1534738"/>
                </a:lnTo>
                <a:lnTo>
                  <a:pt x="0" y="0"/>
                </a:lnTo>
                <a:close/>
              </a:path>
            </a:pathLst>
          </a:custGeom>
          <a:ln w="269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32993" y="3959236"/>
            <a:ext cx="1242752" cy="5320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32993" y="4366559"/>
            <a:ext cx="1471352" cy="5278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57863" y="3999816"/>
            <a:ext cx="1167130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Prob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57863" y="4404138"/>
            <a:ext cx="1391285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viors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62143" y="1798419"/>
            <a:ext cx="1780192" cy="1516207"/>
          </a:xfrm>
          <a:custGeom>
            <a:avLst/>
            <a:gdLst/>
            <a:ahLst/>
            <a:cxnLst/>
            <a:rect l="l" t="t" r="r" b="b"/>
            <a:pathLst>
              <a:path w="1780192" h="1516207">
                <a:moveTo>
                  <a:pt x="0" y="0"/>
                </a:moveTo>
                <a:lnTo>
                  <a:pt x="1780192" y="0"/>
                </a:lnTo>
                <a:lnTo>
                  <a:pt x="1780192" y="1516207"/>
                </a:lnTo>
                <a:lnTo>
                  <a:pt x="0" y="1516207"/>
                </a:lnTo>
                <a:lnTo>
                  <a:pt x="0" y="0"/>
                </a:lnTo>
                <a:close/>
              </a:path>
            </a:pathLst>
          </a:custGeom>
          <a:solidFill>
            <a:srgbClr val="FFD9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62143" y="1798419"/>
            <a:ext cx="1780191" cy="1516207"/>
          </a:xfrm>
          <a:custGeom>
            <a:avLst/>
            <a:gdLst/>
            <a:ahLst/>
            <a:cxnLst/>
            <a:rect l="l" t="t" r="r" b="b"/>
            <a:pathLst>
              <a:path w="1780191" h="1516207">
                <a:moveTo>
                  <a:pt x="0" y="0"/>
                </a:moveTo>
                <a:lnTo>
                  <a:pt x="1780191" y="0"/>
                </a:lnTo>
                <a:lnTo>
                  <a:pt x="1780191" y="1516207"/>
                </a:lnTo>
                <a:lnTo>
                  <a:pt x="0" y="1516207"/>
                </a:lnTo>
                <a:lnTo>
                  <a:pt x="0" y="0"/>
                </a:lnTo>
                <a:close/>
              </a:path>
            </a:pathLst>
          </a:custGeom>
          <a:ln w="269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24680" y="2113810"/>
            <a:ext cx="1159625" cy="5278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24680" y="2516978"/>
            <a:ext cx="1471352" cy="5320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149443" y="2152181"/>
            <a:ext cx="1391285" cy="81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26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sir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 B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viors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80669" y="5388444"/>
            <a:ext cx="1761665" cy="1592017"/>
          </a:xfrm>
          <a:custGeom>
            <a:avLst/>
            <a:gdLst/>
            <a:ahLst/>
            <a:cxnLst/>
            <a:rect l="l" t="t" r="r" b="b"/>
            <a:pathLst>
              <a:path w="1761665" h="1592017">
                <a:moveTo>
                  <a:pt x="0" y="0"/>
                </a:moveTo>
                <a:lnTo>
                  <a:pt x="1761665" y="0"/>
                </a:lnTo>
                <a:lnTo>
                  <a:pt x="1761665" y="1592017"/>
                </a:lnTo>
                <a:lnTo>
                  <a:pt x="0" y="1592017"/>
                </a:lnTo>
                <a:lnTo>
                  <a:pt x="0" y="0"/>
                </a:lnTo>
                <a:close/>
              </a:path>
            </a:pathLst>
          </a:custGeom>
          <a:solidFill>
            <a:srgbClr val="FFD9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80669" y="5388445"/>
            <a:ext cx="1761665" cy="1592017"/>
          </a:xfrm>
          <a:custGeom>
            <a:avLst/>
            <a:gdLst/>
            <a:ahLst/>
            <a:cxnLst/>
            <a:rect l="l" t="t" r="r" b="b"/>
            <a:pathLst>
              <a:path w="1761665" h="1592017">
                <a:moveTo>
                  <a:pt x="0" y="0"/>
                </a:moveTo>
                <a:lnTo>
                  <a:pt x="1761665" y="0"/>
                </a:lnTo>
                <a:lnTo>
                  <a:pt x="1761665" y="1592017"/>
                </a:lnTo>
                <a:lnTo>
                  <a:pt x="0" y="1592017"/>
                </a:lnTo>
                <a:lnTo>
                  <a:pt x="0" y="0"/>
                </a:lnTo>
                <a:close/>
              </a:path>
            </a:pathLst>
          </a:custGeom>
          <a:ln w="269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41305" y="5742316"/>
            <a:ext cx="1620982" cy="5278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1305" y="6145483"/>
            <a:ext cx="1475508" cy="5320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167969" y="5780112"/>
            <a:ext cx="1540510" cy="81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26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Alt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rn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tive B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65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5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viors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41481" y="3636384"/>
            <a:ext cx="1743139" cy="1534739"/>
          </a:xfrm>
          <a:custGeom>
            <a:avLst/>
            <a:gdLst/>
            <a:ahLst/>
            <a:cxnLst/>
            <a:rect l="l" t="t" r="r" b="b"/>
            <a:pathLst>
              <a:path w="1743139" h="1534739">
                <a:moveTo>
                  <a:pt x="0" y="0"/>
                </a:moveTo>
                <a:lnTo>
                  <a:pt x="1743139" y="0"/>
                </a:lnTo>
                <a:lnTo>
                  <a:pt x="1743139" y="1534739"/>
                </a:lnTo>
                <a:lnTo>
                  <a:pt x="0" y="1534739"/>
                </a:lnTo>
                <a:lnTo>
                  <a:pt x="0" y="0"/>
                </a:lnTo>
                <a:close/>
              </a:path>
            </a:pathLst>
          </a:custGeom>
          <a:solidFill>
            <a:srgbClr val="FFD9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41481" y="3636384"/>
            <a:ext cx="1743139" cy="1534738"/>
          </a:xfrm>
          <a:custGeom>
            <a:avLst/>
            <a:gdLst/>
            <a:ahLst/>
            <a:cxnLst/>
            <a:rect l="l" t="t" r="r" b="b"/>
            <a:pathLst>
              <a:path w="1743139" h="1534738">
                <a:moveTo>
                  <a:pt x="0" y="0"/>
                </a:moveTo>
                <a:lnTo>
                  <a:pt x="1743139" y="0"/>
                </a:lnTo>
                <a:lnTo>
                  <a:pt x="1743139" y="1534738"/>
                </a:lnTo>
                <a:lnTo>
                  <a:pt x="0" y="1534738"/>
                </a:lnTo>
                <a:lnTo>
                  <a:pt x="0" y="0"/>
                </a:lnTo>
                <a:close/>
              </a:path>
            </a:pathLst>
          </a:custGeom>
          <a:ln w="269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02613" y="4200304"/>
            <a:ext cx="1645920" cy="448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328781" y="4244872"/>
            <a:ext cx="156718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</a:t>
            </a:r>
            <a:r>
              <a:rPr sz="2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1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2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1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1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1481" y="1798402"/>
            <a:ext cx="1743139" cy="1495990"/>
          </a:xfrm>
          <a:custGeom>
            <a:avLst/>
            <a:gdLst/>
            <a:ahLst/>
            <a:cxnLst/>
            <a:rect l="l" t="t" r="r" b="b"/>
            <a:pathLst>
              <a:path w="1743139" h="1495990">
                <a:moveTo>
                  <a:pt x="0" y="0"/>
                </a:moveTo>
                <a:lnTo>
                  <a:pt x="1743139" y="0"/>
                </a:lnTo>
                <a:lnTo>
                  <a:pt x="1743139" y="1495990"/>
                </a:lnTo>
                <a:lnTo>
                  <a:pt x="0" y="1495990"/>
                </a:lnTo>
                <a:lnTo>
                  <a:pt x="0" y="0"/>
                </a:lnTo>
                <a:close/>
              </a:path>
            </a:pathLst>
          </a:custGeom>
          <a:solidFill>
            <a:srgbClr val="FFD9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41481" y="1798402"/>
            <a:ext cx="1743139" cy="1495990"/>
          </a:xfrm>
          <a:custGeom>
            <a:avLst/>
            <a:gdLst/>
            <a:ahLst/>
            <a:cxnLst/>
            <a:rect l="l" t="t" r="r" b="b"/>
            <a:pathLst>
              <a:path w="1743139" h="1495990">
                <a:moveTo>
                  <a:pt x="0" y="0"/>
                </a:moveTo>
                <a:lnTo>
                  <a:pt x="1743139" y="0"/>
                </a:lnTo>
                <a:lnTo>
                  <a:pt x="1743139" y="1495990"/>
                </a:lnTo>
                <a:lnTo>
                  <a:pt x="0" y="1495990"/>
                </a:lnTo>
                <a:lnTo>
                  <a:pt x="0" y="0"/>
                </a:lnTo>
                <a:close/>
              </a:path>
            </a:pathLst>
          </a:custGeom>
          <a:ln w="269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02613" y="2342411"/>
            <a:ext cx="1645920" cy="448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328781" y="2387516"/>
            <a:ext cx="156718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</a:t>
            </a:r>
            <a:r>
              <a:rPr sz="2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1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2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1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1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12899" y="4399538"/>
            <a:ext cx="498521" cy="1"/>
          </a:xfrm>
          <a:custGeom>
            <a:avLst/>
            <a:gdLst/>
            <a:ahLst/>
            <a:cxnLst/>
            <a:rect l="l" t="t" r="r" b="b"/>
            <a:pathLst>
              <a:path w="498521" h="1">
                <a:moveTo>
                  <a:pt x="498521" y="1"/>
                </a:moveTo>
                <a:lnTo>
                  <a:pt x="0" y="0"/>
                </a:lnTo>
              </a:path>
            </a:pathLst>
          </a:custGeom>
          <a:ln w="539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03632" y="4318674"/>
            <a:ext cx="161682" cy="161729"/>
          </a:xfrm>
          <a:custGeom>
            <a:avLst/>
            <a:gdLst/>
            <a:ahLst/>
            <a:cxnLst/>
            <a:rect l="l" t="t" r="r" b="b"/>
            <a:pathLst>
              <a:path w="161682" h="161729">
                <a:moveTo>
                  <a:pt x="0" y="0"/>
                </a:moveTo>
                <a:lnTo>
                  <a:pt x="53893" y="80864"/>
                </a:lnTo>
                <a:lnTo>
                  <a:pt x="0" y="161729"/>
                </a:lnTo>
                <a:lnTo>
                  <a:pt x="161682" y="808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30348" y="4402908"/>
            <a:ext cx="498521" cy="1"/>
          </a:xfrm>
          <a:custGeom>
            <a:avLst/>
            <a:gdLst/>
            <a:ahLst/>
            <a:cxnLst/>
            <a:rect l="l" t="t" r="r" b="b"/>
            <a:pathLst>
              <a:path w="498521" h="1">
                <a:moveTo>
                  <a:pt x="498521" y="1"/>
                </a:moveTo>
                <a:lnTo>
                  <a:pt x="0" y="0"/>
                </a:lnTo>
              </a:path>
            </a:pathLst>
          </a:custGeom>
          <a:ln w="539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21081" y="4322045"/>
            <a:ext cx="161682" cy="161729"/>
          </a:xfrm>
          <a:custGeom>
            <a:avLst/>
            <a:gdLst/>
            <a:ahLst/>
            <a:cxnLst/>
            <a:rect l="l" t="t" r="r" b="b"/>
            <a:pathLst>
              <a:path w="161682" h="161729">
                <a:moveTo>
                  <a:pt x="0" y="0"/>
                </a:moveTo>
                <a:lnTo>
                  <a:pt x="53894" y="80864"/>
                </a:lnTo>
                <a:lnTo>
                  <a:pt x="0" y="161729"/>
                </a:lnTo>
                <a:lnTo>
                  <a:pt x="161682" y="808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90749" y="4402908"/>
            <a:ext cx="498520" cy="1"/>
          </a:xfrm>
          <a:custGeom>
            <a:avLst/>
            <a:gdLst/>
            <a:ahLst/>
            <a:cxnLst/>
            <a:rect l="l" t="t" r="r" b="b"/>
            <a:pathLst>
              <a:path w="498520" h="1">
                <a:moveTo>
                  <a:pt x="498520" y="1"/>
                </a:moveTo>
                <a:lnTo>
                  <a:pt x="0" y="0"/>
                </a:lnTo>
              </a:path>
            </a:pathLst>
          </a:custGeom>
          <a:ln w="539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81481" y="4322045"/>
            <a:ext cx="161683" cy="161729"/>
          </a:xfrm>
          <a:custGeom>
            <a:avLst/>
            <a:gdLst/>
            <a:ahLst/>
            <a:cxnLst/>
            <a:rect l="l" t="t" r="r" b="b"/>
            <a:pathLst>
              <a:path w="161683" h="161729">
                <a:moveTo>
                  <a:pt x="1" y="0"/>
                </a:moveTo>
                <a:lnTo>
                  <a:pt x="53894" y="80864"/>
                </a:lnTo>
                <a:lnTo>
                  <a:pt x="0" y="161729"/>
                </a:lnTo>
                <a:lnTo>
                  <a:pt x="161683" y="80864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90749" y="2603675"/>
            <a:ext cx="498520" cy="1"/>
          </a:xfrm>
          <a:custGeom>
            <a:avLst/>
            <a:gdLst/>
            <a:ahLst/>
            <a:cxnLst/>
            <a:rect l="l" t="t" r="r" b="b"/>
            <a:pathLst>
              <a:path w="498520" h="1">
                <a:moveTo>
                  <a:pt x="498520" y="1"/>
                </a:moveTo>
                <a:lnTo>
                  <a:pt x="0" y="0"/>
                </a:lnTo>
              </a:path>
            </a:pathLst>
          </a:custGeom>
          <a:ln w="539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81481" y="2522811"/>
            <a:ext cx="161683" cy="161729"/>
          </a:xfrm>
          <a:custGeom>
            <a:avLst/>
            <a:gdLst/>
            <a:ahLst/>
            <a:cxnLst/>
            <a:rect l="l" t="t" r="r" b="b"/>
            <a:pathLst>
              <a:path w="161683" h="161729">
                <a:moveTo>
                  <a:pt x="1" y="0"/>
                </a:moveTo>
                <a:lnTo>
                  <a:pt x="53894" y="80864"/>
                </a:lnTo>
                <a:lnTo>
                  <a:pt x="0" y="161729"/>
                </a:lnTo>
                <a:lnTo>
                  <a:pt x="161683" y="80864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04048" y="2545487"/>
            <a:ext cx="1188020" cy="988130"/>
          </a:xfrm>
          <a:custGeom>
            <a:avLst/>
            <a:gdLst/>
            <a:ahLst/>
            <a:cxnLst/>
            <a:rect l="l" t="t" r="r" b="b"/>
            <a:pathLst>
              <a:path w="1188020" h="988130">
                <a:moveTo>
                  <a:pt x="1188020" y="0"/>
                </a:moveTo>
                <a:lnTo>
                  <a:pt x="0" y="988130"/>
                </a:lnTo>
              </a:path>
            </a:pathLst>
          </a:custGeom>
          <a:ln w="539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57503" y="2511019"/>
            <a:ext cx="176005" cy="165580"/>
          </a:xfrm>
          <a:custGeom>
            <a:avLst/>
            <a:gdLst/>
            <a:ahLst/>
            <a:cxnLst/>
            <a:rect l="l" t="t" r="r" b="b"/>
            <a:pathLst>
              <a:path w="176005" h="165580">
                <a:moveTo>
                  <a:pt x="176005" y="0"/>
                </a:moveTo>
                <a:lnTo>
                  <a:pt x="0" y="41225"/>
                </a:lnTo>
                <a:lnTo>
                  <a:pt x="93125" y="68935"/>
                </a:lnTo>
                <a:lnTo>
                  <a:pt x="103371" y="165580"/>
                </a:lnTo>
                <a:lnTo>
                  <a:pt x="1760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88898" y="5273901"/>
            <a:ext cx="1185545" cy="940248"/>
          </a:xfrm>
          <a:custGeom>
            <a:avLst/>
            <a:gdLst/>
            <a:ahLst/>
            <a:cxnLst/>
            <a:rect l="l" t="t" r="r" b="b"/>
            <a:pathLst>
              <a:path w="1185545" h="940248">
                <a:moveTo>
                  <a:pt x="1185545" y="940248"/>
                </a:moveTo>
                <a:lnTo>
                  <a:pt x="0" y="0"/>
                </a:lnTo>
              </a:path>
            </a:pathLst>
          </a:custGeom>
          <a:ln w="539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39756" y="6083800"/>
            <a:ext cx="176918" cy="163842"/>
          </a:xfrm>
          <a:custGeom>
            <a:avLst/>
            <a:gdLst/>
            <a:ahLst/>
            <a:cxnLst/>
            <a:rect l="l" t="t" r="r" b="b"/>
            <a:pathLst>
              <a:path w="176918" h="163842">
                <a:moveTo>
                  <a:pt x="100450" y="0"/>
                </a:moveTo>
                <a:lnTo>
                  <a:pt x="92455" y="96856"/>
                </a:lnTo>
                <a:lnTo>
                  <a:pt x="0" y="126728"/>
                </a:lnTo>
                <a:lnTo>
                  <a:pt x="176918" y="163842"/>
                </a:lnTo>
                <a:lnTo>
                  <a:pt x="100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92853" y="5238593"/>
            <a:ext cx="1136645" cy="992205"/>
          </a:xfrm>
          <a:custGeom>
            <a:avLst/>
            <a:gdLst/>
            <a:ahLst/>
            <a:cxnLst/>
            <a:rect l="l" t="t" r="r" b="b"/>
            <a:pathLst>
              <a:path w="1136645" h="992205">
                <a:moveTo>
                  <a:pt x="1136645" y="0"/>
                </a:moveTo>
                <a:lnTo>
                  <a:pt x="0" y="992205"/>
                </a:lnTo>
              </a:path>
            </a:pathLst>
          </a:custGeom>
          <a:ln w="539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95131" y="5203146"/>
            <a:ext cx="174972" cy="167265"/>
          </a:xfrm>
          <a:custGeom>
            <a:avLst/>
            <a:gdLst/>
            <a:ahLst/>
            <a:cxnLst/>
            <a:rect l="l" t="t" r="r" b="b"/>
            <a:pathLst>
              <a:path w="174972" h="167265">
                <a:moveTo>
                  <a:pt x="174972" y="0"/>
                </a:moveTo>
                <a:lnTo>
                  <a:pt x="0" y="45411"/>
                </a:lnTo>
                <a:lnTo>
                  <a:pt x="93761" y="70891"/>
                </a:lnTo>
                <a:lnTo>
                  <a:pt x="106307" y="167265"/>
                </a:lnTo>
                <a:lnTo>
                  <a:pt x="174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31172" y="1143080"/>
            <a:ext cx="6566245" cy="5313260"/>
          </a:xfrm>
          <a:custGeom>
            <a:avLst/>
            <a:gdLst/>
            <a:ahLst/>
            <a:cxnLst/>
            <a:rect l="l" t="t" r="r" b="b"/>
            <a:pathLst>
              <a:path w="6566245" h="5313260">
                <a:moveTo>
                  <a:pt x="4634254" y="3788403"/>
                </a:moveTo>
                <a:lnTo>
                  <a:pt x="2353522" y="3788403"/>
                </a:lnTo>
                <a:lnTo>
                  <a:pt x="2280409" y="5313260"/>
                </a:lnTo>
                <a:lnTo>
                  <a:pt x="3493888" y="4108921"/>
                </a:lnTo>
                <a:lnTo>
                  <a:pt x="4649622" y="4108921"/>
                </a:lnTo>
                <a:lnTo>
                  <a:pt x="4634254" y="3788403"/>
                </a:lnTo>
                <a:close/>
              </a:path>
              <a:path w="6566245" h="5313260">
                <a:moveTo>
                  <a:pt x="4649622" y="4108921"/>
                </a:moveTo>
                <a:lnTo>
                  <a:pt x="3493888" y="4108921"/>
                </a:lnTo>
                <a:lnTo>
                  <a:pt x="4707368" y="5313260"/>
                </a:lnTo>
                <a:lnTo>
                  <a:pt x="4649622" y="4108921"/>
                </a:lnTo>
                <a:close/>
              </a:path>
              <a:path w="6566245" h="5313260">
                <a:moveTo>
                  <a:pt x="1213478" y="640789"/>
                </a:moveTo>
                <a:lnTo>
                  <a:pt x="1957547" y="2054461"/>
                </a:lnTo>
                <a:lnTo>
                  <a:pt x="0" y="2263547"/>
                </a:lnTo>
                <a:lnTo>
                  <a:pt x="1746943" y="2977147"/>
                </a:lnTo>
                <a:lnTo>
                  <a:pt x="421530" y="4108921"/>
                </a:lnTo>
                <a:lnTo>
                  <a:pt x="2353522" y="3788403"/>
                </a:lnTo>
                <a:lnTo>
                  <a:pt x="6190889" y="3788403"/>
                </a:lnTo>
                <a:lnTo>
                  <a:pt x="5240832" y="2977147"/>
                </a:lnTo>
                <a:lnTo>
                  <a:pt x="6987776" y="2263547"/>
                </a:lnTo>
                <a:lnTo>
                  <a:pt x="5030228" y="2054461"/>
                </a:lnTo>
                <a:lnTo>
                  <a:pt x="5347173" y="1452291"/>
                </a:lnTo>
                <a:lnTo>
                  <a:pt x="2887310" y="1452291"/>
                </a:lnTo>
                <a:lnTo>
                  <a:pt x="1213478" y="640789"/>
                </a:lnTo>
                <a:close/>
              </a:path>
              <a:path w="6566245" h="5313260">
                <a:moveTo>
                  <a:pt x="6190889" y="3788403"/>
                </a:moveTo>
                <a:lnTo>
                  <a:pt x="4634254" y="3788403"/>
                </a:lnTo>
                <a:lnTo>
                  <a:pt x="6566245" y="4108921"/>
                </a:lnTo>
                <a:lnTo>
                  <a:pt x="6190889" y="3788403"/>
                </a:lnTo>
                <a:close/>
              </a:path>
              <a:path w="6566245" h="5313260">
                <a:moveTo>
                  <a:pt x="3493888" y="0"/>
                </a:moveTo>
                <a:lnTo>
                  <a:pt x="2887310" y="1452291"/>
                </a:lnTo>
                <a:lnTo>
                  <a:pt x="4100465" y="1452291"/>
                </a:lnTo>
                <a:lnTo>
                  <a:pt x="3493888" y="0"/>
                </a:lnTo>
                <a:close/>
              </a:path>
              <a:path w="6566245" h="5313260">
                <a:moveTo>
                  <a:pt x="5774297" y="640789"/>
                </a:moveTo>
                <a:lnTo>
                  <a:pt x="4100465" y="1452291"/>
                </a:lnTo>
                <a:lnTo>
                  <a:pt x="5347173" y="1452291"/>
                </a:lnTo>
                <a:lnTo>
                  <a:pt x="5774297" y="640789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31173" y="1143080"/>
            <a:ext cx="6987776" cy="5313259"/>
          </a:xfrm>
          <a:custGeom>
            <a:avLst/>
            <a:gdLst/>
            <a:ahLst/>
            <a:cxnLst/>
            <a:rect l="l" t="t" r="r" b="b"/>
            <a:pathLst>
              <a:path w="6987776" h="5313259">
                <a:moveTo>
                  <a:pt x="3493888" y="0"/>
                </a:moveTo>
                <a:lnTo>
                  <a:pt x="4100466" y="1452290"/>
                </a:lnTo>
                <a:lnTo>
                  <a:pt x="5774297" y="640789"/>
                </a:lnTo>
                <a:lnTo>
                  <a:pt x="5030228" y="2054459"/>
                </a:lnTo>
                <a:lnTo>
                  <a:pt x="6987776" y="2263547"/>
                </a:lnTo>
                <a:lnTo>
                  <a:pt x="5240833" y="2977147"/>
                </a:lnTo>
                <a:lnTo>
                  <a:pt x="6566245" y="4108920"/>
                </a:lnTo>
                <a:lnTo>
                  <a:pt x="4634254" y="3788403"/>
                </a:lnTo>
                <a:lnTo>
                  <a:pt x="4707367" y="5313259"/>
                </a:lnTo>
                <a:lnTo>
                  <a:pt x="3493888" y="4108920"/>
                </a:lnTo>
                <a:lnTo>
                  <a:pt x="2280408" y="5313259"/>
                </a:lnTo>
                <a:lnTo>
                  <a:pt x="2353522" y="3788403"/>
                </a:lnTo>
                <a:lnTo>
                  <a:pt x="421531" y="4108920"/>
                </a:lnTo>
                <a:lnTo>
                  <a:pt x="1746944" y="2977147"/>
                </a:lnTo>
                <a:lnTo>
                  <a:pt x="0" y="2263547"/>
                </a:lnTo>
                <a:lnTo>
                  <a:pt x="1957547" y="2054459"/>
                </a:lnTo>
                <a:lnTo>
                  <a:pt x="1213479" y="640789"/>
                </a:lnTo>
                <a:lnTo>
                  <a:pt x="2887310" y="1452290"/>
                </a:lnTo>
                <a:lnTo>
                  <a:pt x="3493888" y="0"/>
                </a:lnTo>
                <a:close/>
              </a:path>
            </a:pathLst>
          </a:custGeom>
          <a:ln w="269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3655" y="6497683"/>
            <a:ext cx="8656320" cy="630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3495" algn="r">
              <a:lnSpc>
                <a:spcPct val="100000"/>
              </a:lnSpc>
            </a:pPr>
            <a:r>
              <a:rPr sz="1350" spc="-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1350">
              <a:latin typeface="Times New Roman"/>
              <a:cs typeface="Times New Roman"/>
            </a:endParaRPr>
          </a:p>
          <a:p>
            <a:pPr marL="7812405" indent="284480">
              <a:lnSpc>
                <a:spcPct val="102099"/>
              </a:lnSpc>
            </a:pP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</a:t>
            </a:r>
            <a:r>
              <a:rPr sz="135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0543" y="6497683"/>
            <a:ext cx="430530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07246" y="6707740"/>
            <a:ext cx="403860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bility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i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Selectin</a:t>
            </a:r>
            <a:r>
              <a:rPr sz="4250" b="1" i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250" b="1" i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i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Strategies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7965" y="1748443"/>
            <a:ext cx="8514715" cy="1360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400"/>
              </a:lnSpc>
            </a:pPr>
            <a:r>
              <a:rPr sz="2950" i="1" spc="-5" dirty="0" smtClean="0">
                <a:latin typeface="Century Gothic"/>
                <a:cs typeface="Century Gothic"/>
              </a:rPr>
              <a:t>A</a:t>
            </a:r>
            <a:r>
              <a:rPr sz="2950" i="1" spc="0" dirty="0" smtClean="0">
                <a:latin typeface="Century Gothic"/>
                <a:cs typeface="Century Gothic"/>
              </a:rPr>
              <a:t>s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you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identify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unique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strategies</a:t>
            </a:r>
            <a:r>
              <a:rPr sz="2950" i="1" spc="5" dirty="0" smtClean="0">
                <a:latin typeface="Century Gothic"/>
                <a:cs typeface="Century Gothic"/>
              </a:rPr>
              <a:t>, </a:t>
            </a:r>
            <a:r>
              <a:rPr sz="2950" i="1" spc="0" dirty="0" smtClean="0">
                <a:latin typeface="Century Gothic"/>
                <a:cs typeface="Century Gothic"/>
              </a:rPr>
              <a:t>use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the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sticky notes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to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post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strategies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on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the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laminated charts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posted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around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the</a:t>
            </a:r>
            <a:r>
              <a:rPr sz="2950" i="1" spc="5" dirty="0" smtClean="0">
                <a:latin typeface="Century Gothic"/>
                <a:cs typeface="Century Gothic"/>
              </a:rPr>
              <a:t> </a:t>
            </a:r>
            <a:r>
              <a:rPr sz="2950" i="1" spc="0" dirty="0" smtClean="0">
                <a:latin typeface="Century Gothic"/>
                <a:cs typeface="Century Gothic"/>
              </a:rPr>
              <a:t>room: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3655" y="3154564"/>
            <a:ext cx="8650014" cy="3962353"/>
          </a:xfrm>
          <a:custGeom>
            <a:avLst/>
            <a:gdLst/>
            <a:ahLst/>
            <a:cxnLst/>
            <a:rect l="l" t="t" r="r" b="b"/>
            <a:pathLst>
              <a:path w="8650014" h="3962353">
                <a:moveTo>
                  <a:pt x="0" y="0"/>
                </a:moveTo>
                <a:lnTo>
                  <a:pt x="8650014" y="0"/>
                </a:lnTo>
                <a:lnTo>
                  <a:pt x="8650014" y="3962353"/>
                </a:lnTo>
                <a:lnTo>
                  <a:pt x="0" y="39623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1155" y="3155765"/>
            <a:ext cx="3045244" cy="1827668"/>
          </a:xfrm>
          <a:custGeom>
            <a:avLst/>
            <a:gdLst/>
            <a:ahLst/>
            <a:cxnLst/>
            <a:rect l="l" t="t" r="r" b="b"/>
            <a:pathLst>
              <a:path w="3045244" h="1827668">
                <a:moveTo>
                  <a:pt x="0" y="0"/>
                </a:moveTo>
                <a:lnTo>
                  <a:pt x="3045244" y="0"/>
                </a:lnTo>
                <a:lnTo>
                  <a:pt x="3045244" y="1827668"/>
                </a:lnTo>
                <a:lnTo>
                  <a:pt x="0" y="1827668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1155" y="3155765"/>
            <a:ext cx="3045243" cy="1827668"/>
          </a:xfrm>
          <a:custGeom>
            <a:avLst/>
            <a:gdLst/>
            <a:ahLst/>
            <a:cxnLst/>
            <a:rect l="l" t="t" r="r" b="b"/>
            <a:pathLst>
              <a:path w="3045243" h="1827668">
                <a:moveTo>
                  <a:pt x="0" y="0"/>
                </a:moveTo>
                <a:lnTo>
                  <a:pt x="3045243" y="0"/>
                </a:lnTo>
                <a:lnTo>
                  <a:pt x="3045243" y="1827668"/>
                </a:lnTo>
                <a:lnTo>
                  <a:pt x="0" y="1827668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78636" y="3661074"/>
            <a:ext cx="247713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6230" marR="12700" indent="-304165">
              <a:lnSpc>
                <a:spcPts val="3290"/>
              </a:lnSpc>
            </a:pPr>
            <a:r>
              <a:rPr sz="305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5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5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tti</a:t>
            </a:r>
            <a:r>
              <a:rPr sz="305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305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5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5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305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ent</a:t>
            </a:r>
            <a:r>
              <a:rPr sz="305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 Stra</a:t>
            </a:r>
            <a:r>
              <a:rPr sz="305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tegies</a:t>
            </a:r>
            <a:endParaRPr sz="30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40924" y="3155765"/>
            <a:ext cx="3045244" cy="1827668"/>
          </a:xfrm>
          <a:custGeom>
            <a:avLst/>
            <a:gdLst/>
            <a:ahLst/>
            <a:cxnLst/>
            <a:rect l="l" t="t" r="r" b="b"/>
            <a:pathLst>
              <a:path w="3045244" h="1827668">
                <a:moveTo>
                  <a:pt x="0" y="0"/>
                </a:moveTo>
                <a:lnTo>
                  <a:pt x="3045244" y="0"/>
                </a:lnTo>
                <a:lnTo>
                  <a:pt x="3045244" y="1827668"/>
                </a:lnTo>
                <a:lnTo>
                  <a:pt x="0" y="1827668"/>
                </a:lnTo>
                <a:lnTo>
                  <a:pt x="0" y="0"/>
                </a:lnTo>
                <a:close/>
              </a:path>
            </a:pathLst>
          </a:custGeom>
          <a:solidFill>
            <a:srgbClr val="D5D2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40924" y="3155765"/>
            <a:ext cx="3045244" cy="1827668"/>
          </a:xfrm>
          <a:custGeom>
            <a:avLst/>
            <a:gdLst/>
            <a:ahLst/>
            <a:cxnLst/>
            <a:rect l="l" t="t" r="r" b="b"/>
            <a:pathLst>
              <a:path w="3045244" h="1827668">
                <a:moveTo>
                  <a:pt x="0" y="0"/>
                </a:moveTo>
                <a:lnTo>
                  <a:pt x="3045244" y="0"/>
                </a:lnTo>
                <a:lnTo>
                  <a:pt x="3045244" y="1827668"/>
                </a:lnTo>
                <a:lnTo>
                  <a:pt x="0" y="1827668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97851" y="3661074"/>
            <a:ext cx="233870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6379" marR="12700" indent="-234315">
              <a:lnSpc>
                <a:spcPts val="3290"/>
              </a:lnSpc>
            </a:pPr>
            <a:r>
              <a:rPr sz="305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5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ntecedent</a:t>
            </a:r>
            <a:r>
              <a:rPr sz="305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 Stra</a:t>
            </a:r>
            <a:r>
              <a:rPr sz="305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tegies</a:t>
            </a:r>
            <a:endParaRPr sz="305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91155" y="5288046"/>
            <a:ext cx="3045244" cy="1827668"/>
          </a:xfrm>
          <a:custGeom>
            <a:avLst/>
            <a:gdLst/>
            <a:ahLst/>
            <a:cxnLst/>
            <a:rect l="l" t="t" r="r" b="b"/>
            <a:pathLst>
              <a:path w="3045244" h="1827668">
                <a:moveTo>
                  <a:pt x="0" y="0"/>
                </a:moveTo>
                <a:lnTo>
                  <a:pt x="3045244" y="0"/>
                </a:lnTo>
                <a:lnTo>
                  <a:pt x="3045244" y="1827668"/>
                </a:lnTo>
                <a:lnTo>
                  <a:pt x="0" y="1827668"/>
                </a:lnTo>
                <a:lnTo>
                  <a:pt x="0" y="0"/>
                </a:lnTo>
                <a:close/>
              </a:path>
            </a:pathLst>
          </a:custGeom>
          <a:solidFill>
            <a:srgbClr val="9FC6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1155" y="5288046"/>
            <a:ext cx="3045243" cy="1827668"/>
          </a:xfrm>
          <a:custGeom>
            <a:avLst/>
            <a:gdLst/>
            <a:ahLst/>
            <a:cxnLst/>
            <a:rect l="l" t="t" r="r" b="b"/>
            <a:pathLst>
              <a:path w="3045243" h="1827668">
                <a:moveTo>
                  <a:pt x="0" y="0"/>
                </a:moveTo>
                <a:lnTo>
                  <a:pt x="3045243" y="0"/>
                </a:lnTo>
                <a:lnTo>
                  <a:pt x="3045243" y="1827668"/>
                </a:lnTo>
                <a:lnTo>
                  <a:pt x="0" y="1827668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82179" y="5793355"/>
            <a:ext cx="187007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2705">
              <a:lnSpc>
                <a:spcPts val="3290"/>
              </a:lnSpc>
            </a:pPr>
            <a:r>
              <a:rPr sz="3050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5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eaching</a:t>
            </a:r>
            <a:r>
              <a:rPr sz="305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 Stra</a:t>
            </a:r>
            <a:r>
              <a:rPr sz="305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tegies</a:t>
            </a:r>
            <a:endParaRPr sz="30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40924" y="5288046"/>
            <a:ext cx="3045244" cy="1827668"/>
          </a:xfrm>
          <a:custGeom>
            <a:avLst/>
            <a:gdLst/>
            <a:ahLst/>
            <a:cxnLst/>
            <a:rect l="l" t="t" r="r" b="b"/>
            <a:pathLst>
              <a:path w="3045244" h="1827668">
                <a:moveTo>
                  <a:pt x="0" y="0"/>
                </a:moveTo>
                <a:lnTo>
                  <a:pt x="3045244" y="0"/>
                </a:lnTo>
                <a:lnTo>
                  <a:pt x="3045244" y="1827668"/>
                </a:lnTo>
                <a:lnTo>
                  <a:pt x="0" y="1827668"/>
                </a:lnTo>
                <a:lnTo>
                  <a:pt x="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40924" y="5288046"/>
            <a:ext cx="3045244" cy="1827668"/>
          </a:xfrm>
          <a:custGeom>
            <a:avLst/>
            <a:gdLst/>
            <a:ahLst/>
            <a:cxnLst/>
            <a:rect l="l" t="t" r="r" b="b"/>
            <a:pathLst>
              <a:path w="3045244" h="1827668">
                <a:moveTo>
                  <a:pt x="0" y="0"/>
                </a:moveTo>
                <a:lnTo>
                  <a:pt x="3045244" y="0"/>
                </a:lnTo>
                <a:lnTo>
                  <a:pt x="3045244" y="1827668"/>
                </a:lnTo>
                <a:lnTo>
                  <a:pt x="0" y="1827668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93995" y="5740269"/>
            <a:ext cx="2746375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50" dirty="0" smtClean="0">
                <a:solidFill>
                  <a:srgbClr val="FFFFFF"/>
                </a:solidFill>
                <a:latin typeface="Century Gothic"/>
                <a:cs typeface="Century Gothic"/>
              </a:rPr>
              <a:t>Co</a:t>
            </a:r>
            <a:r>
              <a:rPr sz="305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nsequence</a:t>
            </a:r>
            <a:endParaRPr sz="30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05947" y="6913477"/>
            <a:ext cx="705485" cy="43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87655">
              <a:lnSpc>
                <a:spcPct val="102099"/>
              </a:lnSpc>
            </a:pP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unity</a:t>
            </a:r>
            <a:r>
              <a:rPr sz="1350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31947" y="6158069"/>
            <a:ext cx="1870075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50" dirty="0" smtClean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305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305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tegies</a:t>
            </a:r>
            <a:endParaRPr sz="30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School-wid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Crisi</a:t>
            </a:r>
            <a:r>
              <a:rPr sz="425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Plan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65" y="1992834"/>
            <a:ext cx="7613015" cy="2238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b="1" i="1" dirty="0" smtClean="0">
                <a:latin typeface="Century Gothic"/>
                <a:cs typeface="Century Gothic"/>
              </a:rPr>
              <a:t>Starts</a:t>
            </a:r>
            <a:r>
              <a:rPr sz="2950" b="1" i="1" spc="5" dirty="0" smtClean="0">
                <a:latin typeface="Century Gothic"/>
                <a:cs typeface="Century Gothic"/>
              </a:rPr>
              <a:t> </a:t>
            </a:r>
            <a:r>
              <a:rPr sz="2950" b="1" i="1" spc="0" dirty="0" smtClean="0">
                <a:latin typeface="Century Gothic"/>
                <a:cs typeface="Century Gothic"/>
              </a:rPr>
              <a:t>with</a:t>
            </a:r>
            <a:r>
              <a:rPr sz="2950" b="1" i="1" spc="5" dirty="0" smtClean="0">
                <a:latin typeface="Century Gothic"/>
                <a:cs typeface="Century Gothic"/>
              </a:rPr>
              <a:t> </a:t>
            </a:r>
            <a:r>
              <a:rPr sz="2950" b="1" i="1" spc="0" dirty="0" smtClean="0">
                <a:latin typeface="Century Gothic"/>
                <a:cs typeface="Century Gothic"/>
              </a:rPr>
              <a:t>pr</a:t>
            </a:r>
            <a:r>
              <a:rPr sz="2950" b="1" i="1" spc="-5" dirty="0" smtClean="0">
                <a:latin typeface="Century Gothic"/>
                <a:cs typeface="Century Gothic"/>
              </a:rPr>
              <a:t>e</a:t>
            </a:r>
            <a:r>
              <a:rPr sz="2950" b="1" i="1" spc="0" dirty="0" smtClean="0">
                <a:latin typeface="Century Gothic"/>
                <a:cs typeface="Century Gothic"/>
              </a:rPr>
              <a:t>v</a:t>
            </a:r>
            <a:r>
              <a:rPr sz="2950" b="1" i="1" spc="-5" dirty="0" smtClean="0">
                <a:latin typeface="Century Gothic"/>
                <a:cs typeface="Century Gothic"/>
              </a:rPr>
              <a:t>e</a:t>
            </a:r>
            <a:r>
              <a:rPr sz="2950" b="1" i="1" spc="0" dirty="0" smtClean="0">
                <a:latin typeface="Century Gothic"/>
                <a:cs typeface="Century Gothic"/>
              </a:rPr>
              <a:t>nti</a:t>
            </a:r>
            <a:r>
              <a:rPr sz="2950" b="1" i="1" spc="-5" dirty="0" smtClean="0">
                <a:latin typeface="Century Gothic"/>
                <a:cs typeface="Century Gothic"/>
              </a:rPr>
              <a:t>o</a:t>
            </a:r>
            <a:r>
              <a:rPr sz="2950" b="1" i="1" spc="0" dirty="0" smtClean="0">
                <a:latin typeface="Century Gothic"/>
                <a:cs typeface="Century Gothic"/>
              </a:rPr>
              <a:t>n: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48"/>
              </a:spcBef>
            </a:pPr>
            <a:endParaRPr sz="500"/>
          </a:p>
          <a:p>
            <a:pPr marL="497205" indent="-20256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15" dirty="0" smtClean="0">
                <a:latin typeface="Century Gothic"/>
                <a:cs typeface="Century Gothic"/>
              </a:rPr>
              <a:t>Consist</a:t>
            </a:r>
            <a:r>
              <a:rPr sz="2550" spc="-20" dirty="0" smtClean="0">
                <a:latin typeface="Century Gothic"/>
                <a:cs typeface="Century Gothic"/>
              </a:rPr>
              <a:t>ent </a:t>
            </a:r>
            <a:r>
              <a:rPr sz="2550" spc="75" dirty="0" smtClean="0">
                <a:latin typeface="Century Gothic"/>
                <a:cs typeface="Century Gothic"/>
              </a:rPr>
              <a:t>T</a:t>
            </a:r>
            <a:r>
              <a:rPr sz="2550" spc="-15" dirty="0" smtClean="0">
                <a:latin typeface="Century Gothic"/>
                <a:cs typeface="Century Gothic"/>
              </a:rPr>
              <a:t>ier 1 </a:t>
            </a:r>
            <a:r>
              <a:rPr sz="2550" spc="-10" dirty="0" smtClean="0">
                <a:latin typeface="Century Gothic"/>
                <a:cs typeface="Century Gothic"/>
              </a:rPr>
              <a:t>str</a:t>
            </a:r>
            <a:r>
              <a:rPr sz="2550" spc="-20" dirty="0" smtClean="0">
                <a:latin typeface="Century Gothic"/>
                <a:cs typeface="Century Gothic"/>
              </a:rPr>
              <a:t>at</a:t>
            </a:r>
            <a:r>
              <a:rPr sz="2550" spc="-15" dirty="0" smtClean="0">
                <a:latin typeface="Century Gothic"/>
                <a:cs typeface="Century Gothic"/>
              </a:rPr>
              <a:t>egies </a:t>
            </a:r>
            <a:r>
              <a:rPr sz="2550" spc="-20" dirty="0" smtClean="0">
                <a:latin typeface="Century Gothic"/>
                <a:cs typeface="Century Gothic"/>
              </a:rPr>
              <a:t>a</a:t>
            </a:r>
            <a:r>
              <a:rPr sz="2550" spc="-10" dirty="0" smtClean="0">
                <a:latin typeface="Century Gothic"/>
                <a:cs typeface="Century Gothic"/>
              </a:rPr>
              <a:t>r</a:t>
            </a:r>
            <a:r>
              <a:rPr sz="2550" spc="-20" dirty="0" smtClean="0">
                <a:latin typeface="Century Gothic"/>
                <a:cs typeface="Century Gothic"/>
              </a:rPr>
              <a:t>e </a:t>
            </a:r>
            <a:r>
              <a:rPr sz="2550" spc="-15" dirty="0" smtClean="0">
                <a:latin typeface="Century Gothic"/>
                <a:cs typeface="Century Gothic"/>
              </a:rPr>
              <a:t>in place</a:t>
            </a:r>
            <a:endParaRPr sz="25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488950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15" dirty="0" smtClean="0">
                <a:latin typeface="Century Gothic"/>
                <a:cs typeface="Century Gothic"/>
              </a:rPr>
              <a:t>S</a:t>
            </a:r>
            <a:r>
              <a:rPr sz="2550" spc="-25" dirty="0" smtClean="0">
                <a:latin typeface="Century Gothic"/>
                <a:cs typeface="Century Gothic"/>
              </a:rPr>
              <a:t>a</a:t>
            </a:r>
            <a:r>
              <a:rPr sz="2550" spc="0" dirty="0" smtClean="0">
                <a:latin typeface="Century Gothic"/>
                <a:cs typeface="Century Gothic"/>
              </a:rPr>
              <a:t>fet</a:t>
            </a:r>
            <a:r>
              <a:rPr sz="2550" spc="-15" dirty="0" smtClean="0">
                <a:latin typeface="Century Gothic"/>
                <a:cs typeface="Century Gothic"/>
              </a:rPr>
              <a:t>y Plan post</a:t>
            </a:r>
            <a:r>
              <a:rPr sz="2550" spc="-20" dirty="0" smtClean="0">
                <a:latin typeface="Century Gothic"/>
                <a:cs typeface="Century Gothic"/>
              </a:rPr>
              <a:t>ed and pract</a:t>
            </a:r>
            <a:r>
              <a:rPr sz="2550" spc="-15" dirty="0" smtClean="0">
                <a:latin typeface="Century Gothic"/>
                <a:cs typeface="Century Gothic"/>
              </a:rPr>
              <a:t>iced</a:t>
            </a:r>
            <a:endParaRPr sz="255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5"/>
              </a:spcBef>
              <a:buClr>
                <a:srgbClr val="24603B"/>
              </a:buClr>
              <a:buFont typeface="Arial"/>
              <a:buChar char="•"/>
            </a:pPr>
            <a:endParaRPr sz="500"/>
          </a:p>
          <a:p>
            <a:pPr marL="497205" marR="12700" indent="-202565">
              <a:lnSpc>
                <a:spcPct val="1014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25" dirty="0" smtClean="0">
                <a:latin typeface="Century Gothic"/>
                <a:cs typeface="Century Gothic"/>
              </a:rPr>
              <a:t>A</a:t>
            </a:r>
            <a:r>
              <a:rPr sz="2550" spc="-5" dirty="0" smtClean="0">
                <a:latin typeface="Century Gothic"/>
                <a:cs typeface="Century Gothic"/>
              </a:rPr>
              <a:t>ll </a:t>
            </a:r>
            <a:r>
              <a:rPr sz="2550" spc="-10" dirty="0" smtClean="0">
                <a:latin typeface="Century Gothic"/>
                <a:cs typeface="Century Gothic"/>
              </a:rPr>
              <a:t>st</a:t>
            </a:r>
            <a:r>
              <a:rPr sz="2550" spc="-20" dirty="0" smtClean="0">
                <a:latin typeface="Century Gothic"/>
                <a:cs typeface="Century Gothic"/>
              </a:rPr>
              <a:t>a</a:t>
            </a:r>
            <a:r>
              <a:rPr sz="2550" spc="5" dirty="0" smtClean="0">
                <a:latin typeface="Century Gothic"/>
                <a:cs typeface="Century Gothic"/>
              </a:rPr>
              <a:t>f</a:t>
            </a:r>
            <a:r>
              <a:rPr sz="2550" spc="0" dirty="0" smtClean="0">
                <a:latin typeface="Century Gothic"/>
                <a:cs typeface="Century Gothic"/>
              </a:rPr>
              <a:t>f tr</a:t>
            </a:r>
            <a:r>
              <a:rPr sz="2550" spc="-15" dirty="0" smtClean="0">
                <a:latin typeface="Century Gothic"/>
                <a:cs typeface="Century Gothic"/>
              </a:rPr>
              <a:t>ained in de-escalation </a:t>
            </a:r>
            <a:r>
              <a:rPr sz="2550" spc="-20" dirty="0" smtClean="0">
                <a:latin typeface="Century Gothic"/>
                <a:cs typeface="Century Gothic"/>
              </a:rPr>
              <a:t>and per</a:t>
            </a:r>
            <a:r>
              <a:rPr sz="2550" spc="-15" dirty="0" smtClean="0">
                <a:latin typeface="Century Gothic"/>
                <a:cs typeface="Century Gothic"/>
              </a:rPr>
              <a:t>sonal safety</a:t>
            </a:r>
            <a:endParaRPr sz="2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Schoo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Crisi</a:t>
            </a:r>
            <a:r>
              <a:rPr sz="425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Team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65" y="2011884"/>
            <a:ext cx="8386445" cy="2417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 marR="972819" indent="-189230">
              <a:lnSpc>
                <a:spcPts val="35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Sm</a:t>
            </a:r>
            <a:r>
              <a:rPr sz="2950" spc="-5" dirty="0" smtClean="0">
                <a:latin typeface="Century Gothic"/>
                <a:cs typeface="Century Gothic"/>
              </a:rPr>
              <a:t>a</a:t>
            </a:r>
            <a:r>
              <a:rPr sz="2950" spc="0" dirty="0" smtClean="0">
                <a:latin typeface="Century Gothic"/>
                <a:cs typeface="Century Gothic"/>
              </a:rPr>
              <a:t>ll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g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oup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trained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sta</a:t>
            </a:r>
            <a:r>
              <a:rPr sz="2950" spc="10" dirty="0" smtClean="0">
                <a:latin typeface="Century Gothic"/>
                <a:cs typeface="Century Gothic"/>
              </a:rPr>
              <a:t>f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available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espond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crises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1000"/>
              </a:lnSpc>
              <a:buClr>
                <a:srgbClr val="24603B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24603B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24603B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24603B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42"/>
              </a:spcBef>
              <a:buClr>
                <a:srgbClr val="24603B"/>
              </a:buClr>
              <a:buFont typeface="Arial"/>
              <a:buChar char="•"/>
            </a:pPr>
            <a:endParaRPr sz="1000"/>
          </a:p>
          <a:p>
            <a:pPr marL="201295" marR="12700" indent="-189230">
              <a:lnSpc>
                <a:spcPts val="3529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Restraint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used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last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esort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following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Rule 4500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otocol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3010" y="243447"/>
            <a:ext cx="5524663" cy="7276102"/>
          </a:xfrm>
          <a:custGeom>
            <a:avLst/>
            <a:gdLst/>
            <a:ahLst/>
            <a:cxnLst/>
            <a:rect l="l" t="t" r="r" b="b"/>
            <a:pathLst>
              <a:path w="5524663" h="7276102">
                <a:moveTo>
                  <a:pt x="5524663" y="0"/>
                </a:moveTo>
                <a:lnTo>
                  <a:pt x="5524663" y="7276102"/>
                </a:lnTo>
                <a:lnTo>
                  <a:pt x="0" y="727610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9039" y="3077899"/>
            <a:ext cx="3703865" cy="323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68678" y="613505"/>
            <a:ext cx="3404801" cy="848119"/>
          </a:xfrm>
          <a:custGeom>
            <a:avLst/>
            <a:gdLst/>
            <a:ahLst/>
            <a:cxnLst/>
            <a:rect l="l" t="t" r="r" b="b"/>
            <a:pathLst>
              <a:path w="3404801" h="848119">
                <a:moveTo>
                  <a:pt x="0" y="0"/>
                </a:moveTo>
                <a:lnTo>
                  <a:pt x="3404801" y="0"/>
                </a:lnTo>
                <a:lnTo>
                  <a:pt x="3404801" y="848119"/>
                </a:lnTo>
                <a:lnTo>
                  <a:pt x="0" y="8481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6086" y="540899"/>
            <a:ext cx="72350" cy="992849"/>
          </a:xfrm>
          <a:custGeom>
            <a:avLst/>
            <a:gdLst/>
            <a:ahLst/>
            <a:cxnLst/>
            <a:rect l="l" t="t" r="r" b="b"/>
            <a:pathLst>
              <a:path w="72350" h="992849">
                <a:moveTo>
                  <a:pt x="0" y="0"/>
                </a:moveTo>
                <a:lnTo>
                  <a:pt x="0" y="992849"/>
                </a:lnTo>
                <a:lnTo>
                  <a:pt x="72350" y="920485"/>
                </a:lnTo>
                <a:lnTo>
                  <a:pt x="72350" y="72365"/>
                </a:lnTo>
                <a:lnTo>
                  <a:pt x="0" y="0"/>
                </a:lnTo>
                <a:close/>
              </a:path>
            </a:pathLst>
          </a:custGeom>
          <a:solidFill>
            <a:srgbClr val="9475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6087" y="540898"/>
            <a:ext cx="72350" cy="72364"/>
          </a:xfrm>
          <a:custGeom>
            <a:avLst/>
            <a:gdLst/>
            <a:ahLst/>
            <a:cxnLst/>
            <a:rect l="l" t="t" r="r" b="b"/>
            <a:pathLst>
              <a:path w="72350" h="72364">
                <a:moveTo>
                  <a:pt x="72350" y="72364"/>
                </a:moveTo>
                <a:lnTo>
                  <a:pt x="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8437" y="613263"/>
            <a:ext cx="0" cy="848119"/>
          </a:xfrm>
          <a:custGeom>
            <a:avLst/>
            <a:gdLst/>
            <a:ahLst/>
            <a:cxnLst/>
            <a:rect l="l" t="t" r="r" b="b"/>
            <a:pathLst>
              <a:path h="848119">
                <a:moveTo>
                  <a:pt x="0" y="848119"/>
                </a:moveTo>
                <a:lnTo>
                  <a:pt x="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6087" y="1461382"/>
            <a:ext cx="72350" cy="72365"/>
          </a:xfrm>
          <a:custGeom>
            <a:avLst/>
            <a:gdLst/>
            <a:ahLst/>
            <a:cxnLst/>
            <a:rect l="l" t="t" r="r" b="b"/>
            <a:pathLst>
              <a:path w="72350" h="72365">
                <a:moveTo>
                  <a:pt x="0" y="72365"/>
                </a:moveTo>
                <a:lnTo>
                  <a:pt x="7235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6087" y="540898"/>
            <a:ext cx="0" cy="992849"/>
          </a:xfrm>
          <a:custGeom>
            <a:avLst/>
            <a:gdLst/>
            <a:ahLst/>
            <a:cxnLst/>
            <a:rect l="l" t="t" r="r" b="b"/>
            <a:pathLst>
              <a:path h="992849">
                <a:moveTo>
                  <a:pt x="0" y="0"/>
                </a:moveTo>
                <a:lnTo>
                  <a:pt x="0" y="992849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6087" y="5408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6086" y="540899"/>
            <a:ext cx="3549501" cy="72365"/>
          </a:xfrm>
          <a:custGeom>
            <a:avLst/>
            <a:gdLst/>
            <a:ahLst/>
            <a:cxnLst/>
            <a:rect l="l" t="t" r="r" b="b"/>
            <a:pathLst>
              <a:path w="3549501" h="72365">
                <a:moveTo>
                  <a:pt x="3549501" y="0"/>
                </a:moveTo>
                <a:lnTo>
                  <a:pt x="0" y="0"/>
                </a:lnTo>
                <a:lnTo>
                  <a:pt x="72350" y="72365"/>
                </a:lnTo>
                <a:lnTo>
                  <a:pt x="3477152" y="72365"/>
                </a:lnTo>
                <a:lnTo>
                  <a:pt x="3549501" y="0"/>
                </a:lnTo>
                <a:close/>
              </a:path>
            </a:pathLst>
          </a:custGeom>
          <a:solidFill>
            <a:srgbClr val="A26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6087" y="540898"/>
            <a:ext cx="72350" cy="72364"/>
          </a:xfrm>
          <a:custGeom>
            <a:avLst/>
            <a:gdLst/>
            <a:ahLst/>
            <a:cxnLst/>
            <a:rect l="l" t="t" r="r" b="b"/>
            <a:pathLst>
              <a:path w="72350" h="72364">
                <a:moveTo>
                  <a:pt x="72350" y="72364"/>
                </a:moveTo>
                <a:lnTo>
                  <a:pt x="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8437" y="613263"/>
            <a:ext cx="3404800" cy="0"/>
          </a:xfrm>
          <a:custGeom>
            <a:avLst/>
            <a:gdLst/>
            <a:ahLst/>
            <a:cxnLst/>
            <a:rect l="l" t="t" r="r" b="b"/>
            <a:pathLst>
              <a:path w="3404800">
                <a:moveTo>
                  <a:pt x="34048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3238" y="540898"/>
            <a:ext cx="72350" cy="72364"/>
          </a:xfrm>
          <a:custGeom>
            <a:avLst/>
            <a:gdLst/>
            <a:ahLst/>
            <a:cxnLst/>
            <a:rect l="l" t="t" r="r" b="b"/>
            <a:pathLst>
              <a:path w="72350" h="72364">
                <a:moveTo>
                  <a:pt x="72350" y="0"/>
                </a:moveTo>
                <a:lnTo>
                  <a:pt x="0" y="72364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96087" y="540898"/>
            <a:ext cx="3549501" cy="0"/>
          </a:xfrm>
          <a:custGeom>
            <a:avLst/>
            <a:gdLst/>
            <a:ahLst/>
            <a:cxnLst/>
            <a:rect l="l" t="t" r="r" b="b"/>
            <a:pathLst>
              <a:path w="3549501">
                <a:moveTo>
                  <a:pt x="0" y="0"/>
                </a:moveTo>
                <a:lnTo>
                  <a:pt x="3549501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6087" y="5408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73239" y="540899"/>
            <a:ext cx="72349" cy="992849"/>
          </a:xfrm>
          <a:custGeom>
            <a:avLst/>
            <a:gdLst/>
            <a:ahLst/>
            <a:cxnLst/>
            <a:rect l="l" t="t" r="r" b="b"/>
            <a:pathLst>
              <a:path w="72349" h="992849">
                <a:moveTo>
                  <a:pt x="72349" y="0"/>
                </a:moveTo>
                <a:lnTo>
                  <a:pt x="0" y="72365"/>
                </a:lnTo>
                <a:lnTo>
                  <a:pt x="0" y="920485"/>
                </a:lnTo>
                <a:lnTo>
                  <a:pt x="72349" y="992849"/>
                </a:lnTo>
                <a:lnTo>
                  <a:pt x="72349" y="0"/>
                </a:lnTo>
                <a:close/>
              </a:path>
            </a:pathLst>
          </a:custGeom>
          <a:solidFill>
            <a:srgbClr val="2D07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73238" y="1461382"/>
            <a:ext cx="72350" cy="72365"/>
          </a:xfrm>
          <a:custGeom>
            <a:avLst/>
            <a:gdLst/>
            <a:ahLst/>
            <a:cxnLst/>
            <a:rect l="l" t="t" r="r" b="b"/>
            <a:pathLst>
              <a:path w="72350" h="72365">
                <a:moveTo>
                  <a:pt x="0" y="0"/>
                </a:moveTo>
                <a:lnTo>
                  <a:pt x="72350" y="72365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73238" y="613263"/>
            <a:ext cx="0" cy="848119"/>
          </a:xfrm>
          <a:custGeom>
            <a:avLst/>
            <a:gdLst/>
            <a:ahLst/>
            <a:cxnLst/>
            <a:rect l="l" t="t" r="r" b="b"/>
            <a:pathLst>
              <a:path h="848119">
                <a:moveTo>
                  <a:pt x="0" y="0"/>
                </a:moveTo>
                <a:lnTo>
                  <a:pt x="0" y="848119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73238" y="540898"/>
            <a:ext cx="72350" cy="72364"/>
          </a:xfrm>
          <a:custGeom>
            <a:avLst/>
            <a:gdLst/>
            <a:ahLst/>
            <a:cxnLst/>
            <a:rect l="l" t="t" r="r" b="b"/>
            <a:pathLst>
              <a:path w="72350" h="72364">
                <a:moveTo>
                  <a:pt x="72350" y="0"/>
                </a:moveTo>
                <a:lnTo>
                  <a:pt x="0" y="72364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45589" y="540898"/>
            <a:ext cx="0" cy="992849"/>
          </a:xfrm>
          <a:custGeom>
            <a:avLst/>
            <a:gdLst/>
            <a:ahLst/>
            <a:cxnLst/>
            <a:rect l="l" t="t" r="r" b="b"/>
            <a:pathLst>
              <a:path h="992849">
                <a:moveTo>
                  <a:pt x="0" y="992849"/>
                </a:moveTo>
                <a:lnTo>
                  <a:pt x="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5589" y="15337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6086" y="1461385"/>
            <a:ext cx="3549501" cy="72363"/>
          </a:xfrm>
          <a:custGeom>
            <a:avLst/>
            <a:gdLst/>
            <a:ahLst/>
            <a:cxnLst/>
            <a:rect l="l" t="t" r="r" b="b"/>
            <a:pathLst>
              <a:path w="3549501" h="72363">
                <a:moveTo>
                  <a:pt x="3477152" y="0"/>
                </a:moveTo>
                <a:lnTo>
                  <a:pt x="72350" y="0"/>
                </a:lnTo>
                <a:lnTo>
                  <a:pt x="0" y="72363"/>
                </a:lnTo>
                <a:lnTo>
                  <a:pt x="3549501" y="72363"/>
                </a:lnTo>
                <a:lnTo>
                  <a:pt x="3477152" y="0"/>
                </a:lnTo>
                <a:close/>
              </a:path>
            </a:pathLst>
          </a:custGeom>
          <a:solidFill>
            <a:srgbClr val="1603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6087" y="1533748"/>
            <a:ext cx="3549501" cy="0"/>
          </a:xfrm>
          <a:custGeom>
            <a:avLst/>
            <a:gdLst/>
            <a:ahLst/>
            <a:cxnLst/>
            <a:rect l="l" t="t" r="r" b="b"/>
            <a:pathLst>
              <a:path w="3549501">
                <a:moveTo>
                  <a:pt x="0" y="0"/>
                </a:moveTo>
                <a:lnTo>
                  <a:pt x="3549501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96087" y="1461382"/>
            <a:ext cx="72350" cy="72365"/>
          </a:xfrm>
          <a:custGeom>
            <a:avLst/>
            <a:gdLst/>
            <a:ahLst/>
            <a:cxnLst/>
            <a:rect l="l" t="t" r="r" b="b"/>
            <a:pathLst>
              <a:path w="72350" h="72365">
                <a:moveTo>
                  <a:pt x="72350" y="0"/>
                </a:moveTo>
                <a:lnTo>
                  <a:pt x="0" y="72365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8437" y="1461382"/>
            <a:ext cx="3404800" cy="0"/>
          </a:xfrm>
          <a:custGeom>
            <a:avLst/>
            <a:gdLst/>
            <a:ahLst/>
            <a:cxnLst/>
            <a:rect l="l" t="t" r="r" b="b"/>
            <a:pathLst>
              <a:path w="3404800">
                <a:moveTo>
                  <a:pt x="34048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73238" y="1461382"/>
            <a:ext cx="72350" cy="72365"/>
          </a:xfrm>
          <a:custGeom>
            <a:avLst/>
            <a:gdLst/>
            <a:ahLst/>
            <a:cxnLst/>
            <a:rect l="l" t="t" r="r" b="b"/>
            <a:pathLst>
              <a:path w="72350" h="72365">
                <a:moveTo>
                  <a:pt x="72350" y="72365"/>
                </a:moveTo>
                <a:lnTo>
                  <a:pt x="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5589" y="15337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B0E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64262" y="707345"/>
            <a:ext cx="3199130" cy="325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560"/>
              </a:lnSpc>
            </a:pPr>
            <a:r>
              <a:rPr sz="2150" i="1" spc="5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150" i="1" spc="10" dirty="0" smtClean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150" i="1" spc="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150" i="1" spc="10" dirty="0" smtClean="0">
                <a:solidFill>
                  <a:srgbClr val="0000FF"/>
                </a:solidFill>
                <a:latin typeface="Arial"/>
                <a:cs typeface="Arial"/>
              </a:rPr>
              <a:t>ee</a:t>
            </a:r>
            <a:r>
              <a:rPr sz="2150" i="1" spc="5" dirty="0" smtClean="0">
                <a:solidFill>
                  <a:srgbClr val="0000FF"/>
                </a:solidFill>
                <a:latin typeface="Arial"/>
                <a:cs typeface="Arial"/>
              </a:rPr>
              <a:t> P</a:t>
            </a:r>
            <a:r>
              <a:rPr sz="2150" i="1" spc="1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150" i="1" spc="5" dirty="0" smtClean="0">
                <a:solidFill>
                  <a:srgbClr val="0000FF"/>
                </a:solidFill>
                <a:latin typeface="Arial"/>
                <a:cs typeface="Arial"/>
              </a:rPr>
              <a:t>ssible </a:t>
            </a:r>
            <a:r>
              <a:rPr sz="2150" i="1" spc="10" dirty="0" smtClean="0">
                <a:solidFill>
                  <a:srgbClr val="0000FF"/>
                </a:solidFill>
                <a:latin typeface="Arial"/>
                <a:cs typeface="Arial"/>
              </a:rPr>
              <a:t>Ou</a:t>
            </a:r>
            <a:r>
              <a:rPr sz="2150" i="1" spc="0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150" i="1" spc="5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150" i="1" spc="10" dirty="0" smtClean="0">
                <a:solidFill>
                  <a:srgbClr val="0000FF"/>
                </a:solidFill>
                <a:latin typeface="Arial"/>
                <a:cs typeface="Arial"/>
              </a:rPr>
              <a:t>omes</a:t>
            </a:r>
            <a:endParaRPr sz="215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3596" rIns="0" bIns="0" rtlCol="0">
            <a:noAutofit/>
          </a:bodyPr>
          <a:lstStyle/>
          <a:p>
            <a:pPr marL="4030979">
              <a:lnSpc>
                <a:spcPts val="2560"/>
              </a:lnSpc>
            </a:pPr>
            <a:r>
              <a:rPr sz="2150" i="1" spc="5" dirty="0" smtClean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150" i="1" spc="1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150" i="1" spc="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50" i="1" spc="15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150" i="1" spc="0" dirty="0" smtClean="0">
                <a:solidFill>
                  <a:srgbClr val="0000FF"/>
                </a:solidFill>
                <a:latin typeface="Arial"/>
                <a:cs typeface="Arial"/>
              </a:rPr>
              <a:t>ri</a:t>
            </a:r>
            <a:r>
              <a:rPr sz="2150" i="1" spc="5" dirty="0" smtClean="0">
                <a:solidFill>
                  <a:srgbClr val="0000FF"/>
                </a:solidFill>
                <a:latin typeface="Arial"/>
                <a:cs typeface="Arial"/>
              </a:rPr>
              <a:t>sis</a:t>
            </a:r>
            <a:endParaRPr sz="2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15101" y="1864040"/>
            <a:ext cx="1396365" cy="807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110"/>
              </a:lnSpc>
            </a:pPr>
            <a:r>
              <a:rPr sz="1850" i="1" spc="-5" dirty="0" smtClean="0">
                <a:solidFill>
                  <a:srgbClr val="0000FF"/>
                </a:solidFill>
                <a:latin typeface="Arial"/>
                <a:cs typeface="Arial"/>
              </a:rPr>
              <a:t>Staff-Student </a:t>
            </a:r>
            <a:r>
              <a:rPr sz="1850" i="1" spc="0" dirty="0" smtClean="0">
                <a:solidFill>
                  <a:srgbClr val="0000FF"/>
                </a:solidFill>
                <a:latin typeface="Arial"/>
                <a:cs typeface="Arial"/>
              </a:rPr>
              <a:t>Relation</a:t>
            </a:r>
            <a:r>
              <a:rPr sz="1850" i="1" spc="-10" dirty="0" smtClean="0">
                <a:solidFill>
                  <a:srgbClr val="0000FF"/>
                </a:solidFill>
                <a:latin typeface="Arial"/>
                <a:cs typeface="Arial"/>
              </a:rPr>
              <a:t>ship </a:t>
            </a:r>
            <a:r>
              <a:rPr sz="1850" i="1" spc="-10" dirty="0" smtClean="0">
                <a:solidFill>
                  <a:srgbClr val="FF0000"/>
                </a:solidFill>
                <a:latin typeface="Arial"/>
                <a:cs typeface="Arial"/>
              </a:rPr>
              <a:t>IMPROVED</a:t>
            </a:r>
            <a:endParaRPr sz="1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41052" y="4067317"/>
            <a:ext cx="1541145" cy="807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110"/>
              </a:lnSpc>
            </a:pPr>
            <a:r>
              <a:rPr sz="1850" i="1" spc="-5" dirty="0" smtClean="0">
                <a:solidFill>
                  <a:srgbClr val="0000FF"/>
                </a:solidFill>
                <a:latin typeface="Arial"/>
                <a:cs typeface="Arial"/>
              </a:rPr>
              <a:t>Staff-Student </a:t>
            </a:r>
            <a:r>
              <a:rPr sz="1850" i="1" spc="0" dirty="0" smtClean="0">
                <a:solidFill>
                  <a:srgbClr val="0000FF"/>
                </a:solidFill>
                <a:latin typeface="Arial"/>
                <a:cs typeface="Arial"/>
              </a:rPr>
              <a:t>Relation</a:t>
            </a:r>
            <a:r>
              <a:rPr sz="1850" i="1" spc="-10" dirty="0" smtClean="0">
                <a:solidFill>
                  <a:srgbClr val="0000FF"/>
                </a:solidFill>
                <a:latin typeface="Arial"/>
                <a:cs typeface="Arial"/>
              </a:rPr>
              <a:t>ship </a:t>
            </a:r>
            <a:r>
              <a:rPr sz="1850" i="1" spc="-10" dirty="0" smtClean="0">
                <a:solidFill>
                  <a:srgbClr val="FF0000"/>
                </a:solidFill>
                <a:latin typeface="Arial"/>
                <a:cs typeface="Arial"/>
              </a:rPr>
              <a:t>UNCHANGED</a:t>
            </a:r>
            <a:endParaRPr sz="1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75393" y="6271076"/>
            <a:ext cx="1396365" cy="807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110"/>
              </a:lnSpc>
            </a:pPr>
            <a:r>
              <a:rPr sz="1850" i="1" spc="-5" dirty="0" smtClean="0">
                <a:solidFill>
                  <a:srgbClr val="0000FF"/>
                </a:solidFill>
                <a:latin typeface="Arial"/>
                <a:cs typeface="Arial"/>
              </a:rPr>
              <a:t>Staff-Student </a:t>
            </a:r>
            <a:r>
              <a:rPr sz="1850" i="1" spc="0" dirty="0" smtClean="0">
                <a:solidFill>
                  <a:srgbClr val="0000FF"/>
                </a:solidFill>
                <a:latin typeface="Arial"/>
                <a:cs typeface="Arial"/>
              </a:rPr>
              <a:t>Relation</a:t>
            </a:r>
            <a:r>
              <a:rPr sz="1850" i="1" spc="-10" dirty="0" smtClean="0">
                <a:solidFill>
                  <a:srgbClr val="0000FF"/>
                </a:solidFill>
                <a:latin typeface="Arial"/>
                <a:cs typeface="Arial"/>
              </a:rPr>
              <a:t>ship </a:t>
            </a:r>
            <a:r>
              <a:rPr sz="1850" i="1" spc="-10" dirty="0" smtClean="0">
                <a:solidFill>
                  <a:srgbClr val="FF0000"/>
                </a:solidFill>
                <a:latin typeface="Arial"/>
                <a:cs typeface="Arial"/>
              </a:rPr>
              <a:t>DAMAGED</a:t>
            </a:r>
            <a:endParaRPr sz="18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19620000">
            <a:off x="2596278" y="4501359"/>
            <a:ext cx="832125" cy="27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sz="1850" i="1" dirty="0" smtClean="0">
                <a:solidFill>
                  <a:srgbClr val="0000FF"/>
                </a:solidFill>
                <a:latin typeface="Arial"/>
                <a:cs typeface="Arial"/>
              </a:rPr>
              <a:t>CRISIS</a:t>
            </a:r>
            <a:endParaRPr sz="18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36732" y="7195072"/>
            <a:ext cx="76136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 smtClean="0">
                <a:latin typeface="Arial"/>
                <a:cs typeface="Arial"/>
              </a:rPr>
              <a:t>LSCI </a:t>
            </a:r>
            <a:r>
              <a:rPr sz="950" spc="0" dirty="0" smtClean="0">
                <a:latin typeface="Arial"/>
                <a:cs typeface="Arial"/>
              </a:rPr>
              <a:t>Institute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06505" y="7355282"/>
            <a:ext cx="4819971" cy="0"/>
          </a:xfrm>
          <a:custGeom>
            <a:avLst/>
            <a:gdLst/>
            <a:ahLst/>
            <a:cxnLst/>
            <a:rect l="l" t="t" r="r" b="b"/>
            <a:pathLst>
              <a:path w="4819971">
                <a:moveTo>
                  <a:pt x="481997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69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Crisi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Prevention/Interventio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Plan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65" y="1992834"/>
            <a:ext cx="7508240" cy="416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 indent="-189230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S</a:t>
            </a:r>
            <a:r>
              <a:rPr sz="2950" spc="-5" dirty="0" smtClean="0">
                <a:latin typeface="Century Gothic"/>
                <a:cs typeface="Century Gothic"/>
              </a:rPr>
              <a:t>i</a:t>
            </a:r>
            <a:r>
              <a:rPr sz="2950" spc="0" dirty="0" smtClean="0">
                <a:latin typeface="Century Gothic"/>
                <a:cs typeface="Century Gothic"/>
              </a:rPr>
              <a:t>tuation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5" dirty="0" smtClean="0">
                <a:latin typeface="Century Gothic"/>
                <a:cs typeface="Century Gothic"/>
              </a:rPr>
              <a:t>(</a:t>
            </a:r>
            <a:r>
              <a:rPr sz="2950" spc="0" dirty="0" smtClean="0">
                <a:latin typeface="Century Gothic"/>
                <a:cs typeface="Century Gothic"/>
              </a:rPr>
              <a:t>triggers/st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essors)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Coping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Strategies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What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needed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feel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safe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crisis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800"/>
              </a:lnSpc>
              <a:spcBef>
                <a:spcPts val="10"/>
              </a:spcBef>
              <a:buClr>
                <a:srgbClr val="24603B"/>
              </a:buClr>
              <a:buFont typeface="Arial"/>
              <a:buChar char="•"/>
            </a:pPr>
            <a:endParaRPr sz="8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Key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support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people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contact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What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manage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crisis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What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not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to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do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900"/>
              </a:lnSpc>
              <a:spcBef>
                <a:spcPts val="36"/>
              </a:spcBef>
              <a:buClr>
                <a:srgbClr val="24603B"/>
              </a:buClr>
              <a:buFont typeface="Arial"/>
              <a:buChar char="•"/>
            </a:pPr>
            <a:endParaRPr sz="900"/>
          </a:p>
          <a:p>
            <a:pPr marL="201295" marR="12700" indent="-189230">
              <a:lnSpc>
                <a:spcPts val="3529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Conditions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for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emergency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oom,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police</a:t>
            </a:r>
            <a:r>
              <a:rPr sz="2950" spc="5" dirty="0" smtClean="0">
                <a:latin typeface="Century Gothic"/>
                <a:cs typeface="Century Gothic"/>
              </a:rPr>
              <a:t>, </a:t>
            </a:r>
            <a:r>
              <a:rPr sz="2950" spc="-5" dirty="0" smtClean="0">
                <a:latin typeface="Century Gothic"/>
                <a:cs typeface="Century Gothic"/>
              </a:rPr>
              <a:t>hospital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7591" y="1914833"/>
            <a:ext cx="2868029" cy="1780052"/>
          </a:xfrm>
          <a:custGeom>
            <a:avLst/>
            <a:gdLst/>
            <a:ahLst/>
            <a:cxnLst/>
            <a:rect l="l" t="t" r="r" b="b"/>
            <a:pathLst>
              <a:path w="2868029" h="1780052">
                <a:moveTo>
                  <a:pt x="253779" y="0"/>
                </a:moveTo>
                <a:lnTo>
                  <a:pt x="0" y="1248252"/>
                </a:lnTo>
                <a:lnTo>
                  <a:pt x="2614250" y="1780052"/>
                </a:lnTo>
                <a:lnTo>
                  <a:pt x="2868029" y="531799"/>
                </a:lnTo>
                <a:lnTo>
                  <a:pt x="25377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660000">
            <a:off x="7556905" y="2232251"/>
            <a:ext cx="1549426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255"/>
              </a:lnSpc>
            </a:pPr>
            <a:r>
              <a:rPr sz="2850" baseline="2923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50" spc="-30" baseline="2923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50" spc="-30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50" spc="-44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50" spc="-30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dina</a:t>
            </a:r>
            <a:r>
              <a:rPr sz="190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 rot="660000">
            <a:off x="7502835" y="2509734"/>
            <a:ext cx="1545058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255"/>
              </a:lnSpc>
            </a:pPr>
            <a:r>
              <a:rPr sz="2850" baseline="2923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50" spc="-30" baseline="2923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50" spc="-30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rvi</a:t>
            </a:r>
            <a:r>
              <a:rPr sz="2850" spc="0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50" spc="-30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50" spc="0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50" spc="-22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Pla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 rot="660000">
            <a:off x="7040288" y="2765439"/>
            <a:ext cx="1796512" cy="241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2850" b="1" i="1" baseline="2923" dirty="0" smtClean="0">
                <a:solidFill>
                  <a:srgbClr val="FFFFFF"/>
                </a:solidFill>
                <a:latin typeface="Century Gothic"/>
                <a:cs typeface="Century Gothic"/>
              </a:rPr>
              <a:t>Proactive</a:t>
            </a:r>
            <a:r>
              <a:rPr sz="2850" b="1" i="1" spc="-22" baseline="2923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b="1" i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Crisis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 rot="660000">
            <a:off x="7739228" y="3075104"/>
            <a:ext cx="842423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r>
              <a:rPr sz="2850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850" spc="-30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50" spc="52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50" spc="0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50" spc="-30" baseline="1461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608" y="539950"/>
            <a:ext cx="8084126" cy="1186011"/>
          </a:xfrm>
          <a:custGeom>
            <a:avLst/>
            <a:gdLst/>
            <a:ahLst/>
            <a:cxnLst/>
            <a:rect l="l" t="t" r="r" b="b"/>
            <a:pathLst>
              <a:path w="8084126" h="1186011">
                <a:moveTo>
                  <a:pt x="0" y="1186011"/>
                </a:moveTo>
                <a:lnTo>
                  <a:pt x="0" y="0"/>
                </a:lnTo>
                <a:lnTo>
                  <a:pt x="8084126" y="0"/>
                </a:lnTo>
                <a:lnTo>
                  <a:pt x="8084126" y="1186011"/>
                </a:lnTo>
                <a:lnTo>
                  <a:pt x="0" y="1186011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4600" y="828257"/>
            <a:ext cx="8696325" cy="464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Wha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menta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healt</a:t>
            </a:r>
            <a:r>
              <a:rPr sz="38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800" b="1" spc="-20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80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crisis?</a:t>
            </a:r>
            <a:endParaRPr sz="38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96875" marR="12700" indent="0" algn="ctr">
              <a:lnSpc>
                <a:spcPct val="100099"/>
              </a:lnSpc>
            </a:pPr>
            <a:r>
              <a:rPr sz="3800" i="1" spc="-5" dirty="0" smtClean="0">
                <a:latin typeface="Century Gothic"/>
                <a:cs typeface="Century Gothic"/>
              </a:rPr>
              <a:t>A</a:t>
            </a:r>
            <a:r>
              <a:rPr sz="3800" i="1" spc="0" dirty="0" smtClean="0">
                <a:latin typeface="Century Gothic"/>
                <a:cs typeface="Century Gothic"/>
              </a:rPr>
              <a:t>ny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situation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in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which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the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child’s </a:t>
            </a:r>
            <a:r>
              <a:rPr sz="3800" i="1" spc="-5" dirty="0" smtClean="0">
                <a:latin typeface="Century Gothic"/>
                <a:cs typeface="Century Gothic"/>
              </a:rPr>
              <a:t>b</a:t>
            </a:r>
            <a:r>
              <a:rPr sz="3800" i="1" spc="0" dirty="0" smtClean="0">
                <a:latin typeface="Century Gothic"/>
                <a:cs typeface="Century Gothic"/>
              </a:rPr>
              <a:t>ehaviors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-5" dirty="0" smtClean="0">
                <a:latin typeface="Century Gothic"/>
                <a:cs typeface="Century Gothic"/>
              </a:rPr>
              <a:t>p</a:t>
            </a:r>
            <a:r>
              <a:rPr sz="3800" i="1" spc="0" dirty="0" smtClean="0">
                <a:latin typeface="Century Gothic"/>
                <a:cs typeface="Century Gothic"/>
              </a:rPr>
              <a:t>uts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them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at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risk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of hurting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themselves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or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others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and/or when</a:t>
            </a:r>
            <a:r>
              <a:rPr sz="3800" i="1" spc="10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the</a:t>
            </a:r>
            <a:r>
              <a:rPr sz="3800" i="1" spc="10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adults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aren’t</a:t>
            </a:r>
            <a:r>
              <a:rPr sz="3800" i="1" spc="10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able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to resolve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the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situation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with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the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skills and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resources</a:t>
            </a:r>
            <a:r>
              <a:rPr sz="3800" i="1" spc="5" dirty="0" smtClean="0">
                <a:latin typeface="Century Gothic"/>
                <a:cs typeface="Century Gothic"/>
              </a:rPr>
              <a:t> </a:t>
            </a:r>
            <a:r>
              <a:rPr sz="3800" i="1" spc="0" dirty="0" smtClean="0">
                <a:latin typeface="Century Gothic"/>
                <a:cs typeface="Century Gothic"/>
              </a:rPr>
              <a:t>availa</a:t>
            </a:r>
            <a:r>
              <a:rPr sz="3800" i="1" spc="-5" dirty="0" smtClean="0">
                <a:latin typeface="Century Gothic"/>
                <a:cs typeface="Century Gothic"/>
              </a:rPr>
              <a:t>b</a:t>
            </a:r>
            <a:r>
              <a:rPr sz="3800" i="1" spc="0" dirty="0" smtClean="0">
                <a:latin typeface="Century Gothic"/>
                <a:cs typeface="Century Gothic"/>
              </a:rPr>
              <a:t>le.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7844" y="243447"/>
            <a:ext cx="5161715" cy="7277792"/>
          </a:xfrm>
          <a:custGeom>
            <a:avLst/>
            <a:gdLst/>
            <a:ahLst/>
            <a:cxnLst/>
            <a:rect l="l" t="t" r="r" b="b"/>
            <a:pathLst>
              <a:path w="5161715" h="7277792">
                <a:moveTo>
                  <a:pt x="3977389" y="0"/>
                </a:moveTo>
                <a:lnTo>
                  <a:pt x="3274070" y="0"/>
                </a:lnTo>
                <a:lnTo>
                  <a:pt x="0" y="7277792"/>
                </a:lnTo>
                <a:lnTo>
                  <a:pt x="5161715" y="7277792"/>
                </a:lnTo>
                <a:lnTo>
                  <a:pt x="5161715" y="2632586"/>
                </a:lnTo>
                <a:lnTo>
                  <a:pt x="3977389" y="0"/>
                </a:lnTo>
                <a:close/>
              </a:path>
            </a:pathLst>
          </a:custGeom>
          <a:solidFill>
            <a:srgbClr val="D81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4600" y="966346"/>
            <a:ext cx="2534920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830"/>
              </a:lnSpc>
            </a:pPr>
            <a:r>
              <a:rPr sz="5700" b="1" spc="-110" dirty="0" smtClean="0">
                <a:solidFill>
                  <a:srgbClr val="CC0000"/>
                </a:solidFill>
                <a:latin typeface="Century Gothic"/>
                <a:cs typeface="Century Gothic"/>
              </a:rPr>
              <a:t>Activity</a:t>
            </a:r>
            <a:endParaRPr sz="5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600" y="2152751"/>
            <a:ext cx="5671185" cy="4702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7205" marR="12700" indent="-485140">
              <a:lnSpc>
                <a:spcPct val="1004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497205" algn="l"/>
              </a:tabLst>
            </a:pPr>
            <a:r>
              <a:rPr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Identify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child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who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feel could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benefit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sz="2950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om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a P</a:t>
            </a:r>
            <a:r>
              <a:rPr sz="2950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oactive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Crisis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Plan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32"/>
              </a:spcBef>
              <a:buClr>
                <a:srgbClr val="24603B"/>
              </a:buClr>
              <a:buFont typeface="Arial"/>
              <a:buChar char="•"/>
            </a:pPr>
            <a:endParaRPr sz="600"/>
          </a:p>
          <a:p>
            <a:pPr marL="497205" marR="450215" indent="-485140">
              <a:lnSpc>
                <a:spcPct val="1012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497205" algn="l"/>
              </a:tabLst>
            </a:pPr>
            <a:r>
              <a:rPr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Identify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members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f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the child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's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team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who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 feel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should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at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the Planning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meeting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6"/>
              </a:spcBef>
              <a:buClr>
                <a:srgbClr val="24603B"/>
              </a:buClr>
              <a:buFont typeface="Arial"/>
              <a:buChar char="•"/>
            </a:pPr>
            <a:endParaRPr sz="600"/>
          </a:p>
          <a:p>
            <a:pPr marL="497205" marR="15875" indent="-485140">
              <a:lnSpc>
                <a:spcPct val="1008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497205" algn="l"/>
              </a:tabLst>
            </a:pPr>
            <a:r>
              <a:rPr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Please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fill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out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b="1" i="1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Proactive </a:t>
            </a:r>
            <a:r>
              <a:rPr sz="2950" b="1" i="1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Crisi</a:t>
            </a:r>
            <a:r>
              <a:rPr sz="2950" b="1" i="1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950" b="1" i="1" spc="10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b="1" i="1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Pla</a:t>
            </a:r>
            <a:r>
              <a:rPr sz="2950" b="1" i="1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950" b="1" i="1" spc="10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with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team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as tho</a:t>
            </a:r>
            <a:r>
              <a:rPr sz="2950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oughly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as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you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can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Relationship</a:t>
            </a:r>
            <a:r>
              <a:rPr sz="4250" b="1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wit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Partners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4716" y="1515444"/>
            <a:ext cx="3068734" cy="3069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3584" y="2227341"/>
            <a:ext cx="998219" cy="358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10" dirty="0" smtClean="0">
                <a:latin typeface="Century Gothic"/>
                <a:cs typeface="Century Gothic"/>
              </a:rPr>
              <a:t>S</a:t>
            </a:r>
            <a:r>
              <a:rPr sz="2300" b="1" spc="5" dirty="0" smtClean="0">
                <a:latin typeface="Century Gothic"/>
                <a:cs typeface="Century Gothic"/>
              </a:rPr>
              <a:t>c</a:t>
            </a:r>
            <a:r>
              <a:rPr sz="2300" b="1" spc="10" dirty="0" smtClean="0">
                <a:latin typeface="Century Gothic"/>
                <a:cs typeface="Century Gothic"/>
              </a:rPr>
              <a:t>hool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52041" y="2873156"/>
            <a:ext cx="3068734" cy="3069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10284" y="4219637"/>
            <a:ext cx="1175385" cy="358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15" dirty="0" smtClean="0">
                <a:latin typeface="Century Gothic"/>
                <a:cs typeface="Century Gothic"/>
              </a:rPr>
              <a:t>Fam</a:t>
            </a:r>
            <a:r>
              <a:rPr sz="2300" b="1" spc="0" dirty="0" smtClean="0">
                <a:latin typeface="Century Gothic"/>
                <a:cs typeface="Century Gothic"/>
              </a:rPr>
              <a:t>ili</a:t>
            </a:r>
            <a:r>
              <a:rPr sz="2300" b="1" spc="10" dirty="0" smtClean="0">
                <a:latin typeface="Century Gothic"/>
                <a:cs typeface="Century Gothic"/>
              </a:rPr>
              <a:t>es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94716" y="4230870"/>
            <a:ext cx="3068734" cy="30696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20859" y="6211933"/>
            <a:ext cx="2023110" cy="358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5" dirty="0" smtClean="0">
                <a:latin typeface="Century Gothic"/>
                <a:cs typeface="Century Gothic"/>
              </a:rPr>
              <a:t>Mental</a:t>
            </a:r>
            <a:r>
              <a:rPr sz="2300" b="1" spc="10" dirty="0" smtClean="0">
                <a:latin typeface="Century Gothic"/>
                <a:cs typeface="Century Gothic"/>
              </a:rPr>
              <a:t> </a:t>
            </a:r>
            <a:r>
              <a:rPr sz="2300" b="1" spc="5" dirty="0" smtClean="0">
                <a:latin typeface="Century Gothic"/>
                <a:cs typeface="Century Gothic"/>
              </a:rPr>
              <a:t>Health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37390" y="2873156"/>
            <a:ext cx="3068734" cy="3069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61420" y="3899414"/>
            <a:ext cx="1211580" cy="9918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300" b="1" spc="15" dirty="0" smtClean="0">
                <a:latin typeface="Century Gothic"/>
                <a:cs typeface="Century Gothic"/>
              </a:rPr>
              <a:t>DCF</a:t>
            </a:r>
            <a:endParaRPr sz="2300">
              <a:latin typeface="Century Gothic"/>
              <a:cs typeface="Century Gothic"/>
            </a:endParaRPr>
          </a:p>
          <a:p>
            <a:pPr marL="0" algn="ctr">
              <a:lnSpc>
                <a:spcPts val="2440"/>
              </a:lnSpc>
            </a:pPr>
            <a:r>
              <a:rPr sz="2300" b="1" spc="15" dirty="0" smtClean="0">
                <a:latin typeface="Century Gothic"/>
                <a:cs typeface="Century Gothic"/>
              </a:rPr>
              <a:t>Fam</a:t>
            </a:r>
            <a:r>
              <a:rPr sz="2300" b="1" spc="0" dirty="0" smtClean="0">
                <a:latin typeface="Century Gothic"/>
                <a:cs typeface="Century Gothic"/>
              </a:rPr>
              <a:t>il</a:t>
            </a:r>
            <a:r>
              <a:rPr sz="2300" b="1" spc="10" dirty="0" smtClean="0">
                <a:latin typeface="Century Gothic"/>
                <a:cs typeface="Century Gothic"/>
              </a:rPr>
              <a:t>y</a:t>
            </a:r>
            <a:endParaRPr sz="2300">
              <a:latin typeface="Century Gothic"/>
              <a:cs typeface="Century Gothic"/>
            </a:endParaRPr>
          </a:p>
          <a:p>
            <a:pPr marR="0" algn="ctr">
              <a:lnSpc>
                <a:spcPts val="2545"/>
              </a:lnSpc>
            </a:pPr>
            <a:r>
              <a:rPr sz="2300" b="1" spc="10" dirty="0" smtClean="0">
                <a:latin typeface="Century Gothic"/>
                <a:cs typeface="Century Gothic"/>
              </a:rPr>
              <a:t>S</a:t>
            </a:r>
            <a:r>
              <a:rPr sz="2300" b="1" spc="5" dirty="0" smtClean="0">
                <a:latin typeface="Century Gothic"/>
                <a:cs typeface="Century Gothic"/>
              </a:rPr>
              <a:t>e</a:t>
            </a:r>
            <a:r>
              <a:rPr sz="2300" b="1" spc="10" dirty="0" smtClean="0">
                <a:latin typeface="Century Gothic"/>
                <a:cs typeface="Century Gothic"/>
              </a:rPr>
              <a:t>rv</a:t>
            </a:r>
            <a:r>
              <a:rPr sz="2300" b="1" spc="0" dirty="0" smtClean="0">
                <a:latin typeface="Century Gothic"/>
                <a:cs typeface="Century Gothic"/>
              </a:rPr>
              <a:t>i</a:t>
            </a:r>
            <a:r>
              <a:rPr sz="2300" b="1" spc="10" dirty="0" smtClean="0">
                <a:latin typeface="Century Gothic"/>
                <a:cs typeface="Century Gothic"/>
              </a:rPr>
              <a:t>ces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63471" y="6493362"/>
            <a:ext cx="124777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600" y="2826238"/>
            <a:ext cx="2534920" cy="854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730"/>
              </a:lnSpc>
            </a:pPr>
            <a:r>
              <a:rPr sz="5700" b="1" spc="-110" dirty="0" smtClean="0">
                <a:solidFill>
                  <a:srgbClr val="CC0000"/>
                </a:solidFill>
                <a:latin typeface="Century Gothic"/>
                <a:cs typeface="Century Gothic"/>
              </a:rPr>
              <a:t>Activity</a:t>
            </a:r>
            <a:endParaRPr sz="57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600" y="4014443"/>
            <a:ext cx="2916555" cy="442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485"/>
              </a:lnSpc>
            </a:pPr>
            <a:r>
              <a:rPr sz="2950" dirty="0" smtClean="0">
                <a:solidFill>
                  <a:srgbClr val="404040"/>
                </a:solidFill>
                <a:latin typeface="Century Gothic"/>
                <a:cs typeface="Century Gothic"/>
              </a:rPr>
              <a:t>Plan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for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Roll</a:t>
            </a:r>
            <a:r>
              <a:rPr sz="2950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95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950" spc="0" dirty="0" smtClean="0">
                <a:solidFill>
                  <a:srgbClr val="404040"/>
                </a:solidFill>
                <a:latin typeface="Century Gothic"/>
                <a:cs typeface="Century Gothic"/>
              </a:rPr>
              <a:t>ut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Follo</a:t>
            </a:r>
            <a:r>
              <a:rPr sz="4250" b="1" spc="-35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40" dirty="0" smtClean="0">
                <a:solidFill>
                  <a:srgbClr val="FFFFFF"/>
                </a:solidFill>
                <a:latin typeface="Century Gothic"/>
                <a:cs typeface="Century Gothic"/>
              </a:rPr>
              <a:t>Nex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Steps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90" dirty="0" smtClean="0">
                <a:latin typeface="Century Gothic"/>
                <a:cs typeface="Century Gothic"/>
              </a:rPr>
              <a:t>T</a:t>
            </a:r>
            <a:r>
              <a:rPr sz="2950" spc="0" dirty="0" smtClean="0">
                <a:latin typeface="Century Gothic"/>
                <a:cs typeface="Century Gothic"/>
              </a:rPr>
              <a:t>r</a:t>
            </a:r>
            <a:r>
              <a:rPr sz="2950" spc="-5" dirty="0" smtClean="0">
                <a:latin typeface="Century Gothic"/>
                <a:cs typeface="Century Gothic"/>
              </a:rPr>
              <a:t>ai</a:t>
            </a:r>
            <a:r>
              <a:rPr sz="2950" spc="0" dirty="0" smtClean="0">
                <a:latin typeface="Century Gothic"/>
                <a:cs typeface="Century Gothic"/>
              </a:rPr>
              <a:t>n</a:t>
            </a:r>
            <a:r>
              <a:rPr sz="2950" spc="-5" dirty="0" smtClean="0">
                <a:latin typeface="Century Gothic"/>
                <a:cs typeface="Century Gothic"/>
              </a:rPr>
              <a:t>i</a:t>
            </a:r>
            <a:r>
              <a:rPr sz="2950" spc="0" dirty="0" smtClean="0">
                <a:latin typeface="Century Gothic"/>
                <a:cs typeface="Century Gothic"/>
              </a:rPr>
              <a:t>ngs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48"/>
              </a:spcBef>
              <a:buClr>
                <a:srgbClr val="24603B"/>
              </a:buClr>
              <a:buFont typeface="Arial"/>
              <a:buChar char="•"/>
            </a:pPr>
            <a:endParaRPr sz="500"/>
          </a:p>
          <a:p>
            <a:pPr marL="488950" lvl="1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25" dirty="0" smtClean="0">
                <a:latin typeface="Century Gothic"/>
                <a:cs typeface="Century Gothic"/>
              </a:rPr>
              <a:t>FBA</a:t>
            </a:r>
            <a:endParaRPr sz="2550">
              <a:latin typeface="Century Gothic"/>
              <a:cs typeface="Century Gothic"/>
            </a:endParaRPr>
          </a:p>
          <a:p>
            <a:pPr lvl="1">
              <a:lnSpc>
                <a:spcPts val="65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488950" lvl="1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0" dirty="0" smtClean="0">
                <a:latin typeface="Century Gothic"/>
                <a:cs typeface="Century Gothic"/>
              </a:rPr>
              <a:t>L</a:t>
            </a:r>
            <a:r>
              <a:rPr sz="2550" spc="-15" dirty="0" smtClean="0">
                <a:latin typeface="Century Gothic"/>
                <a:cs typeface="Century Gothic"/>
              </a:rPr>
              <a:t>SCI</a:t>
            </a:r>
            <a:endParaRPr sz="2550">
              <a:latin typeface="Century Gothic"/>
              <a:cs typeface="Century Gothic"/>
            </a:endParaRPr>
          </a:p>
          <a:p>
            <a:pPr lvl="1">
              <a:lnSpc>
                <a:spcPts val="500"/>
              </a:lnSpc>
              <a:spcBef>
                <a:spcPts val="48"/>
              </a:spcBef>
              <a:buClr>
                <a:srgbClr val="24603B"/>
              </a:buClr>
              <a:buFont typeface="Arial"/>
              <a:buChar char="•"/>
            </a:pPr>
            <a:endParaRPr sz="500"/>
          </a:p>
          <a:p>
            <a:pPr marL="488950" lvl="1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15" dirty="0" smtClean="0">
                <a:latin typeface="Century Gothic"/>
                <a:cs typeface="Century Gothic"/>
              </a:rPr>
              <a:t>Other individualized</a:t>
            </a:r>
            <a:r>
              <a:rPr sz="2550" spc="-5" dirty="0" smtClean="0">
                <a:latin typeface="Century Gothic"/>
                <a:cs typeface="Century Gothic"/>
              </a:rPr>
              <a:t> </a:t>
            </a:r>
            <a:r>
              <a:rPr sz="2550" spc="-15" dirty="0" smtClean="0">
                <a:latin typeface="Century Gothic"/>
                <a:cs typeface="Century Gothic"/>
              </a:rPr>
              <a:t>interventions </a:t>
            </a:r>
            <a:r>
              <a:rPr sz="2550" spc="-20" dirty="0" smtClean="0">
                <a:latin typeface="Century Gothic"/>
                <a:cs typeface="Century Gothic"/>
              </a:rPr>
              <a:t>&amp; </a:t>
            </a:r>
            <a:r>
              <a:rPr sz="2550" spc="-15" dirty="0" smtClean="0">
                <a:latin typeface="Century Gothic"/>
                <a:cs typeface="Century Gothic"/>
              </a:rPr>
              <a:t>supports</a:t>
            </a:r>
            <a:endParaRPr sz="2550">
              <a:latin typeface="Century Gothic"/>
              <a:cs typeface="Century Gothic"/>
            </a:endParaRPr>
          </a:p>
          <a:p>
            <a:pPr lvl="1">
              <a:lnSpc>
                <a:spcPts val="750"/>
              </a:lnSpc>
              <a:spcBef>
                <a:spcPts val="30"/>
              </a:spcBef>
              <a:buClr>
                <a:srgbClr val="24603B"/>
              </a:buClr>
              <a:buFont typeface="Arial"/>
              <a:buChar char="•"/>
            </a:pPr>
            <a:endParaRPr sz="7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245" dirty="0" smtClean="0">
                <a:latin typeface="Century Gothic"/>
                <a:cs typeface="Century Gothic"/>
              </a:rPr>
              <a:t>T</a:t>
            </a:r>
            <a:r>
              <a:rPr sz="2950" spc="0" dirty="0" smtClean="0">
                <a:latin typeface="Century Gothic"/>
                <a:cs typeface="Century Gothic"/>
              </a:rPr>
              <a:t>A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&amp;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Coaching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Follow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up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calls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or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webinars?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What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do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you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want?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34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488950" lvl="1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15" dirty="0" smtClean="0">
                <a:latin typeface="Century Gothic"/>
                <a:cs typeface="Century Gothic"/>
              </a:rPr>
              <a:t>Email </a:t>
            </a:r>
            <a:r>
              <a:rPr sz="2550" spc="-10" dirty="0" smtClean="0">
                <a:latin typeface="Century Gothic"/>
                <a:cs typeface="Century Gothic"/>
              </a:rPr>
              <a:t>list</a:t>
            </a:r>
            <a:r>
              <a:rPr sz="2550" spc="-15" dirty="0" smtClean="0">
                <a:latin typeface="Century Gothic"/>
                <a:cs typeface="Century Gothic"/>
              </a:rPr>
              <a:t>?</a:t>
            </a:r>
            <a:endParaRPr sz="2550">
              <a:latin typeface="Century Gothic"/>
              <a:cs typeface="Century Gothic"/>
            </a:endParaRPr>
          </a:p>
          <a:p>
            <a:pPr lvl="1">
              <a:lnSpc>
                <a:spcPts val="500"/>
              </a:lnSpc>
              <a:spcBef>
                <a:spcPts val="48"/>
              </a:spcBef>
              <a:buClr>
                <a:srgbClr val="24603B"/>
              </a:buClr>
              <a:buFont typeface="Arial"/>
              <a:buChar char="•"/>
            </a:pPr>
            <a:endParaRPr sz="500"/>
          </a:p>
          <a:p>
            <a:pPr marL="488950" lvl="1" indent="-193675">
              <a:lnSpc>
                <a:spcPct val="100000"/>
              </a:lnSpc>
              <a:buClr>
                <a:srgbClr val="24603B"/>
              </a:buClr>
              <a:buSzPct val="84313"/>
              <a:buFont typeface="Arial"/>
              <a:buChar char="•"/>
              <a:tabLst>
                <a:tab pos="488950" algn="l"/>
              </a:tabLst>
            </a:pPr>
            <a:r>
              <a:rPr sz="2550" spc="-20" dirty="0" smtClean="0">
                <a:latin typeface="Century Gothic"/>
                <a:cs typeface="Century Gothic"/>
              </a:rPr>
              <a:t>What </a:t>
            </a:r>
            <a:r>
              <a:rPr sz="2550" spc="-15" dirty="0" smtClean="0">
                <a:latin typeface="Century Gothic"/>
                <a:cs typeface="Century Gothic"/>
              </a:rPr>
              <a:t>else?</a:t>
            </a:r>
            <a:endParaRPr sz="2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Where do we go from here…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    thoughts and/or questions…</a:t>
            </a:r>
          </a:p>
        </p:txBody>
      </p:sp>
      <p:pic>
        <p:nvPicPr>
          <p:cNvPr id="176130" name="Picture 4" descr="MCj043485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2448243" cy="23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608" y="539950"/>
            <a:ext cx="8084126" cy="1164446"/>
          </a:xfrm>
          <a:custGeom>
            <a:avLst/>
            <a:gdLst/>
            <a:ahLst/>
            <a:cxnLst/>
            <a:rect l="l" t="t" r="r" b="b"/>
            <a:pathLst>
              <a:path w="8084126" h="1164446">
                <a:moveTo>
                  <a:pt x="0" y="0"/>
                </a:moveTo>
                <a:lnTo>
                  <a:pt x="8084126" y="0"/>
                </a:lnTo>
                <a:lnTo>
                  <a:pt x="8084126" y="1164446"/>
                </a:lnTo>
                <a:lnTo>
                  <a:pt x="0" y="1164446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54112" y="6443427"/>
            <a:ext cx="1823369" cy="996965"/>
          </a:xfrm>
          <a:custGeom>
            <a:avLst/>
            <a:gdLst/>
            <a:ahLst/>
            <a:cxnLst/>
            <a:rect l="l" t="t" r="r" b="b"/>
            <a:pathLst>
              <a:path w="1823369" h="996965">
                <a:moveTo>
                  <a:pt x="0" y="996965"/>
                </a:moveTo>
                <a:lnTo>
                  <a:pt x="1823369" y="996965"/>
                </a:lnTo>
                <a:lnTo>
                  <a:pt x="1823369" y="0"/>
                </a:lnTo>
                <a:lnTo>
                  <a:pt x="0" y="0"/>
                </a:lnTo>
                <a:lnTo>
                  <a:pt x="0" y="996965"/>
                </a:lnTo>
                <a:close/>
              </a:path>
            </a:pathLst>
          </a:custGeom>
          <a:solidFill>
            <a:srgbClr val="0075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4155" y="6497970"/>
            <a:ext cx="401267" cy="862787"/>
          </a:xfrm>
          <a:custGeom>
            <a:avLst/>
            <a:gdLst/>
            <a:ahLst/>
            <a:cxnLst/>
            <a:rect l="l" t="t" r="r" b="b"/>
            <a:pathLst>
              <a:path w="401267" h="862787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1396" y="6515475"/>
            <a:ext cx="262837" cy="829915"/>
          </a:xfrm>
          <a:custGeom>
            <a:avLst/>
            <a:gdLst/>
            <a:ahLst/>
            <a:cxnLst/>
            <a:rect l="l" t="t" r="r" b="b"/>
            <a:pathLst>
              <a:path w="262837" h="829915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7536" y="6502506"/>
            <a:ext cx="626945" cy="85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48074" y="6493362"/>
            <a:ext cx="963294" cy="43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34975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Settin</a:t>
            </a:r>
            <a:r>
              <a:rPr sz="4250" b="1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Even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Strategies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3471" y="6917797"/>
            <a:ext cx="1247775" cy="433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b="1" dirty="0" smtClean="0">
                <a:latin typeface="Century Gothic"/>
                <a:cs typeface="Century Gothic"/>
              </a:rPr>
              <a:t>WH</a:t>
            </a:r>
            <a:r>
              <a:rPr sz="2950" b="1" spc="-5" dirty="0" smtClean="0">
                <a:latin typeface="Century Gothic"/>
                <a:cs typeface="Century Gothic"/>
              </a:rPr>
              <a:t>A</a:t>
            </a:r>
            <a:r>
              <a:rPr sz="2950" b="1" spc="0" dirty="0" smtClean="0">
                <a:latin typeface="Century Gothic"/>
                <a:cs typeface="Century Gothic"/>
              </a:rPr>
              <a:t>T</a:t>
            </a:r>
            <a:r>
              <a:rPr sz="2950" b="1" spc="5" dirty="0" smtClean="0">
                <a:latin typeface="Century Gothic"/>
                <a:cs typeface="Century Gothic"/>
              </a:rPr>
              <a:t> </a:t>
            </a:r>
            <a:r>
              <a:rPr sz="2950" b="1" spc="0" dirty="0" smtClean="0">
                <a:latin typeface="Century Gothic"/>
                <a:cs typeface="Century Gothic"/>
              </a:rPr>
              <a:t>WE</a:t>
            </a:r>
            <a:r>
              <a:rPr sz="2950" b="1" spc="5" dirty="0" smtClean="0">
                <a:latin typeface="Century Gothic"/>
                <a:cs typeface="Century Gothic"/>
              </a:rPr>
              <a:t> </a:t>
            </a:r>
            <a:r>
              <a:rPr sz="2950" b="1" spc="0" dirty="0" smtClean="0">
                <a:latin typeface="Century Gothic"/>
                <a:cs typeface="Century Gothic"/>
              </a:rPr>
              <a:t>C</a:t>
            </a:r>
            <a:r>
              <a:rPr sz="2950" b="1" spc="-5" dirty="0" smtClean="0">
                <a:latin typeface="Century Gothic"/>
                <a:cs typeface="Century Gothic"/>
              </a:rPr>
              <a:t>A</a:t>
            </a:r>
            <a:r>
              <a:rPr sz="2950" b="1" spc="0" dirty="0" smtClean="0">
                <a:latin typeface="Century Gothic"/>
                <a:cs typeface="Century Gothic"/>
              </a:rPr>
              <a:t>N</a:t>
            </a:r>
            <a:r>
              <a:rPr sz="2950" b="1" spc="5" dirty="0" smtClean="0">
                <a:latin typeface="Century Gothic"/>
                <a:cs typeface="Century Gothic"/>
              </a:rPr>
              <a:t> </a:t>
            </a:r>
            <a:r>
              <a:rPr sz="2950" b="1" spc="0" dirty="0" smtClean="0">
                <a:latin typeface="Century Gothic"/>
                <a:cs typeface="Century Gothic"/>
              </a:rPr>
              <a:t>C</a:t>
            </a:r>
            <a:r>
              <a:rPr sz="2950" b="1" spc="-5" dirty="0" smtClean="0">
                <a:latin typeface="Century Gothic"/>
                <a:cs typeface="Century Gothic"/>
              </a:rPr>
              <a:t>ON</a:t>
            </a:r>
            <a:r>
              <a:rPr sz="2950" b="1" spc="0" dirty="0" smtClean="0">
                <a:latin typeface="Century Gothic"/>
                <a:cs typeface="Century Gothic"/>
              </a:rPr>
              <a:t>TR</a:t>
            </a:r>
            <a:r>
              <a:rPr sz="2950" b="1" spc="-5" dirty="0" smtClean="0">
                <a:latin typeface="Century Gothic"/>
                <a:cs typeface="Century Gothic"/>
              </a:rPr>
              <a:t>O</a:t>
            </a:r>
            <a:r>
              <a:rPr sz="2950" b="1" spc="0" dirty="0" smtClean="0">
                <a:latin typeface="Century Gothic"/>
                <a:cs typeface="Century Gothic"/>
              </a:rPr>
              <a:t>L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201295" indent="-189230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Engaging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families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Structu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e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/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schedule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32"/>
              </a:spcBef>
              <a:buClr>
                <a:srgbClr val="24603B"/>
              </a:buClr>
              <a:buFont typeface="Arial"/>
              <a:buChar char="•"/>
            </a:pPr>
            <a:endParaRPr sz="750"/>
          </a:p>
          <a:p>
            <a:pPr marL="201295" marR="170815" indent="-189230">
              <a:lnSpc>
                <a:spcPct val="1008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Class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oom accommodations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and modifications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26"/>
              </a:spcBef>
              <a:buClr>
                <a:srgbClr val="24603B"/>
              </a:buClr>
              <a:buFont typeface="Arial"/>
              <a:buChar char="•"/>
            </a:pPr>
            <a:endParaRPr sz="550"/>
          </a:p>
          <a:p>
            <a:pPr marL="201295" marR="1395730" indent="-189230">
              <a:lnSpc>
                <a:spcPct val="1028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Home/school communication</a:t>
            </a:r>
            <a:endParaRPr sz="29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9282" y="2070465"/>
            <a:ext cx="3585210" cy="3618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b="1" dirty="0" smtClean="0">
                <a:latin typeface="Century Gothic"/>
                <a:cs typeface="Century Gothic"/>
              </a:rPr>
              <a:t>WH</a:t>
            </a:r>
            <a:r>
              <a:rPr sz="2950" b="1" spc="-5" dirty="0" smtClean="0">
                <a:latin typeface="Century Gothic"/>
                <a:cs typeface="Century Gothic"/>
              </a:rPr>
              <a:t>A</a:t>
            </a:r>
            <a:r>
              <a:rPr sz="2950" b="1" spc="0" dirty="0" smtClean="0">
                <a:latin typeface="Century Gothic"/>
                <a:cs typeface="Century Gothic"/>
              </a:rPr>
              <a:t>T</a:t>
            </a:r>
            <a:r>
              <a:rPr sz="2950" b="1" spc="5" dirty="0" smtClean="0">
                <a:latin typeface="Century Gothic"/>
                <a:cs typeface="Century Gothic"/>
              </a:rPr>
              <a:t> </a:t>
            </a:r>
            <a:r>
              <a:rPr sz="2950" b="1" spc="0" dirty="0" smtClean="0">
                <a:latin typeface="Century Gothic"/>
                <a:cs typeface="Century Gothic"/>
              </a:rPr>
              <a:t>WE</a:t>
            </a:r>
            <a:r>
              <a:rPr sz="2950" b="1" spc="5" dirty="0" smtClean="0">
                <a:latin typeface="Century Gothic"/>
                <a:cs typeface="Century Gothic"/>
              </a:rPr>
              <a:t> </a:t>
            </a:r>
            <a:r>
              <a:rPr sz="2950" b="1" spc="0" dirty="0" smtClean="0">
                <a:latin typeface="Century Gothic"/>
                <a:cs typeface="Century Gothic"/>
              </a:rPr>
              <a:t>C</a:t>
            </a:r>
            <a:r>
              <a:rPr sz="2950" b="1" spc="-5" dirty="0" smtClean="0">
                <a:latin typeface="Century Gothic"/>
                <a:cs typeface="Century Gothic"/>
              </a:rPr>
              <a:t>ANNO</a:t>
            </a:r>
            <a:r>
              <a:rPr sz="2950" b="1" spc="0" dirty="0" smtClean="0">
                <a:latin typeface="Century Gothic"/>
                <a:cs typeface="Century Gothic"/>
              </a:rPr>
              <a:t>T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201295" indent="-189230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History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o</a:t>
            </a:r>
            <a:r>
              <a:rPr sz="2950" spc="5" dirty="0" smtClean="0">
                <a:latin typeface="Century Gothic"/>
                <a:cs typeface="Century Gothic"/>
              </a:rPr>
              <a:t>f </a:t>
            </a:r>
            <a:r>
              <a:rPr sz="2950" spc="0" dirty="0" smtClean="0">
                <a:latin typeface="Century Gothic"/>
                <a:cs typeface="Century Gothic"/>
              </a:rPr>
              <a:t>trauma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5"/>
              </a:spcBef>
              <a:buClr>
                <a:srgbClr val="24603B"/>
              </a:buClr>
              <a:buFont typeface="Arial"/>
              <a:buChar char="•"/>
            </a:pPr>
            <a:endParaRPr sz="600"/>
          </a:p>
          <a:p>
            <a:pPr marL="201295" marR="12700" indent="-189230">
              <a:lnSpc>
                <a:spcPct val="1028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5" dirty="0" smtClean="0">
                <a:latin typeface="Century Gothic"/>
                <a:cs typeface="Century Gothic"/>
              </a:rPr>
              <a:t>M</a:t>
            </a:r>
            <a:r>
              <a:rPr sz="2950" spc="0" dirty="0" smtClean="0">
                <a:latin typeface="Century Gothic"/>
                <a:cs typeface="Century Gothic"/>
              </a:rPr>
              <a:t>edical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/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physical conditions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24603B"/>
              </a:buClr>
              <a:buFont typeface="Arial"/>
              <a:buChar char="•"/>
            </a:pPr>
            <a:endParaRPr sz="65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-145" dirty="0" smtClean="0">
                <a:latin typeface="Century Gothic"/>
                <a:cs typeface="Century Gothic"/>
              </a:rPr>
              <a:t>T</a:t>
            </a:r>
            <a:r>
              <a:rPr sz="2950" spc="0" dirty="0" smtClean="0">
                <a:latin typeface="Century Gothic"/>
                <a:cs typeface="Century Gothic"/>
              </a:rPr>
              <a:t>emperament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800"/>
              </a:lnSpc>
              <a:spcBef>
                <a:spcPts val="10"/>
              </a:spcBef>
              <a:buClr>
                <a:srgbClr val="24603B"/>
              </a:buClr>
              <a:buFont typeface="Arial"/>
              <a:buChar char="•"/>
            </a:pPr>
            <a:endParaRPr sz="8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S</a:t>
            </a:r>
            <a:r>
              <a:rPr sz="2950" spc="-5" dirty="0" smtClean="0">
                <a:latin typeface="Century Gothic"/>
                <a:cs typeface="Century Gothic"/>
              </a:rPr>
              <a:t>e</a:t>
            </a:r>
            <a:r>
              <a:rPr sz="2950" spc="0" dirty="0" smtClean="0">
                <a:latin typeface="Century Gothic"/>
                <a:cs typeface="Century Gothic"/>
              </a:rPr>
              <a:t>nsory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p</a:t>
            </a:r>
            <a:r>
              <a:rPr sz="2950" spc="-15" dirty="0" smtClean="0">
                <a:latin typeface="Century Gothic"/>
                <a:cs typeface="Century Gothic"/>
              </a:rPr>
              <a:t>r</a:t>
            </a:r>
            <a:r>
              <a:rPr sz="2950" spc="0" dirty="0" smtClean="0">
                <a:latin typeface="Century Gothic"/>
                <a:cs typeface="Century Gothic"/>
              </a:rPr>
              <a:t>ofile</a:t>
            </a:r>
            <a:endParaRPr sz="295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"/>
              </a:spcBef>
              <a:buClr>
                <a:srgbClr val="24603B"/>
              </a:buClr>
              <a:buFont typeface="Arial"/>
              <a:buChar char="•"/>
            </a:pPr>
            <a:endParaRPr sz="700"/>
          </a:p>
          <a:p>
            <a:pPr marL="206375" indent="-193675">
              <a:lnSpc>
                <a:spcPct val="100000"/>
              </a:lnSpc>
              <a:buClr>
                <a:srgbClr val="24603B"/>
              </a:buClr>
              <a:buSzPct val="84745"/>
              <a:buFont typeface="Arial"/>
              <a:buChar char="•"/>
              <a:tabLst>
                <a:tab pos="206375" algn="l"/>
              </a:tabLst>
            </a:pPr>
            <a:r>
              <a:rPr sz="2950" spc="0" dirty="0" smtClean="0">
                <a:latin typeface="Century Gothic"/>
                <a:cs typeface="Century Gothic"/>
              </a:rPr>
              <a:t>Carry-in</a:t>
            </a:r>
            <a:r>
              <a:rPr sz="2950" spc="5" dirty="0" smtClean="0">
                <a:latin typeface="Century Gothic"/>
                <a:cs typeface="Century Gothic"/>
              </a:rPr>
              <a:t> </a:t>
            </a:r>
            <a:r>
              <a:rPr sz="2950" spc="0" dirty="0" smtClean="0">
                <a:latin typeface="Century Gothic"/>
                <a:cs typeface="Century Gothic"/>
              </a:rPr>
              <a:t>issues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Box 15"/>
          <p:cNvSpPr txBox="1">
            <a:spLocks noChangeArrowheads="1"/>
          </p:cNvSpPr>
          <p:nvPr/>
        </p:nvSpPr>
        <p:spPr bwMode="auto">
          <a:xfrm>
            <a:off x="533400" y="275985"/>
            <a:ext cx="9081453" cy="101941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640"/>
          </a:p>
        </p:txBody>
      </p:sp>
      <p:sp>
        <p:nvSpPr>
          <p:cNvPr id="8" name="Oval 7"/>
          <p:cNvSpPr/>
          <p:nvPr/>
        </p:nvSpPr>
        <p:spPr>
          <a:xfrm>
            <a:off x="965677" y="1554957"/>
            <a:ext cx="8205628" cy="4540250"/>
          </a:xfrm>
          <a:prstGeom prst="ellipse">
            <a:avLst/>
          </a:prstGeom>
          <a:solidFill>
            <a:schemeClr val="tx1">
              <a:alpha val="8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80">
              <a:solidFill>
                <a:prstClr val="white"/>
              </a:solidFill>
            </a:endParaRPr>
          </a:p>
        </p:txBody>
      </p:sp>
      <p:sp>
        <p:nvSpPr>
          <p:cNvPr id="178179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9829801" cy="1447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83136"/>
                  </a:srgbClr>
                </a:solidFill>
              </a14:hiddenFill>
            </a:ext>
          </a:extLst>
        </p:spPr>
        <p:txBody>
          <a:bodyPr vert="horz" wrap="square" lIns="39289" tIns="39289" rIns="128693" bIns="39289" numCol="1" anchor="ctr" anchorCtr="0" compatLnSpc="1">
            <a:prstTxWarp prst="textNoShape">
              <a:avLst/>
            </a:prstTxWarp>
          </a:bodyPr>
          <a:lstStyle/>
          <a:p>
            <a:pPr marL="62865"/>
            <a:r>
              <a:rPr lang="en-US" altLang="en-US" dirty="0" smtClean="0">
                <a:sym typeface="Arial" charset="0"/>
              </a:rPr>
              <a:t>Vermont </a:t>
            </a:r>
            <a:r>
              <a:rPr lang="en-US" altLang="en-US" dirty="0">
                <a:sym typeface="Arial" charset="0"/>
              </a:rPr>
              <a:t>PBIS System of </a:t>
            </a:r>
            <a:r>
              <a:rPr lang="en-US" altLang="en-US" dirty="0" smtClean="0">
                <a:sym typeface="Arial" charset="0"/>
              </a:rPr>
              <a:t>Support</a:t>
            </a:r>
            <a:br>
              <a:rPr lang="en-US" altLang="en-US" dirty="0" smtClean="0">
                <a:sym typeface="Arial" charset="0"/>
              </a:rPr>
            </a:br>
            <a:endParaRPr lang="en-US" altLang="en-US" dirty="0">
              <a:sym typeface="Arial" charset="0"/>
            </a:endParaRPr>
          </a:p>
        </p:txBody>
      </p:sp>
      <p:grpSp>
        <p:nvGrpSpPr>
          <p:cNvPr id="178180" name="Group 8"/>
          <p:cNvGrpSpPr>
            <a:grpSpLocks/>
          </p:cNvGrpSpPr>
          <p:nvPr/>
        </p:nvGrpSpPr>
        <p:grpSpPr bwMode="auto">
          <a:xfrm>
            <a:off x="3207862" y="1659732"/>
            <a:ext cx="4012883" cy="4351146"/>
            <a:chOff x="3432066" y="1584577"/>
            <a:chExt cx="3492961" cy="3955552"/>
          </a:xfrm>
        </p:grpSpPr>
        <p:sp>
          <p:nvSpPr>
            <p:cNvPr id="21" name="AutoShape 11"/>
            <p:cNvSpPr>
              <a:spLocks/>
            </p:cNvSpPr>
            <p:nvPr/>
          </p:nvSpPr>
          <p:spPr bwMode="auto">
            <a:xfrm rot="20605107" flipH="1">
              <a:off x="5601106" y="2006848"/>
              <a:ext cx="1106560" cy="696906"/>
            </a:xfrm>
            <a:custGeom>
              <a:avLst/>
              <a:gdLst>
                <a:gd name="T0" fmla="*/ 23969568 w 21600"/>
                <a:gd name="T1" fmla="*/ 11242788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21600"/>
                  </a:moveTo>
                  <a:lnTo>
                    <a:pt x="0" y="16933"/>
                  </a:lnTo>
                  <a:cubicBezTo>
                    <a:pt x="0" y="9498"/>
                    <a:pt x="4143" y="3472"/>
                    <a:pt x="9255" y="3472"/>
                  </a:cubicBezTo>
                  <a:lnTo>
                    <a:pt x="15342" y="3472"/>
                  </a:lnTo>
                  <a:lnTo>
                    <a:pt x="15342" y="0"/>
                  </a:lnTo>
                  <a:lnTo>
                    <a:pt x="21600" y="7869"/>
                  </a:lnTo>
                  <a:lnTo>
                    <a:pt x="15342" y="15737"/>
                  </a:lnTo>
                  <a:lnTo>
                    <a:pt x="15342" y="12266"/>
                  </a:lnTo>
                  <a:lnTo>
                    <a:pt x="9255" y="12266"/>
                  </a:lnTo>
                  <a:cubicBezTo>
                    <a:pt x="7483" y="12266"/>
                    <a:pt x="6046" y="14355"/>
                    <a:pt x="6046" y="16933"/>
                  </a:cubicBezTo>
                  <a:lnTo>
                    <a:pt x="6046" y="21600"/>
                  </a:lnTo>
                  <a:close/>
                  <a:moveTo>
                    <a:pt x="0" y="21600"/>
                  </a:moveTo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707232">
                <a:defRPr/>
              </a:pPr>
              <a:endParaRPr lang="en-US" sz="3300">
                <a:solidFill>
                  <a:srgbClr val="FFFFFF"/>
                </a:solidFill>
                <a:latin typeface="Chalkboard" charset="0"/>
                <a:ea typeface="ヒラギノ角ゴ ProN W3" charset="-128"/>
                <a:cs typeface="ヒラギノ角ゴ ProN W3" charset="-128"/>
                <a:sym typeface="Chalkboard" charset="0"/>
              </a:endParaRPr>
            </a:p>
          </p:txBody>
        </p:sp>
        <p:sp>
          <p:nvSpPr>
            <p:cNvPr id="23" name="AutoShape 25"/>
            <p:cNvSpPr>
              <a:spLocks/>
            </p:cNvSpPr>
            <p:nvPr/>
          </p:nvSpPr>
          <p:spPr bwMode="auto">
            <a:xfrm rot="8781472" flipH="1">
              <a:off x="5877746" y="4296002"/>
              <a:ext cx="1047281" cy="773105"/>
            </a:xfrm>
            <a:custGeom>
              <a:avLst/>
              <a:gdLst>
                <a:gd name="T0" fmla="*/ 1606623736 w 21600"/>
                <a:gd name="T1" fmla="*/ 515604503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21600"/>
                  </a:moveTo>
                  <a:lnTo>
                    <a:pt x="0" y="16933"/>
                  </a:lnTo>
                  <a:cubicBezTo>
                    <a:pt x="0" y="9498"/>
                    <a:pt x="4143" y="3472"/>
                    <a:pt x="9255" y="3472"/>
                  </a:cubicBezTo>
                  <a:lnTo>
                    <a:pt x="15342" y="3472"/>
                  </a:lnTo>
                  <a:lnTo>
                    <a:pt x="15342" y="0"/>
                  </a:lnTo>
                  <a:lnTo>
                    <a:pt x="21600" y="7869"/>
                  </a:lnTo>
                  <a:lnTo>
                    <a:pt x="15342" y="15737"/>
                  </a:lnTo>
                  <a:lnTo>
                    <a:pt x="15342" y="12266"/>
                  </a:lnTo>
                  <a:lnTo>
                    <a:pt x="9255" y="12266"/>
                  </a:lnTo>
                  <a:cubicBezTo>
                    <a:pt x="7483" y="12266"/>
                    <a:pt x="6046" y="14355"/>
                    <a:pt x="6046" y="16933"/>
                  </a:cubicBezTo>
                  <a:lnTo>
                    <a:pt x="6046" y="21600"/>
                  </a:lnTo>
                  <a:close/>
                  <a:moveTo>
                    <a:pt x="0" y="21600"/>
                  </a:moveTo>
                </a:path>
              </a:pathLst>
            </a:custGeom>
            <a:gradFill flip="none" rotWithShape="1">
              <a:gsLst>
                <a:gs pos="0">
                  <a:srgbClr val="408000"/>
                </a:gs>
                <a:gs pos="100000">
                  <a:srgbClr val="EAEEF5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rot="10800000" lIns="0" tIns="0" rIns="0" bIns="0"/>
            <a:lstStyle/>
            <a:p>
              <a:pPr algn="ctr" defTabSz="707232">
                <a:defRPr/>
              </a:pPr>
              <a:endParaRPr lang="en-US" sz="3300">
                <a:solidFill>
                  <a:srgbClr val="FFFFFF"/>
                </a:solidFill>
                <a:latin typeface="Chalkboard" charset="0"/>
                <a:ea typeface="ヒラギノ角ゴ ProN W3" charset="-128"/>
                <a:cs typeface="ヒラギノ角ゴ ProN W3" charset="-128"/>
                <a:sym typeface="Chalkboard" charset="0"/>
              </a:endParaRPr>
            </a:p>
          </p:txBody>
        </p:sp>
        <p:sp>
          <p:nvSpPr>
            <p:cNvPr id="178188" name="TextBox 1"/>
            <p:cNvSpPr txBox="1">
              <a:spLocks noChangeArrowheads="1"/>
            </p:cNvSpPr>
            <p:nvPr/>
          </p:nvSpPr>
          <p:spPr bwMode="auto">
            <a:xfrm>
              <a:off x="3961913" y="5056085"/>
              <a:ext cx="2486113" cy="48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2860" b="1">
                  <a:solidFill>
                    <a:srgbClr val="000000"/>
                  </a:solidFill>
                  <a:latin typeface="Calibri" charset="0"/>
                </a:rPr>
                <a:t>FEEDBACK LOOPS</a:t>
              </a:r>
            </a:p>
          </p:txBody>
        </p:sp>
        <p:sp>
          <p:nvSpPr>
            <p:cNvPr id="178189" name="TextBox 6"/>
            <p:cNvSpPr txBox="1">
              <a:spLocks noChangeArrowheads="1"/>
            </p:cNvSpPr>
            <p:nvPr/>
          </p:nvSpPr>
          <p:spPr bwMode="auto">
            <a:xfrm>
              <a:off x="3961931" y="1584577"/>
              <a:ext cx="2366841" cy="48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2860" b="1">
                  <a:solidFill>
                    <a:srgbClr val="000000"/>
                  </a:solidFill>
                  <a:latin typeface="Calibri" charset="0"/>
                </a:rPr>
                <a:t>SUPPORT LOOPS</a:t>
              </a:r>
            </a:p>
          </p:txBody>
        </p:sp>
        <p:sp>
          <p:nvSpPr>
            <p:cNvPr id="24" name="AutoShape 11"/>
            <p:cNvSpPr>
              <a:spLocks/>
            </p:cNvSpPr>
            <p:nvPr/>
          </p:nvSpPr>
          <p:spPr bwMode="auto">
            <a:xfrm rot="20605107" flipH="1">
              <a:off x="3432066" y="2006848"/>
              <a:ext cx="1106560" cy="696906"/>
            </a:xfrm>
            <a:custGeom>
              <a:avLst/>
              <a:gdLst>
                <a:gd name="T0" fmla="*/ 23969568 w 21600"/>
                <a:gd name="T1" fmla="*/ 11242788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21600"/>
                  </a:moveTo>
                  <a:lnTo>
                    <a:pt x="0" y="16933"/>
                  </a:lnTo>
                  <a:cubicBezTo>
                    <a:pt x="0" y="9498"/>
                    <a:pt x="4143" y="3472"/>
                    <a:pt x="9255" y="3472"/>
                  </a:cubicBezTo>
                  <a:lnTo>
                    <a:pt x="15342" y="3472"/>
                  </a:lnTo>
                  <a:lnTo>
                    <a:pt x="15342" y="0"/>
                  </a:lnTo>
                  <a:lnTo>
                    <a:pt x="21600" y="7869"/>
                  </a:lnTo>
                  <a:lnTo>
                    <a:pt x="15342" y="15737"/>
                  </a:lnTo>
                  <a:lnTo>
                    <a:pt x="15342" y="12266"/>
                  </a:lnTo>
                  <a:lnTo>
                    <a:pt x="9255" y="12266"/>
                  </a:lnTo>
                  <a:cubicBezTo>
                    <a:pt x="7483" y="12266"/>
                    <a:pt x="6046" y="14355"/>
                    <a:pt x="6046" y="16933"/>
                  </a:cubicBezTo>
                  <a:lnTo>
                    <a:pt x="6046" y="21600"/>
                  </a:lnTo>
                  <a:close/>
                  <a:moveTo>
                    <a:pt x="0" y="21600"/>
                  </a:moveTo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707232">
                <a:defRPr/>
              </a:pPr>
              <a:endParaRPr lang="en-US" sz="3300">
                <a:solidFill>
                  <a:srgbClr val="FFFFFF"/>
                </a:solidFill>
                <a:latin typeface="Chalkboard" charset="0"/>
                <a:ea typeface="ヒラギノ角ゴ ProN W3" charset="-128"/>
                <a:cs typeface="ヒラギノ角ゴ ProN W3" charset="-128"/>
                <a:sym typeface="Chalkboard" charset="0"/>
              </a:endParaRPr>
            </a:p>
          </p:txBody>
        </p:sp>
        <p:sp>
          <p:nvSpPr>
            <p:cNvPr id="27" name="AutoShape 25"/>
            <p:cNvSpPr>
              <a:spLocks/>
            </p:cNvSpPr>
            <p:nvPr/>
          </p:nvSpPr>
          <p:spPr bwMode="auto">
            <a:xfrm rot="8781472" flipH="1">
              <a:off x="3594706" y="4296002"/>
              <a:ext cx="1047281" cy="773105"/>
            </a:xfrm>
            <a:custGeom>
              <a:avLst/>
              <a:gdLst>
                <a:gd name="T0" fmla="*/ 1606623736 w 21600"/>
                <a:gd name="T1" fmla="*/ 515604503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21600"/>
                  </a:moveTo>
                  <a:lnTo>
                    <a:pt x="0" y="16933"/>
                  </a:lnTo>
                  <a:cubicBezTo>
                    <a:pt x="0" y="9498"/>
                    <a:pt x="4143" y="3472"/>
                    <a:pt x="9255" y="3472"/>
                  </a:cubicBezTo>
                  <a:lnTo>
                    <a:pt x="15342" y="3472"/>
                  </a:lnTo>
                  <a:lnTo>
                    <a:pt x="15342" y="0"/>
                  </a:lnTo>
                  <a:lnTo>
                    <a:pt x="21600" y="7869"/>
                  </a:lnTo>
                  <a:lnTo>
                    <a:pt x="15342" y="15737"/>
                  </a:lnTo>
                  <a:lnTo>
                    <a:pt x="15342" y="12266"/>
                  </a:lnTo>
                  <a:lnTo>
                    <a:pt x="9255" y="12266"/>
                  </a:lnTo>
                  <a:cubicBezTo>
                    <a:pt x="7483" y="12266"/>
                    <a:pt x="6046" y="14355"/>
                    <a:pt x="6046" y="16933"/>
                  </a:cubicBezTo>
                  <a:lnTo>
                    <a:pt x="6046" y="21600"/>
                  </a:lnTo>
                  <a:close/>
                  <a:moveTo>
                    <a:pt x="0" y="21600"/>
                  </a:moveTo>
                </a:path>
              </a:pathLst>
            </a:custGeom>
            <a:gradFill flip="none" rotWithShape="1">
              <a:gsLst>
                <a:gs pos="0">
                  <a:srgbClr val="408000"/>
                </a:gs>
                <a:gs pos="100000">
                  <a:srgbClr val="EAEEF5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rot="10800000" lIns="0" tIns="0" rIns="0" bIns="0"/>
            <a:lstStyle/>
            <a:p>
              <a:pPr algn="ctr" defTabSz="707232">
                <a:defRPr/>
              </a:pPr>
              <a:endParaRPr lang="en-US" sz="3300">
                <a:solidFill>
                  <a:srgbClr val="FFFFFF"/>
                </a:solidFill>
                <a:latin typeface="Chalkboard" charset="0"/>
                <a:ea typeface="ヒラギノ角ゴ ProN W3" charset="-128"/>
                <a:cs typeface="ヒラギノ角ゴ ProN W3" charset="-128"/>
                <a:sym typeface="Chalkboard" charset="0"/>
              </a:endParaRPr>
            </a:p>
          </p:txBody>
        </p:sp>
      </p:grpSp>
      <p:sp>
        <p:nvSpPr>
          <p:cNvPr id="30" name="Rectangle 5"/>
          <p:cNvSpPr>
            <a:spLocks/>
          </p:cNvSpPr>
          <p:nvPr/>
        </p:nvSpPr>
        <p:spPr bwMode="auto">
          <a:xfrm>
            <a:off x="1461612" y="2854167"/>
            <a:ext cx="2301558" cy="18615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>
            <a:lvl1pPr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080" u="sng" dirty="0">
                <a:solidFill>
                  <a:srgbClr val="000000"/>
                </a:solidFill>
                <a:sym typeface="Chalkboard" charset="0"/>
              </a:rPr>
              <a:t>School Level:</a:t>
            </a:r>
          </a:p>
          <a:p>
            <a:pPr algn="ctr"/>
            <a:endParaRPr lang="en-US" altLang="en-US" sz="550" dirty="0">
              <a:solidFill>
                <a:srgbClr val="000000"/>
              </a:solidFill>
              <a:sym typeface="Chalkboard" charset="0"/>
            </a:endParaRPr>
          </a:p>
          <a:p>
            <a:pPr algn="ctr"/>
            <a:r>
              <a:rPr lang="en-US" altLang="en-US" sz="2860" dirty="0">
                <a:solidFill>
                  <a:srgbClr val="000000"/>
                </a:solidFill>
                <a:sym typeface="Chalkboard" charset="0"/>
              </a:rPr>
              <a:t>School </a:t>
            </a:r>
          </a:p>
          <a:p>
            <a:pPr algn="ctr"/>
            <a:r>
              <a:rPr lang="en-US" altLang="en-US" sz="2860" dirty="0">
                <a:solidFill>
                  <a:srgbClr val="000000"/>
                </a:solidFill>
                <a:sym typeface="Chalkboard" charset="0"/>
              </a:rPr>
              <a:t>Coordinators</a:t>
            </a:r>
          </a:p>
          <a:p>
            <a:pPr algn="ctr"/>
            <a:endParaRPr lang="en-US" altLang="en-US" sz="3300" dirty="0">
              <a:solidFill>
                <a:srgbClr val="000000"/>
              </a:solidFill>
              <a:sym typeface="Chalkboard" charset="0"/>
            </a:endParaRPr>
          </a:p>
        </p:txBody>
      </p:sp>
      <p:sp>
        <p:nvSpPr>
          <p:cNvPr id="33" name="Rectangle 5"/>
          <p:cNvSpPr>
            <a:spLocks/>
          </p:cNvSpPr>
          <p:nvPr/>
        </p:nvSpPr>
        <p:spPr bwMode="auto">
          <a:xfrm>
            <a:off x="3946526" y="2857659"/>
            <a:ext cx="2303304" cy="1856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>
            <a:lvl1pPr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080" u="sng">
                <a:solidFill>
                  <a:srgbClr val="000000"/>
                </a:solidFill>
                <a:sym typeface="Chalkboard" charset="0"/>
              </a:rPr>
              <a:t>SU/SD Level:</a:t>
            </a:r>
          </a:p>
          <a:p>
            <a:pPr algn="ctr"/>
            <a:endParaRPr lang="en-US" altLang="en-US" sz="550" u="sng">
              <a:solidFill>
                <a:srgbClr val="000000"/>
              </a:solidFill>
              <a:sym typeface="Chalkboard" charset="0"/>
            </a:endParaRPr>
          </a:p>
          <a:p>
            <a:pPr algn="ctr"/>
            <a:r>
              <a:rPr lang="en-US" altLang="en-US" sz="2860">
                <a:solidFill>
                  <a:srgbClr val="000000"/>
                </a:solidFill>
                <a:sym typeface="Chalkboard" charset="0"/>
              </a:rPr>
              <a:t>SU/SD Coordinators</a:t>
            </a:r>
          </a:p>
          <a:p>
            <a:pPr algn="ctr"/>
            <a:endParaRPr lang="en-US" altLang="en-US" sz="3300">
              <a:solidFill>
                <a:srgbClr val="000000"/>
              </a:solidFill>
              <a:sym typeface="Chalkboard" charset="0"/>
            </a:endParaRPr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6431440" y="2859406"/>
            <a:ext cx="2301558" cy="18562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>
            <a:lvl1pPr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080" u="sng">
                <a:solidFill>
                  <a:srgbClr val="000000"/>
                </a:solidFill>
                <a:sym typeface="Chalkboard" charset="0"/>
              </a:rPr>
              <a:t>State Level:</a:t>
            </a:r>
          </a:p>
          <a:p>
            <a:pPr algn="ctr"/>
            <a:endParaRPr lang="en-US" altLang="en-US" sz="550">
              <a:solidFill>
                <a:srgbClr val="000000"/>
              </a:solidFill>
              <a:sym typeface="Chalkboard" charset="0"/>
            </a:endParaRPr>
          </a:p>
          <a:p>
            <a:pPr algn="ctr"/>
            <a:r>
              <a:rPr lang="en-US" altLang="en-US" sz="2860">
                <a:solidFill>
                  <a:srgbClr val="000000"/>
                </a:solidFill>
                <a:sym typeface="Chalkboard" charset="0"/>
              </a:rPr>
              <a:t>TAs</a:t>
            </a:r>
          </a:p>
          <a:p>
            <a:pPr algn="ctr"/>
            <a:r>
              <a:rPr lang="en-US" altLang="en-US" sz="2860">
                <a:solidFill>
                  <a:srgbClr val="000000"/>
                </a:solidFill>
                <a:sym typeface="Chalkboard" charset="0"/>
              </a:rPr>
              <a:t>Trainers</a:t>
            </a:r>
          </a:p>
          <a:p>
            <a:pPr algn="ctr"/>
            <a:r>
              <a:rPr lang="en-US" altLang="en-US" sz="2860">
                <a:solidFill>
                  <a:srgbClr val="000000"/>
                </a:solidFill>
                <a:sym typeface="Chalkboard" charset="0"/>
              </a:rPr>
              <a:t>Coaches</a:t>
            </a:r>
          </a:p>
          <a:p>
            <a:pPr algn="ctr"/>
            <a:endParaRPr lang="en-US" altLang="en-US" sz="3300">
              <a:solidFill>
                <a:srgbClr val="000000"/>
              </a:solidFill>
              <a:sym typeface="Chalkboard" charset="0"/>
            </a:endParaRPr>
          </a:p>
        </p:txBody>
      </p:sp>
      <p:sp>
        <p:nvSpPr>
          <p:cNvPr id="10" name="Moon 9"/>
          <p:cNvSpPr/>
          <p:nvPr/>
        </p:nvSpPr>
        <p:spPr>
          <a:xfrm rot="16200000">
            <a:off x="3872309" y="1667590"/>
            <a:ext cx="2392363" cy="8205628"/>
          </a:xfrm>
          <a:prstGeom prst="moon">
            <a:avLst>
              <a:gd name="adj" fmla="val 3225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 sz="198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63290" y="4633379"/>
            <a:ext cx="5864535" cy="1994081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024684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400" dirty="0">
                <a:ln w="0"/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Leadership Teams at ALL Levels of Support</a:t>
            </a:r>
          </a:p>
        </p:txBody>
      </p:sp>
    </p:spTree>
    <p:extLst>
      <p:ext uri="{BB962C8B-B14F-4D97-AF65-F5344CB8AC3E}">
        <p14:creationId xmlns:p14="http://schemas.microsoft.com/office/powerpoint/2010/main" val="24210452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ready for next year</a:t>
            </a:r>
            <a:r>
              <a:rPr lang="is-IS" altLang="en-US"/>
              <a:t>….</a:t>
            </a:r>
            <a:endParaRPr lang="en-US" altLang="en-US"/>
          </a:p>
        </p:txBody>
      </p:sp>
      <p:sp>
        <p:nvSpPr>
          <p:cNvPr id="180225" name="Shape 267"/>
          <p:cNvSpPr>
            <a:spLocks noGrp="1"/>
          </p:cNvSpPr>
          <p:nvPr>
            <p:ph idx="1"/>
          </p:nvPr>
        </p:nvSpPr>
        <p:spPr/>
        <p:txBody>
          <a:bodyPr vert="horz" wrap="square" lIns="100568" tIns="50270" rIns="100568" bIns="5027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200000"/>
              </a:lnSpc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en-US" altLang="en-US"/>
              <a:t>R</a:t>
            </a:r>
            <a:r>
              <a:rPr lang="en-US" altLang="en-US">
                <a:solidFill>
                  <a:srgbClr val="000000"/>
                </a:solidFill>
                <a:sym typeface="Calibri" charset="0"/>
              </a:rPr>
              <a:t>ecommended Steps:</a:t>
            </a:r>
          </a:p>
          <a:p>
            <a:pPr marL="1005840" lvl="1" indent="-572770">
              <a:spcBef>
                <a:spcPts val="440"/>
              </a:spcBef>
              <a:buClr>
                <a:srgbClr val="000000"/>
              </a:buClr>
              <a:buFont typeface="Calibri" charset="0"/>
              <a:buAutoNum type="arabicPeriod"/>
            </a:pPr>
            <a:r>
              <a:rPr lang="en-US" altLang="en-US" sz="2640"/>
              <a:t>Consider securing resources for </a:t>
            </a:r>
            <a:r>
              <a:rPr lang="en-US" altLang="en-US" sz="2640">
                <a:solidFill>
                  <a:srgbClr val="FF0000"/>
                </a:solidFill>
              </a:rPr>
              <a:t>coaching support</a:t>
            </a:r>
          </a:p>
          <a:p>
            <a:pPr marL="1005840" lvl="1" indent="-572770">
              <a:spcBef>
                <a:spcPts val="440"/>
              </a:spcBef>
              <a:buClr>
                <a:srgbClr val="000000"/>
              </a:buClr>
              <a:buFont typeface="Calibri" charset="0"/>
              <a:buAutoNum type="arabicPeriod"/>
            </a:pPr>
            <a:r>
              <a:rPr lang="en-US" altLang="en-US" sz="2640"/>
              <a:t>Review </a:t>
            </a:r>
            <a:r>
              <a:rPr lang="en-US" altLang="en-US" sz="2640">
                <a:solidFill>
                  <a:srgbClr val="FF0000"/>
                </a:solidFill>
              </a:rPr>
              <a:t>VTPBiS Professional Learning Calendar </a:t>
            </a:r>
            <a:r>
              <a:rPr lang="en-US" altLang="en-US" sz="2640"/>
              <a:t>and prioritize activities for next year</a:t>
            </a:r>
          </a:p>
          <a:p>
            <a:pPr marL="1005840" lvl="1" indent="-572770">
              <a:spcBef>
                <a:spcPts val="440"/>
              </a:spcBef>
              <a:buClr>
                <a:srgbClr val="000000"/>
              </a:buClr>
              <a:buFont typeface="Calibri" charset="0"/>
              <a:buAutoNum type="arabicPeriod"/>
            </a:pPr>
            <a:r>
              <a:rPr lang="en-US" altLang="en-US" sz="2640"/>
              <a:t>Use the </a:t>
            </a:r>
            <a:r>
              <a:rPr lang="en-US" altLang="en-US" sz="2640">
                <a:solidFill>
                  <a:srgbClr val="FF0000"/>
                </a:solidFill>
              </a:rPr>
              <a:t>VTPBiS Coordinators Handbook </a:t>
            </a:r>
            <a:r>
              <a:rPr lang="en-US" altLang="en-US" sz="2640"/>
              <a:t>to understand your role for next year</a:t>
            </a:r>
          </a:p>
          <a:p>
            <a:pPr marL="1005840" lvl="1" indent="-572770">
              <a:spcBef>
                <a:spcPts val="440"/>
              </a:spcBef>
              <a:buClr>
                <a:srgbClr val="000000"/>
              </a:buClr>
              <a:buFont typeface="Calibri" charset="0"/>
              <a:buAutoNum type="arabicPeriod"/>
            </a:pPr>
            <a:r>
              <a:rPr lang="en-US" altLang="en-US" sz="2640"/>
              <a:t>Summer Homework: Consider creating/finishing/revising your </a:t>
            </a:r>
            <a:r>
              <a:rPr lang="en-US" altLang="en-US" sz="2640">
                <a:solidFill>
                  <a:srgbClr val="FF0000"/>
                </a:solidFill>
              </a:rPr>
              <a:t>Staff Handbook</a:t>
            </a:r>
          </a:p>
        </p:txBody>
      </p:sp>
    </p:spTree>
    <p:extLst>
      <p:ext uri="{BB962C8B-B14F-4D97-AF65-F5344CB8AC3E}">
        <p14:creationId xmlns:p14="http://schemas.microsoft.com/office/powerpoint/2010/main" val="367725594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77190" indent="-377190" algn="l">
              <a:spcBef>
                <a:spcPts val="440"/>
              </a:spcBef>
            </a:pPr>
            <a:r>
              <a:rPr lang="en-US" altLang="en-US" sz="3960" dirty="0">
                <a:solidFill>
                  <a:srgbClr val="000000"/>
                </a:solidFill>
              </a:rPr>
              <a:t>1. </a:t>
            </a:r>
            <a:r>
              <a:rPr lang="en-US" altLang="en-US" sz="3960" dirty="0"/>
              <a:t>Consider securing resources for coaching support</a:t>
            </a:r>
            <a:br>
              <a:rPr lang="en-US" altLang="en-US" sz="3960" dirty="0"/>
            </a:br>
            <a:endParaRPr lang="en-US" altLang="en-US" sz="3960" dirty="0"/>
          </a:p>
        </p:txBody>
      </p:sp>
      <p:sp>
        <p:nvSpPr>
          <p:cNvPr id="182274" name="Shape 544"/>
          <p:cNvSpPr>
            <a:spLocks noGrp="1"/>
          </p:cNvSpPr>
          <p:nvPr>
            <p:ph idx="1"/>
          </p:nvPr>
        </p:nvSpPr>
        <p:spPr/>
        <p:txBody>
          <a:bodyPr vert="horz" wrap="square" lIns="100568" tIns="50270" rIns="100568" bIns="5027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n-US" sz="2420">
                <a:solidFill>
                  <a:srgbClr val="000000"/>
                </a:solidFill>
                <a:sym typeface="Calibri" charset="0"/>
              </a:rPr>
              <a:t>What?</a:t>
            </a:r>
          </a:p>
          <a:p>
            <a:pPr lvl="1">
              <a:spcBef>
                <a:spcPts val="523"/>
              </a:spcBef>
              <a:buClr>
                <a:srgbClr val="000000"/>
              </a:buClr>
            </a:pPr>
            <a:r>
              <a:rPr lang="en-US" altLang="en-US" sz="2420">
                <a:solidFill>
                  <a:srgbClr val="000000"/>
                </a:solidFill>
                <a:sym typeface="Calibri" charset="0"/>
              </a:rPr>
              <a:t>Support for schools/SUs/SDs in fidelity of PBIS evidence-based practices and development of local implementation capacity</a:t>
            </a:r>
          </a:p>
          <a:p>
            <a:pPr lvl="1">
              <a:spcBef>
                <a:spcPts val="523"/>
              </a:spcBef>
              <a:buClr>
                <a:srgbClr val="000000"/>
              </a:buClr>
            </a:pPr>
            <a:r>
              <a:rPr lang="en-US" altLang="en-US" sz="2420">
                <a:solidFill>
                  <a:srgbClr val="000000"/>
                </a:solidFill>
                <a:sym typeface="Calibri" charset="0"/>
              </a:rPr>
              <a:t>Goal is to create school/SU/SD capacity for internal coaching</a:t>
            </a:r>
          </a:p>
          <a:p>
            <a:pPr>
              <a:spcBef>
                <a:spcPts val="523"/>
              </a:spcBef>
              <a:buClr>
                <a:srgbClr val="000000"/>
              </a:buClr>
            </a:pPr>
            <a:r>
              <a:rPr lang="en-US" altLang="en-US" sz="2420">
                <a:solidFill>
                  <a:srgbClr val="000000"/>
                </a:solidFill>
                <a:sym typeface="Calibri" charset="0"/>
              </a:rPr>
              <a:t>Why?</a:t>
            </a:r>
          </a:p>
          <a:p>
            <a:pPr lvl="1">
              <a:spcBef>
                <a:spcPts val="523"/>
              </a:spcBef>
              <a:buClr>
                <a:srgbClr val="000000"/>
              </a:buClr>
            </a:pPr>
            <a:r>
              <a:rPr lang="en-US" altLang="en-US" sz="2420">
                <a:solidFill>
                  <a:srgbClr val="000000"/>
                </a:solidFill>
                <a:sym typeface="Calibri" charset="0"/>
              </a:rPr>
              <a:t>Someone with expertise who can bring experience, expertise and an external perspective</a:t>
            </a:r>
          </a:p>
          <a:p>
            <a:pPr>
              <a:spcBef>
                <a:spcPts val="523"/>
              </a:spcBef>
              <a:buClr>
                <a:srgbClr val="000000"/>
              </a:buClr>
            </a:pPr>
            <a:r>
              <a:rPr lang="en-US" altLang="en-US" sz="2420">
                <a:solidFill>
                  <a:srgbClr val="000000"/>
                </a:solidFill>
                <a:sym typeface="Calibri" charset="0"/>
              </a:rPr>
              <a:t>How?  </a:t>
            </a:r>
          </a:p>
          <a:p>
            <a:pPr lvl="1">
              <a:spcBef>
                <a:spcPts val="523"/>
              </a:spcBef>
              <a:buClr>
                <a:srgbClr val="000000"/>
              </a:buClr>
            </a:pPr>
            <a:r>
              <a:rPr lang="en-US" altLang="en-US" sz="2420">
                <a:solidFill>
                  <a:srgbClr val="000000"/>
                </a:solidFill>
                <a:sym typeface="Calibri" charset="0"/>
              </a:rPr>
              <a:t>Contract with State Approved VTPBiS Coaches directly!</a:t>
            </a:r>
          </a:p>
          <a:p>
            <a:pPr lvl="1">
              <a:spcBef>
                <a:spcPts val="523"/>
              </a:spcBef>
              <a:buClr>
                <a:srgbClr val="000000"/>
              </a:buClr>
            </a:pPr>
            <a:r>
              <a:rPr lang="en-US" altLang="en-US" sz="2420" b="1">
                <a:solidFill>
                  <a:srgbClr val="000000"/>
                </a:solidFill>
                <a:sym typeface="Calibri" charset="0"/>
              </a:rPr>
              <a:t>SU/SD apply for BEST/Act 230 funds </a:t>
            </a:r>
          </a:p>
          <a:p>
            <a:pPr lvl="1">
              <a:spcBef>
                <a:spcPts val="523"/>
              </a:spcBef>
              <a:buClr>
                <a:srgbClr val="000000"/>
              </a:buClr>
            </a:pPr>
            <a:r>
              <a:rPr lang="en-US" altLang="en-US" sz="2420">
                <a:solidFill>
                  <a:srgbClr val="000000"/>
                </a:solidFill>
                <a:sym typeface="Calibri" charset="0"/>
              </a:rPr>
              <a:t>More information at: </a:t>
            </a:r>
            <a:r>
              <a:rPr lang="en-US" altLang="en-US" sz="2420">
                <a:solidFill>
                  <a:srgbClr val="000000"/>
                </a:solidFill>
                <a:sym typeface="Calibri" charset="0"/>
                <a:hlinkClick r:id="rId3"/>
              </a:rPr>
              <a:t>http://www.pbisvermont.org/resources/coaches-a-coordinators/coaches</a:t>
            </a:r>
            <a:endParaRPr lang="en-US" altLang="en-US" sz="2420">
              <a:solidFill>
                <a:srgbClr val="000000"/>
              </a:solidFill>
              <a:sym typeface="Calibri" charset="0"/>
            </a:endParaRPr>
          </a:p>
          <a:p>
            <a:pPr lvl="1">
              <a:spcBef>
                <a:spcPts val="523"/>
              </a:spcBef>
              <a:buClr>
                <a:srgbClr val="000000"/>
              </a:buClr>
            </a:pPr>
            <a:endParaRPr lang="en-US" altLang="en-US" sz="2420">
              <a:solidFill>
                <a:srgbClr val="000000"/>
              </a:solidFill>
              <a:sym typeface="Calibri" charset="0"/>
            </a:endParaRPr>
          </a:p>
          <a:p>
            <a:pPr lvl="1">
              <a:spcBef>
                <a:spcPts val="619"/>
              </a:spcBef>
              <a:buClr>
                <a:srgbClr val="000000"/>
              </a:buClr>
              <a:buSzPct val="25000"/>
              <a:buNone/>
            </a:pPr>
            <a:endParaRPr lang="en-US" altLang="en-US" sz="2420">
              <a:solidFill>
                <a:srgbClr val="000000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4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77190" indent="-377190" algn="l">
              <a:spcBef>
                <a:spcPts val="440"/>
              </a:spcBef>
            </a:pPr>
            <a:r>
              <a:rPr lang="en-US" altLang="en-US" sz="3960" dirty="0">
                <a:solidFill>
                  <a:srgbClr val="000000"/>
                </a:solidFill>
              </a:rPr>
              <a:t>2. </a:t>
            </a:r>
            <a:r>
              <a:rPr lang="en-US" altLang="en-US" sz="3960" dirty="0"/>
              <a:t>Review VTPBiS Professional Learning Calendar and prioritize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70" y="1623061"/>
            <a:ext cx="7515860" cy="52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73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77190" indent="-377190" algn="l">
              <a:spcBef>
                <a:spcPts val="440"/>
              </a:spcBef>
              <a:buClr>
                <a:srgbClr val="000000"/>
              </a:buClr>
            </a:pPr>
            <a:r>
              <a:rPr lang="en-US" altLang="en-US" sz="3960" dirty="0"/>
              <a:t>3.  Use the VTPBiS Coordinators 	Handbook to understand your role</a:t>
            </a:r>
          </a:p>
        </p:txBody>
      </p:sp>
      <p:pic>
        <p:nvPicPr>
          <p:cNvPr id="1863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0" y="1834357"/>
            <a:ext cx="3957320" cy="5783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377190" indent="-377190" algn="l">
              <a:spcBef>
                <a:spcPts val="440"/>
              </a:spcBef>
              <a:buClr>
                <a:srgbClr val="000000"/>
              </a:buClr>
            </a:pPr>
            <a:r>
              <a:rPr lang="en-US" altLang="en-US" sz="3960" dirty="0"/>
              <a:t>4.  Summer Homework: Consider creating/finishing/revising your Staff Handbook</a:t>
            </a:r>
          </a:p>
        </p:txBody>
      </p:sp>
      <p:pic>
        <p:nvPicPr>
          <p:cNvPr id="1873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2386172"/>
            <a:ext cx="4945380" cy="5140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9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11" y="1205707"/>
            <a:ext cx="4224179" cy="30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4" y="4249420"/>
            <a:ext cx="2877820" cy="340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71206">
            <a:off x="846932" y="1544479"/>
            <a:ext cx="2870835" cy="214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0" name="TextBox 10"/>
          <p:cNvSpPr txBox="1">
            <a:spLocks noChangeArrowheads="1"/>
          </p:cNvSpPr>
          <p:nvPr/>
        </p:nvSpPr>
        <p:spPr bwMode="auto">
          <a:xfrm rot="-2095416">
            <a:off x="2641270" y="3382681"/>
            <a:ext cx="100745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</a:rPr>
              <a:t>Data</a:t>
            </a:r>
          </a:p>
        </p:txBody>
      </p:sp>
      <p:sp>
        <p:nvSpPr>
          <p:cNvPr id="188421" name="TextBox 11"/>
          <p:cNvSpPr txBox="1">
            <a:spLocks noChangeArrowheads="1"/>
          </p:cNvSpPr>
          <p:nvPr/>
        </p:nvSpPr>
        <p:spPr bwMode="auto">
          <a:xfrm rot="1682826">
            <a:off x="5562426" y="3536351"/>
            <a:ext cx="261988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</a:rPr>
              <a:t>Communicate</a:t>
            </a:r>
          </a:p>
        </p:txBody>
      </p:sp>
      <p:sp>
        <p:nvSpPr>
          <p:cNvPr id="188422" name="TextBox 12"/>
          <p:cNvSpPr txBox="1">
            <a:spLocks noChangeArrowheads="1"/>
          </p:cNvSpPr>
          <p:nvPr/>
        </p:nvSpPr>
        <p:spPr bwMode="auto">
          <a:xfrm rot="-2116284">
            <a:off x="2358460" y="6129531"/>
            <a:ext cx="33769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</a:rPr>
              <a:t>Share Information</a:t>
            </a:r>
          </a:p>
        </p:txBody>
      </p:sp>
      <p:pic>
        <p:nvPicPr>
          <p:cNvPr id="18842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45" y="4621372"/>
            <a:ext cx="3939540" cy="250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4" name="TextBox 14"/>
          <p:cNvSpPr txBox="1">
            <a:spLocks noChangeArrowheads="1"/>
          </p:cNvSpPr>
          <p:nvPr/>
        </p:nvSpPr>
        <p:spPr bwMode="auto">
          <a:xfrm>
            <a:off x="6083935" y="6942138"/>
            <a:ext cx="20817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</a:rPr>
              <a:t>Participate</a:t>
            </a:r>
          </a:p>
        </p:txBody>
      </p:sp>
      <p:sp>
        <p:nvSpPr>
          <p:cNvPr id="1884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180" b="1"/>
              <a:t>The elements necessary to sustain PBIS include:</a:t>
            </a:r>
            <a:endParaRPr lang="en-US" altLang="en-US" sz="418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3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6" descr="http://yakketyyakllc.com/wp-content/uploads/2014/11/Pinterest_logo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04" y="4637087"/>
            <a:ext cx="3848735" cy="25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6" name="Rectangle 1"/>
          <p:cNvSpPr>
            <a:spLocks noChangeArrowheads="1"/>
          </p:cNvSpPr>
          <p:nvPr/>
        </p:nvSpPr>
        <p:spPr bwMode="auto">
          <a:xfrm rot="-1646119">
            <a:off x="-274860" y="4072897"/>
            <a:ext cx="744915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640">
                <a:hlinkClick r:id="rId4"/>
              </a:rPr>
              <a:t>https://www.facebook.com/groups/PBiSVermont/</a:t>
            </a:r>
            <a:endParaRPr lang="en-US" altLang="en-US" sz="2640"/>
          </a:p>
          <a:p>
            <a:endParaRPr lang="en-US" altLang="en-US" sz="2640"/>
          </a:p>
        </p:txBody>
      </p:sp>
      <p:pic>
        <p:nvPicPr>
          <p:cNvPr id="19046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7540">
            <a:off x="90805" y="2098040"/>
            <a:ext cx="5029200" cy="25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78">
            <a:off x="6494304" y="2038668"/>
            <a:ext cx="3366770" cy="273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2769553" y="7025958"/>
            <a:ext cx="511935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640">
                <a:hlinkClick r:id="rId7"/>
              </a:rPr>
              <a:t>https://www.pinterest.com/vtpbis/</a:t>
            </a:r>
            <a:endParaRPr lang="en-US" altLang="en-US" sz="2640"/>
          </a:p>
          <a:p>
            <a:endParaRPr lang="en-US" altLang="en-US" sz="2640"/>
          </a:p>
        </p:txBody>
      </p:sp>
      <p:sp>
        <p:nvSpPr>
          <p:cNvPr id="190470" name="AutoShape 2" descr="mage result for pinterest"/>
          <p:cNvSpPr>
            <a:spLocks noChangeAspect="1" noChangeArrowheads="1"/>
          </p:cNvSpPr>
          <p:nvPr/>
        </p:nvSpPr>
        <p:spPr bwMode="auto">
          <a:xfrm>
            <a:off x="0" y="114300"/>
            <a:ext cx="3352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640"/>
          </a:p>
        </p:txBody>
      </p:sp>
      <p:sp>
        <p:nvSpPr>
          <p:cNvPr id="190471" name="Rectangle 2"/>
          <p:cNvSpPr>
            <a:spLocks noChangeArrowheads="1"/>
          </p:cNvSpPr>
          <p:nvPr/>
        </p:nvSpPr>
        <p:spPr bwMode="auto">
          <a:xfrm>
            <a:off x="6277769" y="4713923"/>
            <a:ext cx="4552473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640">
                <a:hlinkClick r:id="rId8"/>
              </a:rPr>
              <a:t>https://twitter.com/vtpbis</a:t>
            </a:r>
            <a:endParaRPr lang="en-US" altLang="en-US" sz="2640"/>
          </a:p>
          <a:p>
            <a:endParaRPr lang="en-US" altLang="en-US" sz="2640"/>
          </a:p>
        </p:txBody>
      </p:sp>
      <p:sp>
        <p:nvSpPr>
          <p:cNvPr id="19047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Stay Connected</a:t>
            </a:r>
          </a:p>
        </p:txBody>
      </p:sp>
    </p:spTree>
    <p:extLst>
      <p:ext uri="{BB962C8B-B14F-4D97-AF65-F5344CB8AC3E}">
        <p14:creationId xmlns:p14="http://schemas.microsoft.com/office/powerpoint/2010/main" val="47289394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Content Placeholder 2"/>
          <p:cNvSpPr>
            <a:spLocks noGrp="1"/>
          </p:cNvSpPr>
          <p:nvPr>
            <p:ph type="subTitle" idx="1"/>
          </p:nvPr>
        </p:nvSpPr>
        <p:spPr>
          <a:xfrm>
            <a:off x="1608558" y="914400"/>
            <a:ext cx="7040880" cy="33792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9680" b="1" dirty="0">
                <a:solidFill>
                  <a:srgbClr val="000000"/>
                </a:solidFill>
              </a:rPr>
              <a:t>THANK YOU!</a:t>
            </a:r>
          </a:p>
          <a:p>
            <a:pPr eaLnBrk="1" hangingPunct="1"/>
            <a:r>
              <a:rPr lang="en-US" altLang="en-US" sz="9680" b="1" dirty="0">
                <a:solidFill>
                  <a:srgbClr val="000000"/>
                </a:solidFill>
              </a:rPr>
              <a:t>Safe Travels!</a:t>
            </a:r>
          </a:p>
        </p:txBody>
      </p:sp>
    </p:spTree>
    <p:extLst>
      <p:ext uri="{BB962C8B-B14F-4D97-AF65-F5344CB8AC3E}">
        <p14:creationId xmlns:p14="http://schemas.microsoft.com/office/powerpoint/2010/main" val="315539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608" y="1119478"/>
            <a:ext cx="9700951" cy="5522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93950">
              <a:lnSpc>
                <a:spcPct val="100000"/>
              </a:lnSpc>
            </a:pPr>
            <a:r>
              <a:rPr sz="2550" u="heavy" spc="-20" dirty="0" smtClean="0">
                <a:solidFill>
                  <a:srgbClr val="F7B615"/>
                </a:solidFill>
                <a:latin typeface="Century Gothic"/>
                <a:cs typeface="Century Gothic"/>
              </a:rPr>
              <a:t>http</a:t>
            </a:r>
            <a:r>
              <a:rPr sz="2550" u="heavy" spc="-10" dirty="0" smtClean="0">
                <a:solidFill>
                  <a:srgbClr val="F7B615"/>
                </a:solidFill>
                <a:latin typeface="Century Gothic"/>
                <a:cs typeface="Century Gothic"/>
              </a:rPr>
              <a:t>s:</a:t>
            </a:r>
            <a:r>
              <a:rPr sz="2550" u="heavy" spc="-15" dirty="0" smtClean="0">
                <a:solidFill>
                  <a:srgbClr val="F7B615"/>
                </a:solidFill>
                <a:latin typeface="Century Gothic"/>
                <a:cs typeface="Century Gothic"/>
              </a:rPr>
              <a:t>//v</a:t>
            </a:r>
            <a:r>
              <a:rPr sz="2550" u="heavy" spc="-5" dirty="0" smtClean="0">
                <a:solidFill>
                  <a:srgbClr val="F7B615"/>
                </a:solidFill>
                <a:latin typeface="Century Gothic"/>
                <a:cs typeface="Century Gothic"/>
              </a:rPr>
              <a:t>i</a:t>
            </a:r>
            <a:r>
              <a:rPr sz="2550" u="heavy" spc="-25" dirty="0" smtClean="0">
                <a:solidFill>
                  <a:srgbClr val="F7B615"/>
                </a:solidFill>
                <a:latin typeface="Century Gothic"/>
                <a:cs typeface="Century Gothic"/>
              </a:rPr>
              <a:t>me</a:t>
            </a:r>
            <a:r>
              <a:rPr sz="2550" u="heavy" spc="-20" dirty="0" smtClean="0">
                <a:solidFill>
                  <a:srgbClr val="F7B615"/>
                </a:solidFill>
                <a:latin typeface="Century Gothic"/>
                <a:cs typeface="Century Gothic"/>
              </a:rPr>
              <a:t>o.com/7</a:t>
            </a:r>
            <a:r>
              <a:rPr sz="2550" u="heavy" spc="-15" dirty="0" smtClean="0">
                <a:solidFill>
                  <a:srgbClr val="F7B615"/>
                </a:solidFill>
                <a:latin typeface="Century Gothic"/>
                <a:cs typeface="Century Gothic"/>
              </a:rPr>
              <a:t>3172036</a:t>
            </a:r>
            <a:endParaRPr sz="2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905" y="6712597"/>
            <a:ext cx="3131362" cy="747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4720" y="3281940"/>
            <a:ext cx="4156535" cy="2494634"/>
          </a:xfrm>
          <a:custGeom>
            <a:avLst/>
            <a:gdLst/>
            <a:ahLst/>
            <a:cxnLst/>
            <a:rect l="l" t="t" r="r" b="b"/>
            <a:pathLst>
              <a:path w="4156535" h="2494634">
                <a:moveTo>
                  <a:pt x="0" y="0"/>
                </a:moveTo>
                <a:lnTo>
                  <a:pt x="4156535" y="0"/>
                </a:lnTo>
                <a:lnTo>
                  <a:pt x="4156535" y="2494634"/>
                </a:lnTo>
                <a:lnTo>
                  <a:pt x="0" y="2494634"/>
                </a:lnTo>
                <a:lnTo>
                  <a:pt x="0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720" y="3281940"/>
            <a:ext cx="4156535" cy="2494633"/>
          </a:xfrm>
          <a:custGeom>
            <a:avLst/>
            <a:gdLst/>
            <a:ahLst/>
            <a:cxnLst/>
            <a:rect l="l" t="t" r="r" b="b"/>
            <a:pathLst>
              <a:path w="4156535" h="2494633">
                <a:moveTo>
                  <a:pt x="0" y="0"/>
                </a:moveTo>
                <a:lnTo>
                  <a:pt x="4156535" y="0"/>
                </a:lnTo>
                <a:lnTo>
                  <a:pt x="4156535" y="2494633"/>
                </a:lnTo>
                <a:lnTo>
                  <a:pt x="0" y="2494633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6910" y="3281940"/>
            <a:ext cx="4156534" cy="2494634"/>
          </a:xfrm>
          <a:custGeom>
            <a:avLst/>
            <a:gdLst/>
            <a:ahLst/>
            <a:cxnLst/>
            <a:rect l="l" t="t" r="r" b="b"/>
            <a:pathLst>
              <a:path w="4156534" h="2494634">
                <a:moveTo>
                  <a:pt x="0" y="0"/>
                </a:moveTo>
                <a:lnTo>
                  <a:pt x="4156534" y="0"/>
                </a:lnTo>
                <a:lnTo>
                  <a:pt x="4156534" y="2494634"/>
                </a:lnTo>
                <a:lnTo>
                  <a:pt x="0" y="2494634"/>
                </a:lnTo>
                <a:lnTo>
                  <a:pt x="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6910" y="3281940"/>
            <a:ext cx="4156535" cy="2494633"/>
          </a:xfrm>
          <a:custGeom>
            <a:avLst/>
            <a:gdLst/>
            <a:ahLst/>
            <a:cxnLst/>
            <a:rect l="l" t="t" r="r" b="b"/>
            <a:pathLst>
              <a:path w="4156535" h="2494633">
                <a:moveTo>
                  <a:pt x="0" y="0"/>
                </a:moveTo>
                <a:lnTo>
                  <a:pt x="4156535" y="0"/>
                </a:lnTo>
                <a:lnTo>
                  <a:pt x="4156535" y="2494633"/>
                </a:lnTo>
                <a:lnTo>
                  <a:pt x="0" y="2494633"/>
                </a:lnTo>
                <a:lnTo>
                  <a:pt x="0" y="0"/>
                </a:lnTo>
                <a:close/>
              </a:path>
            </a:pathLst>
          </a:custGeom>
          <a:ln w="280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8608" y="3744609"/>
            <a:ext cx="9701530" cy="3776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9675" marR="667385" indent="-334010">
              <a:lnSpc>
                <a:spcPts val="4140"/>
              </a:lnSpc>
              <a:tabLst>
                <a:tab pos="5246370" algn="l"/>
                <a:tab pos="5433060" algn="l"/>
              </a:tabLst>
            </a:pPr>
            <a:r>
              <a:rPr sz="3900" spc="-12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rauma</a:t>
            </a:r>
            <a:r>
              <a:rPr sz="39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39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		</a:t>
            </a:r>
            <a:r>
              <a:rPr sz="3900" spc="-12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rauma</a:t>
            </a:r>
            <a:r>
              <a:rPr sz="39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39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how the</a:t>
            </a:r>
            <a:r>
              <a:rPr sz="39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390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essful	</a:t>
            </a:r>
            <a:r>
              <a:rPr sz="39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ou</a:t>
            </a:r>
            <a:r>
              <a:rPr sz="39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experience</a:t>
            </a:r>
            <a:endParaRPr sz="3900">
              <a:latin typeface="Century Gothic"/>
              <a:cs typeface="Century Gothic"/>
            </a:endParaRPr>
          </a:p>
          <a:p>
            <a:pPr marL="1868805">
              <a:lnSpc>
                <a:spcPts val="4195"/>
              </a:lnSpc>
              <a:tabLst>
                <a:tab pos="5973445" algn="l"/>
              </a:tabLst>
            </a:pPr>
            <a:r>
              <a:rPr sz="39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even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	</a:t>
            </a:r>
            <a:r>
              <a:rPr sz="39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3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9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event</a:t>
            </a:r>
            <a:endParaRPr sz="3900">
              <a:latin typeface="Century Gothic"/>
              <a:cs typeface="Century Gothic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8"/>
              </a:spcBef>
            </a:pPr>
            <a:endParaRPr sz="1100"/>
          </a:p>
          <a:p>
            <a:pPr marL="8297545" marR="180975" indent="719455" algn="r">
              <a:lnSpc>
                <a:spcPct val="102099"/>
              </a:lnSpc>
            </a:pP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135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r>
              <a:rPr sz="135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35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ommunity</a:t>
            </a:r>
            <a:endParaRPr sz="1350">
              <a:latin typeface="Times New Roman"/>
              <a:cs typeface="Times New Roman"/>
            </a:endParaRPr>
          </a:p>
          <a:p>
            <a:pPr marR="180975" algn="r">
              <a:lnSpc>
                <a:spcPct val="100000"/>
              </a:lnSpc>
              <a:spcBef>
                <a:spcPts val="30"/>
              </a:spcBef>
            </a:pPr>
            <a:r>
              <a:rPr sz="135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Inclusion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10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b="1" spc="-145" dirty="0" smtClean="0">
                <a:solidFill>
                  <a:srgbClr val="FFFFFF"/>
                </a:solidFill>
                <a:latin typeface="Century Gothic"/>
                <a:cs typeface="Century Gothic"/>
              </a:rPr>
              <a:t>Wha</a:t>
            </a:r>
            <a:r>
              <a:rPr sz="4250" b="1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25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1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425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50" b="1" spc="-2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b="1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trauma?</a:t>
            </a:r>
            <a:endParaRPr sz="4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608" y="1699005"/>
            <a:ext cx="9700952" cy="5822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290" y="2507649"/>
            <a:ext cx="2101872" cy="566050"/>
          </a:xfrm>
          <a:custGeom>
            <a:avLst/>
            <a:gdLst/>
            <a:ahLst/>
            <a:cxnLst/>
            <a:rect l="l" t="t" r="r" b="b"/>
            <a:pathLst>
              <a:path w="2101872" h="566050">
                <a:moveTo>
                  <a:pt x="0" y="0"/>
                </a:moveTo>
                <a:lnTo>
                  <a:pt x="2101872" y="0"/>
                </a:lnTo>
                <a:lnTo>
                  <a:pt x="2101872" y="566050"/>
                </a:lnTo>
                <a:lnTo>
                  <a:pt x="0" y="566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4467" y="2646412"/>
            <a:ext cx="169926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 smtClean="0">
                <a:latin typeface="Century Gothic"/>
                <a:cs typeface="Century Gothic"/>
              </a:rPr>
              <a:t>Unpredictable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65529" y="3801479"/>
            <a:ext cx="2101872" cy="566050"/>
          </a:xfrm>
          <a:custGeom>
            <a:avLst/>
            <a:gdLst/>
            <a:ahLst/>
            <a:cxnLst/>
            <a:rect l="l" t="t" r="r" b="b"/>
            <a:pathLst>
              <a:path w="2101872" h="566050">
                <a:moveTo>
                  <a:pt x="0" y="0"/>
                </a:moveTo>
                <a:lnTo>
                  <a:pt x="2101872" y="0"/>
                </a:lnTo>
                <a:lnTo>
                  <a:pt x="2101872" y="566050"/>
                </a:lnTo>
                <a:lnTo>
                  <a:pt x="0" y="566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47975" y="3940241"/>
            <a:ext cx="174180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 smtClean="0">
                <a:latin typeface="Century Gothic"/>
                <a:cs typeface="Century Gothic"/>
              </a:rPr>
              <a:t>Overwhelming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90766" y="2992836"/>
            <a:ext cx="2101872" cy="566050"/>
          </a:xfrm>
          <a:custGeom>
            <a:avLst/>
            <a:gdLst/>
            <a:ahLst/>
            <a:cxnLst/>
            <a:rect l="l" t="t" r="r" b="b"/>
            <a:pathLst>
              <a:path w="2101872" h="566050">
                <a:moveTo>
                  <a:pt x="0" y="0"/>
                </a:moveTo>
                <a:lnTo>
                  <a:pt x="2101872" y="0"/>
                </a:lnTo>
                <a:lnTo>
                  <a:pt x="2101872" y="566050"/>
                </a:lnTo>
                <a:lnTo>
                  <a:pt x="0" y="566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42908" y="3131597"/>
            <a:ext cx="140271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 smtClean="0">
                <a:latin typeface="Century Gothic"/>
                <a:cs typeface="Century Gothic"/>
              </a:rPr>
              <a:t>Threatening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16004" y="4124936"/>
            <a:ext cx="2101872" cy="566050"/>
          </a:xfrm>
          <a:custGeom>
            <a:avLst/>
            <a:gdLst/>
            <a:ahLst/>
            <a:cxnLst/>
            <a:rect l="l" t="t" r="r" b="b"/>
            <a:pathLst>
              <a:path w="2101872" h="566050">
                <a:moveTo>
                  <a:pt x="0" y="0"/>
                </a:moveTo>
                <a:lnTo>
                  <a:pt x="2101872" y="0"/>
                </a:lnTo>
                <a:lnTo>
                  <a:pt x="2101872" y="566050"/>
                </a:lnTo>
                <a:lnTo>
                  <a:pt x="0" y="566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922080" y="4263698"/>
            <a:ext cx="149542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 smtClean="0">
                <a:latin typeface="Century Gothic"/>
                <a:cs typeface="Century Gothic"/>
              </a:rPr>
              <a:t>Meaningless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88434" y="728633"/>
            <a:ext cx="2735127" cy="1765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608" y="243447"/>
            <a:ext cx="9700952" cy="7277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9339" y="360252"/>
            <a:ext cx="6153171" cy="6918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0115" y="2184191"/>
            <a:ext cx="970094" cy="1536423"/>
          </a:xfrm>
          <a:custGeom>
            <a:avLst/>
            <a:gdLst/>
            <a:ahLst/>
            <a:cxnLst/>
            <a:rect l="l" t="t" r="r" b="b"/>
            <a:pathLst>
              <a:path w="970094" h="1536423">
                <a:moveTo>
                  <a:pt x="0" y="0"/>
                </a:moveTo>
                <a:lnTo>
                  <a:pt x="970094" y="0"/>
                </a:lnTo>
                <a:lnTo>
                  <a:pt x="970094" y="1536423"/>
                </a:lnTo>
                <a:lnTo>
                  <a:pt x="0" y="1536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72744" y="1585125"/>
            <a:ext cx="955675" cy="2308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650" spc="-75" dirty="0" smtClean="0">
                <a:solidFill>
                  <a:srgbClr val="FF0000"/>
                </a:solidFill>
                <a:latin typeface="Book Antiqua"/>
                <a:cs typeface="Book Antiqua"/>
              </a:rPr>
              <a:t>4</a:t>
            </a:r>
            <a:endParaRPr sz="1465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6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6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</TotalTime>
  <Words>2496</Words>
  <Application>Microsoft Macintosh PowerPoint</Application>
  <PresentationFormat>Custom</PresentationFormat>
  <Paragraphs>703</Paragraphs>
  <Slides>68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Office Theme</vt:lpstr>
      <vt:lpstr>1_Office Theme</vt:lpstr>
      <vt:lpstr>2_Office Theme</vt:lpstr>
      <vt:lpstr>PowerPoint Presentation</vt:lpstr>
      <vt:lpstr>PowerPoint Presentation</vt:lpstr>
      <vt:lpstr>BSP Strategies Based on FBA</vt:lpstr>
      <vt:lpstr>F-BSP Strategy Types</vt:lpstr>
      <vt:lpstr>Selecting Strategies</vt:lpstr>
      <vt:lpstr>Setting Event Strategies</vt:lpstr>
      <vt:lpstr>https://vimeo.com/73172036</vt:lpstr>
      <vt:lpstr>What is trauma?</vt:lpstr>
      <vt:lpstr>PowerPoint Presentation</vt:lpstr>
      <vt:lpstr>Basic Concepts</vt:lpstr>
      <vt:lpstr>General Strategies</vt:lpstr>
      <vt:lpstr>When should you refer?</vt:lpstr>
      <vt:lpstr>PowerPoint Presentation</vt:lpstr>
      <vt:lpstr>Taking Care of Yourself</vt:lpstr>
      <vt:lpstr>PowerPoint Presentation</vt:lpstr>
      <vt:lpstr>PowerPoint Presentation</vt:lpstr>
      <vt:lpstr>Antecedent Strategies</vt:lpstr>
      <vt:lpstr>PowerPoint Presentation</vt:lpstr>
      <vt:lpstr>PowerPoint Presentation</vt:lpstr>
      <vt:lpstr>PowerPoint Presentation</vt:lpstr>
      <vt:lpstr>Classification of Social Skills</vt:lpstr>
      <vt:lpstr>Universal screening will help you…</vt:lpstr>
      <vt:lpstr>Social Skills Basics</vt:lpstr>
      <vt:lpstr>Instructional Approach</vt:lpstr>
      <vt:lpstr>Social Skills Instruction at the  Intensive Level</vt:lpstr>
      <vt:lpstr>Some SEL Examples</vt:lpstr>
      <vt:lpstr>Consequence Strategies</vt:lpstr>
      <vt:lpstr>PowerPoint Presentation</vt:lpstr>
      <vt:lpstr>Supports and Practices</vt:lpstr>
      <vt:lpstr>Resources for Interventions</vt:lpstr>
      <vt:lpstr>PowerPoint Presentation</vt:lpstr>
      <vt:lpstr>PowerPoint Presentation</vt:lpstr>
      <vt:lpstr>PowerPoint Presentation</vt:lpstr>
      <vt:lpstr>Homework</vt:lpstr>
      <vt:lpstr>PowerPoint Presentation</vt:lpstr>
      <vt:lpstr>Review Team Time</vt:lpstr>
      <vt:lpstr>PowerPoint Presentation</vt:lpstr>
      <vt:lpstr>Step 5: Evaluation</vt:lpstr>
      <vt:lpstr>Short Term Goals</vt:lpstr>
      <vt:lpstr>Collecting Baseline Data</vt:lpstr>
      <vt:lpstr>Measuring Goals</vt:lpstr>
      <vt:lpstr>Examples</vt:lpstr>
      <vt:lpstr>Example: Tracking Behaviors</vt:lpstr>
      <vt:lpstr>Measuring Fidelity</vt:lpstr>
      <vt:lpstr>PowerPoint Presentation</vt:lpstr>
      <vt:lpstr>Behavior is improving</vt:lpstr>
      <vt:lpstr>Behavior is NOT improving</vt:lpstr>
      <vt:lpstr>PowerPoint Presentation</vt:lpstr>
      <vt:lpstr>CRISIS PLAN</vt:lpstr>
      <vt:lpstr>School-wide Crisis Plan</vt:lpstr>
      <vt:lpstr>School Crisis Team</vt:lpstr>
      <vt:lpstr>of a Crisis</vt:lpstr>
      <vt:lpstr>Crisis Prevention/Intervention Plan</vt:lpstr>
      <vt:lpstr>PowerPoint Presentation</vt:lpstr>
      <vt:lpstr>PowerPoint Presentation</vt:lpstr>
      <vt:lpstr>Relationships with Partners</vt:lpstr>
      <vt:lpstr>PowerPoint Presentation</vt:lpstr>
      <vt:lpstr>Follow Up &amp; Next Steps</vt:lpstr>
      <vt:lpstr>Where do we go from here…     thoughts and/or questions…</vt:lpstr>
      <vt:lpstr>Vermont PBIS System of Support </vt:lpstr>
      <vt:lpstr>Getting ready for next year….</vt:lpstr>
      <vt:lpstr>1. Consider securing resources for coaching support </vt:lpstr>
      <vt:lpstr>2. Review VTPBiS Professional Learning Calendar and prioritize activities</vt:lpstr>
      <vt:lpstr>3.  Use the VTPBiS Coordinators  Handbook to understand your role</vt:lpstr>
      <vt:lpstr>4.  Summer Homework: Consider creating/finishing/revising your Staff Handbook</vt:lpstr>
      <vt:lpstr>The elements necessary to sustain PBIS include:</vt:lpstr>
      <vt:lpstr>Stay Connected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Sherry Schoenberg</cp:lastModifiedBy>
  <cp:revision>11</cp:revision>
  <dcterms:created xsi:type="dcterms:W3CDTF">2016-02-23T19:24:43Z</dcterms:created>
  <dcterms:modified xsi:type="dcterms:W3CDTF">2016-06-12T17:16:37Z</dcterms:modified>
</cp:coreProperties>
</file>