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258" r:id="rId3"/>
    <p:sldId id="259" r:id="rId4"/>
    <p:sldId id="260" r:id="rId5"/>
    <p:sldId id="343" r:id="rId6"/>
    <p:sldId id="263" r:id="rId7"/>
    <p:sldId id="264" r:id="rId8"/>
    <p:sldId id="265" r:id="rId9"/>
    <p:sldId id="266" r:id="rId10"/>
    <p:sldId id="267" r:id="rId11"/>
    <p:sldId id="370" r:id="rId12"/>
    <p:sldId id="344" r:id="rId13"/>
    <p:sldId id="345" r:id="rId14"/>
    <p:sldId id="346" r:id="rId15"/>
    <p:sldId id="274" r:id="rId16"/>
    <p:sldId id="350" r:id="rId17"/>
    <p:sldId id="377" r:id="rId18"/>
    <p:sldId id="378" r:id="rId19"/>
    <p:sldId id="376" r:id="rId20"/>
    <p:sldId id="381" r:id="rId21"/>
    <p:sldId id="388" r:id="rId22"/>
    <p:sldId id="389" r:id="rId23"/>
    <p:sldId id="420" r:id="rId24"/>
    <p:sldId id="411" r:id="rId25"/>
    <p:sldId id="391" r:id="rId26"/>
    <p:sldId id="392" r:id="rId27"/>
    <p:sldId id="393" r:id="rId28"/>
    <p:sldId id="394" r:id="rId29"/>
    <p:sldId id="421" r:id="rId30"/>
    <p:sldId id="412" r:id="rId31"/>
    <p:sldId id="417" r:id="rId32"/>
    <p:sldId id="418" r:id="rId33"/>
    <p:sldId id="414" r:id="rId34"/>
    <p:sldId id="415" r:id="rId35"/>
    <p:sldId id="422" r:id="rId36"/>
    <p:sldId id="416" r:id="rId37"/>
    <p:sldId id="424" r:id="rId38"/>
    <p:sldId id="397" r:id="rId39"/>
    <p:sldId id="398" r:id="rId40"/>
    <p:sldId id="399" r:id="rId41"/>
    <p:sldId id="428" r:id="rId42"/>
    <p:sldId id="429" r:id="rId43"/>
    <p:sldId id="430" r:id="rId44"/>
    <p:sldId id="431" r:id="rId45"/>
    <p:sldId id="400" r:id="rId46"/>
    <p:sldId id="401" r:id="rId47"/>
    <p:sldId id="402" r:id="rId48"/>
    <p:sldId id="403" r:id="rId49"/>
    <p:sldId id="404" r:id="rId50"/>
    <p:sldId id="405" r:id="rId51"/>
    <p:sldId id="406" r:id="rId52"/>
    <p:sldId id="407" r:id="rId53"/>
    <p:sldId id="423" r:id="rId54"/>
    <p:sldId id="427"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1" r:id="rId69"/>
    <p:sldId id="452" r:id="rId70"/>
    <p:sldId id="453" r:id="rId71"/>
    <p:sldId id="454" r:id="rId72"/>
    <p:sldId id="455" r:id="rId73"/>
    <p:sldId id="456" r:id="rId74"/>
    <p:sldId id="457" r:id="rId75"/>
    <p:sldId id="433" r:id="rId76"/>
    <p:sldId id="341" r:id="rId77"/>
    <p:sldId id="342" r:id="rId78"/>
    <p:sldId id="458"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7676"/>
    <a:srgbClr val="E58482"/>
    <a:srgbClr val="BB8D24"/>
    <a:srgbClr val="D5A029"/>
    <a:srgbClr val="005500"/>
    <a:srgbClr val="D5AE35"/>
    <a:srgbClr val="AE0101"/>
    <a:srgbClr val="FF9390"/>
    <a:srgbClr val="FFD13F"/>
    <a:srgbClr val="FAFF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11" autoAdjust="0"/>
  </p:normalViewPr>
  <p:slideViewPr>
    <p:cSldViewPr snapToGrid="0" snapToObjects="1">
      <p:cViewPr>
        <p:scale>
          <a:sx n="75" d="100"/>
          <a:sy n="75" d="100"/>
        </p:scale>
        <p:origin x="-8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F1D14-7785-234E-9A56-5BD80792694A}" type="datetimeFigureOut">
              <a:rPr lang="en-US" smtClean="0"/>
              <a:t>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7F35C-04C9-F449-AB49-CBCCE2D1430B}" type="slidenum">
              <a:rPr lang="en-US" smtClean="0"/>
              <a:t>‹#›</a:t>
            </a:fld>
            <a:endParaRPr lang="en-US"/>
          </a:p>
        </p:txBody>
      </p:sp>
    </p:spTree>
    <p:extLst>
      <p:ext uri="{BB962C8B-B14F-4D97-AF65-F5344CB8AC3E}">
        <p14:creationId xmlns:p14="http://schemas.microsoft.com/office/powerpoint/2010/main" val="2923235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13AAF09-D75E-2B48-AD0F-52905A6C3D73}" type="slidenum">
              <a:rPr lang="en-US" sz="1200"/>
              <a:pPr eaLnBrk="1" hangingPunct="1"/>
              <a:t>6</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Segment 6</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0F4E206-E5D8-F94A-B4E7-AA424D32EA9F}" type="slidenum">
              <a:rPr lang="en-US" sz="1200"/>
              <a:pPr eaLnBrk="1" hangingPunct="1"/>
              <a:t>22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Segment 7</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0F846A3-37CE-F446-967D-F8B6BE153991}" type="slidenum">
              <a:rPr lang="en-US" sz="1200"/>
              <a:pPr eaLnBrk="1" hangingPunct="1"/>
              <a:t>28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Segment 5</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5902090-FA27-BC4D-ABA8-A1D8C97A2791}" type="slidenum">
              <a:rPr lang="en-US" sz="1200"/>
              <a:pPr eaLnBrk="1" hangingPunct="1"/>
              <a:t>34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Rectangle 3"/>
          <p:cNvSpPr>
            <a:spLocks noGrp="1"/>
          </p:cNvSpPr>
          <p:nvPr>
            <p:ph type="body" idx="1"/>
          </p:nvPr>
        </p:nvSpPr>
        <p:spPr bwMode="auto">
          <a:xfrm>
            <a:off x="304800" y="4343400"/>
            <a:ext cx="6324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atin typeface="Calibri" charset="0"/>
                <a:ea typeface="ＭＳ Ｐゴシック" charset="0"/>
              </a:rPr>
              <a:t>What response immediately follows the behavior can either stop the problem behavior from continuing or maintain it to continue to happen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Segment 8</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8AC2A39-E56D-544B-89A1-CA46DACC6DDA}" type="slidenum">
              <a:rPr lang="en-US" sz="1200"/>
              <a:pPr eaLnBrk="1" hangingPunct="1"/>
              <a:t>47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Segment Nine</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92542A1-D165-2F4B-B8B6-A82647118B48}" type="slidenum">
              <a:rPr lang="en-US" sz="1200"/>
              <a:pPr eaLnBrk="1" hangingPunct="1"/>
              <a:t>52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2DA1672-3DC3-5D4A-B5BB-EBD22E9BFD10}" type="slidenum">
              <a:rPr lang="en-US">
                <a:cs typeface="MS PGothic" charset="0"/>
              </a:rPr>
              <a:pPr fontAlgn="base">
                <a:spcBef>
                  <a:spcPct val="0"/>
                </a:spcBef>
                <a:spcAft>
                  <a:spcPct val="0"/>
                </a:spcAft>
              </a:pPr>
              <a:t>56</a:t>
            </a:fld>
            <a:endParaRPr lang="en-US">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15 minutes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BA025EB5-1246-AD4D-9F38-6AC3A5DD4654}" type="slidenum">
              <a:rPr lang="en-US">
                <a:cs typeface="MS PGothic" charset="0"/>
              </a:rPr>
              <a:pPr fontAlgn="base">
                <a:spcBef>
                  <a:spcPct val="0"/>
                </a:spcBef>
                <a:spcAft>
                  <a:spcPct val="0"/>
                </a:spcAft>
              </a:pPr>
              <a:t>57</a:t>
            </a:fld>
            <a:endParaRPr lang="en-US">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D4E1175-949F-7042-AEA7-006A3DA5E516}" type="slidenum">
              <a:rPr lang="en-US">
                <a:latin typeface="Arial" charset="0"/>
                <a:cs typeface="Arial" charset="0"/>
              </a:rPr>
              <a:pPr fontAlgn="base">
                <a:spcBef>
                  <a:spcPct val="0"/>
                </a:spcBef>
                <a:spcAft>
                  <a:spcPct val="0"/>
                </a:spcAft>
              </a:pPr>
              <a:t>60</a:t>
            </a:fld>
            <a:endParaRPr lang="en-US">
              <a:latin typeface="Arial" charset="0"/>
              <a:cs typeface="Arial" charset="0"/>
            </a:endParaRPr>
          </a:p>
        </p:txBody>
      </p:sp>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fld id="{C86F0668-63AA-E842-96FA-BAC0AD7A7DFB}" type="slidenum">
              <a:rPr lang="en-US" sz="1200">
                <a:latin typeface="Arial" charset="0"/>
                <a:cs typeface="Arial" charset="0"/>
              </a:rPr>
              <a:pPr algn="r"/>
              <a:t>60</a:t>
            </a:fld>
            <a:endParaRPr lang="en-US" sz="1200">
              <a:latin typeface="Arial" charset="0"/>
              <a:cs typeface="Arial" charset="0"/>
            </a:endParaRPr>
          </a:p>
        </p:txBody>
      </p:sp>
      <p:sp>
        <p:nvSpPr>
          <p:cNvPr id="266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C24CA4E-953C-1D4D-BDDA-7059848226B2}" type="slidenum">
              <a:rPr lang="en-US">
                <a:cs typeface="Arial" charset="0"/>
              </a:rPr>
              <a:pPr fontAlgn="base">
                <a:spcBef>
                  <a:spcPct val="0"/>
                </a:spcBef>
                <a:spcAft>
                  <a:spcPct val="0"/>
                </a:spcAft>
              </a:pPr>
              <a:t>62</a:t>
            </a:fld>
            <a:endParaRPr lang="en-US">
              <a:cs typeface="Arial" charset="0"/>
            </a:endParaRPr>
          </a:p>
        </p:txBody>
      </p:sp>
      <p:sp>
        <p:nvSpPr>
          <p:cNvPr id="27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03" tIns="44600" rIns="89203" bIns="44600"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fld id="{AD759DFC-F5C4-E549-AE4A-1C5F89E02169}" type="slidenum">
              <a:rPr lang="en-US" sz="1100">
                <a:latin typeface="Arial" charset="0"/>
                <a:cs typeface="Arial" charset="0"/>
              </a:rPr>
              <a:pPr algn="r"/>
              <a:t>62</a:t>
            </a:fld>
            <a:endParaRPr lang="en-US" sz="1100">
              <a:latin typeface="Arial" charset="0"/>
              <a:cs typeface="Arial" charset="0"/>
            </a:endParaRPr>
          </a:p>
        </p:txBody>
      </p:sp>
      <p:sp>
        <p:nvSpPr>
          <p:cNvPr id="2765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Vignette Part 2</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D55B2363-7A79-F24D-9538-24B610B6D812}" type="slidenum">
              <a:rPr lang="en-US" sz="1200"/>
              <a:pPr eaLnBrk="1" hangingPunct="1"/>
              <a:t>7</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cs typeface="Arial" charset="0"/>
            </a:endParaRPr>
          </a:p>
        </p:txBody>
      </p:sp>
      <p:sp>
        <p:nvSpPr>
          <p:cNvPr id="2867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endParaRPr lang="en-US">
              <a:latin typeface="Arial" charset="0"/>
              <a:cs typeface="Arial" charset="0"/>
            </a:endParaRPr>
          </a:p>
        </p:txBody>
      </p:sp>
      <p:sp>
        <p:nvSpPr>
          <p:cNvPr id="2867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B9407B9-FA98-FA41-ADF8-CBD437681958}" type="slidenum">
              <a:rPr lang="en-US">
                <a:latin typeface="Arial" charset="0"/>
                <a:cs typeface="Arial" charset="0"/>
              </a:rPr>
              <a:pPr fontAlgn="base">
                <a:spcBef>
                  <a:spcPct val="0"/>
                </a:spcBef>
                <a:spcAft>
                  <a:spcPct val="0"/>
                </a:spcAft>
              </a:pPr>
              <a:t>65</a:t>
            </a:fld>
            <a:endParaRPr lang="en-US">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906DC21-1964-3748-BB30-E70B12E8FDCE}" type="slidenum">
              <a:rPr lang="en-US"/>
              <a:pPr fontAlgn="base">
                <a:spcBef>
                  <a:spcPct val="0"/>
                </a:spcBef>
                <a:spcAft>
                  <a:spcPct val="0"/>
                </a:spcAft>
              </a:pPr>
              <a:t>68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Arial" charset="0"/>
              <a:cs typeface="Arial"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8DE266F-5115-1049-B05E-31A9EF468A95}" type="slidenum">
              <a:rPr lang="en-US">
                <a:latin typeface="Arial" charset="0"/>
                <a:cs typeface="Arial" charset="0"/>
              </a:rPr>
              <a:pPr fontAlgn="base">
                <a:spcBef>
                  <a:spcPct val="0"/>
                </a:spcBef>
                <a:spcAft>
                  <a:spcPct val="0"/>
                </a:spcAft>
              </a:pPr>
              <a:t>69</a:t>
            </a:fld>
            <a:endParaRPr lang="en-US">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atin typeface="Calibri" charset="0"/>
              </a:rPr>
              <a:t>ISIS-SWIS is the third application in the SWIS Suite.  Each of the three SWIS applications (SWIS; CICO-SWIS and ISIS-SWIS) is designed to assist school personnel to make effective and efficient decisions, and together the three applications follow the multi-tiered prevention model advocated within PBIS and RtI efforts.</a:t>
            </a:r>
          </a:p>
          <a:p>
            <a:pPr defTabSz="914400">
              <a:spcBef>
                <a:spcPct val="0"/>
              </a:spcBef>
            </a:pPr>
            <a:endParaRPr lang="en-US">
              <a:latin typeface="Calibri" charset="0"/>
            </a:endParaRPr>
          </a:p>
          <a:p>
            <a:pPr defTabSz="914400">
              <a:spcBef>
                <a:spcPct val="0"/>
              </a:spcBef>
            </a:pPr>
            <a:r>
              <a:rPr lang="en-US">
                <a:latin typeface="Calibri" charset="0"/>
              </a:rPr>
              <a:t>Tier 1: The </a:t>
            </a:r>
            <a:r>
              <a:rPr lang="en-US" b="1">
                <a:latin typeface="Calibri" charset="0"/>
              </a:rPr>
              <a:t>School-Wide Information System (SWIS)</a:t>
            </a:r>
            <a:r>
              <a:rPr lang="en-US">
                <a:latin typeface="Calibri" charset="0"/>
              </a:rPr>
              <a:t> is a web-based decision system designed to help school personnel to use office referral data to monitor progress of school-wide and individual student interventions. </a:t>
            </a:r>
          </a:p>
          <a:p>
            <a:pPr defTabSz="914400">
              <a:spcBef>
                <a:spcPct val="0"/>
              </a:spcBef>
            </a:pPr>
            <a:endParaRPr lang="en-US">
              <a:latin typeface="Calibri" charset="0"/>
            </a:endParaRPr>
          </a:p>
          <a:p>
            <a:pPr defTabSz="914400">
              <a:spcBef>
                <a:spcPct val="0"/>
              </a:spcBef>
            </a:pPr>
            <a:r>
              <a:rPr lang="en-US">
                <a:latin typeface="Calibri" charset="0"/>
              </a:rPr>
              <a:t>Tier 2: </a:t>
            </a:r>
            <a:r>
              <a:rPr lang="en-US" b="1">
                <a:latin typeface="Calibri" charset="0"/>
              </a:rPr>
              <a:t>CICO-SWIS</a:t>
            </a:r>
            <a:r>
              <a:rPr lang="en-US">
                <a:latin typeface="Calibri" charset="0"/>
              </a:rPr>
              <a:t> is a decision system for targeted or group-based interventions for students needing additional support beyond the Universal or Tier 1 system. </a:t>
            </a:r>
          </a:p>
          <a:p>
            <a:pPr defTabSz="914400">
              <a:spcBef>
                <a:spcPct val="0"/>
              </a:spcBef>
            </a:pPr>
            <a:endParaRPr lang="en-US">
              <a:latin typeface="Calibri" charset="0"/>
            </a:endParaRPr>
          </a:p>
          <a:p>
            <a:pPr defTabSz="914400">
              <a:spcBef>
                <a:spcPct val="0"/>
              </a:spcBef>
            </a:pPr>
            <a:r>
              <a:rPr lang="en-US">
                <a:latin typeface="Calibri" charset="0"/>
              </a:rPr>
              <a:t>Tier III: </a:t>
            </a:r>
            <a:r>
              <a:rPr lang="en-US" b="1">
                <a:latin typeface="Calibri" charset="0"/>
              </a:rPr>
              <a:t>ISIS-SWIS</a:t>
            </a:r>
            <a:r>
              <a:rPr lang="en-US">
                <a:latin typeface="Calibri" charset="0"/>
              </a:rPr>
              <a:t> is a decision system for students requiring more intensive and individualized supports in academics, social or mental health services.  </a:t>
            </a:r>
          </a:p>
          <a:p>
            <a:pPr defTabSz="914400">
              <a:spcBef>
                <a:spcPct val="0"/>
              </a:spcBef>
            </a:pPr>
            <a:endParaRPr lang="en-US">
              <a:latin typeface="Calibri" charset="0"/>
            </a:endParaRPr>
          </a:p>
          <a:p>
            <a:pPr defTabSz="914400">
              <a:spcBef>
                <a:spcPct val="0"/>
              </a:spcBef>
            </a:pPr>
            <a:r>
              <a:rPr lang="en-US">
                <a:latin typeface="Calibri" charset="0"/>
              </a:rPr>
              <a:t>* Note that this approach assumes that support at one level builds upon additional tiers of support. Students needing Tier III support are receiving all 3 tiers (not just individualized). </a:t>
            </a:r>
          </a:p>
          <a:p>
            <a:pPr defTabSz="914400">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87D5A2-F16C-AA4C-A9AD-92ED36F81C3D}" type="slidenum">
              <a:rPr lang="en-US"/>
              <a:pPr fontAlgn="base">
                <a:spcBef>
                  <a:spcPct val="0"/>
                </a:spcBef>
                <a:spcAft>
                  <a:spcPct val="0"/>
                </a:spcAft>
              </a:pPr>
              <a:t>73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What if the behavior intervention plan did not work?</a:t>
            </a:r>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1A02648-FA30-BE40-8C6D-3BD1EE13FF0E}" type="slidenum">
              <a:rPr lang="en-US" sz="1200"/>
              <a:pPr eaLnBrk="1" hangingPunct="1"/>
              <a:t>76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Segment 1</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DE29848-2FE7-5E4A-B962-82563367B3E6}" type="slidenum">
              <a:rPr lang="en-US" sz="1200"/>
              <a:pP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7AA945B-5118-A946-B39B-4AF13215FB26}" type="slidenum">
              <a:rPr lang="en-US" sz="1200"/>
              <a:pP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32E4855-9ADD-9247-B918-04D0D9E61BDB}" type="slidenum">
              <a:rPr lang="en-US" sz="1200">
                <a:solidFill>
                  <a:srgbClr val="000000"/>
                </a:solidFill>
                <a:latin typeface="Arial" charset="0"/>
                <a:cs typeface="Arial" charset="0"/>
              </a:rPr>
              <a:pPr eaLnBrk="1" hangingPunct="1"/>
              <a:t>15</a:t>
            </a:fld>
            <a:endParaRPr lang="en-US" sz="1200">
              <a:solidFill>
                <a:srgbClr val="000000"/>
              </a:solidFill>
              <a:latin typeface="Arial" charset="0"/>
              <a:cs typeface="Arial" charset="0"/>
            </a:endParaRPr>
          </a:p>
        </p:txBody>
      </p:sp>
      <p:sp>
        <p:nvSpPr>
          <p:cNvPr id="54274"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pPr eaLnBrk="1" hangingPunct="1"/>
            <a:endParaRPr lang="en-US">
              <a:latin typeface="Calibri" charset="0"/>
            </a:endParaRPr>
          </a:p>
        </p:txBody>
      </p:sp>
      <p:sp>
        <p:nvSpPr>
          <p:cNvPr id="54276" name="Slide Number Placeholder 3"/>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Calibri" charset="0"/>
                <a:ea typeface="ＭＳ Ｐゴシック" charset="0"/>
                <a:cs typeface="MS PGothic" charset="0"/>
              </a:defRPr>
            </a:lvl1pPr>
            <a:lvl2pPr marL="742950" indent="-285750" defTabSz="865188" eaLnBrk="0" hangingPunct="0">
              <a:defRPr sz="2400">
                <a:solidFill>
                  <a:schemeClr val="tx1"/>
                </a:solidFill>
                <a:latin typeface="Calibri" charset="0"/>
                <a:ea typeface="MS PGothic" charset="0"/>
                <a:cs typeface="MS PGothic" charset="0"/>
              </a:defRPr>
            </a:lvl2pPr>
            <a:lvl3pPr marL="1143000" indent="-228600" defTabSz="865188" eaLnBrk="0" hangingPunct="0">
              <a:defRPr sz="2400">
                <a:solidFill>
                  <a:schemeClr val="tx1"/>
                </a:solidFill>
                <a:latin typeface="Calibri" charset="0"/>
                <a:ea typeface="MS PGothic" charset="0"/>
                <a:cs typeface="MS PGothic" charset="0"/>
              </a:defRPr>
            </a:lvl3pPr>
            <a:lvl4pPr marL="1600200" indent="-228600" defTabSz="865188" eaLnBrk="0" hangingPunct="0">
              <a:defRPr sz="2400">
                <a:solidFill>
                  <a:schemeClr val="tx1"/>
                </a:solidFill>
                <a:latin typeface="Calibri" charset="0"/>
                <a:ea typeface="MS PGothic" charset="0"/>
                <a:cs typeface="MS PGothic" charset="0"/>
              </a:defRPr>
            </a:lvl4pPr>
            <a:lvl5pPr marL="2057400" indent="-228600" defTabSz="865188" eaLnBrk="0" hangingPunct="0">
              <a:defRPr sz="2400">
                <a:solidFill>
                  <a:schemeClr val="tx1"/>
                </a:solidFill>
                <a:latin typeface="Calibri"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5C3E54B1-860D-6A49-BCE1-DA91DFC58238}" type="slidenum">
              <a:rPr lang="en-US" sz="1200">
                <a:solidFill>
                  <a:srgbClr val="000000"/>
                </a:solidFill>
                <a:cs typeface="Arial" charset="0"/>
              </a:rPr>
              <a:pPr algn="r" eaLnBrk="1" hangingPunct="1"/>
              <a:t>15</a:t>
            </a:fld>
            <a:endParaRPr lang="en-US" sz="120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requires less physical effort and provide quicker, more reliable access to the pay-off than the problem behavior did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b="1" dirty="0" smtClean="0">
                <a:solidFill>
                  <a:srgbClr val="005500"/>
                </a:solidFill>
              </a:rPr>
              <a:t>Replacement Behaviors</a:t>
            </a:r>
          </a:p>
          <a:p>
            <a:pPr marL="0" indent="0">
              <a:buNone/>
            </a:pPr>
            <a:r>
              <a:rPr lang="en-US" b="1" dirty="0" smtClean="0">
                <a:solidFill>
                  <a:srgbClr val="005500"/>
                </a:solidFill>
              </a:rPr>
              <a:t>		</a:t>
            </a:r>
            <a:r>
              <a:rPr lang="en-US" sz="1200" dirty="0" smtClean="0"/>
              <a:t>an immediate attempt to reduce </a:t>
            </a:r>
            <a:r>
              <a:rPr lang="en-US" sz="1200" b="1" dirty="0" smtClean="0"/>
              <a:t>disruption</a:t>
            </a:r>
            <a:r>
              <a:rPr lang="en-US" sz="1200" dirty="0" smtClean="0"/>
              <a:t> and 		</a:t>
            </a:r>
            <a:r>
              <a:rPr lang="en-US" sz="1200" b="1" dirty="0" smtClean="0"/>
              <a:t>potentially dangerous </a:t>
            </a:r>
            <a:r>
              <a:rPr lang="en-US" sz="1200" dirty="0" smtClean="0"/>
              <a:t>behavior in the classroom</a:t>
            </a:r>
          </a:p>
          <a:p>
            <a:pPr marL="0" indent="0">
              <a:buNone/>
            </a:pPr>
            <a:r>
              <a:rPr lang="en-US" sz="1200" b="1" dirty="0" smtClean="0">
                <a:solidFill>
                  <a:srgbClr val="005500"/>
                </a:solidFill>
              </a:rPr>
              <a:t>		</a:t>
            </a:r>
            <a:r>
              <a:rPr lang="en-US" sz="1200" dirty="0" smtClean="0"/>
              <a:t>(take some of the pressure off the teacher)</a:t>
            </a:r>
          </a:p>
          <a:p>
            <a:pPr marL="0" indent="0">
              <a:buNone/>
            </a:pPr>
            <a:endParaRPr lang="en-US" sz="1200" dirty="0" smtClean="0"/>
          </a:p>
          <a:p>
            <a:pPr marL="0" indent="0">
              <a:buNone/>
            </a:pPr>
            <a:r>
              <a:rPr lang="en-US" sz="1200" dirty="0" smtClean="0"/>
              <a:t>		actively begin breaking down student’s habit of 		using problem behavior to meet their needs, by 		replacing it with a more acceptable replacement 		behavior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257F35C-04C9-F449-AB49-CBCCE2D1430B}" type="slidenum">
              <a:rPr lang="en-US" smtClean="0"/>
              <a:t>16</a:t>
            </a:fld>
            <a:endParaRPr lang="en-US"/>
          </a:p>
        </p:txBody>
      </p:sp>
    </p:spTree>
    <p:extLst>
      <p:ext uri="{BB962C8B-B14F-4D97-AF65-F5344CB8AC3E}">
        <p14:creationId xmlns:p14="http://schemas.microsoft.com/office/powerpoint/2010/main" val="44437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C955780-9DA2-2643-A071-2BB40ACF8CDB}" type="slidenum">
              <a:rPr lang="en-US" sz="1200"/>
              <a:pPr eaLnBrk="1" hangingPunct="1"/>
              <a:t>17</a:t>
            </a:fld>
            <a:endParaRPr lang="en-US" sz="1200"/>
          </a:p>
        </p:txBody>
      </p:sp>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9EDEFF29-EF5E-3F49-B528-BCA945B96BCB}" type="slidenum">
              <a:rPr lang="en-US" sz="1200">
                <a:latin typeface="Arial" charset="0"/>
              </a:rPr>
              <a:pPr algn="r" eaLnBrk="1" hangingPunct="1"/>
              <a:t>17</a:t>
            </a:fld>
            <a:endParaRPr lang="en-US" sz="1200">
              <a:latin typeface="Arial" charset="0"/>
            </a:endParaRPr>
          </a:p>
        </p:txBody>
      </p:sp>
      <p:sp>
        <p:nvSpPr>
          <p:cNvPr id="67587"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17" tIns="45709" rIns="91417" bIns="45709" numCol="1" anchor="t" anchorCtr="0" compatLnSpc="1">
            <a:prstTxWarp prst="textNoShape">
              <a:avLst/>
            </a:prstTxWarp>
          </a:bodyPr>
          <a:lstStyle/>
          <a:p>
            <a:pPr eaLnBrk="1" hangingPunct="1"/>
            <a:endParaRPr lang="en-US">
              <a:latin typeface="Calibri" charset="0"/>
            </a:endParaRPr>
          </a:p>
        </p:txBody>
      </p:sp>
      <p:sp>
        <p:nvSpPr>
          <p:cNvPr id="6758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8460C33-B960-A94A-ABF8-D6B0F6EC4ECB}" type="slidenum">
              <a:rPr lang="en-US" sz="1200"/>
              <a:pPr eaLnBrk="1" hangingPunct="1"/>
              <a:t>18</a:t>
            </a:fld>
            <a:endParaRPr lang="en-US" sz="1200"/>
          </a:p>
        </p:txBody>
      </p:sp>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053AD063-0DB5-CC49-968C-6E8AB01D222B}" type="slidenum">
              <a:rPr lang="en-US" sz="1200">
                <a:latin typeface="Arial" charset="0"/>
              </a:rPr>
              <a:pPr algn="r" eaLnBrk="1" hangingPunct="1"/>
              <a:t>18</a:t>
            </a:fld>
            <a:endParaRPr lang="en-US" sz="1200">
              <a:latin typeface="Arial" charset="0"/>
            </a:endParaRPr>
          </a:p>
        </p:txBody>
      </p:sp>
      <p:sp>
        <p:nvSpPr>
          <p:cNvPr id="69635"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17" tIns="45709" rIns="91417" bIns="45709" numCol="1" anchor="t" anchorCtr="0" compatLnSpc="1">
            <a:prstTxWarp prst="textNoShape">
              <a:avLst/>
            </a:prstTxWarp>
          </a:bodyPr>
          <a:lstStyle/>
          <a:p>
            <a:pPr eaLnBrk="1" hangingPunct="1"/>
            <a:endParaRPr lang="en-US">
              <a:latin typeface="Calibri" charset="0"/>
            </a:endParaRPr>
          </a:p>
        </p:txBody>
      </p:sp>
      <p:sp>
        <p:nvSpPr>
          <p:cNvPr id="69637"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One step removed from what is triggering the behavior</a:t>
            </a:r>
          </a:p>
          <a:p>
            <a:pPr eaLnBrk="1" hangingPunct="1">
              <a:spcBef>
                <a:spcPct val="0"/>
              </a:spcBef>
            </a:pPr>
            <a:r>
              <a:rPr lang="en-US">
                <a:latin typeface="Calibri" charset="0"/>
                <a:ea typeface="ＭＳ Ｐゴシック" charset="0"/>
                <a:cs typeface="ＭＳ Ｐゴシック" charset="0"/>
              </a:rPr>
              <a:t>Example: Monday morning- student staying at parents house</a:t>
            </a:r>
          </a:p>
          <a:p>
            <a:pPr eaLnBrk="1" hangingPunct="1">
              <a:spcBef>
                <a:spcPct val="0"/>
              </a:spcBef>
            </a:pPr>
            <a:r>
              <a:rPr lang="en-US">
                <a:latin typeface="Calibri" charset="0"/>
                <a:ea typeface="ＭＳ Ｐゴシック" charset="0"/>
                <a:cs typeface="ＭＳ Ｐゴシック" charset="0"/>
              </a:rPr>
              <a:t>Red Flag- precipitating factors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268D6C7-DB7A-5843-A00D-AAACE0398C43}" type="slidenum">
              <a:rPr lang="en-US" sz="1200"/>
              <a:pPr eaLnBrk="1" hangingPunct="1"/>
              <a:t>21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23ED3-FB69-EF4F-B0C6-B0AF44BC92F9}" type="datetimeFigureOut">
              <a:rPr lang="en-US" smtClean="0"/>
              <a:t>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68884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23ED3-FB69-EF4F-B0C6-B0AF44BC92F9}" type="datetimeFigureOut">
              <a:rPr lang="en-US" smtClean="0"/>
              <a:t>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128987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23ED3-FB69-EF4F-B0C6-B0AF44BC92F9}" type="datetimeFigureOut">
              <a:rPr lang="en-US" smtClean="0"/>
              <a:t>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346019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327DA51-3979-4943-9B54-FEE7A6CA0C72}" type="slidenum">
              <a:rPr lang="en-US"/>
              <a:pPr/>
              <a:t>‹#›</a:t>
            </a:fld>
            <a:endParaRPr lang="en-US"/>
          </a:p>
        </p:txBody>
      </p:sp>
    </p:spTree>
    <p:extLst>
      <p:ext uri="{BB962C8B-B14F-4D97-AF65-F5344CB8AC3E}">
        <p14:creationId xmlns:p14="http://schemas.microsoft.com/office/powerpoint/2010/main" val="202126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23ED3-FB69-EF4F-B0C6-B0AF44BC92F9}" type="datetimeFigureOut">
              <a:rPr lang="en-US" smtClean="0"/>
              <a:t>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412454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23ED3-FB69-EF4F-B0C6-B0AF44BC92F9}" type="datetimeFigureOut">
              <a:rPr lang="en-US" smtClean="0"/>
              <a:t>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426603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23ED3-FB69-EF4F-B0C6-B0AF44BC92F9}" type="datetimeFigureOut">
              <a:rPr lang="en-US" smtClean="0"/>
              <a:t>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196983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23ED3-FB69-EF4F-B0C6-B0AF44BC92F9}" type="datetimeFigureOut">
              <a:rPr lang="en-US" smtClean="0"/>
              <a:t>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23897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23ED3-FB69-EF4F-B0C6-B0AF44BC92F9}" type="datetimeFigureOut">
              <a:rPr lang="en-US" smtClean="0"/>
              <a:t>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123700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23ED3-FB69-EF4F-B0C6-B0AF44BC92F9}" type="datetimeFigureOut">
              <a:rPr lang="en-US" smtClean="0"/>
              <a:t>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420604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23ED3-FB69-EF4F-B0C6-B0AF44BC92F9}" type="datetimeFigureOut">
              <a:rPr lang="en-US" smtClean="0"/>
              <a:t>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124130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23ED3-FB69-EF4F-B0C6-B0AF44BC92F9}" type="datetimeFigureOut">
              <a:rPr lang="en-US" smtClean="0"/>
              <a:t>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EAD0-6EC2-FF41-B0A6-4B7557D1B206}" type="slidenum">
              <a:rPr lang="en-US" smtClean="0"/>
              <a:t>‹#›</a:t>
            </a:fld>
            <a:endParaRPr lang="en-US"/>
          </a:p>
        </p:txBody>
      </p:sp>
    </p:spTree>
    <p:extLst>
      <p:ext uri="{BB962C8B-B14F-4D97-AF65-F5344CB8AC3E}">
        <p14:creationId xmlns:p14="http://schemas.microsoft.com/office/powerpoint/2010/main" val="2450253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FE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23ED3-FB69-EF4F-B0C6-B0AF44BC92F9}" type="datetimeFigureOut">
              <a:rPr lang="en-US" smtClean="0"/>
              <a:t>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DEAD0-6EC2-FF41-B0A6-4B7557D1B206}" type="slidenum">
              <a:rPr lang="en-US" smtClean="0"/>
              <a:t>‹#›</a:t>
            </a:fld>
            <a:endParaRPr lang="en-US"/>
          </a:p>
        </p:txBody>
      </p:sp>
    </p:spTree>
    <p:extLst>
      <p:ext uri="{BB962C8B-B14F-4D97-AF65-F5344CB8AC3E}">
        <p14:creationId xmlns:p14="http://schemas.microsoft.com/office/powerpoint/2010/main" val="80422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0.xml"/><Relationship Id="rId5" Type="http://schemas.openxmlformats.org/officeDocument/2006/relationships/image" Target="../media/image7.png"/><Relationship Id="rId1" Type="http://schemas.microsoft.com/office/2007/relationships/media" Target="\Users\sherryschoenberg\Desktop\FBA%20DVD\Segment%20Six.mpg" TargetMode="External"/><Relationship Id="rId2" Type="http://schemas.openxmlformats.org/officeDocument/2006/relationships/video" Target="\Users\sherryschoenberg\Desktop\FBA%20DVD\Segment%20Six.m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1.xml"/><Relationship Id="rId5" Type="http://schemas.openxmlformats.org/officeDocument/2006/relationships/image" Target="../media/image8.png"/><Relationship Id="rId1" Type="http://schemas.microsoft.com/office/2007/relationships/media" Target="\Users\sherryschoenberg\Desktop\FBA%20DVD\Segment%20Seven.mpg" TargetMode="External"/><Relationship Id="rId2" Type="http://schemas.openxmlformats.org/officeDocument/2006/relationships/video" Target="\Users\sherryschoenberg\Desktop\FBA%20DVD\Segment%20Seven.m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2.xml"/><Relationship Id="rId5" Type="http://schemas.openxmlformats.org/officeDocument/2006/relationships/image" Target="../media/image9.png"/><Relationship Id="rId1" Type="http://schemas.microsoft.com/office/2007/relationships/media" Target="\Users\sherryschoenberg\Desktop\FBA%20DVD\Segment%20Five.mpg" TargetMode="External"/><Relationship Id="rId2" Type="http://schemas.openxmlformats.org/officeDocument/2006/relationships/video" Target="\Users\sherryschoenberg\Desktop\FBA%20DVD\Segment%20Five.m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4.xml"/><Relationship Id="rId5" Type="http://schemas.openxmlformats.org/officeDocument/2006/relationships/image" Target="../media/image11.png"/><Relationship Id="rId1" Type="http://schemas.microsoft.com/office/2007/relationships/media" Target="\Users\sherryschoenberg\Desktop\FBA%20DVD\Segment%20Eight.mpg" TargetMode="External"/><Relationship Id="rId2" Type="http://schemas.openxmlformats.org/officeDocument/2006/relationships/video" Target="\Users\sherryschoenberg\Desktop\FBA%20DVD\Segment%20Eight.m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5.xml"/><Relationship Id="rId5" Type="http://schemas.openxmlformats.org/officeDocument/2006/relationships/image" Target="../media/image12.png"/><Relationship Id="rId1" Type="http://schemas.microsoft.com/office/2007/relationships/media" Target="\Users\sherryschoenberg\Desktop\FBA%20DVD\Segment%20Nine.mpg" TargetMode="External"/><Relationship Id="rId2" Type="http://schemas.openxmlformats.org/officeDocument/2006/relationships/video" Target="\Users\sherryschoenberg\Desktop\FBA%20DVD\Segment%20Nine.mp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xml"/><Relationship Id="rId5" Type="http://schemas.openxmlformats.org/officeDocument/2006/relationships/image" Target="../media/image4.png"/><Relationship Id="rId1" Type="http://schemas.microsoft.com/office/2007/relationships/media" Target="file://localhost/Users/sherryschoenberg/Desktop/FBA%20DVD/Vignette%20Part%202.mpg" TargetMode="External"/><Relationship Id="rId2" Type="http://schemas.openxmlformats.org/officeDocument/2006/relationships/video" Target="file://localhost/Users/sherryschoenberg/Desktop/FBA%20DVD/Vignette%20Part%202.mp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bisapps.or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bisvermont.org" TargetMode="Externa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xml"/><Relationship Id="rId5" Type="http://schemas.openxmlformats.org/officeDocument/2006/relationships/image" Target="../media/image5.png"/><Relationship Id="rId1" Type="http://schemas.microsoft.com/office/2007/relationships/media" Target="file://localhost/Users/sherryschoenberg/Desktop/FBA%20DVD/Segment%20One.mpg" TargetMode="External"/><Relationship Id="rId2" Type="http://schemas.openxmlformats.org/officeDocument/2006/relationships/video" Target="file://localhost/Users/sherryschoenberg/Desktop/FBA%20DVD/Segment%20One.m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sz="4000" dirty="0"/>
              <a:t/>
            </a:r>
            <a:br>
              <a:rPr lang="en-US" sz="4000" dirty="0"/>
            </a:br>
            <a:r>
              <a:rPr lang="en-US" sz="4200" dirty="0" smtClean="0">
                <a:ea typeface="ＭＳ Ｐゴシック" charset="0"/>
              </a:rPr>
              <a:t> </a:t>
            </a:r>
            <a:r>
              <a:rPr lang="en-US" sz="6000" b="1" dirty="0">
                <a:ea typeface="ＭＳ Ｐゴシック" charset="0"/>
              </a:rPr>
              <a:t>Basic FBA to </a:t>
            </a:r>
            <a:r>
              <a:rPr lang="en-US" sz="6000" b="1" dirty="0" smtClean="0">
                <a:ea typeface="ＭＳ Ｐゴシック" charset="0"/>
              </a:rPr>
              <a:t>BSP</a:t>
            </a:r>
            <a:endParaRPr lang="en-US" sz="6000" b="1" dirty="0">
              <a:ea typeface="ＭＳ Ｐゴシック" charset="0"/>
            </a:endParaRPr>
          </a:p>
        </p:txBody>
      </p:sp>
      <p:pic>
        <p:nvPicPr>
          <p:cNvPr id="5" name="Content Placeholder 4" descr="vt-education-logo-1.JPG"/>
          <p:cNvPicPr>
            <a:picLocks noGrp="1" noChangeAspect="1"/>
          </p:cNvPicPr>
          <p:nvPr>
            <p:ph idx="1"/>
          </p:nvPr>
        </p:nvPicPr>
        <p:blipFill>
          <a:blip r:embed="rId2">
            <a:extLst>
              <a:ext uri="{28A0092B-C50C-407E-A947-70E740481C1C}">
                <a14:useLocalDpi xmlns:a14="http://schemas.microsoft.com/office/drawing/2010/main" val="0"/>
              </a:ext>
            </a:extLst>
          </a:blip>
          <a:srcRect t="9518" b="9518"/>
          <a:stretch>
            <a:fillRect/>
          </a:stretch>
        </p:blipFill>
        <p:spPr>
          <a:xfrm>
            <a:off x="6334969" y="5727457"/>
            <a:ext cx="2351831" cy="916111"/>
          </a:xfrm>
        </p:spPr>
      </p:pic>
      <p:sp>
        <p:nvSpPr>
          <p:cNvPr id="9219" name="Text Box 5"/>
          <p:cNvSpPr txBox="1">
            <a:spLocks noChangeArrowheads="1"/>
          </p:cNvSpPr>
          <p:nvPr/>
        </p:nvSpPr>
        <p:spPr bwMode="auto">
          <a:xfrm>
            <a:off x="685800" y="1691225"/>
            <a:ext cx="777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defRPr/>
            </a:pPr>
            <a:r>
              <a:rPr lang="en-US" sz="3000" b="1" dirty="0" smtClean="0">
                <a:solidFill>
                  <a:srgbClr val="B60202"/>
                </a:solidFill>
                <a:latin typeface="+mn-lt"/>
                <a:cs typeface="Arial" charset="0"/>
              </a:rPr>
              <a:t>Using Functional Behavioral Assessment (FBA) to Develop Function-Based                       Behavior Support Plans (BSP)</a:t>
            </a:r>
          </a:p>
          <a:p>
            <a:pPr algn="ctr" eaLnBrk="1" hangingPunct="1">
              <a:spcBef>
                <a:spcPct val="50000"/>
              </a:spcBef>
              <a:defRPr/>
            </a:pPr>
            <a:r>
              <a:rPr lang="en-US" sz="2400" i="1" dirty="0">
                <a:solidFill>
                  <a:srgbClr val="B60202"/>
                </a:solidFill>
                <a:cs typeface="Arial" charset="0"/>
              </a:rPr>
              <a:t>Adapted from </a:t>
            </a:r>
            <a:r>
              <a:rPr lang="en-US" sz="2400" i="1" dirty="0">
                <a:solidFill>
                  <a:srgbClr val="B60202"/>
                </a:solidFill>
                <a:latin typeface="Calibri"/>
                <a:cs typeface="Calibri"/>
              </a:rPr>
              <a:t>Sheldon </a:t>
            </a:r>
            <a:r>
              <a:rPr lang="en-US" sz="2400" i="1" dirty="0" err="1">
                <a:solidFill>
                  <a:srgbClr val="B60202"/>
                </a:solidFill>
                <a:latin typeface="Calibri"/>
                <a:cs typeface="Calibri"/>
              </a:rPr>
              <a:t>Loman</a:t>
            </a:r>
            <a:r>
              <a:rPr lang="en-US" sz="2400" i="1" dirty="0">
                <a:solidFill>
                  <a:srgbClr val="B60202"/>
                </a:solidFill>
                <a:latin typeface="Calibri"/>
                <a:cs typeface="Calibri"/>
              </a:rPr>
              <a:t> and </a:t>
            </a:r>
            <a:r>
              <a:rPr lang="en-US" sz="2400" i="1" dirty="0" smtClean="0">
                <a:solidFill>
                  <a:srgbClr val="B60202"/>
                </a:solidFill>
                <a:latin typeface="Calibri"/>
                <a:cs typeface="Calibri"/>
              </a:rPr>
              <a:t>others</a:t>
            </a:r>
            <a:endParaRPr lang="en-US" sz="2400" b="1" dirty="0" smtClean="0">
              <a:solidFill>
                <a:srgbClr val="292934"/>
              </a:solidFill>
              <a:latin typeface="+mn-lt"/>
              <a:cs typeface="Arial" charset="0"/>
            </a:endParaRPr>
          </a:p>
          <a:p>
            <a:pPr algn="ctr" eaLnBrk="1" hangingPunct="1">
              <a:spcBef>
                <a:spcPct val="50000"/>
              </a:spcBef>
              <a:defRPr/>
            </a:pPr>
            <a:r>
              <a:rPr lang="en-US" sz="2400" b="1" dirty="0" smtClean="0">
                <a:solidFill>
                  <a:srgbClr val="292934"/>
                </a:solidFill>
                <a:latin typeface="+mn-lt"/>
                <a:cs typeface="Arial" charset="0"/>
              </a:rPr>
              <a:t>Day Two</a:t>
            </a:r>
          </a:p>
          <a:p>
            <a:pPr algn="ctr" eaLnBrk="1" hangingPunct="1">
              <a:spcBef>
                <a:spcPct val="50000"/>
              </a:spcBef>
              <a:defRPr/>
            </a:pPr>
            <a:endParaRPr lang="en-US" sz="1200" b="1" dirty="0" smtClean="0">
              <a:solidFill>
                <a:srgbClr val="292934"/>
              </a:solidFill>
              <a:latin typeface="+mn-lt"/>
              <a:cs typeface="Arial" charset="0"/>
            </a:endParaRPr>
          </a:p>
          <a:p>
            <a:pPr algn="ctr" eaLnBrk="1" hangingPunct="1">
              <a:spcBef>
                <a:spcPct val="50000"/>
              </a:spcBef>
              <a:defRPr/>
            </a:pPr>
            <a:endParaRPr lang="en-US" sz="2400" b="1" dirty="0" smtClean="0">
              <a:solidFill>
                <a:srgbClr val="292934"/>
              </a:solidFill>
              <a:latin typeface="+mn-lt"/>
              <a:cs typeface="Arial" charset="0"/>
            </a:endParaRPr>
          </a:p>
          <a:p>
            <a:pPr algn="ctr" eaLnBrk="1" hangingPunct="1">
              <a:spcBef>
                <a:spcPct val="50000"/>
              </a:spcBef>
              <a:defRPr/>
            </a:pPr>
            <a:endParaRPr lang="en-US" sz="2400" b="1" dirty="0">
              <a:solidFill>
                <a:srgbClr val="292934"/>
              </a:solidFill>
              <a:latin typeface="+mn-lt"/>
              <a:cs typeface="Arial" charset="0"/>
            </a:endParaRPr>
          </a:p>
          <a:p>
            <a:pPr algn="ctr" eaLnBrk="1" hangingPunct="1">
              <a:spcBef>
                <a:spcPct val="50000"/>
              </a:spcBef>
              <a:defRPr/>
            </a:pPr>
            <a:endParaRPr lang="en-US" sz="2400" b="1" dirty="0" smtClean="0">
              <a:solidFill>
                <a:srgbClr val="292934"/>
              </a:solidFill>
              <a:latin typeface="+mn-lt"/>
              <a:cs typeface="Arial" charset="0"/>
            </a:endParaRPr>
          </a:p>
        </p:txBody>
      </p:sp>
      <p:pic>
        <p:nvPicPr>
          <p:cNvPr id="6" name="Picture 5" descr="cdc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5727457"/>
            <a:ext cx="2536705" cy="934416"/>
          </a:xfrm>
          <a:prstGeom prst="rect">
            <a:avLst/>
          </a:prstGeom>
        </p:spPr>
      </p:pic>
      <p:pic>
        <p:nvPicPr>
          <p:cNvPr id="7" name="Picture 6"/>
          <p:cNvPicPr>
            <a:picLocks noChangeAspect="1"/>
          </p:cNvPicPr>
          <p:nvPr/>
        </p:nvPicPr>
        <p:blipFill>
          <a:blip r:embed="rId4"/>
          <a:stretch>
            <a:fillRect/>
          </a:stretch>
        </p:blipFill>
        <p:spPr>
          <a:xfrm>
            <a:off x="3480637" y="4740820"/>
            <a:ext cx="2193388" cy="1921053"/>
          </a:xfrm>
          <a:prstGeom prst="rect">
            <a:avLst/>
          </a:prstGeom>
        </p:spPr>
      </p:pic>
    </p:spTree>
    <p:extLst>
      <p:ext uri="{BB962C8B-B14F-4D97-AF65-F5344CB8AC3E}">
        <p14:creationId xmlns:p14="http://schemas.microsoft.com/office/powerpoint/2010/main" val="38504454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609600"/>
            <a:ext cx="8382000" cy="1143000"/>
          </a:xfrm>
        </p:spPr>
        <p:txBody>
          <a:bodyPr>
            <a:noAutofit/>
          </a:bodyPr>
          <a:lstStyle/>
          <a:p>
            <a:pPr eaLnBrk="1" hangingPunct="1"/>
            <a:r>
              <a:rPr lang="en-US" sz="4000" b="1" dirty="0">
                <a:latin typeface="Calibri" charset="0"/>
              </a:rPr>
              <a:t>Critical Components of </a:t>
            </a:r>
            <a:r>
              <a:rPr lang="en-US" sz="4000" b="1" dirty="0" smtClean="0">
                <a:latin typeface="Calibri" charset="0"/>
              </a:rPr>
              <a:t/>
            </a:r>
            <a:br>
              <a:rPr lang="en-US" sz="4000" b="1" dirty="0" smtClean="0">
                <a:latin typeface="Calibri" charset="0"/>
              </a:rPr>
            </a:br>
            <a:r>
              <a:rPr lang="en-US" sz="4000" b="1" dirty="0" smtClean="0">
                <a:latin typeface="Calibri" charset="0"/>
              </a:rPr>
              <a:t>Behavior </a:t>
            </a:r>
            <a:r>
              <a:rPr lang="en-US" sz="4000" b="1" dirty="0" smtClean="0">
                <a:latin typeface="Calibri" charset="0"/>
              </a:rPr>
              <a:t>Support</a:t>
            </a:r>
            <a:r>
              <a:rPr lang="en-US" sz="4000" b="1" dirty="0" smtClean="0">
                <a:latin typeface="Calibri" charset="0"/>
              </a:rPr>
              <a:t> </a:t>
            </a:r>
            <a:r>
              <a:rPr lang="en-US" sz="4000" b="1" dirty="0">
                <a:latin typeface="Calibri" charset="0"/>
              </a:rPr>
              <a:t>Plans</a:t>
            </a:r>
          </a:p>
        </p:txBody>
      </p:sp>
      <p:sp>
        <p:nvSpPr>
          <p:cNvPr id="44034" name="Rectangle 3"/>
          <p:cNvSpPr>
            <a:spLocks noGrp="1" noChangeArrowheads="1"/>
          </p:cNvSpPr>
          <p:nvPr>
            <p:ph type="body" idx="4294967295"/>
          </p:nvPr>
        </p:nvSpPr>
        <p:spPr>
          <a:xfrm>
            <a:off x="457200" y="2464520"/>
            <a:ext cx="8153400" cy="3631480"/>
          </a:xfrm>
        </p:spPr>
        <p:txBody>
          <a:bodyPr>
            <a:normAutofit/>
          </a:bodyPr>
          <a:lstStyle/>
          <a:p>
            <a:pPr marL="0" indent="0" eaLnBrk="1" hangingPunct="1">
              <a:buNone/>
            </a:pPr>
            <a:r>
              <a:rPr lang="en-US" dirty="0" smtClean="0">
                <a:latin typeface="Calibri" charset="0"/>
              </a:rPr>
              <a:t>1</a:t>
            </a:r>
            <a:r>
              <a:rPr lang="en-US" dirty="0">
                <a:latin typeface="Calibri" charset="0"/>
              </a:rPr>
              <a:t>: Competing Behavior </a:t>
            </a:r>
            <a:r>
              <a:rPr lang="en-US" dirty="0" smtClean="0">
                <a:latin typeface="Calibri" charset="0"/>
              </a:rPr>
              <a:t>Pathway</a:t>
            </a:r>
          </a:p>
          <a:p>
            <a:pPr marL="0" indent="0" eaLnBrk="1" hangingPunct="1">
              <a:buNone/>
            </a:pPr>
            <a:endParaRPr lang="en-US" sz="1200" dirty="0">
              <a:latin typeface="Calibri" charset="0"/>
            </a:endParaRPr>
          </a:p>
          <a:p>
            <a:pPr marL="0" indent="0" eaLnBrk="1" hangingPunct="1">
              <a:buNone/>
            </a:pPr>
            <a:r>
              <a:rPr lang="en-US" dirty="0" smtClean="0">
                <a:latin typeface="Calibri" charset="0"/>
              </a:rPr>
              <a:t>2</a:t>
            </a:r>
            <a:r>
              <a:rPr lang="en-US" dirty="0">
                <a:latin typeface="Calibri" charset="0"/>
              </a:rPr>
              <a:t>: Function-Based Behavior Support </a:t>
            </a:r>
            <a:r>
              <a:rPr lang="en-US" dirty="0" smtClean="0">
                <a:latin typeface="Calibri" charset="0"/>
              </a:rPr>
              <a:t>Strategies</a:t>
            </a:r>
          </a:p>
          <a:p>
            <a:pPr marL="0" indent="0" eaLnBrk="1" hangingPunct="1">
              <a:buNone/>
            </a:pPr>
            <a:endParaRPr lang="en-US" sz="1200" dirty="0">
              <a:latin typeface="Calibri" charset="0"/>
            </a:endParaRPr>
          </a:p>
          <a:p>
            <a:pPr marL="0" indent="0" eaLnBrk="1" hangingPunct="1">
              <a:buNone/>
            </a:pPr>
            <a:r>
              <a:rPr lang="en-US" dirty="0" smtClean="0">
                <a:latin typeface="Calibri" charset="0"/>
              </a:rPr>
              <a:t>3</a:t>
            </a:r>
            <a:r>
              <a:rPr lang="en-US" dirty="0">
                <a:latin typeface="Calibri" charset="0"/>
              </a:rPr>
              <a:t>: Implementation </a:t>
            </a:r>
            <a:r>
              <a:rPr lang="en-US" dirty="0" smtClean="0">
                <a:latin typeface="Calibri" charset="0"/>
              </a:rPr>
              <a:t>Plan</a:t>
            </a:r>
          </a:p>
          <a:p>
            <a:pPr marL="0" indent="0" eaLnBrk="1" hangingPunct="1">
              <a:buNone/>
            </a:pPr>
            <a:endParaRPr lang="en-US" sz="1200" dirty="0">
              <a:latin typeface="Calibri" charset="0"/>
            </a:endParaRPr>
          </a:p>
          <a:p>
            <a:pPr marL="0" indent="0" eaLnBrk="1" hangingPunct="1">
              <a:buNone/>
            </a:pPr>
            <a:r>
              <a:rPr lang="en-US" dirty="0" smtClean="0">
                <a:latin typeface="Calibri" charset="0"/>
              </a:rPr>
              <a:t>4</a:t>
            </a:r>
            <a:r>
              <a:rPr lang="en-US" dirty="0">
                <a:latin typeface="Calibri" charset="0"/>
              </a:rPr>
              <a:t>: Evaluation Plan</a:t>
            </a:r>
          </a:p>
          <a:p>
            <a:pPr eaLnBrk="1" hangingPunct="1">
              <a:buFontTx/>
              <a:buNone/>
            </a:pPr>
            <a:endParaRPr lang="en-US" dirty="0">
              <a:latin typeface="Calibri" charset="0"/>
            </a:endParaRPr>
          </a:p>
        </p:txBody>
      </p:sp>
      <p:sp>
        <p:nvSpPr>
          <p:cNvPr id="10244" name="Rectangle 4"/>
          <p:cNvSpPr>
            <a:spLocks noChangeArrowheads="1"/>
          </p:cNvSpPr>
          <p:nvPr/>
        </p:nvSpPr>
        <p:spPr bwMode="auto">
          <a:xfrm>
            <a:off x="457200" y="2464520"/>
            <a:ext cx="8229600" cy="1612180"/>
          </a:xfrm>
          <a:prstGeom prst="rect">
            <a:avLst/>
          </a:prstGeom>
          <a:noFill/>
          <a:ln w="571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defRPr/>
            </a:pPr>
            <a:endParaRPr lang="en-US">
              <a:solidFill>
                <a:srgbClr val="000000"/>
              </a:solidFill>
              <a:latin typeface="Arial" pitchFamily="34" charset="0"/>
              <a:ea typeface="+mn-ea"/>
              <a:cs typeface="+mn-cs"/>
            </a:endParaRPr>
          </a:p>
        </p:txBody>
      </p:sp>
    </p:spTree>
    <p:extLst>
      <p:ext uri="{BB962C8B-B14F-4D97-AF65-F5344CB8AC3E}">
        <p14:creationId xmlns:p14="http://schemas.microsoft.com/office/powerpoint/2010/main" val="152761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Behavior </a:t>
            </a:r>
            <a:r>
              <a:rPr lang="en-US" b="1" dirty="0" smtClean="0"/>
              <a:t>Support</a:t>
            </a:r>
            <a:r>
              <a:rPr lang="en-US" b="1" dirty="0" smtClean="0"/>
              <a:t> </a:t>
            </a:r>
            <a:r>
              <a:rPr lang="en-US" b="1" dirty="0" smtClean="0"/>
              <a:t>Plan (</a:t>
            </a:r>
            <a:r>
              <a:rPr lang="en-US" b="1" dirty="0" smtClean="0"/>
              <a:t>BSP</a:t>
            </a:r>
            <a:r>
              <a:rPr lang="en-US" b="1" dirty="0" smtClean="0"/>
              <a:t>)</a:t>
            </a:r>
            <a:endParaRPr lang="en-US" b="1" dirty="0"/>
          </a:p>
        </p:txBody>
      </p:sp>
      <p:sp>
        <p:nvSpPr>
          <p:cNvPr id="6" name="Content Placeholder 5"/>
          <p:cNvSpPr>
            <a:spLocks noGrp="1"/>
          </p:cNvSpPr>
          <p:nvPr>
            <p:ph idx="1"/>
          </p:nvPr>
        </p:nvSpPr>
        <p:spPr/>
        <p:txBody>
          <a:bodyPr/>
          <a:lstStyle/>
          <a:p>
            <a:r>
              <a:rPr lang="en-US" sz="3600" b="1" dirty="0" smtClean="0"/>
              <a:t>Two Goals</a:t>
            </a:r>
          </a:p>
          <a:p>
            <a:pPr marL="0" indent="0">
              <a:buNone/>
            </a:pPr>
            <a:endParaRPr lang="en-US" sz="1800" b="1" dirty="0"/>
          </a:p>
          <a:p>
            <a:pPr marL="0" indent="0">
              <a:buNone/>
            </a:pPr>
            <a:r>
              <a:rPr lang="en-US" b="1" dirty="0" smtClean="0"/>
              <a:t>		1.  Reduce Problem Behaviors</a:t>
            </a:r>
          </a:p>
          <a:p>
            <a:pPr marL="0" indent="0">
              <a:buNone/>
            </a:pPr>
            <a:r>
              <a:rPr lang="en-US" b="1" dirty="0"/>
              <a:t>	</a:t>
            </a:r>
            <a:r>
              <a:rPr lang="en-US" b="1" dirty="0" smtClean="0"/>
              <a:t>			</a:t>
            </a:r>
            <a:r>
              <a:rPr lang="en-US" sz="2800" dirty="0" smtClean="0"/>
              <a:t>make them irrelevant, inefficient, and 				      ineffective</a:t>
            </a:r>
          </a:p>
          <a:p>
            <a:pPr marL="0" indent="0">
              <a:buNone/>
            </a:pPr>
            <a:endParaRPr lang="en-US" sz="2000" dirty="0"/>
          </a:p>
          <a:p>
            <a:pPr marL="0" indent="0">
              <a:buNone/>
            </a:pPr>
            <a:r>
              <a:rPr lang="en-US" sz="2800" dirty="0" smtClean="0"/>
              <a:t>		</a:t>
            </a:r>
            <a:r>
              <a:rPr lang="en-US" b="1" dirty="0" smtClean="0"/>
              <a:t>2.	Increase Appropriate Behaviors</a:t>
            </a:r>
            <a:endParaRPr lang="en-US" b="1" dirty="0"/>
          </a:p>
        </p:txBody>
      </p:sp>
    </p:spTree>
    <p:extLst>
      <p:ext uri="{BB962C8B-B14F-4D97-AF65-F5344CB8AC3E}">
        <p14:creationId xmlns:p14="http://schemas.microsoft.com/office/powerpoint/2010/main" val="116193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FBA:  Summary of Behavior</a:t>
            </a:r>
            <a:endParaRPr lang="en-US" b="1" dirty="0"/>
          </a:p>
        </p:txBody>
      </p:sp>
      <p:sp>
        <p:nvSpPr>
          <p:cNvPr id="3" name="Content Placeholder 2"/>
          <p:cNvSpPr>
            <a:spLocks noGrp="1"/>
          </p:cNvSpPr>
          <p:nvPr>
            <p:ph idx="1"/>
          </p:nvPr>
        </p:nvSpPr>
        <p:spPr>
          <a:xfrm>
            <a:off x="265387" y="1232260"/>
            <a:ext cx="8625073" cy="5289238"/>
          </a:xfrm>
        </p:spPr>
        <p:txBody>
          <a:bodyPr>
            <a:normAutofit lnSpcReduction="10000"/>
          </a:bodyPr>
          <a:lstStyle/>
          <a:p>
            <a:pPr marL="0" indent="0">
              <a:buNone/>
            </a:pPr>
            <a:r>
              <a:rPr lang="en-US" sz="2400" b="1" dirty="0" smtClean="0"/>
              <a:t>Targeted Routine:  ____________</a:t>
            </a:r>
          </a:p>
          <a:p>
            <a:pPr marL="0" indent="0">
              <a:buNone/>
            </a:pPr>
            <a:endParaRPr lang="en-US" sz="2800" b="1" dirty="0"/>
          </a:p>
          <a:p>
            <a:pPr marL="0" indent="0">
              <a:buNone/>
            </a:pPr>
            <a:endParaRPr lang="en-US" sz="2800" b="1" dirty="0" smtClean="0"/>
          </a:p>
          <a:p>
            <a:pPr marL="0" indent="0">
              <a:buNone/>
            </a:pPr>
            <a:endParaRPr lang="en-US" sz="2800" b="1" dirty="0"/>
          </a:p>
          <a:p>
            <a:pPr marL="0" indent="0" algn="ctr">
              <a:buNone/>
            </a:pPr>
            <a:endParaRPr lang="en-US" sz="3500" b="1" dirty="0" smtClean="0"/>
          </a:p>
          <a:p>
            <a:pPr marL="0" indent="0" algn="ctr">
              <a:buNone/>
            </a:pPr>
            <a:r>
              <a:rPr lang="en-US" sz="2800" b="1" dirty="0" smtClean="0"/>
              <a:t>FUNCTION</a:t>
            </a:r>
          </a:p>
          <a:p>
            <a:pPr marL="0" indent="0" algn="ctr">
              <a:buNone/>
            </a:pPr>
            <a:r>
              <a:rPr lang="en-US" sz="2400" b="1" dirty="0" smtClean="0">
                <a:solidFill>
                  <a:srgbClr val="AE0101"/>
                </a:solidFill>
              </a:rPr>
              <a:t>is where student behavior intersects with the environment</a:t>
            </a:r>
          </a:p>
          <a:p>
            <a:pPr marL="0" indent="0" algn="ctr">
              <a:buNone/>
            </a:pPr>
            <a:endParaRPr lang="en-US" sz="2400" b="1" dirty="0" smtClean="0">
              <a:solidFill>
                <a:srgbClr val="FF0000"/>
              </a:solidFill>
            </a:endParaRPr>
          </a:p>
          <a:p>
            <a:pPr marL="0" indent="0">
              <a:buNone/>
            </a:pPr>
            <a:r>
              <a:rPr lang="en-US" sz="2400" b="1" dirty="0" smtClean="0"/>
              <a:t>Function = Learning</a:t>
            </a:r>
          </a:p>
          <a:p>
            <a:pPr marL="0" indent="0">
              <a:buNone/>
            </a:pPr>
            <a:r>
              <a:rPr lang="en-US" sz="2400" b="1" dirty="0" smtClean="0"/>
              <a:t>Student Learns that when  (</a:t>
            </a:r>
            <a:r>
              <a:rPr lang="en-US" sz="2400" b="1" dirty="0" smtClean="0">
                <a:solidFill>
                  <a:srgbClr val="AE0101"/>
                </a:solidFill>
              </a:rPr>
              <a:t>A)</a:t>
            </a:r>
            <a:r>
              <a:rPr lang="en-US" sz="2400" b="1" dirty="0" smtClean="0"/>
              <a:t>,  if I (</a:t>
            </a:r>
            <a:r>
              <a:rPr lang="en-US" sz="2400" b="1" dirty="0" smtClean="0">
                <a:solidFill>
                  <a:srgbClr val="AE0101"/>
                </a:solidFill>
              </a:rPr>
              <a:t>B</a:t>
            </a:r>
            <a:r>
              <a:rPr lang="en-US" sz="2400" b="1" dirty="0" smtClean="0"/>
              <a:t>),  then (</a:t>
            </a:r>
            <a:r>
              <a:rPr lang="en-US" sz="2400" b="1" dirty="0" smtClean="0">
                <a:solidFill>
                  <a:srgbClr val="AE0101"/>
                </a:solidFill>
              </a:rPr>
              <a:t>C</a:t>
            </a:r>
            <a:r>
              <a:rPr lang="en-US" sz="2400" b="1" dirty="0" smtClean="0"/>
              <a:t>) …</a:t>
            </a:r>
          </a:p>
          <a:p>
            <a:pPr marL="0" indent="0">
              <a:buNone/>
            </a:pPr>
            <a:r>
              <a:rPr lang="en-US" sz="2400" b="1" dirty="0" smtClean="0"/>
              <a:t>Function = how I benefit so I keep doing </a:t>
            </a:r>
            <a:r>
              <a:rPr lang="en-US" sz="2400" b="1" dirty="0" smtClean="0">
                <a:solidFill>
                  <a:srgbClr val="AE0101"/>
                </a:solidFill>
              </a:rPr>
              <a:t>B</a:t>
            </a:r>
          </a:p>
          <a:p>
            <a:pPr marL="0" indent="0">
              <a:buNone/>
            </a:pPr>
            <a:endParaRPr lang="en-US" sz="2800" b="1" dirty="0"/>
          </a:p>
        </p:txBody>
      </p:sp>
      <p:sp>
        <p:nvSpPr>
          <p:cNvPr id="4" name="Text Box 8"/>
          <p:cNvSpPr txBox="1">
            <a:spLocks noChangeArrowheads="1"/>
          </p:cNvSpPr>
          <p:nvPr/>
        </p:nvSpPr>
        <p:spPr bwMode="auto">
          <a:xfrm>
            <a:off x="625556" y="1917700"/>
            <a:ext cx="1990402" cy="1077639"/>
          </a:xfrm>
          <a:prstGeom prst="rect">
            <a:avLst/>
          </a:prstGeom>
          <a:noFill/>
          <a:ln w="5715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3600" b="1" u="sng" dirty="0" smtClean="0">
                <a:solidFill>
                  <a:srgbClr val="AE0101"/>
                </a:solidFill>
                <a:latin typeface="Arial" charset="0"/>
              </a:rPr>
              <a:t>A</a:t>
            </a:r>
            <a:r>
              <a:rPr lang="en-US" b="1" dirty="0" smtClean="0">
                <a:latin typeface="Arial" charset="0"/>
              </a:rPr>
              <a:t>ntecedent</a:t>
            </a:r>
            <a:endParaRPr lang="en-US" b="1" dirty="0">
              <a:latin typeface="Arial" charset="0"/>
            </a:endParaRPr>
          </a:p>
        </p:txBody>
      </p:sp>
      <p:sp>
        <p:nvSpPr>
          <p:cNvPr id="5" name="Text Box 6"/>
          <p:cNvSpPr txBox="1">
            <a:spLocks noChangeArrowheads="1"/>
          </p:cNvSpPr>
          <p:nvPr/>
        </p:nvSpPr>
        <p:spPr bwMode="auto">
          <a:xfrm>
            <a:off x="3165686" y="1917700"/>
            <a:ext cx="2388481" cy="1062247"/>
          </a:xfrm>
          <a:prstGeom prst="rect">
            <a:avLst/>
          </a:prstGeom>
          <a:noFill/>
          <a:ln w="5715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spcBef>
                <a:spcPct val="50000"/>
              </a:spcBef>
            </a:pPr>
            <a:r>
              <a:rPr lang="en-US" sz="2800" b="1" kern="1200" dirty="0">
                <a:latin typeface="Arial" charset="0"/>
              </a:rPr>
              <a:t>Problem </a:t>
            </a:r>
            <a:r>
              <a:rPr lang="en-US" sz="3600" b="1" u="sng" kern="1200" dirty="0">
                <a:solidFill>
                  <a:srgbClr val="AE0101"/>
                </a:solidFill>
                <a:latin typeface="Arial" charset="0"/>
              </a:rPr>
              <a:t>B</a:t>
            </a:r>
            <a:r>
              <a:rPr lang="en-US" sz="2800" b="1" kern="1200" dirty="0">
                <a:latin typeface="Arial" charset="0"/>
              </a:rPr>
              <a:t>ehavior</a:t>
            </a:r>
            <a:endParaRPr lang="en-US" sz="2800" kern="1200" dirty="0">
              <a:latin typeface="Arial" charset="0"/>
            </a:endParaRPr>
          </a:p>
        </p:txBody>
      </p:sp>
      <p:sp>
        <p:nvSpPr>
          <p:cNvPr id="6" name="Text Box 4"/>
          <p:cNvSpPr txBox="1">
            <a:spLocks noChangeArrowheads="1"/>
          </p:cNvSpPr>
          <p:nvPr/>
        </p:nvSpPr>
        <p:spPr bwMode="auto">
          <a:xfrm>
            <a:off x="6084943" y="1676401"/>
            <a:ext cx="2369526" cy="1375812"/>
          </a:xfrm>
          <a:prstGeom prst="rect">
            <a:avLst/>
          </a:prstGeom>
          <a:noFill/>
          <a:ln w="5715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b="1" dirty="0">
                <a:latin typeface="Arial" charset="0"/>
              </a:rPr>
              <a:t>Maintaining </a:t>
            </a:r>
            <a:r>
              <a:rPr lang="en-US" sz="3600" b="1" u="sng" dirty="0">
                <a:solidFill>
                  <a:srgbClr val="AE0101"/>
                </a:solidFill>
                <a:latin typeface="Arial" charset="0"/>
              </a:rPr>
              <a:t>C</a:t>
            </a:r>
            <a:r>
              <a:rPr lang="en-US" b="1" dirty="0">
                <a:latin typeface="Arial" charset="0"/>
              </a:rPr>
              <a:t>onsequence &amp; Function</a:t>
            </a:r>
          </a:p>
        </p:txBody>
      </p:sp>
      <p:sp>
        <p:nvSpPr>
          <p:cNvPr id="7" name="Right Arrow 6"/>
          <p:cNvSpPr/>
          <p:nvPr/>
        </p:nvSpPr>
        <p:spPr>
          <a:xfrm>
            <a:off x="2615958" y="2211518"/>
            <a:ext cx="682422"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5554167" y="2230476"/>
            <a:ext cx="682422"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6200000">
            <a:off x="4227986" y="3094234"/>
            <a:ext cx="682422" cy="48463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9642422">
            <a:off x="5440355" y="3353420"/>
            <a:ext cx="1470135" cy="48463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3041084">
            <a:off x="2159418" y="3322402"/>
            <a:ext cx="1446478" cy="48463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5166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b="1" dirty="0" smtClean="0"/>
              <a:t>Competing Behavior Pathway</a:t>
            </a:r>
            <a:endParaRPr lang="en-US" b="1" dirty="0"/>
          </a:p>
        </p:txBody>
      </p:sp>
      <p:sp>
        <p:nvSpPr>
          <p:cNvPr id="3" name="Content Placeholder 2"/>
          <p:cNvSpPr>
            <a:spLocks noGrp="1"/>
          </p:cNvSpPr>
          <p:nvPr>
            <p:ph idx="1"/>
          </p:nvPr>
        </p:nvSpPr>
        <p:spPr>
          <a:xfrm>
            <a:off x="292100" y="1600200"/>
            <a:ext cx="8229600" cy="4525963"/>
          </a:xfrm>
        </p:spPr>
        <p:txBody>
          <a:bodyPr/>
          <a:lstStyle/>
          <a:p>
            <a:pPr marL="0" indent="0">
              <a:buNone/>
            </a:pPr>
            <a:r>
              <a:rPr lang="en-US" dirty="0" err="1" smtClean="0"/>
              <a:t>Desi</a:t>
            </a:r>
            <a:endParaRPr lang="en-US" dirty="0" smtClean="0"/>
          </a:p>
          <a:p>
            <a:pPr marL="0" indent="0">
              <a:buNone/>
            </a:pPr>
            <a:endParaRPr lang="en-US" dirty="0"/>
          </a:p>
        </p:txBody>
      </p:sp>
      <p:sp>
        <p:nvSpPr>
          <p:cNvPr id="4" name="Rectangle 3"/>
          <p:cNvSpPr/>
          <p:nvPr/>
        </p:nvSpPr>
        <p:spPr>
          <a:xfrm>
            <a:off x="203200" y="1600200"/>
            <a:ext cx="3175000" cy="4953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Routine:</a:t>
            </a:r>
            <a:endParaRPr lang="en-US" b="1" dirty="0">
              <a:solidFill>
                <a:schemeClr val="tx1"/>
              </a:solidFill>
            </a:endParaRPr>
          </a:p>
        </p:txBody>
      </p:sp>
      <p:sp>
        <p:nvSpPr>
          <p:cNvPr id="5" name="Rectangle 4"/>
          <p:cNvSpPr/>
          <p:nvPr/>
        </p:nvSpPr>
        <p:spPr>
          <a:xfrm>
            <a:off x="4406900" y="1600200"/>
            <a:ext cx="18542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Desired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7" name="Rectangle 6"/>
          <p:cNvSpPr/>
          <p:nvPr/>
        </p:nvSpPr>
        <p:spPr>
          <a:xfrm>
            <a:off x="6489700" y="1600200"/>
            <a:ext cx="24511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Consequence/Function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8" name="Rectangle 7"/>
          <p:cNvSpPr/>
          <p:nvPr/>
        </p:nvSpPr>
        <p:spPr>
          <a:xfrm>
            <a:off x="203200" y="3200400"/>
            <a:ext cx="1854200" cy="1193800"/>
          </a:xfrm>
          <a:prstGeom prst="rect">
            <a:avLst/>
          </a:prstGeom>
          <a:solidFill>
            <a:srgbClr val="D07676"/>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Setting Event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9" name="Rectangle 8"/>
          <p:cNvSpPr/>
          <p:nvPr/>
        </p:nvSpPr>
        <p:spPr>
          <a:xfrm>
            <a:off x="2273300" y="3200400"/>
            <a:ext cx="1854200" cy="1193800"/>
          </a:xfrm>
          <a:prstGeom prst="rect">
            <a:avLst/>
          </a:prstGeom>
          <a:solidFill>
            <a:srgbClr val="BB8D24"/>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Antecedent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0" name="Rectangle 9"/>
          <p:cNvSpPr/>
          <p:nvPr/>
        </p:nvSpPr>
        <p:spPr>
          <a:xfrm>
            <a:off x="4406900" y="3200400"/>
            <a:ext cx="1854200" cy="1193800"/>
          </a:xfrm>
          <a:prstGeom prst="rect">
            <a:avLst/>
          </a:prstGeom>
          <a:solidFill>
            <a:srgbClr val="0055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Problem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1" name="Rectangle 10"/>
          <p:cNvSpPr/>
          <p:nvPr/>
        </p:nvSpPr>
        <p:spPr>
          <a:xfrm>
            <a:off x="6489700" y="3200400"/>
            <a:ext cx="2451100" cy="1193800"/>
          </a:xfrm>
          <a:prstGeom prst="rect">
            <a:avLst/>
          </a:prstGeom>
          <a:solidFill>
            <a:srgbClr val="80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Consequence/Function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4" name="Rectangle 13"/>
          <p:cNvSpPr/>
          <p:nvPr/>
        </p:nvSpPr>
        <p:spPr>
          <a:xfrm>
            <a:off x="4279900" y="4800600"/>
            <a:ext cx="24384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Alternative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cxnSp>
        <p:nvCxnSpPr>
          <p:cNvPr id="16" name="Straight Arrow Connector 15"/>
          <p:cNvCxnSpPr/>
          <p:nvPr/>
        </p:nvCxnSpPr>
        <p:spPr>
          <a:xfrm>
            <a:off x="18415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370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032500" y="37973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032500" y="21971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594100" y="2400300"/>
            <a:ext cx="1193800" cy="9525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14" idx="1"/>
          </p:cNvCxnSpPr>
          <p:nvPr/>
        </p:nvCxnSpPr>
        <p:spPr>
          <a:xfrm>
            <a:off x="3594100" y="4191000"/>
            <a:ext cx="685800" cy="12065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4" idx="3"/>
          </p:cNvCxnSpPr>
          <p:nvPr/>
        </p:nvCxnSpPr>
        <p:spPr>
          <a:xfrm flipV="1">
            <a:off x="6718300" y="4191000"/>
            <a:ext cx="1092200" cy="12065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
          <p:cNvSpPr>
            <a:spLocks noChangeArrowheads="1"/>
          </p:cNvSpPr>
          <p:nvPr/>
        </p:nvSpPr>
        <p:spPr bwMode="auto">
          <a:xfrm>
            <a:off x="47088" y="5949105"/>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dirty="0">
                <a:solidFill>
                  <a:srgbClr val="000000"/>
                </a:solidFill>
                <a:latin typeface="Arial" charset="0"/>
              </a:rPr>
              <a:t>But</a:t>
            </a:r>
            <a:r>
              <a:rPr lang="en-US" sz="2400" dirty="0">
                <a:solidFill>
                  <a:srgbClr val="1F497D"/>
                </a:solidFill>
                <a:latin typeface="Arial" charset="0"/>
              </a:rPr>
              <a:t>… </a:t>
            </a:r>
            <a:r>
              <a:rPr lang="en-US" sz="2400" dirty="0">
                <a:latin typeface="Arial" charset="0"/>
              </a:rPr>
              <a:t>start with the </a:t>
            </a:r>
            <a:r>
              <a:rPr lang="en-US" sz="2400" b="1" dirty="0" smtClean="0">
                <a:solidFill>
                  <a:srgbClr val="005500"/>
                </a:solidFill>
                <a:latin typeface="Arial" charset="0"/>
              </a:rPr>
              <a:t>Alternative </a:t>
            </a:r>
            <a:r>
              <a:rPr lang="en-US" sz="2400" b="1" dirty="0">
                <a:solidFill>
                  <a:srgbClr val="005500"/>
                </a:solidFill>
                <a:latin typeface="Arial" charset="0"/>
              </a:rPr>
              <a:t>Behavior</a:t>
            </a:r>
            <a:r>
              <a:rPr lang="en-US" sz="2400" dirty="0">
                <a:latin typeface="Arial" charset="0"/>
              </a:rPr>
              <a:t>.</a:t>
            </a:r>
          </a:p>
          <a:p>
            <a:r>
              <a:rPr lang="en-US" sz="2400" dirty="0">
                <a:latin typeface="Arial" charset="0"/>
              </a:rPr>
              <a:t>Why can</a:t>
            </a:r>
            <a:r>
              <a:rPr lang="ja-JP" altLang="en-US" sz="2400" dirty="0">
                <a:latin typeface="Arial" charset="0"/>
              </a:rPr>
              <a:t>’</a:t>
            </a:r>
            <a:r>
              <a:rPr lang="en-US" altLang="ja-JP" sz="2400" dirty="0">
                <a:latin typeface="Arial" charset="0"/>
              </a:rPr>
              <a:t>t we go right to the</a:t>
            </a:r>
            <a:r>
              <a:rPr lang="en-US" altLang="ja-JP" sz="2400" dirty="0">
                <a:solidFill>
                  <a:srgbClr val="1F497D"/>
                </a:solidFill>
                <a:latin typeface="Arial" charset="0"/>
              </a:rPr>
              <a:t> </a:t>
            </a:r>
            <a:r>
              <a:rPr lang="en-US" altLang="ja-JP" sz="2400" b="1" dirty="0">
                <a:solidFill>
                  <a:srgbClr val="AE0101"/>
                </a:solidFill>
                <a:latin typeface="Arial" charset="0"/>
              </a:rPr>
              <a:t>Desired Behavior</a:t>
            </a:r>
            <a:r>
              <a:rPr lang="en-US" altLang="ja-JP" sz="2400" dirty="0">
                <a:latin typeface="Arial" charset="0"/>
              </a:rPr>
              <a:t>?</a:t>
            </a:r>
            <a:r>
              <a:rPr lang="en-US" altLang="ja-JP" sz="2400" dirty="0">
                <a:solidFill>
                  <a:srgbClr val="AE0101"/>
                </a:solidFill>
                <a:latin typeface="Arial" charset="0"/>
              </a:rPr>
              <a:t>  </a:t>
            </a:r>
            <a:endParaRPr lang="en-US" sz="2400" dirty="0">
              <a:solidFill>
                <a:srgbClr val="AE0101"/>
              </a:solidFill>
              <a:latin typeface="Arial" charset="0"/>
            </a:endParaRPr>
          </a:p>
        </p:txBody>
      </p:sp>
    </p:spTree>
    <p:extLst>
      <p:ext uri="{BB962C8B-B14F-4D97-AF65-F5344CB8AC3E}">
        <p14:creationId xmlns:p14="http://schemas.microsoft.com/office/powerpoint/2010/main" val="396707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Competing Behavior Pathway</a:t>
            </a:r>
            <a:endParaRPr lang="en-US" b="1" dirty="0"/>
          </a:p>
        </p:txBody>
      </p:sp>
      <p:pic>
        <p:nvPicPr>
          <p:cNvPr id="5" name="Content Placeholder 4"/>
          <p:cNvPicPr>
            <a:picLocks noGrp="1" noChangeAspect="1"/>
          </p:cNvPicPr>
          <p:nvPr>
            <p:ph idx="1"/>
          </p:nvPr>
        </p:nvPicPr>
        <p:blipFill>
          <a:blip r:embed="rId2"/>
          <a:srcRect l="-11140" r="-11140"/>
          <a:stretch>
            <a:fillRect/>
          </a:stretch>
        </p:blipFill>
        <p:spPr>
          <a:xfrm>
            <a:off x="-762001" y="1417638"/>
            <a:ext cx="10598728" cy="5232544"/>
          </a:xfrm>
        </p:spPr>
      </p:pic>
    </p:spTree>
    <p:extLst>
      <p:ext uri="{BB962C8B-B14F-4D97-AF65-F5344CB8AC3E}">
        <p14:creationId xmlns:p14="http://schemas.microsoft.com/office/powerpoint/2010/main" val="2499396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228600" y="76200"/>
            <a:ext cx="8686800" cy="533400"/>
          </a:xfrm>
          <a:noFill/>
          <a:extLst>
            <a:ext uri="{909E8E84-426E-40dd-AFC4-6F175D3DCCD1}">
              <a14:hiddenFill xmlns:a14="http://schemas.microsoft.com/office/drawing/2010/main">
                <a:solidFill>
                  <a:srgbClr val="FF6600">
                    <a:alpha val="81960"/>
                  </a:srgbClr>
                </a:solidFill>
              </a14:hiddenFill>
            </a:ext>
          </a:extLst>
        </p:spPr>
        <p:txBody>
          <a:bodyPr>
            <a:normAutofit fontScale="90000"/>
          </a:bodyPr>
          <a:lstStyle/>
          <a:p>
            <a:pPr algn="l" eaLnBrk="1" hangingPunct="1"/>
            <a:r>
              <a:rPr lang="en-US" sz="3200" b="1" dirty="0">
                <a:latin typeface="Calibri" charset="0"/>
              </a:rPr>
              <a:t>Why the </a:t>
            </a:r>
            <a:r>
              <a:rPr lang="en-US" sz="3200" b="1" dirty="0">
                <a:solidFill>
                  <a:srgbClr val="005500"/>
                </a:solidFill>
                <a:latin typeface="Calibri" charset="0"/>
              </a:rPr>
              <a:t>Replacement Behavior</a:t>
            </a:r>
            <a:r>
              <a:rPr lang="en-US" sz="3200" b="1" dirty="0">
                <a:latin typeface="Calibri" charset="0"/>
              </a:rPr>
              <a:t>?</a:t>
            </a:r>
            <a:r>
              <a:rPr lang="en-US" sz="2400" b="1" dirty="0">
                <a:latin typeface="Calibri" charset="0"/>
              </a:rPr>
              <a:t> </a:t>
            </a:r>
            <a:endParaRPr lang="en-US" sz="4000" b="1" dirty="0">
              <a:latin typeface="Calibri" charset="0"/>
            </a:endParaRPr>
          </a:p>
        </p:txBody>
      </p:sp>
      <p:sp>
        <p:nvSpPr>
          <p:cNvPr id="53250" name="Text Box 3"/>
          <p:cNvSpPr txBox="1">
            <a:spLocks noChangeArrowheads="1"/>
          </p:cNvSpPr>
          <p:nvPr/>
        </p:nvSpPr>
        <p:spPr bwMode="auto">
          <a:xfrm>
            <a:off x="6735763" y="2057400"/>
            <a:ext cx="1874837"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1800">
                <a:solidFill>
                  <a:srgbClr val="000000"/>
                </a:solidFill>
                <a:cs typeface="Arial" charset="0"/>
              </a:rPr>
              <a:t>Success, teacher acknowledgment</a:t>
            </a:r>
            <a:r>
              <a:rPr lang="en-US" sz="2000">
                <a:solidFill>
                  <a:srgbClr val="000000"/>
                </a:solidFill>
                <a:cs typeface="Arial" charset="0"/>
              </a:rPr>
              <a:t> </a:t>
            </a:r>
          </a:p>
        </p:txBody>
      </p:sp>
      <p:sp>
        <p:nvSpPr>
          <p:cNvPr id="53251" name="Text Box 4"/>
          <p:cNvSpPr txBox="1">
            <a:spLocks noChangeArrowheads="1"/>
          </p:cNvSpPr>
          <p:nvPr/>
        </p:nvSpPr>
        <p:spPr bwMode="auto">
          <a:xfrm>
            <a:off x="6735763" y="3352800"/>
            <a:ext cx="1874837"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2000">
                <a:solidFill>
                  <a:srgbClr val="000000"/>
                </a:solidFill>
                <a:cs typeface="Arial" charset="0"/>
              </a:rPr>
              <a:t>Sent to hall to </a:t>
            </a:r>
            <a:r>
              <a:rPr lang="ja-JP" altLang="en-US" sz="2000">
                <a:solidFill>
                  <a:srgbClr val="000000"/>
                </a:solidFill>
                <a:cs typeface="Arial" charset="0"/>
              </a:rPr>
              <a:t>‘</a:t>
            </a:r>
            <a:r>
              <a:rPr lang="en-US" altLang="ja-JP" sz="2000">
                <a:solidFill>
                  <a:srgbClr val="000000"/>
                </a:solidFill>
                <a:cs typeface="Arial" charset="0"/>
              </a:rPr>
              <a:t>calm down</a:t>
            </a:r>
            <a:r>
              <a:rPr lang="ja-JP" altLang="en-US" sz="2000">
                <a:solidFill>
                  <a:srgbClr val="000000"/>
                </a:solidFill>
                <a:cs typeface="Arial" charset="0"/>
              </a:rPr>
              <a:t>’</a:t>
            </a:r>
            <a:r>
              <a:rPr lang="en-US" altLang="ja-JP" sz="2000">
                <a:solidFill>
                  <a:srgbClr val="000000"/>
                </a:solidFill>
                <a:cs typeface="Arial" charset="0"/>
              </a:rPr>
              <a:t> </a:t>
            </a:r>
            <a:r>
              <a:rPr lang="en-US" altLang="ja-JP" sz="2000" b="1">
                <a:solidFill>
                  <a:srgbClr val="000000"/>
                </a:solidFill>
                <a:cs typeface="Arial" charset="0"/>
              </a:rPr>
              <a:t>Function:</a:t>
            </a:r>
            <a:r>
              <a:rPr lang="en-US" altLang="ja-JP" sz="2000">
                <a:solidFill>
                  <a:srgbClr val="000000"/>
                </a:solidFill>
                <a:cs typeface="Arial" charset="0"/>
              </a:rPr>
              <a:t> escape task</a:t>
            </a:r>
            <a:endParaRPr lang="en-US" sz="2000">
              <a:solidFill>
                <a:srgbClr val="000000"/>
              </a:solidFill>
              <a:cs typeface="Arial" charset="0"/>
            </a:endParaRPr>
          </a:p>
        </p:txBody>
      </p:sp>
      <p:sp>
        <p:nvSpPr>
          <p:cNvPr id="53252" name="Text Box 5"/>
          <p:cNvSpPr txBox="1">
            <a:spLocks noChangeArrowheads="1"/>
          </p:cNvSpPr>
          <p:nvPr/>
        </p:nvSpPr>
        <p:spPr bwMode="auto">
          <a:xfrm>
            <a:off x="4743450" y="2133600"/>
            <a:ext cx="1600200" cy="103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2000" b="1" dirty="0">
                <a:solidFill>
                  <a:srgbClr val="AE0101"/>
                </a:solidFill>
                <a:cs typeface="Arial" charset="0"/>
              </a:rPr>
              <a:t>Complete </a:t>
            </a:r>
            <a:r>
              <a:rPr lang="en-US" sz="2000" b="1" dirty="0" smtClean="0">
                <a:solidFill>
                  <a:srgbClr val="AE0101"/>
                </a:solidFill>
                <a:cs typeface="Arial" charset="0"/>
              </a:rPr>
              <a:t>math assignment</a:t>
            </a:r>
            <a:endParaRPr lang="en-US" sz="2000" dirty="0">
              <a:solidFill>
                <a:srgbClr val="AE0101"/>
              </a:solidFill>
              <a:cs typeface="Arial" charset="0"/>
            </a:endParaRPr>
          </a:p>
        </p:txBody>
      </p:sp>
      <p:sp>
        <p:nvSpPr>
          <p:cNvPr id="53253" name="Text Box 6"/>
          <p:cNvSpPr txBox="1">
            <a:spLocks noChangeArrowheads="1"/>
          </p:cNvSpPr>
          <p:nvPr/>
        </p:nvSpPr>
        <p:spPr bwMode="auto">
          <a:xfrm>
            <a:off x="4743450" y="3352800"/>
            <a:ext cx="135255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1800">
                <a:solidFill>
                  <a:srgbClr val="000000"/>
                </a:solidFill>
                <a:cs typeface="Arial" charset="0"/>
              </a:rPr>
              <a:t>Crying, pushing papers off desk</a:t>
            </a:r>
          </a:p>
        </p:txBody>
      </p:sp>
      <p:sp>
        <p:nvSpPr>
          <p:cNvPr id="53254" name="Text Box 7"/>
          <p:cNvSpPr txBox="1">
            <a:spLocks noChangeArrowheads="1"/>
          </p:cNvSpPr>
          <p:nvPr/>
        </p:nvSpPr>
        <p:spPr bwMode="auto">
          <a:xfrm>
            <a:off x="4648200" y="4800600"/>
            <a:ext cx="165735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2000" b="1" dirty="0">
                <a:solidFill>
                  <a:srgbClr val="005500"/>
                </a:solidFill>
                <a:cs typeface="Arial" charset="0"/>
              </a:rPr>
              <a:t>Raise hand &amp; ask for break</a:t>
            </a:r>
            <a:r>
              <a:rPr lang="en-US" b="1" dirty="0">
                <a:solidFill>
                  <a:srgbClr val="005500"/>
                </a:solidFill>
                <a:cs typeface="Arial" charset="0"/>
              </a:rPr>
              <a:t> </a:t>
            </a:r>
            <a:endParaRPr lang="en-US" dirty="0">
              <a:solidFill>
                <a:srgbClr val="005500"/>
              </a:solidFill>
              <a:cs typeface="Arial" charset="0"/>
            </a:endParaRPr>
          </a:p>
        </p:txBody>
      </p:sp>
      <p:sp>
        <p:nvSpPr>
          <p:cNvPr id="53255" name="Text Box 8"/>
          <p:cNvSpPr txBox="1">
            <a:spLocks noChangeArrowheads="1"/>
          </p:cNvSpPr>
          <p:nvPr/>
        </p:nvSpPr>
        <p:spPr bwMode="auto">
          <a:xfrm>
            <a:off x="2743200" y="3352800"/>
            <a:ext cx="1524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1800">
                <a:solidFill>
                  <a:srgbClr val="000000"/>
                </a:solidFill>
                <a:cs typeface="Arial" charset="0"/>
              </a:rPr>
              <a:t>Given double-digit addition problems</a:t>
            </a:r>
          </a:p>
        </p:txBody>
      </p:sp>
      <p:sp>
        <p:nvSpPr>
          <p:cNvPr id="53256" name="Text Box 18"/>
          <p:cNvSpPr txBox="1">
            <a:spLocks noChangeArrowheads="1"/>
          </p:cNvSpPr>
          <p:nvPr/>
        </p:nvSpPr>
        <p:spPr bwMode="auto">
          <a:xfrm>
            <a:off x="81336" y="102636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50000"/>
              </a:spcBef>
            </a:pPr>
            <a:r>
              <a:rPr lang="en-US" sz="2000" b="1" dirty="0">
                <a:solidFill>
                  <a:srgbClr val="000000"/>
                </a:solidFill>
                <a:cs typeface="Arial" charset="0"/>
              </a:rPr>
              <a:t>Routine: </a:t>
            </a:r>
            <a:r>
              <a:rPr lang="en-US" sz="2000" b="1" dirty="0" smtClean="0">
                <a:solidFill>
                  <a:srgbClr val="000000"/>
                </a:solidFill>
                <a:cs typeface="Arial" charset="0"/>
              </a:rPr>
              <a:t>Math Class</a:t>
            </a:r>
            <a:endParaRPr lang="en-US" sz="2000" b="1" dirty="0">
              <a:solidFill>
                <a:srgbClr val="000000"/>
              </a:solidFill>
              <a:cs typeface="Arial" charset="0"/>
            </a:endParaRPr>
          </a:p>
        </p:txBody>
      </p:sp>
      <p:sp>
        <p:nvSpPr>
          <p:cNvPr id="53257" name="Line 12"/>
          <p:cNvSpPr>
            <a:spLocks noChangeShapeType="1"/>
          </p:cNvSpPr>
          <p:nvPr/>
        </p:nvSpPr>
        <p:spPr bwMode="auto">
          <a:xfrm>
            <a:off x="4343400" y="3886200"/>
            <a:ext cx="3048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8" name="Line 13"/>
          <p:cNvSpPr>
            <a:spLocks noChangeShapeType="1"/>
          </p:cNvSpPr>
          <p:nvPr/>
        </p:nvSpPr>
        <p:spPr bwMode="auto">
          <a:xfrm>
            <a:off x="6172200" y="3886200"/>
            <a:ext cx="5334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9" name="Line 14"/>
          <p:cNvSpPr>
            <a:spLocks noChangeShapeType="1"/>
          </p:cNvSpPr>
          <p:nvPr/>
        </p:nvSpPr>
        <p:spPr bwMode="auto">
          <a:xfrm>
            <a:off x="6324600" y="2514600"/>
            <a:ext cx="3810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0" name="Line 15"/>
          <p:cNvSpPr>
            <a:spLocks noChangeShapeType="1"/>
          </p:cNvSpPr>
          <p:nvPr/>
        </p:nvSpPr>
        <p:spPr bwMode="auto">
          <a:xfrm flipV="1">
            <a:off x="6400800" y="4724400"/>
            <a:ext cx="381000" cy="609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Line 16"/>
          <p:cNvSpPr>
            <a:spLocks noChangeShapeType="1"/>
          </p:cNvSpPr>
          <p:nvPr/>
        </p:nvSpPr>
        <p:spPr bwMode="auto">
          <a:xfrm>
            <a:off x="3733800" y="4648200"/>
            <a:ext cx="838200" cy="5334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2" name="Line 17"/>
          <p:cNvSpPr>
            <a:spLocks noChangeShapeType="1"/>
          </p:cNvSpPr>
          <p:nvPr/>
        </p:nvSpPr>
        <p:spPr bwMode="auto">
          <a:xfrm flipV="1">
            <a:off x="3657600" y="2667000"/>
            <a:ext cx="990600" cy="609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3" name="Text Box 19"/>
          <p:cNvSpPr txBox="1">
            <a:spLocks noChangeArrowheads="1"/>
          </p:cNvSpPr>
          <p:nvPr/>
        </p:nvSpPr>
        <p:spPr bwMode="auto">
          <a:xfrm>
            <a:off x="0" y="609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dirty="0">
                <a:solidFill>
                  <a:srgbClr val="000000"/>
                </a:solidFill>
                <a:latin typeface="Arial" charset="0"/>
                <a:cs typeface="Arial" charset="0"/>
              </a:rPr>
              <a:t>Why not go straight to the </a:t>
            </a:r>
            <a:r>
              <a:rPr lang="en-US" sz="1800" dirty="0">
                <a:solidFill>
                  <a:srgbClr val="AE0101"/>
                </a:solidFill>
                <a:latin typeface="Arial" charset="0"/>
                <a:cs typeface="Arial" charset="0"/>
              </a:rPr>
              <a:t>Desired Behavior</a:t>
            </a:r>
            <a:r>
              <a:rPr lang="en-US" sz="1800" dirty="0">
                <a:solidFill>
                  <a:srgbClr val="000000"/>
                </a:solidFill>
                <a:latin typeface="Arial" charset="0"/>
                <a:cs typeface="Arial" charset="0"/>
              </a:rPr>
              <a:t>?</a:t>
            </a:r>
          </a:p>
        </p:txBody>
      </p:sp>
      <p:sp>
        <p:nvSpPr>
          <p:cNvPr id="61460" name="AutoShape 20"/>
          <p:cNvSpPr>
            <a:spLocks noChangeArrowheads="1"/>
          </p:cNvSpPr>
          <p:nvPr/>
        </p:nvSpPr>
        <p:spPr bwMode="auto">
          <a:xfrm>
            <a:off x="2514600" y="1600200"/>
            <a:ext cx="1371600" cy="990600"/>
          </a:xfrm>
          <a:prstGeom prst="wedgeRoundRectCallout">
            <a:avLst>
              <a:gd name="adj1" fmla="val 6829"/>
              <a:gd name="adj2" fmla="val 121472"/>
              <a:gd name="adj3" fmla="val 16667"/>
            </a:avLst>
          </a:prstGeom>
          <a:solidFill>
            <a:schemeClr val="accent1"/>
          </a:solidFill>
          <a:ln w="28575">
            <a:solidFill>
              <a:schemeClr val="tx1"/>
            </a:solidFill>
            <a:miter lim="800000"/>
            <a:headEnd/>
            <a:tailEnd/>
          </a:ln>
        </p:spPr>
        <p:txBody>
          <a:bodyPr/>
          <a:lstStyle/>
          <a:p>
            <a:pPr algn="ctr" eaLnBrk="0" hangingPunct="0"/>
            <a:r>
              <a:rPr lang="en-US" sz="1400">
                <a:solidFill>
                  <a:srgbClr val="000000"/>
                </a:solidFill>
                <a:latin typeface="Arial" charset="0"/>
                <a:cs typeface="Arial" charset="0"/>
              </a:rPr>
              <a:t>1. This is what we</a:t>
            </a:r>
            <a:r>
              <a:rPr lang="ja-JP" altLang="en-US" sz="1400">
                <a:solidFill>
                  <a:srgbClr val="000000"/>
                </a:solidFill>
                <a:latin typeface="Arial" charset="0"/>
                <a:cs typeface="Arial" charset="0"/>
              </a:rPr>
              <a:t>’</a:t>
            </a:r>
            <a:r>
              <a:rPr lang="en-US" altLang="ja-JP" sz="1400">
                <a:solidFill>
                  <a:srgbClr val="000000"/>
                </a:solidFill>
                <a:latin typeface="Arial" charset="0"/>
                <a:cs typeface="Arial" charset="0"/>
              </a:rPr>
              <a:t>re asking the student to do.</a:t>
            </a:r>
            <a:endParaRPr lang="en-US" sz="1400">
              <a:solidFill>
                <a:srgbClr val="000000"/>
              </a:solidFill>
              <a:latin typeface="Arial" charset="0"/>
              <a:cs typeface="Arial" charset="0"/>
            </a:endParaRPr>
          </a:p>
        </p:txBody>
      </p:sp>
      <p:sp>
        <p:nvSpPr>
          <p:cNvPr id="61461" name="AutoShape 21"/>
          <p:cNvSpPr>
            <a:spLocks noChangeArrowheads="1"/>
          </p:cNvSpPr>
          <p:nvPr/>
        </p:nvSpPr>
        <p:spPr bwMode="auto">
          <a:xfrm>
            <a:off x="7467600" y="5094288"/>
            <a:ext cx="1524000" cy="990600"/>
          </a:xfrm>
          <a:prstGeom prst="wedgeRoundRectCallout">
            <a:avLst>
              <a:gd name="adj1" fmla="val -44583"/>
              <a:gd name="adj2" fmla="val -103125"/>
              <a:gd name="adj3" fmla="val 16667"/>
            </a:avLst>
          </a:prstGeom>
          <a:solidFill>
            <a:schemeClr val="accent1"/>
          </a:solidFill>
          <a:ln w="28575">
            <a:solidFill>
              <a:schemeClr val="tx1"/>
            </a:solidFill>
            <a:miter lim="800000"/>
            <a:headEnd/>
            <a:tailEnd/>
          </a:ln>
        </p:spPr>
        <p:txBody>
          <a:bodyPr/>
          <a:lstStyle/>
          <a:p>
            <a:pPr algn="ctr" eaLnBrk="0" hangingPunct="0"/>
            <a:r>
              <a:rPr lang="en-US" sz="1400">
                <a:solidFill>
                  <a:srgbClr val="000000"/>
                </a:solidFill>
                <a:latin typeface="Arial" charset="0"/>
                <a:cs typeface="Arial" charset="0"/>
              </a:rPr>
              <a:t>2. This is what the student is currently obtaining.</a:t>
            </a:r>
          </a:p>
        </p:txBody>
      </p:sp>
      <p:sp>
        <p:nvSpPr>
          <p:cNvPr id="61462" name="AutoShape 22"/>
          <p:cNvSpPr>
            <a:spLocks noChangeArrowheads="1"/>
          </p:cNvSpPr>
          <p:nvPr/>
        </p:nvSpPr>
        <p:spPr bwMode="auto">
          <a:xfrm>
            <a:off x="7543800" y="457200"/>
            <a:ext cx="1600200" cy="990600"/>
          </a:xfrm>
          <a:prstGeom prst="wedgeRoundRectCallout">
            <a:avLst>
              <a:gd name="adj1" fmla="val -51389"/>
              <a:gd name="adj2" fmla="val 111218"/>
              <a:gd name="adj3" fmla="val 16667"/>
            </a:avLst>
          </a:prstGeom>
          <a:solidFill>
            <a:schemeClr val="accent1"/>
          </a:solidFill>
          <a:ln w="28575">
            <a:solidFill>
              <a:schemeClr val="tx1"/>
            </a:solidFill>
            <a:miter lim="800000"/>
            <a:headEnd/>
            <a:tailEnd/>
          </a:ln>
        </p:spPr>
        <p:txBody>
          <a:bodyPr/>
          <a:lstStyle/>
          <a:p>
            <a:pPr algn="ctr" eaLnBrk="0" hangingPunct="0"/>
            <a:r>
              <a:rPr lang="en-US" sz="1400">
                <a:solidFill>
                  <a:srgbClr val="000000"/>
                </a:solidFill>
                <a:latin typeface="Arial" charset="0"/>
                <a:cs typeface="Arial" charset="0"/>
              </a:rPr>
              <a:t>3. Look how different this is from what</a:t>
            </a:r>
            <a:r>
              <a:rPr lang="ja-JP" altLang="en-US" sz="1400">
                <a:solidFill>
                  <a:srgbClr val="000000"/>
                </a:solidFill>
                <a:latin typeface="Arial" charset="0"/>
                <a:cs typeface="Arial" charset="0"/>
              </a:rPr>
              <a:t>’</a:t>
            </a:r>
            <a:r>
              <a:rPr lang="en-US" altLang="ja-JP" sz="1400">
                <a:solidFill>
                  <a:srgbClr val="000000"/>
                </a:solidFill>
                <a:latin typeface="Arial" charset="0"/>
                <a:cs typeface="Arial" charset="0"/>
              </a:rPr>
              <a:t>s happening now</a:t>
            </a:r>
            <a:endParaRPr lang="en-US" sz="1400">
              <a:solidFill>
                <a:srgbClr val="000000"/>
              </a:solidFill>
              <a:latin typeface="Arial" charset="0"/>
              <a:cs typeface="Arial" charset="0"/>
            </a:endParaRPr>
          </a:p>
        </p:txBody>
      </p:sp>
      <p:sp>
        <p:nvSpPr>
          <p:cNvPr id="61463" name="AutoShape 23"/>
          <p:cNvSpPr>
            <a:spLocks noChangeArrowheads="1"/>
          </p:cNvSpPr>
          <p:nvPr/>
        </p:nvSpPr>
        <p:spPr bwMode="auto">
          <a:xfrm>
            <a:off x="4800600" y="838200"/>
            <a:ext cx="2286000" cy="990600"/>
          </a:xfrm>
          <a:prstGeom prst="wedgeRoundRectCallout">
            <a:avLst>
              <a:gd name="adj1" fmla="val -41458"/>
              <a:gd name="adj2" fmla="val 83972"/>
              <a:gd name="adj3" fmla="val 16667"/>
            </a:avLst>
          </a:prstGeom>
          <a:solidFill>
            <a:schemeClr val="accent1"/>
          </a:solidFill>
          <a:ln w="28575">
            <a:solidFill>
              <a:schemeClr val="tx1"/>
            </a:solidFill>
            <a:miter lim="800000"/>
            <a:headEnd/>
            <a:tailEnd/>
          </a:ln>
        </p:spPr>
        <p:txBody>
          <a:bodyPr/>
          <a:lstStyle/>
          <a:p>
            <a:pPr algn="ctr" eaLnBrk="0" hangingPunct="0"/>
            <a:r>
              <a:rPr lang="en-US" sz="1400" dirty="0">
                <a:solidFill>
                  <a:srgbClr val="000000"/>
                </a:solidFill>
                <a:latin typeface="Arial" charset="0"/>
                <a:cs typeface="Arial" charset="0"/>
              </a:rPr>
              <a:t>4. The student is going to need to gain </a:t>
            </a:r>
            <a:r>
              <a:rPr lang="en-US" sz="1400" dirty="0" smtClean="0">
                <a:solidFill>
                  <a:srgbClr val="000000"/>
                </a:solidFill>
                <a:latin typeface="Arial" charset="0"/>
                <a:cs typeface="Arial" charset="0"/>
              </a:rPr>
              <a:t>numeracy skills </a:t>
            </a:r>
            <a:r>
              <a:rPr lang="en-US" sz="1400" dirty="0">
                <a:solidFill>
                  <a:srgbClr val="000000"/>
                </a:solidFill>
                <a:latin typeface="Arial" charset="0"/>
                <a:cs typeface="Arial" charset="0"/>
              </a:rPr>
              <a:t>before being able to do this like peers</a:t>
            </a:r>
          </a:p>
        </p:txBody>
      </p:sp>
      <p:sp>
        <p:nvSpPr>
          <p:cNvPr id="61464" name="AutoShape 24"/>
          <p:cNvSpPr>
            <a:spLocks noChangeArrowheads="1"/>
          </p:cNvSpPr>
          <p:nvPr/>
        </p:nvSpPr>
        <p:spPr bwMode="auto">
          <a:xfrm>
            <a:off x="2667000" y="5181600"/>
            <a:ext cx="1676400" cy="990600"/>
          </a:xfrm>
          <a:prstGeom prst="wedgeRoundRectCallout">
            <a:avLst>
              <a:gd name="adj1" fmla="val 71306"/>
              <a:gd name="adj2" fmla="val -50319"/>
              <a:gd name="adj3" fmla="val 16667"/>
            </a:avLst>
          </a:prstGeom>
          <a:solidFill>
            <a:schemeClr val="accent1"/>
          </a:solidFill>
          <a:ln w="28575">
            <a:solidFill>
              <a:schemeClr val="tx1"/>
            </a:solidFill>
            <a:miter lim="800000"/>
            <a:headEnd/>
            <a:tailEnd/>
          </a:ln>
        </p:spPr>
        <p:txBody>
          <a:bodyPr/>
          <a:lstStyle/>
          <a:p>
            <a:pPr algn="ctr" eaLnBrk="0" hangingPunct="0"/>
            <a:r>
              <a:rPr lang="en-US" sz="1400" dirty="0">
                <a:solidFill>
                  <a:srgbClr val="000000"/>
                </a:solidFill>
                <a:latin typeface="Arial" charset="0"/>
                <a:cs typeface="Arial" charset="0"/>
              </a:rPr>
              <a:t>5. So… in the meantime we use the </a:t>
            </a:r>
            <a:r>
              <a:rPr lang="en-US" sz="1400" dirty="0" smtClean="0">
                <a:solidFill>
                  <a:srgbClr val="000000"/>
                </a:solidFill>
                <a:latin typeface="Arial" charset="0"/>
                <a:cs typeface="Arial" charset="0"/>
              </a:rPr>
              <a:t>Alternative </a:t>
            </a:r>
            <a:r>
              <a:rPr lang="en-US" sz="1400" dirty="0">
                <a:solidFill>
                  <a:srgbClr val="000000"/>
                </a:solidFill>
                <a:latin typeface="Arial" charset="0"/>
                <a:cs typeface="Arial" charset="0"/>
              </a:rPr>
              <a:t>behavior</a:t>
            </a:r>
          </a:p>
        </p:txBody>
      </p:sp>
      <p:sp>
        <p:nvSpPr>
          <p:cNvPr id="61465" name="AutoShape 25"/>
          <p:cNvSpPr>
            <a:spLocks noChangeArrowheads="1"/>
          </p:cNvSpPr>
          <p:nvPr/>
        </p:nvSpPr>
        <p:spPr bwMode="auto">
          <a:xfrm>
            <a:off x="6172200" y="365760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spAutoFit/>
          </a:bodyPr>
          <a:lstStyle/>
          <a:p>
            <a:endParaRPr lang="en-US"/>
          </a:p>
        </p:txBody>
      </p:sp>
      <p:sp>
        <p:nvSpPr>
          <p:cNvPr id="53270" name="Oval 26"/>
          <p:cNvSpPr>
            <a:spLocks noChangeArrowheads="1"/>
          </p:cNvSpPr>
          <p:nvPr/>
        </p:nvSpPr>
        <p:spPr bwMode="auto">
          <a:xfrm>
            <a:off x="6781800" y="4343400"/>
            <a:ext cx="1752600" cy="304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25" name="Text Box 8"/>
          <p:cNvSpPr txBox="1">
            <a:spLocks noChangeArrowheads="1"/>
          </p:cNvSpPr>
          <p:nvPr/>
        </p:nvSpPr>
        <p:spPr bwMode="auto">
          <a:xfrm>
            <a:off x="778724" y="3334395"/>
            <a:ext cx="1524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spcBef>
                <a:spcPct val="50000"/>
              </a:spcBef>
            </a:pPr>
            <a:r>
              <a:rPr lang="en-US" sz="1800" dirty="0" smtClean="0">
                <a:solidFill>
                  <a:srgbClr val="000000"/>
                </a:solidFill>
                <a:cs typeface="Arial" charset="0"/>
              </a:rPr>
              <a:t>Poor grades in math class</a:t>
            </a:r>
            <a:endParaRPr lang="en-US" sz="1800" dirty="0">
              <a:solidFill>
                <a:srgbClr val="000000"/>
              </a:solidFill>
              <a:cs typeface="Arial" charset="0"/>
            </a:endParaRPr>
          </a:p>
        </p:txBody>
      </p:sp>
      <p:sp>
        <p:nvSpPr>
          <p:cNvPr id="26" name="Line 12"/>
          <p:cNvSpPr>
            <a:spLocks noChangeShapeType="1"/>
          </p:cNvSpPr>
          <p:nvPr/>
        </p:nvSpPr>
        <p:spPr bwMode="auto">
          <a:xfrm>
            <a:off x="2362200" y="3886200"/>
            <a:ext cx="3048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67682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1460"/>
                                        </p:tgtEl>
                                        <p:attrNameLst>
                                          <p:attrName>style.visibility</p:attrName>
                                        </p:attrNameLst>
                                      </p:cBhvr>
                                      <p:to>
                                        <p:strVal val="visible"/>
                                      </p:to>
                                    </p:set>
                                    <p:animEffect transition="in" filter="dissolve">
                                      <p:cBhvr>
                                        <p:cTn id="11" dur="500"/>
                                        <p:tgtEl>
                                          <p:spTgt spid="614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1461"/>
                                        </p:tgtEl>
                                        <p:attrNameLst>
                                          <p:attrName>style.visibility</p:attrName>
                                        </p:attrNameLst>
                                      </p:cBhvr>
                                      <p:to>
                                        <p:strVal val="visible"/>
                                      </p:to>
                                    </p:set>
                                    <p:animEffect transition="in" filter="dissolve">
                                      <p:cBhvr>
                                        <p:cTn id="16" dur="500"/>
                                        <p:tgtEl>
                                          <p:spTgt spid="614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1462"/>
                                        </p:tgtEl>
                                        <p:attrNameLst>
                                          <p:attrName>style.visibility</p:attrName>
                                        </p:attrNameLst>
                                      </p:cBhvr>
                                      <p:to>
                                        <p:strVal val="visible"/>
                                      </p:to>
                                    </p:set>
                                    <p:animEffect transition="in" filter="dissolve">
                                      <p:cBhvr>
                                        <p:cTn id="21" dur="500"/>
                                        <p:tgtEl>
                                          <p:spTgt spid="614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463"/>
                                        </p:tgtEl>
                                        <p:attrNameLst>
                                          <p:attrName>style.visibility</p:attrName>
                                        </p:attrNameLst>
                                      </p:cBhvr>
                                      <p:to>
                                        <p:strVal val="visible"/>
                                      </p:to>
                                    </p:set>
                                    <p:animEffect transition="in" filter="dissolve">
                                      <p:cBhvr>
                                        <p:cTn id="26" dur="500"/>
                                        <p:tgtEl>
                                          <p:spTgt spid="614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64"/>
                                        </p:tgtEl>
                                        <p:attrNameLst>
                                          <p:attrName>style.visibility</p:attrName>
                                        </p:attrNameLst>
                                      </p:cBhvr>
                                      <p:to>
                                        <p:strVal val="visible"/>
                                      </p:to>
                                    </p:set>
                                    <p:animEffect transition="in" filter="dissolve">
                                      <p:cBhvr>
                                        <p:cTn id="31" dur="500"/>
                                        <p:tgtEl>
                                          <p:spTgt spid="61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0" grpId="0" animBg="1"/>
      <p:bldP spid="61461" grpId="0" animBg="1"/>
      <p:bldP spid="61462" grpId="0" animBg="1"/>
      <p:bldP spid="61463" grpId="0" animBg="1"/>
      <p:bldP spid="61464" grpId="0" animBg="1"/>
      <p:bldP spid="614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Essential Characteristics </a:t>
            </a:r>
            <a:br>
              <a:rPr lang="en-US" b="1" dirty="0" smtClean="0"/>
            </a:br>
            <a:r>
              <a:rPr lang="en-US" b="1" dirty="0" smtClean="0"/>
              <a:t>of Alternative Behaviors</a:t>
            </a:r>
            <a:endParaRPr lang="en-US" b="1" dirty="0"/>
          </a:p>
        </p:txBody>
      </p:sp>
      <p:sp>
        <p:nvSpPr>
          <p:cNvPr id="3" name="Content Placeholder 2"/>
          <p:cNvSpPr>
            <a:spLocks noGrp="1"/>
          </p:cNvSpPr>
          <p:nvPr>
            <p:ph idx="1"/>
          </p:nvPr>
        </p:nvSpPr>
        <p:spPr>
          <a:xfrm>
            <a:off x="457200" y="1752600"/>
            <a:ext cx="8229600" cy="4711700"/>
          </a:xfrm>
        </p:spPr>
        <p:txBody>
          <a:bodyPr>
            <a:normAutofit/>
          </a:bodyPr>
          <a:lstStyle/>
          <a:p>
            <a:r>
              <a:rPr lang="en-US" dirty="0" smtClean="0"/>
              <a:t>Serves the same function as the problem behavior</a:t>
            </a:r>
          </a:p>
          <a:p>
            <a:pPr marL="0" indent="0">
              <a:buNone/>
            </a:pPr>
            <a:endParaRPr lang="en-US" sz="1200" dirty="0" smtClean="0"/>
          </a:p>
          <a:p>
            <a:r>
              <a:rPr lang="en-US" dirty="0" smtClean="0"/>
              <a:t>Is easier to do and more efficient than the problem behavior</a:t>
            </a:r>
          </a:p>
          <a:p>
            <a:pPr marL="0" indent="0">
              <a:buNone/>
            </a:pPr>
            <a:r>
              <a:rPr lang="en-US" dirty="0"/>
              <a:t>	</a:t>
            </a:r>
            <a:r>
              <a:rPr lang="en-US" dirty="0" smtClean="0"/>
              <a:t>	</a:t>
            </a:r>
            <a:endParaRPr lang="en-US" sz="1200" dirty="0" smtClean="0"/>
          </a:p>
          <a:p>
            <a:r>
              <a:rPr lang="en-US" dirty="0" smtClean="0"/>
              <a:t>Socially acceptable</a:t>
            </a:r>
          </a:p>
          <a:p>
            <a:endParaRPr lang="en-US" dirty="0"/>
          </a:p>
        </p:txBody>
      </p:sp>
    </p:spTree>
    <p:extLst>
      <p:ext uri="{BB962C8B-B14F-4D97-AF65-F5344CB8AC3E}">
        <p14:creationId xmlns:p14="http://schemas.microsoft.com/office/powerpoint/2010/main" val="132950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152400" y="215900"/>
            <a:ext cx="8839200" cy="1371600"/>
          </a:xfrm>
        </p:spPr>
        <p:txBody>
          <a:bodyPr>
            <a:noAutofit/>
          </a:bodyPr>
          <a:lstStyle/>
          <a:p>
            <a:pPr eaLnBrk="1" hangingPunct="1"/>
            <a:r>
              <a:rPr lang="en-US" sz="4000" b="1" dirty="0">
                <a:latin typeface="Calibri" charset="0"/>
              </a:rPr>
              <a:t>Which of the Following </a:t>
            </a:r>
            <a:r>
              <a:rPr lang="en-US" sz="4000" b="1" dirty="0" smtClean="0">
                <a:latin typeface="Calibri" charset="0"/>
              </a:rPr>
              <a:t>are </a:t>
            </a:r>
            <a:br>
              <a:rPr lang="en-US" sz="4000" b="1" dirty="0" smtClean="0">
                <a:latin typeface="Calibri" charset="0"/>
              </a:rPr>
            </a:br>
            <a:r>
              <a:rPr lang="en-US" sz="4000" b="1" dirty="0" smtClean="0">
                <a:latin typeface="Calibri" charset="0"/>
              </a:rPr>
              <a:t>Appropriate Alternative Behaviors</a:t>
            </a:r>
            <a:r>
              <a:rPr lang="en-US" sz="4000" b="1" dirty="0">
                <a:latin typeface="Calibri" charset="0"/>
              </a:rPr>
              <a:t>?</a:t>
            </a:r>
          </a:p>
        </p:txBody>
      </p:sp>
      <p:sp>
        <p:nvSpPr>
          <p:cNvPr id="610307" name="Rectangle 3"/>
          <p:cNvSpPr>
            <a:spLocks noGrp="1" noChangeArrowheads="1"/>
          </p:cNvSpPr>
          <p:nvPr>
            <p:ph type="body" idx="4294967295"/>
          </p:nvPr>
        </p:nvSpPr>
        <p:spPr>
          <a:xfrm>
            <a:off x="1371600" y="1981200"/>
            <a:ext cx="7772400" cy="4876800"/>
          </a:xfrm>
        </p:spPr>
        <p:txBody>
          <a:bodyPr/>
          <a:lstStyle/>
          <a:p>
            <a:pPr eaLnBrk="1" hangingPunct="1">
              <a:lnSpc>
                <a:spcPct val="80000"/>
              </a:lnSpc>
            </a:pPr>
            <a:r>
              <a:rPr lang="en-US" sz="2400" dirty="0">
                <a:latin typeface="Calibri" charset="0"/>
              </a:rPr>
              <a:t>Leslie is 12, has severe intellectual disabilities, does not use words, and </a:t>
            </a:r>
            <a:r>
              <a:rPr lang="en-US" sz="2400" u="sng" dirty="0">
                <a:solidFill>
                  <a:srgbClr val="AE0101"/>
                </a:solidFill>
                <a:latin typeface="Calibri" charset="0"/>
              </a:rPr>
              <a:t>screams</a:t>
            </a:r>
            <a:r>
              <a:rPr lang="en-US" sz="2400" dirty="0">
                <a:latin typeface="Calibri" charset="0"/>
              </a:rPr>
              <a:t> during independent work times in the Life Skills classroom.  Screaming is </a:t>
            </a:r>
            <a:r>
              <a:rPr lang="en-US" sz="2400" u="sng" dirty="0">
                <a:latin typeface="Calibri" charset="0"/>
              </a:rPr>
              <a:t>maintained by adult attention</a:t>
            </a:r>
            <a:r>
              <a:rPr lang="en-US" sz="2400" dirty="0">
                <a:latin typeface="Calibri" charset="0"/>
              </a:rPr>
              <a:t>.</a:t>
            </a:r>
          </a:p>
          <a:p>
            <a:pPr eaLnBrk="1" hangingPunct="1">
              <a:lnSpc>
                <a:spcPct val="80000"/>
              </a:lnSpc>
              <a:buFont typeface="Arial" charset="0"/>
              <a:buNone/>
            </a:pPr>
            <a:endParaRPr lang="en-US" sz="1200" dirty="0">
              <a:latin typeface="Calibri" charset="0"/>
            </a:endParaRPr>
          </a:p>
          <a:p>
            <a:pPr eaLnBrk="1" hangingPunct="1">
              <a:lnSpc>
                <a:spcPct val="80000"/>
              </a:lnSpc>
            </a:pPr>
            <a:r>
              <a:rPr lang="en-US" sz="2800" b="1" dirty="0">
                <a:latin typeface="Calibri" charset="0"/>
              </a:rPr>
              <a:t>Which is the </a:t>
            </a:r>
            <a:r>
              <a:rPr lang="en-US" sz="2800" b="1" u="sng" dirty="0">
                <a:latin typeface="Calibri" charset="0"/>
              </a:rPr>
              <a:t>best</a:t>
            </a:r>
            <a:r>
              <a:rPr lang="en-US" sz="2800" b="1" dirty="0">
                <a:latin typeface="Calibri" charset="0"/>
              </a:rPr>
              <a:t> </a:t>
            </a:r>
            <a:r>
              <a:rPr lang="en-US" sz="2800" b="1" dirty="0" smtClean="0">
                <a:latin typeface="Calibri" charset="0"/>
              </a:rPr>
              <a:t>Alternative </a:t>
            </a:r>
            <a:r>
              <a:rPr lang="en-US" sz="2800" b="1" dirty="0">
                <a:latin typeface="Calibri" charset="0"/>
              </a:rPr>
              <a:t>Behavior</a:t>
            </a:r>
          </a:p>
          <a:p>
            <a:pPr lvl="1" eaLnBrk="1" hangingPunct="1">
              <a:lnSpc>
                <a:spcPct val="80000"/>
              </a:lnSpc>
              <a:buFont typeface="Arial" charset="0"/>
              <a:buChar char="•"/>
            </a:pPr>
            <a:r>
              <a:rPr lang="en-US" sz="2400" dirty="0">
                <a:latin typeface="Calibri" charset="0"/>
                <a:ea typeface="MS PGothic" charset="0"/>
              </a:rPr>
              <a:t>Put head down on her desk and sit quietly</a:t>
            </a:r>
          </a:p>
          <a:p>
            <a:pPr lvl="1" eaLnBrk="1" hangingPunct="1">
              <a:lnSpc>
                <a:spcPct val="80000"/>
              </a:lnSpc>
              <a:buFont typeface="Arial" charset="0"/>
              <a:buChar char="•"/>
            </a:pPr>
            <a:r>
              <a:rPr lang="en-US" sz="2400" dirty="0">
                <a:latin typeface="Calibri" charset="0"/>
                <a:ea typeface="MS PGothic" charset="0"/>
              </a:rPr>
              <a:t>Sign </a:t>
            </a:r>
            <a:r>
              <a:rPr lang="ja-JP" altLang="en-US" sz="2400" dirty="0">
                <a:latin typeface="Calibri" charset="0"/>
                <a:ea typeface="MS PGothic" charset="0"/>
              </a:rPr>
              <a:t>“</a:t>
            </a:r>
            <a:r>
              <a:rPr lang="en-US" altLang="ja-JP" sz="2400" dirty="0">
                <a:latin typeface="Calibri" charset="0"/>
                <a:ea typeface="MS PGothic" charset="0"/>
              </a:rPr>
              <a:t>more</a:t>
            </a:r>
            <a:r>
              <a:rPr lang="ja-JP" altLang="en-US" sz="2400" dirty="0">
                <a:latin typeface="Calibri" charset="0"/>
                <a:ea typeface="MS PGothic" charset="0"/>
              </a:rPr>
              <a:t>”</a:t>
            </a:r>
            <a:r>
              <a:rPr lang="en-US" altLang="ja-JP" sz="2400" dirty="0">
                <a:latin typeface="Calibri" charset="0"/>
                <a:ea typeface="MS PGothic" charset="0"/>
              </a:rPr>
              <a:t> to another student</a:t>
            </a:r>
          </a:p>
          <a:p>
            <a:pPr lvl="1" eaLnBrk="1" hangingPunct="1">
              <a:lnSpc>
                <a:spcPct val="80000"/>
              </a:lnSpc>
              <a:buFont typeface="Arial" charset="0"/>
              <a:buChar char="•"/>
            </a:pPr>
            <a:r>
              <a:rPr lang="en-US" sz="2400" dirty="0">
                <a:latin typeface="Calibri" charset="0"/>
                <a:ea typeface="MS PGothic" charset="0"/>
              </a:rPr>
              <a:t>Take completed work up to show the teacher</a:t>
            </a:r>
          </a:p>
          <a:p>
            <a:pPr lvl="1" eaLnBrk="1" hangingPunct="1">
              <a:lnSpc>
                <a:spcPct val="80000"/>
              </a:lnSpc>
              <a:buFont typeface="Arial" charset="0"/>
              <a:buChar char="•"/>
            </a:pPr>
            <a:r>
              <a:rPr lang="en-US" sz="2400" dirty="0">
                <a:latin typeface="Calibri" charset="0"/>
                <a:ea typeface="MS PGothic" charset="0"/>
              </a:rPr>
              <a:t>Move to sit by another student</a:t>
            </a:r>
          </a:p>
          <a:p>
            <a:pPr lvl="1" eaLnBrk="1" hangingPunct="1">
              <a:lnSpc>
                <a:spcPct val="80000"/>
              </a:lnSpc>
              <a:buFont typeface="Arial" charset="0"/>
              <a:buChar char="•"/>
            </a:pPr>
            <a:r>
              <a:rPr lang="en-US" sz="2400" dirty="0">
                <a:latin typeface="Calibri" charset="0"/>
                <a:ea typeface="MS PGothic" charset="0"/>
              </a:rPr>
              <a:t>Use picture communication system to request teacher help</a:t>
            </a:r>
          </a:p>
        </p:txBody>
      </p:sp>
      <p:sp>
        <p:nvSpPr>
          <p:cNvPr id="610309" name="AutoShape 5"/>
          <p:cNvSpPr>
            <a:spLocks noChangeArrowheads="1"/>
          </p:cNvSpPr>
          <p:nvPr/>
        </p:nvSpPr>
        <p:spPr bwMode="auto">
          <a:xfrm>
            <a:off x="152400" y="3810000"/>
            <a:ext cx="1066800" cy="1676400"/>
          </a:xfrm>
          <a:prstGeom prst="wedgeRoundRectCallout">
            <a:avLst>
              <a:gd name="adj1" fmla="val 48582"/>
              <a:gd name="adj2" fmla="val -24379"/>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dirty="0">
                <a:latin typeface="Arial" pitchFamily="34" charset="0"/>
                <a:ea typeface="+mn-ea"/>
                <a:cs typeface="+mn-cs"/>
              </a:rPr>
              <a:t>1. Serve same </a:t>
            </a:r>
            <a:r>
              <a:rPr lang="en-US" sz="1400" u="sng" dirty="0">
                <a:latin typeface="Arial" pitchFamily="34" charset="0"/>
                <a:ea typeface="+mn-ea"/>
                <a:cs typeface="+mn-cs"/>
              </a:rPr>
              <a:t>Function?</a:t>
            </a:r>
            <a:r>
              <a:rPr lang="en-US" sz="1400" dirty="0">
                <a:latin typeface="Arial" pitchFamily="34" charset="0"/>
                <a:ea typeface="+mn-ea"/>
                <a:cs typeface="+mn-cs"/>
              </a:rPr>
              <a:t> Does it provide adult </a:t>
            </a:r>
            <a:r>
              <a:rPr lang="en-US" sz="1400" dirty="0" err="1">
                <a:latin typeface="Arial" pitchFamily="34" charset="0"/>
                <a:ea typeface="+mn-ea"/>
                <a:cs typeface="+mn-cs"/>
              </a:rPr>
              <a:t>attn</a:t>
            </a:r>
            <a:r>
              <a:rPr lang="en-US" sz="1400" dirty="0">
                <a:latin typeface="Arial" pitchFamily="34" charset="0"/>
                <a:ea typeface="+mn-ea"/>
                <a:cs typeface="+mn-cs"/>
              </a:rPr>
              <a:t>?</a:t>
            </a:r>
          </a:p>
        </p:txBody>
      </p:sp>
      <p:sp>
        <p:nvSpPr>
          <p:cNvPr id="610310" name="Line 6"/>
          <p:cNvSpPr>
            <a:spLocks noChangeShapeType="1"/>
          </p:cNvSpPr>
          <p:nvPr/>
        </p:nvSpPr>
        <p:spPr bwMode="auto">
          <a:xfrm>
            <a:off x="2249488" y="4064000"/>
            <a:ext cx="51054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311" name="Line 7"/>
          <p:cNvSpPr>
            <a:spLocks noChangeShapeType="1"/>
          </p:cNvSpPr>
          <p:nvPr/>
        </p:nvSpPr>
        <p:spPr bwMode="auto">
          <a:xfrm>
            <a:off x="2209800" y="4419600"/>
            <a:ext cx="39624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312" name="Line 8"/>
          <p:cNvSpPr>
            <a:spLocks noChangeShapeType="1"/>
          </p:cNvSpPr>
          <p:nvPr/>
        </p:nvSpPr>
        <p:spPr bwMode="auto">
          <a:xfrm>
            <a:off x="2249488" y="5156200"/>
            <a:ext cx="38862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313" name="AutoShape 9"/>
          <p:cNvSpPr>
            <a:spLocks noChangeArrowheads="1"/>
          </p:cNvSpPr>
          <p:nvPr/>
        </p:nvSpPr>
        <p:spPr bwMode="auto">
          <a:xfrm>
            <a:off x="7924800" y="3810000"/>
            <a:ext cx="1066800" cy="1447800"/>
          </a:xfrm>
          <a:prstGeom prst="wedgeRoundRectCallout">
            <a:avLst>
              <a:gd name="adj1" fmla="val -49623"/>
              <a:gd name="adj2" fmla="val -14196"/>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dirty="0">
                <a:latin typeface="Arial" pitchFamily="34" charset="0"/>
                <a:ea typeface="+mn-ea"/>
                <a:cs typeface="+mn-cs"/>
              </a:rPr>
              <a:t>2. Is Behavior </a:t>
            </a:r>
            <a:r>
              <a:rPr lang="en-US" sz="1400" b="1" u="sng" dirty="0">
                <a:latin typeface="Arial" pitchFamily="34" charset="0"/>
                <a:ea typeface="+mn-ea"/>
                <a:cs typeface="+mn-cs"/>
              </a:rPr>
              <a:t>easier</a:t>
            </a:r>
            <a:r>
              <a:rPr lang="en-US" sz="1400" dirty="0">
                <a:latin typeface="Arial" pitchFamily="34" charset="0"/>
                <a:ea typeface="+mn-ea"/>
                <a:cs typeface="+mn-cs"/>
              </a:rPr>
              <a:t> to do than problem behavior?</a:t>
            </a:r>
          </a:p>
        </p:txBody>
      </p:sp>
      <p:sp>
        <p:nvSpPr>
          <p:cNvPr id="610314" name="AutoShape 10"/>
          <p:cNvSpPr>
            <a:spLocks noChangeArrowheads="1"/>
          </p:cNvSpPr>
          <p:nvPr/>
        </p:nvSpPr>
        <p:spPr bwMode="auto">
          <a:xfrm>
            <a:off x="5257800" y="5930900"/>
            <a:ext cx="2362200" cy="622300"/>
          </a:xfrm>
          <a:prstGeom prst="wedgeRoundRectCallout">
            <a:avLst>
              <a:gd name="adj1" fmla="val -23286"/>
              <a:gd name="adj2" fmla="val -45834"/>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dirty="0">
                <a:latin typeface="Arial" pitchFamily="34" charset="0"/>
                <a:ea typeface="+mn-ea"/>
                <a:cs typeface="+mn-cs"/>
              </a:rPr>
              <a:t>3. Is Behavior </a:t>
            </a:r>
            <a:r>
              <a:rPr lang="en-US" sz="1400" b="1" u="sng" dirty="0">
                <a:latin typeface="Arial" pitchFamily="34" charset="0"/>
                <a:ea typeface="+mn-ea"/>
                <a:cs typeface="+mn-cs"/>
              </a:rPr>
              <a:t>Socially</a:t>
            </a:r>
            <a:r>
              <a:rPr lang="en-US" sz="1400" dirty="0">
                <a:latin typeface="Arial" pitchFamily="34" charset="0"/>
                <a:ea typeface="+mn-ea"/>
                <a:cs typeface="+mn-cs"/>
              </a:rPr>
              <a:t> </a:t>
            </a:r>
            <a:r>
              <a:rPr lang="en-US" sz="1400" b="1" u="sng" dirty="0">
                <a:latin typeface="Arial" pitchFamily="34" charset="0"/>
                <a:ea typeface="+mn-ea"/>
                <a:cs typeface="+mn-cs"/>
              </a:rPr>
              <a:t>Acceptable</a:t>
            </a:r>
            <a:r>
              <a:rPr lang="en-US" sz="1400" dirty="0">
                <a:latin typeface="Arial" pitchFamily="34" charset="0"/>
                <a:ea typeface="+mn-ea"/>
                <a:cs typeface="+mn-cs"/>
              </a:rPr>
              <a:t>?</a:t>
            </a:r>
          </a:p>
        </p:txBody>
      </p:sp>
      <p:sp>
        <p:nvSpPr>
          <p:cNvPr id="610315" name="Line 11"/>
          <p:cNvSpPr>
            <a:spLocks noChangeShapeType="1"/>
          </p:cNvSpPr>
          <p:nvPr/>
        </p:nvSpPr>
        <p:spPr bwMode="auto">
          <a:xfrm>
            <a:off x="2209800" y="4787900"/>
            <a:ext cx="55626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316" name="AutoShape 12"/>
          <p:cNvSpPr>
            <a:spLocks noChangeArrowheads="1"/>
          </p:cNvSpPr>
          <p:nvPr/>
        </p:nvSpPr>
        <p:spPr bwMode="auto">
          <a:xfrm>
            <a:off x="1574800" y="5486400"/>
            <a:ext cx="533400" cy="4572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ea typeface="+mn-ea"/>
              <a:cs typeface="+mn-cs"/>
            </a:endParaRPr>
          </a:p>
        </p:txBody>
      </p:sp>
    </p:spTree>
    <p:extLst>
      <p:ext uri="{BB962C8B-B14F-4D97-AF65-F5344CB8AC3E}">
        <p14:creationId xmlns:p14="http://schemas.microsoft.com/office/powerpoint/2010/main" val="2658373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0309"/>
                                        </p:tgtEl>
                                        <p:attrNameLst>
                                          <p:attrName>style.visibility</p:attrName>
                                        </p:attrNameLst>
                                      </p:cBhvr>
                                      <p:to>
                                        <p:strVal val="visible"/>
                                      </p:to>
                                    </p:set>
                                    <p:animEffect transition="in" filter="dissolve">
                                      <p:cBhvr>
                                        <p:cTn id="7" dur="500"/>
                                        <p:tgtEl>
                                          <p:spTgt spid="610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10"/>
                                        </p:tgtEl>
                                        <p:attrNameLst>
                                          <p:attrName>style.visibility</p:attrName>
                                        </p:attrNameLst>
                                      </p:cBhvr>
                                      <p:to>
                                        <p:strVal val="visible"/>
                                      </p:to>
                                    </p:set>
                                    <p:animEffect transition="in" filter="wipe(left)">
                                      <p:cBhvr>
                                        <p:cTn id="12" dur="500"/>
                                        <p:tgtEl>
                                          <p:spTgt spid="610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11"/>
                                        </p:tgtEl>
                                        <p:attrNameLst>
                                          <p:attrName>style.visibility</p:attrName>
                                        </p:attrNameLst>
                                      </p:cBhvr>
                                      <p:to>
                                        <p:strVal val="visible"/>
                                      </p:to>
                                    </p:set>
                                    <p:animEffect transition="in" filter="wipe(left)">
                                      <p:cBhvr>
                                        <p:cTn id="17" dur="500"/>
                                        <p:tgtEl>
                                          <p:spTgt spid="610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0312"/>
                                        </p:tgtEl>
                                        <p:attrNameLst>
                                          <p:attrName>style.visibility</p:attrName>
                                        </p:attrNameLst>
                                      </p:cBhvr>
                                      <p:to>
                                        <p:strVal val="visible"/>
                                      </p:to>
                                    </p:set>
                                    <p:animEffect transition="in" filter="wipe(left)">
                                      <p:cBhvr>
                                        <p:cTn id="22" dur="500"/>
                                        <p:tgtEl>
                                          <p:spTgt spid="6103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0313"/>
                                        </p:tgtEl>
                                        <p:attrNameLst>
                                          <p:attrName>style.visibility</p:attrName>
                                        </p:attrNameLst>
                                      </p:cBhvr>
                                      <p:to>
                                        <p:strVal val="visible"/>
                                      </p:to>
                                    </p:set>
                                    <p:animEffect transition="in" filter="dissolve">
                                      <p:cBhvr>
                                        <p:cTn id="27" dur="500"/>
                                        <p:tgtEl>
                                          <p:spTgt spid="6103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0315"/>
                                        </p:tgtEl>
                                        <p:attrNameLst>
                                          <p:attrName>style.visibility</p:attrName>
                                        </p:attrNameLst>
                                      </p:cBhvr>
                                      <p:to>
                                        <p:strVal val="visible"/>
                                      </p:to>
                                    </p:set>
                                    <p:animEffect transition="in" filter="wipe(left)">
                                      <p:cBhvr>
                                        <p:cTn id="32" dur="500"/>
                                        <p:tgtEl>
                                          <p:spTgt spid="6103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0314"/>
                                        </p:tgtEl>
                                        <p:attrNameLst>
                                          <p:attrName>style.visibility</p:attrName>
                                        </p:attrNameLst>
                                      </p:cBhvr>
                                      <p:to>
                                        <p:strVal val="visible"/>
                                      </p:to>
                                    </p:set>
                                    <p:animEffect transition="in" filter="dissolve">
                                      <p:cBhvr>
                                        <p:cTn id="37" dur="500"/>
                                        <p:tgtEl>
                                          <p:spTgt spid="6103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10316"/>
                                        </p:tgtEl>
                                        <p:attrNameLst>
                                          <p:attrName>style.visibility</p:attrName>
                                        </p:attrNameLst>
                                      </p:cBhvr>
                                      <p:to>
                                        <p:strVal val="visible"/>
                                      </p:to>
                                    </p:set>
                                    <p:animEffect transition="in" filter="dissolve">
                                      <p:cBhvr>
                                        <p:cTn id="42" dur="500"/>
                                        <p:tgtEl>
                                          <p:spTgt spid="610316"/>
                                        </p:tgtEl>
                                      </p:cBhvr>
                                    </p:animEffect>
                                  </p:childTnLst>
                                </p:cTn>
                              </p:par>
                              <p:par>
                                <p:cTn id="43" presetID="5" presetClass="emph" presetSubtype="1" nodeType="withEffect">
                                  <p:stCondLst>
                                    <p:cond delay="0"/>
                                  </p:stCondLst>
                                  <p:childTnLst>
                                    <p:set>
                                      <p:cBhvr override="childStyle">
                                        <p:cTn id="44" dur="indefinite"/>
                                        <p:tgtEl>
                                          <p:spTgt spid="610307">
                                            <p:txEl>
                                              <p:pRg st="7" end="7"/>
                                            </p:txEl>
                                          </p:spTgt>
                                        </p:tgtEl>
                                        <p:attrNameLst>
                                          <p:attrName>style.fontStyle</p:attrName>
                                        </p:attrNameLst>
                                      </p:cBhvr>
                                      <p:to>
                                        <p:strVal val="normal"/>
                                      </p:to>
                                    </p:set>
                                    <p:set>
                                      <p:cBhvr override="childStyle">
                                        <p:cTn id="45" dur="indefinite"/>
                                        <p:tgtEl>
                                          <p:spTgt spid="610307">
                                            <p:txEl>
                                              <p:pRg st="7" end="7"/>
                                            </p:txEl>
                                          </p:spTgt>
                                        </p:tgtEl>
                                        <p:attrNameLst>
                                          <p:attrName>style.fontWeight</p:attrName>
                                        </p:attrNameLst>
                                      </p:cBhvr>
                                      <p:to>
                                        <p:strVal val="bold"/>
                                      </p:to>
                                    </p:set>
                                    <p:set>
                                      <p:cBhvr override="childStyle">
                                        <p:cTn id="46" dur="indefinite"/>
                                        <p:tgtEl>
                                          <p:spTgt spid="610307">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9" grpId="0" animBg="1"/>
      <p:bldP spid="610310" grpId="0" animBg="1"/>
      <p:bldP spid="610311" grpId="0" animBg="1"/>
      <p:bldP spid="610312" grpId="0" animBg="1"/>
      <p:bldP spid="610313" grpId="0" animBg="1"/>
      <p:bldP spid="610314" grpId="0" animBg="1"/>
      <p:bldP spid="6103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0812" y="304800"/>
            <a:ext cx="8764587" cy="1219200"/>
          </a:xfrm>
        </p:spPr>
        <p:txBody>
          <a:bodyPr>
            <a:noAutofit/>
          </a:bodyPr>
          <a:lstStyle/>
          <a:p>
            <a:pPr eaLnBrk="1" hangingPunct="1">
              <a:defRPr/>
            </a:pPr>
            <a:r>
              <a:rPr lang="en-US" sz="4000" b="1" dirty="0" smtClean="0">
                <a:ea typeface="+mj-ea"/>
                <a:cs typeface="+mj-cs"/>
              </a:rPr>
              <a:t>Which of the Following are     Appropriate Alternative Behaviors?</a:t>
            </a:r>
          </a:p>
        </p:txBody>
      </p:sp>
      <p:sp>
        <p:nvSpPr>
          <p:cNvPr id="614403" name="Rectangle 3"/>
          <p:cNvSpPr>
            <a:spLocks noGrp="1" noChangeArrowheads="1"/>
          </p:cNvSpPr>
          <p:nvPr>
            <p:ph type="body" idx="4294967295"/>
          </p:nvPr>
        </p:nvSpPr>
        <p:spPr>
          <a:xfrm>
            <a:off x="1187450" y="1828800"/>
            <a:ext cx="7956550" cy="4800600"/>
          </a:xfrm>
        </p:spPr>
        <p:txBody>
          <a:bodyPr/>
          <a:lstStyle/>
          <a:p>
            <a:pPr eaLnBrk="1" hangingPunct="1"/>
            <a:r>
              <a:rPr lang="en-US" sz="2400" dirty="0">
                <a:latin typeface="Calibri" charset="0"/>
              </a:rPr>
              <a:t>Jason is nine and </a:t>
            </a:r>
            <a:r>
              <a:rPr lang="en-US" sz="2400" u="sng" dirty="0">
                <a:solidFill>
                  <a:srgbClr val="FF3300"/>
                </a:solidFill>
                <a:latin typeface="Calibri" charset="0"/>
              </a:rPr>
              <a:t>cries</a:t>
            </a:r>
            <a:r>
              <a:rPr lang="en-US" sz="2400" dirty="0">
                <a:latin typeface="Calibri" charset="0"/>
              </a:rPr>
              <a:t> when asked to do difficult tasks.  The crying is </a:t>
            </a:r>
            <a:r>
              <a:rPr lang="en-US" sz="2400" u="sng" dirty="0">
                <a:latin typeface="Calibri" charset="0"/>
              </a:rPr>
              <a:t>maintained by avoiding or escaping difficult tasks</a:t>
            </a:r>
            <a:r>
              <a:rPr lang="en-US" sz="2400" dirty="0">
                <a:latin typeface="Calibri" charset="0"/>
              </a:rPr>
              <a:t>.</a:t>
            </a:r>
          </a:p>
          <a:p>
            <a:pPr eaLnBrk="1" hangingPunct="1"/>
            <a:endParaRPr lang="en-US" sz="2800" dirty="0">
              <a:latin typeface="Calibri" charset="0"/>
            </a:endParaRPr>
          </a:p>
          <a:p>
            <a:pPr eaLnBrk="1" hangingPunct="1"/>
            <a:r>
              <a:rPr lang="en-US" sz="2800" b="1" dirty="0">
                <a:latin typeface="Calibri" charset="0"/>
              </a:rPr>
              <a:t>Possible </a:t>
            </a:r>
            <a:r>
              <a:rPr lang="en-US" sz="2800" b="1" dirty="0" smtClean="0">
                <a:latin typeface="Calibri" charset="0"/>
              </a:rPr>
              <a:t>Alternative Behaviors</a:t>
            </a:r>
            <a:r>
              <a:rPr lang="en-US" sz="2800" b="1" dirty="0">
                <a:latin typeface="Calibri" charset="0"/>
              </a:rPr>
              <a:t>:</a:t>
            </a:r>
          </a:p>
          <a:p>
            <a:pPr lvl="1" eaLnBrk="1" hangingPunct="1">
              <a:buFont typeface="Arial" charset="0"/>
              <a:buChar char="•"/>
            </a:pPr>
            <a:r>
              <a:rPr lang="en-US" sz="2400" dirty="0">
                <a:latin typeface="Calibri" charset="0"/>
                <a:ea typeface="MS PGothic" charset="0"/>
              </a:rPr>
              <a:t>More rewards for doing tasks</a:t>
            </a:r>
          </a:p>
          <a:p>
            <a:pPr lvl="1" eaLnBrk="1" hangingPunct="1">
              <a:buFont typeface="Arial" charset="0"/>
              <a:buChar char="•"/>
            </a:pPr>
            <a:r>
              <a:rPr lang="en-US" sz="2400" dirty="0">
                <a:latin typeface="Calibri" charset="0"/>
                <a:ea typeface="MS PGothic" charset="0"/>
              </a:rPr>
              <a:t>Ask for an easier task/ worksheet</a:t>
            </a:r>
          </a:p>
          <a:p>
            <a:pPr lvl="1" eaLnBrk="1" hangingPunct="1">
              <a:buFont typeface="Arial" charset="0"/>
              <a:buChar char="•"/>
            </a:pPr>
            <a:r>
              <a:rPr lang="en-US" sz="2400" dirty="0">
                <a:latin typeface="Calibri" charset="0"/>
                <a:ea typeface="MS PGothic" charset="0"/>
              </a:rPr>
              <a:t>Ask to play w/ his Gameboy</a:t>
            </a:r>
          </a:p>
          <a:p>
            <a:pPr lvl="1" eaLnBrk="1" hangingPunct="1">
              <a:buFont typeface="Arial" charset="0"/>
              <a:buChar char="•"/>
            </a:pPr>
            <a:r>
              <a:rPr lang="en-US" sz="2400" dirty="0">
                <a:latin typeface="Calibri" charset="0"/>
                <a:ea typeface="MS PGothic" charset="0"/>
              </a:rPr>
              <a:t>Appropriately request adult attention</a:t>
            </a:r>
          </a:p>
          <a:p>
            <a:pPr lvl="1" eaLnBrk="1" hangingPunct="1">
              <a:buFont typeface="Arial" charset="0"/>
              <a:buChar char="•"/>
            </a:pPr>
            <a:r>
              <a:rPr lang="en-US" sz="2400" dirty="0">
                <a:latin typeface="Calibri" charset="0"/>
                <a:ea typeface="MS PGothic" charset="0"/>
              </a:rPr>
              <a:t>Ask to have soda after tasks are done</a:t>
            </a:r>
          </a:p>
        </p:txBody>
      </p:sp>
      <p:sp>
        <p:nvSpPr>
          <p:cNvPr id="614405" name="AutoShape 5"/>
          <p:cNvSpPr>
            <a:spLocks noChangeArrowheads="1"/>
          </p:cNvSpPr>
          <p:nvPr/>
        </p:nvSpPr>
        <p:spPr bwMode="auto">
          <a:xfrm>
            <a:off x="150813" y="4184650"/>
            <a:ext cx="1295400" cy="2133600"/>
          </a:xfrm>
          <a:prstGeom prst="wedgeRoundRectCallout">
            <a:avLst>
              <a:gd name="adj1" fmla="val -19940"/>
              <a:gd name="adj2" fmla="val 48255"/>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b="1" dirty="0">
                <a:latin typeface="Arial" pitchFamily="34" charset="0"/>
                <a:ea typeface="+mn-ea"/>
                <a:cs typeface="+mn-cs"/>
              </a:rPr>
              <a:t>1. Serve same </a:t>
            </a:r>
            <a:r>
              <a:rPr lang="en-US" sz="1400" b="1" u="sng" dirty="0">
                <a:latin typeface="Arial" pitchFamily="34" charset="0"/>
                <a:ea typeface="+mn-ea"/>
                <a:cs typeface="+mn-cs"/>
              </a:rPr>
              <a:t>Function?</a:t>
            </a:r>
            <a:r>
              <a:rPr lang="en-US" sz="1400" b="1" dirty="0">
                <a:latin typeface="Arial" pitchFamily="34" charset="0"/>
                <a:ea typeface="+mn-ea"/>
                <a:cs typeface="+mn-cs"/>
              </a:rPr>
              <a:t> Does it provide escape from difficult task</a:t>
            </a:r>
            <a:r>
              <a:rPr lang="en-US" sz="1400" dirty="0">
                <a:latin typeface="Arial" pitchFamily="34" charset="0"/>
                <a:ea typeface="+mn-ea"/>
                <a:cs typeface="+mn-cs"/>
              </a:rPr>
              <a:t>?</a:t>
            </a:r>
          </a:p>
        </p:txBody>
      </p:sp>
      <p:sp>
        <p:nvSpPr>
          <p:cNvPr id="614406" name="AutoShape 6"/>
          <p:cNvSpPr>
            <a:spLocks noChangeArrowheads="1"/>
          </p:cNvSpPr>
          <p:nvPr/>
        </p:nvSpPr>
        <p:spPr bwMode="auto">
          <a:xfrm>
            <a:off x="6934200" y="3657600"/>
            <a:ext cx="1066800" cy="1600200"/>
          </a:xfrm>
          <a:prstGeom prst="wedgeRoundRectCallout">
            <a:avLst>
              <a:gd name="adj1" fmla="val -26190"/>
              <a:gd name="adj2" fmla="val 48903"/>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b="1" dirty="0">
                <a:latin typeface="Arial" pitchFamily="34" charset="0"/>
                <a:ea typeface="+mn-ea"/>
                <a:cs typeface="+mn-cs"/>
              </a:rPr>
              <a:t>2. Is behavior </a:t>
            </a:r>
            <a:r>
              <a:rPr lang="en-US" sz="1400" b="1" u="sng" dirty="0">
                <a:latin typeface="Arial" pitchFamily="34" charset="0"/>
                <a:ea typeface="+mn-ea"/>
                <a:cs typeface="+mn-cs"/>
              </a:rPr>
              <a:t>easier</a:t>
            </a:r>
            <a:r>
              <a:rPr lang="en-US" sz="1400" b="1" dirty="0">
                <a:latin typeface="Arial" pitchFamily="34" charset="0"/>
                <a:ea typeface="+mn-ea"/>
                <a:cs typeface="+mn-cs"/>
              </a:rPr>
              <a:t> to do than problem behavior?</a:t>
            </a:r>
          </a:p>
        </p:txBody>
      </p:sp>
      <p:sp>
        <p:nvSpPr>
          <p:cNvPr id="614407" name="AutoShape 7"/>
          <p:cNvSpPr>
            <a:spLocks noChangeArrowheads="1"/>
          </p:cNvSpPr>
          <p:nvPr/>
        </p:nvSpPr>
        <p:spPr bwMode="auto">
          <a:xfrm>
            <a:off x="7010400" y="5638800"/>
            <a:ext cx="1524000" cy="914400"/>
          </a:xfrm>
          <a:prstGeom prst="wedgeRoundRectCallout">
            <a:avLst>
              <a:gd name="adj1" fmla="val -44167"/>
              <a:gd name="adj2" fmla="val -5903"/>
              <a:gd name="adj3" fmla="val 16667"/>
            </a:avLst>
          </a:prstGeom>
          <a:solidFill>
            <a:schemeClr val="tx2">
              <a:lumMod val="20000"/>
              <a:lumOff val="80000"/>
            </a:schemeClr>
          </a:solidFill>
          <a:ln w="28575">
            <a:solidFill>
              <a:schemeClr val="tx1"/>
            </a:solidFill>
            <a:miter lim="800000"/>
            <a:headEnd/>
            <a:tailEnd/>
          </a:ln>
        </p:spPr>
        <p:txBody>
          <a:bodyPr/>
          <a:lstStyle/>
          <a:p>
            <a:pPr>
              <a:defRPr/>
            </a:pPr>
            <a:r>
              <a:rPr lang="en-US" sz="1400" b="1" dirty="0">
                <a:latin typeface="Arial" pitchFamily="34" charset="0"/>
                <a:ea typeface="+mn-ea"/>
                <a:cs typeface="+mn-cs"/>
              </a:rPr>
              <a:t>3. Is Behavior socially </a:t>
            </a:r>
            <a:r>
              <a:rPr lang="en-US" sz="1400" b="1" u="sng" dirty="0">
                <a:latin typeface="Arial" pitchFamily="34" charset="0"/>
                <a:ea typeface="+mn-ea"/>
                <a:cs typeface="+mn-cs"/>
              </a:rPr>
              <a:t>acceptable</a:t>
            </a:r>
            <a:r>
              <a:rPr lang="en-US" sz="1400" b="1" dirty="0">
                <a:latin typeface="Arial" pitchFamily="34" charset="0"/>
                <a:ea typeface="+mn-ea"/>
                <a:cs typeface="+mn-cs"/>
              </a:rPr>
              <a:t>?</a:t>
            </a:r>
          </a:p>
        </p:txBody>
      </p:sp>
      <p:sp>
        <p:nvSpPr>
          <p:cNvPr id="614408" name="Line 8"/>
          <p:cNvSpPr>
            <a:spLocks noChangeShapeType="1"/>
          </p:cNvSpPr>
          <p:nvPr/>
        </p:nvSpPr>
        <p:spPr bwMode="auto">
          <a:xfrm>
            <a:off x="2000250" y="3932238"/>
            <a:ext cx="36576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09" name="Line 9"/>
          <p:cNvSpPr>
            <a:spLocks noChangeShapeType="1"/>
          </p:cNvSpPr>
          <p:nvPr/>
        </p:nvSpPr>
        <p:spPr bwMode="auto">
          <a:xfrm>
            <a:off x="2057400" y="5283200"/>
            <a:ext cx="46482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10" name="Line 10"/>
          <p:cNvSpPr>
            <a:spLocks noChangeShapeType="1"/>
          </p:cNvSpPr>
          <p:nvPr/>
        </p:nvSpPr>
        <p:spPr bwMode="auto">
          <a:xfrm>
            <a:off x="2057400" y="5638800"/>
            <a:ext cx="4495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11" name="Line 11"/>
          <p:cNvSpPr>
            <a:spLocks noChangeShapeType="1"/>
          </p:cNvSpPr>
          <p:nvPr/>
        </p:nvSpPr>
        <p:spPr bwMode="auto">
          <a:xfrm>
            <a:off x="2057400" y="4826000"/>
            <a:ext cx="3733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12" name="AutoShape 12"/>
          <p:cNvSpPr>
            <a:spLocks noChangeArrowheads="1"/>
          </p:cNvSpPr>
          <p:nvPr/>
        </p:nvSpPr>
        <p:spPr bwMode="auto">
          <a:xfrm>
            <a:off x="1506538" y="4076700"/>
            <a:ext cx="533400" cy="4572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ea typeface="+mn-ea"/>
              <a:cs typeface="+mn-cs"/>
            </a:endParaRPr>
          </a:p>
        </p:txBody>
      </p:sp>
    </p:spTree>
    <p:extLst>
      <p:ext uri="{BB962C8B-B14F-4D97-AF65-F5344CB8AC3E}">
        <p14:creationId xmlns:p14="http://schemas.microsoft.com/office/powerpoint/2010/main" val="6398926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5"/>
                                        </p:tgtEl>
                                        <p:attrNameLst>
                                          <p:attrName>style.visibility</p:attrName>
                                        </p:attrNameLst>
                                      </p:cBhvr>
                                      <p:to>
                                        <p:strVal val="visible"/>
                                      </p:to>
                                    </p:set>
                                    <p:animEffect transition="in" filter="dissolve">
                                      <p:cBhvr>
                                        <p:cTn id="7" dur="500"/>
                                        <p:tgtEl>
                                          <p:spTgt spid="614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08"/>
                                        </p:tgtEl>
                                        <p:attrNameLst>
                                          <p:attrName>style.visibility</p:attrName>
                                        </p:attrNameLst>
                                      </p:cBhvr>
                                      <p:to>
                                        <p:strVal val="visible"/>
                                      </p:to>
                                    </p:set>
                                    <p:animEffect transition="in" filter="wipe(left)">
                                      <p:cBhvr>
                                        <p:cTn id="12" dur="500"/>
                                        <p:tgtEl>
                                          <p:spTgt spid="6144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09"/>
                                        </p:tgtEl>
                                        <p:attrNameLst>
                                          <p:attrName>style.visibility</p:attrName>
                                        </p:attrNameLst>
                                      </p:cBhvr>
                                      <p:to>
                                        <p:strVal val="visible"/>
                                      </p:to>
                                    </p:set>
                                    <p:animEffect transition="in" filter="wipe(left)">
                                      <p:cBhvr>
                                        <p:cTn id="17" dur="500"/>
                                        <p:tgtEl>
                                          <p:spTgt spid="6144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10"/>
                                        </p:tgtEl>
                                        <p:attrNameLst>
                                          <p:attrName>style.visibility</p:attrName>
                                        </p:attrNameLst>
                                      </p:cBhvr>
                                      <p:to>
                                        <p:strVal val="visible"/>
                                      </p:to>
                                    </p:set>
                                    <p:animEffect transition="in" filter="wipe(left)">
                                      <p:cBhvr>
                                        <p:cTn id="22" dur="500"/>
                                        <p:tgtEl>
                                          <p:spTgt spid="6144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06"/>
                                        </p:tgtEl>
                                        <p:attrNameLst>
                                          <p:attrName>style.visibility</p:attrName>
                                        </p:attrNameLst>
                                      </p:cBhvr>
                                      <p:to>
                                        <p:strVal val="visible"/>
                                      </p:to>
                                    </p:set>
                                    <p:animEffect transition="in" filter="dissolve">
                                      <p:cBhvr>
                                        <p:cTn id="27" dur="500"/>
                                        <p:tgtEl>
                                          <p:spTgt spid="6144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07"/>
                                        </p:tgtEl>
                                        <p:attrNameLst>
                                          <p:attrName>style.visibility</p:attrName>
                                        </p:attrNameLst>
                                      </p:cBhvr>
                                      <p:to>
                                        <p:strVal val="visible"/>
                                      </p:to>
                                    </p:set>
                                    <p:animEffect transition="in" filter="dissolve">
                                      <p:cBhvr>
                                        <p:cTn id="32" dur="500"/>
                                        <p:tgtEl>
                                          <p:spTgt spid="6144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11"/>
                                        </p:tgtEl>
                                        <p:attrNameLst>
                                          <p:attrName>style.visibility</p:attrName>
                                        </p:attrNameLst>
                                      </p:cBhvr>
                                      <p:to>
                                        <p:strVal val="visible"/>
                                      </p:to>
                                    </p:set>
                                    <p:animEffect transition="in" filter="wipe(left)">
                                      <p:cBhvr>
                                        <p:cTn id="37" dur="500"/>
                                        <p:tgtEl>
                                          <p:spTgt spid="6144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14412"/>
                                        </p:tgtEl>
                                        <p:attrNameLst>
                                          <p:attrName>style.visibility</p:attrName>
                                        </p:attrNameLst>
                                      </p:cBhvr>
                                      <p:to>
                                        <p:strVal val="visible"/>
                                      </p:to>
                                    </p:set>
                                    <p:animEffect transition="in" filter="dissolve">
                                      <p:cBhvr>
                                        <p:cTn id="42" dur="500"/>
                                        <p:tgtEl>
                                          <p:spTgt spid="614412"/>
                                        </p:tgtEl>
                                      </p:cBhvr>
                                    </p:animEffect>
                                  </p:childTnLst>
                                </p:cTn>
                              </p:par>
                              <p:par>
                                <p:cTn id="43" presetID="5" presetClass="emph" presetSubtype="1" nodeType="withEffect">
                                  <p:stCondLst>
                                    <p:cond delay="0"/>
                                  </p:stCondLst>
                                  <p:childTnLst>
                                    <p:set>
                                      <p:cBhvr override="childStyle">
                                        <p:cTn id="44" dur="indefinite"/>
                                        <p:tgtEl>
                                          <p:spTgt spid="614403">
                                            <p:txEl>
                                              <p:pRg st="4" end="4"/>
                                            </p:txEl>
                                          </p:spTgt>
                                        </p:tgtEl>
                                        <p:attrNameLst>
                                          <p:attrName>style.fontStyle</p:attrName>
                                        </p:attrNameLst>
                                      </p:cBhvr>
                                      <p:to>
                                        <p:strVal val="normal"/>
                                      </p:to>
                                    </p:set>
                                    <p:set>
                                      <p:cBhvr override="childStyle">
                                        <p:cTn id="45" dur="indefinite"/>
                                        <p:tgtEl>
                                          <p:spTgt spid="614403">
                                            <p:txEl>
                                              <p:pRg st="4" end="4"/>
                                            </p:txEl>
                                          </p:spTgt>
                                        </p:tgtEl>
                                        <p:attrNameLst>
                                          <p:attrName>style.fontWeight</p:attrName>
                                        </p:attrNameLst>
                                      </p:cBhvr>
                                      <p:to>
                                        <p:strVal val="bold"/>
                                      </p:to>
                                    </p:set>
                                    <p:set>
                                      <p:cBhvr override="childStyle">
                                        <p:cTn id="46" dur="indefinite"/>
                                        <p:tgtEl>
                                          <p:spTgt spid="61440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5" grpId="0" animBg="1"/>
      <p:bldP spid="614406" grpId="0" animBg="1"/>
      <p:bldP spid="614407" grpId="0" animBg="1"/>
      <p:bldP spid="614408" grpId="0" animBg="1"/>
      <p:bldP spid="614409" grpId="0" animBg="1"/>
      <p:bldP spid="614410" grpId="0" animBg="1"/>
      <p:bldP spid="6144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Activity 2</a:t>
            </a:r>
            <a:endParaRPr lang="en-US" dirty="0"/>
          </a:p>
        </p:txBody>
      </p:sp>
      <p:sp>
        <p:nvSpPr>
          <p:cNvPr id="3" name="Content Placeholder 2"/>
          <p:cNvSpPr>
            <a:spLocks noGrp="1"/>
          </p:cNvSpPr>
          <p:nvPr>
            <p:ph idx="1"/>
          </p:nvPr>
        </p:nvSpPr>
        <p:spPr>
          <a:xfrm>
            <a:off x="457200" y="1134533"/>
            <a:ext cx="8229600" cy="5343873"/>
          </a:xfrm>
        </p:spPr>
        <p:txBody>
          <a:bodyPr>
            <a:normAutofit fontScale="92500" lnSpcReduction="10000"/>
          </a:bodyPr>
          <a:lstStyle/>
          <a:p>
            <a:r>
              <a:rPr lang="en-US" dirty="0" smtClean="0"/>
              <a:t>Identify </a:t>
            </a:r>
            <a:r>
              <a:rPr lang="en-US" dirty="0"/>
              <a:t>the </a:t>
            </a:r>
            <a:r>
              <a:rPr lang="en-US" b="1" dirty="0"/>
              <a:t>desired behavior </a:t>
            </a:r>
            <a:r>
              <a:rPr lang="en-US" dirty="0"/>
              <a:t>you ultimately want your student to </a:t>
            </a:r>
            <a:r>
              <a:rPr lang="en-US" dirty="0" smtClean="0"/>
              <a:t>demonstrate</a:t>
            </a:r>
            <a:endParaRPr lang="en-US" dirty="0"/>
          </a:p>
          <a:p>
            <a:pPr lvl="0"/>
            <a:r>
              <a:rPr lang="en-US" dirty="0"/>
              <a:t>Identify </a:t>
            </a:r>
            <a:r>
              <a:rPr lang="en-US" dirty="0" smtClean="0"/>
              <a:t>an </a:t>
            </a:r>
            <a:r>
              <a:rPr lang="en-US" b="1" dirty="0" smtClean="0"/>
              <a:t>alternative </a:t>
            </a:r>
            <a:r>
              <a:rPr lang="en-US" b="1" dirty="0"/>
              <a:t>behavior </a:t>
            </a:r>
            <a:r>
              <a:rPr lang="en-US" dirty="0"/>
              <a:t>that </a:t>
            </a:r>
            <a:r>
              <a:rPr lang="en-US" dirty="0" smtClean="0"/>
              <a:t>…</a:t>
            </a:r>
            <a:endParaRPr lang="en-US" dirty="0"/>
          </a:p>
          <a:p>
            <a:pPr lvl="1"/>
            <a:r>
              <a:rPr lang="en-US" dirty="0"/>
              <a:t>serves the same function as the problem behavior</a:t>
            </a:r>
          </a:p>
          <a:p>
            <a:pPr lvl="1"/>
            <a:r>
              <a:rPr lang="en-US" dirty="0"/>
              <a:t>is easier to do and more efficient than the problem behavior</a:t>
            </a:r>
          </a:p>
          <a:p>
            <a:pPr lvl="1"/>
            <a:r>
              <a:rPr lang="en-US" dirty="0"/>
              <a:t>is socially </a:t>
            </a:r>
            <a:r>
              <a:rPr lang="en-US" dirty="0" smtClean="0"/>
              <a:t>acceptable</a:t>
            </a:r>
          </a:p>
          <a:p>
            <a:pPr lvl="0"/>
            <a:r>
              <a:rPr lang="en-US" dirty="0"/>
              <a:t>Record your student’s behavior pathway below.  Assign one team member to use the sticky notes to post the competing pathway on the laminated chart.  Prepare to present your student’s competing pathway to others. </a:t>
            </a:r>
          </a:p>
          <a:p>
            <a:endParaRPr lang="en-US" dirty="0" smtClean="0"/>
          </a:p>
          <a:p>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376950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685800" y="2185988"/>
            <a:ext cx="7772400" cy="1470025"/>
          </a:xfrm>
          <a:noFill/>
          <a:extLst>
            <a:ext uri="{909E8E84-426E-40dd-AFC4-6F175D3DCCD1}">
              <a14:hiddenFill xmlns:a14="http://schemas.microsoft.com/office/drawing/2010/main">
                <a:solidFill>
                  <a:srgbClr val="FF6600">
                    <a:alpha val="81960"/>
                  </a:srgbClr>
                </a:solidFill>
              </a14:hiddenFill>
            </a:ext>
          </a:extLst>
        </p:spPr>
        <p:txBody>
          <a:bodyPr/>
          <a:lstStyle/>
          <a:p>
            <a:r>
              <a:rPr lang="en-US" sz="6000" b="1" dirty="0">
                <a:latin typeface="Calibri" charset="0"/>
              </a:rPr>
              <a:t>Welcome Back!!!</a:t>
            </a:r>
          </a:p>
        </p:txBody>
      </p:sp>
    </p:spTree>
    <p:extLst>
      <p:ext uri="{BB962C8B-B14F-4D97-AF65-F5344CB8AC3E}">
        <p14:creationId xmlns:p14="http://schemas.microsoft.com/office/powerpoint/2010/main" val="3054636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b="1" dirty="0" smtClean="0"/>
              <a:t>Behavior </a:t>
            </a:r>
            <a:r>
              <a:rPr lang="en-US" b="1" dirty="0" smtClean="0"/>
              <a:t>Support</a:t>
            </a:r>
            <a:r>
              <a:rPr lang="en-US" b="1" dirty="0" smtClean="0"/>
              <a:t> </a:t>
            </a:r>
            <a:r>
              <a:rPr lang="en-US" b="1" dirty="0" smtClean="0"/>
              <a:t>Plan (</a:t>
            </a:r>
            <a:r>
              <a:rPr lang="en-US" b="1" dirty="0" smtClean="0"/>
              <a:t>BSP</a:t>
            </a:r>
            <a:r>
              <a:rPr lang="en-US" b="1" dirty="0" smtClean="0"/>
              <a:t>)</a:t>
            </a:r>
            <a:endParaRPr lang="en-US" dirty="0">
              <a:solidFill>
                <a:srgbClr val="000000"/>
              </a:solidFill>
              <a:latin typeface="Calibri" charset="0"/>
              <a:ea typeface="ＭＳ Ｐゴシック" charset="0"/>
              <a:cs typeface="ＭＳ Ｐゴシック" charset="0"/>
            </a:endParaRPr>
          </a:p>
        </p:txBody>
      </p:sp>
      <p:sp>
        <p:nvSpPr>
          <p:cNvPr id="52227" name="Rectangle 4"/>
          <p:cNvSpPr>
            <a:spLocks noChangeArrowheads="1"/>
          </p:cNvSpPr>
          <p:nvPr/>
        </p:nvSpPr>
        <p:spPr bwMode="auto">
          <a:xfrm>
            <a:off x="152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8" name="Rectangle 5"/>
          <p:cNvSpPr>
            <a:spLocks noChangeArrowheads="1"/>
          </p:cNvSpPr>
          <p:nvPr/>
        </p:nvSpPr>
        <p:spPr bwMode="auto">
          <a:xfrm>
            <a:off x="2438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9" name="Rectangle 6"/>
          <p:cNvSpPr>
            <a:spLocks noChangeArrowheads="1"/>
          </p:cNvSpPr>
          <p:nvPr/>
        </p:nvSpPr>
        <p:spPr bwMode="auto">
          <a:xfrm>
            <a:off x="4724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Rectangle 7"/>
          <p:cNvSpPr>
            <a:spLocks noChangeArrowheads="1"/>
          </p:cNvSpPr>
          <p:nvPr/>
        </p:nvSpPr>
        <p:spPr bwMode="auto">
          <a:xfrm>
            <a:off x="69342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1" name="Text Box 8"/>
          <p:cNvSpPr txBox="1">
            <a:spLocks noChangeArrowheads="1"/>
          </p:cNvSpPr>
          <p:nvPr/>
        </p:nvSpPr>
        <p:spPr bwMode="auto">
          <a:xfrm>
            <a:off x="2286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Setting Event Strategies</a:t>
            </a:r>
            <a:r>
              <a:rPr lang="en-US" sz="1800"/>
              <a:t> </a:t>
            </a:r>
          </a:p>
        </p:txBody>
      </p:sp>
      <p:sp>
        <p:nvSpPr>
          <p:cNvPr id="52232" name="Text Box 9"/>
          <p:cNvSpPr txBox="1">
            <a:spLocks noChangeArrowheads="1"/>
          </p:cNvSpPr>
          <p:nvPr/>
        </p:nvSpPr>
        <p:spPr bwMode="auto">
          <a:xfrm>
            <a:off x="2514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Antecedent Strategies</a:t>
            </a:r>
          </a:p>
        </p:txBody>
      </p:sp>
      <p:sp>
        <p:nvSpPr>
          <p:cNvPr id="52233" name="Text Box 10"/>
          <p:cNvSpPr txBox="1">
            <a:spLocks noChangeArrowheads="1"/>
          </p:cNvSpPr>
          <p:nvPr/>
        </p:nvSpPr>
        <p:spPr bwMode="auto">
          <a:xfrm>
            <a:off x="4800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dirty="0"/>
              <a:t>Teaching Strategies</a:t>
            </a:r>
            <a:r>
              <a:rPr lang="en-US" sz="1800" dirty="0"/>
              <a:t> </a:t>
            </a:r>
          </a:p>
        </p:txBody>
      </p:sp>
      <p:sp>
        <p:nvSpPr>
          <p:cNvPr id="52234" name="Text Box 11"/>
          <p:cNvSpPr txBox="1">
            <a:spLocks noChangeArrowheads="1"/>
          </p:cNvSpPr>
          <p:nvPr/>
        </p:nvSpPr>
        <p:spPr bwMode="auto">
          <a:xfrm>
            <a:off x="70104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Consequence Strategies</a:t>
            </a:r>
            <a:r>
              <a:rPr lang="en-US" sz="1800"/>
              <a:t> </a:t>
            </a:r>
          </a:p>
        </p:txBody>
      </p:sp>
      <p:sp>
        <p:nvSpPr>
          <p:cNvPr id="52239" name="Line 16"/>
          <p:cNvSpPr>
            <a:spLocks noChangeShapeType="1"/>
          </p:cNvSpPr>
          <p:nvPr/>
        </p:nvSpPr>
        <p:spPr bwMode="auto">
          <a:xfrm>
            <a:off x="381000" y="1455738"/>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onut 1"/>
          <p:cNvSpPr/>
          <p:nvPr/>
        </p:nvSpPr>
        <p:spPr>
          <a:xfrm>
            <a:off x="189216" y="1857788"/>
            <a:ext cx="1981200" cy="4104217"/>
          </a:xfrm>
          <a:prstGeom prst="donut">
            <a:avLst>
              <a:gd name="adj" fmla="val 466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30557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p:txBody>
          <a:bodyPr/>
          <a:lstStyle/>
          <a:p>
            <a:pPr eaLnBrk="1" hangingPunct="1"/>
            <a:r>
              <a:rPr lang="en-US">
                <a:latin typeface="Calibri" charset="0"/>
                <a:ea typeface="ＭＳ Ｐゴシック" charset="0"/>
                <a:cs typeface="ＭＳ Ｐゴシック" charset="0"/>
              </a:rPr>
              <a:t>Setting Event Strategies</a:t>
            </a:r>
          </a:p>
        </p:txBody>
      </p:sp>
      <p:sp>
        <p:nvSpPr>
          <p:cNvPr id="56322" name="Vertical Text Placeholder 3"/>
          <p:cNvSpPr>
            <a:spLocks noGrp="1"/>
          </p:cNvSpPr>
          <p:nvPr>
            <p:ph idx="1"/>
          </p:nvPr>
        </p:nvSpPr>
        <p:spPr/>
        <p:txBody>
          <a:bodyPr/>
          <a:lstStyle/>
          <a:p>
            <a:pPr eaLnBrk="1" hangingPunct="1">
              <a:lnSpc>
                <a:spcPct val="90000"/>
              </a:lnSpc>
              <a:buFont typeface="Arial" charset="0"/>
              <a:buNone/>
            </a:pPr>
            <a:r>
              <a:rPr lang="en-US" sz="3000" dirty="0">
                <a:latin typeface="Calibri" charset="0"/>
                <a:ea typeface="ＭＳ Ｐゴシック" charset="0"/>
                <a:cs typeface="ＭＳ Ｐゴシック" charset="0"/>
              </a:rPr>
              <a:t>These are structural changes made to the students </a:t>
            </a:r>
          </a:p>
          <a:p>
            <a:pPr eaLnBrk="1" hangingPunct="1">
              <a:lnSpc>
                <a:spcPct val="90000"/>
              </a:lnSpc>
              <a:buFont typeface="Arial" charset="0"/>
              <a:buNone/>
            </a:pPr>
            <a:r>
              <a:rPr lang="en-US" sz="3000" dirty="0">
                <a:latin typeface="Calibri" charset="0"/>
                <a:ea typeface="ＭＳ Ｐゴシック" charset="0"/>
                <a:cs typeface="ＭＳ Ｐゴシック" charset="0"/>
              </a:rPr>
              <a:t>day or classroom</a:t>
            </a:r>
          </a:p>
          <a:p>
            <a:pPr eaLnBrk="1" hangingPunct="1">
              <a:lnSpc>
                <a:spcPct val="90000"/>
              </a:lnSpc>
              <a:buFont typeface="Arial" charset="0"/>
              <a:buNone/>
            </a:pPr>
            <a:endParaRPr lang="en-US" sz="3000" dirty="0">
              <a:latin typeface="Calibri" charset="0"/>
              <a:ea typeface="ＭＳ Ｐゴシック" charset="0"/>
              <a:cs typeface="ＭＳ Ｐゴシック" charset="0"/>
            </a:endParaRPr>
          </a:p>
          <a:p>
            <a:pPr>
              <a:lnSpc>
                <a:spcPct val="90000"/>
              </a:lnSpc>
            </a:pPr>
            <a:r>
              <a:rPr lang="en-US" sz="3000" dirty="0">
                <a:latin typeface="Calibri" charset="0"/>
                <a:ea typeface="ＭＳ Ｐゴシック" charset="0"/>
                <a:cs typeface="ＭＳ Ｐゴシック" charset="0"/>
              </a:rPr>
              <a:t>Alternative Schedule</a:t>
            </a:r>
          </a:p>
          <a:p>
            <a:pPr>
              <a:lnSpc>
                <a:spcPct val="90000"/>
              </a:lnSpc>
            </a:pPr>
            <a:r>
              <a:rPr lang="en-US" sz="3000" dirty="0">
                <a:latin typeface="Calibri" charset="0"/>
                <a:ea typeface="ＭＳ Ｐゴシック" charset="0"/>
                <a:cs typeface="ＭＳ Ｐゴシック" charset="0"/>
              </a:rPr>
              <a:t>Sitting Near the Teacher</a:t>
            </a:r>
          </a:p>
          <a:p>
            <a:pPr>
              <a:lnSpc>
                <a:spcPct val="90000"/>
              </a:lnSpc>
            </a:pPr>
            <a:r>
              <a:rPr lang="en-US" sz="3000" dirty="0">
                <a:latin typeface="Calibri" charset="0"/>
                <a:ea typeface="ＭＳ Ｐゴシック" charset="0"/>
                <a:cs typeface="ＭＳ Ｐゴシック" charset="0"/>
              </a:rPr>
              <a:t>Lunch in the support room</a:t>
            </a:r>
          </a:p>
          <a:p>
            <a:pPr>
              <a:lnSpc>
                <a:spcPct val="90000"/>
              </a:lnSpc>
            </a:pPr>
            <a:r>
              <a:rPr lang="en-US" sz="3000" dirty="0">
                <a:latin typeface="Calibri" charset="0"/>
                <a:ea typeface="ＭＳ Ｐゴシック" charset="0"/>
                <a:cs typeface="ＭＳ Ｐゴシック" charset="0"/>
              </a:rPr>
              <a:t>Student Check In</a:t>
            </a:r>
          </a:p>
          <a:p>
            <a:pPr>
              <a:lnSpc>
                <a:spcPct val="90000"/>
              </a:lnSpc>
            </a:pPr>
            <a:r>
              <a:rPr lang="en-US" sz="3000" dirty="0">
                <a:latin typeface="Calibri" charset="0"/>
                <a:ea typeface="ＭＳ Ｐゴシック" charset="0"/>
                <a:cs typeface="ＭＳ Ｐゴシック" charset="0"/>
              </a:rPr>
              <a:t>Early or late entry to class/activity</a:t>
            </a:r>
          </a:p>
          <a:p>
            <a:pPr eaLnBrk="1" hangingPunct="1">
              <a:lnSpc>
                <a:spcPct val="90000"/>
              </a:lnSpc>
              <a:buFont typeface="Arial" charset="0"/>
              <a:buNone/>
            </a:pPr>
            <a:endParaRPr lang="en-US" sz="3000" dirty="0">
              <a:latin typeface="Calibri" charset="0"/>
              <a:ea typeface="ＭＳ Ｐゴシック" charset="0"/>
              <a:cs typeface="ＭＳ Ｐゴシック" charset="0"/>
            </a:endParaRPr>
          </a:p>
          <a:p>
            <a:pPr algn="ctr" eaLnBrk="1" hangingPunct="1">
              <a:lnSpc>
                <a:spcPct val="90000"/>
              </a:lnSpc>
              <a:buFont typeface="Arial" charset="0"/>
              <a:buNone/>
            </a:pPr>
            <a:endParaRPr lang="en-US" sz="3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687461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Segment Six.mpg" descr="/Users/sherryschoenberg/Desktop/FBA DVD/Segment Six.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823913" y="368300"/>
            <a:ext cx="7499350" cy="5622925"/>
          </a:xfrm>
        </p:spPr>
      </p:pic>
    </p:spTree>
    <p:extLst>
      <p:ext uri="{BB962C8B-B14F-4D97-AF65-F5344CB8AC3E}">
        <p14:creationId xmlns:p14="http://schemas.microsoft.com/office/powerpoint/2010/main" val="1833887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115" fill="hold"/>
                                        <p:tgtEl>
                                          <p:spTgt spid="47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7107"/>
                </p:tgtEl>
              </p:cMediaNode>
            </p:video>
            <p:seq concurrent="1" nextAc="seek">
              <p:cTn id="8" restart="whenNotActive" fill="hold" evtFilter="cancelBubble" nodeType="interactiveSeq">
                <p:stCondLst>
                  <p:cond evt="onClick" delay="0">
                    <p:tgtEl>
                      <p:spTgt spid="471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7107"/>
                                        </p:tgtEl>
                                      </p:cBhvr>
                                    </p:cmd>
                                  </p:childTnLst>
                                </p:cTn>
                              </p:par>
                            </p:childTnLst>
                          </p:cTn>
                        </p:par>
                      </p:childTnLst>
                    </p:cTn>
                  </p:par>
                </p:childTnLst>
              </p:cTn>
              <p:nextCondLst>
                <p:cond evt="onClick" delay="0">
                  <p:tgtEl>
                    <p:spTgt spid="4710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endParaRPr lang="en-US" dirty="0"/>
          </a:p>
        </p:txBody>
      </p:sp>
      <p:sp>
        <p:nvSpPr>
          <p:cNvPr id="3" name="Content Placeholder 2"/>
          <p:cNvSpPr>
            <a:spLocks noGrp="1"/>
          </p:cNvSpPr>
          <p:nvPr>
            <p:ph idx="1"/>
          </p:nvPr>
        </p:nvSpPr>
        <p:spPr/>
        <p:txBody>
          <a:bodyPr/>
          <a:lstStyle/>
          <a:p>
            <a:r>
              <a:rPr lang="en-US" dirty="0"/>
              <a:t>I</a:t>
            </a:r>
            <a:r>
              <a:rPr lang="en-US" dirty="0" smtClean="0"/>
              <a:t>dentify </a:t>
            </a:r>
            <a:r>
              <a:rPr lang="en-US" dirty="0"/>
              <a:t>any </a:t>
            </a:r>
            <a:r>
              <a:rPr lang="en-US" b="1" dirty="0"/>
              <a:t>setting </a:t>
            </a:r>
            <a:r>
              <a:rPr lang="en-US" b="1" dirty="0" smtClean="0"/>
              <a:t>event strategies </a:t>
            </a:r>
            <a:r>
              <a:rPr lang="en-US" dirty="0"/>
              <a:t>or structural changes that could be made to </a:t>
            </a:r>
            <a:r>
              <a:rPr lang="en-US" dirty="0" smtClean="0"/>
              <a:t>your </a:t>
            </a:r>
            <a:r>
              <a:rPr lang="en-US" dirty="0"/>
              <a:t>student’s day or to the </a:t>
            </a:r>
            <a:r>
              <a:rPr lang="en-US" dirty="0" smtClean="0"/>
              <a:t>classroom</a:t>
            </a:r>
          </a:p>
          <a:p>
            <a:pPr marL="0" indent="0">
              <a:buNone/>
            </a:pPr>
            <a:endParaRPr lang="en-US" dirty="0"/>
          </a:p>
          <a:p>
            <a:r>
              <a:rPr lang="en-US" dirty="0" smtClean="0"/>
              <a:t>Record in your workbook</a:t>
            </a:r>
            <a:endParaRPr lang="en-US" dirty="0"/>
          </a:p>
        </p:txBody>
      </p:sp>
    </p:spTree>
    <p:extLst>
      <p:ext uri="{BB962C8B-B14F-4D97-AF65-F5344CB8AC3E}">
        <p14:creationId xmlns:p14="http://schemas.microsoft.com/office/powerpoint/2010/main" val="290862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b="1" dirty="0" smtClean="0"/>
              <a:t>Behavior </a:t>
            </a:r>
            <a:r>
              <a:rPr lang="en-US" b="1" dirty="0" smtClean="0"/>
              <a:t>Support</a:t>
            </a:r>
            <a:r>
              <a:rPr lang="en-US" b="1" dirty="0" smtClean="0"/>
              <a:t> </a:t>
            </a:r>
            <a:r>
              <a:rPr lang="en-US" b="1" dirty="0" smtClean="0"/>
              <a:t>Plan (</a:t>
            </a:r>
            <a:r>
              <a:rPr lang="en-US" b="1" dirty="0" smtClean="0"/>
              <a:t>BSP</a:t>
            </a:r>
            <a:r>
              <a:rPr lang="en-US" b="1" dirty="0" smtClean="0"/>
              <a:t>)</a:t>
            </a:r>
            <a:endParaRPr lang="en-US" dirty="0">
              <a:solidFill>
                <a:srgbClr val="000000"/>
              </a:solidFill>
              <a:latin typeface="Calibri" charset="0"/>
              <a:ea typeface="ＭＳ Ｐゴシック" charset="0"/>
              <a:cs typeface="ＭＳ Ｐゴシック" charset="0"/>
            </a:endParaRPr>
          </a:p>
        </p:txBody>
      </p:sp>
      <p:sp>
        <p:nvSpPr>
          <p:cNvPr id="52227" name="Rectangle 4"/>
          <p:cNvSpPr>
            <a:spLocks noChangeArrowheads="1"/>
          </p:cNvSpPr>
          <p:nvPr/>
        </p:nvSpPr>
        <p:spPr bwMode="auto">
          <a:xfrm>
            <a:off x="152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8" name="Rectangle 5"/>
          <p:cNvSpPr>
            <a:spLocks noChangeArrowheads="1"/>
          </p:cNvSpPr>
          <p:nvPr/>
        </p:nvSpPr>
        <p:spPr bwMode="auto">
          <a:xfrm>
            <a:off x="2438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9" name="Rectangle 6"/>
          <p:cNvSpPr>
            <a:spLocks noChangeArrowheads="1"/>
          </p:cNvSpPr>
          <p:nvPr/>
        </p:nvSpPr>
        <p:spPr bwMode="auto">
          <a:xfrm>
            <a:off x="4724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Rectangle 7"/>
          <p:cNvSpPr>
            <a:spLocks noChangeArrowheads="1"/>
          </p:cNvSpPr>
          <p:nvPr/>
        </p:nvSpPr>
        <p:spPr bwMode="auto">
          <a:xfrm>
            <a:off x="69342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1" name="Text Box 8"/>
          <p:cNvSpPr txBox="1">
            <a:spLocks noChangeArrowheads="1"/>
          </p:cNvSpPr>
          <p:nvPr/>
        </p:nvSpPr>
        <p:spPr bwMode="auto">
          <a:xfrm>
            <a:off x="2286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Setting Event Strategies</a:t>
            </a:r>
            <a:r>
              <a:rPr lang="en-US" sz="1800"/>
              <a:t> </a:t>
            </a:r>
          </a:p>
        </p:txBody>
      </p:sp>
      <p:sp>
        <p:nvSpPr>
          <p:cNvPr id="52232" name="Text Box 9"/>
          <p:cNvSpPr txBox="1">
            <a:spLocks noChangeArrowheads="1"/>
          </p:cNvSpPr>
          <p:nvPr/>
        </p:nvSpPr>
        <p:spPr bwMode="auto">
          <a:xfrm>
            <a:off x="2514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Antecedent Strategies</a:t>
            </a:r>
          </a:p>
        </p:txBody>
      </p:sp>
      <p:sp>
        <p:nvSpPr>
          <p:cNvPr id="52233" name="Text Box 10"/>
          <p:cNvSpPr txBox="1">
            <a:spLocks noChangeArrowheads="1"/>
          </p:cNvSpPr>
          <p:nvPr/>
        </p:nvSpPr>
        <p:spPr bwMode="auto">
          <a:xfrm>
            <a:off x="4800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dirty="0"/>
              <a:t>Teaching Strategies</a:t>
            </a:r>
            <a:r>
              <a:rPr lang="en-US" sz="1800" dirty="0"/>
              <a:t> </a:t>
            </a:r>
          </a:p>
        </p:txBody>
      </p:sp>
      <p:sp>
        <p:nvSpPr>
          <p:cNvPr id="52234" name="Text Box 11"/>
          <p:cNvSpPr txBox="1">
            <a:spLocks noChangeArrowheads="1"/>
          </p:cNvSpPr>
          <p:nvPr/>
        </p:nvSpPr>
        <p:spPr bwMode="auto">
          <a:xfrm>
            <a:off x="70104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Consequence Strategies</a:t>
            </a:r>
            <a:r>
              <a:rPr lang="en-US" sz="1800"/>
              <a:t> </a:t>
            </a:r>
          </a:p>
        </p:txBody>
      </p:sp>
      <p:sp>
        <p:nvSpPr>
          <p:cNvPr id="52239" name="Line 16"/>
          <p:cNvSpPr>
            <a:spLocks noChangeShapeType="1"/>
          </p:cNvSpPr>
          <p:nvPr/>
        </p:nvSpPr>
        <p:spPr bwMode="auto">
          <a:xfrm>
            <a:off x="381000" y="1455738"/>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onut 1"/>
          <p:cNvSpPr/>
          <p:nvPr/>
        </p:nvSpPr>
        <p:spPr>
          <a:xfrm>
            <a:off x="2514600" y="1857788"/>
            <a:ext cx="1981200" cy="4104217"/>
          </a:xfrm>
          <a:prstGeom prst="donut">
            <a:avLst>
              <a:gd name="adj" fmla="val 466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15064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76200"/>
            <a:ext cx="8229600" cy="914400"/>
          </a:xfrm>
          <a:solidFill>
            <a:srgbClr val="FF6600">
              <a:alpha val="81960"/>
            </a:srgbClr>
          </a:solidFill>
        </p:spPr>
        <p:txBody>
          <a:bodyPr/>
          <a:lstStyle/>
          <a:p>
            <a:pPr eaLnBrk="1" hangingPunct="1"/>
            <a:r>
              <a:rPr lang="en-US">
                <a:latin typeface="Calibri" charset="0"/>
                <a:ea typeface="ＭＳ Ｐゴシック" charset="0"/>
                <a:cs typeface="ＭＳ Ｐゴシック" charset="0"/>
              </a:rPr>
              <a:t>Antecedent Strategies</a:t>
            </a:r>
          </a:p>
        </p:txBody>
      </p:sp>
      <p:graphicFrame>
        <p:nvGraphicFramePr>
          <p:cNvPr id="89091" name="Group 3"/>
          <p:cNvGraphicFramePr>
            <a:graphicFrameLocks noGrp="1"/>
          </p:cNvGraphicFramePr>
          <p:nvPr>
            <p:ph idx="1"/>
          </p:nvPr>
        </p:nvGraphicFramePr>
        <p:xfrm>
          <a:off x="3733800" y="1143000"/>
          <a:ext cx="5334000" cy="5570538"/>
        </p:xfrm>
        <a:graphic>
          <a:graphicData uri="http://schemas.openxmlformats.org/drawingml/2006/table">
            <a:tbl>
              <a:tblPr/>
              <a:tblGrid>
                <a:gridCol w="1185863"/>
                <a:gridCol w="1241425"/>
                <a:gridCol w="1425575"/>
                <a:gridCol w="1481137"/>
              </a:tblGrid>
              <a:tr h="8435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a:ln>
                            <a:noFill/>
                          </a:ln>
                          <a:solidFill>
                            <a:schemeClr val="tx1"/>
                          </a:solidFill>
                          <a:effectLst/>
                          <a:latin typeface="Times New Roman" charset="0"/>
                          <a:ea typeface="ＭＳ Ｐゴシック" charset="0"/>
                          <a:cs typeface="Times New Roman" charset="0"/>
                        </a:rPr>
                        <a:t>Setting Event Strategies</a:t>
                      </a:r>
                      <a:endParaRPr kumimoji="0" lang="en-US" sz="1800" b="0" i="0" u="sng"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a:ln>
                            <a:noFill/>
                          </a:ln>
                          <a:solidFill>
                            <a:schemeClr val="tx1"/>
                          </a:solidFill>
                          <a:effectLst/>
                          <a:latin typeface="Times New Roman" charset="0"/>
                          <a:ea typeface="ＭＳ Ｐゴシック" charset="0"/>
                          <a:cs typeface="Times New Roman" charset="0"/>
                        </a:rPr>
                        <a:t>Manipulate Antecedent</a:t>
                      </a:r>
                      <a:endParaRPr kumimoji="0" lang="en-US" sz="1100" b="1" i="0" u="none"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a:ln>
                            <a:noFill/>
                          </a:ln>
                          <a:solidFill>
                            <a:schemeClr val="tx1"/>
                          </a:solidFill>
                          <a:effectLst/>
                          <a:latin typeface="Times New Roman" charset="0"/>
                          <a:ea typeface="ＭＳ Ｐゴシック" charset="0"/>
                          <a:cs typeface="Times New Roman" charset="0"/>
                        </a:rPr>
                        <a:t>Teach Behavior</a:t>
                      </a:r>
                      <a:r>
                        <a:rPr kumimoji="0" lang="en-US" sz="1100" b="1"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dirty="0">
                          <a:ln>
                            <a:noFill/>
                          </a:ln>
                          <a:solidFill>
                            <a:schemeClr val="tx1"/>
                          </a:solidFill>
                          <a:effectLst/>
                          <a:latin typeface="Times New Roman" charset="0"/>
                          <a:ea typeface="ＭＳ Ｐゴシック" charset="0"/>
                          <a:cs typeface="Times New Roman" charset="0"/>
                        </a:rPr>
                        <a:t>Alter Consequences</a:t>
                      </a:r>
                      <a:endParaRPr kumimoji="0" lang="en-US" sz="11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charset="0"/>
                          <a:ea typeface="ＭＳ Ｐゴシック" charset="0"/>
                          <a:cs typeface="Times New Roman" charset="0"/>
                        </a:rPr>
                        <a:t> </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6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Eliminate or Neutralize Setting Events </a:t>
                      </a: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 </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Prevent/Modify </a:t>
                      </a:r>
                      <a:r>
                        <a:rPr kumimoji="0" lang="ja-JP" altLang="en-US" sz="1200" b="0" i="0" u="sng" strike="noStrike" cap="none" normalizeH="0" baseline="0">
                          <a:ln>
                            <a:noFill/>
                          </a:ln>
                          <a:solidFill>
                            <a:schemeClr val="tx1"/>
                          </a:solidFill>
                          <a:effectLst/>
                          <a:latin typeface="Times New Roman" charset="0"/>
                          <a:ea typeface="ＭＳ Ｐゴシック" charset="0"/>
                          <a:cs typeface="Times New Roman" charset="0"/>
                        </a:rPr>
                        <a:t>“</a:t>
                      </a: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Triggers</a:t>
                      </a:r>
                      <a:r>
                        <a:rPr kumimoji="0" lang="ja-JP" altLang="en-US" sz="1200" b="0" i="0" u="sng" strike="noStrike" cap="none" normalizeH="0" baseline="0">
                          <a:ln>
                            <a:noFill/>
                          </a:ln>
                          <a:solidFill>
                            <a:schemeClr val="tx1"/>
                          </a:solidFill>
                          <a:effectLst/>
                          <a:latin typeface="Times New Roman" charset="0"/>
                          <a:ea typeface="ＭＳ Ｐゴシック" charset="0"/>
                          <a:cs typeface="Times New Roman" charset="0"/>
                        </a:rPr>
                        <a:t>”</a:t>
                      </a:r>
                      <a:endParaRPr kumimoji="0" lang="en-US" altLang="ja-JP" sz="1000" b="0" i="0" u="none"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Prompts for Alt/Des Behavior</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Teach Alternate Behavior</a:t>
                      </a:r>
                      <a:endParaRPr kumimoji="0" lang="en-US" sz="1200" b="1" i="0" u="none"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a:ln>
                            <a:noFill/>
                          </a:ln>
                          <a:solidFill>
                            <a:schemeClr val="tx1"/>
                          </a:solidFill>
                          <a:effectLst/>
                          <a:latin typeface="Times New Roman" charset="0"/>
                          <a:ea typeface="ＭＳ Ｐゴシック" charset="0"/>
                          <a:cs typeface="Times New Roman" charset="0"/>
                        </a:rPr>
                        <a:t>Teach Desired Behavior/ Academic/ Social Skills</a:t>
                      </a:r>
                      <a:endParaRPr kumimoji="0" lang="en-US" sz="1200" b="1" i="0" u="none" strike="noStrike" cap="none" normalizeH="0" baseline="0">
                        <a:ln>
                          <a:noFill/>
                        </a:ln>
                        <a:solidFill>
                          <a:schemeClr val="tx1"/>
                        </a:solidFill>
                        <a:effectLst/>
                        <a:latin typeface="Times New Roman" charset="0"/>
                        <a:ea typeface="ＭＳ Ｐゴシック" charset="0"/>
                        <a:cs typeface="Times New Roman"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rPr>
                        <a:t>Reinforce Alt/Des Behavior</a:t>
                      </a:r>
                      <a:endParaRPr kumimoji="0" lang="en-US" sz="1200" b="1" i="0" u="none"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a:ln>
                            <a:noFill/>
                          </a:ln>
                          <a:solidFill>
                            <a:schemeClr val="tx1"/>
                          </a:solidFill>
                          <a:effectLst/>
                          <a:latin typeface="Times New Roman" charset="0"/>
                          <a:ea typeface="ＭＳ Ｐゴシック" charset="0"/>
                          <a:cs typeface="Times New Roman" charset="0"/>
                        </a:rPr>
                        <a:t>Response to Problem Behavior/ Corrective Feedback</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459" name="Line 20"/>
          <p:cNvSpPr>
            <a:spLocks noChangeShapeType="1"/>
          </p:cNvSpPr>
          <p:nvPr/>
        </p:nvSpPr>
        <p:spPr bwMode="auto">
          <a:xfrm>
            <a:off x="381000" y="990600"/>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Oval 21"/>
          <p:cNvSpPr>
            <a:spLocks noChangeArrowheads="1"/>
          </p:cNvSpPr>
          <p:nvPr/>
        </p:nvSpPr>
        <p:spPr bwMode="auto">
          <a:xfrm>
            <a:off x="4905375" y="1143000"/>
            <a:ext cx="1219200" cy="5105400"/>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61" name="Text Box 22"/>
          <p:cNvSpPr txBox="1">
            <a:spLocks noChangeArrowheads="1"/>
          </p:cNvSpPr>
          <p:nvPr/>
        </p:nvSpPr>
        <p:spPr bwMode="auto">
          <a:xfrm>
            <a:off x="381000" y="1219200"/>
            <a:ext cx="32766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200" dirty="0"/>
              <a:t>Antecedent strategies are designed to make problem behavior </a:t>
            </a:r>
            <a:r>
              <a:rPr lang="en-US" sz="2200" u="sng" dirty="0"/>
              <a:t>irrelevant</a:t>
            </a:r>
            <a:r>
              <a:rPr lang="en-US" sz="2200" dirty="0"/>
              <a:t> by: </a:t>
            </a:r>
          </a:p>
          <a:p>
            <a:pPr eaLnBrk="1" hangingPunct="1">
              <a:spcBef>
                <a:spcPct val="50000"/>
              </a:spcBef>
            </a:pPr>
            <a:r>
              <a:rPr lang="en-US" dirty="0"/>
              <a:t>1. </a:t>
            </a:r>
            <a:r>
              <a:rPr lang="en-US" b="1" dirty="0">
                <a:solidFill>
                  <a:srgbClr val="0000FF"/>
                </a:solidFill>
              </a:rPr>
              <a:t>Eliminating</a:t>
            </a:r>
            <a:r>
              <a:rPr lang="en-US" dirty="0">
                <a:solidFill>
                  <a:srgbClr val="0000FF"/>
                </a:solidFill>
              </a:rPr>
              <a:t> or </a:t>
            </a:r>
            <a:r>
              <a:rPr lang="en-US" b="1" dirty="0">
                <a:solidFill>
                  <a:srgbClr val="0000FF"/>
                </a:solidFill>
              </a:rPr>
              <a:t>Modifying</a:t>
            </a:r>
            <a:r>
              <a:rPr lang="en-US" dirty="0"/>
              <a:t> antecedents that </a:t>
            </a:r>
            <a:r>
              <a:rPr lang="ja-JP" altLang="en-US" dirty="0"/>
              <a:t>“</a:t>
            </a:r>
            <a:r>
              <a:rPr lang="en-US" altLang="ja-JP" dirty="0"/>
              <a:t>trigger</a:t>
            </a:r>
            <a:r>
              <a:rPr lang="ja-JP" altLang="en-US" dirty="0"/>
              <a:t>”</a:t>
            </a:r>
            <a:r>
              <a:rPr lang="en-US" altLang="ja-JP" dirty="0"/>
              <a:t> the behavior</a:t>
            </a:r>
          </a:p>
          <a:p>
            <a:pPr eaLnBrk="1" hangingPunct="1">
              <a:spcBef>
                <a:spcPct val="50000"/>
              </a:spcBef>
            </a:pPr>
            <a:r>
              <a:rPr lang="en-US" sz="2200" b="1" dirty="0">
                <a:solidFill>
                  <a:srgbClr val="0000FF"/>
                </a:solidFill>
              </a:rPr>
              <a:t>AND</a:t>
            </a:r>
          </a:p>
          <a:p>
            <a:pPr eaLnBrk="1" hangingPunct="1">
              <a:spcBef>
                <a:spcPct val="50000"/>
              </a:spcBef>
            </a:pPr>
            <a:r>
              <a:rPr lang="en-US" dirty="0"/>
              <a:t>2. </a:t>
            </a:r>
            <a:r>
              <a:rPr lang="en-US" b="1" dirty="0">
                <a:solidFill>
                  <a:srgbClr val="0000FF"/>
                </a:solidFill>
              </a:rPr>
              <a:t>Prompting </a:t>
            </a:r>
            <a:r>
              <a:rPr lang="en-US" dirty="0"/>
              <a:t>alternative/Desired behavior (pre-correction)</a:t>
            </a:r>
          </a:p>
          <a:p>
            <a:pPr eaLnBrk="1" hangingPunct="1">
              <a:spcBef>
                <a:spcPct val="50000"/>
              </a:spcBef>
            </a:pPr>
            <a:endParaRPr lang="en-US" dirty="0"/>
          </a:p>
        </p:txBody>
      </p:sp>
    </p:spTree>
    <p:extLst>
      <p:ext uri="{BB962C8B-B14F-4D97-AF65-F5344CB8AC3E}">
        <p14:creationId xmlns:p14="http://schemas.microsoft.com/office/powerpoint/2010/main" val="403311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63500"/>
            <a:ext cx="8229600" cy="877888"/>
          </a:xfrm>
        </p:spPr>
        <p:txBody>
          <a:bodyPr/>
          <a:lstStyle/>
          <a:p>
            <a:pPr eaLnBrk="1" hangingPunct="1"/>
            <a:r>
              <a:rPr lang="en-US">
                <a:latin typeface="Calibri" charset="0"/>
                <a:ea typeface="ＭＳ Ｐゴシック" charset="0"/>
                <a:cs typeface="ＭＳ Ｐゴシック" charset="0"/>
              </a:rPr>
              <a:t>Identifying </a:t>
            </a:r>
            <a:r>
              <a:rPr lang="en-US" sz="4000">
                <a:latin typeface="Calibri" charset="0"/>
                <a:ea typeface="ＭＳ Ｐゴシック" charset="0"/>
                <a:cs typeface="ＭＳ Ｐゴシック" charset="0"/>
              </a:rPr>
              <a:t>Antecedent</a:t>
            </a:r>
            <a:r>
              <a:rPr lang="en-US">
                <a:latin typeface="Calibri" charset="0"/>
                <a:ea typeface="ＭＳ Ｐゴシック" charset="0"/>
                <a:cs typeface="ＭＳ Ｐゴシック" charset="0"/>
              </a:rPr>
              <a:t> Strategies</a:t>
            </a:r>
          </a:p>
        </p:txBody>
      </p:sp>
      <p:sp>
        <p:nvSpPr>
          <p:cNvPr id="62466" name="Rectangle 3"/>
          <p:cNvSpPr>
            <a:spLocks noGrp="1" noChangeArrowheads="1"/>
          </p:cNvSpPr>
          <p:nvPr>
            <p:ph idx="1"/>
          </p:nvPr>
        </p:nvSpPr>
        <p:spPr>
          <a:xfrm>
            <a:off x="457200" y="1176338"/>
            <a:ext cx="8229600" cy="5118022"/>
          </a:xfrm>
        </p:spPr>
        <p:txBody>
          <a:bodyPr>
            <a:normAutofit lnSpcReduction="10000"/>
          </a:bodyPr>
          <a:lstStyle/>
          <a:p>
            <a:pPr eaLnBrk="1" hangingPunct="1">
              <a:lnSpc>
                <a:spcPct val="80000"/>
              </a:lnSpc>
            </a:pPr>
            <a:r>
              <a:rPr lang="en-US" sz="2800" b="1" u="sng" dirty="0">
                <a:latin typeface="Calibri" charset="0"/>
                <a:ea typeface="ＭＳ Ｐゴシック" charset="0"/>
                <a:cs typeface="ＭＳ Ｐゴシック" charset="0"/>
              </a:rPr>
              <a:t>When asked to read independently at his seat</a:t>
            </a:r>
            <a:r>
              <a:rPr lang="en-US" sz="2800" dirty="0">
                <a:latin typeface="Calibri" charset="0"/>
                <a:ea typeface="ＭＳ Ｐゴシック" charset="0"/>
                <a:cs typeface="ＭＳ Ｐゴシック" charset="0"/>
              </a:rPr>
              <a:t>, Ronnie makes inappropriate noises and makes faces at peers. Based on the FBA data collected, the team agreed that the function of Ronnie</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s behavior is to </a:t>
            </a:r>
            <a:r>
              <a:rPr lang="en-US" altLang="ja-JP" sz="2800" b="1" u="sng" dirty="0">
                <a:latin typeface="Calibri" charset="0"/>
                <a:ea typeface="ＭＳ Ｐゴシック" charset="0"/>
                <a:cs typeface="ＭＳ Ｐゴシック" charset="0"/>
              </a:rPr>
              <a:t>obtain peer attention</a:t>
            </a:r>
            <a:r>
              <a:rPr lang="en-US" altLang="ja-JP" sz="2800" dirty="0">
                <a:latin typeface="Calibri" charset="0"/>
                <a:ea typeface="ＭＳ Ｐゴシック" charset="0"/>
                <a:cs typeface="ＭＳ Ｐゴシック" charset="0"/>
              </a:rPr>
              <a:t>. </a:t>
            </a:r>
          </a:p>
          <a:p>
            <a:pPr eaLnBrk="1" hangingPunct="1">
              <a:lnSpc>
                <a:spcPct val="80000"/>
              </a:lnSpc>
              <a:buFontTx/>
              <a:buNone/>
            </a:pPr>
            <a:endParaRPr lang="en-US" sz="2400" b="1" u="sng" dirty="0" smtClean="0">
              <a:latin typeface="Calibri" charset="0"/>
              <a:ea typeface="ＭＳ Ｐゴシック" charset="0"/>
              <a:cs typeface="ＭＳ Ｐゴシック" charset="0"/>
            </a:endParaRPr>
          </a:p>
          <a:p>
            <a:pPr eaLnBrk="1" hangingPunct="1">
              <a:lnSpc>
                <a:spcPct val="80000"/>
              </a:lnSpc>
              <a:buFontTx/>
              <a:buNone/>
            </a:pPr>
            <a:endParaRPr lang="en-US" sz="2400" b="1" u="sng" dirty="0">
              <a:latin typeface="Calibri" charset="0"/>
              <a:ea typeface="ＭＳ Ｐゴシック" charset="0"/>
              <a:cs typeface="ＭＳ Ｐゴシック" charset="0"/>
            </a:endParaRPr>
          </a:p>
          <a:p>
            <a:pPr eaLnBrk="1" hangingPunct="1">
              <a:lnSpc>
                <a:spcPct val="80000"/>
              </a:lnSpc>
            </a:pPr>
            <a:r>
              <a:rPr lang="en-US" sz="2800" dirty="0">
                <a:latin typeface="Calibri" charset="0"/>
                <a:ea typeface="ＭＳ Ｐゴシック" charset="0"/>
                <a:cs typeface="ＭＳ Ｐゴシック" charset="0"/>
              </a:rPr>
              <a:t>Which is the </a:t>
            </a:r>
            <a:r>
              <a:rPr lang="en-US" sz="2800" b="1" u="sng" dirty="0">
                <a:latin typeface="Calibri" charset="0"/>
                <a:ea typeface="ＭＳ Ｐゴシック" charset="0"/>
                <a:cs typeface="ＭＳ Ｐゴシック" charset="0"/>
              </a:rPr>
              <a:t>best</a:t>
            </a:r>
            <a:r>
              <a:rPr lang="en-US" sz="2800" dirty="0">
                <a:latin typeface="Calibri" charset="0"/>
                <a:ea typeface="ＭＳ Ｐゴシック" charset="0"/>
                <a:cs typeface="ＭＳ Ｐゴシック" charset="0"/>
              </a:rPr>
              <a:t> antecedent modifying strategy</a:t>
            </a:r>
            <a:r>
              <a:rPr lang="en-US" sz="2400" dirty="0">
                <a:latin typeface="Calibri" charset="0"/>
                <a:ea typeface="ＭＳ Ｐゴシック" charset="0"/>
                <a:cs typeface="ＭＳ Ｐゴシック" charset="0"/>
              </a:rPr>
              <a:t>?</a:t>
            </a:r>
            <a:r>
              <a:rPr lang="en-US" sz="2800" dirty="0">
                <a:latin typeface="Calibri" charset="0"/>
                <a:ea typeface="ＭＳ Ｐゴシック" charset="0"/>
                <a:cs typeface="ＭＳ Ｐゴシック" charset="0"/>
              </a:rPr>
              <a:t> </a:t>
            </a:r>
          </a:p>
          <a:p>
            <a:pPr lvl="1" eaLnBrk="1" hangingPunct="1">
              <a:lnSpc>
                <a:spcPct val="80000"/>
              </a:lnSpc>
              <a:buFontTx/>
              <a:buChar char="•"/>
            </a:pPr>
            <a:r>
              <a:rPr lang="en-US" sz="2400" dirty="0">
                <a:latin typeface="Calibri" charset="0"/>
                <a:ea typeface="ＭＳ Ｐゴシック" charset="0"/>
              </a:rPr>
              <a:t>Provide student with an easier reading assignment </a:t>
            </a:r>
          </a:p>
          <a:p>
            <a:pPr lvl="1" eaLnBrk="1" hangingPunct="1">
              <a:lnSpc>
                <a:spcPct val="80000"/>
              </a:lnSpc>
              <a:buFontTx/>
              <a:buChar char="•"/>
            </a:pPr>
            <a:r>
              <a:rPr lang="en-US" sz="2400" dirty="0">
                <a:latin typeface="Calibri" charset="0"/>
                <a:ea typeface="ＭＳ Ｐゴシック" charset="0"/>
              </a:rPr>
              <a:t>Remind student of expectations related to respectful behavior</a:t>
            </a:r>
          </a:p>
          <a:p>
            <a:pPr lvl="1" eaLnBrk="1" hangingPunct="1">
              <a:lnSpc>
                <a:spcPct val="80000"/>
              </a:lnSpc>
              <a:buFontTx/>
              <a:buChar char="•"/>
            </a:pPr>
            <a:r>
              <a:rPr lang="en-US" sz="2400" dirty="0">
                <a:latin typeface="Calibri" charset="0"/>
                <a:ea typeface="ＭＳ Ｐゴシック" charset="0"/>
              </a:rPr>
              <a:t>Allow student to wear headphones during independent reading</a:t>
            </a:r>
          </a:p>
          <a:p>
            <a:pPr lvl="1" eaLnBrk="1" hangingPunct="1">
              <a:lnSpc>
                <a:spcPct val="80000"/>
              </a:lnSpc>
              <a:buFontTx/>
              <a:buChar char="•"/>
            </a:pPr>
            <a:r>
              <a:rPr lang="en-US" sz="2400" dirty="0">
                <a:latin typeface="Calibri" charset="0"/>
                <a:ea typeface="ＭＳ Ｐゴシック" charset="0"/>
              </a:rPr>
              <a:t>Ask student to work quietly 1:1 with a </a:t>
            </a:r>
            <a:r>
              <a:rPr lang="ja-JP" altLang="en-US" sz="2400" dirty="0">
                <a:latin typeface="Calibri" charset="0"/>
                <a:ea typeface="ＭＳ Ｐゴシック" charset="0"/>
              </a:rPr>
              <a:t>‘</a:t>
            </a:r>
            <a:r>
              <a:rPr lang="en-US" altLang="ja-JP" sz="2400" dirty="0">
                <a:latin typeface="Calibri" charset="0"/>
                <a:ea typeface="ＭＳ Ｐゴシック" charset="0"/>
              </a:rPr>
              <a:t>reading buddy</a:t>
            </a:r>
            <a:r>
              <a:rPr lang="ja-JP" altLang="en-US" sz="2400" dirty="0">
                <a:latin typeface="Calibri" charset="0"/>
                <a:ea typeface="ＭＳ Ｐゴシック" charset="0"/>
              </a:rPr>
              <a:t>’</a:t>
            </a:r>
            <a:endParaRPr lang="en-US" altLang="ja-JP" sz="2400" dirty="0">
              <a:latin typeface="Calibri" charset="0"/>
              <a:ea typeface="ＭＳ Ｐゴシック" charset="0"/>
            </a:endParaRPr>
          </a:p>
          <a:p>
            <a:pPr lvl="1" eaLnBrk="1" hangingPunct="1">
              <a:lnSpc>
                <a:spcPct val="80000"/>
              </a:lnSpc>
              <a:buFontTx/>
              <a:buChar char="•"/>
            </a:pPr>
            <a:r>
              <a:rPr lang="en-US" sz="2400" dirty="0">
                <a:latin typeface="Calibri" charset="0"/>
                <a:ea typeface="ＭＳ Ｐゴシック" charset="0"/>
              </a:rPr>
              <a:t>Have student check in with the teacher at the </a:t>
            </a:r>
            <a:r>
              <a:rPr lang="en-US" sz="2400" dirty="0" smtClean="0">
                <a:latin typeface="Calibri" charset="0"/>
                <a:ea typeface="ＭＳ Ｐゴシック" charset="0"/>
              </a:rPr>
              <a:t>beginning </a:t>
            </a:r>
            <a:r>
              <a:rPr lang="en-US" sz="2400" dirty="0">
                <a:latin typeface="Calibri" charset="0"/>
                <a:ea typeface="ＭＳ Ｐゴシック" charset="0"/>
              </a:rPr>
              <a:t>of class</a:t>
            </a:r>
          </a:p>
          <a:p>
            <a:pPr eaLnBrk="1" hangingPunct="1">
              <a:lnSpc>
                <a:spcPct val="80000"/>
              </a:lnSpc>
            </a:pPr>
            <a:endParaRPr lang="en-US" sz="2000" b="1" u="sng" dirty="0">
              <a:latin typeface="Calibri" charset="0"/>
              <a:ea typeface="ＭＳ Ｐゴシック" charset="0"/>
              <a:cs typeface="ＭＳ Ｐゴシック" charset="0"/>
            </a:endParaRPr>
          </a:p>
        </p:txBody>
      </p:sp>
      <p:sp>
        <p:nvSpPr>
          <p:cNvPr id="87045" name="Oval 5"/>
          <p:cNvSpPr>
            <a:spLocks noChangeArrowheads="1"/>
          </p:cNvSpPr>
          <p:nvPr/>
        </p:nvSpPr>
        <p:spPr bwMode="auto">
          <a:xfrm>
            <a:off x="620713" y="5200746"/>
            <a:ext cx="7924800" cy="4572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6" name="AutoShape 6"/>
          <p:cNvSpPr>
            <a:spLocks noChangeArrowheads="1"/>
          </p:cNvSpPr>
          <p:nvPr/>
        </p:nvSpPr>
        <p:spPr bwMode="auto">
          <a:xfrm>
            <a:off x="4724400" y="2293745"/>
            <a:ext cx="3962400" cy="762000"/>
          </a:xfrm>
          <a:prstGeom prst="wedgeRoundRectCallout">
            <a:avLst>
              <a:gd name="adj1" fmla="val 5250"/>
              <a:gd name="adj2" fmla="val 43542"/>
              <a:gd name="adj3" fmla="val 16667"/>
            </a:avLst>
          </a:prstGeom>
          <a:solidFill>
            <a:schemeClr val="accent1"/>
          </a:solidFill>
          <a:ln w="28575">
            <a:solidFill>
              <a:schemeClr val="tx1"/>
            </a:solidFill>
            <a:miter lim="800000"/>
            <a:headEnd/>
            <a:tailEnd/>
          </a:ln>
        </p:spPr>
        <p:txBody>
          <a:bodyPr/>
          <a:lstStyle/>
          <a:p>
            <a:pPr marL="342900" indent="-342900" eaLnBrk="0" hangingPunct="0"/>
            <a:r>
              <a:rPr lang="en-US" sz="1400"/>
              <a:t> Addresses: </a:t>
            </a:r>
          </a:p>
          <a:p>
            <a:pPr marL="342900" indent="-342900" eaLnBrk="0" hangingPunct="0"/>
            <a:r>
              <a:rPr lang="en-US" sz="1400"/>
              <a:t>1.</a:t>
            </a:r>
            <a:r>
              <a:rPr lang="en-US" b="1" u="sng"/>
              <a:t>Antecedent</a:t>
            </a:r>
            <a:r>
              <a:rPr lang="en-US" u="sng"/>
              <a:t>? </a:t>
            </a:r>
            <a:r>
              <a:rPr lang="en-US" sz="1400"/>
              <a:t>  </a:t>
            </a:r>
            <a:r>
              <a:rPr lang="en-US" b="1" u="sng"/>
              <a:t>Function?</a:t>
            </a:r>
            <a:r>
              <a:rPr lang="en-US"/>
              <a:t> </a:t>
            </a:r>
          </a:p>
        </p:txBody>
      </p:sp>
    </p:spTree>
    <p:extLst>
      <p:ext uri="{BB962C8B-B14F-4D97-AF65-F5344CB8AC3E}">
        <p14:creationId xmlns:p14="http://schemas.microsoft.com/office/powerpoint/2010/main" val="2147416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85725"/>
            <a:ext cx="8229600" cy="1143000"/>
          </a:xfrm>
        </p:spPr>
        <p:txBody>
          <a:bodyPr/>
          <a:lstStyle/>
          <a:p>
            <a:pPr eaLnBrk="1" hangingPunct="1"/>
            <a:r>
              <a:rPr lang="en-US">
                <a:latin typeface="Calibri" charset="0"/>
                <a:ea typeface="ＭＳ Ｐゴシック" charset="0"/>
                <a:cs typeface="ＭＳ Ｐゴシック" charset="0"/>
              </a:rPr>
              <a:t>Identifying </a:t>
            </a:r>
            <a:r>
              <a:rPr lang="en-US" sz="4000">
                <a:latin typeface="Calibri" charset="0"/>
                <a:ea typeface="ＭＳ Ｐゴシック" charset="0"/>
                <a:cs typeface="ＭＳ Ｐゴシック" charset="0"/>
              </a:rPr>
              <a:t>Antecedent</a:t>
            </a:r>
            <a:r>
              <a:rPr lang="en-US">
                <a:latin typeface="Calibri" charset="0"/>
                <a:ea typeface="ＭＳ Ｐゴシック" charset="0"/>
                <a:cs typeface="ＭＳ Ｐゴシック" charset="0"/>
              </a:rPr>
              <a:t> Strategies</a:t>
            </a:r>
          </a:p>
        </p:txBody>
      </p:sp>
      <p:sp>
        <p:nvSpPr>
          <p:cNvPr id="63490" name="Rectangle 3"/>
          <p:cNvSpPr>
            <a:spLocks noGrp="1" noChangeArrowheads="1"/>
          </p:cNvSpPr>
          <p:nvPr>
            <p:ph idx="1"/>
          </p:nvPr>
        </p:nvSpPr>
        <p:spPr>
          <a:xfrm>
            <a:off x="457200" y="1271588"/>
            <a:ext cx="8229600" cy="4446587"/>
          </a:xfrm>
        </p:spPr>
        <p:txBody>
          <a:bodyPr>
            <a:normAutofit fontScale="92500" lnSpcReduction="10000"/>
          </a:bodyPr>
          <a:lstStyle/>
          <a:p>
            <a:pPr eaLnBrk="1" hangingPunct="1">
              <a:lnSpc>
                <a:spcPct val="90000"/>
              </a:lnSpc>
            </a:pPr>
            <a:r>
              <a:rPr lang="en-US" sz="2800" dirty="0">
                <a:latin typeface="Calibri" charset="0"/>
                <a:ea typeface="ＭＳ Ｐゴシック" charset="0"/>
                <a:cs typeface="ＭＳ Ｐゴシック" charset="0"/>
              </a:rPr>
              <a:t>When Pam is </a:t>
            </a:r>
            <a:r>
              <a:rPr lang="en-US" sz="2800" b="1" dirty="0">
                <a:latin typeface="Calibri" charset="0"/>
                <a:ea typeface="ＭＳ Ｐゴシック" charset="0"/>
                <a:cs typeface="ＭＳ Ｐゴシック" charset="0"/>
              </a:rPr>
              <a:t>asked to work on long-division problems</a:t>
            </a:r>
            <a:r>
              <a:rPr lang="en-US" sz="2800" dirty="0">
                <a:latin typeface="Calibri" charset="0"/>
                <a:ea typeface="ＭＳ Ｐゴシック" charset="0"/>
                <a:cs typeface="ＭＳ Ｐゴシック" charset="0"/>
              </a:rPr>
              <a:t> in math class, she argues, refuses to work, and uses profanity to </a:t>
            </a:r>
            <a:r>
              <a:rPr lang="en-US" sz="2800" b="1" u="sng" dirty="0">
                <a:latin typeface="Calibri" charset="0"/>
                <a:ea typeface="ＭＳ Ｐゴシック" charset="0"/>
                <a:cs typeface="ＭＳ Ｐゴシック" charset="0"/>
              </a:rPr>
              <a:t>avoid/escape</a:t>
            </a:r>
            <a:r>
              <a:rPr lang="en-US" sz="2800" u="sng" dirty="0">
                <a:latin typeface="Calibri" charset="0"/>
                <a:ea typeface="ＭＳ Ｐゴシック" charset="0"/>
                <a:cs typeface="ＭＳ Ｐゴシック" charset="0"/>
              </a:rPr>
              <a:t> </a:t>
            </a:r>
            <a:r>
              <a:rPr lang="en-US" sz="2800" b="1" u="sng" dirty="0">
                <a:latin typeface="Calibri" charset="0"/>
                <a:ea typeface="ＭＳ Ｐゴシック" charset="0"/>
                <a:cs typeface="ＭＳ Ｐゴシック" charset="0"/>
              </a:rPr>
              <a:t>the difficult task.</a:t>
            </a:r>
          </a:p>
          <a:p>
            <a:pPr eaLnBrk="1" hangingPunct="1">
              <a:lnSpc>
                <a:spcPct val="90000"/>
              </a:lnSpc>
              <a:buFontTx/>
              <a:buNone/>
            </a:pPr>
            <a:endParaRPr lang="en-US" sz="2800" b="1" u="sng" dirty="0">
              <a:latin typeface="Calibri" charset="0"/>
              <a:ea typeface="ＭＳ Ｐゴシック" charset="0"/>
              <a:cs typeface="ＭＳ Ｐゴシック" charset="0"/>
            </a:endParaRPr>
          </a:p>
          <a:p>
            <a:pPr eaLnBrk="1" hangingPunct="1">
              <a:lnSpc>
                <a:spcPct val="90000"/>
              </a:lnSpc>
            </a:pPr>
            <a:r>
              <a:rPr lang="en-US" sz="2800" dirty="0">
                <a:latin typeface="Calibri" charset="0"/>
                <a:ea typeface="ＭＳ Ｐゴシック" charset="0"/>
                <a:cs typeface="ＭＳ Ｐゴシック" charset="0"/>
              </a:rPr>
              <a:t>Which is the </a:t>
            </a:r>
            <a:r>
              <a:rPr lang="en-US" sz="2800" b="1" u="sng" dirty="0">
                <a:latin typeface="Calibri" charset="0"/>
                <a:ea typeface="ＭＳ Ｐゴシック" charset="0"/>
                <a:cs typeface="ＭＳ Ｐゴシック" charset="0"/>
              </a:rPr>
              <a:t>best</a:t>
            </a:r>
            <a:r>
              <a:rPr lang="en-US" sz="2800" dirty="0">
                <a:latin typeface="Calibri" charset="0"/>
                <a:ea typeface="ＭＳ Ｐゴシック" charset="0"/>
                <a:cs typeface="ＭＳ Ｐゴシック" charset="0"/>
              </a:rPr>
              <a:t> antecedent modifying strategy to </a:t>
            </a:r>
            <a:r>
              <a:rPr lang="en-US" sz="2800" b="1" dirty="0">
                <a:latin typeface="Calibri" charset="0"/>
                <a:ea typeface="ＭＳ Ｐゴシック" charset="0"/>
                <a:cs typeface="ＭＳ Ｐゴシック" charset="0"/>
              </a:rPr>
              <a:t>prevent</a:t>
            </a:r>
            <a:r>
              <a:rPr lang="en-US" sz="2800" dirty="0">
                <a:latin typeface="Calibri" charset="0"/>
                <a:ea typeface="ＭＳ Ｐゴシック" charset="0"/>
                <a:cs typeface="ＭＳ Ｐゴシック" charset="0"/>
              </a:rPr>
              <a:t> problem behavior?</a:t>
            </a:r>
            <a:r>
              <a:rPr lang="en-US" dirty="0">
                <a:latin typeface="Calibri" charset="0"/>
                <a:ea typeface="ＭＳ Ｐゴシック" charset="0"/>
                <a:cs typeface="ＭＳ Ｐゴシック" charset="0"/>
              </a:rPr>
              <a:t> Why or Why Not? </a:t>
            </a:r>
          </a:p>
          <a:p>
            <a:pPr lvl="1" eaLnBrk="1" hangingPunct="1">
              <a:lnSpc>
                <a:spcPct val="90000"/>
              </a:lnSpc>
              <a:buFontTx/>
              <a:buChar char="•"/>
            </a:pPr>
            <a:r>
              <a:rPr lang="en-US" sz="2400" dirty="0">
                <a:latin typeface="Calibri" charset="0"/>
                <a:ea typeface="ＭＳ Ｐゴシック" charset="0"/>
              </a:rPr>
              <a:t>Move student</a:t>
            </a:r>
            <a:r>
              <a:rPr lang="ja-JP" altLang="en-US" sz="2400" dirty="0">
                <a:latin typeface="Calibri" charset="0"/>
                <a:ea typeface="ＭＳ Ｐゴシック" charset="0"/>
              </a:rPr>
              <a:t>’</a:t>
            </a:r>
            <a:r>
              <a:rPr lang="en-US" altLang="ja-JP" sz="2400" dirty="0">
                <a:latin typeface="Calibri" charset="0"/>
                <a:ea typeface="ＭＳ Ｐゴシック" charset="0"/>
              </a:rPr>
              <a:t>s seat closer to the teacher  </a:t>
            </a:r>
          </a:p>
          <a:p>
            <a:pPr lvl="1" eaLnBrk="1" hangingPunct="1">
              <a:lnSpc>
                <a:spcPct val="90000"/>
              </a:lnSpc>
              <a:buFontTx/>
              <a:buChar char="•"/>
            </a:pPr>
            <a:r>
              <a:rPr lang="en-US" sz="2400" dirty="0">
                <a:latin typeface="Calibri" charset="0"/>
                <a:ea typeface="ＭＳ Ｐゴシック" charset="0"/>
              </a:rPr>
              <a:t>Give student more time to complete the difficult tasks </a:t>
            </a:r>
          </a:p>
          <a:p>
            <a:pPr lvl="1" eaLnBrk="1" hangingPunct="1">
              <a:lnSpc>
                <a:spcPct val="90000"/>
              </a:lnSpc>
              <a:buFontTx/>
              <a:buChar char="•"/>
            </a:pPr>
            <a:r>
              <a:rPr lang="en-US" sz="2400" dirty="0">
                <a:latin typeface="Calibri" charset="0"/>
                <a:ea typeface="ＭＳ Ｐゴシック" charset="0"/>
              </a:rPr>
              <a:t>Give student an easier math assignment she can be successful with </a:t>
            </a:r>
          </a:p>
          <a:p>
            <a:pPr lvl="1" eaLnBrk="1" hangingPunct="1">
              <a:lnSpc>
                <a:spcPct val="90000"/>
              </a:lnSpc>
              <a:buFontTx/>
              <a:buChar char="•"/>
            </a:pPr>
            <a:r>
              <a:rPr lang="en-US" sz="2400" dirty="0">
                <a:latin typeface="Calibri" charset="0"/>
                <a:ea typeface="ＭＳ Ｐゴシック" charset="0"/>
              </a:rPr>
              <a:t>Warn student she will be sent to office for using profanity</a:t>
            </a:r>
          </a:p>
          <a:p>
            <a:pPr lvl="1" eaLnBrk="1" hangingPunct="1">
              <a:lnSpc>
                <a:spcPct val="90000"/>
              </a:lnSpc>
              <a:buFontTx/>
              <a:buChar char="•"/>
            </a:pPr>
            <a:r>
              <a:rPr lang="en-US" sz="2400" dirty="0">
                <a:latin typeface="Calibri" charset="0"/>
                <a:ea typeface="ＭＳ Ｐゴシック" charset="0"/>
              </a:rPr>
              <a:t>Allow student to practice long-division on the computer</a:t>
            </a:r>
          </a:p>
          <a:p>
            <a:pPr eaLnBrk="1" hangingPunct="1">
              <a:lnSpc>
                <a:spcPct val="90000"/>
              </a:lnSpc>
            </a:pPr>
            <a:endParaRPr lang="en-US" sz="2400" b="1" u="sng" dirty="0">
              <a:latin typeface="Calibri" charset="0"/>
              <a:ea typeface="ＭＳ Ｐゴシック" charset="0"/>
              <a:cs typeface="ＭＳ Ｐゴシック" charset="0"/>
            </a:endParaRPr>
          </a:p>
        </p:txBody>
      </p:sp>
      <p:sp>
        <p:nvSpPr>
          <p:cNvPr id="86022" name="Oval 6"/>
          <p:cNvSpPr>
            <a:spLocks noChangeArrowheads="1"/>
          </p:cNvSpPr>
          <p:nvPr/>
        </p:nvSpPr>
        <p:spPr bwMode="auto">
          <a:xfrm>
            <a:off x="457200" y="4049002"/>
            <a:ext cx="8229600" cy="7545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09337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Segment Seven.mpg" descr="/Users/sherryschoenberg/Desktop/FBA DVD/Segment Seven.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692150" y="274638"/>
            <a:ext cx="7793038" cy="5845175"/>
          </a:xfrm>
        </p:spPr>
      </p:pic>
    </p:spTree>
    <p:extLst>
      <p:ext uri="{BB962C8B-B14F-4D97-AF65-F5344CB8AC3E}">
        <p14:creationId xmlns:p14="http://schemas.microsoft.com/office/powerpoint/2010/main" val="1705425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2938" fill="hold"/>
                                        <p:tgtEl>
                                          <p:spTgt spid="532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3251"/>
                </p:tgtEl>
              </p:cMediaNode>
            </p:video>
            <p:seq concurrent="1" nextAc="seek">
              <p:cTn id="8" restart="whenNotActive" fill="hold" evtFilter="cancelBubble" nodeType="interactiveSeq">
                <p:stCondLst>
                  <p:cond evt="onClick" delay="0">
                    <p:tgtEl>
                      <p:spTgt spid="532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3251"/>
                                        </p:tgtEl>
                                      </p:cBhvr>
                                    </p:cmd>
                                  </p:childTnLst>
                                </p:cTn>
                              </p:par>
                            </p:childTnLst>
                          </p:cTn>
                        </p:par>
                      </p:childTnLst>
                    </p:cTn>
                  </p:par>
                </p:childTnLst>
              </p:cTn>
              <p:nextCondLst>
                <p:cond evt="onClick" delay="0">
                  <p:tgtEl>
                    <p:spTgt spid="53251"/>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endParaRPr lang="en-US" dirty="0"/>
          </a:p>
        </p:txBody>
      </p:sp>
      <p:sp>
        <p:nvSpPr>
          <p:cNvPr id="3" name="Content Placeholder 2"/>
          <p:cNvSpPr>
            <a:spLocks noGrp="1"/>
          </p:cNvSpPr>
          <p:nvPr>
            <p:ph idx="1"/>
          </p:nvPr>
        </p:nvSpPr>
        <p:spPr/>
        <p:txBody>
          <a:bodyPr/>
          <a:lstStyle/>
          <a:p>
            <a:r>
              <a:rPr lang="en-US" dirty="0"/>
              <a:t>I</a:t>
            </a:r>
            <a:r>
              <a:rPr lang="en-US" dirty="0" smtClean="0"/>
              <a:t>dentify </a:t>
            </a:r>
            <a:r>
              <a:rPr lang="en-US" dirty="0"/>
              <a:t>and describe a few </a:t>
            </a:r>
            <a:r>
              <a:rPr lang="en-US" b="1" dirty="0"/>
              <a:t>antecedent strategies </a:t>
            </a:r>
            <a:r>
              <a:rPr lang="en-US" dirty="0"/>
              <a:t>for your student that </a:t>
            </a:r>
            <a:r>
              <a:rPr lang="en-US" dirty="0" smtClean="0"/>
              <a:t>will:</a:t>
            </a:r>
          </a:p>
          <a:p>
            <a:pPr marL="0" indent="0">
              <a:buNone/>
            </a:pPr>
            <a:endParaRPr lang="en-US" sz="2500" dirty="0"/>
          </a:p>
          <a:p>
            <a:pPr lvl="1"/>
            <a:r>
              <a:rPr lang="en-US" dirty="0"/>
              <a:t>prevent or modify the “triggers” and</a:t>
            </a:r>
          </a:p>
          <a:p>
            <a:pPr lvl="1"/>
            <a:r>
              <a:rPr lang="en-US" dirty="0"/>
              <a:t>prompt the </a:t>
            </a:r>
            <a:r>
              <a:rPr lang="en-US" dirty="0" smtClean="0"/>
              <a:t>alternative/desired </a:t>
            </a:r>
            <a:r>
              <a:rPr lang="en-US" dirty="0"/>
              <a:t>behaviors</a:t>
            </a:r>
          </a:p>
          <a:p>
            <a:endParaRPr lang="en-US" dirty="0"/>
          </a:p>
        </p:txBody>
      </p:sp>
    </p:spTree>
    <p:extLst>
      <p:ext uri="{BB962C8B-B14F-4D97-AF65-F5344CB8AC3E}">
        <p14:creationId xmlns:p14="http://schemas.microsoft.com/office/powerpoint/2010/main" val="141657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8229600" cy="1360487"/>
          </a:xfrm>
        </p:spPr>
        <p:txBody>
          <a:bodyPr>
            <a:noAutofit/>
          </a:bodyPr>
          <a:lstStyle/>
          <a:p>
            <a:r>
              <a:rPr lang="en-US" sz="4000" b="1" dirty="0">
                <a:latin typeface="Calibri" charset="0"/>
              </a:rPr>
              <a:t>What’s the function of the behavior that brought you here today? </a:t>
            </a:r>
          </a:p>
        </p:txBody>
      </p:sp>
      <p:sp>
        <p:nvSpPr>
          <p:cNvPr id="30722" name="Content Placeholder 2"/>
          <p:cNvSpPr>
            <a:spLocks noGrp="1"/>
          </p:cNvSpPr>
          <p:nvPr>
            <p:ph idx="1"/>
          </p:nvPr>
        </p:nvSpPr>
        <p:spPr>
          <a:xfrm>
            <a:off x="457200" y="2312858"/>
            <a:ext cx="8229600" cy="3393454"/>
          </a:xfrm>
        </p:spPr>
        <p:txBody>
          <a:bodyPr>
            <a:normAutofit fontScale="92500" lnSpcReduction="10000"/>
          </a:bodyPr>
          <a:lstStyle/>
          <a:p>
            <a:pPr marL="0" indent="0">
              <a:buNone/>
            </a:pPr>
            <a:r>
              <a:rPr lang="en-US" dirty="0" smtClean="0">
                <a:latin typeface="Calibri" charset="0"/>
              </a:rPr>
              <a:t>A.	Get access to learning </a:t>
            </a:r>
            <a:r>
              <a:rPr lang="en-US" dirty="0">
                <a:latin typeface="Calibri" charset="0"/>
              </a:rPr>
              <a:t>new </a:t>
            </a:r>
            <a:r>
              <a:rPr lang="en-US" dirty="0" smtClean="0">
                <a:latin typeface="Calibri" charset="0"/>
              </a:rPr>
              <a:t>skills</a:t>
            </a:r>
          </a:p>
          <a:p>
            <a:pPr marL="0" indent="0">
              <a:buNone/>
            </a:pPr>
            <a:endParaRPr lang="en-US" sz="1000" dirty="0">
              <a:latin typeface="Calibri" charset="0"/>
            </a:endParaRPr>
          </a:p>
          <a:p>
            <a:pPr marL="0" indent="0">
              <a:buFont typeface="Arial" charset="0"/>
              <a:buNone/>
            </a:pPr>
            <a:r>
              <a:rPr lang="en-US" dirty="0">
                <a:latin typeface="Calibri" charset="0"/>
              </a:rPr>
              <a:t>B. </a:t>
            </a:r>
            <a:r>
              <a:rPr lang="en-US" dirty="0" smtClean="0">
                <a:latin typeface="Calibri" charset="0"/>
              </a:rPr>
              <a:t>	Avoid being </a:t>
            </a:r>
            <a:r>
              <a:rPr lang="en-US" dirty="0">
                <a:latin typeface="Calibri" charset="0"/>
              </a:rPr>
              <a:t>back at </a:t>
            </a:r>
            <a:r>
              <a:rPr lang="en-US" dirty="0" smtClean="0">
                <a:latin typeface="Calibri" charset="0"/>
              </a:rPr>
              <a:t>school</a:t>
            </a:r>
          </a:p>
          <a:p>
            <a:pPr marL="0" indent="0">
              <a:buFont typeface="Arial" charset="0"/>
              <a:buNone/>
            </a:pPr>
            <a:endParaRPr lang="en-US" sz="1000" dirty="0">
              <a:latin typeface="Calibri" charset="0"/>
            </a:endParaRPr>
          </a:p>
          <a:p>
            <a:pPr marL="0" indent="0">
              <a:buFont typeface="Arial" charset="0"/>
              <a:buNone/>
            </a:pPr>
            <a:r>
              <a:rPr lang="en-US" dirty="0">
                <a:latin typeface="Calibri" charset="0"/>
              </a:rPr>
              <a:t>C</a:t>
            </a:r>
            <a:r>
              <a:rPr lang="en-US" dirty="0" smtClean="0">
                <a:latin typeface="Calibri" charset="0"/>
              </a:rPr>
              <a:t>.	Get </a:t>
            </a:r>
            <a:r>
              <a:rPr lang="en-US" dirty="0">
                <a:latin typeface="Calibri" charset="0"/>
              </a:rPr>
              <a:t>a free </a:t>
            </a:r>
            <a:r>
              <a:rPr lang="en-US" dirty="0" smtClean="0">
                <a:latin typeface="Calibri" charset="0"/>
              </a:rPr>
              <a:t>lunch</a:t>
            </a:r>
          </a:p>
          <a:p>
            <a:pPr marL="0" indent="0">
              <a:buFont typeface="Arial" charset="0"/>
              <a:buNone/>
            </a:pPr>
            <a:endParaRPr lang="en-US" sz="1100" dirty="0">
              <a:latin typeface="Calibri" charset="0"/>
            </a:endParaRPr>
          </a:p>
          <a:p>
            <a:pPr marL="0" indent="0">
              <a:buFont typeface="Arial" charset="0"/>
              <a:buNone/>
            </a:pPr>
            <a:r>
              <a:rPr lang="en-US" dirty="0">
                <a:latin typeface="Calibri" charset="0"/>
              </a:rPr>
              <a:t>D. </a:t>
            </a:r>
            <a:r>
              <a:rPr lang="en-US" dirty="0" smtClean="0">
                <a:latin typeface="Calibri" charset="0"/>
              </a:rPr>
              <a:t>	All </a:t>
            </a:r>
            <a:r>
              <a:rPr lang="en-US" dirty="0">
                <a:latin typeface="Calibri" charset="0"/>
              </a:rPr>
              <a:t>of the </a:t>
            </a:r>
            <a:r>
              <a:rPr lang="en-US" dirty="0" smtClean="0">
                <a:latin typeface="Calibri" charset="0"/>
              </a:rPr>
              <a:t>above</a:t>
            </a:r>
          </a:p>
          <a:p>
            <a:pPr marL="0" indent="0">
              <a:buFont typeface="Arial" charset="0"/>
              <a:buNone/>
            </a:pPr>
            <a:endParaRPr lang="en-US" sz="1100" dirty="0">
              <a:latin typeface="Calibri" charset="0"/>
            </a:endParaRPr>
          </a:p>
          <a:p>
            <a:pPr marL="0" indent="0">
              <a:buFont typeface="Arial" charset="0"/>
              <a:buNone/>
            </a:pPr>
            <a:r>
              <a:rPr lang="en-US" dirty="0">
                <a:latin typeface="Calibri" charset="0"/>
              </a:rPr>
              <a:t>E. </a:t>
            </a:r>
            <a:r>
              <a:rPr lang="en-US" dirty="0" smtClean="0">
                <a:latin typeface="Calibri" charset="0"/>
              </a:rPr>
              <a:t>	None </a:t>
            </a:r>
            <a:r>
              <a:rPr lang="en-US" dirty="0">
                <a:latin typeface="Calibri" charset="0"/>
              </a:rPr>
              <a:t>of the above </a:t>
            </a:r>
          </a:p>
        </p:txBody>
      </p:sp>
    </p:spTree>
    <p:extLst>
      <p:ext uri="{BB962C8B-B14F-4D97-AF65-F5344CB8AC3E}">
        <p14:creationId xmlns:p14="http://schemas.microsoft.com/office/powerpoint/2010/main" val="1128117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b="1" dirty="0" smtClean="0"/>
              <a:t>Behavior </a:t>
            </a:r>
            <a:r>
              <a:rPr lang="en-US" b="1" dirty="0" smtClean="0"/>
              <a:t>Support</a:t>
            </a:r>
            <a:r>
              <a:rPr lang="en-US" b="1" dirty="0" smtClean="0"/>
              <a:t> </a:t>
            </a:r>
            <a:r>
              <a:rPr lang="en-US" b="1" dirty="0" smtClean="0"/>
              <a:t>Plan (</a:t>
            </a:r>
            <a:r>
              <a:rPr lang="en-US" b="1" dirty="0" smtClean="0"/>
              <a:t>BSP</a:t>
            </a:r>
            <a:r>
              <a:rPr lang="en-US" b="1" dirty="0" smtClean="0"/>
              <a:t>)</a:t>
            </a:r>
            <a:endParaRPr lang="en-US" dirty="0">
              <a:solidFill>
                <a:srgbClr val="000000"/>
              </a:solidFill>
              <a:latin typeface="Calibri" charset="0"/>
              <a:ea typeface="ＭＳ Ｐゴシック" charset="0"/>
              <a:cs typeface="ＭＳ Ｐゴシック" charset="0"/>
            </a:endParaRPr>
          </a:p>
        </p:txBody>
      </p:sp>
      <p:sp>
        <p:nvSpPr>
          <p:cNvPr id="52227" name="Rectangle 4"/>
          <p:cNvSpPr>
            <a:spLocks noChangeArrowheads="1"/>
          </p:cNvSpPr>
          <p:nvPr/>
        </p:nvSpPr>
        <p:spPr bwMode="auto">
          <a:xfrm>
            <a:off x="152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8" name="Rectangle 5"/>
          <p:cNvSpPr>
            <a:spLocks noChangeArrowheads="1"/>
          </p:cNvSpPr>
          <p:nvPr/>
        </p:nvSpPr>
        <p:spPr bwMode="auto">
          <a:xfrm>
            <a:off x="2438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9" name="Rectangle 6"/>
          <p:cNvSpPr>
            <a:spLocks noChangeArrowheads="1"/>
          </p:cNvSpPr>
          <p:nvPr/>
        </p:nvSpPr>
        <p:spPr bwMode="auto">
          <a:xfrm>
            <a:off x="4724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Rectangle 7"/>
          <p:cNvSpPr>
            <a:spLocks noChangeArrowheads="1"/>
          </p:cNvSpPr>
          <p:nvPr/>
        </p:nvSpPr>
        <p:spPr bwMode="auto">
          <a:xfrm>
            <a:off x="69342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1" name="Text Box 8"/>
          <p:cNvSpPr txBox="1">
            <a:spLocks noChangeArrowheads="1"/>
          </p:cNvSpPr>
          <p:nvPr/>
        </p:nvSpPr>
        <p:spPr bwMode="auto">
          <a:xfrm>
            <a:off x="2286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Setting Event Strategies</a:t>
            </a:r>
            <a:r>
              <a:rPr lang="en-US" sz="1800"/>
              <a:t> </a:t>
            </a:r>
          </a:p>
        </p:txBody>
      </p:sp>
      <p:sp>
        <p:nvSpPr>
          <p:cNvPr id="52232" name="Text Box 9"/>
          <p:cNvSpPr txBox="1">
            <a:spLocks noChangeArrowheads="1"/>
          </p:cNvSpPr>
          <p:nvPr/>
        </p:nvSpPr>
        <p:spPr bwMode="auto">
          <a:xfrm>
            <a:off x="2514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Antecedent Strategies</a:t>
            </a:r>
          </a:p>
        </p:txBody>
      </p:sp>
      <p:sp>
        <p:nvSpPr>
          <p:cNvPr id="52233" name="Text Box 10"/>
          <p:cNvSpPr txBox="1">
            <a:spLocks noChangeArrowheads="1"/>
          </p:cNvSpPr>
          <p:nvPr/>
        </p:nvSpPr>
        <p:spPr bwMode="auto">
          <a:xfrm>
            <a:off x="4800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dirty="0"/>
              <a:t>Teaching Strategies</a:t>
            </a:r>
            <a:r>
              <a:rPr lang="en-US" sz="1800" dirty="0"/>
              <a:t> </a:t>
            </a:r>
          </a:p>
        </p:txBody>
      </p:sp>
      <p:sp>
        <p:nvSpPr>
          <p:cNvPr id="52234" name="Text Box 11"/>
          <p:cNvSpPr txBox="1">
            <a:spLocks noChangeArrowheads="1"/>
          </p:cNvSpPr>
          <p:nvPr/>
        </p:nvSpPr>
        <p:spPr bwMode="auto">
          <a:xfrm>
            <a:off x="70104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Consequence Strategies</a:t>
            </a:r>
            <a:r>
              <a:rPr lang="en-US" sz="1800"/>
              <a:t> </a:t>
            </a:r>
          </a:p>
        </p:txBody>
      </p:sp>
      <p:sp>
        <p:nvSpPr>
          <p:cNvPr id="52239" name="Line 16"/>
          <p:cNvSpPr>
            <a:spLocks noChangeShapeType="1"/>
          </p:cNvSpPr>
          <p:nvPr/>
        </p:nvSpPr>
        <p:spPr bwMode="auto">
          <a:xfrm>
            <a:off x="381000" y="1455738"/>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onut 1"/>
          <p:cNvSpPr/>
          <p:nvPr/>
        </p:nvSpPr>
        <p:spPr>
          <a:xfrm>
            <a:off x="4800600" y="1839383"/>
            <a:ext cx="1981200" cy="4104217"/>
          </a:xfrm>
          <a:prstGeom prst="donut">
            <a:avLst>
              <a:gd name="adj" fmla="val 466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15064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Teaching Alternative Behavior</a:t>
            </a:r>
            <a:endParaRPr lang="en-US" b="1" dirty="0"/>
          </a:p>
        </p:txBody>
      </p:sp>
      <p:sp>
        <p:nvSpPr>
          <p:cNvPr id="5" name="Content Placeholder 4"/>
          <p:cNvSpPr>
            <a:spLocks noGrp="1"/>
          </p:cNvSpPr>
          <p:nvPr>
            <p:ph idx="1"/>
          </p:nvPr>
        </p:nvSpPr>
        <p:spPr>
          <a:xfrm>
            <a:off x="457200" y="1905000"/>
            <a:ext cx="8229600" cy="4635500"/>
          </a:xfrm>
        </p:spPr>
        <p:txBody>
          <a:bodyPr>
            <a:normAutofit fontScale="70000" lnSpcReduction="20000"/>
          </a:bodyPr>
          <a:lstStyle/>
          <a:p>
            <a:r>
              <a:rPr lang="en-US" sz="4100" b="1" dirty="0" smtClean="0"/>
              <a:t>Identify skill(s) to teach</a:t>
            </a:r>
          </a:p>
          <a:p>
            <a:pPr marL="0" indent="0">
              <a:buNone/>
            </a:pPr>
            <a:r>
              <a:rPr lang="en-US" dirty="0" smtClean="0"/>
              <a:t>		</a:t>
            </a:r>
            <a:r>
              <a:rPr lang="en-US" sz="3600" dirty="0" smtClean="0"/>
              <a:t>dual </a:t>
            </a:r>
            <a:r>
              <a:rPr lang="en-US" sz="3600" dirty="0"/>
              <a:t>focus on both </a:t>
            </a:r>
            <a:r>
              <a:rPr lang="en-US" sz="3600" dirty="0" smtClean="0"/>
              <a:t>alternative </a:t>
            </a:r>
            <a:r>
              <a:rPr lang="en-US" sz="3600" dirty="0"/>
              <a:t>and desired 		</a:t>
            </a:r>
            <a:r>
              <a:rPr lang="en-US" sz="3600" dirty="0" smtClean="0"/>
              <a:t>			behavior </a:t>
            </a:r>
          </a:p>
          <a:p>
            <a:pPr marL="0" indent="0">
              <a:buNone/>
            </a:pPr>
            <a:endParaRPr lang="en-US" sz="2000" b="1" dirty="0" smtClean="0"/>
          </a:p>
          <a:p>
            <a:r>
              <a:rPr lang="en-US" sz="4100" b="1" dirty="0" smtClean="0"/>
              <a:t>First teach the alternative behavior </a:t>
            </a:r>
          </a:p>
          <a:p>
            <a:pPr marL="0" indent="0">
              <a:buNone/>
            </a:pPr>
            <a:r>
              <a:rPr lang="en-US" b="1" dirty="0"/>
              <a:t>	</a:t>
            </a:r>
            <a:r>
              <a:rPr lang="en-US" b="1" dirty="0" smtClean="0"/>
              <a:t>	</a:t>
            </a:r>
            <a:r>
              <a:rPr lang="en-US" sz="3600" dirty="0" smtClean="0"/>
              <a:t>teaching = review and practice regularly</a:t>
            </a:r>
          </a:p>
          <a:p>
            <a:pPr marL="0" indent="0">
              <a:buNone/>
            </a:pPr>
            <a:endParaRPr lang="en-US" sz="2000" dirty="0" smtClean="0"/>
          </a:p>
          <a:p>
            <a:r>
              <a:rPr lang="en-US" sz="4100" b="1" dirty="0" smtClean="0"/>
              <a:t>Then teach the desired behavior</a:t>
            </a:r>
          </a:p>
          <a:p>
            <a:pPr marL="0" indent="0">
              <a:buNone/>
            </a:pPr>
            <a:r>
              <a:rPr lang="en-US" b="1" dirty="0"/>
              <a:t>	</a:t>
            </a:r>
            <a:r>
              <a:rPr lang="en-US" b="1" dirty="0" smtClean="0"/>
              <a:t>	</a:t>
            </a:r>
            <a:r>
              <a:rPr lang="en-US" sz="3600" dirty="0" smtClean="0"/>
              <a:t>may be something to focus on immediately, or only 		 	after the student is fluent with the alternative</a:t>
            </a:r>
          </a:p>
          <a:p>
            <a:pPr marL="0" indent="0">
              <a:buNone/>
            </a:pPr>
            <a:r>
              <a:rPr lang="en-US" sz="3600" dirty="0"/>
              <a:t>	</a:t>
            </a:r>
            <a:r>
              <a:rPr lang="en-US" sz="3600" dirty="0" smtClean="0"/>
              <a:t>	behavior</a:t>
            </a:r>
          </a:p>
          <a:p>
            <a:pPr marL="0" indent="0">
              <a:buNone/>
            </a:pPr>
            <a:endParaRPr lang="en-US" sz="3600" dirty="0" smtClean="0"/>
          </a:p>
          <a:p>
            <a:pPr marL="0" indent="0">
              <a:buNone/>
            </a:pPr>
            <a:r>
              <a:rPr lang="en-US" dirty="0"/>
              <a:t>	</a:t>
            </a:r>
            <a:r>
              <a:rPr lang="en-US" dirty="0" smtClean="0"/>
              <a:t>	</a:t>
            </a:r>
          </a:p>
        </p:txBody>
      </p:sp>
    </p:spTree>
    <p:extLst>
      <p:ext uri="{BB962C8B-B14F-4D97-AF65-F5344CB8AC3E}">
        <p14:creationId xmlns:p14="http://schemas.microsoft.com/office/powerpoint/2010/main" val="12769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Teaching Alternative Behavior Cont.</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800" dirty="0" smtClean="0">
                <a:solidFill>
                  <a:srgbClr val="AE0101"/>
                </a:solidFill>
              </a:rPr>
              <a:t>Don’t assume that the student already has                  the alternative behavior in his/her skill set</a:t>
            </a:r>
          </a:p>
          <a:p>
            <a:pPr marL="0" indent="0" algn="ctr">
              <a:buNone/>
            </a:pPr>
            <a:endParaRPr lang="en-US" sz="1800" dirty="0" smtClean="0"/>
          </a:p>
          <a:p>
            <a:r>
              <a:rPr lang="en-US" b="1" dirty="0" smtClean="0"/>
              <a:t>Develop an observable definition of behavior</a:t>
            </a:r>
          </a:p>
          <a:p>
            <a:pPr marL="0" indent="0">
              <a:buNone/>
            </a:pPr>
            <a:r>
              <a:rPr lang="en-US" sz="2800" b="1" dirty="0" smtClean="0"/>
              <a:t>		</a:t>
            </a:r>
            <a:r>
              <a:rPr lang="en-US" sz="2800" dirty="0" smtClean="0"/>
              <a:t>identify examples &amp; non-examples</a:t>
            </a:r>
          </a:p>
          <a:p>
            <a:pPr marL="0" indent="0">
              <a:buNone/>
            </a:pPr>
            <a:endParaRPr lang="en-US" sz="1200" dirty="0" smtClean="0"/>
          </a:p>
          <a:p>
            <a:r>
              <a:rPr lang="en-US" b="1" dirty="0" smtClean="0"/>
              <a:t>Teach, Model and Reinforce</a:t>
            </a:r>
          </a:p>
          <a:p>
            <a:endParaRPr lang="en-US" sz="1200" b="1" dirty="0" smtClean="0"/>
          </a:p>
          <a:p>
            <a:r>
              <a:rPr lang="en-US" b="1" dirty="0" smtClean="0"/>
              <a:t>Schedule review and practice of the skill/behavior regularly</a:t>
            </a:r>
          </a:p>
          <a:p>
            <a:endParaRPr lang="en-US" b="1" dirty="0" smtClean="0"/>
          </a:p>
          <a:p>
            <a:endParaRPr lang="en-US" b="1" dirty="0"/>
          </a:p>
        </p:txBody>
      </p:sp>
    </p:spTree>
    <p:extLst>
      <p:ext uri="{BB962C8B-B14F-4D97-AF65-F5344CB8AC3E}">
        <p14:creationId xmlns:p14="http://schemas.microsoft.com/office/powerpoint/2010/main" val="418667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4"/>
          <p:cNvSpPr>
            <a:spLocks noGrp="1"/>
          </p:cNvSpPr>
          <p:nvPr>
            <p:ph type="title"/>
          </p:nvPr>
        </p:nvSpPr>
        <p:spPr/>
        <p:txBody>
          <a:bodyPr/>
          <a:lstStyle/>
          <a:p>
            <a:pPr eaLnBrk="1" hangingPunct="1"/>
            <a:r>
              <a:rPr lang="en-US">
                <a:latin typeface="Calibri" charset="0"/>
                <a:ea typeface="ＭＳ Ｐゴシック" charset="0"/>
                <a:cs typeface="ＭＳ Ｐゴシック" charset="0"/>
              </a:rPr>
              <a:t>Teaching Strategies</a:t>
            </a:r>
          </a:p>
        </p:txBody>
      </p:sp>
      <p:sp>
        <p:nvSpPr>
          <p:cNvPr id="82946" name="Vertical Text Placeholder 5"/>
          <p:cNvSpPr>
            <a:spLocks noGrp="1"/>
          </p:cNvSpPr>
          <p:nvPr>
            <p:ph idx="1"/>
          </p:nvPr>
        </p:nvSpPr>
        <p:spPr/>
        <p:txBody>
          <a:bodyPr/>
          <a:lstStyle/>
          <a:p>
            <a:pPr algn="ctr" eaLnBrk="1" hangingPunct="1">
              <a:buFont typeface="Arial" charset="0"/>
              <a:buNone/>
            </a:pPr>
            <a:r>
              <a:rPr lang="en-US">
                <a:latin typeface="Calibri" charset="0"/>
                <a:ea typeface="ＭＳ Ｐゴシック" charset="0"/>
                <a:cs typeface="ＭＳ Ｐゴシック" charset="0"/>
              </a:rPr>
              <a:t>These are the skills the student will need to be taught to do</a:t>
            </a:r>
          </a:p>
          <a:p>
            <a:pPr algn="ctr" eaLnBrk="1" hangingPunct="1">
              <a:buFont typeface="Arial" charset="0"/>
              <a:buNone/>
            </a:pPr>
            <a:endParaRPr lang="en-US">
              <a:latin typeface="Calibri" charset="0"/>
              <a:ea typeface="ＭＳ Ｐゴシック" charset="0"/>
              <a:cs typeface="ＭＳ Ｐゴシック" charset="0"/>
            </a:endParaRPr>
          </a:p>
          <a:p>
            <a:pPr algn="ctr" eaLnBrk="1" hangingPunct="1">
              <a:buFont typeface="Arial" charset="0"/>
              <a:buNone/>
            </a:pPr>
            <a:r>
              <a:rPr lang="en-US">
                <a:latin typeface="Calibri" charset="0"/>
                <a:ea typeface="ＭＳ Ｐゴシック" charset="0"/>
                <a:cs typeface="ＭＳ Ｐゴシック" charset="0"/>
              </a:rPr>
              <a:t>*How to ask for a break using break card</a:t>
            </a:r>
          </a:p>
          <a:p>
            <a:pPr algn="ctr" eaLnBrk="1" hangingPunct="1">
              <a:buFont typeface="Arial" charset="0"/>
              <a:buNone/>
            </a:pPr>
            <a:r>
              <a:rPr lang="en-US">
                <a:latin typeface="Calibri" charset="0"/>
                <a:ea typeface="ＭＳ Ｐゴシック" charset="0"/>
                <a:cs typeface="ＭＳ Ｐゴシック" charset="0"/>
              </a:rPr>
              <a:t>*How to monitor his/her progress with a point sheet</a:t>
            </a:r>
          </a:p>
          <a:p>
            <a:pPr algn="ctr" eaLnBrk="1" hangingPunct="1">
              <a:buFont typeface="Arial" charset="0"/>
              <a:buNone/>
            </a:pPr>
            <a:r>
              <a:rPr lang="en-US">
                <a:latin typeface="Calibri" charset="0"/>
                <a:ea typeface="ＭＳ Ｐゴシック" charset="0"/>
                <a:cs typeface="ＭＳ Ｐゴシック" charset="0"/>
              </a:rPr>
              <a:t>*How to engage in appropriate conversations with peers during small group counseling</a:t>
            </a:r>
          </a:p>
          <a:p>
            <a:pPr algn="ctr" eaLnBrk="1" hangingPunct="1">
              <a:buFont typeface="Arial" charset="0"/>
              <a:buNone/>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9754377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2088" y="2582863"/>
            <a:ext cx="6400800" cy="1204912"/>
          </a:xfrm>
        </p:spPr>
        <p:txBody>
          <a:bodyPr/>
          <a:lstStyle/>
          <a:p>
            <a:pPr>
              <a:defRPr/>
            </a:pPr>
            <a:endParaRPr lang="en-US"/>
          </a:p>
        </p:txBody>
      </p:sp>
      <p:pic>
        <p:nvPicPr>
          <p:cNvPr id="72707" name="Segment Five.mpg" descr="/Users/sherryschoenberg/Desktop/FBA DVD/Segment Five.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447675" y="368300"/>
            <a:ext cx="8229600" cy="5662613"/>
          </a:xfrm>
        </p:spPr>
      </p:pic>
    </p:spTree>
    <p:extLst>
      <p:ext uri="{BB962C8B-B14F-4D97-AF65-F5344CB8AC3E}">
        <p14:creationId xmlns:p14="http://schemas.microsoft.com/office/powerpoint/2010/main" val="150981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973" fill="hold"/>
                                        <p:tgtEl>
                                          <p:spTgt spid="727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2707"/>
                </p:tgtEl>
              </p:cMediaNode>
            </p:video>
            <p:seq concurrent="1" nextAc="seek">
              <p:cTn id="8" restart="whenNotActive" fill="hold" evtFilter="cancelBubble" nodeType="interactiveSeq">
                <p:stCondLst>
                  <p:cond evt="onClick" delay="0">
                    <p:tgtEl>
                      <p:spTgt spid="727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2707"/>
                                        </p:tgtEl>
                                      </p:cBhvr>
                                    </p:cmd>
                                  </p:childTnLst>
                                </p:cTn>
                              </p:par>
                            </p:childTnLst>
                          </p:cTn>
                        </p:par>
                      </p:childTnLst>
                    </p:cTn>
                  </p:par>
                </p:childTnLst>
              </p:cTn>
              <p:nextCondLst>
                <p:cond evt="onClick" delay="0">
                  <p:tgtEl>
                    <p:spTgt spid="7270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5</a:t>
            </a:r>
            <a:endParaRPr lang="en-US" dirty="0"/>
          </a:p>
        </p:txBody>
      </p:sp>
      <p:sp>
        <p:nvSpPr>
          <p:cNvPr id="3" name="Content Placeholder 2"/>
          <p:cNvSpPr>
            <a:spLocks noGrp="1"/>
          </p:cNvSpPr>
          <p:nvPr>
            <p:ph idx="1"/>
          </p:nvPr>
        </p:nvSpPr>
        <p:spPr>
          <a:xfrm>
            <a:off x="457200" y="1600200"/>
            <a:ext cx="8229600" cy="4936067"/>
          </a:xfrm>
        </p:spPr>
        <p:txBody>
          <a:bodyPr>
            <a:normAutofit/>
          </a:bodyPr>
          <a:lstStyle/>
          <a:p>
            <a:r>
              <a:rPr lang="en-US" dirty="0"/>
              <a:t>S</a:t>
            </a:r>
            <a:r>
              <a:rPr lang="en-US" dirty="0" smtClean="0"/>
              <a:t>ummarize </a:t>
            </a:r>
            <a:r>
              <a:rPr lang="en-US" dirty="0"/>
              <a:t>how </a:t>
            </a:r>
            <a:r>
              <a:rPr lang="en-US" dirty="0" smtClean="0"/>
              <a:t>you will </a:t>
            </a:r>
            <a:r>
              <a:rPr lang="en-US" b="1" dirty="0"/>
              <a:t>teach, practice, and prompt </a:t>
            </a:r>
            <a:r>
              <a:rPr lang="en-US" b="1" dirty="0" smtClean="0"/>
              <a:t>alternative and </a:t>
            </a:r>
            <a:r>
              <a:rPr lang="en-US" b="1" dirty="0"/>
              <a:t>d</a:t>
            </a:r>
            <a:r>
              <a:rPr lang="en-US" b="1" dirty="0" smtClean="0"/>
              <a:t>esired </a:t>
            </a:r>
            <a:r>
              <a:rPr lang="en-US" b="1" dirty="0"/>
              <a:t>behaviors </a:t>
            </a:r>
            <a:r>
              <a:rPr lang="en-US" dirty="0"/>
              <a:t>for your student.  Consider the following </a:t>
            </a:r>
            <a:r>
              <a:rPr lang="en-US" dirty="0" smtClean="0"/>
              <a:t>…</a:t>
            </a:r>
          </a:p>
          <a:p>
            <a:pPr marL="0" indent="0">
              <a:buNone/>
            </a:pPr>
            <a:endParaRPr lang="en-US" sz="2500" dirty="0"/>
          </a:p>
          <a:p>
            <a:pPr lvl="1"/>
            <a:r>
              <a:rPr lang="en-US" dirty="0"/>
              <a:t>observable definition of behavior</a:t>
            </a:r>
          </a:p>
          <a:p>
            <a:pPr lvl="1"/>
            <a:r>
              <a:rPr lang="en-US" dirty="0"/>
              <a:t>examples and non-examples</a:t>
            </a:r>
          </a:p>
          <a:p>
            <a:pPr lvl="1"/>
            <a:r>
              <a:rPr lang="en-US" dirty="0" smtClean="0"/>
              <a:t>Teach, Model and Reinforce</a:t>
            </a:r>
            <a:endParaRPr lang="en-US" dirty="0"/>
          </a:p>
          <a:p>
            <a:pPr lvl="1"/>
            <a:r>
              <a:rPr lang="en-US" dirty="0"/>
              <a:t>schedule review and practice of the skill/behavior regularly</a:t>
            </a:r>
          </a:p>
          <a:p>
            <a:endParaRPr lang="en-US" dirty="0"/>
          </a:p>
        </p:txBody>
      </p:sp>
    </p:spTree>
    <p:extLst>
      <p:ext uri="{BB962C8B-B14F-4D97-AF65-F5344CB8AC3E}">
        <p14:creationId xmlns:p14="http://schemas.microsoft.com/office/powerpoint/2010/main" val="1038210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b="1" dirty="0" smtClean="0"/>
              <a:t>Behavior </a:t>
            </a:r>
            <a:r>
              <a:rPr lang="en-US" b="1" dirty="0" smtClean="0"/>
              <a:t>Support</a:t>
            </a:r>
            <a:r>
              <a:rPr lang="en-US" b="1" dirty="0" smtClean="0"/>
              <a:t> </a:t>
            </a:r>
            <a:r>
              <a:rPr lang="en-US" b="1" dirty="0" smtClean="0"/>
              <a:t>Plan (</a:t>
            </a:r>
            <a:r>
              <a:rPr lang="en-US" b="1" dirty="0" smtClean="0"/>
              <a:t>BSP</a:t>
            </a:r>
            <a:r>
              <a:rPr lang="en-US" b="1" dirty="0" smtClean="0"/>
              <a:t>)</a:t>
            </a:r>
            <a:endParaRPr lang="en-US" dirty="0">
              <a:solidFill>
                <a:srgbClr val="000000"/>
              </a:solidFill>
              <a:latin typeface="Calibri" charset="0"/>
              <a:ea typeface="ＭＳ Ｐゴシック" charset="0"/>
              <a:cs typeface="ＭＳ Ｐゴシック" charset="0"/>
            </a:endParaRPr>
          </a:p>
        </p:txBody>
      </p:sp>
      <p:sp>
        <p:nvSpPr>
          <p:cNvPr id="52227" name="Rectangle 4"/>
          <p:cNvSpPr>
            <a:spLocks noChangeArrowheads="1"/>
          </p:cNvSpPr>
          <p:nvPr/>
        </p:nvSpPr>
        <p:spPr bwMode="auto">
          <a:xfrm>
            <a:off x="152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8" name="Rectangle 5"/>
          <p:cNvSpPr>
            <a:spLocks noChangeArrowheads="1"/>
          </p:cNvSpPr>
          <p:nvPr/>
        </p:nvSpPr>
        <p:spPr bwMode="auto">
          <a:xfrm>
            <a:off x="2438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29" name="Rectangle 6"/>
          <p:cNvSpPr>
            <a:spLocks noChangeArrowheads="1"/>
          </p:cNvSpPr>
          <p:nvPr/>
        </p:nvSpPr>
        <p:spPr bwMode="auto">
          <a:xfrm>
            <a:off x="47244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Rectangle 7"/>
          <p:cNvSpPr>
            <a:spLocks noChangeArrowheads="1"/>
          </p:cNvSpPr>
          <p:nvPr/>
        </p:nvSpPr>
        <p:spPr bwMode="auto">
          <a:xfrm>
            <a:off x="6934200" y="2362200"/>
            <a:ext cx="20574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1" name="Text Box 8"/>
          <p:cNvSpPr txBox="1">
            <a:spLocks noChangeArrowheads="1"/>
          </p:cNvSpPr>
          <p:nvPr/>
        </p:nvSpPr>
        <p:spPr bwMode="auto">
          <a:xfrm>
            <a:off x="2286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Setting Event Strategies</a:t>
            </a:r>
            <a:r>
              <a:rPr lang="en-US" sz="1800"/>
              <a:t> </a:t>
            </a:r>
          </a:p>
        </p:txBody>
      </p:sp>
      <p:sp>
        <p:nvSpPr>
          <p:cNvPr id="52232" name="Text Box 9"/>
          <p:cNvSpPr txBox="1">
            <a:spLocks noChangeArrowheads="1"/>
          </p:cNvSpPr>
          <p:nvPr/>
        </p:nvSpPr>
        <p:spPr bwMode="auto">
          <a:xfrm>
            <a:off x="2514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Antecedent Strategies</a:t>
            </a:r>
          </a:p>
        </p:txBody>
      </p:sp>
      <p:sp>
        <p:nvSpPr>
          <p:cNvPr id="52233" name="Text Box 10"/>
          <p:cNvSpPr txBox="1">
            <a:spLocks noChangeArrowheads="1"/>
          </p:cNvSpPr>
          <p:nvPr/>
        </p:nvSpPr>
        <p:spPr bwMode="auto">
          <a:xfrm>
            <a:off x="4800600" y="23304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dirty="0"/>
              <a:t>Teaching Strategies</a:t>
            </a:r>
            <a:r>
              <a:rPr lang="en-US" sz="1800" dirty="0"/>
              <a:t> </a:t>
            </a:r>
          </a:p>
        </p:txBody>
      </p:sp>
      <p:sp>
        <p:nvSpPr>
          <p:cNvPr id="52234" name="Text Box 11"/>
          <p:cNvSpPr txBox="1">
            <a:spLocks noChangeArrowheads="1"/>
          </p:cNvSpPr>
          <p:nvPr/>
        </p:nvSpPr>
        <p:spPr bwMode="auto">
          <a:xfrm>
            <a:off x="70104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800" u="sng"/>
              <a:t>Consequence Strategies</a:t>
            </a:r>
            <a:r>
              <a:rPr lang="en-US" sz="1800"/>
              <a:t> </a:t>
            </a:r>
          </a:p>
        </p:txBody>
      </p:sp>
      <p:sp>
        <p:nvSpPr>
          <p:cNvPr id="52239" name="Line 16"/>
          <p:cNvSpPr>
            <a:spLocks noChangeShapeType="1"/>
          </p:cNvSpPr>
          <p:nvPr/>
        </p:nvSpPr>
        <p:spPr bwMode="auto">
          <a:xfrm>
            <a:off x="381000" y="1455738"/>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onut 1"/>
          <p:cNvSpPr/>
          <p:nvPr/>
        </p:nvSpPr>
        <p:spPr>
          <a:xfrm>
            <a:off x="6973584" y="1839383"/>
            <a:ext cx="1981200" cy="4104217"/>
          </a:xfrm>
          <a:prstGeom prst="donut">
            <a:avLst>
              <a:gd name="adj" fmla="val 466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12335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Consequence Strategies</a:t>
            </a:r>
            <a:endParaRPr lang="en-US" b="1" dirty="0"/>
          </a:p>
        </p:txBody>
      </p:sp>
      <p:sp>
        <p:nvSpPr>
          <p:cNvPr id="4" name="Content Placeholder 3"/>
          <p:cNvSpPr>
            <a:spLocks noGrp="1"/>
          </p:cNvSpPr>
          <p:nvPr>
            <p:ph sz="half" idx="1"/>
          </p:nvPr>
        </p:nvSpPr>
        <p:spPr>
          <a:xfrm>
            <a:off x="457200" y="1600200"/>
            <a:ext cx="2400300" cy="4525963"/>
          </a:xfrm>
        </p:spPr>
        <p:txBody>
          <a:bodyPr>
            <a:normAutofit fontScale="92500" lnSpcReduction="10000"/>
          </a:bodyPr>
          <a:lstStyle/>
          <a:p>
            <a:pPr marL="0" indent="0">
              <a:buNone/>
            </a:pPr>
            <a:r>
              <a:rPr lang="en-US" sz="2400" b="1" dirty="0" smtClean="0"/>
              <a:t>Consequence strategies help make problem behavior ineffective by:</a:t>
            </a:r>
          </a:p>
          <a:p>
            <a:pPr marL="0" indent="0">
              <a:buNone/>
            </a:pPr>
            <a:endParaRPr lang="en-US" sz="2400" b="1" dirty="0"/>
          </a:p>
          <a:p>
            <a:pPr marL="457200" indent="-457200">
              <a:buAutoNum type="arabicPeriod"/>
            </a:pPr>
            <a:r>
              <a:rPr lang="en-US" sz="2400" dirty="0" smtClean="0"/>
              <a:t>Reinforcing appropriate behaviors</a:t>
            </a:r>
          </a:p>
          <a:p>
            <a:pPr marL="0" indent="0">
              <a:buNone/>
            </a:pPr>
            <a:endParaRPr lang="en-US" sz="1300" dirty="0"/>
          </a:p>
          <a:p>
            <a:pPr marL="457200" indent="-457200">
              <a:buAutoNum type="arabicPeriod"/>
            </a:pPr>
            <a:r>
              <a:rPr lang="en-US" sz="2400" dirty="0" smtClean="0"/>
              <a:t>Minimizing reinforcement for problem behaviors</a:t>
            </a:r>
            <a:endParaRPr lang="en-US" sz="24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22295155"/>
              </p:ext>
            </p:extLst>
          </p:nvPr>
        </p:nvGraphicFramePr>
        <p:xfrm>
          <a:off x="3149600" y="1600200"/>
          <a:ext cx="5537200" cy="4785360"/>
        </p:xfrm>
        <a:graphic>
          <a:graphicData uri="http://schemas.openxmlformats.org/drawingml/2006/table">
            <a:tbl>
              <a:tblPr firstRow="1" bandRow="1">
                <a:tableStyleId>{5C22544A-7EE6-4342-B048-85BDC9FD1C3A}</a:tableStyleId>
              </a:tblPr>
              <a:tblGrid>
                <a:gridCol w="1130300"/>
                <a:gridCol w="1460500"/>
                <a:gridCol w="1346200"/>
                <a:gridCol w="1600200"/>
              </a:tblGrid>
              <a:tr h="370840">
                <a:tc>
                  <a:txBody>
                    <a:bodyPr/>
                    <a:lstStyle/>
                    <a:p>
                      <a:pPr algn="ctr"/>
                      <a:r>
                        <a:rPr lang="en-US" dirty="0" smtClean="0"/>
                        <a:t>Setting Event Strategies</a:t>
                      </a:r>
                      <a:endParaRPr lang="en-US" dirty="0"/>
                    </a:p>
                  </a:txBody>
                  <a:tcPr>
                    <a:solidFill>
                      <a:schemeClr val="bg1">
                        <a:lumMod val="50000"/>
                      </a:schemeClr>
                    </a:solidFill>
                  </a:tcPr>
                </a:tc>
                <a:tc>
                  <a:txBody>
                    <a:bodyPr/>
                    <a:lstStyle/>
                    <a:p>
                      <a:pPr algn="ctr"/>
                      <a:r>
                        <a:rPr lang="en-US" dirty="0" smtClean="0"/>
                        <a:t>Manipulate Antecedent</a:t>
                      </a:r>
                    </a:p>
                    <a:p>
                      <a:pPr algn="ctr"/>
                      <a:endParaRPr lang="en-US" sz="1400" dirty="0" smtClean="0"/>
                    </a:p>
                    <a:p>
                      <a:pPr algn="ctr"/>
                      <a:endParaRPr lang="en-US" sz="1400" dirty="0" smtClean="0"/>
                    </a:p>
                    <a:p>
                      <a:pPr algn="l"/>
                      <a:r>
                        <a:rPr lang="en-US" sz="1400" b="0" dirty="0" smtClean="0"/>
                        <a:t>Prevent problem &amp; prompt alternate / desired behaviors</a:t>
                      </a:r>
                      <a:endParaRPr lang="en-US" sz="1400" b="0" dirty="0"/>
                    </a:p>
                  </a:txBody>
                  <a:tcPr>
                    <a:solidFill>
                      <a:schemeClr val="bg1">
                        <a:lumMod val="50000"/>
                      </a:schemeClr>
                    </a:solidFill>
                  </a:tcPr>
                </a:tc>
                <a:tc>
                  <a:txBody>
                    <a:bodyPr/>
                    <a:lstStyle/>
                    <a:p>
                      <a:pPr algn="ctr"/>
                      <a:r>
                        <a:rPr lang="en-US" dirty="0" smtClean="0"/>
                        <a:t>Teach Behavior</a:t>
                      </a:r>
                    </a:p>
                    <a:p>
                      <a:pPr algn="ctr"/>
                      <a:endParaRPr lang="en-US" sz="1400" dirty="0" smtClean="0"/>
                    </a:p>
                    <a:p>
                      <a:pPr algn="ctr"/>
                      <a:endParaRPr lang="en-US" sz="1400" dirty="0" smtClean="0"/>
                    </a:p>
                    <a:p>
                      <a:pPr algn="l"/>
                      <a:r>
                        <a:rPr lang="en-US" sz="1400" b="0" dirty="0" smtClean="0"/>
                        <a:t>Explicitly teach</a:t>
                      </a:r>
                      <a:r>
                        <a:rPr lang="en-US" sz="1400" b="0" baseline="0" dirty="0" smtClean="0"/>
                        <a:t> alternate and desired behaviors</a:t>
                      </a:r>
                      <a:endParaRPr lang="en-US" sz="1400" b="0" dirty="0"/>
                    </a:p>
                  </a:txBody>
                  <a:tcPr>
                    <a:solidFill>
                      <a:schemeClr val="bg1">
                        <a:lumMod val="50000"/>
                      </a:schemeClr>
                    </a:solidFill>
                  </a:tcPr>
                </a:tc>
                <a:tc>
                  <a:txBody>
                    <a:bodyPr/>
                    <a:lstStyle/>
                    <a:p>
                      <a:pPr algn="ctr"/>
                      <a:r>
                        <a:rPr lang="en-US" dirty="0" smtClean="0"/>
                        <a:t>Alter Consequences</a:t>
                      </a:r>
                    </a:p>
                    <a:p>
                      <a:pPr algn="ctr"/>
                      <a:endParaRPr lang="en-US" sz="1400" dirty="0" smtClean="0"/>
                    </a:p>
                    <a:p>
                      <a:pPr algn="ctr"/>
                      <a:endParaRPr lang="en-US" sz="1400" dirty="0" smtClean="0"/>
                    </a:p>
                    <a:p>
                      <a:pPr algn="l"/>
                      <a:r>
                        <a:rPr lang="en-US" sz="1400" dirty="0" smtClean="0"/>
                        <a:t>Reinforce alternate &amp; desired behavior</a:t>
                      </a:r>
                    </a:p>
                    <a:p>
                      <a:pPr algn="l"/>
                      <a:endParaRPr lang="en-US" sz="1400" dirty="0" smtClean="0"/>
                    </a:p>
                    <a:p>
                      <a:pPr algn="l"/>
                      <a:r>
                        <a:rPr lang="en-US" sz="1400" dirty="0" smtClean="0"/>
                        <a:t>Extinguish negative behavior</a:t>
                      </a:r>
                      <a:endParaRPr lang="en-US" sz="1400" dirty="0"/>
                    </a:p>
                  </a:txBody>
                  <a:tcPr>
                    <a:solidFill>
                      <a:schemeClr val="bg1">
                        <a:lumMod val="50000"/>
                      </a:schemeClr>
                    </a:solidFill>
                  </a:tcPr>
                </a:tc>
              </a:tr>
              <a:tr h="370840">
                <a:tc>
                  <a:txBody>
                    <a:bodyPr/>
                    <a:lstStyle/>
                    <a:p>
                      <a:pPr algn="ctr"/>
                      <a:r>
                        <a:rPr lang="en-US" sz="1400" b="1" dirty="0" smtClean="0"/>
                        <a:t>Eliminate or Neutralize Setting</a:t>
                      </a:r>
                      <a:r>
                        <a:rPr lang="en-US" sz="1400" b="1" baseline="0" dirty="0" smtClean="0"/>
                        <a:t> Events</a:t>
                      </a:r>
                      <a:endParaRPr lang="en-US" sz="1400" b="1" dirty="0"/>
                    </a:p>
                  </a:txBody>
                  <a:tcPr/>
                </a:tc>
                <a:tc>
                  <a:txBody>
                    <a:bodyPr/>
                    <a:lstStyle/>
                    <a:p>
                      <a:pPr algn="ctr"/>
                      <a:r>
                        <a:rPr lang="en-US" sz="1400" b="1" dirty="0" smtClean="0"/>
                        <a:t>Modify </a:t>
                      </a:r>
                    </a:p>
                    <a:p>
                      <a:pPr algn="ctr"/>
                      <a:r>
                        <a:rPr lang="en-US" sz="1400" b="1" dirty="0" smtClean="0"/>
                        <a:t>or </a:t>
                      </a:r>
                    </a:p>
                    <a:p>
                      <a:pPr algn="ctr"/>
                      <a:r>
                        <a:rPr lang="en-US" sz="1400" b="1" dirty="0" smtClean="0"/>
                        <a:t>Prevent </a:t>
                      </a:r>
                    </a:p>
                    <a:p>
                      <a:pPr algn="ctr"/>
                      <a:r>
                        <a:rPr lang="en-US" sz="1400" b="1" dirty="0" smtClean="0"/>
                        <a:t>“Triggers”</a:t>
                      </a:r>
                    </a:p>
                    <a:p>
                      <a:pPr algn="ctr"/>
                      <a:endParaRPr lang="en-US" sz="1400" b="1" dirty="0" smtClean="0"/>
                    </a:p>
                    <a:p>
                      <a:pPr algn="ctr"/>
                      <a:endParaRPr lang="en-US" sz="1400" b="1" dirty="0" smtClean="0"/>
                    </a:p>
                    <a:p>
                      <a:pPr algn="ctr"/>
                      <a:r>
                        <a:rPr lang="en-US" sz="1400" b="1" dirty="0" smtClean="0"/>
                        <a:t>Prompt</a:t>
                      </a:r>
                      <a:r>
                        <a:rPr lang="en-US" sz="1400" b="1" baseline="0" dirty="0" smtClean="0"/>
                        <a:t> Alternative/Desired Behaviors</a:t>
                      </a:r>
                      <a:endParaRPr lang="en-US" sz="1400" b="1" dirty="0"/>
                    </a:p>
                  </a:txBody>
                  <a:tcPr/>
                </a:tc>
                <a:tc>
                  <a:txBody>
                    <a:bodyPr/>
                    <a:lstStyle/>
                    <a:p>
                      <a:pPr algn="ctr"/>
                      <a:r>
                        <a:rPr lang="en-US" sz="1400" b="1" dirty="0" smtClean="0"/>
                        <a:t>Teach</a:t>
                      </a:r>
                      <a:r>
                        <a:rPr lang="en-US" sz="1400" b="1" baseline="0" dirty="0" smtClean="0"/>
                        <a:t> Alternate Behavior</a:t>
                      </a:r>
                    </a:p>
                    <a:p>
                      <a:pPr algn="ctr"/>
                      <a:endParaRPr lang="en-US" sz="1400" b="1" baseline="0" dirty="0" smtClean="0"/>
                    </a:p>
                    <a:p>
                      <a:pPr algn="ctr"/>
                      <a:endParaRPr lang="en-US" sz="1400" b="1" baseline="0" dirty="0" smtClean="0"/>
                    </a:p>
                    <a:p>
                      <a:pPr algn="ctr"/>
                      <a:r>
                        <a:rPr lang="en-US" sz="1400" b="1" baseline="0" dirty="0" smtClean="0"/>
                        <a:t>Teach Desired Behavior / Academic Skill / Social Skill</a:t>
                      </a:r>
                      <a:endParaRPr lang="en-US" sz="1400" b="1" dirty="0"/>
                    </a:p>
                  </a:txBody>
                  <a:tcPr/>
                </a:tc>
                <a:tc>
                  <a:txBody>
                    <a:bodyPr/>
                    <a:lstStyle/>
                    <a:p>
                      <a:pPr algn="ctr"/>
                      <a:r>
                        <a:rPr lang="en-US" sz="1400" b="1" dirty="0" smtClean="0"/>
                        <a:t>Reinforce Alternative/Desired Behaviors</a:t>
                      </a:r>
                    </a:p>
                    <a:p>
                      <a:pPr algn="ctr"/>
                      <a:endParaRPr lang="en-US" sz="1400" b="1" dirty="0" smtClean="0"/>
                    </a:p>
                    <a:p>
                      <a:pPr algn="ctr"/>
                      <a:endParaRPr lang="en-US" sz="1400" b="1" dirty="0" smtClean="0"/>
                    </a:p>
                    <a:p>
                      <a:pPr algn="ctr"/>
                      <a:endParaRPr lang="en-US" sz="1400" b="1" dirty="0" smtClean="0"/>
                    </a:p>
                    <a:p>
                      <a:pPr algn="ctr"/>
                      <a:r>
                        <a:rPr lang="en-US" sz="1400" b="1" dirty="0" smtClean="0"/>
                        <a:t>Respond to Problem Behavior</a:t>
                      </a:r>
                      <a:r>
                        <a:rPr lang="en-US" sz="1400" b="1" baseline="0" dirty="0" smtClean="0"/>
                        <a:t> with Redirection or Extinction </a:t>
                      </a:r>
                      <a:endParaRPr lang="en-US" sz="1400" b="1" dirty="0" smtClean="0"/>
                    </a:p>
                    <a:p>
                      <a:pPr algn="ctr"/>
                      <a:endParaRPr lang="en-US" sz="1400" b="1" dirty="0"/>
                    </a:p>
                  </a:txBody>
                  <a:tcPr/>
                </a:tc>
              </a:tr>
            </a:tbl>
          </a:graphicData>
        </a:graphic>
      </p:graphicFrame>
      <p:sp>
        <p:nvSpPr>
          <p:cNvPr id="7" name="Oval 19"/>
          <p:cNvSpPr>
            <a:spLocks noChangeArrowheads="1"/>
          </p:cNvSpPr>
          <p:nvPr/>
        </p:nvSpPr>
        <p:spPr bwMode="auto">
          <a:xfrm>
            <a:off x="6985000" y="1054100"/>
            <a:ext cx="1828800" cy="5626100"/>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AE0101"/>
              </a:solidFill>
            </a:endParaRPr>
          </a:p>
        </p:txBody>
      </p:sp>
    </p:spTree>
    <p:extLst>
      <p:ext uri="{BB962C8B-B14F-4D97-AF65-F5344CB8AC3E}">
        <p14:creationId xmlns:p14="http://schemas.microsoft.com/office/powerpoint/2010/main" val="292658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63500"/>
            <a:ext cx="8229600" cy="1143000"/>
          </a:xfrm>
        </p:spPr>
        <p:txBody>
          <a:bodyPr>
            <a:normAutofit/>
          </a:bodyPr>
          <a:lstStyle/>
          <a:p>
            <a:pPr eaLnBrk="1" hangingPunct="1">
              <a:defRPr/>
            </a:pPr>
            <a:r>
              <a:rPr lang="en-US" sz="4000" b="1" dirty="0">
                <a:effectLst>
                  <a:outerShdw blurRad="38100" dist="38100" dir="2700000" algn="tl">
                    <a:srgbClr val="DDDDDD"/>
                  </a:outerShdw>
                </a:effectLst>
                <a:latin typeface="Calibri" charset="0"/>
                <a:ea typeface="ＭＳ Ｐゴシック" charset="0"/>
                <a:cs typeface="ＭＳ Ｐゴシック" charset="0"/>
              </a:rPr>
              <a:t>Only Two Basic Functions</a:t>
            </a:r>
          </a:p>
        </p:txBody>
      </p:sp>
      <p:sp>
        <p:nvSpPr>
          <p:cNvPr id="68610" name="Rectangle 3"/>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p:txBody>
      </p:sp>
      <p:graphicFrame>
        <p:nvGraphicFramePr>
          <p:cNvPr id="68611" name="Object 4"/>
          <p:cNvGraphicFramePr>
            <a:graphicFrameLocks noChangeAspect="1"/>
          </p:cNvGraphicFramePr>
          <p:nvPr/>
        </p:nvGraphicFramePr>
        <p:xfrm>
          <a:off x="2051050" y="1295400"/>
          <a:ext cx="5029200" cy="5638800"/>
        </p:xfrm>
        <a:graphic>
          <a:graphicData uri="http://schemas.openxmlformats.org/presentationml/2006/ole">
            <mc:AlternateContent xmlns:mc="http://schemas.openxmlformats.org/markup-compatibility/2006">
              <mc:Choice xmlns:v="urn:schemas-microsoft-com:vml" Requires="v">
                <p:oleObj spid="_x0000_s85009" name="Visio" r:id="rId4" imgW="3263900" imgH="3619500" progId="">
                  <p:embed/>
                </p:oleObj>
              </mc:Choice>
              <mc:Fallback>
                <p:oleObj name="Visio" r:id="rId4" imgW="3263900" imgH="36195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1295400"/>
                        <a:ext cx="502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5" name="AutoShape 5"/>
          <p:cNvSpPr>
            <a:spLocks noChangeArrowheads="1"/>
          </p:cNvSpPr>
          <p:nvPr/>
        </p:nvSpPr>
        <p:spPr bwMode="auto">
          <a:xfrm>
            <a:off x="1066800" y="2592388"/>
            <a:ext cx="1524000" cy="1265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1200" b="1">
                <a:cs typeface="Arial" charset="0"/>
              </a:rPr>
              <a:t>Positive </a:t>
            </a:r>
          </a:p>
          <a:p>
            <a:pPr algn="ctr"/>
            <a:r>
              <a:rPr lang="en-US" sz="1200" b="1">
                <a:cs typeface="Arial" charset="0"/>
              </a:rPr>
              <a:t>Reinforcement</a:t>
            </a:r>
          </a:p>
        </p:txBody>
      </p:sp>
      <p:sp>
        <p:nvSpPr>
          <p:cNvPr id="76806" name="AutoShape 6"/>
          <p:cNvSpPr>
            <a:spLocks noChangeArrowheads="1"/>
          </p:cNvSpPr>
          <p:nvPr/>
        </p:nvSpPr>
        <p:spPr bwMode="auto">
          <a:xfrm rot="10800000">
            <a:off x="6400800" y="2544763"/>
            <a:ext cx="1901825" cy="11890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rot="10800000" wrap="none" anchor="ctr"/>
          <a:lstStyle/>
          <a:p>
            <a:pPr algn="ctr"/>
            <a:r>
              <a:rPr lang="en-US" sz="1200" b="1" dirty="0">
                <a:cs typeface="Arial" charset="0"/>
              </a:rPr>
              <a:t>Negative  </a:t>
            </a:r>
          </a:p>
          <a:p>
            <a:pPr algn="ctr"/>
            <a:r>
              <a:rPr lang="en-US" sz="1200" b="1" dirty="0">
                <a:cs typeface="Arial" charset="0"/>
              </a:rPr>
              <a:t>Reinforcement</a:t>
            </a:r>
          </a:p>
        </p:txBody>
      </p:sp>
      <p:sp>
        <p:nvSpPr>
          <p:cNvPr id="68614" name="Text Box 8"/>
          <p:cNvSpPr txBox="1">
            <a:spLocks noChangeArrowheads="1"/>
          </p:cNvSpPr>
          <p:nvPr/>
        </p:nvSpPr>
        <p:spPr bwMode="auto">
          <a:xfrm>
            <a:off x="228600" y="5637213"/>
            <a:ext cx="167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t>from Horner &amp; Sugai at www.pbis.org</a:t>
            </a:r>
          </a:p>
        </p:txBody>
      </p:sp>
    </p:spTree>
    <p:extLst>
      <p:ext uri="{BB962C8B-B14F-4D97-AF65-F5344CB8AC3E}">
        <p14:creationId xmlns:p14="http://schemas.microsoft.com/office/powerpoint/2010/main" val="15007288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ctrTitle"/>
          </p:nvPr>
        </p:nvSpPr>
        <p:spPr>
          <a:xfrm>
            <a:off x="685800" y="2359025"/>
            <a:ext cx="7772400" cy="1470025"/>
          </a:xfrm>
          <a:noFill/>
          <a:extLst>
            <a:ext uri="{909E8E84-426E-40dd-AFC4-6F175D3DCCD1}">
              <a14:hiddenFill xmlns:a14="http://schemas.microsoft.com/office/drawing/2010/main">
                <a:solidFill>
                  <a:srgbClr val="FF6600">
                    <a:alpha val="81960"/>
                  </a:srgbClr>
                </a:solidFill>
              </a14:hiddenFill>
            </a:ext>
          </a:extLst>
        </p:spPr>
        <p:txBody>
          <a:bodyPr/>
          <a:lstStyle/>
          <a:p>
            <a:r>
              <a:rPr lang="en-US">
                <a:latin typeface="Calibri" charset="0"/>
                <a:ea typeface="ＭＳ Ｐゴシック" charset="0"/>
                <a:cs typeface="ＭＳ Ｐゴシック" charset="0"/>
              </a:rPr>
              <a:t>Reinforcing Alternative and Desired Behavior</a:t>
            </a:r>
          </a:p>
        </p:txBody>
      </p:sp>
    </p:spTree>
    <p:extLst>
      <p:ext uri="{BB962C8B-B14F-4D97-AF65-F5344CB8AC3E}">
        <p14:creationId xmlns:p14="http://schemas.microsoft.com/office/powerpoint/2010/main" val="32458777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b="1" dirty="0">
                <a:latin typeface="Calibri" charset="0"/>
              </a:rPr>
              <a:t>Learning Objectives</a:t>
            </a:r>
          </a:p>
        </p:txBody>
      </p:sp>
      <p:sp>
        <p:nvSpPr>
          <p:cNvPr id="31746" name="Vertical Text Placeholder 2"/>
          <p:cNvSpPr>
            <a:spLocks noGrp="1"/>
          </p:cNvSpPr>
          <p:nvPr>
            <p:ph idx="1"/>
          </p:nvPr>
        </p:nvSpPr>
        <p:spPr>
          <a:xfrm>
            <a:off x="457200" y="1952658"/>
            <a:ext cx="8229600" cy="3886358"/>
          </a:xfrm>
        </p:spPr>
        <p:txBody>
          <a:bodyPr/>
          <a:lstStyle/>
          <a:p>
            <a:pPr eaLnBrk="1" hangingPunct="1">
              <a:buFont typeface="Arial" charset="0"/>
              <a:buNone/>
            </a:pPr>
            <a:r>
              <a:rPr lang="en-US" b="1" u="sng" dirty="0">
                <a:latin typeface="Calibri" charset="0"/>
              </a:rPr>
              <a:t>Day Two</a:t>
            </a:r>
            <a:r>
              <a:rPr lang="en-US" b="1" u="sng" dirty="0" smtClean="0">
                <a:latin typeface="Calibri" charset="0"/>
              </a:rPr>
              <a:t>:</a:t>
            </a:r>
          </a:p>
          <a:p>
            <a:pPr eaLnBrk="1" hangingPunct="1">
              <a:buFont typeface="Arial" charset="0"/>
              <a:buNone/>
            </a:pPr>
            <a:endParaRPr lang="en-US" sz="1200" b="1" u="sng" dirty="0">
              <a:latin typeface="Calibri" charset="0"/>
            </a:endParaRPr>
          </a:p>
          <a:p>
            <a:pPr eaLnBrk="1" hangingPunct="1"/>
            <a:r>
              <a:rPr lang="en-US" dirty="0">
                <a:latin typeface="Calibri" charset="0"/>
              </a:rPr>
              <a:t>Review learning from last </a:t>
            </a:r>
            <a:r>
              <a:rPr lang="en-US" dirty="0" smtClean="0">
                <a:latin typeface="Calibri" charset="0"/>
              </a:rPr>
              <a:t>week</a:t>
            </a:r>
          </a:p>
          <a:p>
            <a:pPr marL="0" indent="0" eaLnBrk="1" hangingPunct="1">
              <a:buNone/>
            </a:pPr>
            <a:endParaRPr lang="en-US" sz="1200" dirty="0">
              <a:latin typeface="Calibri" charset="0"/>
            </a:endParaRPr>
          </a:p>
          <a:p>
            <a:pPr eaLnBrk="1" hangingPunct="1"/>
            <a:r>
              <a:rPr lang="en-US" dirty="0">
                <a:latin typeface="Calibri" charset="0"/>
              </a:rPr>
              <a:t>Develop a </a:t>
            </a:r>
            <a:r>
              <a:rPr lang="en-US" dirty="0" smtClean="0">
                <a:latin typeface="Calibri" charset="0"/>
              </a:rPr>
              <a:t>BSP </a:t>
            </a:r>
            <a:r>
              <a:rPr lang="en-US" dirty="0">
                <a:latin typeface="Calibri" charset="0"/>
              </a:rPr>
              <a:t>for selected </a:t>
            </a:r>
            <a:r>
              <a:rPr lang="en-US" dirty="0" smtClean="0">
                <a:latin typeface="Calibri" charset="0"/>
              </a:rPr>
              <a:t>student</a:t>
            </a:r>
          </a:p>
          <a:p>
            <a:pPr marL="0" indent="0" eaLnBrk="1" hangingPunct="1">
              <a:buNone/>
            </a:pPr>
            <a:endParaRPr lang="en-US" sz="1200" dirty="0">
              <a:latin typeface="Calibri" charset="0"/>
            </a:endParaRPr>
          </a:p>
          <a:p>
            <a:pPr eaLnBrk="1" hangingPunct="1"/>
            <a:r>
              <a:rPr lang="en-US" dirty="0">
                <a:latin typeface="Calibri" charset="0"/>
              </a:rPr>
              <a:t>Plan for </a:t>
            </a:r>
            <a:r>
              <a:rPr lang="en-US" dirty="0" smtClean="0">
                <a:latin typeface="Calibri" charset="0"/>
              </a:rPr>
              <a:t>installation of practice back at school</a:t>
            </a:r>
            <a:endParaRPr lang="en-US" dirty="0">
              <a:latin typeface="Calibri" charset="0"/>
            </a:endParaRPr>
          </a:p>
          <a:p>
            <a:pPr eaLnBrk="1" hangingPunct="1">
              <a:lnSpc>
                <a:spcPct val="80000"/>
              </a:lnSpc>
              <a:buFont typeface="Arial" charset="0"/>
              <a:buNone/>
            </a:pPr>
            <a:endParaRPr lang="en-US" sz="3000" dirty="0">
              <a:latin typeface="Calibri" charset="0"/>
            </a:endParaRPr>
          </a:p>
        </p:txBody>
      </p:sp>
    </p:spTree>
    <p:extLst>
      <p:ext uri="{BB962C8B-B14F-4D97-AF65-F5344CB8AC3E}">
        <p14:creationId xmlns:p14="http://schemas.microsoft.com/office/powerpoint/2010/main" val="2841959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Consequences: Reinforcing the </a:t>
            </a:r>
            <a:r>
              <a:rPr lang="en-US" sz="4000" dirty="0">
                <a:solidFill>
                  <a:srgbClr val="FF0000"/>
                </a:solidFill>
                <a:ea typeface="+mj-ea"/>
                <a:cs typeface="+mj-cs"/>
              </a:rPr>
              <a:t>Alternative</a:t>
            </a:r>
            <a:r>
              <a:rPr lang="en-US" sz="4000" dirty="0">
                <a:ea typeface="+mj-ea"/>
                <a:cs typeface="+mj-cs"/>
              </a:rPr>
              <a:t> Behavior</a:t>
            </a:r>
          </a:p>
        </p:txBody>
      </p:sp>
      <p:sp>
        <p:nvSpPr>
          <p:cNvPr id="45059" name="Rectangle 3"/>
          <p:cNvSpPr>
            <a:spLocks noGrp="1" noChangeArrowheads="1"/>
          </p:cNvSpPr>
          <p:nvPr>
            <p:ph idx="1"/>
          </p:nvPr>
        </p:nvSpPr>
        <p:spPr>
          <a:xfrm>
            <a:off x="457200" y="1600200"/>
            <a:ext cx="8229600" cy="4702175"/>
          </a:xfrm>
        </p:spPr>
        <p:txBody>
          <a:bodyPr rtlCol="0">
            <a:normAutofit fontScale="77500" lnSpcReduction="20000"/>
          </a:bodyPr>
          <a:lstStyle/>
          <a:p>
            <a:pPr eaLnBrk="1" fontAlgn="auto" hangingPunct="1">
              <a:spcAft>
                <a:spcPts val="0"/>
              </a:spcAft>
              <a:buFont typeface="Arial"/>
              <a:buChar char="•"/>
              <a:defRPr/>
            </a:pPr>
            <a:r>
              <a:rPr lang="en-US" sz="2800" dirty="0">
                <a:ea typeface="+mn-ea"/>
                <a:cs typeface="+mn-cs"/>
              </a:rPr>
              <a:t>It is extremely important that the alternative behavior is reinforced:</a:t>
            </a:r>
          </a:p>
          <a:p>
            <a:pPr lvl="1" eaLnBrk="1" fontAlgn="auto" hangingPunct="1">
              <a:spcAft>
                <a:spcPts val="0"/>
              </a:spcAft>
              <a:buFont typeface="Arial"/>
              <a:buChar char="–"/>
              <a:defRPr/>
            </a:pPr>
            <a:r>
              <a:rPr lang="en-US" dirty="0">
                <a:solidFill>
                  <a:srgbClr val="FF0000"/>
                </a:solidFill>
                <a:ea typeface="+mn-ea"/>
              </a:rPr>
              <a:t>Immediately</a:t>
            </a:r>
          </a:p>
          <a:p>
            <a:pPr lvl="1" eaLnBrk="1" fontAlgn="auto" hangingPunct="1">
              <a:spcAft>
                <a:spcPts val="0"/>
              </a:spcAft>
              <a:buFont typeface="Arial"/>
              <a:buChar char="–"/>
              <a:defRPr/>
            </a:pPr>
            <a:r>
              <a:rPr lang="en-US" dirty="0">
                <a:solidFill>
                  <a:srgbClr val="FF0000"/>
                </a:solidFill>
                <a:ea typeface="+mn-ea"/>
              </a:rPr>
              <a:t>Consistently</a:t>
            </a:r>
          </a:p>
          <a:p>
            <a:pPr lvl="1" eaLnBrk="1" fontAlgn="auto" hangingPunct="1">
              <a:spcAft>
                <a:spcPts val="0"/>
              </a:spcAft>
              <a:buFontTx/>
              <a:buNone/>
              <a:defRPr/>
            </a:pPr>
            <a:r>
              <a:rPr lang="en-US" dirty="0">
                <a:ea typeface="+mn-ea"/>
              </a:rPr>
              <a:t>and…</a:t>
            </a:r>
            <a:endParaRPr lang="en-US" dirty="0" smtClean="0">
              <a:ea typeface="+mn-ea"/>
            </a:endParaRPr>
          </a:p>
          <a:p>
            <a:pPr lvl="1" eaLnBrk="1" fontAlgn="auto" hangingPunct="1">
              <a:spcAft>
                <a:spcPts val="0"/>
              </a:spcAft>
              <a:buFont typeface="Arial"/>
              <a:buChar char="–"/>
              <a:defRPr/>
            </a:pPr>
            <a:r>
              <a:rPr lang="en-US" dirty="0" smtClean="0">
                <a:ea typeface="+mn-ea"/>
              </a:rPr>
              <a:t>Results in </a:t>
            </a:r>
            <a:r>
              <a:rPr lang="en-US" dirty="0">
                <a:ea typeface="+mn-ea"/>
              </a:rPr>
              <a:t>the </a:t>
            </a:r>
            <a:r>
              <a:rPr lang="en-US" dirty="0">
                <a:solidFill>
                  <a:srgbClr val="FF0000"/>
                </a:solidFill>
                <a:ea typeface="+mn-ea"/>
              </a:rPr>
              <a:t>same</a:t>
            </a:r>
            <a:r>
              <a:rPr lang="en-US" dirty="0" smtClean="0">
                <a:ea typeface="+mn-ea"/>
              </a:rPr>
              <a:t> type </a:t>
            </a:r>
            <a:r>
              <a:rPr lang="en-US" dirty="0">
                <a:ea typeface="+mn-ea"/>
              </a:rPr>
              <a:t>of </a:t>
            </a:r>
            <a:r>
              <a:rPr lang="en-US" dirty="0">
                <a:solidFill>
                  <a:srgbClr val="FF0000"/>
                </a:solidFill>
                <a:ea typeface="+mn-ea"/>
              </a:rPr>
              <a:t>reinforcement</a:t>
            </a:r>
            <a:r>
              <a:rPr lang="en-US" dirty="0">
                <a:ea typeface="+mn-ea"/>
              </a:rPr>
              <a:t> as the problem </a:t>
            </a:r>
            <a:r>
              <a:rPr lang="en-US" dirty="0" smtClean="0">
                <a:ea typeface="+mn-ea"/>
              </a:rPr>
              <a:t>behavior (serves the same function)</a:t>
            </a:r>
          </a:p>
          <a:p>
            <a:pPr eaLnBrk="1" fontAlgn="auto" hangingPunct="1">
              <a:spcAft>
                <a:spcPts val="0"/>
              </a:spcAft>
              <a:buFont typeface="Arial"/>
              <a:buChar char="•"/>
              <a:defRPr/>
            </a:pPr>
            <a:endParaRPr lang="en-US" sz="2800" dirty="0">
              <a:ea typeface="+mn-ea"/>
              <a:cs typeface="+mn-cs"/>
            </a:endParaRPr>
          </a:p>
          <a:p>
            <a:pPr eaLnBrk="1" fontAlgn="auto" hangingPunct="1">
              <a:spcAft>
                <a:spcPts val="0"/>
              </a:spcAft>
              <a:buFont typeface="Arial"/>
              <a:buChar char="•"/>
              <a:defRPr/>
            </a:pPr>
            <a:r>
              <a:rPr lang="en-US" sz="2800" dirty="0">
                <a:ea typeface="+mn-ea"/>
                <a:cs typeface="+mn-cs"/>
              </a:rPr>
              <a:t>This is necessary for the </a:t>
            </a:r>
            <a:r>
              <a:rPr lang="en-US" sz="2800" dirty="0">
                <a:solidFill>
                  <a:srgbClr val="FF0000"/>
                </a:solidFill>
                <a:ea typeface="+mn-ea"/>
                <a:cs typeface="+mn-cs"/>
              </a:rPr>
              <a:t>alternative</a:t>
            </a:r>
            <a:r>
              <a:rPr lang="en-US" sz="2800" dirty="0">
                <a:ea typeface="+mn-ea"/>
                <a:cs typeface="+mn-cs"/>
              </a:rPr>
              <a:t> behavior to </a:t>
            </a:r>
            <a:r>
              <a:rPr lang="en-US" sz="2800" dirty="0">
                <a:solidFill>
                  <a:srgbClr val="FF0000"/>
                </a:solidFill>
                <a:ea typeface="+mn-ea"/>
                <a:cs typeface="+mn-cs"/>
              </a:rPr>
              <a:t>successfully compete </a:t>
            </a:r>
            <a:r>
              <a:rPr lang="en-US" sz="2800" dirty="0">
                <a:ea typeface="+mn-ea"/>
                <a:cs typeface="+mn-cs"/>
              </a:rPr>
              <a:t>with the </a:t>
            </a:r>
            <a:r>
              <a:rPr lang="en-US" sz="2800" dirty="0">
                <a:solidFill>
                  <a:srgbClr val="FF0000"/>
                </a:solidFill>
                <a:ea typeface="+mn-ea"/>
                <a:cs typeface="+mn-cs"/>
              </a:rPr>
              <a:t>problem</a:t>
            </a:r>
            <a:r>
              <a:rPr lang="en-US" sz="2800" dirty="0">
                <a:ea typeface="+mn-ea"/>
                <a:cs typeface="+mn-cs"/>
              </a:rPr>
              <a:t> behavior. </a:t>
            </a:r>
            <a:endParaRPr lang="en-US" sz="2800" dirty="0" smtClean="0">
              <a:ea typeface="+mn-ea"/>
              <a:cs typeface="+mn-cs"/>
            </a:endParaRPr>
          </a:p>
          <a:p>
            <a:pPr marL="0" indent="0" eaLnBrk="1" fontAlgn="auto" hangingPunct="1">
              <a:spcAft>
                <a:spcPts val="0"/>
              </a:spcAft>
              <a:buNone/>
              <a:defRPr/>
            </a:pPr>
            <a:endParaRPr lang="en-US" sz="2800" dirty="0" smtClean="0">
              <a:ea typeface="+mn-ea"/>
              <a:cs typeface="+mn-cs"/>
            </a:endParaRPr>
          </a:p>
          <a:p>
            <a:pPr eaLnBrk="1" fontAlgn="auto" hangingPunct="1">
              <a:spcAft>
                <a:spcPts val="0"/>
              </a:spcAft>
              <a:buFont typeface="Arial"/>
              <a:buChar char="•"/>
              <a:defRPr/>
            </a:pPr>
            <a:r>
              <a:rPr lang="en-US" sz="2800" dirty="0" smtClean="0">
                <a:ea typeface="+mn-ea"/>
                <a:cs typeface="+mn-cs"/>
              </a:rPr>
              <a:t>In other words, the problem behavior cannot happen if the student is exhibiting the desired behavior…they can’t happen at the same time!</a:t>
            </a:r>
            <a:endParaRPr lang="en-US" sz="2800" dirty="0">
              <a:ea typeface="+mn-ea"/>
              <a:cs typeface="+mn-cs"/>
            </a:endParaRPr>
          </a:p>
        </p:txBody>
      </p:sp>
    </p:spTree>
    <p:extLst>
      <p:ext uri="{BB962C8B-B14F-4D97-AF65-F5344CB8AC3E}">
        <p14:creationId xmlns:p14="http://schemas.microsoft.com/office/powerpoint/2010/main" val="262280118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Considerations </a:t>
            </a:r>
            <a:br>
              <a:rPr lang="en-US" b="1" dirty="0"/>
            </a:br>
            <a:r>
              <a:rPr lang="en-US" b="1" dirty="0"/>
              <a:t>for Reinforcing Desired Behavior</a:t>
            </a:r>
            <a:endParaRPr lang="en-US" dirty="0"/>
          </a:p>
        </p:txBody>
      </p:sp>
      <p:sp>
        <p:nvSpPr>
          <p:cNvPr id="3" name="Content Placeholder 2"/>
          <p:cNvSpPr>
            <a:spLocks noGrp="1"/>
          </p:cNvSpPr>
          <p:nvPr>
            <p:ph idx="1"/>
          </p:nvPr>
        </p:nvSpPr>
        <p:spPr>
          <a:xfrm>
            <a:off x="457200" y="2489200"/>
            <a:ext cx="8229600" cy="3636963"/>
          </a:xfrm>
        </p:spPr>
        <p:txBody>
          <a:bodyPr/>
          <a:lstStyle/>
          <a:p>
            <a:r>
              <a:rPr lang="en-US" b="1" dirty="0" smtClean="0">
                <a:solidFill>
                  <a:srgbClr val="AE0101"/>
                </a:solidFill>
              </a:rPr>
              <a:t>Reasonable goals and expectations</a:t>
            </a:r>
          </a:p>
          <a:p>
            <a:pPr marL="0" indent="0">
              <a:buNone/>
            </a:pPr>
            <a:endParaRPr lang="en-US" sz="1600" b="1" dirty="0" smtClean="0">
              <a:solidFill>
                <a:srgbClr val="AE0101"/>
              </a:solidFill>
            </a:endParaRPr>
          </a:p>
          <a:p>
            <a:r>
              <a:rPr lang="en-US" b="1" dirty="0" smtClean="0">
                <a:solidFill>
                  <a:srgbClr val="AE0101"/>
                </a:solidFill>
              </a:rPr>
              <a:t>Reasonable timeframes</a:t>
            </a:r>
          </a:p>
          <a:p>
            <a:pPr marL="0" indent="0">
              <a:buNone/>
            </a:pPr>
            <a:endParaRPr lang="en-US" sz="1600" b="1" dirty="0" smtClean="0">
              <a:solidFill>
                <a:srgbClr val="AE0101"/>
              </a:solidFill>
            </a:endParaRPr>
          </a:p>
          <a:p>
            <a:r>
              <a:rPr lang="en-US" b="1" dirty="0" smtClean="0">
                <a:solidFill>
                  <a:srgbClr val="AE0101"/>
                </a:solidFill>
              </a:rPr>
              <a:t>Valued </a:t>
            </a:r>
            <a:r>
              <a:rPr lang="en-US" b="1" dirty="0" err="1" smtClean="0">
                <a:solidFill>
                  <a:srgbClr val="AE0101"/>
                </a:solidFill>
              </a:rPr>
              <a:t>reinforcers</a:t>
            </a:r>
            <a:endParaRPr lang="en-US" b="1" dirty="0">
              <a:solidFill>
                <a:srgbClr val="AE0101"/>
              </a:solidFill>
            </a:endParaRPr>
          </a:p>
        </p:txBody>
      </p:sp>
    </p:spTree>
    <p:extLst>
      <p:ext uri="{BB962C8B-B14F-4D97-AF65-F5344CB8AC3E}">
        <p14:creationId xmlns:p14="http://schemas.microsoft.com/office/powerpoint/2010/main" val="100883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Considerations </a:t>
            </a:r>
            <a:br>
              <a:rPr lang="en-US" b="1" dirty="0" smtClean="0"/>
            </a:br>
            <a:r>
              <a:rPr lang="en-US" b="1" dirty="0" smtClean="0"/>
              <a:t>for Reinforcing Desired Behavior</a:t>
            </a:r>
            <a:endParaRPr lang="en-US" b="1" dirty="0"/>
          </a:p>
        </p:txBody>
      </p:sp>
      <p:sp>
        <p:nvSpPr>
          <p:cNvPr id="3" name="Content Placeholder 2"/>
          <p:cNvSpPr>
            <a:spLocks noGrp="1"/>
          </p:cNvSpPr>
          <p:nvPr>
            <p:ph idx="1"/>
          </p:nvPr>
        </p:nvSpPr>
        <p:spPr>
          <a:xfrm>
            <a:off x="457200" y="1600200"/>
            <a:ext cx="8229600" cy="5257800"/>
          </a:xfrm>
        </p:spPr>
        <p:txBody>
          <a:bodyPr>
            <a:normAutofit/>
          </a:bodyPr>
          <a:lstStyle/>
          <a:p>
            <a:r>
              <a:rPr lang="en-US" sz="2800" b="1" dirty="0" smtClean="0">
                <a:solidFill>
                  <a:srgbClr val="AE0101"/>
                </a:solidFill>
              </a:rPr>
              <a:t>The goals and expectations for desired behavior must be reasonable</a:t>
            </a:r>
          </a:p>
          <a:p>
            <a:r>
              <a:rPr lang="en-US" sz="2400" dirty="0" smtClean="0"/>
              <a:t>example:  on a daily basis, the student is out of his seat and off task the entire period and has turned in no work this term</a:t>
            </a:r>
          </a:p>
          <a:p>
            <a:pPr marL="0" indent="0">
              <a:buNone/>
            </a:pPr>
            <a:endParaRPr lang="en-US" sz="2400" dirty="0" smtClean="0"/>
          </a:p>
          <a:p>
            <a:pPr lvl="1"/>
            <a:r>
              <a:rPr lang="en-US" sz="2400" dirty="0" smtClean="0"/>
              <a:t>not reasonable to expect student to stay seated the whole class period and turn in each assignment</a:t>
            </a:r>
          </a:p>
          <a:p>
            <a:pPr lvl="1"/>
            <a:r>
              <a:rPr lang="en-US" sz="2400" dirty="0" smtClean="0"/>
              <a:t>more reasonable to expect student to be on task and trying to complete work 15 minutes each period and turning work in 50% completed</a:t>
            </a:r>
          </a:p>
          <a:p>
            <a:pPr lvl="1"/>
            <a:r>
              <a:rPr lang="en-US" sz="2400" dirty="0" smtClean="0"/>
              <a:t>start small and build on success</a:t>
            </a:r>
            <a:endParaRPr lang="en-US" sz="2400" dirty="0"/>
          </a:p>
        </p:txBody>
      </p:sp>
    </p:spTree>
    <p:extLst>
      <p:ext uri="{BB962C8B-B14F-4D97-AF65-F5344CB8AC3E}">
        <p14:creationId xmlns:p14="http://schemas.microsoft.com/office/powerpoint/2010/main" val="2178465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Considerations </a:t>
            </a:r>
            <a:br>
              <a:rPr lang="en-US" b="1" dirty="0" smtClean="0"/>
            </a:br>
            <a:r>
              <a:rPr lang="en-US" b="1" dirty="0" smtClean="0"/>
              <a:t>for Reinforcing Desired Behavior</a:t>
            </a:r>
            <a:endParaRPr lang="en-US" b="1" dirty="0"/>
          </a:p>
        </p:txBody>
      </p:sp>
      <p:sp>
        <p:nvSpPr>
          <p:cNvPr id="3" name="Content Placeholder 2"/>
          <p:cNvSpPr>
            <a:spLocks noGrp="1"/>
          </p:cNvSpPr>
          <p:nvPr>
            <p:ph idx="1"/>
          </p:nvPr>
        </p:nvSpPr>
        <p:spPr>
          <a:xfrm>
            <a:off x="457200" y="1955800"/>
            <a:ext cx="8229600" cy="4559300"/>
          </a:xfrm>
        </p:spPr>
        <p:txBody>
          <a:bodyPr>
            <a:normAutofit fontScale="92500" lnSpcReduction="20000"/>
          </a:bodyPr>
          <a:lstStyle/>
          <a:p>
            <a:r>
              <a:rPr lang="en-US" sz="2800" b="1" dirty="0" smtClean="0">
                <a:solidFill>
                  <a:srgbClr val="AE0101"/>
                </a:solidFill>
              </a:rPr>
              <a:t>The timeframe for goals for desired behavior must be reasonable</a:t>
            </a:r>
          </a:p>
          <a:p>
            <a:pPr marL="0" indent="0">
              <a:buNone/>
            </a:pPr>
            <a:endParaRPr lang="en-US" sz="1200" b="1" dirty="0"/>
          </a:p>
          <a:p>
            <a:pPr marL="0" indent="0">
              <a:buNone/>
            </a:pPr>
            <a:r>
              <a:rPr lang="en-US" sz="2800" b="1" dirty="0" smtClean="0"/>
              <a:t>		</a:t>
            </a:r>
            <a:r>
              <a:rPr lang="en-US" sz="2400" dirty="0" smtClean="0"/>
              <a:t>in the beginning, try to reinforce every occurrence or 				approximation</a:t>
            </a:r>
          </a:p>
          <a:p>
            <a:pPr marL="0" indent="0">
              <a:buNone/>
            </a:pPr>
            <a:endParaRPr lang="en-US" sz="1200" dirty="0"/>
          </a:p>
          <a:p>
            <a:pPr marL="0" indent="0">
              <a:buNone/>
            </a:pPr>
            <a:r>
              <a:rPr lang="en-US" sz="2400" dirty="0" smtClean="0"/>
              <a:t>		probably not a reasonable timeframe to expect a student 		to turn in every assignment during week one to earn an 		  		extra recess on Friday</a:t>
            </a:r>
          </a:p>
          <a:p>
            <a:pPr marL="0" indent="0">
              <a:buNone/>
            </a:pPr>
            <a:endParaRPr lang="en-US" sz="1300" dirty="0"/>
          </a:p>
          <a:p>
            <a:pPr marL="0" indent="0">
              <a:buNone/>
            </a:pPr>
            <a:r>
              <a:rPr lang="en-US" sz="2400" dirty="0" smtClean="0"/>
              <a:t>		a more reasonable timeframe would be to expect the student 		to complete five problems on a worksheet in order to be able 		to cross off three problems on that same worksheet</a:t>
            </a:r>
          </a:p>
          <a:p>
            <a:endParaRPr lang="en-US" sz="2800" b="1" dirty="0" smtClean="0"/>
          </a:p>
          <a:p>
            <a:pPr marL="0" indent="0">
              <a:buNone/>
            </a:pPr>
            <a:r>
              <a:rPr lang="en-US" sz="2800" dirty="0"/>
              <a:t>	</a:t>
            </a:r>
            <a:r>
              <a:rPr lang="en-US" sz="2800" dirty="0" smtClean="0"/>
              <a:t>	</a:t>
            </a:r>
            <a:endParaRPr lang="en-US" sz="2400" dirty="0"/>
          </a:p>
        </p:txBody>
      </p:sp>
    </p:spTree>
    <p:extLst>
      <p:ext uri="{BB962C8B-B14F-4D97-AF65-F5344CB8AC3E}">
        <p14:creationId xmlns:p14="http://schemas.microsoft.com/office/powerpoint/2010/main" val="171981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Considerations </a:t>
            </a:r>
            <a:br>
              <a:rPr lang="en-US" b="1" dirty="0" smtClean="0"/>
            </a:br>
            <a:r>
              <a:rPr lang="en-US" b="1" dirty="0" smtClean="0"/>
              <a:t>for Reinforcing Desired Behavior</a:t>
            </a:r>
            <a:endParaRPr lang="en-US" b="1" dirty="0"/>
          </a:p>
        </p:txBody>
      </p:sp>
      <p:sp>
        <p:nvSpPr>
          <p:cNvPr id="3" name="Content Placeholder 2"/>
          <p:cNvSpPr>
            <a:spLocks noGrp="1"/>
          </p:cNvSpPr>
          <p:nvPr>
            <p:ph idx="1"/>
          </p:nvPr>
        </p:nvSpPr>
        <p:spPr>
          <a:xfrm>
            <a:off x="457200" y="1955800"/>
            <a:ext cx="8229600" cy="4559300"/>
          </a:xfrm>
        </p:spPr>
        <p:txBody>
          <a:bodyPr>
            <a:normAutofit/>
          </a:bodyPr>
          <a:lstStyle/>
          <a:p>
            <a:r>
              <a:rPr lang="en-US" sz="2800" b="1" dirty="0" smtClean="0">
                <a:solidFill>
                  <a:srgbClr val="AE0101"/>
                </a:solidFill>
              </a:rPr>
              <a:t>The </a:t>
            </a:r>
            <a:r>
              <a:rPr lang="en-US" sz="2800" b="1" dirty="0" err="1" smtClean="0">
                <a:solidFill>
                  <a:srgbClr val="AE0101"/>
                </a:solidFill>
              </a:rPr>
              <a:t>reinforcer</a:t>
            </a:r>
            <a:r>
              <a:rPr lang="en-US" sz="2800" b="1" dirty="0" smtClean="0">
                <a:solidFill>
                  <a:srgbClr val="AE0101"/>
                </a:solidFill>
              </a:rPr>
              <a:t> must be valued by the student</a:t>
            </a:r>
          </a:p>
          <a:p>
            <a:pPr marL="0" indent="0">
              <a:buNone/>
            </a:pPr>
            <a:endParaRPr lang="en-US" sz="1200" b="1" dirty="0"/>
          </a:p>
          <a:p>
            <a:pPr marL="0" indent="0">
              <a:buNone/>
            </a:pPr>
            <a:r>
              <a:rPr lang="en-US" sz="2800" b="1" dirty="0" smtClean="0"/>
              <a:t>		</a:t>
            </a:r>
            <a:r>
              <a:rPr lang="en-US" sz="2400" dirty="0" smtClean="0"/>
              <a:t>the function of behavior is a good place to start when 			identifying valued </a:t>
            </a:r>
            <a:r>
              <a:rPr lang="en-US" sz="2400" dirty="0" err="1" smtClean="0"/>
              <a:t>reinforcers</a:t>
            </a:r>
            <a:r>
              <a:rPr lang="en-US" sz="2400" dirty="0" smtClean="0"/>
              <a:t> </a:t>
            </a:r>
          </a:p>
          <a:p>
            <a:pPr marL="0" indent="0">
              <a:buNone/>
            </a:pPr>
            <a:endParaRPr lang="en-US" sz="1200" dirty="0"/>
          </a:p>
          <a:p>
            <a:pPr marL="0" indent="0">
              <a:buNone/>
            </a:pPr>
            <a:r>
              <a:rPr lang="en-US" sz="2400" dirty="0" smtClean="0"/>
              <a:t>		if the function of behavior is to gain peer attention, then 		the </a:t>
            </a:r>
            <a:r>
              <a:rPr lang="en-US" sz="2400" dirty="0" err="1" smtClean="0"/>
              <a:t>reinforcer</a:t>
            </a:r>
            <a:r>
              <a:rPr lang="en-US" sz="2400" dirty="0" smtClean="0"/>
              <a:t> should  give access to peer attention</a:t>
            </a:r>
          </a:p>
          <a:p>
            <a:pPr marL="0" indent="0">
              <a:buNone/>
            </a:pPr>
            <a:endParaRPr lang="en-US" sz="1200" dirty="0"/>
          </a:p>
          <a:p>
            <a:pPr marL="0" indent="0">
              <a:buNone/>
            </a:pPr>
            <a:r>
              <a:rPr lang="en-US" sz="2400" dirty="0" smtClean="0"/>
              <a:t>		if the function of behavior is to avoid a difficult task, a 			reasonable </a:t>
            </a:r>
            <a:r>
              <a:rPr lang="en-US" sz="2400" dirty="0" err="1" smtClean="0"/>
              <a:t>reinforcer</a:t>
            </a:r>
            <a:r>
              <a:rPr lang="en-US" sz="2400" dirty="0" smtClean="0"/>
              <a:t> could be a no homework pass</a:t>
            </a:r>
          </a:p>
          <a:p>
            <a:pPr marL="0" indent="0">
              <a:buNone/>
            </a:pPr>
            <a:r>
              <a:rPr lang="en-US" sz="2800" dirty="0"/>
              <a:t>	</a:t>
            </a:r>
            <a:r>
              <a:rPr lang="en-US" sz="2800" dirty="0" smtClean="0"/>
              <a:t>	</a:t>
            </a:r>
            <a:endParaRPr lang="en-US" sz="2400" dirty="0"/>
          </a:p>
        </p:txBody>
      </p:sp>
    </p:spTree>
    <p:extLst>
      <p:ext uri="{BB962C8B-B14F-4D97-AF65-F5344CB8AC3E}">
        <p14:creationId xmlns:p14="http://schemas.microsoft.com/office/powerpoint/2010/main" val="3708758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09538"/>
            <a:ext cx="8229600" cy="1143000"/>
          </a:xfrm>
        </p:spPr>
        <p:txBody>
          <a:bodyPr rtlCol="0">
            <a:normAutofit fontScale="90000"/>
          </a:bodyPr>
          <a:lstStyle/>
          <a:p>
            <a:pPr eaLnBrk="1" fontAlgn="auto" hangingPunct="1">
              <a:spcAft>
                <a:spcPts val="0"/>
              </a:spcAft>
              <a:defRPr/>
            </a:pPr>
            <a:r>
              <a:rPr lang="en-US" sz="3600" dirty="0">
                <a:ea typeface="+mj-ea"/>
                <a:cs typeface="+mj-cs"/>
              </a:rPr>
              <a:t>Identifying Consequence Strategies: </a:t>
            </a:r>
            <a:r>
              <a:rPr lang="en-US" sz="3600" dirty="0">
                <a:solidFill>
                  <a:srgbClr val="0000FF"/>
                </a:solidFill>
                <a:ea typeface="+mj-ea"/>
                <a:cs typeface="+mj-cs"/>
              </a:rPr>
              <a:t>Reinforcing Alternative/Desired Behavior</a:t>
            </a:r>
          </a:p>
        </p:txBody>
      </p:sp>
      <p:sp>
        <p:nvSpPr>
          <p:cNvPr id="72706" name="Rectangle 3"/>
          <p:cNvSpPr>
            <a:spLocks noGrp="1" noChangeArrowheads="1"/>
          </p:cNvSpPr>
          <p:nvPr>
            <p:ph idx="1"/>
          </p:nvPr>
        </p:nvSpPr>
        <p:spPr>
          <a:xfrm>
            <a:off x="457200" y="1317625"/>
            <a:ext cx="8229600" cy="4446588"/>
          </a:xfrm>
        </p:spPr>
        <p:txBody>
          <a:bodyPr/>
          <a:lstStyle/>
          <a:p>
            <a:pPr eaLnBrk="1" hangingPunct="1"/>
            <a:r>
              <a:rPr lang="en-US" sz="2400">
                <a:latin typeface="Calibri" charset="0"/>
                <a:ea typeface="ＭＳ Ｐゴシック" charset="0"/>
                <a:cs typeface="ＭＳ Ｐゴシック" charset="0"/>
              </a:rPr>
              <a:t>During independent seatwork, Ronnie makes </a:t>
            </a:r>
            <a:r>
              <a:rPr lang="en-US" sz="2400" b="1">
                <a:latin typeface="Calibri" charset="0"/>
                <a:ea typeface="ＭＳ Ｐゴシック" charset="0"/>
                <a:cs typeface="ＭＳ Ｐゴシック" charset="0"/>
              </a:rPr>
              <a:t>inappropriate noises and makes faces at peers</a:t>
            </a:r>
            <a:r>
              <a:rPr lang="en-US" sz="2400">
                <a:latin typeface="Calibri" charset="0"/>
                <a:ea typeface="ＭＳ Ｐゴシック" charset="0"/>
                <a:cs typeface="ＭＳ Ｐゴシック" charset="0"/>
              </a:rPr>
              <a:t>. The function of Ronnie</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s behavior is to </a:t>
            </a:r>
            <a:r>
              <a:rPr lang="en-US" altLang="ja-JP" sz="2400" b="1" u="sng">
                <a:latin typeface="Calibri" charset="0"/>
                <a:ea typeface="ＭＳ Ｐゴシック" charset="0"/>
                <a:cs typeface="ＭＳ Ｐゴシック" charset="0"/>
              </a:rPr>
              <a:t>obtain peer attention</a:t>
            </a:r>
            <a:r>
              <a:rPr lang="en-US" altLang="ja-JP" sz="2400">
                <a:latin typeface="Calibri" charset="0"/>
                <a:ea typeface="ＭＳ Ｐゴシック" charset="0"/>
                <a:cs typeface="ＭＳ Ｐゴシック" charset="0"/>
              </a:rPr>
              <a:t>. </a:t>
            </a:r>
          </a:p>
          <a:p>
            <a:pPr eaLnBrk="1" hangingPunct="1"/>
            <a:endParaRPr lang="en-US" sz="2400" b="1" u="sng">
              <a:latin typeface="Calibri" charset="0"/>
              <a:ea typeface="ＭＳ Ｐゴシック" charset="0"/>
              <a:cs typeface="ＭＳ Ｐゴシック" charset="0"/>
            </a:endParaRPr>
          </a:p>
          <a:p>
            <a:pPr eaLnBrk="1" hangingPunct="1"/>
            <a:endParaRPr lang="en-US" sz="2400">
              <a:latin typeface="Calibri" charset="0"/>
              <a:ea typeface="ＭＳ Ｐゴシック" charset="0"/>
              <a:cs typeface="ＭＳ Ｐゴシック" charset="0"/>
            </a:endParaRPr>
          </a:p>
        </p:txBody>
      </p:sp>
      <p:sp>
        <p:nvSpPr>
          <p:cNvPr id="72707" name="Text Box 4"/>
          <p:cNvSpPr txBox="1">
            <a:spLocks noChangeArrowheads="1"/>
          </p:cNvSpPr>
          <p:nvPr/>
        </p:nvSpPr>
        <p:spPr bwMode="auto">
          <a:xfrm>
            <a:off x="0" y="2438400"/>
            <a:ext cx="9144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600" dirty="0"/>
              <a:t>Which are the </a:t>
            </a:r>
            <a:r>
              <a:rPr lang="en-US" sz="2600" b="1" u="sng" dirty="0"/>
              <a:t>best</a:t>
            </a:r>
            <a:r>
              <a:rPr lang="en-US" sz="2600" dirty="0"/>
              <a:t> reinforcement strategie</a:t>
            </a:r>
            <a:r>
              <a:rPr lang="en-US" sz="2600" u="sng" dirty="0"/>
              <a:t>s</a:t>
            </a:r>
            <a:r>
              <a:rPr lang="en-US" sz="2600" dirty="0"/>
              <a:t>?</a:t>
            </a:r>
            <a:r>
              <a:rPr lang="en-US" sz="2200" dirty="0"/>
              <a:t> </a:t>
            </a:r>
          </a:p>
          <a:p>
            <a:pPr lvl="1" eaLnBrk="1" hangingPunct="1">
              <a:spcBef>
                <a:spcPct val="50000"/>
              </a:spcBef>
              <a:buFontTx/>
              <a:buChar char="•"/>
            </a:pPr>
            <a:r>
              <a:rPr lang="en-US" dirty="0"/>
              <a:t> </a:t>
            </a:r>
            <a:r>
              <a:rPr lang="en-US" sz="2000" dirty="0"/>
              <a:t>Student is allowed to sit by a preferred peer for 15 minutes, if he is quiet and on task during seatwork every day for a week</a:t>
            </a:r>
          </a:p>
          <a:p>
            <a:pPr lvl="1" eaLnBrk="1" hangingPunct="1">
              <a:spcBef>
                <a:spcPct val="50000"/>
              </a:spcBef>
              <a:buFontTx/>
              <a:buChar char="•"/>
            </a:pPr>
            <a:r>
              <a:rPr lang="en-US" sz="2000" dirty="0"/>
              <a:t>  Student will receive a </a:t>
            </a:r>
            <a:r>
              <a:rPr lang="ja-JP" altLang="en-US" sz="2000" dirty="0"/>
              <a:t>“</a:t>
            </a:r>
            <a:r>
              <a:rPr lang="en-US" altLang="ja-JP" sz="2000" dirty="0"/>
              <a:t>free homework pass</a:t>
            </a:r>
            <a:r>
              <a:rPr lang="ja-JP" altLang="en-US" sz="2000" dirty="0"/>
              <a:t>”</a:t>
            </a:r>
            <a:r>
              <a:rPr lang="en-US" altLang="ja-JP" sz="2000" dirty="0"/>
              <a:t> if he has no problem behavior during independent seatwork </a:t>
            </a:r>
          </a:p>
          <a:p>
            <a:pPr lvl="1" eaLnBrk="1" hangingPunct="1">
              <a:spcBef>
                <a:spcPct val="50000"/>
              </a:spcBef>
              <a:buFontTx/>
              <a:buChar char="•"/>
            </a:pPr>
            <a:r>
              <a:rPr lang="en-US" sz="2000" dirty="0"/>
              <a:t>  When student is on task with no problem behavior for 15 minutes,  he will be allowed to sit at back table and read with a peer</a:t>
            </a:r>
          </a:p>
          <a:p>
            <a:pPr lvl="1" eaLnBrk="1" hangingPunct="1">
              <a:spcBef>
                <a:spcPct val="50000"/>
              </a:spcBef>
              <a:buFontTx/>
              <a:buChar char="•"/>
            </a:pPr>
            <a:r>
              <a:rPr lang="en-US" sz="2000" dirty="0"/>
              <a:t>  Student receives frequent teacher praise for staying on task</a:t>
            </a:r>
          </a:p>
          <a:p>
            <a:pPr lvl="1" eaLnBrk="1" hangingPunct="1">
              <a:spcBef>
                <a:spcPct val="50000"/>
              </a:spcBef>
              <a:buFontTx/>
              <a:buChar char="•"/>
            </a:pPr>
            <a:r>
              <a:rPr lang="en-US" sz="2000" dirty="0"/>
              <a:t>  Student is allowed to work with a peer when asks appropriately</a:t>
            </a:r>
            <a:endParaRPr lang="en-US" dirty="0"/>
          </a:p>
          <a:p>
            <a:pPr eaLnBrk="1" hangingPunct="1">
              <a:spcBef>
                <a:spcPct val="50000"/>
              </a:spcBef>
            </a:pPr>
            <a:endParaRPr lang="en-US" dirty="0"/>
          </a:p>
        </p:txBody>
      </p:sp>
      <p:sp>
        <p:nvSpPr>
          <p:cNvPr id="41988" name="AutoShape 7"/>
          <p:cNvSpPr>
            <a:spLocks noChangeArrowheads="1"/>
          </p:cNvSpPr>
          <p:nvPr/>
        </p:nvSpPr>
        <p:spPr bwMode="auto">
          <a:xfrm>
            <a:off x="7162800" y="2057400"/>
            <a:ext cx="1981200" cy="1295400"/>
          </a:xfrm>
          <a:prstGeom prst="wedgeRoundRectCallout">
            <a:avLst>
              <a:gd name="adj1" fmla="val 13542"/>
              <a:gd name="adj2" fmla="val 48037"/>
              <a:gd name="adj3" fmla="val 16667"/>
            </a:avLst>
          </a:prstGeom>
          <a:solidFill>
            <a:srgbClr val="D9D9D9"/>
          </a:solidFill>
          <a:ln w="28575">
            <a:solidFill>
              <a:schemeClr val="tx1"/>
            </a:solidFill>
            <a:miter lim="800000"/>
            <a:headEnd/>
            <a:tailEnd/>
          </a:ln>
        </p:spPr>
        <p:txBody>
          <a:bodyPr/>
          <a:lstStyle/>
          <a:p>
            <a:pPr algn="ctr" eaLnBrk="0" hangingPunct="0"/>
            <a:r>
              <a:rPr lang="en-US" b="1"/>
              <a:t> Function?</a:t>
            </a:r>
          </a:p>
          <a:p>
            <a:pPr algn="ctr" eaLnBrk="0" hangingPunct="0"/>
            <a:endParaRPr lang="en-US" b="1"/>
          </a:p>
          <a:p>
            <a:pPr algn="ctr" eaLnBrk="0" hangingPunct="0"/>
            <a:r>
              <a:rPr lang="en-US" b="1"/>
              <a:t>Reasonable expectations?</a:t>
            </a:r>
          </a:p>
        </p:txBody>
      </p:sp>
      <p:sp>
        <p:nvSpPr>
          <p:cNvPr id="35848" name="Oval 8"/>
          <p:cNvSpPr>
            <a:spLocks noChangeArrowheads="1"/>
          </p:cNvSpPr>
          <p:nvPr/>
        </p:nvSpPr>
        <p:spPr bwMode="auto">
          <a:xfrm>
            <a:off x="198776" y="4527525"/>
            <a:ext cx="8890000" cy="89309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9" name="Oval 9"/>
          <p:cNvSpPr>
            <a:spLocks noChangeArrowheads="1"/>
          </p:cNvSpPr>
          <p:nvPr/>
        </p:nvSpPr>
        <p:spPr bwMode="auto">
          <a:xfrm>
            <a:off x="292100" y="5767388"/>
            <a:ext cx="7620000" cy="609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82487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35848" grpId="0" animBg="1"/>
      <p:bldP spid="358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3500"/>
            <a:ext cx="8229600" cy="1143000"/>
          </a:xfrm>
        </p:spPr>
        <p:txBody>
          <a:bodyPr rtlCol="0">
            <a:normAutofit fontScale="90000"/>
          </a:bodyPr>
          <a:lstStyle/>
          <a:p>
            <a:pPr eaLnBrk="1" fontAlgn="auto" hangingPunct="1">
              <a:spcAft>
                <a:spcPts val="0"/>
              </a:spcAft>
              <a:defRPr/>
            </a:pPr>
            <a:r>
              <a:rPr lang="en-US" sz="3600" dirty="0">
                <a:ea typeface="+mj-ea"/>
                <a:cs typeface="+mj-cs"/>
              </a:rPr>
              <a:t>Identifying Consequence Strategies: </a:t>
            </a:r>
            <a:r>
              <a:rPr lang="en-US" sz="3600" dirty="0">
                <a:solidFill>
                  <a:srgbClr val="0000FF"/>
                </a:solidFill>
                <a:ea typeface="+mj-ea"/>
                <a:cs typeface="+mj-cs"/>
              </a:rPr>
              <a:t>Reinforcing</a:t>
            </a:r>
            <a:r>
              <a:rPr lang="en-US" sz="3600" dirty="0">
                <a:ea typeface="+mj-ea"/>
                <a:cs typeface="+mj-cs"/>
              </a:rPr>
              <a:t> </a:t>
            </a:r>
            <a:r>
              <a:rPr lang="en-US" sz="3600" dirty="0">
                <a:solidFill>
                  <a:srgbClr val="0000FF"/>
                </a:solidFill>
                <a:ea typeface="+mj-ea"/>
                <a:cs typeface="+mj-cs"/>
              </a:rPr>
              <a:t>Alternative/Desired Behavior</a:t>
            </a:r>
          </a:p>
        </p:txBody>
      </p:sp>
      <p:sp>
        <p:nvSpPr>
          <p:cNvPr id="73730" name="Rectangle 3"/>
          <p:cNvSpPr>
            <a:spLocks noGrp="1" noChangeArrowheads="1"/>
          </p:cNvSpPr>
          <p:nvPr>
            <p:ph idx="1"/>
          </p:nvPr>
        </p:nvSpPr>
        <p:spPr>
          <a:xfrm>
            <a:off x="457200" y="1271588"/>
            <a:ext cx="8229600" cy="4446587"/>
          </a:xfrm>
        </p:spPr>
        <p:txBody>
          <a:bodyPr/>
          <a:lstStyle/>
          <a:p>
            <a:pPr eaLnBrk="1" hangingPunct="1"/>
            <a:r>
              <a:rPr lang="en-US" sz="2400">
                <a:latin typeface="Calibri" charset="0"/>
                <a:ea typeface="ＭＳ Ｐゴシック" charset="0"/>
                <a:cs typeface="ＭＳ Ｐゴシック" charset="0"/>
              </a:rPr>
              <a:t>During independent reading time in language arts, Audrey </a:t>
            </a:r>
            <a:r>
              <a:rPr lang="en-US" sz="2400" b="1">
                <a:latin typeface="Calibri" charset="0"/>
                <a:ea typeface="ＭＳ Ｐゴシック" charset="0"/>
                <a:cs typeface="ＭＳ Ｐゴシック" charset="0"/>
              </a:rPr>
              <a:t>makes noises, talks out, and walks around the room</a:t>
            </a:r>
            <a:r>
              <a:rPr lang="en-US" sz="2400">
                <a:latin typeface="Calibri" charset="0"/>
                <a:ea typeface="ＭＳ Ｐゴシック" charset="0"/>
                <a:cs typeface="ＭＳ Ｐゴシック" charset="0"/>
              </a:rPr>
              <a:t>. The FBA has shown that this behavior is </a:t>
            </a:r>
            <a:r>
              <a:rPr lang="en-US" sz="2400" b="1" u="sng">
                <a:latin typeface="Calibri" charset="0"/>
                <a:ea typeface="ＭＳ Ｐゴシック" charset="0"/>
                <a:cs typeface="ＭＳ Ｐゴシック" charset="0"/>
              </a:rPr>
              <a:t>maintained by</a:t>
            </a:r>
            <a:r>
              <a:rPr lang="en-US" sz="2400" u="sng">
                <a:latin typeface="Calibri" charset="0"/>
                <a:ea typeface="ＭＳ Ｐゴシック" charset="0"/>
                <a:cs typeface="ＭＳ Ｐゴシック" charset="0"/>
              </a:rPr>
              <a:t> </a:t>
            </a:r>
            <a:r>
              <a:rPr lang="en-US" sz="2400" b="1" u="sng">
                <a:latin typeface="Calibri" charset="0"/>
                <a:ea typeface="ＭＳ Ｐゴシック" charset="0"/>
                <a:cs typeface="ＭＳ Ｐゴシック" charset="0"/>
              </a:rPr>
              <a:t>adult attention</a:t>
            </a:r>
            <a:r>
              <a:rPr lang="en-US" sz="2400">
                <a:latin typeface="Calibri" charset="0"/>
                <a:ea typeface="ＭＳ Ｐゴシック" charset="0"/>
                <a:cs typeface="ＭＳ Ｐゴシック" charset="0"/>
              </a:rPr>
              <a:t>. </a:t>
            </a:r>
          </a:p>
        </p:txBody>
      </p:sp>
      <p:sp>
        <p:nvSpPr>
          <p:cNvPr id="73731" name="Text Box 4"/>
          <p:cNvSpPr txBox="1">
            <a:spLocks noChangeArrowheads="1"/>
          </p:cNvSpPr>
          <p:nvPr/>
        </p:nvSpPr>
        <p:spPr bwMode="auto">
          <a:xfrm>
            <a:off x="0" y="2819400"/>
            <a:ext cx="8915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en-US" sz="2600"/>
              <a:t>Which are the </a:t>
            </a:r>
            <a:r>
              <a:rPr lang="en-US" sz="2600" b="1" u="sng"/>
              <a:t>best</a:t>
            </a:r>
            <a:r>
              <a:rPr lang="en-US" sz="2600"/>
              <a:t> reinforcement strategies? Why or Why Not? </a:t>
            </a:r>
            <a:r>
              <a:rPr lang="en-US" sz="1800"/>
              <a:t> </a:t>
            </a:r>
          </a:p>
          <a:p>
            <a:pPr lvl="1" eaLnBrk="1" hangingPunct="1">
              <a:spcBef>
                <a:spcPct val="50000"/>
              </a:spcBef>
              <a:buFontTx/>
              <a:buChar char="•"/>
            </a:pPr>
            <a:r>
              <a:rPr lang="en-US"/>
              <a:t>  </a:t>
            </a:r>
            <a:r>
              <a:rPr lang="en-US" sz="2000"/>
              <a:t>Student can play a game with the teacher if she works quietly (no more than 2 talk-outs) during independent reading </a:t>
            </a:r>
          </a:p>
          <a:p>
            <a:pPr lvl="1" eaLnBrk="1" hangingPunct="1">
              <a:spcBef>
                <a:spcPct val="50000"/>
              </a:spcBef>
              <a:buFontTx/>
              <a:buChar char="•"/>
            </a:pPr>
            <a:r>
              <a:rPr lang="en-US" sz="2000"/>
              <a:t>  Student is allowed to work with a peer when she has been quiet for 15 minutes </a:t>
            </a:r>
          </a:p>
          <a:p>
            <a:pPr lvl="1" eaLnBrk="1" hangingPunct="1">
              <a:spcBef>
                <a:spcPct val="50000"/>
              </a:spcBef>
              <a:buFontTx/>
              <a:buChar char="•"/>
            </a:pPr>
            <a:r>
              <a:rPr lang="en-US" sz="2000"/>
              <a:t>  Student receives help from teacher if asks appropriately </a:t>
            </a:r>
          </a:p>
          <a:p>
            <a:pPr lvl="1" eaLnBrk="1" hangingPunct="1">
              <a:spcBef>
                <a:spcPct val="50000"/>
              </a:spcBef>
              <a:buFontTx/>
              <a:buChar char="•"/>
            </a:pPr>
            <a:r>
              <a:rPr lang="en-US" sz="2000"/>
              <a:t>  Student can eat lunch with the teacher if no talk-outs for one month </a:t>
            </a:r>
          </a:p>
          <a:p>
            <a:pPr lvl="1" eaLnBrk="1" hangingPunct="1">
              <a:spcBef>
                <a:spcPct val="50000"/>
              </a:spcBef>
              <a:buFontTx/>
              <a:buChar char="•"/>
            </a:pPr>
            <a:r>
              <a:rPr lang="en-US" sz="2000"/>
              <a:t>  Student earns a homework pass for on-task behavior</a:t>
            </a:r>
            <a:r>
              <a:rPr lang="en-US"/>
              <a:t>	</a:t>
            </a:r>
          </a:p>
          <a:p>
            <a:pPr eaLnBrk="1" hangingPunct="1">
              <a:spcBef>
                <a:spcPct val="50000"/>
              </a:spcBef>
            </a:pPr>
            <a:endParaRPr lang="en-US"/>
          </a:p>
        </p:txBody>
      </p:sp>
      <p:sp>
        <p:nvSpPr>
          <p:cNvPr id="36871" name="Oval 7"/>
          <p:cNvSpPr>
            <a:spLocks noChangeArrowheads="1"/>
          </p:cNvSpPr>
          <p:nvPr/>
        </p:nvSpPr>
        <p:spPr bwMode="auto">
          <a:xfrm>
            <a:off x="533400" y="4845050"/>
            <a:ext cx="6970713" cy="7127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2" name="Oval 8"/>
          <p:cNvSpPr>
            <a:spLocks noChangeArrowheads="1"/>
          </p:cNvSpPr>
          <p:nvPr/>
        </p:nvSpPr>
        <p:spPr bwMode="auto">
          <a:xfrm>
            <a:off x="333375" y="3335338"/>
            <a:ext cx="8810625" cy="9921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092298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2088" y="2582863"/>
            <a:ext cx="6400800" cy="1204912"/>
          </a:xfrm>
        </p:spPr>
        <p:txBody>
          <a:bodyPr/>
          <a:lstStyle/>
          <a:p>
            <a:pPr>
              <a:defRPr/>
            </a:pPr>
            <a:endParaRPr lang="en-US"/>
          </a:p>
        </p:txBody>
      </p:sp>
      <p:pic>
        <p:nvPicPr>
          <p:cNvPr id="63491" name="Segment Eight.mpg" descr="/Users/sherryschoenberg/Desktop/FBA DVD/Segment Eight.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658813" y="274638"/>
            <a:ext cx="7815262" cy="5861050"/>
          </a:xfrm>
        </p:spPr>
      </p:pic>
    </p:spTree>
    <p:extLst>
      <p:ext uri="{BB962C8B-B14F-4D97-AF65-F5344CB8AC3E}">
        <p14:creationId xmlns:p14="http://schemas.microsoft.com/office/powerpoint/2010/main" val="2977179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9621" fill="hold"/>
                                        <p:tgtEl>
                                          <p:spTgt spid="634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3491"/>
                </p:tgtEl>
              </p:cMediaNode>
            </p:video>
            <p:seq concurrent="1" nextAc="seek">
              <p:cTn id="8" restart="whenNotActive" fill="hold" evtFilter="cancelBubble" nodeType="interactiveSeq">
                <p:stCondLst>
                  <p:cond evt="onClick" delay="0">
                    <p:tgtEl>
                      <p:spTgt spid="6349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3491"/>
                                        </p:tgtEl>
                                      </p:cBhvr>
                                    </p:cmd>
                                  </p:childTnLst>
                                </p:cTn>
                              </p:par>
                            </p:childTnLst>
                          </p:cTn>
                        </p:par>
                      </p:childTnLst>
                    </p:cTn>
                  </p:par>
                </p:childTnLst>
              </p:cTn>
              <p:nextCondLst>
                <p:cond evt="onClick" delay="0">
                  <p:tgtEl>
                    <p:spTgt spid="6349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Consequences: Responding to Problem Behavior </a:t>
            </a:r>
          </a:p>
        </p:txBody>
      </p:sp>
      <p:sp>
        <p:nvSpPr>
          <p:cNvPr id="76802" name="Rectangle 3"/>
          <p:cNvSpPr>
            <a:spLocks noGrp="1" noChangeArrowheads="1"/>
          </p:cNvSpPr>
          <p:nvPr>
            <p:ph idx="1"/>
          </p:nvPr>
        </p:nvSpPr>
        <p:spPr/>
        <p:txBody>
          <a:bodyPr/>
          <a:lstStyle/>
          <a:p>
            <a:pPr marL="609600" indent="-609600" eaLnBrk="1" hangingPunct="1">
              <a:lnSpc>
                <a:spcPct val="90000"/>
              </a:lnSpc>
            </a:pPr>
            <a:endParaRPr lang="en-US" sz="3600">
              <a:latin typeface="Calibri" charset="0"/>
              <a:ea typeface="ＭＳ Ｐゴシック" charset="0"/>
              <a:cs typeface="ＭＳ Ｐゴシック" charset="0"/>
            </a:endParaRPr>
          </a:p>
          <a:p>
            <a:pPr marL="609600" indent="-609600" eaLnBrk="1" hangingPunct="1">
              <a:lnSpc>
                <a:spcPct val="90000"/>
              </a:lnSpc>
            </a:pPr>
            <a:r>
              <a:rPr lang="en-US" sz="3600">
                <a:latin typeface="Calibri" charset="0"/>
                <a:ea typeface="ＭＳ Ｐゴシック" charset="0"/>
                <a:cs typeface="ＭＳ Ｐゴシック" charset="0"/>
              </a:rPr>
              <a:t>Responses to Problem Behavior should focus on two things:</a:t>
            </a:r>
          </a:p>
          <a:p>
            <a:pPr marL="609600" indent="-609600" eaLnBrk="1" hangingPunct="1">
              <a:lnSpc>
                <a:spcPct val="90000"/>
              </a:lnSpc>
            </a:pPr>
            <a:endParaRPr lang="en-US" sz="3600">
              <a:latin typeface="Calibri" charset="0"/>
              <a:ea typeface="ＭＳ Ｐゴシック" charset="0"/>
              <a:cs typeface="ＭＳ Ｐゴシック" charset="0"/>
            </a:endParaRPr>
          </a:p>
          <a:p>
            <a:pPr marL="990600" lvl="1" indent="-533400" eaLnBrk="1" hangingPunct="1">
              <a:lnSpc>
                <a:spcPct val="90000"/>
              </a:lnSpc>
              <a:buFontTx/>
              <a:buNone/>
            </a:pPr>
            <a:r>
              <a:rPr lang="en-US" sz="3200">
                <a:latin typeface="Calibri" charset="0"/>
                <a:ea typeface="ＭＳ Ｐゴシック" charset="0"/>
                <a:sym typeface="Wingdings" charset="0"/>
              </a:rPr>
              <a:t>#1. </a:t>
            </a:r>
            <a:r>
              <a:rPr lang="en-US" sz="3200">
                <a:solidFill>
                  <a:srgbClr val="0000FF"/>
                </a:solidFill>
                <a:latin typeface="Calibri" charset="0"/>
                <a:ea typeface="ＭＳ Ｐゴシック" charset="0"/>
                <a:sym typeface="Wingdings" charset="0"/>
              </a:rPr>
              <a:t>Redirecting</a:t>
            </a:r>
            <a:r>
              <a:rPr lang="en-US" sz="3200">
                <a:latin typeface="Calibri" charset="0"/>
                <a:ea typeface="ＭＳ Ｐゴシック" charset="0"/>
                <a:sym typeface="Wingdings" charset="0"/>
              </a:rPr>
              <a:t> to the </a:t>
            </a:r>
            <a:r>
              <a:rPr lang="en-US" sz="3200" u="sng">
                <a:latin typeface="Calibri" charset="0"/>
                <a:ea typeface="ＭＳ Ｐゴシック" charset="0"/>
                <a:sym typeface="Wingdings" charset="0"/>
              </a:rPr>
              <a:t>Alternative</a:t>
            </a:r>
            <a:r>
              <a:rPr lang="en-US" sz="3200">
                <a:latin typeface="Calibri" charset="0"/>
                <a:ea typeface="ＭＳ Ｐゴシック" charset="0"/>
                <a:sym typeface="Wingdings" charset="0"/>
              </a:rPr>
              <a:t> Behavior</a:t>
            </a:r>
          </a:p>
          <a:p>
            <a:pPr marL="990600" lvl="1" indent="-533400" eaLnBrk="1" hangingPunct="1">
              <a:lnSpc>
                <a:spcPct val="90000"/>
              </a:lnSpc>
              <a:buFontTx/>
              <a:buNone/>
            </a:pPr>
            <a:endParaRPr lang="en-US" sz="3200">
              <a:latin typeface="Calibri" charset="0"/>
              <a:ea typeface="ＭＳ Ｐゴシック" charset="0"/>
              <a:sym typeface="Wingdings" charset="0"/>
            </a:endParaRPr>
          </a:p>
          <a:p>
            <a:pPr marL="990600" lvl="1" indent="-533400" eaLnBrk="1" hangingPunct="1">
              <a:lnSpc>
                <a:spcPct val="90000"/>
              </a:lnSpc>
              <a:buFontTx/>
              <a:buNone/>
            </a:pPr>
            <a:r>
              <a:rPr lang="en-US" sz="3200">
                <a:latin typeface="Calibri" charset="0"/>
                <a:ea typeface="ＭＳ Ｐゴシック" charset="0"/>
                <a:sym typeface="Wingdings" charset="0"/>
              </a:rPr>
              <a:t>#2. </a:t>
            </a:r>
            <a:r>
              <a:rPr lang="en-US" sz="3200">
                <a:solidFill>
                  <a:srgbClr val="0000FF"/>
                </a:solidFill>
                <a:latin typeface="Calibri" charset="0"/>
                <a:ea typeface="ＭＳ Ｐゴシック" charset="0"/>
                <a:sym typeface="Wingdings" charset="0"/>
              </a:rPr>
              <a:t>Extinction</a:t>
            </a:r>
            <a:r>
              <a:rPr lang="en-US" sz="3200">
                <a:latin typeface="Calibri" charset="0"/>
                <a:ea typeface="ＭＳ Ｐゴシック" charset="0"/>
                <a:sym typeface="Wingdings" charset="0"/>
              </a:rPr>
              <a:t> of the Problem Behavior</a:t>
            </a:r>
            <a:endParaRPr lang="en-US" sz="3200">
              <a:latin typeface="Calibri" charset="0"/>
              <a:ea typeface="ＭＳ Ｐゴシック" charset="0"/>
            </a:endParaRPr>
          </a:p>
          <a:p>
            <a:pPr marL="990600" lvl="1" indent="-533400" eaLnBrk="1" hangingPunct="1">
              <a:lnSpc>
                <a:spcPct val="90000"/>
              </a:lnSpc>
            </a:pPr>
            <a:endParaRPr lang="en-US" sz="3200">
              <a:latin typeface="Calibri" charset="0"/>
              <a:ea typeface="ＭＳ Ｐゴシック" charset="0"/>
            </a:endParaRPr>
          </a:p>
        </p:txBody>
      </p:sp>
      <p:sp>
        <p:nvSpPr>
          <p:cNvPr id="76803" name="Line 4"/>
          <p:cNvSpPr>
            <a:spLocks noChangeShapeType="1"/>
          </p:cNvSpPr>
          <p:nvPr/>
        </p:nvSpPr>
        <p:spPr bwMode="auto">
          <a:xfrm>
            <a:off x="381000" y="1447800"/>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06173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Responding to Problem Behavior: </a:t>
            </a:r>
            <a:r>
              <a:rPr lang="en-US" sz="4000" dirty="0">
                <a:solidFill>
                  <a:srgbClr val="0000FF"/>
                </a:solidFill>
                <a:ea typeface="+mj-ea"/>
                <a:cs typeface="+mj-cs"/>
              </a:rPr>
              <a:t>Redirection</a:t>
            </a:r>
          </a:p>
        </p:txBody>
      </p:sp>
      <p:sp>
        <p:nvSpPr>
          <p:cNvPr id="77826" name="Rectangle 3"/>
          <p:cNvSpPr>
            <a:spLocks noGrp="1" noChangeArrowheads="1"/>
          </p:cNvSpPr>
          <p:nvPr>
            <p:ph idx="1"/>
          </p:nvPr>
        </p:nvSpPr>
        <p:spPr/>
        <p:txBody>
          <a:bodyPr/>
          <a:lstStyle/>
          <a:p>
            <a:pPr eaLnBrk="1" hangingPunct="1">
              <a:lnSpc>
                <a:spcPct val="90000"/>
              </a:lnSpc>
            </a:pPr>
            <a:r>
              <a:rPr lang="en-US" sz="2800">
                <a:latin typeface="Calibri" charset="0"/>
                <a:ea typeface="ＭＳ Ｐゴシック" charset="0"/>
                <a:cs typeface="ＭＳ Ｐゴシック" charset="0"/>
              </a:rPr>
              <a:t>At the earliest signs of problem behavior, quickly redirect to the </a:t>
            </a:r>
            <a:r>
              <a:rPr lang="en-US" sz="2800" b="1">
                <a:latin typeface="Calibri" charset="0"/>
                <a:ea typeface="ＭＳ Ｐゴシック" charset="0"/>
                <a:cs typeface="ＭＳ Ｐゴシック" charset="0"/>
              </a:rPr>
              <a:t>alternative</a:t>
            </a:r>
            <a:r>
              <a:rPr lang="en-US" sz="2800">
                <a:latin typeface="Calibri" charset="0"/>
                <a:ea typeface="ＭＳ Ｐゴシック" charset="0"/>
                <a:cs typeface="ＭＳ Ｐゴシック" charset="0"/>
              </a:rPr>
              <a:t> behavior </a:t>
            </a:r>
          </a:p>
          <a:p>
            <a:pPr lvl="2" eaLnBrk="1" hangingPunct="1">
              <a:lnSpc>
                <a:spcPct val="90000"/>
              </a:lnSpc>
              <a:buFontTx/>
              <a:buNone/>
            </a:pPr>
            <a:r>
              <a:rPr lang="en-US" sz="2000">
                <a:latin typeface="Calibri" charset="0"/>
                <a:ea typeface="ＭＳ Ｐゴシック" charset="0"/>
              </a:rPr>
              <a:t>	</a:t>
            </a:r>
          </a:p>
          <a:p>
            <a:pPr eaLnBrk="1" hangingPunct="1">
              <a:lnSpc>
                <a:spcPct val="90000"/>
              </a:lnSpc>
              <a:buFontTx/>
              <a:buNone/>
            </a:pPr>
            <a:r>
              <a:rPr lang="en-US" sz="2800">
                <a:latin typeface="Calibri" charset="0"/>
                <a:ea typeface="ＭＳ Ｐゴシック" charset="0"/>
                <a:cs typeface="ＭＳ Ｐゴシック" charset="0"/>
              </a:rPr>
              <a:t>Example:</a:t>
            </a:r>
          </a:p>
          <a:p>
            <a:pPr eaLnBrk="1" hangingPunct="1">
              <a:lnSpc>
                <a:spcPct val="90000"/>
              </a:lnSpc>
            </a:pPr>
            <a:r>
              <a:rPr lang="en-US" sz="2800">
                <a:latin typeface="Calibri" charset="0"/>
                <a:ea typeface="ＭＳ Ｐゴシック" charset="0"/>
                <a:cs typeface="ＭＳ Ｐゴシック" charset="0"/>
              </a:rPr>
              <a:t>During independent work, Annie often talks out to get </a:t>
            </a:r>
            <a:r>
              <a:rPr lang="en-US" sz="2800" b="1" u="sng">
                <a:latin typeface="Calibri" charset="0"/>
                <a:ea typeface="ＭＳ Ｐゴシック" charset="0"/>
                <a:cs typeface="ＭＳ Ｐゴシック" charset="0"/>
              </a:rPr>
              <a:t>teacher attention</a:t>
            </a:r>
            <a:r>
              <a:rPr lang="en-US" sz="2800">
                <a:latin typeface="Calibri" charset="0"/>
                <a:ea typeface="ＭＳ Ｐゴシック" charset="0"/>
                <a:cs typeface="ＭＳ Ｐゴシック" charset="0"/>
              </a:rPr>
              <a:t>. If ignored, Annie will begin yelling and knocking materials off her desk. </a:t>
            </a:r>
          </a:p>
          <a:p>
            <a:pPr lvl="1" eaLnBrk="1" hangingPunct="1">
              <a:lnSpc>
                <a:spcPct val="90000"/>
              </a:lnSpc>
            </a:pPr>
            <a:r>
              <a:rPr lang="en-US" sz="2600">
                <a:latin typeface="Calibri" charset="0"/>
                <a:ea typeface="ＭＳ Ｐゴシック" charset="0"/>
              </a:rPr>
              <a:t>When Annie first starts talking out, her teacher will </a:t>
            </a:r>
            <a:r>
              <a:rPr lang="en-US" sz="2600" b="1">
                <a:latin typeface="Calibri" charset="0"/>
                <a:ea typeface="ＭＳ Ｐゴシック" charset="0"/>
              </a:rPr>
              <a:t>immediately</a:t>
            </a:r>
            <a:r>
              <a:rPr lang="en-US" sz="2600">
                <a:latin typeface="Calibri" charset="0"/>
                <a:ea typeface="ＭＳ Ｐゴシック" charset="0"/>
              </a:rPr>
              <a:t> remind her how to appropriately get adult attention and will praise Annie</a:t>
            </a:r>
            <a:r>
              <a:rPr lang="ja-JP" altLang="en-US" sz="2600">
                <a:latin typeface="Calibri" charset="0"/>
                <a:ea typeface="ＭＳ Ｐゴシック" charset="0"/>
              </a:rPr>
              <a:t>’</a:t>
            </a:r>
            <a:r>
              <a:rPr lang="en-US" altLang="ja-JP" sz="2600">
                <a:latin typeface="Calibri" charset="0"/>
                <a:ea typeface="ＭＳ Ｐゴシック" charset="0"/>
              </a:rPr>
              <a:t>s use of the alternative behavior. </a:t>
            </a:r>
            <a:endParaRPr lang="en-US" sz="2600">
              <a:latin typeface="Calibri" charset="0"/>
              <a:ea typeface="ＭＳ Ｐゴシック" charset="0"/>
            </a:endParaRPr>
          </a:p>
        </p:txBody>
      </p:sp>
      <p:sp>
        <p:nvSpPr>
          <p:cNvPr id="77827" name="Line 4"/>
          <p:cNvSpPr>
            <a:spLocks noChangeShapeType="1"/>
          </p:cNvSpPr>
          <p:nvPr/>
        </p:nvSpPr>
        <p:spPr bwMode="auto">
          <a:xfrm>
            <a:off x="381000" y="1447800"/>
            <a:ext cx="838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384604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Homework Review</a:t>
            </a:r>
            <a:endParaRPr lang="en-US" dirty="0"/>
          </a:p>
        </p:txBody>
      </p:sp>
      <p:sp>
        <p:nvSpPr>
          <p:cNvPr id="3" name="Content Placeholder 2"/>
          <p:cNvSpPr>
            <a:spLocks noGrp="1"/>
          </p:cNvSpPr>
          <p:nvPr>
            <p:ph idx="1"/>
          </p:nvPr>
        </p:nvSpPr>
        <p:spPr>
          <a:xfrm>
            <a:off x="457200" y="1600200"/>
            <a:ext cx="8229600" cy="5003800"/>
          </a:xfrm>
        </p:spPr>
        <p:txBody>
          <a:bodyPr>
            <a:normAutofit lnSpcReduction="10000"/>
          </a:bodyPr>
          <a:lstStyle/>
          <a:p>
            <a:r>
              <a:rPr lang="en-US" dirty="0"/>
              <a:t>As a team, </a:t>
            </a:r>
            <a:r>
              <a:rPr lang="en-US" dirty="0" smtClean="0"/>
              <a:t>debrief </a:t>
            </a:r>
            <a:r>
              <a:rPr lang="en-US" dirty="0"/>
              <a:t>the additional information you gained as a result of interviewing team members back at school and conducting observations.  </a:t>
            </a:r>
            <a:endParaRPr lang="en-US" dirty="0" smtClean="0"/>
          </a:p>
          <a:p>
            <a:pPr marL="0" indent="0">
              <a:buNone/>
            </a:pPr>
            <a:endParaRPr lang="en-US" dirty="0" smtClean="0"/>
          </a:p>
          <a:p>
            <a:r>
              <a:rPr lang="en-US" dirty="0" smtClean="0"/>
              <a:t>Discuss </a:t>
            </a:r>
            <a:r>
              <a:rPr lang="en-US" dirty="0"/>
              <a:t>the things you found </a:t>
            </a:r>
            <a:r>
              <a:rPr lang="en-US" dirty="0" smtClean="0"/>
              <a:t>useful </a:t>
            </a:r>
            <a:r>
              <a:rPr lang="en-US" dirty="0"/>
              <a:t>and the questions that arose as a result of using the F-BSP Protocol.</a:t>
            </a:r>
          </a:p>
          <a:p>
            <a:pPr marL="0" indent="0">
              <a:buNone/>
            </a:pPr>
            <a:r>
              <a:rPr lang="en-US" dirty="0"/>
              <a:t> </a:t>
            </a:r>
            <a:endParaRPr lang="en-US" dirty="0" smtClean="0"/>
          </a:p>
          <a:p>
            <a:r>
              <a:rPr lang="en-US" dirty="0" smtClean="0"/>
              <a:t>Finalize your hypothesis statement</a:t>
            </a:r>
          </a:p>
        </p:txBody>
      </p:sp>
    </p:spTree>
    <p:extLst>
      <p:ext uri="{BB962C8B-B14F-4D97-AF65-F5344CB8AC3E}">
        <p14:creationId xmlns:p14="http://schemas.microsoft.com/office/powerpoint/2010/main" val="9494915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Responding to Problem Behavior: </a:t>
            </a:r>
            <a:r>
              <a:rPr lang="en-US" sz="4000" dirty="0" smtClean="0">
                <a:solidFill>
                  <a:srgbClr val="0000FF"/>
                </a:solidFill>
                <a:ea typeface="+mj-ea"/>
                <a:cs typeface="+mj-cs"/>
              </a:rPr>
              <a:t>Extinction</a:t>
            </a:r>
            <a:endParaRPr lang="en-US" sz="4000" dirty="0">
              <a:solidFill>
                <a:srgbClr val="0000FF"/>
              </a:solidFill>
              <a:ea typeface="+mj-ea"/>
              <a:cs typeface="+mj-cs"/>
            </a:endParaRPr>
          </a:p>
        </p:txBody>
      </p:sp>
      <p:sp>
        <p:nvSpPr>
          <p:cNvPr id="78850" name="Rectangle 3"/>
          <p:cNvSpPr>
            <a:spLocks noGrp="1" noChangeArrowheads="1"/>
          </p:cNvSpPr>
          <p:nvPr>
            <p:ph idx="1"/>
          </p:nvPr>
        </p:nvSpPr>
        <p:spPr/>
        <p:txBody>
          <a:bodyPr>
            <a:normAutofit fontScale="92500"/>
          </a:bodyPr>
          <a:lstStyle/>
          <a:p>
            <a:pPr eaLnBrk="1" hangingPunct="1">
              <a:lnSpc>
                <a:spcPct val="90000"/>
              </a:lnSpc>
            </a:pPr>
            <a:r>
              <a:rPr lang="en-US" sz="2800" dirty="0">
                <a:latin typeface="Calibri" charset="0"/>
                <a:ea typeface="ＭＳ Ｐゴシック" charset="0"/>
                <a:cs typeface="ＭＳ Ｐゴシック" charset="0"/>
              </a:rPr>
              <a:t>Do </a:t>
            </a:r>
            <a:r>
              <a:rPr lang="en-US" sz="2800" dirty="0">
                <a:solidFill>
                  <a:srgbClr val="FF0000"/>
                </a:solidFill>
                <a:latin typeface="Calibri" charset="0"/>
                <a:ea typeface="ＭＳ Ｐゴシック" charset="0"/>
                <a:cs typeface="ＭＳ Ｐゴシック" charset="0"/>
              </a:rPr>
              <a:t>NOT</a:t>
            </a:r>
            <a:r>
              <a:rPr lang="en-US" sz="2800" dirty="0">
                <a:latin typeface="Calibri" charset="0"/>
                <a:ea typeface="ＭＳ Ｐゴシック" charset="0"/>
                <a:cs typeface="ＭＳ Ｐゴシック" charset="0"/>
              </a:rPr>
              <a:t> allow the problem behavior to </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work</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 or </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pay off</a:t>
            </a:r>
            <a:r>
              <a:rPr lang="ja-JP" alt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 for the student.</a:t>
            </a:r>
          </a:p>
          <a:p>
            <a:pPr eaLnBrk="1" hangingPunct="1">
              <a:lnSpc>
                <a:spcPct val="90000"/>
              </a:lnSpc>
              <a:buFontTx/>
              <a:buNone/>
            </a:pPr>
            <a:endParaRPr lang="en-US" sz="2800" dirty="0">
              <a:latin typeface="Calibri" charset="0"/>
              <a:ea typeface="ＭＳ Ｐゴシック" charset="0"/>
              <a:cs typeface="ＭＳ Ｐゴシック" charset="0"/>
            </a:endParaRPr>
          </a:p>
          <a:p>
            <a:pPr eaLnBrk="1" hangingPunct="1">
              <a:lnSpc>
                <a:spcPct val="90000"/>
              </a:lnSpc>
              <a:buClr>
                <a:schemeClr val="tx1"/>
              </a:buClr>
              <a:buSzPct val="75000"/>
            </a:pPr>
            <a:r>
              <a:rPr lang="en-US" sz="2400" dirty="0">
                <a:latin typeface="Calibri" charset="0"/>
                <a:ea typeface="ＭＳ Ｐゴシック" charset="0"/>
                <a:cs typeface="ＭＳ Ｐゴシック" charset="0"/>
              </a:rPr>
              <a:t>Eliminate/minimize the amount of missed instructional time or work provided to a student for engaging in problem behavior</a:t>
            </a:r>
          </a:p>
          <a:p>
            <a:pPr lvl="1" eaLnBrk="1" hangingPunct="1">
              <a:lnSpc>
                <a:spcPct val="90000"/>
              </a:lnSpc>
              <a:buClr>
                <a:schemeClr val="tx1"/>
              </a:buClr>
              <a:buSzPct val="80000"/>
              <a:buFontTx/>
              <a:buChar char="•"/>
            </a:pPr>
            <a:r>
              <a:rPr lang="en-US" sz="2000" dirty="0">
                <a:latin typeface="Calibri" charset="0"/>
                <a:ea typeface="ＭＳ Ｐゴシック" charset="0"/>
              </a:rPr>
              <a:t>But… make sure student is capable of doing work… or provide support/instruction so student can complete the work</a:t>
            </a:r>
            <a:endParaRPr lang="en-US" sz="1800" dirty="0">
              <a:latin typeface="Calibri" charset="0"/>
              <a:ea typeface="ＭＳ Ｐゴシック" charset="0"/>
            </a:endParaRPr>
          </a:p>
          <a:p>
            <a:pPr lvl="1" eaLnBrk="1" hangingPunct="1">
              <a:lnSpc>
                <a:spcPct val="90000"/>
              </a:lnSpc>
              <a:buFontTx/>
              <a:buNone/>
            </a:pPr>
            <a:endParaRPr lang="en-US" sz="2400" dirty="0">
              <a:latin typeface="Calibri" charset="0"/>
              <a:ea typeface="ＭＳ Ｐゴシック" charset="0"/>
            </a:endParaRPr>
          </a:p>
          <a:p>
            <a:pPr eaLnBrk="1" hangingPunct="1">
              <a:lnSpc>
                <a:spcPct val="90000"/>
              </a:lnSpc>
              <a:buClr>
                <a:schemeClr val="tx1"/>
              </a:buClr>
              <a:buSzPct val="75000"/>
            </a:pPr>
            <a:r>
              <a:rPr lang="en-US" sz="2400" dirty="0">
                <a:latin typeface="Calibri" charset="0"/>
                <a:ea typeface="ＭＳ Ｐゴシック" charset="0"/>
                <a:cs typeface="ＭＳ Ｐゴシック" charset="0"/>
              </a:rPr>
              <a:t>Eliminate/minimize the amount of attention for engaging in problem behavior</a:t>
            </a:r>
          </a:p>
          <a:p>
            <a:pPr lvl="1" eaLnBrk="1" hangingPunct="1">
              <a:lnSpc>
                <a:spcPct val="90000"/>
              </a:lnSpc>
              <a:buClr>
                <a:schemeClr val="tx1"/>
              </a:buClr>
              <a:buSzPct val="80000"/>
              <a:buFontTx/>
              <a:buChar char="•"/>
            </a:pPr>
            <a:r>
              <a:rPr lang="en-US" sz="2000" dirty="0">
                <a:latin typeface="Calibri" charset="0"/>
                <a:ea typeface="ＭＳ Ｐゴシック" charset="0"/>
              </a:rPr>
              <a:t>Limit verbal interactions/explanations   </a:t>
            </a:r>
          </a:p>
          <a:p>
            <a:pPr lvl="1" eaLnBrk="1" hangingPunct="1">
              <a:lnSpc>
                <a:spcPct val="90000"/>
              </a:lnSpc>
              <a:buClr>
                <a:schemeClr val="tx1"/>
              </a:buClr>
              <a:buSzPct val="80000"/>
              <a:buFontTx/>
              <a:buChar char="•"/>
            </a:pPr>
            <a:r>
              <a:rPr lang="en-US" sz="2000" dirty="0">
                <a:latin typeface="Calibri" charset="0"/>
                <a:ea typeface="ＭＳ Ｐゴシック" charset="0"/>
              </a:rPr>
              <a:t>Create a signal to cue the student to use the alternative behavior instead</a:t>
            </a:r>
          </a:p>
          <a:p>
            <a:pPr eaLnBrk="1" hangingPunct="1">
              <a:lnSpc>
                <a:spcPct val="90000"/>
              </a:lnSpc>
            </a:pP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053615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Responding to Problem Behavior: </a:t>
            </a:r>
            <a:r>
              <a:rPr lang="en-US" sz="4000" dirty="0">
                <a:solidFill>
                  <a:srgbClr val="0000FF"/>
                </a:solidFill>
                <a:ea typeface="+mj-ea"/>
                <a:cs typeface="+mj-cs"/>
              </a:rPr>
              <a:t>Extinction</a:t>
            </a:r>
          </a:p>
        </p:txBody>
      </p:sp>
      <p:sp>
        <p:nvSpPr>
          <p:cNvPr id="79874" name="Rectangle 2"/>
          <p:cNvSpPr>
            <a:spLocks noGrp="1" noChangeArrowheads="1"/>
          </p:cNvSpPr>
          <p:nvPr>
            <p:ph idx="1"/>
          </p:nvPr>
        </p:nvSpPr>
        <p:spPr/>
        <p:txBody>
          <a:bodyPr>
            <a:normAutofit lnSpcReduction="10000"/>
          </a:bodyPr>
          <a:lstStyle/>
          <a:p>
            <a:pPr eaLnBrk="1" hangingPunct="1">
              <a:lnSpc>
                <a:spcPct val="90000"/>
              </a:lnSpc>
              <a:buFontTx/>
              <a:buNone/>
            </a:pPr>
            <a:r>
              <a:rPr lang="en-US" sz="2400">
                <a:latin typeface="Calibri" charset="0"/>
                <a:ea typeface="ＭＳ Ｐゴシック" charset="0"/>
                <a:cs typeface="ＭＳ Ｐゴシック" charset="0"/>
              </a:rPr>
              <a:t>** Note: extinction should </a:t>
            </a:r>
            <a:r>
              <a:rPr lang="en-US" sz="2400">
                <a:solidFill>
                  <a:srgbClr val="FF0000"/>
                </a:solidFill>
                <a:latin typeface="Calibri" charset="0"/>
                <a:ea typeface="ＭＳ Ｐゴシック" charset="0"/>
                <a:cs typeface="ＭＳ Ｐゴシック" charset="0"/>
              </a:rPr>
              <a:t>ALWAYS</a:t>
            </a:r>
            <a:r>
              <a:rPr lang="en-US" sz="2400">
                <a:latin typeface="Calibri" charset="0"/>
                <a:ea typeface="ＭＳ Ｐゴシック" charset="0"/>
                <a:cs typeface="ＭＳ Ｐゴシック" charset="0"/>
              </a:rPr>
              <a:t> be combined with </a:t>
            </a:r>
            <a:r>
              <a:rPr lang="en-US" sz="2400">
                <a:solidFill>
                  <a:srgbClr val="FF0000"/>
                </a:solidFill>
                <a:latin typeface="Calibri" charset="0"/>
                <a:ea typeface="ＭＳ Ｐゴシック" charset="0"/>
                <a:cs typeface="ＭＳ Ｐゴシック" charset="0"/>
              </a:rPr>
              <a:t>frequent</a:t>
            </a:r>
            <a:r>
              <a:rPr lang="en-US" sz="2400">
                <a:latin typeface="Calibri" charset="0"/>
                <a:ea typeface="ＭＳ Ｐゴシック" charset="0"/>
                <a:cs typeface="ＭＳ Ｐゴシック" charset="0"/>
              </a:rPr>
              <a:t> reinforcers for alternative/desired behavior. </a:t>
            </a:r>
          </a:p>
          <a:p>
            <a:pPr eaLnBrk="1" hangingPunct="1">
              <a:lnSpc>
                <a:spcPct val="90000"/>
              </a:lnSpc>
              <a:buFontTx/>
              <a:buNone/>
            </a:pPr>
            <a:endParaRPr lang="en-US" sz="2400">
              <a:latin typeface="Calibri" charset="0"/>
              <a:ea typeface="ＭＳ Ｐゴシック" charset="0"/>
              <a:cs typeface="ＭＳ Ｐゴシック" charset="0"/>
            </a:endParaRPr>
          </a:p>
          <a:p>
            <a:pPr eaLnBrk="1" hangingPunct="1">
              <a:lnSpc>
                <a:spcPct val="90000"/>
              </a:lnSpc>
              <a:buFontTx/>
              <a:buNone/>
            </a:pPr>
            <a:r>
              <a:rPr lang="en-US" sz="2000">
                <a:latin typeface="Calibri" charset="0"/>
                <a:ea typeface="ＭＳ Ｐゴシック" charset="0"/>
                <a:cs typeface="ＭＳ Ｐゴシック" charset="0"/>
              </a:rPr>
              <a:t>Example:</a:t>
            </a:r>
            <a:r>
              <a:rPr lang="en-US" sz="2400">
                <a:latin typeface="Calibri" charset="0"/>
                <a:ea typeface="ＭＳ Ｐゴシック" charset="0"/>
                <a:cs typeface="ＭＳ Ｐゴシック" charset="0"/>
              </a:rPr>
              <a:t> </a:t>
            </a:r>
          </a:p>
          <a:p>
            <a:pPr eaLnBrk="1" hangingPunct="1">
              <a:lnSpc>
                <a:spcPct val="90000"/>
              </a:lnSpc>
            </a:pPr>
            <a:r>
              <a:rPr lang="en-US" sz="2400">
                <a:latin typeface="Calibri" charset="0"/>
                <a:ea typeface="ＭＳ Ｐゴシック" charset="0"/>
                <a:cs typeface="ＭＳ Ｐゴシック" charset="0"/>
              </a:rPr>
              <a:t>Darci engages in problem behavior that results in</a:t>
            </a:r>
            <a:r>
              <a:rPr lang="en-US" sz="2400" b="1" u="sng">
                <a:latin typeface="Calibri" charset="0"/>
                <a:ea typeface="ＭＳ Ｐゴシック" charset="0"/>
                <a:cs typeface="ＭＳ Ｐゴシック" charset="0"/>
              </a:rPr>
              <a:t> peer attention</a:t>
            </a:r>
            <a:r>
              <a:rPr lang="en-US" sz="2400" u="sng">
                <a:latin typeface="Calibri" charset="0"/>
                <a:ea typeface="ＭＳ Ｐゴシック" charset="0"/>
                <a:cs typeface="ＭＳ Ｐゴシック" charset="0"/>
              </a:rPr>
              <a:t>.</a:t>
            </a:r>
          </a:p>
          <a:p>
            <a:pPr lvl="1" eaLnBrk="1" hangingPunct="1">
              <a:lnSpc>
                <a:spcPct val="90000"/>
              </a:lnSpc>
            </a:pPr>
            <a:r>
              <a:rPr lang="en-US" sz="2000">
                <a:latin typeface="Calibri" charset="0"/>
                <a:ea typeface="ＭＳ Ｐゴシック" charset="0"/>
              </a:rPr>
              <a:t>Darci</a:t>
            </a:r>
            <a:r>
              <a:rPr lang="ja-JP" altLang="en-US" sz="2000">
                <a:latin typeface="Calibri" charset="0"/>
                <a:ea typeface="ＭＳ Ｐゴシック" charset="0"/>
              </a:rPr>
              <a:t>’</a:t>
            </a:r>
            <a:r>
              <a:rPr lang="en-US" altLang="ja-JP" sz="2000">
                <a:latin typeface="Calibri" charset="0"/>
                <a:ea typeface="ＭＳ Ｐゴシック" charset="0"/>
              </a:rPr>
              <a:t>s peers will receive </a:t>
            </a:r>
            <a:r>
              <a:rPr lang="ja-JP" altLang="en-US" sz="2000">
                <a:latin typeface="Calibri" charset="0"/>
                <a:ea typeface="ＭＳ Ｐゴシック" charset="0"/>
              </a:rPr>
              <a:t>“</a:t>
            </a:r>
            <a:r>
              <a:rPr lang="en-US" altLang="ja-JP" sz="2000">
                <a:latin typeface="Calibri" charset="0"/>
                <a:ea typeface="ＭＳ Ｐゴシック" charset="0"/>
              </a:rPr>
              <a:t>Panther Paws</a:t>
            </a:r>
            <a:r>
              <a:rPr lang="ja-JP" altLang="en-US" sz="2000">
                <a:latin typeface="Calibri" charset="0"/>
                <a:ea typeface="ＭＳ Ｐゴシック" charset="0"/>
              </a:rPr>
              <a:t>”</a:t>
            </a:r>
            <a:r>
              <a:rPr lang="en-US" altLang="ja-JP" sz="2000">
                <a:latin typeface="Calibri" charset="0"/>
                <a:ea typeface="ＭＳ Ｐゴシック" charset="0"/>
              </a:rPr>
              <a:t> for ignoring her inappropriate behavior.</a:t>
            </a:r>
          </a:p>
          <a:p>
            <a:pPr lvl="1" eaLnBrk="1" hangingPunct="1">
              <a:lnSpc>
                <a:spcPct val="90000"/>
              </a:lnSpc>
              <a:buFontTx/>
              <a:buNone/>
            </a:pPr>
            <a:endParaRPr lang="en-US" sz="2000">
              <a:latin typeface="Calibri" charset="0"/>
              <a:ea typeface="ＭＳ Ｐゴシック" charset="0"/>
            </a:endParaRPr>
          </a:p>
          <a:p>
            <a:pPr eaLnBrk="1" hangingPunct="1">
              <a:lnSpc>
                <a:spcPct val="90000"/>
              </a:lnSpc>
            </a:pPr>
            <a:r>
              <a:rPr lang="en-US" sz="2400">
                <a:latin typeface="Calibri" charset="0"/>
                <a:ea typeface="ＭＳ Ｐゴシック" charset="0"/>
                <a:cs typeface="ＭＳ Ｐゴシック" charset="0"/>
              </a:rPr>
              <a:t>Darci will </a:t>
            </a:r>
            <a:r>
              <a:rPr lang="en-US" sz="2400" b="1">
                <a:latin typeface="Calibri" charset="0"/>
                <a:ea typeface="ＭＳ Ｐゴシック" charset="0"/>
                <a:cs typeface="ＭＳ Ｐゴシック" charset="0"/>
              </a:rPr>
              <a:t>also</a:t>
            </a:r>
            <a:r>
              <a:rPr lang="en-US" sz="2400">
                <a:latin typeface="Calibri" charset="0"/>
                <a:ea typeface="ＭＳ Ｐゴシック" charset="0"/>
                <a:cs typeface="ＭＳ Ｐゴシック" charset="0"/>
              </a:rPr>
              <a:t> be learning how to interact (and provided frequent opportunities to practice interacting) with peers appropriately and will earn time with peers for alternative/desired behavior. </a:t>
            </a:r>
          </a:p>
          <a:p>
            <a:pPr eaLnBrk="1" hangingPunct="1">
              <a:lnSpc>
                <a:spcPct val="90000"/>
              </a:lnSpc>
            </a:pPr>
            <a:endParaRPr lang="en-US" sz="24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862959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Segment Nine.mpg" descr="/Users/sherryschoenberg/Desktop/FBA DVD/Segment Nine.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869950" y="344488"/>
            <a:ext cx="7451725" cy="5589587"/>
          </a:xfrm>
        </p:spPr>
      </p:pic>
    </p:spTree>
    <p:extLst>
      <p:ext uri="{BB962C8B-B14F-4D97-AF65-F5344CB8AC3E}">
        <p14:creationId xmlns:p14="http://schemas.microsoft.com/office/powerpoint/2010/main" val="1674844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561" fill="hold"/>
                                        <p:tgtEl>
                                          <p:spTgt spid="696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9635"/>
                </p:tgtEl>
              </p:cMediaNode>
            </p:video>
            <p:seq concurrent="1" nextAc="seek">
              <p:cTn id="8" restart="whenNotActive" fill="hold" evtFilter="cancelBubble" nodeType="interactiveSeq">
                <p:stCondLst>
                  <p:cond evt="onClick" delay="0">
                    <p:tgtEl>
                      <p:spTgt spid="6963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9635"/>
                                        </p:tgtEl>
                                      </p:cBhvr>
                                    </p:cmd>
                                  </p:childTnLst>
                                </p:cTn>
                              </p:par>
                            </p:childTnLst>
                          </p:cTn>
                        </p:par>
                      </p:childTnLst>
                    </p:cTn>
                  </p:par>
                </p:childTnLst>
              </p:cTn>
              <p:nextCondLst>
                <p:cond evt="onClick" delay="0">
                  <p:tgtEl>
                    <p:spTgt spid="6963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6</a:t>
            </a:r>
            <a:endParaRPr lang="en-US" dirty="0"/>
          </a:p>
        </p:txBody>
      </p:sp>
      <p:sp>
        <p:nvSpPr>
          <p:cNvPr id="3" name="Content Placeholder 2"/>
          <p:cNvSpPr>
            <a:spLocks noGrp="1"/>
          </p:cNvSpPr>
          <p:nvPr>
            <p:ph idx="1"/>
          </p:nvPr>
        </p:nvSpPr>
        <p:spPr/>
        <p:txBody>
          <a:bodyPr/>
          <a:lstStyle/>
          <a:p>
            <a:r>
              <a:rPr lang="en-US" dirty="0"/>
              <a:t>I</a:t>
            </a:r>
            <a:r>
              <a:rPr lang="en-US" dirty="0" smtClean="0"/>
              <a:t>dentify </a:t>
            </a:r>
            <a:r>
              <a:rPr lang="en-US" dirty="0"/>
              <a:t>and describe the </a:t>
            </a:r>
            <a:r>
              <a:rPr lang="en-US" b="1" dirty="0"/>
              <a:t>consequence strategies</a:t>
            </a:r>
            <a:r>
              <a:rPr lang="en-US" dirty="0"/>
              <a:t> for your student that will …</a:t>
            </a:r>
          </a:p>
          <a:p>
            <a:pPr marL="0" indent="0">
              <a:buNone/>
            </a:pPr>
            <a:endParaRPr lang="en-US" dirty="0"/>
          </a:p>
          <a:p>
            <a:pPr lvl="1"/>
            <a:r>
              <a:rPr lang="en-US" dirty="0"/>
              <a:t>reinforce alternative and desired behaviors according to function, </a:t>
            </a:r>
            <a:r>
              <a:rPr lang="en-US" dirty="0" smtClean="0"/>
              <a:t>and</a:t>
            </a:r>
            <a:endParaRPr lang="en-US" dirty="0"/>
          </a:p>
          <a:p>
            <a:pPr lvl="1"/>
            <a:r>
              <a:rPr lang="en-US" dirty="0"/>
              <a:t>minimize reinforcement of problem behaviors through redirection or extinction</a:t>
            </a:r>
          </a:p>
          <a:p>
            <a:endParaRPr lang="en-US" dirty="0"/>
          </a:p>
        </p:txBody>
      </p:sp>
    </p:spTree>
    <p:extLst>
      <p:ext uri="{BB962C8B-B14F-4D97-AF65-F5344CB8AC3E}">
        <p14:creationId xmlns:p14="http://schemas.microsoft.com/office/powerpoint/2010/main" val="1038210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7</a:t>
            </a:r>
            <a:endParaRPr lang="en-US" dirty="0"/>
          </a:p>
        </p:txBody>
      </p:sp>
      <p:sp>
        <p:nvSpPr>
          <p:cNvPr id="3" name="Content Placeholder 2"/>
          <p:cNvSpPr>
            <a:spLocks noGrp="1"/>
          </p:cNvSpPr>
          <p:nvPr>
            <p:ph idx="1"/>
          </p:nvPr>
        </p:nvSpPr>
        <p:spPr>
          <a:xfrm>
            <a:off x="457200" y="1600200"/>
            <a:ext cx="8229600" cy="4969933"/>
          </a:xfrm>
        </p:spPr>
        <p:txBody>
          <a:bodyPr>
            <a:normAutofit/>
          </a:bodyPr>
          <a:lstStyle/>
          <a:p>
            <a:r>
              <a:rPr lang="en-US" dirty="0" smtClean="0"/>
              <a:t>Using post-it notes, consolidate the setting event, antecedent, teaching and consequence strategies for your student.</a:t>
            </a:r>
          </a:p>
          <a:p>
            <a:pPr marL="0" indent="0">
              <a:buNone/>
            </a:pPr>
            <a:endParaRPr lang="en-US" dirty="0" smtClean="0"/>
          </a:p>
          <a:p>
            <a:r>
              <a:rPr lang="en-US" dirty="0" smtClean="0"/>
              <a:t>Place your notes on the corresponding posters around the room</a:t>
            </a:r>
          </a:p>
          <a:p>
            <a:pPr marL="0" indent="0">
              <a:buNone/>
            </a:pPr>
            <a:endParaRPr lang="en-US" dirty="0" smtClean="0"/>
          </a:p>
          <a:p>
            <a:r>
              <a:rPr lang="en-US" dirty="0" smtClean="0"/>
              <a:t>Gallery Walk!</a:t>
            </a:r>
            <a:endParaRPr lang="en-US" dirty="0"/>
          </a:p>
        </p:txBody>
      </p:sp>
    </p:spTree>
    <p:extLst>
      <p:ext uri="{BB962C8B-B14F-4D97-AF65-F5344CB8AC3E}">
        <p14:creationId xmlns:p14="http://schemas.microsoft.com/office/powerpoint/2010/main" val="1956707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p:cNvSpPr>
            <a:spLocks noGrp="1" noChangeArrowheads="1"/>
          </p:cNvSpPr>
          <p:nvPr>
            <p:ph type="title" idx="4294967295"/>
          </p:nvPr>
        </p:nvSpPr>
        <p:spPr>
          <a:xfrm>
            <a:off x="457200" y="609600"/>
            <a:ext cx="8382000" cy="1143000"/>
          </a:xfrm>
        </p:spPr>
        <p:txBody>
          <a:bodyPr>
            <a:normAutofit fontScale="90000"/>
          </a:bodyPr>
          <a:lstStyle/>
          <a:p>
            <a:r>
              <a:rPr lang="en-US" sz="4000" b="1" dirty="0">
                <a:latin typeface="Calibri" charset="0"/>
              </a:rPr>
              <a:t>Critical Components of </a:t>
            </a:r>
            <a:br>
              <a:rPr lang="en-US" sz="4000" b="1" dirty="0">
                <a:latin typeface="Calibri" charset="0"/>
              </a:rPr>
            </a:br>
            <a:r>
              <a:rPr lang="en-US" sz="4000" b="1" dirty="0">
                <a:latin typeface="Calibri" charset="0"/>
              </a:rPr>
              <a:t>Behavior </a:t>
            </a:r>
            <a:r>
              <a:rPr lang="en-US" sz="4000" b="1" dirty="0" smtClean="0">
                <a:latin typeface="Calibri" charset="0"/>
              </a:rPr>
              <a:t>Support</a:t>
            </a:r>
            <a:r>
              <a:rPr lang="en-US" sz="4000" b="1" dirty="0" smtClean="0">
                <a:latin typeface="Calibri" charset="0"/>
              </a:rPr>
              <a:t> </a:t>
            </a:r>
            <a:r>
              <a:rPr lang="en-US" sz="4000" b="1" dirty="0">
                <a:latin typeface="Calibri" charset="0"/>
              </a:rPr>
              <a:t>Plans</a:t>
            </a:r>
          </a:p>
        </p:txBody>
      </p:sp>
      <p:sp>
        <p:nvSpPr>
          <p:cNvPr id="44034" name="Rectangle 3"/>
          <p:cNvSpPr>
            <a:spLocks noGrp="1" noChangeArrowheads="1"/>
          </p:cNvSpPr>
          <p:nvPr>
            <p:ph type="body" idx="4294967295"/>
          </p:nvPr>
        </p:nvSpPr>
        <p:spPr>
          <a:xfrm>
            <a:off x="457200" y="2463800"/>
            <a:ext cx="8153400" cy="3632200"/>
          </a:xfrm>
        </p:spPr>
        <p:txBody>
          <a:bodyPr rtlCol="0">
            <a:normAutofit/>
          </a:bodyPr>
          <a:lstStyle/>
          <a:p>
            <a:pPr marL="0" indent="0" fontAlgn="auto">
              <a:spcAft>
                <a:spcPts val="0"/>
              </a:spcAft>
              <a:buFont typeface="Arial"/>
              <a:buNone/>
              <a:defRPr/>
            </a:pPr>
            <a:r>
              <a:rPr lang="en-US" dirty="0" smtClean="0">
                <a:latin typeface="Calibri" charset="0"/>
                <a:ea typeface="+mn-ea"/>
                <a:cs typeface="+mn-cs"/>
              </a:rPr>
              <a:t>1</a:t>
            </a:r>
            <a:r>
              <a:rPr lang="en-US" dirty="0">
                <a:latin typeface="Calibri" charset="0"/>
                <a:ea typeface="+mn-ea"/>
                <a:cs typeface="+mn-cs"/>
              </a:rPr>
              <a:t>: Competing Behavior </a:t>
            </a:r>
            <a:r>
              <a:rPr lang="en-US" dirty="0" smtClean="0">
                <a:latin typeface="Calibri" charset="0"/>
                <a:ea typeface="+mn-ea"/>
                <a:cs typeface="+mn-cs"/>
              </a:rPr>
              <a:t>Pathway</a:t>
            </a:r>
          </a:p>
          <a:p>
            <a:pPr marL="0" indent="0" fontAlgn="auto">
              <a:spcAft>
                <a:spcPts val="0"/>
              </a:spcAft>
              <a:buFont typeface="Arial"/>
              <a:buNone/>
              <a:defRPr/>
            </a:pPr>
            <a:endParaRPr lang="en-US" sz="1200" dirty="0">
              <a:latin typeface="Calibri" charset="0"/>
              <a:ea typeface="+mn-ea"/>
              <a:cs typeface="+mn-cs"/>
            </a:endParaRPr>
          </a:p>
          <a:p>
            <a:pPr marL="0" indent="0" fontAlgn="auto">
              <a:spcAft>
                <a:spcPts val="0"/>
              </a:spcAft>
              <a:buFont typeface="Arial"/>
              <a:buNone/>
              <a:defRPr/>
            </a:pPr>
            <a:r>
              <a:rPr lang="en-US" dirty="0" smtClean="0">
                <a:latin typeface="Calibri" charset="0"/>
                <a:ea typeface="+mn-ea"/>
                <a:cs typeface="+mn-cs"/>
              </a:rPr>
              <a:t>2</a:t>
            </a:r>
            <a:r>
              <a:rPr lang="en-US" dirty="0">
                <a:latin typeface="Calibri" charset="0"/>
                <a:ea typeface="+mn-ea"/>
                <a:cs typeface="+mn-cs"/>
              </a:rPr>
              <a:t>: Function-Based Behavior Support </a:t>
            </a:r>
            <a:r>
              <a:rPr lang="en-US" dirty="0" smtClean="0">
                <a:latin typeface="Calibri" charset="0"/>
                <a:ea typeface="+mn-ea"/>
                <a:cs typeface="+mn-cs"/>
              </a:rPr>
              <a:t>Strategies</a:t>
            </a:r>
          </a:p>
          <a:p>
            <a:pPr marL="0" indent="0" fontAlgn="auto">
              <a:spcAft>
                <a:spcPts val="0"/>
              </a:spcAft>
              <a:buFont typeface="Arial"/>
              <a:buNone/>
              <a:defRPr/>
            </a:pPr>
            <a:endParaRPr lang="en-US" sz="1200" dirty="0">
              <a:latin typeface="Calibri" charset="0"/>
              <a:ea typeface="+mn-ea"/>
              <a:cs typeface="+mn-cs"/>
            </a:endParaRPr>
          </a:p>
          <a:p>
            <a:pPr marL="0" indent="0" fontAlgn="auto">
              <a:spcAft>
                <a:spcPts val="0"/>
              </a:spcAft>
              <a:buFont typeface="Arial"/>
              <a:buNone/>
              <a:defRPr/>
            </a:pPr>
            <a:r>
              <a:rPr lang="en-US" dirty="0" smtClean="0">
                <a:latin typeface="Calibri" charset="0"/>
                <a:ea typeface="+mn-ea"/>
                <a:cs typeface="+mn-cs"/>
              </a:rPr>
              <a:t>3</a:t>
            </a:r>
            <a:r>
              <a:rPr lang="en-US" dirty="0">
                <a:latin typeface="Calibri" charset="0"/>
                <a:ea typeface="+mn-ea"/>
                <a:cs typeface="+mn-cs"/>
              </a:rPr>
              <a:t>: Implementation </a:t>
            </a:r>
            <a:r>
              <a:rPr lang="en-US" dirty="0" smtClean="0">
                <a:latin typeface="Calibri" charset="0"/>
                <a:ea typeface="+mn-ea"/>
                <a:cs typeface="+mn-cs"/>
              </a:rPr>
              <a:t>Plan</a:t>
            </a:r>
          </a:p>
          <a:p>
            <a:pPr marL="0" indent="0" fontAlgn="auto">
              <a:spcAft>
                <a:spcPts val="0"/>
              </a:spcAft>
              <a:buFont typeface="Arial"/>
              <a:buNone/>
              <a:defRPr/>
            </a:pPr>
            <a:endParaRPr lang="en-US" sz="1200" dirty="0">
              <a:latin typeface="Calibri" charset="0"/>
              <a:ea typeface="+mn-ea"/>
              <a:cs typeface="+mn-cs"/>
            </a:endParaRPr>
          </a:p>
          <a:p>
            <a:pPr marL="0" indent="0" fontAlgn="auto">
              <a:spcAft>
                <a:spcPts val="0"/>
              </a:spcAft>
              <a:buFont typeface="Arial"/>
              <a:buNone/>
              <a:defRPr/>
            </a:pPr>
            <a:r>
              <a:rPr lang="en-US" dirty="0" smtClean="0">
                <a:latin typeface="Calibri" charset="0"/>
                <a:ea typeface="+mn-ea"/>
                <a:cs typeface="+mn-cs"/>
              </a:rPr>
              <a:t>4</a:t>
            </a:r>
            <a:r>
              <a:rPr lang="en-US" dirty="0">
                <a:latin typeface="Calibri" charset="0"/>
                <a:ea typeface="+mn-ea"/>
                <a:cs typeface="+mn-cs"/>
              </a:rPr>
              <a:t>: Evaluation Plan</a:t>
            </a:r>
          </a:p>
          <a:p>
            <a:pPr fontAlgn="auto">
              <a:spcAft>
                <a:spcPts val="0"/>
              </a:spcAft>
              <a:buFontTx/>
              <a:buNone/>
              <a:defRPr/>
            </a:pPr>
            <a:endParaRPr lang="en-US" dirty="0">
              <a:latin typeface="Calibri" charset="0"/>
              <a:ea typeface="+mn-ea"/>
              <a:cs typeface="+mn-cs"/>
            </a:endParaRPr>
          </a:p>
        </p:txBody>
      </p:sp>
      <p:sp>
        <p:nvSpPr>
          <p:cNvPr id="10244" name="Rectangle 4"/>
          <p:cNvSpPr>
            <a:spLocks noChangeArrowheads="1"/>
          </p:cNvSpPr>
          <p:nvPr/>
        </p:nvSpPr>
        <p:spPr bwMode="auto">
          <a:xfrm>
            <a:off x="457200" y="4076700"/>
            <a:ext cx="8229600" cy="16129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latin typeface="Arial" charset="0"/>
            </a:endParaRPr>
          </a:p>
        </p:txBody>
      </p:sp>
    </p:spTree>
    <p:extLst>
      <p:ext uri="{BB962C8B-B14F-4D97-AF65-F5344CB8AC3E}">
        <p14:creationId xmlns:p14="http://schemas.microsoft.com/office/powerpoint/2010/main" val="4110178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p:txBody>
          <a:bodyPr/>
          <a:lstStyle/>
          <a:p>
            <a:r>
              <a:rPr lang="en-US" sz="4000">
                <a:latin typeface="Calibri" charset="0"/>
              </a:rPr>
              <a:t>Measuring and Monitoring the BIP</a:t>
            </a:r>
          </a:p>
        </p:txBody>
      </p:sp>
      <p:sp>
        <p:nvSpPr>
          <p:cNvPr id="3074" name="Rectangle 3"/>
          <p:cNvSpPr>
            <a:spLocks noGrp="1" noChangeArrowheads="1"/>
          </p:cNvSpPr>
          <p:nvPr>
            <p:ph idx="1"/>
          </p:nvPr>
        </p:nvSpPr>
        <p:spPr>
          <a:xfrm>
            <a:off x="457200" y="1600200"/>
            <a:ext cx="8229600" cy="4711700"/>
          </a:xfrm>
        </p:spPr>
        <p:txBody>
          <a:bodyPr/>
          <a:lstStyle/>
          <a:p>
            <a:pPr>
              <a:lnSpc>
                <a:spcPct val="90000"/>
              </a:lnSpc>
            </a:pPr>
            <a:endParaRPr lang="en-US" sz="2400">
              <a:latin typeface="Calibri" charset="0"/>
            </a:endParaRPr>
          </a:p>
          <a:p>
            <a:pPr>
              <a:lnSpc>
                <a:spcPct val="90000"/>
              </a:lnSpc>
            </a:pPr>
            <a:r>
              <a:rPr lang="en-US" sz="2600" b="1">
                <a:latin typeface="Calibri" charset="0"/>
              </a:rPr>
              <a:t>Select Initial; Intervention Strategies: </a:t>
            </a:r>
          </a:p>
          <a:p>
            <a:pPr lvl="1">
              <a:lnSpc>
                <a:spcPct val="90000"/>
              </a:lnSpc>
              <a:buFont typeface="Arial" charset="0"/>
              <a:buChar char="•"/>
            </a:pPr>
            <a:r>
              <a:rPr lang="en-US" sz="2600">
                <a:latin typeface="Calibri" charset="0"/>
                <a:cs typeface="MS PGothic" charset="0"/>
              </a:rPr>
              <a:t>Define tasks and who’s going to do them by when.</a:t>
            </a:r>
          </a:p>
          <a:p>
            <a:pPr>
              <a:lnSpc>
                <a:spcPct val="90000"/>
              </a:lnSpc>
            </a:pPr>
            <a:endParaRPr lang="en-US" sz="2600">
              <a:latin typeface="Calibri" charset="0"/>
            </a:endParaRPr>
          </a:p>
          <a:p>
            <a:pPr>
              <a:lnSpc>
                <a:spcPct val="90000"/>
              </a:lnSpc>
            </a:pPr>
            <a:r>
              <a:rPr lang="en-US" sz="2600" b="1">
                <a:latin typeface="Calibri" charset="0"/>
              </a:rPr>
              <a:t>Evaluation Plan:</a:t>
            </a:r>
          </a:p>
          <a:p>
            <a:pPr lvl="1">
              <a:lnSpc>
                <a:spcPct val="90000"/>
              </a:lnSpc>
              <a:buFont typeface="Arial" charset="0"/>
              <a:buChar char="•"/>
            </a:pPr>
            <a:r>
              <a:rPr lang="en-US" sz="2600">
                <a:latin typeface="Calibri" charset="0"/>
                <a:cs typeface="MS PGothic" charset="0"/>
              </a:rPr>
              <a:t>Create Goal Statements</a:t>
            </a:r>
          </a:p>
          <a:p>
            <a:pPr lvl="1">
              <a:lnSpc>
                <a:spcPct val="90000"/>
              </a:lnSpc>
              <a:buFont typeface="Arial" charset="0"/>
              <a:buChar char="•"/>
            </a:pPr>
            <a:r>
              <a:rPr lang="en-US" sz="2600">
                <a:latin typeface="Calibri" charset="0"/>
                <a:cs typeface="MS PGothic" charset="0"/>
              </a:rPr>
              <a:t>Develop Evaluation Procedures and data sheets</a:t>
            </a:r>
          </a:p>
          <a:p>
            <a:pPr lvl="2">
              <a:lnSpc>
                <a:spcPct val="90000"/>
              </a:lnSpc>
            </a:pPr>
            <a:r>
              <a:rPr lang="en-US" sz="2600">
                <a:latin typeface="Calibri" charset="0"/>
                <a:cs typeface="MS PGothic" charset="0"/>
              </a:rPr>
              <a:t>Use a data sheet that is set up to take data efficiently and clearly - checklists/tallies- with correct measurement that aligns with the language of the goal/objectives</a:t>
            </a:r>
          </a:p>
        </p:txBody>
      </p:sp>
    </p:spTree>
    <p:extLst>
      <p:ext uri="{BB962C8B-B14F-4D97-AF65-F5344CB8AC3E}">
        <p14:creationId xmlns:p14="http://schemas.microsoft.com/office/powerpoint/2010/main" val="9708513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554163"/>
            <a:ext cx="878522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2"/>
          <p:cNvSpPr>
            <a:spLocks noGrp="1"/>
          </p:cNvSpPr>
          <p:nvPr>
            <p:ph type="title"/>
          </p:nvPr>
        </p:nvSpPr>
        <p:spPr/>
        <p:txBody>
          <a:bodyPr/>
          <a:lstStyle/>
          <a:p>
            <a:r>
              <a:rPr lang="en-US">
                <a:latin typeface="Calibri" charset="0"/>
              </a:rPr>
              <a:t>Step 7 in your F-BSP Protocol</a:t>
            </a:r>
          </a:p>
        </p:txBody>
      </p:sp>
    </p:spTree>
    <p:extLst>
      <p:ext uri="{BB962C8B-B14F-4D97-AF65-F5344CB8AC3E}">
        <p14:creationId xmlns:p14="http://schemas.microsoft.com/office/powerpoint/2010/main" val="410828913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a:latin typeface="Calibri" charset="0"/>
              </a:rPr>
              <a:t>Step 8 in your F-BSP Protocol</a:t>
            </a:r>
          </a:p>
        </p:txBody>
      </p:sp>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21"/>
          <p:cNvSpPr>
            <a:spLocks noChangeArrowheads="1"/>
          </p:cNvSpPr>
          <p:nvPr/>
        </p:nvSpPr>
        <p:spPr bwMode="auto">
          <a:xfrm>
            <a:off x="-14288" y="1544638"/>
            <a:ext cx="2300288" cy="785812"/>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21"/>
          <p:cNvSpPr>
            <a:spLocks noChangeArrowheads="1"/>
          </p:cNvSpPr>
          <p:nvPr/>
        </p:nvSpPr>
        <p:spPr bwMode="auto">
          <a:xfrm>
            <a:off x="-14288" y="4886325"/>
            <a:ext cx="2493963" cy="806450"/>
          </a:xfrm>
          <a:prstGeom prst="ellipse">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15016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2C8799F-2E3B-3B4E-B568-6B71CF5DBB76}" type="slidenum">
              <a:rPr lang="en-US" sz="1400">
                <a:latin typeface="Arial" charset="0"/>
                <a:cs typeface="Arial" charset="0"/>
              </a:rPr>
              <a:pPr fontAlgn="base">
                <a:spcBef>
                  <a:spcPct val="0"/>
                </a:spcBef>
                <a:spcAft>
                  <a:spcPct val="0"/>
                </a:spcAft>
              </a:pPr>
              <a:t>59</a:t>
            </a:fld>
            <a:endParaRPr lang="en-US" sz="1400">
              <a:latin typeface="Arial" charset="0"/>
              <a:cs typeface="Arial" charset="0"/>
            </a:endParaRPr>
          </a:p>
        </p:txBody>
      </p:sp>
      <p:sp>
        <p:nvSpPr>
          <p:cNvPr id="6146" name="Rectangle 2"/>
          <p:cNvSpPr>
            <a:spLocks noGrp="1" noChangeArrowheads="1"/>
          </p:cNvSpPr>
          <p:nvPr>
            <p:ph type="title"/>
          </p:nvPr>
        </p:nvSpPr>
        <p:spPr>
          <a:xfrm>
            <a:off x="304800" y="76200"/>
            <a:ext cx="8534400" cy="1143000"/>
          </a:xfrm>
        </p:spPr>
        <p:txBody>
          <a:bodyPr/>
          <a:lstStyle/>
          <a:p>
            <a:r>
              <a:rPr lang="en-US">
                <a:solidFill>
                  <a:srgbClr val="0000FF"/>
                </a:solidFill>
                <a:latin typeface="Calibri" charset="0"/>
              </a:rPr>
              <a:t>Evaluation</a:t>
            </a:r>
            <a:r>
              <a:rPr lang="en-US">
                <a:latin typeface="Calibri" charset="0"/>
              </a:rPr>
              <a:t> Planning </a:t>
            </a:r>
          </a:p>
        </p:txBody>
      </p:sp>
      <p:sp>
        <p:nvSpPr>
          <p:cNvPr id="6147" name="Rectangle 3"/>
          <p:cNvSpPr>
            <a:spLocks noGrp="1" noChangeArrowheads="1"/>
          </p:cNvSpPr>
          <p:nvPr>
            <p:ph type="body" idx="1"/>
          </p:nvPr>
        </p:nvSpPr>
        <p:spPr>
          <a:xfrm>
            <a:off x="457200" y="1371600"/>
            <a:ext cx="8229600" cy="4800600"/>
          </a:xfrm>
        </p:spPr>
        <p:txBody>
          <a:bodyPr/>
          <a:lstStyle/>
          <a:p>
            <a:pPr>
              <a:lnSpc>
                <a:spcPct val="90000"/>
              </a:lnSpc>
              <a:spcAft>
                <a:spcPct val="50000"/>
              </a:spcAft>
            </a:pPr>
            <a:r>
              <a:rPr lang="en-US" dirty="0">
                <a:latin typeface="Calibri" charset="0"/>
              </a:rPr>
              <a:t>The team leader will ensure that the </a:t>
            </a:r>
            <a:r>
              <a:rPr lang="en-US" dirty="0" smtClean="0">
                <a:latin typeface="Calibri" charset="0"/>
              </a:rPr>
              <a:t>BSP </a:t>
            </a:r>
            <a:r>
              <a:rPr lang="en-US" dirty="0">
                <a:latin typeface="Calibri" charset="0"/>
              </a:rPr>
              <a:t>includes an evaluation plan with:</a:t>
            </a:r>
          </a:p>
          <a:p>
            <a:pPr lvl="1">
              <a:lnSpc>
                <a:spcPct val="90000"/>
              </a:lnSpc>
            </a:pPr>
            <a:r>
              <a:rPr lang="en-US" dirty="0">
                <a:latin typeface="Calibri" charset="0"/>
                <a:cs typeface="MS PGothic" charset="0"/>
              </a:rPr>
              <a:t>A short-term goal that is reasonable based on current performance</a:t>
            </a:r>
          </a:p>
          <a:p>
            <a:pPr lvl="1">
              <a:lnSpc>
                <a:spcPct val="90000"/>
              </a:lnSpc>
            </a:pPr>
            <a:r>
              <a:rPr lang="en-US" dirty="0">
                <a:latin typeface="Calibri" charset="0"/>
                <a:cs typeface="MS PGothic" charset="0"/>
              </a:rPr>
              <a:t>A long-term goal focused on increasing desired behavior</a:t>
            </a:r>
          </a:p>
          <a:p>
            <a:pPr lvl="1">
              <a:lnSpc>
                <a:spcPct val="90000"/>
              </a:lnSpc>
            </a:pPr>
            <a:r>
              <a:rPr lang="en-US" dirty="0">
                <a:latin typeface="Calibri" charset="0"/>
                <a:cs typeface="MS PGothic" charset="0"/>
              </a:rPr>
              <a:t>Specific activities/procedures that will be used to evaluate progress</a:t>
            </a:r>
          </a:p>
          <a:p>
            <a:pPr lvl="1">
              <a:lnSpc>
                <a:spcPct val="90000"/>
              </a:lnSpc>
            </a:pPr>
            <a:r>
              <a:rPr lang="en-US" dirty="0">
                <a:latin typeface="Calibri" charset="0"/>
                <a:cs typeface="MS PGothic" charset="0"/>
              </a:rPr>
              <a:t>A </a:t>
            </a:r>
            <a:r>
              <a:rPr lang="en-US" u="sng" dirty="0">
                <a:solidFill>
                  <a:srgbClr val="0000FF"/>
                </a:solidFill>
                <a:latin typeface="Calibri" charset="0"/>
                <a:cs typeface="MS PGothic" charset="0"/>
              </a:rPr>
              <a:t>specified date</a:t>
            </a:r>
            <a:r>
              <a:rPr lang="en-US" dirty="0">
                <a:solidFill>
                  <a:srgbClr val="0000FF"/>
                </a:solidFill>
                <a:latin typeface="Calibri" charset="0"/>
                <a:cs typeface="MS PGothic" charset="0"/>
              </a:rPr>
              <a:t> </a:t>
            </a:r>
            <a:r>
              <a:rPr lang="en-US" dirty="0">
                <a:latin typeface="Calibri" charset="0"/>
                <a:cs typeface="MS PGothic" charset="0"/>
              </a:rPr>
              <a:t>when the team will next meet to review progress</a:t>
            </a:r>
          </a:p>
          <a:p>
            <a:pPr lvl="1">
              <a:lnSpc>
                <a:spcPct val="90000"/>
              </a:lnSpc>
            </a:pPr>
            <a:endParaRPr lang="en-US" dirty="0">
              <a:latin typeface="Calibri" charset="0"/>
              <a:cs typeface="MS PGothic" charset="0"/>
            </a:endParaRPr>
          </a:p>
          <a:p>
            <a:pPr>
              <a:lnSpc>
                <a:spcPct val="90000"/>
              </a:lnSpc>
            </a:pPr>
            <a:endParaRPr lang="en-US" dirty="0">
              <a:latin typeface="Calibri" charset="0"/>
            </a:endParaRPr>
          </a:p>
        </p:txBody>
      </p:sp>
      <p:sp>
        <p:nvSpPr>
          <p:cNvPr id="87045" name="Line 5"/>
          <p:cNvSpPr>
            <a:spLocks noChangeShapeType="1"/>
          </p:cNvSpPr>
          <p:nvPr/>
        </p:nvSpPr>
        <p:spPr bwMode="auto">
          <a:xfrm>
            <a:off x="609600" y="11430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27829606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pPr eaLnBrk="1" hangingPunct="1"/>
            <a:r>
              <a:rPr lang="en-US" b="1" dirty="0">
                <a:solidFill>
                  <a:srgbClr val="000000"/>
                </a:solidFill>
                <a:latin typeface="Calibri" charset="0"/>
              </a:rPr>
              <a:t>Group </a:t>
            </a:r>
            <a:r>
              <a:rPr lang="en-US" b="1" dirty="0" smtClean="0">
                <a:solidFill>
                  <a:srgbClr val="000000"/>
                </a:solidFill>
                <a:latin typeface="Calibri" charset="0"/>
              </a:rPr>
              <a:t>Share: </a:t>
            </a:r>
            <a:br>
              <a:rPr lang="en-US" b="1" dirty="0" smtClean="0">
                <a:solidFill>
                  <a:srgbClr val="000000"/>
                </a:solidFill>
                <a:latin typeface="Calibri" charset="0"/>
              </a:rPr>
            </a:br>
            <a:r>
              <a:rPr lang="en-US" b="1" dirty="0" smtClean="0">
                <a:solidFill>
                  <a:srgbClr val="000000"/>
                </a:solidFill>
                <a:latin typeface="Calibri" charset="0"/>
              </a:rPr>
              <a:t>Tell us about your student!</a:t>
            </a:r>
            <a:endParaRPr lang="en-US" b="1" dirty="0">
              <a:solidFill>
                <a:srgbClr val="000000"/>
              </a:solidFill>
              <a:latin typeface="Calibri" charset="0"/>
            </a:endParaRPr>
          </a:p>
        </p:txBody>
      </p:sp>
      <p:sp>
        <p:nvSpPr>
          <p:cNvPr id="35842" name="Vertical Text Placeholder 2"/>
          <p:cNvSpPr>
            <a:spLocks noGrp="1"/>
          </p:cNvSpPr>
          <p:nvPr>
            <p:ph idx="1"/>
          </p:nvPr>
        </p:nvSpPr>
        <p:spPr>
          <a:xfrm>
            <a:off x="457200" y="1998132"/>
            <a:ext cx="8229600" cy="4707467"/>
          </a:xfrm>
        </p:spPr>
        <p:txBody>
          <a:bodyPr>
            <a:normAutofit fontScale="92500" lnSpcReduction="10000"/>
          </a:bodyPr>
          <a:lstStyle/>
          <a:p>
            <a:pPr eaLnBrk="1" hangingPunct="1">
              <a:buFont typeface="Arial" charset="0"/>
              <a:buNone/>
            </a:pPr>
            <a:r>
              <a:rPr lang="en-US" sz="3800" b="1" dirty="0" smtClean="0">
                <a:latin typeface="Calibri" charset="0"/>
              </a:rPr>
              <a:t>What </a:t>
            </a:r>
            <a:r>
              <a:rPr lang="en-US" sz="3800" b="1" dirty="0">
                <a:latin typeface="Calibri" charset="0"/>
              </a:rPr>
              <a:t>is the:</a:t>
            </a:r>
          </a:p>
          <a:p>
            <a:pPr eaLnBrk="1" hangingPunct="1">
              <a:buFont typeface="Arial" charset="0"/>
              <a:buNone/>
            </a:pPr>
            <a:endParaRPr lang="en-US" sz="1200" dirty="0">
              <a:latin typeface="Calibri" charset="0"/>
            </a:endParaRPr>
          </a:p>
          <a:p>
            <a:pPr marL="400050" lvl="1" indent="0">
              <a:spcBef>
                <a:spcPct val="0"/>
              </a:spcBef>
              <a:buNone/>
            </a:pPr>
            <a:r>
              <a:rPr lang="en-US" sz="3200" dirty="0">
                <a:latin typeface="Calibri" charset="0"/>
              </a:rPr>
              <a:t>Observable behavior</a:t>
            </a:r>
            <a:r>
              <a:rPr lang="en-US" sz="3200" dirty="0" smtClean="0">
                <a:latin typeface="Calibri" charset="0"/>
              </a:rPr>
              <a:t>?</a:t>
            </a:r>
          </a:p>
          <a:p>
            <a:pPr marL="400050" lvl="1" indent="0">
              <a:spcBef>
                <a:spcPct val="0"/>
              </a:spcBef>
              <a:buNone/>
            </a:pPr>
            <a:endParaRPr lang="en-US" sz="3200" dirty="0">
              <a:latin typeface="Calibri" charset="0"/>
            </a:endParaRPr>
          </a:p>
          <a:p>
            <a:pPr marL="400050" lvl="1" indent="0">
              <a:spcBef>
                <a:spcPct val="0"/>
              </a:spcBef>
              <a:buNone/>
            </a:pPr>
            <a:r>
              <a:rPr lang="en-US" sz="3200" dirty="0">
                <a:latin typeface="Calibri" charset="0"/>
              </a:rPr>
              <a:t>Antecedent</a:t>
            </a:r>
            <a:r>
              <a:rPr lang="en-US" sz="3200" dirty="0" smtClean="0">
                <a:latin typeface="Calibri" charset="0"/>
              </a:rPr>
              <a:t>?</a:t>
            </a:r>
          </a:p>
          <a:p>
            <a:pPr marL="400050" lvl="1" indent="0">
              <a:spcBef>
                <a:spcPct val="0"/>
              </a:spcBef>
              <a:buNone/>
            </a:pPr>
            <a:endParaRPr lang="en-US" sz="3200" dirty="0">
              <a:latin typeface="Calibri" charset="0"/>
            </a:endParaRPr>
          </a:p>
          <a:p>
            <a:pPr marL="400050" lvl="1" indent="0">
              <a:spcBef>
                <a:spcPct val="0"/>
              </a:spcBef>
              <a:buNone/>
            </a:pPr>
            <a:r>
              <a:rPr lang="en-US" sz="3200" dirty="0">
                <a:latin typeface="Calibri" charset="0"/>
              </a:rPr>
              <a:t>Setting Event</a:t>
            </a:r>
            <a:r>
              <a:rPr lang="en-US" sz="3200" dirty="0" smtClean="0">
                <a:latin typeface="Calibri" charset="0"/>
              </a:rPr>
              <a:t>?</a:t>
            </a:r>
          </a:p>
          <a:p>
            <a:pPr marL="400050" lvl="1" indent="0">
              <a:spcBef>
                <a:spcPct val="0"/>
              </a:spcBef>
              <a:buNone/>
            </a:pPr>
            <a:endParaRPr lang="en-US" sz="3200" dirty="0">
              <a:latin typeface="Calibri" charset="0"/>
            </a:endParaRPr>
          </a:p>
          <a:p>
            <a:pPr marL="400050" lvl="1" indent="0">
              <a:spcBef>
                <a:spcPct val="0"/>
              </a:spcBef>
              <a:buNone/>
            </a:pPr>
            <a:r>
              <a:rPr lang="en-US" sz="3200" dirty="0">
                <a:latin typeface="Calibri" charset="0"/>
              </a:rPr>
              <a:t>Consequences</a:t>
            </a:r>
            <a:r>
              <a:rPr lang="en-US" sz="3200" dirty="0" smtClean="0">
                <a:latin typeface="Calibri" charset="0"/>
              </a:rPr>
              <a:t>?</a:t>
            </a:r>
          </a:p>
          <a:p>
            <a:pPr marL="400050" lvl="1" indent="0">
              <a:spcBef>
                <a:spcPct val="0"/>
              </a:spcBef>
              <a:buNone/>
            </a:pPr>
            <a:endParaRPr lang="en-US" sz="3200" dirty="0">
              <a:latin typeface="Calibri" charset="0"/>
            </a:endParaRPr>
          </a:p>
          <a:p>
            <a:pPr marL="400050" lvl="1" indent="0">
              <a:spcBef>
                <a:spcPct val="0"/>
              </a:spcBef>
              <a:buNone/>
            </a:pPr>
            <a:r>
              <a:rPr lang="en-US" sz="3200" dirty="0">
                <a:latin typeface="Calibri" charset="0"/>
              </a:rPr>
              <a:t>Hypothesis of Function of Behavior</a:t>
            </a:r>
            <a:r>
              <a:rPr lang="en-US" sz="3200" dirty="0" smtClean="0">
                <a:latin typeface="Calibri" charset="0"/>
              </a:rPr>
              <a:t>?</a:t>
            </a:r>
            <a:endParaRPr lang="en-US" sz="3200" dirty="0">
              <a:latin typeface="Calibri" charset="0"/>
            </a:endParaRPr>
          </a:p>
        </p:txBody>
      </p:sp>
    </p:spTree>
    <p:extLst>
      <p:ext uri="{BB962C8B-B14F-4D97-AF65-F5344CB8AC3E}">
        <p14:creationId xmlns:p14="http://schemas.microsoft.com/office/powerpoint/2010/main" val="22934344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228600" y="152400"/>
            <a:ext cx="8686800" cy="1371600"/>
          </a:xfrm>
        </p:spPr>
        <p:txBody>
          <a:bodyPr/>
          <a:lstStyle/>
          <a:p>
            <a:r>
              <a:rPr lang="en-US" sz="4000">
                <a:latin typeface="Calibri" charset="0"/>
              </a:rPr>
              <a:t>Use </a:t>
            </a:r>
            <a:r>
              <a:rPr lang="en-US" sz="4000" u="sng">
                <a:latin typeface="Calibri" charset="0"/>
              </a:rPr>
              <a:t>Competing Behavior Pathway</a:t>
            </a:r>
            <a:r>
              <a:rPr lang="en-US" sz="4000">
                <a:latin typeface="Calibri" charset="0"/>
              </a:rPr>
              <a:t> to Identify Goals</a:t>
            </a:r>
          </a:p>
        </p:txBody>
      </p:sp>
      <p:sp>
        <p:nvSpPr>
          <p:cNvPr id="7170" name="Text Box 3"/>
          <p:cNvSpPr txBox="1">
            <a:spLocks noChangeArrowheads="1"/>
          </p:cNvSpPr>
          <p:nvPr/>
        </p:nvSpPr>
        <p:spPr bwMode="auto">
          <a:xfrm>
            <a:off x="6735763" y="2590800"/>
            <a:ext cx="1819275"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000">
                <a:latin typeface="Arial" charset="0"/>
                <a:cs typeface="Arial" charset="0"/>
              </a:rPr>
              <a:t>Typical Consequence</a:t>
            </a:r>
          </a:p>
        </p:txBody>
      </p:sp>
      <p:sp>
        <p:nvSpPr>
          <p:cNvPr id="7171" name="Text Box 4"/>
          <p:cNvSpPr txBox="1">
            <a:spLocks noChangeArrowheads="1"/>
          </p:cNvSpPr>
          <p:nvPr/>
        </p:nvSpPr>
        <p:spPr bwMode="auto">
          <a:xfrm>
            <a:off x="6735763" y="3733800"/>
            <a:ext cx="1819275"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000">
                <a:latin typeface="Arial" charset="0"/>
                <a:cs typeface="Arial" charset="0"/>
              </a:rPr>
              <a:t>Maintaining Consequence</a:t>
            </a:r>
          </a:p>
        </p:txBody>
      </p:sp>
      <p:sp>
        <p:nvSpPr>
          <p:cNvPr id="7172" name="Text Box 5"/>
          <p:cNvSpPr txBox="1">
            <a:spLocks noChangeArrowheads="1"/>
          </p:cNvSpPr>
          <p:nvPr/>
        </p:nvSpPr>
        <p:spPr bwMode="auto">
          <a:xfrm>
            <a:off x="4743450" y="2586038"/>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400" b="1" u="sng">
                <a:latin typeface="Arial" charset="0"/>
                <a:cs typeface="Arial" charset="0"/>
              </a:rPr>
              <a:t>Desired Behavior</a:t>
            </a:r>
            <a:endParaRPr lang="en-US" sz="2400" u="sng">
              <a:latin typeface="Arial" charset="0"/>
              <a:cs typeface="Arial" charset="0"/>
            </a:endParaRPr>
          </a:p>
        </p:txBody>
      </p:sp>
      <p:sp>
        <p:nvSpPr>
          <p:cNvPr id="7173" name="Text Box 6"/>
          <p:cNvSpPr txBox="1">
            <a:spLocks noChangeArrowheads="1"/>
          </p:cNvSpPr>
          <p:nvPr/>
        </p:nvSpPr>
        <p:spPr bwMode="auto">
          <a:xfrm>
            <a:off x="4743450" y="3733800"/>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400" b="1" u="sng">
                <a:latin typeface="Arial" charset="0"/>
                <a:cs typeface="Arial" charset="0"/>
              </a:rPr>
              <a:t>Problem Behavior</a:t>
            </a:r>
            <a:endParaRPr lang="en-US" sz="2400" u="sng">
              <a:latin typeface="Arial" charset="0"/>
              <a:cs typeface="Arial" charset="0"/>
            </a:endParaRPr>
          </a:p>
        </p:txBody>
      </p:sp>
      <p:sp>
        <p:nvSpPr>
          <p:cNvPr id="7174" name="Text Box 7"/>
          <p:cNvSpPr txBox="1">
            <a:spLocks noChangeArrowheads="1"/>
          </p:cNvSpPr>
          <p:nvPr/>
        </p:nvSpPr>
        <p:spPr bwMode="auto">
          <a:xfrm>
            <a:off x="4743450" y="4876800"/>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400" b="1" u="sng">
                <a:latin typeface="Arial" charset="0"/>
                <a:cs typeface="Arial" charset="0"/>
              </a:rPr>
              <a:t>Alternate Behavior</a:t>
            </a:r>
            <a:endParaRPr lang="en-US" sz="2400" u="sng">
              <a:latin typeface="Arial" charset="0"/>
              <a:cs typeface="Arial" charset="0"/>
            </a:endParaRPr>
          </a:p>
        </p:txBody>
      </p:sp>
      <p:sp>
        <p:nvSpPr>
          <p:cNvPr id="7175" name="Text Box 8"/>
          <p:cNvSpPr txBox="1">
            <a:spLocks noChangeArrowheads="1"/>
          </p:cNvSpPr>
          <p:nvPr/>
        </p:nvSpPr>
        <p:spPr bwMode="auto">
          <a:xfrm>
            <a:off x="2751138" y="3729038"/>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000">
                <a:latin typeface="Arial" charset="0"/>
                <a:cs typeface="Arial" charset="0"/>
              </a:rPr>
              <a:t>Antecedent</a:t>
            </a:r>
          </a:p>
        </p:txBody>
      </p:sp>
      <p:sp>
        <p:nvSpPr>
          <p:cNvPr id="7176" name="Text Box 9"/>
          <p:cNvSpPr txBox="1">
            <a:spLocks noChangeArrowheads="1"/>
          </p:cNvSpPr>
          <p:nvPr/>
        </p:nvSpPr>
        <p:spPr bwMode="auto">
          <a:xfrm>
            <a:off x="914400" y="3729038"/>
            <a:ext cx="1447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spcBef>
                <a:spcPct val="50000"/>
              </a:spcBef>
            </a:pPr>
            <a:r>
              <a:rPr lang="en-US" sz="2400">
                <a:latin typeface="Arial" charset="0"/>
                <a:cs typeface="Arial" charset="0"/>
              </a:rPr>
              <a:t>Setting Event</a:t>
            </a:r>
          </a:p>
        </p:txBody>
      </p:sp>
      <p:sp>
        <p:nvSpPr>
          <p:cNvPr id="7177" name="Text Box 18"/>
          <p:cNvSpPr txBox="1">
            <a:spLocks noChangeArrowheads="1"/>
          </p:cNvSpPr>
          <p:nvPr/>
        </p:nvSpPr>
        <p:spPr bwMode="auto">
          <a:xfrm>
            <a:off x="381000" y="31242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spcBef>
                <a:spcPct val="50000"/>
              </a:spcBef>
            </a:pPr>
            <a:r>
              <a:rPr lang="en-US" sz="2000" b="1">
                <a:latin typeface="Arial" charset="0"/>
                <a:cs typeface="Arial" charset="0"/>
              </a:rPr>
              <a:t>Routine: </a:t>
            </a:r>
          </a:p>
        </p:txBody>
      </p:sp>
      <p:sp>
        <p:nvSpPr>
          <p:cNvPr id="7178" name="Line 19"/>
          <p:cNvSpPr>
            <a:spLocks noChangeShapeType="1"/>
          </p:cNvSpPr>
          <p:nvPr/>
        </p:nvSpPr>
        <p:spPr bwMode="auto">
          <a:xfrm>
            <a:off x="2362200" y="4114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Line 19"/>
          <p:cNvSpPr>
            <a:spLocks noChangeShapeType="1"/>
          </p:cNvSpPr>
          <p:nvPr/>
        </p:nvSpPr>
        <p:spPr bwMode="auto">
          <a:xfrm>
            <a:off x="4343400" y="4114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0" name="Line 19"/>
          <p:cNvSpPr>
            <a:spLocks noChangeShapeType="1"/>
          </p:cNvSpPr>
          <p:nvPr/>
        </p:nvSpPr>
        <p:spPr bwMode="auto">
          <a:xfrm>
            <a:off x="6353175" y="4114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Line 19"/>
          <p:cNvSpPr>
            <a:spLocks noChangeShapeType="1"/>
          </p:cNvSpPr>
          <p:nvPr/>
        </p:nvSpPr>
        <p:spPr bwMode="auto">
          <a:xfrm>
            <a:off x="6372225" y="3048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25"/>
          <p:cNvSpPr>
            <a:spLocks noChangeShapeType="1"/>
          </p:cNvSpPr>
          <p:nvPr/>
        </p:nvSpPr>
        <p:spPr bwMode="auto">
          <a:xfrm flipV="1">
            <a:off x="3657600" y="30480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Line 25"/>
          <p:cNvSpPr>
            <a:spLocks noChangeShapeType="1"/>
          </p:cNvSpPr>
          <p:nvPr/>
        </p:nvSpPr>
        <p:spPr bwMode="auto">
          <a:xfrm>
            <a:off x="3810000" y="4724400"/>
            <a:ext cx="838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4" name="Line 25"/>
          <p:cNvSpPr>
            <a:spLocks noChangeShapeType="1"/>
          </p:cNvSpPr>
          <p:nvPr/>
        </p:nvSpPr>
        <p:spPr bwMode="auto">
          <a:xfrm flipV="1">
            <a:off x="6400800" y="4800600"/>
            <a:ext cx="685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Oval 29"/>
          <p:cNvSpPr>
            <a:spLocks noChangeArrowheads="1"/>
          </p:cNvSpPr>
          <p:nvPr/>
        </p:nvSpPr>
        <p:spPr bwMode="auto">
          <a:xfrm>
            <a:off x="4648200" y="4724400"/>
            <a:ext cx="1752600" cy="137160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MS PGothic" charset="0"/>
              <a:cs typeface="Arial" charset="0"/>
            </a:endParaRPr>
          </a:p>
        </p:txBody>
      </p:sp>
      <p:sp>
        <p:nvSpPr>
          <p:cNvPr id="59422" name="Oval 30"/>
          <p:cNvSpPr>
            <a:spLocks noChangeArrowheads="1"/>
          </p:cNvSpPr>
          <p:nvPr/>
        </p:nvSpPr>
        <p:spPr bwMode="auto">
          <a:xfrm>
            <a:off x="4648200" y="2362200"/>
            <a:ext cx="1752600" cy="137160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MS PGothic" charset="0"/>
              <a:cs typeface="Arial" charset="0"/>
            </a:endParaRPr>
          </a:p>
        </p:txBody>
      </p:sp>
      <p:sp>
        <p:nvSpPr>
          <p:cNvPr id="59427" name="Line 35"/>
          <p:cNvSpPr>
            <a:spLocks noChangeShapeType="1"/>
          </p:cNvSpPr>
          <p:nvPr/>
        </p:nvSpPr>
        <p:spPr bwMode="auto">
          <a:xfrm>
            <a:off x="3886200" y="2362200"/>
            <a:ext cx="762000" cy="3810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
        <p:nvSpPr>
          <p:cNvPr id="59428" name="Text Box 36"/>
          <p:cNvSpPr txBox="1">
            <a:spLocks noChangeArrowheads="1"/>
          </p:cNvSpPr>
          <p:nvPr/>
        </p:nvSpPr>
        <p:spPr bwMode="auto">
          <a:xfrm>
            <a:off x="1981200" y="2057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defRPr/>
            </a:pPr>
            <a:r>
              <a:rPr lang="en-US" sz="1800" b="1" smtClean="0">
                <a:latin typeface="Arial" charset="0"/>
                <a:cs typeface="Arial" charset="0"/>
              </a:rPr>
              <a:t>Long-term goal</a:t>
            </a:r>
          </a:p>
        </p:txBody>
      </p:sp>
      <p:sp>
        <p:nvSpPr>
          <p:cNvPr id="59429" name="Text Box 37"/>
          <p:cNvSpPr txBox="1">
            <a:spLocks noChangeArrowheads="1"/>
          </p:cNvSpPr>
          <p:nvPr/>
        </p:nvSpPr>
        <p:spPr bwMode="auto">
          <a:xfrm>
            <a:off x="7086600" y="5638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defRPr/>
            </a:pPr>
            <a:r>
              <a:rPr lang="en-US" sz="1800" b="1" smtClean="0">
                <a:latin typeface="Arial" charset="0"/>
                <a:cs typeface="Arial" charset="0"/>
              </a:rPr>
              <a:t>Short-term goal</a:t>
            </a:r>
          </a:p>
        </p:txBody>
      </p:sp>
      <p:sp>
        <p:nvSpPr>
          <p:cNvPr id="59430" name="Line 38"/>
          <p:cNvSpPr>
            <a:spLocks noChangeShapeType="1"/>
          </p:cNvSpPr>
          <p:nvPr/>
        </p:nvSpPr>
        <p:spPr bwMode="auto">
          <a:xfrm flipH="1" flipV="1">
            <a:off x="6477000" y="5486400"/>
            <a:ext cx="609600" cy="304800"/>
          </a:xfrm>
          <a:prstGeom prst="line">
            <a:avLst/>
          </a:prstGeom>
          <a:noFill/>
          <a:ln w="508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
        <p:nvSpPr>
          <p:cNvPr id="59431" name="Rectangle 39"/>
          <p:cNvSpPr>
            <a:spLocks noChangeArrowheads="1"/>
          </p:cNvSpPr>
          <p:nvPr/>
        </p:nvSpPr>
        <p:spPr bwMode="auto">
          <a:xfrm>
            <a:off x="1905000" y="1981200"/>
            <a:ext cx="1905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MS PGothic" charset="0"/>
              <a:cs typeface="Arial" charset="0"/>
            </a:endParaRPr>
          </a:p>
        </p:txBody>
      </p:sp>
      <p:sp>
        <p:nvSpPr>
          <p:cNvPr id="59432" name="Rectangle 40"/>
          <p:cNvSpPr>
            <a:spLocks noChangeArrowheads="1"/>
          </p:cNvSpPr>
          <p:nvPr/>
        </p:nvSpPr>
        <p:spPr bwMode="auto">
          <a:xfrm>
            <a:off x="7086600" y="5562600"/>
            <a:ext cx="1905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Arial" charset="0"/>
              <a:ea typeface="MS PGothic" charset="0"/>
              <a:cs typeface="Arial" charset="0"/>
            </a:endParaRPr>
          </a:p>
        </p:txBody>
      </p:sp>
    </p:spTree>
    <p:extLst>
      <p:ext uri="{BB962C8B-B14F-4D97-AF65-F5344CB8AC3E}">
        <p14:creationId xmlns:p14="http://schemas.microsoft.com/office/powerpoint/2010/main" val="3374273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432"/>
                                        </p:tgtEl>
                                        <p:attrNameLst>
                                          <p:attrName>style.visibility</p:attrName>
                                        </p:attrNameLst>
                                      </p:cBhvr>
                                      <p:to>
                                        <p:strVal val="visible"/>
                                      </p:to>
                                    </p:set>
                                    <p:anim calcmode="lin" valueType="num">
                                      <p:cBhvr additive="base">
                                        <p:cTn id="7" dur="500" fill="hold"/>
                                        <p:tgtEl>
                                          <p:spTgt spid="59432"/>
                                        </p:tgtEl>
                                        <p:attrNameLst>
                                          <p:attrName>ppt_x</p:attrName>
                                        </p:attrNameLst>
                                      </p:cBhvr>
                                      <p:tavLst>
                                        <p:tav tm="0">
                                          <p:val>
                                            <p:strVal val="#ppt_x"/>
                                          </p:val>
                                        </p:tav>
                                        <p:tav tm="100000">
                                          <p:val>
                                            <p:strVal val="#ppt_x"/>
                                          </p:val>
                                        </p:tav>
                                      </p:tavLst>
                                    </p:anim>
                                    <p:anim calcmode="lin" valueType="num">
                                      <p:cBhvr additive="base">
                                        <p:cTn id="8" dur="500" fill="hold"/>
                                        <p:tgtEl>
                                          <p:spTgt spid="594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429"/>
                                        </p:tgtEl>
                                        <p:attrNameLst>
                                          <p:attrName>style.visibility</p:attrName>
                                        </p:attrNameLst>
                                      </p:cBhvr>
                                      <p:to>
                                        <p:strVal val="visible"/>
                                      </p:to>
                                    </p:set>
                                    <p:anim calcmode="lin" valueType="num">
                                      <p:cBhvr additive="base">
                                        <p:cTn id="11" dur="500" fill="hold"/>
                                        <p:tgtEl>
                                          <p:spTgt spid="59429"/>
                                        </p:tgtEl>
                                        <p:attrNameLst>
                                          <p:attrName>ppt_x</p:attrName>
                                        </p:attrNameLst>
                                      </p:cBhvr>
                                      <p:tavLst>
                                        <p:tav tm="0">
                                          <p:val>
                                            <p:strVal val="#ppt_x"/>
                                          </p:val>
                                        </p:tav>
                                        <p:tav tm="100000">
                                          <p:val>
                                            <p:strVal val="#ppt_x"/>
                                          </p:val>
                                        </p:tav>
                                      </p:tavLst>
                                    </p:anim>
                                    <p:anim calcmode="lin" valueType="num">
                                      <p:cBhvr additive="base">
                                        <p:cTn id="12" dur="500" fill="hold"/>
                                        <p:tgtEl>
                                          <p:spTgt spid="594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430"/>
                                        </p:tgtEl>
                                        <p:attrNameLst>
                                          <p:attrName>style.visibility</p:attrName>
                                        </p:attrNameLst>
                                      </p:cBhvr>
                                      <p:to>
                                        <p:strVal val="visible"/>
                                      </p:to>
                                    </p:set>
                                    <p:anim calcmode="lin" valueType="num">
                                      <p:cBhvr additive="base">
                                        <p:cTn id="15" dur="500" fill="hold"/>
                                        <p:tgtEl>
                                          <p:spTgt spid="59430"/>
                                        </p:tgtEl>
                                        <p:attrNameLst>
                                          <p:attrName>ppt_x</p:attrName>
                                        </p:attrNameLst>
                                      </p:cBhvr>
                                      <p:tavLst>
                                        <p:tav tm="0">
                                          <p:val>
                                            <p:strVal val="#ppt_x"/>
                                          </p:val>
                                        </p:tav>
                                        <p:tav tm="100000">
                                          <p:val>
                                            <p:strVal val="#ppt_x"/>
                                          </p:val>
                                        </p:tav>
                                      </p:tavLst>
                                    </p:anim>
                                    <p:anim calcmode="lin" valueType="num">
                                      <p:cBhvr additive="base">
                                        <p:cTn id="16" dur="500" fill="hold"/>
                                        <p:tgtEl>
                                          <p:spTgt spid="594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421"/>
                                        </p:tgtEl>
                                        <p:attrNameLst>
                                          <p:attrName>style.visibility</p:attrName>
                                        </p:attrNameLst>
                                      </p:cBhvr>
                                      <p:to>
                                        <p:strVal val="visible"/>
                                      </p:to>
                                    </p:set>
                                    <p:anim calcmode="lin" valueType="num">
                                      <p:cBhvr additive="base">
                                        <p:cTn id="19" dur="500" fill="hold"/>
                                        <p:tgtEl>
                                          <p:spTgt spid="59421"/>
                                        </p:tgtEl>
                                        <p:attrNameLst>
                                          <p:attrName>ppt_x</p:attrName>
                                        </p:attrNameLst>
                                      </p:cBhvr>
                                      <p:tavLst>
                                        <p:tav tm="0">
                                          <p:val>
                                            <p:strVal val="#ppt_x"/>
                                          </p:val>
                                        </p:tav>
                                        <p:tav tm="100000">
                                          <p:val>
                                            <p:strVal val="#ppt_x"/>
                                          </p:val>
                                        </p:tav>
                                      </p:tavLst>
                                    </p:anim>
                                    <p:anim calcmode="lin" valueType="num">
                                      <p:cBhvr additive="base">
                                        <p:cTn id="20" dur="500" fill="hold"/>
                                        <p:tgtEl>
                                          <p:spTgt spid="594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431"/>
                                        </p:tgtEl>
                                        <p:attrNameLst>
                                          <p:attrName>style.visibility</p:attrName>
                                        </p:attrNameLst>
                                      </p:cBhvr>
                                      <p:to>
                                        <p:strVal val="visible"/>
                                      </p:to>
                                    </p:set>
                                    <p:anim calcmode="lin" valueType="num">
                                      <p:cBhvr additive="base">
                                        <p:cTn id="25" dur="500" fill="hold"/>
                                        <p:tgtEl>
                                          <p:spTgt spid="59431"/>
                                        </p:tgtEl>
                                        <p:attrNameLst>
                                          <p:attrName>ppt_x</p:attrName>
                                        </p:attrNameLst>
                                      </p:cBhvr>
                                      <p:tavLst>
                                        <p:tav tm="0">
                                          <p:val>
                                            <p:strVal val="#ppt_x"/>
                                          </p:val>
                                        </p:tav>
                                        <p:tav tm="100000">
                                          <p:val>
                                            <p:strVal val="#ppt_x"/>
                                          </p:val>
                                        </p:tav>
                                      </p:tavLst>
                                    </p:anim>
                                    <p:anim calcmode="lin" valueType="num">
                                      <p:cBhvr additive="base">
                                        <p:cTn id="26" dur="500" fill="hold"/>
                                        <p:tgtEl>
                                          <p:spTgt spid="5943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428"/>
                                        </p:tgtEl>
                                        <p:attrNameLst>
                                          <p:attrName>style.visibility</p:attrName>
                                        </p:attrNameLst>
                                      </p:cBhvr>
                                      <p:to>
                                        <p:strVal val="visible"/>
                                      </p:to>
                                    </p:set>
                                    <p:anim calcmode="lin" valueType="num">
                                      <p:cBhvr additive="base">
                                        <p:cTn id="29" dur="500" fill="hold"/>
                                        <p:tgtEl>
                                          <p:spTgt spid="59428"/>
                                        </p:tgtEl>
                                        <p:attrNameLst>
                                          <p:attrName>ppt_x</p:attrName>
                                        </p:attrNameLst>
                                      </p:cBhvr>
                                      <p:tavLst>
                                        <p:tav tm="0">
                                          <p:val>
                                            <p:strVal val="#ppt_x"/>
                                          </p:val>
                                        </p:tav>
                                        <p:tav tm="100000">
                                          <p:val>
                                            <p:strVal val="#ppt_x"/>
                                          </p:val>
                                        </p:tav>
                                      </p:tavLst>
                                    </p:anim>
                                    <p:anim calcmode="lin" valueType="num">
                                      <p:cBhvr additive="base">
                                        <p:cTn id="30" dur="500" fill="hold"/>
                                        <p:tgtEl>
                                          <p:spTgt spid="5942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9427"/>
                                        </p:tgtEl>
                                        <p:attrNameLst>
                                          <p:attrName>style.visibility</p:attrName>
                                        </p:attrNameLst>
                                      </p:cBhvr>
                                      <p:to>
                                        <p:strVal val="visible"/>
                                      </p:to>
                                    </p:set>
                                    <p:anim calcmode="lin" valueType="num">
                                      <p:cBhvr additive="base">
                                        <p:cTn id="33" dur="500" fill="hold"/>
                                        <p:tgtEl>
                                          <p:spTgt spid="59427"/>
                                        </p:tgtEl>
                                        <p:attrNameLst>
                                          <p:attrName>ppt_x</p:attrName>
                                        </p:attrNameLst>
                                      </p:cBhvr>
                                      <p:tavLst>
                                        <p:tav tm="0">
                                          <p:val>
                                            <p:strVal val="#ppt_x"/>
                                          </p:val>
                                        </p:tav>
                                        <p:tav tm="100000">
                                          <p:val>
                                            <p:strVal val="#ppt_x"/>
                                          </p:val>
                                        </p:tav>
                                      </p:tavLst>
                                    </p:anim>
                                    <p:anim calcmode="lin" valueType="num">
                                      <p:cBhvr additive="base">
                                        <p:cTn id="34" dur="500" fill="hold"/>
                                        <p:tgtEl>
                                          <p:spTgt spid="594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422"/>
                                        </p:tgtEl>
                                        <p:attrNameLst>
                                          <p:attrName>style.visibility</p:attrName>
                                        </p:attrNameLst>
                                      </p:cBhvr>
                                      <p:to>
                                        <p:strVal val="visible"/>
                                      </p:to>
                                    </p:set>
                                    <p:anim calcmode="lin" valueType="num">
                                      <p:cBhvr additive="base">
                                        <p:cTn id="37" dur="500" fill="hold"/>
                                        <p:tgtEl>
                                          <p:spTgt spid="59422"/>
                                        </p:tgtEl>
                                        <p:attrNameLst>
                                          <p:attrName>ppt_x</p:attrName>
                                        </p:attrNameLst>
                                      </p:cBhvr>
                                      <p:tavLst>
                                        <p:tav tm="0">
                                          <p:val>
                                            <p:strVal val="#ppt_x"/>
                                          </p:val>
                                        </p:tav>
                                        <p:tav tm="100000">
                                          <p:val>
                                            <p:strVal val="#ppt_x"/>
                                          </p:val>
                                        </p:tav>
                                      </p:tavLst>
                                    </p:anim>
                                    <p:anim calcmode="lin" valueType="num">
                                      <p:cBhvr additive="base">
                                        <p:cTn id="38" dur="500" fill="hold"/>
                                        <p:tgtEl>
                                          <p:spTgt spid="59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1" grpId="0" animBg="1"/>
      <p:bldP spid="59422" grpId="0" animBg="1"/>
      <p:bldP spid="59428" grpId="0"/>
      <p:bldP spid="59429" grpId="0"/>
      <p:bldP spid="59431" grpId="0" animBg="1"/>
      <p:bldP spid="5943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786063" y="1066800"/>
            <a:ext cx="53641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auto">
              <a:spcBef>
                <a:spcPts val="0"/>
              </a:spcBef>
              <a:spcAft>
                <a:spcPts val="0"/>
              </a:spcAft>
              <a:defRPr/>
            </a:pPr>
            <a:r>
              <a:rPr lang="en-US" sz="1200" b="1" u="sng">
                <a:latin typeface="Arial" charset="0"/>
                <a:ea typeface="MS PGothic" charset="0"/>
                <a:cs typeface="Times New Roman" charset="0"/>
              </a:rPr>
              <a:t>EVALUATION PLAN </a:t>
            </a:r>
            <a:endParaRPr lang="en-US" sz="1100">
              <a:latin typeface="Arial" charset="0"/>
              <a:ea typeface="MS PGothic" charset="0"/>
              <a:cs typeface="Arial" charset="0"/>
            </a:endParaRPr>
          </a:p>
          <a:p>
            <a:pPr eaLnBrk="0" fontAlgn="auto" hangingPunct="0">
              <a:spcBef>
                <a:spcPts val="0"/>
              </a:spcBef>
              <a:spcAft>
                <a:spcPts val="0"/>
              </a:spcAft>
              <a:defRPr/>
            </a:pPr>
            <a:r>
              <a:rPr lang="en-US" sz="1200" b="1">
                <a:latin typeface="Arial" charset="0"/>
                <a:ea typeface="MS PGothic" charset="0"/>
                <a:cs typeface="Times New Roman" charset="0"/>
              </a:rPr>
              <a:t>Behavioral Goal </a:t>
            </a:r>
            <a:r>
              <a:rPr lang="en-US" sz="1200">
                <a:latin typeface="Arial" charset="0"/>
                <a:ea typeface="MS PGothic" charset="0"/>
                <a:cs typeface="Times New Roman" charset="0"/>
              </a:rPr>
              <a:t>(Use specific, observable, measurable descriptions of goal)</a:t>
            </a:r>
            <a:endParaRPr lang="en-US" sz="1100">
              <a:latin typeface="Arial" charset="0"/>
              <a:ea typeface="MS PGothic" charset="0"/>
              <a:cs typeface="Arial" charset="0"/>
            </a:endParaRPr>
          </a:p>
          <a:p>
            <a:pPr eaLnBrk="0" fontAlgn="auto" hangingPunct="0">
              <a:spcBef>
                <a:spcPts val="0"/>
              </a:spcBef>
              <a:spcAft>
                <a:spcPts val="0"/>
              </a:spcAft>
              <a:defRPr/>
            </a:pPr>
            <a:endParaRPr lang="en-US">
              <a:latin typeface="Arial" charset="0"/>
              <a:ea typeface="MS PGothic" charset="0"/>
              <a:cs typeface="Arial" charset="0"/>
            </a:endParaRPr>
          </a:p>
        </p:txBody>
      </p:sp>
      <p:sp>
        <p:nvSpPr>
          <p:cNvPr id="8194" name="Text Box 3"/>
          <p:cNvSpPr txBox="1">
            <a:spLocks noChangeArrowheads="1"/>
          </p:cNvSpPr>
          <p:nvPr/>
        </p:nvSpPr>
        <p:spPr bwMode="auto">
          <a:xfrm>
            <a:off x="2786063" y="1570038"/>
            <a:ext cx="6159500" cy="1371600"/>
          </a:xfrm>
          <a:prstGeom prst="rect">
            <a:avLst/>
          </a:prstGeom>
          <a:solidFill>
            <a:srgbClr val="FFFFFF"/>
          </a:solidFill>
          <a:ln w="9525">
            <a:solidFill>
              <a:srgbClr val="000000"/>
            </a:solidFill>
            <a:miter lim="800000"/>
            <a:headEnd/>
            <a:tailEnd/>
          </a:ln>
        </p:spPr>
        <p:txBody>
          <a:bodyPr/>
          <a:lstStyle>
            <a:lvl1pPr indent="4572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a:latin typeface="Arial" charset="0"/>
                <a:cs typeface="Times New Roman" charset="0"/>
              </a:rPr>
              <a:t>What is the short-term behavioral goal?</a:t>
            </a:r>
            <a:r>
              <a:rPr lang="en-US" sz="1200">
                <a:latin typeface="Arial" charset="0"/>
                <a:cs typeface="Times New Roman" charset="0"/>
              </a:rPr>
              <a:t> </a:t>
            </a:r>
          </a:p>
          <a:p>
            <a:endParaRPr lang="en-US" sz="1100">
              <a:latin typeface="Arial" charset="0"/>
              <a:cs typeface="Arial" charset="0"/>
            </a:endParaRPr>
          </a:p>
          <a:p>
            <a:pPr eaLnBrk="0" hangingPunct="0"/>
            <a:r>
              <a:rPr lang="en-US" sz="1200" b="1">
                <a:latin typeface="Arial" charset="0"/>
                <a:cs typeface="Times New Roman" charset="0"/>
              </a:rPr>
              <a:t>          				_________ Expected date </a:t>
            </a:r>
            <a:endParaRPr lang="en-US" sz="1100">
              <a:latin typeface="Arial" charset="0"/>
              <a:cs typeface="Arial" charset="0"/>
            </a:endParaRPr>
          </a:p>
          <a:p>
            <a:pPr eaLnBrk="0" hangingPunct="0"/>
            <a:r>
              <a:rPr lang="en-US" sz="1200" b="1">
                <a:latin typeface="Arial" charset="0"/>
                <a:cs typeface="Times New Roman" charset="0"/>
              </a:rPr>
              <a:t>What is the long-term behavioral goal?</a:t>
            </a:r>
            <a:r>
              <a:rPr lang="en-US" sz="1200">
                <a:latin typeface="Arial" charset="0"/>
                <a:cs typeface="Times New Roman" charset="0"/>
              </a:rPr>
              <a:t> </a:t>
            </a:r>
          </a:p>
          <a:p>
            <a:pPr eaLnBrk="0" hangingPunct="0"/>
            <a:endParaRPr lang="en-US" sz="1100">
              <a:latin typeface="Arial" charset="0"/>
              <a:cs typeface="Arial" charset="0"/>
            </a:endParaRPr>
          </a:p>
          <a:p>
            <a:pPr eaLnBrk="0" hangingPunct="0"/>
            <a:r>
              <a:rPr lang="en-US" sz="1200" b="1">
                <a:latin typeface="Arial" charset="0"/>
                <a:cs typeface="Times New Roman" charset="0"/>
              </a:rPr>
              <a:t>          				_________ Expected date</a:t>
            </a:r>
            <a:endParaRPr lang="en-US">
              <a:latin typeface="Arial" charset="0"/>
              <a:cs typeface="Arial" charset="0"/>
            </a:endParaRPr>
          </a:p>
        </p:txBody>
      </p:sp>
      <p:sp>
        <p:nvSpPr>
          <p:cNvPr id="88068" name="Rectangle 4"/>
          <p:cNvSpPr>
            <a:spLocks noChangeArrowheads="1"/>
          </p:cNvSpPr>
          <p:nvPr/>
        </p:nvSpPr>
        <p:spPr bwMode="auto">
          <a:xfrm>
            <a:off x="2709863" y="3048000"/>
            <a:ext cx="3171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auto">
              <a:spcBef>
                <a:spcPts val="0"/>
              </a:spcBef>
              <a:spcAft>
                <a:spcPts val="0"/>
              </a:spcAft>
              <a:defRPr/>
            </a:pPr>
            <a:r>
              <a:rPr lang="en-US" sz="1100">
                <a:latin typeface="Arial" charset="0"/>
                <a:ea typeface="MS PGothic" charset="0"/>
                <a:cs typeface="Arial" charset="0"/>
              </a:rPr>
              <a:t>E</a:t>
            </a:r>
            <a:r>
              <a:rPr lang="en-US" sz="1200" b="1">
                <a:latin typeface="Arial" charset="0"/>
                <a:ea typeface="MS PGothic" charset="0"/>
                <a:cs typeface="Times New Roman" charset="0"/>
              </a:rPr>
              <a:t>valuation Procedures</a:t>
            </a:r>
            <a:endParaRPr lang="en-US">
              <a:latin typeface="Arial" charset="0"/>
              <a:ea typeface="MS PGothic" charset="0"/>
              <a:cs typeface="Arial" charset="0"/>
            </a:endParaRPr>
          </a:p>
        </p:txBody>
      </p:sp>
      <p:graphicFrame>
        <p:nvGraphicFramePr>
          <p:cNvPr id="40965" name="Group 5"/>
          <p:cNvGraphicFramePr>
            <a:graphicFrameLocks noGrp="1"/>
          </p:cNvGraphicFramePr>
          <p:nvPr/>
        </p:nvGraphicFramePr>
        <p:xfrm>
          <a:off x="2778125" y="3405188"/>
          <a:ext cx="6213475" cy="2736850"/>
        </p:xfrm>
        <a:graphic>
          <a:graphicData uri="http://schemas.openxmlformats.org/drawingml/2006/table">
            <a:tbl>
              <a:tblPr/>
              <a:tblGrid>
                <a:gridCol w="1554163"/>
                <a:gridCol w="2495550"/>
                <a:gridCol w="995362"/>
                <a:gridCol w="11684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Data to be Collected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Procedures for Data Collection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Person  Responsible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Timeline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085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Is Plan Being Implemented?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3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Is Plan Making a Difference?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091" name="Rectangle 27"/>
          <p:cNvSpPr>
            <a:spLocks noChangeArrowheads="1"/>
          </p:cNvSpPr>
          <p:nvPr/>
        </p:nvSpPr>
        <p:spPr bwMode="auto">
          <a:xfrm>
            <a:off x="2778125" y="6202363"/>
            <a:ext cx="6000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auto">
              <a:spcBef>
                <a:spcPts val="0"/>
              </a:spcBef>
              <a:spcAft>
                <a:spcPts val="0"/>
              </a:spcAft>
              <a:defRPr/>
            </a:pPr>
            <a:r>
              <a:rPr lang="en-US" sz="1200" b="1">
                <a:latin typeface="Arial" charset="0"/>
                <a:ea typeface="MS PGothic" charset="0"/>
                <a:cs typeface="Times New Roman" charset="0"/>
              </a:rPr>
              <a:t>Plan date for review meeting (suggested within 2 weeks) ________________</a:t>
            </a:r>
            <a:r>
              <a:rPr lang="en-US" sz="1200" b="1" u="sng">
                <a:latin typeface="Arial" charset="0"/>
                <a:ea typeface="MS PGothic" charset="0"/>
                <a:cs typeface="Times New Roman" charset="0"/>
              </a:rPr>
              <a:t>  </a:t>
            </a:r>
            <a:r>
              <a:rPr lang="en-US" sz="1200" b="1">
                <a:latin typeface="Arial" charset="0"/>
                <a:ea typeface="MS PGothic" charset="0"/>
                <a:cs typeface="Times New Roman" charset="0"/>
              </a:rPr>
              <a:t>      </a:t>
            </a:r>
            <a:endParaRPr lang="en-US">
              <a:latin typeface="Arial" charset="0"/>
              <a:ea typeface="MS PGothic" charset="0"/>
              <a:cs typeface="Arial" charset="0"/>
            </a:endParaRPr>
          </a:p>
        </p:txBody>
      </p:sp>
      <p:sp>
        <p:nvSpPr>
          <p:cNvPr id="8219" name="Text Box 9"/>
          <p:cNvSpPr txBox="1">
            <a:spLocks noChangeArrowheads="1"/>
          </p:cNvSpPr>
          <p:nvPr/>
        </p:nvSpPr>
        <p:spPr bwMode="auto">
          <a:xfrm>
            <a:off x="76200" y="1371600"/>
            <a:ext cx="2590800" cy="2819400"/>
          </a:xfrm>
          <a:prstGeom prst="rect">
            <a:avLst/>
          </a:prstGeom>
          <a:solidFill>
            <a:schemeClr val="bg1"/>
          </a:solidFill>
          <a:ln w="25400">
            <a:solidFill>
              <a:schemeClr val="tx1"/>
            </a:solidFill>
            <a:miter lim="800000"/>
            <a:headEnd/>
            <a:tailEnd/>
          </a:ln>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lnSpc>
                <a:spcPct val="80000"/>
              </a:lnSpc>
              <a:spcBef>
                <a:spcPct val="50000"/>
              </a:spcBef>
            </a:pPr>
            <a:r>
              <a:rPr lang="en-US">
                <a:latin typeface="Arial" charset="0"/>
                <a:cs typeface="Arial" charset="0"/>
              </a:rPr>
              <a:t>The team identifies: </a:t>
            </a:r>
          </a:p>
          <a:p>
            <a:pPr eaLnBrk="0" hangingPunct="0">
              <a:lnSpc>
                <a:spcPct val="80000"/>
              </a:lnSpc>
              <a:spcBef>
                <a:spcPct val="50000"/>
              </a:spcBef>
              <a:buFontTx/>
              <a:buChar char="-"/>
            </a:pPr>
            <a:r>
              <a:rPr lang="en-US">
                <a:latin typeface="Arial" charset="0"/>
                <a:cs typeface="Arial" charset="0"/>
              </a:rPr>
              <a:t> </a:t>
            </a:r>
            <a:r>
              <a:rPr lang="en-US" b="1">
                <a:latin typeface="Arial" charset="0"/>
                <a:cs typeface="Arial" charset="0"/>
              </a:rPr>
              <a:t>Short-term goal   </a:t>
            </a:r>
          </a:p>
          <a:p>
            <a:pPr eaLnBrk="0" hangingPunct="0">
              <a:lnSpc>
                <a:spcPct val="80000"/>
              </a:lnSpc>
              <a:spcBef>
                <a:spcPct val="50000"/>
              </a:spcBef>
              <a:buFontTx/>
              <a:buChar char="-"/>
            </a:pPr>
            <a:r>
              <a:rPr lang="en-US" b="1">
                <a:latin typeface="Arial" charset="0"/>
                <a:cs typeface="Arial" charset="0"/>
              </a:rPr>
              <a:t> Long-term goal  </a:t>
            </a:r>
          </a:p>
          <a:p>
            <a:pPr eaLnBrk="0" hangingPunct="0">
              <a:lnSpc>
                <a:spcPct val="80000"/>
              </a:lnSpc>
              <a:spcBef>
                <a:spcPct val="50000"/>
              </a:spcBef>
              <a:buFontTx/>
              <a:buChar char="-"/>
            </a:pPr>
            <a:r>
              <a:rPr lang="en-US" b="1">
                <a:latin typeface="Arial" charset="0"/>
                <a:cs typeface="Arial" charset="0"/>
              </a:rPr>
              <a:t> Specific  evaluation    	procedures</a:t>
            </a:r>
          </a:p>
          <a:p>
            <a:pPr eaLnBrk="0" hangingPunct="0">
              <a:lnSpc>
                <a:spcPct val="80000"/>
              </a:lnSpc>
              <a:spcBef>
                <a:spcPct val="50000"/>
              </a:spcBef>
              <a:buFontTx/>
              <a:buChar char="-"/>
            </a:pPr>
            <a:r>
              <a:rPr lang="en-US" b="1">
                <a:latin typeface="Arial" charset="0"/>
                <a:cs typeface="Arial" charset="0"/>
              </a:rPr>
              <a:t> Date to meet and evaluate the   effectiveness of the plan</a:t>
            </a:r>
          </a:p>
          <a:p>
            <a:pPr eaLnBrk="0" hangingPunct="0">
              <a:lnSpc>
                <a:spcPct val="80000"/>
              </a:lnSpc>
              <a:spcBef>
                <a:spcPct val="50000"/>
              </a:spcBef>
              <a:buFontTx/>
              <a:buChar char="-"/>
            </a:pPr>
            <a:endParaRPr lang="en-US" b="1">
              <a:latin typeface="Arial" charset="0"/>
              <a:cs typeface="Arial" charset="0"/>
            </a:endParaRPr>
          </a:p>
        </p:txBody>
      </p:sp>
      <p:sp>
        <p:nvSpPr>
          <p:cNvPr id="88093" name="Text Box 31"/>
          <p:cNvSpPr txBox="1">
            <a:spLocks noChangeArrowheads="1"/>
          </p:cNvSpPr>
          <p:nvPr/>
        </p:nvSpPr>
        <p:spPr bwMode="auto">
          <a:xfrm>
            <a:off x="228600" y="762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defRPr/>
            </a:pPr>
            <a:r>
              <a:rPr lang="en-US" smtClean="0">
                <a:latin typeface="Arial" charset="0"/>
                <a:cs typeface="Arial" charset="0"/>
              </a:rPr>
              <a:t>Evaluation Planning: How Will We Measure Progress??</a:t>
            </a:r>
          </a:p>
        </p:txBody>
      </p:sp>
    </p:spTree>
    <p:extLst>
      <p:ext uri="{BB962C8B-B14F-4D97-AF65-F5344CB8AC3E}">
        <p14:creationId xmlns:p14="http://schemas.microsoft.com/office/powerpoint/2010/main" val="24258917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p:txBody>
          <a:bodyPr rtlCol="0">
            <a:normAutofit fontScale="90000"/>
          </a:bodyPr>
          <a:lstStyle/>
          <a:p>
            <a:pPr fontAlgn="auto">
              <a:spcAft>
                <a:spcPts val="0"/>
              </a:spcAft>
              <a:defRPr/>
            </a:pPr>
            <a:r>
              <a:rPr lang="en-US" sz="4000">
                <a:latin typeface="Calibri" charset="0"/>
                <a:ea typeface="+mj-ea"/>
                <a:cs typeface="+mj-cs"/>
              </a:rPr>
              <a:t>Evaluation Planning: Short- and Long-term </a:t>
            </a:r>
            <a:r>
              <a:rPr lang="en-US" sz="4000">
                <a:solidFill>
                  <a:srgbClr val="0000FF"/>
                </a:solidFill>
                <a:latin typeface="Calibri" charset="0"/>
                <a:ea typeface="+mj-ea"/>
                <a:cs typeface="+mj-cs"/>
              </a:rPr>
              <a:t>Goals</a:t>
            </a:r>
          </a:p>
        </p:txBody>
      </p:sp>
      <p:sp>
        <p:nvSpPr>
          <p:cNvPr id="25603" name="Rectangle 3"/>
          <p:cNvSpPr>
            <a:spLocks noGrp="1" noChangeArrowheads="1"/>
          </p:cNvSpPr>
          <p:nvPr>
            <p:ph type="body" idx="4294967295"/>
          </p:nvPr>
        </p:nvSpPr>
        <p:spPr>
          <a:xfrm>
            <a:off x="457200" y="1676400"/>
            <a:ext cx="8229600" cy="4876800"/>
          </a:xfrm>
        </p:spPr>
        <p:txBody>
          <a:bodyPr/>
          <a:lstStyle/>
          <a:p>
            <a:r>
              <a:rPr lang="en-US" sz="2800">
                <a:solidFill>
                  <a:srgbClr val="0000FF"/>
                </a:solidFill>
                <a:latin typeface="Calibri" charset="0"/>
              </a:rPr>
              <a:t>Short-term</a:t>
            </a:r>
            <a:r>
              <a:rPr lang="en-US" sz="2800">
                <a:latin typeface="Calibri" charset="0"/>
              </a:rPr>
              <a:t> goal</a:t>
            </a:r>
          </a:p>
          <a:p>
            <a:pPr lvl="1"/>
            <a:r>
              <a:rPr lang="en-US" sz="2400">
                <a:latin typeface="Calibri" charset="0"/>
                <a:cs typeface="MS PGothic" charset="0"/>
              </a:rPr>
              <a:t>Focus on </a:t>
            </a:r>
            <a:r>
              <a:rPr lang="en-US" sz="2400" b="1" u="sng">
                <a:solidFill>
                  <a:srgbClr val="006600"/>
                </a:solidFill>
                <a:latin typeface="Calibri" charset="0"/>
                <a:cs typeface="MS PGothic" charset="0"/>
              </a:rPr>
              <a:t>increasing</a:t>
            </a:r>
            <a:r>
              <a:rPr lang="en-US" sz="2400">
                <a:solidFill>
                  <a:srgbClr val="006600"/>
                </a:solidFill>
                <a:latin typeface="Calibri" charset="0"/>
                <a:cs typeface="MS PGothic" charset="0"/>
              </a:rPr>
              <a:t> </a:t>
            </a:r>
            <a:r>
              <a:rPr lang="en-US" sz="2400">
                <a:latin typeface="Calibri" charset="0"/>
                <a:cs typeface="MS PGothic" charset="0"/>
              </a:rPr>
              <a:t>student’s use of the identified </a:t>
            </a:r>
            <a:r>
              <a:rPr lang="en-US" sz="2400" b="1">
                <a:solidFill>
                  <a:srgbClr val="006600"/>
                </a:solidFill>
                <a:latin typeface="Calibri" charset="0"/>
                <a:cs typeface="MS PGothic" charset="0"/>
              </a:rPr>
              <a:t>Alternative behavior </a:t>
            </a:r>
            <a:r>
              <a:rPr lang="en-US" sz="2400">
                <a:latin typeface="Calibri" charset="0"/>
                <a:cs typeface="MS PGothic" charset="0"/>
              </a:rPr>
              <a:t>&amp; </a:t>
            </a:r>
            <a:r>
              <a:rPr lang="en-US" sz="2400" b="1" u="sng">
                <a:solidFill>
                  <a:srgbClr val="FF0000"/>
                </a:solidFill>
                <a:latin typeface="Calibri" charset="0"/>
                <a:cs typeface="MS PGothic" charset="0"/>
              </a:rPr>
              <a:t>reductions</a:t>
            </a:r>
            <a:r>
              <a:rPr lang="en-US" sz="2400">
                <a:latin typeface="Calibri" charset="0"/>
                <a:cs typeface="MS PGothic" charset="0"/>
              </a:rPr>
              <a:t> in </a:t>
            </a:r>
            <a:r>
              <a:rPr lang="en-US" sz="2400" b="1">
                <a:solidFill>
                  <a:srgbClr val="FF0000"/>
                </a:solidFill>
                <a:latin typeface="Calibri" charset="0"/>
                <a:cs typeface="MS PGothic" charset="0"/>
              </a:rPr>
              <a:t>problem behavior</a:t>
            </a:r>
          </a:p>
          <a:p>
            <a:pPr lvl="2"/>
            <a:r>
              <a:rPr lang="en-US" sz="2000">
                <a:latin typeface="Calibri" charset="0"/>
                <a:cs typeface="MS PGothic" charset="0"/>
              </a:rPr>
              <a:t>Use baseline data to develop a </a:t>
            </a:r>
            <a:r>
              <a:rPr lang="en-US" sz="2000" b="1">
                <a:solidFill>
                  <a:srgbClr val="0000FF"/>
                </a:solidFill>
                <a:latin typeface="Calibri" charset="0"/>
                <a:cs typeface="MS PGothic" charset="0"/>
              </a:rPr>
              <a:t>REASONABLE</a:t>
            </a:r>
            <a:r>
              <a:rPr lang="en-US" sz="2000">
                <a:latin typeface="Calibri" charset="0"/>
                <a:cs typeface="MS PGothic" charset="0"/>
              </a:rPr>
              <a:t> initial goal that student will be able to achieve</a:t>
            </a:r>
          </a:p>
          <a:p>
            <a:pPr lvl="2">
              <a:spcAft>
                <a:spcPct val="40000"/>
              </a:spcAft>
            </a:pPr>
            <a:r>
              <a:rPr lang="en-US" sz="2000">
                <a:latin typeface="Calibri" charset="0"/>
                <a:cs typeface="MS PGothic" charset="0"/>
              </a:rPr>
              <a:t>Short term goal will </a:t>
            </a:r>
            <a:r>
              <a:rPr lang="en-US" sz="2000" b="1">
                <a:solidFill>
                  <a:srgbClr val="0000FF"/>
                </a:solidFill>
                <a:latin typeface="Calibri" charset="0"/>
                <a:cs typeface="MS PGothic" charset="0"/>
              </a:rPr>
              <a:t>CONTINUOUSLY</a:t>
            </a:r>
            <a:r>
              <a:rPr lang="en-US" sz="2000">
                <a:latin typeface="Calibri" charset="0"/>
                <a:cs typeface="MS PGothic" charset="0"/>
              </a:rPr>
              <a:t> be revised as student moves closer to achieving the long-term goal </a:t>
            </a:r>
          </a:p>
          <a:p>
            <a:r>
              <a:rPr lang="en-US" sz="2800">
                <a:solidFill>
                  <a:srgbClr val="0000FF"/>
                </a:solidFill>
                <a:latin typeface="Calibri" charset="0"/>
              </a:rPr>
              <a:t>Long-term </a:t>
            </a:r>
            <a:r>
              <a:rPr lang="en-US" sz="2800">
                <a:latin typeface="Calibri" charset="0"/>
              </a:rPr>
              <a:t>goal</a:t>
            </a:r>
          </a:p>
          <a:p>
            <a:pPr lvl="1"/>
            <a:r>
              <a:rPr lang="en-US" sz="2400">
                <a:latin typeface="Calibri" charset="0"/>
                <a:cs typeface="MS PGothic" charset="0"/>
              </a:rPr>
              <a:t>Focus on </a:t>
            </a:r>
            <a:r>
              <a:rPr lang="en-US" sz="2400" b="1">
                <a:solidFill>
                  <a:srgbClr val="0000FF"/>
                </a:solidFill>
                <a:latin typeface="Calibri" charset="0"/>
                <a:cs typeface="MS PGothic" charset="0"/>
              </a:rPr>
              <a:t>desired behavior</a:t>
            </a:r>
            <a:r>
              <a:rPr lang="en-US" sz="2400" b="1">
                <a:latin typeface="Calibri" charset="0"/>
                <a:cs typeface="MS PGothic" charset="0"/>
              </a:rPr>
              <a:t> </a:t>
            </a:r>
            <a:r>
              <a:rPr lang="en-US" sz="2400">
                <a:latin typeface="Calibri" charset="0"/>
                <a:cs typeface="MS PGothic" charset="0"/>
              </a:rPr>
              <a:t>&amp; sustained reductions in </a:t>
            </a:r>
            <a:r>
              <a:rPr lang="en-US" sz="2400">
                <a:solidFill>
                  <a:srgbClr val="FF0000"/>
                </a:solidFill>
                <a:latin typeface="Calibri" charset="0"/>
                <a:cs typeface="MS PGothic" charset="0"/>
              </a:rPr>
              <a:t>problem behavior</a:t>
            </a:r>
          </a:p>
          <a:p>
            <a:pPr lvl="2"/>
            <a:r>
              <a:rPr lang="en-US" sz="2000">
                <a:latin typeface="Calibri" charset="0"/>
                <a:cs typeface="MS PGothic" charset="0"/>
              </a:rPr>
              <a:t>Begin by reinforcing </a:t>
            </a:r>
            <a:r>
              <a:rPr lang="en-US" sz="2000">
                <a:solidFill>
                  <a:srgbClr val="0000FF"/>
                </a:solidFill>
                <a:latin typeface="Calibri" charset="0"/>
                <a:cs typeface="MS PGothic" charset="0"/>
              </a:rPr>
              <a:t>approximations</a:t>
            </a:r>
            <a:r>
              <a:rPr lang="en-US" sz="2000">
                <a:latin typeface="Calibri" charset="0"/>
                <a:cs typeface="MS PGothic" charset="0"/>
              </a:rPr>
              <a:t> of desired behavior</a:t>
            </a:r>
          </a:p>
          <a:p>
            <a:pPr lvl="2">
              <a:buFontTx/>
              <a:buNone/>
            </a:pPr>
            <a:endParaRPr lang="en-US" sz="2000">
              <a:latin typeface="Calibri" charset="0"/>
              <a:cs typeface="MS PGothic" charset="0"/>
            </a:endParaRPr>
          </a:p>
          <a:p>
            <a:endParaRPr lang="en-US" sz="2800">
              <a:latin typeface="Calibri" charset="0"/>
            </a:endParaRPr>
          </a:p>
          <a:p>
            <a:pPr>
              <a:buFontTx/>
              <a:buNone/>
            </a:pPr>
            <a:endParaRPr lang="en-US" sz="2800">
              <a:latin typeface="Calibri" charset="0"/>
            </a:endParaRPr>
          </a:p>
          <a:p>
            <a:pPr lvl="1"/>
            <a:endParaRPr lang="en-US" sz="2400">
              <a:latin typeface="Calibri" charset="0"/>
              <a:cs typeface="MS PGothic" charset="0"/>
            </a:endParaRPr>
          </a:p>
          <a:p>
            <a:pPr>
              <a:buFontTx/>
              <a:buNone/>
            </a:pPr>
            <a:endParaRPr lang="en-US" sz="2800">
              <a:latin typeface="Calibri" charset="0"/>
            </a:endParaRPr>
          </a:p>
        </p:txBody>
      </p:sp>
      <p:sp>
        <p:nvSpPr>
          <p:cNvPr id="90116" name="Line 5"/>
          <p:cNvSpPr>
            <a:spLocks noChangeShapeType="1"/>
          </p:cNvSpPr>
          <p:nvPr/>
        </p:nvSpPr>
        <p:spPr bwMode="auto">
          <a:xfrm>
            <a:off x="609600" y="15240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8049027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2"/>
          <p:cNvSpPr>
            <a:spLocks noGrp="1"/>
          </p:cNvSpPr>
          <p:nvPr>
            <p:ph type="title"/>
          </p:nvPr>
        </p:nvSpPr>
        <p:spPr/>
        <p:txBody>
          <a:bodyPr/>
          <a:lstStyle/>
          <a:p>
            <a:r>
              <a:rPr lang="en-US">
                <a:latin typeface="Calibri" charset="0"/>
              </a:rPr>
              <a:t>Developing Goals</a:t>
            </a:r>
          </a:p>
        </p:txBody>
      </p:sp>
      <p:sp>
        <p:nvSpPr>
          <p:cNvPr id="10242" name="Content Placeholder 3"/>
          <p:cNvSpPr>
            <a:spLocks noGrp="1"/>
          </p:cNvSpPr>
          <p:nvPr>
            <p:ph idx="1"/>
          </p:nvPr>
        </p:nvSpPr>
        <p:spPr/>
        <p:txBody>
          <a:bodyPr/>
          <a:lstStyle/>
          <a:p>
            <a:r>
              <a:rPr lang="en-US">
                <a:latin typeface="Calibri" charset="0"/>
              </a:rPr>
              <a:t>Both short and long-term goals should: </a:t>
            </a:r>
          </a:p>
          <a:p>
            <a:pPr>
              <a:buFontTx/>
              <a:buNone/>
            </a:pPr>
            <a:endParaRPr lang="en-US" sz="2000">
              <a:latin typeface="Calibri" charset="0"/>
            </a:endParaRPr>
          </a:p>
          <a:p>
            <a:pPr lvl="1">
              <a:buFontTx/>
              <a:buNone/>
            </a:pPr>
            <a:r>
              <a:rPr lang="en-US">
                <a:latin typeface="Calibri" charset="0"/>
                <a:cs typeface="MS PGothic" charset="0"/>
              </a:rPr>
              <a:t>A. Be written in observable, measureable terms</a:t>
            </a:r>
          </a:p>
          <a:p>
            <a:pPr lvl="2"/>
            <a:r>
              <a:rPr lang="en-US">
                <a:latin typeface="Calibri" charset="0"/>
                <a:cs typeface="MS PGothic" charset="0"/>
              </a:rPr>
              <a:t>What specific behaviors will you increase/decrease?</a:t>
            </a:r>
          </a:p>
          <a:p>
            <a:pPr lvl="3"/>
            <a:r>
              <a:rPr lang="en-US">
                <a:latin typeface="Calibri" charset="0"/>
                <a:cs typeface="MS PGothic" charset="0"/>
              </a:rPr>
              <a:t>Increase use of Alternative Behavior</a:t>
            </a:r>
          </a:p>
          <a:p>
            <a:pPr lvl="3"/>
            <a:r>
              <a:rPr lang="en-US">
                <a:latin typeface="Calibri" charset="0"/>
                <a:cs typeface="MS PGothic" charset="0"/>
              </a:rPr>
              <a:t>Reduce Problem Behavior</a:t>
            </a:r>
          </a:p>
          <a:p>
            <a:pPr lvl="3"/>
            <a:r>
              <a:rPr lang="en-US">
                <a:latin typeface="Calibri" charset="0"/>
                <a:cs typeface="MS PGothic" charset="0"/>
              </a:rPr>
              <a:t>Increase APPROXIMATIONS of the desired behavior</a:t>
            </a:r>
          </a:p>
          <a:p>
            <a:pPr lvl="2">
              <a:buFontTx/>
              <a:buNone/>
            </a:pPr>
            <a:endParaRPr lang="en-US" sz="1800">
              <a:latin typeface="Calibri" charset="0"/>
              <a:cs typeface="MS PGothic" charset="0"/>
            </a:endParaRPr>
          </a:p>
          <a:p>
            <a:pPr lvl="1">
              <a:buFontTx/>
              <a:buNone/>
            </a:pPr>
            <a:r>
              <a:rPr lang="en-US">
                <a:latin typeface="Calibri" charset="0"/>
                <a:cs typeface="MS PGothic" charset="0"/>
              </a:rPr>
              <a:t>B. Include specific mastery criteria</a:t>
            </a:r>
          </a:p>
          <a:p>
            <a:pPr lvl="2"/>
            <a:r>
              <a:rPr lang="en-US">
                <a:latin typeface="Calibri" charset="0"/>
                <a:cs typeface="MS PGothic" charset="0"/>
              </a:rPr>
              <a:t>How will you know when the student has met the goal? </a:t>
            </a:r>
          </a:p>
        </p:txBody>
      </p:sp>
      <p:sp>
        <p:nvSpPr>
          <p:cNvPr id="102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376CE5FA-6C5E-6E45-8EC9-1FE9C223A7FF}" type="slidenum">
              <a:rPr lang="en-US" sz="1400">
                <a:latin typeface="Arial" charset="0"/>
                <a:cs typeface="Arial" charset="0"/>
              </a:rPr>
              <a:pPr fontAlgn="base">
                <a:spcBef>
                  <a:spcPct val="0"/>
                </a:spcBef>
                <a:spcAft>
                  <a:spcPct val="0"/>
                </a:spcAft>
              </a:pPr>
              <a:t>63</a:t>
            </a:fld>
            <a:endParaRPr lang="en-US" sz="1400">
              <a:latin typeface="Arial" charset="0"/>
              <a:cs typeface="Arial" charset="0"/>
            </a:endParaRPr>
          </a:p>
        </p:txBody>
      </p:sp>
      <p:sp>
        <p:nvSpPr>
          <p:cNvPr id="91141" name="Line 5"/>
          <p:cNvSpPr>
            <a:spLocks noChangeShapeType="1"/>
          </p:cNvSpPr>
          <p:nvPr/>
        </p:nvSpPr>
        <p:spPr bwMode="auto">
          <a:xfrm>
            <a:off x="685800" y="12954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287811504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idx="4294967295"/>
          </p:nvPr>
        </p:nvSpPr>
        <p:spPr/>
        <p:txBody>
          <a:bodyPr/>
          <a:lstStyle/>
          <a:p>
            <a:r>
              <a:rPr lang="en-US" sz="4000">
                <a:latin typeface="Calibri" charset="0"/>
              </a:rPr>
              <a:t>Sample Short-Term Goal for Dexter</a:t>
            </a:r>
          </a:p>
        </p:txBody>
      </p:sp>
      <p:sp>
        <p:nvSpPr>
          <p:cNvPr id="32771" name="Content Placeholder 5"/>
          <p:cNvSpPr>
            <a:spLocks noGrp="1"/>
          </p:cNvSpPr>
          <p:nvPr>
            <p:ph idx="4294967295"/>
          </p:nvPr>
        </p:nvSpPr>
        <p:spPr/>
        <p:txBody>
          <a:bodyPr rtlCol="0">
            <a:normAutofit/>
          </a:bodyPr>
          <a:lstStyle/>
          <a:p>
            <a:pPr fontAlgn="auto">
              <a:spcAft>
                <a:spcPts val="0"/>
              </a:spcAft>
              <a:buFont typeface="Arial" pitchFamily="34" charset="0"/>
              <a:buChar char="•"/>
              <a:defRPr/>
            </a:pPr>
            <a:r>
              <a:rPr lang="en-US" sz="2400" b="1" u="sng" dirty="0" smtClean="0">
                <a:ea typeface="MS PGothic" pitchFamily="34" charset="-128"/>
                <a:cs typeface="ＭＳ Ｐゴシック" charset="-128"/>
              </a:rPr>
              <a:t>Short-term:</a:t>
            </a:r>
            <a:r>
              <a:rPr lang="en-US" sz="2400" dirty="0" smtClean="0">
                <a:ea typeface="MS PGothic" pitchFamily="34" charset="-128"/>
                <a:cs typeface="ＭＳ Ｐゴシック" charset="-128"/>
              </a:rPr>
              <a:t> Dexter will: </a:t>
            </a:r>
          </a:p>
          <a:p>
            <a:pPr marL="0" indent="0" fontAlgn="auto">
              <a:spcAft>
                <a:spcPts val="0"/>
              </a:spcAft>
              <a:buFontTx/>
              <a:buNone/>
              <a:defRPr/>
            </a:pPr>
            <a:r>
              <a:rPr lang="en-US" sz="2400" dirty="0">
                <a:ea typeface="MS PGothic" pitchFamily="34" charset="-128"/>
                <a:cs typeface="ＭＳ Ｐゴシック" charset="-128"/>
              </a:rPr>
              <a:t>	</a:t>
            </a:r>
            <a:r>
              <a:rPr lang="en-US" sz="2400" dirty="0" smtClean="0">
                <a:ea typeface="MS PGothic" pitchFamily="34" charset="-128"/>
                <a:cs typeface="ＭＳ Ｐゴシック" charset="-128"/>
              </a:rPr>
              <a:t>a) appropriately ask to work with a peer (or work independently) in Writing,</a:t>
            </a:r>
          </a:p>
          <a:p>
            <a:pPr marL="0" indent="0" fontAlgn="auto">
              <a:spcAft>
                <a:spcPts val="0"/>
              </a:spcAft>
              <a:buFontTx/>
              <a:buNone/>
              <a:defRPr/>
            </a:pPr>
            <a:r>
              <a:rPr lang="en-US" sz="2400" dirty="0">
                <a:ea typeface="MS PGothic" pitchFamily="34" charset="-128"/>
                <a:cs typeface="ＭＳ Ｐゴシック" charset="-128"/>
              </a:rPr>
              <a:t>	</a:t>
            </a:r>
            <a:r>
              <a:rPr lang="en-US" sz="2400" dirty="0" smtClean="0">
                <a:ea typeface="MS PGothic" pitchFamily="34" charset="-128"/>
                <a:cs typeface="ＭＳ Ｐゴシック" charset="-128"/>
              </a:rPr>
              <a:t> b) stay on task without leaving his seat or talking to peers about unrelated topics for at least 75% of independent work time, and </a:t>
            </a:r>
          </a:p>
          <a:p>
            <a:pPr marL="0" indent="0" fontAlgn="auto">
              <a:spcAft>
                <a:spcPts val="0"/>
              </a:spcAft>
              <a:buFontTx/>
              <a:buNone/>
              <a:defRPr/>
            </a:pPr>
            <a:r>
              <a:rPr lang="en-US" sz="2400" dirty="0">
                <a:ea typeface="MS PGothic" pitchFamily="34" charset="-128"/>
                <a:cs typeface="ＭＳ Ｐゴシック" charset="-128"/>
              </a:rPr>
              <a:t>	</a:t>
            </a:r>
            <a:r>
              <a:rPr lang="en-US" sz="2400" dirty="0" smtClean="0">
                <a:ea typeface="MS PGothic" pitchFamily="34" charset="-128"/>
                <a:cs typeface="ＭＳ Ｐゴシック" charset="-128"/>
              </a:rPr>
              <a:t>c) complete at least 25% of his daily writing assignments </a:t>
            </a:r>
          </a:p>
          <a:p>
            <a:pPr marL="0" indent="0" fontAlgn="auto">
              <a:spcAft>
                <a:spcPts val="0"/>
              </a:spcAft>
              <a:buFontTx/>
              <a:buNone/>
              <a:defRPr/>
            </a:pPr>
            <a:endParaRPr lang="en-US" sz="1800" dirty="0" smtClean="0">
              <a:ea typeface="MS PGothic" pitchFamily="34" charset="-128"/>
              <a:cs typeface="ＭＳ Ｐゴシック" charset="-128"/>
            </a:endParaRPr>
          </a:p>
          <a:p>
            <a:pPr marL="0" indent="0" fontAlgn="auto">
              <a:spcAft>
                <a:spcPts val="0"/>
              </a:spcAft>
              <a:buFontTx/>
              <a:buNone/>
              <a:defRPr/>
            </a:pPr>
            <a:r>
              <a:rPr lang="en-US" sz="2400" dirty="0" smtClean="0">
                <a:ea typeface="MS PGothic" pitchFamily="34" charset="-128"/>
                <a:cs typeface="ＭＳ Ｐゴシック" charset="-128"/>
              </a:rPr>
              <a:t>for 4 out of 5 days across 2 consecutive weeks.</a:t>
            </a:r>
          </a:p>
          <a:p>
            <a:pPr fontAlgn="auto">
              <a:spcAft>
                <a:spcPts val="0"/>
              </a:spcAft>
              <a:buFont typeface="Arial" pitchFamily="34" charset="0"/>
              <a:buChar char="•"/>
              <a:defRPr/>
            </a:pPr>
            <a:endParaRPr lang="en-US" sz="2400" dirty="0">
              <a:ea typeface="MS PGothic" pitchFamily="34" charset="-128"/>
              <a:cs typeface="ＭＳ Ｐゴシック" charset="-128"/>
            </a:endParaRPr>
          </a:p>
          <a:p>
            <a:pPr marL="0" indent="0" fontAlgn="auto">
              <a:spcAft>
                <a:spcPts val="0"/>
              </a:spcAft>
              <a:buFontTx/>
              <a:buNone/>
              <a:defRPr/>
            </a:pPr>
            <a:endParaRPr lang="en-US" sz="2400" dirty="0" smtClean="0">
              <a:ea typeface="MS PGothic" pitchFamily="34" charset="-128"/>
              <a:cs typeface="ＭＳ Ｐゴシック" charset="-128"/>
            </a:endParaRPr>
          </a:p>
        </p:txBody>
      </p:sp>
      <p:sp>
        <p:nvSpPr>
          <p:cNvPr id="92164" name="Slide Number Placeholder 1"/>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fontAlgn="auto" hangingPunct="1">
              <a:spcBef>
                <a:spcPts val="0"/>
              </a:spcBef>
              <a:spcAft>
                <a:spcPts val="0"/>
              </a:spcAft>
              <a:defRPr/>
            </a:pPr>
            <a:fld id="{AA37A494-5D48-2C41-AD84-388CAAEB6253}" type="slidenum">
              <a:rPr lang="en-US" sz="1400">
                <a:latin typeface="Arial" charset="0"/>
                <a:cs typeface="Arial" charset="0"/>
              </a:rPr>
              <a:pPr algn="r" eaLnBrk="1" fontAlgn="auto" hangingPunct="1">
                <a:spcBef>
                  <a:spcPts val="0"/>
                </a:spcBef>
                <a:spcAft>
                  <a:spcPts val="0"/>
                </a:spcAft>
                <a:defRPr/>
              </a:pPr>
              <a:t>64</a:t>
            </a:fld>
            <a:endParaRPr lang="en-US" sz="1400">
              <a:latin typeface="Arial" charset="0"/>
              <a:cs typeface="Arial" charset="0"/>
            </a:endParaRPr>
          </a:p>
        </p:txBody>
      </p:sp>
      <p:sp>
        <p:nvSpPr>
          <p:cNvPr id="2" name="TextBox 1"/>
          <p:cNvSpPr txBox="1">
            <a:spLocks noChangeArrowheads="1"/>
          </p:cNvSpPr>
          <p:nvPr/>
        </p:nvSpPr>
        <p:spPr bwMode="auto">
          <a:xfrm>
            <a:off x="4419600" y="2484438"/>
            <a:ext cx="4495800" cy="369887"/>
          </a:xfrm>
          <a:prstGeom prst="rect">
            <a:avLst/>
          </a:prstGeom>
          <a:solidFill>
            <a:schemeClr val="accent1"/>
          </a:solidFill>
          <a:ln w="22225">
            <a:solidFill>
              <a:srgbClr val="0000FF"/>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Arial" charset="0"/>
                <a:cs typeface="Arial" charset="0"/>
              </a:rPr>
              <a:t>Increase use of Alternative Behavior</a:t>
            </a:r>
          </a:p>
        </p:txBody>
      </p:sp>
      <p:sp>
        <p:nvSpPr>
          <p:cNvPr id="6" name="TextBox 5"/>
          <p:cNvSpPr txBox="1">
            <a:spLocks noChangeArrowheads="1"/>
          </p:cNvSpPr>
          <p:nvPr/>
        </p:nvSpPr>
        <p:spPr bwMode="auto">
          <a:xfrm>
            <a:off x="5257800" y="3657600"/>
            <a:ext cx="3276600" cy="369888"/>
          </a:xfrm>
          <a:prstGeom prst="rect">
            <a:avLst/>
          </a:prstGeom>
          <a:solidFill>
            <a:schemeClr val="accent1"/>
          </a:solidFill>
          <a:ln w="22225">
            <a:solidFill>
              <a:srgbClr val="0000FF"/>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Arial" charset="0"/>
                <a:cs typeface="Arial" charset="0"/>
              </a:rPr>
              <a:t>Decrease Problem Behavior</a:t>
            </a:r>
          </a:p>
        </p:txBody>
      </p:sp>
      <p:sp>
        <p:nvSpPr>
          <p:cNvPr id="7" name="TextBox 6"/>
          <p:cNvSpPr txBox="1">
            <a:spLocks noChangeArrowheads="1"/>
          </p:cNvSpPr>
          <p:nvPr/>
        </p:nvSpPr>
        <p:spPr bwMode="auto">
          <a:xfrm>
            <a:off x="2667000" y="4483100"/>
            <a:ext cx="5181600" cy="369888"/>
          </a:xfrm>
          <a:prstGeom prst="rect">
            <a:avLst/>
          </a:prstGeom>
          <a:solidFill>
            <a:schemeClr val="accent1"/>
          </a:solidFill>
          <a:ln w="22225">
            <a:solidFill>
              <a:srgbClr val="0000FF"/>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Arial" charset="0"/>
                <a:cs typeface="Arial" charset="0"/>
              </a:rPr>
              <a:t>Increase Approximations of Desired Behavior</a:t>
            </a:r>
          </a:p>
        </p:txBody>
      </p:sp>
      <p:sp>
        <p:nvSpPr>
          <p:cNvPr id="8" name="TextBox 7"/>
          <p:cNvSpPr txBox="1">
            <a:spLocks noChangeArrowheads="1"/>
          </p:cNvSpPr>
          <p:nvPr/>
        </p:nvSpPr>
        <p:spPr bwMode="auto">
          <a:xfrm>
            <a:off x="7010400" y="5181600"/>
            <a:ext cx="2019300" cy="369888"/>
          </a:xfrm>
          <a:prstGeom prst="rect">
            <a:avLst/>
          </a:prstGeom>
          <a:solidFill>
            <a:schemeClr val="accent1"/>
          </a:solidFill>
          <a:ln w="22225">
            <a:solidFill>
              <a:srgbClr val="0000FF"/>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Arial" charset="0"/>
                <a:cs typeface="Arial" charset="0"/>
              </a:rPr>
              <a:t>Mastery Criteria</a:t>
            </a:r>
          </a:p>
        </p:txBody>
      </p:sp>
    </p:spTree>
    <p:extLst>
      <p:ext uri="{BB962C8B-B14F-4D97-AF65-F5344CB8AC3E}">
        <p14:creationId xmlns:p14="http://schemas.microsoft.com/office/powerpoint/2010/main" val="3418234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457200" y="-76200"/>
            <a:ext cx="8229600" cy="1143000"/>
          </a:xfrm>
        </p:spPr>
        <p:txBody>
          <a:bodyPr/>
          <a:lstStyle/>
          <a:p>
            <a:r>
              <a:rPr lang="en-US">
                <a:latin typeface="Calibri" charset="0"/>
              </a:rPr>
              <a:t>Example Goals for Leroy</a:t>
            </a:r>
          </a:p>
        </p:txBody>
      </p:sp>
      <p:sp>
        <p:nvSpPr>
          <p:cNvPr id="93187" name="Rectangle 5"/>
          <p:cNvSpPr>
            <a:spLocks noChangeArrowheads="1"/>
          </p:cNvSpPr>
          <p:nvPr/>
        </p:nvSpPr>
        <p:spPr bwMode="auto">
          <a:xfrm>
            <a:off x="92075" y="2514600"/>
            <a:ext cx="494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600" b="1">
                <a:latin typeface="Arial" charset="0"/>
                <a:ea typeface="MS PGothic" charset="0"/>
              </a:rPr>
              <a:t>Behavioral Goals </a:t>
            </a:r>
            <a:r>
              <a:rPr lang="en-US" sz="1600">
                <a:latin typeface="Arial" charset="0"/>
                <a:ea typeface="MS PGothic" charset="0"/>
              </a:rPr>
              <a:t>( Always include mastery criteria )</a:t>
            </a:r>
          </a:p>
        </p:txBody>
      </p:sp>
      <p:sp>
        <p:nvSpPr>
          <p:cNvPr id="12291" name="Text Box 4"/>
          <p:cNvSpPr txBox="1">
            <a:spLocks noChangeArrowheads="1"/>
          </p:cNvSpPr>
          <p:nvPr/>
        </p:nvSpPr>
        <p:spPr bwMode="auto">
          <a:xfrm>
            <a:off x="184150" y="2841625"/>
            <a:ext cx="6994525" cy="3862388"/>
          </a:xfrm>
          <a:prstGeom prst="rect">
            <a:avLst/>
          </a:prstGeom>
          <a:solidFill>
            <a:srgbClr val="FFFFFF"/>
          </a:solidFill>
          <a:ln w="9525">
            <a:solidFill>
              <a:srgbClr val="000000"/>
            </a:solidFill>
            <a:miter lim="800000"/>
            <a:headEnd/>
            <a:tailEnd/>
          </a:ln>
        </p:spPr>
        <p:txBody>
          <a:bodyPr/>
          <a:lstStyle>
            <a:lvl1pPr indent="4572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b="1" u="sng">
                <a:latin typeface="Arial" charset="0"/>
                <a:cs typeface="Times New Roman" charset="0"/>
              </a:rPr>
              <a:t>What is the short-term behavioral goal?</a:t>
            </a:r>
            <a:r>
              <a:rPr lang="en-US" sz="1400" u="sng">
                <a:latin typeface="Arial" charset="0"/>
                <a:cs typeface="Times New Roman" charset="0"/>
              </a:rPr>
              <a:t> </a:t>
            </a:r>
          </a:p>
          <a:p>
            <a:r>
              <a:rPr lang="en-US">
                <a:latin typeface="Arial" charset="0"/>
                <a:cs typeface="Times New Roman" charset="0"/>
              </a:rPr>
              <a:t>During Writing, Leroy will </a:t>
            </a:r>
            <a:r>
              <a:rPr lang="en-US" b="1">
                <a:solidFill>
                  <a:srgbClr val="006600"/>
                </a:solidFill>
                <a:latin typeface="Arial" charset="0"/>
                <a:cs typeface="Times New Roman" charset="0"/>
              </a:rPr>
              <a:t>ask appropriately for an easier task or for a “break” from difficult tasks</a:t>
            </a:r>
            <a:r>
              <a:rPr lang="en-US">
                <a:latin typeface="Arial" charset="0"/>
                <a:cs typeface="Times New Roman" charset="0"/>
              </a:rPr>
              <a:t> without</a:t>
            </a:r>
            <a:r>
              <a:rPr lang="en-US" b="1">
                <a:solidFill>
                  <a:srgbClr val="FF0000"/>
                </a:solidFill>
                <a:latin typeface="Arial" charset="0"/>
                <a:cs typeface="Times New Roman" charset="0"/>
              </a:rPr>
              <a:t> throwing materials or cursing</a:t>
            </a:r>
            <a:r>
              <a:rPr lang="en-US">
                <a:latin typeface="Arial" charset="0"/>
                <a:cs typeface="Times New Roman" charset="0"/>
              </a:rPr>
              <a:t> at least 75% of the time as measured by a daily point card for </a:t>
            </a:r>
            <a:r>
              <a:rPr lang="en-US" u="sng">
                <a:latin typeface="Arial" charset="0"/>
                <a:cs typeface="Times New Roman" charset="0"/>
              </a:rPr>
              <a:t>2 consecutive weeks</a:t>
            </a:r>
            <a:r>
              <a:rPr lang="en-US">
                <a:latin typeface="Arial" charset="0"/>
                <a:cs typeface="Times New Roman" charset="0"/>
              </a:rPr>
              <a:t>.</a:t>
            </a:r>
          </a:p>
          <a:p>
            <a:endParaRPr lang="en-US" b="1">
              <a:solidFill>
                <a:srgbClr val="FF0000"/>
              </a:solidFill>
              <a:latin typeface="Arial" charset="0"/>
              <a:cs typeface="Times New Roman" charset="0"/>
            </a:endParaRPr>
          </a:p>
          <a:p>
            <a:endParaRPr lang="en-US" b="1">
              <a:solidFill>
                <a:srgbClr val="FF0000"/>
              </a:solidFill>
              <a:latin typeface="Arial" charset="0"/>
              <a:cs typeface="Times New Roman" charset="0"/>
            </a:endParaRPr>
          </a:p>
          <a:p>
            <a:endParaRPr lang="en-US" b="1">
              <a:solidFill>
                <a:srgbClr val="FF0000"/>
              </a:solidFill>
              <a:latin typeface="Arial" charset="0"/>
              <a:cs typeface="Times New Roman" charset="0"/>
            </a:endParaRPr>
          </a:p>
          <a:p>
            <a:r>
              <a:rPr lang="en-US" b="1" u="sng">
                <a:solidFill>
                  <a:srgbClr val="000000"/>
                </a:solidFill>
                <a:latin typeface="Arial" charset="0"/>
                <a:cs typeface="Times New Roman" charset="0"/>
              </a:rPr>
              <a:t>What is the long-term behavioral goal?</a:t>
            </a:r>
            <a:r>
              <a:rPr lang="en-US" u="sng">
                <a:solidFill>
                  <a:srgbClr val="000000"/>
                </a:solidFill>
                <a:latin typeface="Arial" charset="0"/>
                <a:cs typeface="Times New Roman" charset="0"/>
              </a:rPr>
              <a:t> </a:t>
            </a:r>
          </a:p>
          <a:p>
            <a:r>
              <a:rPr lang="en-US">
                <a:solidFill>
                  <a:srgbClr val="000000"/>
                </a:solidFill>
                <a:latin typeface="Arial" charset="0"/>
                <a:cs typeface="Times New Roman" charset="0"/>
              </a:rPr>
              <a:t>Leroy will </a:t>
            </a:r>
            <a:r>
              <a:rPr lang="en-US" b="1">
                <a:solidFill>
                  <a:srgbClr val="3A30FA"/>
                </a:solidFill>
                <a:latin typeface="Arial" charset="0"/>
                <a:cs typeface="Times New Roman" charset="0"/>
              </a:rPr>
              <a:t>complete at least 80% of his assigned work</a:t>
            </a:r>
            <a:r>
              <a:rPr lang="en-US">
                <a:solidFill>
                  <a:srgbClr val="000000"/>
                </a:solidFill>
                <a:latin typeface="Arial" charset="0"/>
                <a:cs typeface="Times New Roman" charset="0"/>
              </a:rPr>
              <a:t> in his math class with </a:t>
            </a:r>
            <a:r>
              <a:rPr lang="en-US" b="1">
                <a:solidFill>
                  <a:srgbClr val="FF0000"/>
                </a:solidFill>
                <a:latin typeface="Arial" charset="0"/>
                <a:cs typeface="Times New Roman" charset="0"/>
              </a:rPr>
              <a:t>no more than 3 incidences of problem behavio</a:t>
            </a:r>
            <a:r>
              <a:rPr lang="en-US">
                <a:solidFill>
                  <a:srgbClr val="000000"/>
                </a:solidFill>
                <a:latin typeface="Arial" charset="0"/>
                <a:cs typeface="Times New Roman" charset="0"/>
              </a:rPr>
              <a:t>r (throwing materials, cursing) </a:t>
            </a:r>
            <a:r>
              <a:rPr lang="en-US" u="sng">
                <a:solidFill>
                  <a:srgbClr val="000000"/>
                </a:solidFill>
                <a:latin typeface="Arial" charset="0"/>
                <a:cs typeface="Times New Roman" charset="0"/>
              </a:rPr>
              <a:t>for 3 consecutive weeks</a:t>
            </a:r>
            <a:r>
              <a:rPr lang="en-US">
                <a:solidFill>
                  <a:srgbClr val="000000"/>
                </a:solidFill>
                <a:latin typeface="Arial" charset="0"/>
                <a:cs typeface="Times New Roman" charset="0"/>
              </a:rPr>
              <a:t>. </a:t>
            </a:r>
          </a:p>
          <a:p>
            <a:r>
              <a:rPr lang="en-US" b="1">
                <a:solidFill>
                  <a:srgbClr val="000000"/>
                </a:solidFill>
                <a:latin typeface="Arial" charset="0"/>
                <a:cs typeface="Times New Roman" charset="0"/>
              </a:rPr>
              <a:t>				</a:t>
            </a:r>
            <a:r>
              <a:rPr lang="en-US" u="sng">
                <a:solidFill>
                  <a:srgbClr val="000000"/>
                </a:solidFill>
                <a:latin typeface="Arial" charset="0"/>
                <a:cs typeface="Times New Roman" charset="0"/>
              </a:rPr>
              <a:t>__</a:t>
            </a:r>
            <a:r>
              <a:rPr lang="en-US" b="1" u="sng">
                <a:solidFill>
                  <a:srgbClr val="000000"/>
                </a:solidFill>
                <a:latin typeface="Arial" charset="0"/>
                <a:cs typeface="Times New Roman" charset="0"/>
              </a:rPr>
              <a:t>5/1</a:t>
            </a:r>
            <a:r>
              <a:rPr lang="en-US" u="sng">
                <a:solidFill>
                  <a:srgbClr val="000000"/>
                </a:solidFill>
                <a:latin typeface="Arial" charset="0"/>
                <a:cs typeface="Times New Roman" charset="0"/>
              </a:rPr>
              <a:t>____</a:t>
            </a:r>
            <a:r>
              <a:rPr lang="en-US" b="1">
                <a:solidFill>
                  <a:srgbClr val="000000"/>
                </a:solidFill>
                <a:latin typeface="Arial" charset="0"/>
                <a:cs typeface="Times New Roman" charset="0"/>
              </a:rPr>
              <a:t> Expected date</a:t>
            </a:r>
            <a:endParaRPr lang="en-US">
              <a:solidFill>
                <a:srgbClr val="000000"/>
              </a:solidFill>
              <a:latin typeface="Arial" charset="0"/>
              <a:cs typeface="Times New Roman" charset="0"/>
            </a:endParaRPr>
          </a:p>
          <a:p>
            <a:endParaRPr lang="en-US" b="1">
              <a:solidFill>
                <a:srgbClr val="FF0000"/>
              </a:solidFill>
              <a:latin typeface="Arial" charset="0"/>
              <a:cs typeface="Times New Roman" charset="0"/>
            </a:endParaRPr>
          </a:p>
        </p:txBody>
      </p:sp>
      <p:sp>
        <p:nvSpPr>
          <p:cNvPr id="93189" name="Rectangle 6"/>
          <p:cNvSpPr>
            <a:spLocks noChangeArrowheads="1"/>
          </p:cNvSpPr>
          <p:nvPr/>
        </p:nvSpPr>
        <p:spPr bwMode="auto">
          <a:xfrm>
            <a:off x="0"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auto">
              <a:spcBef>
                <a:spcPts val="0"/>
              </a:spcBef>
              <a:spcAft>
                <a:spcPts val="0"/>
              </a:spcAft>
              <a:defRPr/>
            </a:pPr>
            <a:endParaRPr lang="en-US">
              <a:latin typeface="Arial" charset="0"/>
              <a:ea typeface="MS PGothic" charset="0"/>
              <a:cs typeface="Arial" charset="0"/>
            </a:endParaRPr>
          </a:p>
        </p:txBody>
      </p:sp>
      <p:sp>
        <p:nvSpPr>
          <p:cNvPr id="93190" name="Text Box 8"/>
          <p:cNvSpPr txBox="1">
            <a:spLocks noChangeArrowheads="1"/>
          </p:cNvSpPr>
          <p:nvPr/>
        </p:nvSpPr>
        <p:spPr bwMode="auto">
          <a:xfrm>
            <a:off x="533400" y="1066800"/>
            <a:ext cx="8153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buFontTx/>
              <a:buChar char="•"/>
              <a:defRPr/>
            </a:pPr>
            <a:r>
              <a:rPr lang="en-US" sz="1800" smtClean="0">
                <a:latin typeface="Arial" charset="0"/>
                <a:cs typeface="Arial" charset="0"/>
              </a:rPr>
              <a:t> During Writing class, Leroy is currently engaging in problem behavior (throwing materials and cursing) to escape difficult tasks in Math approximately 4 days per week. On average, he is completing only 25-30% of his work in class. </a:t>
            </a:r>
          </a:p>
        </p:txBody>
      </p:sp>
      <p:sp>
        <p:nvSpPr>
          <p:cNvPr id="11" name="Text Box 37"/>
          <p:cNvSpPr txBox="1">
            <a:spLocks noChangeArrowheads="1"/>
          </p:cNvSpPr>
          <p:nvPr/>
        </p:nvSpPr>
        <p:spPr bwMode="auto">
          <a:xfrm>
            <a:off x="7162800" y="2949575"/>
            <a:ext cx="1889125" cy="2155825"/>
          </a:xfrm>
          <a:prstGeom prst="rect">
            <a:avLst/>
          </a:prstGeom>
          <a:solidFill>
            <a:schemeClr val="accent1">
              <a:alpha val="38039"/>
            </a:schemeClr>
          </a:solidFill>
          <a:ln w="25400">
            <a:solidFill>
              <a:schemeClr val="tx1"/>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latin typeface="Arial" charset="0"/>
                <a:cs typeface="Arial" charset="0"/>
              </a:rPr>
              <a:t>Short-term goal</a:t>
            </a:r>
          </a:p>
          <a:p>
            <a:pPr>
              <a:spcBef>
                <a:spcPct val="50000"/>
              </a:spcBef>
            </a:pPr>
            <a:r>
              <a:rPr lang="en-US" sz="1400" b="1">
                <a:solidFill>
                  <a:srgbClr val="006600"/>
                </a:solidFill>
                <a:latin typeface="Arial" charset="0"/>
                <a:cs typeface="Arial" charset="0"/>
              </a:rPr>
              <a:t>Increase Alt. Behavior </a:t>
            </a:r>
            <a:r>
              <a:rPr lang="en-US" sz="1400" b="1">
                <a:latin typeface="Arial" charset="0"/>
                <a:cs typeface="Arial" charset="0"/>
              </a:rPr>
              <a:t>&amp;</a:t>
            </a:r>
            <a:r>
              <a:rPr lang="en-US" sz="1400" b="1">
                <a:solidFill>
                  <a:srgbClr val="006600"/>
                </a:solidFill>
                <a:latin typeface="Arial" charset="0"/>
                <a:cs typeface="Arial" charset="0"/>
              </a:rPr>
              <a:t> </a:t>
            </a:r>
            <a:r>
              <a:rPr lang="en-US" sz="1400" b="1">
                <a:solidFill>
                  <a:srgbClr val="FF0000"/>
                </a:solidFill>
                <a:latin typeface="Arial" charset="0"/>
                <a:cs typeface="Arial" charset="0"/>
              </a:rPr>
              <a:t>Reduce Problem Behavior</a:t>
            </a:r>
          </a:p>
          <a:p>
            <a:pPr>
              <a:spcBef>
                <a:spcPct val="50000"/>
              </a:spcBef>
            </a:pPr>
            <a:r>
              <a:rPr lang="en-US" sz="1400" b="1">
                <a:latin typeface="Arial" charset="0"/>
                <a:cs typeface="Arial" charset="0"/>
              </a:rPr>
              <a:t>+ </a:t>
            </a:r>
            <a:r>
              <a:rPr lang="en-US" sz="1400" b="1">
                <a:solidFill>
                  <a:srgbClr val="3A3EF0"/>
                </a:solidFill>
                <a:latin typeface="Arial" charset="0"/>
                <a:cs typeface="Arial" charset="0"/>
              </a:rPr>
              <a:t>Approximation toward Desired Behavior</a:t>
            </a:r>
          </a:p>
        </p:txBody>
      </p:sp>
      <p:sp>
        <p:nvSpPr>
          <p:cNvPr id="12" name="Text Box 37"/>
          <p:cNvSpPr txBox="1">
            <a:spLocks noChangeArrowheads="1"/>
          </p:cNvSpPr>
          <p:nvPr/>
        </p:nvSpPr>
        <p:spPr bwMode="auto">
          <a:xfrm>
            <a:off x="7178675" y="5257800"/>
            <a:ext cx="1889125" cy="1446213"/>
          </a:xfrm>
          <a:prstGeom prst="rect">
            <a:avLst/>
          </a:prstGeom>
          <a:solidFill>
            <a:schemeClr val="accent1">
              <a:alpha val="38039"/>
            </a:schemeClr>
          </a:solidFill>
          <a:ln w="25400">
            <a:solidFill>
              <a:schemeClr val="tx1"/>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latin typeface="Arial" charset="0"/>
                <a:cs typeface="Arial" charset="0"/>
              </a:rPr>
              <a:t>Long-term goal</a:t>
            </a:r>
          </a:p>
          <a:p>
            <a:pPr>
              <a:spcBef>
                <a:spcPct val="50000"/>
              </a:spcBef>
            </a:pPr>
            <a:r>
              <a:rPr lang="en-US" sz="1400" b="1">
                <a:solidFill>
                  <a:srgbClr val="3A3EF0"/>
                </a:solidFill>
                <a:latin typeface="Arial" charset="0"/>
                <a:cs typeface="Arial" charset="0"/>
              </a:rPr>
              <a:t>Increase Desired Behavior </a:t>
            </a:r>
            <a:r>
              <a:rPr lang="en-US" sz="1400" b="1">
                <a:latin typeface="Arial" charset="0"/>
                <a:cs typeface="Arial" charset="0"/>
              </a:rPr>
              <a:t>&amp; </a:t>
            </a:r>
            <a:r>
              <a:rPr lang="en-US" sz="1400" b="1">
                <a:solidFill>
                  <a:srgbClr val="FF0000"/>
                </a:solidFill>
                <a:latin typeface="Arial" charset="0"/>
                <a:cs typeface="Arial" charset="0"/>
              </a:rPr>
              <a:t>Reduce Problem Behavior</a:t>
            </a:r>
          </a:p>
          <a:p>
            <a:pPr>
              <a:spcBef>
                <a:spcPct val="50000"/>
              </a:spcBef>
            </a:pPr>
            <a:endParaRPr lang="en-US" sz="1400" b="1">
              <a:solidFill>
                <a:srgbClr val="3A3EF0"/>
              </a:solidFill>
              <a:latin typeface="Arial" charset="0"/>
              <a:cs typeface="Arial" charset="0"/>
            </a:endParaRPr>
          </a:p>
        </p:txBody>
      </p:sp>
      <p:sp>
        <p:nvSpPr>
          <p:cNvPr id="93193" name="Line 5"/>
          <p:cNvSpPr>
            <a:spLocks noChangeShapeType="1"/>
          </p:cNvSpPr>
          <p:nvPr/>
        </p:nvSpPr>
        <p:spPr bwMode="auto">
          <a:xfrm>
            <a:off x="609600" y="9144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2894297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1066800" y="1447800"/>
            <a:ext cx="7391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ts val="0"/>
              </a:spcBef>
              <a:spcAft>
                <a:spcPts val="0"/>
              </a:spcAft>
              <a:defRPr/>
            </a:pPr>
            <a:r>
              <a:rPr lang="en-US" sz="1800" smtClean="0">
                <a:latin typeface="Arial" charset="0"/>
                <a:cs typeface="Arial" charset="0"/>
              </a:rPr>
              <a:t>Leroy will ask appropriately for an easier task or for a “break” from difficult tasks without throwing materials or cursing at least 75% of the time as measured by a daily point card for 2 consecutive weeks.</a:t>
            </a:r>
          </a:p>
        </p:txBody>
      </p:sp>
      <p:sp>
        <p:nvSpPr>
          <p:cNvPr id="30723" name="Text Box 5"/>
          <p:cNvSpPr txBox="1">
            <a:spLocks noChangeArrowheads="1"/>
          </p:cNvSpPr>
          <p:nvPr/>
        </p:nvSpPr>
        <p:spPr bwMode="auto">
          <a:xfrm>
            <a:off x="990600" y="2743200"/>
            <a:ext cx="7391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ts val="0"/>
              </a:spcBef>
              <a:spcAft>
                <a:spcPts val="0"/>
              </a:spcAft>
              <a:defRPr/>
            </a:pPr>
            <a:r>
              <a:rPr lang="en-US" sz="1800" smtClean="0">
                <a:latin typeface="Arial" charset="0"/>
                <a:cs typeface="Arial" charset="0"/>
              </a:rPr>
              <a:t>Leroy will ask appropriately for an easier task or for a “break” no more than 3 times during Math block with no more than 2 problem behavior incidents for 4 consecutive days .</a:t>
            </a:r>
          </a:p>
        </p:txBody>
      </p:sp>
      <p:sp>
        <p:nvSpPr>
          <p:cNvPr id="30724" name="Text Box 6"/>
          <p:cNvSpPr txBox="1">
            <a:spLocks noChangeArrowheads="1"/>
          </p:cNvSpPr>
          <p:nvPr/>
        </p:nvSpPr>
        <p:spPr bwMode="auto">
          <a:xfrm>
            <a:off x="990600" y="4038600"/>
            <a:ext cx="7391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ts val="0"/>
              </a:spcBef>
              <a:spcAft>
                <a:spcPts val="0"/>
              </a:spcAft>
              <a:defRPr/>
            </a:pPr>
            <a:r>
              <a:rPr lang="en-US" sz="1800" smtClean="0">
                <a:latin typeface="Arial" charset="0"/>
                <a:cs typeface="Arial" charset="0"/>
              </a:rPr>
              <a:t>Leroy will ask appropriately to cross off up to 60% of difficult math problems and will have no more than 3 problem behavior incidents for 2 consecutive weeks.</a:t>
            </a:r>
          </a:p>
        </p:txBody>
      </p:sp>
      <p:sp>
        <p:nvSpPr>
          <p:cNvPr id="94213" name="Text Box 7"/>
          <p:cNvSpPr txBox="1">
            <a:spLocks noChangeArrowheads="1"/>
          </p:cNvSpPr>
          <p:nvPr/>
        </p:nvSpPr>
        <p:spPr bwMode="auto">
          <a:xfrm>
            <a:off x="381000" y="9906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defRPr/>
            </a:pPr>
            <a:r>
              <a:rPr lang="en-US" sz="2000" u="sng" smtClean="0">
                <a:solidFill>
                  <a:srgbClr val="0000FF"/>
                </a:solidFill>
                <a:latin typeface="Arial" charset="0"/>
                <a:cs typeface="Arial" charset="0"/>
              </a:rPr>
              <a:t>Leroy’s Short-Term Goal</a:t>
            </a:r>
          </a:p>
        </p:txBody>
      </p:sp>
      <p:sp>
        <p:nvSpPr>
          <p:cNvPr id="94214" name="Text Box 8"/>
          <p:cNvSpPr txBox="1">
            <a:spLocks noChangeArrowheads="1"/>
          </p:cNvSpPr>
          <p:nvPr/>
        </p:nvSpPr>
        <p:spPr bwMode="auto">
          <a:xfrm>
            <a:off x="381000" y="5105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ct val="50000"/>
              </a:spcBef>
              <a:spcAft>
                <a:spcPts val="0"/>
              </a:spcAft>
              <a:defRPr/>
            </a:pPr>
            <a:r>
              <a:rPr lang="en-US" sz="2000" u="sng" smtClean="0">
                <a:solidFill>
                  <a:srgbClr val="0000FF"/>
                </a:solidFill>
                <a:latin typeface="Arial" charset="0"/>
                <a:cs typeface="Arial" charset="0"/>
              </a:rPr>
              <a:t>Leroy’s Long-Term Goal</a:t>
            </a:r>
          </a:p>
        </p:txBody>
      </p:sp>
      <p:sp>
        <p:nvSpPr>
          <p:cNvPr id="94215" name="Text Box 9"/>
          <p:cNvSpPr txBox="1">
            <a:spLocks noChangeArrowheads="1"/>
          </p:cNvSpPr>
          <p:nvPr/>
        </p:nvSpPr>
        <p:spPr bwMode="auto">
          <a:xfrm>
            <a:off x="1143000" y="5537200"/>
            <a:ext cx="7391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fontAlgn="auto">
              <a:spcBef>
                <a:spcPts val="0"/>
              </a:spcBef>
              <a:spcAft>
                <a:spcPts val="0"/>
              </a:spcAft>
              <a:defRPr/>
            </a:pPr>
            <a:r>
              <a:rPr lang="en-US" sz="1800" smtClean="0">
                <a:latin typeface="Arial" charset="0"/>
                <a:cs typeface="Arial" charset="0"/>
              </a:rPr>
              <a:t>Leroy will complete at least 80% of his assigned work in his math class with no more than 3 incidences of problem behavior (throwing materials, cursing) for one month.</a:t>
            </a:r>
          </a:p>
        </p:txBody>
      </p:sp>
      <p:sp>
        <p:nvSpPr>
          <p:cNvPr id="30728" name="Line 10"/>
          <p:cNvSpPr>
            <a:spLocks noChangeShapeType="1"/>
          </p:cNvSpPr>
          <p:nvPr/>
        </p:nvSpPr>
        <p:spPr bwMode="auto">
          <a:xfrm>
            <a:off x="4572000" y="2362200"/>
            <a:ext cx="0" cy="381000"/>
          </a:xfrm>
          <a:prstGeom prst="line">
            <a:avLst/>
          </a:prstGeom>
          <a:noFill/>
          <a:ln w="539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
        <p:nvSpPr>
          <p:cNvPr id="30729" name="Line 11"/>
          <p:cNvSpPr>
            <a:spLocks noChangeShapeType="1"/>
          </p:cNvSpPr>
          <p:nvPr/>
        </p:nvSpPr>
        <p:spPr bwMode="auto">
          <a:xfrm>
            <a:off x="4572000" y="3657600"/>
            <a:ext cx="0" cy="381000"/>
          </a:xfrm>
          <a:prstGeom prst="line">
            <a:avLst/>
          </a:prstGeom>
          <a:noFill/>
          <a:ln w="539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
        <p:nvSpPr>
          <p:cNvPr id="30730" name="Line 12"/>
          <p:cNvSpPr>
            <a:spLocks noChangeShapeType="1"/>
          </p:cNvSpPr>
          <p:nvPr/>
        </p:nvSpPr>
        <p:spPr bwMode="auto">
          <a:xfrm>
            <a:off x="4572000" y="5029200"/>
            <a:ext cx="0" cy="381000"/>
          </a:xfrm>
          <a:prstGeom prst="line">
            <a:avLst/>
          </a:prstGeom>
          <a:noFill/>
          <a:ln w="539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
        <p:nvSpPr>
          <p:cNvPr id="94219" name="Text Box 17"/>
          <p:cNvSpPr txBox="1">
            <a:spLocks noChangeArrowheads="1"/>
          </p:cNvSpPr>
          <p:nvPr/>
        </p:nvSpPr>
        <p:spPr bwMode="auto">
          <a:xfrm>
            <a:off x="762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fontAlgn="auto">
              <a:spcBef>
                <a:spcPct val="50000"/>
              </a:spcBef>
              <a:spcAft>
                <a:spcPts val="0"/>
              </a:spcAft>
              <a:defRPr/>
            </a:pPr>
            <a:r>
              <a:rPr lang="en-US" b="1" smtClean="0">
                <a:latin typeface="Arial" charset="0"/>
                <a:cs typeface="Arial" charset="0"/>
              </a:rPr>
              <a:t>Intermediate Goals: Approximations</a:t>
            </a:r>
            <a:r>
              <a:rPr lang="en-US" sz="3000" b="1" smtClean="0">
                <a:latin typeface="Arial" charset="0"/>
                <a:cs typeface="Arial" charset="0"/>
              </a:rPr>
              <a:t> </a:t>
            </a:r>
            <a:endParaRPr lang="en-US" sz="1800" b="1" smtClean="0">
              <a:latin typeface="Arial" charset="0"/>
              <a:cs typeface="Arial" charset="0"/>
            </a:endParaRPr>
          </a:p>
        </p:txBody>
      </p:sp>
      <p:sp>
        <p:nvSpPr>
          <p:cNvPr id="94220" name="Line 5"/>
          <p:cNvSpPr>
            <a:spLocks noChangeShapeType="1"/>
          </p:cNvSpPr>
          <p:nvPr/>
        </p:nvSpPr>
        <p:spPr bwMode="auto">
          <a:xfrm>
            <a:off x="609600" y="8382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7374572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500" fill="hold"/>
                                        <p:tgtEl>
                                          <p:spTgt spid="30728"/>
                                        </p:tgtEl>
                                        <p:attrNameLst>
                                          <p:attrName>ppt_x</p:attrName>
                                        </p:attrNameLst>
                                      </p:cBhvr>
                                      <p:tavLst>
                                        <p:tav tm="0">
                                          <p:val>
                                            <p:strVal val="#ppt_x"/>
                                          </p:val>
                                        </p:tav>
                                        <p:tav tm="100000">
                                          <p:val>
                                            <p:strVal val="#ppt_x"/>
                                          </p:val>
                                        </p:tav>
                                      </p:tavLst>
                                    </p:anim>
                                    <p:anim calcmode="lin" valueType="num">
                                      <p:cBhvr additive="base">
                                        <p:cTn id="8" dur="500" fill="hold"/>
                                        <p:tgtEl>
                                          <p:spTgt spid="307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0729"/>
                                        </p:tgtEl>
                                        <p:attrNameLst>
                                          <p:attrName>style.visibility</p:attrName>
                                        </p:attrNameLst>
                                      </p:cBhvr>
                                      <p:to>
                                        <p:strVal val="visible"/>
                                      </p:to>
                                    </p:set>
                                    <p:anim calcmode="lin" valueType="num">
                                      <p:cBhvr additive="base">
                                        <p:cTn id="17" dur="500" fill="hold"/>
                                        <p:tgtEl>
                                          <p:spTgt spid="30729"/>
                                        </p:tgtEl>
                                        <p:attrNameLst>
                                          <p:attrName>ppt_x</p:attrName>
                                        </p:attrNameLst>
                                      </p:cBhvr>
                                      <p:tavLst>
                                        <p:tav tm="0">
                                          <p:val>
                                            <p:strVal val="#ppt_x"/>
                                          </p:val>
                                        </p:tav>
                                        <p:tav tm="100000">
                                          <p:val>
                                            <p:strVal val="#ppt_x"/>
                                          </p:val>
                                        </p:tav>
                                      </p:tavLst>
                                    </p:anim>
                                    <p:anim calcmode="lin" valueType="num">
                                      <p:cBhvr additive="base">
                                        <p:cTn id="18" dur="500" fill="hold"/>
                                        <p:tgtEl>
                                          <p:spTgt spid="3072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24"/>
                                        </p:tgtEl>
                                        <p:attrNameLst>
                                          <p:attrName>style.visibility</p:attrName>
                                        </p:attrNameLst>
                                      </p:cBhvr>
                                      <p:to>
                                        <p:strVal val="visible"/>
                                      </p:to>
                                    </p:set>
                                    <p:anim calcmode="lin" valueType="num">
                                      <p:cBhvr additive="base">
                                        <p:cTn id="21" dur="500" fill="hold"/>
                                        <p:tgtEl>
                                          <p:spTgt spid="30724"/>
                                        </p:tgtEl>
                                        <p:attrNameLst>
                                          <p:attrName>ppt_x</p:attrName>
                                        </p:attrNameLst>
                                      </p:cBhvr>
                                      <p:tavLst>
                                        <p:tav tm="0">
                                          <p:val>
                                            <p:strVal val="#ppt_x"/>
                                          </p:val>
                                        </p:tav>
                                        <p:tav tm="100000">
                                          <p:val>
                                            <p:strVal val="#ppt_x"/>
                                          </p:val>
                                        </p:tav>
                                      </p:tavLst>
                                    </p:anim>
                                    <p:anim calcmode="lin" valueType="num">
                                      <p:cBhvr additive="base">
                                        <p:cTn id="22"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noChangeArrowheads="1"/>
          </p:cNvSpPr>
          <p:nvPr>
            <p:ph type="body" idx="1"/>
          </p:nvPr>
        </p:nvSpPr>
        <p:spPr>
          <a:xfrm>
            <a:off x="457200" y="1722438"/>
            <a:ext cx="8229600" cy="4297362"/>
          </a:xfrm>
        </p:spPr>
        <p:txBody>
          <a:bodyPr rtlCol="0">
            <a:normAutofit/>
          </a:bodyPr>
          <a:lstStyle/>
          <a:p>
            <a:pPr fontAlgn="auto">
              <a:spcAft>
                <a:spcPts val="650"/>
              </a:spcAft>
              <a:buFont typeface="Arial"/>
              <a:buChar char="•"/>
              <a:defRPr/>
            </a:pPr>
            <a:r>
              <a:rPr lang="en-US" dirty="0">
                <a:latin typeface="Calibri" charset="0"/>
                <a:ea typeface="+mn-ea"/>
                <a:cs typeface="+mn-cs"/>
              </a:rPr>
              <a:t>In addition to long- and short-term goals, the evaluation plan includes the specific data that will be collected to assess:</a:t>
            </a:r>
          </a:p>
          <a:p>
            <a:pPr marL="514350" indent="-514350" fontAlgn="auto">
              <a:spcAft>
                <a:spcPts val="650"/>
              </a:spcAft>
              <a:buFontTx/>
              <a:buAutoNum type="arabicPeriod"/>
              <a:defRPr/>
            </a:pPr>
            <a:r>
              <a:rPr lang="en-US" dirty="0" smtClean="0">
                <a:latin typeface="Calibri" charset="0"/>
                <a:ea typeface="+mn-ea"/>
                <a:cs typeface="+mn-cs"/>
              </a:rPr>
              <a:t>Is </a:t>
            </a:r>
            <a:r>
              <a:rPr lang="en-US" dirty="0">
                <a:latin typeface="Calibri" charset="0"/>
                <a:ea typeface="+mn-ea"/>
                <a:cs typeface="+mn-cs"/>
              </a:rPr>
              <a:t>the plan being implemented as </a:t>
            </a:r>
            <a:r>
              <a:rPr lang="en-US" dirty="0" smtClean="0">
                <a:latin typeface="Calibri" charset="0"/>
                <a:ea typeface="+mn-ea"/>
                <a:cs typeface="+mn-cs"/>
              </a:rPr>
              <a:t>designed (with fidelity)?</a:t>
            </a:r>
            <a:endParaRPr lang="en-US" dirty="0">
              <a:latin typeface="Calibri" charset="0"/>
              <a:ea typeface="+mn-ea"/>
              <a:cs typeface="+mn-cs"/>
            </a:endParaRPr>
          </a:p>
          <a:p>
            <a:pPr marL="514350" indent="-514350" fontAlgn="auto">
              <a:spcAft>
                <a:spcPts val="650"/>
              </a:spcAft>
              <a:buFontTx/>
              <a:buAutoNum type="arabicPeriod"/>
              <a:defRPr/>
            </a:pPr>
            <a:r>
              <a:rPr lang="en-US" dirty="0" smtClean="0">
                <a:latin typeface="Calibri" charset="0"/>
                <a:ea typeface="+mn-ea"/>
                <a:cs typeface="+mn-cs"/>
              </a:rPr>
              <a:t>Is </a:t>
            </a:r>
            <a:r>
              <a:rPr lang="en-US" dirty="0">
                <a:latin typeface="Calibri" charset="0"/>
                <a:ea typeface="+mn-ea"/>
                <a:cs typeface="+mn-cs"/>
              </a:rPr>
              <a:t>the plan making an impact on student behavior? </a:t>
            </a:r>
          </a:p>
        </p:txBody>
      </p:sp>
      <p:sp>
        <p:nvSpPr>
          <p:cNvPr id="137218" name="Rectangle 4"/>
          <p:cNvSpPr>
            <a:spLocks noGrp="1" noChangeArrowheads="1"/>
          </p:cNvSpPr>
          <p:nvPr>
            <p:ph type="title"/>
          </p:nvPr>
        </p:nvSpPr>
        <p:spPr>
          <a:extLst>
            <a:ext uri="{909E8E84-426E-40dd-AFC4-6F175D3DCCD1}">
              <a14:hiddenFill xmlns:a14="http://schemas.microsoft.com/office/drawing/2010/main">
                <a:solidFill>
                  <a:srgbClr val="FF6600">
                    <a:alpha val="81960"/>
                  </a:srgbClr>
                </a:solidFill>
              </a14:hiddenFill>
            </a:ext>
          </a:extLst>
        </p:spPr>
        <p:txBody>
          <a:bodyPr rtlCol="0">
            <a:normAutofit fontScale="90000"/>
          </a:bodyPr>
          <a:lstStyle/>
          <a:p>
            <a:pPr fontAlgn="auto">
              <a:spcAft>
                <a:spcPts val="0"/>
              </a:spcAft>
              <a:defRPr/>
            </a:pPr>
            <a:r>
              <a:rPr lang="en-US">
                <a:latin typeface="Calibri" charset="0"/>
                <a:ea typeface="+mj-ea"/>
                <a:cs typeface="+mj-cs"/>
              </a:rPr>
              <a:t>Evaluation Planning: How Will We </a:t>
            </a:r>
            <a:r>
              <a:rPr lang="en-US">
                <a:solidFill>
                  <a:srgbClr val="0000FF"/>
                </a:solidFill>
                <a:latin typeface="Calibri" charset="0"/>
                <a:ea typeface="+mj-ea"/>
                <a:cs typeface="+mj-cs"/>
              </a:rPr>
              <a:t>MEASURE</a:t>
            </a:r>
            <a:r>
              <a:rPr lang="en-US">
                <a:latin typeface="Calibri" charset="0"/>
                <a:ea typeface="+mj-ea"/>
                <a:cs typeface="+mj-cs"/>
              </a:rPr>
              <a:t> Progress? </a:t>
            </a:r>
          </a:p>
        </p:txBody>
      </p:sp>
      <p:sp>
        <p:nvSpPr>
          <p:cNvPr id="95236" name="Line 5"/>
          <p:cNvSpPr>
            <a:spLocks noChangeShapeType="1"/>
          </p:cNvSpPr>
          <p:nvPr/>
        </p:nvSpPr>
        <p:spPr bwMode="auto">
          <a:xfrm>
            <a:off x="609600" y="15240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latin typeface="+mn-lt"/>
              <a:ea typeface="MS PGothic" charset="0"/>
              <a:cs typeface="+mn-cs"/>
            </a:endParaRPr>
          </a:p>
        </p:txBody>
      </p:sp>
    </p:spTree>
    <p:extLst>
      <p:ext uri="{BB962C8B-B14F-4D97-AF65-F5344CB8AC3E}">
        <p14:creationId xmlns:p14="http://schemas.microsoft.com/office/powerpoint/2010/main" val="80341390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457200" y="76200"/>
            <a:ext cx="8229600" cy="1143000"/>
          </a:xfrm>
        </p:spPr>
        <p:txBody>
          <a:bodyPr/>
          <a:lstStyle/>
          <a:p>
            <a:r>
              <a:rPr lang="en-US">
                <a:latin typeface="Calibri" charset="0"/>
              </a:rPr>
              <a:t>Fidelity Measures </a:t>
            </a:r>
          </a:p>
        </p:txBody>
      </p:sp>
      <p:sp>
        <p:nvSpPr>
          <p:cNvPr id="138242" name="Rectangle 3"/>
          <p:cNvSpPr>
            <a:spLocks noGrp="1" noChangeArrowheads="1"/>
          </p:cNvSpPr>
          <p:nvPr>
            <p:ph type="body" idx="4294967295"/>
          </p:nvPr>
        </p:nvSpPr>
        <p:spPr>
          <a:xfrm>
            <a:off x="152400" y="1371600"/>
            <a:ext cx="8991600" cy="5181600"/>
          </a:xfrm>
        </p:spPr>
        <p:txBody>
          <a:bodyPr rtlCol="0">
            <a:normAutofit lnSpcReduction="10000"/>
          </a:bodyPr>
          <a:lstStyle/>
          <a:p>
            <a:pPr fontAlgn="auto">
              <a:spcAft>
                <a:spcPts val="0"/>
              </a:spcAft>
              <a:buFont typeface="Arial"/>
              <a:buChar char="•"/>
              <a:defRPr/>
            </a:pPr>
            <a:r>
              <a:rPr lang="en-US" dirty="0" smtClean="0">
                <a:latin typeface="Calibri" charset="0"/>
                <a:ea typeface="+mn-ea"/>
                <a:cs typeface="+mn-cs"/>
              </a:rPr>
              <a:t>Considerations:  </a:t>
            </a:r>
            <a:endParaRPr lang="en-US" sz="1400" dirty="0" smtClean="0">
              <a:latin typeface="Calibri" charset="0"/>
              <a:ea typeface="+mn-ea"/>
              <a:cs typeface="+mn-cs"/>
            </a:endParaRPr>
          </a:p>
          <a:p>
            <a:pPr marL="0" indent="0" fontAlgn="auto">
              <a:spcAft>
                <a:spcPts val="0"/>
              </a:spcAft>
              <a:buFont typeface="Arial"/>
              <a:buNone/>
              <a:defRPr/>
            </a:pPr>
            <a:r>
              <a:rPr lang="en-US" dirty="0" smtClean="0">
                <a:latin typeface="Calibri" charset="0"/>
                <a:ea typeface="+mn-ea"/>
                <a:cs typeface="+mn-cs"/>
              </a:rPr>
              <a:t>	1.  </a:t>
            </a:r>
            <a:r>
              <a:rPr lang="en-US" dirty="0" smtClean="0">
                <a:latin typeface="Calibri" charset="0"/>
                <a:ea typeface="MS PGothic" charset="0"/>
                <a:cs typeface="+mn-cs"/>
              </a:rPr>
              <a:t>Is </a:t>
            </a:r>
            <a:r>
              <a:rPr lang="en-US" dirty="0">
                <a:latin typeface="Calibri" charset="0"/>
                <a:ea typeface="MS PGothic" charset="0"/>
                <a:cs typeface="+mn-cs"/>
              </a:rPr>
              <a:t>the plan being implemented? </a:t>
            </a:r>
          </a:p>
          <a:p>
            <a:pPr lvl="2" fontAlgn="auto">
              <a:spcAft>
                <a:spcPts val="0"/>
              </a:spcAft>
              <a:buFont typeface="Arial"/>
              <a:buChar char="•"/>
              <a:defRPr/>
            </a:pPr>
            <a:r>
              <a:rPr lang="en-US" dirty="0">
                <a:latin typeface="Calibri" charset="0"/>
                <a:ea typeface="MS PGothic" charset="0"/>
              </a:rPr>
              <a:t>Did I implement the plan?  </a:t>
            </a:r>
            <a:r>
              <a:rPr lang="en-US" b="1" dirty="0">
                <a:latin typeface="Calibri" charset="0"/>
                <a:ea typeface="MS PGothic" charset="0"/>
              </a:rPr>
              <a:t>vs.</a:t>
            </a:r>
            <a:r>
              <a:rPr lang="en-US" dirty="0">
                <a:latin typeface="Calibri" charset="0"/>
                <a:ea typeface="MS PGothic" charset="0"/>
              </a:rPr>
              <a:t>  Did I check in with student and provide specific praise when she entered class</a:t>
            </a:r>
            <a:r>
              <a:rPr lang="en-US" dirty="0" smtClean="0">
                <a:latin typeface="Calibri" charset="0"/>
                <a:ea typeface="MS PGothic" charset="0"/>
              </a:rPr>
              <a:t>?</a:t>
            </a:r>
          </a:p>
          <a:p>
            <a:pPr fontAlgn="auto">
              <a:spcAft>
                <a:spcPts val="0"/>
              </a:spcAft>
              <a:buFont typeface="Arial"/>
              <a:buChar char="•"/>
              <a:defRPr/>
            </a:pPr>
            <a:endParaRPr lang="en-US" dirty="0" smtClean="0">
              <a:latin typeface="Calibri" charset="0"/>
              <a:ea typeface="MS PGothic" charset="0"/>
              <a:cs typeface="+mn-cs"/>
            </a:endParaRPr>
          </a:p>
          <a:p>
            <a:pPr marL="0" indent="0" fontAlgn="auto">
              <a:spcAft>
                <a:spcPts val="0"/>
              </a:spcAft>
              <a:buFont typeface="Arial"/>
              <a:buNone/>
              <a:defRPr/>
            </a:pPr>
            <a:r>
              <a:rPr lang="en-US" dirty="0" smtClean="0">
                <a:latin typeface="Calibri" charset="0"/>
                <a:ea typeface="MS PGothic" charset="0"/>
                <a:cs typeface="+mn-cs"/>
              </a:rPr>
              <a:t>	2.  How to measure fidelity?  </a:t>
            </a:r>
          </a:p>
          <a:p>
            <a:pPr lvl="2" fontAlgn="auto">
              <a:spcAft>
                <a:spcPts val="0"/>
              </a:spcAft>
              <a:buFont typeface="Arial"/>
              <a:buChar char="•"/>
              <a:defRPr/>
            </a:pPr>
            <a:r>
              <a:rPr lang="en-US" dirty="0" smtClean="0">
                <a:latin typeface="Calibri" charset="0"/>
                <a:ea typeface="MS PGothic" charset="0"/>
              </a:rPr>
              <a:t> Example:  Staff will strive for 80% fidelity of implementation as measured weekly on a scale of 1-5		</a:t>
            </a:r>
          </a:p>
          <a:p>
            <a:pPr lvl="2" fontAlgn="auto">
              <a:spcAft>
                <a:spcPts val="0"/>
              </a:spcAft>
              <a:buFont typeface="Arial"/>
              <a:buChar char="•"/>
              <a:defRPr/>
            </a:pPr>
            <a:endParaRPr lang="en-US" dirty="0" smtClean="0">
              <a:latin typeface="Calibri" charset="0"/>
              <a:ea typeface="MS PGothic" charset="0"/>
            </a:endParaRPr>
          </a:p>
          <a:p>
            <a:pPr lvl="2" fontAlgn="auto">
              <a:spcAft>
                <a:spcPts val="0"/>
              </a:spcAft>
              <a:buFont typeface="Arial"/>
              <a:buChar char="•"/>
              <a:defRPr/>
            </a:pPr>
            <a:endParaRPr lang="en-US" dirty="0">
              <a:latin typeface="Calibri" charset="0"/>
              <a:ea typeface="MS PGothic" charset="0"/>
            </a:endParaRPr>
          </a:p>
          <a:p>
            <a:pPr lvl="2" fontAlgn="auto">
              <a:spcAft>
                <a:spcPts val="0"/>
              </a:spcAft>
              <a:buFontTx/>
              <a:buNone/>
              <a:defRPr/>
            </a:pPr>
            <a:r>
              <a:rPr lang="en-US" dirty="0">
                <a:latin typeface="Calibri" charset="0"/>
                <a:ea typeface="MS PGothic" charset="0"/>
              </a:rPr>
              <a:t>  </a:t>
            </a:r>
          </a:p>
          <a:p>
            <a:pPr fontAlgn="auto">
              <a:spcAft>
                <a:spcPts val="0"/>
              </a:spcAft>
              <a:buFontTx/>
              <a:buNone/>
              <a:defRPr/>
            </a:pPr>
            <a:endParaRPr lang="en-US" dirty="0">
              <a:latin typeface="Calibri" charset="0"/>
              <a:ea typeface="+mn-ea"/>
              <a:cs typeface="+mn-cs"/>
            </a:endParaRPr>
          </a:p>
          <a:p>
            <a:pPr lvl="2" fontAlgn="auto">
              <a:spcAft>
                <a:spcPts val="0"/>
              </a:spcAft>
              <a:buFont typeface="Arial"/>
              <a:buChar char="•"/>
              <a:defRPr/>
            </a:pPr>
            <a:endParaRPr lang="en-US" dirty="0">
              <a:latin typeface="Calibri" charset="0"/>
              <a:ea typeface="MS PGothic" charset="0"/>
            </a:endParaRPr>
          </a:p>
        </p:txBody>
      </p:sp>
      <p:sp>
        <p:nvSpPr>
          <p:cNvPr id="15363" name="Line 5"/>
          <p:cNvSpPr>
            <a:spLocks noChangeShapeType="1"/>
          </p:cNvSpPr>
          <p:nvPr/>
        </p:nvSpPr>
        <p:spPr bwMode="auto">
          <a:xfrm>
            <a:off x="609600" y="1219200"/>
            <a:ext cx="777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532598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6362700" y="1219200"/>
            <a:ext cx="2095500"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Consequence/Function</a:t>
            </a:r>
            <a:endParaRPr lang="en-US" sz="1200">
              <a:solidFill>
                <a:srgbClr val="000000"/>
              </a:solidFill>
              <a:latin typeface="Times New Roman" charset="0"/>
              <a:cs typeface="Times New Roman" charset="0"/>
            </a:endParaRPr>
          </a:p>
          <a:p>
            <a:pPr eaLnBrk="0" hangingPunct="0">
              <a:spcAft>
                <a:spcPct val="50000"/>
              </a:spcAft>
            </a:pPr>
            <a:r>
              <a:rPr lang="en-US" sz="1100" i="1">
                <a:solidFill>
                  <a:srgbClr val="000000"/>
                </a:solidFill>
                <a:latin typeface="Arial" charset="0"/>
                <a:cs typeface="Times New Roman" charset="0"/>
              </a:rPr>
              <a:t>Teacher reprimands, teacher takes to time-out</a:t>
            </a:r>
            <a:endParaRPr lang="en-US">
              <a:solidFill>
                <a:srgbClr val="000000"/>
              </a:solidFill>
              <a:latin typeface="Arial" charset="0"/>
              <a:cs typeface="Times New Roman" charset="0"/>
            </a:endParaRPr>
          </a:p>
          <a:p>
            <a:pPr eaLnBrk="0" hangingPunct="0"/>
            <a:r>
              <a:rPr lang="en-US" sz="1200" b="1" i="1" u="sng">
                <a:solidFill>
                  <a:srgbClr val="000000"/>
                </a:solidFill>
                <a:latin typeface="Arial" charset="0"/>
                <a:cs typeface="Times New Roman" charset="0"/>
              </a:rPr>
              <a:t>Access Teacher / Adult Attention </a:t>
            </a:r>
          </a:p>
        </p:txBody>
      </p:sp>
      <p:sp>
        <p:nvSpPr>
          <p:cNvPr id="16386" name="Rectangle 3"/>
          <p:cNvSpPr>
            <a:spLocks noChangeArrowheads="1"/>
          </p:cNvSpPr>
          <p:nvPr/>
        </p:nvSpPr>
        <p:spPr bwMode="auto">
          <a:xfrm rot="10800000" flipV="1">
            <a:off x="2689225" y="990600"/>
            <a:ext cx="1158875" cy="115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Antecedent</a:t>
            </a:r>
            <a:endParaRPr lang="en-US" sz="1200">
              <a:solidFill>
                <a:srgbClr val="000000"/>
              </a:solidFill>
              <a:latin typeface="Times New Roman" charset="0"/>
              <a:cs typeface="Times New Roman" charset="0"/>
            </a:endParaRPr>
          </a:p>
          <a:p>
            <a:pPr eaLnBrk="0" hangingPunct="0"/>
            <a:r>
              <a:rPr lang="en-US" sz="1100" i="1">
                <a:solidFill>
                  <a:srgbClr val="000000"/>
                </a:solidFill>
                <a:latin typeface="Arial" charset="0"/>
                <a:cs typeface="Times New Roman" charset="0"/>
              </a:rPr>
              <a:t> </a:t>
            </a:r>
            <a:r>
              <a:rPr lang="en-US" sz="1100">
                <a:solidFill>
                  <a:srgbClr val="000000"/>
                </a:solidFill>
                <a:latin typeface="Arial" charset="0"/>
                <a:cs typeface="Times New Roman" charset="0"/>
              </a:rPr>
              <a:t>Teacher teaching to whole class or praising another student</a:t>
            </a:r>
          </a:p>
          <a:p>
            <a:pPr eaLnBrk="0" hangingPunct="0"/>
            <a:endParaRPr lang="en-US">
              <a:solidFill>
                <a:srgbClr val="000000"/>
              </a:solidFill>
              <a:latin typeface="Arial" charset="0"/>
              <a:cs typeface="Times New Roman" charset="0"/>
            </a:endParaRPr>
          </a:p>
        </p:txBody>
      </p:sp>
      <p:sp>
        <p:nvSpPr>
          <p:cNvPr id="16387" name="Rectangle 4"/>
          <p:cNvSpPr>
            <a:spLocks noChangeArrowheads="1"/>
          </p:cNvSpPr>
          <p:nvPr/>
        </p:nvSpPr>
        <p:spPr bwMode="auto">
          <a:xfrm>
            <a:off x="952500" y="990600"/>
            <a:ext cx="1295400" cy="1033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Setting Event</a:t>
            </a:r>
            <a:endParaRPr lang="en-US" sz="1200">
              <a:solidFill>
                <a:srgbClr val="000000"/>
              </a:solidFill>
              <a:latin typeface="Times New Roman" charset="0"/>
              <a:cs typeface="Times New Roman" charset="0"/>
            </a:endParaRPr>
          </a:p>
          <a:p>
            <a:pPr eaLnBrk="0" hangingPunct="0"/>
            <a:endParaRPr lang="en-US" sz="1100">
              <a:solidFill>
                <a:srgbClr val="000000"/>
              </a:solidFill>
              <a:latin typeface="Arial" charset="0"/>
              <a:cs typeface="Times New Roman" charset="0"/>
            </a:endParaRPr>
          </a:p>
          <a:p>
            <a:pPr eaLnBrk="0" hangingPunct="0"/>
            <a:r>
              <a:rPr lang="en-US" sz="1100">
                <a:solidFill>
                  <a:srgbClr val="000000"/>
                </a:solidFill>
                <a:latin typeface="Arial" charset="0"/>
                <a:cs typeface="Times New Roman" charset="0"/>
              </a:rPr>
              <a:t>None Identified </a:t>
            </a:r>
            <a:endParaRPr lang="en-US">
              <a:solidFill>
                <a:srgbClr val="000000"/>
              </a:solidFill>
              <a:latin typeface="Arial" charset="0"/>
              <a:cs typeface="Times New Roman" charset="0"/>
            </a:endParaRPr>
          </a:p>
        </p:txBody>
      </p:sp>
      <p:sp>
        <p:nvSpPr>
          <p:cNvPr id="16388" name="Rectangle 5"/>
          <p:cNvSpPr>
            <a:spLocks noChangeArrowheads="1"/>
          </p:cNvSpPr>
          <p:nvPr/>
        </p:nvSpPr>
        <p:spPr bwMode="auto">
          <a:xfrm>
            <a:off x="4457700" y="2286000"/>
            <a:ext cx="1566863" cy="83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Alternative  Behav.</a:t>
            </a:r>
            <a:endParaRPr lang="en-US" sz="1200">
              <a:solidFill>
                <a:srgbClr val="000000"/>
              </a:solidFill>
              <a:latin typeface="Times New Roman" charset="0"/>
              <a:cs typeface="Times New Roman" charset="0"/>
            </a:endParaRPr>
          </a:p>
          <a:p>
            <a:pPr eaLnBrk="0" hangingPunct="0"/>
            <a:r>
              <a:rPr lang="en-US" sz="1100">
                <a:solidFill>
                  <a:srgbClr val="000000"/>
                </a:solidFill>
                <a:latin typeface="Arial" charset="0"/>
                <a:cs typeface="Times New Roman" charset="0"/>
              </a:rPr>
              <a:t>Raise hand for adult attention or to answer a question </a:t>
            </a:r>
            <a:endParaRPr lang="en-US">
              <a:solidFill>
                <a:srgbClr val="000000"/>
              </a:solidFill>
              <a:latin typeface="Arial" charset="0"/>
              <a:cs typeface="Times New Roman" charset="0"/>
            </a:endParaRPr>
          </a:p>
        </p:txBody>
      </p:sp>
      <p:sp>
        <p:nvSpPr>
          <p:cNvPr id="16389" name="Rectangle 6"/>
          <p:cNvSpPr>
            <a:spLocks noChangeArrowheads="1"/>
          </p:cNvSpPr>
          <p:nvPr/>
        </p:nvSpPr>
        <p:spPr bwMode="auto">
          <a:xfrm>
            <a:off x="4457700" y="1143000"/>
            <a:ext cx="1477963"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Problem Behavior</a:t>
            </a:r>
            <a:endParaRPr lang="en-US" sz="1200">
              <a:solidFill>
                <a:srgbClr val="000000"/>
              </a:solidFill>
              <a:latin typeface="Times New Roman" charset="0"/>
              <a:cs typeface="Times New Roman" charset="0"/>
            </a:endParaRPr>
          </a:p>
          <a:p>
            <a:pPr eaLnBrk="0" hangingPunct="0"/>
            <a:r>
              <a:rPr lang="en-US" sz="1000">
                <a:solidFill>
                  <a:srgbClr val="000000"/>
                </a:solidFill>
                <a:latin typeface="Arial" charset="0"/>
                <a:cs typeface="Times New Roman" charset="0"/>
              </a:rPr>
              <a:t>Making noises with mouth or hands, leaning on or grabbing others or materials, out of  seat</a:t>
            </a:r>
            <a:endParaRPr lang="en-US" sz="1100">
              <a:solidFill>
                <a:srgbClr val="000000"/>
              </a:solidFill>
              <a:latin typeface="Arial" charset="0"/>
              <a:cs typeface="Times New Roman" charset="0"/>
            </a:endParaRPr>
          </a:p>
          <a:p>
            <a:pPr eaLnBrk="0" hangingPunct="0"/>
            <a:endParaRPr lang="en-US">
              <a:solidFill>
                <a:srgbClr val="000000"/>
              </a:solidFill>
              <a:latin typeface="Arial" charset="0"/>
              <a:cs typeface="Times New Roman" charset="0"/>
            </a:endParaRPr>
          </a:p>
        </p:txBody>
      </p:sp>
      <p:sp>
        <p:nvSpPr>
          <p:cNvPr id="16390" name="Line 7"/>
          <p:cNvSpPr>
            <a:spLocks noChangeShapeType="1"/>
          </p:cNvSpPr>
          <p:nvPr/>
        </p:nvSpPr>
        <p:spPr bwMode="auto">
          <a:xfrm flipV="1">
            <a:off x="3848100" y="457200"/>
            <a:ext cx="525463" cy="555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1" name="Line 8"/>
          <p:cNvSpPr>
            <a:spLocks noChangeShapeType="1"/>
          </p:cNvSpPr>
          <p:nvPr/>
        </p:nvSpPr>
        <p:spPr bwMode="auto">
          <a:xfrm>
            <a:off x="2247900" y="1447800"/>
            <a:ext cx="3667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Line 9"/>
          <p:cNvSpPr>
            <a:spLocks noChangeShapeType="1"/>
          </p:cNvSpPr>
          <p:nvPr/>
        </p:nvSpPr>
        <p:spPr bwMode="auto">
          <a:xfrm>
            <a:off x="3848100" y="1600200"/>
            <a:ext cx="609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10"/>
          <p:cNvSpPr>
            <a:spLocks noChangeShapeType="1"/>
          </p:cNvSpPr>
          <p:nvPr/>
        </p:nvSpPr>
        <p:spPr bwMode="auto">
          <a:xfrm>
            <a:off x="5981700" y="1600200"/>
            <a:ext cx="3651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1"/>
          <p:cNvSpPr>
            <a:spLocks noChangeShapeType="1"/>
          </p:cNvSpPr>
          <p:nvPr/>
        </p:nvSpPr>
        <p:spPr bwMode="auto">
          <a:xfrm>
            <a:off x="3832225" y="2155825"/>
            <a:ext cx="549275" cy="434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Line 12"/>
          <p:cNvSpPr>
            <a:spLocks noChangeShapeType="1"/>
          </p:cNvSpPr>
          <p:nvPr/>
        </p:nvSpPr>
        <p:spPr bwMode="auto">
          <a:xfrm>
            <a:off x="5981700" y="533400"/>
            <a:ext cx="3667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Rectangle 13"/>
          <p:cNvSpPr>
            <a:spLocks noChangeArrowheads="1"/>
          </p:cNvSpPr>
          <p:nvPr/>
        </p:nvSpPr>
        <p:spPr bwMode="auto">
          <a:xfrm>
            <a:off x="6438900" y="152400"/>
            <a:ext cx="156210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200" b="1" u="sng">
                <a:solidFill>
                  <a:srgbClr val="000000"/>
                </a:solidFill>
                <a:latin typeface="Times New Roman" charset="0"/>
                <a:cs typeface="Times New Roman" charset="0"/>
              </a:rPr>
              <a:t>Consequence</a:t>
            </a:r>
            <a:r>
              <a:rPr lang="en-US" sz="1100" i="1">
                <a:solidFill>
                  <a:srgbClr val="000000"/>
                </a:solidFill>
                <a:latin typeface="Times New Roman" charset="0"/>
                <a:cs typeface="Times New Roman" charset="0"/>
              </a:rPr>
              <a:t> </a:t>
            </a:r>
          </a:p>
          <a:p>
            <a:r>
              <a:rPr lang="en-US" sz="1100">
                <a:solidFill>
                  <a:srgbClr val="000000"/>
                </a:solidFill>
                <a:latin typeface="Arial" charset="0"/>
                <a:cs typeface="Times New Roman" charset="0"/>
              </a:rPr>
              <a:t>Feeling of success, adult praise for appropriate behavior  </a:t>
            </a:r>
            <a:endParaRPr lang="en-US">
              <a:solidFill>
                <a:srgbClr val="000000"/>
              </a:solidFill>
              <a:latin typeface="Arial" charset="0"/>
              <a:cs typeface="Times New Roman" charset="0"/>
            </a:endParaRPr>
          </a:p>
        </p:txBody>
      </p:sp>
      <p:sp>
        <p:nvSpPr>
          <p:cNvPr id="16397" name="Line 14"/>
          <p:cNvSpPr>
            <a:spLocks noChangeShapeType="1"/>
          </p:cNvSpPr>
          <p:nvPr/>
        </p:nvSpPr>
        <p:spPr bwMode="auto">
          <a:xfrm flipV="1">
            <a:off x="6057900" y="2438400"/>
            <a:ext cx="304800" cy="387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8" name="Rectangle 15"/>
          <p:cNvSpPr>
            <a:spLocks noChangeArrowheads="1"/>
          </p:cNvSpPr>
          <p:nvPr/>
        </p:nvSpPr>
        <p:spPr bwMode="auto">
          <a:xfrm>
            <a:off x="876300" y="457200"/>
            <a:ext cx="2019300" cy="457200"/>
          </a:xfrm>
          <a:prstGeom prst="rect">
            <a:avLst/>
          </a:prstGeom>
          <a:solidFill>
            <a:srgbClr val="EAEAEA"/>
          </a:solidFill>
          <a:ln w="9525">
            <a:solidFill>
              <a:srgbClr val="000000"/>
            </a:solidFill>
            <a:miter lim="800000"/>
            <a:headEnd/>
            <a:tailEnd/>
          </a:ln>
        </p:spPr>
        <p:txBody>
          <a:bodyPr/>
          <a:lstStyle/>
          <a:p>
            <a:r>
              <a:rPr lang="en-US" sz="1200">
                <a:solidFill>
                  <a:srgbClr val="000000"/>
                </a:solidFill>
                <a:latin typeface="Times New Roman" charset="0"/>
                <a:cs typeface="Times New Roman" charset="0"/>
              </a:rPr>
              <a:t>Routine: </a:t>
            </a:r>
            <a:r>
              <a:rPr lang="en-US" sz="1200" b="1" u="sng">
                <a:solidFill>
                  <a:srgbClr val="000000"/>
                </a:solidFill>
                <a:latin typeface="Times New Roman" charset="0"/>
                <a:cs typeface="Times New Roman" charset="0"/>
              </a:rPr>
              <a:t>  </a:t>
            </a:r>
            <a:r>
              <a:rPr lang="en-US" sz="1200" b="1" u="sng">
                <a:solidFill>
                  <a:srgbClr val="000000"/>
                </a:solidFill>
                <a:latin typeface="Arial" charset="0"/>
                <a:cs typeface="Times New Roman" charset="0"/>
              </a:rPr>
              <a:t>Circle Time on </a:t>
            </a:r>
            <a:r>
              <a:rPr lang="en-US" sz="1200" b="1">
                <a:solidFill>
                  <a:srgbClr val="000000"/>
                </a:solidFill>
                <a:latin typeface="Arial" charset="0"/>
                <a:cs typeface="Times New Roman" charset="0"/>
              </a:rPr>
              <a:t>	</a:t>
            </a:r>
            <a:r>
              <a:rPr lang="en-US" sz="1200" b="1" u="sng">
                <a:solidFill>
                  <a:srgbClr val="000000"/>
                </a:solidFill>
                <a:latin typeface="Arial" charset="0"/>
                <a:cs typeface="Times New Roman" charset="0"/>
              </a:rPr>
              <a:t>Carpet</a:t>
            </a:r>
            <a:endParaRPr lang="en-US">
              <a:solidFill>
                <a:srgbClr val="000000"/>
              </a:solidFill>
              <a:latin typeface="Arial" charset="0"/>
              <a:cs typeface="Times New Roman" charset="0"/>
            </a:endParaRPr>
          </a:p>
        </p:txBody>
      </p:sp>
      <p:graphicFrame>
        <p:nvGraphicFramePr>
          <p:cNvPr id="153642" name="Group 42"/>
          <p:cNvGraphicFramePr>
            <a:graphicFrameLocks noGrp="1"/>
          </p:cNvGraphicFramePr>
          <p:nvPr/>
        </p:nvGraphicFramePr>
        <p:xfrm>
          <a:off x="533400" y="3200400"/>
          <a:ext cx="7772400" cy="3505434"/>
        </p:xfrm>
        <a:graphic>
          <a:graphicData uri="http://schemas.openxmlformats.org/drawingml/2006/table">
            <a:tbl>
              <a:tblPr/>
              <a:tblGrid>
                <a:gridCol w="1773238"/>
                <a:gridCol w="1908175"/>
                <a:gridCol w="2033587"/>
                <a:gridCol w="2057400"/>
              </a:tblGrid>
              <a:tr h="4269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a:ln>
                            <a:noFill/>
                          </a:ln>
                          <a:solidFill>
                            <a:schemeClr val="tx1"/>
                          </a:solidFill>
                          <a:effectLst/>
                          <a:latin typeface="Times New Roman" charset="0"/>
                          <a:ea typeface="MS PGothic" charset="0"/>
                          <a:cs typeface="Times New Roman" charset="0"/>
                        </a:rPr>
                        <a:t>Setting Events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a typeface="MS PGothic" charset="0"/>
                        <a:cs typeface="Times New Roman"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a:ln>
                            <a:noFill/>
                          </a:ln>
                          <a:solidFill>
                            <a:schemeClr val="tx1"/>
                          </a:solidFill>
                          <a:effectLst/>
                          <a:latin typeface="Times New Roman" charset="0"/>
                          <a:ea typeface="MS PGothic" charset="0"/>
                          <a:cs typeface="Times New Roman" charset="0"/>
                        </a:rPr>
                        <a:t>Manipulate Antecedent</a:t>
                      </a:r>
                      <a:r>
                        <a:rPr kumimoji="0" lang="en-US" sz="1200" b="1" i="0" u="none" strike="noStrike" cap="none" normalizeH="0" baseline="0">
                          <a:ln>
                            <a:noFill/>
                          </a:ln>
                          <a:solidFill>
                            <a:schemeClr val="tx1"/>
                          </a:solidFill>
                          <a:effectLst/>
                          <a:latin typeface="Times New Roman" charset="0"/>
                          <a:ea typeface="MS PGothic" charset="0"/>
                          <a:cs typeface="Times New Roman" charset="0"/>
                        </a:rPr>
                        <a:t> </a:t>
                      </a:r>
                      <a:endParaRPr kumimoji="0" lang="en-US" sz="1800" b="0" i="0" u="none" strike="noStrike" cap="none" normalizeH="0" baseline="0">
                        <a:ln>
                          <a:noFill/>
                        </a:ln>
                        <a:solidFill>
                          <a:schemeClr val="tx1"/>
                        </a:solidFill>
                        <a:effectLst/>
                        <a:latin typeface="Times New Roman" charset="0"/>
                        <a:ea typeface="MS PGothic" charset="0"/>
                        <a:cs typeface="Times New Roman"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a:ln>
                            <a:noFill/>
                          </a:ln>
                          <a:solidFill>
                            <a:schemeClr val="tx1"/>
                          </a:solidFill>
                          <a:effectLst/>
                          <a:latin typeface="Times New Roman" charset="0"/>
                          <a:ea typeface="MS PGothic" charset="0"/>
                          <a:cs typeface="Times New Roman" charset="0"/>
                        </a:rPr>
                        <a:t>Teach Behavior</a:t>
                      </a:r>
                      <a:r>
                        <a:rPr kumimoji="0" lang="en-US" sz="1200" b="1" i="0" u="none" strike="noStrike" cap="none" normalizeH="0" baseline="0">
                          <a:ln>
                            <a:noFill/>
                          </a:ln>
                          <a:solidFill>
                            <a:schemeClr val="tx1"/>
                          </a:solidFill>
                          <a:effectLst/>
                          <a:latin typeface="Times New Roman" charset="0"/>
                          <a:ea typeface="MS PGothic" charset="0"/>
                          <a:cs typeface="Times New Roman" charset="0"/>
                        </a:rPr>
                        <a:t> </a:t>
                      </a:r>
                      <a:endParaRPr kumimoji="0" lang="en-US" sz="1000" b="0" i="0" u="none" strike="noStrike" cap="none" normalizeH="0" baseline="0">
                        <a:ln>
                          <a:noFill/>
                        </a:ln>
                        <a:solidFill>
                          <a:schemeClr val="tx1"/>
                        </a:solidFill>
                        <a:effectLst/>
                        <a:latin typeface="Times New Roman" charset="0"/>
                        <a:ea typeface="MS PGothic" charset="0"/>
                        <a:cs typeface="Times New Roman"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a:ln>
                            <a:noFill/>
                          </a:ln>
                          <a:solidFill>
                            <a:schemeClr val="tx1"/>
                          </a:solidFill>
                          <a:effectLst/>
                          <a:latin typeface="Times New Roman" charset="0"/>
                          <a:ea typeface="MS PGothic" charset="0"/>
                          <a:cs typeface="Times New Roman" charset="0"/>
                        </a:rPr>
                        <a:t>Alter Consequences</a:t>
                      </a:r>
                      <a:r>
                        <a:rPr kumimoji="0" lang="en-US" sz="1200" b="1" i="0" u="none" strike="noStrike" cap="none" normalizeH="0" baseline="0">
                          <a:ln>
                            <a:noFill/>
                          </a:ln>
                          <a:solidFill>
                            <a:schemeClr val="tx1"/>
                          </a:solidFill>
                          <a:effectLst/>
                          <a:latin typeface="Times New Roman" charset="0"/>
                          <a:ea typeface="MS PGothic" charset="0"/>
                          <a:cs typeface="Times New Roman" charset="0"/>
                        </a:rPr>
                        <a:t> </a:t>
                      </a:r>
                      <a:endParaRPr kumimoji="0" lang="en-US" sz="1800" b="0" i="0" u="none" strike="noStrike" cap="none" normalizeH="0" baseline="0">
                        <a:ln>
                          <a:noFill/>
                        </a:ln>
                        <a:solidFill>
                          <a:schemeClr val="tx1"/>
                        </a:solidFill>
                        <a:effectLst/>
                        <a:latin typeface="Times New Roman" charset="0"/>
                        <a:ea typeface="MS PGothic" charset="0"/>
                        <a:cs typeface="Times New Roman"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78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Eliminate/Neutralize Setting Events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a:ln>
                          <a:noFill/>
                        </a:ln>
                        <a:solidFill>
                          <a:schemeClr val="tx1"/>
                        </a:solidFill>
                        <a:effectLst/>
                        <a:latin typeface="Arial" charset="0"/>
                        <a:ea typeface="MS PGothic"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N/A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Eliminate/Modify</a:t>
                      </a:r>
                      <a:r>
                        <a:rPr kumimoji="0" lang="en-US" sz="1000" b="0" i="0" u="sng" strike="noStrike" cap="none" normalizeH="0" baseline="0">
                          <a:ln>
                            <a:noFill/>
                          </a:ln>
                          <a:solidFill>
                            <a:schemeClr val="tx1"/>
                          </a:solidFill>
                          <a:effectLst/>
                          <a:latin typeface="Arial" charset="0"/>
                          <a:ea typeface="MS PGothic" charset="0"/>
                          <a:cs typeface="Times New Roman" charset="0"/>
                        </a:rPr>
                        <a:t> </a:t>
                      </a:r>
                      <a:r>
                        <a:rPr kumimoji="0" lang="en-US" sz="800" b="0" i="0" u="sng" strike="noStrike" cap="none" normalizeH="0" baseline="0">
                          <a:ln>
                            <a:noFill/>
                          </a:ln>
                          <a:solidFill>
                            <a:schemeClr val="tx1"/>
                          </a:solidFill>
                          <a:effectLst/>
                          <a:latin typeface="Arial" charset="0"/>
                          <a:ea typeface="MS PGothic" charset="0"/>
                          <a:cs typeface="Times New Roman" charset="0"/>
                        </a:rPr>
                        <a:t>Antecedents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 Sheldon will sit in front of teacher / tape outline on carpet marking his spot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a:ln>
                            <a:noFill/>
                          </a:ln>
                          <a:solidFill>
                            <a:schemeClr val="tx1"/>
                          </a:solidFill>
                          <a:effectLst/>
                          <a:latin typeface="Arial" charset="0"/>
                          <a:ea typeface="MS PGothic" charset="0"/>
                          <a:cs typeface="Times New Roman" charset="0"/>
                        </a:rPr>
                        <a:t>Weighted vest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a:ln>
                            <a:noFill/>
                          </a:ln>
                          <a:solidFill>
                            <a:schemeClr val="tx1"/>
                          </a:solidFill>
                          <a:effectLst/>
                          <a:latin typeface="Arial" charset="0"/>
                          <a:ea typeface="MS PGothic" charset="0"/>
                          <a:cs typeface="Times New Roman" charset="0"/>
                        </a:rPr>
                        <a:t>Frequent adult attention/ stickers for appropriate behavior (at least 1 x per min)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Prompt</a:t>
                      </a:r>
                      <a:r>
                        <a:rPr kumimoji="0" lang="en-US" sz="1000" b="0" i="0" u="none" strike="noStrike" cap="none" normalizeH="0" baseline="0">
                          <a:ln>
                            <a:noFill/>
                          </a:ln>
                          <a:solidFill>
                            <a:schemeClr val="tx1"/>
                          </a:solidFill>
                          <a:effectLst/>
                          <a:latin typeface="Arial" charset="0"/>
                          <a:ea typeface="MS PGothic" charset="0"/>
                          <a:cs typeface="Times New Roman" charset="0"/>
                        </a:rPr>
                        <a:t> </a:t>
                      </a:r>
                      <a:r>
                        <a:rPr kumimoji="0" lang="en-US" sz="800" b="0" i="0" u="sng" strike="noStrike" cap="none" normalizeH="0" baseline="0">
                          <a:ln>
                            <a:noFill/>
                          </a:ln>
                          <a:solidFill>
                            <a:schemeClr val="tx1"/>
                          </a:solidFill>
                          <a:effectLst/>
                          <a:latin typeface="Arial" charset="0"/>
                          <a:ea typeface="MS PGothic" charset="0"/>
                          <a:cs typeface="Times New Roman" charset="0"/>
                        </a:rPr>
                        <a:t>Alt/Des</a:t>
                      </a:r>
                      <a:r>
                        <a:rPr kumimoji="0" lang="en-US" sz="1000" b="0" i="0" u="none" strike="noStrike" cap="none" normalizeH="0" baseline="0">
                          <a:ln>
                            <a:noFill/>
                          </a:ln>
                          <a:solidFill>
                            <a:schemeClr val="tx1"/>
                          </a:solidFill>
                          <a:effectLst/>
                          <a:latin typeface="Arial" charset="0"/>
                          <a:ea typeface="MS PGothic" charset="0"/>
                          <a:cs typeface="Times New Roman" charset="0"/>
                        </a:rPr>
                        <a:t> </a:t>
                      </a:r>
                      <a:r>
                        <a:rPr kumimoji="0" lang="en-US" sz="800" b="0" i="0" u="sng" strike="noStrike" cap="none" normalizeH="0" baseline="0">
                          <a:ln>
                            <a:noFill/>
                          </a:ln>
                          <a:solidFill>
                            <a:schemeClr val="tx1"/>
                          </a:solidFill>
                          <a:effectLst/>
                          <a:latin typeface="Arial" charset="0"/>
                          <a:ea typeface="MS PGothic" charset="0"/>
                          <a:cs typeface="Times New Roman" charset="0"/>
                        </a:rPr>
                        <a:t>Behavior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 Pre-teach on the way to circle time (model raising hand, </a:t>
                      </a:r>
                      <a:r>
                        <a:rPr kumimoji="0" lang="ja-JP" altLang="en-US" sz="1000" b="0" i="0" u="none" strike="noStrike" cap="none" normalizeH="0" baseline="0">
                          <a:ln>
                            <a:noFill/>
                          </a:ln>
                          <a:solidFill>
                            <a:schemeClr val="tx1"/>
                          </a:solidFill>
                          <a:effectLst/>
                          <a:latin typeface="Arial" charset="0"/>
                          <a:ea typeface="MS PGothic" charset="0"/>
                          <a:cs typeface="Times New Roman" charset="0"/>
                        </a:rPr>
                        <a:t>“</a:t>
                      </a:r>
                      <a:r>
                        <a:rPr kumimoji="0" lang="en-US" sz="1000" b="0" i="0" u="none" strike="noStrike" cap="none" normalizeH="0" baseline="0">
                          <a:ln>
                            <a:noFill/>
                          </a:ln>
                          <a:solidFill>
                            <a:schemeClr val="tx1"/>
                          </a:solidFill>
                          <a:effectLst/>
                          <a:latin typeface="Arial" charset="0"/>
                          <a:ea typeface="MS PGothic" charset="0"/>
                          <a:cs typeface="Times New Roman" charset="0"/>
                        </a:rPr>
                        <a:t>safe body</a:t>
                      </a:r>
                      <a:r>
                        <a:rPr kumimoji="0" lang="ja-JP" altLang="en-US" sz="1000" b="0" i="0" u="none" strike="noStrike" cap="none" normalizeH="0" baseline="0">
                          <a:ln>
                            <a:noFill/>
                          </a:ln>
                          <a:solidFill>
                            <a:schemeClr val="tx1"/>
                          </a:solidFill>
                          <a:effectLst/>
                          <a:latin typeface="Arial" charset="0"/>
                          <a:ea typeface="MS PGothic" charset="0"/>
                          <a:cs typeface="Times New Roman" charset="0"/>
                        </a:rPr>
                        <a:t>”</a:t>
                      </a:r>
                      <a:r>
                        <a:rPr kumimoji="0" lang="en-US" sz="1000" b="0" i="0" u="none" strike="noStrike" cap="none" normalizeH="0" baseline="0">
                          <a:ln>
                            <a:noFill/>
                          </a:ln>
                          <a:solidFill>
                            <a:schemeClr val="tx1"/>
                          </a:solidFill>
                          <a:effectLst/>
                          <a:latin typeface="Arial" charset="0"/>
                          <a:ea typeface="MS PGothic" charset="0"/>
                          <a:cs typeface="Times New Roman" charset="0"/>
                        </a:rPr>
                        <a:t>)</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Teach Replacement Behavior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Teach Sheldon to raise hand for attention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Teach what it means to have a </a:t>
                      </a:r>
                      <a:r>
                        <a:rPr kumimoji="0" lang="ja-JP" altLang="en-US" sz="1000" b="0" i="0" u="none" strike="noStrike" cap="none" normalizeH="0" baseline="0">
                          <a:ln>
                            <a:noFill/>
                          </a:ln>
                          <a:solidFill>
                            <a:schemeClr val="tx1"/>
                          </a:solidFill>
                          <a:effectLst/>
                          <a:latin typeface="Arial" charset="0"/>
                          <a:ea typeface="MS PGothic" charset="0"/>
                          <a:cs typeface="Times New Roman" charset="0"/>
                        </a:rPr>
                        <a:t>“</a:t>
                      </a:r>
                      <a:r>
                        <a:rPr kumimoji="0" lang="en-US" sz="1000" b="0" i="0" u="none" strike="noStrike" cap="none" normalizeH="0" baseline="0">
                          <a:ln>
                            <a:noFill/>
                          </a:ln>
                          <a:solidFill>
                            <a:schemeClr val="tx1"/>
                          </a:solidFill>
                          <a:effectLst/>
                          <a:latin typeface="Arial" charset="0"/>
                          <a:ea typeface="MS PGothic" charset="0"/>
                          <a:cs typeface="Times New Roman" charset="0"/>
                        </a:rPr>
                        <a:t>listening ears</a:t>
                      </a:r>
                      <a:r>
                        <a:rPr kumimoji="0" lang="ja-JP" altLang="en-US" sz="1000" b="0" i="0" u="none" strike="noStrike" cap="none" normalizeH="0" baseline="0">
                          <a:ln>
                            <a:noFill/>
                          </a:ln>
                          <a:solidFill>
                            <a:schemeClr val="tx1"/>
                          </a:solidFill>
                          <a:effectLst/>
                          <a:latin typeface="Arial" charset="0"/>
                          <a:ea typeface="MS PGothic" charset="0"/>
                          <a:cs typeface="Times New Roman" charset="0"/>
                        </a:rPr>
                        <a:t>”</a:t>
                      </a:r>
                      <a:r>
                        <a:rPr kumimoji="0" lang="en-US" sz="1000" b="0" i="0" u="none" strike="noStrike" cap="none" normalizeH="0" baseline="0">
                          <a:ln>
                            <a:noFill/>
                          </a:ln>
                          <a:solidFill>
                            <a:schemeClr val="tx1"/>
                          </a:solidFill>
                          <a:effectLst/>
                          <a:latin typeface="Arial" charset="0"/>
                          <a:ea typeface="MS PGothic"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Teach Desired Behavior/Skills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Teach appropriate sitting on carpet (use examples/non-examples; teach outside of circle time routine)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Rewards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Sheldon will earn stickers and teacher praise for sitting appropriately (5 stickers will = teacher recognition in front of class)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Teacher will quickly respond to and praise hand raising </a:t>
                      </a:r>
                      <a:endParaRPr kumimoji="0" lang="en-US" sz="1000" b="1"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sng" strike="noStrike" cap="none" normalizeH="0" baseline="0">
                          <a:ln>
                            <a:noFill/>
                          </a:ln>
                          <a:solidFill>
                            <a:schemeClr val="tx1"/>
                          </a:solidFill>
                          <a:effectLst/>
                          <a:latin typeface="Arial" charset="0"/>
                          <a:ea typeface="MS PGothic" charset="0"/>
                          <a:cs typeface="Times New Roman" charset="0"/>
                        </a:rPr>
                        <a:t>Response to Problem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At first sign of problem behavior, remind Sheldon to raise his hand using visual cue only (minimize adult attention to problem behavior)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MS PGothic" charset="0"/>
                          <a:cs typeface="Times New Roman" charset="0"/>
                        </a:rPr>
                        <a:t>Time out (no longer than 3 min), praise and bring back after several seconds of approp behv</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416" name="Rectangle 33"/>
          <p:cNvSpPr>
            <a:spLocks noChangeArrowheads="1"/>
          </p:cNvSpPr>
          <p:nvPr/>
        </p:nvSpPr>
        <p:spPr bwMode="auto">
          <a:xfrm>
            <a:off x="4457700" y="152400"/>
            <a:ext cx="1477963" cy="83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en-US" sz="1200" b="1" u="sng">
                <a:solidFill>
                  <a:srgbClr val="000000"/>
                </a:solidFill>
                <a:latin typeface="Times New Roman" charset="0"/>
                <a:cs typeface="Times New Roman" charset="0"/>
              </a:rPr>
              <a:t>Desired Behavior</a:t>
            </a:r>
            <a:r>
              <a:rPr lang="en-US" sz="1200" i="1">
                <a:solidFill>
                  <a:srgbClr val="000000"/>
                </a:solidFill>
                <a:latin typeface="Times New Roman" charset="0"/>
                <a:cs typeface="Times New Roman" charset="0"/>
              </a:rPr>
              <a:t> </a:t>
            </a:r>
          </a:p>
          <a:p>
            <a:pPr eaLnBrk="0" hangingPunct="0"/>
            <a:r>
              <a:rPr lang="en-US" sz="1000">
                <a:solidFill>
                  <a:srgbClr val="000000"/>
                </a:solidFill>
                <a:latin typeface="Arial" charset="0"/>
                <a:cs typeface="Times New Roman" charset="0"/>
              </a:rPr>
              <a:t>Sitting appropriately and responding with group during circle time</a:t>
            </a:r>
          </a:p>
        </p:txBody>
      </p:sp>
      <p:sp>
        <p:nvSpPr>
          <p:cNvPr id="16417" name="TextBox 23"/>
          <p:cNvSpPr txBox="1">
            <a:spLocks noChangeArrowheads="1"/>
          </p:cNvSpPr>
          <p:nvPr/>
        </p:nvSpPr>
        <p:spPr bwMode="auto">
          <a:xfrm>
            <a:off x="152400" y="0"/>
            <a:ext cx="369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latin typeface="Arial" charset="0"/>
                <a:cs typeface="Arial" charset="0"/>
              </a:rPr>
              <a:t>Example: Sheldon</a:t>
            </a:r>
          </a:p>
        </p:txBody>
      </p:sp>
    </p:spTree>
    <p:extLst>
      <p:ext uri="{BB962C8B-B14F-4D97-AF65-F5344CB8AC3E}">
        <p14:creationId xmlns:p14="http://schemas.microsoft.com/office/powerpoint/2010/main" val="15764840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2088" y="2582863"/>
            <a:ext cx="6400800" cy="1204912"/>
          </a:xfrm>
        </p:spPr>
        <p:txBody>
          <a:bodyPr/>
          <a:lstStyle/>
          <a:p>
            <a:pPr>
              <a:defRPr/>
            </a:pPr>
            <a:endParaRPr lang="en-US">
              <a:ea typeface="ＭＳ Ｐゴシック" charset="-128"/>
              <a:cs typeface="ＭＳ Ｐゴシック" charset="-128"/>
            </a:endParaRPr>
          </a:p>
        </p:txBody>
      </p:sp>
      <p:pic>
        <p:nvPicPr>
          <p:cNvPr id="21507" name="Vignette Part 2.mpg" descr="/Users/sherryschoenberg/Desktop/FBA DVD/Vignette Part 2.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596900" y="409575"/>
            <a:ext cx="7929563" cy="5407025"/>
          </a:xfrm>
        </p:spPr>
      </p:pic>
    </p:spTree>
    <p:extLst>
      <p:ext uri="{BB962C8B-B14F-4D97-AF65-F5344CB8AC3E}">
        <p14:creationId xmlns:p14="http://schemas.microsoft.com/office/powerpoint/2010/main" val="2053550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431" fill="hold"/>
                                        <p:tgtEl>
                                          <p:spTgt spid="215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507"/>
                </p:tgtEl>
              </p:cMediaNode>
            </p:video>
            <p:seq concurrent="1" nextAc="seek">
              <p:cTn id="8" restart="whenNotActive" fill="hold" evtFilter="cancelBubble" nodeType="interactiveSeq">
                <p:stCondLst>
                  <p:cond evt="onClick" delay="0">
                    <p:tgtEl>
                      <p:spTgt spid="215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1507"/>
                                        </p:tgtEl>
                                      </p:cBhvr>
                                    </p:cmd>
                                  </p:childTnLst>
                                </p:cTn>
                              </p:par>
                            </p:childTnLst>
                          </p:cTn>
                        </p:par>
                      </p:childTnLst>
                    </p:cTn>
                  </p:par>
                </p:childTnLst>
              </p:cTn>
              <p:nextCondLst>
                <p:cond evt="onClick" delay="0">
                  <p:tgtEl>
                    <p:spTgt spid="21507"/>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304800" y="274638"/>
            <a:ext cx="8534400" cy="1143000"/>
          </a:xfrm>
        </p:spPr>
        <p:txBody>
          <a:bodyPr/>
          <a:lstStyle/>
          <a:p>
            <a:r>
              <a:rPr lang="en-US">
                <a:latin typeface="Calibri" charset="0"/>
              </a:rPr>
              <a:t>Is the Plan Making a Difference?</a:t>
            </a:r>
            <a:r>
              <a:rPr lang="en-US" sz="4000">
                <a:latin typeface="Calibri" charset="0"/>
              </a:rPr>
              <a:t> </a:t>
            </a:r>
          </a:p>
        </p:txBody>
      </p:sp>
      <p:sp>
        <p:nvSpPr>
          <p:cNvPr id="141314" name="Rectangle 3"/>
          <p:cNvSpPr>
            <a:spLocks noGrp="1"/>
          </p:cNvSpPr>
          <p:nvPr>
            <p:ph type="body" idx="1"/>
          </p:nvPr>
        </p:nvSpPr>
        <p:spPr/>
        <p:txBody>
          <a:bodyPr rtlCol="0">
            <a:normAutofit lnSpcReduction="10000"/>
          </a:bodyPr>
          <a:lstStyle/>
          <a:p>
            <a:pPr fontAlgn="auto">
              <a:spcAft>
                <a:spcPts val="0"/>
              </a:spcAft>
              <a:buFontTx/>
              <a:buNone/>
              <a:defRPr/>
            </a:pPr>
            <a:r>
              <a:rPr lang="en-US">
                <a:latin typeface="Calibri" charset="0"/>
                <a:ea typeface="+mn-ea"/>
                <a:cs typeface="+mn-cs"/>
              </a:rPr>
              <a:t>FAQ: I see the student every day, why do I need to collect data? </a:t>
            </a:r>
          </a:p>
          <a:p>
            <a:pPr fontAlgn="auto">
              <a:spcAft>
                <a:spcPts val="0"/>
              </a:spcAft>
              <a:buFontTx/>
              <a:buNone/>
              <a:defRPr/>
            </a:pPr>
            <a:endParaRPr lang="en-US" sz="1400">
              <a:latin typeface="Calibri" charset="0"/>
              <a:ea typeface="+mn-ea"/>
              <a:cs typeface="+mn-cs"/>
            </a:endParaRPr>
          </a:p>
          <a:p>
            <a:pPr fontAlgn="auto">
              <a:spcAft>
                <a:spcPts val="0"/>
              </a:spcAft>
              <a:buFont typeface="Arial"/>
              <a:buChar char="•"/>
              <a:defRPr/>
            </a:pPr>
            <a:r>
              <a:rPr lang="en-US">
                <a:latin typeface="Calibri" charset="0"/>
                <a:ea typeface="+mn-ea"/>
                <a:cs typeface="+mn-cs"/>
              </a:rPr>
              <a:t>Answer: Data help us to </a:t>
            </a:r>
          </a:p>
          <a:p>
            <a:pPr lvl="2" fontAlgn="auto">
              <a:spcAft>
                <a:spcPts val="0"/>
              </a:spcAft>
              <a:buFont typeface="Arial"/>
              <a:buChar char="•"/>
              <a:defRPr/>
            </a:pPr>
            <a:r>
              <a:rPr lang="en-US">
                <a:latin typeface="Calibri" charset="0"/>
                <a:ea typeface="MS PGothic" charset="0"/>
              </a:rPr>
              <a:t>Document what has occurred and the variables responsible</a:t>
            </a:r>
          </a:p>
          <a:p>
            <a:pPr lvl="2" fontAlgn="auto">
              <a:spcAft>
                <a:spcPts val="0"/>
              </a:spcAft>
              <a:buFont typeface="Arial"/>
              <a:buChar char="•"/>
              <a:defRPr/>
            </a:pPr>
            <a:r>
              <a:rPr lang="en-US">
                <a:latin typeface="Calibri" charset="0"/>
                <a:ea typeface="MS PGothic" charset="0"/>
              </a:rPr>
              <a:t>Predict future performance</a:t>
            </a:r>
          </a:p>
          <a:p>
            <a:pPr lvl="2" fontAlgn="auto">
              <a:spcAft>
                <a:spcPts val="0"/>
              </a:spcAft>
              <a:buFont typeface="Arial"/>
              <a:buChar char="•"/>
              <a:defRPr/>
            </a:pPr>
            <a:r>
              <a:rPr lang="en-US" b="1" u="sng">
                <a:latin typeface="Calibri" charset="0"/>
                <a:ea typeface="MS PGothic" charset="0"/>
              </a:rPr>
              <a:t>Be accountable for our own behavior </a:t>
            </a:r>
          </a:p>
          <a:p>
            <a:pPr lvl="2" fontAlgn="auto">
              <a:spcAft>
                <a:spcPts val="0"/>
              </a:spcAft>
              <a:buFont typeface="Arial"/>
              <a:buChar char="•"/>
              <a:defRPr/>
            </a:pPr>
            <a:r>
              <a:rPr lang="en-US" b="1" u="sng">
                <a:latin typeface="Calibri" charset="0"/>
                <a:ea typeface="MS PGothic" charset="0"/>
              </a:rPr>
              <a:t>Determine when program modifications are needed</a:t>
            </a:r>
          </a:p>
          <a:p>
            <a:pPr fontAlgn="auto">
              <a:spcAft>
                <a:spcPts val="0"/>
              </a:spcAft>
              <a:buFontTx/>
              <a:buNone/>
              <a:defRPr/>
            </a:pPr>
            <a:r>
              <a:rPr lang="en-US">
                <a:latin typeface="Calibri" charset="0"/>
                <a:ea typeface="+mn-ea"/>
                <a:cs typeface="+mn-cs"/>
              </a:rPr>
              <a:t>		</a:t>
            </a:r>
          </a:p>
        </p:txBody>
      </p:sp>
      <p:sp>
        <p:nvSpPr>
          <p:cNvPr id="17411" name="Line 5"/>
          <p:cNvSpPr>
            <a:spLocks noChangeShapeType="1"/>
          </p:cNvSpPr>
          <p:nvPr/>
        </p:nvSpPr>
        <p:spPr bwMode="auto">
          <a:xfrm>
            <a:off x="609600" y="1371600"/>
            <a:ext cx="777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7431236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idx="4294967295"/>
          </p:nvPr>
        </p:nvSpPr>
        <p:spPr>
          <a:xfrm>
            <a:off x="457200" y="152400"/>
            <a:ext cx="8229600" cy="1143000"/>
          </a:xfrm>
        </p:spPr>
        <p:txBody>
          <a:bodyPr rtlCol="0">
            <a:normAutofit fontScale="90000"/>
          </a:bodyPr>
          <a:lstStyle/>
          <a:p>
            <a:pPr fontAlgn="auto">
              <a:spcAft>
                <a:spcPts val="0"/>
              </a:spcAft>
              <a:defRPr/>
            </a:pPr>
            <a:r>
              <a:rPr lang="en-US" sz="4000">
                <a:latin typeface="Calibri" charset="0"/>
                <a:ea typeface="+mj-ea"/>
                <a:cs typeface="+mj-cs"/>
              </a:rPr>
              <a:t>Measures for Tracking Student Behavior</a:t>
            </a:r>
          </a:p>
        </p:txBody>
      </p:sp>
      <p:sp>
        <p:nvSpPr>
          <p:cNvPr id="18434" name="Rectangle 3"/>
          <p:cNvSpPr>
            <a:spLocks noGrp="1" noChangeArrowheads="1"/>
          </p:cNvSpPr>
          <p:nvPr>
            <p:ph type="body" idx="4294967295"/>
          </p:nvPr>
        </p:nvSpPr>
        <p:spPr>
          <a:xfrm>
            <a:off x="152400" y="1524000"/>
            <a:ext cx="8991600" cy="5181600"/>
          </a:xfrm>
        </p:spPr>
        <p:txBody>
          <a:bodyPr/>
          <a:lstStyle/>
          <a:p>
            <a:r>
              <a:rPr lang="en-US">
                <a:latin typeface="Calibri" charset="0"/>
              </a:rPr>
              <a:t>Considerations: </a:t>
            </a:r>
          </a:p>
          <a:p>
            <a:pPr>
              <a:buFontTx/>
              <a:buNone/>
            </a:pPr>
            <a:endParaRPr lang="en-US" sz="1400">
              <a:latin typeface="Calibri" charset="0"/>
            </a:endParaRPr>
          </a:p>
          <a:p>
            <a:pPr lvl="1"/>
            <a:r>
              <a:rPr lang="en-US">
                <a:latin typeface="Calibri" charset="0"/>
                <a:cs typeface="MS PGothic" charset="0"/>
              </a:rPr>
              <a:t>Does the measure capture the </a:t>
            </a:r>
            <a:r>
              <a:rPr lang="en-US">
                <a:solidFill>
                  <a:srgbClr val="0000FF"/>
                </a:solidFill>
                <a:latin typeface="Calibri" charset="0"/>
                <a:cs typeface="MS PGothic" charset="0"/>
              </a:rPr>
              <a:t>specific</a:t>
            </a:r>
            <a:r>
              <a:rPr lang="en-US">
                <a:latin typeface="Calibri" charset="0"/>
                <a:cs typeface="MS PGothic" charset="0"/>
              </a:rPr>
              <a:t> tasks/target behaviors of interest?  </a:t>
            </a:r>
          </a:p>
          <a:p>
            <a:pPr lvl="2"/>
            <a:r>
              <a:rPr lang="en-US">
                <a:latin typeface="Calibri" charset="0"/>
                <a:cs typeface="MS PGothic" charset="0"/>
              </a:rPr>
              <a:t>Was it a “good” or “bad” day?   </a:t>
            </a:r>
            <a:r>
              <a:rPr lang="en-US" b="1">
                <a:latin typeface="Calibri" charset="0"/>
                <a:cs typeface="MS PGothic" charset="0"/>
              </a:rPr>
              <a:t>vs.</a:t>
            </a:r>
            <a:r>
              <a:rPr lang="en-US">
                <a:latin typeface="Calibri" charset="0"/>
                <a:cs typeface="MS PGothic" charset="0"/>
              </a:rPr>
              <a:t>   How many talk-outs occurred during Spanish class today? </a:t>
            </a:r>
          </a:p>
          <a:p>
            <a:pPr lvl="2">
              <a:buFontTx/>
              <a:buNone/>
            </a:pPr>
            <a:endParaRPr lang="en-US">
              <a:latin typeface="Calibri" charset="0"/>
              <a:cs typeface="MS PGothic" charset="0"/>
            </a:endParaRPr>
          </a:p>
          <a:p>
            <a:pPr lvl="1"/>
            <a:r>
              <a:rPr lang="en-US">
                <a:latin typeface="Calibri" charset="0"/>
                <a:cs typeface="MS PGothic" charset="0"/>
              </a:rPr>
              <a:t>Is the measure sensitive enough to show change? </a:t>
            </a:r>
          </a:p>
          <a:p>
            <a:pPr lvl="2"/>
            <a:r>
              <a:rPr lang="en-US">
                <a:latin typeface="Calibri" charset="0"/>
                <a:cs typeface="MS PGothic" charset="0"/>
              </a:rPr>
              <a:t>Metric examples:  duration, frequency, intensity, points earned, correct words per minute, steps completed in task analysis</a:t>
            </a:r>
          </a:p>
          <a:p>
            <a:pPr>
              <a:buFontTx/>
              <a:buNone/>
            </a:pPr>
            <a:endParaRPr lang="en-US">
              <a:latin typeface="Calibri" charset="0"/>
            </a:endParaRPr>
          </a:p>
          <a:p>
            <a:pPr lvl="2"/>
            <a:endParaRPr lang="en-US">
              <a:latin typeface="Calibri" charset="0"/>
              <a:cs typeface="MS PGothic" charset="0"/>
            </a:endParaRPr>
          </a:p>
        </p:txBody>
      </p:sp>
      <p:sp>
        <p:nvSpPr>
          <p:cNvPr id="18435" name="Line 5"/>
          <p:cNvSpPr>
            <a:spLocks noChangeShapeType="1"/>
          </p:cNvSpPr>
          <p:nvPr/>
        </p:nvSpPr>
        <p:spPr bwMode="auto">
          <a:xfrm>
            <a:off x="609600" y="1371600"/>
            <a:ext cx="777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7791990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rPr>
              <a:t>Consider SWIS - ISIS</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charset="0"/>
              <a:buNone/>
              <a:defRPr/>
            </a:pPr>
            <a:r>
              <a:rPr lang="en-US" sz="2000" dirty="0" smtClean="0">
                <a:ea typeface="+mn-ea"/>
                <a:cs typeface="+mn-cs"/>
              </a:rPr>
              <a:t>ISIS-SWIS is an application within the SWIS Suite designed to coordinate and monitor individualized student support. </a:t>
            </a:r>
          </a:p>
          <a:p>
            <a:pPr marL="0" indent="0" fontAlgn="auto">
              <a:spcAft>
                <a:spcPts val="0"/>
              </a:spcAft>
              <a:buFont typeface="Arial" charset="0"/>
              <a:buNone/>
              <a:defRPr/>
            </a:pPr>
            <a:r>
              <a:rPr lang="en-US" sz="2000" dirty="0" smtClean="0">
                <a:ea typeface="+mn-ea"/>
                <a:cs typeface="+mn-cs"/>
              </a:rPr>
              <a:t>ISIS-SWIS allows teams to: </a:t>
            </a:r>
          </a:p>
          <a:p>
            <a:pPr fontAlgn="auto">
              <a:spcAft>
                <a:spcPts val="0"/>
              </a:spcAft>
              <a:buFont typeface="Arial"/>
              <a:buChar char="•"/>
              <a:defRPr/>
            </a:pPr>
            <a:r>
              <a:rPr lang="en-US" sz="2000" dirty="0" smtClean="0">
                <a:ea typeface="+mn-ea"/>
                <a:cs typeface="+mn-cs"/>
              </a:rPr>
              <a:t>Set up, collect, and monitor a student’s </a:t>
            </a:r>
            <a:r>
              <a:rPr lang="en-US" sz="2000" b="1" dirty="0" smtClean="0">
                <a:solidFill>
                  <a:srgbClr val="FF0000"/>
                </a:solidFill>
                <a:ea typeface="+mn-ea"/>
                <a:cs typeface="+mn-cs"/>
              </a:rPr>
              <a:t>outcome data </a:t>
            </a:r>
            <a:r>
              <a:rPr lang="en-US" sz="2000" dirty="0" smtClean="0">
                <a:ea typeface="+mn-ea"/>
                <a:cs typeface="+mn-cs"/>
              </a:rPr>
              <a:t>on </a:t>
            </a:r>
            <a:br>
              <a:rPr lang="en-US" sz="2000" dirty="0" smtClean="0">
                <a:ea typeface="+mn-ea"/>
                <a:cs typeface="+mn-cs"/>
              </a:rPr>
            </a:br>
            <a:r>
              <a:rPr lang="en-US" sz="2000" dirty="0" smtClean="0">
                <a:ea typeface="+mn-ea"/>
                <a:cs typeface="+mn-cs"/>
              </a:rPr>
              <a:t>individualized goals based on team agreements. </a:t>
            </a:r>
          </a:p>
          <a:p>
            <a:pPr fontAlgn="auto">
              <a:spcAft>
                <a:spcPts val="0"/>
              </a:spcAft>
              <a:buFont typeface="Arial"/>
              <a:buChar char="•"/>
              <a:defRPr/>
            </a:pPr>
            <a:r>
              <a:rPr lang="en-US" sz="2000" dirty="0" smtClean="0">
                <a:ea typeface="+mn-ea"/>
                <a:cs typeface="+mn-cs"/>
              </a:rPr>
              <a:t>Set up, collect, and monitor </a:t>
            </a:r>
            <a:r>
              <a:rPr lang="en-US" sz="2000" b="1" dirty="0" smtClean="0">
                <a:solidFill>
                  <a:srgbClr val="FF0000"/>
                </a:solidFill>
                <a:ea typeface="+mn-ea"/>
                <a:cs typeface="+mn-cs"/>
              </a:rPr>
              <a:t>fidelity data </a:t>
            </a:r>
            <a:r>
              <a:rPr lang="en-US" sz="2000" dirty="0" smtClean="0">
                <a:ea typeface="+mn-ea"/>
                <a:cs typeface="+mn-cs"/>
              </a:rPr>
              <a:t>about the </a:t>
            </a:r>
            <a:br>
              <a:rPr lang="en-US" sz="2000" dirty="0" smtClean="0">
                <a:ea typeface="+mn-ea"/>
                <a:cs typeface="+mn-cs"/>
              </a:rPr>
            </a:br>
            <a:r>
              <a:rPr lang="en-US" sz="2000" dirty="0" smtClean="0">
                <a:ea typeface="+mn-ea"/>
                <a:cs typeface="+mn-cs"/>
              </a:rPr>
              <a:t>implementation of the support plan. </a:t>
            </a:r>
          </a:p>
          <a:p>
            <a:pPr fontAlgn="auto">
              <a:spcAft>
                <a:spcPts val="0"/>
              </a:spcAft>
              <a:buFont typeface="Arial"/>
              <a:buChar char="•"/>
              <a:defRPr/>
            </a:pPr>
            <a:r>
              <a:rPr lang="en-US" sz="2000" b="1" dirty="0" smtClean="0">
                <a:solidFill>
                  <a:srgbClr val="FF0000"/>
                </a:solidFill>
                <a:ea typeface="+mn-ea"/>
                <a:cs typeface="+mn-cs"/>
              </a:rPr>
              <a:t>Upload and store </a:t>
            </a:r>
            <a:r>
              <a:rPr lang="en-US" sz="2000" dirty="0" smtClean="0">
                <a:ea typeface="+mn-ea"/>
                <a:cs typeface="+mn-cs"/>
              </a:rPr>
              <a:t>critical student plan documents needed </a:t>
            </a:r>
            <a:br>
              <a:rPr lang="en-US" sz="2000" dirty="0" smtClean="0">
                <a:ea typeface="+mn-ea"/>
                <a:cs typeface="+mn-cs"/>
              </a:rPr>
            </a:br>
            <a:r>
              <a:rPr lang="en-US" sz="2000" dirty="0" smtClean="0">
                <a:ea typeface="+mn-ea"/>
                <a:cs typeface="+mn-cs"/>
              </a:rPr>
              <a:t>for planning and decision making. </a:t>
            </a:r>
          </a:p>
          <a:p>
            <a:pPr fontAlgn="auto">
              <a:spcAft>
                <a:spcPts val="0"/>
              </a:spcAft>
              <a:buFont typeface="Arial"/>
              <a:buChar char="•"/>
              <a:defRPr/>
            </a:pPr>
            <a:r>
              <a:rPr lang="en-US" sz="2000" b="1" dirty="0" smtClean="0">
                <a:solidFill>
                  <a:srgbClr val="FF0000"/>
                </a:solidFill>
                <a:ea typeface="+mn-ea"/>
                <a:cs typeface="+mn-cs"/>
              </a:rPr>
              <a:t>Summarize</a:t>
            </a:r>
            <a:r>
              <a:rPr lang="en-US" sz="2000" dirty="0" smtClean="0">
                <a:ea typeface="+mn-ea"/>
                <a:cs typeface="+mn-cs"/>
              </a:rPr>
              <a:t> outcome and fidelity data for problem solving and </a:t>
            </a:r>
            <a:br>
              <a:rPr lang="en-US" sz="2000" dirty="0" smtClean="0">
                <a:ea typeface="+mn-ea"/>
                <a:cs typeface="+mn-cs"/>
              </a:rPr>
            </a:br>
            <a:r>
              <a:rPr lang="en-US" sz="2000" dirty="0" smtClean="0">
                <a:ea typeface="+mn-ea"/>
                <a:cs typeface="+mn-cs"/>
              </a:rPr>
              <a:t>decision making. </a:t>
            </a:r>
          </a:p>
          <a:p>
            <a:pPr fontAlgn="auto">
              <a:spcAft>
                <a:spcPts val="0"/>
              </a:spcAft>
              <a:buFont typeface="Arial"/>
              <a:buChar char="•"/>
              <a:defRPr/>
            </a:pPr>
            <a:endParaRPr lang="en-US" sz="2000" dirty="0">
              <a:ea typeface="+mn-ea"/>
              <a:cs typeface="+mn-cs"/>
            </a:endParaRPr>
          </a:p>
        </p:txBody>
      </p:sp>
    </p:spTree>
    <p:extLst>
      <p:ext uri="{BB962C8B-B14F-4D97-AF65-F5344CB8AC3E}">
        <p14:creationId xmlns:p14="http://schemas.microsoft.com/office/powerpoint/2010/main" val="386786769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4848225"/>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The </a:t>
            </a:r>
            <a:r>
              <a:rPr lang="en-US" sz="1200" b="1"/>
              <a:t>School-Wide Information System (SWIS)</a:t>
            </a:r>
            <a:r>
              <a:rPr lang="en-US" sz="1200"/>
              <a:t> is a web-based decision system designed to help school personnel to use office referral data to monitor progress of school-wide and individual student interventions. </a:t>
            </a:r>
          </a:p>
        </p:txBody>
      </p:sp>
      <p:sp>
        <p:nvSpPr>
          <p:cNvPr id="6" name="TextBox 5"/>
          <p:cNvSpPr txBox="1">
            <a:spLocks noChangeArrowheads="1"/>
          </p:cNvSpPr>
          <p:nvPr/>
        </p:nvSpPr>
        <p:spPr bwMode="auto">
          <a:xfrm>
            <a:off x="5715000" y="3419475"/>
            <a:ext cx="2514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CICO-SWIS is a decision system for targeted or group-based interventions for students needing additional support beyond the Universal or Tier 1 system. </a:t>
            </a:r>
          </a:p>
        </p:txBody>
      </p:sp>
      <p:grpSp>
        <p:nvGrpSpPr>
          <p:cNvPr id="2" name="Group 1"/>
          <p:cNvGrpSpPr>
            <a:grpSpLocks/>
          </p:cNvGrpSpPr>
          <p:nvPr/>
        </p:nvGrpSpPr>
        <p:grpSpPr bwMode="auto">
          <a:xfrm>
            <a:off x="5257800" y="1524000"/>
            <a:ext cx="3838575" cy="1828800"/>
            <a:chOff x="5257800" y="1524000"/>
            <a:chExt cx="3838575" cy="1828800"/>
          </a:xfrm>
        </p:grpSpPr>
        <p:sp>
          <p:nvSpPr>
            <p:cNvPr id="5" name="Oval 4"/>
            <p:cNvSpPr/>
            <p:nvPr/>
          </p:nvSpPr>
          <p:spPr>
            <a:xfrm>
              <a:off x="5257800" y="1524000"/>
              <a:ext cx="3838575" cy="1828800"/>
            </a:xfrm>
            <a:prstGeom prst="ellipse">
              <a:avLst/>
            </a:prstGeom>
            <a:solidFill>
              <a:srgbClr val="86D4FF">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6"/>
            <p:cNvSpPr txBox="1">
              <a:spLocks noChangeArrowheads="1"/>
            </p:cNvSpPr>
            <p:nvPr/>
          </p:nvSpPr>
          <p:spPr bwMode="auto">
            <a:xfrm>
              <a:off x="5943600" y="2132235"/>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a:t>ISIS-SWIS is a decision system for students requiring more intensive and individualized supports for academic social or mental health services. </a:t>
              </a:r>
            </a:p>
          </p:txBody>
        </p:sp>
      </p:grpSp>
      <p:pic>
        <p:nvPicPr>
          <p:cNvPr id="20484" name="Picture 4" descr="Z:\EBS\PBIS Apps Logos\SWIS ContinuumTrian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031875"/>
            <a:ext cx="56007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57200" y="338138"/>
            <a:ext cx="8229600" cy="8810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dirty="0" smtClean="0"/>
              <a:t>Where does ISIS-SWIS fit? </a:t>
            </a:r>
            <a:endParaRPr lang="en-US" dirty="0"/>
          </a:p>
        </p:txBody>
      </p:sp>
    </p:spTree>
    <p:extLst>
      <p:ext uri="{BB962C8B-B14F-4D97-AF65-F5344CB8AC3E}">
        <p14:creationId xmlns:p14="http://schemas.microsoft.com/office/powerpoint/2010/main" val="1659565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419225" y="3017838"/>
            <a:ext cx="65309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4400" b="1"/>
              <a:t>SWIS ISIS Demo</a:t>
            </a:r>
          </a:p>
          <a:p>
            <a:pPr algn="ctr"/>
            <a:r>
              <a:rPr lang="en-US" sz="4400" b="1">
                <a:hlinkClick r:id="rId2"/>
              </a:rPr>
              <a:t>www.pbisapps.org</a:t>
            </a:r>
            <a:endParaRPr lang="en-US" sz="4400" b="1"/>
          </a:p>
          <a:p>
            <a:pPr algn="ctr"/>
            <a:endParaRPr lang="en-US" sz="4400" b="1"/>
          </a:p>
          <a:p>
            <a:pPr algn="ctr"/>
            <a:endParaRPr lang="en-US" sz="4400" b="1"/>
          </a:p>
        </p:txBody>
      </p:sp>
    </p:spTree>
    <p:extLst>
      <p:ext uri="{BB962C8B-B14F-4D97-AF65-F5344CB8AC3E}">
        <p14:creationId xmlns:p14="http://schemas.microsoft.com/office/powerpoint/2010/main" val="150676018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8</a:t>
            </a:r>
            <a:endParaRPr lang="en-US" dirty="0"/>
          </a:p>
        </p:txBody>
      </p:sp>
      <p:sp>
        <p:nvSpPr>
          <p:cNvPr id="3" name="Content Placeholder 2"/>
          <p:cNvSpPr>
            <a:spLocks noGrp="1"/>
          </p:cNvSpPr>
          <p:nvPr>
            <p:ph idx="1"/>
          </p:nvPr>
        </p:nvSpPr>
        <p:spPr/>
        <p:txBody>
          <a:bodyPr>
            <a:normAutofit/>
          </a:bodyPr>
          <a:lstStyle/>
          <a:p>
            <a:pPr>
              <a:lnSpc>
                <a:spcPct val="90000"/>
              </a:lnSpc>
            </a:pPr>
            <a:r>
              <a:rPr lang="en-US" b="1" dirty="0" smtClean="0">
                <a:latin typeface="Calibri" charset="0"/>
              </a:rPr>
              <a:t>Select your Initial </a:t>
            </a:r>
            <a:r>
              <a:rPr lang="en-US" b="1" dirty="0">
                <a:latin typeface="Calibri" charset="0"/>
              </a:rPr>
              <a:t>Intervention Strategies: </a:t>
            </a:r>
          </a:p>
          <a:p>
            <a:pPr lvl="1">
              <a:lnSpc>
                <a:spcPct val="90000"/>
              </a:lnSpc>
              <a:buFont typeface="Arial" charset="0"/>
              <a:buChar char="•"/>
            </a:pPr>
            <a:r>
              <a:rPr lang="en-US" sz="3200" dirty="0">
                <a:latin typeface="Calibri" charset="0"/>
                <a:ea typeface="MS PGothic" charset="0"/>
              </a:rPr>
              <a:t>Define tasks and who’s going to do them by when.</a:t>
            </a:r>
          </a:p>
          <a:p>
            <a:pPr>
              <a:lnSpc>
                <a:spcPct val="90000"/>
              </a:lnSpc>
            </a:pPr>
            <a:endParaRPr lang="en-US" dirty="0">
              <a:latin typeface="Calibri" charset="0"/>
            </a:endParaRPr>
          </a:p>
          <a:p>
            <a:pPr>
              <a:lnSpc>
                <a:spcPct val="90000"/>
              </a:lnSpc>
            </a:pPr>
            <a:r>
              <a:rPr lang="en-US" b="1" dirty="0" smtClean="0">
                <a:latin typeface="Calibri" charset="0"/>
              </a:rPr>
              <a:t>Develop your Evaluation </a:t>
            </a:r>
            <a:r>
              <a:rPr lang="en-US" b="1" dirty="0">
                <a:latin typeface="Calibri" charset="0"/>
              </a:rPr>
              <a:t>Plan:</a:t>
            </a:r>
          </a:p>
          <a:p>
            <a:pPr lvl="1">
              <a:lnSpc>
                <a:spcPct val="90000"/>
              </a:lnSpc>
              <a:buFont typeface="Arial" charset="0"/>
              <a:buChar char="•"/>
            </a:pPr>
            <a:r>
              <a:rPr lang="en-US" sz="3200" dirty="0">
                <a:latin typeface="Calibri" charset="0"/>
                <a:ea typeface="MS PGothic" charset="0"/>
              </a:rPr>
              <a:t>Create Goal Statements</a:t>
            </a:r>
          </a:p>
          <a:p>
            <a:pPr lvl="1">
              <a:lnSpc>
                <a:spcPct val="90000"/>
              </a:lnSpc>
              <a:buFont typeface="Arial" charset="0"/>
              <a:buChar char="•"/>
            </a:pPr>
            <a:r>
              <a:rPr lang="en-US" sz="3200" dirty="0">
                <a:latin typeface="Calibri" charset="0"/>
                <a:ea typeface="MS PGothic" charset="0"/>
              </a:rPr>
              <a:t>Develop Evaluation Procedures and data sheets</a:t>
            </a:r>
          </a:p>
          <a:p>
            <a:pPr marL="0" indent="0">
              <a:buNone/>
            </a:pPr>
            <a:endParaRPr lang="en-US" dirty="0"/>
          </a:p>
        </p:txBody>
      </p:sp>
    </p:spTree>
    <p:extLst>
      <p:ext uri="{BB962C8B-B14F-4D97-AF65-F5344CB8AC3E}">
        <p14:creationId xmlns:p14="http://schemas.microsoft.com/office/powerpoint/2010/main" val="3669523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eaLnBrk="1" hangingPunct="1"/>
            <a:r>
              <a:rPr lang="en-US" b="1" dirty="0">
                <a:latin typeface="Calibri" charset="0"/>
              </a:rPr>
              <a:t>Next </a:t>
            </a:r>
            <a:r>
              <a:rPr lang="en-US" b="1" dirty="0" smtClean="0">
                <a:latin typeface="Calibri" charset="0"/>
              </a:rPr>
              <a:t>Steps: Student</a:t>
            </a:r>
            <a:endParaRPr lang="en-US" b="1" dirty="0">
              <a:latin typeface="Calibri" charset="0"/>
            </a:endParaRPr>
          </a:p>
        </p:txBody>
      </p:sp>
      <p:sp>
        <p:nvSpPr>
          <p:cNvPr id="3" name="Vertical Text Placeholder 2"/>
          <p:cNvSpPr>
            <a:spLocks noGrp="1"/>
          </p:cNvSpPr>
          <p:nvPr>
            <p:ph idx="1"/>
          </p:nvPr>
        </p:nvSpPr>
        <p:spPr/>
        <p:txBody>
          <a:bodyPr rtlCol="0">
            <a:normAutofit fontScale="92500" lnSpcReduction="20000"/>
          </a:bodyPr>
          <a:lstStyle/>
          <a:p>
            <a:pPr>
              <a:defRPr/>
            </a:pPr>
            <a:r>
              <a:rPr lang="en-US" b="1" dirty="0" smtClean="0">
                <a:ea typeface="+mn-ea"/>
                <a:cs typeface="+mn-cs"/>
              </a:rPr>
              <a:t>You may need to collect more data:</a:t>
            </a:r>
          </a:p>
          <a:p>
            <a:pPr lvl="1">
              <a:defRPr/>
            </a:pPr>
            <a:r>
              <a:rPr lang="en-US" dirty="0" smtClean="0">
                <a:ea typeface="+mn-ea"/>
                <a:cs typeface="+mn-cs"/>
              </a:rPr>
              <a:t>Teacher/Parent/Student Interviews</a:t>
            </a:r>
          </a:p>
          <a:p>
            <a:pPr lvl="1">
              <a:defRPr/>
            </a:pPr>
            <a:r>
              <a:rPr lang="en-US" dirty="0" smtClean="0">
                <a:ea typeface="+mn-ea"/>
                <a:cs typeface="+mn-cs"/>
              </a:rPr>
              <a:t>More Behavior Observations</a:t>
            </a:r>
          </a:p>
          <a:p>
            <a:pPr lvl="1">
              <a:defRPr/>
            </a:pPr>
            <a:r>
              <a:rPr lang="en-US" dirty="0" smtClean="0">
                <a:ea typeface="+mn-ea"/>
                <a:cs typeface="+mn-cs"/>
              </a:rPr>
              <a:t>File Review</a:t>
            </a:r>
          </a:p>
          <a:p>
            <a:pPr lvl="1">
              <a:defRPr/>
            </a:pPr>
            <a:r>
              <a:rPr lang="en-US" dirty="0" smtClean="0">
                <a:ea typeface="+mn-ea"/>
                <a:cs typeface="+mn-cs"/>
              </a:rPr>
              <a:t>Office Discipline Referrals</a:t>
            </a:r>
          </a:p>
          <a:p>
            <a:pPr lvl="1">
              <a:defRPr/>
            </a:pPr>
            <a:r>
              <a:rPr lang="en-US" dirty="0" smtClean="0">
                <a:ea typeface="+mn-ea"/>
                <a:cs typeface="+mn-cs"/>
              </a:rPr>
              <a:t>Grades</a:t>
            </a:r>
            <a:endParaRPr lang="en-US" dirty="0">
              <a:ea typeface="+mn-ea"/>
              <a:cs typeface="+mn-cs"/>
            </a:endParaRPr>
          </a:p>
          <a:p>
            <a:pPr lvl="1">
              <a:defRPr/>
            </a:pPr>
            <a:r>
              <a:rPr lang="en-US" dirty="0" smtClean="0">
                <a:ea typeface="+mn-ea"/>
                <a:cs typeface="+mn-cs"/>
              </a:rPr>
              <a:t>Test Scores</a:t>
            </a:r>
          </a:p>
          <a:p>
            <a:pPr>
              <a:defRPr/>
            </a:pPr>
            <a:r>
              <a:rPr lang="en-US" b="1" dirty="0" smtClean="0"/>
              <a:t>Read and use Sheldon </a:t>
            </a:r>
            <a:r>
              <a:rPr lang="en-US" b="1" dirty="0" err="1" smtClean="0"/>
              <a:t>Loman’s</a:t>
            </a:r>
            <a:r>
              <a:rPr lang="en-US" b="1" dirty="0" smtClean="0"/>
              <a:t> Module 7</a:t>
            </a:r>
          </a:p>
          <a:p>
            <a:pPr>
              <a:defRPr/>
            </a:pPr>
            <a:r>
              <a:rPr lang="en-US" b="1" dirty="0" smtClean="0">
                <a:ea typeface="+mn-ea"/>
                <a:cs typeface="+mn-cs"/>
              </a:rPr>
              <a:t>Schedule additional meetings back at your school</a:t>
            </a:r>
          </a:p>
        </p:txBody>
      </p:sp>
    </p:spTree>
    <p:extLst>
      <p:ext uri="{BB962C8B-B14F-4D97-AF65-F5344CB8AC3E}">
        <p14:creationId xmlns:p14="http://schemas.microsoft.com/office/powerpoint/2010/main" val="371391006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b="1" dirty="0" smtClean="0">
                <a:latin typeface="Calibri" charset="0"/>
              </a:rPr>
              <a:t>Next Steps: Continued PD</a:t>
            </a:r>
            <a:endParaRPr lang="en-US" b="1" dirty="0">
              <a:latin typeface="Calibri" charset="0"/>
            </a:endParaRPr>
          </a:p>
        </p:txBody>
      </p:sp>
      <p:sp>
        <p:nvSpPr>
          <p:cNvPr id="147458" name="Vertical Text Placeholder 2"/>
          <p:cNvSpPr>
            <a:spLocks noGrp="1"/>
          </p:cNvSpPr>
          <p:nvPr>
            <p:ph idx="1"/>
          </p:nvPr>
        </p:nvSpPr>
        <p:spPr>
          <a:xfrm>
            <a:off x="457200" y="1540933"/>
            <a:ext cx="8229600" cy="4944533"/>
          </a:xfrm>
        </p:spPr>
        <p:txBody>
          <a:bodyPr anchor="b">
            <a:normAutofit fontScale="85000" lnSpcReduction="20000"/>
          </a:bodyPr>
          <a:lstStyle/>
          <a:p>
            <a:pPr marL="0" indent="0" eaLnBrk="1" hangingPunct="1">
              <a:buFont typeface="Arial" charset="0"/>
              <a:buNone/>
            </a:pPr>
            <a:endParaRPr lang="en-US" dirty="0">
              <a:latin typeface="Calibri" charset="0"/>
            </a:endParaRPr>
          </a:p>
          <a:p>
            <a:pPr marL="0" indent="0" eaLnBrk="1" hangingPunct="1">
              <a:buFont typeface="Arial" charset="0"/>
              <a:buNone/>
            </a:pPr>
            <a:endParaRPr lang="en-US" dirty="0">
              <a:latin typeface="Calibri" charset="0"/>
            </a:endParaRPr>
          </a:p>
          <a:p>
            <a:pPr marL="0" indent="0" eaLnBrk="1" hangingPunct="1">
              <a:buFont typeface="Arial" charset="0"/>
              <a:buNone/>
            </a:pPr>
            <a:endParaRPr lang="en-US" dirty="0">
              <a:latin typeface="Calibri" charset="0"/>
            </a:endParaRPr>
          </a:p>
          <a:p>
            <a:r>
              <a:rPr lang="en-US" sz="3800" dirty="0">
                <a:latin typeface="Calibri" charset="0"/>
              </a:rPr>
              <a:t>T</a:t>
            </a:r>
            <a:r>
              <a:rPr lang="en-US" sz="3800" dirty="0" smtClean="0">
                <a:latin typeface="Calibri" charset="0"/>
              </a:rPr>
              <a:t>hink </a:t>
            </a:r>
            <a:r>
              <a:rPr lang="en-US" sz="3800" dirty="0">
                <a:latin typeface="Calibri" charset="0"/>
              </a:rPr>
              <a:t>about coaching needs back </a:t>
            </a:r>
            <a:r>
              <a:rPr lang="en-US" sz="3800" dirty="0" smtClean="0">
                <a:latin typeface="Calibri" charset="0"/>
              </a:rPr>
              <a:t>at school </a:t>
            </a:r>
          </a:p>
          <a:p>
            <a:pPr marL="0" indent="0" eaLnBrk="1" hangingPunct="1">
              <a:buFont typeface="Arial" charset="0"/>
              <a:buNone/>
            </a:pPr>
            <a:endParaRPr lang="en-US" sz="3800" dirty="0">
              <a:latin typeface="Calibri" charset="0"/>
            </a:endParaRPr>
          </a:p>
          <a:p>
            <a:r>
              <a:rPr lang="en-US" sz="3800" dirty="0">
                <a:latin typeface="Calibri" charset="0"/>
              </a:rPr>
              <a:t>A</a:t>
            </a:r>
            <a:r>
              <a:rPr lang="en-US" sz="3800" dirty="0" smtClean="0">
                <a:latin typeface="Calibri" charset="0"/>
              </a:rPr>
              <a:t>rrange </a:t>
            </a:r>
            <a:r>
              <a:rPr lang="en-US" sz="3800" dirty="0">
                <a:latin typeface="Calibri" charset="0"/>
              </a:rPr>
              <a:t>for at least one on-site coaching visit with one of us </a:t>
            </a:r>
            <a:r>
              <a:rPr lang="en-US" sz="3800" dirty="0" smtClean="0">
                <a:latin typeface="Calibri" charset="0"/>
              </a:rPr>
              <a:t>and </a:t>
            </a:r>
            <a:r>
              <a:rPr lang="en-US" sz="3800" dirty="0">
                <a:latin typeface="Calibri" charset="0"/>
              </a:rPr>
              <a:t>your team </a:t>
            </a:r>
            <a:r>
              <a:rPr lang="en-US" sz="3800" dirty="0" smtClean="0">
                <a:latin typeface="Calibri" charset="0"/>
              </a:rPr>
              <a:t>at school during </a:t>
            </a:r>
            <a:r>
              <a:rPr lang="en-US" sz="3800" dirty="0">
                <a:latin typeface="Calibri" charset="0"/>
              </a:rPr>
              <a:t>an actual FBA/</a:t>
            </a:r>
            <a:r>
              <a:rPr lang="en-US" sz="3800" dirty="0" smtClean="0">
                <a:latin typeface="Calibri" charset="0"/>
              </a:rPr>
              <a:t>BSP</a:t>
            </a:r>
            <a:endParaRPr lang="en-US" sz="3800" dirty="0" smtClean="0">
              <a:latin typeface="Calibri" charset="0"/>
            </a:endParaRPr>
          </a:p>
          <a:p>
            <a:endParaRPr lang="en-US" sz="3800" dirty="0">
              <a:latin typeface="Calibri" charset="0"/>
            </a:endParaRPr>
          </a:p>
          <a:p>
            <a:r>
              <a:rPr lang="en-US" sz="3800" i="1" dirty="0" smtClean="0">
                <a:latin typeface="Calibri" charset="0"/>
              </a:rPr>
              <a:t>Building Better Behavior </a:t>
            </a:r>
            <a:r>
              <a:rPr lang="en-US" sz="3800" i="1" dirty="0" smtClean="0">
                <a:latin typeface="Calibri" charset="0"/>
              </a:rPr>
              <a:t>Support</a:t>
            </a:r>
            <a:r>
              <a:rPr lang="en-US" sz="3800" i="1" dirty="0" smtClean="0">
                <a:latin typeface="Calibri" charset="0"/>
              </a:rPr>
              <a:t> </a:t>
            </a:r>
            <a:r>
              <a:rPr lang="en-US" sz="3800" i="1" dirty="0" smtClean="0">
                <a:latin typeface="Calibri" charset="0"/>
              </a:rPr>
              <a:t>Plans </a:t>
            </a:r>
            <a:r>
              <a:rPr lang="en-US" sz="3800" dirty="0" smtClean="0">
                <a:latin typeface="Calibri" charset="0"/>
              </a:rPr>
              <a:t>– April 7, 2015 at the Commodore Inn in </a:t>
            </a:r>
            <a:r>
              <a:rPr lang="en-US" sz="3800" dirty="0" smtClean="0">
                <a:latin typeface="Calibri" charset="0"/>
              </a:rPr>
              <a:t>Stowe</a:t>
            </a:r>
            <a:endParaRPr lang="en-US" sz="3800" dirty="0">
              <a:latin typeface="Calibri" charset="0"/>
            </a:endParaRPr>
          </a:p>
          <a:p>
            <a:pPr marL="0" indent="0" eaLnBrk="1" hangingPunct="1">
              <a:buFont typeface="Arial" charset="0"/>
              <a:buNone/>
            </a:pPr>
            <a:endParaRPr lang="en-US" dirty="0">
              <a:latin typeface="Calibri" charset="0"/>
            </a:endParaRPr>
          </a:p>
          <a:p>
            <a:pPr marL="0" indent="0" algn="ctr" eaLnBrk="1" hangingPunct="1"/>
            <a:endParaRPr lang="en-US" b="1" dirty="0">
              <a:latin typeface="Calibri" charset="0"/>
            </a:endParaRPr>
          </a:p>
          <a:p>
            <a:pPr marL="0" indent="0" eaLnBrk="1" hangingPunct="1"/>
            <a:endParaRPr lang="en-US" dirty="0">
              <a:latin typeface="Calibri" charset="0"/>
            </a:endParaRPr>
          </a:p>
        </p:txBody>
      </p:sp>
    </p:spTree>
    <p:extLst>
      <p:ext uri="{BB962C8B-B14F-4D97-AF65-F5344CB8AC3E}">
        <p14:creationId xmlns:p14="http://schemas.microsoft.com/office/powerpoint/2010/main" val="59706932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741892"/>
            <a:ext cx="7772400" cy="1273175"/>
          </a:xfrm>
        </p:spPr>
        <p:txBody>
          <a:bodyPr>
            <a:normAutofit fontScale="90000"/>
          </a:bodyPr>
          <a:lstStyle/>
          <a:p>
            <a:r>
              <a:rPr lang="en-US" dirty="0" smtClean="0"/>
              <a:t/>
            </a:r>
            <a:br>
              <a:rPr lang="en-US" dirty="0" smtClean="0"/>
            </a:br>
            <a:r>
              <a:rPr lang="en-US" sz="5300" dirty="0" smtClean="0"/>
              <a:t>Questions?</a:t>
            </a:r>
            <a:br>
              <a:rPr lang="en-US" sz="5300" dirty="0" smtClean="0"/>
            </a:br>
            <a:r>
              <a:rPr lang="en-US" dirty="0" smtClean="0"/>
              <a:t/>
            </a:r>
            <a:br>
              <a:rPr lang="en-US" dirty="0" smtClean="0"/>
            </a:br>
            <a:r>
              <a:rPr lang="en-US" dirty="0" smtClean="0"/>
              <a:t/>
            </a:r>
            <a:br>
              <a:rPr lang="en-US" dirty="0" smtClean="0"/>
            </a:br>
            <a:r>
              <a:rPr lang="en-US" dirty="0" smtClean="0"/>
              <a:t>THANK YOU! </a:t>
            </a:r>
            <a:endParaRPr lang="en-US" dirty="0"/>
          </a:p>
        </p:txBody>
      </p:sp>
      <p:sp>
        <p:nvSpPr>
          <p:cNvPr id="7" name="Subtitle 6"/>
          <p:cNvSpPr>
            <a:spLocks noGrp="1"/>
          </p:cNvSpPr>
          <p:nvPr>
            <p:ph type="subTitle" idx="1"/>
          </p:nvPr>
        </p:nvSpPr>
        <p:spPr>
          <a:xfrm>
            <a:off x="1371600" y="2650067"/>
            <a:ext cx="6400800" cy="1024466"/>
          </a:xfrm>
        </p:spPr>
        <p:txBody>
          <a:bodyPr>
            <a:normAutofit fontScale="92500" lnSpcReduction="10000"/>
          </a:bodyPr>
          <a:lstStyle/>
          <a:p>
            <a:endParaRPr lang="en-US" dirty="0" smtClean="0">
              <a:hlinkClick r:id="rId2"/>
            </a:endParaRPr>
          </a:p>
          <a:p>
            <a:r>
              <a:rPr lang="en-US" dirty="0" smtClean="0">
                <a:hlinkClick r:id="rId2"/>
              </a:rPr>
              <a:t>www.pbisvermont.org</a:t>
            </a:r>
            <a:endParaRPr lang="en-US" dirty="0" smtClean="0"/>
          </a:p>
          <a:p>
            <a:endParaRPr lang="en-US" dirty="0"/>
          </a:p>
        </p:txBody>
      </p:sp>
      <p:pic>
        <p:nvPicPr>
          <p:cNvPr id="8" name="Picture 7"/>
          <p:cNvPicPr>
            <a:picLocks noChangeAspect="1"/>
          </p:cNvPicPr>
          <p:nvPr/>
        </p:nvPicPr>
        <p:blipFill>
          <a:blip r:embed="rId3"/>
          <a:stretch>
            <a:fillRect/>
          </a:stretch>
        </p:blipFill>
        <p:spPr>
          <a:xfrm>
            <a:off x="3197098" y="4000427"/>
            <a:ext cx="2798661" cy="2451174"/>
          </a:xfrm>
          <a:prstGeom prst="rect">
            <a:avLst/>
          </a:prstGeom>
        </p:spPr>
      </p:pic>
    </p:spTree>
    <p:extLst>
      <p:ext uri="{BB962C8B-B14F-4D97-AF65-F5344CB8AC3E}">
        <p14:creationId xmlns:p14="http://schemas.microsoft.com/office/powerpoint/2010/main" val="334401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Segment One.mpg" descr="/Users/sherryschoenberg/Desktop/FBA DVD/Segment One.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865188" y="390525"/>
            <a:ext cx="7405687" cy="5554663"/>
          </a:xfrm>
        </p:spPr>
      </p:pic>
    </p:spTree>
    <p:extLst>
      <p:ext uri="{BB962C8B-B14F-4D97-AF65-F5344CB8AC3E}">
        <p14:creationId xmlns:p14="http://schemas.microsoft.com/office/powerpoint/2010/main" val="2376236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4478" fill="hold"/>
                                        <p:tgtEl>
                                          <p:spTgt spid="235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3555"/>
                </p:tgtEl>
              </p:cMediaNode>
            </p:video>
            <p:seq concurrent="1" nextAc="seek">
              <p:cTn id="8" restart="whenNotActive" fill="hold" evtFilter="cancelBubble" nodeType="interactiveSeq">
                <p:stCondLst>
                  <p:cond evt="onClick" delay="0">
                    <p:tgtEl>
                      <p:spTgt spid="235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3555"/>
                                        </p:tgtEl>
                                      </p:cBhvr>
                                    </p:cmd>
                                  </p:childTnLst>
                                </p:cTn>
                              </p:par>
                            </p:childTnLst>
                          </p:cTn>
                        </p:par>
                      </p:childTnLst>
                    </p:cTn>
                  </p:par>
                </p:childTnLst>
              </p:cTn>
              <p:nextCondLst>
                <p:cond evt="onClick" delay="0">
                  <p:tgtEl>
                    <p:spTgt spid="2355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322257" y="274638"/>
            <a:ext cx="8549248" cy="1143000"/>
          </a:xfrm>
        </p:spPr>
        <p:txBody>
          <a:bodyPr>
            <a:noAutofit/>
          </a:bodyPr>
          <a:lstStyle/>
          <a:p>
            <a:pPr eaLnBrk="1" hangingPunct="1"/>
            <a:r>
              <a:rPr lang="en-US" sz="4000" b="1" dirty="0">
                <a:latin typeface="Calibri" charset="0"/>
              </a:rPr>
              <a:t>What do we do with </a:t>
            </a:r>
            <a:r>
              <a:rPr lang="en-US" sz="4000" b="1" dirty="0" smtClean="0">
                <a:latin typeface="Calibri" charset="0"/>
              </a:rPr>
              <a:t>this </a:t>
            </a:r>
            <a:r>
              <a:rPr lang="en-US" sz="4000" b="1" dirty="0">
                <a:latin typeface="Calibri" charset="0"/>
              </a:rPr>
              <a:t>Information?</a:t>
            </a:r>
            <a:endParaRPr lang="en-US" sz="4000" b="1" dirty="0">
              <a:latin typeface="Calibri" charset="0"/>
              <a:ea typeface="ヒラギノ角ゴ ProN W6" charset="0"/>
              <a:cs typeface="ヒラギノ角ゴ ProN W6" charset="0"/>
            </a:endParaRPr>
          </a:p>
        </p:txBody>
      </p:sp>
      <p:sp>
        <p:nvSpPr>
          <p:cNvPr id="17410" name="AutoShape 2"/>
          <p:cNvSpPr>
            <a:spLocks/>
          </p:cNvSpPr>
          <p:nvPr/>
        </p:nvSpPr>
        <p:spPr bwMode="auto">
          <a:xfrm>
            <a:off x="3665538" y="1417638"/>
            <a:ext cx="2040280" cy="2006600"/>
          </a:xfrm>
          <a:prstGeom prst="triangle">
            <a:avLst>
              <a:gd name="adj" fmla="val 50000"/>
            </a:avLst>
          </a:prstGeom>
          <a:noFill/>
          <a:ln w="57150" cmpd="sng">
            <a:solidFill>
              <a:schemeClr val="tx1"/>
            </a:solidFill>
            <a:miter lim="800000"/>
            <a:headEnd type="none" w="med" len="med"/>
            <a:tailEnd type="none" w="med" len="med"/>
          </a:ln>
        </p:spPr>
        <p:txBody>
          <a:bodyPr lIns="0" tIns="0" rIns="0" bIns="0" anchor="ctr"/>
          <a:lstStyle/>
          <a:p>
            <a:pPr algn="ctr">
              <a:defRPr/>
            </a:pPr>
            <a:r>
              <a:rPr lang="en-US" sz="2800" b="1" dirty="0">
                <a:solidFill>
                  <a:srgbClr val="000000"/>
                </a:solidFill>
                <a:effectLst>
                  <a:outerShdw blurRad="38100" dist="38100" dir="2700000" algn="tl">
                    <a:srgbClr val="DDDDDD"/>
                  </a:outerShdw>
                </a:effectLst>
                <a:ea typeface="MS PGothic" charset="0"/>
              </a:rPr>
              <a:t>Simple FBA</a:t>
            </a:r>
          </a:p>
        </p:txBody>
      </p:sp>
      <p:sp>
        <p:nvSpPr>
          <p:cNvPr id="17411" name="Rectangle 3"/>
          <p:cNvSpPr>
            <a:spLocks/>
          </p:cNvSpPr>
          <p:nvPr/>
        </p:nvSpPr>
        <p:spPr bwMode="auto">
          <a:xfrm>
            <a:off x="768350" y="1933575"/>
            <a:ext cx="2589213" cy="1490663"/>
          </a:xfrm>
          <a:prstGeom prst="rect">
            <a:avLst/>
          </a:prstGeom>
          <a:noFill/>
          <a:ln w="57150" cmpd="sng">
            <a:solidFill>
              <a:schemeClr val="tx1"/>
            </a:solidFill>
            <a:miter lim="800000"/>
            <a:headEnd type="none" w="med" len="med"/>
            <a:tailEnd type="none" w="med" len="med"/>
          </a:ln>
        </p:spPr>
        <p:txBody>
          <a:bodyPr lIns="0" tIns="0" rIns="0" bIns="0" anchor="ctr"/>
          <a:lstStyle/>
          <a:p>
            <a:pPr algn="ctr">
              <a:defRPr/>
            </a:pPr>
            <a:r>
              <a:rPr lang="en-US" sz="2800" b="1" dirty="0">
                <a:solidFill>
                  <a:srgbClr val="000000"/>
                </a:solidFill>
                <a:effectLst>
                  <a:outerShdw blurRad="38100" dist="38100" dir="2700000" algn="tl">
                    <a:srgbClr val="DDDDDD"/>
                  </a:outerShdw>
                </a:effectLst>
                <a:ea typeface="MS PGothic" charset="0"/>
              </a:rPr>
              <a:t>If the team has confidence in the hypothesis</a:t>
            </a:r>
          </a:p>
        </p:txBody>
      </p:sp>
      <p:sp>
        <p:nvSpPr>
          <p:cNvPr id="17412" name="Oval 4"/>
          <p:cNvSpPr>
            <a:spLocks/>
          </p:cNvSpPr>
          <p:nvPr/>
        </p:nvSpPr>
        <p:spPr bwMode="auto">
          <a:xfrm>
            <a:off x="549731" y="4094892"/>
            <a:ext cx="2807832" cy="2312859"/>
          </a:xfrm>
          <a:prstGeom prst="ellipse">
            <a:avLst/>
          </a:prstGeom>
          <a:solidFill>
            <a:srgbClr val="008000"/>
          </a:solidFill>
          <a:ln w="12700">
            <a:noFill/>
            <a:round/>
            <a:headEnd type="none" w="med" len="med"/>
            <a:tailEnd type="none" w="med" len="med"/>
          </a:ln>
        </p:spPr>
        <p:txBody>
          <a:bodyPr lIns="0" tIns="0" rIns="0" bIns="0" anchor="ctr"/>
          <a:lstStyle/>
          <a:p>
            <a:pPr algn="ctr">
              <a:defRPr/>
            </a:pPr>
            <a:r>
              <a:rPr lang="en-US" sz="2800" b="1" dirty="0">
                <a:solidFill>
                  <a:srgbClr val="FFFFFF"/>
                </a:solidFill>
                <a:effectLst>
                  <a:outerShdw blurRad="38100" dist="38100" dir="2700000" algn="tl">
                    <a:srgbClr val="000000"/>
                  </a:outerShdw>
                </a:effectLst>
                <a:ea typeface="MS PGothic" charset="0"/>
              </a:rPr>
              <a:t>Develop/Implement a Behavior Support Plan</a:t>
            </a:r>
          </a:p>
        </p:txBody>
      </p:sp>
      <p:sp>
        <p:nvSpPr>
          <p:cNvPr id="17413" name="Rectangle 5"/>
          <p:cNvSpPr>
            <a:spLocks/>
          </p:cNvSpPr>
          <p:nvPr/>
        </p:nvSpPr>
        <p:spPr bwMode="auto">
          <a:xfrm>
            <a:off x="6062663" y="1725165"/>
            <a:ext cx="2590800" cy="1699074"/>
          </a:xfrm>
          <a:prstGeom prst="rect">
            <a:avLst/>
          </a:prstGeom>
          <a:noFill/>
          <a:ln w="57150" cmpd="sng">
            <a:solidFill>
              <a:schemeClr val="tx1"/>
            </a:solidFill>
            <a:miter lim="800000"/>
            <a:headEnd type="none" w="med" len="med"/>
            <a:tailEnd type="none" w="med" len="med"/>
          </a:ln>
        </p:spPr>
        <p:txBody>
          <a:bodyPr lIns="0" tIns="0" rIns="0" bIns="0" anchor="ctr"/>
          <a:lstStyle/>
          <a:p>
            <a:pPr algn="ctr">
              <a:defRPr/>
            </a:pPr>
            <a:r>
              <a:rPr lang="en-US" sz="2800" b="1" dirty="0">
                <a:solidFill>
                  <a:srgbClr val="000000"/>
                </a:solidFill>
                <a:effectLst>
                  <a:outerShdw blurRad="38100" dist="38100" dir="2700000" algn="tl">
                    <a:srgbClr val="DDDDDD"/>
                  </a:outerShdw>
                </a:effectLst>
                <a:ea typeface="MS PGothic" charset="0"/>
              </a:rPr>
              <a:t>If the team does not have confidence in the hypothesis</a:t>
            </a:r>
          </a:p>
        </p:txBody>
      </p:sp>
      <p:sp>
        <p:nvSpPr>
          <p:cNvPr id="17414" name="Oval 6"/>
          <p:cNvSpPr>
            <a:spLocks/>
          </p:cNvSpPr>
          <p:nvPr/>
        </p:nvSpPr>
        <p:spPr bwMode="auto">
          <a:xfrm>
            <a:off x="5876424" y="4094893"/>
            <a:ext cx="2540131" cy="2312858"/>
          </a:xfrm>
          <a:prstGeom prst="ellipse">
            <a:avLst/>
          </a:prstGeom>
          <a:solidFill>
            <a:srgbClr val="FF0000"/>
          </a:solidFill>
          <a:ln w="12700">
            <a:noFill/>
            <a:round/>
            <a:headEnd type="none" w="med" len="med"/>
            <a:tailEnd type="none" w="med" len="med"/>
          </a:ln>
        </p:spPr>
        <p:txBody>
          <a:bodyPr lIns="0" tIns="0" rIns="0" bIns="0" anchor="ctr"/>
          <a:lstStyle/>
          <a:p>
            <a:pPr algn="ctr">
              <a:defRPr/>
            </a:pPr>
            <a:r>
              <a:rPr lang="en-US" sz="2800" b="1" dirty="0">
                <a:solidFill>
                  <a:srgbClr val="FFFFFF"/>
                </a:solidFill>
                <a:effectLst>
                  <a:outerShdw blurRad="38100" dist="38100" dir="2700000" algn="tl">
                    <a:srgbClr val="000000"/>
                  </a:outerShdw>
                </a:effectLst>
                <a:ea typeface="MS PGothic" charset="0"/>
              </a:rPr>
              <a:t>Gather More Information</a:t>
            </a:r>
          </a:p>
        </p:txBody>
      </p:sp>
      <p:sp>
        <p:nvSpPr>
          <p:cNvPr id="2" name="Down Arrow 1"/>
          <p:cNvSpPr/>
          <p:nvPr/>
        </p:nvSpPr>
        <p:spPr>
          <a:xfrm>
            <a:off x="1695332" y="3424238"/>
            <a:ext cx="484632" cy="978408"/>
          </a:xfrm>
          <a:prstGeom prst="downArrow">
            <a:avLst>
              <a:gd name="adj1" fmla="val 100000"/>
              <a:gd name="adj2" fmla="val 50000"/>
            </a:avLst>
          </a:prstGeom>
          <a:solidFill>
            <a:srgbClr val="FFD1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6946951" y="3424238"/>
            <a:ext cx="484632" cy="978408"/>
          </a:xfrm>
          <a:prstGeom prst="downArrow">
            <a:avLst>
              <a:gd name="adj1" fmla="val 100000"/>
              <a:gd name="adj2" fmla="val 50000"/>
            </a:avLst>
          </a:prstGeom>
          <a:solidFill>
            <a:srgbClr val="FFD1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527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1236</TotalTime>
  <Words>4090</Words>
  <Application>Microsoft Macintosh PowerPoint</Application>
  <PresentationFormat>On-screen Show (4:3)</PresentationFormat>
  <Paragraphs>751</Paragraphs>
  <Slides>78</Slides>
  <Notes>24</Notes>
  <HiddenSlides>8</HiddenSlides>
  <MMClips>7</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Visio</vt:lpstr>
      <vt:lpstr>  Basic FBA to BSP</vt:lpstr>
      <vt:lpstr>Welcome Back!!!</vt:lpstr>
      <vt:lpstr>What’s the function of the behavior that brought you here today? </vt:lpstr>
      <vt:lpstr>Learning Objectives</vt:lpstr>
      <vt:lpstr>Activity 1: Homework Review</vt:lpstr>
      <vt:lpstr>Group Share:  Tell us about your student!</vt:lpstr>
      <vt:lpstr>PowerPoint Presentation</vt:lpstr>
      <vt:lpstr>PowerPoint Presentation</vt:lpstr>
      <vt:lpstr>What do we do with this Information?</vt:lpstr>
      <vt:lpstr>Critical Components of  Behavior Support Plans</vt:lpstr>
      <vt:lpstr>Behavior Support Plan (BSP)</vt:lpstr>
      <vt:lpstr>FBA:  Summary of Behavior</vt:lpstr>
      <vt:lpstr>Competing Behavior Pathway</vt:lpstr>
      <vt:lpstr>Competing Behavior Pathway</vt:lpstr>
      <vt:lpstr>Why the Replacement Behavior? </vt:lpstr>
      <vt:lpstr>Essential Characteristics  of Alternative Behaviors</vt:lpstr>
      <vt:lpstr>Which of the Following are  Appropriate Alternative Behaviors?</vt:lpstr>
      <vt:lpstr>Which of the Following are     Appropriate Alternative Behaviors?</vt:lpstr>
      <vt:lpstr>Activity 2</vt:lpstr>
      <vt:lpstr>Behavior Support Plan (BSP)</vt:lpstr>
      <vt:lpstr>Setting Event Strategies</vt:lpstr>
      <vt:lpstr>PowerPoint Presentation</vt:lpstr>
      <vt:lpstr>Activity 3</vt:lpstr>
      <vt:lpstr>Behavior Support Plan (BSP)</vt:lpstr>
      <vt:lpstr>Antecedent Strategies</vt:lpstr>
      <vt:lpstr>Identifying Antecedent Strategies</vt:lpstr>
      <vt:lpstr>Identifying Antecedent Strategies</vt:lpstr>
      <vt:lpstr>PowerPoint Presentation</vt:lpstr>
      <vt:lpstr>Activity 4</vt:lpstr>
      <vt:lpstr>Behavior Support Plan (BSP)</vt:lpstr>
      <vt:lpstr>Teaching Alternative Behavior</vt:lpstr>
      <vt:lpstr>Teaching Alternative Behavior Cont.</vt:lpstr>
      <vt:lpstr>Teaching Strategies</vt:lpstr>
      <vt:lpstr>PowerPoint Presentation</vt:lpstr>
      <vt:lpstr>Activity 5</vt:lpstr>
      <vt:lpstr>Behavior Support Plan (BSP)</vt:lpstr>
      <vt:lpstr>Consequence Strategies</vt:lpstr>
      <vt:lpstr>Only Two Basic Functions</vt:lpstr>
      <vt:lpstr>Reinforcing Alternative and Desired Behavior</vt:lpstr>
      <vt:lpstr>Consequences: Reinforcing the Alternative Behavior</vt:lpstr>
      <vt:lpstr>Considerations  for Reinforcing Desired Behavior</vt:lpstr>
      <vt:lpstr>Considerations  for Reinforcing Desired Behavior</vt:lpstr>
      <vt:lpstr>Considerations  for Reinforcing Desired Behavior</vt:lpstr>
      <vt:lpstr>Considerations  for Reinforcing Desired Behavior</vt:lpstr>
      <vt:lpstr>Identifying Consequence Strategies: Reinforcing Alternative/Desired Behavior</vt:lpstr>
      <vt:lpstr>Identifying Consequence Strategies: Reinforcing Alternative/Desired Behavior</vt:lpstr>
      <vt:lpstr>PowerPoint Presentation</vt:lpstr>
      <vt:lpstr>Consequences: Responding to Problem Behavior </vt:lpstr>
      <vt:lpstr>Responding to Problem Behavior: Redirection</vt:lpstr>
      <vt:lpstr>Responding to Problem Behavior: Extinction</vt:lpstr>
      <vt:lpstr>Responding to Problem Behavior: Extinction</vt:lpstr>
      <vt:lpstr>PowerPoint Presentation</vt:lpstr>
      <vt:lpstr>Activity 6</vt:lpstr>
      <vt:lpstr>Activity 7</vt:lpstr>
      <vt:lpstr>Critical Components of  Behavior Support Plans</vt:lpstr>
      <vt:lpstr>Measuring and Monitoring the BIP</vt:lpstr>
      <vt:lpstr>Step 7 in your F-BSP Protocol</vt:lpstr>
      <vt:lpstr>Step 8 in your F-BSP Protocol</vt:lpstr>
      <vt:lpstr>Evaluation Planning </vt:lpstr>
      <vt:lpstr>Use Competing Behavior Pathway to Identify Goals</vt:lpstr>
      <vt:lpstr>PowerPoint Presentation</vt:lpstr>
      <vt:lpstr>Evaluation Planning: Short- and Long-term Goals</vt:lpstr>
      <vt:lpstr>Developing Goals</vt:lpstr>
      <vt:lpstr>Sample Short-Term Goal for Dexter</vt:lpstr>
      <vt:lpstr>Example Goals for Leroy</vt:lpstr>
      <vt:lpstr>PowerPoint Presentation</vt:lpstr>
      <vt:lpstr>Evaluation Planning: How Will We MEASURE Progress? </vt:lpstr>
      <vt:lpstr>Fidelity Measures </vt:lpstr>
      <vt:lpstr>PowerPoint Presentation</vt:lpstr>
      <vt:lpstr>Is the Plan Making a Difference? </vt:lpstr>
      <vt:lpstr>Measures for Tracking Student Behavior</vt:lpstr>
      <vt:lpstr>Consider SWIS - ISIS</vt:lpstr>
      <vt:lpstr>PowerPoint Presentation</vt:lpstr>
      <vt:lpstr>PowerPoint Presentation</vt:lpstr>
      <vt:lpstr>Activity 8</vt:lpstr>
      <vt:lpstr>Next Steps: Student</vt:lpstr>
      <vt:lpstr>Next Steps: Continued PD</vt:lpstr>
      <vt:lpstr> Questions?   THANK YOU! </vt:lpstr>
    </vt:vector>
  </TitlesOfParts>
  <Company>VT 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FBA to BIP</dc:title>
  <dc:creator>Tracy Harris</dc:creator>
  <cp:lastModifiedBy>University of Vermont College of Education and Social Services</cp:lastModifiedBy>
  <cp:revision>76</cp:revision>
  <dcterms:created xsi:type="dcterms:W3CDTF">2014-11-03T15:27:05Z</dcterms:created>
  <dcterms:modified xsi:type="dcterms:W3CDTF">2015-01-06T21:00:27Z</dcterms:modified>
</cp:coreProperties>
</file>