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7" r:id="rId2"/>
    <p:sldId id="407" r:id="rId3"/>
    <p:sldId id="408" r:id="rId4"/>
    <p:sldId id="409" r:id="rId5"/>
    <p:sldId id="264" r:id="rId6"/>
    <p:sldId id="265" r:id="rId7"/>
    <p:sldId id="504" r:id="rId8"/>
    <p:sldId id="495" r:id="rId9"/>
    <p:sldId id="266" r:id="rId10"/>
    <p:sldId id="267" r:id="rId11"/>
    <p:sldId id="268" r:id="rId12"/>
    <p:sldId id="269" r:id="rId13"/>
    <p:sldId id="270" r:id="rId14"/>
    <p:sldId id="271" r:id="rId15"/>
    <p:sldId id="410" r:id="rId16"/>
    <p:sldId id="411" r:id="rId17"/>
    <p:sldId id="412" r:id="rId18"/>
    <p:sldId id="466" r:id="rId19"/>
    <p:sldId id="463" r:id="rId20"/>
    <p:sldId id="414" r:id="rId21"/>
    <p:sldId id="416" r:id="rId22"/>
    <p:sldId id="418" r:id="rId23"/>
    <p:sldId id="502" r:id="rId24"/>
    <p:sldId id="421" r:id="rId25"/>
    <p:sldId id="422" r:id="rId26"/>
    <p:sldId id="423" r:id="rId27"/>
    <p:sldId id="425" r:id="rId28"/>
    <p:sldId id="467" r:id="rId29"/>
    <p:sldId id="464" r:id="rId30"/>
    <p:sldId id="505" r:id="rId31"/>
    <p:sldId id="430" r:id="rId32"/>
    <p:sldId id="431" r:id="rId33"/>
    <p:sldId id="432" r:id="rId34"/>
    <p:sldId id="433" r:id="rId35"/>
    <p:sldId id="434" r:id="rId36"/>
    <p:sldId id="435" r:id="rId37"/>
    <p:sldId id="436" r:id="rId38"/>
    <p:sldId id="437" r:id="rId39"/>
    <p:sldId id="438" r:id="rId40"/>
    <p:sldId id="439" r:id="rId41"/>
    <p:sldId id="506" r:id="rId42"/>
    <p:sldId id="441" r:id="rId43"/>
    <p:sldId id="442" r:id="rId44"/>
    <p:sldId id="443" r:id="rId45"/>
    <p:sldId id="440" r:id="rId46"/>
    <p:sldId id="444" r:id="rId47"/>
    <p:sldId id="447" r:id="rId48"/>
    <p:sldId id="448" r:id="rId49"/>
    <p:sldId id="449" r:id="rId50"/>
    <p:sldId id="450" r:id="rId51"/>
    <p:sldId id="482" r:id="rId52"/>
    <p:sldId id="483" r:id="rId53"/>
    <p:sldId id="452" r:id="rId54"/>
    <p:sldId id="499" r:id="rId55"/>
    <p:sldId id="454" r:id="rId56"/>
    <p:sldId id="455" r:id="rId57"/>
    <p:sldId id="456" r:id="rId58"/>
    <p:sldId id="510" r:id="rId59"/>
    <p:sldId id="508" r:id="rId60"/>
    <p:sldId id="509" r:id="rId61"/>
    <p:sldId id="469" r:id="rId62"/>
    <p:sldId id="470" r:id="rId63"/>
    <p:sldId id="503" r:id="rId64"/>
    <p:sldId id="485" r:id="rId65"/>
    <p:sldId id="487" r:id="rId66"/>
    <p:sldId id="489" r:id="rId67"/>
    <p:sldId id="490" r:id="rId68"/>
    <p:sldId id="491" r:id="rId69"/>
    <p:sldId id="492" r:id="rId70"/>
    <p:sldId id="501" r:id="rId71"/>
    <p:sldId id="511" r:id="rId72"/>
    <p:sldId id="512" r:id="rId73"/>
    <p:sldId id="513" r:id="rId74"/>
    <p:sldId id="493" r:id="rId75"/>
    <p:sldId id="500" r:id="rId76"/>
    <p:sldId id="480" r:id="rId77"/>
    <p:sldId id="477" r:id="rId78"/>
    <p:sldId id="494"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6C7D"/>
    <a:srgbClr val="FCCC20"/>
    <a:srgbClr val="E9910C"/>
    <a:srgbClr val="FFC500"/>
    <a:srgbClr val="FFCA1F"/>
    <a:srgbClr val="40BC56"/>
    <a:srgbClr val="006301"/>
    <a:srgbClr val="FFB557"/>
    <a:srgbClr val="FFD95E"/>
    <a:srgbClr val="B6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66" autoAdjust="0"/>
  </p:normalViewPr>
  <p:slideViewPr>
    <p:cSldViewPr snapToGrid="0" snapToObjects="1">
      <p:cViewPr>
        <p:scale>
          <a:sx n="100" d="100"/>
          <a:sy n="100" d="100"/>
        </p:scale>
        <p:origin x="-896" y="-1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09C08B-8DB7-A34D-A64C-057B53935599}" type="datetimeFigureOut">
              <a:rPr lang="en-US" smtClean="0"/>
              <a:t>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2AEB3-E490-6E40-B760-C4E18E05477D}" type="slidenum">
              <a:rPr lang="en-US" smtClean="0"/>
              <a:t>‹#›</a:t>
            </a:fld>
            <a:endParaRPr lang="en-US"/>
          </a:p>
        </p:txBody>
      </p:sp>
    </p:spTree>
    <p:extLst>
      <p:ext uri="{BB962C8B-B14F-4D97-AF65-F5344CB8AC3E}">
        <p14:creationId xmlns:p14="http://schemas.microsoft.com/office/powerpoint/2010/main" val="1187213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883" indent="-285724" eaLnBrk="0" hangingPunct="0">
              <a:defRPr sz="2400">
                <a:solidFill>
                  <a:schemeClr val="tx1"/>
                </a:solidFill>
                <a:latin typeface="Calibri" charset="0"/>
                <a:ea typeface="ＭＳ Ｐゴシック" charset="0"/>
              </a:defRPr>
            </a:lvl2pPr>
            <a:lvl3pPr marL="1142898" indent="-228580" eaLnBrk="0" hangingPunct="0">
              <a:defRPr sz="2400">
                <a:solidFill>
                  <a:schemeClr val="tx1"/>
                </a:solidFill>
                <a:latin typeface="Calibri" charset="0"/>
                <a:ea typeface="ＭＳ Ｐゴシック" charset="0"/>
              </a:defRPr>
            </a:lvl3pPr>
            <a:lvl4pPr marL="1600057" indent="-228580" eaLnBrk="0" hangingPunct="0">
              <a:defRPr sz="2400">
                <a:solidFill>
                  <a:schemeClr val="tx1"/>
                </a:solidFill>
                <a:latin typeface="Calibri" charset="0"/>
                <a:ea typeface="ＭＳ Ｐゴシック" charset="0"/>
              </a:defRPr>
            </a:lvl4pPr>
            <a:lvl5pPr marL="2057217" indent="-228580" eaLnBrk="0" hangingPunct="0">
              <a:defRPr sz="2400">
                <a:solidFill>
                  <a:schemeClr val="tx1"/>
                </a:solidFill>
                <a:latin typeface="Calibri" charset="0"/>
                <a:ea typeface="ＭＳ Ｐゴシック" charset="0"/>
              </a:defRPr>
            </a:lvl5pPr>
            <a:lvl6pPr marL="2514376" indent="-228580" eaLnBrk="0" fontAlgn="base" hangingPunct="0">
              <a:spcBef>
                <a:spcPct val="0"/>
              </a:spcBef>
              <a:spcAft>
                <a:spcPct val="0"/>
              </a:spcAft>
              <a:defRPr sz="2400">
                <a:solidFill>
                  <a:schemeClr val="tx1"/>
                </a:solidFill>
                <a:latin typeface="Calibri" charset="0"/>
                <a:ea typeface="ＭＳ Ｐゴシック" charset="0"/>
              </a:defRPr>
            </a:lvl6pPr>
            <a:lvl7pPr marL="2971535" indent="-228580" eaLnBrk="0" fontAlgn="base" hangingPunct="0">
              <a:spcBef>
                <a:spcPct val="0"/>
              </a:spcBef>
              <a:spcAft>
                <a:spcPct val="0"/>
              </a:spcAft>
              <a:defRPr sz="2400">
                <a:solidFill>
                  <a:schemeClr val="tx1"/>
                </a:solidFill>
                <a:latin typeface="Calibri" charset="0"/>
                <a:ea typeface="ＭＳ Ｐゴシック" charset="0"/>
              </a:defRPr>
            </a:lvl7pPr>
            <a:lvl8pPr marL="3428695" indent="-228580" eaLnBrk="0" fontAlgn="base" hangingPunct="0">
              <a:spcBef>
                <a:spcPct val="0"/>
              </a:spcBef>
              <a:spcAft>
                <a:spcPct val="0"/>
              </a:spcAft>
              <a:defRPr sz="2400">
                <a:solidFill>
                  <a:schemeClr val="tx1"/>
                </a:solidFill>
                <a:latin typeface="Calibri" charset="0"/>
                <a:ea typeface="ＭＳ Ｐゴシック" charset="0"/>
              </a:defRPr>
            </a:lvl8pPr>
            <a:lvl9pPr marL="3885854" indent="-22858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B6A0D35-2129-7D43-A12C-D6A7A14998DD}" type="slidenum">
              <a:rPr lang="en-US" sz="1200"/>
              <a:pPr eaLnBrk="1" hangingPunct="1"/>
              <a:t>5</a:t>
            </a:fld>
            <a:endParaRPr lang="en-US" sz="1200"/>
          </a:p>
        </p:txBody>
      </p:sp>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fld id="{B8D25777-3D47-C845-91FD-4B2D2DB1110D}" type="slidenum">
              <a:rPr lang="en-US" sz="1200"/>
              <a:pPr algn="r" eaLnBrk="1" hangingPunct="1"/>
              <a:t>5</a:t>
            </a:fld>
            <a:endParaRPr lang="en-US" sz="1200"/>
          </a:p>
        </p:txBody>
      </p:sp>
      <p:sp>
        <p:nvSpPr>
          <p:cNvPr id="4813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2" name="Rectangle 3"/>
          <p:cNvSpPr>
            <a:spLocks noGrp="1" noChangeArrowheads="1"/>
          </p:cNvSpPr>
          <p:nvPr>
            <p:ph type="body" idx="1"/>
          </p:nvPr>
        </p:nvSpPr>
        <p:spPr bwMode="auto">
          <a:xfrm>
            <a:off x="915989"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559" tIns="45279" rIns="90559" bIns="45279" numCol="1" anchor="t" anchorCtr="0" compatLnSpc="1">
            <a:prstTxWarp prst="textNoShape">
              <a:avLst/>
            </a:prstTxWarp>
          </a:bodyPr>
          <a:lstStyle/>
          <a:p>
            <a:pPr marL="0" indent="0">
              <a:buNone/>
            </a:pPr>
            <a:r>
              <a:rPr lang="en-US" b="1" dirty="0" smtClean="0">
                <a:solidFill>
                  <a:srgbClr val="B60202"/>
                </a:solidFill>
              </a:rPr>
              <a:t>A  =  Antecedent</a:t>
            </a:r>
          </a:p>
          <a:p>
            <a:pPr marL="0" indent="0">
              <a:buNone/>
            </a:pPr>
            <a:r>
              <a:rPr lang="en-US" dirty="0" smtClean="0"/>
              <a:t>		Find out the events that occur right before the behavior.  </a:t>
            </a:r>
            <a:r>
              <a:rPr lang="en-US" dirty="0" smtClean="0">
                <a:solidFill>
                  <a:srgbClr val="B60202"/>
                </a:solidFill>
              </a:rPr>
              <a:t>When and Where?</a:t>
            </a:r>
          </a:p>
          <a:p>
            <a:pPr marL="0" indent="0">
              <a:buNone/>
            </a:pPr>
            <a:endParaRPr lang="en-US" sz="800" dirty="0" smtClean="0">
              <a:solidFill>
                <a:srgbClr val="B60202"/>
              </a:solidFill>
            </a:endParaRPr>
          </a:p>
          <a:p>
            <a:pPr marL="0" indent="0">
              <a:buNone/>
            </a:pPr>
            <a:r>
              <a:rPr lang="en-US" b="1" dirty="0" smtClean="0">
                <a:solidFill>
                  <a:srgbClr val="B60202"/>
                </a:solidFill>
              </a:rPr>
              <a:t>B  =  Behavior</a:t>
            </a:r>
          </a:p>
          <a:p>
            <a:pPr marL="0" indent="0">
              <a:buNone/>
            </a:pPr>
            <a:r>
              <a:rPr lang="en-US" dirty="0" smtClean="0"/>
              <a:t>		Find out </a:t>
            </a:r>
            <a:r>
              <a:rPr lang="en-US" dirty="0" smtClean="0">
                <a:solidFill>
                  <a:srgbClr val="B60202"/>
                </a:solidFill>
              </a:rPr>
              <a:t>What</a:t>
            </a:r>
            <a:r>
              <a:rPr lang="en-US" dirty="0" smtClean="0"/>
              <a:t> is the observable problem behavior</a:t>
            </a:r>
          </a:p>
          <a:p>
            <a:pPr marL="0" indent="0">
              <a:buNone/>
            </a:pPr>
            <a:endParaRPr lang="en-US" sz="800" dirty="0" smtClean="0"/>
          </a:p>
          <a:p>
            <a:pPr marL="0" indent="0">
              <a:buNone/>
            </a:pPr>
            <a:r>
              <a:rPr lang="en-US" b="1" dirty="0" smtClean="0">
                <a:solidFill>
                  <a:srgbClr val="B60202"/>
                </a:solidFill>
              </a:rPr>
              <a:t>C  =  Consequence</a:t>
            </a:r>
          </a:p>
          <a:p>
            <a:pPr marL="0" indent="0">
              <a:buNone/>
            </a:pPr>
            <a:r>
              <a:rPr lang="en-US" b="1" dirty="0" smtClean="0">
                <a:solidFill>
                  <a:srgbClr val="B60202"/>
                </a:solidFill>
              </a:rPr>
              <a:t>		</a:t>
            </a:r>
            <a:r>
              <a:rPr lang="en-US" dirty="0" smtClean="0"/>
              <a:t>Find out what happens after the behavior occurs.  </a:t>
            </a:r>
            <a:r>
              <a:rPr lang="en-US" dirty="0" smtClean="0">
                <a:solidFill>
                  <a:srgbClr val="B60202"/>
                </a:solidFill>
              </a:rPr>
              <a:t>Why?</a:t>
            </a:r>
            <a:endParaRPr lang="en-US" b="1" dirty="0" smtClean="0">
              <a:solidFill>
                <a:srgbClr val="B60202"/>
              </a:solidFill>
            </a:endParaRPr>
          </a:p>
          <a:p>
            <a:endParaRPr lang="en-US" dirty="0">
              <a:latin typeface="Calibri" charset="0"/>
              <a:ea typeface="MS PGothic" charset="0"/>
            </a:endParaRPr>
          </a:p>
        </p:txBody>
      </p:sp>
      <p:sp>
        <p:nvSpPr>
          <p:cNvPr id="73731"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865188" eaLnBrk="0" hangingPunct="0">
              <a:defRPr sz="2400">
                <a:solidFill>
                  <a:schemeClr val="tx1"/>
                </a:solidFill>
                <a:latin typeface="Arial" charset="0"/>
                <a:ea typeface="MS PGothic" charset="0"/>
                <a:cs typeface="MS PGothic" charset="0"/>
              </a:defRPr>
            </a:lvl1pPr>
            <a:lvl2pPr marL="742950" indent="-285750" defTabSz="865188" eaLnBrk="0" hangingPunct="0">
              <a:defRPr sz="2400">
                <a:solidFill>
                  <a:schemeClr val="tx1"/>
                </a:solidFill>
                <a:latin typeface="Arial" charset="0"/>
                <a:ea typeface="MS PGothic" charset="0"/>
                <a:cs typeface="MS PGothic" charset="0"/>
              </a:defRPr>
            </a:lvl2pPr>
            <a:lvl3pPr marL="1143000" indent="-228600" defTabSz="865188" eaLnBrk="0" hangingPunct="0">
              <a:defRPr sz="2400">
                <a:solidFill>
                  <a:schemeClr val="tx1"/>
                </a:solidFill>
                <a:latin typeface="Arial" charset="0"/>
                <a:ea typeface="MS PGothic" charset="0"/>
                <a:cs typeface="MS PGothic" charset="0"/>
              </a:defRPr>
            </a:lvl3pPr>
            <a:lvl4pPr marL="1600200" indent="-228600" defTabSz="865188" eaLnBrk="0" hangingPunct="0">
              <a:defRPr sz="2400">
                <a:solidFill>
                  <a:schemeClr val="tx1"/>
                </a:solidFill>
                <a:latin typeface="Arial" charset="0"/>
                <a:ea typeface="MS PGothic" charset="0"/>
                <a:cs typeface="MS PGothic" charset="0"/>
              </a:defRPr>
            </a:lvl4pPr>
            <a:lvl5pPr marL="2057400" indent="-228600" defTabSz="865188" eaLnBrk="0" hangingPunct="0">
              <a:defRPr sz="2400">
                <a:solidFill>
                  <a:schemeClr val="tx1"/>
                </a:solidFill>
                <a:latin typeface="Arial" charset="0"/>
                <a:ea typeface="MS PGothic" charset="0"/>
                <a:cs typeface="MS PGothic" charset="0"/>
              </a:defRPr>
            </a:lvl5pPr>
            <a:lvl6pPr marL="25146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E49F1D7C-E3EF-E945-9613-CA1FA7A841DF}" type="slidenum">
              <a:rPr lang="en-US" sz="1200">
                <a:latin typeface="Calibri" charset="0"/>
                <a:cs typeface="Arial" charset="0"/>
              </a:rPr>
              <a:pPr algn="r" eaLnBrk="1" hangingPunct="1"/>
              <a:t>21</a:t>
            </a:fld>
            <a:endParaRPr lang="en-US" sz="1200">
              <a:latin typeface="Calibri"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559" tIns="45279" rIns="90559" bIns="45279" numCol="1" anchor="t" anchorCtr="0" compatLnSpc="1">
            <a:prstTxWarp prst="textNoShape">
              <a:avLst/>
            </a:prstTxWarp>
          </a:bodyPr>
          <a:lstStyle/>
          <a:p>
            <a:pPr marL="0" indent="0">
              <a:buNone/>
            </a:pPr>
            <a:r>
              <a:rPr lang="en-US" b="1" dirty="0" smtClean="0">
                <a:solidFill>
                  <a:srgbClr val="B60202"/>
                </a:solidFill>
              </a:rPr>
              <a:t>A  =  Antecedent</a:t>
            </a:r>
          </a:p>
          <a:p>
            <a:pPr marL="0" indent="0">
              <a:buNone/>
            </a:pPr>
            <a:r>
              <a:rPr lang="en-US" dirty="0" smtClean="0"/>
              <a:t>		Find out the events that occur right before the behavior.  </a:t>
            </a:r>
            <a:r>
              <a:rPr lang="en-US" dirty="0" smtClean="0">
                <a:solidFill>
                  <a:srgbClr val="B60202"/>
                </a:solidFill>
              </a:rPr>
              <a:t>When and Where?</a:t>
            </a:r>
          </a:p>
          <a:p>
            <a:pPr marL="0" indent="0">
              <a:buNone/>
            </a:pPr>
            <a:endParaRPr lang="en-US" sz="800" dirty="0" smtClean="0">
              <a:solidFill>
                <a:srgbClr val="B60202"/>
              </a:solidFill>
            </a:endParaRPr>
          </a:p>
          <a:p>
            <a:pPr marL="0" indent="0">
              <a:buNone/>
            </a:pPr>
            <a:r>
              <a:rPr lang="en-US" b="1" dirty="0" smtClean="0">
                <a:solidFill>
                  <a:srgbClr val="B60202"/>
                </a:solidFill>
              </a:rPr>
              <a:t>B  =  Behavior</a:t>
            </a:r>
          </a:p>
          <a:p>
            <a:pPr marL="0" indent="0">
              <a:buNone/>
            </a:pPr>
            <a:r>
              <a:rPr lang="en-US" dirty="0" smtClean="0"/>
              <a:t>		Find out </a:t>
            </a:r>
            <a:r>
              <a:rPr lang="en-US" dirty="0" smtClean="0">
                <a:solidFill>
                  <a:srgbClr val="B60202"/>
                </a:solidFill>
              </a:rPr>
              <a:t>What</a:t>
            </a:r>
            <a:r>
              <a:rPr lang="en-US" dirty="0" smtClean="0"/>
              <a:t> is the observable problem behavior</a:t>
            </a:r>
          </a:p>
          <a:p>
            <a:pPr marL="0" indent="0">
              <a:buNone/>
            </a:pPr>
            <a:endParaRPr lang="en-US" sz="800" dirty="0" smtClean="0"/>
          </a:p>
          <a:p>
            <a:pPr marL="0" indent="0">
              <a:buNone/>
            </a:pPr>
            <a:r>
              <a:rPr lang="en-US" b="1" dirty="0" smtClean="0">
                <a:solidFill>
                  <a:srgbClr val="B60202"/>
                </a:solidFill>
              </a:rPr>
              <a:t>C  =  Consequence</a:t>
            </a:r>
          </a:p>
          <a:p>
            <a:pPr marL="0" indent="0">
              <a:buNone/>
            </a:pPr>
            <a:r>
              <a:rPr lang="en-US" b="1" dirty="0" smtClean="0">
                <a:solidFill>
                  <a:srgbClr val="B60202"/>
                </a:solidFill>
              </a:rPr>
              <a:t>		</a:t>
            </a:r>
            <a:r>
              <a:rPr lang="en-US" dirty="0" smtClean="0"/>
              <a:t>Find out what happens after the behavior occurs.  </a:t>
            </a:r>
            <a:r>
              <a:rPr lang="en-US" dirty="0" smtClean="0">
                <a:solidFill>
                  <a:srgbClr val="B60202"/>
                </a:solidFill>
              </a:rPr>
              <a:t>Why?</a:t>
            </a:r>
            <a:endParaRPr lang="en-US" b="1" dirty="0" smtClean="0">
              <a:solidFill>
                <a:srgbClr val="B60202"/>
              </a:solidFill>
            </a:endParaRPr>
          </a:p>
          <a:p>
            <a:endParaRPr lang="en-US" dirty="0">
              <a:latin typeface="Calibri" charset="0"/>
              <a:ea typeface="MS PGothic" charset="0"/>
            </a:endParaRPr>
          </a:p>
        </p:txBody>
      </p:sp>
      <p:sp>
        <p:nvSpPr>
          <p:cNvPr id="73731"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865188" eaLnBrk="0" hangingPunct="0">
              <a:defRPr sz="2400">
                <a:solidFill>
                  <a:schemeClr val="tx1"/>
                </a:solidFill>
                <a:latin typeface="Arial" charset="0"/>
                <a:ea typeface="MS PGothic" charset="0"/>
                <a:cs typeface="MS PGothic" charset="0"/>
              </a:defRPr>
            </a:lvl1pPr>
            <a:lvl2pPr marL="742950" indent="-285750" defTabSz="865188" eaLnBrk="0" hangingPunct="0">
              <a:defRPr sz="2400">
                <a:solidFill>
                  <a:schemeClr val="tx1"/>
                </a:solidFill>
                <a:latin typeface="Arial" charset="0"/>
                <a:ea typeface="MS PGothic" charset="0"/>
                <a:cs typeface="MS PGothic" charset="0"/>
              </a:defRPr>
            </a:lvl2pPr>
            <a:lvl3pPr marL="1143000" indent="-228600" defTabSz="865188" eaLnBrk="0" hangingPunct="0">
              <a:defRPr sz="2400">
                <a:solidFill>
                  <a:schemeClr val="tx1"/>
                </a:solidFill>
                <a:latin typeface="Arial" charset="0"/>
                <a:ea typeface="MS PGothic" charset="0"/>
                <a:cs typeface="MS PGothic" charset="0"/>
              </a:defRPr>
            </a:lvl3pPr>
            <a:lvl4pPr marL="1600200" indent="-228600" defTabSz="865188" eaLnBrk="0" hangingPunct="0">
              <a:defRPr sz="2400">
                <a:solidFill>
                  <a:schemeClr val="tx1"/>
                </a:solidFill>
                <a:latin typeface="Arial" charset="0"/>
                <a:ea typeface="MS PGothic" charset="0"/>
                <a:cs typeface="MS PGothic" charset="0"/>
              </a:defRPr>
            </a:lvl4pPr>
            <a:lvl5pPr marL="2057400" indent="-228600" defTabSz="865188" eaLnBrk="0" hangingPunct="0">
              <a:defRPr sz="2400">
                <a:solidFill>
                  <a:schemeClr val="tx1"/>
                </a:solidFill>
                <a:latin typeface="Arial" charset="0"/>
                <a:ea typeface="MS PGothic" charset="0"/>
                <a:cs typeface="MS PGothic" charset="0"/>
              </a:defRPr>
            </a:lvl5pPr>
            <a:lvl6pPr marL="25146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E49F1D7C-E3EF-E945-9613-CA1FA7A841DF}" type="slidenum">
              <a:rPr lang="en-US" sz="1200">
                <a:latin typeface="Calibri" charset="0"/>
                <a:cs typeface="Arial" charset="0"/>
              </a:rPr>
              <a:pPr algn="r" eaLnBrk="1" hangingPunct="1"/>
              <a:t>30</a:t>
            </a:fld>
            <a:endParaRPr lang="en-US" sz="1200">
              <a:latin typeface="Calibri"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87043"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5CD3FBC8-3328-3F41-AA48-FD76772FCECE}" type="slidenum">
              <a:rPr lang="en-US" sz="1200">
                <a:latin typeface="Calibri" charset="0"/>
              </a:rPr>
              <a:pPr algn="r" eaLnBrk="1" hangingPunct="1"/>
              <a:t>34</a:t>
            </a:fld>
            <a:endParaRPr lang="en-US" sz="1200">
              <a:latin typeface="Calibri" charset="0"/>
            </a:endParaRPr>
          </a:p>
        </p:txBody>
      </p:sp>
      <p:sp>
        <p:nvSpPr>
          <p:cNvPr id="2" name="Date Placeholder 1"/>
          <p:cNvSpPr txBox="1">
            <a:spLocks noGrp="1"/>
          </p:cNvSpPr>
          <p:nvPr/>
        </p:nvSpPr>
        <p:spPr>
          <a:xfrm>
            <a:off x="3884414" y="1"/>
            <a:ext cx="2972098" cy="456595"/>
          </a:xfrm>
          <a:prstGeom prst="rect">
            <a:avLst/>
          </a:prstGeom>
          <a:noFill/>
        </p:spPr>
        <p:txBody>
          <a:bodyPr lIns="91432" tIns="45716" rIns="91432" bIns="45716"/>
          <a:lstStyle/>
          <a:p>
            <a:pPr algn="r">
              <a:defRPr/>
            </a:pPr>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88067"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9F913A12-BD9F-AE4A-8B79-52C886E8FF81}" type="slidenum">
              <a:rPr lang="en-US" sz="1200">
                <a:latin typeface="Calibri" charset="0"/>
              </a:rPr>
              <a:pPr algn="r" eaLnBrk="1" hangingPunct="1"/>
              <a:t>35</a:t>
            </a:fld>
            <a:endParaRPr lang="en-US" sz="1200">
              <a:latin typeface="Calibri" charset="0"/>
            </a:endParaRPr>
          </a:p>
        </p:txBody>
      </p:sp>
      <p:sp>
        <p:nvSpPr>
          <p:cNvPr id="2" name="Date Placeholder 1"/>
          <p:cNvSpPr txBox="1">
            <a:spLocks noGrp="1"/>
          </p:cNvSpPr>
          <p:nvPr/>
        </p:nvSpPr>
        <p:spPr>
          <a:xfrm>
            <a:off x="3884414" y="1"/>
            <a:ext cx="2972098" cy="456595"/>
          </a:xfrm>
          <a:prstGeom prst="rect">
            <a:avLst/>
          </a:prstGeom>
          <a:noFill/>
        </p:spPr>
        <p:txBody>
          <a:bodyPr lIns="91432" tIns="45716" rIns="91432" bIns="45716"/>
          <a:lstStyle/>
          <a:p>
            <a:pPr algn="r">
              <a:defRPr/>
            </a:pPr>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559" tIns="45279" rIns="90559" bIns="45279" numCol="1" anchor="t" anchorCtr="0" compatLnSpc="1">
            <a:prstTxWarp prst="textNoShape">
              <a:avLst/>
            </a:prstTxWarp>
          </a:bodyPr>
          <a:lstStyle/>
          <a:p>
            <a:endParaRPr lang="en-US">
              <a:latin typeface="Calibri" charset="0"/>
              <a:ea typeface="MS PGothic" charset="0"/>
            </a:endParaRPr>
          </a:p>
        </p:txBody>
      </p:sp>
      <p:sp>
        <p:nvSpPr>
          <p:cNvPr id="89091"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865188" eaLnBrk="0" hangingPunct="0">
              <a:defRPr sz="2400">
                <a:solidFill>
                  <a:schemeClr val="tx1"/>
                </a:solidFill>
                <a:latin typeface="Arial" charset="0"/>
                <a:ea typeface="MS PGothic" charset="0"/>
                <a:cs typeface="MS PGothic" charset="0"/>
              </a:defRPr>
            </a:lvl1pPr>
            <a:lvl2pPr marL="742950" indent="-285750" defTabSz="865188" eaLnBrk="0" hangingPunct="0">
              <a:defRPr sz="2400">
                <a:solidFill>
                  <a:schemeClr val="tx1"/>
                </a:solidFill>
                <a:latin typeface="Arial" charset="0"/>
                <a:ea typeface="MS PGothic" charset="0"/>
                <a:cs typeface="MS PGothic" charset="0"/>
              </a:defRPr>
            </a:lvl2pPr>
            <a:lvl3pPr marL="1143000" indent="-228600" defTabSz="865188" eaLnBrk="0" hangingPunct="0">
              <a:defRPr sz="2400">
                <a:solidFill>
                  <a:schemeClr val="tx1"/>
                </a:solidFill>
                <a:latin typeface="Arial" charset="0"/>
                <a:ea typeface="MS PGothic" charset="0"/>
                <a:cs typeface="MS PGothic" charset="0"/>
              </a:defRPr>
            </a:lvl3pPr>
            <a:lvl4pPr marL="1600200" indent="-228600" defTabSz="865188" eaLnBrk="0" hangingPunct="0">
              <a:defRPr sz="2400">
                <a:solidFill>
                  <a:schemeClr val="tx1"/>
                </a:solidFill>
                <a:latin typeface="Arial" charset="0"/>
                <a:ea typeface="MS PGothic" charset="0"/>
                <a:cs typeface="MS PGothic" charset="0"/>
              </a:defRPr>
            </a:lvl4pPr>
            <a:lvl5pPr marL="2057400" indent="-228600" defTabSz="865188" eaLnBrk="0" hangingPunct="0">
              <a:defRPr sz="2400">
                <a:solidFill>
                  <a:schemeClr val="tx1"/>
                </a:solidFill>
                <a:latin typeface="Arial" charset="0"/>
                <a:ea typeface="MS PGothic" charset="0"/>
                <a:cs typeface="MS PGothic" charset="0"/>
              </a:defRPr>
            </a:lvl5pPr>
            <a:lvl6pPr marL="25146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9D52CDA4-A791-504A-A6CB-2C9E87832EC3}" type="slidenum">
              <a:rPr lang="en-US" sz="1200">
                <a:latin typeface="Calibri" charset="0"/>
                <a:cs typeface="Arial" charset="0"/>
              </a:rPr>
              <a:pPr algn="r" eaLnBrk="1" hangingPunct="1"/>
              <a:t>36</a:t>
            </a:fld>
            <a:endParaRPr lang="en-US" sz="1200">
              <a:latin typeface="Calibri"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883" indent="-285724" eaLnBrk="0" hangingPunct="0">
              <a:defRPr sz="2400">
                <a:solidFill>
                  <a:schemeClr val="tx1"/>
                </a:solidFill>
                <a:latin typeface="Calibri" charset="0"/>
                <a:ea typeface="ＭＳ Ｐゴシック" charset="0"/>
              </a:defRPr>
            </a:lvl2pPr>
            <a:lvl3pPr marL="1142898" indent="-228580" eaLnBrk="0" hangingPunct="0">
              <a:defRPr sz="2400">
                <a:solidFill>
                  <a:schemeClr val="tx1"/>
                </a:solidFill>
                <a:latin typeface="Calibri" charset="0"/>
                <a:ea typeface="ＭＳ Ｐゴシック" charset="0"/>
              </a:defRPr>
            </a:lvl3pPr>
            <a:lvl4pPr marL="1600057" indent="-228580" eaLnBrk="0" hangingPunct="0">
              <a:defRPr sz="2400">
                <a:solidFill>
                  <a:schemeClr val="tx1"/>
                </a:solidFill>
                <a:latin typeface="Calibri" charset="0"/>
                <a:ea typeface="ＭＳ Ｐゴシック" charset="0"/>
              </a:defRPr>
            </a:lvl4pPr>
            <a:lvl5pPr marL="2057217" indent="-228580" eaLnBrk="0" hangingPunct="0">
              <a:defRPr sz="2400">
                <a:solidFill>
                  <a:schemeClr val="tx1"/>
                </a:solidFill>
                <a:latin typeface="Calibri" charset="0"/>
                <a:ea typeface="ＭＳ Ｐゴシック" charset="0"/>
              </a:defRPr>
            </a:lvl5pPr>
            <a:lvl6pPr marL="2514376" indent="-228580" eaLnBrk="0" fontAlgn="base" hangingPunct="0">
              <a:spcBef>
                <a:spcPct val="0"/>
              </a:spcBef>
              <a:spcAft>
                <a:spcPct val="0"/>
              </a:spcAft>
              <a:defRPr sz="2400">
                <a:solidFill>
                  <a:schemeClr val="tx1"/>
                </a:solidFill>
                <a:latin typeface="Calibri" charset="0"/>
                <a:ea typeface="ＭＳ Ｐゴシック" charset="0"/>
              </a:defRPr>
            </a:lvl6pPr>
            <a:lvl7pPr marL="2971535" indent="-228580" eaLnBrk="0" fontAlgn="base" hangingPunct="0">
              <a:spcBef>
                <a:spcPct val="0"/>
              </a:spcBef>
              <a:spcAft>
                <a:spcPct val="0"/>
              </a:spcAft>
              <a:defRPr sz="2400">
                <a:solidFill>
                  <a:schemeClr val="tx1"/>
                </a:solidFill>
                <a:latin typeface="Calibri" charset="0"/>
                <a:ea typeface="ＭＳ Ｐゴシック" charset="0"/>
              </a:defRPr>
            </a:lvl7pPr>
            <a:lvl8pPr marL="3428695" indent="-228580" eaLnBrk="0" fontAlgn="base" hangingPunct="0">
              <a:spcBef>
                <a:spcPct val="0"/>
              </a:spcBef>
              <a:spcAft>
                <a:spcPct val="0"/>
              </a:spcAft>
              <a:defRPr sz="2400">
                <a:solidFill>
                  <a:schemeClr val="tx1"/>
                </a:solidFill>
                <a:latin typeface="Calibri" charset="0"/>
                <a:ea typeface="ＭＳ Ｐゴシック" charset="0"/>
              </a:defRPr>
            </a:lvl8pPr>
            <a:lvl9pPr marL="3885854" indent="-22858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B8DE82E-7A29-F649-A249-BD2D2D6F5E97}" type="slidenum">
              <a:rPr lang="en-US" sz="1200"/>
              <a:pPr eaLnBrk="1" hangingPunct="1"/>
              <a:t>6</a:t>
            </a:fld>
            <a:endParaRPr lang="en-US" sz="1200"/>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559" tIns="45279" rIns="90559" bIns="45279" numCol="1" anchor="t" anchorCtr="0" compatLnSpc="1">
            <a:prstTxWarp prst="textNoShape">
              <a:avLst/>
            </a:prstTxWarp>
          </a:bodyPr>
          <a:lstStyle/>
          <a:p>
            <a:r>
              <a:rPr lang="en-US" sz="2800" dirty="0" smtClean="0">
                <a:latin typeface="Calibri" charset="0"/>
                <a:ea typeface="MS PGothic" charset="0"/>
              </a:rPr>
              <a:t>When understanding behavior, we want to learn what </a:t>
            </a:r>
            <a:r>
              <a:rPr lang="en-US" sz="2800" b="1" dirty="0" smtClean="0">
                <a:solidFill>
                  <a:srgbClr val="B60202"/>
                </a:solidFill>
                <a:latin typeface="Calibri" charset="0"/>
                <a:ea typeface="MS PGothic" charset="0"/>
              </a:rPr>
              <a:t>FUNCTION</a:t>
            </a:r>
            <a:r>
              <a:rPr lang="en-US" sz="2800" dirty="0" smtClean="0">
                <a:latin typeface="Calibri" charset="0"/>
                <a:ea typeface="MS PGothic" charset="0"/>
              </a:rPr>
              <a:t> (or purpose) the behavior is serving for the student (what is the </a:t>
            </a:r>
            <a:r>
              <a:rPr lang="en-US" sz="2800" b="1" dirty="0" smtClean="0">
                <a:solidFill>
                  <a:srgbClr val="B60202"/>
                </a:solidFill>
                <a:latin typeface="Calibri" charset="0"/>
                <a:ea typeface="MS PGothic" charset="0"/>
              </a:rPr>
              <a:t>pay-off</a:t>
            </a:r>
            <a:r>
              <a:rPr lang="en-US" sz="2800" dirty="0" smtClean="0">
                <a:solidFill>
                  <a:srgbClr val="B60202"/>
                </a:solidFill>
                <a:latin typeface="Calibri" charset="0"/>
                <a:ea typeface="MS PGothic" charset="0"/>
              </a:rPr>
              <a:t> </a:t>
            </a:r>
            <a:r>
              <a:rPr lang="en-US" sz="2800" dirty="0" smtClean="0">
                <a:latin typeface="Calibri" charset="0"/>
                <a:ea typeface="MS PGothic" charset="0"/>
              </a:rPr>
              <a:t>for the student or what </a:t>
            </a:r>
            <a:r>
              <a:rPr lang="en-US" sz="2800" b="1" dirty="0" smtClean="0">
                <a:solidFill>
                  <a:srgbClr val="B60202"/>
                </a:solidFill>
                <a:latin typeface="Calibri" charset="0"/>
                <a:ea typeface="MS PGothic" charset="0"/>
              </a:rPr>
              <a:t>maintains</a:t>
            </a:r>
            <a:r>
              <a:rPr lang="en-US" sz="2800" dirty="0" smtClean="0">
                <a:latin typeface="Calibri" charset="0"/>
                <a:ea typeface="MS PGothic" charset="0"/>
              </a:rPr>
              <a:t> that behavior?)</a:t>
            </a:r>
          </a:p>
          <a:p>
            <a:pPr marL="0" indent="0">
              <a:buNone/>
            </a:pPr>
            <a:endParaRPr lang="en-US" sz="1600" dirty="0" smtClean="0">
              <a:latin typeface="Calibri" charset="0"/>
              <a:ea typeface="MS PGothic" charset="0"/>
            </a:endParaRPr>
          </a:p>
          <a:p>
            <a:r>
              <a:rPr lang="en-US" sz="2800" dirty="0" smtClean="0">
                <a:latin typeface="Calibri" charset="0"/>
                <a:ea typeface="MS PGothic" charset="0"/>
              </a:rPr>
              <a:t>You need to understand from the </a:t>
            </a:r>
            <a:r>
              <a:rPr lang="en-US" sz="2800" b="1" dirty="0" smtClean="0">
                <a:latin typeface="Calibri" charset="0"/>
                <a:ea typeface="MS PGothic" charset="0"/>
              </a:rPr>
              <a:t>student</a:t>
            </a:r>
            <a:r>
              <a:rPr lang="ja-JP" altLang="en-US" sz="2800" b="1" dirty="0" smtClean="0">
                <a:latin typeface="Calibri" charset="0"/>
                <a:ea typeface="MS PGothic" charset="0"/>
              </a:rPr>
              <a:t>’</a:t>
            </a:r>
            <a:r>
              <a:rPr lang="en-US" altLang="ja-JP" sz="2800" b="1" dirty="0" smtClean="0">
                <a:latin typeface="Calibri" charset="0"/>
                <a:ea typeface="MS PGothic" charset="0"/>
              </a:rPr>
              <a:t>s perspective</a:t>
            </a:r>
            <a:r>
              <a:rPr lang="en-US" altLang="ja-JP" sz="2800" dirty="0" smtClean="0">
                <a:latin typeface="Calibri" charset="0"/>
                <a:ea typeface="MS PGothic" charset="0"/>
              </a:rPr>
              <a:t>…</a:t>
            </a:r>
          </a:p>
          <a:p>
            <a:pPr marL="0" indent="0">
              <a:buNone/>
            </a:pPr>
            <a:endParaRPr lang="en-US" altLang="ja-JP" sz="1000" dirty="0" smtClean="0">
              <a:latin typeface="Calibri" charset="0"/>
              <a:ea typeface="MS PGothic" charset="0"/>
            </a:endParaRPr>
          </a:p>
          <a:p>
            <a:pPr lvl="1"/>
            <a:r>
              <a:rPr lang="en-US" sz="2400" dirty="0" smtClean="0">
                <a:latin typeface="Calibri" charset="0"/>
                <a:ea typeface="MS PGothic" charset="0"/>
              </a:rPr>
              <a:t>What are they getting (or trying to get) from engaging in this behavior</a:t>
            </a:r>
          </a:p>
          <a:p>
            <a:pPr marL="457200" lvl="1" indent="0">
              <a:buNone/>
            </a:pPr>
            <a:endParaRPr lang="en-US" sz="1000" dirty="0" smtClean="0">
              <a:latin typeface="Calibri" charset="0"/>
              <a:ea typeface="MS PGothic" charset="0"/>
            </a:endParaRPr>
          </a:p>
          <a:p>
            <a:pPr lvl="1"/>
            <a:r>
              <a:rPr lang="en-US" sz="2400" dirty="0" smtClean="0">
                <a:latin typeface="Calibri" charset="0"/>
                <a:ea typeface="MS PGothic" charset="0"/>
              </a:rPr>
              <a:t>What is the most important thing that the student wants to gain (or avoid) by using this behavior</a:t>
            </a:r>
          </a:p>
          <a:p>
            <a:endParaRPr lang="en-US" dirty="0">
              <a:latin typeface="Calibri" charset="0"/>
              <a:ea typeface="MS PGothic" charset="0"/>
            </a:endParaRPr>
          </a:p>
        </p:txBody>
      </p:sp>
      <p:sp>
        <p:nvSpPr>
          <p:cNvPr id="89091"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865188" eaLnBrk="0" hangingPunct="0">
              <a:defRPr sz="2400">
                <a:solidFill>
                  <a:schemeClr val="tx1"/>
                </a:solidFill>
                <a:latin typeface="Arial" charset="0"/>
                <a:ea typeface="MS PGothic" charset="0"/>
                <a:cs typeface="MS PGothic" charset="0"/>
              </a:defRPr>
            </a:lvl1pPr>
            <a:lvl2pPr marL="742950" indent="-285750" defTabSz="865188" eaLnBrk="0" hangingPunct="0">
              <a:defRPr sz="2400">
                <a:solidFill>
                  <a:schemeClr val="tx1"/>
                </a:solidFill>
                <a:latin typeface="Arial" charset="0"/>
                <a:ea typeface="MS PGothic" charset="0"/>
                <a:cs typeface="MS PGothic" charset="0"/>
              </a:defRPr>
            </a:lvl2pPr>
            <a:lvl3pPr marL="1143000" indent="-228600" defTabSz="865188" eaLnBrk="0" hangingPunct="0">
              <a:defRPr sz="2400">
                <a:solidFill>
                  <a:schemeClr val="tx1"/>
                </a:solidFill>
                <a:latin typeface="Arial" charset="0"/>
                <a:ea typeface="MS PGothic" charset="0"/>
                <a:cs typeface="MS PGothic" charset="0"/>
              </a:defRPr>
            </a:lvl3pPr>
            <a:lvl4pPr marL="1600200" indent="-228600" defTabSz="865188" eaLnBrk="0" hangingPunct="0">
              <a:defRPr sz="2400">
                <a:solidFill>
                  <a:schemeClr val="tx1"/>
                </a:solidFill>
                <a:latin typeface="Arial" charset="0"/>
                <a:ea typeface="MS PGothic" charset="0"/>
                <a:cs typeface="MS PGothic" charset="0"/>
              </a:defRPr>
            </a:lvl4pPr>
            <a:lvl5pPr marL="2057400" indent="-228600" defTabSz="865188" eaLnBrk="0" hangingPunct="0">
              <a:defRPr sz="2400">
                <a:solidFill>
                  <a:schemeClr val="tx1"/>
                </a:solidFill>
                <a:latin typeface="Arial" charset="0"/>
                <a:ea typeface="MS PGothic" charset="0"/>
                <a:cs typeface="MS PGothic" charset="0"/>
              </a:defRPr>
            </a:lvl5pPr>
            <a:lvl6pPr marL="25146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9D52CDA4-A791-504A-A6CB-2C9E87832EC3}" type="slidenum">
              <a:rPr lang="en-US" sz="1200">
                <a:latin typeface="Calibri" charset="0"/>
                <a:cs typeface="Arial" charset="0"/>
              </a:rPr>
              <a:pPr algn="r" eaLnBrk="1" hangingPunct="1"/>
              <a:t>41</a:t>
            </a:fld>
            <a:endParaRPr lang="en-US" sz="1200">
              <a:latin typeface="Calibri"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a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7282" name="Rectangle 3"/>
          <p:cNvSpPr>
            <a:spLocks noGrp="1" noChangeArrowheads="1"/>
          </p:cNvSpPr>
          <p:nvPr>
            <p:ph type="body" idx="1"/>
          </p:nvPr>
        </p:nvSpPr>
        <p:spPr bwMode="auto">
          <a:xfrm>
            <a:off x="913805" y="4343704"/>
            <a:ext cx="5030391" cy="4113892"/>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a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102403"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0F78E56F-0A4B-DF45-956A-AACACF2BAC94}" type="slidenum">
              <a:rPr lang="en-US" sz="1200">
                <a:latin typeface="Calibri" charset="0"/>
              </a:rPr>
              <a:pPr algn="r" eaLnBrk="1" hangingPunct="1"/>
              <a:t>48</a:t>
            </a:fld>
            <a:endParaRPr lang="en-US" sz="1200">
              <a:latin typeface="Calibri" charset="0"/>
            </a:endParaRPr>
          </a:p>
        </p:txBody>
      </p:sp>
      <p:sp>
        <p:nvSpPr>
          <p:cNvPr id="2" name="Date Placeholder 1"/>
          <p:cNvSpPr txBox="1">
            <a:spLocks noGrp="1"/>
          </p:cNvSpPr>
          <p:nvPr/>
        </p:nvSpPr>
        <p:spPr>
          <a:xfrm>
            <a:off x="3884414" y="1"/>
            <a:ext cx="2972098" cy="456595"/>
          </a:xfrm>
          <a:prstGeom prst="rect">
            <a:avLst/>
          </a:prstGeom>
          <a:noFill/>
        </p:spPr>
        <p:txBody>
          <a:bodyPr lIns="91432" tIns="45716" rIns="91432" bIns="45716"/>
          <a:lstStyle/>
          <a:p>
            <a:pPr algn="r">
              <a:defRPr/>
            </a:pPr>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Ask if ODRs have a place to ask what function of behavior may have been</a:t>
            </a: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883" indent="-285724" eaLnBrk="0" hangingPunct="0">
              <a:defRPr sz="2400">
                <a:solidFill>
                  <a:schemeClr val="tx1"/>
                </a:solidFill>
                <a:latin typeface="Calibri" charset="0"/>
                <a:ea typeface="ＭＳ Ｐゴシック" charset="0"/>
              </a:defRPr>
            </a:lvl2pPr>
            <a:lvl3pPr marL="1142898" indent="-228580" eaLnBrk="0" hangingPunct="0">
              <a:defRPr sz="2400">
                <a:solidFill>
                  <a:schemeClr val="tx1"/>
                </a:solidFill>
                <a:latin typeface="Calibri" charset="0"/>
                <a:ea typeface="ＭＳ Ｐゴシック" charset="0"/>
              </a:defRPr>
            </a:lvl3pPr>
            <a:lvl4pPr marL="1600057" indent="-228580" eaLnBrk="0" hangingPunct="0">
              <a:defRPr sz="2400">
                <a:solidFill>
                  <a:schemeClr val="tx1"/>
                </a:solidFill>
                <a:latin typeface="Calibri" charset="0"/>
                <a:ea typeface="ＭＳ Ｐゴシック" charset="0"/>
              </a:defRPr>
            </a:lvl4pPr>
            <a:lvl5pPr marL="2057217" indent="-228580" eaLnBrk="0" hangingPunct="0">
              <a:defRPr sz="2400">
                <a:solidFill>
                  <a:schemeClr val="tx1"/>
                </a:solidFill>
                <a:latin typeface="Calibri" charset="0"/>
                <a:ea typeface="ＭＳ Ｐゴシック" charset="0"/>
              </a:defRPr>
            </a:lvl5pPr>
            <a:lvl6pPr marL="2514376" indent="-228580" eaLnBrk="0" fontAlgn="base" hangingPunct="0">
              <a:spcBef>
                <a:spcPct val="0"/>
              </a:spcBef>
              <a:spcAft>
                <a:spcPct val="0"/>
              </a:spcAft>
              <a:defRPr sz="2400">
                <a:solidFill>
                  <a:schemeClr val="tx1"/>
                </a:solidFill>
                <a:latin typeface="Calibri" charset="0"/>
                <a:ea typeface="ＭＳ Ｐゴシック" charset="0"/>
              </a:defRPr>
            </a:lvl6pPr>
            <a:lvl7pPr marL="2971535" indent="-228580" eaLnBrk="0" fontAlgn="base" hangingPunct="0">
              <a:spcBef>
                <a:spcPct val="0"/>
              </a:spcBef>
              <a:spcAft>
                <a:spcPct val="0"/>
              </a:spcAft>
              <a:defRPr sz="2400">
                <a:solidFill>
                  <a:schemeClr val="tx1"/>
                </a:solidFill>
                <a:latin typeface="Calibri" charset="0"/>
                <a:ea typeface="ＭＳ Ｐゴシック" charset="0"/>
              </a:defRPr>
            </a:lvl7pPr>
            <a:lvl8pPr marL="3428695" indent="-228580" eaLnBrk="0" fontAlgn="base" hangingPunct="0">
              <a:spcBef>
                <a:spcPct val="0"/>
              </a:spcBef>
              <a:spcAft>
                <a:spcPct val="0"/>
              </a:spcAft>
              <a:defRPr sz="2400">
                <a:solidFill>
                  <a:schemeClr val="tx1"/>
                </a:solidFill>
                <a:latin typeface="Calibri" charset="0"/>
                <a:ea typeface="ＭＳ Ｐゴシック" charset="0"/>
              </a:defRPr>
            </a:lvl8pPr>
            <a:lvl9pPr marL="3885854" indent="-22858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4837EAD-FC26-C34B-9C65-2909017EEE91}" type="slidenum">
              <a:rPr lang="en-US" sz="1200"/>
              <a:pPr eaLnBrk="1" hangingPunct="1"/>
              <a:t>10</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104451"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688CFCF4-DC03-584B-A276-909B83071C78}" type="slidenum">
              <a:rPr lang="en-US" sz="1200">
                <a:latin typeface="Calibri" charset="0"/>
              </a:rPr>
              <a:pPr algn="r" eaLnBrk="1" hangingPunct="1"/>
              <a:t>52</a:t>
            </a:fld>
            <a:endParaRPr lang="en-US" sz="1200">
              <a:latin typeface="Calibri" charset="0"/>
            </a:endParaRPr>
          </a:p>
        </p:txBody>
      </p:sp>
      <p:sp>
        <p:nvSpPr>
          <p:cNvPr id="2" name="Date Placeholder 1"/>
          <p:cNvSpPr txBox="1">
            <a:spLocks noGrp="1"/>
          </p:cNvSpPr>
          <p:nvPr/>
        </p:nvSpPr>
        <p:spPr>
          <a:xfrm>
            <a:off x="3884414" y="1"/>
            <a:ext cx="2972098" cy="456595"/>
          </a:xfrm>
          <a:prstGeom prst="rect">
            <a:avLst/>
          </a:prstGeom>
          <a:noFill/>
        </p:spPr>
        <p:txBody>
          <a:bodyPr lIns="91432" tIns="45716" rIns="91432" bIns="45716"/>
          <a:lstStyle/>
          <a:p>
            <a:pPr algn="r">
              <a:defRPr/>
            </a:pPr>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559" tIns="45279" rIns="90559" bIns="45279" numCol="1" anchor="t" anchorCtr="0" compatLnSpc="1">
            <a:prstTxWarp prst="textNoShape">
              <a:avLst/>
            </a:prstTxWarp>
          </a:bodyPr>
          <a:lstStyle/>
          <a:p>
            <a:endParaRPr lang="en-US">
              <a:latin typeface="Calibri" charset="0"/>
              <a:ea typeface="MS PGothic" charset="0"/>
            </a:endParaRPr>
          </a:p>
        </p:txBody>
      </p:sp>
      <p:sp>
        <p:nvSpPr>
          <p:cNvPr id="106499"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865188" eaLnBrk="0" hangingPunct="0">
              <a:defRPr sz="2400">
                <a:solidFill>
                  <a:schemeClr val="tx1"/>
                </a:solidFill>
                <a:latin typeface="Arial" charset="0"/>
                <a:ea typeface="MS PGothic" charset="0"/>
                <a:cs typeface="MS PGothic" charset="0"/>
              </a:defRPr>
            </a:lvl1pPr>
            <a:lvl2pPr marL="742950" indent="-285750" defTabSz="865188" eaLnBrk="0" hangingPunct="0">
              <a:defRPr sz="2400">
                <a:solidFill>
                  <a:schemeClr val="tx1"/>
                </a:solidFill>
                <a:latin typeface="Arial" charset="0"/>
                <a:ea typeface="MS PGothic" charset="0"/>
                <a:cs typeface="MS PGothic" charset="0"/>
              </a:defRPr>
            </a:lvl2pPr>
            <a:lvl3pPr marL="1143000" indent="-228600" defTabSz="865188" eaLnBrk="0" hangingPunct="0">
              <a:defRPr sz="2400">
                <a:solidFill>
                  <a:schemeClr val="tx1"/>
                </a:solidFill>
                <a:latin typeface="Arial" charset="0"/>
                <a:ea typeface="MS PGothic" charset="0"/>
                <a:cs typeface="MS PGothic" charset="0"/>
              </a:defRPr>
            </a:lvl3pPr>
            <a:lvl4pPr marL="1600200" indent="-228600" defTabSz="865188" eaLnBrk="0" hangingPunct="0">
              <a:defRPr sz="2400">
                <a:solidFill>
                  <a:schemeClr val="tx1"/>
                </a:solidFill>
                <a:latin typeface="Arial" charset="0"/>
                <a:ea typeface="MS PGothic" charset="0"/>
                <a:cs typeface="MS PGothic" charset="0"/>
              </a:defRPr>
            </a:lvl4pPr>
            <a:lvl5pPr marL="2057400" indent="-228600" defTabSz="865188" eaLnBrk="0" hangingPunct="0">
              <a:defRPr sz="2400">
                <a:solidFill>
                  <a:schemeClr val="tx1"/>
                </a:solidFill>
                <a:latin typeface="Arial" charset="0"/>
                <a:ea typeface="MS PGothic" charset="0"/>
                <a:cs typeface="MS PGothic" charset="0"/>
              </a:defRPr>
            </a:lvl5pPr>
            <a:lvl6pPr marL="25146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2DC50847-8F7B-C84A-ABB2-70A716012EED}" type="slidenum">
              <a:rPr lang="en-US" sz="1200">
                <a:latin typeface="Calibri" charset="0"/>
                <a:cs typeface="Arial" charset="0"/>
              </a:rPr>
              <a:pPr algn="r" eaLnBrk="1" hangingPunct="1"/>
              <a:t>53</a:t>
            </a:fld>
            <a:endParaRPr lang="en-US" sz="1200">
              <a:latin typeface="Calibri"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txBox="1">
            <a:spLocks noGrp="1" noChangeArrowheads="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7" tIns="45283" rIns="90567" bIns="45283"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A27DB4DD-7B80-4041-A486-75F97CC62FD1}" type="slidenum">
              <a:rPr lang="en-US" sz="1200">
                <a:cs typeface="Arial" charset="0"/>
              </a:rPr>
              <a:pPr algn="r" eaLnBrk="1" hangingPunct="1"/>
              <a:t>56</a:t>
            </a:fld>
            <a:endParaRPr lang="en-US" sz="1200">
              <a:cs typeface="Arial" charset="0"/>
            </a:endParaRPr>
          </a:p>
        </p:txBody>
      </p:sp>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
        <p:nvSpPr>
          <p:cNvPr id="108548"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7" tIns="45283" rIns="90567" bIns="45283"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2C86FCD8-C933-7F4D-9845-D6C6FE71E121}" type="slidenum">
              <a:rPr lang="en-US" sz="1200">
                <a:latin typeface="Calibri" charset="0"/>
              </a:rPr>
              <a:pPr algn="r" eaLnBrk="1" hangingPunct="1"/>
              <a:t>56</a:t>
            </a:fld>
            <a:endParaRPr lang="en-US" sz="120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txBox="1">
            <a:spLocks noGrp="1" noChangeArrowheads="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7" tIns="45283" rIns="90567" bIns="45283"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D8470786-C0A6-F045-B143-F96166719215}" type="slidenum">
              <a:rPr lang="en-US" sz="1200">
                <a:cs typeface="Arial" charset="0"/>
              </a:rPr>
              <a:pPr algn="r" eaLnBrk="1" hangingPunct="1"/>
              <a:t>57</a:t>
            </a:fld>
            <a:endParaRPr lang="en-US" sz="1200">
              <a:cs typeface="Arial" charset="0"/>
            </a:endParaRPr>
          </a:p>
        </p:txBody>
      </p:sp>
      <p:sp>
        <p:nvSpPr>
          <p:cNvPr id="109570" name="Rectangle 7"/>
          <p:cNvSpPr txBox="1">
            <a:spLocks noGrp="1" noChangeArrowheads="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7" tIns="45283" rIns="90567" bIns="45283" anchor="b"/>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03B3A199-7C16-974E-A7F1-C2A232B4F28D}" type="slidenum">
              <a:rPr lang="en-US" sz="1200">
                <a:latin typeface="Calibri" charset="0"/>
              </a:rPr>
              <a:pPr algn="r" eaLnBrk="1" hangingPunct="1"/>
              <a:t>57</a:t>
            </a:fld>
            <a:endParaRPr lang="en-US" sz="1200">
              <a:latin typeface="Calibri" charset="0"/>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7" tIns="45283" rIns="90567" bIns="45283" anchor="b"/>
          <a:lstStyle>
            <a:lvl1pPr defTabSz="957263" eaLnBrk="0" hangingPunct="0">
              <a:defRPr sz="2400">
                <a:solidFill>
                  <a:schemeClr val="tx1"/>
                </a:solidFill>
                <a:latin typeface="Arial" charset="0"/>
                <a:ea typeface="MS PGothic" charset="0"/>
                <a:cs typeface="MS PGothic" charset="0"/>
              </a:defRPr>
            </a:lvl1pPr>
            <a:lvl2pPr marL="742950" indent="-285750" defTabSz="957263" eaLnBrk="0" hangingPunct="0">
              <a:defRPr sz="2400">
                <a:solidFill>
                  <a:schemeClr val="tx1"/>
                </a:solidFill>
                <a:latin typeface="Arial" charset="0"/>
                <a:ea typeface="MS PGothic" charset="0"/>
                <a:cs typeface="MS PGothic" charset="0"/>
              </a:defRPr>
            </a:lvl2pPr>
            <a:lvl3pPr marL="1143000" indent="-228600" defTabSz="957263" eaLnBrk="0" hangingPunct="0">
              <a:defRPr sz="2400">
                <a:solidFill>
                  <a:schemeClr val="tx1"/>
                </a:solidFill>
                <a:latin typeface="Arial" charset="0"/>
                <a:ea typeface="MS PGothic" charset="0"/>
                <a:cs typeface="MS PGothic" charset="0"/>
              </a:defRPr>
            </a:lvl3pPr>
            <a:lvl4pPr marL="1600200" indent="-228600" defTabSz="957263" eaLnBrk="0" hangingPunct="0">
              <a:defRPr sz="2400">
                <a:solidFill>
                  <a:schemeClr val="tx1"/>
                </a:solidFill>
                <a:latin typeface="Arial" charset="0"/>
                <a:ea typeface="MS PGothic" charset="0"/>
                <a:cs typeface="MS PGothic" charset="0"/>
              </a:defRPr>
            </a:lvl4pPr>
            <a:lvl5pPr marL="2057400" indent="-228600" defTabSz="957263" eaLnBrk="0" hangingPunct="0">
              <a:defRPr sz="2400">
                <a:solidFill>
                  <a:schemeClr val="tx1"/>
                </a:solidFill>
                <a:latin typeface="Arial" charset="0"/>
                <a:ea typeface="MS PGothic" charset="0"/>
                <a:cs typeface="MS PGothic" charset="0"/>
              </a:defRPr>
            </a:lvl5pPr>
            <a:lvl6pPr marL="2514600" indent="-228600" defTabSz="95726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5726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5726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57263"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2A3101E0-4B9E-F148-8A1E-4256BA561004}" type="slidenum">
              <a:rPr lang="en-US" sz="1200">
                <a:cs typeface="Arial" charset="0"/>
              </a:rPr>
              <a:pPr algn="r" eaLnBrk="1" hangingPunct="1"/>
              <a:t>59</a:t>
            </a:fld>
            <a:endParaRPr lang="en-US" sz="1200">
              <a:cs typeface="Arial" charset="0"/>
            </a:endParaRPr>
          </a:p>
        </p:txBody>
      </p:sp>
      <p:sp>
        <p:nvSpPr>
          <p:cNvPr id="11161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bwMode="auto">
          <a:xfrm>
            <a:off x="686098" y="4343703"/>
            <a:ext cx="5485805"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567" tIns="45283" rIns="90567" bIns="45283" numCol="1" anchor="t" anchorCtr="0" compatLnSpc="1">
            <a:prstTxWarp prst="textNoShape">
              <a:avLst/>
            </a:prstTxWarp>
          </a:bodyPr>
          <a:lstStyle/>
          <a:p>
            <a:pPr eaLnBrk="1" hangingPunct="1"/>
            <a:endParaRPr lang="en-US">
              <a:latin typeface="Calibri" charset="0"/>
              <a:ea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txBox="1">
            <a:spLocks noGrp="1" noChangeArrowheads="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7" tIns="45283" rIns="90567" bIns="45283" anchor="b"/>
          <a:lstStyle>
            <a:lvl1pPr defTabSz="957263" eaLnBrk="0" hangingPunct="0">
              <a:defRPr sz="2400">
                <a:solidFill>
                  <a:schemeClr val="tx1"/>
                </a:solidFill>
                <a:latin typeface="Arial" charset="0"/>
                <a:ea typeface="MS PGothic" charset="0"/>
                <a:cs typeface="MS PGothic" charset="0"/>
              </a:defRPr>
            </a:lvl1pPr>
            <a:lvl2pPr marL="742950" indent="-285750" defTabSz="957263" eaLnBrk="0" hangingPunct="0">
              <a:defRPr sz="2400">
                <a:solidFill>
                  <a:schemeClr val="tx1"/>
                </a:solidFill>
                <a:latin typeface="Arial" charset="0"/>
                <a:ea typeface="MS PGothic" charset="0"/>
                <a:cs typeface="MS PGothic" charset="0"/>
              </a:defRPr>
            </a:lvl2pPr>
            <a:lvl3pPr marL="1143000" indent="-228600" defTabSz="957263" eaLnBrk="0" hangingPunct="0">
              <a:defRPr sz="2400">
                <a:solidFill>
                  <a:schemeClr val="tx1"/>
                </a:solidFill>
                <a:latin typeface="Arial" charset="0"/>
                <a:ea typeface="MS PGothic" charset="0"/>
                <a:cs typeface="MS PGothic" charset="0"/>
              </a:defRPr>
            </a:lvl3pPr>
            <a:lvl4pPr marL="1600200" indent="-228600" defTabSz="957263" eaLnBrk="0" hangingPunct="0">
              <a:defRPr sz="2400">
                <a:solidFill>
                  <a:schemeClr val="tx1"/>
                </a:solidFill>
                <a:latin typeface="Arial" charset="0"/>
                <a:ea typeface="MS PGothic" charset="0"/>
                <a:cs typeface="MS PGothic" charset="0"/>
              </a:defRPr>
            </a:lvl4pPr>
            <a:lvl5pPr marL="2057400" indent="-228600" defTabSz="957263" eaLnBrk="0" hangingPunct="0">
              <a:defRPr sz="2400">
                <a:solidFill>
                  <a:schemeClr val="tx1"/>
                </a:solidFill>
                <a:latin typeface="Arial" charset="0"/>
                <a:ea typeface="MS PGothic" charset="0"/>
                <a:cs typeface="MS PGothic" charset="0"/>
              </a:defRPr>
            </a:lvl5pPr>
            <a:lvl6pPr marL="2514600" indent="-228600" defTabSz="95726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5726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5726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57263"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1D5B842A-82F0-A648-B8AA-71F984AFF4D0}" type="slidenum">
              <a:rPr lang="en-US" sz="1200">
                <a:cs typeface="Arial" charset="0"/>
              </a:rPr>
              <a:pPr algn="r" eaLnBrk="1" hangingPunct="1"/>
              <a:t>60</a:t>
            </a:fld>
            <a:endParaRPr lang="en-US" sz="1200">
              <a:cs typeface="Arial" charset="0"/>
            </a:endParaRPr>
          </a:p>
        </p:txBody>
      </p:sp>
      <p:sp>
        <p:nvSpPr>
          <p:cNvPr id="112642"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43" name="Rectangle 3"/>
          <p:cNvSpPr>
            <a:spLocks noGrp="1" noChangeArrowheads="1"/>
          </p:cNvSpPr>
          <p:nvPr>
            <p:ph type="body" idx="1"/>
          </p:nvPr>
        </p:nvSpPr>
        <p:spPr bwMode="auto">
          <a:xfrm>
            <a:off x="686098" y="4343703"/>
            <a:ext cx="5485805"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567" tIns="45283" rIns="90567" bIns="45283" numCol="1" anchor="t" anchorCtr="0" compatLnSpc="1">
            <a:prstTxWarp prst="textNoShape">
              <a:avLst/>
            </a:prstTxWarp>
          </a:bodyPr>
          <a:lstStyle/>
          <a:p>
            <a:pPr eaLnBrk="1" hangingPunct="1"/>
            <a:endParaRPr lang="en-US">
              <a:latin typeface="Calibri" charset="0"/>
              <a:ea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559" tIns="45279" rIns="90559" bIns="45279" numCol="1" anchor="t" anchorCtr="0" compatLnSpc="1">
            <a:prstTxWarp prst="textNoShape">
              <a:avLst/>
            </a:prstTxWarp>
          </a:bodyPr>
          <a:lstStyle/>
          <a:p>
            <a:endParaRPr lang="en-US">
              <a:latin typeface="Calibri" charset="0"/>
              <a:ea typeface="MS PGothic" charset="0"/>
            </a:endParaRPr>
          </a:p>
        </p:txBody>
      </p:sp>
      <p:sp>
        <p:nvSpPr>
          <p:cNvPr id="106499"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865188" eaLnBrk="0" hangingPunct="0">
              <a:defRPr sz="2400">
                <a:solidFill>
                  <a:schemeClr val="tx1"/>
                </a:solidFill>
                <a:latin typeface="Arial" charset="0"/>
                <a:ea typeface="MS PGothic" charset="0"/>
                <a:cs typeface="MS PGothic" charset="0"/>
              </a:defRPr>
            </a:lvl1pPr>
            <a:lvl2pPr marL="742950" indent="-285750" defTabSz="865188" eaLnBrk="0" hangingPunct="0">
              <a:defRPr sz="2400">
                <a:solidFill>
                  <a:schemeClr val="tx1"/>
                </a:solidFill>
                <a:latin typeface="Arial" charset="0"/>
                <a:ea typeface="MS PGothic" charset="0"/>
                <a:cs typeface="MS PGothic" charset="0"/>
              </a:defRPr>
            </a:lvl2pPr>
            <a:lvl3pPr marL="1143000" indent="-228600" defTabSz="865188" eaLnBrk="0" hangingPunct="0">
              <a:defRPr sz="2400">
                <a:solidFill>
                  <a:schemeClr val="tx1"/>
                </a:solidFill>
                <a:latin typeface="Arial" charset="0"/>
                <a:ea typeface="MS PGothic" charset="0"/>
                <a:cs typeface="MS PGothic" charset="0"/>
              </a:defRPr>
            </a:lvl3pPr>
            <a:lvl4pPr marL="1600200" indent="-228600" defTabSz="865188" eaLnBrk="0" hangingPunct="0">
              <a:defRPr sz="2400">
                <a:solidFill>
                  <a:schemeClr val="tx1"/>
                </a:solidFill>
                <a:latin typeface="Arial" charset="0"/>
                <a:ea typeface="MS PGothic" charset="0"/>
                <a:cs typeface="MS PGothic" charset="0"/>
              </a:defRPr>
            </a:lvl4pPr>
            <a:lvl5pPr marL="2057400" indent="-228600" defTabSz="865188" eaLnBrk="0" hangingPunct="0">
              <a:defRPr sz="2400">
                <a:solidFill>
                  <a:schemeClr val="tx1"/>
                </a:solidFill>
                <a:latin typeface="Arial" charset="0"/>
                <a:ea typeface="MS PGothic" charset="0"/>
                <a:cs typeface="MS PGothic" charset="0"/>
              </a:defRPr>
            </a:lvl5pPr>
            <a:lvl6pPr marL="25146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2DC50847-8F7B-C84A-ABB2-70A716012EED}" type="slidenum">
              <a:rPr lang="en-US" sz="1200">
                <a:latin typeface="Calibri" charset="0"/>
                <a:cs typeface="Arial" charset="0"/>
              </a:rPr>
              <a:pPr algn="r" eaLnBrk="1" hangingPunct="1"/>
              <a:t>66</a:t>
            </a:fld>
            <a:endParaRPr lang="en-US" sz="1200">
              <a:latin typeface="Calibri"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559" tIns="45279" rIns="90559" bIns="45279" numCol="1" anchor="t" anchorCtr="0" compatLnSpc="1">
            <a:prstTxWarp prst="textNoShape">
              <a:avLst/>
            </a:prstTxWarp>
          </a:bodyPr>
          <a:lstStyle/>
          <a:p>
            <a:endParaRPr lang="en-US">
              <a:latin typeface="Calibri" charset="0"/>
              <a:ea typeface="MS PGothic" charset="0"/>
            </a:endParaRPr>
          </a:p>
        </p:txBody>
      </p:sp>
      <p:sp>
        <p:nvSpPr>
          <p:cNvPr id="106499"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865188" eaLnBrk="0" hangingPunct="0">
              <a:defRPr sz="2400">
                <a:solidFill>
                  <a:schemeClr val="tx1"/>
                </a:solidFill>
                <a:latin typeface="Arial" charset="0"/>
                <a:ea typeface="MS PGothic" charset="0"/>
                <a:cs typeface="MS PGothic" charset="0"/>
              </a:defRPr>
            </a:lvl1pPr>
            <a:lvl2pPr marL="742950" indent="-285750" defTabSz="865188" eaLnBrk="0" hangingPunct="0">
              <a:defRPr sz="2400">
                <a:solidFill>
                  <a:schemeClr val="tx1"/>
                </a:solidFill>
                <a:latin typeface="Arial" charset="0"/>
                <a:ea typeface="MS PGothic" charset="0"/>
                <a:cs typeface="MS PGothic" charset="0"/>
              </a:defRPr>
            </a:lvl2pPr>
            <a:lvl3pPr marL="1143000" indent="-228600" defTabSz="865188" eaLnBrk="0" hangingPunct="0">
              <a:defRPr sz="2400">
                <a:solidFill>
                  <a:schemeClr val="tx1"/>
                </a:solidFill>
                <a:latin typeface="Arial" charset="0"/>
                <a:ea typeface="MS PGothic" charset="0"/>
                <a:cs typeface="MS PGothic" charset="0"/>
              </a:defRPr>
            </a:lvl3pPr>
            <a:lvl4pPr marL="1600200" indent="-228600" defTabSz="865188" eaLnBrk="0" hangingPunct="0">
              <a:defRPr sz="2400">
                <a:solidFill>
                  <a:schemeClr val="tx1"/>
                </a:solidFill>
                <a:latin typeface="Arial" charset="0"/>
                <a:ea typeface="MS PGothic" charset="0"/>
                <a:cs typeface="MS PGothic" charset="0"/>
              </a:defRPr>
            </a:lvl4pPr>
            <a:lvl5pPr marL="2057400" indent="-228600" defTabSz="865188" eaLnBrk="0" hangingPunct="0">
              <a:defRPr sz="2400">
                <a:solidFill>
                  <a:schemeClr val="tx1"/>
                </a:solidFill>
                <a:latin typeface="Arial" charset="0"/>
                <a:ea typeface="MS PGothic" charset="0"/>
                <a:cs typeface="MS PGothic" charset="0"/>
              </a:defRPr>
            </a:lvl5pPr>
            <a:lvl6pPr marL="25146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2DC50847-8F7B-C84A-ABB2-70A716012EED}" type="slidenum">
              <a:rPr lang="en-US" sz="1200">
                <a:latin typeface="Calibri" charset="0"/>
                <a:cs typeface="Arial" charset="0"/>
              </a:rPr>
              <a:pPr algn="r" eaLnBrk="1" hangingPunct="1"/>
              <a:t>67</a:t>
            </a:fld>
            <a:endParaRPr lang="en-US" sz="1200">
              <a:latin typeface="Calibri" charset="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559" tIns="45279" rIns="90559" bIns="45279" numCol="1" anchor="t" anchorCtr="0" compatLnSpc="1">
            <a:prstTxWarp prst="textNoShape">
              <a:avLst/>
            </a:prstTxWarp>
          </a:bodyPr>
          <a:lstStyle/>
          <a:p>
            <a:endParaRPr lang="en-US">
              <a:latin typeface="Calibri" charset="0"/>
              <a:ea typeface="MS PGothic" charset="0"/>
            </a:endParaRPr>
          </a:p>
        </p:txBody>
      </p:sp>
      <p:sp>
        <p:nvSpPr>
          <p:cNvPr id="106499"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865188" eaLnBrk="0" hangingPunct="0">
              <a:defRPr sz="2400">
                <a:solidFill>
                  <a:schemeClr val="tx1"/>
                </a:solidFill>
                <a:latin typeface="Arial" charset="0"/>
                <a:ea typeface="MS PGothic" charset="0"/>
                <a:cs typeface="MS PGothic" charset="0"/>
              </a:defRPr>
            </a:lvl1pPr>
            <a:lvl2pPr marL="742950" indent="-285750" defTabSz="865188" eaLnBrk="0" hangingPunct="0">
              <a:defRPr sz="2400">
                <a:solidFill>
                  <a:schemeClr val="tx1"/>
                </a:solidFill>
                <a:latin typeface="Arial" charset="0"/>
                <a:ea typeface="MS PGothic" charset="0"/>
                <a:cs typeface="MS PGothic" charset="0"/>
              </a:defRPr>
            </a:lvl2pPr>
            <a:lvl3pPr marL="1143000" indent="-228600" defTabSz="865188" eaLnBrk="0" hangingPunct="0">
              <a:defRPr sz="2400">
                <a:solidFill>
                  <a:schemeClr val="tx1"/>
                </a:solidFill>
                <a:latin typeface="Arial" charset="0"/>
                <a:ea typeface="MS PGothic" charset="0"/>
                <a:cs typeface="MS PGothic" charset="0"/>
              </a:defRPr>
            </a:lvl3pPr>
            <a:lvl4pPr marL="1600200" indent="-228600" defTabSz="865188" eaLnBrk="0" hangingPunct="0">
              <a:defRPr sz="2400">
                <a:solidFill>
                  <a:schemeClr val="tx1"/>
                </a:solidFill>
                <a:latin typeface="Arial" charset="0"/>
                <a:ea typeface="MS PGothic" charset="0"/>
                <a:cs typeface="MS PGothic" charset="0"/>
              </a:defRPr>
            </a:lvl4pPr>
            <a:lvl5pPr marL="2057400" indent="-228600" defTabSz="865188" eaLnBrk="0" hangingPunct="0">
              <a:defRPr sz="2400">
                <a:solidFill>
                  <a:schemeClr val="tx1"/>
                </a:solidFill>
                <a:latin typeface="Arial" charset="0"/>
                <a:ea typeface="MS PGothic" charset="0"/>
                <a:cs typeface="MS PGothic" charset="0"/>
              </a:defRPr>
            </a:lvl5pPr>
            <a:lvl6pPr marL="25146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2DC50847-8F7B-C84A-ABB2-70A716012EED}" type="slidenum">
              <a:rPr lang="en-US" sz="1200">
                <a:latin typeface="Calibri" charset="0"/>
                <a:cs typeface="Arial" charset="0"/>
              </a:rPr>
              <a:pPr algn="r" eaLnBrk="1" hangingPunct="1"/>
              <a:t>68</a:t>
            </a:fld>
            <a:endParaRPr lang="en-US" sz="1200">
              <a:latin typeface="Calibri"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883" indent="-285724" eaLnBrk="0" hangingPunct="0">
              <a:defRPr sz="2400">
                <a:solidFill>
                  <a:schemeClr val="tx1"/>
                </a:solidFill>
                <a:latin typeface="Calibri" charset="0"/>
                <a:ea typeface="ＭＳ Ｐゴシック" charset="0"/>
              </a:defRPr>
            </a:lvl2pPr>
            <a:lvl3pPr marL="1142898" indent="-228580" eaLnBrk="0" hangingPunct="0">
              <a:defRPr sz="2400">
                <a:solidFill>
                  <a:schemeClr val="tx1"/>
                </a:solidFill>
                <a:latin typeface="Calibri" charset="0"/>
                <a:ea typeface="ＭＳ Ｐゴシック" charset="0"/>
              </a:defRPr>
            </a:lvl3pPr>
            <a:lvl4pPr marL="1600057" indent="-228580" eaLnBrk="0" hangingPunct="0">
              <a:defRPr sz="2400">
                <a:solidFill>
                  <a:schemeClr val="tx1"/>
                </a:solidFill>
                <a:latin typeface="Calibri" charset="0"/>
                <a:ea typeface="ＭＳ Ｐゴシック" charset="0"/>
              </a:defRPr>
            </a:lvl4pPr>
            <a:lvl5pPr marL="2057217" indent="-228580" eaLnBrk="0" hangingPunct="0">
              <a:defRPr sz="2400">
                <a:solidFill>
                  <a:schemeClr val="tx1"/>
                </a:solidFill>
                <a:latin typeface="Calibri" charset="0"/>
                <a:ea typeface="ＭＳ Ｐゴシック" charset="0"/>
              </a:defRPr>
            </a:lvl5pPr>
            <a:lvl6pPr marL="2514376" indent="-228580" eaLnBrk="0" fontAlgn="base" hangingPunct="0">
              <a:spcBef>
                <a:spcPct val="0"/>
              </a:spcBef>
              <a:spcAft>
                <a:spcPct val="0"/>
              </a:spcAft>
              <a:defRPr sz="2400">
                <a:solidFill>
                  <a:schemeClr val="tx1"/>
                </a:solidFill>
                <a:latin typeface="Calibri" charset="0"/>
                <a:ea typeface="ＭＳ Ｐゴシック" charset="0"/>
              </a:defRPr>
            </a:lvl6pPr>
            <a:lvl7pPr marL="2971535" indent="-228580" eaLnBrk="0" fontAlgn="base" hangingPunct="0">
              <a:spcBef>
                <a:spcPct val="0"/>
              </a:spcBef>
              <a:spcAft>
                <a:spcPct val="0"/>
              </a:spcAft>
              <a:defRPr sz="2400">
                <a:solidFill>
                  <a:schemeClr val="tx1"/>
                </a:solidFill>
                <a:latin typeface="Calibri" charset="0"/>
                <a:ea typeface="ＭＳ Ｐゴシック" charset="0"/>
              </a:defRPr>
            </a:lvl7pPr>
            <a:lvl8pPr marL="3428695" indent="-228580" eaLnBrk="0" fontAlgn="base" hangingPunct="0">
              <a:spcBef>
                <a:spcPct val="0"/>
              </a:spcBef>
              <a:spcAft>
                <a:spcPct val="0"/>
              </a:spcAft>
              <a:defRPr sz="2400">
                <a:solidFill>
                  <a:schemeClr val="tx1"/>
                </a:solidFill>
                <a:latin typeface="Calibri" charset="0"/>
                <a:ea typeface="ＭＳ Ｐゴシック" charset="0"/>
              </a:defRPr>
            </a:lvl8pPr>
            <a:lvl9pPr marL="3885854" indent="-22858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98818B15-7E77-EC41-BF8D-CA864A6B6298}" type="slidenum">
              <a:rPr lang="en-US" sz="1200"/>
              <a:pPr eaLnBrk="1" hangingPunct="1"/>
              <a:t>11</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559" tIns="45279" rIns="90559" bIns="45279" numCol="1" anchor="t" anchorCtr="0" compatLnSpc="1">
            <a:prstTxWarp prst="textNoShape">
              <a:avLst/>
            </a:prstTxWarp>
          </a:bodyPr>
          <a:lstStyle/>
          <a:p>
            <a:endParaRPr lang="en-US">
              <a:latin typeface="Calibri" charset="0"/>
              <a:ea typeface="MS PGothic" charset="0"/>
            </a:endParaRPr>
          </a:p>
        </p:txBody>
      </p:sp>
      <p:sp>
        <p:nvSpPr>
          <p:cNvPr id="106499" name="Slide Number Placeholder 3"/>
          <p:cNvSpPr txBox="1">
            <a:spLocks noGrp="1"/>
          </p:cNvSpPr>
          <p:nvPr/>
        </p:nvSpPr>
        <p:spPr bwMode="auto">
          <a:xfrm>
            <a:off x="3884414"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865188" eaLnBrk="0" hangingPunct="0">
              <a:defRPr sz="2400">
                <a:solidFill>
                  <a:schemeClr val="tx1"/>
                </a:solidFill>
                <a:latin typeface="Arial" charset="0"/>
                <a:ea typeface="MS PGothic" charset="0"/>
                <a:cs typeface="MS PGothic" charset="0"/>
              </a:defRPr>
            </a:lvl1pPr>
            <a:lvl2pPr marL="742950" indent="-285750" defTabSz="865188" eaLnBrk="0" hangingPunct="0">
              <a:defRPr sz="2400">
                <a:solidFill>
                  <a:schemeClr val="tx1"/>
                </a:solidFill>
                <a:latin typeface="Arial" charset="0"/>
                <a:ea typeface="MS PGothic" charset="0"/>
                <a:cs typeface="MS PGothic" charset="0"/>
              </a:defRPr>
            </a:lvl2pPr>
            <a:lvl3pPr marL="1143000" indent="-228600" defTabSz="865188" eaLnBrk="0" hangingPunct="0">
              <a:defRPr sz="2400">
                <a:solidFill>
                  <a:schemeClr val="tx1"/>
                </a:solidFill>
                <a:latin typeface="Arial" charset="0"/>
                <a:ea typeface="MS PGothic" charset="0"/>
                <a:cs typeface="MS PGothic" charset="0"/>
              </a:defRPr>
            </a:lvl3pPr>
            <a:lvl4pPr marL="1600200" indent="-228600" defTabSz="865188" eaLnBrk="0" hangingPunct="0">
              <a:defRPr sz="2400">
                <a:solidFill>
                  <a:schemeClr val="tx1"/>
                </a:solidFill>
                <a:latin typeface="Arial" charset="0"/>
                <a:ea typeface="MS PGothic" charset="0"/>
                <a:cs typeface="MS PGothic" charset="0"/>
              </a:defRPr>
            </a:lvl4pPr>
            <a:lvl5pPr marL="2057400" indent="-228600" defTabSz="865188" eaLnBrk="0" hangingPunct="0">
              <a:defRPr sz="2400">
                <a:solidFill>
                  <a:schemeClr val="tx1"/>
                </a:solidFill>
                <a:latin typeface="Arial" charset="0"/>
                <a:ea typeface="MS PGothic" charset="0"/>
                <a:cs typeface="MS PGothic" charset="0"/>
              </a:defRPr>
            </a:lvl5pPr>
            <a:lvl6pPr marL="25146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86518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2DC50847-8F7B-C84A-ABB2-70A716012EED}" type="slidenum">
              <a:rPr lang="en-US" sz="1200">
                <a:latin typeface="Calibri" charset="0"/>
                <a:cs typeface="Arial" charset="0"/>
              </a:rPr>
              <a:pPr algn="r" eaLnBrk="1" hangingPunct="1"/>
              <a:t>69</a:t>
            </a:fld>
            <a:endParaRPr lang="en-US" sz="1200">
              <a:latin typeface="Calibri"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MS PGothic" charset="0"/>
                <a:cs typeface="MS PGothic" charset="0"/>
              </a:defRPr>
            </a:lvl1pPr>
            <a:lvl2pPr marL="702756" indent="-270291" eaLnBrk="0" hangingPunct="0">
              <a:defRPr sz="2300">
                <a:solidFill>
                  <a:schemeClr val="tx1"/>
                </a:solidFill>
                <a:latin typeface="Arial" charset="0"/>
                <a:ea typeface="MS PGothic" charset="0"/>
                <a:cs typeface="MS PGothic" charset="0"/>
              </a:defRPr>
            </a:lvl2pPr>
            <a:lvl3pPr marL="1081164" indent="-216233" eaLnBrk="0" hangingPunct="0">
              <a:defRPr sz="2300">
                <a:solidFill>
                  <a:schemeClr val="tx1"/>
                </a:solidFill>
                <a:latin typeface="Arial" charset="0"/>
                <a:ea typeface="MS PGothic" charset="0"/>
                <a:cs typeface="MS PGothic" charset="0"/>
              </a:defRPr>
            </a:lvl3pPr>
            <a:lvl4pPr marL="1513629" indent="-216233" eaLnBrk="0" hangingPunct="0">
              <a:defRPr sz="2300">
                <a:solidFill>
                  <a:schemeClr val="tx1"/>
                </a:solidFill>
                <a:latin typeface="Arial" charset="0"/>
                <a:ea typeface="MS PGothic" charset="0"/>
                <a:cs typeface="MS PGothic" charset="0"/>
              </a:defRPr>
            </a:lvl4pPr>
            <a:lvl5pPr marL="1946095" indent="-216233" eaLnBrk="0" hangingPunct="0">
              <a:defRPr sz="2300">
                <a:solidFill>
                  <a:schemeClr val="tx1"/>
                </a:solidFill>
                <a:latin typeface="Arial" charset="0"/>
                <a:ea typeface="MS PGothic" charset="0"/>
                <a:cs typeface="MS PGothic" charset="0"/>
              </a:defRPr>
            </a:lvl5pPr>
            <a:lvl6pPr marL="2378560" indent="-216233" eaLnBrk="0" fontAlgn="base" hangingPunct="0">
              <a:spcBef>
                <a:spcPct val="0"/>
              </a:spcBef>
              <a:spcAft>
                <a:spcPct val="0"/>
              </a:spcAft>
              <a:defRPr sz="2300">
                <a:solidFill>
                  <a:schemeClr val="tx1"/>
                </a:solidFill>
                <a:latin typeface="Arial" charset="0"/>
                <a:ea typeface="MS PGothic" charset="0"/>
                <a:cs typeface="MS PGothic" charset="0"/>
              </a:defRPr>
            </a:lvl6pPr>
            <a:lvl7pPr marL="2811026" indent="-216233" eaLnBrk="0" fontAlgn="base" hangingPunct="0">
              <a:spcBef>
                <a:spcPct val="0"/>
              </a:spcBef>
              <a:spcAft>
                <a:spcPct val="0"/>
              </a:spcAft>
              <a:defRPr sz="2300">
                <a:solidFill>
                  <a:schemeClr val="tx1"/>
                </a:solidFill>
                <a:latin typeface="Arial" charset="0"/>
                <a:ea typeface="MS PGothic" charset="0"/>
                <a:cs typeface="MS PGothic" charset="0"/>
              </a:defRPr>
            </a:lvl7pPr>
            <a:lvl8pPr marL="3243491" indent="-216233" eaLnBrk="0" fontAlgn="base" hangingPunct="0">
              <a:spcBef>
                <a:spcPct val="0"/>
              </a:spcBef>
              <a:spcAft>
                <a:spcPct val="0"/>
              </a:spcAft>
              <a:defRPr sz="2300">
                <a:solidFill>
                  <a:schemeClr val="tx1"/>
                </a:solidFill>
                <a:latin typeface="Arial" charset="0"/>
                <a:ea typeface="MS PGothic" charset="0"/>
                <a:cs typeface="MS PGothic" charset="0"/>
              </a:defRPr>
            </a:lvl8pPr>
            <a:lvl9pPr marL="3675957" indent="-216233" eaLnBrk="0" fontAlgn="base" hangingPunct="0">
              <a:spcBef>
                <a:spcPct val="0"/>
              </a:spcBef>
              <a:spcAft>
                <a:spcPct val="0"/>
              </a:spcAft>
              <a:defRPr sz="2300">
                <a:solidFill>
                  <a:schemeClr val="tx1"/>
                </a:solidFill>
                <a:latin typeface="Arial" charset="0"/>
                <a:ea typeface="MS PGothic" charset="0"/>
                <a:cs typeface="MS PGothic" charset="0"/>
              </a:defRPr>
            </a:lvl9pPr>
          </a:lstStyle>
          <a:p>
            <a:pPr eaLnBrk="1" hangingPunct="1"/>
            <a:fld id="{712DA0EC-651B-C140-A957-4ABD59FC5064}" type="slidenum">
              <a:rPr lang="en-US" sz="1200">
                <a:latin typeface="Calibri" charset="0"/>
              </a:rPr>
              <a:pPr eaLnBrk="1" hangingPunct="1"/>
              <a:t>73</a:t>
            </a:fld>
            <a:endParaRPr lang="en-US" sz="1200">
              <a:latin typeface="Calibri" charset="0"/>
            </a:endParaRPr>
          </a:p>
        </p:txBody>
      </p:sp>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Remind participants that it is more time efficient to use the F-BSP at a team meeting rather than having to go to each teacher individually</a:t>
            </a:r>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883" indent="-285724" eaLnBrk="0" hangingPunct="0">
              <a:defRPr sz="2400">
                <a:solidFill>
                  <a:schemeClr val="tx1"/>
                </a:solidFill>
                <a:latin typeface="Calibri" charset="0"/>
                <a:ea typeface="ＭＳ Ｐゴシック" charset="0"/>
              </a:defRPr>
            </a:lvl2pPr>
            <a:lvl3pPr marL="1142898" indent="-228580" eaLnBrk="0" hangingPunct="0">
              <a:defRPr sz="2400">
                <a:solidFill>
                  <a:schemeClr val="tx1"/>
                </a:solidFill>
                <a:latin typeface="Calibri" charset="0"/>
                <a:ea typeface="ＭＳ Ｐゴシック" charset="0"/>
              </a:defRPr>
            </a:lvl3pPr>
            <a:lvl4pPr marL="1600057" indent="-228580" eaLnBrk="0" hangingPunct="0">
              <a:defRPr sz="2400">
                <a:solidFill>
                  <a:schemeClr val="tx1"/>
                </a:solidFill>
                <a:latin typeface="Calibri" charset="0"/>
                <a:ea typeface="ＭＳ Ｐゴシック" charset="0"/>
              </a:defRPr>
            </a:lvl4pPr>
            <a:lvl5pPr marL="2057217" indent="-228580" eaLnBrk="0" hangingPunct="0">
              <a:defRPr sz="2400">
                <a:solidFill>
                  <a:schemeClr val="tx1"/>
                </a:solidFill>
                <a:latin typeface="Calibri" charset="0"/>
                <a:ea typeface="ＭＳ Ｐゴシック" charset="0"/>
              </a:defRPr>
            </a:lvl5pPr>
            <a:lvl6pPr marL="2514376" indent="-228580" eaLnBrk="0" fontAlgn="base" hangingPunct="0">
              <a:spcBef>
                <a:spcPct val="0"/>
              </a:spcBef>
              <a:spcAft>
                <a:spcPct val="0"/>
              </a:spcAft>
              <a:defRPr sz="2400">
                <a:solidFill>
                  <a:schemeClr val="tx1"/>
                </a:solidFill>
                <a:latin typeface="Calibri" charset="0"/>
                <a:ea typeface="ＭＳ Ｐゴシック" charset="0"/>
              </a:defRPr>
            </a:lvl6pPr>
            <a:lvl7pPr marL="2971535" indent="-228580" eaLnBrk="0" fontAlgn="base" hangingPunct="0">
              <a:spcBef>
                <a:spcPct val="0"/>
              </a:spcBef>
              <a:spcAft>
                <a:spcPct val="0"/>
              </a:spcAft>
              <a:defRPr sz="2400">
                <a:solidFill>
                  <a:schemeClr val="tx1"/>
                </a:solidFill>
                <a:latin typeface="Calibri" charset="0"/>
                <a:ea typeface="ＭＳ Ｐゴシック" charset="0"/>
              </a:defRPr>
            </a:lvl7pPr>
            <a:lvl8pPr marL="3428695" indent="-228580" eaLnBrk="0" fontAlgn="base" hangingPunct="0">
              <a:spcBef>
                <a:spcPct val="0"/>
              </a:spcBef>
              <a:spcAft>
                <a:spcPct val="0"/>
              </a:spcAft>
              <a:defRPr sz="2400">
                <a:solidFill>
                  <a:schemeClr val="tx1"/>
                </a:solidFill>
                <a:latin typeface="Calibri" charset="0"/>
                <a:ea typeface="ＭＳ Ｐゴシック" charset="0"/>
              </a:defRPr>
            </a:lvl8pPr>
            <a:lvl9pPr marL="3885854" indent="-22858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6317978-2D4C-6A4F-942C-54E7B8E26E53}" type="slidenum">
              <a:rPr lang="en-US" sz="1200"/>
              <a:pPr eaLnBrk="1" hangingPunct="1"/>
              <a:t>77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883" indent="-285724" eaLnBrk="0" hangingPunct="0">
              <a:defRPr sz="2400">
                <a:solidFill>
                  <a:schemeClr val="tx1"/>
                </a:solidFill>
                <a:latin typeface="Calibri" charset="0"/>
                <a:ea typeface="ＭＳ Ｐゴシック" charset="0"/>
              </a:defRPr>
            </a:lvl2pPr>
            <a:lvl3pPr marL="1142898" indent="-228580" eaLnBrk="0" hangingPunct="0">
              <a:defRPr sz="2400">
                <a:solidFill>
                  <a:schemeClr val="tx1"/>
                </a:solidFill>
                <a:latin typeface="Calibri" charset="0"/>
                <a:ea typeface="ＭＳ Ｐゴシック" charset="0"/>
              </a:defRPr>
            </a:lvl3pPr>
            <a:lvl4pPr marL="1600057" indent="-228580" eaLnBrk="0" hangingPunct="0">
              <a:defRPr sz="2400">
                <a:solidFill>
                  <a:schemeClr val="tx1"/>
                </a:solidFill>
                <a:latin typeface="Calibri" charset="0"/>
                <a:ea typeface="ＭＳ Ｐゴシック" charset="0"/>
              </a:defRPr>
            </a:lvl4pPr>
            <a:lvl5pPr marL="2057217" indent="-228580" eaLnBrk="0" hangingPunct="0">
              <a:defRPr sz="2400">
                <a:solidFill>
                  <a:schemeClr val="tx1"/>
                </a:solidFill>
                <a:latin typeface="Calibri" charset="0"/>
                <a:ea typeface="ＭＳ Ｐゴシック" charset="0"/>
              </a:defRPr>
            </a:lvl5pPr>
            <a:lvl6pPr marL="2514376" indent="-228580" eaLnBrk="0" fontAlgn="base" hangingPunct="0">
              <a:spcBef>
                <a:spcPct val="0"/>
              </a:spcBef>
              <a:spcAft>
                <a:spcPct val="0"/>
              </a:spcAft>
              <a:defRPr sz="2400">
                <a:solidFill>
                  <a:schemeClr val="tx1"/>
                </a:solidFill>
                <a:latin typeface="Calibri" charset="0"/>
                <a:ea typeface="ＭＳ Ｐゴシック" charset="0"/>
              </a:defRPr>
            </a:lvl6pPr>
            <a:lvl7pPr marL="2971535" indent="-228580" eaLnBrk="0" fontAlgn="base" hangingPunct="0">
              <a:spcBef>
                <a:spcPct val="0"/>
              </a:spcBef>
              <a:spcAft>
                <a:spcPct val="0"/>
              </a:spcAft>
              <a:defRPr sz="2400">
                <a:solidFill>
                  <a:schemeClr val="tx1"/>
                </a:solidFill>
                <a:latin typeface="Calibri" charset="0"/>
                <a:ea typeface="ＭＳ Ｐゴシック" charset="0"/>
              </a:defRPr>
            </a:lvl7pPr>
            <a:lvl8pPr marL="3428695" indent="-228580" eaLnBrk="0" fontAlgn="base" hangingPunct="0">
              <a:spcBef>
                <a:spcPct val="0"/>
              </a:spcBef>
              <a:spcAft>
                <a:spcPct val="0"/>
              </a:spcAft>
              <a:defRPr sz="2400">
                <a:solidFill>
                  <a:schemeClr val="tx1"/>
                </a:solidFill>
                <a:latin typeface="Calibri" charset="0"/>
                <a:ea typeface="ＭＳ Ｐゴシック" charset="0"/>
              </a:defRPr>
            </a:lvl8pPr>
            <a:lvl9pPr marL="3885854" indent="-22858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55B2394B-1823-5341-8E60-193B0A615DA5}" type="slidenum">
              <a:rPr lang="en-US" sz="1200"/>
              <a:pPr eaLnBrk="1" hangingPunct="1"/>
              <a:t>12</a:t>
            </a:fld>
            <a:endParaRPr lang="en-US" sz="1200"/>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ea typeface="ＭＳ Ｐゴシック" charset="0"/>
                <a:cs typeface="ＭＳ Ｐゴシック" charset="0"/>
              </a:rPr>
              <a:t>This further shows which types of interventions are useful based on the motivation of behavior.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Emphasize that the only difference b/w simple &amp; complex FBA is the depth, but both can be completed by school staff at any level of your PBIS interventions. Should be completed by school staff who have the most intimate understanding of the student, school resources, community, school culture and the person who will be implementing the plan. </a:t>
            </a: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883" indent="-285724" eaLnBrk="0" hangingPunct="0">
              <a:defRPr sz="2400">
                <a:solidFill>
                  <a:schemeClr val="tx1"/>
                </a:solidFill>
                <a:latin typeface="Calibri" charset="0"/>
                <a:ea typeface="ＭＳ Ｐゴシック" charset="0"/>
              </a:defRPr>
            </a:lvl2pPr>
            <a:lvl3pPr marL="1142898" indent="-228580" eaLnBrk="0" hangingPunct="0">
              <a:defRPr sz="2400">
                <a:solidFill>
                  <a:schemeClr val="tx1"/>
                </a:solidFill>
                <a:latin typeface="Calibri" charset="0"/>
                <a:ea typeface="ＭＳ Ｐゴシック" charset="0"/>
              </a:defRPr>
            </a:lvl3pPr>
            <a:lvl4pPr marL="1600057" indent="-228580" eaLnBrk="0" hangingPunct="0">
              <a:defRPr sz="2400">
                <a:solidFill>
                  <a:schemeClr val="tx1"/>
                </a:solidFill>
                <a:latin typeface="Calibri" charset="0"/>
                <a:ea typeface="ＭＳ Ｐゴシック" charset="0"/>
              </a:defRPr>
            </a:lvl4pPr>
            <a:lvl5pPr marL="2057217" indent="-228580" eaLnBrk="0" hangingPunct="0">
              <a:defRPr sz="2400">
                <a:solidFill>
                  <a:schemeClr val="tx1"/>
                </a:solidFill>
                <a:latin typeface="Calibri" charset="0"/>
                <a:ea typeface="ＭＳ Ｐゴシック" charset="0"/>
              </a:defRPr>
            </a:lvl5pPr>
            <a:lvl6pPr marL="2514376" indent="-228580" eaLnBrk="0" fontAlgn="base" hangingPunct="0">
              <a:spcBef>
                <a:spcPct val="0"/>
              </a:spcBef>
              <a:spcAft>
                <a:spcPct val="0"/>
              </a:spcAft>
              <a:defRPr sz="2400">
                <a:solidFill>
                  <a:schemeClr val="tx1"/>
                </a:solidFill>
                <a:latin typeface="Calibri" charset="0"/>
                <a:ea typeface="ＭＳ Ｐゴシック" charset="0"/>
              </a:defRPr>
            </a:lvl6pPr>
            <a:lvl7pPr marL="2971535" indent="-228580" eaLnBrk="0" fontAlgn="base" hangingPunct="0">
              <a:spcBef>
                <a:spcPct val="0"/>
              </a:spcBef>
              <a:spcAft>
                <a:spcPct val="0"/>
              </a:spcAft>
              <a:defRPr sz="2400">
                <a:solidFill>
                  <a:schemeClr val="tx1"/>
                </a:solidFill>
                <a:latin typeface="Calibri" charset="0"/>
                <a:ea typeface="ＭＳ Ｐゴシック" charset="0"/>
              </a:defRPr>
            </a:lvl7pPr>
            <a:lvl8pPr marL="3428695" indent="-228580" eaLnBrk="0" fontAlgn="base" hangingPunct="0">
              <a:spcBef>
                <a:spcPct val="0"/>
              </a:spcBef>
              <a:spcAft>
                <a:spcPct val="0"/>
              </a:spcAft>
              <a:defRPr sz="2400">
                <a:solidFill>
                  <a:schemeClr val="tx1"/>
                </a:solidFill>
                <a:latin typeface="Calibri" charset="0"/>
                <a:ea typeface="ＭＳ Ｐゴシック" charset="0"/>
              </a:defRPr>
            </a:lvl8pPr>
            <a:lvl9pPr marL="3885854" indent="-22858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984C20-005C-3D47-A4EF-1CBC94CC1BD2}" type="slidenum">
              <a:rPr lang="en-US" sz="1200"/>
              <a:pPr eaLnBrk="1" hangingPunct="1"/>
              <a:t>13</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Add arrow for universal; change language in red arrow: Ensure there is a place on the ODR to determine possible motivation of behavior</a:t>
            </a: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883" indent="-285724" eaLnBrk="0" hangingPunct="0">
              <a:defRPr sz="2400">
                <a:solidFill>
                  <a:schemeClr val="tx1"/>
                </a:solidFill>
                <a:latin typeface="Calibri" charset="0"/>
                <a:ea typeface="ＭＳ Ｐゴシック" charset="0"/>
              </a:defRPr>
            </a:lvl2pPr>
            <a:lvl3pPr marL="1142898" indent="-228580" eaLnBrk="0" hangingPunct="0">
              <a:defRPr sz="2400">
                <a:solidFill>
                  <a:schemeClr val="tx1"/>
                </a:solidFill>
                <a:latin typeface="Calibri" charset="0"/>
                <a:ea typeface="ＭＳ Ｐゴシック" charset="0"/>
              </a:defRPr>
            </a:lvl3pPr>
            <a:lvl4pPr marL="1600057" indent="-228580" eaLnBrk="0" hangingPunct="0">
              <a:defRPr sz="2400">
                <a:solidFill>
                  <a:schemeClr val="tx1"/>
                </a:solidFill>
                <a:latin typeface="Calibri" charset="0"/>
                <a:ea typeface="ＭＳ Ｐゴシック" charset="0"/>
              </a:defRPr>
            </a:lvl4pPr>
            <a:lvl5pPr marL="2057217" indent="-228580" eaLnBrk="0" hangingPunct="0">
              <a:defRPr sz="2400">
                <a:solidFill>
                  <a:schemeClr val="tx1"/>
                </a:solidFill>
                <a:latin typeface="Calibri" charset="0"/>
                <a:ea typeface="ＭＳ Ｐゴシック" charset="0"/>
              </a:defRPr>
            </a:lvl5pPr>
            <a:lvl6pPr marL="2514376" indent="-228580" eaLnBrk="0" fontAlgn="base" hangingPunct="0">
              <a:spcBef>
                <a:spcPct val="0"/>
              </a:spcBef>
              <a:spcAft>
                <a:spcPct val="0"/>
              </a:spcAft>
              <a:defRPr sz="2400">
                <a:solidFill>
                  <a:schemeClr val="tx1"/>
                </a:solidFill>
                <a:latin typeface="Calibri" charset="0"/>
                <a:ea typeface="ＭＳ Ｐゴシック" charset="0"/>
              </a:defRPr>
            </a:lvl6pPr>
            <a:lvl7pPr marL="2971535" indent="-228580" eaLnBrk="0" fontAlgn="base" hangingPunct="0">
              <a:spcBef>
                <a:spcPct val="0"/>
              </a:spcBef>
              <a:spcAft>
                <a:spcPct val="0"/>
              </a:spcAft>
              <a:defRPr sz="2400">
                <a:solidFill>
                  <a:schemeClr val="tx1"/>
                </a:solidFill>
                <a:latin typeface="Calibri" charset="0"/>
                <a:ea typeface="ＭＳ Ｐゴシック" charset="0"/>
              </a:defRPr>
            </a:lvl7pPr>
            <a:lvl8pPr marL="3428695" indent="-228580" eaLnBrk="0" fontAlgn="base" hangingPunct="0">
              <a:spcBef>
                <a:spcPct val="0"/>
              </a:spcBef>
              <a:spcAft>
                <a:spcPct val="0"/>
              </a:spcAft>
              <a:defRPr sz="2400">
                <a:solidFill>
                  <a:schemeClr val="tx1"/>
                </a:solidFill>
                <a:latin typeface="Calibri" charset="0"/>
                <a:ea typeface="ＭＳ Ｐゴシック" charset="0"/>
              </a:defRPr>
            </a:lvl8pPr>
            <a:lvl9pPr marL="3885854" indent="-22858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2DFFE56-068A-034B-8BE9-93C2C976A830}" type="slidenum">
              <a:rPr lang="en-US" sz="1200"/>
              <a:pPr eaLnBrk="1" hangingPunct="1"/>
              <a:t>14</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Discuss as a group </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MS PGothic" charset="0"/>
                <a:cs typeface="MS PGothic" charset="0"/>
              </a:defRPr>
            </a:lvl1pPr>
            <a:lvl2pPr marL="702756" indent="-270291" eaLnBrk="0" hangingPunct="0">
              <a:defRPr sz="2300">
                <a:solidFill>
                  <a:schemeClr val="tx1"/>
                </a:solidFill>
                <a:latin typeface="Arial" charset="0"/>
                <a:ea typeface="MS PGothic" charset="0"/>
                <a:cs typeface="MS PGothic" charset="0"/>
              </a:defRPr>
            </a:lvl2pPr>
            <a:lvl3pPr marL="1081164" indent="-216233" eaLnBrk="0" hangingPunct="0">
              <a:defRPr sz="2300">
                <a:solidFill>
                  <a:schemeClr val="tx1"/>
                </a:solidFill>
                <a:latin typeface="Arial" charset="0"/>
                <a:ea typeface="MS PGothic" charset="0"/>
                <a:cs typeface="MS PGothic" charset="0"/>
              </a:defRPr>
            </a:lvl3pPr>
            <a:lvl4pPr marL="1513629" indent="-216233" eaLnBrk="0" hangingPunct="0">
              <a:defRPr sz="2300">
                <a:solidFill>
                  <a:schemeClr val="tx1"/>
                </a:solidFill>
                <a:latin typeface="Arial" charset="0"/>
                <a:ea typeface="MS PGothic" charset="0"/>
                <a:cs typeface="MS PGothic" charset="0"/>
              </a:defRPr>
            </a:lvl4pPr>
            <a:lvl5pPr marL="1946095" indent="-216233" eaLnBrk="0" hangingPunct="0">
              <a:defRPr sz="2300">
                <a:solidFill>
                  <a:schemeClr val="tx1"/>
                </a:solidFill>
                <a:latin typeface="Arial" charset="0"/>
                <a:ea typeface="MS PGothic" charset="0"/>
                <a:cs typeface="MS PGothic" charset="0"/>
              </a:defRPr>
            </a:lvl5pPr>
            <a:lvl6pPr marL="2378560" indent="-216233" eaLnBrk="0" fontAlgn="base" hangingPunct="0">
              <a:spcBef>
                <a:spcPct val="0"/>
              </a:spcBef>
              <a:spcAft>
                <a:spcPct val="0"/>
              </a:spcAft>
              <a:defRPr sz="2300">
                <a:solidFill>
                  <a:schemeClr val="tx1"/>
                </a:solidFill>
                <a:latin typeface="Arial" charset="0"/>
                <a:ea typeface="MS PGothic" charset="0"/>
                <a:cs typeface="MS PGothic" charset="0"/>
              </a:defRPr>
            </a:lvl6pPr>
            <a:lvl7pPr marL="2811026" indent="-216233" eaLnBrk="0" fontAlgn="base" hangingPunct="0">
              <a:spcBef>
                <a:spcPct val="0"/>
              </a:spcBef>
              <a:spcAft>
                <a:spcPct val="0"/>
              </a:spcAft>
              <a:defRPr sz="2300">
                <a:solidFill>
                  <a:schemeClr val="tx1"/>
                </a:solidFill>
                <a:latin typeface="Arial" charset="0"/>
                <a:ea typeface="MS PGothic" charset="0"/>
                <a:cs typeface="MS PGothic" charset="0"/>
              </a:defRPr>
            </a:lvl7pPr>
            <a:lvl8pPr marL="3243491" indent="-216233" eaLnBrk="0" fontAlgn="base" hangingPunct="0">
              <a:spcBef>
                <a:spcPct val="0"/>
              </a:spcBef>
              <a:spcAft>
                <a:spcPct val="0"/>
              </a:spcAft>
              <a:defRPr sz="2300">
                <a:solidFill>
                  <a:schemeClr val="tx1"/>
                </a:solidFill>
                <a:latin typeface="Arial" charset="0"/>
                <a:ea typeface="MS PGothic" charset="0"/>
                <a:cs typeface="MS PGothic" charset="0"/>
              </a:defRPr>
            </a:lvl8pPr>
            <a:lvl9pPr marL="3675957" indent="-216233" eaLnBrk="0" fontAlgn="base" hangingPunct="0">
              <a:spcBef>
                <a:spcPct val="0"/>
              </a:spcBef>
              <a:spcAft>
                <a:spcPct val="0"/>
              </a:spcAft>
              <a:defRPr sz="2300">
                <a:solidFill>
                  <a:schemeClr val="tx1"/>
                </a:solidFill>
                <a:latin typeface="Arial" charset="0"/>
                <a:ea typeface="MS PGothic" charset="0"/>
                <a:cs typeface="MS PGothic" charset="0"/>
              </a:defRPr>
            </a:lvl9pPr>
          </a:lstStyle>
          <a:p>
            <a:pPr eaLnBrk="1" hangingPunct="1"/>
            <a:fld id="{97B9E255-E610-6B4F-A3CA-1ED073C10D11}" type="slidenum">
              <a:rPr lang="en-US" sz="1200">
                <a:latin typeface="Calibri" charset="0"/>
              </a:rPr>
              <a:pPr eaLnBrk="1" hangingPunct="1"/>
              <a:t>15</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Focus on system again and assessment team</a:t>
            </a:r>
          </a:p>
          <a:p>
            <a:pPr eaLnBrk="1" hangingPunct="1">
              <a:spcBef>
                <a:spcPct val="0"/>
              </a:spcBef>
            </a:pPr>
            <a:r>
              <a:rPr lang="en-US">
                <a:latin typeface="Calibri" charset="0"/>
                <a:ea typeface="MS PGothic" charset="0"/>
              </a:rPr>
              <a:t>Determine what the process will be for teachers to access assistance and a FBA. </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MS PGothic" charset="0"/>
                <a:cs typeface="MS PGothic" charset="0"/>
              </a:defRPr>
            </a:lvl1pPr>
            <a:lvl2pPr marL="702756" indent="-270291" eaLnBrk="0" hangingPunct="0">
              <a:defRPr sz="2300">
                <a:solidFill>
                  <a:schemeClr val="tx1"/>
                </a:solidFill>
                <a:latin typeface="Arial" charset="0"/>
                <a:ea typeface="MS PGothic" charset="0"/>
                <a:cs typeface="MS PGothic" charset="0"/>
              </a:defRPr>
            </a:lvl2pPr>
            <a:lvl3pPr marL="1081164" indent="-216233" eaLnBrk="0" hangingPunct="0">
              <a:defRPr sz="2300">
                <a:solidFill>
                  <a:schemeClr val="tx1"/>
                </a:solidFill>
                <a:latin typeface="Arial" charset="0"/>
                <a:ea typeface="MS PGothic" charset="0"/>
                <a:cs typeface="MS PGothic" charset="0"/>
              </a:defRPr>
            </a:lvl3pPr>
            <a:lvl4pPr marL="1513629" indent="-216233" eaLnBrk="0" hangingPunct="0">
              <a:defRPr sz="2300">
                <a:solidFill>
                  <a:schemeClr val="tx1"/>
                </a:solidFill>
                <a:latin typeface="Arial" charset="0"/>
                <a:ea typeface="MS PGothic" charset="0"/>
                <a:cs typeface="MS PGothic" charset="0"/>
              </a:defRPr>
            </a:lvl4pPr>
            <a:lvl5pPr marL="1946095" indent="-216233" eaLnBrk="0" hangingPunct="0">
              <a:defRPr sz="2300">
                <a:solidFill>
                  <a:schemeClr val="tx1"/>
                </a:solidFill>
                <a:latin typeface="Arial" charset="0"/>
                <a:ea typeface="MS PGothic" charset="0"/>
                <a:cs typeface="MS PGothic" charset="0"/>
              </a:defRPr>
            </a:lvl5pPr>
            <a:lvl6pPr marL="2378560" indent="-216233" eaLnBrk="0" fontAlgn="base" hangingPunct="0">
              <a:spcBef>
                <a:spcPct val="0"/>
              </a:spcBef>
              <a:spcAft>
                <a:spcPct val="0"/>
              </a:spcAft>
              <a:defRPr sz="2300">
                <a:solidFill>
                  <a:schemeClr val="tx1"/>
                </a:solidFill>
                <a:latin typeface="Arial" charset="0"/>
                <a:ea typeface="MS PGothic" charset="0"/>
                <a:cs typeface="MS PGothic" charset="0"/>
              </a:defRPr>
            </a:lvl6pPr>
            <a:lvl7pPr marL="2811026" indent="-216233" eaLnBrk="0" fontAlgn="base" hangingPunct="0">
              <a:spcBef>
                <a:spcPct val="0"/>
              </a:spcBef>
              <a:spcAft>
                <a:spcPct val="0"/>
              </a:spcAft>
              <a:defRPr sz="2300">
                <a:solidFill>
                  <a:schemeClr val="tx1"/>
                </a:solidFill>
                <a:latin typeface="Arial" charset="0"/>
                <a:ea typeface="MS PGothic" charset="0"/>
                <a:cs typeface="MS PGothic" charset="0"/>
              </a:defRPr>
            </a:lvl7pPr>
            <a:lvl8pPr marL="3243491" indent="-216233" eaLnBrk="0" fontAlgn="base" hangingPunct="0">
              <a:spcBef>
                <a:spcPct val="0"/>
              </a:spcBef>
              <a:spcAft>
                <a:spcPct val="0"/>
              </a:spcAft>
              <a:defRPr sz="2300">
                <a:solidFill>
                  <a:schemeClr val="tx1"/>
                </a:solidFill>
                <a:latin typeface="Arial" charset="0"/>
                <a:ea typeface="MS PGothic" charset="0"/>
                <a:cs typeface="MS PGothic" charset="0"/>
              </a:defRPr>
            </a:lvl8pPr>
            <a:lvl9pPr marL="3675957" indent="-216233" eaLnBrk="0" fontAlgn="base" hangingPunct="0">
              <a:spcBef>
                <a:spcPct val="0"/>
              </a:spcBef>
              <a:spcAft>
                <a:spcPct val="0"/>
              </a:spcAft>
              <a:defRPr sz="2300">
                <a:solidFill>
                  <a:schemeClr val="tx1"/>
                </a:solidFill>
                <a:latin typeface="Arial" charset="0"/>
                <a:ea typeface="MS PGothic" charset="0"/>
                <a:cs typeface="MS PGothic" charset="0"/>
              </a:defRPr>
            </a:lvl9pPr>
          </a:lstStyle>
          <a:p>
            <a:pPr eaLnBrk="1" hangingPunct="1"/>
            <a:fld id="{5DD4899E-BF9D-FC46-818C-7A42163F8A79}" type="slidenum">
              <a:rPr lang="en-US" sz="1200">
                <a:latin typeface="Calibri" charset="0"/>
              </a:rPr>
              <a:pPr eaLnBrk="1" hangingPunct="1"/>
              <a:t>16</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6A020F-33C5-DB4B-91A1-C58F5D69D8A9}" type="datetimeFigureOut">
              <a:rPr lang="en-US" smtClean="0"/>
              <a:t>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23A02-CD94-0C47-B912-61602B8C301E}" type="slidenum">
              <a:rPr lang="en-US" smtClean="0"/>
              <a:t>‹#›</a:t>
            </a:fld>
            <a:endParaRPr lang="en-US"/>
          </a:p>
        </p:txBody>
      </p:sp>
    </p:spTree>
    <p:extLst>
      <p:ext uri="{BB962C8B-B14F-4D97-AF65-F5344CB8AC3E}">
        <p14:creationId xmlns:p14="http://schemas.microsoft.com/office/powerpoint/2010/main" val="1574223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A020F-33C5-DB4B-91A1-C58F5D69D8A9}" type="datetimeFigureOut">
              <a:rPr lang="en-US" smtClean="0"/>
              <a:t>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23A02-CD94-0C47-B912-61602B8C301E}" type="slidenum">
              <a:rPr lang="en-US" smtClean="0"/>
              <a:t>‹#›</a:t>
            </a:fld>
            <a:endParaRPr lang="en-US"/>
          </a:p>
        </p:txBody>
      </p:sp>
    </p:spTree>
    <p:extLst>
      <p:ext uri="{BB962C8B-B14F-4D97-AF65-F5344CB8AC3E}">
        <p14:creationId xmlns:p14="http://schemas.microsoft.com/office/powerpoint/2010/main" val="356882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A020F-33C5-DB4B-91A1-C58F5D69D8A9}" type="datetimeFigureOut">
              <a:rPr lang="en-US" smtClean="0"/>
              <a:t>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23A02-CD94-0C47-B912-61602B8C301E}" type="slidenum">
              <a:rPr lang="en-US" smtClean="0"/>
              <a:t>‹#›</a:t>
            </a:fld>
            <a:endParaRPr lang="en-US"/>
          </a:p>
        </p:txBody>
      </p:sp>
    </p:spTree>
    <p:extLst>
      <p:ext uri="{BB962C8B-B14F-4D97-AF65-F5344CB8AC3E}">
        <p14:creationId xmlns:p14="http://schemas.microsoft.com/office/powerpoint/2010/main" val="266386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A020F-33C5-DB4B-91A1-C58F5D69D8A9}" type="datetimeFigureOut">
              <a:rPr lang="en-US" smtClean="0"/>
              <a:t>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23A02-CD94-0C47-B912-61602B8C301E}" type="slidenum">
              <a:rPr lang="en-US" smtClean="0"/>
              <a:t>‹#›</a:t>
            </a:fld>
            <a:endParaRPr lang="en-US"/>
          </a:p>
        </p:txBody>
      </p:sp>
    </p:spTree>
    <p:extLst>
      <p:ext uri="{BB962C8B-B14F-4D97-AF65-F5344CB8AC3E}">
        <p14:creationId xmlns:p14="http://schemas.microsoft.com/office/powerpoint/2010/main" val="359999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A020F-33C5-DB4B-91A1-C58F5D69D8A9}" type="datetimeFigureOut">
              <a:rPr lang="en-US" smtClean="0"/>
              <a:t>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23A02-CD94-0C47-B912-61602B8C301E}" type="slidenum">
              <a:rPr lang="en-US" smtClean="0"/>
              <a:t>‹#›</a:t>
            </a:fld>
            <a:endParaRPr lang="en-US"/>
          </a:p>
        </p:txBody>
      </p:sp>
    </p:spTree>
    <p:extLst>
      <p:ext uri="{BB962C8B-B14F-4D97-AF65-F5344CB8AC3E}">
        <p14:creationId xmlns:p14="http://schemas.microsoft.com/office/powerpoint/2010/main" val="223010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6A020F-33C5-DB4B-91A1-C58F5D69D8A9}" type="datetimeFigureOut">
              <a:rPr lang="en-US" smtClean="0"/>
              <a:t>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23A02-CD94-0C47-B912-61602B8C301E}" type="slidenum">
              <a:rPr lang="en-US" smtClean="0"/>
              <a:t>‹#›</a:t>
            </a:fld>
            <a:endParaRPr lang="en-US"/>
          </a:p>
        </p:txBody>
      </p:sp>
    </p:spTree>
    <p:extLst>
      <p:ext uri="{BB962C8B-B14F-4D97-AF65-F5344CB8AC3E}">
        <p14:creationId xmlns:p14="http://schemas.microsoft.com/office/powerpoint/2010/main" val="173717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6A020F-33C5-DB4B-91A1-C58F5D69D8A9}" type="datetimeFigureOut">
              <a:rPr lang="en-US" smtClean="0"/>
              <a:t>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B23A02-CD94-0C47-B912-61602B8C301E}" type="slidenum">
              <a:rPr lang="en-US" smtClean="0"/>
              <a:t>‹#›</a:t>
            </a:fld>
            <a:endParaRPr lang="en-US"/>
          </a:p>
        </p:txBody>
      </p:sp>
    </p:spTree>
    <p:extLst>
      <p:ext uri="{BB962C8B-B14F-4D97-AF65-F5344CB8AC3E}">
        <p14:creationId xmlns:p14="http://schemas.microsoft.com/office/powerpoint/2010/main" val="82420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6A020F-33C5-DB4B-91A1-C58F5D69D8A9}" type="datetimeFigureOut">
              <a:rPr lang="en-US" smtClean="0"/>
              <a:t>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B23A02-CD94-0C47-B912-61602B8C301E}" type="slidenum">
              <a:rPr lang="en-US" smtClean="0"/>
              <a:t>‹#›</a:t>
            </a:fld>
            <a:endParaRPr lang="en-US"/>
          </a:p>
        </p:txBody>
      </p:sp>
    </p:spTree>
    <p:extLst>
      <p:ext uri="{BB962C8B-B14F-4D97-AF65-F5344CB8AC3E}">
        <p14:creationId xmlns:p14="http://schemas.microsoft.com/office/powerpoint/2010/main" val="556780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A020F-33C5-DB4B-91A1-C58F5D69D8A9}" type="datetimeFigureOut">
              <a:rPr lang="en-US" smtClean="0"/>
              <a:t>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B23A02-CD94-0C47-B912-61602B8C301E}" type="slidenum">
              <a:rPr lang="en-US" smtClean="0"/>
              <a:t>‹#›</a:t>
            </a:fld>
            <a:endParaRPr lang="en-US"/>
          </a:p>
        </p:txBody>
      </p:sp>
    </p:spTree>
    <p:extLst>
      <p:ext uri="{BB962C8B-B14F-4D97-AF65-F5344CB8AC3E}">
        <p14:creationId xmlns:p14="http://schemas.microsoft.com/office/powerpoint/2010/main" val="372562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A020F-33C5-DB4B-91A1-C58F5D69D8A9}" type="datetimeFigureOut">
              <a:rPr lang="en-US" smtClean="0"/>
              <a:t>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23A02-CD94-0C47-B912-61602B8C301E}" type="slidenum">
              <a:rPr lang="en-US" smtClean="0"/>
              <a:t>‹#›</a:t>
            </a:fld>
            <a:endParaRPr lang="en-US"/>
          </a:p>
        </p:txBody>
      </p:sp>
    </p:spTree>
    <p:extLst>
      <p:ext uri="{BB962C8B-B14F-4D97-AF65-F5344CB8AC3E}">
        <p14:creationId xmlns:p14="http://schemas.microsoft.com/office/powerpoint/2010/main" val="55482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A020F-33C5-DB4B-91A1-C58F5D69D8A9}" type="datetimeFigureOut">
              <a:rPr lang="en-US" smtClean="0"/>
              <a:t>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23A02-CD94-0C47-B912-61602B8C301E}" type="slidenum">
              <a:rPr lang="en-US" smtClean="0"/>
              <a:t>‹#›</a:t>
            </a:fld>
            <a:endParaRPr lang="en-US"/>
          </a:p>
        </p:txBody>
      </p:sp>
    </p:spTree>
    <p:extLst>
      <p:ext uri="{BB962C8B-B14F-4D97-AF65-F5344CB8AC3E}">
        <p14:creationId xmlns:p14="http://schemas.microsoft.com/office/powerpoint/2010/main" val="7753657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A020F-33C5-DB4B-91A1-C58F5D69D8A9}" type="datetimeFigureOut">
              <a:rPr lang="en-US" smtClean="0"/>
              <a:t>1/5/15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23A02-CD94-0C47-B912-61602B8C301E}" type="slidenum">
              <a:rPr lang="en-US" smtClean="0"/>
              <a:t>‹#›</a:t>
            </a:fld>
            <a:endParaRPr lang="en-US"/>
          </a:p>
        </p:txBody>
      </p:sp>
    </p:spTree>
    <p:extLst>
      <p:ext uri="{BB962C8B-B14F-4D97-AF65-F5344CB8AC3E}">
        <p14:creationId xmlns:p14="http://schemas.microsoft.com/office/powerpoint/2010/main" val="776067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www.pbisvermont.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hkKOqij_Tdw"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bin"/><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w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0.png"/><Relationship Id="rId1" Type="http://schemas.microsoft.com/office/2007/relationships/media" Target="\Users\sherryschoenberg\Desktop\FBA%20DVD\SHANE.mpg" TargetMode="External"/><Relationship Id="rId2" Type="http://schemas.openxmlformats.org/officeDocument/2006/relationships/video" Target="\Users\sherryschoenberg\Desktop\FBA%20DVD\SHANE.mp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1.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r>
              <a:rPr lang="en-US" sz="4200" dirty="0">
                <a:ea typeface="ＭＳ Ｐゴシック" charset="0"/>
              </a:rPr>
              <a:t> </a:t>
            </a:r>
            <a:r>
              <a:rPr lang="en-US" sz="6000" b="1" dirty="0">
                <a:ea typeface="ＭＳ Ｐゴシック" charset="0"/>
              </a:rPr>
              <a:t>Basic FBA to </a:t>
            </a:r>
            <a:r>
              <a:rPr lang="en-US" sz="6000" b="1" dirty="0" smtClean="0">
                <a:ea typeface="ＭＳ Ｐゴシック" charset="0"/>
              </a:rPr>
              <a:t>BSP</a:t>
            </a:r>
            <a:endParaRPr lang="en-US" sz="6000" b="1" dirty="0">
              <a:ea typeface="ＭＳ Ｐゴシック" charset="0"/>
            </a:endParaRPr>
          </a:p>
        </p:txBody>
      </p:sp>
      <p:pic>
        <p:nvPicPr>
          <p:cNvPr id="5" name="Content Placeholder 4" descr="vt-education-logo-1.JPG"/>
          <p:cNvPicPr>
            <a:picLocks noGrp="1" noChangeAspect="1"/>
          </p:cNvPicPr>
          <p:nvPr>
            <p:ph idx="1"/>
          </p:nvPr>
        </p:nvPicPr>
        <p:blipFill>
          <a:blip r:embed="rId2">
            <a:extLst>
              <a:ext uri="{28A0092B-C50C-407E-A947-70E740481C1C}">
                <a14:useLocalDpi xmlns:a14="http://schemas.microsoft.com/office/drawing/2010/main" val="0"/>
              </a:ext>
            </a:extLst>
          </a:blip>
          <a:srcRect t="9518" b="9518"/>
          <a:stretch>
            <a:fillRect/>
          </a:stretch>
        </p:blipFill>
        <p:spPr>
          <a:xfrm>
            <a:off x="6106368" y="5513728"/>
            <a:ext cx="2351831" cy="916111"/>
          </a:xfrm>
        </p:spPr>
      </p:pic>
      <p:sp>
        <p:nvSpPr>
          <p:cNvPr id="9219" name="Text Box 5"/>
          <p:cNvSpPr txBox="1">
            <a:spLocks noChangeArrowheads="1"/>
          </p:cNvSpPr>
          <p:nvPr/>
        </p:nvSpPr>
        <p:spPr bwMode="auto">
          <a:xfrm>
            <a:off x="685799" y="1691225"/>
            <a:ext cx="777240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spcBef>
                <a:spcPct val="50000"/>
              </a:spcBef>
              <a:defRPr/>
            </a:pPr>
            <a:r>
              <a:rPr lang="en-US" sz="3000" b="1" dirty="0" smtClean="0">
                <a:solidFill>
                  <a:srgbClr val="B60202"/>
                </a:solidFill>
                <a:latin typeface="+mn-lt"/>
                <a:cs typeface="Arial" charset="0"/>
              </a:rPr>
              <a:t>Using Functional Behavioral Assessment (FBA) to Develop Function-Based                       Behavior </a:t>
            </a:r>
            <a:r>
              <a:rPr lang="en-US" sz="3000" b="1" dirty="0" smtClean="0">
                <a:solidFill>
                  <a:srgbClr val="B60202"/>
                </a:solidFill>
                <a:latin typeface="+mn-lt"/>
                <a:cs typeface="Arial" charset="0"/>
              </a:rPr>
              <a:t>Support</a:t>
            </a:r>
            <a:r>
              <a:rPr lang="en-US" sz="3000" b="1" dirty="0" smtClean="0">
                <a:solidFill>
                  <a:srgbClr val="B60202"/>
                </a:solidFill>
                <a:latin typeface="+mn-lt"/>
                <a:cs typeface="Arial" charset="0"/>
              </a:rPr>
              <a:t> </a:t>
            </a:r>
            <a:r>
              <a:rPr lang="en-US" sz="3000" b="1" dirty="0" smtClean="0">
                <a:solidFill>
                  <a:srgbClr val="B60202"/>
                </a:solidFill>
                <a:latin typeface="+mn-lt"/>
                <a:cs typeface="Arial" charset="0"/>
              </a:rPr>
              <a:t>Plans (</a:t>
            </a:r>
            <a:r>
              <a:rPr lang="en-US" sz="3000" b="1" dirty="0" smtClean="0">
                <a:solidFill>
                  <a:srgbClr val="B60202"/>
                </a:solidFill>
                <a:latin typeface="+mn-lt"/>
                <a:cs typeface="Arial" charset="0"/>
              </a:rPr>
              <a:t>BSP)</a:t>
            </a:r>
          </a:p>
          <a:p>
            <a:pPr algn="ctr" eaLnBrk="1" hangingPunct="1">
              <a:spcBef>
                <a:spcPct val="50000"/>
              </a:spcBef>
              <a:defRPr/>
            </a:pPr>
            <a:r>
              <a:rPr lang="en-US" sz="2000" i="1" dirty="0" smtClean="0">
                <a:solidFill>
                  <a:srgbClr val="B60202"/>
                </a:solidFill>
                <a:latin typeface="+mn-lt"/>
                <a:cs typeface="Arial" charset="0"/>
              </a:rPr>
              <a:t>Adapted from </a:t>
            </a:r>
            <a:r>
              <a:rPr lang="en-US" sz="2000" i="1" dirty="0">
                <a:solidFill>
                  <a:srgbClr val="B60202"/>
                </a:solidFill>
                <a:latin typeface="Calibri"/>
                <a:cs typeface="Calibri"/>
              </a:rPr>
              <a:t>Sheldon </a:t>
            </a:r>
            <a:r>
              <a:rPr lang="en-US" sz="2000" i="1" dirty="0" err="1" smtClean="0">
                <a:solidFill>
                  <a:srgbClr val="B60202"/>
                </a:solidFill>
                <a:latin typeface="Calibri"/>
                <a:cs typeface="Calibri"/>
              </a:rPr>
              <a:t>Loman</a:t>
            </a:r>
            <a:r>
              <a:rPr lang="en-US" sz="2000" i="1" dirty="0">
                <a:solidFill>
                  <a:srgbClr val="B60202"/>
                </a:solidFill>
                <a:latin typeface="Calibri"/>
                <a:cs typeface="Calibri"/>
              </a:rPr>
              <a:t> </a:t>
            </a:r>
            <a:r>
              <a:rPr lang="en-US" sz="2000" i="1" dirty="0" smtClean="0">
                <a:solidFill>
                  <a:srgbClr val="B60202"/>
                </a:solidFill>
                <a:latin typeface="Calibri"/>
                <a:cs typeface="Calibri"/>
              </a:rPr>
              <a:t>and others</a:t>
            </a:r>
            <a:endParaRPr lang="en-US" sz="2000" i="1" dirty="0" smtClean="0">
              <a:solidFill>
                <a:srgbClr val="B60202"/>
              </a:solidFill>
              <a:latin typeface="Calibri"/>
              <a:cs typeface="Calibri"/>
            </a:endParaRPr>
          </a:p>
          <a:p>
            <a:pPr algn="ctr" eaLnBrk="1" hangingPunct="1">
              <a:spcBef>
                <a:spcPct val="50000"/>
              </a:spcBef>
              <a:defRPr/>
            </a:pPr>
            <a:r>
              <a:rPr lang="en-US" sz="2800" dirty="0" smtClean="0">
                <a:solidFill>
                  <a:srgbClr val="292934"/>
                </a:solidFill>
                <a:latin typeface="+mn-lt"/>
                <a:cs typeface="Arial" charset="0"/>
              </a:rPr>
              <a:t>Day One</a:t>
            </a:r>
          </a:p>
        </p:txBody>
      </p:sp>
      <p:pic>
        <p:nvPicPr>
          <p:cNvPr id="6" name="Picture 5" descr="cdc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513728"/>
            <a:ext cx="2536705" cy="934416"/>
          </a:xfrm>
          <a:prstGeom prst="rect">
            <a:avLst/>
          </a:prstGeom>
        </p:spPr>
      </p:pic>
      <p:pic>
        <p:nvPicPr>
          <p:cNvPr id="7" name="Picture 6"/>
          <p:cNvPicPr>
            <a:picLocks noChangeAspect="1"/>
          </p:cNvPicPr>
          <p:nvPr/>
        </p:nvPicPr>
        <p:blipFill>
          <a:blip r:embed="rId4"/>
          <a:stretch>
            <a:fillRect/>
          </a:stretch>
        </p:blipFill>
        <p:spPr>
          <a:xfrm>
            <a:off x="3480637" y="4350935"/>
            <a:ext cx="2193388" cy="1924025"/>
          </a:xfrm>
          <a:prstGeom prst="rect">
            <a:avLst/>
          </a:prstGeom>
        </p:spPr>
      </p:pic>
    </p:spTree>
    <p:extLst>
      <p:ext uri="{BB962C8B-B14F-4D97-AF65-F5344CB8AC3E}">
        <p14:creationId xmlns:p14="http://schemas.microsoft.com/office/powerpoint/2010/main" val="25181956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p:cNvSpPr/>
          <p:nvPr/>
        </p:nvSpPr>
        <p:spPr>
          <a:xfrm>
            <a:off x="304800" y="2209800"/>
            <a:ext cx="4035425" cy="3200400"/>
          </a:xfrm>
          <a:prstGeom prst="trapezoid">
            <a:avLst/>
          </a:prstGeom>
          <a:solidFill>
            <a:srgbClr val="22E119"/>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grpSp>
        <p:nvGrpSpPr>
          <p:cNvPr id="77826" name="Group 6"/>
          <p:cNvGrpSpPr>
            <a:grpSpLocks/>
          </p:cNvGrpSpPr>
          <p:nvPr/>
        </p:nvGrpSpPr>
        <p:grpSpPr bwMode="auto">
          <a:xfrm>
            <a:off x="149225" y="228600"/>
            <a:ext cx="1196975" cy="1143000"/>
            <a:chOff x="846139" y="1439863"/>
            <a:chExt cx="4088088" cy="5842000"/>
          </a:xfrm>
        </p:grpSpPr>
        <p:sp>
          <p:nvSpPr>
            <p:cNvPr id="77831" name="AutoShape 2"/>
            <p:cNvSpPr>
              <a:spLocks noChangeArrowheads="1"/>
            </p:cNvSpPr>
            <p:nvPr/>
          </p:nvSpPr>
          <p:spPr bwMode="auto">
            <a:xfrm>
              <a:off x="846139" y="1439863"/>
              <a:ext cx="4088088" cy="5842000"/>
            </a:xfrm>
            <a:prstGeom prst="triangle">
              <a:avLst>
                <a:gd name="adj" fmla="val 50000"/>
              </a:avLst>
            </a:prstGeom>
            <a:solidFill>
              <a:srgbClr val="22E119"/>
            </a:solidFill>
            <a:ln w="9525">
              <a:solidFill>
                <a:schemeClr val="tx1"/>
              </a:solidFill>
              <a:miter lim="800000"/>
              <a:headEnd/>
              <a:tailEnd/>
            </a:ln>
          </p:spPr>
          <p:txBody>
            <a:bodyPr wrap="none" lIns="101595" tIns="50795" rIns="101595" bIns="50795" anchor="ctr"/>
            <a:lstStyle/>
            <a:p>
              <a:endParaRPr lang="en-US" sz="2700">
                <a:solidFill>
                  <a:srgbClr val="000000"/>
                </a:solidFill>
                <a:latin typeface="Comic Sans MS" charset="0"/>
              </a:endParaRPr>
            </a:p>
          </p:txBody>
        </p:sp>
        <p:sp>
          <p:nvSpPr>
            <p:cNvPr id="77832" name="AutoShape 3"/>
            <p:cNvSpPr>
              <a:spLocks noChangeArrowheads="1"/>
            </p:cNvSpPr>
            <p:nvPr/>
          </p:nvSpPr>
          <p:spPr bwMode="auto">
            <a:xfrm>
              <a:off x="2014065" y="1439863"/>
              <a:ext cx="1709565" cy="2403921"/>
            </a:xfrm>
            <a:prstGeom prst="triangle">
              <a:avLst>
                <a:gd name="adj" fmla="val 50000"/>
              </a:avLst>
            </a:prstGeom>
            <a:solidFill>
              <a:srgbClr val="FFFF00"/>
            </a:solidFill>
            <a:ln w="9525">
              <a:solidFill>
                <a:schemeClr val="tx1"/>
              </a:solidFill>
              <a:miter lim="800000"/>
              <a:headEnd/>
              <a:tailEnd/>
            </a:ln>
          </p:spPr>
          <p:txBody>
            <a:bodyPr wrap="none" lIns="101595" tIns="50795" rIns="101595" bIns="50795" anchor="ctr"/>
            <a:lstStyle/>
            <a:p>
              <a:endParaRPr lang="en-US" sz="2700">
                <a:solidFill>
                  <a:srgbClr val="000000"/>
                </a:solidFill>
                <a:latin typeface="Comic Sans MS" charset="0"/>
              </a:endParaRPr>
            </a:p>
          </p:txBody>
        </p:sp>
        <p:sp>
          <p:nvSpPr>
            <p:cNvPr id="77833" name="AutoShape 4"/>
            <p:cNvSpPr>
              <a:spLocks noChangeArrowheads="1"/>
            </p:cNvSpPr>
            <p:nvPr/>
          </p:nvSpPr>
          <p:spPr bwMode="auto">
            <a:xfrm>
              <a:off x="2460038" y="1439863"/>
              <a:ext cx="817618" cy="1152715"/>
            </a:xfrm>
            <a:prstGeom prst="triangle">
              <a:avLst>
                <a:gd name="adj" fmla="val 50000"/>
              </a:avLst>
            </a:prstGeom>
            <a:solidFill>
              <a:srgbClr val="FF0000"/>
            </a:solidFill>
            <a:ln w="9525">
              <a:solidFill>
                <a:schemeClr val="tx1"/>
              </a:solidFill>
              <a:miter lim="800000"/>
              <a:headEnd/>
              <a:tailEnd/>
            </a:ln>
          </p:spPr>
          <p:txBody>
            <a:bodyPr wrap="none" lIns="101595" tIns="50795" rIns="101595" bIns="50795" anchor="ctr"/>
            <a:lstStyle/>
            <a:p>
              <a:endParaRPr lang="en-US" sz="2700">
                <a:solidFill>
                  <a:srgbClr val="000000"/>
                </a:solidFill>
                <a:latin typeface="Comic Sans MS" charset="0"/>
              </a:endParaRPr>
            </a:p>
          </p:txBody>
        </p:sp>
      </p:grpSp>
      <p:sp>
        <p:nvSpPr>
          <p:cNvPr id="16" name="Curved Down Arrow 15"/>
          <p:cNvSpPr/>
          <p:nvPr/>
        </p:nvSpPr>
        <p:spPr>
          <a:xfrm rot="2480585">
            <a:off x="1171575" y="1019175"/>
            <a:ext cx="1944688" cy="627063"/>
          </a:xfrm>
          <a:prstGeom prst="curvedDownArrow">
            <a:avLst/>
          </a:prstGeom>
          <a:solidFill>
            <a:srgbClr val="22E119"/>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8" name="Freeform 17"/>
          <p:cNvSpPr/>
          <p:nvPr/>
        </p:nvSpPr>
        <p:spPr>
          <a:xfrm rot="19412340">
            <a:off x="573395" y="3595911"/>
            <a:ext cx="3302594" cy="923330"/>
          </a:xfrm>
          <a:custGeom>
            <a:avLst/>
            <a:gdLst>
              <a:gd name="connsiteX0" fmla="*/ 0 w 3302594"/>
              <a:gd name="connsiteY0" fmla="*/ 0 h 923330"/>
              <a:gd name="connsiteX1" fmla="*/ 3302594 w 3302594"/>
              <a:gd name="connsiteY1" fmla="*/ 0 h 923330"/>
              <a:gd name="connsiteX2" fmla="*/ 3302594 w 3302594"/>
              <a:gd name="connsiteY2" fmla="*/ 923330 h 923330"/>
              <a:gd name="connsiteX3" fmla="*/ 0 w 3302594"/>
              <a:gd name="connsiteY3" fmla="*/ 923330 h 923330"/>
              <a:gd name="connsiteX4" fmla="*/ 0 w 3302594"/>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594" h="923330">
                <a:moveTo>
                  <a:pt x="0" y="0"/>
                </a:moveTo>
                <a:lnTo>
                  <a:pt x="3302594" y="0"/>
                </a:lnTo>
                <a:lnTo>
                  <a:pt x="3302594" y="923330"/>
                </a:lnTo>
                <a:lnTo>
                  <a:pt x="0" y="923330"/>
                </a:lnTo>
                <a:lnTo>
                  <a:pt x="0" y="0"/>
                </a:lnTo>
                <a:close/>
              </a:path>
            </a:pathLst>
          </a:cu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5400" b="1" dirty="0">
                <a:ln w="11430"/>
                <a:effectLst>
                  <a:outerShdw blurRad="80000" dist="40000" dir="5040000" algn="tl">
                    <a:srgbClr val="000000">
                      <a:alpha val="30000"/>
                    </a:srgbClr>
                  </a:outerShdw>
                </a:effectLst>
                <a:latin typeface="+mn-lt"/>
                <a:ea typeface="+mn-ea"/>
                <a:cs typeface="+mn-cs"/>
              </a:rPr>
              <a:t>Universal</a:t>
            </a:r>
          </a:p>
        </p:txBody>
      </p:sp>
      <p:sp>
        <p:nvSpPr>
          <p:cNvPr id="77829" name="Content Placeholder 2"/>
          <p:cNvSpPr txBox="1">
            <a:spLocks/>
          </p:cNvSpPr>
          <p:nvPr/>
        </p:nvSpPr>
        <p:spPr bwMode="auto">
          <a:xfrm>
            <a:off x="4340225" y="228600"/>
            <a:ext cx="43497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Calibri" charset="0"/>
                <a:ea typeface="ＭＳ Ｐゴシック" charset="0"/>
                <a:cs typeface="ＭＳ Ｐゴシック" charset="0"/>
              </a:defRPr>
            </a:lvl1pPr>
            <a:lvl2pPr marL="914400" indent="-45720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lvl="1" eaLnBrk="1" hangingPunct="1">
              <a:spcBef>
                <a:spcPct val="20000"/>
              </a:spcBef>
            </a:pPr>
            <a:r>
              <a:rPr lang="en-US" sz="2600" b="1"/>
              <a:t>Six Components of Universal</a:t>
            </a:r>
          </a:p>
          <a:p>
            <a:pPr lvl="1" eaLnBrk="1" hangingPunct="1">
              <a:spcBef>
                <a:spcPct val="20000"/>
              </a:spcBef>
              <a:buFont typeface="Calibri" charset="0"/>
              <a:buAutoNum type="arabicPeriod"/>
            </a:pPr>
            <a:r>
              <a:rPr lang="en-US" sz="2200"/>
              <a:t>Purpose Statement</a:t>
            </a:r>
          </a:p>
          <a:p>
            <a:pPr lvl="1" eaLnBrk="1" hangingPunct="1">
              <a:spcBef>
                <a:spcPct val="20000"/>
              </a:spcBef>
              <a:buFont typeface="Calibri" charset="0"/>
              <a:buAutoNum type="arabicPeriod"/>
            </a:pPr>
            <a:r>
              <a:rPr lang="en-US" sz="2200"/>
              <a:t>3-5 Expectations</a:t>
            </a:r>
          </a:p>
          <a:p>
            <a:pPr lvl="1" eaLnBrk="1" hangingPunct="1">
              <a:spcBef>
                <a:spcPct val="20000"/>
              </a:spcBef>
              <a:buFont typeface="Calibri" charset="0"/>
              <a:buAutoNum type="arabicPeriod"/>
            </a:pPr>
            <a:r>
              <a:rPr lang="en-US" sz="2200"/>
              <a:t>System for Teaching Expectations</a:t>
            </a:r>
          </a:p>
          <a:p>
            <a:pPr lvl="1" eaLnBrk="1" hangingPunct="1">
              <a:spcBef>
                <a:spcPct val="20000"/>
              </a:spcBef>
              <a:buFont typeface="Calibri" charset="0"/>
              <a:buAutoNum type="arabicPeriod"/>
            </a:pPr>
            <a:r>
              <a:rPr lang="en-US" sz="2200"/>
              <a:t>System for Acknowledging Expectations</a:t>
            </a:r>
          </a:p>
          <a:p>
            <a:pPr lvl="1" eaLnBrk="1" hangingPunct="1">
              <a:spcBef>
                <a:spcPct val="20000"/>
              </a:spcBef>
              <a:buFont typeface="Calibri" charset="0"/>
              <a:buAutoNum type="arabicPeriod"/>
            </a:pPr>
            <a:r>
              <a:rPr lang="en-US" sz="2200"/>
              <a:t>System for Discouraging Problem Behavior</a:t>
            </a:r>
            <a:endParaRPr lang="en-US" sz="2200" b="1">
              <a:solidFill>
                <a:srgbClr val="C00000"/>
              </a:solidFill>
            </a:endParaRPr>
          </a:p>
          <a:p>
            <a:pPr lvl="1" eaLnBrk="1" hangingPunct="1">
              <a:spcBef>
                <a:spcPct val="20000"/>
              </a:spcBef>
              <a:buFont typeface="Calibri" charset="0"/>
              <a:buAutoNum type="arabicPeriod"/>
            </a:pPr>
            <a:r>
              <a:rPr lang="en-US" sz="2200"/>
              <a:t>Data-based Decision Making</a:t>
            </a:r>
          </a:p>
          <a:p>
            <a:pPr lvl="1" eaLnBrk="1" hangingPunct="1">
              <a:spcBef>
                <a:spcPct val="20000"/>
              </a:spcBef>
            </a:pPr>
            <a:endParaRPr lang="en-US" sz="2200"/>
          </a:p>
          <a:p>
            <a:pPr eaLnBrk="1" hangingPunct="1">
              <a:spcBef>
                <a:spcPct val="20000"/>
              </a:spcBef>
            </a:pPr>
            <a:r>
              <a:rPr lang="en-US" sz="2200"/>
              <a:t>	</a:t>
            </a:r>
            <a:endParaRPr lang="en-US" sz="1700"/>
          </a:p>
          <a:p>
            <a:pPr eaLnBrk="1" hangingPunct="1">
              <a:spcBef>
                <a:spcPct val="20000"/>
              </a:spcBef>
              <a:buFont typeface="Arial" charset="0"/>
              <a:buChar char="•"/>
            </a:pPr>
            <a:endParaRPr lang="en-US" sz="2000"/>
          </a:p>
        </p:txBody>
      </p:sp>
      <p:sp>
        <p:nvSpPr>
          <p:cNvPr id="50182" name="TextBox 9"/>
          <p:cNvSpPr txBox="1">
            <a:spLocks noChangeArrowheads="1"/>
          </p:cNvSpPr>
          <p:nvPr/>
        </p:nvSpPr>
        <p:spPr bwMode="auto">
          <a:xfrm rot="-3070732">
            <a:off x="4149725" y="2322513"/>
            <a:ext cx="4533900" cy="768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4400">
                <a:solidFill>
                  <a:srgbClr val="FF0000"/>
                </a:solidFill>
              </a:rPr>
              <a:t>Think Functionally!</a:t>
            </a:r>
          </a:p>
        </p:txBody>
      </p:sp>
    </p:spTree>
    <p:extLst>
      <p:ext uri="{BB962C8B-B14F-4D97-AF65-F5344CB8AC3E}">
        <p14:creationId xmlns:p14="http://schemas.microsoft.com/office/powerpoint/2010/main" val="2112474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anim calcmode="lin" valueType="num">
                                      <p:cBhvr>
                                        <p:cTn id="7" dur="500" fill="hold"/>
                                        <p:tgtEl>
                                          <p:spTgt spid="50182"/>
                                        </p:tgtEl>
                                        <p:attrNameLst>
                                          <p:attrName>ppt_w</p:attrName>
                                        </p:attrNameLst>
                                      </p:cBhvr>
                                      <p:tavLst>
                                        <p:tav tm="0">
                                          <p:val>
                                            <p:fltVal val="0"/>
                                          </p:val>
                                        </p:tav>
                                        <p:tav tm="100000">
                                          <p:val>
                                            <p:strVal val="#ppt_w"/>
                                          </p:val>
                                        </p:tav>
                                      </p:tavLst>
                                    </p:anim>
                                    <p:anim calcmode="lin" valueType="num">
                                      <p:cBhvr>
                                        <p:cTn id="8" dur="500" fill="hold"/>
                                        <p:tgtEl>
                                          <p:spTgt spid="50182"/>
                                        </p:tgtEl>
                                        <p:attrNameLst>
                                          <p:attrName>ppt_h</p:attrName>
                                        </p:attrNameLst>
                                      </p:cBhvr>
                                      <p:tavLst>
                                        <p:tav tm="0">
                                          <p:val>
                                            <p:fltVal val="0"/>
                                          </p:val>
                                        </p:tav>
                                        <p:tav tm="100000">
                                          <p:val>
                                            <p:strVal val="#ppt_h"/>
                                          </p:val>
                                        </p:tav>
                                      </p:tavLst>
                                    </p:anim>
                                    <p:animEffect transition="in" filter="fade">
                                      <p:cBhvr>
                                        <p:cTn id="9"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p:cNvSpPr/>
          <p:nvPr/>
        </p:nvSpPr>
        <p:spPr>
          <a:xfrm>
            <a:off x="381000" y="2133600"/>
            <a:ext cx="4035425" cy="3244850"/>
          </a:xfrm>
          <a:prstGeom prst="trapezoid">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79874" name="Content Placeholder 2"/>
          <p:cNvSpPr txBox="1">
            <a:spLocks/>
          </p:cNvSpPr>
          <p:nvPr/>
        </p:nvSpPr>
        <p:spPr bwMode="auto">
          <a:xfrm>
            <a:off x="4648200" y="454025"/>
            <a:ext cx="3889375"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pPr>
            <a:r>
              <a:rPr lang="en-US" sz="2800" b="1"/>
              <a:t>Targeted Interventions</a:t>
            </a:r>
          </a:p>
          <a:p>
            <a:pPr eaLnBrk="1" hangingPunct="1">
              <a:spcBef>
                <a:spcPct val="20000"/>
              </a:spcBef>
              <a:buFont typeface="Arial" charset="0"/>
              <a:buChar char="•"/>
            </a:pPr>
            <a:r>
              <a:rPr lang="en-US" sz="2200"/>
              <a:t>Implement Universal with Fidelity</a:t>
            </a:r>
          </a:p>
          <a:p>
            <a:pPr eaLnBrk="1" hangingPunct="1">
              <a:spcBef>
                <a:spcPct val="20000"/>
              </a:spcBef>
              <a:buFont typeface="Arial" charset="0"/>
              <a:buChar char="•"/>
            </a:pPr>
            <a:r>
              <a:rPr lang="en-US" sz="2200"/>
              <a:t>Inventory Existing Targeted Practices</a:t>
            </a:r>
          </a:p>
          <a:p>
            <a:pPr eaLnBrk="1" hangingPunct="1">
              <a:spcBef>
                <a:spcPct val="20000"/>
              </a:spcBef>
              <a:buFont typeface="Arial" charset="0"/>
              <a:buChar char="•"/>
            </a:pPr>
            <a:r>
              <a:rPr lang="en-US" sz="2200"/>
              <a:t>Develop Intervention – ie. Check-in/Check-out</a:t>
            </a:r>
          </a:p>
          <a:p>
            <a:pPr eaLnBrk="1" hangingPunct="1">
              <a:spcBef>
                <a:spcPct val="20000"/>
              </a:spcBef>
              <a:buFont typeface="Arial" charset="0"/>
              <a:buChar char="•"/>
            </a:pPr>
            <a:r>
              <a:rPr lang="en-US" sz="2200"/>
              <a:t>Develop Data System to Support Targeted Interventions</a:t>
            </a:r>
          </a:p>
          <a:p>
            <a:pPr eaLnBrk="1" hangingPunct="1">
              <a:spcBef>
                <a:spcPct val="20000"/>
              </a:spcBef>
              <a:buFont typeface="Arial" charset="0"/>
              <a:buChar char="•"/>
            </a:pPr>
            <a:endParaRPr lang="en-US" sz="1700"/>
          </a:p>
          <a:p>
            <a:pPr eaLnBrk="1" hangingPunct="1">
              <a:spcBef>
                <a:spcPct val="20000"/>
              </a:spcBef>
              <a:buFont typeface="Arial" charset="0"/>
              <a:buChar char="•"/>
            </a:pPr>
            <a:endParaRPr lang="en-US" sz="2000"/>
          </a:p>
        </p:txBody>
      </p:sp>
      <p:grpSp>
        <p:nvGrpSpPr>
          <p:cNvPr id="79875" name="Group 5"/>
          <p:cNvGrpSpPr>
            <a:grpSpLocks/>
          </p:cNvGrpSpPr>
          <p:nvPr/>
        </p:nvGrpSpPr>
        <p:grpSpPr bwMode="auto">
          <a:xfrm>
            <a:off x="149225" y="228600"/>
            <a:ext cx="1196975" cy="1143000"/>
            <a:chOff x="846139" y="1439863"/>
            <a:chExt cx="4088088" cy="5842000"/>
          </a:xfrm>
        </p:grpSpPr>
        <p:sp>
          <p:nvSpPr>
            <p:cNvPr id="79879" name="AutoShape 2"/>
            <p:cNvSpPr>
              <a:spLocks noChangeArrowheads="1"/>
            </p:cNvSpPr>
            <p:nvPr/>
          </p:nvSpPr>
          <p:spPr bwMode="auto">
            <a:xfrm>
              <a:off x="846139" y="1439863"/>
              <a:ext cx="4088088" cy="5842000"/>
            </a:xfrm>
            <a:prstGeom prst="triangle">
              <a:avLst>
                <a:gd name="adj" fmla="val 50000"/>
              </a:avLst>
            </a:prstGeom>
            <a:solidFill>
              <a:srgbClr val="22E119"/>
            </a:solidFill>
            <a:ln w="9525">
              <a:solidFill>
                <a:schemeClr val="tx1"/>
              </a:solidFill>
              <a:miter lim="800000"/>
              <a:headEnd/>
              <a:tailEnd/>
            </a:ln>
          </p:spPr>
          <p:txBody>
            <a:bodyPr wrap="none" lIns="101595" tIns="50795" rIns="101595" bIns="50795" anchor="ctr"/>
            <a:lstStyle/>
            <a:p>
              <a:endParaRPr lang="en-US" sz="2700">
                <a:solidFill>
                  <a:srgbClr val="000000"/>
                </a:solidFill>
                <a:latin typeface="Comic Sans MS" charset="0"/>
              </a:endParaRPr>
            </a:p>
          </p:txBody>
        </p:sp>
        <p:sp>
          <p:nvSpPr>
            <p:cNvPr id="79880" name="AutoShape 3"/>
            <p:cNvSpPr>
              <a:spLocks noChangeArrowheads="1"/>
            </p:cNvSpPr>
            <p:nvPr/>
          </p:nvSpPr>
          <p:spPr bwMode="auto">
            <a:xfrm>
              <a:off x="2014065" y="1439863"/>
              <a:ext cx="1709565" cy="2403921"/>
            </a:xfrm>
            <a:prstGeom prst="triangle">
              <a:avLst>
                <a:gd name="adj" fmla="val 50000"/>
              </a:avLst>
            </a:prstGeom>
            <a:solidFill>
              <a:srgbClr val="FFFF00"/>
            </a:solidFill>
            <a:ln w="9525">
              <a:solidFill>
                <a:schemeClr val="tx1"/>
              </a:solidFill>
              <a:miter lim="800000"/>
              <a:headEnd/>
              <a:tailEnd/>
            </a:ln>
          </p:spPr>
          <p:txBody>
            <a:bodyPr wrap="none" lIns="101595" tIns="50795" rIns="101595" bIns="50795" anchor="ctr"/>
            <a:lstStyle/>
            <a:p>
              <a:endParaRPr lang="en-US" sz="2700">
                <a:solidFill>
                  <a:srgbClr val="000000"/>
                </a:solidFill>
                <a:latin typeface="Comic Sans MS" charset="0"/>
              </a:endParaRPr>
            </a:p>
          </p:txBody>
        </p:sp>
        <p:sp>
          <p:nvSpPr>
            <p:cNvPr id="79881" name="AutoShape 4"/>
            <p:cNvSpPr>
              <a:spLocks noChangeArrowheads="1"/>
            </p:cNvSpPr>
            <p:nvPr/>
          </p:nvSpPr>
          <p:spPr bwMode="auto">
            <a:xfrm>
              <a:off x="2460038" y="1439863"/>
              <a:ext cx="817618" cy="1152715"/>
            </a:xfrm>
            <a:prstGeom prst="triangle">
              <a:avLst>
                <a:gd name="adj" fmla="val 50000"/>
              </a:avLst>
            </a:prstGeom>
            <a:solidFill>
              <a:srgbClr val="FF0000"/>
            </a:solidFill>
            <a:ln w="9525">
              <a:solidFill>
                <a:schemeClr val="tx1"/>
              </a:solidFill>
              <a:miter lim="800000"/>
              <a:headEnd/>
              <a:tailEnd/>
            </a:ln>
          </p:spPr>
          <p:txBody>
            <a:bodyPr wrap="none" lIns="101595" tIns="50795" rIns="101595" bIns="50795" anchor="ctr"/>
            <a:lstStyle/>
            <a:p>
              <a:endParaRPr lang="en-US" sz="2700">
                <a:solidFill>
                  <a:srgbClr val="000000"/>
                </a:solidFill>
                <a:latin typeface="Comic Sans MS" charset="0"/>
              </a:endParaRPr>
            </a:p>
          </p:txBody>
        </p:sp>
      </p:grpSp>
      <p:sp>
        <p:nvSpPr>
          <p:cNvPr id="10" name="Curved Down Arrow 9"/>
          <p:cNvSpPr/>
          <p:nvPr/>
        </p:nvSpPr>
        <p:spPr>
          <a:xfrm rot="2480585">
            <a:off x="933450" y="700088"/>
            <a:ext cx="2392363" cy="723900"/>
          </a:xfrm>
          <a:prstGeom prst="curvedDownArrow">
            <a:avLst/>
          </a:prstGeom>
          <a:solidFill>
            <a:srgbClr val="E1F01C"/>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1" name="Freeform 10"/>
          <p:cNvSpPr/>
          <p:nvPr/>
        </p:nvSpPr>
        <p:spPr>
          <a:xfrm rot="19412340">
            <a:off x="695801" y="3595911"/>
            <a:ext cx="3057786" cy="923330"/>
          </a:xfrm>
          <a:custGeom>
            <a:avLst/>
            <a:gdLst>
              <a:gd name="connsiteX0" fmla="*/ 0 w 3302594"/>
              <a:gd name="connsiteY0" fmla="*/ 0 h 923330"/>
              <a:gd name="connsiteX1" fmla="*/ 3302594 w 3302594"/>
              <a:gd name="connsiteY1" fmla="*/ 0 h 923330"/>
              <a:gd name="connsiteX2" fmla="*/ 3302594 w 3302594"/>
              <a:gd name="connsiteY2" fmla="*/ 923330 h 923330"/>
              <a:gd name="connsiteX3" fmla="*/ 0 w 3302594"/>
              <a:gd name="connsiteY3" fmla="*/ 923330 h 923330"/>
              <a:gd name="connsiteX4" fmla="*/ 0 w 3302594"/>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594" h="923330">
                <a:moveTo>
                  <a:pt x="0" y="0"/>
                </a:moveTo>
                <a:lnTo>
                  <a:pt x="3302594" y="0"/>
                </a:lnTo>
                <a:lnTo>
                  <a:pt x="3302594" y="923330"/>
                </a:lnTo>
                <a:lnTo>
                  <a:pt x="0" y="923330"/>
                </a:lnTo>
                <a:lnTo>
                  <a:pt x="0" y="0"/>
                </a:lnTo>
                <a:close/>
              </a:path>
            </a:pathLst>
          </a:cu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5400" b="1" dirty="0">
                <a:ln w="11430"/>
                <a:effectLst>
                  <a:outerShdw blurRad="80000" dist="40000" dir="5040000" algn="tl">
                    <a:srgbClr val="000000">
                      <a:alpha val="30000"/>
                    </a:srgbClr>
                  </a:outerShdw>
                </a:effectLst>
                <a:latin typeface="+mn-lt"/>
                <a:ea typeface="+mn-ea"/>
                <a:cs typeface="+mn-cs"/>
              </a:rPr>
              <a:t>Targeted</a:t>
            </a:r>
          </a:p>
        </p:txBody>
      </p:sp>
      <p:sp>
        <p:nvSpPr>
          <p:cNvPr id="52230" name="TextBox 11"/>
          <p:cNvSpPr txBox="1">
            <a:spLocks noChangeArrowheads="1"/>
          </p:cNvSpPr>
          <p:nvPr/>
        </p:nvSpPr>
        <p:spPr bwMode="auto">
          <a:xfrm rot="-2522417">
            <a:off x="2665413" y="2890838"/>
            <a:ext cx="6959600"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pPr>
            <a:r>
              <a:rPr lang="en-US" sz="3200" b="1">
                <a:solidFill>
                  <a:srgbClr val="FF0000"/>
                </a:solidFill>
              </a:rPr>
              <a:t>Match interventions to the function of the behavior!</a:t>
            </a:r>
          </a:p>
        </p:txBody>
      </p:sp>
    </p:spTree>
    <p:extLst>
      <p:ext uri="{BB962C8B-B14F-4D97-AF65-F5344CB8AC3E}">
        <p14:creationId xmlns:p14="http://schemas.microsoft.com/office/powerpoint/2010/main" val="3766196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p:cTn id="7" dur="500" fill="hold"/>
                                        <p:tgtEl>
                                          <p:spTgt spid="52230"/>
                                        </p:tgtEl>
                                        <p:attrNameLst>
                                          <p:attrName>ppt_w</p:attrName>
                                        </p:attrNameLst>
                                      </p:cBhvr>
                                      <p:tavLst>
                                        <p:tav tm="0">
                                          <p:val>
                                            <p:fltVal val="0"/>
                                          </p:val>
                                        </p:tav>
                                        <p:tav tm="100000">
                                          <p:val>
                                            <p:strVal val="#ppt_w"/>
                                          </p:val>
                                        </p:tav>
                                      </p:tavLst>
                                    </p:anim>
                                    <p:anim calcmode="lin" valueType="num">
                                      <p:cBhvr>
                                        <p:cTn id="8" dur="500" fill="hold"/>
                                        <p:tgtEl>
                                          <p:spTgt spid="52230"/>
                                        </p:tgtEl>
                                        <p:attrNameLst>
                                          <p:attrName>ppt_h</p:attrName>
                                        </p:attrNameLst>
                                      </p:cBhvr>
                                      <p:tavLst>
                                        <p:tav tm="0">
                                          <p:val>
                                            <p:fltVal val="0"/>
                                          </p:val>
                                        </p:tav>
                                        <p:tav tm="100000">
                                          <p:val>
                                            <p:strVal val="#ppt_h"/>
                                          </p:val>
                                        </p:tav>
                                      </p:tavLst>
                                    </p:anim>
                                    <p:animEffect transition="in" filter="fade">
                                      <p:cBhvr>
                                        <p:cTn id="9" dur="5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eaLnBrk="1" hangingPunct="1"/>
            <a:r>
              <a:rPr lang="en-US" sz="3200" b="1">
                <a:latin typeface="Calibri" charset="0"/>
                <a:ea typeface="ＭＳ Ｐゴシック" charset="0"/>
                <a:cs typeface="Cambria" charset="0"/>
              </a:rPr>
              <a:t>Examples: Targeted Group Interventions Based on Functions of Behavior </a:t>
            </a:r>
          </a:p>
        </p:txBody>
      </p:sp>
      <p:sp>
        <p:nvSpPr>
          <p:cNvPr id="81922" name="Rectangle 3"/>
          <p:cNvSpPr>
            <a:spLocks noGrp="1" noChangeArrowheads="1"/>
          </p:cNvSpPr>
          <p:nvPr>
            <p:ph sz="half" idx="1"/>
          </p:nvPr>
        </p:nvSpPr>
        <p:spPr>
          <a:xfrm>
            <a:off x="812800" y="1447800"/>
            <a:ext cx="4038600" cy="4525963"/>
          </a:xfrm>
        </p:spPr>
        <p:txBody>
          <a:bodyPr>
            <a:normAutofit lnSpcReduction="10000"/>
          </a:bodyPr>
          <a:lstStyle/>
          <a:p>
            <a:pPr marL="0" indent="0" eaLnBrk="1" hangingPunct="1">
              <a:buClr>
                <a:schemeClr val="accent2"/>
              </a:buClr>
              <a:buSzPct val="80000"/>
              <a:buFont typeface="Arial" charset="0"/>
              <a:buNone/>
            </a:pPr>
            <a:r>
              <a:rPr lang="en-US" sz="2400">
                <a:solidFill>
                  <a:srgbClr val="FF0000"/>
                </a:solidFill>
                <a:latin typeface="Cambria" charset="0"/>
                <a:ea typeface="ＭＳ Ｐゴシック" charset="0"/>
                <a:cs typeface="Cambria" charset="0"/>
              </a:rPr>
              <a:t>Access Adult Attention/Support:</a:t>
            </a:r>
          </a:p>
          <a:p>
            <a:pPr lvl="1" eaLnBrk="1" hangingPunct="1">
              <a:buSzPct val="80000"/>
              <a:buFont typeface="Wingdings" charset="0"/>
              <a:buChar char="ü"/>
            </a:pPr>
            <a:r>
              <a:rPr lang="en-US">
                <a:solidFill>
                  <a:srgbClr val="000000"/>
                </a:solidFill>
                <a:latin typeface="Cambria" charset="0"/>
                <a:ea typeface="ＭＳ Ｐゴシック" charset="0"/>
                <a:cs typeface="Cambria" charset="0"/>
              </a:rPr>
              <a:t>Check-In/Check-Out</a:t>
            </a:r>
          </a:p>
          <a:p>
            <a:pPr lvl="1" eaLnBrk="1" hangingPunct="1">
              <a:buSzPct val="80000"/>
              <a:buFont typeface="Wingdings" charset="0"/>
              <a:buChar char="ü"/>
            </a:pPr>
            <a:r>
              <a:rPr lang="en-US">
                <a:solidFill>
                  <a:srgbClr val="000000"/>
                </a:solidFill>
                <a:latin typeface="Cambria" charset="0"/>
                <a:ea typeface="ＭＳ Ｐゴシック" charset="0"/>
                <a:cs typeface="Cambria" charset="0"/>
              </a:rPr>
              <a:t>Adult Mentoring Programs  </a:t>
            </a:r>
          </a:p>
          <a:p>
            <a:pPr marL="0" indent="0" eaLnBrk="1" hangingPunct="1">
              <a:buClr>
                <a:schemeClr val="accent2"/>
              </a:buClr>
              <a:buSzPct val="80000"/>
              <a:buFont typeface="Arial" charset="0"/>
              <a:buNone/>
            </a:pPr>
            <a:r>
              <a:rPr lang="en-US" sz="2400">
                <a:solidFill>
                  <a:srgbClr val="FF0000"/>
                </a:solidFill>
                <a:latin typeface="Cambria" charset="0"/>
                <a:ea typeface="ＭＳ Ｐゴシック" charset="0"/>
                <a:cs typeface="Cambria" charset="0"/>
              </a:rPr>
              <a:t>Access Peer Attention/Support:</a:t>
            </a:r>
          </a:p>
          <a:p>
            <a:pPr lvl="1" eaLnBrk="1" hangingPunct="1">
              <a:buSzPct val="80000"/>
              <a:buFont typeface="Wingdings" charset="0"/>
              <a:buChar char="ü"/>
            </a:pPr>
            <a:r>
              <a:rPr lang="en-US">
                <a:solidFill>
                  <a:srgbClr val="000000"/>
                </a:solidFill>
                <a:latin typeface="Cambria" charset="0"/>
                <a:ea typeface="ＭＳ Ｐゴシック" charset="0"/>
                <a:cs typeface="Cambria" charset="0"/>
              </a:rPr>
              <a:t>Social Skills Instruction</a:t>
            </a:r>
          </a:p>
          <a:p>
            <a:pPr lvl="1" eaLnBrk="1" hangingPunct="1">
              <a:buSzPct val="80000"/>
              <a:buFont typeface="Wingdings" charset="0"/>
              <a:buChar char="ü"/>
            </a:pPr>
            <a:r>
              <a:rPr lang="en-US">
                <a:solidFill>
                  <a:srgbClr val="000000"/>
                </a:solidFill>
                <a:latin typeface="Cambria" charset="0"/>
                <a:ea typeface="ＭＳ Ｐゴシック" charset="0"/>
                <a:cs typeface="Cambria" charset="0"/>
              </a:rPr>
              <a:t>Peer Mentoring</a:t>
            </a:r>
          </a:p>
          <a:p>
            <a:pPr lvl="1" eaLnBrk="1" hangingPunct="1">
              <a:buSzPct val="80000"/>
              <a:buFont typeface="Wingdings" charset="0"/>
              <a:buChar char="ü"/>
            </a:pPr>
            <a:r>
              <a:rPr lang="en-US">
                <a:solidFill>
                  <a:srgbClr val="000000"/>
                </a:solidFill>
                <a:latin typeface="Cambria" charset="0"/>
                <a:ea typeface="ＭＳ Ｐゴシック" charset="0"/>
                <a:cs typeface="Cambria" charset="0"/>
              </a:rPr>
              <a:t>Self-Monitoring with Peer Support (function: academic task escape)</a:t>
            </a:r>
          </a:p>
        </p:txBody>
      </p:sp>
      <p:sp>
        <p:nvSpPr>
          <p:cNvPr id="81923" name="Content Placeholder 1"/>
          <p:cNvSpPr>
            <a:spLocks noGrp="1"/>
          </p:cNvSpPr>
          <p:nvPr>
            <p:ph sz="half" idx="2"/>
          </p:nvPr>
        </p:nvSpPr>
        <p:spPr>
          <a:xfrm>
            <a:off x="4681538" y="1447800"/>
            <a:ext cx="4038600" cy="4525963"/>
          </a:xfrm>
        </p:spPr>
        <p:txBody>
          <a:bodyPr>
            <a:normAutofit lnSpcReduction="10000"/>
          </a:bodyPr>
          <a:lstStyle/>
          <a:p>
            <a:pPr eaLnBrk="1" hangingPunct="1">
              <a:buClr>
                <a:schemeClr val="accent2"/>
              </a:buClr>
              <a:buSzPct val="80000"/>
              <a:buFont typeface="Wingdings" charset="0"/>
              <a:buChar char="ü"/>
            </a:pPr>
            <a:r>
              <a:rPr lang="en-US" sz="2400">
                <a:solidFill>
                  <a:srgbClr val="FF0000"/>
                </a:solidFill>
                <a:latin typeface="Cambria" charset="0"/>
                <a:ea typeface="ＭＳ Ｐゴシック" charset="0"/>
                <a:cs typeface="Cambria" charset="0"/>
              </a:rPr>
              <a:t>Academic Skills Support: </a:t>
            </a:r>
          </a:p>
          <a:p>
            <a:pPr lvl="1" eaLnBrk="1" hangingPunct="1">
              <a:buSzPct val="80000"/>
              <a:buFont typeface="Wingdings" charset="0"/>
              <a:buChar char="ü"/>
            </a:pPr>
            <a:r>
              <a:rPr lang="en-US">
                <a:solidFill>
                  <a:srgbClr val="000000"/>
                </a:solidFill>
                <a:latin typeface="Cambria" charset="0"/>
                <a:ea typeface="ＭＳ Ｐゴシック" charset="0"/>
                <a:cs typeface="Cambria" charset="0"/>
              </a:rPr>
              <a:t>Organization/Homework planning support</a:t>
            </a:r>
          </a:p>
          <a:p>
            <a:pPr lvl="1" eaLnBrk="1" hangingPunct="1">
              <a:buSzPct val="80000"/>
              <a:buFont typeface="Wingdings" charset="0"/>
              <a:buChar char="ü"/>
            </a:pPr>
            <a:r>
              <a:rPr lang="en-US">
                <a:solidFill>
                  <a:srgbClr val="000000"/>
                </a:solidFill>
                <a:latin typeface="Cambria" charset="0"/>
                <a:ea typeface="ＭＳ Ｐゴシック" charset="0"/>
                <a:cs typeface="Cambria" charset="0"/>
              </a:rPr>
              <a:t>Homework completion club</a:t>
            </a:r>
          </a:p>
          <a:p>
            <a:pPr lvl="1" eaLnBrk="1" hangingPunct="1">
              <a:buSzPct val="80000"/>
              <a:buFont typeface="Wingdings" charset="0"/>
              <a:buChar char="ü"/>
            </a:pPr>
            <a:r>
              <a:rPr lang="en-US">
                <a:solidFill>
                  <a:srgbClr val="000000"/>
                </a:solidFill>
                <a:latin typeface="Cambria" charset="0"/>
                <a:ea typeface="ＭＳ Ｐゴシック" charset="0"/>
                <a:cs typeface="Cambria" charset="0"/>
              </a:rPr>
              <a:t>Tutoring</a:t>
            </a:r>
          </a:p>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24090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49225" y="1914525"/>
            <a:ext cx="4651375" cy="3748088"/>
          </a:xfrm>
          <a:prstGeom prst="triangl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grpSp>
        <p:nvGrpSpPr>
          <p:cNvPr id="87042" name="Group 7"/>
          <p:cNvGrpSpPr>
            <a:grpSpLocks/>
          </p:cNvGrpSpPr>
          <p:nvPr/>
        </p:nvGrpSpPr>
        <p:grpSpPr bwMode="auto">
          <a:xfrm>
            <a:off x="149225" y="228600"/>
            <a:ext cx="1196975" cy="1143000"/>
            <a:chOff x="846139" y="1439863"/>
            <a:chExt cx="4088088" cy="5842000"/>
          </a:xfrm>
        </p:grpSpPr>
        <p:sp>
          <p:nvSpPr>
            <p:cNvPr id="87047" name="AutoShape 2"/>
            <p:cNvSpPr>
              <a:spLocks noChangeArrowheads="1"/>
            </p:cNvSpPr>
            <p:nvPr/>
          </p:nvSpPr>
          <p:spPr bwMode="auto">
            <a:xfrm>
              <a:off x="846139" y="1439863"/>
              <a:ext cx="4088088" cy="5842000"/>
            </a:xfrm>
            <a:prstGeom prst="triangle">
              <a:avLst>
                <a:gd name="adj" fmla="val 50000"/>
              </a:avLst>
            </a:prstGeom>
            <a:solidFill>
              <a:srgbClr val="22E119"/>
            </a:solidFill>
            <a:ln w="9525">
              <a:solidFill>
                <a:schemeClr val="tx1"/>
              </a:solidFill>
              <a:miter lim="800000"/>
              <a:headEnd/>
              <a:tailEnd/>
            </a:ln>
          </p:spPr>
          <p:txBody>
            <a:bodyPr wrap="none" lIns="101595" tIns="50795" rIns="101595" bIns="50795" anchor="ctr"/>
            <a:lstStyle/>
            <a:p>
              <a:endParaRPr lang="en-US" sz="2700">
                <a:solidFill>
                  <a:srgbClr val="000000"/>
                </a:solidFill>
                <a:latin typeface="Comic Sans MS" charset="0"/>
              </a:endParaRPr>
            </a:p>
          </p:txBody>
        </p:sp>
        <p:sp>
          <p:nvSpPr>
            <p:cNvPr id="87048" name="AutoShape 3"/>
            <p:cNvSpPr>
              <a:spLocks noChangeArrowheads="1"/>
            </p:cNvSpPr>
            <p:nvPr/>
          </p:nvSpPr>
          <p:spPr bwMode="auto">
            <a:xfrm>
              <a:off x="2014065" y="1439863"/>
              <a:ext cx="1709565" cy="2403921"/>
            </a:xfrm>
            <a:prstGeom prst="triangle">
              <a:avLst>
                <a:gd name="adj" fmla="val 50000"/>
              </a:avLst>
            </a:prstGeom>
            <a:solidFill>
              <a:srgbClr val="FFFF00"/>
            </a:solidFill>
            <a:ln w="9525">
              <a:solidFill>
                <a:schemeClr val="tx1"/>
              </a:solidFill>
              <a:miter lim="800000"/>
              <a:headEnd/>
              <a:tailEnd/>
            </a:ln>
          </p:spPr>
          <p:txBody>
            <a:bodyPr wrap="none" lIns="101595" tIns="50795" rIns="101595" bIns="50795" anchor="ctr"/>
            <a:lstStyle/>
            <a:p>
              <a:endParaRPr lang="en-US" sz="2700">
                <a:solidFill>
                  <a:srgbClr val="000000"/>
                </a:solidFill>
                <a:latin typeface="Comic Sans MS" charset="0"/>
              </a:endParaRPr>
            </a:p>
          </p:txBody>
        </p:sp>
        <p:sp>
          <p:nvSpPr>
            <p:cNvPr id="87049" name="AutoShape 4"/>
            <p:cNvSpPr>
              <a:spLocks noChangeArrowheads="1"/>
            </p:cNvSpPr>
            <p:nvPr/>
          </p:nvSpPr>
          <p:spPr bwMode="auto">
            <a:xfrm>
              <a:off x="2460038" y="1439863"/>
              <a:ext cx="817618" cy="1152715"/>
            </a:xfrm>
            <a:prstGeom prst="triangle">
              <a:avLst>
                <a:gd name="adj" fmla="val 50000"/>
              </a:avLst>
            </a:prstGeom>
            <a:solidFill>
              <a:srgbClr val="FF0000"/>
            </a:solidFill>
            <a:ln w="9525">
              <a:solidFill>
                <a:schemeClr val="tx1"/>
              </a:solidFill>
              <a:miter lim="800000"/>
              <a:headEnd/>
              <a:tailEnd/>
            </a:ln>
          </p:spPr>
          <p:txBody>
            <a:bodyPr wrap="none" lIns="101595" tIns="50795" rIns="101595" bIns="50795" anchor="ctr"/>
            <a:lstStyle/>
            <a:p>
              <a:endParaRPr lang="en-US" sz="2700">
                <a:solidFill>
                  <a:srgbClr val="000000"/>
                </a:solidFill>
                <a:latin typeface="Comic Sans MS" charset="0"/>
              </a:endParaRPr>
            </a:p>
          </p:txBody>
        </p:sp>
      </p:grpSp>
      <p:sp>
        <p:nvSpPr>
          <p:cNvPr id="12" name="Curved Down Arrow 11"/>
          <p:cNvSpPr/>
          <p:nvPr/>
        </p:nvSpPr>
        <p:spPr>
          <a:xfrm rot="2480585">
            <a:off x="803275" y="490538"/>
            <a:ext cx="2392363" cy="723900"/>
          </a:xfrm>
          <a:prstGeom prst="curved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3" name="Freeform 12"/>
          <p:cNvSpPr/>
          <p:nvPr/>
        </p:nvSpPr>
        <p:spPr>
          <a:xfrm rot="19412340">
            <a:off x="454129" y="3882867"/>
            <a:ext cx="3186615" cy="923330"/>
          </a:xfrm>
          <a:custGeom>
            <a:avLst/>
            <a:gdLst>
              <a:gd name="connsiteX0" fmla="*/ 0 w 3302594"/>
              <a:gd name="connsiteY0" fmla="*/ 0 h 923330"/>
              <a:gd name="connsiteX1" fmla="*/ 3302594 w 3302594"/>
              <a:gd name="connsiteY1" fmla="*/ 0 h 923330"/>
              <a:gd name="connsiteX2" fmla="*/ 3302594 w 3302594"/>
              <a:gd name="connsiteY2" fmla="*/ 923330 h 923330"/>
              <a:gd name="connsiteX3" fmla="*/ 0 w 3302594"/>
              <a:gd name="connsiteY3" fmla="*/ 923330 h 923330"/>
              <a:gd name="connsiteX4" fmla="*/ 0 w 3302594"/>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594" h="923330">
                <a:moveTo>
                  <a:pt x="0" y="0"/>
                </a:moveTo>
                <a:lnTo>
                  <a:pt x="3302594" y="0"/>
                </a:lnTo>
                <a:lnTo>
                  <a:pt x="3302594" y="923330"/>
                </a:lnTo>
                <a:lnTo>
                  <a:pt x="0" y="923330"/>
                </a:lnTo>
                <a:lnTo>
                  <a:pt x="0" y="0"/>
                </a:lnTo>
                <a:close/>
              </a:path>
            </a:pathLst>
          </a:cu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5400" b="1" dirty="0">
                <a:ln w="11430"/>
                <a:effectLst>
                  <a:outerShdw blurRad="80000" dist="40000" dir="5040000" algn="tl">
                    <a:srgbClr val="000000">
                      <a:alpha val="30000"/>
                    </a:srgbClr>
                  </a:outerShdw>
                </a:effectLst>
                <a:latin typeface="+mn-lt"/>
                <a:ea typeface="+mn-ea"/>
                <a:cs typeface="+mn-cs"/>
              </a:rPr>
              <a:t>Intensive</a:t>
            </a:r>
          </a:p>
        </p:txBody>
      </p:sp>
      <p:sp>
        <p:nvSpPr>
          <p:cNvPr id="87045" name="Content Placeholder 2"/>
          <p:cNvSpPr txBox="1">
            <a:spLocks/>
          </p:cNvSpPr>
          <p:nvPr/>
        </p:nvSpPr>
        <p:spPr bwMode="auto">
          <a:xfrm>
            <a:off x="4800600" y="454025"/>
            <a:ext cx="3889375"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pPr>
            <a:r>
              <a:rPr lang="en-US" b="1"/>
              <a:t>INTENSIVE LEVEL</a:t>
            </a:r>
          </a:p>
          <a:p>
            <a:pPr eaLnBrk="1" hangingPunct="1">
              <a:spcBef>
                <a:spcPct val="20000"/>
              </a:spcBef>
              <a:buFont typeface="Arial" charset="0"/>
              <a:buChar char="•"/>
            </a:pPr>
            <a:r>
              <a:rPr lang="en-US"/>
              <a:t>Establish Intensive Team</a:t>
            </a:r>
          </a:p>
          <a:p>
            <a:pPr eaLnBrk="1" hangingPunct="1">
              <a:spcBef>
                <a:spcPct val="20000"/>
              </a:spcBef>
              <a:buFont typeface="Arial" charset="0"/>
              <a:buChar char="•"/>
            </a:pPr>
            <a:r>
              <a:rPr lang="en-US"/>
              <a:t>Establish SU Supports for the Intensive Level</a:t>
            </a:r>
          </a:p>
          <a:p>
            <a:pPr eaLnBrk="1" hangingPunct="1">
              <a:spcBef>
                <a:spcPct val="20000"/>
              </a:spcBef>
              <a:buFont typeface="Arial" charset="0"/>
              <a:buChar char="•"/>
            </a:pPr>
            <a:r>
              <a:rPr lang="en-US"/>
              <a:t>Establish SU and interagency</a:t>
            </a:r>
          </a:p>
          <a:p>
            <a:pPr eaLnBrk="1" hangingPunct="1">
              <a:spcBef>
                <a:spcPct val="20000"/>
              </a:spcBef>
              <a:buFont typeface="Arial" charset="0"/>
              <a:buChar char="•"/>
            </a:pPr>
            <a:r>
              <a:rPr lang="en-US"/>
              <a:t>Develop Capacity for Wraparound Supports</a:t>
            </a:r>
          </a:p>
          <a:p>
            <a:pPr eaLnBrk="1" hangingPunct="1">
              <a:spcBef>
                <a:spcPct val="20000"/>
              </a:spcBef>
              <a:buFont typeface="Arial" charset="0"/>
              <a:buChar char="•"/>
            </a:pPr>
            <a:endParaRPr lang="en-US"/>
          </a:p>
        </p:txBody>
      </p:sp>
      <p:sp>
        <p:nvSpPr>
          <p:cNvPr id="59398" name="TextBox 9"/>
          <p:cNvSpPr txBox="1">
            <a:spLocks noChangeArrowheads="1"/>
          </p:cNvSpPr>
          <p:nvPr/>
        </p:nvSpPr>
        <p:spPr bwMode="auto">
          <a:xfrm rot="-2136903">
            <a:off x="3641725" y="1914525"/>
            <a:ext cx="53816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pPr>
            <a:r>
              <a:rPr lang="en-US" sz="3200">
                <a:solidFill>
                  <a:srgbClr val="FF0000"/>
                </a:solidFill>
              </a:rPr>
              <a:t>Create comprehensive FBA/BIP</a:t>
            </a:r>
          </a:p>
        </p:txBody>
      </p:sp>
    </p:spTree>
    <p:extLst>
      <p:ext uri="{BB962C8B-B14F-4D97-AF65-F5344CB8AC3E}">
        <p14:creationId xmlns:p14="http://schemas.microsoft.com/office/powerpoint/2010/main" val="994816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anim calcmode="lin" valueType="num">
                                      <p:cBhvr>
                                        <p:cTn id="7" dur="500" fill="hold"/>
                                        <p:tgtEl>
                                          <p:spTgt spid="59398"/>
                                        </p:tgtEl>
                                        <p:attrNameLst>
                                          <p:attrName>ppt_w</p:attrName>
                                        </p:attrNameLst>
                                      </p:cBhvr>
                                      <p:tavLst>
                                        <p:tav tm="0">
                                          <p:val>
                                            <p:fltVal val="0"/>
                                          </p:val>
                                        </p:tav>
                                        <p:tav tm="100000">
                                          <p:val>
                                            <p:strVal val="#ppt_w"/>
                                          </p:val>
                                        </p:tav>
                                      </p:tavLst>
                                    </p:anim>
                                    <p:anim calcmode="lin" valueType="num">
                                      <p:cBhvr>
                                        <p:cTn id="8" dur="500" fill="hold"/>
                                        <p:tgtEl>
                                          <p:spTgt spid="59398"/>
                                        </p:tgtEl>
                                        <p:attrNameLst>
                                          <p:attrName>ppt_h</p:attrName>
                                        </p:attrNameLst>
                                      </p:cBhvr>
                                      <p:tavLst>
                                        <p:tav tm="0">
                                          <p:val>
                                            <p:fltVal val="0"/>
                                          </p:val>
                                        </p:tav>
                                        <p:tav tm="100000">
                                          <p:val>
                                            <p:strVal val="#ppt_h"/>
                                          </p:val>
                                        </p:tav>
                                      </p:tavLst>
                                    </p:anim>
                                    <p:animEffect transition="in" filter="fade">
                                      <p:cBhvr>
                                        <p:cTn id="9"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Isosceles Triangle 3"/>
          <p:cNvSpPr/>
          <p:nvPr/>
        </p:nvSpPr>
        <p:spPr>
          <a:xfrm flipH="1">
            <a:off x="304800" y="1457325"/>
            <a:ext cx="5562600" cy="4724400"/>
          </a:xfrm>
          <a:prstGeom prst="triangle">
            <a:avLst>
              <a:gd name="adj" fmla="val 50705"/>
            </a:avLst>
          </a:prstGeom>
          <a:solidFill>
            <a:schemeClr val="bg2">
              <a:lumMod val="20000"/>
              <a:lumOff val="80000"/>
            </a:schemeClr>
          </a:solidFill>
          <a:ln w="412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a:off x="1143000" y="5029200"/>
            <a:ext cx="388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09800" y="3352800"/>
            <a:ext cx="1676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9092" name="TextBox 20"/>
          <p:cNvSpPr txBox="1">
            <a:spLocks noChangeArrowheads="1"/>
          </p:cNvSpPr>
          <p:nvPr/>
        </p:nvSpPr>
        <p:spPr bwMode="auto">
          <a:xfrm>
            <a:off x="1447800" y="5257800"/>
            <a:ext cx="3352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b="1">
                <a:solidFill>
                  <a:srgbClr val="008000"/>
                </a:solidFill>
              </a:rPr>
              <a:t>School-wide Positive Behavioral Supports </a:t>
            </a:r>
          </a:p>
          <a:p>
            <a:pPr algn="ctr" eaLnBrk="1" hangingPunct="1"/>
            <a:r>
              <a:rPr lang="en-US" sz="1800" b="1">
                <a:solidFill>
                  <a:srgbClr val="008000"/>
                </a:solidFill>
              </a:rPr>
              <a:t>80% of Students</a:t>
            </a:r>
          </a:p>
        </p:txBody>
      </p:sp>
      <p:sp>
        <p:nvSpPr>
          <p:cNvPr id="89093" name="TextBox 21"/>
          <p:cNvSpPr txBox="1">
            <a:spLocks noChangeArrowheads="1"/>
          </p:cNvSpPr>
          <p:nvPr/>
        </p:nvSpPr>
        <p:spPr bwMode="auto">
          <a:xfrm>
            <a:off x="2133600" y="3429000"/>
            <a:ext cx="1828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b="1">
                <a:solidFill>
                  <a:srgbClr val="ECCB57"/>
                </a:solidFill>
                <a:latin typeface="Bookman Old Style" charset="0"/>
              </a:rPr>
              <a:t>Secondary Group Supports</a:t>
            </a:r>
          </a:p>
          <a:p>
            <a:pPr algn="ctr" eaLnBrk="1" hangingPunct="1"/>
            <a:r>
              <a:rPr lang="en-US" sz="1800" b="1">
                <a:solidFill>
                  <a:srgbClr val="ECCB57"/>
                </a:solidFill>
                <a:latin typeface="Bookman Old Style" charset="0"/>
              </a:rPr>
              <a:t>10-15% of Students</a:t>
            </a:r>
          </a:p>
        </p:txBody>
      </p:sp>
      <p:sp>
        <p:nvSpPr>
          <p:cNvPr id="89094" name="TextBox 32"/>
          <p:cNvSpPr txBox="1">
            <a:spLocks noChangeArrowheads="1"/>
          </p:cNvSpPr>
          <p:nvPr/>
        </p:nvSpPr>
        <p:spPr bwMode="auto">
          <a:xfrm>
            <a:off x="1981200" y="2209800"/>
            <a:ext cx="243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b="1">
                <a:solidFill>
                  <a:srgbClr val="C00000"/>
                </a:solidFill>
                <a:latin typeface="Bookman Old Style" charset="0"/>
              </a:rPr>
              <a:t>Individualized Supports</a:t>
            </a:r>
          </a:p>
          <a:p>
            <a:pPr algn="ctr" eaLnBrk="1" hangingPunct="1"/>
            <a:r>
              <a:rPr lang="en-US" sz="1800" b="1">
                <a:solidFill>
                  <a:srgbClr val="C00000"/>
                </a:solidFill>
                <a:latin typeface="Bookman Old Style" charset="0"/>
              </a:rPr>
              <a:t>5% of </a:t>
            </a:r>
          </a:p>
          <a:p>
            <a:pPr algn="ctr" eaLnBrk="1" hangingPunct="1"/>
            <a:r>
              <a:rPr lang="en-US" sz="1800" b="1">
                <a:solidFill>
                  <a:srgbClr val="C00000"/>
                </a:solidFill>
                <a:latin typeface="Bookman Old Style" charset="0"/>
              </a:rPr>
              <a:t>Students</a:t>
            </a:r>
          </a:p>
        </p:txBody>
      </p:sp>
      <p:sp>
        <p:nvSpPr>
          <p:cNvPr id="34" name="Oval 33"/>
          <p:cNvSpPr/>
          <p:nvPr/>
        </p:nvSpPr>
        <p:spPr>
          <a:xfrm>
            <a:off x="2286000" y="1828800"/>
            <a:ext cx="15240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ight Arrow 37"/>
          <p:cNvSpPr/>
          <p:nvPr/>
        </p:nvSpPr>
        <p:spPr>
          <a:xfrm rot="10800000">
            <a:off x="3886200" y="1263650"/>
            <a:ext cx="4267200" cy="2057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TextBox 38"/>
          <p:cNvSpPr txBox="1">
            <a:spLocks noChangeArrowheads="1"/>
          </p:cNvSpPr>
          <p:nvPr/>
        </p:nvSpPr>
        <p:spPr bwMode="auto">
          <a:xfrm>
            <a:off x="5029200" y="1836738"/>
            <a:ext cx="2743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Bookman Old Style" charset="0"/>
              </a:rPr>
              <a:t>Behavior Specialist responsible for 25 FBAs in school of 500</a:t>
            </a:r>
          </a:p>
        </p:txBody>
      </p:sp>
      <p:sp>
        <p:nvSpPr>
          <p:cNvPr id="41" name="Oval 40"/>
          <p:cNvSpPr/>
          <p:nvPr/>
        </p:nvSpPr>
        <p:spPr>
          <a:xfrm>
            <a:off x="1981200" y="3276600"/>
            <a:ext cx="2286000" cy="163036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ight Arrow 43"/>
          <p:cNvSpPr/>
          <p:nvPr/>
        </p:nvSpPr>
        <p:spPr>
          <a:xfrm rot="10800000">
            <a:off x="4114800" y="3124200"/>
            <a:ext cx="4419600" cy="1143000"/>
          </a:xfrm>
          <a:prstGeom prst="rightArrow">
            <a:avLst>
              <a:gd name="adj1" fmla="val 100000"/>
              <a:gd name="adj2"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TextBox 44"/>
          <p:cNvSpPr txBox="1">
            <a:spLocks noChangeArrowheads="1"/>
          </p:cNvSpPr>
          <p:nvPr/>
        </p:nvSpPr>
        <p:spPr bwMode="auto">
          <a:xfrm>
            <a:off x="4724400" y="3124200"/>
            <a:ext cx="3810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latin typeface="Bookman Old Style" charset="0"/>
              </a:rPr>
              <a:t>Personnel with </a:t>
            </a:r>
            <a:r>
              <a:rPr lang="ja-JP" altLang="en-US" sz="1400">
                <a:latin typeface="Bookman Old Style" charset="0"/>
              </a:rPr>
              <a:t>“</a:t>
            </a:r>
            <a:r>
              <a:rPr lang="en-US" altLang="ja-JP" sz="1400">
                <a:latin typeface="Bookman Old Style" charset="0"/>
              </a:rPr>
              <a:t>flexible</a:t>
            </a:r>
            <a:r>
              <a:rPr lang="ja-JP" altLang="en-US" sz="1400">
                <a:latin typeface="Bookman Old Style" charset="0"/>
              </a:rPr>
              <a:t>”</a:t>
            </a:r>
            <a:r>
              <a:rPr lang="en-US" altLang="ja-JP" sz="1400">
                <a:latin typeface="Bookman Old Style" charset="0"/>
              </a:rPr>
              <a:t> roles conduct proactive Simple FBA  to expand the scope of FBA, prevent intensive problem behaviors,  &amp; decrease reliance on specialist.</a:t>
            </a:r>
            <a:endParaRPr lang="en-US" sz="1400">
              <a:latin typeface="Bookman Old Style" charset="0"/>
            </a:endParaRPr>
          </a:p>
        </p:txBody>
      </p:sp>
      <p:sp>
        <p:nvSpPr>
          <p:cNvPr id="89101" name="Title 1"/>
          <p:cNvSpPr txBox="1">
            <a:spLocks/>
          </p:cNvSpPr>
          <p:nvPr/>
        </p:nvSpPr>
        <p:spPr bwMode="auto">
          <a:xfrm>
            <a:off x="474663" y="139700"/>
            <a:ext cx="8229600" cy="1143000"/>
          </a:xfrm>
          <a:prstGeom prst="rect">
            <a:avLst/>
          </a:prstGeom>
          <a:solidFill>
            <a:srgbClr val="FF6600">
              <a:alpha val="8196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400" dirty="0">
                <a:solidFill>
                  <a:srgbClr val="000000"/>
                </a:solidFill>
              </a:rPr>
              <a:t>FBA LOGIC MODEL</a:t>
            </a:r>
          </a:p>
          <a:p>
            <a:pPr algn="ctr" eaLnBrk="1" hangingPunct="1"/>
            <a:r>
              <a:rPr lang="en-US" sz="2600" dirty="0">
                <a:solidFill>
                  <a:srgbClr val="000000"/>
                </a:solidFill>
              </a:rPr>
              <a:t>Sheldon </a:t>
            </a:r>
            <a:r>
              <a:rPr lang="en-US" sz="2600" dirty="0" err="1">
                <a:solidFill>
                  <a:srgbClr val="000000"/>
                </a:solidFill>
              </a:rPr>
              <a:t>Loman</a:t>
            </a:r>
            <a:r>
              <a:rPr lang="en-US" sz="2600" dirty="0">
                <a:solidFill>
                  <a:srgbClr val="000000"/>
                </a:solidFill>
              </a:rPr>
              <a:t>, University of Oregon</a:t>
            </a:r>
          </a:p>
        </p:txBody>
      </p:sp>
    </p:spTree>
    <p:extLst>
      <p:ext uri="{BB962C8B-B14F-4D97-AF65-F5344CB8AC3E}">
        <p14:creationId xmlns:p14="http://schemas.microsoft.com/office/powerpoint/2010/main" val="1553993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1" nodeType="clickEffect">
                                  <p:stCondLst>
                                    <p:cond delay="0"/>
                                  </p:stCondLst>
                                  <p:childTnLst>
                                    <p:anim calcmode="lin" valueType="num">
                                      <p:cBhvr additive="base">
                                        <p:cTn id="30" dur="500"/>
                                        <p:tgtEl>
                                          <p:spTgt spid="39"/>
                                        </p:tgtEl>
                                        <p:attrNameLst>
                                          <p:attrName>ppt_x</p:attrName>
                                        </p:attrNameLst>
                                      </p:cBhvr>
                                      <p:tavLst>
                                        <p:tav tm="0">
                                          <p:val>
                                            <p:strVal val="ppt_x"/>
                                          </p:val>
                                        </p:tav>
                                        <p:tav tm="100000">
                                          <p:val>
                                            <p:strVal val="ppt_x"/>
                                          </p:val>
                                        </p:tav>
                                      </p:tavLst>
                                    </p:anim>
                                    <p:anim calcmode="lin" valueType="num">
                                      <p:cBhvr additive="base">
                                        <p:cTn id="31" dur="500"/>
                                        <p:tgtEl>
                                          <p:spTgt spid="39"/>
                                        </p:tgtEl>
                                        <p:attrNameLst>
                                          <p:attrName>ppt_y</p:attrName>
                                        </p:attrNameLst>
                                      </p:cBhvr>
                                      <p:tavLst>
                                        <p:tav tm="0">
                                          <p:val>
                                            <p:strVal val="ppt_y"/>
                                          </p:val>
                                        </p:tav>
                                        <p:tav tm="100000">
                                          <p:val>
                                            <p:strVal val="1+ppt_h/2"/>
                                          </p:val>
                                        </p:tav>
                                      </p:tavLst>
                                    </p:anim>
                                    <p:set>
                                      <p:cBhvr>
                                        <p:cTn id="32" dur="1" fill="hold">
                                          <p:stCondLst>
                                            <p:cond delay="499"/>
                                          </p:stCondLst>
                                        </p:cTn>
                                        <p:tgtEl>
                                          <p:spTgt spid="3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1" nodeType="clickEffect">
                                  <p:stCondLst>
                                    <p:cond delay="0"/>
                                  </p:stCondLst>
                                  <p:childTnLst>
                                    <p:anim calcmode="lin" valueType="num">
                                      <p:cBhvr additive="base">
                                        <p:cTn id="36" dur="500"/>
                                        <p:tgtEl>
                                          <p:spTgt spid="38"/>
                                        </p:tgtEl>
                                        <p:attrNameLst>
                                          <p:attrName>ppt_x</p:attrName>
                                        </p:attrNameLst>
                                      </p:cBhvr>
                                      <p:tavLst>
                                        <p:tav tm="0">
                                          <p:val>
                                            <p:strVal val="ppt_x"/>
                                          </p:val>
                                        </p:tav>
                                        <p:tav tm="100000">
                                          <p:val>
                                            <p:strVal val="ppt_x"/>
                                          </p:val>
                                        </p:tav>
                                      </p:tavLst>
                                    </p:anim>
                                    <p:anim calcmode="lin" valueType="num">
                                      <p:cBhvr additive="base">
                                        <p:cTn id="37" dur="500"/>
                                        <p:tgtEl>
                                          <p:spTgt spid="38"/>
                                        </p:tgtEl>
                                        <p:attrNameLst>
                                          <p:attrName>ppt_y</p:attrName>
                                        </p:attrNameLst>
                                      </p:cBhvr>
                                      <p:tavLst>
                                        <p:tav tm="0">
                                          <p:val>
                                            <p:strVal val="ppt_y"/>
                                          </p:val>
                                        </p:tav>
                                        <p:tav tm="100000">
                                          <p:val>
                                            <p:strVal val="1+ppt_h/2"/>
                                          </p:val>
                                        </p:tav>
                                      </p:tavLst>
                                    </p:anim>
                                    <p:set>
                                      <p:cBhvr>
                                        <p:cTn id="38" dur="1" fill="hold">
                                          <p:stCondLst>
                                            <p:cond delay="499"/>
                                          </p:stCondLst>
                                        </p:cTn>
                                        <p:tgtEl>
                                          <p:spTgt spid="38"/>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8" grpId="0" animBg="1"/>
      <p:bldP spid="38" grpId="1" animBg="1"/>
      <p:bldP spid="39" grpId="0"/>
      <p:bldP spid="39" grpId="1"/>
      <p:bldP spid="41" grpId="0" animBg="1"/>
      <p:bldP spid="44" grpId="0" animBg="1"/>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Who is Responsible for Conducting FBA/</a:t>
            </a:r>
            <a:r>
              <a:rPr lang="en-US" b="1" dirty="0" smtClean="0"/>
              <a:t>BSP </a:t>
            </a:r>
            <a:r>
              <a:rPr lang="en-US" b="1" dirty="0" smtClean="0"/>
              <a:t>in Your School?</a:t>
            </a:r>
            <a:endParaRPr lang="en-US" b="1" dirty="0"/>
          </a:p>
        </p:txBody>
      </p:sp>
      <p:sp>
        <p:nvSpPr>
          <p:cNvPr id="6" name="Content Placeholder 5"/>
          <p:cNvSpPr>
            <a:spLocks noGrp="1"/>
          </p:cNvSpPr>
          <p:nvPr>
            <p:ph idx="1"/>
          </p:nvPr>
        </p:nvSpPr>
        <p:spPr>
          <a:xfrm>
            <a:off x="457200" y="3090129"/>
            <a:ext cx="8229600" cy="1421838"/>
          </a:xfrm>
        </p:spPr>
        <p:txBody>
          <a:bodyPr/>
          <a:lstStyle/>
          <a:p>
            <a:pPr marL="0" indent="0" algn="ctr">
              <a:buNone/>
            </a:pPr>
            <a:r>
              <a:rPr lang="en-US" b="1" dirty="0" smtClean="0"/>
              <a:t>	</a:t>
            </a:r>
            <a:r>
              <a:rPr lang="en-US" sz="4000" b="1" dirty="0" smtClean="0"/>
              <a:t>How </a:t>
            </a:r>
            <a:r>
              <a:rPr lang="en-US" sz="4000" b="1" dirty="0" smtClean="0"/>
              <a:t>does someone access this FBA/</a:t>
            </a:r>
            <a:r>
              <a:rPr lang="en-US" sz="4000" b="1" dirty="0" smtClean="0"/>
              <a:t>BSP</a:t>
            </a:r>
            <a:r>
              <a:rPr lang="en-US" sz="4000" b="1" dirty="0" smtClean="0"/>
              <a:t>?</a:t>
            </a:r>
            <a:endParaRPr lang="en-US" sz="4000" b="1" dirty="0"/>
          </a:p>
        </p:txBody>
      </p:sp>
    </p:spTree>
    <p:extLst>
      <p:ext uri="{BB962C8B-B14F-4D97-AF65-F5344CB8AC3E}">
        <p14:creationId xmlns:p14="http://schemas.microsoft.com/office/powerpoint/2010/main" val="35895030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normAutofit fontScale="90000"/>
          </a:bodyPr>
          <a:lstStyle/>
          <a:p>
            <a:pPr eaLnBrk="1" hangingPunct="1"/>
            <a:r>
              <a:rPr lang="en-US" dirty="0">
                <a:solidFill>
                  <a:srgbClr val="000000"/>
                </a:solidFill>
                <a:latin typeface="Calibri" charset="0"/>
                <a:ea typeface="MS PGothic" charset="0"/>
              </a:rPr>
              <a:t/>
            </a:r>
            <a:br>
              <a:rPr lang="en-US" dirty="0">
                <a:solidFill>
                  <a:srgbClr val="000000"/>
                </a:solidFill>
                <a:latin typeface="Calibri" charset="0"/>
                <a:ea typeface="MS PGothic" charset="0"/>
              </a:rPr>
            </a:br>
            <a:r>
              <a:rPr lang="en-US" sz="4900" b="1" dirty="0">
                <a:solidFill>
                  <a:srgbClr val="000000"/>
                </a:solidFill>
                <a:latin typeface="Calibri" charset="0"/>
                <a:ea typeface="MS PGothic" charset="0"/>
              </a:rPr>
              <a:t>Requesting </a:t>
            </a:r>
            <a:r>
              <a:rPr lang="en-US" sz="4900" b="1" dirty="0" smtClean="0">
                <a:solidFill>
                  <a:srgbClr val="000000"/>
                </a:solidFill>
                <a:latin typeface="Calibri" charset="0"/>
                <a:ea typeface="MS PGothic" charset="0"/>
              </a:rPr>
              <a:t>an </a:t>
            </a:r>
            <a:r>
              <a:rPr lang="en-US" sz="4900" b="1" dirty="0">
                <a:solidFill>
                  <a:srgbClr val="000000"/>
                </a:solidFill>
                <a:latin typeface="Calibri" charset="0"/>
                <a:ea typeface="MS PGothic" charset="0"/>
              </a:rPr>
              <a:t>FBA </a:t>
            </a:r>
            <a:r>
              <a:rPr lang="en-US" dirty="0">
                <a:solidFill>
                  <a:srgbClr val="000000"/>
                </a:solidFill>
                <a:latin typeface="Calibri" charset="0"/>
                <a:ea typeface="MS PGothic" charset="0"/>
              </a:rPr>
              <a:t/>
            </a:r>
            <a:br>
              <a:rPr lang="en-US" dirty="0">
                <a:solidFill>
                  <a:srgbClr val="000000"/>
                </a:solidFill>
                <a:latin typeface="Calibri" charset="0"/>
                <a:ea typeface="MS PGothic" charset="0"/>
              </a:rPr>
            </a:br>
            <a:endParaRPr lang="en-US" dirty="0">
              <a:solidFill>
                <a:srgbClr val="000000"/>
              </a:solidFill>
              <a:latin typeface="Calibri" charset="0"/>
              <a:ea typeface="MS PGothic" charset="0"/>
            </a:endParaRPr>
          </a:p>
        </p:txBody>
      </p:sp>
      <p:sp>
        <p:nvSpPr>
          <p:cNvPr id="30723" name="Content Placeholder 2"/>
          <p:cNvSpPr>
            <a:spLocks noGrp="1"/>
          </p:cNvSpPr>
          <p:nvPr>
            <p:ph idx="1"/>
          </p:nvPr>
        </p:nvSpPr>
        <p:spPr>
          <a:xfrm>
            <a:off x="457200" y="1990574"/>
            <a:ext cx="8229600" cy="4135589"/>
          </a:xfrm>
        </p:spPr>
        <p:txBody>
          <a:bodyPr/>
          <a:lstStyle/>
          <a:p>
            <a:pPr eaLnBrk="1" hangingPunct="1">
              <a:lnSpc>
                <a:spcPct val="90000"/>
              </a:lnSpc>
            </a:pPr>
            <a:r>
              <a:rPr lang="en-US" dirty="0">
                <a:latin typeface="Calibri" charset="0"/>
                <a:ea typeface="MS PGothic" charset="0"/>
              </a:rPr>
              <a:t>Teachers &amp; school teams should be able to identify the system for requesting assistance </a:t>
            </a:r>
          </a:p>
          <a:p>
            <a:pPr eaLnBrk="1" hangingPunct="1">
              <a:lnSpc>
                <a:spcPct val="90000"/>
              </a:lnSpc>
              <a:buFont typeface="Arial" charset="0"/>
              <a:buNone/>
            </a:pPr>
            <a:endParaRPr lang="en-US" sz="2000" dirty="0">
              <a:latin typeface="Calibri" charset="0"/>
              <a:ea typeface="MS PGothic" charset="0"/>
            </a:endParaRPr>
          </a:p>
          <a:p>
            <a:pPr eaLnBrk="1" hangingPunct="1">
              <a:lnSpc>
                <a:spcPct val="90000"/>
              </a:lnSpc>
            </a:pPr>
            <a:r>
              <a:rPr lang="en-US" dirty="0">
                <a:latin typeface="Calibri" charset="0"/>
                <a:ea typeface="MS PGothic" charset="0"/>
              </a:rPr>
              <a:t> Teachers should be able to identify who to access assistance from</a:t>
            </a:r>
          </a:p>
          <a:p>
            <a:pPr eaLnBrk="1" hangingPunct="1">
              <a:lnSpc>
                <a:spcPct val="90000"/>
              </a:lnSpc>
              <a:buFont typeface="Arial" charset="0"/>
              <a:buNone/>
            </a:pPr>
            <a:endParaRPr lang="en-US" sz="2000" dirty="0">
              <a:latin typeface="Calibri" charset="0"/>
              <a:ea typeface="MS PGothic" charset="0"/>
            </a:endParaRPr>
          </a:p>
          <a:p>
            <a:pPr eaLnBrk="1" hangingPunct="1">
              <a:lnSpc>
                <a:spcPct val="90000"/>
              </a:lnSpc>
            </a:pPr>
            <a:r>
              <a:rPr lang="en-US" dirty="0">
                <a:latin typeface="Calibri" charset="0"/>
                <a:ea typeface="MS PGothic" charset="0"/>
              </a:rPr>
              <a:t>The targeted team (EST) will determine when </a:t>
            </a:r>
            <a:r>
              <a:rPr lang="en-US" dirty="0" smtClean="0">
                <a:latin typeface="Calibri" charset="0"/>
                <a:ea typeface="MS PGothic" charset="0"/>
              </a:rPr>
              <a:t>an </a:t>
            </a:r>
            <a:r>
              <a:rPr lang="en-US" dirty="0">
                <a:latin typeface="Calibri" charset="0"/>
                <a:ea typeface="MS PGothic" charset="0"/>
              </a:rPr>
              <a:t>FBA/</a:t>
            </a:r>
            <a:r>
              <a:rPr lang="en-US" dirty="0" smtClean="0">
                <a:latin typeface="Calibri" charset="0"/>
                <a:ea typeface="MS PGothic" charset="0"/>
              </a:rPr>
              <a:t>BSP </a:t>
            </a:r>
            <a:r>
              <a:rPr lang="en-US" dirty="0">
                <a:latin typeface="Calibri" charset="0"/>
                <a:ea typeface="MS PGothic" charset="0"/>
              </a:rPr>
              <a:t>referral is necessary based on data</a:t>
            </a:r>
          </a:p>
          <a:p>
            <a:pPr eaLnBrk="1" hangingPunct="1">
              <a:lnSpc>
                <a:spcPct val="90000"/>
              </a:lnSpc>
            </a:pPr>
            <a:endParaRPr lang="en-US" dirty="0">
              <a:latin typeface="Calibri" charset="0"/>
              <a:ea typeface="MS PGothic" charset="0"/>
            </a:endParaRPr>
          </a:p>
          <a:p>
            <a:pPr eaLnBrk="1" hangingPunct="1">
              <a:lnSpc>
                <a:spcPct val="90000"/>
              </a:lnSpc>
              <a:buFont typeface="Arial" charset="0"/>
              <a:buNone/>
            </a:pPr>
            <a:endParaRPr lang="en-US" dirty="0">
              <a:latin typeface="Calibri" charset="0"/>
              <a:ea typeface="MS PGothic" charset="0"/>
            </a:endParaRPr>
          </a:p>
          <a:p>
            <a:pPr algn="ctr" eaLnBrk="1" hangingPunct="1">
              <a:lnSpc>
                <a:spcPct val="90000"/>
              </a:lnSpc>
              <a:buFont typeface="Arial" charset="0"/>
              <a:buNone/>
            </a:pPr>
            <a:endParaRPr lang="en-US" dirty="0">
              <a:solidFill>
                <a:srgbClr val="922223"/>
              </a:solidFill>
              <a:latin typeface="Calibri" charset="0"/>
              <a:ea typeface="MS PGothic" charset="0"/>
            </a:endParaRPr>
          </a:p>
          <a:p>
            <a:pPr eaLnBrk="1" hangingPunct="1">
              <a:lnSpc>
                <a:spcPct val="90000"/>
              </a:lnSpc>
              <a:buFont typeface="Arial" charset="0"/>
              <a:buNone/>
            </a:pPr>
            <a:endParaRPr lang="en-US" dirty="0">
              <a:latin typeface="Calibri" charset="0"/>
              <a:ea typeface="MS PGothic" charset="0"/>
            </a:endParaRPr>
          </a:p>
          <a:p>
            <a:pPr eaLnBrk="1" hangingPunct="1">
              <a:lnSpc>
                <a:spcPct val="90000"/>
              </a:lnSpc>
              <a:buFont typeface="Arial" charset="0"/>
              <a:buNone/>
            </a:pPr>
            <a:endParaRPr lang="en-US" dirty="0">
              <a:latin typeface="Calibri" charset="0"/>
              <a:ea typeface="MS PGothic" charset="0"/>
            </a:endParaRPr>
          </a:p>
        </p:txBody>
      </p:sp>
    </p:spTree>
    <p:extLst>
      <p:ext uri="{BB962C8B-B14F-4D97-AF65-F5344CB8AC3E}">
        <p14:creationId xmlns:p14="http://schemas.microsoft.com/office/powerpoint/2010/main" val="279779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20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fade">
                                      <p:cBhvr>
                                        <p:cTn id="12" dur="2000"/>
                                        <p:tgtEl>
                                          <p:spTgt spid="307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animEffect transition="in" filter="fade">
                                      <p:cBhvr>
                                        <p:cTn id="17" dur="20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title"/>
          </p:nvPr>
        </p:nvSpPr>
        <p:spPr/>
        <p:txBody>
          <a:bodyPr/>
          <a:lstStyle/>
          <a:p>
            <a:pPr eaLnBrk="1" hangingPunct="1"/>
            <a:r>
              <a:rPr lang="en-US" b="1" dirty="0">
                <a:solidFill>
                  <a:srgbClr val="B60202"/>
                </a:solidFill>
                <a:latin typeface="Calibri" charset="0"/>
                <a:ea typeface="MS PGothic" charset="0"/>
              </a:rPr>
              <a:t>ACTIVITY </a:t>
            </a:r>
            <a:r>
              <a:rPr lang="en-US" b="1" dirty="0" smtClean="0">
                <a:solidFill>
                  <a:srgbClr val="B60202"/>
                </a:solidFill>
                <a:latin typeface="Calibri" charset="0"/>
                <a:ea typeface="MS PGothic" charset="0"/>
              </a:rPr>
              <a:t>1:</a:t>
            </a:r>
            <a:endParaRPr lang="en-US" b="1" dirty="0">
              <a:solidFill>
                <a:srgbClr val="B60202"/>
              </a:solidFill>
              <a:latin typeface="Calibri" charset="0"/>
              <a:ea typeface="MS PGothic" charset="0"/>
            </a:endParaRPr>
          </a:p>
        </p:txBody>
      </p:sp>
      <p:sp>
        <p:nvSpPr>
          <p:cNvPr id="45058" name="Vertical Text Placeholder 4"/>
          <p:cNvSpPr>
            <a:spLocks noGrp="1"/>
          </p:cNvSpPr>
          <p:nvPr>
            <p:ph idx="1"/>
          </p:nvPr>
        </p:nvSpPr>
        <p:spPr>
          <a:xfrm>
            <a:off x="457200" y="2362201"/>
            <a:ext cx="8229600" cy="2324100"/>
          </a:xfrm>
        </p:spPr>
        <p:txBody>
          <a:bodyPr>
            <a:normAutofit/>
          </a:bodyPr>
          <a:lstStyle/>
          <a:p>
            <a:pPr eaLnBrk="1" hangingPunct="1">
              <a:buFont typeface="Arial" charset="0"/>
              <a:buNone/>
            </a:pPr>
            <a:r>
              <a:rPr lang="en-US" dirty="0" smtClean="0">
                <a:latin typeface="Calibri" charset="0"/>
                <a:ea typeface="MS PGothic" charset="0"/>
              </a:rPr>
              <a:t>Using the questions in the workbook, review/develop your school’s process for accessing an FBA/</a:t>
            </a:r>
            <a:r>
              <a:rPr lang="en-US" dirty="0" smtClean="0">
                <a:latin typeface="Calibri" charset="0"/>
                <a:ea typeface="MS PGothic" charset="0"/>
              </a:rPr>
              <a:t>BSP</a:t>
            </a:r>
            <a:endParaRPr lang="en-US" dirty="0" smtClean="0">
              <a:latin typeface="Calibri" charset="0"/>
              <a:ea typeface="MS PGothic" charset="0"/>
            </a:endParaRPr>
          </a:p>
          <a:p>
            <a:pPr eaLnBrk="1" hangingPunct="1">
              <a:buFont typeface="Arial" charset="0"/>
              <a:buNone/>
            </a:pPr>
            <a:r>
              <a:rPr lang="en-US" dirty="0" smtClean="0">
                <a:latin typeface="Calibri" charset="0"/>
                <a:ea typeface="MS PGothic" charset="0"/>
              </a:rPr>
              <a:t> </a:t>
            </a:r>
            <a:endParaRPr lang="en-US" dirty="0">
              <a:latin typeface="Calibri" charset="0"/>
              <a:ea typeface="MS PGothic" charset="0"/>
            </a:endParaRPr>
          </a:p>
          <a:p>
            <a:pPr eaLnBrk="1" hangingPunct="1">
              <a:buFont typeface="Arial" charset="0"/>
              <a:buNone/>
            </a:pPr>
            <a:endParaRPr lang="en-US" sz="4000" dirty="0">
              <a:solidFill>
                <a:srgbClr val="000000"/>
              </a:solidFill>
              <a:latin typeface="Calibri" charset="0"/>
              <a:ea typeface="MS PGothic" charset="0"/>
            </a:endParaRPr>
          </a:p>
          <a:p>
            <a:pPr algn="ctr" eaLnBrk="1" hangingPunct="1">
              <a:buFont typeface="Arial" charset="0"/>
              <a:buNone/>
            </a:pPr>
            <a:endParaRPr lang="en-US" sz="4000" dirty="0">
              <a:solidFill>
                <a:srgbClr val="0000FF"/>
              </a:solidFill>
              <a:latin typeface="Calibri" charset="0"/>
              <a:ea typeface="MS PGothic" charset="0"/>
            </a:endParaRPr>
          </a:p>
        </p:txBody>
      </p:sp>
    </p:spTree>
    <p:extLst>
      <p:ext uri="{BB962C8B-B14F-4D97-AF65-F5344CB8AC3E}">
        <p14:creationId xmlns:p14="http://schemas.microsoft.com/office/powerpoint/2010/main" val="27599159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7622"/>
          </a:xfrm>
        </p:spPr>
        <p:txBody>
          <a:bodyPr/>
          <a:lstStyle/>
          <a:p>
            <a:r>
              <a:rPr lang="en-US" b="1" dirty="0" smtClean="0"/>
              <a:t>D.A.S.H.</a:t>
            </a:r>
            <a:endParaRPr lang="en-US" b="1" dirty="0"/>
          </a:p>
        </p:txBody>
      </p:sp>
      <p:sp>
        <p:nvSpPr>
          <p:cNvPr id="3" name="Content Placeholder 2"/>
          <p:cNvSpPr>
            <a:spLocks noGrp="1"/>
          </p:cNvSpPr>
          <p:nvPr>
            <p:ph idx="1"/>
          </p:nvPr>
        </p:nvSpPr>
        <p:spPr>
          <a:xfrm>
            <a:off x="457200" y="1364966"/>
            <a:ext cx="8414304" cy="5175490"/>
          </a:xfrm>
          <a:ln w="57150" cmpd="sng">
            <a:solidFill>
              <a:srgbClr val="008000"/>
            </a:solidFill>
          </a:ln>
        </p:spPr>
        <p:txBody>
          <a:bodyPr>
            <a:normAutofit fontScale="92500" lnSpcReduction="10000"/>
          </a:bodyPr>
          <a:lstStyle/>
          <a:p>
            <a:r>
              <a:rPr lang="en-US" sz="4000" b="1" u="sng" dirty="0" smtClean="0">
                <a:solidFill>
                  <a:srgbClr val="B60202"/>
                </a:solidFill>
              </a:rPr>
              <a:t>D</a:t>
            </a:r>
            <a:r>
              <a:rPr lang="en-US" sz="2600" dirty="0" smtClean="0"/>
              <a:t>efine behavior in observable and measurable terms</a:t>
            </a:r>
          </a:p>
          <a:p>
            <a:r>
              <a:rPr lang="en-US" sz="4000" b="1" u="sng" dirty="0" smtClean="0">
                <a:solidFill>
                  <a:srgbClr val="B60202"/>
                </a:solidFill>
              </a:rPr>
              <a:t>A</a:t>
            </a:r>
            <a:r>
              <a:rPr lang="en-US" sz="2600" dirty="0" smtClean="0"/>
              <a:t>sk about behavior by interviewing staff and student</a:t>
            </a:r>
          </a:p>
          <a:p>
            <a:pPr marL="0" indent="0">
              <a:buNone/>
            </a:pPr>
            <a:r>
              <a:rPr lang="en-US" sz="2600" dirty="0"/>
              <a:t>	</a:t>
            </a:r>
            <a:r>
              <a:rPr lang="en-US" sz="2600" dirty="0" smtClean="0"/>
              <a:t>	specify routines </a:t>
            </a:r>
            <a:r>
              <a:rPr lang="en-US" sz="2600" dirty="0" smtClean="0">
                <a:solidFill>
                  <a:srgbClr val="B60202"/>
                </a:solidFill>
              </a:rPr>
              <a:t>where</a:t>
            </a:r>
            <a:r>
              <a:rPr lang="en-US" sz="2600" dirty="0" smtClean="0"/>
              <a:t> &amp; </a:t>
            </a:r>
            <a:r>
              <a:rPr lang="en-US" sz="2600" dirty="0" smtClean="0">
                <a:solidFill>
                  <a:srgbClr val="B60202"/>
                </a:solidFill>
              </a:rPr>
              <a:t>when</a:t>
            </a:r>
            <a:r>
              <a:rPr lang="en-US" sz="2600" dirty="0" smtClean="0"/>
              <a:t> behavior occurs</a:t>
            </a:r>
          </a:p>
          <a:p>
            <a:pPr marL="0" indent="0">
              <a:buNone/>
            </a:pPr>
            <a:r>
              <a:rPr lang="en-US" sz="2600" dirty="0"/>
              <a:t>	</a:t>
            </a:r>
            <a:r>
              <a:rPr lang="en-US" sz="2600" dirty="0" smtClean="0"/>
              <a:t>	summarize </a:t>
            </a:r>
            <a:r>
              <a:rPr lang="en-US" sz="2600" dirty="0" smtClean="0">
                <a:solidFill>
                  <a:srgbClr val="B60202"/>
                </a:solidFill>
              </a:rPr>
              <a:t>where</a:t>
            </a:r>
            <a:r>
              <a:rPr lang="en-US" sz="2600" dirty="0" smtClean="0"/>
              <a:t>, </a:t>
            </a:r>
            <a:r>
              <a:rPr lang="en-US" sz="2600" dirty="0" smtClean="0">
                <a:solidFill>
                  <a:srgbClr val="B60202"/>
                </a:solidFill>
              </a:rPr>
              <a:t>when</a:t>
            </a:r>
            <a:r>
              <a:rPr lang="en-US" sz="2600" dirty="0" smtClean="0"/>
              <a:t>, and </a:t>
            </a:r>
            <a:r>
              <a:rPr lang="en-US" sz="2600" dirty="0" smtClean="0">
                <a:solidFill>
                  <a:srgbClr val="B60202"/>
                </a:solidFill>
              </a:rPr>
              <a:t>why</a:t>
            </a:r>
            <a:r>
              <a:rPr lang="en-US" sz="2600" dirty="0" smtClean="0"/>
              <a:t> behavior occurs</a:t>
            </a:r>
          </a:p>
          <a:p>
            <a:r>
              <a:rPr lang="en-US" sz="4000" b="1" u="sng" dirty="0">
                <a:solidFill>
                  <a:srgbClr val="B60202"/>
                </a:solidFill>
              </a:rPr>
              <a:t>S</a:t>
            </a:r>
            <a:r>
              <a:rPr lang="en-US" sz="2600" dirty="0"/>
              <a:t>ee the </a:t>
            </a:r>
            <a:r>
              <a:rPr lang="en-US" sz="2600" dirty="0" smtClean="0"/>
              <a:t>behavior</a:t>
            </a:r>
          </a:p>
          <a:p>
            <a:pPr marL="0" indent="0">
              <a:buNone/>
            </a:pPr>
            <a:r>
              <a:rPr lang="en-US" sz="2600" dirty="0"/>
              <a:t>	</a:t>
            </a:r>
            <a:r>
              <a:rPr lang="en-US" sz="2600" dirty="0" smtClean="0"/>
              <a:t>	observe the behavior during routines specified</a:t>
            </a:r>
          </a:p>
          <a:p>
            <a:pPr marL="0" indent="0">
              <a:buNone/>
            </a:pPr>
            <a:r>
              <a:rPr lang="en-US" sz="2600" dirty="0"/>
              <a:t>	</a:t>
            </a:r>
            <a:r>
              <a:rPr lang="en-US" sz="2600" dirty="0" smtClean="0"/>
              <a:t>	observe to verify summary from interviews</a:t>
            </a:r>
            <a:endParaRPr lang="en-US" sz="2600" dirty="0"/>
          </a:p>
          <a:p>
            <a:r>
              <a:rPr lang="en-US" sz="4000" b="1" u="sng" dirty="0">
                <a:solidFill>
                  <a:srgbClr val="B60202"/>
                </a:solidFill>
              </a:rPr>
              <a:t>H</a:t>
            </a:r>
            <a:r>
              <a:rPr lang="en-US" sz="2600" dirty="0"/>
              <a:t>ypothesize</a:t>
            </a:r>
          </a:p>
          <a:p>
            <a:pPr marL="0" indent="0">
              <a:buNone/>
            </a:pPr>
            <a:r>
              <a:rPr lang="en-US" sz="2600" dirty="0" smtClean="0"/>
              <a:t>		a final summary of </a:t>
            </a:r>
            <a:r>
              <a:rPr lang="en-US" sz="2600" dirty="0" smtClean="0">
                <a:solidFill>
                  <a:srgbClr val="B60202"/>
                </a:solidFill>
              </a:rPr>
              <a:t>where</a:t>
            </a:r>
            <a:r>
              <a:rPr lang="en-US" sz="2600" dirty="0" smtClean="0"/>
              <a:t>, </a:t>
            </a:r>
            <a:r>
              <a:rPr lang="en-US" sz="2600" dirty="0" smtClean="0">
                <a:solidFill>
                  <a:srgbClr val="B60202"/>
                </a:solidFill>
              </a:rPr>
              <a:t>when</a:t>
            </a:r>
            <a:r>
              <a:rPr lang="en-US" sz="2600" dirty="0" smtClean="0"/>
              <a:t>, and </a:t>
            </a:r>
            <a:r>
              <a:rPr lang="en-US" sz="2600" dirty="0" smtClean="0">
                <a:solidFill>
                  <a:srgbClr val="B60202"/>
                </a:solidFill>
              </a:rPr>
              <a:t>why</a:t>
            </a:r>
            <a:r>
              <a:rPr lang="en-US" sz="2600" dirty="0" smtClean="0"/>
              <a:t> behaviors 				occur</a:t>
            </a:r>
            <a:endParaRPr lang="en-US" sz="2600" dirty="0"/>
          </a:p>
        </p:txBody>
      </p:sp>
      <p:cxnSp>
        <p:nvCxnSpPr>
          <p:cNvPr id="5" name="Straight Connector 4"/>
          <p:cNvCxnSpPr/>
          <p:nvPr/>
        </p:nvCxnSpPr>
        <p:spPr>
          <a:xfrm>
            <a:off x="3279424" y="1099555"/>
            <a:ext cx="2521175" cy="0"/>
          </a:xfrm>
          <a:prstGeom prst="line">
            <a:avLst/>
          </a:prstGeom>
          <a:ln w="57150" cmpd="sng">
            <a:solidFill>
              <a:srgbClr val="006301"/>
            </a:solidFill>
          </a:ln>
        </p:spPr>
        <p:style>
          <a:lnRef idx="2">
            <a:schemeClr val="accent1"/>
          </a:lnRef>
          <a:fillRef idx="0">
            <a:schemeClr val="accent1"/>
          </a:fillRef>
          <a:effectRef idx="1">
            <a:schemeClr val="accent1"/>
          </a:effectRef>
          <a:fontRef idx="minor">
            <a:schemeClr val="tx1"/>
          </a:fontRef>
        </p:style>
      </p:cxnSp>
      <p:sp>
        <p:nvSpPr>
          <p:cNvPr id="13" name="Down Arrow 12"/>
          <p:cNvSpPr/>
          <p:nvPr/>
        </p:nvSpPr>
        <p:spPr>
          <a:xfrm rot="1262758">
            <a:off x="1042591" y="274638"/>
            <a:ext cx="625555" cy="1241989"/>
          </a:xfrm>
          <a:prstGeom prst="downArrow">
            <a:avLst/>
          </a:prstGeom>
          <a:solidFill>
            <a:srgbClr val="008000"/>
          </a:solidFill>
          <a:ln>
            <a:solidFill>
              <a:srgbClr val="FFCA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5454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827"/>
            <a:ext cx="8229600" cy="2237025"/>
          </a:xfrm>
        </p:spPr>
        <p:txBody>
          <a:bodyPr>
            <a:normAutofit fontScale="90000"/>
          </a:bodyPr>
          <a:lstStyle/>
          <a:p>
            <a:r>
              <a:rPr lang="en-US" sz="6600" b="1" u="sng" dirty="0" smtClean="0">
                <a:solidFill>
                  <a:srgbClr val="B60202"/>
                </a:solidFill>
              </a:rPr>
              <a:t>D</a:t>
            </a:r>
            <a:r>
              <a:rPr lang="en-US" b="1" dirty="0" smtClean="0">
                <a:solidFill>
                  <a:srgbClr val="B60202"/>
                </a:solidFill>
              </a:rPr>
              <a:t>efining </a:t>
            </a:r>
            <a:br>
              <a:rPr lang="en-US" b="1" dirty="0" smtClean="0">
                <a:solidFill>
                  <a:srgbClr val="B60202"/>
                </a:solidFill>
              </a:rPr>
            </a:br>
            <a:r>
              <a:rPr lang="en-US" b="1" dirty="0" smtClean="0">
                <a:solidFill>
                  <a:srgbClr val="B60202"/>
                </a:solidFill>
              </a:rPr>
              <a:t>and </a:t>
            </a:r>
            <a:br>
              <a:rPr lang="en-US" b="1" dirty="0" smtClean="0">
                <a:solidFill>
                  <a:srgbClr val="B60202"/>
                </a:solidFill>
              </a:rPr>
            </a:br>
            <a:r>
              <a:rPr lang="en-US" b="1" dirty="0" smtClean="0">
                <a:solidFill>
                  <a:srgbClr val="B60202"/>
                </a:solidFill>
              </a:rPr>
              <a:t>Understanding Behavior</a:t>
            </a:r>
            <a:endParaRPr lang="en-US" b="1" dirty="0">
              <a:solidFill>
                <a:srgbClr val="B60202"/>
              </a:solidFill>
            </a:endParaRPr>
          </a:p>
        </p:txBody>
      </p:sp>
    </p:spTree>
    <p:extLst>
      <p:ext uri="{BB962C8B-B14F-4D97-AF65-F5344CB8AC3E}">
        <p14:creationId xmlns:p14="http://schemas.microsoft.com/office/powerpoint/2010/main" val="15213087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274638"/>
            <a:ext cx="8229600" cy="919706"/>
          </a:xfrm>
        </p:spPr>
        <p:txBody>
          <a:bodyPr/>
          <a:lstStyle/>
          <a:p>
            <a:pPr eaLnBrk="1" hangingPunct="1">
              <a:defRPr/>
            </a:pPr>
            <a:r>
              <a:rPr lang="en-US" altLang="en-US" b="1" dirty="0" smtClean="0"/>
              <a:t>Learning Objectives</a:t>
            </a:r>
          </a:p>
        </p:txBody>
      </p:sp>
      <p:sp>
        <p:nvSpPr>
          <p:cNvPr id="44034" name="Content Placeholder 2"/>
          <p:cNvSpPr>
            <a:spLocks noGrp="1"/>
          </p:cNvSpPr>
          <p:nvPr>
            <p:ph idx="1"/>
          </p:nvPr>
        </p:nvSpPr>
        <p:spPr>
          <a:xfrm>
            <a:off x="457200" y="1402880"/>
            <a:ext cx="8229600" cy="4985913"/>
          </a:xfrm>
        </p:spPr>
        <p:txBody>
          <a:bodyPr>
            <a:normAutofit fontScale="92500" lnSpcReduction="10000"/>
          </a:bodyPr>
          <a:lstStyle/>
          <a:p>
            <a:pPr eaLnBrk="1" hangingPunct="1">
              <a:buFontTx/>
              <a:buNone/>
              <a:defRPr/>
            </a:pPr>
            <a:r>
              <a:rPr lang="en-US" sz="2400" b="1" u="sng" dirty="0">
                <a:solidFill>
                  <a:srgbClr val="000000"/>
                </a:solidFill>
                <a:latin typeface="Arial" charset="0"/>
                <a:ea typeface="MS PGothic" charset="0"/>
                <a:cs typeface="Arial" charset="0"/>
              </a:rPr>
              <a:t>Day One</a:t>
            </a:r>
            <a:r>
              <a:rPr lang="en-US" sz="2400" b="1" u="sng" dirty="0" smtClean="0">
                <a:solidFill>
                  <a:srgbClr val="000000"/>
                </a:solidFill>
                <a:latin typeface="Arial" charset="0"/>
                <a:ea typeface="MS PGothic" charset="0"/>
                <a:cs typeface="Arial" charset="0"/>
              </a:rPr>
              <a:t>:</a:t>
            </a:r>
          </a:p>
          <a:p>
            <a:pPr eaLnBrk="1" hangingPunct="1">
              <a:buFontTx/>
              <a:buNone/>
              <a:defRPr/>
            </a:pPr>
            <a:endParaRPr lang="en-US" sz="1100" b="1" u="sng" dirty="0">
              <a:solidFill>
                <a:srgbClr val="000000"/>
              </a:solidFill>
              <a:latin typeface="Arial" charset="0"/>
              <a:ea typeface="MS PGothic" charset="0"/>
              <a:cs typeface="Arial" charset="0"/>
            </a:endParaRPr>
          </a:p>
          <a:p>
            <a:pPr eaLnBrk="1" hangingPunct="1">
              <a:defRPr/>
            </a:pPr>
            <a:r>
              <a:rPr lang="en-US" sz="2400" dirty="0">
                <a:solidFill>
                  <a:srgbClr val="000000"/>
                </a:solidFill>
                <a:latin typeface="Arial" charset="0"/>
                <a:ea typeface="MS PGothic" charset="0"/>
                <a:cs typeface="Arial" charset="0"/>
              </a:rPr>
              <a:t>Understand the concepts of </a:t>
            </a:r>
            <a:r>
              <a:rPr lang="ja-JP" altLang="en-US" sz="2400" dirty="0">
                <a:solidFill>
                  <a:srgbClr val="000000"/>
                </a:solidFill>
                <a:latin typeface="Arial" charset="0"/>
                <a:ea typeface="MS PGothic" charset="0"/>
                <a:cs typeface="Arial" charset="0"/>
              </a:rPr>
              <a:t>“</a:t>
            </a:r>
            <a:r>
              <a:rPr lang="en-US" altLang="ja-JP" sz="2400" dirty="0">
                <a:solidFill>
                  <a:srgbClr val="000000"/>
                </a:solidFill>
                <a:latin typeface="Arial" charset="0"/>
                <a:ea typeface="MS PGothic" charset="0"/>
                <a:cs typeface="Arial" charset="0"/>
              </a:rPr>
              <a:t>function</a:t>
            </a:r>
            <a:r>
              <a:rPr lang="ja-JP" altLang="en-US" sz="2400" dirty="0">
                <a:solidFill>
                  <a:srgbClr val="000000"/>
                </a:solidFill>
                <a:latin typeface="Arial" charset="0"/>
                <a:ea typeface="MS PGothic" charset="0"/>
                <a:cs typeface="Arial" charset="0"/>
              </a:rPr>
              <a:t>”</a:t>
            </a:r>
            <a:r>
              <a:rPr lang="en-US" altLang="ja-JP" sz="2400" dirty="0">
                <a:solidFill>
                  <a:srgbClr val="000000"/>
                </a:solidFill>
                <a:latin typeface="Arial" charset="0"/>
                <a:ea typeface="MS PGothic" charset="0"/>
                <a:cs typeface="Arial" charset="0"/>
              </a:rPr>
              <a:t> and “functional behavior assessment” </a:t>
            </a:r>
            <a:endParaRPr lang="en-US" altLang="ja-JP" sz="2400" dirty="0" smtClean="0">
              <a:solidFill>
                <a:srgbClr val="000000"/>
              </a:solidFill>
              <a:latin typeface="Arial" charset="0"/>
              <a:ea typeface="MS PGothic" charset="0"/>
              <a:cs typeface="Arial" charset="0"/>
            </a:endParaRPr>
          </a:p>
          <a:p>
            <a:pPr marL="0" indent="0" eaLnBrk="1" hangingPunct="1">
              <a:buNone/>
              <a:defRPr/>
            </a:pPr>
            <a:endParaRPr lang="en-US" altLang="ja-JP" sz="1100" dirty="0">
              <a:solidFill>
                <a:srgbClr val="000000"/>
              </a:solidFill>
              <a:latin typeface="Arial" charset="0"/>
              <a:ea typeface="MS PGothic" charset="0"/>
              <a:cs typeface="Arial" charset="0"/>
            </a:endParaRPr>
          </a:p>
          <a:p>
            <a:pPr eaLnBrk="1" hangingPunct="1">
              <a:defRPr/>
            </a:pPr>
            <a:r>
              <a:rPr lang="en-US" sz="2400" dirty="0">
                <a:solidFill>
                  <a:srgbClr val="000000"/>
                </a:solidFill>
                <a:latin typeface="Arial" charset="0"/>
                <a:ea typeface="MS PGothic" charset="0"/>
                <a:cs typeface="Arial" charset="0"/>
              </a:rPr>
              <a:t>Consider how FBA/</a:t>
            </a:r>
            <a:r>
              <a:rPr lang="en-US" sz="2400" dirty="0" smtClean="0">
                <a:solidFill>
                  <a:srgbClr val="000000"/>
                </a:solidFill>
                <a:latin typeface="Arial" charset="0"/>
                <a:ea typeface="MS PGothic" charset="0"/>
                <a:cs typeface="Arial" charset="0"/>
              </a:rPr>
              <a:t>BSP </a:t>
            </a:r>
            <a:r>
              <a:rPr lang="en-US" sz="2400" dirty="0">
                <a:solidFill>
                  <a:srgbClr val="000000"/>
                </a:solidFill>
                <a:latin typeface="Arial" charset="0"/>
                <a:ea typeface="MS PGothic" charset="0"/>
                <a:cs typeface="Arial" charset="0"/>
              </a:rPr>
              <a:t>fits within a multi-tiered system of </a:t>
            </a:r>
            <a:r>
              <a:rPr lang="en-US" sz="2400" dirty="0" smtClean="0">
                <a:solidFill>
                  <a:srgbClr val="000000"/>
                </a:solidFill>
                <a:latin typeface="Arial" charset="0"/>
                <a:ea typeface="MS PGothic" charset="0"/>
                <a:cs typeface="Arial" charset="0"/>
              </a:rPr>
              <a:t>supports</a:t>
            </a:r>
          </a:p>
          <a:p>
            <a:pPr marL="0" indent="0" eaLnBrk="1" hangingPunct="1">
              <a:buNone/>
              <a:defRPr/>
            </a:pPr>
            <a:endParaRPr lang="en-US" sz="1100" dirty="0">
              <a:solidFill>
                <a:srgbClr val="000000"/>
              </a:solidFill>
              <a:latin typeface="Arial" charset="0"/>
              <a:ea typeface="MS PGothic" charset="0"/>
              <a:cs typeface="Arial" charset="0"/>
            </a:endParaRPr>
          </a:p>
          <a:p>
            <a:pPr eaLnBrk="1" hangingPunct="1">
              <a:defRPr/>
            </a:pPr>
            <a:r>
              <a:rPr lang="en-US" sz="2400" dirty="0">
                <a:solidFill>
                  <a:srgbClr val="000000"/>
                </a:solidFill>
                <a:latin typeface="Arial" charset="0"/>
                <a:ea typeface="MS PGothic" charset="0"/>
                <a:cs typeface="Arial" charset="0"/>
              </a:rPr>
              <a:t>Learn the FBA process and practice with selected </a:t>
            </a:r>
            <a:r>
              <a:rPr lang="en-US" sz="2400" dirty="0" smtClean="0">
                <a:solidFill>
                  <a:srgbClr val="000000"/>
                </a:solidFill>
                <a:latin typeface="Arial" charset="0"/>
                <a:ea typeface="MS PGothic" charset="0"/>
                <a:cs typeface="Arial" charset="0"/>
              </a:rPr>
              <a:t>student</a:t>
            </a:r>
          </a:p>
          <a:p>
            <a:pPr marL="0" indent="0" eaLnBrk="1" hangingPunct="1">
              <a:buNone/>
              <a:defRPr/>
            </a:pPr>
            <a:endParaRPr lang="en-US" sz="2400" dirty="0">
              <a:solidFill>
                <a:srgbClr val="000000"/>
              </a:solidFill>
              <a:latin typeface="Arial" charset="0"/>
              <a:ea typeface="MS PGothic" charset="0"/>
              <a:cs typeface="Arial" charset="0"/>
            </a:endParaRPr>
          </a:p>
          <a:p>
            <a:pPr eaLnBrk="1" hangingPunct="1">
              <a:buFontTx/>
              <a:buNone/>
              <a:defRPr/>
            </a:pPr>
            <a:r>
              <a:rPr lang="en-US" sz="2400" b="1" u="sng" dirty="0">
                <a:solidFill>
                  <a:srgbClr val="000000"/>
                </a:solidFill>
                <a:latin typeface="Arial" charset="0"/>
                <a:ea typeface="MS PGothic" charset="0"/>
                <a:cs typeface="Arial" charset="0"/>
              </a:rPr>
              <a:t>Day Two</a:t>
            </a:r>
            <a:r>
              <a:rPr lang="en-US" sz="2400" b="1" u="sng" dirty="0" smtClean="0">
                <a:solidFill>
                  <a:srgbClr val="000000"/>
                </a:solidFill>
                <a:latin typeface="Arial" charset="0"/>
                <a:ea typeface="MS PGothic" charset="0"/>
                <a:cs typeface="Arial" charset="0"/>
              </a:rPr>
              <a:t>:</a:t>
            </a:r>
          </a:p>
          <a:p>
            <a:pPr eaLnBrk="1" hangingPunct="1">
              <a:buFontTx/>
              <a:buNone/>
              <a:defRPr/>
            </a:pPr>
            <a:endParaRPr lang="en-US" sz="1100" b="1" u="sng" dirty="0">
              <a:solidFill>
                <a:srgbClr val="000000"/>
              </a:solidFill>
              <a:latin typeface="Arial" charset="0"/>
              <a:ea typeface="MS PGothic" charset="0"/>
              <a:cs typeface="Arial" charset="0"/>
            </a:endParaRPr>
          </a:p>
          <a:p>
            <a:pPr eaLnBrk="1" hangingPunct="1">
              <a:defRPr/>
            </a:pPr>
            <a:r>
              <a:rPr lang="en-US" sz="2400" dirty="0">
                <a:solidFill>
                  <a:srgbClr val="000000"/>
                </a:solidFill>
                <a:latin typeface="Arial" charset="0"/>
                <a:ea typeface="MS PGothic" charset="0"/>
                <a:cs typeface="Arial" charset="0"/>
              </a:rPr>
              <a:t>Develop a </a:t>
            </a:r>
            <a:r>
              <a:rPr lang="en-US" sz="2400" dirty="0" smtClean="0">
                <a:solidFill>
                  <a:srgbClr val="000000"/>
                </a:solidFill>
                <a:latin typeface="Arial" charset="0"/>
                <a:ea typeface="MS PGothic" charset="0"/>
                <a:cs typeface="Arial" charset="0"/>
              </a:rPr>
              <a:t>BSP </a:t>
            </a:r>
            <a:r>
              <a:rPr lang="en-US" sz="2400" dirty="0">
                <a:solidFill>
                  <a:srgbClr val="000000"/>
                </a:solidFill>
                <a:latin typeface="Arial" charset="0"/>
                <a:ea typeface="MS PGothic" charset="0"/>
                <a:cs typeface="Arial" charset="0"/>
              </a:rPr>
              <a:t>for selected </a:t>
            </a:r>
            <a:r>
              <a:rPr lang="en-US" sz="2400" dirty="0" smtClean="0">
                <a:solidFill>
                  <a:srgbClr val="000000"/>
                </a:solidFill>
                <a:latin typeface="Arial" charset="0"/>
                <a:ea typeface="MS PGothic" charset="0"/>
                <a:cs typeface="Arial" charset="0"/>
              </a:rPr>
              <a:t>student</a:t>
            </a:r>
          </a:p>
          <a:p>
            <a:pPr marL="0" indent="0" eaLnBrk="1" hangingPunct="1">
              <a:buNone/>
              <a:defRPr/>
            </a:pPr>
            <a:endParaRPr lang="en-US" sz="1100" dirty="0">
              <a:solidFill>
                <a:srgbClr val="000000"/>
              </a:solidFill>
              <a:latin typeface="Arial" charset="0"/>
              <a:ea typeface="MS PGothic" charset="0"/>
              <a:cs typeface="Arial" charset="0"/>
            </a:endParaRPr>
          </a:p>
          <a:p>
            <a:pPr eaLnBrk="1" hangingPunct="1">
              <a:defRPr/>
            </a:pPr>
            <a:r>
              <a:rPr lang="en-US" sz="2400" dirty="0">
                <a:solidFill>
                  <a:srgbClr val="000000"/>
                </a:solidFill>
                <a:latin typeface="Arial" charset="0"/>
                <a:ea typeface="MS PGothic" charset="0"/>
                <a:cs typeface="Arial" charset="0"/>
              </a:rPr>
              <a:t>Plan for implementing FBA/</a:t>
            </a:r>
            <a:r>
              <a:rPr lang="en-US" sz="2400" dirty="0" smtClean="0">
                <a:solidFill>
                  <a:srgbClr val="000000"/>
                </a:solidFill>
                <a:latin typeface="Arial" charset="0"/>
                <a:ea typeface="MS PGothic" charset="0"/>
                <a:cs typeface="Arial" charset="0"/>
              </a:rPr>
              <a:t>BSP </a:t>
            </a:r>
            <a:r>
              <a:rPr lang="en-US" sz="2400" dirty="0">
                <a:solidFill>
                  <a:srgbClr val="000000"/>
                </a:solidFill>
                <a:latin typeface="Arial" charset="0"/>
                <a:ea typeface="MS PGothic" charset="0"/>
                <a:cs typeface="Arial" charset="0"/>
              </a:rPr>
              <a:t>within your multi-tiered system</a:t>
            </a:r>
          </a:p>
          <a:p>
            <a:pPr eaLnBrk="1" hangingPunct="1">
              <a:defRPr/>
            </a:pPr>
            <a:endParaRPr lang="en-US" dirty="0">
              <a:latin typeface="Arial" charset="0"/>
              <a:ea typeface="MS PGothic" charset="0"/>
              <a:cs typeface="Arial" charset="0"/>
            </a:endParaRPr>
          </a:p>
          <a:p>
            <a:pPr eaLnBrk="1" hangingPunct="1">
              <a:defRPr/>
            </a:pPr>
            <a:endParaRPr lang="en-US" dirty="0">
              <a:latin typeface="Arial" charset="0"/>
              <a:ea typeface="MS PGothic" charset="0"/>
              <a:cs typeface="Arial" charset="0"/>
            </a:endParaRPr>
          </a:p>
        </p:txBody>
      </p:sp>
    </p:spTree>
    <p:extLst>
      <p:ext uri="{BB962C8B-B14F-4D97-AF65-F5344CB8AC3E}">
        <p14:creationId xmlns:p14="http://schemas.microsoft.com/office/powerpoint/2010/main" val="8440304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4496"/>
          </a:xfrm>
        </p:spPr>
        <p:txBody>
          <a:bodyPr>
            <a:noAutofit/>
          </a:bodyPr>
          <a:lstStyle/>
          <a:p>
            <a:r>
              <a:rPr lang="en-US" sz="4000" b="1" dirty="0" smtClean="0"/>
              <a:t>The ABC’s of Understanding Behavior</a:t>
            </a:r>
            <a:endParaRPr lang="en-US" sz="4000" b="1" dirty="0"/>
          </a:p>
        </p:txBody>
      </p:sp>
      <p:sp>
        <p:nvSpPr>
          <p:cNvPr id="3" name="Content Placeholder 2"/>
          <p:cNvSpPr>
            <a:spLocks noGrp="1"/>
          </p:cNvSpPr>
          <p:nvPr>
            <p:ph idx="1"/>
          </p:nvPr>
        </p:nvSpPr>
        <p:spPr>
          <a:xfrm>
            <a:off x="457200" y="1516628"/>
            <a:ext cx="8229600" cy="5137575"/>
          </a:xfrm>
        </p:spPr>
        <p:txBody>
          <a:bodyPr>
            <a:normAutofit lnSpcReduction="10000"/>
          </a:bodyPr>
          <a:lstStyle/>
          <a:p>
            <a:pPr marL="0" indent="0">
              <a:buNone/>
            </a:pPr>
            <a:r>
              <a:rPr lang="en-US" b="1" dirty="0" smtClean="0">
                <a:solidFill>
                  <a:srgbClr val="B60202"/>
                </a:solidFill>
              </a:rPr>
              <a:t>A  =  Antecedent</a:t>
            </a:r>
          </a:p>
          <a:p>
            <a:pPr marL="0" indent="0">
              <a:buNone/>
            </a:pPr>
            <a:r>
              <a:rPr lang="en-US" dirty="0"/>
              <a:t>	</a:t>
            </a:r>
            <a:r>
              <a:rPr lang="en-US" dirty="0" smtClean="0"/>
              <a:t>	Find out the events that occur right before 		the behavior.  </a:t>
            </a:r>
            <a:r>
              <a:rPr lang="en-US" dirty="0" smtClean="0">
                <a:solidFill>
                  <a:srgbClr val="B60202"/>
                </a:solidFill>
              </a:rPr>
              <a:t>When and Where?</a:t>
            </a:r>
          </a:p>
          <a:p>
            <a:pPr marL="0" indent="0">
              <a:buNone/>
            </a:pPr>
            <a:endParaRPr lang="en-US" sz="1200" dirty="0">
              <a:solidFill>
                <a:srgbClr val="B60202"/>
              </a:solidFill>
            </a:endParaRPr>
          </a:p>
          <a:p>
            <a:pPr marL="0" indent="0">
              <a:buNone/>
            </a:pPr>
            <a:r>
              <a:rPr lang="en-US" b="1" dirty="0" smtClean="0">
                <a:solidFill>
                  <a:srgbClr val="B60202"/>
                </a:solidFill>
              </a:rPr>
              <a:t>B  =  Behavior</a:t>
            </a:r>
          </a:p>
          <a:p>
            <a:pPr marL="0" indent="0">
              <a:buNone/>
            </a:pPr>
            <a:r>
              <a:rPr lang="en-US" dirty="0"/>
              <a:t>	</a:t>
            </a:r>
            <a:r>
              <a:rPr lang="en-US" dirty="0" smtClean="0"/>
              <a:t>	Find out </a:t>
            </a:r>
            <a:r>
              <a:rPr lang="en-US" dirty="0" smtClean="0">
                <a:solidFill>
                  <a:srgbClr val="B60202"/>
                </a:solidFill>
              </a:rPr>
              <a:t>What</a:t>
            </a:r>
            <a:r>
              <a:rPr lang="en-US" dirty="0" smtClean="0"/>
              <a:t> is the observable problem 			behavior</a:t>
            </a:r>
          </a:p>
          <a:p>
            <a:pPr marL="0" indent="0">
              <a:buNone/>
            </a:pPr>
            <a:endParaRPr lang="en-US" sz="1200" dirty="0"/>
          </a:p>
          <a:p>
            <a:pPr marL="0" indent="0">
              <a:buNone/>
            </a:pPr>
            <a:r>
              <a:rPr lang="en-US" b="1" dirty="0" smtClean="0">
                <a:solidFill>
                  <a:srgbClr val="B60202"/>
                </a:solidFill>
              </a:rPr>
              <a:t>C  =  Consequence</a:t>
            </a:r>
          </a:p>
          <a:p>
            <a:pPr marL="0" indent="0">
              <a:buNone/>
            </a:pPr>
            <a:r>
              <a:rPr lang="en-US" b="1" dirty="0">
                <a:solidFill>
                  <a:srgbClr val="B60202"/>
                </a:solidFill>
              </a:rPr>
              <a:t>	</a:t>
            </a:r>
            <a:r>
              <a:rPr lang="en-US" b="1" dirty="0" smtClean="0">
                <a:solidFill>
                  <a:srgbClr val="B60202"/>
                </a:solidFill>
              </a:rPr>
              <a:t>	</a:t>
            </a:r>
            <a:r>
              <a:rPr lang="en-US" dirty="0" smtClean="0"/>
              <a:t>Find out what happens after the behavior 		occurs.  </a:t>
            </a:r>
            <a:r>
              <a:rPr lang="en-US" dirty="0" smtClean="0">
                <a:solidFill>
                  <a:srgbClr val="B60202"/>
                </a:solidFill>
              </a:rPr>
              <a:t>Why?</a:t>
            </a:r>
            <a:endParaRPr lang="en-US" b="1" dirty="0">
              <a:solidFill>
                <a:srgbClr val="B60202"/>
              </a:solidFill>
            </a:endParaRPr>
          </a:p>
          <a:p>
            <a:pPr marL="0" indent="0">
              <a:buNone/>
            </a:pPr>
            <a:endParaRPr lang="en-US" dirty="0" smtClean="0"/>
          </a:p>
          <a:p>
            <a:pPr marL="0" indent="0">
              <a:buNone/>
            </a:pPr>
            <a:endParaRPr lang="en-US" dirty="0">
              <a:solidFill>
                <a:srgbClr val="B60202"/>
              </a:solidFill>
            </a:endParaRPr>
          </a:p>
        </p:txBody>
      </p:sp>
    </p:spTree>
    <p:extLst>
      <p:ext uri="{BB962C8B-B14F-4D97-AF65-F5344CB8AC3E}">
        <p14:creationId xmlns:p14="http://schemas.microsoft.com/office/powerpoint/2010/main" val="2827426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normAutofit fontScale="90000"/>
          </a:bodyPr>
          <a:lstStyle/>
          <a:p>
            <a:r>
              <a:rPr lang="en-US" dirty="0">
                <a:latin typeface="Calibri" charset="0"/>
                <a:ea typeface="MS PGothic" charset="0"/>
              </a:rPr>
              <a:t>Always Start by Defining the Problem </a:t>
            </a:r>
            <a:r>
              <a:rPr lang="en-US" dirty="0" smtClean="0">
                <a:latin typeface="Calibri" charset="0"/>
                <a:ea typeface="MS PGothic" charset="0"/>
              </a:rPr>
              <a:t>Behavior (ABC’s)</a:t>
            </a:r>
            <a:endParaRPr lang="en-US" dirty="0">
              <a:latin typeface="Calibri" charset="0"/>
              <a:ea typeface="MS PGothic" charset="0"/>
            </a:endParaRPr>
          </a:p>
        </p:txBody>
      </p:sp>
      <p:sp>
        <p:nvSpPr>
          <p:cNvPr id="19458"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endParaRPr lang="en-US" sz="1200">
              <a:solidFill>
                <a:srgbClr val="898989"/>
              </a:solidFill>
              <a:latin typeface="Calibri" charset="0"/>
              <a:cs typeface="Arial" charset="0"/>
            </a:endParaRPr>
          </a:p>
        </p:txBody>
      </p:sp>
      <p:sp>
        <p:nvSpPr>
          <p:cNvPr id="5" name="Rectangle 4"/>
          <p:cNvSpPr/>
          <p:nvPr/>
        </p:nvSpPr>
        <p:spPr>
          <a:xfrm>
            <a:off x="381000" y="3200400"/>
            <a:ext cx="2438400" cy="1905000"/>
          </a:xfrm>
          <a:prstGeom prst="rect">
            <a:avLst/>
          </a:prstGeom>
          <a:solidFill>
            <a:srgbClr val="E9910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defRPr/>
            </a:pPr>
            <a:r>
              <a:rPr lang="en-US" altLang="en-US" sz="3200" b="1" dirty="0" smtClean="0">
                <a:solidFill>
                  <a:srgbClr val="FFFFFF"/>
                </a:solidFill>
                <a:latin typeface="Calibri" pitchFamily="34" charset="0"/>
              </a:rPr>
              <a:t>2</a:t>
            </a:r>
          </a:p>
          <a:p>
            <a:pPr algn="ctr">
              <a:defRPr/>
            </a:pPr>
            <a:endParaRPr lang="en-US" altLang="en-US" sz="1800" dirty="0" smtClean="0">
              <a:solidFill>
                <a:srgbClr val="FFFFFF"/>
              </a:solidFill>
              <a:latin typeface="Calibri" pitchFamily="34" charset="0"/>
            </a:endParaRPr>
          </a:p>
          <a:p>
            <a:pPr algn="ctr">
              <a:defRPr/>
            </a:pPr>
            <a:r>
              <a:rPr lang="en-US" altLang="en-US" sz="2000" b="1" dirty="0" smtClean="0">
                <a:solidFill>
                  <a:srgbClr val="FFFFFF"/>
                </a:solidFill>
                <a:latin typeface="Calibri" pitchFamily="34" charset="0"/>
              </a:rPr>
              <a:t>Antecedents/Triggers</a:t>
            </a:r>
            <a:endParaRPr lang="en-US" altLang="en-US" sz="2000" dirty="0" smtClean="0">
              <a:solidFill>
                <a:srgbClr val="FFFFFF"/>
              </a:solidFill>
              <a:latin typeface="Calibri" pitchFamily="34" charset="0"/>
            </a:endParaRPr>
          </a:p>
          <a:p>
            <a:pPr algn="ctr">
              <a:defRPr/>
            </a:pPr>
            <a:r>
              <a:rPr lang="en-US" altLang="en-US" sz="1800" dirty="0" smtClean="0">
                <a:solidFill>
                  <a:srgbClr val="FFFFFF"/>
                </a:solidFill>
                <a:latin typeface="Calibri" pitchFamily="34" charset="0"/>
              </a:rPr>
              <a:t> </a:t>
            </a:r>
          </a:p>
          <a:p>
            <a:pPr>
              <a:defRPr/>
            </a:pPr>
            <a:r>
              <a:rPr lang="en-US" altLang="en-US" sz="1800" dirty="0" smtClean="0">
                <a:solidFill>
                  <a:srgbClr val="FFFFFF"/>
                </a:solidFill>
                <a:latin typeface="Calibri" pitchFamily="34" charset="0"/>
              </a:rPr>
              <a:t>When _____happens….</a:t>
            </a:r>
            <a:r>
              <a:rPr lang="en-US" altLang="en-US" sz="1800" dirty="0" smtClean="0">
                <a:solidFill>
                  <a:srgbClr val="000000"/>
                </a:solidFill>
                <a:latin typeface="Calibri" pitchFamily="34" charset="0"/>
              </a:rPr>
              <a:t> </a:t>
            </a:r>
          </a:p>
        </p:txBody>
      </p:sp>
      <p:sp>
        <p:nvSpPr>
          <p:cNvPr id="6" name="Rectangle 5"/>
          <p:cNvSpPr/>
          <p:nvPr/>
        </p:nvSpPr>
        <p:spPr>
          <a:xfrm>
            <a:off x="3200400" y="3200400"/>
            <a:ext cx="2743200" cy="1905000"/>
          </a:xfrm>
          <a:prstGeom prst="rect">
            <a:avLst/>
          </a:prstGeom>
          <a:solidFill>
            <a:srgbClr val="0063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FFFF"/>
                </a:solidFill>
              </a:rPr>
              <a:t>1  </a:t>
            </a:r>
          </a:p>
          <a:p>
            <a:pPr algn="ctr">
              <a:defRPr/>
            </a:pPr>
            <a:endParaRPr lang="en-US" sz="1800" dirty="0">
              <a:solidFill>
                <a:srgbClr val="FFFFFF"/>
              </a:solidFill>
            </a:endParaRPr>
          </a:p>
          <a:p>
            <a:pPr algn="ctr">
              <a:defRPr/>
            </a:pPr>
            <a:r>
              <a:rPr lang="en-US" sz="2000" b="1" dirty="0">
                <a:solidFill>
                  <a:srgbClr val="FFFFFF"/>
                </a:solidFill>
              </a:rPr>
              <a:t>Behavior:</a:t>
            </a:r>
          </a:p>
          <a:p>
            <a:pPr algn="ctr">
              <a:defRPr/>
            </a:pPr>
            <a:endParaRPr lang="en-US" sz="1800" dirty="0">
              <a:solidFill>
                <a:srgbClr val="FFFFFF"/>
              </a:solidFill>
            </a:endParaRPr>
          </a:p>
          <a:p>
            <a:pPr algn="ctr">
              <a:defRPr/>
            </a:pPr>
            <a:endParaRPr lang="en-US" sz="1800" dirty="0">
              <a:solidFill>
                <a:srgbClr val="FFFFFF"/>
              </a:solidFill>
            </a:endParaRPr>
          </a:p>
          <a:p>
            <a:pPr algn="ctr">
              <a:defRPr/>
            </a:pPr>
            <a:r>
              <a:rPr lang="en-US" sz="1800" b="1" dirty="0">
                <a:solidFill>
                  <a:srgbClr val="FFFFFF"/>
                </a:solidFill>
              </a:rPr>
              <a:t>the student does (what)__</a:t>
            </a:r>
          </a:p>
        </p:txBody>
      </p:sp>
      <p:sp>
        <p:nvSpPr>
          <p:cNvPr id="7" name="Rectangle 6"/>
          <p:cNvSpPr/>
          <p:nvPr/>
        </p:nvSpPr>
        <p:spPr>
          <a:xfrm>
            <a:off x="6248400" y="3200400"/>
            <a:ext cx="2590800" cy="1905000"/>
          </a:xfrm>
          <a:prstGeom prst="rect">
            <a:avLst/>
          </a:prstGeom>
          <a:solidFill>
            <a:srgbClr val="B6020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rgbClr val="FFFFFF"/>
                </a:solidFill>
              </a:rPr>
              <a:t>3</a:t>
            </a:r>
            <a:endParaRPr lang="en-US" sz="3200" b="1" dirty="0">
              <a:solidFill>
                <a:srgbClr val="FFFFFF"/>
              </a:solidFill>
            </a:endParaRPr>
          </a:p>
          <a:p>
            <a:pPr algn="ctr">
              <a:defRPr/>
            </a:pPr>
            <a:endParaRPr lang="en-US" sz="1200" dirty="0">
              <a:solidFill>
                <a:srgbClr val="FFFFFF"/>
              </a:solidFill>
            </a:endParaRPr>
          </a:p>
          <a:p>
            <a:pPr algn="ctr">
              <a:defRPr/>
            </a:pPr>
            <a:r>
              <a:rPr lang="en-US" sz="2000" b="1" dirty="0">
                <a:solidFill>
                  <a:srgbClr val="FFFFFF"/>
                </a:solidFill>
              </a:rPr>
              <a:t>Consequence/</a:t>
            </a:r>
            <a:r>
              <a:rPr lang="en-US" sz="2000" b="1" dirty="0" smtClean="0">
                <a:solidFill>
                  <a:srgbClr val="FFFFFF"/>
                </a:solidFill>
              </a:rPr>
              <a:t>Function</a:t>
            </a:r>
          </a:p>
          <a:p>
            <a:pPr algn="ctr">
              <a:defRPr/>
            </a:pPr>
            <a:endParaRPr lang="en-US" sz="1800" dirty="0">
              <a:solidFill>
                <a:srgbClr val="FFFFFF"/>
              </a:solidFill>
            </a:endParaRPr>
          </a:p>
          <a:p>
            <a:pPr algn="ctr">
              <a:defRPr/>
            </a:pPr>
            <a:r>
              <a:rPr lang="en-US" sz="1800" b="1" dirty="0">
                <a:solidFill>
                  <a:srgbClr val="FFFFFF"/>
                </a:solidFill>
              </a:rPr>
              <a:t>..and as a result ______ </a:t>
            </a:r>
          </a:p>
          <a:p>
            <a:pPr algn="ctr">
              <a:defRPr/>
            </a:pPr>
            <a:endParaRPr lang="en-US" sz="1800" dirty="0">
              <a:solidFill>
                <a:srgbClr val="FFFFFF"/>
              </a:solidFill>
            </a:endParaRPr>
          </a:p>
        </p:txBody>
      </p:sp>
      <p:sp>
        <p:nvSpPr>
          <p:cNvPr id="8" name="Right Arrow 7"/>
          <p:cNvSpPr/>
          <p:nvPr/>
        </p:nvSpPr>
        <p:spPr>
          <a:xfrm>
            <a:off x="2743200" y="4089400"/>
            <a:ext cx="457200" cy="2540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ight Arrow 8"/>
          <p:cNvSpPr/>
          <p:nvPr/>
        </p:nvSpPr>
        <p:spPr>
          <a:xfrm>
            <a:off x="5943600" y="4089400"/>
            <a:ext cx="457200" cy="2540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Down Arrow 9"/>
          <p:cNvSpPr/>
          <p:nvPr/>
        </p:nvSpPr>
        <p:spPr>
          <a:xfrm>
            <a:off x="4191000" y="2133600"/>
            <a:ext cx="685800" cy="990600"/>
          </a:xfrm>
          <a:prstGeom prst="downArrow">
            <a:avLst/>
          </a:prstGeom>
          <a:solidFill>
            <a:srgbClr val="40BC5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4002443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Defining Observable Behaviors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Definitions of behaviors need to be:</a:t>
            </a:r>
          </a:p>
          <a:p>
            <a:pPr marL="0" indent="0">
              <a:buNone/>
            </a:pPr>
            <a:endParaRPr lang="en-US" sz="1200" dirty="0" smtClean="0"/>
          </a:p>
          <a:p>
            <a:pPr marL="0" indent="0">
              <a:buNone/>
            </a:pPr>
            <a:r>
              <a:rPr lang="en-US" dirty="0"/>
              <a:t>	</a:t>
            </a:r>
            <a:r>
              <a:rPr lang="en-US" dirty="0" smtClean="0"/>
              <a:t>*  </a:t>
            </a:r>
            <a:r>
              <a:rPr lang="en-US" b="1" dirty="0" smtClean="0">
                <a:solidFill>
                  <a:srgbClr val="B60202"/>
                </a:solidFill>
              </a:rPr>
              <a:t>Observable:  </a:t>
            </a:r>
            <a:r>
              <a:rPr lang="en-US" dirty="0" smtClean="0"/>
              <a:t>The behavior is an action that 	can be </a:t>
            </a:r>
            <a:r>
              <a:rPr lang="en-US" dirty="0" smtClean="0">
                <a:solidFill>
                  <a:srgbClr val="B60202"/>
                </a:solidFill>
              </a:rPr>
              <a:t>seen</a:t>
            </a:r>
          </a:p>
          <a:p>
            <a:pPr marL="0" indent="0">
              <a:buNone/>
            </a:pPr>
            <a:endParaRPr lang="en-US" sz="1200" dirty="0">
              <a:solidFill>
                <a:srgbClr val="B60202"/>
              </a:solidFill>
            </a:endParaRPr>
          </a:p>
          <a:p>
            <a:pPr marL="0" indent="0">
              <a:buNone/>
            </a:pPr>
            <a:r>
              <a:rPr lang="en-US" dirty="0" smtClean="0">
                <a:solidFill>
                  <a:srgbClr val="B60202"/>
                </a:solidFill>
              </a:rPr>
              <a:t>	</a:t>
            </a:r>
            <a:r>
              <a:rPr lang="en-US" dirty="0" smtClean="0"/>
              <a:t>*  </a:t>
            </a:r>
            <a:r>
              <a:rPr lang="en-US" b="1" dirty="0" smtClean="0">
                <a:solidFill>
                  <a:srgbClr val="B60202"/>
                </a:solidFill>
              </a:rPr>
              <a:t>Measurable:  </a:t>
            </a:r>
            <a:r>
              <a:rPr lang="en-US" dirty="0" smtClean="0"/>
              <a:t>The behavior can be </a:t>
            </a:r>
            <a:r>
              <a:rPr lang="en-US" dirty="0" smtClean="0">
                <a:solidFill>
                  <a:srgbClr val="B60202"/>
                </a:solidFill>
              </a:rPr>
              <a:t>counted</a:t>
            </a:r>
            <a:r>
              <a:rPr lang="en-US" dirty="0" smtClean="0"/>
              <a:t> 	or </a:t>
            </a:r>
            <a:r>
              <a:rPr lang="en-US" dirty="0" smtClean="0">
                <a:solidFill>
                  <a:srgbClr val="B60202"/>
                </a:solidFill>
              </a:rPr>
              <a:t>timed</a:t>
            </a:r>
          </a:p>
          <a:p>
            <a:pPr marL="0" indent="0">
              <a:buNone/>
            </a:pPr>
            <a:endParaRPr lang="en-US" sz="1200" dirty="0">
              <a:solidFill>
                <a:srgbClr val="B60202"/>
              </a:solidFill>
            </a:endParaRPr>
          </a:p>
          <a:p>
            <a:pPr marL="0" indent="0">
              <a:buNone/>
            </a:pPr>
            <a:r>
              <a:rPr lang="en-US" dirty="0" smtClean="0">
                <a:solidFill>
                  <a:srgbClr val="B60202"/>
                </a:solidFill>
              </a:rPr>
              <a:t>	</a:t>
            </a:r>
            <a:r>
              <a:rPr lang="en-US" b="1" dirty="0" smtClean="0">
                <a:solidFill>
                  <a:srgbClr val="292934"/>
                </a:solidFill>
              </a:rPr>
              <a:t>*  </a:t>
            </a:r>
            <a:r>
              <a:rPr lang="en-US" b="1" dirty="0" smtClean="0">
                <a:solidFill>
                  <a:srgbClr val="B60202"/>
                </a:solidFill>
              </a:rPr>
              <a:t>Defined so clearly:  </a:t>
            </a:r>
            <a:r>
              <a:rPr lang="en-US" dirty="0" smtClean="0">
                <a:solidFill>
                  <a:srgbClr val="292934"/>
                </a:solidFill>
              </a:rPr>
              <a:t>that a person unfamiliar 	with the student could recognize the 	behavior without any doubts!</a:t>
            </a:r>
            <a:endParaRPr lang="en-US" dirty="0">
              <a:solidFill>
                <a:srgbClr val="292934"/>
              </a:solidFill>
            </a:endParaRPr>
          </a:p>
        </p:txBody>
      </p:sp>
    </p:spTree>
    <p:extLst>
      <p:ext uri="{BB962C8B-B14F-4D97-AF65-F5344CB8AC3E}">
        <p14:creationId xmlns:p14="http://schemas.microsoft.com/office/powerpoint/2010/main" val="29899800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lstStyle/>
          <a:p>
            <a:r>
              <a:rPr lang="en-US" b="1" dirty="0" smtClean="0"/>
              <a:t>Examples and Non-Examples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5161101"/>
              </p:ext>
            </p:extLst>
          </p:nvPr>
        </p:nvGraphicFramePr>
        <p:xfrm>
          <a:off x="457200" y="1277644"/>
          <a:ext cx="8229600" cy="5224754"/>
        </p:xfrm>
        <a:graphic>
          <a:graphicData uri="http://schemas.openxmlformats.org/drawingml/2006/table">
            <a:tbl>
              <a:tblPr firstRow="1" bandRow="1">
                <a:tableStyleId>{5C22544A-7EE6-4342-B048-85BDC9FD1C3A}</a:tableStyleId>
              </a:tblPr>
              <a:tblGrid>
                <a:gridCol w="4114800"/>
                <a:gridCol w="4114800"/>
              </a:tblGrid>
              <a:tr h="474984">
                <a:tc>
                  <a:txBody>
                    <a:bodyPr/>
                    <a:lstStyle/>
                    <a:p>
                      <a:pPr algn="ctr"/>
                      <a:r>
                        <a:rPr lang="en-US" sz="2000" dirty="0" smtClean="0"/>
                        <a:t>NON-OBSERVABLE</a:t>
                      </a:r>
                      <a:r>
                        <a:rPr lang="en-US" sz="2000" baseline="0" dirty="0" smtClean="0"/>
                        <a:t> / MEASURABLE</a:t>
                      </a:r>
                      <a:endParaRPr lang="en-US" sz="20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B60202"/>
                    </a:solidFill>
                  </a:tcPr>
                </a:tc>
                <a:tc>
                  <a:txBody>
                    <a:bodyPr/>
                    <a:lstStyle/>
                    <a:p>
                      <a:pPr algn="ctr"/>
                      <a:r>
                        <a:rPr lang="en-US" sz="2000" dirty="0" smtClean="0"/>
                        <a:t>OBSERVABLE / MEASURABLE</a:t>
                      </a:r>
                      <a:endParaRPr lang="en-US" sz="20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rgbClr val="B60202"/>
                    </a:solidFill>
                  </a:tcPr>
                </a:tc>
              </a:tr>
              <a:tr h="831212">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MS PGothic" pitchFamily="34" charset="-128"/>
                        </a:rPr>
                        <a:t>Disruptive behaviors</a:t>
                      </a:r>
                    </a:p>
                  </a:txBody>
                  <a:tcPr marT="45716" marB="45716"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MS PGothic" pitchFamily="34" charset="-128"/>
                        </a:rPr>
                        <a:t>Talks when teacher is lecturing, calling out in a loud voice, singing</a:t>
                      </a:r>
                    </a:p>
                  </a:txBody>
                  <a:tcPr marT="45716" marB="45716"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r>
              <a:tr h="474974">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MS PGothic" pitchFamily="34" charset="-128"/>
                        </a:rPr>
                        <a:t>Off-task behaviors</a:t>
                      </a:r>
                    </a:p>
                  </a:txBody>
                  <a:tcPr marT="45716" marB="45716"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MS PGothic" pitchFamily="34" charset="-128"/>
                        </a:rPr>
                        <a:t>Draws pictures during group work time</a:t>
                      </a:r>
                    </a:p>
                  </a:txBody>
                  <a:tcPr marT="45716" marB="45716"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r>
              <a:tr h="474974">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MS PGothic" pitchFamily="34" charset="-128"/>
                        </a:rPr>
                        <a:t>Angry, Hostile Behaviors</a:t>
                      </a:r>
                    </a:p>
                  </a:txBody>
                  <a:tcPr marT="45716" marB="45716"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MS PGothic" pitchFamily="34" charset="-128"/>
                        </a:rPr>
                        <a:t>Throwing objects, Kicking  over chairs </a:t>
                      </a:r>
                    </a:p>
                  </a:txBody>
                  <a:tcPr marT="45716" marB="45716"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r>
              <a:tr h="474974">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MS PGothic" pitchFamily="34" charset="-128"/>
                        </a:rPr>
                        <a:t>Inappropriate language </a:t>
                      </a:r>
                    </a:p>
                  </a:txBody>
                  <a:tcPr marT="45716" marB="45716"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MS PGothic" pitchFamily="34" charset="-128"/>
                        </a:rPr>
                        <a:t>Calls peers names</a:t>
                      </a:r>
                    </a:p>
                  </a:txBody>
                  <a:tcPr marT="45716" marB="45716"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r>
              <a:tr h="831212">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MS PGothic" pitchFamily="34" charset="-128"/>
                        </a:rPr>
                        <a:t>Attention problems</a:t>
                      </a:r>
                    </a:p>
                  </a:txBody>
                  <a:tcPr marT="45716" marB="45716"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MS PGothic" pitchFamily="34" charset="-128"/>
                        </a:rPr>
                        <a:t>Tapping/ drumming on desk, looking around the classroom</a:t>
                      </a:r>
                    </a:p>
                  </a:txBody>
                  <a:tcPr marT="45716" marB="45716"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r>
              <a:tr h="831212">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MS PGothic" pitchFamily="34" charset="-128"/>
                        </a:rPr>
                        <a:t>Non-compliance</a:t>
                      </a:r>
                    </a:p>
                  </a:txBody>
                  <a:tcPr marT="45716" marB="45716"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MS PGothic" pitchFamily="34" charset="-128"/>
                        </a:rPr>
                        <a:t>Refusal to do work, failure to follow directions</a:t>
                      </a:r>
                    </a:p>
                  </a:txBody>
                  <a:tcPr marT="45716" marB="45716"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r>
              <a:tr h="831212">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MS PGothic" pitchFamily="34" charset="-128"/>
                        </a:rPr>
                        <a:t>Defiance</a:t>
                      </a:r>
                    </a:p>
                  </a:txBody>
                  <a:tcPr marT="45716" marB="45716"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alibri" pitchFamily="34" charset="0"/>
                          <a:ea typeface="MS PGothic" pitchFamily="34" charset="-128"/>
                        </a:rPr>
                        <a:t>Yells </a:t>
                      </a:r>
                      <a:r>
                        <a:rPr kumimoji="0" lang="ja-JP" altLang="en-US" sz="1800" b="0" i="0" u="none" strike="noStrike" cap="none" normalizeH="0" baseline="0" dirty="0" smtClean="0">
                          <a:ln>
                            <a:noFill/>
                          </a:ln>
                          <a:solidFill>
                            <a:srgbClr val="000000"/>
                          </a:solidFill>
                          <a:effectLst/>
                          <a:latin typeface="Calibri" pitchFamily="34" charset="0"/>
                          <a:ea typeface="MS PGothic" pitchFamily="34" charset="-128"/>
                        </a:rPr>
                        <a:t>“</a:t>
                      </a:r>
                      <a:r>
                        <a:rPr kumimoji="0" lang="en-US" altLang="ja-JP" sz="1800" b="0" i="0" u="none" strike="noStrike" cap="none" normalizeH="0" baseline="0" dirty="0" smtClean="0">
                          <a:ln>
                            <a:noFill/>
                          </a:ln>
                          <a:solidFill>
                            <a:srgbClr val="000000"/>
                          </a:solidFill>
                          <a:effectLst/>
                          <a:latin typeface="Calibri" pitchFamily="34" charset="0"/>
                          <a:ea typeface="MS PGothic" pitchFamily="34" charset="-128"/>
                        </a:rPr>
                        <a:t>No</a:t>
                      </a:r>
                      <a:r>
                        <a:rPr kumimoji="0" lang="ja-JP" altLang="en-US" sz="1800" b="0" i="0" u="none" strike="noStrike" cap="none" normalizeH="0" baseline="0" dirty="0" smtClean="0">
                          <a:ln>
                            <a:noFill/>
                          </a:ln>
                          <a:solidFill>
                            <a:srgbClr val="000000"/>
                          </a:solidFill>
                          <a:effectLst/>
                          <a:latin typeface="Calibri" pitchFamily="34" charset="0"/>
                          <a:ea typeface="MS PGothic" pitchFamily="34" charset="-128"/>
                        </a:rPr>
                        <a:t>”</a:t>
                      </a:r>
                      <a:r>
                        <a:rPr kumimoji="0" lang="en-US" altLang="ja-JP" sz="1800" b="0" i="0" u="none" strike="noStrike" cap="none" normalizeH="0" baseline="0" dirty="0" smtClean="0">
                          <a:ln>
                            <a:noFill/>
                          </a:ln>
                          <a:solidFill>
                            <a:srgbClr val="000000"/>
                          </a:solidFill>
                          <a:effectLst/>
                          <a:latin typeface="Calibri" pitchFamily="34" charset="0"/>
                          <a:ea typeface="MS PGothic" pitchFamily="34" charset="-128"/>
                        </a:rPr>
                        <a:t> or </a:t>
                      </a:r>
                      <a:r>
                        <a:rPr kumimoji="0" lang="ja-JP" altLang="en-US" sz="1800" b="0" i="0" u="none" strike="noStrike" cap="none" normalizeH="0" baseline="0" dirty="0" smtClean="0">
                          <a:ln>
                            <a:noFill/>
                          </a:ln>
                          <a:solidFill>
                            <a:srgbClr val="000000"/>
                          </a:solidFill>
                          <a:effectLst/>
                          <a:latin typeface="Calibri" pitchFamily="34" charset="0"/>
                          <a:ea typeface="MS PGothic" pitchFamily="34" charset="-128"/>
                        </a:rPr>
                        <a:t>“</a:t>
                      </a:r>
                      <a:r>
                        <a:rPr kumimoji="0" lang="en-US" altLang="ja-JP" sz="1800" b="0" i="0" u="none" strike="noStrike" cap="none" normalizeH="0" baseline="0" dirty="0" smtClean="0">
                          <a:ln>
                            <a:noFill/>
                          </a:ln>
                          <a:solidFill>
                            <a:srgbClr val="000000"/>
                          </a:solidFill>
                          <a:effectLst/>
                          <a:latin typeface="Calibri" pitchFamily="34" charset="0"/>
                          <a:ea typeface="MS PGothic" pitchFamily="34" charset="-128"/>
                        </a:rPr>
                        <a:t>You can</a:t>
                      </a:r>
                      <a:r>
                        <a:rPr kumimoji="0" lang="ja-JP" altLang="en-US" sz="1800" b="0" i="0" u="none" strike="noStrike" cap="none" normalizeH="0" baseline="0" dirty="0" smtClean="0">
                          <a:ln>
                            <a:noFill/>
                          </a:ln>
                          <a:solidFill>
                            <a:srgbClr val="000000"/>
                          </a:solidFill>
                          <a:effectLst/>
                          <a:latin typeface="Calibri" pitchFamily="34" charset="0"/>
                          <a:ea typeface="MS PGothic" pitchFamily="34" charset="-128"/>
                        </a:rPr>
                        <a:t>’</a:t>
                      </a:r>
                      <a:r>
                        <a:rPr kumimoji="0" lang="en-US" altLang="ja-JP" sz="1800" b="0" i="0" u="none" strike="noStrike" cap="none" normalizeH="0" baseline="0" dirty="0" smtClean="0">
                          <a:ln>
                            <a:noFill/>
                          </a:ln>
                          <a:solidFill>
                            <a:srgbClr val="000000"/>
                          </a:solidFill>
                          <a:effectLst/>
                          <a:latin typeface="Calibri" pitchFamily="34" charset="0"/>
                          <a:ea typeface="MS PGothic" pitchFamily="34" charset="-128"/>
                        </a:rPr>
                        <a:t>t make me</a:t>
                      </a:r>
                      <a:r>
                        <a:rPr kumimoji="0" lang="ja-JP" altLang="en-US" sz="1800" b="0" i="0" u="none" strike="noStrike" cap="none" normalizeH="0" baseline="0" dirty="0" smtClean="0">
                          <a:ln>
                            <a:noFill/>
                          </a:ln>
                          <a:solidFill>
                            <a:srgbClr val="000000"/>
                          </a:solidFill>
                          <a:effectLst/>
                          <a:latin typeface="Calibri" pitchFamily="34" charset="0"/>
                          <a:ea typeface="MS PGothic" pitchFamily="34" charset="-128"/>
                        </a:rPr>
                        <a:t>”</a:t>
                      </a:r>
                      <a:r>
                        <a:rPr kumimoji="0" lang="en-US" altLang="ja-JP" sz="1800" b="0" i="0" u="none" strike="noStrike" cap="none" normalizeH="0" baseline="0" dirty="0" smtClean="0">
                          <a:ln>
                            <a:noFill/>
                          </a:ln>
                          <a:solidFill>
                            <a:srgbClr val="000000"/>
                          </a:solidFill>
                          <a:effectLst/>
                          <a:latin typeface="Calibri" pitchFamily="34" charset="0"/>
                          <a:ea typeface="MS PGothic" pitchFamily="34" charset="-128"/>
                        </a:rPr>
                        <a:t> when given direction</a:t>
                      </a:r>
                      <a:endParaRPr kumimoji="0" lang="en-US" altLang="en-US" sz="1800" b="0" i="0" u="none" strike="noStrike" cap="none" normalizeH="0" baseline="0" dirty="0" smtClean="0">
                        <a:ln>
                          <a:noFill/>
                        </a:ln>
                        <a:solidFill>
                          <a:srgbClr val="000000"/>
                        </a:solidFill>
                        <a:effectLst/>
                        <a:latin typeface="Calibri" pitchFamily="34" charset="0"/>
                        <a:ea typeface="MS PGothic" pitchFamily="34" charset="-128"/>
                      </a:endParaRPr>
                    </a:p>
                  </a:txBody>
                  <a:tcPr marT="45716" marB="45716" horzOverflow="overflow">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14702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Are these observable &amp; measurable?</a:t>
            </a:r>
            <a:endParaRPr lang="en-US" b="1" dirty="0"/>
          </a:p>
        </p:txBody>
      </p:sp>
      <p:sp>
        <p:nvSpPr>
          <p:cNvPr id="3" name="Content Placeholder 2"/>
          <p:cNvSpPr>
            <a:spLocks noGrp="1"/>
          </p:cNvSpPr>
          <p:nvPr>
            <p:ph idx="1"/>
          </p:nvPr>
        </p:nvSpPr>
        <p:spPr/>
        <p:txBody>
          <a:bodyPr/>
          <a:lstStyle/>
          <a:p>
            <a:r>
              <a:rPr lang="en-US" dirty="0" smtClean="0"/>
              <a:t>Gets out of desk and hits other students</a:t>
            </a:r>
          </a:p>
          <a:p>
            <a:r>
              <a:rPr lang="en-US" dirty="0" smtClean="0"/>
              <a:t>Has separation anxiety (from parent)</a:t>
            </a:r>
          </a:p>
          <a:p>
            <a:r>
              <a:rPr lang="en-US" dirty="0" smtClean="0"/>
              <a:t>Spacey</a:t>
            </a:r>
          </a:p>
          <a:p>
            <a:r>
              <a:rPr lang="en-US" dirty="0" smtClean="0"/>
              <a:t>Reads 120 wpm</a:t>
            </a:r>
          </a:p>
          <a:p>
            <a:r>
              <a:rPr lang="en-US" dirty="0" smtClean="0"/>
              <a:t>Says she hears voices</a:t>
            </a:r>
          </a:p>
          <a:p>
            <a:r>
              <a:rPr lang="en-US" dirty="0" smtClean="0"/>
              <a:t>Emotionally disturbed</a:t>
            </a:r>
          </a:p>
          <a:p>
            <a:r>
              <a:rPr lang="en-US" dirty="0" smtClean="0"/>
              <a:t>Doesn’t like classmates</a:t>
            </a:r>
            <a:endParaRPr lang="en-US" dirty="0"/>
          </a:p>
        </p:txBody>
      </p:sp>
    </p:spTree>
    <p:extLst>
      <p:ext uri="{BB962C8B-B14F-4D97-AF65-F5344CB8AC3E}">
        <p14:creationId xmlns:p14="http://schemas.microsoft.com/office/powerpoint/2010/main" val="35720980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79400" y="264119"/>
            <a:ext cx="8559800" cy="1120181"/>
          </a:xfrm>
        </p:spPr>
        <p:txBody>
          <a:bodyPr>
            <a:noAutofit/>
          </a:bodyPr>
          <a:lstStyle/>
          <a:p>
            <a:pPr algn="l" eaLnBrk="1" hangingPunct="1"/>
            <a:r>
              <a:rPr lang="en-US" sz="2800" b="1" dirty="0" smtClean="0">
                <a:latin typeface="Calibri" charset="0"/>
                <a:ea typeface="MS PGothic" charset="0"/>
              </a:rPr>
              <a:t>Defining Behavior </a:t>
            </a:r>
            <a:r>
              <a:rPr lang="en-US" sz="2800" b="1" dirty="0" smtClean="0">
                <a:latin typeface="Calibri" charset="0"/>
                <a:ea typeface="MS PGothic" charset="0"/>
              </a:rPr>
              <a:t>Tips:</a:t>
            </a:r>
            <a:br>
              <a:rPr lang="en-US" sz="2800" b="1" dirty="0" smtClean="0">
                <a:latin typeface="Calibri" charset="0"/>
                <a:ea typeface="MS PGothic" charset="0"/>
              </a:rPr>
            </a:br>
            <a:r>
              <a:rPr lang="en-US" sz="2800" b="1" dirty="0">
                <a:latin typeface="Calibri" charset="0"/>
                <a:ea typeface="MS PGothic" charset="0"/>
              </a:rPr>
              <a:t/>
            </a:r>
            <a:br>
              <a:rPr lang="en-US" sz="2800" b="1" dirty="0">
                <a:latin typeface="Calibri" charset="0"/>
                <a:ea typeface="MS PGothic" charset="0"/>
              </a:rPr>
            </a:br>
            <a:r>
              <a:rPr lang="en-US" sz="2800" b="1" dirty="0" smtClean="0">
                <a:latin typeface="Calibri" charset="0"/>
                <a:ea typeface="MS PGothic" charset="0"/>
              </a:rPr>
              <a:t>1) </a:t>
            </a:r>
            <a:r>
              <a:rPr lang="en-US" sz="2800" b="1" dirty="0" smtClean="0">
                <a:latin typeface="Calibri" charset="0"/>
                <a:ea typeface="MS PGothic" charset="0"/>
              </a:rPr>
              <a:t>“</a:t>
            </a:r>
            <a:r>
              <a:rPr lang="en-US" sz="2800" b="1" dirty="0" smtClean="0">
                <a:latin typeface="Calibri" charset="0"/>
                <a:ea typeface="MS PGothic" charset="0"/>
              </a:rPr>
              <a:t>What does the behavior look like?”</a:t>
            </a:r>
            <a:endParaRPr lang="en-US" sz="2800" b="1" dirty="0">
              <a:latin typeface="Calibri" charset="0"/>
              <a:ea typeface="MS PGothic" charset="0"/>
            </a:endParaRPr>
          </a:p>
        </p:txBody>
      </p:sp>
      <p:sp>
        <p:nvSpPr>
          <p:cNvPr id="23554" name="Content Placeholder 2"/>
          <p:cNvSpPr>
            <a:spLocks noGrp="1"/>
          </p:cNvSpPr>
          <p:nvPr>
            <p:ph idx="1"/>
          </p:nvPr>
        </p:nvSpPr>
        <p:spPr>
          <a:xfrm>
            <a:off x="279400" y="1473201"/>
            <a:ext cx="8229600" cy="1473200"/>
          </a:xfrm>
        </p:spPr>
        <p:txBody>
          <a:bodyPr>
            <a:normAutofit/>
          </a:bodyPr>
          <a:lstStyle/>
          <a:p>
            <a:pPr eaLnBrk="1" hangingPunct="1">
              <a:buFont typeface="Arial" charset="0"/>
              <a:buNone/>
            </a:pPr>
            <a:r>
              <a:rPr lang="en-US" sz="2200" b="1" dirty="0" smtClean="0">
                <a:solidFill>
                  <a:srgbClr val="B60202"/>
                </a:solidFill>
                <a:latin typeface="Calibri" charset="0"/>
                <a:ea typeface="MS PGothic" charset="0"/>
              </a:rPr>
              <a:t>	Talking </a:t>
            </a:r>
            <a:r>
              <a:rPr lang="en-US" sz="2200" b="1" dirty="0">
                <a:solidFill>
                  <a:srgbClr val="B60202"/>
                </a:solidFill>
                <a:latin typeface="Calibri" charset="0"/>
                <a:ea typeface="MS PGothic" charset="0"/>
              </a:rPr>
              <a:t>out</a:t>
            </a:r>
            <a:r>
              <a:rPr lang="en-US" sz="2200" dirty="0">
                <a:solidFill>
                  <a:srgbClr val="B60202"/>
                </a:solidFill>
                <a:latin typeface="Calibri" charset="0"/>
                <a:ea typeface="MS PGothic" charset="0"/>
              </a:rPr>
              <a:t>: </a:t>
            </a:r>
            <a:r>
              <a:rPr lang="en-US" sz="2200" dirty="0">
                <a:latin typeface="Calibri" charset="0"/>
                <a:ea typeface="MS PGothic" charset="0"/>
              </a:rPr>
              <a:t>Any verbalization made by the student that was not initiated by the teacher and/or distracts others from the assigned tasks in the </a:t>
            </a:r>
            <a:r>
              <a:rPr lang="en-US" sz="2200" dirty="0" smtClean="0">
                <a:latin typeface="Calibri" charset="0"/>
                <a:ea typeface="MS PGothic" charset="0"/>
              </a:rPr>
              <a:t>classroom</a:t>
            </a:r>
            <a:endParaRPr lang="en-US" sz="2200" dirty="0">
              <a:latin typeface="Calibri" charset="0"/>
              <a:ea typeface="MS PGothic" charset="0"/>
            </a:endParaRPr>
          </a:p>
        </p:txBody>
      </p:sp>
      <p:sp>
        <p:nvSpPr>
          <p:cNvPr id="2" name="Rectangle 1"/>
          <p:cNvSpPr/>
          <p:nvPr/>
        </p:nvSpPr>
        <p:spPr>
          <a:xfrm>
            <a:off x="368300" y="2977235"/>
            <a:ext cx="8572500" cy="954107"/>
          </a:xfrm>
          <a:prstGeom prst="rect">
            <a:avLst/>
          </a:prstGeom>
        </p:spPr>
        <p:txBody>
          <a:bodyPr wrap="square">
            <a:spAutoFit/>
          </a:bodyPr>
          <a:lstStyle/>
          <a:p>
            <a:r>
              <a:rPr lang="en-US" sz="2800" b="1" dirty="0" smtClean="0">
                <a:latin typeface="Calibri" charset="0"/>
                <a:ea typeface="MS PGothic" charset="0"/>
              </a:rPr>
              <a:t>2) Provide </a:t>
            </a:r>
            <a:r>
              <a:rPr lang="en-US" sz="2800" b="1" dirty="0">
                <a:latin typeface="Calibri" charset="0"/>
                <a:ea typeface="MS PGothic" charset="0"/>
              </a:rPr>
              <a:t>Examples and Non-Examples of the Problem Behavior</a:t>
            </a:r>
            <a:endParaRPr lang="en-US" sz="2800" dirty="0"/>
          </a:p>
        </p:txBody>
      </p:sp>
      <p:sp>
        <p:nvSpPr>
          <p:cNvPr id="5" name="Content Placeholder 2"/>
          <p:cNvSpPr txBox="1">
            <a:spLocks/>
          </p:cNvSpPr>
          <p:nvPr/>
        </p:nvSpPr>
        <p:spPr>
          <a:xfrm>
            <a:off x="711200" y="3988272"/>
            <a:ext cx="8229600" cy="19875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buFont typeface="Wingdings" charset="0"/>
              <a:buNone/>
            </a:pPr>
            <a:r>
              <a:rPr lang="en-US" sz="2200" b="1" dirty="0" smtClean="0">
                <a:solidFill>
                  <a:srgbClr val="B60202"/>
                </a:solidFill>
                <a:latin typeface="Calibri" charset="0"/>
                <a:ea typeface="MS PGothic" charset="0"/>
              </a:rPr>
              <a:t>Examples of Talking Out</a:t>
            </a:r>
            <a:r>
              <a:rPr lang="en-US" sz="2200" dirty="0" smtClean="0">
                <a:solidFill>
                  <a:srgbClr val="B60202"/>
                </a:solidFill>
                <a:latin typeface="Calibri" charset="0"/>
                <a:ea typeface="MS PGothic" charset="0"/>
              </a:rPr>
              <a:t>:</a:t>
            </a:r>
          </a:p>
          <a:p>
            <a:pPr>
              <a:lnSpc>
                <a:spcPct val="110000"/>
              </a:lnSpc>
              <a:buFont typeface="Symbol" charset="0"/>
              <a:buChar char="·"/>
            </a:pPr>
            <a:r>
              <a:rPr lang="en-US" sz="2200" dirty="0" smtClean="0">
                <a:latin typeface="Calibri" charset="0"/>
                <a:ea typeface="MS PGothic" charset="0"/>
              </a:rPr>
              <a:t>Answering a question the teacher asks of a different student</a:t>
            </a:r>
          </a:p>
          <a:p>
            <a:pPr>
              <a:lnSpc>
                <a:spcPct val="120000"/>
              </a:lnSpc>
              <a:buFont typeface="Wingdings" charset="0"/>
              <a:buNone/>
            </a:pPr>
            <a:r>
              <a:rPr lang="en-US" sz="2200" b="1" dirty="0" smtClean="0">
                <a:solidFill>
                  <a:srgbClr val="B60202"/>
                </a:solidFill>
                <a:latin typeface="Calibri" charset="0"/>
                <a:ea typeface="MS PGothic" charset="0"/>
              </a:rPr>
              <a:t>Non-examples of Talking Out:</a:t>
            </a:r>
          </a:p>
          <a:p>
            <a:pPr>
              <a:lnSpc>
                <a:spcPct val="120000"/>
              </a:lnSpc>
              <a:buFont typeface="Symbol" charset="0"/>
              <a:buChar char="·"/>
            </a:pPr>
            <a:r>
              <a:rPr lang="en-US" sz="2200" dirty="0" smtClean="0">
                <a:latin typeface="Calibri" charset="0"/>
                <a:ea typeface="MS PGothic" charset="0"/>
              </a:rPr>
              <a:t>Answering a question the teacher asks of the student</a:t>
            </a:r>
          </a:p>
        </p:txBody>
      </p:sp>
    </p:spTree>
    <p:extLst>
      <p:ext uri="{BB962C8B-B14F-4D97-AF65-F5344CB8AC3E}">
        <p14:creationId xmlns:p14="http://schemas.microsoft.com/office/powerpoint/2010/main" val="38340676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511861"/>
            <a:ext cx="8229600" cy="1554543"/>
          </a:xfrm>
        </p:spPr>
        <p:txBody>
          <a:bodyPr>
            <a:noAutofit/>
          </a:bodyPr>
          <a:lstStyle/>
          <a:p>
            <a:r>
              <a:rPr lang="en-US" sz="3600" b="1" dirty="0" smtClean="0">
                <a:latin typeface="Calibri" charset="0"/>
                <a:ea typeface="MS PGothic" charset="0"/>
              </a:rPr>
              <a:t>Defining Behavior Tip #2</a:t>
            </a:r>
            <a:br>
              <a:rPr lang="en-US" sz="3600" b="1" dirty="0" smtClean="0">
                <a:latin typeface="Calibri" charset="0"/>
                <a:ea typeface="MS PGothic" charset="0"/>
              </a:rPr>
            </a:br>
            <a:r>
              <a:rPr lang="en-US" sz="3600" b="1" dirty="0" smtClean="0">
                <a:latin typeface="Calibri" charset="0"/>
                <a:ea typeface="MS PGothic" charset="0"/>
              </a:rPr>
              <a:t>Provide Examples and Non-Examples of the Problem Behavior</a:t>
            </a:r>
            <a:endParaRPr lang="en-US" sz="3600" b="1" dirty="0">
              <a:latin typeface="Calibri" charset="0"/>
              <a:ea typeface="MS PGothic" charset="0"/>
            </a:endParaRPr>
          </a:p>
        </p:txBody>
      </p:sp>
      <p:sp>
        <p:nvSpPr>
          <p:cNvPr id="24578" name="Content Placeholder 2"/>
          <p:cNvSpPr>
            <a:spLocks noGrp="1"/>
          </p:cNvSpPr>
          <p:nvPr>
            <p:ph idx="1"/>
          </p:nvPr>
        </p:nvSpPr>
        <p:spPr>
          <a:xfrm>
            <a:off x="457200" y="2369730"/>
            <a:ext cx="8229600" cy="4208642"/>
          </a:xfrm>
        </p:spPr>
        <p:txBody>
          <a:bodyPr>
            <a:noAutofit/>
          </a:bodyPr>
          <a:lstStyle/>
          <a:p>
            <a:pPr eaLnBrk="1" hangingPunct="1">
              <a:lnSpc>
                <a:spcPct val="110000"/>
              </a:lnSpc>
              <a:buFont typeface="Wingdings" charset="0"/>
              <a:buNone/>
            </a:pPr>
            <a:r>
              <a:rPr lang="en-US" sz="2200" b="1" dirty="0">
                <a:solidFill>
                  <a:srgbClr val="B60202"/>
                </a:solidFill>
                <a:latin typeface="Calibri" charset="0"/>
                <a:ea typeface="MS PGothic" charset="0"/>
              </a:rPr>
              <a:t>Examples of Talking Out</a:t>
            </a:r>
            <a:r>
              <a:rPr lang="en-US" sz="2200" dirty="0">
                <a:solidFill>
                  <a:srgbClr val="B60202"/>
                </a:solidFill>
                <a:latin typeface="Calibri" charset="0"/>
                <a:ea typeface="MS PGothic" charset="0"/>
              </a:rPr>
              <a:t>:</a:t>
            </a:r>
          </a:p>
          <a:p>
            <a:pPr eaLnBrk="1" hangingPunct="1">
              <a:lnSpc>
                <a:spcPct val="110000"/>
              </a:lnSpc>
              <a:buFont typeface="Symbol" charset="0"/>
              <a:buChar char="·"/>
            </a:pPr>
            <a:r>
              <a:rPr lang="en-US" sz="2200" dirty="0">
                <a:latin typeface="Calibri" charset="0"/>
                <a:ea typeface="MS PGothic" charset="0"/>
              </a:rPr>
              <a:t>Answering a question </a:t>
            </a:r>
            <a:r>
              <a:rPr lang="en-US" sz="2200" dirty="0" smtClean="0">
                <a:latin typeface="Calibri" charset="0"/>
                <a:ea typeface="MS PGothic" charset="0"/>
              </a:rPr>
              <a:t>the teacher asks of a different student</a:t>
            </a:r>
            <a:endParaRPr lang="en-US" sz="2200" dirty="0">
              <a:latin typeface="Calibri" charset="0"/>
              <a:ea typeface="MS PGothic" charset="0"/>
            </a:endParaRPr>
          </a:p>
          <a:p>
            <a:pPr eaLnBrk="1" hangingPunct="1">
              <a:lnSpc>
                <a:spcPct val="110000"/>
              </a:lnSpc>
              <a:buFont typeface="Symbol" charset="0"/>
              <a:buChar char="·"/>
            </a:pPr>
            <a:r>
              <a:rPr lang="en-US" sz="2200" dirty="0">
                <a:latin typeface="Calibri" charset="0"/>
                <a:ea typeface="MS PGothic" charset="0"/>
              </a:rPr>
              <a:t>Talking when the teacher is giving directions</a:t>
            </a:r>
          </a:p>
          <a:p>
            <a:pPr eaLnBrk="1" hangingPunct="1">
              <a:lnSpc>
                <a:spcPct val="110000"/>
              </a:lnSpc>
              <a:buFont typeface="Symbol" charset="0"/>
              <a:buChar char="·"/>
            </a:pPr>
            <a:r>
              <a:rPr lang="en-US" sz="2200" dirty="0">
                <a:latin typeface="Calibri" charset="0"/>
                <a:ea typeface="MS PGothic" charset="0"/>
              </a:rPr>
              <a:t>Talking to peers during independent work time</a:t>
            </a:r>
          </a:p>
          <a:p>
            <a:pPr eaLnBrk="1" hangingPunct="1">
              <a:lnSpc>
                <a:spcPct val="110000"/>
              </a:lnSpc>
              <a:buFont typeface="Symbol" charset="0"/>
              <a:buNone/>
            </a:pPr>
            <a:endParaRPr lang="en-US" sz="2200" dirty="0">
              <a:latin typeface="Calibri" charset="0"/>
              <a:ea typeface="MS PGothic" charset="0"/>
            </a:endParaRPr>
          </a:p>
          <a:p>
            <a:pPr eaLnBrk="1" hangingPunct="1">
              <a:lnSpc>
                <a:spcPct val="120000"/>
              </a:lnSpc>
              <a:buFont typeface="Wingdings" charset="0"/>
              <a:buNone/>
            </a:pPr>
            <a:r>
              <a:rPr lang="en-US" sz="2200" b="1" dirty="0">
                <a:solidFill>
                  <a:srgbClr val="B60202"/>
                </a:solidFill>
                <a:latin typeface="Calibri" charset="0"/>
                <a:ea typeface="MS PGothic" charset="0"/>
              </a:rPr>
              <a:t>Non-examples of Talking Out:</a:t>
            </a:r>
          </a:p>
          <a:p>
            <a:pPr eaLnBrk="1" hangingPunct="1">
              <a:lnSpc>
                <a:spcPct val="120000"/>
              </a:lnSpc>
              <a:buFont typeface="Symbol" charset="0"/>
              <a:buChar char="·"/>
            </a:pPr>
            <a:r>
              <a:rPr lang="en-US" sz="2200" dirty="0">
                <a:latin typeface="Calibri" charset="0"/>
                <a:ea typeface="MS PGothic" charset="0"/>
              </a:rPr>
              <a:t>Answering a question </a:t>
            </a:r>
            <a:r>
              <a:rPr lang="en-US" sz="2200" dirty="0" smtClean="0">
                <a:latin typeface="Calibri" charset="0"/>
                <a:ea typeface="MS PGothic" charset="0"/>
              </a:rPr>
              <a:t>the teacher asks of the student</a:t>
            </a:r>
            <a:endParaRPr lang="en-US" sz="2200" dirty="0">
              <a:latin typeface="Calibri" charset="0"/>
              <a:ea typeface="MS PGothic" charset="0"/>
            </a:endParaRPr>
          </a:p>
          <a:p>
            <a:pPr eaLnBrk="1" hangingPunct="1">
              <a:lnSpc>
                <a:spcPct val="120000"/>
              </a:lnSpc>
              <a:buFont typeface="Symbol" charset="0"/>
              <a:buChar char="·"/>
            </a:pPr>
            <a:r>
              <a:rPr lang="en-US" sz="2200" dirty="0" smtClean="0">
                <a:latin typeface="Calibri" charset="0"/>
                <a:ea typeface="MS PGothic" charset="0"/>
              </a:rPr>
              <a:t>Calling out </a:t>
            </a:r>
            <a:r>
              <a:rPr lang="en-US" sz="2200" dirty="0">
                <a:latin typeface="Calibri" charset="0"/>
                <a:ea typeface="MS PGothic" charset="0"/>
              </a:rPr>
              <a:t>to another student during recess</a:t>
            </a:r>
          </a:p>
          <a:p>
            <a:pPr eaLnBrk="1" hangingPunct="1">
              <a:lnSpc>
                <a:spcPct val="120000"/>
              </a:lnSpc>
              <a:buFont typeface="Symbol" charset="0"/>
              <a:buChar char="·"/>
            </a:pPr>
            <a:r>
              <a:rPr lang="en-US" sz="2200" dirty="0">
                <a:latin typeface="Calibri" charset="0"/>
                <a:ea typeface="MS PGothic" charset="0"/>
              </a:rPr>
              <a:t>Talking with </a:t>
            </a:r>
            <a:r>
              <a:rPr lang="en-US" sz="2200" dirty="0" smtClean="0">
                <a:latin typeface="Calibri" charset="0"/>
                <a:ea typeface="MS PGothic" charset="0"/>
              </a:rPr>
              <a:t>table mates during a cooperative group activity</a:t>
            </a:r>
            <a:endParaRPr lang="en-US" sz="2200" dirty="0">
              <a:latin typeface="Calibri" charset="0"/>
              <a:ea typeface="MS PGothic" charset="0"/>
            </a:endParaRPr>
          </a:p>
        </p:txBody>
      </p:sp>
    </p:spTree>
    <p:extLst>
      <p:ext uri="{BB962C8B-B14F-4D97-AF65-F5344CB8AC3E}">
        <p14:creationId xmlns:p14="http://schemas.microsoft.com/office/powerpoint/2010/main" val="10993546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title"/>
          </p:nvPr>
        </p:nvSpPr>
        <p:spPr/>
        <p:txBody>
          <a:bodyPr/>
          <a:lstStyle/>
          <a:p>
            <a:pPr eaLnBrk="1" hangingPunct="1"/>
            <a:r>
              <a:rPr lang="en-US" b="1" dirty="0">
                <a:solidFill>
                  <a:srgbClr val="B60202"/>
                </a:solidFill>
                <a:latin typeface="Calibri" charset="0"/>
                <a:ea typeface="MS PGothic" charset="0"/>
              </a:rPr>
              <a:t>ACTIVITY 2</a:t>
            </a:r>
            <a:r>
              <a:rPr lang="en-US" b="1" dirty="0" smtClean="0">
                <a:solidFill>
                  <a:srgbClr val="B60202"/>
                </a:solidFill>
                <a:latin typeface="Calibri" charset="0"/>
                <a:ea typeface="MS PGothic" charset="0"/>
              </a:rPr>
              <a:t>:</a:t>
            </a:r>
            <a:endParaRPr lang="en-US" b="1" dirty="0">
              <a:solidFill>
                <a:srgbClr val="B60202"/>
              </a:solidFill>
              <a:latin typeface="Calibri" charset="0"/>
              <a:ea typeface="MS PGothic" charset="0"/>
            </a:endParaRPr>
          </a:p>
        </p:txBody>
      </p:sp>
      <p:sp>
        <p:nvSpPr>
          <p:cNvPr id="45058" name="Vertical Text Placeholder 4"/>
          <p:cNvSpPr>
            <a:spLocks noGrp="1"/>
          </p:cNvSpPr>
          <p:nvPr>
            <p:ph idx="1"/>
          </p:nvPr>
        </p:nvSpPr>
        <p:spPr>
          <a:xfrm>
            <a:off x="457200" y="1744122"/>
            <a:ext cx="8229600" cy="4549881"/>
          </a:xfrm>
        </p:spPr>
        <p:txBody>
          <a:bodyPr>
            <a:normAutofit fontScale="92500" lnSpcReduction="10000"/>
          </a:bodyPr>
          <a:lstStyle/>
          <a:p>
            <a:pPr eaLnBrk="1" hangingPunct="1">
              <a:buFont typeface="Arial" charset="0"/>
              <a:buNone/>
            </a:pPr>
            <a:r>
              <a:rPr lang="en-US" dirty="0" smtClean="0">
                <a:solidFill>
                  <a:srgbClr val="292934"/>
                </a:solidFill>
                <a:latin typeface="Calibri" charset="0"/>
                <a:ea typeface="MS PGothic" charset="0"/>
              </a:rPr>
              <a:t>A) Using </a:t>
            </a:r>
            <a:r>
              <a:rPr lang="en-US" dirty="0" smtClean="0">
                <a:solidFill>
                  <a:srgbClr val="292934"/>
                </a:solidFill>
                <a:latin typeface="Calibri" charset="0"/>
                <a:ea typeface="MS PGothic" charset="0"/>
              </a:rPr>
              <a:t>your workbook, provide an </a:t>
            </a:r>
            <a:r>
              <a:rPr lang="en-US" b="1" dirty="0" smtClean="0">
                <a:solidFill>
                  <a:srgbClr val="292934"/>
                </a:solidFill>
                <a:latin typeface="Calibri" charset="0"/>
                <a:ea typeface="MS PGothic" charset="0"/>
              </a:rPr>
              <a:t>observable &amp; measurable</a:t>
            </a:r>
            <a:r>
              <a:rPr lang="en-US" dirty="0" smtClean="0">
                <a:solidFill>
                  <a:srgbClr val="292934"/>
                </a:solidFill>
                <a:latin typeface="Calibri" charset="0"/>
                <a:ea typeface="MS PGothic" charset="0"/>
              </a:rPr>
              <a:t> definition </a:t>
            </a:r>
            <a:r>
              <a:rPr lang="en-US" dirty="0" smtClean="0">
                <a:solidFill>
                  <a:srgbClr val="292934"/>
                </a:solidFill>
                <a:latin typeface="Calibri" charset="0"/>
                <a:ea typeface="MS PGothic" charset="0"/>
              </a:rPr>
              <a:t>for these behaviors</a:t>
            </a:r>
            <a:r>
              <a:rPr lang="en-US" dirty="0" smtClean="0">
                <a:solidFill>
                  <a:srgbClr val="292934"/>
                </a:solidFill>
                <a:latin typeface="Calibri" charset="0"/>
                <a:ea typeface="MS PGothic" charset="0"/>
              </a:rPr>
              <a:t>:</a:t>
            </a:r>
          </a:p>
          <a:p>
            <a:pPr eaLnBrk="1" hangingPunct="1">
              <a:buFont typeface="Arial" charset="0"/>
              <a:buNone/>
            </a:pPr>
            <a:r>
              <a:rPr lang="en-US" dirty="0">
                <a:solidFill>
                  <a:srgbClr val="292934"/>
                </a:solidFill>
                <a:latin typeface="Calibri" charset="0"/>
                <a:ea typeface="MS PGothic" charset="0"/>
              </a:rPr>
              <a:t>	</a:t>
            </a:r>
            <a:r>
              <a:rPr lang="en-US" dirty="0" smtClean="0">
                <a:solidFill>
                  <a:srgbClr val="292934"/>
                </a:solidFill>
                <a:latin typeface="Calibri" charset="0"/>
                <a:ea typeface="MS PGothic" charset="0"/>
              </a:rPr>
              <a:t>		Jeff is always </a:t>
            </a:r>
            <a:r>
              <a:rPr lang="en-US" u="sng" dirty="0" smtClean="0">
                <a:solidFill>
                  <a:srgbClr val="292934"/>
                </a:solidFill>
                <a:latin typeface="Calibri" charset="0"/>
                <a:ea typeface="MS PGothic" charset="0"/>
              </a:rPr>
              <a:t>disruptive</a:t>
            </a:r>
            <a:r>
              <a:rPr lang="en-US" dirty="0" smtClean="0">
                <a:solidFill>
                  <a:srgbClr val="292934"/>
                </a:solidFill>
                <a:latin typeface="Calibri" charset="0"/>
                <a:ea typeface="MS PGothic" charset="0"/>
              </a:rPr>
              <a:t> in class</a:t>
            </a:r>
          </a:p>
          <a:p>
            <a:pPr eaLnBrk="1" hangingPunct="1">
              <a:buFont typeface="Arial" charset="0"/>
              <a:buNone/>
            </a:pPr>
            <a:r>
              <a:rPr lang="en-US" dirty="0">
                <a:solidFill>
                  <a:srgbClr val="292934"/>
                </a:solidFill>
                <a:latin typeface="Calibri" charset="0"/>
                <a:ea typeface="MS PGothic" charset="0"/>
              </a:rPr>
              <a:t>	</a:t>
            </a:r>
            <a:r>
              <a:rPr lang="en-US" dirty="0" smtClean="0">
                <a:solidFill>
                  <a:srgbClr val="292934"/>
                </a:solidFill>
                <a:latin typeface="Calibri" charset="0"/>
                <a:ea typeface="MS PGothic" charset="0"/>
              </a:rPr>
              <a:t>		Hailey is constantly </a:t>
            </a:r>
            <a:r>
              <a:rPr lang="en-US" u="sng" dirty="0" smtClean="0">
                <a:solidFill>
                  <a:srgbClr val="292934"/>
                </a:solidFill>
                <a:latin typeface="Calibri" charset="0"/>
                <a:ea typeface="MS PGothic" charset="0"/>
              </a:rPr>
              <a:t>off-task </a:t>
            </a:r>
            <a:r>
              <a:rPr lang="en-US" dirty="0" smtClean="0">
                <a:solidFill>
                  <a:srgbClr val="292934"/>
                </a:solidFill>
                <a:latin typeface="Calibri" charset="0"/>
                <a:ea typeface="MS PGothic" charset="0"/>
              </a:rPr>
              <a:t>during math</a:t>
            </a:r>
          </a:p>
          <a:p>
            <a:pPr eaLnBrk="1" hangingPunct="1">
              <a:buFont typeface="Arial" charset="0"/>
              <a:buNone/>
            </a:pPr>
            <a:r>
              <a:rPr lang="en-US" dirty="0">
                <a:solidFill>
                  <a:srgbClr val="292934"/>
                </a:solidFill>
                <a:latin typeface="Calibri" charset="0"/>
                <a:ea typeface="MS PGothic" charset="0"/>
              </a:rPr>
              <a:t>	</a:t>
            </a:r>
            <a:r>
              <a:rPr lang="en-US" dirty="0" smtClean="0">
                <a:solidFill>
                  <a:srgbClr val="292934"/>
                </a:solidFill>
                <a:latin typeface="Calibri" charset="0"/>
                <a:ea typeface="MS PGothic" charset="0"/>
              </a:rPr>
              <a:t>		Chris is </a:t>
            </a:r>
            <a:r>
              <a:rPr lang="en-US" u="sng" dirty="0" smtClean="0">
                <a:solidFill>
                  <a:srgbClr val="292934"/>
                </a:solidFill>
                <a:latin typeface="Calibri" charset="0"/>
                <a:ea typeface="MS PGothic" charset="0"/>
              </a:rPr>
              <a:t>defiant</a:t>
            </a:r>
          </a:p>
          <a:p>
            <a:pPr eaLnBrk="1" hangingPunct="1">
              <a:buFont typeface="Arial" charset="0"/>
              <a:buNone/>
            </a:pPr>
            <a:r>
              <a:rPr lang="en-US" dirty="0">
                <a:solidFill>
                  <a:srgbClr val="292934"/>
                </a:solidFill>
                <a:latin typeface="Calibri" charset="0"/>
                <a:ea typeface="MS PGothic" charset="0"/>
              </a:rPr>
              <a:t>	</a:t>
            </a:r>
            <a:r>
              <a:rPr lang="en-US" dirty="0" smtClean="0">
                <a:solidFill>
                  <a:srgbClr val="292934"/>
                </a:solidFill>
                <a:latin typeface="Calibri" charset="0"/>
                <a:ea typeface="MS PGothic" charset="0"/>
              </a:rPr>
              <a:t>		Brandon is </a:t>
            </a:r>
            <a:r>
              <a:rPr lang="en-US" u="sng" dirty="0" smtClean="0">
                <a:solidFill>
                  <a:srgbClr val="292934"/>
                </a:solidFill>
                <a:latin typeface="Calibri" charset="0"/>
                <a:ea typeface="MS PGothic" charset="0"/>
              </a:rPr>
              <a:t>angry and hostile</a:t>
            </a:r>
          </a:p>
          <a:p>
            <a:pPr eaLnBrk="1" hangingPunct="1">
              <a:buFont typeface="Arial" charset="0"/>
              <a:buNone/>
            </a:pPr>
            <a:r>
              <a:rPr lang="en-US" dirty="0">
                <a:solidFill>
                  <a:srgbClr val="292934"/>
                </a:solidFill>
                <a:latin typeface="Calibri" charset="0"/>
                <a:ea typeface="MS PGothic" charset="0"/>
              </a:rPr>
              <a:t>	</a:t>
            </a:r>
            <a:r>
              <a:rPr lang="en-US" dirty="0" smtClean="0">
                <a:solidFill>
                  <a:srgbClr val="292934"/>
                </a:solidFill>
                <a:latin typeface="Calibri" charset="0"/>
                <a:ea typeface="MS PGothic" charset="0"/>
              </a:rPr>
              <a:t>		Alexis uses </a:t>
            </a:r>
            <a:r>
              <a:rPr lang="en-US" u="sng" dirty="0" smtClean="0">
                <a:solidFill>
                  <a:srgbClr val="292934"/>
                </a:solidFill>
                <a:latin typeface="Calibri" charset="0"/>
                <a:ea typeface="MS PGothic" charset="0"/>
              </a:rPr>
              <a:t>inappropriate </a:t>
            </a:r>
            <a:r>
              <a:rPr lang="en-US" u="sng" dirty="0" smtClean="0">
                <a:solidFill>
                  <a:srgbClr val="292934"/>
                </a:solidFill>
                <a:latin typeface="Calibri" charset="0"/>
                <a:ea typeface="MS PGothic" charset="0"/>
              </a:rPr>
              <a:t>language</a:t>
            </a:r>
          </a:p>
          <a:p>
            <a:pPr eaLnBrk="1" hangingPunct="1">
              <a:buFont typeface="Arial" charset="0"/>
              <a:buNone/>
            </a:pPr>
            <a:r>
              <a:rPr lang="en-US" dirty="0" smtClean="0">
                <a:solidFill>
                  <a:srgbClr val="292934"/>
                </a:solidFill>
                <a:latin typeface="Calibri" charset="0"/>
                <a:ea typeface="MS PGothic" charset="0"/>
              </a:rPr>
              <a:t>B) Provide an observable and measurable definition of your student’s behavior</a:t>
            </a:r>
            <a:endParaRPr lang="en-US" dirty="0">
              <a:solidFill>
                <a:srgbClr val="292934"/>
              </a:solidFill>
              <a:latin typeface="Calibri" charset="0"/>
              <a:ea typeface="MS PGothic" charset="0"/>
            </a:endParaRPr>
          </a:p>
        </p:txBody>
      </p:sp>
    </p:spTree>
    <p:extLst>
      <p:ext uri="{BB962C8B-B14F-4D97-AF65-F5344CB8AC3E}">
        <p14:creationId xmlns:p14="http://schemas.microsoft.com/office/powerpoint/2010/main" val="32765248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7622"/>
          </a:xfrm>
        </p:spPr>
        <p:txBody>
          <a:bodyPr/>
          <a:lstStyle/>
          <a:p>
            <a:r>
              <a:rPr lang="en-US" b="1" dirty="0" smtClean="0"/>
              <a:t>D.A.S.H.</a:t>
            </a:r>
            <a:endParaRPr lang="en-US" b="1" dirty="0"/>
          </a:p>
        </p:txBody>
      </p:sp>
      <p:sp>
        <p:nvSpPr>
          <p:cNvPr id="3" name="Content Placeholder 2"/>
          <p:cNvSpPr>
            <a:spLocks noGrp="1"/>
          </p:cNvSpPr>
          <p:nvPr>
            <p:ph idx="1"/>
          </p:nvPr>
        </p:nvSpPr>
        <p:spPr>
          <a:xfrm>
            <a:off x="457200" y="1364966"/>
            <a:ext cx="8414304" cy="5175490"/>
          </a:xfrm>
          <a:ln w="57150" cmpd="sng">
            <a:solidFill>
              <a:srgbClr val="006301"/>
            </a:solidFill>
          </a:ln>
        </p:spPr>
        <p:txBody>
          <a:bodyPr>
            <a:normAutofit fontScale="92500" lnSpcReduction="10000"/>
          </a:bodyPr>
          <a:lstStyle/>
          <a:p>
            <a:r>
              <a:rPr lang="en-US" sz="4000" b="1" u="sng" dirty="0" smtClean="0">
                <a:solidFill>
                  <a:srgbClr val="B60202"/>
                </a:solidFill>
              </a:rPr>
              <a:t>D</a:t>
            </a:r>
            <a:r>
              <a:rPr lang="en-US" sz="2600" dirty="0" smtClean="0"/>
              <a:t>efine behavior in observable and measurable terms</a:t>
            </a:r>
          </a:p>
          <a:p>
            <a:r>
              <a:rPr lang="en-US" sz="4000" b="1" u="sng" dirty="0" smtClean="0">
                <a:solidFill>
                  <a:srgbClr val="B60202"/>
                </a:solidFill>
              </a:rPr>
              <a:t>A</a:t>
            </a:r>
            <a:r>
              <a:rPr lang="en-US" sz="2600" dirty="0" smtClean="0"/>
              <a:t>sk about behavior by interviewing staff and student</a:t>
            </a:r>
          </a:p>
          <a:p>
            <a:pPr marL="0" indent="0">
              <a:buNone/>
            </a:pPr>
            <a:r>
              <a:rPr lang="en-US" sz="2600" dirty="0"/>
              <a:t>	</a:t>
            </a:r>
            <a:r>
              <a:rPr lang="en-US" sz="2600" dirty="0" smtClean="0"/>
              <a:t>	specify routines </a:t>
            </a:r>
            <a:r>
              <a:rPr lang="en-US" sz="2600" dirty="0" smtClean="0">
                <a:solidFill>
                  <a:srgbClr val="B60202"/>
                </a:solidFill>
              </a:rPr>
              <a:t>where</a:t>
            </a:r>
            <a:r>
              <a:rPr lang="en-US" sz="2600" dirty="0" smtClean="0"/>
              <a:t> &amp; </a:t>
            </a:r>
            <a:r>
              <a:rPr lang="en-US" sz="2600" dirty="0" smtClean="0">
                <a:solidFill>
                  <a:srgbClr val="B60202"/>
                </a:solidFill>
              </a:rPr>
              <a:t>when</a:t>
            </a:r>
            <a:r>
              <a:rPr lang="en-US" sz="2600" dirty="0" smtClean="0"/>
              <a:t> behavior occurs</a:t>
            </a:r>
          </a:p>
          <a:p>
            <a:pPr marL="0" indent="0">
              <a:buNone/>
            </a:pPr>
            <a:r>
              <a:rPr lang="en-US" sz="2600" dirty="0"/>
              <a:t>	</a:t>
            </a:r>
            <a:r>
              <a:rPr lang="en-US" sz="2600" dirty="0" smtClean="0"/>
              <a:t>	summarize </a:t>
            </a:r>
            <a:r>
              <a:rPr lang="en-US" sz="2600" dirty="0" smtClean="0">
                <a:solidFill>
                  <a:srgbClr val="B60202"/>
                </a:solidFill>
              </a:rPr>
              <a:t>where</a:t>
            </a:r>
            <a:r>
              <a:rPr lang="en-US" sz="2600" dirty="0" smtClean="0"/>
              <a:t>, </a:t>
            </a:r>
            <a:r>
              <a:rPr lang="en-US" sz="2600" dirty="0" smtClean="0">
                <a:solidFill>
                  <a:srgbClr val="B60202"/>
                </a:solidFill>
              </a:rPr>
              <a:t>when</a:t>
            </a:r>
            <a:r>
              <a:rPr lang="en-US" sz="2600" dirty="0" smtClean="0"/>
              <a:t>, and </a:t>
            </a:r>
            <a:r>
              <a:rPr lang="en-US" sz="2600" dirty="0" smtClean="0">
                <a:solidFill>
                  <a:srgbClr val="B60202"/>
                </a:solidFill>
              </a:rPr>
              <a:t>why</a:t>
            </a:r>
            <a:r>
              <a:rPr lang="en-US" sz="2600" dirty="0" smtClean="0"/>
              <a:t> behavior occurs</a:t>
            </a:r>
          </a:p>
          <a:p>
            <a:r>
              <a:rPr lang="en-US" sz="4000" b="1" u="sng" dirty="0">
                <a:solidFill>
                  <a:srgbClr val="B60202"/>
                </a:solidFill>
              </a:rPr>
              <a:t>S</a:t>
            </a:r>
            <a:r>
              <a:rPr lang="en-US" sz="2600" dirty="0"/>
              <a:t>ee the </a:t>
            </a:r>
            <a:r>
              <a:rPr lang="en-US" sz="2600" dirty="0" smtClean="0"/>
              <a:t>behavior</a:t>
            </a:r>
          </a:p>
          <a:p>
            <a:pPr marL="0" indent="0">
              <a:buNone/>
            </a:pPr>
            <a:r>
              <a:rPr lang="en-US" sz="2600" dirty="0"/>
              <a:t>	</a:t>
            </a:r>
            <a:r>
              <a:rPr lang="en-US" sz="2600" dirty="0" smtClean="0"/>
              <a:t>	observe the behavior during routines specified</a:t>
            </a:r>
          </a:p>
          <a:p>
            <a:pPr marL="0" indent="0">
              <a:buNone/>
            </a:pPr>
            <a:r>
              <a:rPr lang="en-US" sz="2600" dirty="0"/>
              <a:t>	</a:t>
            </a:r>
            <a:r>
              <a:rPr lang="en-US" sz="2600" dirty="0" smtClean="0"/>
              <a:t>	observe to verify summary from interviews</a:t>
            </a:r>
            <a:endParaRPr lang="en-US" sz="2600" dirty="0"/>
          </a:p>
          <a:p>
            <a:r>
              <a:rPr lang="en-US" sz="4000" b="1" u="sng" dirty="0">
                <a:solidFill>
                  <a:srgbClr val="B60202"/>
                </a:solidFill>
              </a:rPr>
              <a:t>H</a:t>
            </a:r>
            <a:r>
              <a:rPr lang="en-US" sz="2600" dirty="0"/>
              <a:t>ypothesize</a:t>
            </a:r>
          </a:p>
          <a:p>
            <a:pPr marL="0" indent="0">
              <a:buNone/>
            </a:pPr>
            <a:r>
              <a:rPr lang="en-US" sz="2600" dirty="0" smtClean="0"/>
              <a:t>		a final summary of </a:t>
            </a:r>
            <a:r>
              <a:rPr lang="en-US" sz="2600" dirty="0" smtClean="0">
                <a:solidFill>
                  <a:srgbClr val="B60202"/>
                </a:solidFill>
              </a:rPr>
              <a:t>where</a:t>
            </a:r>
            <a:r>
              <a:rPr lang="en-US" sz="2600" dirty="0" smtClean="0"/>
              <a:t>, </a:t>
            </a:r>
            <a:r>
              <a:rPr lang="en-US" sz="2600" dirty="0" smtClean="0">
                <a:solidFill>
                  <a:srgbClr val="B60202"/>
                </a:solidFill>
              </a:rPr>
              <a:t>when</a:t>
            </a:r>
            <a:r>
              <a:rPr lang="en-US" sz="2600" dirty="0" smtClean="0"/>
              <a:t>, and </a:t>
            </a:r>
            <a:r>
              <a:rPr lang="en-US" sz="2600" dirty="0" smtClean="0">
                <a:solidFill>
                  <a:srgbClr val="B60202"/>
                </a:solidFill>
              </a:rPr>
              <a:t>why</a:t>
            </a:r>
            <a:r>
              <a:rPr lang="en-US" sz="2600" dirty="0" smtClean="0"/>
              <a:t> behaviors 				occur</a:t>
            </a:r>
            <a:endParaRPr lang="en-US" sz="2600" dirty="0"/>
          </a:p>
        </p:txBody>
      </p:sp>
      <p:cxnSp>
        <p:nvCxnSpPr>
          <p:cNvPr id="5" name="Straight Connector 4"/>
          <p:cNvCxnSpPr/>
          <p:nvPr/>
        </p:nvCxnSpPr>
        <p:spPr>
          <a:xfrm>
            <a:off x="3279424" y="1099555"/>
            <a:ext cx="2521175" cy="0"/>
          </a:xfrm>
          <a:prstGeom prst="line">
            <a:avLst/>
          </a:prstGeom>
          <a:ln w="57150" cmpd="sng">
            <a:solidFill>
              <a:srgbClr val="006301"/>
            </a:solidFill>
          </a:ln>
        </p:spPr>
        <p:style>
          <a:lnRef idx="2">
            <a:schemeClr val="accent1"/>
          </a:lnRef>
          <a:fillRef idx="0">
            <a:schemeClr val="accent1"/>
          </a:fillRef>
          <a:effectRef idx="1">
            <a:schemeClr val="accent1"/>
          </a:effectRef>
          <a:fontRef idx="minor">
            <a:schemeClr val="tx1"/>
          </a:fontRef>
        </p:style>
      </p:cxnSp>
      <p:sp>
        <p:nvSpPr>
          <p:cNvPr id="4" name="Down Arrow 3"/>
          <p:cNvSpPr/>
          <p:nvPr/>
        </p:nvSpPr>
        <p:spPr>
          <a:xfrm rot="1524153">
            <a:off x="1355695" y="376559"/>
            <a:ext cx="644511" cy="1927768"/>
          </a:xfrm>
          <a:prstGeom prst="downArrow">
            <a:avLst/>
          </a:prstGeom>
          <a:solidFill>
            <a:srgbClr val="008000"/>
          </a:solidFill>
          <a:ln>
            <a:solidFill>
              <a:srgbClr val="FFC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0760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7900"/>
            <a:ext cx="8229600" cy="4102802"/>
          </a:xfrm>
        </p:spPr>
        <p:txBody>
          <a:bodyPr/>
          <a:lstStyle/>
          <a:p>
            <a:r>
              <a:rPr lang="en-US" sz="6600" b="1" u="sng" dirty="0" smtClean="0">
                <a:solidFill>
                  <a:srgbClr val="B60202"/>
                </a:solidFill>
              </a:rPr>
              <a:t>A</a:t>
            </a:r>
            <a:r>
              <a:rPr lang="en-US" b="1" dirty="0" smtClean="0">
                <a:solidFill>
                  <a:srgbClr val="B60202"/>
                </a:solidFill>
              </a:rPr>
              <a:t>sking</a:t>
            </a:r>
            <a:br>
              <a:rPr lang="en-US" b="1" dirty="0" smtClean="0">
                <a:solidFill>
                  <a:srgbClr val="B60202"/>
                </a:solidFill>
              </a:rPr>
            </a:br>
            <a:r>
              <a:rPr lang="en-US" b="1" dirty="0" smtClean="0">
                <a:solidFill>
                  <a:srgbClr val="B60202"/>
                </a:solidFill>
              </a:rPr>
              <a:t>About When, Where, and Why</a:t>
            </a:r>
            <a:br>
              <a:rPr lang="en-US" b="1" dirty="0" smtClean="0">
                <a:solidFill>
                  <a:srgbClr val="B60202"/>
                </a:solidFill>
              </a:rPr>
            </a:br>
            <a:r>
              <a:rPr lang="en-US" b="1" dirty="0" smtClean="0">
                <a:solidFill>
                  <a:srgbClr val="B60202"/>
                </a:solidFill>
              </a:rPr>
              <a:t>the Behavior Occurs</a:t>
            </a:r>
            <a:endParaRPr lang="en-US" b="1" dirty="0">
              <a:solidFill>
                <a:srgbClr val="B60202"/>
              </a:solidFill>
            </a:endParaRPr>
          </a:p>
        </p:txBody>
      </p:sp>
    </p:spTree>
    <p:extLst>
      <p:ext uri="{BB962C8B-B14F-4D97-AF65-F5344CB8AC3E}">
        <p14:creationId xmlns:p14="http://schemas.microsoft.com/office/powerpoint/2010/main" val="20103024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473945"/>
            <a:ext cx="8229600" cy="1194345"/>
          </a:xfrm>
        </p:spPr>
        <p:txBody>
          <a:bodyPr>
            <a:normAutofit fontScale="90000"/>
          </a:bodyPr>
          <a:lstStyle/>
          <a:p>
            <a:pPr>
              <a:defRPr/>
            </a:pPr>
            <a:r>
              <a:rPr lang="en-US" altLang="en-US" sz="4900" b="1" dirty="0" smtClean="0"/>
              <a:t>Materials</a:t>
            </a:r>
            <a:br>
              <a:rPr lang="en-US" altLang="en-US" sz="4900" b="1" dirty="0" smtClean="0"/>
            </a:br>
            <a:r>
              <a:rPr lang="en-US" altLang="en-US" sz="3000" dirty="0" smtClean="0">
                <a:hlinkClick r:id="rId2"/>
              </a:rPr>
              <a:t>www.pbisvermont.org</a:t>
            </a:r>
            <a:br>
              <a:rPr lang="en-US" altLang="en-US" sz="3000" dirty="0" smtClean="0">
                <a:hlinkClick r:id="rId2"/>
              </a:rPr>
            </a:br>
            <a:endParaRPr lang="en-US" altLang="en-US" sz="3000" dirty="0" smtClean="0"/>
          </a:p>
        </p:txBody>
      </p:sp>
      <p:sp>
        <p:nvSpPr>
          <p:cNvPr id="45058" name="Content Placeholder 2"/>
          <p:cNvSpPr>
            <a:spLocks noGrp="1"/>
          </p:cNvSpPr>
          <p:nvPr>
            <p:ph idx="1"/>
          </p:nvPr>
        </p:nvSpPr>
        <p:spPr>
          <a:xfrm>
            <a:off x="1819796" y="2009531"/>
            <a:ext cx="5217137" cy="4132507"/>
          </a:xfrm>
          <a:blipFill dpi="0" rotWithShape="1">
            <a:blip r:embed="rId3"/>
            <a:srcRect/>
            <a:tile tx="0" ty="0" sx="100000" sy="100000" flip="none" algn="tl"/>
          </a:blipFill>
          <a:ln w="47625">
            <a:solidFill>
              <a:schemeClr val="tx1"/>
            </a:solidFill>
            <a:miter lim="800000"/>
            <a:headEnd/>
            <a:tailEnd/>
          </a:ln>
        </p:spPr>
        <p:txBody>
          <a:bodyPr>
            <a:normAutofit fontScale="92500" lnSpcReduction="20000"/>
          </a:bodyPr>
          <a:lstStyle/>
          <a:p>
            <a:pPr marL="0" indent="0" algn="ctr">
              <a:buFont typeface="Arial" pitchFamily="34" charset="0"/>
              <a:buNone/>
              <a:defRPr/>
            </a:pPr>
            <a:r>
              <a:rPr lang="en-US" altLang="en-US" b="1" i="1" dirty="0" smtClean="0">
                <a:solidFill>
                  <a:srgbClr val="000000"/>
                </a:solidFill>
              </a:rPr>
              <a:t>Introduction and Practice in Functional Behavior Assessment and Behavior </a:t>
            </a:r>
            <a:r>
              <a:rPr lang="en-US" altLang="en-US" b="1" i="1" dirty="0" smtClean="0">
                <a:solidFill>
                  <a:srgbClr val="000000"/>
                </a:solidFill>
              </a:rPr>
              <a:t>Support</a:t>
            </a:r>
            <a:r>
              <a:rPr lang="en-US" altLang="en-US" b="1" i="1" dirty="0" smtClean="0">
                <a:solidFill>
                  <a:srgbClr val="000000"/>
                </a:solidFill>
              </a:rPr>
              <a:t> </a:t>
            </a:r>
            <a:r>
              <a:rPr lang="en-US" altLang="en-US" b="1" i="1" dirty="0" smtClean="0">
                <a:solidFill>
                  <a:srgbClr val="000000"/>
                </a:solidFill>
              </a:rPr>
              <a:t>Planning (FBA/</a:t>
            </a:r>
            <a:r>
              <a:rPr lang="en-US" altLang="en-US" b="1" i="1" dirty="0" smtClean="0">
                <a:solidFill>
                  <a:srgbClr val="000000"/>
                </a:solidFill>
              </a:rPr>
              <a:t>BSP</a:t>
            </a:r>
            <a:r>
              <a:rPr lang="en-US" altLang="en-US" b="1" i="1" dirty="0" smtClean="0">
                <a:solidFill>
                  <a:srgbClr val="000000"/>
                </a:solidFill>
              </a:rPr>
              <a:t>)</a:t>
            </a:r>
            <a:r>
              <a:rPr lang="en-US" altLang="ja-JP" b="1" dirty="0" smtClean="0">
                <a:solidFill>
                  <a:srgbClr val="000000"/>
                </a:solidFill>
              </a:rPr>
              <a:t/>
            </a:r>
            <a:br>
              <a:rPr lang="en-US" altLang="ja-JP" b="1" dirty="0" smtClean="0">
                <a:solidFill>
                  <a:srgbClr val="000000"/>
                </a:solidFill>
              </a:rPr>
            </a:br>
            <a:endParaRPr lang="en-US" altLang="ja-JP" sz="1600" b="1" dirty="0" smtClean="0">
              <a:solidFill>
                <a:srgbClr val="000000"/>
              </a:solidFill>
            </a:endParaRPr>
          </a:p>
          <a:p>
            <a:pPr marL="0" indent="0" algn="ctr">
              <a:buFont typeface="Arial" pitchFamily="34" charset="0"/>
              <a:buNone/>
              <a:defRPr/>
            </a:pPr>
            <a:r>
              <a:rPr lang="en-US" altLang="ja-JP" b="1" dirty="0" smtClean="0">
                <a:solidFill>
                  <a:srgbClr val="000000"/>
                </a:solidFill>
              </a:rPr>
              <a:t>From FBA to </a:t>
            </a:r>
            <a:r>
              <a:rPr lang="en-US" altLang="ja-JP" b="1" dirty="0" smtClean="0">
                <a:solidFill>
                  <a:srgbClr val="000000"/>
                </a:solidFill>
              </a:rPr>
              <a:t>BSP</a:t>
            </a:r>
            <a:r>
              <a:rPr lang="en-US" altLang="ja-JP" b="1" dirty="0" smtClean="0">
                <a:solidFill>
                  <a:srgbClr val="000000"/>
                </a:solidFill>
              </a:rPr>
              <a:t/>
            </a:r>
            <a:br>
              <a:rPr lang="en-US" altLang="ja-JP" b="1" dirty="0" smtClean="0">
                <a:solidFill>
                  <a:srgbClr val="000000"/>
                </a:solidFill>
              </a:rPr>
            </a:br>
            <a:endParaRPr lang="en-US" altLang="ja-JP" b="1" dirty="0" smtClean="0">
              <a:solidFill>
                <a:srgbClr val="000000"/>
              </a:solidFill>
            </a:endParaRPr>
          </a:p>
          <a:p>
            <a:pPr marL="0" indent="0" algn="ctr">
              <a:buFont typeface="Arial" pitchFamily="34" charset="0"/>
              <a:buNone/>
              <a:defRPr/>
            </a:pPr>
            <a:endParaRPr lang="en-US" altLang="en-US" b="1" dirty="0" smtClean="0">
              <a:solidFill>
                <a:srgbClr val="000000"/>
              </a:solidFill>
            </a:endParaRPr>
          </a:p>
          <a:p>
            <a:pPr marL="0" indent="0" algn="ctr">
              <a:buFont typeface="Arial" pitchFamily="34" charset="0"/>
              <a:buNone/>
              <a:defRPr/>
            </a:pPr>
            <a:endParaRPr lang="en-US" altLang="en-US" b="1" dirty="0" smtClean="0">
              <a:solidFill>
                <a:srgbClr val="000000"/>
              </a:solidFill>
            </a:endParaRPr>
          </a:p>
          <a:p>
            <a:pPr marL="0" indent="0" algn="ctr">
              <a:buFont typeface="Arial" pitchFamily="34" charset="0"/>
              <a:buNone/>
              <a:defRPr/>
            </a:pPr>
            <a:r>
              <a:rPr lang="en-US" altLang="en-US" b="1" dirty="0" smtClean="0">
                <a:solidFill>
                  <a:srgbClr val="000000"/>
                </a:solidFill>
              </a:rPr>
              <a:t>Planning Workbook</a:t>
            </a:r>
            <a:endParaRPr lang="en-US" altLang="en-US" dirty="0" smtClean="0"/>
          </a:p>
        </p:txBody>
      </p:sp>
      <p:pic>
        <p:nvPicPr>
          <p:cNvPr id="3379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66877" y="4244181"/>
            <a:ext cx="12573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1381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normAutofit fontScale="90000"/>
          </a:bodyPr>
          <a:lstStyle/>
          <a:p>
            <a:r>
              <a:rPr lang="en-US" b="1" dirty="0" smtClean="0">
                <a:latin typeface="Calibri" charset="0"/>
                <a:ea typeface="MS PGothic" charset="0"/>
              </a:rPr>
              <a:t/>
            </a:r>
            <a:br>
              <a:rPr lang="en-US" b="1" dirty="0" smtClean="0">
                <a:latin typeface="Calibri" charset="0"/>
                <a:ea typeface="MS PGothic" charset="0"/>
              </a:rPr>
            </a:br>
            <a:r>
              <a:rPr lang="en-US" b="1" dirty="0">
                <a:latin typeface="Calibri" charset="0"/>
                <a:ea typeface="MS PGothic" charset="0"/>
              </a:rPr>
              <a:t/>
            </a:r>
            <a:br>
              <a:rPr lang="en-US" b="1" dirty="0">
                <a:latin typeface="Calibri" charset="0"/>
                <a:ea typeface="MS PGothic" charset="0"/>
              </a:rPr>
            </a:br>
            <a:r>
              <a:rPr lang="en-US" b="1" dirty="0" smtClean="0">
                <a:latin typeface="Calibri" charset="0"/>
                <a:ea typeface="MS PGothic" charset="0"/>
              </a:rPr>
              <a:t/>
            </a:r>
            <a:br>
              <a:rPr lang="en-US" b="1" dirty="0" smtClean="0">
                <a:latin typeface="Calibri" charset="0"/>
                <a:ea typeface="MS PGothic" charset="0"/>
              </a:rPr>
            </a:br>
            <a:r>
              <a:rPr lang="en-US" b="1" dirty="0" smtClean="0">
                <a:latin typeface="Calibri" charset="0"/>
                <a:ea typeface="MS PGothic" charset="0"/>
              </a:rPr>
              <a:t>Once </a:t>
            </a:r>
            <a:r>
              <a:rPr lang="en-US" b="1" dirty="0">
                <a:latin typeface="Calibri" charset="0"/>
                <a:ea typeface="MS PGothic" charset="0"/>
              </a:rPr>
              <a:t>you have </a:t>
            </a:r>
            <a:br>
              <a:rPr lang="en-US" b="1" dirty="0">
                <a:latin typeface="Calibri" charset="0"/>
                <a:ea typeface="MS PGothic" charset="0"/>
              </a:rPr>
            </a:br>
            <a:r>
              <a:rPr lang="en-US" b="1" dirty="0">
                <a:latin typeface="Calibri" charset="0"/>
                <a:ea typeface="MS PGothic" charset="0"/>
              </a:rPr>
              <a:t>defined the problem behavior…</a:t>
            </a:r>
            <a:br>
              <a:rPr lang="en-US" b="1" dirty="0">
                <a:latin typeface="Calibri" charset="0"/>
                <a:ea typeface="MS PGothic" charset="0"/>
              </a:rPr>
            </a:br>
            <a:r>
              <a:rPr lang="en-US" sz="2800" b="1" dirty="0">
                <a:latin typeface="Calibri" charset="0"/>
                <a:ea typeface="MS PGothic" charset="0"/>
              </a:rPr>
              <a:t/>
            </a:r>
            <a:br>
              <a:rPr lang="en-US" sz="2800" b="1" dirty="0">
                <a:latin typeface="Calibri" charset="0"/>
                <a:ea typeface="MS PGothic" charset="0"/>
              </a:rPr>
            </a:br>
            <a:r>
              <a:rPr lang="en-US" b="1" dirty="0">
                <a:latin typeface="Calibri" charset="0"/>
                <a:ea typeface="MS PGothic" charset="0"/>
              </a:rPr>
              <a:t>THEN</a:t>
            </a:r>
            <a:r>
              <a:rPr lang="en-US" dirty="0">
                <a:latin typeface="Calibri" charset="0"/>
                <a:ea typeface="MS PGothic" charset="0"/>
              </a:rPr>
              <a:t>: </a:t>
            </a:r>
            <a:r>
              <a:rPr lang="en-US" b="1" u="sng" dirty="0">
                <a:solidFill>
                  <a:srgbClr val="FF0000"/>
                </a:solidFill>
                <a:latin typeface="Calibri" charset="0"/>
                <a:ea typeface="MS PGothic" charset="0"/>
              </a:rPr>
              <a:t>Where &amp; When</a:t>
            </a:r>
            <a:r>
              <a:rPr lang="en-US" b="1" dirty="0">
                <a:solidFill>
                  <a:srgbClr val="FF0000"/>
                </a:solidFill>
                <a:latin typeface="Calibri" charset="0"/>
                <a:ea typeface="MS PGothic" charset="0"/>
              </a:rPr>
              <a:t> </a:t>
            </a:r>
            <a:r>
              <a:rPr lang="en-US" dirty="0">
                <a:latin typeface="Calibri" charset="0"/>
                <a:ea typeface="MS PGothic" charset="0"/>
              </a:rPr>
              <a:t>does the behavior occur? </a:t>
            </a:r>
            <a:br>
              <a:rPr lang="en-US" dirty="0">
                <a:latin typeface="Calibri" charset="0"/>
                <a:ea typeface="MS PGothic" charset="0"/>
              </a:rPr>
            </a:br>
            <a:endParaRPr lang="en-US" dirty="0">
              <a:latin typeface="Calibri" charset="0"/>
              <a:ea typeface="MS PGothic" charset="0"/>
            </a:endParaRPr>
          </a:p>
        </p:txBody>
      </p:sp>
      <p:sp>
        <p:nvSpPr>
          <p:cNvPr id="19458"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endParaRPr lang="en-US" sz="1200">
              <a:solidFill>
                <a:srgbClr val="898989"/>
              </a:solidFill>
              <a:latin typeface="Calibri" charset="0"/>
              <a:cs typeface="Arial" charset="0"/>
            </a:endParaRPr>
          </a:p>
        </p:txBody>
      </p:sp>
      <p:sp>
        <p:nvSpPr>
          <p:cNvPr id="5" name="Rectangle 4"/>
          <p:cNvSpPr/>
          <p:nvPr/>
        </p:nvSpPr>
        <p:spPr>
          <a:xfrm>
            <a:off x="381000" y="3937000"/>
            <a:ext cx="2438400" cy="1905000"/>
          </a:xfrm>
          <a:prstGeom prst="rect">
            <a:avLst/>
          </a:prstGeom>
          <a:solidFill>
            <a:srgbClr val="E9910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defRPr/>
            </a:pPr>
            <a:r>
              <a:rPr lang="en-US" altLang="en-US" sz="3200" b="1" dirty="0" smtClean="0">
                <a:solidFill>
                  <a:srgbClr val="FFFFFF"/>
                </a:solidFill>
                <a:latin typeface="Calibri" pitchFamily="34" charset="0"/>
              </a:rPr>
              <a:t>2</a:t>
            </a:r>
          </a:p>
          <a:p>
            <a:pPr algn="ctr">
              <a:defRPr/>
            </a:pPr>
            <a:endParaRPr lang="en-US" altLang="en-US" sz="1800" dirty="0" smtClean="0">
              <a:solidFill>
                <a:srgbClr val="FFFFFF"/>
              </a:solidFill>
              <a:latin typeface="Calibri" pitchFamily="34" charset="0"/>
            </a:endParaRPr>
          </a:p>
          <a:p>
            <a:pPr algn="ctr">
              <a:defRPr/>
            </a:pPr>
            <a:r>
              <a:rPr lang="en-US" altLang="en-US" sz="2000" b="1" dirty="0" smtClean="0">
                <a:solidFill>
                  <a:srgbClr val="FFFFFF"/>
                </a:solidFill>
                <a:latin typeface="Calibri" pitchFamily="34" charset="0"/>
              </a:rPr>
              <a:t>Antecedents/Triggers</a:t>
            </a:r>
            <a:endParaRPr lang="en-US" altLang="en-US" sz="2000" dirty="0" smtClean="0">
              <a:solidFill>
                <a:srgbClr val="FFFFFF"/>
              </a:solidFill>
              <a:latin typeface="Calibri" pitchFamily="34" charset="0"/>
            </a:endParaRPr>
          </a:p>
          <a:p>
            <a:pPr algn="ctr">
              <a:defRPr/>
            </a:pPr>
            <a:r>
              <a:rPr lang="en-US" altLang="en-US" sz="1800" dirty="0" smtClean="0">
                <a:solidFill>
                  <a:srgbClr val="FFFFFF"/>
                </a:solidFill>
                <a:latin typeface="Calibri" pitchFamily="34" charset="0"/>
              </a:rPr>
              <a:t> </a:t>
            </a:r>
          </a:p>
          <a:p>
            <a:pPr>
              <a:defRPr/>
            </a:pPr>
            <a:r>
              <a:rPr lang="en-US" altLang="en-US" sz="1800" dirty="0" smtClean="0">
                <a:solidFill>
                  <a:srgbClr val="FFFFFF"/>
                </a:solidFill>
                <a:latin typeface="Calibri" pitchFamily="34" charset="0"/>
              </a:rPr>
              <a:t>When _____happens….</a:t>
            </a:r>
            <a:r>
              <a:rPr lang="en-US" altLang="en-US" sz="1800" dirty="0" smtClean="0">
                <a:solidFill>
                  <a:srgbClr val="000000"/>
                </a:solidFill>
                <a:latin typeface="Calibri" pitchFamily="34" charset="0"/>
              </a:rPr>
              <a:t> </a:t>
            </a:r>
          </a:p>
        </p:txBody>
      </p:sp>
      <p:sp>
        <p:nvSpPr>
          <p:cNvPr id="6" name="Rectangle 5"/>
          <p:cNvSpPr/>
          <p:nvPr/>
        </p:nvSpPr>
        <p:spPr>
          <a:xfrm>
            <a:off x="3200400" y="3937000"/>
            <a:ext cx="2743200" cy="1905000"/>
          </a:xfrm>
          <a:prstGeom prst="rect">
            <a:avLst/>
          </a:prstGeom>
          <a:solidFill>
            <a:srgbClr val="0063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FFFF"/>
                </a:solidFill>
              </a:rPr>
              <a:t>1  </a:t>
            </a:r>
          </a:p>
          <a:p>
            <a:pPr algn="ctr">
              <a:defRPr/>
            </a:pPr>
            <a:endParaRPr lang="en-US" sz="1800" dirty="0">
              <a:solidFill>
                <a:srgbClr val="FFFFFF"/>
              </a:solidFill>
            </a:endParaRPr>
          </a:p>
          <a:p>
            <a:pPr algn="ctr">
              <a:defRPr/>
            </a:pPr>
            <a:r>
              <a:rPr lang="en-US" sz="2000" b="1" dirty="0">
                <a:solidFill>
                  <a:srgbClr val="FFFFFF"/>
                </a:solidFill>
              </a:rPr>
              <a:t>Behavior:</a:t>
            </a:r>
          </a:p>
          <a:p>
            <a:pPr algn="ctr">
              <a:defRPr/>
            </a:pPr>
            <a:endParaRPr lang="en-US" sz="1800" dirty="0">
              <a:solidFill>
                <a:srgbClr val="FFFFFF"/>
              </a:solidFill>
            </a:endParaRPr>
          </a:p>
          <a:p>
            <a:pPr algn="ctr">
              <a:defRPr/>
            </a:pPr>
            <a:endParaRPr lang="en-US" sz="1800" dirty="0">
              <a:solidFill>
                <a:srgbClr val="FFFFFF"/>
              </a:solidFill>
            </a:endParaRPr>
          </a:p>
          <a:p>
            <a:pPr algn="ctr">
              <a:defRPr/>
            </a:pPr>
            <a:r>
              <a:rPr lang="en-US" sz="1800" b="1" dirty="0">
                <a:solidFill>
                  <a:srgbClr val="FFFFFF"/>
                </a:solidFill>
              </a:rPr>
              <a:t>the student does (what)__</a:t>
            </a:r>
          </a:p>
        </p:txBody>
      </p:sp>
      <p:sp>
        <p:nvSpPr>
          <p:cNvPr id="7" name="Rectangle 6"/>
          <p:cNvSpPr/>
          <p:nvPr/>
        </p:nvSpPr>
        <p:spPr>
          <a:xfrm>
            <a:off x="6248400" y="3937000"/>
            <a:ext cx="2590800" cy="1905000"/>
          </a:xfrm>
          <a:prstGeom prst="rect">
            <a:avLst/>
          </a:prstGeom>
          <a:solidFill>
            <a:srgbClr val="B6020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rgbClr val="FFFFFF"/>
                </a:solidFill>
              </a:rPr>
              <a:t>3</a:t>
            </a:r>
            <a:endParaRPr lang="en-US" sz="3200" b="1" dirty="0">
              <a:solidFill>
                <a:srgbClr val="FFFFFF"/>
              </a:solidFill>
            </a:endParaRPr>
          </a:p>
          <a:p>
            <a:pPr algn="ctr">
              <a:defRPr/>
            </a:pPr>
            <a:endParaRPr lang="en-US" sz="1200" dirty="0">
              <a:solidFill>
                <a:srgbClr val="FFFFFF"/>
              </a:solidFill>
            </a:endParaRPr>
          </a:p>
          <a:p>
            <a:pPr algn="ctr">
              <a:defRPr/>
            </a:pPr>
            <a:r>
              <a:rPr lang="en-US" sz="2000" b="1" dirty="0">
                <a:solidFill>
                  <a:srgbClr val="FFFFFF"/>
                </a:solidFill>
              </a:rPr>
              <a:t>Consequence/</a:t>
            </a:r>
            <a:r>
              <a:rPr lang="en-US" sz="2000" b="1" dirty="0" smtClean="0">
                <a:solidFill>
                  <a:srgbClr val="FFFFFF"/>
                </a:solidFill>
              </a:rPr>
              <a:t>Function</a:t>
            </a:r>
          </a:p>
          <a:p>
            <a:pPr algn="ctr">
              <a:defRPr/>
            </a:pPr>
            <a:endParaRPr lang="en-US" sz="1800" dirty="0">
              <a:solidFill>
                <a:srgbClr val="FFFFFF"/>
              </a:solidFill>
            </a:endParaRPr>
          </a:p>
          <a:p>
            <a:pPr algn="ctr">
              <a:defRPr/>
            </a:pPr>
            <a:r>
              <a:rPr lang="en-US" sz="1800" b="1" dirty="0">
                <a:solidFill>
                  <a:srgbClr val="FFFFFF"/>
                </a:solidFill>
              </a:rPr>
              <a:t>..and as a result ______ </a:t>
            </a:r>
          </a:p>
          <a:p>
            <a:pPr algn="ctr">
              <a:defRPr/>
            </a:pPr>
            <a:endParaRPr lang="en-US" sz="1800" dirty="0">
              <a:solidFill>
                <a:srgbClr val="FFFFFF"/>
              </a:solidFill>
            </a:endParaRPr>
          </a:p>
        </p:txBody>
      </p:sp>
      <p:sp>
        <p:nvSpPr>
          <p:cNvPr id="8" name="Right Arrow 7"/>
          <p:cNvSpPr/>
          <p:nvPr/>
        </p:nvSpPr>
        <p:spPr>
          <a:xfrm>
            <a:off x="2743200" y="4826000"/>
            <a:ext cx="457200" cy="2540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ight Arrow 8"/>
          <p:cNvSpPr/>
          <p:nvPr/>
        </p:nvSpPr>
        <p:spPr>
          <a:xfrm>
            <a:off x="5943600" y="4826000"/>
            <a:ext cx="457200" cy="2540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Down Arrow 9"/>
          <p:cNvSpPr/>
          <p:nvPr/>
        </p:nvSpPr>
        <p:spPr>
          <a:xfrm>
            <a:off x="1231900" y="2946400"/>
            <a:ext cx="685800" cy="990600"/>
          </a:xfrm>
          <a:prstGeom prst="downArrow">
            <a:avLst/>
          </a:prstGeom>
          <a:solidFill>
            <a:srgbClr val="40BC5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1175624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WHERE and WHEN Does </a:t>
            </a:r>
            <a:br>
              <a:rPr lang="en-US" b="1" dirty="0" smtClean="0"/>
            </a:br>
            <a:r>
              <a:rPr lang="en-US" b="1" dirty="0" smtClean="0"/>
              <a:t>the Problem Behavior Occur?</a:t>
            </a:r>
            <a:endParaRPr lang="en-US" b="1" dirty="0"/>
          </a:p>
        </p:txBody>
      </p:sp>
      <p:sp>
        <p:nvSpPr>
          <p:cNvPr id="3" name="Content Placeholder 2"/>
          <p:cNvSpPr>
            <a:spLocks noGrp="1"/>
          </p:cNvSpPr>
          <p:nvPr>
            <p:ph idx="1"/>
          </p:nvPr>
        </p:nvSpPr>
        <p:spPr>
          <a:xfrm>
            <a:off x="457200" y="1800995"/>
            <a:ext cx="8229600" cy="4682588"/>
          </a:xfrm>
        </p:spPr>
        <p:txBody>
          <a:bodyPr>
            <a:normAutofit/>
          </a:bodyPr>
          <a:lstStyle/>
          <a:p>
            <a:pPr marL="0" indent="0">
              <a:buNone/>
            </a:pPr>
            <a:r>
              <a:rPr lang="en-US" b="1" dirty="0" smtClean="0">
                <a:solidFill>
                  <a:srgbClr val="B60202"/>
                </a:solidFill>
              </a:rPr>
              <a:t>WHERE  =  </a:t>
            </a:r>
            <a:r>
              <a:rPr lang="en-US" dirty="0" smtClean="0"/>
              <a:t>Routines where the problem behavior is most likely</a:t>
            </a:r>
          </a:p>
          <a:p>
            <a:pPr marL="0" indent="0">
              <a:buNone/>
            </a:pPr>
            <a:r>
              <a:rPr lang="en-US" dirty="0"/>
              <a:t>	</a:t>
            </a:r>
            <a:r>
              <a:rPr lang="en-US" sz="2800" dirty="0" smtClean="0"/>
              <a:t>Examples:  during math class, gym, lunch, recess</a:t>
            </a:r>
          </a:p>
          <a:p>
            <a:pPr marL="0" indent="0">
              <a:buNone/>
            </a:pPr>
            <a:endParaRPr lang="en-US" sz="1600" dirty="0"/>
          </a:p>
          <a:p>
            <a:pPr marL="0" indent="0">
              <a:buNone/>
            </a:pPr>
            <a:r>
              <a:rPr lang="en-US" b="1" dirty="0" smtClean="0">
                <a:solidFill>
                  <a:srgbClr val="B60202"/>
                </a:solidFill>
              </a:rPr>
              <a:t>WHEN  =  </a:t>
            </a:r>
            <a:r>
              <a:rPr lang="en-US" dirty="0" smtClean="0"/>
              <a:t>Specific events (or antecedents) within a routine that “trigger” the problem behavior</a:t>
            </a:r>
            <a:endParaRPr lang="en-US" dirty="0"/>
          </a:p>
          <a:p>
            <a:pPr marL="0" indent="0">
              <a:buNone/>
            </a:pPr>
            <a:r>
              <a:rPr lang="en-US" dirty="0" smtClean="0"/>
              <a:t>	</a:t>
            </a:r>
            <a:r>
              <a:rPr lang="en-US" sz="2800" dirty="0" smtClean="0"/>
              <a:t>Examples:  when given double-digit addition, given 	directions</a:t>
            </a:r>
            <a:endParaRPr lang="en-US" sz="2800" dirty="0"/>
          </a:p>
        </p:txBody>
      </p:sp>
    </p:spTree>
    <p:extLst>
      <p:ext uri="{BB962C8B-B14F-4D97-AF65-F5344CB8AC3E}">
        <p14:creationId xmlns:p14="http://schemas.microsoft.com/office/powerpoint/2010/main" val="34119721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274638"/>
            <a:ext cx="8458200" cy="1143000"/>
          </a:xfrm>
        </p:spPr>
        <p:txBody>
          <a:bodyPr>
            <a:normAutofit fontScale="90000"/>
          </a:bodyPr>
          <a:lstStyle/>
          <a:p>
            <a:pPr eaLnBrk="1" hangingPunct="1"/>
            <a:r>
              <a:rPr lang="en-US" b="1" dirty="0">
                <a:latin typeface="Arial" charset="0"/>
                <a:ea typeface="MS PGothic" charset="0"/>
              </a:rPr>
              <a:t>Identifying Antecedent </a:t>
            </a:r>
            <a:r>
              <a:rPr lang="ja-JP" altLang="en-US" b="1" dirty="0">
                <a:latin typeface="Arial" charset="0"/>
                <a:ea typeface="MS PGothic" charset="0"/>
              </a:rPr>
              <a:t>“</a:t>
            </a:r>
            <a:r>
              <a:rPr lang="en-US" altLang="ja-JP" b="1" dirty="0">
                <a:latin typeface="Arial" charset="0"/>
                <a:ea typeface="MS PGothic" charset="0"/>
              </a:rPr>
              <a:t>Triggers</a:t>
            </a:r>
            <a:r>
              <a:rPr lang="ja-JP" altLang="en-US" b="1" dirty="0">
                <a:latin typeface="Arial" charset="0"/>
                <a:ea typeface="MS PGothic" charset="0"/>
              </a:rPr>
              <a:t>”</a:t>
            </a:r>
            <a:r>
              <a:rPr lang="en-US" altLang="ja-JP" sz="3600" b="1" dirty="0">
                <a:latin typeface="Calibri" charset="0"/>
                <a:ea typeface="MS PGothic" charset="0"/>
              </a:rPr>
              <a:t> </a:t>
            </a:r>
            <a:endParaRPr lang="en-US" sz="3600" b="1" dirty="0">
              <a:latin typeface="Calibri" charset="0"/>
              <a:ea typeface="MS PGothic" charset="0"/>
            </a:endParaRPr>
          </a:p>
        </p:txBody>
      </p:sp>
      <p:sp>
        <p:nvSpPr>
          <p:cNvPr id="133123" name="Rectangle 3"/>
          <p:cNvSpPr>
            <a:spLocks noGrp="1" noChangeArrowheads="1"/>
          </p:cNvSpPr>
          <p:nvPr>
            <p:ph type="body" idx="1"/>
          </p:nvPr>
        </p:nvSpPr>
        <p:spPr>
          <a:xfrm>
            <a:off x="457200" y="1600200"/>
            <a:ext cx="8229600" cy="4800600"/>
          </a:xfrm>
        </p:spPr>
        <p:txBody>
          <a:bodyPr>
            <a:normAutofit/>
          </a:bodyPr>
          <a:lstStyle/>
          <a:p>
            <a:pPr marL="457200" indent="-457200" eaLnBrk="1" hangingPunct="1">
              <a:lnSpc>
                <a:spcPct val="80000"/>
              </a:lnSpc>
              <a:buFont typeface="Arial" charset="0"/>
              <a:buNone/>
            </a:pPr>
            <a:r>
              <a:rPr lang="en-US" sz="3100" dirty="0">
                <a:latin typeface="Calibri" charset="0"/>
                <a:ea typeface="MS PGothic" charset="0"/>
              </a:rPr>
              <a:t>Identify the event, action, or object that occurs right </a:t>
            </a:r>
            <a:r>
              <a:rPr lang="en-US" b="1" dirty="0">
                <a:solidFill>
                  <a:srgbClr val="B60202"/>
                </a:solidFill>
                <a:latin typeface="Calibri" charset="0"/>
                <a:ea typeface="MS PGothic" charset="0"/>
              </a:rPr>
              <a:t>before</a:t>
            </a:r>
            <a:r>
              <a:rPr lang="en-US" sz="3100" dirty="0">
                <a:latin typeface="Calibri" charset="0"/>
                <a:ea typeface="MS PGothic" charset="0"/>
              </a:rPr>
              <a:t> the problem behavior </a:t>
            </a:r>
            <a:r>
              <a:rPr lang="en-US" b="1" dirty="0">
                <a:solidFill>
                  <a:srgbClr val="B60202"/>
                </a:solidFill>
                <a:latin typeface="Calibri" charset="0"/>
                <a:ea typeface="MS PGothic" charset="0"/>
              </a:rPr>
              <a:t>(When…)</a:t>
            </a:r>
          </a:p>
          <a:p>
            <a:pPr lvl="1" eaLnBrk="1" hangingPunct="1">
              <a:lnSpc>
                <a:spcPct val="80000"/>
              </a:lnSpc>
            </a:pPr>
            <a:r>
              <a:rPr lang="en-US" sz="2600" dirty="0">
                <a:latin typeface="Calibri" charset="0"/>
                <a:ea typeface="MS PGothic" charset="0"/>
              </a:rPr>
              <a:t>Signals the behavior</a:t>
            </a:r>
            <a:endParaRPr lang="en-US" altLang="ja-JP" sz="2600" dirty="0">
              <a:latin typeface="Calibri" charset="0"/>
              <a:ea typeface="MS PGothic" charset="0"/>
            </a:endParaRPr>
          </a:p>
          <a:p>
            <a:pPr lvl="1" eaLnBrk="1" hangingPunct="1">
              <a:lnSpc>
                <a:spcPct val="80000"/>
              </a:lnSpc>
            </a:pPr>
            <a:r>
              <a:rPr lang="en-US" altLang="ja-JP" sz="2600" dirty="0">
                <a:latin typeface="Calibri" charset="0"/>
                <a:ea typeface="MS PGothic" charset="0"/>
              </a:rPr>
              <a:t>“Sets it off</a:t>
            </a:r>
            <a:r>
              <a:rPr lang="ja-JP" altLang="en-US" sz="2600" dirty="0">
                <a:latin typeface="Calibri" charset="0"/>
                <a:ea typeface="MS PGothic" charset="0"/>
              </a:rPr>
              <a:t>”</a:t>
            </a:r>
            <a:r>
              <a:rPr lang="en-US" altLang="ja-JP" sz="2600" dirty="0">
                <a:latin typeface="Calibri" charset="0"/>
                <a:ea typeface="MS PGothic" charset="0"/>
              </a:rPr>
              <a:t> (trigger)</a:t>
            </a:r>
          </a:p>
          <a:p>
            <a:pPr lvl="1" eaLnBrk="1" hangingPunct="1">
              <a:lnSpc>
                <a:spcPct val="80000"/>
              </a:lnSpc>
              <a:buFont typeface="Arial" charset="0"/>
              <a:buNone/>
            </a:pPr>
            <a:endParaRPr lang="en-US" altLang="ja-JP" sz="2000" dirty="0">
              <a:latin typeface="Calibri" charset="0"/>
              <a:ea typeface="MS PGothic" charset="0"/>
            </a:endParaRPr>
          </a:p>
          <a:p>
            <a:pPr marL="0" indent="0" eaLnBrk="1" hangingPunct="1">
              <a:lnSpc>
                <a:spcPct val="80000"/>
              </a:lnSpc>
              <a:buNone/>
            </a:pPr>
            <a:r>
              <a:rPr lang="en-US" u="sng" dirty="0">
                <a:latin typeface="Calibri" charset="0"/>
                <a:ea typeface="MS PGothic" charset="0"/>
              </a:rPr>
              <a:t>Identify the </a:t>
            </a:r>
            <a:r>
              <a:rPr lang="en-US" b="1" u="sng" dirty="0" smtClean="0">
                <a:solidFill>
                  <a:srgbClr val="B60202"/>
                </a:solidFill>
                <a:latin typeface="Calibri" charset="0"/>
                <a:ea typeface="MS PGothic" charset="0"/>
              </a:rPr>
              <a:t>ANTECEDENT</a:t>
            </a:r>
            <a:r>
              <a:rPr lang="en-US" u="sng" dirty="0" smtClean="0">
                <a:latin typeface="Calibri" charset="0"/>
                <a:ea typeface="MS PGothic" charset="0"/>
              </a:rPr>
              <a:t> </a:t>
            </a:r>
            <a:r>
              <a:rPr lang="en-US" u="sng" dirty="0">
                <a:latin typeface="Calibri" charset="0"/>
                <a:ea typeface="MS PGothic" charset="0"/>
              </a:rPr>
              <a:t>in these examples: </a:t>
            </a:r>
            <a:endParaRPr lang="en-US" sz="3500" dirty="0">
              <a:latin typeface="Calibri" charset="0"/>
              <a:ea typeface="MS PGothic" charset="0"/>
            </a:endParaRPr>
          </a:p>
          <a:p>
            <a:pPr lvl="1" eaLnBrk="1" hangingPunct="1">
              <a:lnSpc>
                <a:spcPct val="80000"/>
              </a:lnSpc>
            </a:pPr>
            <a:r>
              <a:rPr lang="en-US" sz="2600" dirty="0">
                <a:latin typeface="Calibri" charset="0"/>
                <a:ea typeface="MS PGothic" charset="0"/>
              </a:rPr>
              <a:t>At the lunch table, when told to shut up by a peer, Ben hits the </a:t>
            </a:r>
            <a:r>
              <a:rPr lang="en-US" sz="2600" dirty="0" smtClean="0">
                <a:latin typeface="Calibri" charset="0"/>
                <a:ea typeface="MS PGothic" charset="0"/>
              </a:rPr>
              <a:t>student</a:t>
            </a:r>
          </a:p>
          <a:p>
            <a:pPr marL="457200" lvl="1" indent="0" eaLnBrk="1" hangingPunct="1">
              <a:lnSpc>
                <a:spcPct val="80000"/>
              </a:lnSpc>
              <a:buNone/>
            </a:pPr>
            <a:endParaRPr lang="en-US" sz="1200" dirty="0">
              <a:latin typeface="Calibri" charset="0"/>
              <a:ea typeface="MS PGothic" charset="0"/>
            </a:endParaRPr>
          </a:p>
          <a:p>
            <a:pPr lvl="1" eaLnBrk="1" hangingPunct="1">
              <a:lnSpc>
                <a:spcPct val="80000"/>
              </a:lnSpc>
            </a:pPr>
            <a:r>
              <a:rPr lang="en-US" sz="2600" dirty="0">
                <a:latin typeface="Calibri" charset="0"/>
                <a:ea typeface="MS PGothic" charset="0"/>
              </a:rPr>
              <a:t>In language arts class, when asked to read aloud in class, Tracy gets up and tells </a:t>
            </a:r>
            <a:r>
              <a:rPr lang="en-US" sz="2600" dirty="0" smtClean="0">
                <a:latin typeface="Calibri" charset="0"/>
                <a:ea typeface="MS PGothic" charset="0"/>
              </a:rPr>
              <a:t>jokes</a:t>
            </a:r>
          </a:p>
          <a:p>
            <a:pPr marL="457200" lvl="1" indent="0" eaLnBrk="1" hangingPunct="1">
              <a:lnSpc>
                <a:spcPct val="80000"/>
              </a:lnSpc>
              <a:buNone/>
            </a:pPr>
            <a:endParaRPr lang="en-US" sz="1200" dirty="0">
              <a:latin typeface="Calibri" charset="0"/>
              <a:ea typeface="MS PGothic" charset="0"/>
            </a:endParaRPr>
          </a:p>
          <a:p>
            <a:pPr lvl="1" eaLnBrk="1" hangingPunct="1">
              <a:lnSpc>
                <a:spcPct val="80000"/>
              </a:lnSpc>
            </a:pPr>
            <a:r>
              <a:rPr lang="en-US" sz="2600" dirty="0">
                <a:latin typeface="Calibri" charset="0"/>
                <a:ea typeface="MS PGothic" charset="0"/>
              </a:rPr>
              <a:t>During circle time, when praised Jessie starts crying</a:t>
            </a:r>
          </a:p>
        </p:txBody>
      </p:sp>
    </p:spTree>
    <p:extLst>
      <p:ext uri="{BB962C8B-B14F-4D97-AF65-F5344CB8AC3E}">
        <p14:creationId xmlns:p14="http://schemas.microsoft.com/office/powerpoint/2010/main" val="3838294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3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331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3312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3312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33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title"/>
          </p:nvPr>
        </p:nvSpPr>
        <p:spPr/>
        <p:txBody>
          <a:bodyPr/>
          <a:lstStyle/>
          <a:p>
            <a:pPr eaLnBrk="1" hangingPunct="1"/>
            <a:r>
              <a:rPr lang="en-US" b="1" dirty="0">
                <a:solidFill>
                  <a:srgbClr val="B60202"/>
                </a:solidFill>
                <a:latin typeface="Calibri" charset="0"/>
                <a:ea typeface="MS PGothic" charset="0"/>
              </a:rPr>
              <a:t>ACTIVITY </a:t>
            </a:r>
            <a:r>
              <a:rPr lang="en-US" b="1" dirty="0" smtClean="0">
                <a:solidFill>
                  <a:srgbClr val="B60202"/>
                </a:solidFill>
                <a:latin typeface="Calibri" charset="0"/>
                <a:ea typeface="MS PGothic" charset="0"/>
              </a:rPr>
              <a:t>3:</a:t>
            </a:r>
            <a:endParaRPr lang="en-US" b="1" dirty="0">
              <a:solidFill>
                <a:srgbClr val="B60202"/>
              </a:solidFill>
              <a:latin typeface="Calibri" charset="0"/>
              <a:ea typeface="MS PGothic" charset="0"/>
            </a:endParaRPr>
          </a:p>
        </p:txBody>
      </p:sp>
      <p:sp>
        <p:nvSpPr>
          <p:cNvPr id="45058" name="Vertical Text Placeholder 4"/>
          <p:cNvSpPr>
            <a:spLocks noGrp="1"/>
          </p:cNvSpPr>
          <p:nvPr>
            <p:ph idx="1"/>
          </p:nvPr>
        </p:nvSpPr>
        <p:spPr>
          <a:xfrm>
            <a:off x="457200" y="2464520"/>
            <a:ext cx="8229600" cy="3829483"/>
          </a:xfrm>
        </p:spPr>
        <p:txBody>
          <a:bodyPr>
            <a:normAutofit/>
          </a:bodyPr>
          <a:lstStyle/>
          <a:p>
            <a:pPr marL="0" indent="0" eaLnBrk="1" hangingPunct="1">
              <a:buNone/>
            </a:pPr>
            <a:r>
              <a:rPr lang="en-US" dirty="0" smtClean="0">
                <a:solidFill>
                  <a:srgbClr val="292934"/>
                </a:solidFill>
                <a:latin typeface="Calibri" charset="0"/>
                <a:ea typeface="MS PGothic" charset="0"/>
              </a:rPr>
              <a:t>Using </a:t>
            </a:r>
            <a:r>
              <a:rPr lang="en-US" dirty="0" smtClean="0">
                <a:solidFill>
                  <a:srgbClr val="292934"/>
                </a:solidFill>
                <a:latin typeface="Calibri" charset="0"/>
                <a:ea typeface="MS PGothic" charset="0"/>
              </a:rPr>
              <a:t>your workbook, identify the behavior</a:t>
            </a:r>
            <a:r>
              <a:rPr lang="en-US" dirty="0">
                <a:solidFill>
                  <a:srgbClr val="292934"/>
                </a:solidFill>
                <a:latin typeface="Calibri" charset="0"/>
                <a:ea typeface="MS PGothic" charset="0"/>
              </a:rPr>
              <a:t> </a:t>
            </a:r>
            <a:r>
              <a:rPr lang="en-US" dirty="0" smtClean="0">
                <a:solidFill>
                  <a:srgbClr val="292934"/>
                </a:solidFill>
                <a:latin typeface="Calibri" charset="0"/>
                <a:ea typeface="MS PGothic" charset="0"/>
              </a:rPr>
              <a:t>and antecedent in </a:t>
            </a:r>
            <a:r>
              <a:rPr lang="en-US" dirty="0" smtClean="0">
                <a:solidFill>
                  <a:srgbClr val="292934"/>
                </a:solidFill>
                <a:latin typeface="Calibri" charset="0"/>
                <a:ea typeface="MS PGothic" charset="0"/>
              </a:rPr>
              <a:t>the </a:t>
            </a:r>
            <a:r>
              <a:rPr lang="en-US" dirty="0" smtClean="0">
                <a:solidFill>
                  <a:srgbClr val="292934"/>
                </a:solidFill>
                <a:latin typeface="Calibri" charset="0"/>
                <a:ea typeface="MS PGothic" charset="0"/>
              </a:rPr>
              <a:t>scenarios</a:t>
            </a:r>
            <a:r>
              <a:rPr lang="en-US" dirty="0">
                <a:solidFill>
                  <a:srgbClr val="292934"/>
                </a:solidFill>
                <a:latin typeface="Calibri" charset="0"/>
                <a:ea typeface="MS PGothic" charset="0"/>
              </a:rPr>
              <a:t>	</a:t>
            </a:r>
            <a:r>
              <a:rPr lang="en-US" dirty="0" smtClean="0">
                <a:solidFill>
                  <a:srgbClr val="292934"/>
                </a:solidFill>
                <a:latin typeface="Calibri" charset="0"/>
                <a:ea typeface="MS PGothic" charset="0"/>
              </a:rPr>
              <a:t>	</a:t>
            </a:r>
            <a:endParaRPr lang="en-US" dirty="0">
              <a:solidFill>
                <a:srgbClr val="292934"/>
              </a:solidFill>
              <a:latin typeface="Calibri" charset="0"/>
              <a:ea typeface="MS PGothic" charset="0"/>
            </a:endParaRPr>
          </a:p>
        </p:txBody>
      </p:sp>
    </p:spTree>
    <p:extLst>
      <p:ext uri="{BB962C8B-B14F-4D97-AF65-F5344CB8AC3E}">
        <p14:creationId xmlns:p14="http://schemas.microsoft.com/office/powerpoint/2010/main" val="64667290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4294967295"/>
          </p:nvPr>
        </p:nvSpPr>
        <p:spPr>
          <a:xfrm>
            <a:off x="381000" y="1905000"/>
            <a:ext cx="8229600" cy="4525963"/>
          </a:xfrm>
        </p:spPr>
        <p:txBody>
          <a:bodyPr/>
          <a:lstStyle/>
          <a:p>
            <a:pPr eaLnBrk="1" hangingPunct="1">
              <a:buFont typeface="Arial" charset="0"/>
              <a:buNone/>
            </a:pPr>
            <a:r>
              <a:rPr lang="en-US" dirty="0">
                <a:latin typeface="Calibri" charset="0"/>
                <a:ea typeface="MS PGothic" charset="0"/>
              </a:rPr>
              <a:t>During passing period in the hallway before recess, when peers tease him about his walk, A.J. calls them names and hits them. </a:t>
            </a:r>
          </a:p>
          <a:p>
            <a:pPr eaLnBrk="1" hangingPunct="1">
              <a:buFont typeface="Arial" charset="0"/>
              <a:buNone/>
            </a:pPr>
            <a:endParaRPr lang="en-US" sz="2800" dirty="0">
              <a:latin typeface="Calibri" charset="0"/>
              <a:ea typeface="MS PGothic" charset="0"/>
            </a:endParaRPr>
          </a:p>
          <a:p>
            <a:pPr eaLnBrk="1" hangingPunct="1">
              <a:buFont typeface="Arial" charset="0"/>
              <a:buNone/>
            </a:pPr>
            <a:endParaRPr lang="en-US" altLang="ja-JP" sz="2800" dirty="0">
              <a:latin typeface="Calibri" charset="0"/>
              <a:ea typeface="MS PGothic" charset="0"/>
            </a:endParaRPr>
          </a:p>
          <a:p>
            <a:pPr lvl="1" eaLnBrk="1" hangingPunct="1">
              <a:buFont typeface="Arial" charset="0"/>
              <a:buNone/>
            </a:pPr>
            <a:endParaRPr lang="en-US" dirty="0">
              <a:latin typeface="Calibri" charset="0"/>
              <a:ea typeface="MS PGothic" charset="0"/>
            </a:endParaRPr>
          </a:p>
          <a:p>
            <a:pPr eaLnBrk="1" hangingPunct="1">
              <a:buFont typeface="Arial" charset="0"/>
              <a:buNone/>
            </a:pPr>
            <a:endParaRPr lang="en-US" dirty="0">
              <a:latin typeface="Calibri" charset="0"/>
              <a:ea typeface="MS PGothic" charset="0"/>
            </a:endParaRPr>
          </a:p>
        </p:txBody>
      </p:sp>
      <p:sp>
        <p:nvSpPr>
          <p:cNvPr id="31747" name="Text Box 2"/>
          <p:cNvSpPr txBox="1">
            <a:spLocks noChangeArrowheads="1"/>
          </p:cNvSpPr>
          <p:nvPr/>
        </p:nvSpPr>
        <p:spPr bwMode="auto">
          <a:xfrm>
            <a:off x="609600" y="39624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defRPr/>
            </a:pPr>
            <a:r>
              <a:rPr lang="en-US" altLang="en-US" dirty="0" smtClean="0">
                <a:cs typeface="+mn-cs"/>
              </a:rPr>
              <a:t>Routine: </a:t>
            </a:r>
            <a:r>
              <a:rPr lang="ja-JP" altLang="en-US" dirty="0" smtClean="0">
                <a:cs typeface="+mn-cs"/>
              </a:rPr>
              <a:t>“</a:t>
            </a:r>
            <a:r>
              <a:rPr lang="en-US" altLang="ja-JP" dirty="0" smtClean="0">
                <a:cs typeface="+mn-cs"/>
              </a:rPr>
              <a:t>During __________________________”</a:t>
            </a:r>
            <a:endParaRPr lang="en-US" altLang="en-US" dirty="0" smtClean="0">
              <a:cs typeface="+mn-cs"/>
            </a:endParaRPr>
          </a:p>
        </p:txBody>
      </p:sp>
      <p:sp>
        <p:nvSpPr>
          <p:cNvPr id="32771" name="Title 1"/>
          <p:cNvSpPr>
            <a:spLocks noGrp="1"/>
          </p:cNvSpPr>
          <p:nvPr>
            <p:ph type="title" idx="4294967295"/>
          </p:nvPr>
        </p:nvSpPr>
        <p:spPr>
          <a:xfrm>
            <a:off x="304800" y="533400"/>
            <a:ext cx="8229600" cy="945312"/>
          </a:xfrm>
        </p:spPr>
        <p:txBody>
          <a:bodyPr/>
          <a:lstStyle/>
          <a:p>
            <a:pPr eaLnBrk="1" hangingPunct="1"/>
            <a:r>
              <a:rPr lang="en-US" b="1" dirty="0">
                <a:latin typeface="Calibri" charset="0"/>
                <a:ea typeface="MS PGothic" charset="0"/>
              </a:rPr>
              <a:t>Scenario #1</a:t>
            </a:r>
            <a:r>
              <a:rPr lang="en-US" sz="4000" b="1" dirty="0">
                <a:latin typeface="Calibri" charset="0"/>
                <a:ea typeface="MS PGothic" charset="0"/>
              </a:rPr>
              <a:t> </a:t>
            </a:r>
          </a:p>
        </p:txBody>
      </p:sp>
      <p:sp>
        <p:nvSpPr>
          <p:cNvPr id="30729" name="TextBox 9"/>
          <p:cNvSpPr txBox="1">
            <a:spLocks noChangeArrowheads="1"/>
          </p:cNvSpPr>
          <p:nvPr/>
        </p:nvSpPr>
        <p:spPr bwMode="auto">
          <a:xfrm>
            <a:off x="838200" y="52578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a:solidFill>
                  <a:srgbClr val="FF0000"/>
                </a:solidFill>
              </a:rPr>
              <a:t>PEERS TEASE ABOUT HIS WALK</a:t>
            </a:r>
          </a:p>
        </p:txBody>
      </p:sp>
      <p:sp>
        <p:nvSpPr>
          <p:cNvPr id="30730" name="TextBox 10"/>
          <p:cNvSpPr txBox="1">
            <a:spLocks noChangeArrowheads="1"/>
          </p:cNvSpPr>
          <p:nvPr/>
        </p:nvSpPr>
        <p:spPr bwMode="auto">
          <a:xfrm>
            <a:off x="3657600" y="522605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800">
                <a:solidFill>
                  <a:srgbClr val="FF0000"/>
                </a:solidFill>
              </a:rPr>
              <a:t>CALLS NAMES &amp; HITS</a:t>
            </a:r>
          </a:p>
        </p:txBody>
      </p:sp>
      <p:sp>
        <p:nvSpPr>
          <p:cNvPr id="11" name="Rectangle 10"/>
          <p:cNvSpPr>
            <a:spLocks noChangeArrowheads="1"/>
          </p:cNvSpPr>
          <p:nvPr/>
        </p:nvSpPr>
        <p:spPr bwMode="auto">
          <a:xfrm>
            <a:off x="457200" y="3886200"/>
            <a:ext cx="8077200" cy="533400"/>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a:solidFill>
                <a:schemeClr val="lt1"/>
              </a:solidFill>
              <a:latin typeface="+mn-lt"/>
              <a:ea typeface="+mn-ea"/>
              <a:cs typeface="+mn-cs"/>
            </a:endParaRPr>
          </a:p>
        </p:txBody>
      </p:sp>
      <p:sp>
        <p:nvSpPr>
          <p:cNvPr id="12" name="TextBox 11"/>
          <p:cNvSpPr txBox="1">
            <a:spLocks noChangeArrowheads="1"/>
          </p:cNvSpPr>
          <p:nvPr/>
        </p:nvSpPr>
        <p:spPr bwMode="auto">
          <a:xfrm>
            <a:off x="3048000" y="39751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dirty="0">
                <a:solidFill>
                  <a:srgbClr val="FF0000"/>
                </a:solidFill>
              </a:rPr>
              <a:t>Passing Period before Recess</a:t>
            </a:r>
          </a:p>
        </p:txBody>
      </p:sp>
      <p:grpSp>
        <p:nvGrpSpPr>
          <p:cNvPr id="32776" name="Group 11"/>
          <p:cNvGrpSpPr>
            <a:grpSpLocks/>
          </p:cNvGrpSpPr>
          <p:nvPr/>
        </p:nvGrpSpPr>
        <p:grpSpPr bwMode="auto">
          <a:xfrm>
            <a:off x="838200" y="4495800"/>
            <a:ext cx="2133600" cy="1600200"/>
            <a:chOff x="528" y="2832"/>
            <a:chExt cx="1344" cy="960"/>
          </a:xfrm>
        </p:grpSpPr>
        <p:sp>
          <p:nvSpPr>
            <p:cNvPr id="31766" name="Rectangle 12"/>
            <p:cNvSpPr>
              <a:spLocks noChangeArrowheads="1"/>
            </p:cNvSpPr>
            <p:nvPr/>
          </p:nvSpPr>
          <p:spPr bwMode="auto">
            <a:xfrm>
              <a:off x="528" y="2832"/>
              <a:ext cx="1344" cy="960"/>
            </a:xfrm>
            <a:prstGeom prst="rect">
              <a:avLst/>
            </a:prstGeom>
            <a:noFill/>
            <a:ln w="1905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800"/>
            </a:p>
          </p:txBody>
        </p:sp>
        <p:sp>
          <p:nvSpPr>
            <p:cNvPr id="32789" name="Text Box 11"/>
            <p:cNvSpPr txBox="1">
              <a:spLocks noChangeArrowheads="1"/>
            </p:cNvSpPr>
            <p:nvPr/>
          </p:nvSpPr>
          <p:spPr bwMode="auto">
            <a:xfrm>
              <a:off x="816" y="2832"/>
              <a:ext cx="8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u="sng">
                  <a:cs typeface="Arial" charset="0"/>
                </a:rPr>
                <a:t>Antecedent</a:t>
              </a:r>
              <a:endParaRPr lang="en-US" sz="1600" b="1">
                <a:cs typeface="Arial" charset="0"/>
              </a:endParaRPr>
            </a:p>
          </p:txBody>
        </p:sp>
      </p:grpSp>
      <p:sp>
        <p:nvSpPr>
          <p:cNvPr id="32777" name="AutoShape 9"/>
          <p:cNvSpPr>
            <a:spLocks noChangeArrowheads="1"/>
          </p:cNvSpPr>
          <p:nvPr/>
        </p:nvSpPr>
        <p:spPr bwMode="auto">
          <a:xfrm>
            <a:off x="2971800" y="5029200"/>
            <a:ext cx="609600" cy="381000"/>
          </a:xfrm>
          <a:prstGeom prst="rightArrow">
            <a:avLst>
              <a:gd name="adj1" fmla="val 50000"/>
              <a:gd name="adj2" fmla="val 40000"/>
            </a:avLst>
          </a:prstGeom>
          <a:solidFill>
            <a:srgbClr val="008000"/>
          </a:solidFill>
          <a:ln w="12700" cmpd="sng">
            <a:solidFill>
              <a:srgbClr val="FFD95E"/>
            </a:solidFill>
            <a:miter lim="800000"/>
            <a:headEnd/>
            <a:tailEnd/>
          </a:ln>
        </p:spPr>
        <p:txBody>
          <a:bodyPr wrap="none" anchor="ctr"/>
          <a:lstStyle/>
          <a:p>
            <a:endParaRPr lang="en-US" sz="1800">
              <a:cs typeface="Arial" charset="0"/>
            </a:endParaRPr>
          </a:p>
        </p:txBody>
      </p:sp>
      <p:sp>
        <p:nvSpPr>
          <p:cNvPr id="31757" name="Text Box 18"/>
          <p:cNvSpPr txBox="1">
            <a:spLocks noChangeArrowheads="1"/>
          </p:cNvSpPr>
          <p:nvPr/>
        </p:nvSpPr>
        <p:spPr bwMode="auto">
          <a:xfrm>
            <a:off x="838200" y="48006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defRPr/>
            </a:pPr>
            <a:r>
              <a:rPr lang="en-US" altLang="en-US" sz="1800" smtClean="0">
                <a:cs typeface="+mn-cs"/>
              </a:rPr>
              <a:t>When…</a:t>
            </a:r>
          </a:p>
        </p:txBody>
      </p:sp>
      <p:sp>
        <p:nvSpPr>
          <p:cNvPr id="31758" name="Text Box 22"/>
          <p:cNvSpPr txBox="1">
            <a:spLocks noChangeArrowheads="1"/>
          </p:cNvSpPr>
          <p:nvPr/>
        </p:nvSpPr>
        <p:spPr bwMode="auto">
          <a:xfrm>
            <a:off x="838200" y="48006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defRPr/>
            </a:pPr>
            <a:r>
              <a:rPr lang="en-US" altLang="en-US" sz="1800" smtClean="0">
                <a:cs typeface="+mn-cs"/>
              </a:rPr>
              <a:t>When…</a:t>
            </a:r>
          </a:p>
        </p:txBody>
      </p:sp>
      <p:sp>
        <p:nvSpPr>
          <p:cNvPr id="31759" name="Rectangle 25"/>
          <p:cNvSpPr>
            <a:spLocks noChangeArrowheads="1"/>
          </p:cNvSpPr>
          <p:nvPr/>
        </p:nvSpPr>
        <p:spPr bwMode="auto">
          <a:xfrm>
            <a:off x="838200" y="4495800"/>
            <a:ext cx="2133600" cy="1600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800"/>
          </a:p>
        </p:txBody>
      </p:sp>
      <p:sp>
        <p:nvSpPr>
          <p:cNvPr id="32781" name="Text Box 11"/>
          <p:cNvSpPr txBox="1">
            <a:spLocks noChangeArrowheads="1"/>
          </p:cNvSpPr>
          <p:nvPr/>
        </p:nvSpPr>
        <p:spPr bwMode="auto">
          <a:xfrm>
            <a:off x="1295400" y="4495800"/>
            <a:ext cx="1289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u="sng">
                <a:cs typeface="Arial" charset="0"/>
              </a:rPr>
              <a:t>Antecedent</a:t>
            </a:r>
            <a:endParaRPr lang="en-US" sz="1600" b="1">
              <a:cs typeface="Arial" charset="0"/>
            </a:endParaRPr>
          </a:p>
        </p:txBody>
      </p:sp>
      <p:sp>
        <p:nvSpPr>
          <p:cNvPr id="31761" name="Text Box 27"/>
          <p:cNvSpPr txBox="1">
            <a:spLocks noChangeArrowheads="1"/>
          </p:cNvSpPr>
          <p:nvPr/>
        </p:nvSpPr>
        <p:spPr bwMode="auto">
          <a:xfrm>
            <a:off x="838200" y="48006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defRPr/>
            </a:pPr>
            <a:r>
              <a:rPr lang="en-US" altLang="en-US" sz="1800" smtClean="0">
                <a:cs typeface="+mn-cs"/>
              </a:rPr>
              <a:t>When…</a:t>
            </a:r>
          </a:p>
        </p:txBody>
      </p:sp>
      <p:sp>
        <p:nvSpPr>
          <p:cNvPr id="31762" name="Text Box 28"/>
          <p:cNvSpPr txBox="1">
            <a:spLocks noChangeArrowheads="1"/>
          </p:cNvSpPr>
          <p:nvPr/>
        </p:nvSpPr>
        <p:spPr bwMode="auto">
          <a:xfrm>
            <a:off x="3517900" y="4814888"/>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Bef>
                <a:spcPct val="50000"/>
              </a:spcBef>
              <a:defRPr/>
            </a:pPr>
            <a:r>
              <a:rPr lang="en-US" sz="1800" smtClean="0"/>
              <a:t>The student...</a:t>
            </a:r>
          </a:p>
        </p:txBody>
      </p:sp>
      <p:sp>
        <p:nvSpPr>
          <p:cNvPr id="31763" name="Text Box 32"/>
          <p:cNvSpPr txBox="1">
            <a:spLocks noChangeArrowheads="1"/>
          </p:cNvSpPr>
          <p:nvPr/>
        </p:nvSpPr>
        <p:spPr bwMode="auto">
          <a:xfrm>
            <a:off x="3517900" y="4814888"/>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Bef>
                <a:spcPct val="50000"/>
              </a:spcBef>
              <a:defRPr/>
            </a:pPr>
            <a:r>
              <a:rPr lang="en-US" sz="1800" smtClean="0"/>
              <a:t>The student...</a:t>
            </a:r>
          </a:p>
        </p:txBody>
      </p:sp>
      <p:sp>
        <p:nvSpPr>
          <p:cNvPr id="31764" name="Rectangle 35"/>
          <p:cNvSpPr>
            <a:spLocks noChangeArrowheads="1"/>
          </p:cNvSpPr>
          <p:nvPr/>
        </p:nvSpPr>
        <p:spPr bwMode="auto">
          <a:xfrm>
            <a:off x="3581400" y="4521200"/>
            <a:ext cx="2133600" cy="1600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800"/>
          </a:p>
        </p:txBody>
      </p:sp>
      <p:sp>
        <p:nvSpPr>
          <p:cNvPr id="32786" name="Text Box 11"/>
          <p:cNvSpPr txBox="1">
            <a:spLocks noChangeArrowheads="1"/>
          </p:cNvSpPr>
          <p:nvPr/>
        </p:nvSpPr>
        <p:spPr bwMode="auto">
          <a:xfrm>
            <a:off x="4165600" y="4495800"/>
            <a:ext cx="1052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u="sng">
                <a:cs typeface="Arial" charset="0"/>
              </a:rPr>
              <a:t>Behavior</a:t>
            </a:r>
            <a:endParaRPr lang="en-US" sz="1600" b="1">
              <a:cs typeface="Arial" charset="0"/>
            </a:endParaRPr>
          </a:p>
        </p:txBody>
      </p:sp>
    </p:spTree>
    <p:extLst>
      <p:ext uri="{BB962C8B-B14F-4D97-AF65-F5344CB8AC3E}">
        <p14:creationId xmlns:p14="http://schemas.microsoft.com/office/powerpoint/2010/main" val="2846051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30"/>
                                        </p:tgtEl>
                                        <p:attrNameLst>
                                          <p:attrName>style.visibility</p:attrName>
                                        </p:attrNameLst>
                                      </p:cBhvr>
                                      <p:to>
                                        <p:strVal val="visible"/>
                                      </p:to>
                                    </p:set>
                                    <p:anim calcmode="lin" valueType="num">
                                      <p:cBhvr additive="base">
                                        <p:cTn id="7" dur="500" fill="hold"/>
                                        <p:tgtEl>
                                          <p:spTgt spid="30730"/>
                                        </p:tgtEl>
                                        <p:attrNameLst>
                                          <p:attrName>ppt_x</p:attrName>
                                        </p:attrNameLst>
                                      </p:cBhvr>
                                      <p:tavLst>
                                        <p:tav tm="0">
                                          <p:val>
                                            <p:strVal val="#ppt_x"/>
                                          </p:val>
                                        </p:tav>
                                        <p:tav tm="100000">
                                          <p:val>
                                            <p:strVal val="#ppt_x"/>
                                          </p:val>
                                        </p:tav>
                                      </p:tavLst>
                                    </p:anim>
                                    <p:anim calcmode="lin" valueType="num">
                                      <p:cBhvr additive="base">
                                        <p:cTn id="8" dur="500" fill="hold"/>
                                        <p:tgtEl>
                                          <p:spTgt spid="307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729"/>
                                        </p:tgtEl>
                                        <p:attrNameLst>
                                          <p:attrName>style.visibility</p:attrName>
                                        </p:attrNameLst>
                                      </p:cBhvr>
                                      <p:to>
                                        <p:strVal val="visible"/>
                                      </p:to>
                                    </p:set>
                                    <p:anim calcmode="lin" valueType="num">
                                      <p:cBhvr additive="base">
                                        <p:cTn id="17" dur="500" fill="hold"/>
                                        <p:tgtEl>
                                          <p:spTgt spid="30729"/>
                                        </p:tgtEl>
                                        <p:attrNameLst>
                                          <p:attrName>ppt_x</p:attrName>
                                        </p:attrNameLst>
                                      </p:cBhvr>
                                      <p:tavLst>
                                        <p:tav tm="0">
                                          <p:val>
                                            <p:strVal val="#ppt_x"/>
                                          </p:val>
                                        </p:tav>
                                        <p:tav tm="100000">
                                          <p:val>
                                            <p:strVal val="#ppt_x"/>
                                          </p:val>
                                        </p:tav>
                                      </p:tavLst>
                                    </p:anim>
                                    <p:anim calcmode="lin" valueType="num">
                                      <p:cBhvr additive="base">
                                        <p:cTn id="18" dur="500" fill="hold"/>
                                        <p:tgtEl>
                                          <p:spTgt spid="307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p:bldP spid="3073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4294967295"/>
          </p:nvPr>
        </p:nvSpPr>
        <p:spPr>
          <a:xfrm>
            <a:off x="381000" y="1676400"/>
            <a:ext cx="8229600" cy="4754563"/>
          </a:xfrm>
        </p:spPr>
        <p:txBody>
          <a:bodyPr/>
          <a:lstStyle/>
          <a:p>
            <a:pPr eaLnBrk="1" hangingPunct="1">
              <a:buFont typeface="Arial" charset="0"/>
              <a:buNone/>
            </a:pPr>
            <a:r>
              <a:rPr lang="en-US" dirty="0">
                <a:latin typeface="Calibri" charset="0"/>
                <a:ea typeface="MS PGothic" charset="0"/>
              </a:rPr>
              <a:t>In math class, Bea stares off into space and does not respond to teacher directions when she is given</a:t>
            </a:r>
            <a:r>
              <a:rPr lang="en-US" altLang="ja-JP" dirty="0">
                <a:latin typeface="Calibri" charset="0"/>
                <a:ea typeface="MS PGothic" charset="0"/>
              </a:rPr>
              <a:t> a difficult math problem.</a:t>
            </a:r>
          </a:p>
          <a:p>
            <a:pPr eaLnBrk="1" hangingPunct="1">
              <a:buFont typeface="Arial" charset="0"/>
              <a:buNone/>
            </a:pPr>
            <a:endParaRPr lang="en-US" dirty="0">
              <a:latin typeface="Calibri" charset="0"/>
              <a:ea typeface="MS PGothic" charset="0"/>
            </a:endParaRPr>
          </a:p>
          <a:p>
            <a:pPr eaLnBrk="1" hangingPunct="1">
              <a:buFont typeface="Arial" charset="0"/>
              <a:buNone/>
            </a:pPr>
            <a:endParaRPr lang="en-US" sz="2800" dirty="0">
              <a:latin typeface="Calibri" charset="0"/>
              <a:ea typeface="MS PGothic" charset="0"/>
            </a:endParaRPr>
          </a:p>
          <a:p>
            <a:pPr eaLnBrk="1" hangingPunct="1">
              <a:buFont typeface="Arial" charset="0"/>
              <a:buNone/>
            </a:pPr>
            <a:endParaRPr lang="en-US" altLang="ja-JP" sz="2800" dirty="0">
              <a:latin typeface="Calibri" charset="0"/>
              <a:ea typeface="MS PGothic" charset="0"/>
            </a:endParaRPr>
          </a:p>
          <a:p>
            <a:pPr lvl="1" eaLnBrk="1" hangingPunct="1">
              <a:buFont typeface="Arial" charset="0"/>
              <a:buNone/>
            </a:pPr>
            <a:endParaRPr lang="en-US" dirty="0">
              <a:latin typeface="Calibri" charset="0"/>
              <a:ea typeface="MS PGothic" charset="0"/>
            </a:endParaRPr>
          </a:p>
          <a:p>
            <a:pPr eaLnBrk="1" hangingPunct="1">
              <a:buFont typeface="Arial" charset="0"/>
              <a:buNone/>
            </a:pPr>
            <a:endParaRPr lang="en-US" dirty="0">
              <a:latin typeface="Calibri" charset="0"/>
              <a:ea typeface="MS PGothic" charset="0"/>
            </a:endParaRPr>
          </a:p>
        </p:txBody>
      </p:sp>
      <p:sp>
        <p:nvSpPr>
          <p:cNvPr id="32771" name="Text Box 3"/>
          <p:cNvSpPr txBox="1">
            <a:spLocks noChangeArrowheads="1"/>
          </p:cNvSpPr>
          <p:nvPr/>
        </p:nvSpPr>
        <p:spPr bwMode="auto">
          <a:xfrm>
            <a:off x="609600" y="39624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defRPr/>
            </a:pPr>
            <a:r>
              <a:rPr lang="en-US" altLang="en-US" smtClean="0">
                <a:cs typeface="+mn-cs"/>
              </a:rPr>
              <a:t>Routine: </a:t>
            </a:r>
            <a:r>
              <a:rPr lang="ja-JP" altLang="en-US" smtClean="0">
                <a:cs typeface="+mn-cs"/>
              </a:rPr>
              <a:t>“</a:t>
            </a:r>
            <a:r>
              <a:rPr lang="en-US" altLang="ja-JP" smtClean="0">
                <a:cs typeface="+mn-cs"/>
              </a:rPr>
              <a:t>During________________”</a:t>
            </a:r>
            <a:endParaRPr lang="en-US" altLang="en-US" smtClean="0">
              <a:cs typeface="+mn-cs"/>
            </a:endParaRPr>
          </a:p>
        </p:txBody>
      </p:sp>
      <p:sp>
        <p:nvSpPr>
          <p:cNvPr id="33795" name="Title 1"/>
          <p:cNvSpPr>
            <a:spLocks noGrp="1"/>
          </p:cNvSpPr>
          <p:nvPr>
            <p:ph type="title" idx="4294967295"/>
          </p:nvPr>
        </p:nvSpPr>
        <p:spPr>
          <a:xfrm>
            <a:off x="304800" y="533401"/>
            <a:ext cx="8229600" cy="869480"/>
          </a:xfrm>
        </p:spPr>
        <p:txBody>
          <a:bodyPr/>
          <a:lstStyle/>
          <a:p>
            <a:pPr eaLnBrk="1" hangingPunct="1"/>
            <a:r>
              <a:rPr lang="en-US" b="1" dirty="0">
                <a:latin typeface="Calibri" charset="0"/>
                <a:ea typeface="MS PGothic" charset="0"/>
              </a:rPr>
              <a:t>Scenario #2</a:t>
            </a:r>
            <a:endParaRPr lang="en-US" sz="4000" b="1" dirty="0">
              <a:latin typeface="Calibri" charset="0"/>
              <a:ea typeface="MS PGothic" charset="0"/>
            </a:endParaRPr>
          </a:p>
        </p:txBody>
      </p:sp>
      <p:sp>
        <p:nvSpPr>
          <p:cNvPr id="30729" name="TextBox 9"/>
          <p:cNvSpPr txBox="1">
            <a:spLocks noChangeArrowheads="1"/>
          </p:cNvSpPr>
          <p:nvPr/>
        </p:nvSpPr>
        <p:spPr bwMode="auto">
          <a:xfrm>
            <a:off x="838200" y="5257800"/>
            <a:ext cx="2286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a:solidFill>
                  <a:srgbClr val="FF0000"/>
                </a:solidFill>
              </a:rPr>
              <a:t>GIVEN A DIFFICULT MATH PROBLEM</a:t>
            </a:r>
          </a:p>
        </p:txBody>
      </p:sp>
      <p:sp>
        <p:nvSpPr>
          <p:cNvPr id="30730" name="TextBox 10"/>
          <p:cNvSpPr txBox="1">
            <a:spLocks noChangeArrowheads="1"/>
          </p:cNvSpPr>
          <p:nvPr/>
        </p:nvSpPr>
        <p:spPr bwMode="auto">
          <a:xfrm>
            <a:off x="3505200" y="5257800"/>
            <a:ext cx="2057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800">
                <a:solidFill>
                  <a:srgbClr val="FF0000"/>
                </a:solidFill>
              </a:rPr>
              <a:t>STARES &amp; DOES NOT RESPOND TO DIRECTIONS</a:t>
            </a:r>
          </a:p>
        </p:txBody>
      </p:sp>
      <p:sp>
        <p:nvSpPr>
          <p:cNvPr id="11" name="Rectangle 10"/>
          <p:cNvSpPr>
            <a:spLocks noChangeArrowheads="1"/>
          </p:cNvSpPr>
          <p:nvPr/>
        </p:nvSpPr>
        <p:spPr bwMode="auto">
          <a:xfrm>
            <a:off x="457200" y="3886200"/>
            <a:ext cx="8077200" cy="533400"/>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a:solidFill>
                <a:schemeClr val="lt1"/>
              </a:solidFill>
              <a:latin typeface="+mn-lt"/>
              <a:ea typeface="+mn-ea"/>
              <a:cs typeface="+mn-cs"/>
            </a:endParaRPr>
          </a:p>
        </p:txBody>
      </p:sp>
      <p:sp>
        <p:nvSpPr>
          <p:cNvPr id="12" name="TextBox 11"/>
          <p:cNvSpPr txBox="1">
            <a:spLocks noChangeArrowheads="1"/>
          </p:cNvSpPr>
          <p:nvPr/>
        </p:nvSpPr>
        <p:spPr bwMode="auto">
          <a:xfrm>
            <a:off x="3276600" y="39624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a:solidFill>
                  <a:srgbClr val="FF0000"/>
                </a:solidFill>
              </a:rPr>
              <a:t>Math Class</a:t>
            </a:r>
          </a:p>
        </p:txBody>
      </p:sp>
      <p:sp>
        <p:nvSpPr>
          <p:cNvPr id="33800" name="AutoShape 9"/>
          <p:cNvSpPr>
            <a:spLocks noChangeArrowheads="1"/>
          </p:cNvSpPr>
          <p:nvPr/>
        </p:nvSpPr>
        <p:spPr bwMode="auto">
          <a:xfrm>
            <a:off x="2971800" y="5029200"/>
            <a:ext cx="609600" cy="381000"/>
          </a:xfrm>
          <a:prstGeom prst="rightArrow">
            <a:avLst>
              <a:gd name="adj1" fmla="val 50000"/>
              <a:gd name="adj2" fmla="val 40000"/>
            </a:avLst>
          </a:prstGeom>
          <a:solidFill>
            <a:srgbClr val="008000"/>
          </a:solidFill>
          <a:ln w="9525">
            <a:solidFill>
              <a:srgbClr val="FFD95E"/>
            </a:solidFill>
            <a:miter lim="800000"/>
            <a:headEnd/>
            <a:tailEnd/>
          </a:ln>
        </p:spPr>
        <p:txBody>
          <a:bodyPr wrap="none" anchor="ctr"/>
          <a:lstStyle/>
          <a:p>
            <a:endParaRPr lang="en-US" sz="1800">
              <a:cs typeface="Arial" charset="0"/>
            </a:endParaRPr>
          </a:p>
        </p:txBody>
      </p:sp>
      <p:sp>
        <p:nvSpPr>
          <p:cNvPr id="32780" name="Text Box 18"/>
          <p:cNvSpPr txBox="1">
            <a:spLocks noChangeArrowheads="1"/>
          </p:cNvSpPr>
          <p:nvPr/>
        </p:nvSpPr>
        <p:spPr bwMode="auto">
          <a:xfrm>
            <a:off x="838200" y="48006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defRPr/>
            </a:pPr>
            <a:r>
              <a:rPr lang="en-US" altLang="en-US" sz="1800" smtClean="0">
                <a:cs typeface="+mn-cs"/>
              </a:rPr>
              <a:t>When…</a:t>
            </a:r>
          </a:p>
        </p:txBody>
      </p:sp>
      <p:sp>
        <p:nvSpPr>
          <p:cNvPr id="32781" name="Rectangle 20"/>
          <p:cNvSpPr>
            <a:spLocks noChangeArrowheads="1"/>
          </p:cNvSpPr>
          <p:nvPr/>
        </p:nvSpPr>
        <p:spPr bwMode="auto">
          <a:xfrm>
            <a:off x="838200" y="4495800"/>
            <a:ext cx="2133600" cy="2133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800"/>
          </a:p>
        </p:txBody>
      </p:sp>
      <p:sp>
        <p:nvSpPr>
          <p:cNvPr id="33803" name="Text Box 11"/>
          <p:cNvSpPr txBox="1">
            <a:spLocks noChangeArrowheads="1"/>
          </p:cNvSpPr>
          <p:nvPr/>
        </p:nvSpPr>
        <p:spPr bwMode="auto">
          <a:xfrm>
            <a:off x="1295400" y="4495800"/>
            <a:ext cx="12890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u="sng">
                <a:cs typeface="Arial" charset="0"/>
              </a:rPr>
              <a:t>Antecedent</a:t>
            </a:r>
            <a:endParaRPr lang="en-US" sz="1600" b="1">
              <a:cs typeface="Arial" charset="0"/>
            </a:endParaRPr>
          </a:p>
        </p:txBody>
      </p:sp>
      <p:sp>
        <p:nvSpPr>
          <p:cNvPr id="32783" name="Text Box 22"/>
          <p:cNvSpPr txBox="1">
            <a:spLocks noChangeArrowheads="1"/>
          </p:cNvSpPr>
          <p:nvPr/>
        </p:nvSpPr>
        <p:spPr bwMode="auto">
          <a:xfrm>
            <a:off x="838200" y="48006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defRPr/>
            </a:pPr>
            <a:r>
              <a:rPr lang="en-US" altLang="en-US" sz="1800" smtClean="0">
                <a:cs typeface="+mn-cs"/>
              </a:rPr>
              <a:t>When…</a:t>
            </a:r>
          </a:p>
        </p:txBody>
      </p:sp>
      <p:sp>
        <p:nvSpPr>
          <p:cNvPr id="33805" name="Rectangle 5"/>
          <p:cNvSpPr>
            <a:spLocks noChangeArrowheads="1"/>
          </p:cNvSpPr>
          <p:nvPr/>
        </p:nvSpPr>
        <p:spPr bwMode="auto">
          <a:xfrm>
            <a:off x="3581400" y="4495800"/>
            <a:ext cx="1905000" cy="213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cs typeface="Arial" charset="0"/>
            </a:endParaRPr>
          </a:p>
        </p:txBody>
      </p:sp>
      <p:sp>
        <p:nvSpPr>
          <p:cNvPr id="33806" name="Text Box 12"/>
          <p:cNvSpPr txBox="1">
            <a:spLocks noChangeArrowheads="1"/>
          </p:cNvSpPr>
          <p:nvPr/>
        </p:nvSpPr>
        <p:spPr bwMode="auto">
          <a:xfrm>
            <a:off x="3886200" y="44958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b="1" u="sng">
                <a:cs typeface="Arial" charset="0"/>
              </a:rPr>
              <a:t>Behavior</a:t>
            </a:r>
            <a:endParaRPr lang="en-US" sz="1600" b="1">
              <a:cs typeface="Arial" charset="0"/>
            </a:endParaRPr>
          </a:p>
        </p:txBody>
      </p:sp>
      <p:sp>
        <p:nvSpPr>
          <p:cNvPr id="32786" name="Text Box 42"/>
          <p:cNvSpPr txBox="1">
            <a:spLocks noChangeArrowheads="1"/>
          </p:cNvSpPr>
          <p:nvPr/>
        </p:nvSpPr>
        <p:spPr bwMode="auto">
          <a:xfrm>
            <a:off x="3606800" y="4800600"/>
            <a:ext cx="187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defRPr/>
            </a:pPr>
            <a:r>
              <a:rPr lang="en-US" altLang="en-US" sz="1800" smtClean="0">
                <a:cs typeface="+mn-cs"/>
              </a:rPr>
              <a:t>The student…</a:t>
            </a:r>
          </a:p>
        </p:txBody>
      </p:sp>
    </p:spTree>
    <p:extLst>
      <p:ext uri="{BB962C8B-B14F-4D97-AF65-F5344CB8AC3E}">
        <p14:creationId xmlns:p14="http://schemas.microsoft.com/office/powerpoint/2010/main" val="3168399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30"/>
                                        </p:tgtEl>
                                        <p:attrNameLst>
                                          <p:attrName>style.visibility</p:attrName>
                                        </p:attrNameLst>
                                      </p:cBhvr>
                                      <p:to>
                                        <p:strVal val="visible"/>
                                      </p:to>
                                    </p:set>
                                    <p:anim calcmode="lin" valueType="num">
                                      <p:cBhvr additive="base">
                                        <p:cTn id="7" dur="500" fill="hold"/>
                                        <p:tgtEl>
                                          <p:spTgt spid="30730"/>
                                        </p:tgtEl>
                                        <p:attrNameLst>
                                          <p:attrName>ppt_x</p:attrName>
                                        </p:attrNameLst>
                                      </p:cBhvr>
                                      <p:tavLst>
                                        <p:tav tm="0">
                                          <p:val>
                                            <p:strVal val="#ppt_x"/>
                                          </p:val>
                                        </p:tav>
                                        <p:tav tm="100000">
                                          <p:val>
                                            <p:strVal val="#ppt_x"/>
                                          </p:val>
                                        </p:tav>
                                      </p:tavLst>
                                    </p:anim>
                                    <p:anim calcmode="lin" valueType="num">
                                      <p:cBhvr additive="base">
                                        <p:cTn id="8" dur="500" fill="hold"/>
                                        <p:tgtEl>
                                          <p:spTgt spid="307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729"/>
                                        </p:tgtEl>
                                        <p:attrNameLst>
                                          <p:attrName>style.visibility</p:attrName>
                                        </p:attrNameLst>
                                      </p:cBhvr>
                                      <p:to>
                                        <p:strVal val="visible"/>
                                      </p:to>
                                    </p:set>
                                    <p:anim calcmode="lin" valueType="num">
                                      <p:cBhvr additive="base">
                                        <p:cTn id="17" dur="500" fill="hold"/>
                                        <p:tgtEl>
                                          <p:spTgt spid="30729"/>
                                        </p:tgtEl>
                                        <p:attrNameLst>
                                          <p:attrName>ppt_x</p:attrName>
                                        </p:attrNameLst>
                                      </p:cBhvr>
                                      <p:tavLst>
                                        <p:tav tm="0">
                                          <p:val>
                                            <p:strVal val="#ppt_x"/>
                                          </p:val>
                                        </p:tav>
                                        <p:tav tm="100000">
                                          <p:val>
                                            <p:strVal val="#ppt_x"/>
                                          </p:val>
                                        </p:tav>
                                      </p:tavLst>
                                    </p:anim>
                                    <p:anim calcmode="lin" valueType="num">
                                      <p:cBhvr additive="base">
                                        <p:cTn id="18" dur="500" fill="hold"/>
                                        <p:tgtEl>
                                          <p:spTgt spid="307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p:bldP spid="30730"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4294967295"/>
          </p:nvPr>
        </p:nvSpPr>
        <p:spPr>
          <a:xfrm>
            <a:off x="457200" y="152400"/>
            <a:ext cx="8229600" cy="6217436"/>
          </a:xfrm>
        </p:spPr>
        <p:txBody>
          <a:bodyPr/>
          <a:lstStyle/>
          <a:p>
            <a:pPr algn="ctr">
              <a:spcAft>
                <a:spcPct val="35000"/>
              </a:spcAft>
              <a:buFontTx/>
              <a:buNone/>
            </a:pPr>
            <a:r>
              <a:rPr lang="en-US" sz="3600" b="1" dirty="0">
                <a:latin typeface="Calibri" charset="0"/>
                <a:ea typeface="MS PGothic" charset="0"/>
              </a:rPr>
              <a:t>Once you have defined the </a:t>
            </a:r>
            <a:r>
              <a:rPr lang="en-US" sz="3600" b="1" dirty="0" smtClean="0">
                <a:latin typeface="Calibri" charset="0"/>
                <a:ea typeface="MS PGothic" charset="0"/>
              </a:rPr>
              <a:t>behavior      (</a:t>
            </a:r>
            <a:r>
              <a:rPr lang="en-US" sz="3600" b="1" dirty="0">
                <a:latin typeface="Calibri" charset="0"/>
                <a:ea typeface="MS PGothic" charset="0"/>
              </a:rPr>
              <a:t>the </a:t>
            </a:r>
            <a:r>
              <a:rPr lang="en-US" sz="3600" b="1" u="sng" dirty="0">
                <a:latin typeface="Calibri" charset="0"/>
                <a:ea typeface="MS PGothic" charset="0"/>
              </a:rPr>
              <a:t>What</a:t>
            </a:r>
            <a:r>
              <a:rPr lang="en-US" sz="3600" b="1" dirty="0">
                <a:latin typeface="Calibri" charset="0"/>
                <a:ea typeface="MS PGothic" charset="0"/>
              </a:rPr>
              <a:t>) &amp; know </a:t>
            </a:r>
            <a:r>
              <a:rPr lang="en-US" sz="3600" b="1" u="sng" dirty="0">
                <a:latin typeface="Calibri" charset="0"/>
                <a:ea typeface="MS PGothic" charset="0"/>
              </a:rPr>
              <a:t>Where &amp; When </a:t>
            </a:r>
            <a:r>
              <a:rPr lang="en-US" sz="3600" b="1" u="sng" dirty="0" smtClean="0">
                <a:latin typeface="Calibri" charset="0"/>
                <a:ea typeface="MS PGothic" charset="0"/>
              </a:rPr>
              <a:t>    </a:t>
            </a:r>
            <a:r>
              <a:rPr lang="en-US" sz="3600" b="1" dirty="0" smtClean="0">
                <a:latin typeface="Calibri" charset="0"/>
                <a:ea typeface="MS PGothic" charset="0"/>
              </a:rPr>
              <a:t>the </a:t>
            </a:r>
            <a:r>
              <a:rPr lang="en-US" sz="3600" b="1" dirty="0">
                <a:latin typeface="Calibri" charset="0"/>
                <a:ea typeface="MS PGothic" charset="0"/>
              </a:rPr>
              <a:t>behavior occurs…</a:t>
            </a:r>
          </a:p>
          <a:p>
            <a:pPr>
              <a:spcAft>
                <a:spcPct val="70000"/>
              </a:spcAft>
              <a:buFontTx/>
              <a:buNone/>
            </a:pPr>
            <a:r>
              <a:rPr lang="en-US" sz="2800" b="1" dirty="0">
                <a:latin typeface="Calibri" charset="0"/>
                <a:ea typeface="MS PGothic" charset="0"/>
              </a:rPr>
              <a:t>Then:</a:t>
            </a:r>
            <a:r>
              <a:rPr lang="en-US" sz="2800" dirty="0">
                <a:latin typeface="Calibri" charset="0"/>
                <a:ea typeface="MS PGothic" charset="0"/>
              </a:rPr>
              <a:t> </a:t>
            </a:r>
            <a:r>
              <a:rPr lang="en-US" sz="2800" dirty="0" smtClean="0">
                <a:latin typeface="Calibri" charset="0"/>
                <a:ea typeface="MS PGothic" charset="0"/>
              </a:rPr>
              <a:t>What </a:t>
            </a:r>
            <a:r>
              <a:rPr lang="en-US" sz="2800" dirty="0">
                <a:latin typeface="Calibri" charset="0"/>
                <a:ea typeface="MS PGothic" charset="0"/>
              </a:rPr>
              <a:t>is the </a:t>
            </a:r>
            <a:r>
              <a:rPr lang="en-US" sz="2800" b="1" u="sng" dirty="0" smtClean="0">
                <a:solidFill>
                  <a:srgbClr val="FF0000"/>
                </a:solidFill>
                <a:latin typeface="Calibri" charset="0"/>
                <a:ea typeface="MS PGothic" charset="0"/>
              </a:rPr>
              <a:t>CONSEQUENCE</a:t>
            </a:r>
            <a:r>
              <a:rPr lang="en-US" sz="2800" b="1" u="sng" dirty="0">
                <a:solidFill>
                  <a:srgbClr val="FF0000"/>
                </a:solidFill>
                <a:latin typeface="Calibri" charset="0"/>
                <a:ea typeface="MS PGothic" charset="0"/>
              </a:rPr>
              <a:t>?</a:t>
            </a:r>
            <a:r>
              <a:rPr lang="en-US" sz="2800" dirty="0">
                <a:latin typeface="Calibri" charset="0"/>
                <a:ea typeface="MS PGothic" charset="0"/>
              </a:rPr>
              <a:t>  </a:t>
            </a:r>
            <a:r>
              <a:rPr lang="en-US" sz="2800" dirty="0" smtClean="0">
                <a:latin typeface="Calibri" charset="0"/>
                <a:ea typeface="MS PGothic" charset="0"/>
              </a:rPr>
              <a:t>(What happens after or as a result of the behavior?) </a:t>
            </a:r>
          </a:p>
          <a:p>
            <a:pPr>
              <a:spcAft>
                <a:spcPct val="70000"/>
              </a:spcAft>
              <a:buFontTx/>
              <a:buNone/>
            </a:pPr>
            <a:r>
              <a:rPr lang="en-US" sz="2800" dirty="0">
                <a:latin typeface="Calibri" charset="0"/>
                <a:ea typeface="MS PGothic" charset="0"/>
              </a:rPr>
              <a:t>	</a:t>
            </a:r>
            <a:r>
              <a:rPr lang="en-US" sz="2800" dirty="0" smtClean="0">
                <a:latin typeface="Calibri" charset="0"/>
                <a:ea typeface="MS PGothic" charset="0"/>
              </a:rPr>
              <a:t>		</a:t>
            </a:r>
            <a:endParaRPr lang="en-US" dirty="0">
              <a:latin typeface="Calibri" charset="0"/>
              <a:ea typeface="MS PGothic" charset="0"/>
            </a:endParaRPr>
          </a:p>
        </p:txBody>
      </p:sp>
      <p:sp>
        <p:nvSpPr>
          <p:cNvPr id="5" name="Rectangle 4"/>
          <p:cNvSpPr/>
          <p:nvPr/>
        </p:nvSpPr>
        <p:spPr>
          <a:xfrm>
            <a:off x="381000" y="4191000"/>
            <a:ext cx="2438400" cy="1905000"/>
          </a:xfrm>
          <a:prstGeom prst="rect">
            <a:avLst/>
          </a:prstGeom>
          <a:solidFill>
            <a:srgbClr val="E9910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defRPr/>
            </a:pPr>
            <a:r>
              <a:rPr lang="en-US" altLang="en-US" sz="3200" b="1" dirty="0" smtClean="0">
                <a:solidFill>
                  <a:schemeClr val="bg1"/>
                </a:solidFill>
                <a:latin typeface="Calibri" pitchFamily="34" charset="0"/>
              </a:rPr>
              <a:t>2</a:t>
            </a:r>
          </a:p>
          <a:p>
            <a:pPr algn="ctr">
              <a:defRPr/>
            </a:pPr>
            <a:endParaRPr lang="en-US" altLang="en-US" sz="1800" b="1" dirty="0" smtClean="0">
              <a:solidFill>
                <a:schemeClr val="bg1"/>
              </a:solidFill>
              <a:latin typeface="Calibri" pitchFamily="34" charset="0"/>
            </a:endParaRPr>
          </a:p>
          <a:p>
            <a:pPr algn="ctr">
              <a:defRPr/>
            </a:pPr>
            <a:r>
              <a:rPr lang="en-US" altLang="en-US" sz="1800" b="1" dirty="0" smtClean="0">
                <a:solidFill>
                  <a:schemeClr val="bg1"/>
                </a:solidFill>
                <a:latin typeface="Calibri" pitchFamily="34" charset="0"/>
              </a:rPr>
              <a:t>Routines/Antecedents:</a:t>
            </a:r>
          </a:p>
          <a:p>
            <a:pPr algn="ctr">
              <a:defRPr/>
            </a:pPr>
            <a:endParaRPr lang="en-US" altLang="en-US" sz="1800" b="1" dirty="0" smtClean="0">
              <a:solidFill>
                <a:schemeClr val="bg1"/>
              </a:solidFill>
              <a:latin typeface="Calibri" pitchFamily="34" charset="0"/>
            </a:endParaRPr>
          </a:p>
          <a:p>
            <a:pPr>
              <a:defRPr/>
            </a:pPr>
            <a:r>
              <a:rPr lang="en-US" altLang="en-US" sz="1800" b="1" dirty="0" smtClean="0">
                <a:solidFill>
                  <a:schemeClr val="bg1"/>
                </a:solidFill>
                <a:latin typeface="Calibri" pitchFamily="34" charset="0"/>
              </a:rPr>
              <a:t>When _____happens…. </a:t>
            </a:r>
          </a:p>
        </p:txBody>
      </p:sp>
      <p:sp>
        <p:nvSpPr>
          <p:cNvPr id="6" name="Rectangle 5"/>
          <p:cNvSpPr/>
          <p:nvPr/>
        </p:nvSpPr>
        <p:spPr>
          <a:xfrm>
            <a:off x="3200400" y="4191000"/>
            <a:ext cx="2743200" cy="1905000"/>
          </a:xfrm>
          <a:prstGeom prst="rect">
            <a:avLst/>
          </a:prstGeom>
          <a:solidFill>
            <a:srgbClr val="0063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1  </a:t>
            </a:r>
          </a:p>
          <a:p>
            <a:pPr algn="ctr">
              <a:defRPr/>
            </a:pPr>
            <a:endParaRPr lang="en-US" sz="1800" b="1" dirty="0"/>
          </a:p>
          <a:p>
            <a:pPr algn="ctr">
              <a:defRPr/>
            </a:pPr>
            <a:r>
              <a:rPr lang="en-US" sz="1800" b="1" dirty="0"/>
              <a:t>Behavior:</a:t>
            </a:r>
          </a:p>
          <a:p>
            <a:pPr algn="ctr">
              <a:defRPr/>
            </a:pPr>
            <a:endParaRPr lang="en-US" sz="1800" b="1" dirty="0"/>
          </a:p>
          <a:p>
            <a:pPr algn="ctr">
              <a:defRPr/>
            </a:pPr>
            <a:r>
              <a:rPr lang="en-US" sz="1800" b="1" dirty="0"/>
              <a:t>the student does (what)__</a:t>
            </a:r>
          </a:p>
        </p:txBody>
      </p:sp>
      <p:sp>
        <p:nvSpPr>
          <p:cNvPr id="7" name="Rectangle 6"/>
          <p:cNvSpPr/>
          <p:nvPr/>
        </p:nvSpPr>
        <p:spPr>
          <a:xfrm>
            <a:off x="6248400" y="4191000"/>
            <a:ext cx="2590800" cy="1905000"/>
          </a:xfrm>
          <a:prstGeom prst="rect">
            <a:avLst/>
          </a:prstGeom>
          <a:solidFill>
            <a:srgbClr val="B6020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a:p>
            <a:pPr algn="ctr">
              <a:defRPr/>
            </a:pPr>
            <a:r>
              <a:rPr lang="en-US" sz="3200" b="1" dirty="0">
                <a:solidFill>
                  <a:srgbClr val="FFFFFF"/>
                </a:solidFill>
                <a:ea typeface="MS PGothic" pitchFamily="34" charset="-128"/>
              </a:rPr>
              <a:t>3</a:t>
            </a:r>
          </a:p>
          <a:p>
            <a:pPr algn="ctr">
              <a:defRPr/>
            </a:pPr>
            <a:endParaRPr lang="en-US" sz="1800" b="1" dirty="0">
              <a:solidFill>
                <a:srgbClr val="FFFFFF"/>
              </a:solidFill>
              <a:ea typeface="MS PGothic" pitchFamily="34" charset="-128"/>
            </a:endParaRPr>
          </a:p>
          <a:p>
            <a:pPr algn="ctr">
              <a:defRPr/>
            </a:pPr>
            <a:r>
              <a:rPr lang="en-US" sz="1800" b="1" dirty="0">
                <a:solidFill>
                  <a:srgbClr val="FFFFFF"/>
                </a:solidFill>
                <a:ea typeface="MS PGothic" pitchFamily="34" charset="-128"/>
              </a:rPr>
              <a:t>Consequence/Outcome</a:t>
            </a:r>
          </a:p>
          <a:p>
            <a:pPr algn="ctr">
              <a:defRPr/>
            </a:pPr>
            <a:endParaRPr lang="en-US" sz="1800" b="1" dirty="0">
              <a:solidFill>
                <a:srgbClr val="FFFFFF"/>
              </a:solidFill>
              <a:ea typeface="MS PGothic" pitchFamily="34" charset="-128"/>
            </a:endParaRPr>
          </a:p>
          <a:p>
            <a:pPr algn="ctr">
              <a:defRPr/>
            </a:pPr>
            <a:r>
              <a:rPr lang="en-US" sz="1800" b="1" dirty="0">
                <a:solidFill>
                  <a:srgbClr val="FFFFFF"/>
                </a:solidFill>
                <a:ea typeface="MS PGothic" pitchFamily="34" charset="-128"/>
              </a:rPr>
              <a:t>..and as a result ______ </a:t>
            </a:r>
          </a:p>
          <a:p>
            <a:pPr algn="ctr">
              <a:defRPr/>
            </a:pPr>
            <a:endParaRPr lang="en-US" sz="1800" dirty="0">
              <a:solidFill>
                <a:srgbClr val="FFFFFF"/>
              </a:solidFill>
              <a:ea typeface="MS PGothic" pitchFamily="34" charset="-128"/>
            </a:endParaRPr>
          </a:p>
        </p:txBody>
      </p:sp>
      <p:sp>
        <p:nvSpPr>
          <p:cNvPr id="8" name="Right Arrow 7"/>
          <p:cNvSpPr/>
          <p:nvPr/>
        </p:nvSpPr>
        <p:spPr>
          <a:xfrm>
            <a:off x="2743200" y="4978400"/>
            <a:ext cx="457200" cy="3556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ight Arrow 8"/>
          <p:cNvSpPr/>
          <p:nvPr/>
        </p:nvSpPr>
        <p:spPr>
          <a:xfrm>
            <a:off x="5943600" y="5092700"/>
            <a:ext cx="457200" cy="2413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Down Arrow 9"/>
          <p:cNvSpPr/>
          <p:nvPr/>
        </p:nvSpPr>
        <p:spPr>
          <a:xfrm>
            <a:off x="7200900" y="3035300"/>
            <a:ext cx="685800" cy="990600"/>
          </a:xfrm>
          <a:prstGeom prst="downArrow">
            <a:avLst/>
          </a:prstGeom>
          <a:solidFill>
            <a:srgbClr val="40BC5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2732709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304800"/>
            <a:ext cx="8229600" cy="1782763"/>
          </a:xfrm>
        </p:spPr>
        <p:txBody>
          <a:bodyPr>
            <a:normAutofit/>
          </a:bodyPr>
          <a:lstStyle/>
          <a:p>
            <a:pPr eaLnBrk="1" hangingPunct="1"/>
            <a:r>
              <a:rPr lang="en-US" sz="3600" b="1" dirty="0" smtClean="0">
                <a:solidFill>
                  <a:srgbClr val="B60202"/>
                </a:solidFill>
                <a:latin typeface="Calibri" charset="0"/>
                <a:ea typeface="MS PGothic" charset="0"/>
              </a:rPr>
              <a:t>Consequence</a:t>
            </a:r>
            <a:r>
              <a:rPr lang="en-US" sz="3600" b="1" dirty="0" smtClean="0">
                <a:latin typeface="Calibri" charset="0"/>
                <a:ea typeface="MS PGothic" charset="0"/>
              </a:rPr>
              <a:t>:  Determine </a:t>
            </a:r>
            <a:r>
              <a:rPr lang="en-US" sz="3600" b="1" dirty="0">
                <a:latin typeface="Calibri" charset="0"/>
                <a:ea typeface="MS PGothic" charset="0"/>
              </a:rPr>
              <a:t>What Happens </a:t>
            </a:r>
            <a:r>
              <a:rPr lang="en-US" sz="3600" b="1" dirty="0" smtClean="0">
                <a:latin typeface="Calibri" charset="0"/>
                <a:ea typeface="MS PGothic" charset="0"/>
              </a:rPr>
              <a:t>    Right </a:t>
            </a:r>
            <a:r>
              <a:rPr lang="en-US" sz="3600" b="1" dirty="0">
                <a:latin typeface="Calibri" charset="0"/>
                <a:ea typeface="MS PGothic" charset="0"/>
              </a:rPr>
              <a:t>After the </a:t>
            </a:r>
            <a:r>
              <a:rPr lang="en-US" sz="3600" b="1" dirty="0" smtClean="0">
                <a:latin typeface="Calibri" charset="0"/>
                <a:ea typeface="MS PGothic" charset="0"/>
              </a:rPr>
              <a:t>Behavior</a:t>
            </a:r>
            <a:br>
              <a:rPr lang="en-US" sz="3600" b="1" dirty="0" smtClean="0">
                <a:latin typeface="Calibri" charset="0"/>
                <a:ea typeface="MS PGothic" charset="0"/>
              </a:rPr>
            </a:br>
            <a:endParaRPr lang="en-US" sz="3600" b="1" dirty="0">
              <a:latin typeface="Calibri" charset="0"/>
              <a:ea typeface="MS PGothic" charset="0"/>
            </a:endParaRPr>
          </a:p>
        </p:txBody>
      </p:sp>
      <p:sp>
        <p:nvSpPr>
          <p:cNvPr id="31747" name="Content Placeholder 2"/>
          <p:cNvSpPr>
            <a:spLocks noGrp="1"/>
          </p:cNvSpPr>
          <p:nvPr>
            <p:ph idx="1"/>
          </p:nvPr>
        </p:nvSpPr>
        <p:spPr>
          <a:xfrm>
            <a:off x="533400" y="1651000"/>
            <a:ext cx="8229600" cy="4965287"/>
          </a:xfrm>
        </p:spPr>
        <p:txBody>
          <a:bodyPr/>
          <a:lstStyle/>
          <a:p>
            <a:pPr eaLnBrk="1" hangingPunct="1">
              <a:lnSpc>
                <a:spcPct val="90000"/>
              </a:lnSpc>
              <a:buFont typeface="Arial" charset="0"/>
              <a:buNone/>
            </a:pPr>
            <a:endParaRPr lang="en-US" sz="2400" dirty="0">
              <a:latin typeface="Calibri" charset="0"/>
              <a:ea typeface="MS PGothic" charset="0"/>
            </a:endParaRPr>
          </a:p>
          <a:p>
            <a:pPr eaLnBrk="1" hangingPunct="1">
              <a:lnSpc>
                <a:spcPct val="90000"/>
              </a:lnSpc>
              <a:buFont typeface="Arial" charset="0"/>
              <a:buNone/>
            </a:pPr>
            <a:r>
              <a:rPr lang="en-US" sz="2800" dirty="0" smtClean="0">
                <a:latin typeface="Calibri" charset="0"/>
                <a:ea typeface="MS PGothic" charset="0"/>
              </a:rPr>
              <a:t>It may help to think: </a:t>
            </a:r>
            <a:r>
              <a:rPr lang="ja-JP" altLang="en-US" sz="2800" dirty="0" smtClean="0">
                <a:latin typeface="Calibri" charset="0"/>
                <a:ea typeface="MS PGothic" charset="0"/>
              </a:rPr>
              <a:t>“</a:t>
            </a:r>
            <a:r>
              <a:rPr lang="en-US" altLang="ja-JP" sz="2800" dirty="0" smtClean="0">
                <a:latin typeface="Calibri" charset="0"/>
                <a:ea typeface="MS PGothic" charset="0"/>
              </a:rPr>
              <a:t>and as a result ______________</a:t>
            </a:r>
            <a:r>
              <a:rPr lang="ja-JP" altLang="en-US" sz="2800" dirty="0" smtClean="0">
                <a:latin typeface="Calibri" charset="0"/>
                <a:ea typeface="MS PGothic" charset="0"/>
              </a:rPr>
              <a:t>”</a:t>
            </a:r>
            <a:endParaRPr lang="en-US" altLang="ja-JP" sz="2800" dirty="0" smtClean="0">
              <a:latin typeface="Calibri" charset="0"/>
              <a:ea typeface="MS PGothic" charset="0"/>
            </a:endParaRPr>
          </a:p>
          <a:p>
            <a:pPr lvl="1" eaLnBrk="1" hangingPunct="1">
              <a:lnSpc>
                <a:spcPct val="90000"/>
              </a:lnSpc>
              <a:buFont typeface="Arial" charset="0"/>
              <a:buNone/>
            </a:pPr>
            <a:endParaRPr lang="en-US" sz="1800" dirty="0" smtClean="0">
              <a:latin typeface="Calibri" charset="0"/>
              <a:ea typeface="MS PGothic" charset="0"/>
            </a:endParaRPr>
          </a:p>
          <a:p>
            <a:pPr marL="0" indent="0" eaLnBrk="1" hangingPunct="1">
              <a:lnSpc>
                <a:spcPct val="90000"/>
              </a:lnSpc>
              <a:buNone/>
            </a:pPr>
            <a:r>
              <a:rPr lang="en-US" sz="2800" u="sng" dirty="0" smtClean="0">
                <a:latin typeface="Calibri" charset="0"/>
                <a:ea typeface="MS PGothic" charset="0"/>
              </a:rPr>
              <a:t>Example (</a:t>
            </a:r>
            <a:r>
              <a:rPr lang="en-US" sz="2800" u="sng" dirty="0" err="1" smtClean="0">
                <a:latin typeface="Calibri" charset="0"/>
                <a:ea typeface="MS PGothic" charset="0"/>
              </a:rPr>
              <a:t>Antecedent</a:t>
            </a:r>
            <a:r>
              <a:rPr lang="en-US" sz="2800" u="sng" dirty="0" err="1" smtClean="0">
                <a:latin typeface="Calibri" charset="0"/>
                <a:ea typeface="MS PGothic" charset="0"/>
                <a:sym typeface="Wingdings" charset="0"/>
              </a:rPr>
              <a:t>BehaviorConsequence</a:t>
            </a:r>
            <a:r>
              <a:rPr lang="en-US" sz="2800" u="sng" dirty="0" smtClean="0">
                <a:latin typeface="Calibri" charset="0"/>
                <a:ea typeface="MS PGothic" charset="0"/>
                <a:sym typeface="Wingdings" charset="0"/>
              </a:rPr>
              <a:t>)</a:t>
            </a:r>
            <a:endParaRPr lang="en-US" sz="2800" dirty="0" smtClean="0">
              <a:latin typeface="Calibri" charset="0"/>
              <a:ea typeface="MS PGothic" charset="0"/>
            </a:endParaRPr>
          </a:p>
          <a:p>
            <a:pPr lvl="1" eaLnBrk="1" hangingPunct="1">
              <a:lnSpc>
                <a:spcPct val="90000"/>
              </a:lnSpc>
            </a:pPr>
            <a:r>
              <a:rPr lang="en-US" sz="2400" dirty="0" smtClean="0">
                <a:latin typeface="Calibri" charset="0"/>
                <a:ea typeface="MS PGothic" charset="0"/>
              </a:rPr>
              <a:t>During recess, when peers tease him, Ben hits his peers and they leave him alone.</a:t>
            </a:r>
          </a:p>
          <a:p>
            <a:pPr marL="457200" lvl="1" indent="0" eaLnBrk="1" hangingPunct="1">
              <a:lnSpc>
                <a:spcPct val="90000"/>
              </a:lnSpc>
              <a:buNone/>
            </a:pPr>
            <a:endParaRPr lang="en-US" sz="1000" dirty="0" smtClean="0">
              <a:latin typeface="Calibri" charset="0"/>
              <a:ea typeface="MS PGothic" charset="0"/>
            </a:endParaRPr>
          </a:p>
          <a:p>
            <a:pPr lvl="1" eaLnBrk="1" hangingPunct="1">
              <a:lnSpc>
                <a:spcPct val="90000"/>
              </a:lnSpc>
            </a:pPr>
            <a:r>
              <a:rPr lang="en-US" sz="2400" dirty="0" smtClean="0">
                <a:latin typeface="Calibri" charset="0"/>
                <a:ea typeface="MS PGothic" charset="0"/>
              </a:rPr>
              <a:t>During reading, When asked to read aloud Tracy tells jokes, the other students laugh, and she is sent to the office (missing the assignment)</a:t>
            </a:r>
          </a:p>
          <a:p>
            <a:pPr marL="457200" lvl="1" indent="0" eaLnBrk="1" hangingPunct="1">
              <a:lnSpc>
                <a:spcPct val="90000"/>
              </a:lnSpc>
              <a:buNone/>
            </a:pPr>
            <a:endParaRPr lang="en-US" sz="1000" dirty="0" smtClean="0">
              <a:latin typeface="Calibri" charset="0"/>
              <a:ea typeface="MS PGothic" charset="0"/>
            </a:endParaRPr>
          </a:p>
          <a:p>
            <a:pPr lvl="1" eaLnBrk="1" hangingPunct="1">
              <a:lnSpc>
                <a:spcPct val="90000"/>
              </a:lnSpc>
            </a:pPr>
            <a:r>
              <a:rPr lang="en-US" sz="2400" dirty="0" smtClean="0">
                <a:latin typeface="Calibri" charset="0"/>
                <a:ea typeface="MS PGothic" charset="0"/>
              </a:rPr>
              <a:t>During </a:t>
            </a:r>
            <a:r>
              <a:rPr lang="en-US" sz="2400" dirty="0">
                <a:latin typeface="Calibri" charset="0"/>
                <a:ea typeface="MS PGothic" charset="0"/>
              </a:rPr>
              <a:t>circle time, when praised Jessie starts crying, the teacher stops circle time and comforts </a:t>
            </a:r>
            <a:r>
              <a:rPr lang="en-US" sz="2400" dirty="0" smtClean="0">
                <a:latin typeface="Calibri" charset="0"/>
                <a:ea typeface="MS PGothic" charset="0"/>
              </a:rPr>
              <a:t>her</a:t>
            </a:r>
            <a:endParaRPr lang="en-US" sz="2400" dirty="0">
              <a:latin typeface="Calibri" charset="0"/>
              <a:ea typeface="MS PGothic" charset="0"/>
            </a:endParaRPr>
          </a:p>
          <a:p>
            <a:pPr eaLnBrk="1" hangingPunct="1">
              <a:buFont typeface="Arial" charset="0"/>
              <a:buNone/>
            </a:pPr>
            <a:endParaRPr lang="en-US" sz="2400" dirty="0">
              <a:latin typeface="Calibri" charset="0"/>
              <a:ea typeface="MS PGothic" charset="0"/>
            </a:endParaRPr>
          </a:p>
        </p:txBody>
      </p:sp>
    </p:spTree>
    <p:extLst>
      <p:ext uri="{BB962C8B-B14F-4D97-AF65-F5344CB8AC3E}">
        <p14:creationId xmlns:p14="http://schemas.microsoft.com/office/powerpoint/2010/main" val="1798312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title"/>
          </p:nvPr>
        </p:nvSpPr>
        <p:spPr/>
        <p:txBody>
          <a:bodyPr/>
          <a:lstStyle/>
          <a:p>
            <a:pPr eaLnBrk="1" hangingPunct="1"/>
            <a:r>
              <a:rPr lang="en-US" b="1" dirty="0">
                <a:solidFill>
                  <a:srgbClr val="B60202"/>
                </a:solidFill>
                <a:latin typeface="Calibri" charset="0"/>
                <a:ea typeface="MS PGothic" charset="0"/>
              </a:rPr>
              <a:t>ACTIVITY 4</a:t>
            </a:r>
            <a:r>
              <a:rPr lang="en-US" b="1" dirty="0" smtClean="0">
                <a:solidFill>
                  <a:srgbClr val="B60202"/>
                </a:solidFill>
                <a:latin typeface="Calibri" charset="0"/>
                <a:ea typeface="MS PGothic" charset="0"/>
              </a:rPr>
              <a:t>:</a:t>
            </a:r>
            <a:endParaRPr lang="en-US" b="1" dirty="0">
              <a:solidFill>
                <a:srgbClr val="B60202"/>
              </a:solidFill>
              <a:latin typeface="Calibri" charset="0"/>
              <a:ea typeface="MS PGothic" charset="0"/>
            </a:endParaRPr>
          </a:p>
        </p:txBody>
      </p:sp>
      <p:sp>
        <p:nvSpPr>
          <p:cNvPr id="45058" name="Vertical Text Placeholder 4"/>
          <p:cNvSpPr>
            <a:spLocks noGrp="1"/>
          </p:cNvSpPr>
          <p:nvPr>
            <p:ph idx="1"/>
          </p:nvPr>
        </p:nvSpPr>
        <p:spPr>
          <a:xfrm>
            <a:off x="457200" y="2464520"/>
            <a:ext cx="8229600" cy="3829483"/>
          </a:xfrm>
        </p:spPr>
        <p:txBody>
          <a:bodyPr>
            <a:normAutofit/>
          </a:bodyPr>
          <a:lstStyle/>
          <a:p>
            <a:pPr marL="514350" indent="-514350" eaLnBrk="1" hangingPunct="1">
              <a:buAutoNum type="alphaUcParenR"/>
            </a:pPr>
            <a:r>
              <a:rPr lang="en-US" dirty="0" smtClean="0">
                <a:solidFill>
                  <a:srgbClr val="292934"/>
                </a:solidFill>
                <a:latin typeface="Calibri" charset="0"/>
                <a:ea typeface="MS PGothic" charset="0"/>
              </a:rPr>
              <a:t>Using </a:t>
            </a:r>
            <a:r>
              <a:rPr lang="en-US" dirty="0" smtClean="0">
                <a:solidFill>
                  <a:srgbClr val="292934"/>
                </a:solidFill>
                <a:latin typeface="Calibri" charset="0"/>
                <a:ea typeface="MS PGothic" charset="0"/>
              </a:rPr>
              <a:t>your workbook, identify the behavior, routine, antecedent, and consequence in the </a:t>
            </a:r>
            <a:r>
              <a:rPr lang="en-US" dirty="0" smtClean="0">
                <a:solidFill>
                  <a:srgbClr val="292934"/>
                </a:solidFill>
                <a:latin typeface="Calibri" charset="0"/>
                <a:ea typeface="MS PGothic" charset="0"/>
              </a:rPr>
              <a:t>scenarios</a:t>
            </a:r>
          </a:p>
          <a:p>
            <a:pPr marL="514350" indent="-514350" eaLnBrk="1" hangingPunct="1">
              <a:buAutoNum type="alphaUcParenR"/>
            </a:pPr>
            <a:r>
              <a:rPr lang="en-US" dirty="0" smtClean="0">
                <a:solidFill>
                  <a:srgbClr val="292934"/>
                </a:solidFill>
                <a:latin typeface="Calibri" charset="0"/>
                <a:ea typeface="MS PGothic" charset="0"/>
              </a:rPr>
              <a:t>Identify the ABC’s of your student’s behavior</a:t>
            </a:r>
            <a:endParaRPr lang="en-US" dirty="0" smtClean="0">
              <a:solidFill>
                <a:srgbClr val="292934"/>
              </a:solidFill>
              <a:latin typeface="Calibri" charset="0"/>
              <a:ea typeface="MS PGothic" charset="0"/>
            </a:endParaRPr>
          </a:p>
        </p:txBody>
      </p:sp>
    </p:spTree>
    <p:extLst>
      <p:ext uri="{BB962C8B-B14F-4D97-AF65-F5344CB8AC3E}">
        <p14:creationId xmlns:p14="http://schemas.microsoft.com/office/powerpoint/2010/main" val="358888204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304800"/>
            <a:ext cx="8229600" cy="1143000"/>
          </a:xfrm>
        </p:spPr>
        <p:txBody>
          <a:bodyPr/>
          <a:lstStyle/>
          <a:p>
            <a:r>
              <a:rPr lang="en-US" b="1" dirty="0">
                <a:latin typeface="Calibri" charset="0"/>
                <a:ea typeface="MS PGothic" charset="0"/>
              </a:rPr>
              <a:t>Scenario #1 </a:t>
            </a:r>
          </a:p>
        </p:txBody>
      </p:sp>
      <p:sp>
        <p:nvSpPr>
          <p:cNvPr id="37891" name="Content Placeholder 2"/>
          <p:cNvSpPr>
            <a:spLocks noGrp="1"/>
          </p:cNvSpPr>
          <p:nvPr>
            <p:ph idx="1"/>
          </p:nvPr>
        </p:nvSpPr>
        <p:spPr>
          <a:xfrm>
            <a:off x="609600" y="1524000"/>
            <a:ext cx="8305800" cy="4495800"/>
          </a:xfrm>
        </p:spPr>
        <p:txBody>
          <a:bodyPr/>
          <a:lstStyle/>
          <a:p>
            <a:pPr eaLnBrk="1" hangingPunct="1">
              <a:buFont typeface="Arial" charset="0"/>
              <a:buNone/>
            </a:pPr>
            <a:r>
              <a:rPr lang="en-US" dirty="0">
                <a:latin typeface="Calibri" charset="0"/>
                <a:ea typeface="MS PGothic" charset="0"/>
              </a:rPr>
              <a:t>Joe throws his pencil and rips his paper during math whenever he is given double-digit math problems. This results in him getting sent to the office. </a:t>
            </a:r>
          </a:p>
          <a:p>
            <a:pPr eaLnBrk="1" hangingPunct="1">
              <a:buFont typeface="Arial" charset="0"/>
              <a:buNone/>
            </a:pPr>
            <a:r>
              <a:rPr lang="en-US" dirty="0">
                <a:latin typeface="Calibri" charset="0"/>
                <a:ea typeface="MS PGothic" charset="0"/>
              </a:rPr>
              <a:t>Routine: </a:t>
            </a:r>
            <a:r>
              <a:rPr lang="ja-JP" altLang="en-US" dirty="0">
                <a:latin typeface="Calibri" charset="0"/>
                <a:ea typeface="MS PGothic" charset="0"/>
              </a:rPr>
              <a:t>“</a:t>
            </a:r>
            <a:r>
              <a:rPr lang="en-US" altLang="ja-JP" dirty="0">
                <a:latin typeface="Calibri" charset="0"/>
                <a:ea typeface="MS PGothic" charset="0"/>
              </a:rPr>
              <a:t>During ________________</a:t>
            </a:r>
            <a:r>
              <a:rPr lang="ja-JP" altLang="en-US" dirty="0">
                <a:latin typeface="Calibri" charset="0"/>
                <a:ea typeface="MS PGothic" charset="0"/>
              </a:rPr>
              <a:t>”</a:t>
            </a:r>
            <a:endParaRPr lang="en-US" altLang="ja-JP" dirty="0">
              <a:latin typeface="Calibri" charset="0"/>
              <a:ea typeface="MS PGothic" charset="0"/>
            </a:endParaRPr>
          </a:p>
          <a:p>
            <a:pPr eaLnBrk="1" hangingPunct="1">
              <a:buFont typeface="Arial" charset="0"/>
              <a:buNone/>
            </a:pPr>
            <a:endParaRPr lang="en-US" dirty="0">
              <a:latin typeface="Calibri" charset="0"/>
              <a:ea typeface="MS PGothic" charset="0"/>
            </a:endParaRPr>
          </a:p>
          <a:p>
            <a:pPr>
              <a:buFont typeface="Arial" charset="0"/>
              <a:buNone/>
            </a:pPr>
            <a:endParaRPr lang="en-US" dirty="0">
              <a:latin typeface="Calibri" charset="0"/>
              <a:ea typeface="MS PGothic" charset="0"/>
            </a:endParaRPr>
          </a:p>
        </p:txBody>
      </p:sp>
      <p:sp>
        <p:nvSpPr>
          <p:cNvPr id="6" name="Rectangle 5"/>
          <p:cNvSpPr>
            <a:spLocks noChangeArrowheads="1"/>
          </p:cNvSpPr>
          <p:nvPr/>
        </p:nvSpPr>
        <p:spPr bwMode="auto">
          <a:xfrm>
            <a:off x="609600" y="4267200"/>
            <a:ext cx="2286000" cy="1981200"/>
          </a:xfrm>
          <a:prstGeom prst="rect">
            <a:avLst/>
          </a:prstGeom>
          <a:solidFill>
            <a:schemeClr val="bg1"/>
          </a:solidFill>
          <a:ln w="25400" algn="ctr">
            <a:solidFill>
              <a:schemeClr val="tx1"/>
            </a:solidFill>
            <a:miter lim="800000"/>
            <a:headEnd/>
            <a:tailEnd/>
          </a:ln>
        </p:spPr>
        <p:txBody>
          <a:bodyPr anchorCtr="1"/>
          <a:lstStyle/>
          <a:p>
            <a:pPr algn="ctr">
              <a:defRPr/>
            </a:pPr>
            <a:r>
              <a:rPr lang="en-US" sz="1800" dirty="0">
                <a:solidFill>
                  <a:schemeClr val="dk1"/>
                </a:solidFill>
                <a:latin typeface="+mn-lt"/>
                <a:ea typeface="+mn-ea"/>
                <a:cs typeface="+mn-cs"/>
              </a:rPr>
              <a:t>Antecedent/Trigger: </a:t>
            </a:r>
          </a:p>
          <a:p>
            <a:pPr algn="ctr">
              <a:defRPr/>
            </a:pPr>
            <a:r>
              <a:rPr lang="en-US" sz="1800" dirty="0">
                <a:solidFill>
                  <a:schemeClr val="dk1"/>
                </a:solidFill>
                <a:latin typeface="+mn-lt"/>
                <a:ea typeface="+mn-ea"/>
                <a:cs typeface="+mn-cs"/>
              </a:rPr>
              <a:t>When..</a:t>
            </a:r>
          </a:p>
        </p:txBody>
      </p:sp>
      <p:sp>
        <p:nvSpPr>
          <p:cNvPr id="8" name="Rectangle 7"/>
          <p:cNvSpPr>
            <a:spLocks noChangeArrowheads="1"/>
          </p:cNvSpPr>
          <p:nvPr/>
        </p:nvSpPr>
        <p:spPr bwMode="auto">
          <a:xfrm>
            <a:off x="3505200" y="4267200"/>
            <a:ext cx="2286000" cy="1905000"/>
          </a:xfrm>
          <a:prstGeom prst="rect">
            <a:avLst/>
          </a:prstGeom>
          <a:solidFill>
            <a:schemeClr val="bg1"/>
          </a:solidFill>
          <a:ln w="25400" algn="ctr">
            <a:solidFill>
              <a:schemeClr val="tx1"/>
            </a:solidFill>
            <a:miter lim="800000"/>
            <a:headEnd/>
            <a:tailEnd/>
          </a:ln>
        </p:spPr>
        <p:txBody>
          <a:bodyPr anchorCtr="1"/>
          <a:lstStyle/>
          <a:p>
            <a:pPr algn="ctr">
              <a:defRPr/>
            </a:pPr>
            <a:r>
              <a:rPr lang="en-US" sz="1800" dirty="0">
                <a:solidFill>
                  <a:schemeClr val="dk1"/>
                </a:solidFill>
                <a:latin typeface="+mn-lt"/>
                <a:ea typeface="+mn-ea"/>
                <a:cs typeface="+mn-cs"/>
              </a:rPr>
              <a:t>Behavior: </a:t>
            </a:r>
          </a:p>
          <a:p>
            <a:pPr algn="ctr">
              <a:defRPr/>
            </a:pPr>
            <a:r>
              <a:rPr lang="en-US" sz="1800" dirty="0">
                <a:solidFill>
                  <a:schemeClr val="dk1"/>
                </a:solidFill>
                <a:latin typeface="+mn-lt"/>
                <a:ea typeface="+mn-ea"/>
                <a:cs typeface="+mn-cs"/>
              </a:rPr>
              <a:t>Student does..</a:t>
            </a:r>
          </a:p>
        </p:txBody>
      </p:sp>
      <p:sp>
        <p:nvSpPr>
          <p:cNvPr id="9" name="Rectangle 8"/>
          <p:cNvSpPr>
            <a:spLocks noChangeArrowheads="1"/>
          </p:cNvSpPr>
          <p:nvPr/>
        </p:nvSpPr>
        <p:spPr bwMode="auto">
          <a:xfrm>
            <a:off x="6248400" y="4267200"/>
            <a:ext cx="2667000" cy="1905000"/>
          </a:xfrm>
          <a:prstGeom prst="rect">
            <a:avLst/>
          </a:prstGeom>
          <a:solidFill>
            <a:schemeClr val="bg1"/>
          </a:solidFill>
          <a:ln w="25400">
            <a:solidFill>
              <a:schemeClr val="tx1"/>
            </a:solidFill>
            <a:miter lim="800000"/>
            <a:headEnd/>
            <a:tailEnd/>
          </a:ln>
        </p:spPr>
        <p:txBody>
          <a:bodyPr anchorCtr="1"/>
          <a:lstStyle/>
          <a:p>
            <a:pPr algn="ctr"/>
            <a:r>
              <a:rPr lang="en-US" sz="1800">
                <a:solidFill>
                  <a:srgbClr val="000000"/>
                </a:solidFill>
                <a:latin typeface="Calibri" charset="0"/>
              </a:rPr>
              <a:t>Consequence/Outcome: </a:t>
            </a:r>
          </a:p>
          <a:p>
            <a:pPr algn="ctr"/>
            <a:r>
              <a:rPr lang="en-US" sz="1800">
                <a:solidFill>
                  <a:srgbClr val="000000"/>
                </a:solidFill>
                <a:latin typeface="Calibri" charset="0"/>
              </a:rPr>
              <a:t>and as a result…</a:t>
            </a:r>
          </a:p>
        </p:txBody>
      </p:sp>
      <p:sp>
        <p:nvSpPr>
          <p:cNvPr id="10" name="Right Arrow 9"/>
          <p:cNvSpPr/>
          <p:nvPr/>
        </p:nvSpPr>
        <p:spPr>
          <a:xfrm>
            <a:off x="2895600" y="50292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 name="Right Arrow 10"/>
          <p:cNvSpPr/>
          <p:nvPr/>
        </p:nvSpPr>
        <p:spPr>
          <a:xfrm>
            <a:off x="5715000" y="50292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 name="TextBox 11"/>
          <p:cNvSpPr txBox="1">
            <a:spLocks noChangeArrowheads="1"/>
          </p:cNvSpPr>
          <p:nvPr/>
        </p:nvSpPr>
        <p:spPr bwMode="auto">
          <a:xfrm>
            <a:off x="3886200" y="36115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3200">
                <a:solidFill>
                  <a:srgbClr val="FF0000"/>
                </a:solidFill>
                <a:latin typeface="Calibri" charset="0"/>
              </a:rPr>
              <a:t>Math class</a:t>
            </a:r>
            <a:endParaRPr lang="en-US" sz="1800"/>
          </a:p>
        </p:txBody>
      </p:sp>
      <p:sp>
        <p:nvSpPr>
          <p:cNvPr id="13" name="TextBox 12"/>
          <p:cNvSpPr txBox="1">
            <a:spLocks noChangeArrowheads="1"/>
          </p:cNvSpPr>
          <p:nvPr/>
        </p:nvSpPr>
        <p:spPr bwMode="auto">
          <a:xfrm>
            <a:off x="3810000" y="51054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800" b="1">
                <a:solidFill>
                  <a:srgbClr val="FF0000"/>
                </a:solidFill>
                <a:latin typeface="Calibri" charset="0"/>
              </a:rPr>
              <a:t>Throws pencil &amp; rips paper</a:t>
            </a:r>
          </a:p>
        </p:txBody>
      </p:sp>
      <p:sp>
        <p:nvSpPr>
          <p:cNvPr id="14" name="TextBox 13"/>
          <p:cNvSpPr txBox="1">
            <a:spLocks noChangeArrowheads="1"/>
          </p:cNvSpPr>
          <p:nvPr/>
        </p:nvSpPr>
        <p:spPr bwMode="auto">
          <a:xfrm>
            <a:off x="6629400" y="5257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800">
                <a:solidFill>
                  <a:srgbClr val="FF0000"/>
                </a:solidFill>
              </a:rPr>
              <a:t>Sent to the office</a:t>
            </a:r>
          </a:p>
        </p:txBody>
      </p:sp>
      <p:sp>
        <p:nvSpPr>
          <p:cNvPr id="16" name="TextBox 15"/>
          <p:cNvSpPr txBox="1">
            <a:spLocks noChangeArrowheads="1"/>
          </p:cNvSpPr>
          <p:nvPr/>
        </p:nvSpPr>
        <p:spPr bwMode="auto">
          <a:xfrm>
            <a:off x="533400" y="51054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800">
                <a:solidFill>
                  <a:srgbClr val="FF0000"/>
                </a:solidFill>
              </a:rPr>
              <a:t>Given double-digit math problems</a:t>
            </a:r>
          </a:p>
        </p:txBody>
      </p:sp>
      <p:sp>
        <p:nvSpPr>
          <p:cNvPr id="2" name="Rectangle 11"/>
          <p:cNvSpPr>
            <a:spLocks noChangeArrowheads="1"/>
          </p:cNvSpPr>
          <p:nvPr/>
        </p:nvSpPr>
        <p:spPr bwMode="auto">
          <a:xfrm>
            <a:off x="609600" y="3657600"/>
            <a:ext cx="7620000" cy="533400"/>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a:solidFill>
                <a:schemeClr val="lt1"/>
              </a:solidFill>
              <a:latin typeface="+mn-lt"/>
              <a:ea typeface="+mn-ea"/>
              <a:cs typeface="+mn-cs"/>
            </a:endParaRPr>
          </a:p>
        </p:txBody>
      </p:sp>
    </p:spTree>
    <p:extLst>
      <p:ext uri="{BB962C8B-B14F-4D97-AF65-F5344CB8AC3E}">
        <p14:creationId xmlns:p14="http://schemas.microsoft.com/office/powerpoint/2010/main" val="962953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891">
                                            <p:txEl>
                                              <p:pRg st="1" end="1"/>
                                            </p:txEl>
                                          </p:spTgt>
                                        </p:tgtEl>
                                        <p:attrNameLst>
                                          <p:attrName>style.visibility</p:attrName>
                                        </p:attrNameLst>
                                      </p:cBhvr>
                                      <p:to>
                                        <p:strVal val="visible"/>
                                      </p:to>
                                    </p:set>
                                    <p:anim calcmode="lin" valueType="num">
                                      <p:cBhvr additive="base">
                                        <p:cTn id="19"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p:bldP spid="13" grpId="0"/>
      <p:bldP spid="14"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
          <p:cNvSpPr txBox="1">
            <a:spLocks noChangeArrowheads="1"/>
          </p:cNvSpPr>
          <p:nvPr/>
        </p:nvSpPr>
        <p:spPr bwMode="auto">
          <a:xfrm>
            <a:off x="423863" y="3048000"/>
            <a:ext cx="8550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3200" dirty="0">
                <a:latin typeface="Calibri" charset="0"/>
                <a:cs typeface="Arial" charset="0"/>
                <a:hlinkClick r:id="rId2"/>
              </a:rPr>
              <a:t>http://www.youtube.com/watch?v=hkKOqij_Tdw</a:t>
            </a:r>
            <a:endParaRPr lang="en-US" sz="3200" dirty="0">
              <a:latin typeface="Calibri" charset="0"/>
              <a:cs typeface="Arial" charset="0"/>
            </a:endParaRPr>
          </a:p>
          <a:p>
            <a:pPr eaLnBrk="1" hangingPunct="1"/>
            <a:endParaRPr lang="en-US" sz="3200" dirty="0">
              <a:latin typeface="Calibri" charset="0"/>
              <a:cs typeface="Arial" charset="0"/>
            </a:endParaRPr>
          </a:p>
        </p:txBody>
      </p:sp>
      <p:sp>
        <p:nvSpPr>
          <p:cNvPr id="46082" name="Title 3"/>
          <p:cNvSpPr>
            <a:spLocks noGrp="1"/>
          </p:cNvSpPr>
          <p:nvPr>
            <p:ph type="title"/>
          </p:nvPr>
        </p:nvSpPr>
        <p:spPr>
          <a:xfrm>
            <a:off x="457200" y="274638"/>
            <a:ext cx="8229600" cy="1503362"/>
          </a:xfrm>
        </p:spPr>
        <p:txBody>
          <a:bodyPr>
            <a:normAutofit/>
          </a:bodyPr>
          <a:lstStyle/>
          <a:p>
            <a:pPr>
              <a:defRPr/>
            </a:pPr>
            <a:r>
              <a:rPr lang="en-US" altLang="en-US" sz="4000" b="1" dirty="0" smtClean="0"/>
              <a:t>What’s the </a:t>
            </a:r>
            <a:r>
              <a:rPr lang="en-US" altLang="en-US" sz="4000" b="1" dirty="0"/>
              <a:t>f</a:t>
            </a:r>
            <a:r>
              <a:rPr lang="en-US" altLang="en-US" sz="4000" b="1" dirty="0" smtClean="0"/>
              <a:t>unction of this behavior?</a:t>
            </a:r>
          </a:p>
        </p:txBody>
      </p:sp>
    </p:spTree>
    <p:extLst>
      <p:ext uri="{BB962C8B-B14F-4D97-AF65-F5344CB8AC3E}">
        <p14:creationId xmlns:p14="http://schemas.microsoft.com/office/powerpoint/2010/main" val="383232184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304800"/>
            <a:ext cx="8229600" cy="1143000"/>
          </a:xfrm>
        </p:spPr>
        <p:txBody>
          <a:bodyPr/>
          <a:lstStyle/>
          <a:p>
            <a:r>
              <a:rPr lang="en-US" b="1" dirty="0">
                <a:latin typeface="Calibri" charset="0"/>
                <a:ea typeface="MS PGothic" charset="0"/>
              </a:rPr>
              <a:t>Scenario #2 </a:t>
            </a:r>
          </a:p>
        </p:txBody>
      </p:sp>
      <p:sp>
        <p:nvSpPr>
          <p:cNvPr id="38914" name="Content Placeholder 2"/>
          <p:cNvSpPr>
            <a:spLocks noGrp="1"/>
          </p:cNvSpPr>
          <p:nvPr>
            <p:ph idx="1"/>
          </p:nvPr>
        </p:nvSpPr>
        <p:spPr>
          <a:xfrm>
            <a:off x="609600" y="1524000"/>
            <a:ext cx="8305800" cy="4495800"/>
          </a:xfrm>
        </p:spPr>
        <p:txBody>
          <a:bodyPr/>
          <a:lstStyle/>
          <a:p>
            <a:pPr>
              <a:buFont typeface="Arial" charset="0"/>
              <a:buNone/>
            </a:pPr>
            <a:r>
              <a:rPr lang="en-US">
                <a:latin typeface="Calibri" charset="0"/>
                <a:ea typeface="MS PGothic" charset="0"/>
              </a:rPr>
              <a:t>Nancy cries during reading time when she is asked to work by herself. This results in the teacher sitting and reading with her.</a:t>
            </a:r>
          </a:p>
          <a:p>
            <a:pPr eaLnBrk="1" hangingPunct="1">
              <a:buFont typeface="Arial" charset="0"/>
              <a:buNone/>
            </a:pPr>
            <a:endParaRPr lang="en-US">
              <a:latin typeface="Calibri" charset="0"/>
              <a:ea typeface="MS PGothic" charset="0"/>
            </a:endParaRPr>
          </a:p>
          <a:p>
            <a:pPr eaLnBrk="1" hangingPunct="1">
              <a:buFont typeface="Arial" charset="0"/>
              <a:buNone/>
            </a:pPr>
            <a:r>
              <a:rPr lang="en-US">
                <a:latin typeface="Calibri" charset="0"/>
                <a:ea typeface="MS PGothic" charset="0"/>
              </a:rPr>
              <a:t>Routine: </a:t>
            </a:r>
            <a:r>
              <a:rPr lang="ja-JP" altLang="en-US">
                <a:latin typeface="Calibri" charset="0"/>
                <a:ea typeface="MS PGothic" charset="0"/>
              </a:rPr>
              <a:t>“</a:t>
            </a:r>
            <a:r>
              <a:rPr lang="en-US" altLang="ja-JP">
                <a:latin typeface="Calibri" charset="0"/>
                <a:ea typeface="MS PGothic" charset="0"/>
              </a:rPr>
              <a:t>During ________________</a:t>
            </a:r>
            <a:r>
              <a:rPr lang="ja-JP" altLang="en-US">
                <a:latin typeface="Calibri" charset="0"/>
                <a:ea typeface="MS PGothic" charset="0"/>
              </a:rPr>
              <a:t>”</a:t>
            </a:r>
            <a:endParaRPr lang="en-US" altLang="ja-JP">
              <a:latin typeface="Calibri" charset="0"/>
              <a:ea typeface="MS PGothic" charset="0"/>
            </a:endParaRPr>
          </a:p>
          <a:p>
            <a:pPr eaLnBrk="1" hangingPunct="1">
              <a:buFont typeface="Arial" charset="0"/>
              <a:buNone/>
            </a:pPr>
            <a:endParaRPr lang="en-US">
              <a:latin typeface="Calibri" charset="0"/>
              <a:ea typeface="MS PGothic" charset="0"/>
            </a:endParaRPr>
          </a:p>
          <a:p>
            <a:pPr>
              <a:buFont typeface="Arial" charset="0"/>
              <a:buNone/>
            </a:pPr>
            <a:endParaRPr lang="en-US">
              <a:latin typeface="Calibri" charset="0"/>
              <a:ea typeface="MS PGothic" charset="0"/>
            </a:endParaRPr>
          </a:p>
        </p:txBody>
      </p:sp>
      <p:sp>
        <p:nvSpPr>
          <p:cNvPr id="38915" name="Rectangle 5"/>
          <p:cNvSpPr>
            <a:spLocks noChangeArrowheads="1"/>
          </p:cNvSpPr>
          <p:nvPr/>
        </p:nvSpPr>
        <p:spPr bwMode="auto">
          <a:xfrm>
            <a:off x="609600" y="4267200"/>
            <a:ext cx="2286000" cy="1676400"/>
          </a:xfrm>
          <a:prstGeom prst="rect">
            <a:avLst/>
          </a:prstGeom>
          <a:solidFill>
            <a:schemeClr val="bg1"/>
          </a:solidFill>
          <a:ln w="25400">
            <a:solidFill>
              <a:schemeClr val="tx1"/>
            </a:solidFill>
            <a:miter lim="800000"/>
            <a:headEnd/>
            <a:tailEnd/>
          </a:ln>
        </p:spPr>
        <p:txBody>
          <a:bodyPr anchorCtr="1"/>
          <a:lstStyle/>
          <a:p>
            <a:pPr algn="ctr"/>
            <a:r>
              <a:rPr lang="en-US" sz="1800">
                <a:solidFill>
                  <a:srgbClr val="000000"/>
                </a:solidFill>
                <a:latin typeface="Calibri" charset="0"/>
              </a:rPr>
              <a:t>Antecedent/Trigger: </a:t>
            </a:r>
          </a:p>
          <a:p>
            <a:pPr algn="ctr"/>
            <a:r>
              <a:rPr lang="en-US" sz="1800">
                <a:solidFill>
                  <a:srgbClr val="000000"/>
                </a:solidFill>
                <a:latin typeface="Calibri" charset="0"/>
              </a:rPr>
              <a:t>When…</a:t>
            </a:r>
          </a:p>
        </p:txBody>
      </p:sp>
      <p:sp>
        <p:nvSpPr>
          <p:cNvPr id="8" name="Rectangle 7"/>
          <p:cNvSpPr>
            <a:spLocks noChangeArrowheads="1"/>
          </p:cNvSpPr>
          <p:nvPr/>
        </p:nvSpPr>
        <p:spPr bwMode="auto">
          <a:xfrm>
            <a:off x="3505200" y="4267200"/>
            <a:ext cx="2286000" cy="1676400"/>
          </a:xfrm>
          <a:prstGeom prst="rect">
            <a:avLst/>
          </a:prstGeom>
          <a:solidFill>
            <a:schemeClr val="bg1"/>
          </a:solidFill>
          <a:ln w="25400" algn="ctr">
            <a:solidFill>
              <a:schemeClr val="tx1"/>
            </a:solidFill>
            <a:miter lim="800000"/>
            <a:headEnd/>
            <a:tailEnd/>
          </a:ln>
        </p:spPr>
        <p:txBody>
          <a:bodyPr anchorCtr="1"/>
          <a:lstStyle/>
          <a:p>
            <a:pPr algn="ctr">
              <a:defRPr/>
            </a:pPr>
            <a:r>
              <a:rPr lang="en-US" sz="1800" dirty="0">
                <a:solidFill>
                  <a:schemeClr val="dk1"/>
                </a:solidFill>
                <a:latin typeface="+mn-lt"/>
                <a:ea typeface="+mn-ea"/>
                <a:cs typeface="+mn-cs"/>
              </a:rPr>
              <a:t>Behavior: </a:t>
            </a:r>
          </a:p>
          <a:p>
            <a:pPr algn="ctr">
              <a:defRPr/>
            </a:pPr>
            <a:r>
              <a:rPr lang="en-US" sz="1800" dirty="0">
                <a:solidFill>
                  <a:schemeClr val="dk1"/>
                </a:solidFill>
                <a:latin typeface="+mn-lt"/>
                <a:ea typeface="+mn-ea"/>
                <a:cs typeface="+mn-cs"/>
              </a:rPr>
              <a:t>Student does..</a:t>
            </a:r>
          </a:p>
        </p:txBody>
      </p:sp>
      <p:sp>
        <p:nvSpPr>
          <p:cNvPr id="38917" name="Rectangle 8"/>
          <p:cNvSpPr>
            <a:spLocks noChangeArrowheads="1"/>
          </p:cNvSpPr>
          <p:nvPr/>
        </p:nvSpPr>
        <p:spPr bwMode="auto">
          <a:xfrm>
            <a:off x="6248400" y="4267200"/>
            <a:ext cx="2667000" cy="1676400"/>
          </a:xfrm>
          <a:prstGeom prst="rect">
            <a:avLst/>
          </a:prstGeom>
          <a:solidFill>
            <a:schemeClr val="bg1"/>
          </a:solidFill>
          <a:ln w="25400">
            <a:solidFill>
              <a:schemeClr val="tx1"/>
            </a:solidFill>
            <a:miter lim="800000"/>
            <a:headEnd/>
            <a:tailEnd/>
          </a:ln>
        </p:spPr>
        <p:txBody>
          <a:bodyPr anchorCtr="1"/>
          <a:lstStyle/>
          <a:p>
            <a:pPr algn="ctr"/>
            <a:r>
              <a:rPr lang="en-US" sz="1800">
                <a:solidFill>
                  <a:srgbClr val="000000"/>
                </a:solidFill>
                <a:latin typeface="Calibri" charset="0"/>
              </a:rPr>
              <a:t>Consequence/Outcome: </a:t>
            </a:r>
          </a:p>
          <a:p>
            <a:pPr algn="ctr"/>
            <a:r>
              <a:rPr lang="en-US" sz="1800">
                <a:solidFill>
                  <a:srgbClr val="000000"/>
                </a:solidFill>
                <a:latin typeface="Calibri" charset="0"/>
              </a:rPr>
              <a:t>and as a result...</a:t>
            </a:r>
          </a:p>
        </p:txBody>
      </p:sp>
      <p:sp>
        <p:nvSpPr>
          <p:cNvPr id="10" name="Right Arrow 9"/>
          <p:cNvSpPr/>
          <p:nvPr/>
        </p:nvSpPr>
        <p:spPr>
          <a:xfrm>
            <a:off x="2895600" y="5029200"/>
            <a:ext cx="609600" cy="2286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 name="Right Arrow 10"/>
          <p:cNvSpPr/>
          <p:nvPr/>
        </p:nvSpPr>
        <p:spPr>
          <a:xfrm>
            <a:off x="5715000" y="5029200"/>
            <a:ext cx="609600" cy="2286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 name="Rectangle 11"/>
          <p:cNvSpPr>
            <a:spLocks noChangeArrowheads="1"/>
          </p:cNvSpPr>
          <p:nvPr/>
        </p:nvSpPr>
        <p:spPr bwMode="auto">
          <a:xfrm>
            <a:off x="609600" y="3657600"/>
            <a:ext cx="7620000" cy="533400"/>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a:solidFill>
                <a:schemeClr val="lt1"/>
              </a:solidFill>
              <a:latin typeface="+mn-lt"/>
              <a:ea typeface="+mn-ea"/>
              <a:cs typeface="+mn-cs"/>
            </a:endParaRPr>
          </a:p>
        </p:txBody>
      </p:sp>
      <p:sp>
        <p:nvSpPr>
          <p:cNvPr id="13" name="TextBox 12"/>
          <p:cNvSpPr txBox="1">
            <a:spLocks noChangeArrowheads="1"/>
          </p:cNvSpPr>
          <p:nvPr/>
        </p:nvSpPr>
        <p:spPr bwMode="auto">
          <a:xfrm>
            <a:off x="4114800" y="37338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a:solidFill>
                  <a:srgbClr val="FF0000"/>
                </a:solidFill>
              </a:rPr>
              <a:t>Reading</a:t>
            </a:r>
            <a:endParaRPr lang="en-US"/>
          </a:p>
        </p:txBody>
      </p:sp>
      <p:sp>
        <p:nvSpPr>
          <p:cNvPr id="14" name="TextBox 13"/>
          <p:cNvSpPr txBox="1">
            <a:spLocks noChangeArrowheads="1"/>
          </p:cNvSpPr>
          <p:nvPr/>
        </p:nvSpPr>
        <p:spPr bwMode="auto">
          <a:xfrm>
            <a:off x="4114800" y="51054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b="1">
                <a:solidFill>
                  <a:srgbClr val="FF0000"/>
                </a:solidFill>
              </a:rPr>
              <a:t>Cries</a:t>
            </a:r>
          </a:p>
          <a:p>
            <a:pPr eaLnBrk="1" hangingPunct="1"/>
            <a:endParaRPr lang="en-US" sz="1800"/>
          </a:p>
        </p:txBody>
      </p:sp>
      <p:sp>
        <p:nvSpPr>
          <p:cNvPr id="15" name="TextBox 14"/>
          <p:cNvSpPr txBox="1">
            <a:spLocks noChangeArrowheads="1"/>
          </p:cNvSpPr>
          <p:nvPr/>
        </p:nvSpPr>
        <p:spPr bwMode="auto">
          <a:xfrm>
            <a:off x="762000" y="4953000"/>
            <a:ext cx="1981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b="1">
                <a:solidFill>
                  <a:srgbClr val="FF0000"/>
                </a:solidFill>
              </a:rPr>
              <a:t>Asked to work by herself</a:t>
            </a:r>
          </a:p>
          <a:p>
            <a:pPr eaLnBrk="1" hangingPunct="1"/>
            <a:endParaRPr lang="en-US" sz="1800"/>
          </a:p>
        </p:txBody>
      </p:sp>
      <p:sp>
        <p:nvSpPr>
          <p:cNvPr id="16" name="TextBox 15"/>
          <p:cNvSpPr txBox="1">
            <a:spLocks noChangeArrowheads="1"/>
          </p:cNvSpPr>
          <p:nvPr/>
        </p:nvSpPr>
        <p:spPr bwMode="auto">
          <a:xfrm>
            <a:off x="6477000" y="4953000"/>
            <a:ext cx="2209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b="1">
                <a:solidFill>
                  <a:srgbClr val="FF0000"/>
                </a:solidFill>
              </a:rPr>
              <a:t>The teacher sits &amp; reads with her</a:t>
            </a:r>
          </a:p>
          <a:p>
            <a:pPr eaLnBrk="1" hangingPunct="1"/>
            <a:endParaRPr lang="en-US" sz="1800"/>
          </a:p>
        </p:txBody>
      </p:sp>
    </p:spTree>
    <p:extLst>
      <p:ext uri="{BB962C8B-B14F-4D97-AF65-F5344CB8AC3E}">
        <p14:creationId xmlns:p14="http://schemas.microsoft.com/office/powerpoint/2010/main" val="1579379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4294967295"/>
          </p:nvPr>
        </p:nvSpPr>
        <p:spPr>
          <a:xfrm>
            <a:off x="457200" y="495300"/>
            <a:ext cx="8229600" cy="6217436"/>
          </a:xfrm>
        </p:spPr>
        <p:txBody>
          <a:bodyPr/>
          <a:lstStyle/>
          <a:p>
            <a:pPr algn="ctr">
              <a:spcAft>
                <a:spcPct val="35000"/>
              </a:spcAft>
              <a:buFontTx/>
              <a:buNone/>
            </a:pPr>
            <a:r>
              <a:rPr lang="en-US" sz="3600" b="1" dirty="0">
                <a:latin typeface="Calibri" charset="0"/>
                <a:ea typeface="MS PGothic" charset="0"/>
              </a:rPr>
              <a:t>Once you </a:t>
            </a:r>
            <a:r>
              <a:rPr lang="en-US" sz="3600" b="1" dirty="0" smtClean="0">
                <a:latin typeface="Calibri" charset="0"/>
                <a:ea typeface="MS PGothic" charset="0"/>
              </a:rPr>
              <a:t>have i</a:t>
            </a:r>
            <a:r>
              <a:rPr lang="en-US" sz="3600" b="1" dirty="0" smtClean="0">
                <a:latin typeface="Calibri" charset="0"/>
                <a:ea typeface="MS PGothic" charset="0"/>
              </a:rPr>
              <a:t>dentified </a:t>
            </a:r>
            <a:r>
              <a:rPr lang="en-US" sz="3600" b="1" dirty="0" smtClean="0">
                <a:latin typeface="Calibri" charset="0"/>
                <a:ea typeface="MS PGothic" charset="0"/>
              </a:rPr>
              <a:t>the ABC’s </a:t>
            </a:r>
          </a:p>
          <a:p>
            <a:pPr algn="ctr">
              <a:spcAft>
                <a:spcPct val="35000"/>
              </a:spcAft>
              <a:buFontTx/>
              <a:buNone/>
            </a:pPr>
            <a:r>
              <a:rPr lang="en-US" sz="2800" b="1" dirty="0" smtClean="0">
                <a:latin typeface="Calibri" charset="0"/>
                <a:ea typeface="MS PGothic" charset="0"/>
              </a:rPr>
              <a:t>Then</a:t>
            </a:r>
            <a:r>
              <a:rPr lang="en-US" sz="2800" b="1" dirty="0">
                <a:latin typeface="Calibri" charset="0"/>
                <a:ea typeface="MS PGothic" charset="0"/>
              </a:rPr>
              <a:t>:</a:t>
            </a:r>
            <a:r>
              <a:rPr lang="en-US" sz="2800" dirty="0">
                <a:latin typeface="Calibri" charset="0"/>
                <a:ea typeface="MS PGothic" charset="0"/>
              </a:rPr>
              <a:t> </a:t>
            </a:r>
            <a:r>
              <a:rPr lang="en-US" sz="2800" dirty="0" smtClean="0">
                <a:latin typeface="Calibri" charset="0"/>
                <a:ea typeface="MS PGothic" charset="0"/>
              </a:rPr>
              <a:t>You need to understand the </a:t>
            </a:r>
            <a:r>
              <a:rPr lang="en-US" sz="2800" b="1" dirty="0" smtClean="0">
                <a:solidFill>
                  <a:srgbClr val="FF0000"/>
                </a:solidFill>
                <a:latin typeface="Calibri" charset="0"/>
                <a:ea typeface="MS PGothic" charset="0"/>
              </a:rPr>
              <a:t>FUNCTION</a:t>
            </a:r>
            <a:r>
              <a:rPr lang="en-US" sz="2800" dirty="0" smtClean="0">
                <a:latin typeface="Calibri" charset="0"/>
                <a:ea typeface="MS PGothic" charset="0"/>
              </a:rPr>
              <a:t> or WHY the behavior occurs</a:t>
            </a:r>
            <a:r>
              <a:rPr lang="en-US" sz="2800" dirty="0">
                <a:latin typeface="Calibri" charset="0"/>
                <a:ea typeface="MS PGothic" charset="0"/>
              </a:rPr>
              <a:t>	</a:t>
            </a:r>
            <a:r>
              <a:rPr lang="en-US" sz="2800" dirty="0" smtClean="0">
                <a:latin typeface="Calibri" charset="0"/>
                <a:ea typeface="MS PGothic" charset="0"/>
              </a:rPr>
              <a:t>		</a:t>
            </a:r>
            <a:endParaRPr lang="en-US" dirty="0">
              <a:latin typeface="Calibri" charset="0"/>
              <a:ea typeface="MS PGothic" charset="0"/>
            </a:endParaRPr>
          </a:p>
        </p:txBody>
      </p:sp>
      <p:sp>
        <p:nvSpPr>
          <p:cNvPr id="5" name="Rectangle 4"/>
          <p:cNvSpPr/>
          <p:nvPr/>
        </p:nvSpPr>
        <p:spPr>
          <a:xfrm>
            <a:off x="381000" y="4191000"/>
            <a:ext cx="2438400" cy="1905000"/>
          </a:xfrm>
          <a:prstGeom prst="rect">
            <a:avLst/>
          </a:prstGeom>
          <a:solidFill>
            <a:srgbClr val="E9910C"/>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defRPr/>
            </a:pPr>
            <a:r>
              <a:rPr lang="en-US" altLang="en-US" sz="3200" b="1" dirty="0" smtClean="0">
                <a:solidFill>
                  <a:schemeClr val="bg1"/>
                </a:solidFill>
                <a:latin typeface="Calibri" pitchFamily="34" charset="0"/>
              </a:rPr>
              <a:t>2</a:t>
            </a:r>
          </a:p>
          <a:p>
            <a:pPr algn="ctr">
              <a:defRPr/>
            </a:pPr>
            <a:endParaRPr lang="en-US" altLang="en-US" sz="1800" b="1" dirty="0" smtClean="0">
              <a:solidFill>
                <a:schemeClr val="bg1"/>
              </a:solidFill>
              <a:latin typeface="Calibri" pitchFamily="34" charset="0"/>
            </a:endParaRPr>
          </a:p>
          <a:p>
            <a:pPr algn="ctr">
              <a:defRPr/>
            </a:pPr>
            <a:r>
              <a:rPr lang="en-US" altLang="en-US" sz="1800" b="1" dirty="0" smtClean="0">
                <a:solidFill>
                  <a:schemeClr val="bg1"/>
                </a:solidFill>
                <a:latin typeface="Calibri" pitchFamily="34" charset="0"/>
              </a:rPr>
              <a:t>Routines/Antecedents:</a:t>
            </a:r>
          </a:p>
          <a:p>
            <a:pPr algn="ctr">
              <a:defRPr/>
            </a:pPr>
            <a:endParaRPr lang="en-US" altLang="en-US" sz="1800" b="1" dirty="0" smtClean="0">
              <a:solidFill>
                <a:schemeClr val="bg1"/>
              </a:solidFill>
              <a:latin typeface="Calibri" pitchFamily="34" charset="0"/>
            </a:endParaRPr>
          </a:p>
          <a:p>
            <a:pPr>
              <a:defRPr/>
            </a:pPr>
            <a:r>
              <a:rPr lang="en-US" altLang="en-US" sz="1800" b="1" dirty="0" smtClean="0">
                <a:solidFill>
                  <a:schemeClr val="bg1"/>
                </a:solidFill>
                <a:latin typeface="Calibri" pitchFamily="34" charset="0"/>
              </a:rPr>
              <a:t>When _____happens…. </a:t>
            </a:r>
          </a:p>
        </p:txBody>
      </p:sp>
      <p:sp>
        <p:nvSpPr>
          <p:cNvPr id="6" name="Rectangle 5"/>
          <p:cNvSpPr/>
          <p:nvPr/>
        </p:nvSpPr>
        <p:spPr>
          <a:xfrm>
            <a:off x="3200400" y="4191000"/>
            <a:ext cx="2743200" cy="1905000"/>
          </a:xfrm>
          <a:prstGeom prst="rect">
            <a:avLst/>
          </a:prstGeom>
          <a:solidFill>
            <a:srgbClr val="0063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1  </a:t>
            </a:r>
          </a:p>
          <a:p>
            <a:pPr algn="ctr">
              <a:defRPr/>
            </a:pPr>
            <a:endParaRPr lang="en-US" sz="1800" b="1" dirty="0"/>
          </a:p>
          <a:p>
            <a:pPr algn="ctr">
              <a:defRPr/>
            </a:pPr>
            <a:r>
              <a:rPr lang="en-US" sz="1800" b="1" dirty="0"/>
              <a:t>Behavior:</a:t>
            </a:r>
          </a:p>
          <a:p>
            <a:pPr algn="ctr">
              <a:defRPr/>
            </a:pPr>
            <a:endParaRPr lang="en-US" sz="1800" b="1" dirty="0"/>
          </a:p>
          <a:p>
            <a:pPr algn="ctr">
              <a:defRPr/>
            </a:pPr>
            <a:r>
              <a:rPr lang="en-US" sz="1800" b="1" dirty="0"/>
              <a:t>the student does (what)__</a:t>
            </a:r>
          </a:p>
        </p:txBody>
      </p:sp>
      <p:sp>
        <p:nvSpPr>
          <p:cNvPr id="7" name="Rectangle 6"/>
          <p:cNvSpPr/>
          <p:nvPr/>
        </p:nvSpPr>
        <p:spPr>
          <a:xfrm>
            <a:off x="6248400" y="4191000"/>
            <a:ext cx="2590800" cy="2527300"/>
          </a:xfrm>
          <a:prstGeom prst="rect">
            <a:avLst/>
          </a:prstGeom>
          <a:solidFill>
            <a:srgbClr val="B6020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a:p>
            <a:pPr algn="ctr">
              <a:defRPr/>
            </a:pPr>
            <a:r>
              <a:rPr lang="en-US" sz="3200" b="1" dirty="0">
                <a:solidFill>
                  <a:srgbClr val="FFFFFF"/>
                </a:solidFill>
                <a:ea typeface="MS PGothic" pitchFamily="34" charset="-128"/>
              </a:rPr>
              <a:t>3</a:t>
            </a:r>
          </a:p>
          <a:p>
            <a:pPr algn="ctr">
              <a:defRPr/>
            </a:pPr>
            <a:endParaRPr lang="en-US" sz="1800" b="1" dirty="0">
              <a:solidFill>
                <a:srgbClr val="FFFFFF"/>
              </a:solidFill>
              <a:ea typeface="MS PGothic" pitchFamily="34" charset="-128"/>
            </a:endParaRPr>
          </a:p>
          <a:p>
            <a:pPr algn="ctr">
              <a:defRPr/>
            </a:pPr>
            <a:r>
              <a:rPr lang="en-US" sz="1800" b="1" dirty="0">
                <a:solidFill>
                  <a:srgbClr val="FFFFFF"/>
                </a:solidFill>
                <a:ea typeface="MS PGothic" pitchFamily="34" charset="-128"/>
              </a:rPr>
              <a:t>Consequence/Outcome</a:t>
            </a:r>
          </a:p>
          <a:p>
            <a:pPr algn="ctr">
              <a:defRPr/>
            </a:pPr>
            <a:endParaRPr lang="en-US" sz="1800" b="1" dirty="0">
              <a:solidFill>
                <a:srgbClr val="FFFFFF"/>
              </a:solidFill>
              <a:ea typeface="MS PGothic" pitchFamily="34" charset="-128"/>
            </a:endParaRPr>
          </a:p>
          <a:p>
            <a:pPr algn="ctr">
              <a:defRPr/>
            </a:pPr>
            <a:r>
              <a:rPr lang="en-US" sz="1800" b="1" dirty="0">
                <a:solidFill>
                  <a:srgbClr val="FFFFFF"/>
                </a:solidFill>
                <a:ea typeface="MS PGothic" pitchFamily="34" charset="-128"/>
              </a:rPr>
              <a:t>..and as a result </a:t>
            </a:r>
            <a:r>
              <a:rPr lang="en-US" sz="1800" b="1" dirty="0" smtClean="0">
                <a:solidFill>
                  <a:srgbClr val="FFFFFF"/>
                </a:solidFill>
                <a:ea typeface="MS PGothic" pitchFamily="34" charset="-128"/>
              </a:rPr>
              <a:t>______</a:t>
            </a:r>
          </a:p>
          <a:p>
            <a:pPr algn="ctr">
              <a:defRPr/>
            </a:pPr>
            <a:endParaRPr lang="en-US" b="1" dirty="0">
              <a:solidFill>
                <a:srgbClr val="FFFFFF"/>
              </a:solidFill>
              <a:ea typeface="MS PGothic" pitchFamily="34" charset="-128"/>
            </a:endParaRPr>
          </a:p>
          <a:p>
            <a:pPr algn="ctr">
              <a:defRPr/>
            </a:pPr>
            <a:r>
              <a:rPr lang="en-US" b="1" dirty="0" smtClean="0">
                <a:solidFill>
                  <a:srgbClr val="FFFFFF"/>
                </a:solidFill>
                <a:ea typeface="MS PGothic" pitchFamily="34" charset="-128"/>
              </a:rPr>
              <a:t>Function is</a:t>
            </a:r>
            <a:r>
              <a:rPr lang="en-US" sz="1800" b="1" dirty="0" smtClean="0">
                <a:solidFill>
                  <a:srgbClr val="FFFFFF"/>
                </a:solidFill>
                <a:ea typeface="MS PGothic" pitchFamily="34" charset="-128"/>
              </a:rPr>
              <a:t> _________ </a:t>
            </a:r>
            <a:endParaRPr lang="en-US" sz="1800" b="1"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p:txBody>
      </p:sp>
      <p:sp>
        <p:nvSpPr>
          <p:cNvPr id="8" name="Right Arrow 7"/>
          <p:cNvSpPr/>
          <p:nvPr/>
        </p:nvSpPr>
        <p:spPr>
          <a:xfrm>
            <a:off x="2743200" y="4978400"/>
            <a:ext cx="457200" cy="3556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ight Arrow 8"/>
          <p:cNvSpPr/>
          <p:nvPr/>
        </p:nvSpPr>
        <p:spPr>
          <a:xfrm>
            <a:off x="5943600" y="5092700"/>
            <a:ext cx="457200" cy="2413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Down Arrow 9"/>
          <p:cNvSpPr/>
          <p:nvPr/>
        </p:nvSpPr>
        <p:spPr>
          <a:xfrm>
            <a:off x="7200900" y="3035300"/>
            <a:ext cx="685800" cy="990600"/>
          </a:xfrm>
          <a:prstGeom prst="downArrow">
            <a:avLst/>
          </a:prstGeom>
          <a:solidFill>
            <a:srgbClr val="40BC5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3037643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5" name="Rectangle 2"/>
          <p:cNvSpPr>
            <a:spLocks noGrp="1" noChangeArrowheads="1"/>
          </p:cNvSpPr>
          <p:nvPr>
            <p:ph type="title"/>
          </p:nvPr>
        </p:nvSpPr>
        <p:spPr>
          <a:xfrm>
            <a:off x="685800" y="0"/>
            <a:ext cx="7772400" cy="1143000"/>
          </a:xfrm>
        </p:spPr>
        <p:txBody>
          <a:bodyPr>
            <a:normAutofit/>
          </a:bodyPr>
          <a:lstStyle/>
          <a:p>
            <a:pPr eaLnBrk="1" hangingPunct="1"/>
            <a:r>
              <a:rPr lang="en-US" sz="4000" b="1" dirty="0">
                <a:latin typeface="Arial" charset="0"/>
                <a:ea typeface="MS PGothic" charset="0"/>
              </a:rPr>
              <a:t>Functions </a:t>
            </a:r>
            <a:r>
              <a:rPr lang="en-US" sz="4000" b="1" dirty="0" smtClean="0">
                <a:latin typeface="Arial" charset="0"/>
                <a:ea typeface="MS PGothic" charset="0"/>
              </a:rPr>
              <a:t>of</a:t>
            </a:r>
            <a:r>
              <a:rPr lang="en-US" sz="4000" b="1" dirty="0" smtClean="0">
                <a:latin typeface="Calibri" charset="0"/>
                <a:ea typeface="MS PGothic" charset="0"/>
              </a:rPr>
              <a:t> </a:t>
            </a:r>
            <a:r>
              <a:rPr lang="en-US" sz="4000" b="1" dirty="0" smtClean="0">
                <a:latin typeface="Arial" charset="0"/>
                <a:ea typeface="MS PGothic" charset="0"/>
              </a:rPr>
              <a:t>Behavior</a:t>
            </a:r>
            <a:endParaRPr lang="en-US" sz="4000" b="1" dirty="0">
              <a:latin typeface="Arial" charset="0"/>
              <a:ea typeface="MS PGothic" charset="0"/>
            </a:endParaRPr>
          </a:p>
        </p:txBody>
      </p:sp>
      <p:sp>
        <p:nvSpPr>
          <p:cNvPr id="1026" name="Rectangle 3"/>
          <p:cNvSpPr>
            <a:spLocks noChangeArrowheads="1"/>
          </p:cNvSpPr>
          <p:nvPr/>
        </p:nvSpPr>
        <p:spPr bwMode="auto">
          <a:xfrm>
            <a:off x="0" y="1295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a:latin typeface="Calibri" charset="0"/>
            </a:endParaRPr>
          </a:p>
        </p:txBody>
      </p:sp>
      <p:graphicFrame>
        <p:nvGraphicFramePr>
          <p:cNvPr id="1027" name="Object 2"/>
          <p:cNvGraphicFramePr>
            <a:graphicFrameLocks noChangeAspect="1"/>
          </p:cNvGraphicFramePr>
          <p:nvPr/>
        </p:nvGraphicFramePr>
        <p:xfrm>
          <a:off x="482600" y="1371600"/>
          <a:ext cx="8153400" cy="4953000"/>
        </p:xfrm>
        <a:graphic>
          <a:graphicData uri="http://schemas.openxmlformats.org/presentationml/2006/ole">
            <mc:AlternateContent xmlns:mc="http://schemas.openxmlformats.org/markup-compatibility/2006">
              <mc:Choice xmlns:v="urn:schemas-microsoft-com:vml" Requires="v">
                <p:oleObj spid="_x0000_s240693" name="Visio" r:id="rId4" imgW="3263900" imgH="3619500" progId="Visio.Drawing.6">
                  <p:embed/>
                </p:oleObj>
              </mc:Choice>
              <mc:Fallback>
                <p:oleObj name="Visio" r:id="rId4" imgW="3263900" imgH="361950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1371600"/>
                        <a:ext cx="8153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2" name="Line 5"/>
          <p:cNvSpPr>
            <a:spLocks noChangeShapeType="1"/>
          </p:cNvSpPr>
          <p:nvPr/>
        </p:nvSpPr>
        <p:spPr bwMode="auto">
          <a:xfrm>
            <a:off x="609600" y="990600"/>
            <a:ext cx="777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0" hangingPunct="0">
              <a:defRPr/>
            </a:pPr>
            <a:endParaRPr lang="en-US" sz="1800"/>
          </a:p>
        </p:txBody>
      </p:sp>
    </p:spTree>
    <p:extLst>
      <p:ext uri="{BB962C8B-B14F-4D97-AF65-F5344CB8AC3E}">
        <p14:creationId xmlns:p14="http://schemas.microsoft.com/office/powerpoint/2010/main" val="15085932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rtlCol="0">
            <a:normAutofit fontScale="90000"/>
          </a:bodyPr>
          <a:lstStyle/>
          <a:p>
            <a:pPr fontAlgn="auto">
              <a:spcAft>
                <a:spcPts val="0"/>
              </a:spcAft>
              <a:defRPr/>
            </a:pPr>
            <a:r>
              <a:rPr lang="en-US" b="1" dirty="0" smtClean="0">
                <a:ea typeface="+mj-ea"/>
                <a:cs typeface="+mj-cs"/>
              </a:rPr>
              <a:t>Most Common Functions of Behavior</a:t>
            </a:r>
          </a:p>
        </p:txBody>
      </p:sp>
      <p:sp>
        <p:nvSpPr>
          <p:cNvPr id="40962" name="Rectangle 3"/>
          <p:cNvSpPr>
            <a:spLocks noGrp="1" noChangeArrowheads="1"/>
          </p:cNvSpPr>
          <p:nvPr>
            <p:ph type="body" sz="half" idx="1"/>
          </p:nvPr>
        </p:nvSpPr>
        <p:spPr>
          <a:xfrm>
            <a:off x="533400" y="2209800"/>
            <a:ext cx="4038600" cy="4114800"/>
          </a:xfrm>
        </p:spPr>
        <p:txBody>
          <a:bodyPr/>
          <a:lstStyle/>
          <a:p>
            <a:pPr>
              <a:lnSpc>
                <a:spcPct val="90000"/>
              </a:lnSpc>
              <a:buClr>
                <a:schemeClr val="tx1"/>
              </a:buClr>
              <a:buFont typeface="Wingdings" charset="0"/>
              <a:buNone/>
            </a:pPr>
            <a:r>
              <a:rPr lang="en-US" sz="2400" b="1" u="sng" dirty="0">
                <a:latin typeface="Calibri" charset="0"/>
                <a:ea typeface="MS PGothic" charset="0"/>
              </a:rPr>
              <a:t>To Obtain/ Get </a:t>
            </a:r>
            <a:r>
              <a:rPr lang="en-US" sz="2400" b="1" dirty="0">
                <a:latin typeface="Calibri" charset="0"/>
                <a:ea typeface="MS PGothic" charset="0"/>
              </a:rPr>
              <a:t>:</a:t>
            </a:r>
          </a:p>
          <a:p>
            <a:pPr>
              <a:lnSpc>
                <a:spcPct val="140000"/>
              </a:lnSpc>
              <a:buFont typeface="Symbol" charset="0"/>
              <a:buChar char="·"/>
            </a:pPr>
            <a:r>
              <a:rPr lang="en-US" sz="2000" dirty="0">
                <a:solidFill>
                  <a:srgbClr val="000000"/>
                </a:solidFill>
                <a:latin typeface="Calibri" charset="0"/>
                <a:ea typeface="MS PGothic" charset="0"/>
              </a:rPr>
              <a:t>Peer attention</a:t>
            </a:r>
          </a:p>
          <a:p>
            <a:pPr>
              <a:lnSpc>
                <a:spcPct val="140000"/>
              </a:lnSpc>
              <a:buFont typeface="Symbol" charset="0"/>
              <a:buChar char="·"/>
            </a:pPr>
            <a:r>
              <a:rPr lang="en-US" sz="2000" dirty="0">
                <a:solidFill>
                  <a:srgbClr val="000000"/>
                </a:solidFill>
                <a:latin typeface="Calibri" charset="0"/>
                <a:ea typeface="MS PGothic" charset="0"/>
              </a:rPr>
              <a:t>Adult attention</a:t>
            </a:r>
          </a:p>
          <a:p>
            <a:pPr>
              <a:lnSpc>
                <a:spcPct val="140000"/>
              </a:lnSpc>
              <a:buFont typeface="Symbol" charset="0"/>
              <a:buChar char="·"/>
            </a:pPr>
            <a:r>
              <a:rPr lang="en-US" sz="2000" dirty="0">
                <a:solidFill>
                  <a:srgbClr val="000000"/>
                </a:solidFill>
                <a:latin typeface="Calibri" charset="0"/>
                <a:ea typeface="MS PGothic" charset="0"/>
              </a:rPr>
              <a:t>Desired activity</a:t>
            </a:r>
          </a:p>
          <a:p>
            <a:pPr>
              <a:lnSpc>
                <a:spcPct val="140000"/>
              </a:lnSpc>
              <a:buFont typeface="Symbol" charset="0"/>
              <a:buChar char="·"/>
            </a:pPr>
            <a:r>
              <a:rPr lang="en-US" sz="2000" dirty="0">
                <a:solidFill>
                  <a:srgbClr val="000000"/>
                </a:solidFill>
                <a:latin typeface="Calibri" charset="0"/>
                <a:ea typeface="MS PGothic" charset="0"/>
              </a:rPr>
              <a:t>Desired object/ items</a:t>
            </a:r>
          </a:p>
          <a:p>
            <a:pPr>
              <a:lnSpc>
                <a:spcPct val="140000"/>
              </a:lnSpc>
              <a:buFont typeface="Symbol" charset="0"/>
              <a:buChar char="·"/>
            </a:pPr>
            <a:r>
              <a:rPr lang="en-US" sz="2000" dirty="0">
                <a:solidFill>
                  <a:srgbClr val="000000"/>
                </a:solidFill>
                <a:latin typeface="Calibri" charset="0"/>
                <a:ea typeface="MS PGothic" charset="0"/>
              </a:rPr>
              <a:t>Sensory stimulation: auditory, tactile, etc.</a:t>
            </a:r>
            <a:endParaRPr lang="en-US" sz="1800" dirty="0">
              <a:solidFill>
                <a:srgbClr val="000000"/>
              </a:solidFill>
              <a:latin typeface="Calibri" charset="0"/>
              <a:ea typeface="MS PGothic" charset="0"/>
            </a:endParaRPr>
          </a:p>
        </p:txBody>
      </p:sp>
      <p:sp>
        <p:nvSpPr>
          <p:cNvPr id="40963" name="Rectangle 4"/>
          <p:cNvSpPr>
            <a:spLocks noGrp="1" noChangeArrowheads="1"/>
          </p:cNvSpPr>
          <p:nvPr>
            <p:ph type="body" sz="half" idx="2"/>
          </p:nvPr>
        </p:nvSpPr>
        <p:spPr>
          <a:xfrm>
            <a:off x="5105400" y="2133600"/>
            <a:ext cx="3810000" cy="4572000"/>
          </a:xfrm>
        </p:spPr>
        <p:txBody>
          <a:bodyPr/>
          <a:lstStyle/>
          <a:p>
            <a:pPr>
              <a:lnSpc>
                <a:spcPct val="90000"/>
              </a:lnSpc>
              <a:buClr>
                <a:schemeClr val="tx1"/>
              </a:buClr>
              <a:buFont typeface="Wingdings" charset="0"/>
              <a:buNone/>
            </a:pPr>
            <a:r>
              <a:rPr lang="en-US" sz="2400" b="1" u="sng" dirty="0">
                <a:latin typeface="Calibri" charset="0"/>
                <a:ea typeface="MS PGothic" charset="0"/>
              </a:rPr>
              <a:t>To Avoid/ Escape:</a:t>
            </a:r>
            <a:endParaRPr lang="en-US" sz="2400" b="1" dirty="0">
              <a:latin typeface="Calibri" charset="0"/>
              <a:ea typeface="MS PGothic" charset="0"/>
            </a:endParaRPr>
          </a:p>
          <a:p>
            <a:pPr>
              <a:lnSpc>
                <a:spcPct val="140000"/>
              </a:lnSpc>
              <a:buFont typeface="Symbol" charset="0"/>
              <a:buChar char="·"/>
            </a:pPr>
            <a:r>
              <a:rPr lang="en-US" sz="2000" dirty="0">
                <a:solidFill>
                  <a:srgbClr val="000000"/>
                </a:solidFill>
                <a:latin typeface="Calibri" charset="0"/>
                <a:ea typeface="MS PGothic" charset="0"/>
              </a:rPr>
              <a:t>Difficult Task</a:t>
            </a:r>
          </a:p>
          <a:p>
            <a:pPr>
              <a:lnSpc>
                <a:spcPct val="140000"/>
              </a:lnSpc>
              <a:buFont typeface="Symbol" charset="0"/>
              <a:buChar char="·"/>
            </a:pPr>
            <a:r>
              <a:rPr lang="en-US" sz="2000" dirty="0">
                <a:solidFill>
                  <a:srgbClr val="000000"/>
                </a:solidFill>
                <a:latin typeface="Calibri" charset="0"/>
                <a:ea typeface="MS PGothic" charset="0"/>
              </a:rPr>
              <a:t>Boring Task</a:t>
            </a:r>
          </a:p>
          <a:p>
            <a:pPr>
              <a:lnSpc>
                <a:spcPct val="140000"/>
              </a:lnSpc>
              <a:buFont typeface="Symbol" charset="0"/>
              <a:buChar char="·"/>
            </a:pPr>
            <a:r>
              <a:rPr lang="en-US" sz="2000" dirty="0">
                <a:solidFill>
                  <a:srgbClr val="000000"/>
                </a:solidFill>
                <a:latin typeface="Calibri" charset="0"/>
                <a:ea typeface="MS PGothic" charset="0"/>
              </a:rPr>
              <a:t>Easy Task</a:t>
            </a:r>
          </a:p>
          <a:p>
            <a:pPr>
              <a:lnSpc>
                <a:spcPct val="140000"/>
              </a:lnSpc>
              <a:buFont typeface="Symbol" charset="0"/>
              <a:buChar char="·"/>
            </a:pPr>
            <a:r>
              <a:rPr lang="en-US" sz="2000" dirty="0">
                <a:solidFill>
                  <a:srgbClr val="000000"/>
                </a:solidFill>
                <a:latin typeface="Calibri" charset="0"/>
                <a:ea typeface="MS PGothic" charset="0"/>
              </a:rPr>
              <a:t>Physical demand</a:t>
            </a:r>
          </a:p>
          <a:p>
            <a:pPr>
              <a:lnSpc>
                <a:spcPct val="140000"/>
              </a:lnSpc>
              <a:buFont typeface="Symbol" charset="0"/>
              <a:buChar char="·"/>
            </a:pPr>
            <a:r>
              <a:rPr lang="en-US" sz="2000" dirty="0">
                <a:solidFill>
                  <a:srgbClr val="000000"/>
                </a:solidFill>
                <a:latin typeface="Calibri" charset="0"/>
                <a:ea typeface="MS PGothic" charset="0"/>
              </a:rPr>
              <a:t>Non-preferred activity</a:t>
            </a:r>
          </a:p>
          <a:p>
            <a:pPr>
              <a:lnSpc>
                <a:spcPct val="140000"/>
              </a:lnSpc>
              <a:buFont typeface="Symbol" charset="0"/>
              <a:buChar char="·"/>
            </a:pPr>
            <a:r>
              <a:rPr lang="en-US" sz="2000" dirty="0" smtClean="0">
                <a:solidFill>
                  <a:srgbClr val="000000"/>
                </a:solidFill>
                <a:latin typeface="Calibri" charset="0"/>
                <a:ea typeface="MS PGothic" charset="0"/>
              </a:rPr>
              <a:t>Peer attention</a:t>
            </a:r>
            <a:endParaRPr lang="en-US" sz="2000" dirty="0">
              <a:solidFill>
                <a:srgbClr val="000000"/>
              </a:solidFill>
              <a:latin typeface="Calibri" charset="0"/>
              <a:ea typeface="MS PGothic" charset="0"/>
            </a:endParaRPr>
          </a:p>
          <a:p>
            <a:pPr>
              <a:lnSpc>
                <a:spcPct val="140000"/>
              </a:lnSpc>
              <a:buFont typeface="Symbol" charset="0"/>
              <a:buChar char="·"/>
            </a:pPr>
            <a:r>
              <a:rPr lang="en-US" sz="2000" dirty="0" smtClean="0">
                <a:solidFill>
                  <a:srgbClr val="000000"/>
                </a:solidFill>
                <a:latin typeface="Calibri" charset="0"/>
                <a:ea typeface="MS PGothic" charset="0"/>
              </a:rPr>
              <a:t>Staff attention</a:t>
            </a:r>
            <a:endParaRPr lang="en-US" sz="2000" dirty="0">
              <a:solidFill>
                <a:srgbClr val="000000"/>
              </a:solidFill>
              <a:latin typeface="Calibri" charset="0"/>
              <a:ea typeface="MS PGothic" charset="0"/>
            </a:endParaRPr>
          </a:p>
          <a:p>
            <a:pPr>
              <a:lnSpc>
                <a:spcPct val="140000"/>
              </a:lnSpc>
              <a:buFont typeface="Symbol" charset="0"/>
              <a:buChar char="·"/>
            </a:pPr>
            <a:r>
              <a:rPr lang="en-US" sz="2000" dirty="0">
                <a:latin typeface="Calibri" charset="0"/>
                <a:ea typeface="MS PGothic" charset="0"/>
              </a:rPr>
              <a:t>Reprimands</a:t>
            </a:r>
          </a:p>
          <a:p>
            <a:pPr>
              <a:lnSpc>
                <a:spcPct val="90000"/>
              </a:lnSpc>
              <a:buClr>
                <a:schemeClr val="tx1"/>
              </a:buClr>
              <a:buFont typeface="Wingdings" charset="0"/>
              <a:buNone/>
            </a:pPr>
            <a:endParaRPr lang="en-US" sz="2000" dirty="0">
              <a:latin typeface="Calibri" charset="0"/>
              <a:ea typeface="MS PGothic" charset="0"/>
            </a:endParaRPr>
          </a:p>
        </p:txBody>
      </p:sp>
      <p:sp>
        <p:nvSpPr>
          <p:cNvPr id="40966" name="Line 5"/>
          <p:cNvSpPr>
            <a:spLocks noChangeShapeType="1"/>
          </p:cNvSpPr>
          <p:nvPr/>
        </p:nvSpPr>
        <p:spPr bwMode="auto">
          <a:xfrm>
            <a:off x="609600" y="1371600"/>
            <a:ext cx="7772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0" hangingPunct="0">
              <a:defRPr/>
            </a:pPr>
            <a:endParaRPr lang="en-US" sz="1800"/>
          </a:p>
        </p:txBody>
      </p:sp>
    </p:spTree>
    <p:extLst>
      <p:ext uri="{BB962C8B-B14F-4D97-AF65-F5344CB8AC3E}">
        <p14:creationId xmlns:p14="http://schemas.microsoft.com/office/powerpoint/2010/main" val="113300172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457200" y="1447800"/>
            <a:ext cx="8458200" cy="5073698"/>
          </a:xfrm>
        </p:spPr>
        <p:txBody>
          <a:bodyPr lIns="90487" tIns="44450" rIns="90487" bIns="44450">
            <a:normAutofit fontScale="92500" lnSpcReduction="20000"/>
          </a:bodyPr>
          <a:lstStyle/>
          <a:p>
            <a:pPr eaLnBrk="1" hangingPunct="1">
              <a:lnSpc>
                <a:spcPct val="90000"/>
              </a:lnSpc>
            </a:pPr>
            <a:r>
              <a:rPr lang="en-US" sz="2800" b="1" u="sng" dirty="0">
                <a:latin typeface="Calibri" charset="0"/>
                <a:ea typeface="MS PGothic" charset="0"/>
              </a:rPr>
              <a:t>Obtain/Get </a:t>
            </a:r>
            <a:r>
              <a:rPr lang="en-US" sz="2800" b="1" u="sng" dirty="0" err="1">
                <a:latin typeface="Calibri" charset="0"/>
                <a:ea typeface="MS PGothic" charset="0"/>
              </a:rPr>
              <a:t>Reinforcers</a:t>
            </a:r>
            <a:endParaRPr lang="en-US" sz="2800" dirty="0">
              <a:latin typeface="Calibri" charset="0"/>
              <a:ea typeface="MS PGothic" charset="0"/>
            </a:endParaRPr>
          </a:p>
          <a:p>
            <a:pPr lvl="1" eaLnBrk="1" hangingPunct="1">
              <a:lnSpc>
                <a:spcPct val="90000"/>
              </a:lnSpc>
            </a:pPr>
            <a:r>
              <a:rPr lang="en-US" sz="2400" dirty="0">
                <a:latin typeface="Calibri" charset="0"/>
                <a:ea typeface="MS PGothic" charset="0"/>
              </a:rPr>
              <a:t>I yell and others look at </a:t>
            </a:r>
            <a:r>
              <a:rPr lang="en-US" sz="2400" dirty="0" smtClean="0">
                <a:latin typeface="Calibri" charset="0"/>
                <a:ea typeface="MS PGothic" charset="0"/>
              </a:rPr>
              <a:t>me</a:t>
            </a:r>
          </a:p>
          <a:p>
            <a:pPr marL="457200" lvl="1" indent="0" eaLnBrk="1" hangingPunct="1">
              <a:lnSpc>
                <a:spcPct val="90000"/>
              </a:lnSpc>
              <a:buNone/>
            </a:pPr>
            <a:endParaRPr lang="en-US" sz="1000" dirty="0">
              <a:latin typeface="Calibri" charset="0"/>
              <a:ea typeface="MS PGothic" charset="0"/>
            </a:endParaRPr>
          </a:p>
          <a:p>
            <a:pPr lvl="1" eaLnBrk="1" hangingPunct="1">
              <a:lnSpc>
                <a:spcPct val="90000"/>
              </a:lnSpc>
            </a:pPr>
            <a:r>
              <a:rPr lang="en-US" sz="2400" dirty="0">
                <a:latin typeface="Calibri" charset="0"/>
                <a:ea typeface="MS PGothic" charset="0"/>
              </a:rPr>
              <a:t>I fight and others listen to </a:t>
            </a:r>
            <a:r>
              <a:rPr lang="en-US" sz="2400" dirty="0" smtClean="0">
                <a:latin typeface="Calibri" charset="0"/>
                <a:ea typeface="MS PGothic" charset="0"/>
              </a:rPr>
              <a:t>me</a:t>
            </a:r>
          </a:p>
          <a:p>
            <a:pPr marL="457200" lvl="1" indent="0" eaLnBrk="1" hangingPunct="1">
              <a:lnSpc>
                <a:spcPct val="90000"/>
              </a:lnSpc>
              <a:buNone/>
            </a:pPr>
            <a:endParaRPr lang="en-US" sz="1100" dirty="0">
              <a:latin typeface="Calibri" charset="0"/>
              <a:ea typeface="MS PGothic" charset="0"/>
            </a:endParaRPr>
          </a:p>
          <a:p>
            <a:pPr lvl="1" eaLnBrk="1" hangingPunct="1">
              <a:lnSpc>
                <a:spcPct val="90000"/>
              </a:lnSpc>
            </a:pPr>
            <a:r>
              <a:rPr lang="en-US" sz="2400" dirty="0">
                <a:latin typeface="Calibri" charset="0"/>
                <a:ea typeface="MS PGothic" charset="0"/>
              </a:rPr>
              <a:t>I wander and people talk to </a:t>
            </a:r>
            <a:r>
              <a:rPr lang="en-US" sz="2400" dirty="0" smtClean="0">
                <a:latin typeface="Calibri" charset="0"/>
                <a:ea typeface="MS PGothic" charset="0"/>
              </a:rPr>
              <a:t>me</a:t>
            </a:r>
          </a:p>
          <a:p>
            <a:pPr marL="457200" lvl="1" indent="0" eaLnBrk="1" hangingPunct="1">
              <a:lnSpc>
                <a:spcPct val="90000"/>
              </a:lnSpc>
              <a:buNone/>
            </a:pPr>
            <a:endParaRPr lang="en-US" sz="1100" dirty="0">
              <a:latin typeface="Calibri" charset="0"/>
              <a:ea typeface="MS PGothic" charset="0"/>
            </a:endParaRPr>
          </a:p>
          <a:p>
            <a:pPr lvl="1" eaLnBrk="1" hangingPunct="1">
              <a:lnSpc>
                <a:spcPct val="90000"/>
              </a:lnSpc>
            </a:pPr>
            <a:r>
              <a:rPr lang="en-US" sz="2400" dirty="0">
                <a:latin typeface="Calibri" charset="0"/>
                <a:ea typeface="MS PGothic" charset="0"/>
              </a:rPr>
              <a:t>I hit in order to get toys from other </a:t>
            </a:r>
            <a:r>
              <a:rPr lang="en-US" sz="2400" dirty="0" smtClean="0">
                <a:latin typeface="Calibri" charset="0"/>
                <a:ea typeface="MS PGothic" charset="0"/>
              </a:rPr>
              <a:t>kids</a:t>
            </a:r>
            <a:endParaRPr lang="en-US" sz="2400" dirty="0">
              <a:latin typeface="Calibri" charset="0"/>
              <a:ea typeface="MS PGothic" charset="0"/>
            </a:endParaRPr>
          </a:p>
          <a:p>
            <a:pPr lvl="1" eaLnBrk="1" hangingPunct="1">
              <a:lnSpc>
                <a:spcPct val="90000"/>
              </a:lnSpc>
              <a:buFont typeface="Arial" charset="0"/>
              <a:buNone/>
            </a:pPr>
            <a:endParaRPr lang="en-US" sz="1800" dirty="0">
              <a:latin typeface="Calibri" charset="0"/>
              <a:ea typeface="MS PGothic" charset="0"/>
            </a:endParaRPr>
          </a:p>
          <a:p>
            <a:pPr eaLnBrk="1" hangingPunct="1">
              <a:lnSpc>
                <a:spcPct val="90000"/>
              </a:lnSpc>
            </a:pPr>
            <a:r>
              <a:rPr lang="en-US" sz="2800" b="1" u="sng" dirty="0">
                <a:latin typeface="Calibri" charset="0"/>
                <a:ea typeface="MS PGothic" charset="0"/>
              </a:rPr>
              <a:t>Escape/Avoid </a:t>
            </a:r>
            <a:r>
              <a:rPr lang="en-US" sz="2800" b="1" u="sng" dirty="0" err="1">
                <a:latin typeface="Calibri" charset="0"/>
                <a:ea typeface="MS PGothic" charset="0"/>
              </a:rPr>
              <a:t>Aversives</a:t>
            </a:r>
            <a:endParaRPr lang="en-US" sz="2800" dirty="0">
              <a:latin typeface="Calibri" charset="0"/>
              <a:ea typeface="MS PGothic" charset="0"/>
            </a:endParaRPr>
          </a:p>
          <a:p>
            <a:pPr lvl="1" eaLnBrk="1" hangingPunct="1">
              <a:lnSpc>
                <a:spcPct val="90000"/>
              </a:lnSpc>
            </a:pPr>
            <a:r>
              <a:rPr lang="en-US" sz="2400" dirty="0">
                <a:latin typeface="Calibri" charset="0"/>
                <a:ea typeface="MS PGothic" charset="0"/>
              </a:rPr>
              <a:t>I cry when work gets hard and </a:t>
            </a:r>
            <a:r>
              <a:rPr lang="en-US" sz="2400" dirty="0" smtClean="0">
                <a:latin typeface="Calibri" charset="0"/>
                <a:ea typeface="MS PGothic" charset="0"/>
              </a:rPr>
              <a:t>the teacher tells me to take a time out</a:t>
            </a:r>
          </a:p>
          <a:p>
            <a:pPr marL="457200" lvl="1" indent="0" eaLnBrk="1" hangingPunct="1">
              <a:lnSpc>
                <a:spcPct val="90000"/>
              </a:lnSpc>
              <a:buNone/>
            </a:pPr>
            <a:endParaRPr lang="en-US" sz="1100" dirty="0">
              <a:latin typeface="Calibri" charset="0"/>
              <a:ea typeface="MS PGothic" charset="0"/>
            </a:endParaRPr>
          </a:p>
          <a:p>
            <a:pPr lvl="1" eaLnBrk="1" hangingPunct="1">
              <a:lnSpc>
                <a:spcPct val="90000"/>
              </a:lnSpc>
            </a:pPr>
            <a:r>
              <a:rPr lang="en-US" sz="2400" dirty="0">
                <a:latin typeface="Calibri" charset="0"/>
                <a:ea typeface="MS PGothic" charset="0"/>
              </a:rPr>
              <a:t>I throw a book during math class and the teacher will remove me from </a:t>
            </a:r>
            <a:r>
              <a:rPr lang="en-US" sz="2400" dirty="0" smtClean="0">
                <a:latin typeface="Calibri" charset="0"/>
                <a:ea typeface="MS PGothic" charset="0"/>
              </a:rPr>
              <a:t>class</a:t>
            </a:r>
          </a:p>
          <a:p>
            <a:pPr marL="457200" lvl="1" indent="0" eaLnBrk="1" hangingPunct="1">
              <a:lnSpc>
                <a:spcPct val="90000"/>
              </a:lnSpc>
              <a:buNone/>
            </a:pPr>
            <a:endParaRPr lang="en-US" sz="1100" dirty="0">
              <a:latin typeface="Calibri" charset="0"/>
              <a:ea typeface="MS PGothic" charset="0"/>
            </a:endParaRPr>
          </a:p>
          <a:p>
            <a:pPr lvl="1" eaLnBrk="1" hangingPunct="1">
              <a:lnSpc>
                <a:spcPct val="90000"/>
              </a:lnSpc>
            </a:pPr>
            <a:r>
              <a:rPr lang="en-US" sz="2400" dirty="0">
                <a:latin typeface="Calibri" charset="0"/>
                <a:ea typeface="MS PGothic" charset="0"/>
              </a:rPr>
              <a:t>I stand out of the way during PE and the other game participants will avoid throwing me the ball.</a:t>
            </a:r>
            <a:br>
              <a:rPr lang="en-US" sz="2400" dirty="0">
                <a:latin typeface="Calibri" charset="0"/>
                <a:ea typeface="MS PGothic" charset="0"/>
              </a:rPr>
            </a:br>
            <a:endParaRPr lang="en-US" sz="2400" dirty="0">
              <a:latin typeface="Calibri" charset="0"/>
              <a:ea typeface="MS PGothic" charset="0"/>
            </a:endParaRPr>
          </a:p>
        </p:txBody>
      </p:sp>
      <p:sp>
        <p:nvSpPr>
          <p:cNvPr id="41986" name="Text Box 3"/>
          <p:cNvSpPr txBox="1">
            <a:spLocks noChangeArrowheads="1"/>
          </p:cNvSpPr>
          <p:nvPr/>
        </p:nvSpPr>
        <p:spPr bwMode="auto">
          <a:xfrm>
            <a:off x="990600" y="304800"/>
            <a:ext cx="7359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4400" b="1" dirty="0">
                <a:latin typeface="Calibri" charset="0"/>
              </a:rPr>
              <a:t>Examples of Function in School</a:t>
            </a:r>
            <a:endParaRPr lang="en-US" sz="1800" b="1" dirty="0">
              <a:solidFill>
                <a:srgbClr val="FFEA18"/>
              </a:solidFill>
              <a:latin typeface="Times" charset="0"/>
            </a:endParaRPr>
          </a:p>
        </p:txBody>
      </p:sp>
    </p:spTree>
    <p:extLst>
      <p:ext uri="{BB962C8B-B14F-4D97-AF65-F5344CB8AC3E}">
        <p14:creationId xmlns:p14="http://schemas.microsoft.com/office/powerpoint/2010/main" val="2814399932"/>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5538">
                                            <p:txEl>
                                              <p:pRg st="1" end="1"/>
                                            </p:txEl>
                                          </p:spTgt>
                                        </p:tgtEl>
                                        <p:attrNameLst>
                                          <p:attrName>style.visibility</p:attrName>
                                        </p:attrNameLst>
                                      </p:cBhvr>
                                      <p:to>
                                        <p:strVal val="visible"/>
                                      </p:to>
                                    </p:set>
                                    <p:anim calcmode="lin" valueType="num">
                                      <p:cBhvr additive="base">
                                        <p:cTn id="11"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553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5538">
                                            <p:txEl>
                                              <p:pRg st="3" end="3"/>
                                            </p:txEl>
                                          </p:spTgt>
                                        </p:tgtEl>
                                        <p:attrNameLst>
                                          <p:attrName>style.visibility</p:attrName>
                                        </p:attrNameLst>
                                      </p:cBhvr>
                                      <p:to>
                                        <p:strVal val="visible"/>
                                      </p:to>
                                    </p:set>
                                    <p:anim calcmode="lin" valueType="num">
                                      <p:cBhvr additive="base">
                                        <p:cTn id="1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5538">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5538">
                                            <p:txEl>
                                              <p:pRg st="5" end="5"/>
                                            </p:txEl>
                                          </p:spTgt>
                                        </p:tgtEl>
                                        <p:attrNameLst>
                                          <p:attrName>style.visibility</p:attrName>
                                        </p:attrNameLst>
                                      </p:cBhvr>
                                      <p:to>
                                        <p:strVal val="visible"/>
                                      </p:to>
                                    </p:set>
                                    <p:anim calcmode="lin" valueType="num">
                                      <p:cBhvr additive="base">
                                        <p:cTn id="19" dur="500" fill="hold"/>
                                        <p:tgtEl>
                                          <p:spTgt spid="6553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5538">
                                            <p:txEl>
                                              <p:pRg st="7" end="7"/>
                                            </p:txEl>
                                          </p:spTgt>
                                        </p:tgtEl>
                                        <p:attrNameLst>
                                          <p:attrName>style.visibility</p:attrName>
                                        </p:attrNameLst>
                                      </p:cBhvr>
                                      <p:to>
                                        <p:strVal val="visible"/>
                                      </p:to>
                                    </p:set>
                                    <p:anim calcmode="lin" valueType="num">
                                      <p:cBhvr additive="base">
                                        <p:cTn id="23" dur="500" fill="hold"/>
                                        <p:tgtEl>
                                          <p:spTgt spid="65538">
                                            <p:txEl>
                                              <p:pRg st="7" end="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553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5538">
                                            <p:txEl>
                                              <p:pRg st="9" end="9"/>
                                            </p:txEl>
                                          </p:spTgt>
                                        </p:tgtEl>
                                        <p:attrNameLst>
                                          <p:attrName>style.visibility</p:attrName>
                                        </p:attrNameLst>
                                      </p:cBhvr>
                                      <p:to>
                                        <p:strVal val="visible"/>
                                      </p:to>
                                    </p:set>
                                    <p:anim calcmode="lin" valueType="num">
                                      <p:cBhvr additive="base">
                                        <p:cTn id="29" dur="500" fill="hold"/>
                                        <p:tgtEl>
                                          <p:spTgt spid="65538">
                                            <p:txEl>
                                              <p:pRg st="9" end="9"/>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5538">
                                            <p:txEl>
                                              <p:pRg st="9" end="9"/>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5538">
                                            <p:txEl>
                                              <p:pRg st="10" end="10"/>
                                            </p:txEl>
                                          </p:spTgt>
                                        </p:tgtEl>
                                        <p:attrNameLst>
                                          <p:attrName>style.visibility</p:attrName>
                                        </p:attrNameLst>
                                      </p:cBhvr>
                                      <p:to>
                                        <p:strVal val="visible"/>
                                      </p:to>
                                    </p:set>
                                    <p:anim calcmode="lin" valueType="num">
                                      <p:cBhvr additive="base">
                                        <p:cTn id="33" dur="500" fill="hold"/>
                                        <p:tgtEl>
                                          <p:spTgt spid="65538">
                                            <p:txEl>
                                              <p:pRg st="10" end="1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5538">
                                            <p:txEl>
                                              <p:pRg st="10" end="10"/>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5538">
                                            <p:txEl>
                                              <p:pRg st="12" end="12"/>
                                            </p:txEl>
                                          </p:spTgt>
                                        </p:tgtEl>
                                        <p:attrNameLst>
                                          <p:attrName>style.visibility</p:attrName>
                                        </p:attrNameLst>
                                      </p:cBhvr>
                                      <p:to>
                                        <p:strVal val="visible"/>
                                      </p:to>
                                    </p:set>
                                    <p:anim calcmode="lin" valueType="num">
                                      <p:cBhvr additive="base">
                                        <p:cTn id="37" dur="500" fill="hold"/>
                                        <p:tgtEl>
                                          <p:spTgt spid="65538">
                                            <p:txEl>
                                              <p:pRg st="12" end="1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538">
                                            <p:txEl>
                                              <p:pRg st="12" end="12"/>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5538">
                                            <p:txEl>
                                              <p:pRg st="14" end="14"/>
                                            </p:txEl>
                                          </p:spTgt>
                                        </p:tgtEl>
                                        <p:attrNameLst>
                                          <p:attrName>style.visibility</p:attrName>
                                        </p:attrNameLst>
                                      </p:cBhvr>
                                      <p:to>
                                        <p:strVal val="visible"/>
                                      </p:to>
                                    </p:set>
                                    <p:anim calcmode="lin" valueType="num">
                                      <p:cBhvr additive="base">
                                        <p:cTn id="41" dur="500" fill="hold"/>
                                        <p:tgtEl>
                                          <p:spTgt spid="65538">
                                            <p:txEl>
                                              <p:pRg st="14" end="1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5538">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304800"/>
            <a:ext cx="8229600" cy="1143000"/>
          </a:xfrm>
        </p:spPr>
        <p:txBody>
          <a:bodyPr>
            <a:normAutofit fontScale="90000"/>
          </a:bodyPr>
          <a:lstStyle/>
          <a:p>
            <a:r>
              <a:rPr lang="en-US" b="1" dirty="0" smtClean="0">
                <a:latin typeface="Calibri" charset="0"/>
                <a:ea typeface="MS PGothic" charset="0"/>
              </a:rPr>
              <a:t>Understanding </a:t>
            </a:r>
            <a:r>
              <a:rPr lang="en-US" b="1" dirty="0" smtClean="0">
                <a:solidFill>
                  <a:srgbClr val="B60202"/>
                </a:solidFill>
                <a:latin typeface="Calibri" charset="0"/>
                <a:ea typeface="MS PGothic" charset="0"/>
              </a:rPr>
              <a:t>Why</a:t>
            </a:r>
            <a:r>
              <a:rPr lang="en-US" b="1" dirty="0" smtClean="0">
                <a:latin typeface="Calibri" charset="0"/>
                <a:ea typeface="MS PGothic" charset="0"/>
              </a:rPr>
              <a:t> </a:t>
            </a:r>
            <a:br>
              <a:rPr lang="en-US" b="1" dirty="0" smtClean="0">
                <a:latin typeface="Calibri" charset="0"/>
                <a:ea typeface="MS PGothic" charset="0"/>
              </a:rPr>
            </a:br>
            <a:r>
              <a:rPr lang="en-US" b="1" dirty="0" smtClean="0">
                <a:latin typeface="Calibri" charset="0"/>
                <a:ea typeface="MS PGothic" charset="0"/>
              </a:rPr>
              <a:t>the </a:t>
            </a:r>
            <a:r>
              <a:rPr lang="en-US" b="1" dirty="0">
                <a:latin typeface="Calibri" charset="0"/>
                <a:ea typeface="MS PGothic" charset="0"/>
              </a:rPr>
              <a:t>Behavior Occurs</a:t>
            </a:r>
          </a:p>
        </p:txBody>
      </p:sp>
      <p:sp>
        <p:nvSpPr>
          <p:cNvPr id="39938" name="Rectangle 3"/>
          <p:cNvSpPr>
            <a:spLocks noGrp="1" noChangeArrowheads="1"/>
          </p:cNvSpPr>
          <p:nvPr>
            <p:ph type="body" idx="1"/>
          </p:nvPr>
        </p:nvSpPr>
        <p:spPr>
          <a:xfrm>
            <a:off x="457200" y="1981200"/>
            <a:ext cx="8229600" cy="4495800"/>
          </a:xfrm>
        </p:spPr>
        <p:txBody>
          <a:bodyPr>
            <a:normAutofit fontScale="92500" lnSpcReduction="10000"/>
          </a:bodyPr>
          <a:lstStyle/>
          <a:p>
            <a:r>
              <a:rPr lang="en-US" sz="2800" dirty="0">
                <a:latin typeface="Calibri" charset="0"/>
                <a:ea typeface="MS PGothic" charset="0"/>
              </a:rPr>
              <a:t>When understanding behavior, we want to learn what </a:t>
            </a:r>
            <a:r>
              <a:rPr lang="en-US" sz="2800" b="1" dirty="0">
                <a:solidFill>
                  <a:srgbClr val="B60202"/>
                </a:solidFill>
                <a:latin typeface="Calibri" charset="0"/>
                <a:ea typeface="MS PGothic" charset="0"/>
              </a:rPr>
              <a:t>FUNCTION</a:t>
            </a:r>
            <a:r>
              <a:rPr lang="en-US" sz="2800" dirty="0">
                <a:latin typeface="Calibri" charset="0"/>
                <a:ea typeface="MS PGothic" charset="0"/>
              </a:rPr>
              <a:t> (or purpose) the behavior is serving for the student (what is the </a:t>
            </a:r>
            <a:r>
              <a:rPr lang="en-US" sz="2800" b="1" dirty="0">
                <a:solidFill>
                  <a:srgbClr val="B60202"/>
                </a:solidFill>
                <a:latin typeface="Calibri" charset="0"/>
                <a:ea typeface="MS PGothic" charset="0"/>
              </a:rPr>
              <a:t>pay-off</a:t>
            </a:r>
            <a:r>
              <a:rPr lang="en-US" sz="2800" dirty="0">
                <a:solidFill>
                  <a:srgbClr val="B60202"/>
                </a:solidFill>
                <a:latin typeface="Calibri" charset="0"/>
                <a:ea typeface="MS PGothic" charset="0"/>
              </a:rPr>
              <a:t> </a:t>
            </a:r>
            <a:r>
              <a:rPr lang="en-US" sz="2800" dirty="0">
                <a:latin typeface="Calibri" charset="0"/>
                <a:ea typeface="MS PGothic" charset="0"/>
              </a:rPr>
              <a:t>for the </a:t>
            </a:r>
            <a:r>
              <a:rPr lang="en-US" sz="2800" dirty="0" smtClean="0">
                <a:latin typeface="Calibri" charset="0"/>
                <a:ea typeface="MS PGothic" charset="0"/>
              </a:rPr>
              <a:t>student or what </a:t>
            </a:r>
            <a:r>
              <a:rPr lang="en-US" sz="2800" b="1" dirty="0" smtClean="0">
                <a:solidFill>
                  <a:srgbClr val="B60202"/>
                </a:solidFill>
                <a:latin typeface="Calibri" charset="0"/>
                <a:ea typeface="MS PGothic" charset="0"/>
              </a:rPr>
              <a:t>maintains</a:t>
            </a:r>
            <a:r>
              <a:rPr lang="en-US" sz="2800" dirty="0" smtClean="0">
                <a:latin typeface="Calibri" charset="0"/>
                <a:ea typeface="MS PGothic" charset="0"/>
              </a:rPr>
              <a:t> that behavior?)</a:t>
            </a:r>
          </a:p>
          <a:p>
            <a:pPr marL="0" indent="0">
              <a:buNone/>
            </a:pPr>
            <a:endParaRPr lang="en-US" sz="1600" dirty="0">
              <a:latin typeface="Calibri" charset="0"/>
              <a:ea typeface="MS PGothic" charset="0"/>
            </a:endParaRPr>
          </a:p>
          <a:p>
            <a:r>
              <a:rPr lang="en-US" sz="2800" dirty="0">
                <a:latin typeface="Calibri" charset="0"/>
                <a:ea typeface="MS PGothic" charset="0"/>
              </a:rPr>
              <a:t>You need to understand from the </a:t>
            </a:r>
            <a:r>
              <a:rPr lang="en-US" sz="2800" b="1" dirty="0">
                <a:latin typeface="Calibri" charset="0"/>
                <a:ea typeface="MS PGothic" charset="0"/>
              </a:rPr>
              <a:t>student</a:t>
            </a:r>
            <a:r>
              <a:rPr lang="ja-JP" altLang="en-US" sz="2800" b="1" dirty="0">
                <a:latin typeface="Calibri" charset="0"/>
                <a:ea typeface="MS PGothic" charset="0"/>
              </a:rPr>
              <a:t>’</a:t>
            </a:r>
            <a:r>
              <a:rPr lang="en-US" altLang="ja-JP" sz="2800" b="1" dirty="0">
                <a:latin typeface="Calibri" charset="0"/>
                <a:ea typeface="MS PGothic" charset="0"/>
              </a:rPr>
              <a:t>s perspective</a:t>
            </a:r>
            <a:r>
              <a:rPr lang="en-US" altLang="ja-JP" sz="2800" dirty="0" smtClean="0">
                <a:latin typeface="Calibri" charset="0"/>
                <a:ea typeface="MS PGothic" charset="0"/>
              </a:rPr>
              <a:t>…</a:t>
            </a:r>
          </a:p>
          <a:p>
            <a:pPr marL="0" indent="0">
              <a:buNone/>
            </a:pPr>
            <a:endParaRPr lang="en-US" altLang="ja-JP" sz="1000" dirty="0">
              <a:latin typeface="Calibri" charset="0"/>
              <a:ea typeface="MS PGothic" charset="0"/>
            </a:endParaRPr>
          </a:p>
          <a:p>
            <a:pPr lvl="1"/>
            <a:r>
              <a:rPr lang="en-US" sz="2400" dirty="0">
                <a:latin typeface="Calibri" charset="0"/>
                <a:ea typeface="MS PGothic" charset="0"/>
              </a:rPr>
              <a:t>What are they getting (or trying to get) from engaging in this </a:t>
            </a:r>
            <a:r>
              <a:rPr lang="en-US" sz="2400" dirty="0" smtClean="0">
                <a:latin typeface="Calibri" charset="0"/>
                <a:ea typeface="MS PGothic" charset="0"/>
              </a:rPr>
              <a:t>behavior</a:t>
            </a:r>
          </a:p>
          <a:p>
            <a:pPr marL="457200" lvl="1" indent="0">
              <a:buNone/>
            </a:pPr>
            <a:endParaRPr lang="en-US" sz="1000" dirty="0">
              <a:latin typeface="Calibri" charset="0"/>
              <a:ea typeface="MS PGothic" charset="0"/>
            </a:endParaRPr>
          </a:p>
          <a:p>
            <a:pPr lvl="1"/>
            <a:r>
              <a:rPr lang="en-US" sz="2400" dirty="0">
                <a:latin typeface="Calibri" charset="0"/>
                <a:ea typeface="MS PGothic" charset="0"/>
              </a:rPr>
              <a:t>What is the most important thing that the student wants to gain (or avoid) by using this behavior</a:t>
            </a:r>
          </a:p>
        </p:txBody>
      </p:sp>
    </p:spTree>
    <p:extLst>
      <p:ext uri="{BB962C8B-B14F-4D97-AF65-F5344CB8AC3E}">
        <p14:creationId xmlns:p14="http://schemas.microsoft.com/office/powerpoint/2010/main" val="2380998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228600"/>
            <a:ext cx="8229600" cy="1143000"/>
          </a:xfrm>
        </p:spPr>
        <p:txBody>
          <a:bodyPr>
            <a:normAutofit fontScale="90000"/>
          </a:bodyPr>
          <a:lstStyle/>
          <a:p>
            <a:r>
              <a:rPr lang="en-US" b="1" dirty="0">
                <a:latin typeface="Calibri" charset="0"/>
                <a:ea typeface="MS PGothic" charset="0"/>
              </a:rPr>
              <a:t>Understanding </a:t>
            </a:r>
            <a:r>
              <a:rPr lang="en-US" b="1" dirty="0">
                <a:solidFill>
                  <a:srgbClr val="B60202"/>
                </a:solidFill>
                <a:latin typeface="Calibri" charset="0"/>
                <a:ea typeface="MS PGothic" charset="0"/>
              </a:rPr>
              <a:t>FUNCTION: </a:t>
            </a:r>
            <a:r>
              <a:rPr lang="en-US" b="1" dirty="0">
                <a:latin typeface="Calibri" charset="0"/>
                <a:ea typeface="MS PGothic" charset="0"/>
              </a:rPr>
              <a:t>WHY? What </a:t>
            </a:r>
            <a:r>
              <a:rPr lang="en-US" b="1" dirty="0" smtClean="0">
                <a:latin typeface="Calibri" charset="0"/>
                <a:ea typeface="MS PGothic" charset="0"/>
              </a:rPr>
              <a:t>maintains the behavior?</a:t>
            </a:r>
            <a:endParaRPr lang="en-US" b="1" dirty="0">
              <a:latin typeface="Calibri" charset="0"/>
              <a:ea typeface="MS PGothic" charset="0"/>
            </a:endParaRPr>
          </a:p>
        </p:txBody>
      </p:sp>
      <p:sp>
        <p:nvSpPr>
          <p:cNvPr id="43010" name="Content Placeholder 2"/>
          <p:cNvSpPr>
            <a:spLocks noGrp="1"/>
          </p:cNvSpPr>
          <p:nvPr>
            <p:ph idx="1"/>
          </p:nvPr>
        </p:nvSpPr>
        <p:spPr>
          <a:xfrm>
            <a:off x="609600" y="1524000"/>
            <a:ext cx="8305800" cy="5181600"/>
          </a:xfrm>
        </p:spPr>
        <p:txBody>
          <a:bodyPr/>
          <a:lstStyle/>
          <a:p>
            <a:pPr eaLnBrk="1" hangingPunct="1">
              <a:buFont typeface="Arial" charset="0"/>
              <a:buNone/>
            </a:pPr>
            <a:r>
              <a:rPr lang="en-US" sz="3000" dirty="0">
                <a:latin typeface="Calibri" charset="0"/>
                <a:ea typeface="MS PGothic" charset="0"/>
              </a:rPr>
              <a:t>Use information about the routine, antecedent, behavior, &amp; consequence to determine that the function of the behavior is either to:</a:t>
            </a:r>
          </a:p>
          <a:p>
            <a:pPr eaLnBrk="1" hangingPunct="1">
              <a:buFont typeface="Arial" charset="0"/>
              <a:buNone/>
            </a:pPr>
            <a:r>
              <a:rPr lang="en-US" dirty="0">
                <a:latin typeface="Calibri" charset="0"/>
                <a:ea typeface="MS PGothic" charset="0"/>
              </a:rPr>
              <a:t>		</a:t>
            </a:r>
            <a:r>
              <a:rPr lang="en-US" sz="2800" dirty="0">
                <a:latin typeface="Calibri" charset="0"/>
                <a:ea typeface="MS PGothic" charset="0"/>
              </a:rPr>
              <a:t>-Get or Avoid something in the environment</a:t>
            </a:r>
          </a:p>
          <a:p>
            <a:pPr eaLnBrk="1" hangingPunct="1">
              <a:buFont typeface="Arial" charset="0"/>
              <a:buNone/>
            </a:pPr>
            <a:r>
              <a:rPr lang="en-US" dirty="0">
                <a:latin typeface="Calibri" charset="0"/>
                <a:ea typeface="MS PGothic" charset="0"/>
              </a:rPr>
              <a:t>Routine: During ________________</a:t>
            </a:r>
          </a:p>
          <a:p>
            <a:pPr eaLnBrk="1" hangingPunct="1">
              <a:buFont typeface="Arial" charset="0"/>
              <a:buNone/>
            </a:pPr>
            <a:endParaRPr lang="en-US" dirty="0">
              <a:latin typeface="Calibri" charset="0"/>
              <a:ea typeface="MS PGothic" charset="0"/>
            </a:endParaRPr>
          </a:p>
          <a:p>
            <a:pPr>
              <a:buFont typeface="Arial" charset="0"/>
              <a:buNone/>
            </a:pPr>
            <a:endParaRPr lang="en-US" dirty="0">
              <a:latin typeface="Calibri" charset="0"/>
              <a:ea typeface="MS PGothic" charset="0"/>
            </a:endParaRPr>
          </a:p>
        </p:txBody>
      </p:sp>
      <p:sp>
        <p:nvSpPr>
          <p:cNvPr id="6" name="Rectangle 5"/>
          <p:cNvSpPr>
            <a:spLocks noChangeArrowheads="1"/>
          </p:cNvSpPr>
          <p:nvPr/>
        </p:nvSpPr>
        <p:spPr bwMode="auto">
          <a:xfrm>
            <a:off x="609600" y="4343400"/>
            <a:ext cx="2286000" cy="1676400"/>
          </a:xfrm>
          <a:prstGeom prst="rect">
            <a:avLst/>
          </a:prstGeom>
          <a:solidFill>
            <a:schemeClr val="bg1"/>
          </a:solidFill>
          <a:ln w="25400" algn="ctr">
            <a:solidFill>
              <a:schemeClr val="tx1"/>
            </a:solidFill>
            <a:miter lim="800000"/>
            <a:headEnd/>
            <a:tailEnd/>
          </a:ln>
        </p:spPr>
        <p:txBody>
          <a:bodyPr anchor="ctr"/>
          <a:lstStyle/>
          <a:p>
            <a:pPr algn="ctr">
              <a:defRPr/>
            </a:pPr>
            <a:r>
              <a:rPr lang="en-US" sz="1800" dirty="0">
                <a:solidFill>
                  <a:schemeClr val="dk1"/>
                </a:solidFill>
                <a:latin typeface="+mn-lt"/>
                <a:ea typeface="+mn-ea"/>
                <a:cs typeface="+mn-cs"/>
              </a:rPr>
              <a:t>Antecedent/Trigger: </a:t>
            </a:r>
          </a:p>
          <a:p>
            <a:pPr algn="ctr">
              <a:defRPr/>
            </a:pPr>
            <a:r>
              <a:rPr lang="en-US" sz="1800" dirty="0">
                <a:solidFill>
                  <a:schemeClr val="dk1"/>
                </a:solidFill>
                <a:latin typeface="+mn-lt"/>
                <a:ea typeface="+mn-ea"/>
                <a:cs typeface="+mn-cs"/>
              </a:rPr>
              <a:t>When _________</a:t>
            </a:r>
          </a:p>
        </p:txBody>
      </p:sp>
      <p:sp>
        <p:nvSpPr>
          <p:cNvPr id="8" name="Rectangle 7"/>
          <p:cNvSpPr>
            <a:spLocks noChangeArrowheads="1"/>
          </p:cNvSpPr>
          <p:nvPr/>
        </p:nvSpPr>
        <p:spPr bwMode="auto">
          <a:xfrm>
            <a:off x="3505200" y="4343400"/>
            <a:ext cx="2286000" cy="1676400"/>
          </a:xfrm>
          <a:prstGeom prst="rect">
            <a:avLst/>
          </a:prstGeom>
          <a:solidFill>
            <a:schemeClr val="bg1"/>
          </a:solidFill>
          <a:ln w="25400" algn="ctr">
            <a:solidFill>
              <a:schemeClr val="tx1"/>
            </a:solidFill>
            <a:miter lim="800000"/>
            <a:headEnd/>
            <a:tailEnd/>
          </a:ln>
        </p:spPr>
        <p:txBody>
          <a:bodyPr anchor="ctr"/>
          <a:lstStyle/>
          <a:p>
            <a:pPr algn="ctr">
              <a:defRPr/>
            </a:pPr>
            <a:r>
              <a:rPr lang="en-US" sz="1800" dirty="0">
                <a:solidFill>
                  <a:schemeClr val="dk1"/>
                </a:solidFill>
                <a:latin typeface="+mn-lt"/>
                <a:ea typeface="+mn-ea"/>
                <a:cs typeface="+mn-cs"/>
              </a:rPr>
              <a:t>Behavior: </a:t>
            </a:r>
          </a:p>
          <a:p>
            <a:pPr algn="ctr">
              <a:defRPr/>
            </a:pPr>
            <a:r>
              <a:rPr lang="en-US" sz="1800" dirty="0">
                <a:solidFill>
                  <a:schemeClr val="dk1"/>
                </a:solidFill>
                <a:latin typeface="+mn-lt"/>
                <a:ea typeface="+mn-ea"/>
                <a:cs typeface="+mn-cs"/>
              </a:rPr>
              <a:t>Student does _________</a:t>
            </a:r>
          </a:p>
        </p:txBody>
      </p:sp>
      <p:sp>
        <p:nvSpPr>
          <p:cNvPr id="43013" name="Rectangle 8"/>
          <p:cNvSpPr>
            <a:spLocks noChangeArrowheads="1"/>
          </p:cNvSpPr>
          <p:nvPr/>
        </p:nvSpPr>
        <p:spPr bwMode="auto">
          <a:xfrm>
            <a:off x="6248400" y="4267200"/>
            <a:ext cx="2667000" cy="2362200"/>
          </a:xfrm>
          <a:prstGeom prst="rect">
            <a:avLst/>
          </a:prstGeom>
          <a:solidFill>
            <a:schemeClr val="bg1"/>
          </a:solidFill>
          <a:ln w="25400">
            <a:solidFill>
              <a:schemeClr val="tx1"/>
            </a:solidFill>
            <a:miter lim="800000"/>
            <a:headEnd/>
            <a:tailEnd/>
          </a:ln>
        </p:spPr>
        <p:txBody>
          <a:bodyPr anchor="ctr"/>
          <a:lstStyle/>
          <a:p>
            <a:pPr algn="ctr"/>
            <a:r>
              <a:rPr lang="en-US" sz="1800" dirty="0">
                <a:solidFill>
                  <a:srgbClr val="000000"/>
                </a:solidFill>
                <a:latin typeface="Calibri" charset="0"/>
              </a:rPr>
              <a:t>Consequence/</a:t>
            </a:r>
            <a:r>
              <a:rPr lang="en-US" sz="1800" dirty="0" smtClean="0">
                <a:solidFill>
                  <a:srgbClr val="000000"/>
                </a:solidFill>
                <a:latin typeface="Calibri" charset="0"/>
              </a:rPr>
              <a:t>Outcome</a:t>
            </a:r>
            <a:r>
              <a:rPr lang="en-US" sz="1800" dirty="0">
                <a:solidFill>
                  <a:srgbClr val="000000"/>
                </a:solidFill>
                <a:latin typeface="Calibri" charset="0"/>
              </a:rPr>
              <a:t>: </a:t>
            </a:r>
          </a:p>
          <a:p>
            <a:pPr algn="ctr"/>
            <a:r>
              <a:rPr lang="en-US" sz="1800" dirty="0">
                <a:solidFill>
                  <a:srgbClr val="000000"/>
                </a:solidFill>
                <a:latin typeface="Calibri" charset="0"/>
              </a:rPr>
              <a:t>and as a result… __________</a:t>
            </a:r>
          </a:p>
          <a:p>
            <a:pPr algn="ctr"/>
            <a:endParaRPr lang="en-US" sz="1800" dirty="0">
              <a:solidFill>
                <a:srgbClr val="000000"/>
              </a:solidFill>
              <a:latin typeface="Calibri" charset="0"/>
            </a:endParaRPr>
          </a:p>
          <a:p>
            <a:pPr algn="ctr"/>
            <a:endParaRPr lang="en-US" sz="1800" dirty="0">
              <a:solidFill>
                <a:srgbClr val="000000"/>
              </a:solidFill>
              <a:latin typeface="Calibri" charset="0"/>
            </a:endParaRPr>
          </a:p>
          <a:p>
            <a:pPr algn="ctr"/>
            <a:r>
              <a:rPr lang="en-US" sz="1800" dirty="0">
                <a:solidFill>
                  <a:srgbClr val="000000"/>
                </a:solidFill>
                <a:latin typeface="Calibri" charset="0"/>
              </a:rPr>
              <a:t>Therefore, the function of the behavior is to:  get/avoid ____________</a:t>
            </a:r>
          </a:p>
        </p:txBody>
      </p:sp>
      <p:sp>
        <p:nvSpPr>
          <p:cNvPr id="10" name="Right Arrow 9"/>
          <p:cNvSpPr/>
          <p:nvPr/>
        </p:nvSpPr>
        <p:spPr>
          <a:xfrm>
            <a:off x="2895600" y="50292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 name="Right Arrow 10"/>
          <p:cNvSpPr/>
          <p:nvPr/>
        </p:nvSpPr>
        <p:spPr>
          <a:xfrm>
            <a:off x="5715000" y="50292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 name="Rectangle 11"/>
          <p:cNvSpPr>
            <a:spLocks noChangeArrowheads="1"/>
          </p:cNvSpPr>
          <p:nvPr/>
        </p:nvSpPr>
        <p:spPr bwMode="auto">
          <a:xfrm>
            <a:off x="609600" y="3657600"/>
            <a:ext cx="6324600" cy="609600"/>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a:solidFill>
                <a:schemeClr val="lt1"/>
              </a:solidFill>
              <a:latin typeface="+mn-lt"/>
              <a:ea typeface="+mn-ea"/>
              <a:cs typeface="+mn-cs"/>
            </a:endParaRPr>
          </a:p>
        </p:txBody>
      </p:sp>
      <p:sp>
        <p:nvSpPr>
          <p:cNvPr id="13" name="Oval 12"/>
          <p:cNvSpPr/>
          <p:nvPr/>
        </p:nvSpPr>
        <p:spPr>
          <a:xfrm>
            <a:off x="1371600" y="2971800"/>
            <a:ext cx="6934200" cy="762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15" name="Straight Arrow Connector 14"/>
          <p:cNvCxnSpPr/>
          <p:nvPr/>
        </p:nvCxnSpPr>
        <p:spPr>
          <a:xfrm rot="5400000">
            <a:off x="6972300" y="4381500"/>
            <a:ext cx="2133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867400" y="5334000"/>
            <a:ext cx="3276600" cy="1371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3477881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304800"/>
            <a:ext cx="8229600" cy="1143000"/>
          </a:xfrm>
        </p:spPr>
        <p:txBody>
          <a:bodyPr>
            <a:normAutofit fontScale="90000"/>
          </a:bodyPr>
          <a:lstStyle/>
          <a:p>
            <a:r>
              <a:rPr lang="en-US" b="1" dirty="0">
                <a:latin typeface="Calibri" charset="0"/>
                <a:ea typeface="MS PGothic" charset="0"/>
              </a:rPr>
              <a:t>What is the Function </a:t>
            </a:r>
            <a:r>
              <a:rPr lang="en-US" b="1" dirty="0" smtClean="0">
                <a:latin typeface="Calibri" charset="0"/>
                <a:ea typeface="MS PGothic" charset="0"/>
              </a:rPr>
              <a:t/>
            </a:r>
            <a:br>
              <a:rPr lang="en-US" b="1" dirty="0" smtClean="0">
                <a:latin typeface="Calibri" charset="0"/>
                <a:ea typeface="MS PGothic" charset="0"/>
              </a:rPr>
            </a:br>
            <a:r>
              <a:rPr lang="en-US" b="1" dirty="0" smtClean="0">
                <a:latin typeface="Calibri" charset="0"/>
                <a:ea typeface="MS PGothic" charset="0"/>
              </a:rPr>
              <a:t>of Jane’</a:t>
            </a:r>
            <a:r>
              <a:rPr lang="en-US" altLang="ja-JP" b="1" dirty="0" smtClean="0">
                <a:latin typeface="Calibri" charset="0"/>
                <a:ea typeface="MS PGothic" charset="0"/>
              </a:rPr>
              <a:t>s </a:t>
            </a:r>
            <a:r>
              <a:rPr lang="en-US" altLang="ja-JP" b="1" dirty="0">
                <a:latin typeface="Calibri" charset="0"/>
                <a:ea typeface="MS PGothic" charset="0"/>
              </a:rPr>
              <a:t>Behavior?</a:t>
            </a:r>
            <a:endParaRPr lang="en-US" b="1" dirty="0">
              <a:latin typeface="Calibri" charset="0"/>
              <a:ea typeface="MS PGothic" charset="0"/>
            </a:endParaRPr>
          </a:p>
        </p:txBody>
      </p:sp>
      <p:sp>
        <p:nvSpPr>
          <p:cNvPr id="46082" name="Content Placeholder 2"/>
          <p:cNvSpPr>
            <a:spLocks noGrp="1"/>
          </p:cNvSpPr>
          <p:nvPr>
            <p:ph idx="1"/>
          </p:nvPr>
        </p:nvSpPr>
        <p:spPr>
          <a:xfrm>
            <a:off x="457200" y="2085362"/>
            <a:ext cx="8229600" cy="4265515"/>
          </a:xfrm>
        </p:spPr>
        <p:txBody>
          <a:bodyPr>
            <a:normAutofit fontScale="92500" lnSpcReduction="10000"/>
          </a:bodyPr>
          <a:lstStyle/>
          <a:p>
            <a:pPr>
              <a:buFont typeface="Arial" charset="0"/>
              <a:buNone/>
            </a:pPr>
            <a:r>
              <a:rPr lang="en-US" sz="2800" dirty="0" smtClean="0">
                <a:latin typeface="Calibri" charset="0"/>
                <a:ea typeface="MS PGothic" charset="0"/>
              </a:rPr>
              <a:t>Jane</a:t>
            </a:r>
            <a:r>
              <a:rPr lang="en-US" sz="2800" dirty="0">
                <a:latin typeface="Calibri" charset="0"/>
                <a:ea typeface="MS PGothic" charset="0"/>
              </a:rPr>
              <a:t>, a fifth grade student, was referred for disruptive behavior to the student support team by her teacher, Mrs. O</a:t>
            </a:r>
            <a:r>
              <a:rPr lang="ja-JP" altLang="en-US" sz="2800" dirty="0">
                <a:latin typeface="Calibri" charset="0"/>
                <a:ea typeface="MS PGothic" charset="0"/>
              </a:rPr>
              <a:t>’</a:t>
            </a:r>
            <a:r>
              <a:rPr lang="en-US" altLang="ja-JP" sz="2800" dirty="0">
                <a:latin typeface="Calibri" charset="0"/>
                <a:ea typeface="MS PGothic" charset="0"/>
              </a:rPr>
              <a:t>Neil. </a:t>
            </a:r>
            <a:endParaRPr lang="en-US" altLang="ja-JP" sz="2800" dirty="0" smtClean="0">
              <a:latin typeface="Calibri" charset="0"/>
              <a:ea typeface="MS PGothic" charset="0"/>
            </a:endParaRPr>
          </a:p>
          <a:p>
            <a:pPr>
              <a:buFont typeface="Arial" charset="0"/>
              <a:buNone/>
            </a:pPr>
            <a:endParaRPr lang="en-US" altLang="ja-JP" sz="1100" dirty="0" smtClean="0">
              <a:latin typeface="Calibri" charset="0"/>
              <a:ea typeface="MS PGothic" charset="0"/>
            </a:endParaRPr>
          </a:p>
          <a:p>
            <a:pPr>
              <a:buFont typeface="Arial" charset="0"/>
              <a:buNone/>
            </a:pPr>
            <a:r>
              <a:rPr lang="en-US" altLang="ja-JP" sz="2800" dirty="0" smtClean="0">
                <a:latin typeface="Calibri" charset="0"/>
                <a:ea typeface="MS PGothic" charset="0"/>
              </a:rPr>
              <a:t>After </a:t>
            </a:r>
            <a:r>
              <a:rPr lang="en-US" altLang="ja-JP" sz="2800" dirty="0">
                <a:latin typeface="Calibri" charset="0"/>
                <a:ea typeface="MS PGothic" charset="0"/>
              </a:rPr>
              <a:t>interviewing Mrs. O</a:t>
            </a:r>
            <a:r>
              <a:rPr lang="ja-JP" altLang="en-US" sz="2800" dirty="0">
                <a:latin typeface="Calibri" charset="0"/>
                <a:ea typeface="MS PGothic" charset="0"/>
              </a:rPr>
              <a:t>’</a:t>
            </a:r>
            <a:r>
              <a:rPr lang="en-US" altLang="ja-JP" sz="2800" dirty="0">
                <a:latin typeface="Calibri" charset="0"/>
                <a:ea typeface="MS PGothic" charset="0"/>
              </a:rPr>
              <a:t>Neil and conducting several observations of Jane in the classroom, the team determined that during transitions (from lunch, recess, dismissal) in the hallway when staff are present, she shouts profanities. </a:t>
            </a:r>
            <a:endParaRPr lang="en-US" altLang="ja-JP" sz="2800" dirty="0" smtClean="0">
              <a:latin typeface="Calibri" charset="0"/>
              <a:ea typeface="MS PGothic" charset="0"/>
            </a:endParaRPr>
          </a:p>
          <a:p>
            <a:pPr>
              <a:buFont typeface="Arial" charset="0"/>
              <a:buNone/>
            </a:pPr>
            <a:endParaRPr lang="en-US" altLang="ja-JP" sz="1100" dirty="0" smtClean="0">
              <a:latin typeface="Calibri" charset="0"/>
              <a:ea typeface="MS PGothic" charset="0"/>
            </a:endParaRPr>
          </a:p>
          <a:p>
            <a:pPr>
              <a:buFont typeface="Arial" charset="0"/>
              <a:buNone/>
            </a:pPr>
            <a:r>
              <a:rPr lang="en-US" altLang="ja-JP" sz="2800" dirty="0" smtClean="0">
                <a:latin typeface="Calibri" charset="0"/>
                <a:ea typeface="MS PGothic" charset="0"/>
              </a:rPr>
              <a:t>Then</a:t>
            </a:r>
            <a:r>
              <a:rPr lang="en-US" altLang="ja-JP" sz="2800" dirty="0">
                <a:latin typeface="Calibri" charset="0"/>
                <a:ea typeface="MS PGothic" charset="0"/>
              </a:rPr>
              <a:t>, adults spend time talking with her about her behavior. </a:t>
            </a:r>
          </a:p>
          <a:p>
            <a:pPr>
              <a:buFont typeface="Arial" charset="0"/>
              <a:buNone/>
            </a:pPr>
            <a:endParaRPr lang="en-US" sz="2800" dirty="0">
              <a:latin typeface="Calibri" charset="0"/>
              <a:ea typeface="MS PGothic" charset="0"/>
            </a:endParaRPr>
          </a:p>
          <a:p>
            <a:pPr>
              <a:buFont typeface="Arial" charset="0"/>
              <a:buNone/>
            </a:pPr>
            <a:endParaRPr lang="en-US" sz="2800" dirty="0">
              <a:latin typeface="Calibri" charset="0"/>
              <a:ea typeface="MS PGothic" charset="0"/>
            </a:endParaRPr>
          </a:p>
        </p:txBody>
      </p:sp>
    </p:spTree>
    <p:extLst>
      <p:ext uri="{BB962C8B-B14F-4D97-AF65-F5344CB8AC3E}">
        <p14:creationId xmlns:p14="http://schemas.microsoft.com/office/powerpoint/2010/main" val="373059980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457200" y="304800"/>
            <a:ext cx="8229600" cy="1143000"/>
          </a:xfrm>
        </p:spPr>
        <p:txBody>
          <a:bodyPr/>
          <a:lstStyle/>
          <a:p>
            <a:r>
              <a:rPr lang="en-US" b="1" dirty="0" smtClean="0">
                <a:latin typeface="Calibri" charset="0"/>
                <a:ea typeface="MS PGothic" charset="0"/>
              </a:rPr>
              <a:t>Jane</a:t>
            </a:r>
            <a:r>
              <a:rPr lang="en-US" b="1" dirty="0" smtClean="0">
                <a:latin typeface="Calibri" charset="0"/>
                <a:ea typeface="MS PGothic" charset="0"/>
              </a:rPr>
              <a:t>’</a:t>
            </a:r>
            <a:r>
              <a:rPr lang="en-US" altLang="ja-JP" b="1" dirty="0" smtClean="0">
                <a:latin typeface="Calibri" charset="0"/>
                <a:ea typeface="MS PGothic" charset="0"/>
              </a:rPr>
              <a:t>s </a:t>
            </a:r>
            <a:r>
              <a:rPr lang="en-US" altLang="ja-JP" b="1" dirty="0" smtClean="0">
                <a:latin typeface="Calibri" charset="0"/>
                <a:ea typeface="MS PGothic" charset="0"/>
              </a:rPr>
              <a:t>Summary </a:t>
            </a:r>
            <a:r>
              <a:rPr lang="en-US" altLang="ja-JP" b="1" dirty="0">
                <a:latin typeface="Calibri" charset="0"/>
                <a:ea typeface="MS PGothic" charset="0"/>
              </a:rPr>
              <a:t>Statement</a:t>
            </a:r>
            <a:endParaRPr lang="en-US" b="1" dirty="0">
              <a:latin typeface="Calibri" charset="0"/>
              <a:ea typeface="MS PGothic" charset="0"/>
            </a:endParaRPr>
          </a:p>
        </p:txBody>
      </p:sp>
      <p:sp>
        <p:nvSpPr>
          <p:cNvPr id="47106" name="Content Placeholder 2"/>
          <p:cNvSpPr>
            <a:spLocks noGrp="1"/>
          </p:cNvSpPr>
          <p:nvPr>
            <p:ph idx="4294967295"/>
          </p:nvPr>
        </p:nvSpPr>
        <p:spPr>
          <a:xfrm>
            <a:off x="533400" y="1295400"/>
            <a:ext cx="8305800" cy="5181600"/>
          </a:xfrm>
        </p:spPr>
        <p:txBody>
          <a:bodyPr/>
          <a:lstStyle/>
          <a:p>
            <a:pPr eaLnBrk="1" hangingPunct="1">
              <a:buFont typeface="Arial" charset="0"/>
              <a:buNone/>
            </a:pPr>
            <a:endParaRPr lang="en-US">
              <a:latin typeface="Calibri" charset="0"/>
              <a:ea typeface="MS PGothic" charset="0"/>
            </a:endParaRPr>
          </a:p>
          <a:p>
            <a:pPr eaLnBrk="1" hangingPunct="1">
              <a:buFont typeface="Arial" charset="0"/>
              <a:buNone/>
            </a:pPr>
            <a:endParaRPr lang="en-US">
              <a:latin typeface="Calibri" charset="0"/>
              <a:ea typeface="MS PGothic" charset="0"/>
            </a:endParaRPr>
          </a:p>
          <a:p>
            <a:pPr eaLnBrk="1" hangingPunct="1">
              <a:buFont typeface="Arial" charset="0"/>
              <a:buNone/>
            </a:pPr>
            <a:endParaRPr lang="en-US">
              <a:latin typeface="Calibri" charset="0"/>
              <a:ea typeface="MS PGothic" charset="0"/>
            </a:endParaRPr>
          </a:p>
          <a:p>
            <a:pPr>
              <a:buFont typeface="Arial" charset="0"/>
              <a:buNone/>
            </a:pPr>
            <a:endParaRPr lang="en-US">
              <a:latin typeface="Calibri" charset="0"/>
              <a:ea typeface="MS PGothic" charset="0"/>
            </a:endParaRPr>
          </a:p>
        </p:txBody>
      </p:sp>
      <p:sp>
        <p:nvSpPr>
          <p:cNvPr id="47107" name="Rectangle 5"/>
          <p:cNvSpPr>
            <a:spLocks noChangeArrowheads="1"/>
          </p:cNvSpPr>
          <p:nvPr/>
        </p:nvSpPr>
        <p:spPr bwMode="auto">
          <a:xfrm>
            <a:off x="609600" y="3200400"/>
            <a:ext cx="2286000" cy="1676400"/>
          </a:xfrm>
          <a:prstGeom prst="rect">
            <a:avLst/>
          </a:prstGeom>
          <a:solidFill>
            <a:schemeClr val="bg1"/>
          </a:solidFill>
          <a:ln w="25400">
            <a:solidFill>
              <a:schemeClr val="tx1"/>
            </a:solidFill>
            <a:miter lim="800000"/>
            <a:headEnd/>
            <a:tailEnd/>
          </a:ln>
        </p:spPr>
        <p:txBody>
          <a:bodyPr anchorCtr="1"/>
          <a:lstStyle/>
          <a:p>
            <a:pPr algn="ctr"/>
            <a:r>
              <a:rPr lang="en-US" sz="1800">
                <a:solidFill>
                  <a:srgbClr val="000000"/>
                </a:solidFill>
                <a:latin typeface="Calibri" charset="0"/>
              </a:rPr>
              <a:t>Antecedent/Trigger: </a:t>
            </a:r>
          </a:p>
          <a:p>
            <a:pPr algn="ctr"/>
            <a:r>
              <a:rPr lang="en-US" sz="1800">
                <a:solidFill>
                  <a:srgbClr val="000000"/>
                </a:solidFill>
                <a:latin typeface="Calibri" charset="0"/>
              </a:rPr>
              <a:t>When ..</a:t>
            </a:r>
          </a:p>
          <a:p>
            <a:pPr algn="ctr"/>
            <a:endParaRPr lang="en-US" sz="1800" b="1">
              <a:solidFill>
                <a:srgbClr val="FF0000"/>
              </a:solidFill>
              <a:latin typeface="Calibri" charset="0"/>
            </a:endParaRPr>
          </a:p>
        </p:txBody>
      </p:sp>
      <p:sp>
        <p:nvSpPr>
          <p:cNvPr id="47108" name="Rectangle 7"/>
          <p:cNvSpPr>
            <a:spLocks noChangeArrowheads="1"/>
          </p:cNvSpPr>
          <p:nvPr/>
        </p:nvSpPr>
        <p:spPr bwMode="auto">
          <a:xfrm>
            <a:off x="3505200" y="3200400"/>
            <a:ext cx="2286000" cy="1676400"/>
          </a:xfrm>
          <a:prstGeom prst="rect">
            <a:avLst/>
          </a:prstGeom>
          <a:solidFill>
            <a:schemeClr val="bg1"/>
          </a:solidFill>
          <a:ln w="25400">
            <a:solidFill>
              <a:schemeClr val="tx1"/>
            </a:solidFill>
            <a:miter lim="800000"/>
            <a:headEnd/>
            <a:tailEnd/>
          </a:ln>
        </p:spPr>
        <p:txBody>
          <a:bodyPr anchorCtr="1"/>
          <a:lstStyle/>
          <a:p>
            <a:pPr algn="ctr"/>
            <a:r>
              <a:rPr lang="en-US" sz="1800">
                <a:solidFill>
                  <a:srgbClr val="000000"/>
                </a:solidFill>
                <a:latin typeface="Calibri" charset="0"/>
              </a:rPr>
              <a:t>Behavior: </a:t>
            </a:r>
          </a:p>
          <a:p>
            <a:pPr algn="ctr"/>
            <a:r>
              <a:rPr lang="en-US" sz="1800">
                <a:solidFill>
                  <a:srgbClr val="000000"/>
                </a:solidFill>
                <a:latin typeface="Calibri" charset="0"/>
              </a:rPr>
              <a:t>Student..</a:t>
            </a:r>
            <a:endParaRPr lang="en-US" sz="1800" b="1">
              <a:solidFill>
                <a:srgbClr val="FF0000"/>
              </a:solidFill>
              <a:latin typeface="Calibri" charset="0"/>
            </a:endParaRPr>
          </a:p>
        </p:txBody>
      </p:sp>
      <p:sp>
        <p:nvSpPr>
          <p:cNvPr id="47109" name="Rectangle 8"/>
          <p:cNvSpPr>
            <a:spLocks noChangeArrowheads="1"/>
          </p:cNvSpPr>
          <p:nvPr/>
        </p:nvSpPr>
        <p:spPr bwMode="auto">
          <a:xfrm>
            <a:off x="6172200" y="3200400"/>
            <a:ext cx="2667000" cy="3048000"/>
          </a:xfrm>
          <a:prstGeom prst="rect">
            <a:avLst/>
          </a:prstGeom>
          <a:solidFill>
            <a:schemeClr val="bg1"/>
          </a:solidFill>
          <a:ln w="25400">
            <a:solidFill>
              <a:schemeClr val="tx1"/>
            </a:solidFill>
            <a:miter lim="800000"/>
            <a:headEnd/>
            <a:tailEnd/>
          </a:ln>
        </p:spPr>
        <p:txBody>
          <a:bodyPr anchorCtr="1"/>
          <a:lstStyle/>
          <a:p>
            <a:pPr algn="ctr"/>
            <a:r>
              <a:rPr lang="en-US" sz="1800">
                <a:solidFill>
                  <a:srgbClr val="000000"/>
                </a:solidFill>
                <a:latin typeface="Calibri" charset="0"/>
              </a:rPr>
              <a:t>Consequence/Outcome: and as a result...</a:t>
            </a:r>
          </a:p>
          <a:p>
            <a:pPr algn="ctr"/>
            <a:endParaRPr lang="en-US" sz="1800">
              <a:solidFill>
                <a:srgbClr val="000000"/>
              </a:solidFill>
              <a:latin typeface="Calibri" charset="0"/>
            </a:endParaRPr>
          </a:p>
          <a:p>
            <a:pPr algn="ctr"/>
            <a:endParaRPr lang="en-US" sz="1800" b="1">
              <a:solidFill>
                <a:srgbClr val="FF0000"/>
              </a:solidFill>
              <a:latin typeface="Calibri" charset="0"/>
            </a:endParaRPr>
          </a:p>
          <a:p>
            <a:pPr algn="ctr"/>
            <a:endParaRPr lang="en-US" sz="1800">
              <a:solidFill>
                <a:srgbClr val="000000"/>
              </a:solidFill>
              <a:latin typeface="Calibri" charset="0"/>
            </a:endParaRPr>
          </a:p>
          <a:p>
            <a:pPr algn="ctr"/>
            <a:r>
              <a:rPr lang="en-US" sz="1800">
                <a:solidFill>
                  <a:srgbClr val="000000"/>
                </a:solidFill>
                <a:latin typeface="Calibri" charset="0"/>
              </a:rPr>
              <a:t>Therefore, the function of the behavior is to:  get/avoid </a:t>
            </a:r>
            <a:endParaRPr lang="en-US" sz="1800" b="1">
              <a:solidFill>
                <a:srgbClr val="FF0000"/>
              </a:solidFill>
              <a:latin typeface="Calibri" charset="0"/>
            </a:endParaRPr>
          </a:p>
        </p:txBody>
      </p:sp>
      <p:sp>
        <p:nvSpPr>
          <p:cNvPr id="10" name="Right Arrow 9"/>
          <p:cNvSpPr/>
          <p:nvPr/>
        </p:nvSpPr>
        <p:spPr>
          <a:xfrm>
            <a:off x="2895600" y="3886200"/>
            <a:ext cx="609600" cy="2286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 name="Right Arrow 10"/>
          <p:cNvSpPr/>
          <p:nvPr/>
        </p:nvSpPr>
        <p:spPr>
          <a:xfrm>
            <a:off x="5715000" y="3886200"/>
            <a:ext cx="609600" cy="2286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 name="Oval 11"/>
          <p:cNvSpPr>
            <a:spLocks noChangeArrowheads="1"/>
          </p:cNvSpPr>
          <p:nvPr/>
        </p:nvSpPr>
        <p:spPr bwMode="auto">
          <a:xfrm>
            <a:off x="7162800" y="5181600"/>
            <a:ext cx="609600" cy="304800"/>
          </a:xfrm>
          <a:prstGeom prst="ellipse">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a:solidFill>
                <a:schemeClr val="lt1"/>
              </a:solidFill>
              <a:latin typeface="+mn-lt"/>
              <a:ea typeface="+mn-ea"/>
              <a:cs typeface="+mn-cs"/>
            </a:endParaRPr>
          </a:p>
        </p:txBody>
      </p:sp>
      <p:sp>
        <p:nvSpPr>
          <p:cNvPr id="164875" name="TextBox 12"/>
          <p:cNvSpPr txBox="1">
            <a:spLocks noChangeArrowheads="1"/>
          </p:cNvSpPr>
          <p:nvPr/>
        </p:nvSpPr>
        <p:spPr bwMode="auto">
          <a:xfrm>
            <a:off x="914400" y="5638800"/>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dirty="0"/>
              <a:t>Adult Attention is </a:t>
            </a:r>
            <a:r>
              <a:rPr lang="en-US" dirty="0" smtClean="0"/>
              <a:t>what maintains the </a:t>
            </a:r>
            <a:r>
              <a:rPr lang="en-US" dirty="0"/>
              <a:t>behavior!!</a:t>
            </a:r>
          </a:p>
        </p:txBody>
      </p:sp>
      <p:sp>
        <p:nvSpPr>
          <p:cNvPr id="13" name="Rectangle 12"/>
          <p:cNvSpPr>
            <a:spLocks noChangeArrowheads="1"/>
          </p:cNvSpPr>
          <p:nvPr/>
        </p:nvSpPr>
        <p:spPr bwMode="auto">
          <a:xfrm>
            <a:off x="609600" y="2057400"/>
            <a:ext cx="7543800" cy="838200"/>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a:solidFill>
                <a:schemeClr val="lt1"/>
              </a:solidFill>
              <a:latin typeface="+mn-lt"/>
              <a:ea typeface="+mn-ea"/>
              <a:cs typeface="+mn-cs"/>
            </a:endParaRPr>
          </a:p>
        </p:txBody>
      </p:sp>
      <p:sp>
        <p:nvSpPr>
          <p:cNvPr id="47117" name="Text Box 13"/>
          <p:cNvSpPr txBox="1">
            <a:spLocks noChangeArrowheads="1"/>
          </p:cNvSpPr>
          <p:nvPr/>
        </p:nvSpPr>
        <p:spPr bwMode="auto">
          <a:xfrm>
            <a:off x="609600" y="22860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Bef>
                <a:spcPct val="50000"/>
              </a:spcBef>
              <a:defRPr/>
            </a:pPr>
            <a:r>
              <a:rPr lang="en-US" sz="3200" smtClean="0">
                <a:latin typeface="Calibri" charset="0"/>
              </a:rPr>
              <a:t>Routine: During ________________</a:t>
            </a:r>
          </a:p>
        </p:txBody>
      </p:sp>
      <p:sp>
        <p:nvSpPr>
          <p:cNvPr id="47118" name="Text Box 14"/>
          <p:cNvSpPr txBox="1">
            <a:spLocks noChangeArrowheads="1"/>
          </p:cNvSpPr>
          <p:nvPr/>
        </p:nvSpPr>
        <p:spPr bwMode="auto">
          <a:xfrm>
            <a:off x="3886200" y="22860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Bef>
                <a:spcPct val="50000"/>
              </a:spcBef>
              <a:defRPr/>
            </a:pPr>
            <a:r>
              <a:rPr lang="en-US" sz="3200" smtClean="0">
                <a:solidFill>
                  <a:srgbClr val="FF0000"/>
                </a:solidFill>
                <a:latin typeface="Calibri" charset="0"/>
              </a:rPr>
              <a:t>Transitions</a:t>
            </a:r>
          </a:p>
        </p:txBody>
      </p:sp>
      <p:sp>
        <p:nvSpPr>
          <p:cNvPr id="47119" name="Text Box 15"/>
          <p:cNvSpPr txBox="1">
            <a:spLocks noChangeArrowheads="1"/>
          </p:cNvSpPr>
          <p:nvPr/>
        </p:nvSpPr>
        <p:spPr bwMode="auto">
          <a:xfrm>
            <a:off x="762000" y="3929063"/>
            <a:ext cx="1752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defRPr/>
            </a:pPr>
            <a:r>
              <a:rPr lang="en-US" sz="1800" b="1" smtClean="0">
                <a:solidFill>
                  <a:srgbClr val="FF0000"/>
                </a:solidFill>
              </a:rPr>
              <a:t>Staff are present</a:t>
            </a:r>
          </a:p>
          <a:p>
            <a:pPr eaLnBrk="1" hangingPunct="1">
              <a:spcBef>
                <a:spcPct val="50000"/>
              </a:spcBef>
              <a:defRPr/>
            </a:pPr>
            <a:endParaRPr lang="en-US" sz="1800" smtClean="0"/>
          </a:p>
        </p:txBody>
      </p:sp>
      <p:sp>
        <p:nvSpPr>
          <p:cNvPr id="47120" name="Text Box 16"/>
          <p:cNvSpPr txBox="1">
            <a:spLocks noChangeArrowheads="1"/>
          </p:cNvSpPr>
          <p:nvPr/>
        </p:nvSpPr>
        <p:spPr bwMode="auto">
          <a:xfrm>
            <a:off x="3733800" y="3810000"/>
            <a:ext cx="1752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defRPr/>
            </a:pPr>
            <a:r>
              <a:rPr lang="en-US" sz="1800" b="1" smtClean="0">
                <a:solidFill>
                  <a:srgbClr val="FF0000"/>
                </a:solidFill>
              </a:rPr>
              <a:t>Shouts profanities</a:t>
            </a:r>
          </a:p>
          <a:p>
            <a:pPr eaLnBrk="1" hangingPunct="1">
              <a:spcBef>
                <a:spcPct val="50000"/>
              </a:spcBef>
              <a:defRPr/>
            </a:pPr>
            <a:endParaRPr lang="en-US" sz="1800" smtClean="0"/>
          </a:p>
        </p:txBody>
      </p:sp>
      <p:sp>
        <p:nvSpPr>
          <p:cNvPr id="47121" name="Text Box 17"/>
          <p:cNvSpPr txBox="1">
            <a:spLocks noChangeArrowheads="1"/>
          </p:cNvSpPr>
          <p:nvPr/>
        </p:nvSpPr>
        <p:spPr bwMode="auto">
          <a:xfrm>
            <a:off x="6553200" y="38862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Bef>
                <a:spcPct val="50000"/>
              </a:spcBef>
              <a:defRPr/>
            </a:pPr>
            <a:endParaRPr lang="en-US" sz="1800" smtClean="0"/>
          </a:p>
        </p:txBody>
      </p:sp>
      <p:sp>
        <p:nvSpPr>
          <p:cNvPr id="47122" name="Text Box 18"/>
          <p:cNvSpPr txBox="1">
            <a:spLocks noChangeArrowheads="1"/>
          </p:cNvSpPr>
          <p:nvPr/>
        </p:nvSpPr>
        <p:spPr bwMode="auto">
          <a:xfrm>
            <a:off x="6477000" y="39624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Bef>
                <a:spcPct val="50000"/>
              </a:spcBef>
              <a:defRPr/>
            </a:pPr>
            <a:r>
              <a:rPr lang="en-US" sz="1800" b="1" smtClean="0">
                <a:solidFill>
                  <a:srgbClr val="FF0000"/>
                </a:solidFill>
              </a:rPr>
              <a:t>Adults talk to her</a:t>
            </a:r>
          </a:p>
        </p:txBody>
      </p:sp>
      <p:sp>
        <p:nvSpPr>
          <p:cNvPr id="47123" name="Text Box 19"/>
          <p:cNvSpPr txBox="1">
            <a:spLocks noChangeArrowheads="1"/>
          </p:cNvSpPr>
          <p:nvPr/>
        </p:nvSpPr>
        <p:spPr bwMode="auto">
          <a:xfrm>
            <a:off x="6400800" y="5562600"/>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Bef>
                <a:spcPct val="50000"/>
              </a:spcBef>
              <a:defRPr/>
            </a:pPr>
            <a:r>
              <a:rPr lang="en-US" sz="1800" b="1" smtClean="0">
                <a:solidFill>
                  <a:srgbClr val="FF0000"/>
                </a:solidFill>
              </a:rPr>
              <a:t>Attention from  	Adults</a:t>
            </a:r>
          </a:p>
        </p:txBody>
      </p:sp>
    </p:spTree>
    <p:extLst>
      <p:ext uri="{BB962C8B-B14F-4D97-AF65-F5344CB8AC3E}">
        <p14:creationId xmlns:p14="http://schemas.microsoft.com/office/powerpoint/2010/main" val="942613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12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4875"/>
                                        </p:tgtEl>
                                        <p:attrNameLst>
                                          <p:attrName>style.visibility</p:attrName>
                                        </p:attrNameLst>
                                      </p:cBhvr>
                                      <p:to>
                                        <p:strVal val="visible"/>
                                      </p:to>
                                    </p:set>
                                    <p:anim calcmode="lin" valueType="num">
                                      <p:cBhvr additive="base">
                                        <p:cTn id="17" dur="500" fill="hold"/>
                                        <p:tgtEl>
                                          <p:spTgt spid="164875"/>
                                        </p:tgtEl>
                                        <p:attrNameLst>
                                          <p:attrName>ppt_x</p:attrName>
                                        </p:attrNameLst>
                                      </p:cBhvr>
                                      <p:tavLst>
                                        <p:tav tm="0">
                                          <p:val>
                                            <p:strVal val="#ppt_x"/>
                                          </p:val>
                                        </p:tav>
                                        <p:tav tm="100000">
                                          <p:val>
                                            <p:strVal val="#ppt_x"/>
                                          </p:val>
                                        </p:tav>
                                      </p:tavLst>
                                    </p:anim>
                                    <p:anim calcmode="lin" valueType="num">
                                      <p:cBhvr additive="base">
                                        <p:cTn id="18" dur="500" fill="hold"/>
                                        <p:tgtEl>
                                          <p:spTgt spid="1648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4875" grpId="0"/>
      <p:bldP spid="471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title"/>
          </p:nvPr>
        </p:nvSpPr>
        <p:spPr/>
        <p:txBody>
          <a:bodyPr/>
          <a:lstStyle/>
          <a:p>
            <a:pPr eaLnBrk="1" hangingPunct="1"/>
            <a:r>
              <a:rPr lang="en-US" b="1" dirty="0">
                <a:solidFill>
                  <a:srgbClr val="B60202"/>
                </a:solidFill>
                <a:latin typeface="Calibri" charset="0"/>
                <a:ea typeface="MS PGothic" charset="0"/>
              </a:rPr>
              <a:t>ACTIVITY </a:t>
            </a:r>
            <a:r>
              <a:rPr lang="en-US" b="1" dirty="0" smtClean="0">
                <a:solidFill>
                  <a:srgbClr val="B60202"/>
                </a:solidFill>
                <a:latin typeface="Calibri" charset="0"/>
                <a:ea typeface="MS PGothic" charset="0"/>
              </a:rPr>
              <a:t>5:</a:t>
            </a:r>
            <a:endParaRPr lang="en-US" b="1" dirty="0">
              <a:solidFill>
                <a:srgbClr val="B60202"/>
              </a:solidFill>
              <a:latin typeface="Calibri" charset="0"/>
              <a:ea typeface="MS PGothic" charset="0"/>
            </a:endParaRPr>
          </a:p>
        </p:txBody>
      </p:sp>
      <p:sp>
        <p:nvSpPr>
          <p:cNvPr id="45058" name="Vertical Text Placeholder 4"/>
          <p:cNvSpPr>
            <a:spLocks noGrp="1"/>
          </p:cNvSpPr>
          <p:nvPr>
            <p:ph idx="1"/>
          </p:nvPr>
        </p:nvSpPr>
        <p:spPr>
          <a:xfrm>
            <a:off x="457200" y="2142236"/>
            <a:ext cx="8229600" cy="4151767"/>
          </a:xfrm>
        </p:spPr>
        <p:txBody>
          <a:bodyPr>
            <a:normAutofit/>
          </a:bodyPr>
          <a:lstStyle/>
          <a:p>
            <a:pPr eaLnBrk="1" hangingPunct="1">
              <a:buFont typeface="Arial" charset="0"/>
              <a:buNone/>
            </a:pPr>
            <a:r>
              <a:rPr lang="en-US" dirty="0" smtClean="0">
                <a:solidFill>
                  <a:srgbClr val="292934"/>
                </a:solidFill>
                <a:latin typeface="Calibri" charset="0"/>
                <a:ea typeface="MS PGothic" charset="0"/>
              </a:rPr>
              <a:t>Using your workbook, identify the behavior, routine, antecedent, and consequence in </a:t>
            </a:r>
            <a:r>
              <a:rPr lang="en-US" dirty="0" smtClean="0">
                <a:solidFill>
                  <a:srgbClr val="292934"/>
                </a:solidFill>
                <a:latin typeface="Calibri" charset="0"/>
                <a:ea typeface="MS PGothic" charset="0"/>
              </a:rPr>
              <a:t>the scenario and for your student</a:t>
            </a:r>
            <a:r>
              <a:rPr lang="en-US" dirty="0">
                <a:solidFill>
                  <a:srgbClr val="292934"/>
                </a:solidFill>
                <a:latin typeface="Calibri" charset="0"/>
                <a:ea typeface="MS PGothic" charset="0"/>
              </a:rPr>
              <a:t>	</a:t>
            </a:r>
            <a:endParaRPr lang="en-US" dirty="0" smtClean="0">
              <a:solidFill>
                <a:srgbClr val="292934"/>
              </a:solidFill>
              <a:latin typeface="Calibri" charset="0"/>
              <a:ea typeface="MS PGothic" charset="0"/>
            </a:endParaRPr>
          </a:p>
          <a:p>
            <a:pPr eaLnBrk="1" hangingPunct="1">
              <a:buFont typeface="Arial" charset="0"/>
              <a:buNone/>
            </a:pPr>
            <a:endParaRPr lang="en-US" sz="2800" dirty="0">
              <a:solidFill>
                <a:srgbClr val="292934"/>
              </a:solidFill>
              <a:latin typeface="Calibri" charset="0"/>
              <a:ea typeface="MS PGothic" charset="0"/>
            </a:endParaRPr>
          </a:p>
          <a:p>
            <a:pPr eaLnBrk="1" hangingPunct="1">
              <a:buFont typeface="Arial" charset="0"/>
              <a:buNone/>
            </a:pPr>
            <a:r>
              <a:rPr lang="en-US" dirty="0" smtClean="0">
                <a:solidFill>
                  <a:srgbClr val="292934"/>
                </a:solidFill>
                <a:latin typeface="Calibri" charset="0"/>
                <a:ea typeface="MS PGothic" charset="0"/>
              </a:rPr>
              <a:t>Use this information to determine the </a:t>
            </a:r>
            <a:r>
              <a:rPr lang="en-US" u="sng" dirty="0" smtClean="0">
                <a:solidFill>
                  <a:srgbClr val="292934"/>
                </a:solidFill>
                <a:latin typeface="Calibri" charset="0"/>
                <a:ea typeface="MS PGothic" charset="0"/>
              </a:rPr>
              <a:t>most likely</a:t>
            </a:r>
            <a:r>
              <a:rPr lang="en-US" dirty="0" smtClean="0">
                <a:solidFill>
                  <a:srgbClr val="292934"/>
                </a:solidFill>
                <a:latin typeface="Calibri" charset="0"/>
                <a:ea typeface="MS PGothic" charset="0"/>
              </a:rPr>
              <a:t> </a:t>
            </a:r>
            <a:r>
              <a:rPr lang="en-US" b="1" dirty="0" smtClean="0">
                <a:solidFill>
                  <a:srgbClr val="B60202"/>
                </a:solidFill>
                <a:latin typeface="Calibri" charset="0"/>
                <a:ea typeface="MS PGothic" charset="0"/>
              </a:rPr>
              <a:t>FUNCTION</a:t>
            </a:r>
            <a:r>
              <a:rPr lang="en-US" dirty="0" smtClean="0">
                <a:solidFill>
                  <a:srgbClr val="292934"/>
                </a:solidFill>
                <a:latin typeface="Calibri" charset="0"/>
                <a:ea typeface="MS PGothic" charset="0"/>
              </a:rPr>
              <a:t> of the problem behavior		</a:t>
            </a:r>
            <a:endParaRPr lang="en-US" u="sng" dirty="0">
              <a:solidFill>
                <a:srgbClr val="292934"/>
              </a:solidFill>
              <a:latin typeface="Calibri" charset="0"/>
              <a:ea typeface="MS PGothic" charset="0"/>
            </a:endParaRPr>
          </a:p>
        </p:txBody>
      </p:sp>
    </p:spTree>
    <p:extLst>
      <p:ext uri="{BB962C8B-B14F-4D97-AF65-F5344CB8AC3E}">
        <p14:creationId xmlns:p14="http://schemas.microsoft.com/office/powerpoint/2010/main" val="26081458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a:hlinkClick r:id="" action="ppaction://media"/>
          </p:cNvPr>
          <p:cNvPicPr>
            <a:picLocks noRot="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725" y="53975"/>
            <a:ext cx="6043613" cy="674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07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a:xfrm>
            <a:off x="609600" y="1524000"/>
            <a:ext cx="8305800" cy="5181600"/>
          </a:xfrm>
        </p:spPr>
        <p:txBody>
          <a:bodyPr/>
          <a:lstStyle/>
          <a:p>
            <a:pPr>
              <a:buFont typeface="Arial" charset="0"/>
              <a:buNone/>
            </a:pPr>
            <a:r>
              <a:rPr lang="en-US" sz="2400" dirty="0">
                <a:latin typeface="Arial" charset="0"/>
                <a:ea typeface="MS PGothic" charset="0"/>
              </a:rPr>
              <a:t>When asked to sit with to his peers in morning circle, Mike pulls the hair of the  girl sitting next to him. The teacher tells Mike to go back and sit at his desk</a:t>
            </a:r>
            <a:r>
              <a:rPr lang="en-US" sz="2400" dirty="0">
                <a:latin typeface="Arial" charset="0"/>
                <a:ea typeface="MS PGothic" charset="0"/>
                <a:cs typeface="Arial" charset="0"/>
              </a:rPr>
              <a:t>.</a:t>
            </a:r>
            <a:endParaRPr lang="en-US" sz="2400" dirty="0">
              <a:latin typeface="Arial" charset="0"/>
              <a:ea typeface="MS PGothic" charset="0"/>
            </a:endParaRPr>
          </a:p>
          <a:p>
            <a:pPr eaLnBrk="1" hangingPunct="1">
              <a:buFont typeface="Arial" charset="0"/>
              <a:buNone/>
            </a:pPr>
            <a:endParaRPr lang="en-US" sz="2400" dirty="0">
              <a:latin typeface="Arial" charset="0"/>
              <a:ea typeface="MS PGothic" charset="0"/>
            </a:endParaRPr>
          </a:p>
          <a:p>
            <a:pPr eaLnBrk="1" hangingPunct="1">
              <a:buFont typeface="Arial" charset="0"/>
              <a:buNone/>
            </a:pPr>
            <a:endParaRPr lang="en-US" dirty="0">
              <a:latin typeface="Calibri" charset="0"/>
              <a:ea typeface="MS PGothic" charset="0"/>
            </a:endParaRPr>
          </a:p>
          <a:p>
            <a:pPr eaLnBrk="1" hangingPunct="1">
              <a:buFont typeface="Arial" charset="0"/>
              <a:buNone/>
            </a:pPr>
            <a:endParaRPr lang="en-US" dirty="0">
              <a:latin typeface="Calibri" charset="0"/>
              <a:ea typeface="MS PGothic" charset="0"/>
            </a:endParaRPr>
          </a:p>
          <a:p>
            <a:pPr eaLnBrk="1" hangingPunct="1">
              <a:buFont typeface="Arial" charset="0"/>
              <a:buNone/>
            </a:pPr>
            <a:endParaRPr lang="en-US" dirty="0">
              <a:latin typeface="Calibri" charset="0"/>
              <a:ea typeface="MS PGothic" charset="0"/>
            </a:endParaRPr>
          </a:p>
          <a:p>
            <a:pPr>
              <a:buFont typeface="Arial" charset="0"/>
              <a:buNone/>
            </a:pPr>
            <a:endParaRPr lang="en-US" dirty="0">
              <a:latin typeface="Calibri" charset="0"/>
              <a:ea typeface="MS PGothic" charset="0"/>
            </a:endParaRPr>
          </a:p>
        </p:txBody>
      </p:sp>
      <p:sp>
        <p:nvSpPr>
          <p:cNvPr id="49155" name="Text Box 16"/>
          <p:cNvSpPr txBox="1">
            <a:spLocks noChangeArrowheads="1"/>
          </p:cNvSpPr>
          <p:nvPr/>
        </p:nvSpPr>
        <p:spPr bwMode="auto">
          <a:xfrm>
            <a:off x="762000" y="32766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defRPr/>
            </a:pPr>
            <a:r>
              <a:rPr lang="en-US" altLang="en-US" smtClean="0">
                <a:latin typeface="Calibri" pitchFamily="34" charset="0"/>
                <a:cs typeface="+mn-cs"/>
              </a:rPr>
              <a:t>Routine: </a:t>
            </a:r>
            <a:r>
              <a:rPr lang="ja-JP" altLang="en-US" smtClean="0">
                <a:latin typeface="Calibri" pitchFamily="34" charset="0"/>
                <a:cs typeface="+mn-cs"/>
              </a:rPr>
              <a:t>“</a:t>
            </a:r>
            <a:r>
              <a:rPr lang="en-US" altLang="ja-JP" smtClean="0">
                <a:latin typeface="Calibri" pitchFamily="34" charset="0"/>
                <a:cs typeface="+mn-cs"/>
              </a:rPr>
              <a:t>During ________________ </a:t>
            </a:r>
            <a:r>
              <a:rPr lang="ja-JP" altLang="en-US" smtClean="0">
                <a:latin typeface="Calibri" pitchFamily="34" charset="0"/>
                <a:cs typeface="+mn-cs"/>
              </a:rPr>
              <a:t>“</a:t>
            </a:r>
            <a:endParaRPr lang="en-US" altLang="en-US" smtClean="0">
              <a:latin typeface="Calibri" pitchFamily="34" charset="0"/>
              <a:cs typeface="+mn-cs"/>
            </a:endParaRPr>
          </a:p>
        </p:txBody>
      </p:sp>
      <p:sp>
        <p:nvSpPr>
          <p:cNvPr id="2" name="Title 1"/>
          <p:cNvSpPr>
            <a:spLocks noGrp="1"/>
          </p:cNvSpPr>
          <p:nvPr>
            <p:ph type="title"/>
          </p:nvPr>
        </p:nvSpPr>
        <p:spPr>
          <a:xfrm>
            <a:off x="381000" y="228600"/>
            <a:ext cx="8229600" cy="1143000"/>
          </a:xfrm>
        </p:spPr>
        <p:txBody>
          <a:bodyPr/>
          <a:lstStyle/>
          <a:p>
            <a:r>
              <a:rPr lang="en-US" b="1" dirty="0">
                <a:latin typeface="Calibri" charset="0"/>
                <a:ea typeface="MS PGothic" charset="0"/>
              </a:rPr>
              <a:t>Scenario #1</a:t>
            </a:r>
          </a:p>
        </p:txBody>
      </p:sp>
      <p:sp>
        <p:nvSpPr>
          <p:cNvPr id="49156" name="Rectangle 5"/>
          <p:cNvSpPr>
            <a:spLocks noChangeArrowheads="1"/>
          </p:cNvSpPr>
          <p:nvPr/>
        </p:nvSpPr>
        <p:spPr bwMode="auto">
          <a:xfrm>
            <a:off x="609600" y="4038600"/>
            <a:ext cx="2286000" cy="2286000"/>
          </a:xfrm>
          <a:prstGeom prst="rect">
            <a:avLst/>
          </a:prstGeom>
          <a:solidFill>
            <a:schemeClr val="bg1"/>
          </a:solidFill>
          <a:ln w="25400">
            <a:solidFill>
              <a:schemeClr val="tx1"/>
            </a:solidFill>
            <a:miter lim="800000"/>
            <a:headEnd/>
            <a:tailEnd/>
          </a:ln>
        </p:spPr>
        <p:txBody>
          <a:bodyPr anchorCtr="1"/>
          <a:lstStyle/>
          <a:p>
            <a:pPr algn="ctr"/>
            <a:r>
              <a:rPr lang="en-US" sz="1800">
                <a:solidFill>
                  <a:srgbClr val="000000"/>
                </a:solidFill>
                <a:latin typeface="Calibri" charset="0"/>
              </a:rPr>
              <a:t>Antecedent/Trigger: </a:t>
            </a:r>
          </a:p>
          <a:p>
            <a:pPr algn="ctr"/>
            <a:r>
              <a:rPr lang="ja-JP" altLang="en-US" sz="1800">
                <a:solidFill>
                  <a:srgbClr val="000000"/>
                </a:solidFill>
                <a:latin typeface="Calibri" charset="0"/>
              </a:rPr>
              <a:t>“</a:t>
            </a:r>
            <a:r>
              <a:rPr lang="en-US" altLang="ja-JP" sz="1800">
                <a:solidFill>
                  <a:srgbClr val="000000"/>
                </a:solidFill>
                <a:latin typeface="Calibri" charset="0"/>
              </a:rPr>
              <a:t>When …</a:t>
            </a:r>
            <a:endParaRPr lang="en-US" sz="1800">
              <a:solidFill>
                <a:srgbClr val="000000"/>
              </a:solidFill>
              <a:latin typeface="Calibri" charset="0"/>
            </a:endParaRPr>
          </a:p>
        </p:txBody>
      </p:sp>
      <p:sp>
        <p:nvSpPr>
          <p:cNvPr id="49157" name="Rectangle 7"/>
          <p:cNvSpPr>
            <a:spLocks noChangeArrowheads="1"/>
          </p:cNvSpPr>
          <p:nvPr/>
        </p:nvSpPr>
        <p:spPr bwMode="auto">
          <a:xfrm>
            <a:off x="3352800" y="4038600"/>
            <a:ext cx="2286000" cy="2286000"/>
          </a:xfrm>
          <a:prstGeom prst="rect">
            <a:avLst/>
          </a:prstGeom>
          <a:solidFill>
            <a:schemeClr val="bg1"/>
          </a:solidFill>
          <a:ln w="25400">
            <a:solidFill>
              <a:schemeClr val="tx1"/>
            </a:solidFill>
            <a:miter lim="800000"/>
            <a:headEnd/>
            <a:tailEnd/>
          </a:ln>
        </p:spPr>
        <p:txBody>
          <a:bodyPr anchorCtr="1"/>
          <a:lstStyle/>
          <a:p>
            <a:pPr algn="ctr"/>
            <a:r>
              <a:rPr lang="en-US" sz="1800">
                <a:solidFill>
                  <a:srgbClr val="000000"/>
                </a:solidFill>
                <a:latin typeface="Calibri" charset="0"/>
              </a:rPr>
              <a:t>Behavior: </a:t>
            </a:r>
          </a:p>
          <a:p>
            <a:pPr algn="ctr"/>
            <a:r>
              <a:rPr lang="en-US" altLang="ja-JP" sz="1800">
                <a:solidFill>
                  <a:srgbClr val="000000"/>
                </a:solidFill>
                <a:latin typeface="Calibri" charset="0"/>
              </a:rPr>
              <a:t>Student does…</a:t>
            </a:r>
          </a:p>
          <a:p>
            <a:pPr algn="ctr"/>
            <a:endParaRPr lang="en-US" sz="1800">
              <a:solidFill>
                <a:srgbClr val="FF0000"/>
              </a:solidFill>
              <a:latin typeface="Calibri" charset="0"/>
            </a:endParaRPr>
          </a:p>
        </p:txBody>
      </p:sp>
      <p:sp>
        <p:nvSpPr>
          <p:cNvPr id="9" name="Rectangle 8"/>
          <p:cNvSpPr>
            <a:spLocks noChangeArrowheads="1"/>
          </p:cNvSpPr>
          <p:nvPr/>
        </p:nvSpPr>
        <p:spPr bwMode="auto">
          <a:xfrm>
            <a:off x="6172200" y="3962400"/>
            <a:ext cx="2667000" cy="2438400"/>
          </a:xfrm>
          <a:prstGeom prst="rect">
            <a:avLst/>
          </a:prstGeom>
          <a:solidFill>
            <a:schemeClr val="bg1"/>
          </a:solidFill>
          <a:ln w="25400">
            <a:solidFill>
              <a:schemeClr val="tx1"/>
            </a:solidFill>
            <a:miter lim="800000"/>
            <a:headEnd/>
            <a:tailEnd/>
          </a:ln>
        </p:spPr>
        <p:txBody>
          <a:bodyPr anchor="ctr"/>
          <a:lstStyle/>
          <a:p>
            <a:pPr algn="ctr"/>
            <a:r>
              <a:rPr lang="en-US" sz="1800">
                <a:solidFill>
                  <a:srgbClr val="000000"/>
                </a:solidFill>
                <a:latin typeface="Calibri" charset="0"/>
              </a:rPr>
              <a:t>Consequence/Outcome: </a:t>
            </a:r>
          </a:p>
          <a:p>
            <a:pPr algn="ctr"/>
            <a:r>
              <a:rPr lang="en-US" altLang="ja-JP" sz="1800">
                <a:solidFill>
                  <a:srgbClr val="000000"/>
                </a:solidFill>
                <a:latin typeface="Calibri" charset="0"/>
              </a:rPr>
              <a:t>and as a result…</a:t>
            </a:r>
          </a:p>
          <a:p>
            <a:pPr algn="ctr"/>
            <a:r>
              <a:rPr lang="en-US" sz="1800">
                <a:solidFill>
                  <a:srgbClr val="FF0000"/>
                </a:solidFill>
                <a:latin typeface="Calibri" charset="0"/>
              </a:rPr>
              <a:t> </a:t>
            </a:r>
          </a:p>
          <a:p>
            <a:pPr algn="ctr"/>
            <a:endParaRPr lang="en-US" sz="1800">
              <a:solidFill>
                <a:srgbClr val="000000"/>
              </a:solidFill>
              <a:latin typeface="Calibri" charset="0"/>
            </a:endParaRPr>
          </a:p>
          <a:p>
            <a:pPr algn="ctr"/>
            <a:r>
              <a:rPr lang="en-US" sz="1800">
                <a:solidFill>
                  <a:srgbClr val="000000"/>
                </a:solidFill>
                <a:latin typeface="Calibri" charset="0"/>
              </a:rPr>
              <a:t>Therefore, the function of the behavior is to:  get/avoid </a:t>
            </a:r>
          </a:p>
          <a:p>
            <a:pPr algn="ctr"/>
            <a:endParaRPr lang="en-US" sz="1800" b="1">
              <a:solidFill>
                <a:srgbClr val="FF0000"/>
              </a:solidFill>
              <a:latin typeface="Calibri" charset="0"/>
            </a:endParaRPr>
          </a:p>
          <a:p>
            <a:pPr algn="ctr"/>
            <a:endParaRPr lang="en-US" sz="1800">
              <a:solidFill>
                <a:srgbClr val="FF0000"/>
              </a:solidFill>
              <a:latin typeface="Calibri" charset="0"/>
            </a:endParaRPr>
          </a:p>
        </p:txBody>
      </p:sp>
      <p:sp>
        <p:nvSpPr>
          <p:cNvPr id="10" name="Right Arrow 9"/>
          <p:cNvSpPr/>
          <p:nvPr/>
        </p:nvSpPr>
        <p:spPr>
          <a:xfrm>
            <a:off x="2743200" y="4572000"/>
            <a:ext cx="609600" cy="2286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 name="Right Arrow 10"/>
          <p:cNvSpPr/>
          <p:nvPr/>
        </p:nvSpPr>
        <p:spPr>
          <a:xfrm>
            <a:off x="5562600" y="4572000"/>
            <a:ext cx="609600" cy="2286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 name="Oval 11"/>
          <p:cNvSpPr/>
          <p:nvPr/>
        </p:nvSpPr>
        <p:spPr>
          <a:xfrm>
            <a:off x="7188200" y="5575300"/>
            <a:ext cx="685800" cy="304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Rectangle 12"/>
          <p:cNvSpPr>
            <a:spLocks noChangeArrowheads="1"/>
          </p:cNvSpPr>
          <p:nvPr/>
        </p:nvSpPr>
        <p:spPr bwMode="auto">
          <a:xfrm>
            <a:off x="685800" y="3200400"/>
            <a:ext cx="6172200" cy="685800"/>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a:solidFill>
                <a:schemeClr val="lt1"/>
              </a:solidFill>
              <a:latin typeface="+mn-lt"/>
              <a:ea typeface="+mn-ea"/>
              <a:cs typeface="+mn-cs"/>
            </a:endParaRPr>
          </a:p>
        </p:txBody>
      </p:sp>
      <p:sp>
        <p:nvSpPr>
          <p:cNvPr id="14" name="TextBox 13"/>
          <p:cNvSpPr txBox="1">
            <a:spLocks noChangeArrowheads="1"/>
          </p:cNvSpPr>
          <p:nvPr/>
        </p:nvSpPr>
        <p:spPr bwMode="auto">
          <a:xfrm>
            <a:off x="762000" y="51054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b="1">
                <a:solidFill>
                  <a:srgbClr val="FF0000"/>
                </a:solidFill>
              </a:rPr>
              <a:t>Asked to sit with peers</a:t>
            </a:r>
          </a:p>
        </p:txBody>
      </p:sp>
      <p:sp>
        <p:nvSpPr>
          <p:cNvPr id="15" name="TextBox 14"/>
          <p:cNvSpPr txBox="1">
            <a:spLocks noChangeArrowheads="1"/>
          </p:cNvSpPr>
          <p:nvPr/>
        </p:nvSpPr>
        <p:spPr bwMode="auto">
          <a:xfrm>
            <a:off x="3200400" y="33147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b="1">
                <a:solidFill>
                  <a:srgbClr val="FF0000"/>
                </a:solidFill>
              </a:rPr>
              <a:t>Morning Circle</a:t>
            </a:r>
          </a:p>
        </p:txBody>
      </p:sp>
      <p:sp>
        <p:nvSpPr>
          <p:cNvPr id="16" name="TextBox 15"/>
          <p:cNvSpPr txBox="1">
            <a:spLocks noChangeArrowheads="1"/>
          </p:cNvSpPr>
          <p:nvPr/>
        </p:nvSpPr>
        <p:spPr bwMode="auto">
          <a:xfrm>
            <a:off x="3429000" y="51054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b="1">
                <a:solidFill>
                  <a:srgbClr val="FF0000"/>
                </a:solidFill>
              </a:rPr>
              <a:t>Pulls hair of girl next to him</a:t>
            </a:r>
          </a:p>
        </p:txBody>
      </p:sp>
      <p:sp>
        <p:nvSpPr>
          <p:cNvPr id="49169" name="Text Box 18"/>
          <p:cNvSpPr txBox="1">
            <a:spLocks noChangeArrowheads="1"/>
          </p:cNvSpPr>
          <p:nvPr/>
        </p:nvSpPr>
        <p:spPr bwMode="auto">
          <a:xfrm>
            <a:off x="6400800" y="4535488"/>
            <a:ext cx="2209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Bef>
                <a:spcPct val="50000"/>
              </a:spcBef>
              <a:defRPr/>
            </a:pPr>
            <a:r>
              <a:rPr lang="en-US" sz="1800" b="1" smtClean="0">
                <a:solidFill>
                  <a:srgbClr val="FF0000"/>
                </a:solidFill>
              </a:rPr>
              <a:t>Sent to sit at desk</a:t>
            </a:r>
          </a:p>
        </p:txBody>
      </p:sp>
      <p:sp>
        <p:nvSpPr>
          <p:cNvPr id="49170" name="Text Box 19"/>
          <p:cNvSpPr txBox="1">
            <a:spLocks noChangeArrowheads="1"/>
          </p:cNvSpPr>
          <p:nvPr/>
        </p:nvSpPr>
        <p:spPr bwMode="auto">
          <a:xfrm>
            <a:off x="6096000" y="5957888"/>
            <a:ext cx="2819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Bef>
                <a:spcPct val="50000"/>
              </a:spcBef>
              <a:defRPr/>
            </a:pPr>
            <a:r>
              <a:rPr lang="en-US" sz="1800" b="1" smtClean="0">
                <a:solidFill>
                  <a:srgbClr val="FF0000"/>
                </a:solidFill>
              </a:rPr>
              <a:t>Sitting at morning circle</a:t>
            </a:r>
          </a:p>
        </p:txBody>
      </p:sp>
    </p:spTree>
    <p:extLst>
      <p:ext uri="{BB962C8B-B14F-4D97-AF65-F5344CB8AC3E}">
        <p14:creationId xmlns:p14="http://schemas.microsoft.com/office/powerpoint/2010/main" val="2778979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6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49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16" grpId="0"/>
      <p:bldP spid="49169" grpId="0"/>
      <p:bldP spid="4917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SHANE.mpg" descr="/Users/sherryschoenberg/Desktop/FBA DVD/SHANE.mpg">
            <a:hlinkClick r:id="" action="ppaction://media"/>
          </p:cNvPr>
          <p:cNvPicPr>
            <a:picLocks noGrp="1" noChangeAspect="1" noChangeArrowheads="1"/>
          </p:cNvPicPr>
          <p:nvPr>
            <p:ph idx="4294967295"/>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762000" y="406400"/>
            <a:ext cx="7243763" cy="5432425"/>
          </a:xfrm>
        </p:spPr>
      </p:pic>
    </p:spTree>
    <p:extLst>
      <p:ext uri="{BB962C8B-B14F-4D97-AF65-F5344CB8AC3E}">
        <p14:creationId xmlns:p14="http://schemas.microsoft.com/office/powerpoint/2010/main" val="72642149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901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90114"/>
                                        </p:tgtEl>
                                      </p:cBhvr>
                                    </p:cmd>
                                  </p:childTnLst>
                                </p:cTn>
                              </p:par>
                            </p:childTnLst>
                          </p:cTn>
                        </p:par>
                      </p:childTnLst>
                    </p:cTn>
                  </p:par>
                </p:childTnLst>
              </p:cTn>
              <p:nextCondLst>
                <p:cond evt="onClick" delay="0">
                  <p:tgtEl>
                    <p:spTgt spid="90114"/>
                  </p:tgtEl>
                </p:cond>
              </p:nextCondLst>
            </p:seq>
            <p:video>
              <p:cMediaNode>
                <p:cTn id="7" fill="hold" display="0">
                  <p:stCondLst>
                    <p:cond delay="indefinite"/>
                  </p:stCondLst>
                  <p:endCondLst>
                    <p:cond evt="onNext" delay="0">
                      <p:tgtEl>
                        <p:sldTgt/>
                      </p:tgtEl>
                    </p:cond>
                    <p:cond evt="onPrev" delay="0">
                      <p:tgtEl>
                        <p:sldTgt/>
                      </p:tgtEl>
                    </p:cond>
                  </p:endCondLst>
                </p:cTn>
                <p:tgtEl>
                  <p:spTgt spid="90114"/>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4294967295"/>
          </p:nvPr>
        </p:nvSpPr>
        <p:spPr>
          <a:xfrm>
            <a:off x="381000" y="1447800"/>
            <a:ext cx="8534400" cy="5181600"/>
          </a:xfrm>
        </p:spPr>
        <p:txBody>
          <a:bodyPr>
            <a:normAutofit/>
          </a:bodyPr>
          <a:lstStyle/>
          <a:p>
            <a:pPr>
              <a:buFont typeface="Arial" charset="0"/>
              <a:buNone/>
            </a:pPr>
            <a:endParaRPr lang="en-US" b="1" dirty="0" smtClean="0">
              <a:latin typeface="Arial" charset="0"/>
              <a:ea typeface="MS PGothic" charset="0"/>
            </a:endParaRPr>
          </a:p>
          <a:p>
            <a:pPr>
              <a:buFont typeface="Arial" charset="0"/>
              <a:buNone/>
            </a:pPr>
            <a:r>
              <a:rPr lang="en-US" sz="2800" b="1" dirty="0" smtClean="0">
                <a:solidFill>
                  <a:srgbClr val="B60202"/>
                </a:solidFill>
                <a:latin typeface="Arial" charset="0"/>
                <a:ea typeface="MS PGothic" charset="0"/>
              </a:rPr>
              <a:t>From the video you just watched on Shane ….</a:t>
            </a:r>
            <a:endParaRPr lang="en-US" sz="2800" b="1" dirty="0">
              <a:solidFill>
                <a:srgbClr val="B60202"/>
              </a:solidFill>
              <a:latin typeface="Arial" charset="0"/>
              <a:ea typeface="MS PGothic" charset="0"/>
            </a:endParaRPr>
          </a:p>
        </p:txBody>
      </p:sp>
      <p:sp>
        <p:nvSpPr>
          <p:cNvPr id="50179" name="Text Box 3"/>
          <p:cNvSpPr txBox="1">
            <a:spLocks noChangeArrowheads="1"/>
          </p:cNvSpPr>
          <p:nvPr/>
        </p:nvSpPr>
        <p:spPr bwMode="auto">
          <a:xfrm>
            <a:off x="762000" y="32639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defRPr/>
            </a:pPr>
            <a:r>
              <a:rPr lang="en-US" altLang="en-US" dirty="0" smtClean="0">
                <a:latin typeface="Calibri" pitchFamily="34" charset="0"/>
                <a:cs typeface="+mn-cs"/>
              </a:rPr>
              <a:t>Routine: </a:t>
            </a:r>
            <a:r>
              <a:rPr lang="ja-JP" altLang="en-US" dirty="0" smtClean="0">
                <a:latin typeface="Calibri" pitchFamily="34" charset="0"/>
                <a:cs typeface="+mn-cs"/>
              </a:rPr>
              <a:t>“</a:t>
            </a:r>
            <a:r>
              <a:rPr lang="en-US" altLang="ja-JP" dirty="0" smtClean="0">
                <a:latin typeface="Calibri" pitchFamily="34" charset="0"/>
                <a:cs typeface="+mn-cs"/>
              </a:rPr>
              <a:t>During ________________”</a:t>
            </a:r>
            <a:endParaRPr lang="en-US" altLang="en-US" dirty="0" smtClean="0">
              <a:latin typeface="Calibri" pitchFamily="34" charset="0"/>
              <a:cs typeface="+mn-cs"/>
            </a:endParaRPr>
          </a:p>
        </p:txBody>
      </p:sp>
      <p:sp>
        <p:nvSpPr>
          <p:cNvPr id="2" name="Title 1"/>
          <p:cNvSpPr>
            <a:spLocks noGrp="1"/>
          </p:cNvSpPr>
          <p:nvPr>
            <p:ph type="title" idx="4294967295"/>
          </p:nvPr>
        </p:nvSpPr>
        <p:spPr>
          <a:xfrm>
            <a:off x="381000" y="228600"/>
            <a:ext cx="8229600" cy="1143000"/>
          </a:xfrm>
        </p:spPr>
        <p:txBody>
          <a:bodyPr/>
          <a:lstStyle/>
          <a:p>
            <a:r>
              <a:rPr lang="en-US" b="1" dirty="0">
                <a:latin typeface="Calibri" charset="0"/>
                <a:ea typeface="MS PGothic" charset="0"/>
              </a:rPr>
              <a:t>Scenario </a:t>
            </a:r>
            <a:r>
              <a:rPr lang="en-US" b="1" dirty="0" smtClean="0">
                <a:latin typeface="Calibri" charset="0"/>
                <a:ea typeface="MS PGothic" charset="0"/>
              </a:rPr>
              <a:t>#3</a:t>
            </a:r>
            <a:endParaRPr lang="en-US" b="1" dirty="0">
              <a:latin typeface="Calibri" charset="0"/>
              <a:ea typeface="MS PGothic" charset="0"/>
            </a:endParaRPr>
          </a:p>
        </p:txBody>
      </p:sp>
      <p:sp>
        <p:nvSpPr>
          <p:cNvPr id="50180"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8F265E8E-2BA3-4D4D-8D6E-89F3FD269840}" type="slidenum">
              <a:rPr lang="en-US" sz="1200">
                <a:solidFill>
                  <a:srgbClr val="898989"/>
                </a:solidFill>
                <a:latin typeface="Calibri" charset="0"/>
              </a:rPr>
              <a:pPr algn="r" eaLnBrk="1" hangingPunct="1"/>
              <a:t>52</a:t>
            </a:fld>
            <a:endParaRPr lang="en-US" sz="1200">
              <a:solidFill>
                <a:srgbClr val="898989"/>
              </a:solidFill>
              <a:latin typeface="Calibri" charset="0"/>
            </a:endParaRPr>
          </a:p>
        </p:txBody>
      </p:sp>
      <p:sp>
        <p:nvSpPr>
          <p:cNvPr id="50181" name="Rectangle 5"/>
          <p:cNvSpPr>
            <a:spLocks noChangeArrowheads="1"/>
          </p:cNvSpPr>
          <p:nvPr/>
        </p:nvSpPr>
        <p:spPr bwMode="auto">
          <a:xfrm>
            <a:off x="609600" y="4191000"/>
            <a:ext cx="2286000" cy="2286000"/>
          </a:xfrm>
          <a:prstGeom prst="rect">
            <a:avLst/>
          </a:prstGeom>
          <a:solidFill>
            <a:schemeClr val="bg1"/>
          </a:solidFill>
          <a:ln w="25400">
            <a:solidFill>
              <a:schemeClr val="tx1"/>
            </a:solidFill>
            <a:miter lim="800000"/>
            <a:headEnd/>
            <a:tailEnd/>
          </a:ln>
        </p:spPr>
        <p:txBody>
          <a:bodyPr anchorCtr="1"/>
          <a:lstStyle/>
          <a:p>
            <a:pPr algn="ctr"/>
            <a:r>
              <a:rPr lang="en-US" sz="1800">
                <a:solidFill>
                  <a:srgbClr val="000000"/>
                </a:solidFill>
                <a:latin typeface="Calibri" charset="0"/>
              </a:rPr>
              <a:t>Antecedent/Trigger: </a:t>
            </a:r>
          </a:p>
          <a:p>
            <a:pPr algn="ctr"/>
            <a:r>
              <a:rPr lang="ja-JP" altLang="en-US" sz="1800">
                <a:solidFill>
                  <a:srgbClr val="000000"/>
                </a:solidFill>
                <a:latin typeface="Calibri" charset="0"/>
              </a:rPr>
              <a:t>“</a:t>
            </a:r>
            <a:r>
              <a:rPr lang="en-US" altLang="ja-JP" sz="1800">
                <a:solidFill>
                  <a:srgbClr val="000000"/>
                </a:solidFill>
                <a:latin typeface="Calibri" charset="0"/>
              </a:rPr>
              <a:t>When …</a:t>
            </a:r>
            <a:endParaRPr lang="en-US" sz="1800">
              <a:solidFill>
                <a:srgbClr val="000000"/>
              </a:solidFill>
              <a:latin typeface="Calibri" charset="0"/>
            </a:endParaRPr>
          </a:p>
        </p:txBody>
      </p:sp>
      <p:sp>
        <p:nvSpPr>
          <p:cNvPr id="8" name="Rectangle 7"/>
          <p:cNvSpPr>
            <a:spLocks noChangeArrowheads="1"/>
          </p:cNvSpPr>
          <p:nvPr/>
        </p:nvSpPr>
        <p:spPr bwMode="auto">
          <a:xfrm>
            <a:off x="3352800" y="4191000"/>
            <a:ext cx="2286000" cy="2286000"/>
          </a:xfrm>
          <a:prstGeom prst="rect">
            <a:avLst/>
          </a:prstGeom>
          <a:solidFill>
            <a:schemeClr val="bg1"/>
          </a:solidFill>
          <a:ln w="25400" algn="ctr">
            <a:solidFill>
              <a:schemeClr val="tx1"/>
            </a:solidFill>
            <a:miter lim="800000"/>
            <a:headEnd/>
            <a:tailEnd/>
          </a:ln>
        </p:spPr>
        <p:txBody>
          <a:bodyPr anchorCtr="1"/>
          <a:lstStyle/>
          <a:p>
            <a:pPr algn="ctr">
              <a:defRPr/>
            </a:pPr>
            <a:r>
              <a:rPr lang="en-US" sz="1800" dirty="0">
                <a:solidFill>
                  <a:srgbClr val="000000"/>
                </a:solidFill>
                <a:latin typeface="+mn-lt"/>
                <a:ea typeface="MS PGothic" pitchFamily="34" charset="-128"/>
                <a:cs typeface="+mn-cs"/>
              </a:rPr>
              <a:t>Behavior: </a:t>
            </a:r>
          </a:p>
          <a:p>
            <a:pPr algn="ctr">
              <a:defRPr/>
            </a:pPr>
            <a:r>
              <a:rPr lang="en-US" altLang="ja-JP" sz="1800" dirty="0">
                <a:solidFill>
                  <a:srgbClr val="000000"/>
                </a:solidFill>
                <a:latin typeface="+mn-lt"/>
                <a:ea typeface="+mn-ea"/>
                <a:cs typeface="+mn-cs"/>
              </a:rPr>
              <a:t>Student does..</a:t>
            </a:r>
          </a:p>
          <a:p>
            <a:pPr algn="ctr">
              <a:defRPr/>
            </a:pPr>
            <a:endParaRPr lang="en-US" sz="1800" dirty="0">
              <a:solidFill>
                <a:srgbClr val="FF0000"/>
              </a:solidFill>
              <a:latin typeface="+mn-lt"/>
              <a:ea typeface="MS PGothic" pitchFamily="34" charset="-128"/>
              <a:cs typeface="+mn-cs"/>
            </a:endParaRPr>
          </a:p>
        </p:txBody>
      </p:sp>
      <p:sp>
        <p:nvSpPr>
          <p:cNvPr id="50183" name="Rectangle 8"/>
          <p:cNvSpPr>
            <a:spLocks noChangeArrowheads="1"/>
          </p:cNvSpPr>
          <p:nvPr/>
        </p:nvSpPr>
        <p:spPr bwMode="auto">
          <a:xfrm>
            <a:off x="6172200" y="4191000"/>
            <a:ext cx="2667000" cy="2438400"/>
          </a:xfrm>
          <a:prstGeom prst="rect">
            <a:avLst/>
          </a:prstGeom>
          <a:solidFill>
            <a:schemeClr val="bg1"/>
          </a:solidFill>
          <a:ln w="25400">
            <a:solidFill>
              <a:schemeClr val="tx1"/>
            </a:solidFill>
            <a:miter lim="800000"/>
            <a:headEnd/>
            <a:tailEnd/>
          </a:ln>
        </p:spPr>
        <p:txBody>
          <a:bodyPr anchor="ctr"/>
          <a:lstStyle/>
          <a:p>
            <a:pPr algn="ctr"/>
            <a:r>
              <a:rPr lang="en-US" sz="1800" dirty="0">
                <a:solidFill>
                  <a:srgbClr val="000000"/>
                </a:solidFill>
                <a:latin typeface="Calibri" charset="0"/>
              </a:rPr>
              <a:t>Consequence/Outcome: </a:t>
            </a:r>
          </a:p>
          <a:p>
            <a:pPr algn="ctr"/>
            <a:r>
              <a:rPr lang="en-US" altLang="ja-JP" sz="1800" dirty="0">
                <a:solidFill>
                  <a:srgbClr val="000000"/>
                </a:solidFill>
                <a:latin typeface="Calibri" charset="0"/>
              </a:rPr>
              <a:t>and as a result…</a:t>
            </a:r>
          </a:p>
          <a:p>
            <a:pPr algn="ctr"/>
            <a:r>
              <a:rPr lang="en-US" sz="1800" dirty="0">
                <a:solidFill>
                  <a:srgbClr val="FF0000"/>
                </a:solidFill>
                <a:latin typeface="Calibri" charset="0"/>
              </a:rPr>
              <a:t> </a:t>
            </a:r>
          </a:p>
          <a:p>
            <a:pPr algn="ctr"/>
            <a:endParaRPr lang="en-US" sz="1800" dirty="0">
              <a:solidFill>
                <a:srgbClr val="000000"/>
              </a:solidFill>
              <a:latin typeface="Calibri" charset="0"/>
            </a:endParaRPr>
          </a:p>
          <a:p>
            <a:pPr algn="ctr"/>
            <a:r>
              <a:rPr lang="en-US" sz="1800" dirty="0">
                <a:solidFill>
                  <a:srgbClr val="000000"/>
                </a:solidFill>
                <a:latin typeface="Calibri" charset="0"/>
              </a:rPr>
              <a:t>Therefore, the function of the behavior is to:  </a:t>
            </a:r>
            <a:endParaRPr lang="en-US" sz="1800" dirty="0" smtClean="0">
              <a:solidFill>
                <a:srgbClr val="000000"/>
              </a:solidFill>
              <a:latin typeface="Calibri" charset="0"/>
            </a:endParaRPr>
          </a:p>
          <a:p>
            <a:pPr algn="ctr"/>
            <a:r>
              <a:rPr lang="en-US" sz="1800" dirty="0" smtClean="0">
                <a:solidFill>
                  <a:srgbClr val="000000"/>
                </a:solidFill>
                <a:latin typeface="Calibri" charset="0"/>
              </a:rPr>
              <a:t>get</a:t>
            </a:r>
            <a:r>
              <a:rPr lang="en-US" sz="1800" dirty="0">
                <a:solidFill>
                  <a:srgbClr val="000000"/>
                </a:solidFill>
                <a:latin typeface="Calibri" charset="0"/>
              </a:rPr>
              <a:t>/avoid </a:t>
            </a:r>
          </a:p>
          <a:p>
            <a:pPr algn="ctr"/>
            <a:endParaRPr lang="en-US" sz="1800" b="1" dirty="0">
              <a:solidFill>
                <a:srgbClr val="FF0000"/>
              </a:solidFill>
              <a:latin typeface="Calibri" charset="0"/>
            </a:endParaRPr>
          </a:p>
          <a:p>
            <a:pPr algn="ctr"/>
            <a:endParaRPr lang="en-US" sz="1800" dirty="0">
              <a:solidFill>
                <a:srgbClr val="FF0000"/>
              </a:solidFill>
              <a:latin typeface="Calibri" charset="0"/>
            </a:endParaRPr>
          </a:p>
        </p:txBody>
      </p:sp>
      <p:sp>
        <p:nvSpPr>
          <p:cNvPr id="10" name="Right Arrow 9"/>
          <p:cNvSpPr/>
          <p:nvPr/>
        </p:nvSpPr>
        <p:spPr>
          <a:xfrm>
            <a:off x="2743200" y="4876800"/>
            <a:ext cx="609600" cy="2286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 name="Right Arrow 10"/>
          <p:cNvSpPr/>
          <p:nvPr/>
        </p:nvSpPr>
        <p:spPr>
          <a:xfrm>
            <a:off x="5562600" y="4876800"/>
            <a:ext cx="609600" cy="2286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Rectangle 12"/>
          <p:cNvSpPr>
            <a:spLocks noChangeArrowheads="1"/>
          </p:cNvSpPr>
          <p:nvPr/>
        </p:nvSpPr>
        <p:spPr bwMode="auto">
          <a:xfrm>
            <a:off x="685800" y="3263900"/>
            <a:ext cx="6172200" cy="533400"/>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800">
              <a:solidFill>
                <a:schemeClr val="lt1"/>
              </a:solidFill>
              <a:latin typeface="+mn-lt"/>
              <a:ea typeface="+mn-ea"/>
              <a:cs typeface="+mn-cs"/>
            </a:endParaRPr>
          </a:p>
        </p:txBody>
      </p:sp>
      <p:sp>
        <p:nvSpPr>
          <p:cNvPr id="50193" name="Text Box 18"/>
          <p:cNvSpPr txBox="1">
            <a:spLocks noChangeArrowheads="1"/>
          </p:cNvSpPr>
          <p:nvPr/>
        </p:nvSpPr>
        <p:spPr bwMode="auto">
          <a:xfrm>
            <a:off x="6629400" y="6249988"/>
            <a:ext cx="228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Bef>
                <a:spcPct val="50000"/>
              </a:spcBef>
              <a:defRPr/>
            </a:pPr>
            <a:r>
              <a:rPr lang="en-US" sz="1800" b="1" dirty="0" smtClean="0">
                <a:solidFill>
                  <a:srgbClr val="FF0000"/>
                </a:solidFill>
              </a:rPr>
              <a:t>  </a:t>
            </a:r>
          </a:p>
        </p:txBody>
      </p:sp>
    </p:spTree>
    <p:extLst>
      <p:ext uri="{BB962C8B-B14F-4D97-AF65-F5344CB8AC3E}">
        <p14:creationId xmlns:p14="http://schemas.microsoft.com/office/powerpoint/2010/main" val="2781545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0193"/>
                                        </p:tgtEl>
                                        <p:attrNameLst>
                                          <p:attrName>style.visibility</p:attrName>
                                        </p:attrNameLst>
                                      </p:cBhvr>
                                      <p:to>
                                        <p:strVal val="visible"/>
                                      </p:to>
                                    </p:set>
                                    <p:anim calcmode="lin" valueType="num">
                                      <p:cBhvr additive="base">
                                        <p:cTn id="7" dur="500" fill="hold"/>
                                        <p:tgtEl>
                                          <p:spTgt spid="50193"/>
                                        </p:tgtEl>
                                        <p:attrNameLst>
                                          <p:attrName>ppt_x</p:attrName>
                                        </p:attrNameLst>
                                      </p:cBhvr>
                                      <p:tavLst>
                                        <p:tav tm="0">
                                          <p:val>
                                            <p:strVal val="#ppt_x"/>
                                          </p:val>
                                        </p:tav>
                                        <p:tav tm="100000">
                                          <p:val>
                                            <p:strVal val="#ppt_x"/>
                                          </p:val>
                                        </p:tav>
                                      </p:tavLst>
                                    </p:anim>
                                    <p:anim calcmode="lin" valueType="num">
                                      <p:cBhvr additive="base">
                                        <p:cTn id="8" dur="500" fill="hold"/>
                                        <p:tgtEl>
                                          <p:spTgt spid="50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4294967295"/>
          </p:nvPr>
        </p:nvSpPr>
        <p:spPr>
          <a:xfrm>
            <a:off x="457200" y="0"/>
            <a:ext cx="8229600" cy="6369835"/>
          </a:xfrm>
        </p:spPr>
        <p:txBody>
          <a:bodyPr/>
          <a:lstStyle/>
          <a:p>
            <a:pPr>
              <a:spcAft>
                <a:spcPct val="35000"/>
              </a:spcAft>
              <a:buFontTx/>
              <a:buNone/>
            </a:pPr>
            <a:r>
              <a:rPr lang="en-US" sz="4000" b="1" dirty="0">
                <a:latin typeface="Calibri" charset="0"/>
                <a:ea typeface="MS PGothic" charset="0"/>
              </a:rPr>
              <a:t>After we defined the behavior </a:t>
            </a:r>
            <a:r>
              <a:rPr lang="en-US" sz="4000" b="1" dirty="0" smtClean="0">
                <a:latin typeface="Calibri" charset="0"/>
                <a:ea typeface="MS PGothic" charset="0"/>
              </a:rPr>
              <a:t>       (</a:t>
            </a:r>
            <a:r>
              <a:rPr lang="en-US" sz="4000" b="1" dirty="0">
                <a:latin typeface="Calibri" charset="0"/>
                <a:ea typeface="MS PGothic" charset="0"/>
              </a:rPr>
              <a:t>the </a:t>
            </a:r>
            <a:r>
              <a:rPr lang="en-US" sz="4000" b="1" u="sng" dirty="0">
                <a:latin typeface="Calibri" charset="0"/>
                <a:ea typeface="MS PGothic" charset="0"/>
              </a:rPr>
              <a:t>What</a:t>
            </a:r>
            <a:r>
              <a:rPr lang="en-US" sz="4000" b="1" dirty="0">
                <a:latin typeface="Calibri" charset="0"/>
                <a:ea typeface="MS PGothic" charset="0"/>
              </a:rPr>
              <a:t>) &amp; know </a:t>
            </a:r>
            <a:r>
              <a:rPr lang="en-US" sz="4000" b="1" u="sng" dirty="0">
                <a:latin typeface="Calibri" charset="0"/>
                <a:ea typeface="MS PGothic" charset="0"/>
              </a:rPr>
              <a:t>Where &amp; When &amp; Why </a:t>
            </a:r>
            <a:r>
              <a:rPr lang="en-US" sz="4000" b="1" dirty="0">
                <a:latin typeface="Calibri" charset="0"/>
                <a:ea typeface="MS PGothic" charset="0"/>
              </a:rPr>
              <a:t>the behavior occurs…</a:t>
            </a:r>
          </a:p>
          <a:p>
            <a:pPr>
              <a:spcAft>
                <a:spcPct val="70000"/>
              </a:spcAft>
              <a:buFontTx/>
              <a:buNone/>
            </a:pPr>
            <a:r>
              <a:rPr lang="en-US" sz="2800" b="1" dirty="0">
                <a:latin typeface="Calibri" charset="0"/>
                <a:ea typeface="MS PGothic" charset="0"/>
              </a:rPr>
              <a:t>Then:</a:t>
            </a:r>
            <a:r>
              <a:rPr lang="en-US" sz="2800" dirty="0">
                <a:latin typeface="Calibri" charset="0"/>
                <a:ea typeface="MS PGothic" charset="0"/>
              </a:rPr>
              <a:t> </a:t>
            </a:r>
            <a:r>
              <a:rPr lang="en-US" dirty="0">
                <a:latin typeface="Calibri" charset="0"/>
                <a:ea typeface="MS PGothic" charset="0"/>
              </a:rPr>
              <a:t>We ask: Are there any events that happen outside of the routine that </a:t>
            </a:r>
            <a:r>
              <a:rPr lang="ja-JP" altLang="en-US" b="1" dirty="0">
                <a:solidFill>
                  <a:srgbClr val="FF0000"/>
                </a:solidFill>
                <a:latin typeface="Calibri" charset="0"/>
                <a:ea typeface="MS PGothic" charset="0"/>
              </a:rPr>
              <a:t>“</a:t>
            </a:r>
            <a:r>
              <a:rPr lang="en-US" altLang="ja-JP" b="1" dirty="0">
                <a:solidFill>
                  <a:srgbClr val="FF0000"/>
                </a:solidFill>
                <a:latin typeface="Calibri" charset="0"/>
                <a:ea typeface="MS PGothic" charset="0"/>
              </a:rPr>
              <a:t>SET UP</a:t>
            </a:r>
            <a:r>
              <a:rPr lang="ja-JP" altLang="en-US" b="1" dirty="0">
                <a:solidFill>
                  <a:srgbClr val="FF0000"/>
                </a:solidFill>
                <a:latin typeface="Calibri" charset="0"/>
                <a:ea typeface="MS PGothic" charset="0"/>
              </a:rPr>
              <a:t>”</a:t>
            </a:r>
            <a:r>
              <a:rPr lang="en-US" altLang="ja-JP" dirty="0">
                <a:latin typeface="Calibri" charset="0"/>
                <a:ea typeface="MS PGothic" charset="0"/>
              </a:rPr>
              <a:t> the behavior (make it more likely to occur)?</a:t>
            </a:r>
            <a:endParaRPr lang="en-US" altLang="ja-JP" sz="2800" dirty="0">
              <a:latin typeface="Calibri" charset="0"/>
              <a:ea typeface="MS PGothic" charset="0"/>
            </a:endParaRPr>
          </a:p>
          <a:p>
            <a:pPr>
              <a:buFontTx/>
              <a:buNone/>
            </a:pPr>
            <a:endParaRPr lang="en-US" dirty="0">
              <a:latin typeface="Calibri" charset="0"/>
              <a:ea typeface="MS PGothic" charset="0"/>
            </a:endParaRPr>
          </a:p>
        </p:txBody>
      </p:sp>
      <p:sp>
        <p:nvSpPr>
          <p:cNvPr id="5" name="Rectangle 4"/>
          <p:cNvSpPr/>
          <p:nvPr/>
        </p:nvSpPr>
        <p:spPr>
          <a:xfrm>
            <a:off x="2514600" y="4731535"/>
            <a:ext cx="2057400" cy="1676400"/>
          </a:xfrm>
          <a:prstGeom prst="rect">
            <a:avLst/>
          </a:prstGeom>
          <a:solidFill>
            <a:srgbClr val="E991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ea typeface="MS PGothic" pitchFamily="34" charset="-128"/>
              </a:rPr>
              <a:t>2</a:t>
            </a:r>
          </a:p>
          <a:p>
            <a:pPr algn="ctr">
              <a:lnSpc>
                <a:spcPct val="85000"/>
              </a:lnSpc>
              <a:defRPr/>
            </a:pPr>
            <a:endParaRPr lang="en-US" sz="1800" b="1" dirty="0">
              <a:solidFill>
                <a:schemeClr val="bg1"/>
              </a:solidFill>
              <a:ea typeface="MS PGothic" pitchFamily="34" charset="-128"/>
            </a:endParaRPr>
          </a:p>
          <a:p>
            <a:pPr algn="ctr">
              <a:defRPr/>
            </a:pPr>
            <a:r>
              <a:rPr lang="en-US" sz="1600" b="1" dirty="0">
                <a:solidFill>
                  <a:schemeClr val="bg1"/>
                </a:solidFill>
                <a:ea typeface="MS PGothic" pitchFamily="34" charset="-128"/>
              </a:rPr>
              <a:t>Antecedents/ Triggers</a:t>
            </a:r>
          </a:p>
          <a:p>
            <a:pPr algn="ctr">
              <a:defRPr/>
            </a:pPr>
            <a:r>
              <a:rPr lang="en-US" sz="1800" dirty="0">
                <a:solidFill>
                  <a:srgbClr val="000000"/>
                </a:solidFill>
                <a:ea typeface="MS PGothic" pitchFamily="34" charset="-128"/>
              </a:rPr>
              <a:t> </a:t>
            </a:r>
          </a:p>
          <a:p>
            <a:pPr>
              <a:defRPr/>
            </a:pPr>
            <a:r>
              <a:rPr lang="en-US" sz="1800" dirty="0">
                <a:solidFill>
                  <a:srgbClr val="000000"/>
                </a:solidFill>
                <a:ea typeface="MS PGothic" pitchFamily="34" charset="-128"/>
              </a:rPr>
              <a:t> </a:t>
            </a:r>
          </a:p>
        </p:txBody>
      </p:sp>
      <p:sp>
        <p:nvSpPr>
          <p:cNvPr id="6" name="Rectangle 5"/>
          <p:cNvSpPr/>
          <p:nvPr/>
        </p:nvSpPr>
        <p:spPr>
          <a:xfrm>
            <a:off x="4876800" y="4731535"/>
            <a:ext cx="1905000" cy="1600200"/>
          </a:xfrm>
          <a:prstGeom prst="rect">
            <a:avLst/>
          </a:prstGeom>
          <a:solidFill>
            <a:srgbClr val="0063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FFFF"/>
                </a:solidFill>
                <a:ea typeface="MS PGothic" pitchFamily="34" charset="-128"/>
              </a:rPr>
              <a:t>1 </a:t>
            </a:r>
            <a:r>
              <a:rPr lang="en-US" sz="3200" b="1" dirty="0">
                <a:solidFill>
                  <a:srgbClr val="FFFFFF"/>
                </a:solidFill>
                <a:ea typeface="MS PGothic" pitchFamily="34" charset="-128"/>
              </a:rPr>
              <a:t> </a:t>
            </a:r>
          </a:p>
          <a:p>
            <a:pPr algn="ctr">
              <a:defRPr/>
            </a:pPr>
            <a:endParaRPr lang="en-US" sz="1800" b="1" dirty="0">
              <a:solidFill>
                <a:srgbClr val="FFFFFF"/>
              </a:solidFill>
              <a:ea typeface="MS PGothic" pitchFamily="34" charset="-128"/>
            </a:endParaRPr>
          </a:p>
          <a:p>
            <a:pPr algn="ctr">
              <a:defRPr/>
            </a:pPr>
            <a:r>
              <a:rPr lang="en-US" sz="1800" b="1" dirty="0">
                <a:solidFill>
                  <a:srgbClr val="FFFFFF"/>
                </a:solidFill>
                <a:ea typeface="MS PGothic" pitchFamily="34" charset="-128"/>
              </a:rPr>
              <a:t>Behavior</a:t>
            </a:r>
          </a:p>
          <a:p>
            <a:pPr algn="ctr">
              <a:defRPr/>
            </a:pPr>
            <a:endParaRPr lang="en-US" sz="1800"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p:txBody>
      </p:sp>
      <p:sp>
        <p:nvSpPr>
          <p:cNvPr id="7" name="Rectangle 6"/>
          <p:cNvSpPr/>
          <p:nvPr/>
        </p:nvSpPr>
        <p:spPr>
          <a:xfrm>
            <a:off x="7086600" y="4731535"/>
            <a:ext cx="1905000" cy="1600200"/>
          </a:xfrm>
          <a:prstGeom prst="rect">
            <a:avLst/>
          </a:prstGeom>
          <a:solidFill>
            <a:srgbClr val="B6020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a:p>
            <a:pPr algn="ctr">
              <a:defRPr/>
            </a:pPr>
            <a:endParaRPr lang="en-US" sz="2800" dirty="0">
              <a:solidFill>
                <a:srgbClr val="FFFFFF"/>
              </a:solidFill>
              <a:ea typeface="MS PGothic" pitchFamily="34" charset="-128"/>
            </a:endParaRPr>
          </a:p>
          <a:p>
            <a:pPr algn="ctr">
              <a:defRPr/>
            </a:pPr>
            <a:r>
              <a:rPr lang="en-US" sz="2800" b="1" dirty="0">
                <a:solidFill>
                  <a:srgbClr val="FFFFFF"/>
                </a:solidFill>
                <a:ea typeface="MS PGothic" pitchFamily="34" charset="-128"/>
              </a:rPr>
              <a:t>3</a:t>
            </a:r>
          </a:p>
          <a:p>
            <a:pPr algn="ctr">
              <a:defRPr/>
            </a:pPr>
            <a:endParaRPr lang="en-US" sz="1800" b="1" dirty="0">
              <a:solidFill>
                <a:srgbClr val="FFFFFF"/>
              </a:solidFill>
              <a:ea typeface="MS PGothic" pitchFamily="34" charset="-128"/>
            </a:endParaRPr>
          </a:p>
          <a:p>
            <a:pPr algn="ctr">
              <a:defRPr/>
            </a:pPr>
            <a:r>
              <a:rPr lang="en-US" sz="1600" b="1" dirty="0" smtClean="0">
                <a:solidFill>
                  <a:srgbClr val="FFFFFF"/>
                </a:solidFill>
                <a:ea typeface="MS PGothic" pitchFamily="34" charset="-128"/>
              </a:rPr>
              <a:t>Consequence</a:t>
            </a:r>
            <a:r>
              <a:rPr lang="en-US" sz="1600" b="1" dirty="0">
                <a:solidFill>
                  <a:srgbClr val="FFFFFF"/>
                </a:solidFill>
                <a:ea typeface="MS PGothic" pitchFamily="34" charset="-128"/>
              </a:rPr>
              <a:t> </a:t>
            </a:r>
            <a:r>
              <a:rPr lang="en-US" sz="1600" b="1" dirty="0" smtClean="0">
                <a:solidFill>
                  <a:srgbClr val="FFFFFF"/>
                </a:solidFill>
                <a:ea typeface="MS PGothic" pitchFamily="34" charset="-128"/>
              </a:rPr>
              <a:t>and</a:t>
            </a:r>
            <a:r>
              <a:rPr lang="en-US" sz="1600" b="1" dirty="0" smtClean="0">
                <a:solidFill>
                  <a:srgbClr val="FFFFFF"/>
                </a:solidFill>
                <a:ea typeface="MS PGothic" pitchFamily="34" charset="-128"/>
              </a:rPr>
              <a:t> </a:t>
            </a:r>
            <a:r>
              <a:rPr lang="en-US" sz="1600" b="1" dirty="0" smtClean="0">
                <a:solidFill>
                  <a:srgbClr val="FFFFFF"/>
                </a:solidFill>
                <a:ea typeface="MS PGothic" pitchFamily="34" charset="-128"/>
              </a:rPr>
              <a:t>Function</a:t>
            </a:r>
            <a:endParaRPr lang="en-US" sz="1600" b="1"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p:txBody>
      </p:sp>
      <p:sp>
        <p:nvSpPr>
          <p:cNvPr id="8" name="Right Arrow 7"/>
          <p:cNvSpPr/>
          <p:nvPr/>
        </p:nvSpPr>
        <p:spPr>
          <a:xfrm>
            <a:off x="4572000" y="5569735"/>
            <a:ext cx="457200" cy="1524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ight Arrow 8"/>
          <p:cNvSpPr/>
          <p:nvPr/>
        </p:nvSpPr>
        <p:spPr>
          <a:xfrm>
            <a:off x="6781800" y="5493535"/>
            <a:ext cx="457200" cy="1524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Rectangle 5"/>
          <p:cNvSpPr>
            <a:spLocks noChangeArrowheads="1"/>
          </p:cNvSpPr>
          <p:nvPr/>
        </p:nvSpPr>
        <p:spPr bwMode="auto">
          <a:xfrm>
            <a:off x="152400" y="4731535"/>
            <a:ext cx="2057400" cy="1676400"/>
          </a:xfrm>
          <a:prstGeom prst="rect">
            <a:avLst/>
          </a:prstGeom>
          <a:solidFill>
            <a:srgbClr val="FC6C7D"/>
          </a:solidFill>
          <a:ln w="25400">
            <a:solidFill>
              <a:srgbClr val="385D8A"/>
            </a:solidFill>
            <a:miter lim="800000"/>
            <a:headEnd/>
            <a:tailEnd/>
          </a:ln>
        </p:spPr>
        <p:txBody>
          <a:bodyPr anchor="ctr"/>
          <a:lstStyle/>
          <a:p>
            <a:pPr algn="ctr"/>
            <a:r>
              <a:rPr lang="en-US" sz="2800" b="1" dirty="0">
                <a:solidFill>
                  <a:srgbClr val="FFFFFF"/>
                </a:solidFill>
                <a:latin typeface="Calibri" charset="0"/>
              </a:rPr>
              <a:t>4</a:t>
            </a:r>
            <a:endParaRPr lang="en-US" sz="3200" b="1" dirty="0">
              <a:solidFill>
                <a:srgbClr val="FFFFFF"/>
              </a:solidFill>
              <a:latin typeface="Calibri" charset="0"/>
            </a:endParaRPr>
          </a:p>
          <a:p>
            <a:pPr algn="ctr"/>
            <a:endParaRPr lang="en-US" sz="1800" b="1" dirty="0">
              <a:solidFill>
                <a:srgbClr val="FFFFFF"/>
              </a:solidFill>
              <a:latin typeface="Calibri" charset="0"/>
            </a:endParaRPr>
          </a:p>
          <a:p>
            <a:pPr algn="ctr"/>
            <a:r>
              <a:rPr lang="en-US" sz="1800" b="1" dirty="0">
                <a:solidFill>
                  <a:srgbClr val="FFFFFF"/>
                </a:solidFill>
                <a:latin typeface="Calibri" charset="0"/>
              </a:rPr>
              <a:t>Setting Events</a:t>
            </a:r>
          </a:p>
          <a:p>
            <a:pPr algn="ctr"/>
            <a:endParaRPr lang="en-US" sz="1800" dirty="0">
              <a:solidFill>
                <a:srgbClr val="FFFFFF"/>
              </a:solidFill>
              <a:latin typeface="Calibri" charset="0"/>
            </a:endParaRPr>
          </a:p>
          <a:p>
            <a:pPr algn="ctr"/>
            <a:endParaRPr lang="en-US" sz="1800" dirty="0">
              <a:solidFill>
                <a:srgbClr val="FFFFFF"/>
              </a:solidFill>
              <a:latin typeface="Calibri" charset="0"/>
            </a:endParaRPr>
          </a:p>
        </p:txBody>
      </p:sp>
      <p:sp>
        <p:nvSpPr>
          <p:cNvPr id="3" name="Right Arrow 7"/>
          <p:cNvSpPr/>
          <p:nvPr/>
        </p:nvSpPr>
        <p:spPr>
          <a:xfrm>
            <a:off x="2133600" y="5569735"/>
            <a:ext cx="457200" cy="152400"/>
          </a:xfrm>
          <a:prstGeom prst="rightArrow">
            <a:avLst/>
          </a:prstGeom>
          <a:solidFill>
            <a:srgbClr val="008000"/>
          </a:solidFill>
          <a:ln>
            <a:solidFill>
              <a:srgbClr val="FFD9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Down Arrow 9"/>
          <p:cNvSpPr/>
          <p:nvPr/>
        </p:nvSpPr>
        <p:spPr>
          <a:xfrm>
            <a:off x="876300" y="3797300"/>
            <a:ext cx="685800" cy="825500"/>
          </a:xfrm>
          <a:prstGeom prst="downArrow">
            <a:avLst/>
          </a:prstGeom>
          <a:solidFill>
            <a:srgbClr val="40BC5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3472834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Setting Events</a:t>
            </a:r>
            <a:endParaRPr lang="en-US" b="1" dirty="0"/>
          </a:p>
        </p:txBody>
      </p:sp>
      <p:sp>
        <p:nvSpPr>
          <p:cNvPr id="3" name="Content Placeholder 2"/>
          <p:cNvSpPr>
            <a:spLocks noGrp="1"/>
          </p:cNvSpPr>
          <p:nvPr>
            <p:ph idx="1"/>
          </p:nvPr>
        </p:nvSpPr>
        <p:spPr/>
        <p:txBody>
          <a:bodyPr>
            <a:normAutofit fontScale="92500"/>
          </a:bodyPr>
          <a:lstStyle/>
          <a:p>
            <a:r>
              <a:rPr lang="en-US" dirty="0" smtClean="0"/>
              <a:t>Events, removed from the immediate situation, that have an impact on the student’s behavior</a:t>
            </a:r>
          </a:p>
          <a:p>
            <a:pPr marL="0" indent="0">
              <a:buNone/>
            </a:pPr>
            <a:endParaRPr lang="en-US" sz="1300" dirty="0" smtClean="0"/>
          </a:p>
          <a:p>
            <a:r>
              <a:rPr lang="en-US" dirty="0" smtClean="0"/>
              <a:t>Things that, when a trigger is present, increases the chances that the problem behavior will occur</a:t>
            </a:r>
          </a:p>
          <a:p>
            <a:pPr marL="0" indent="0">
              <a:buNone/>
            </a:pPr>
            <a:endParaRPr lang="en-US" sz="1300" dirty="0" smtClean="0"/>
          </a:p>
          <a:p>
            <a:r>
              <a:rPr lang="en-US" dirty="0" smtClean="0"/>
              <a:t>Examples:  lack of sleep, illness, change in routines, trauma, argument at home the night before, bullying, etc. </a:t>
            </a:r>
          </a:p>
        </p:txBody>
      </p:sp>
    </p:spTree>
    <p:extLst>
      <p:ext uri="{BB962C8B-B14F-4D97-AF65-F5344CB8AC3E}">
        <p14:creationId xmlns:p14="http://schemas.microsoft.com/office/powerpoint/2010/main" val="113964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457200" y="0"/>
            <a:ext cx="8229600" cy="1143000"/>
          </a:xfrm>
        </p:spPr>
        <p:txBody>
          <a:bodyPr/>
          <a:lstStyle/>
          <a:p>
            <a:pPr eaLnBrk="1" hangingPunct="1"/>
            <a:r>
              <a:rPr lang="en-US" b="1" dirty="0">
                <a:latin typeface="Calibri" charset="0"/>
                <a:ea typeface="MS PGothic" charset="0"/>
              </a:rPr>
              <a:t>Antecedents vs. Setting Events</a:t>
            </a:r>
          </a:p>
        </p:txBody>
      </p:sp>
      <p:sp>
        <p:nvSpPr>
          <p:cNvPr id="54275" name="Rectangle 3"/>
          <p:cNvSpPr>
            <a:spLocks noGrp="1" noChangeArrowheads="1"/>
          </p:cNvSpPr>
          <p:nvPr>
            <p:ph type="body" idx="4294967295"/>
          </p:nvPr>
        </p:nvSpPr>
        <p:spPr>
          <a:xfrm>
            <a:off x="457200" y="1600200"/>
            <a:ext cx="7848600" cy="4495800"/>
          </a:xfrm>
        </p:spPr>
        <p:txBody>
          <a:bodyPr>
            <a:normAutofit lnSpcReduction="10000"/>
          </a:bodyPr>
          <a:lstStyle/>
          <a:p>
            <a:pPr eaLnBrk="1" hangingPunct="1"/>
            <a:r>
              <a:rPr lang="en-US" b="1" u="sng" dirty="0">
                <a:latin typeface="Calibri" charset="0"/>
                <a:ea typeface="MS PGothic" charset="0"/>
              </a:rPr>
              <a:t>Antecedents</a:t>
            </a:r>
            <a:r>
              <a:rPr lang="en-US" dirty="0">
                <a:latin typeface="Calibri" charset="0"/>
                <a:ea typeface="MS PGothic" charset="0"/>
              </a:rPr>
              <a:t> - occur immediately before     and act as </a:t>
            </a:r>
            <a:r>
              <a:rPr lang="ja-JP" altLang="en-US" b="1" dirty="0">
                <a:solidFill>
                  <a:srgbClr val="B60202"/>
                </a:solidFill>
                <a:latin typeface="Calibri" charset="0"/>
                <a:ea typeface="MS PGothic" charset="0"/>
              </a:rPr>
              <a:t>“</a:t>
            </a:r>
            <a:r>
              <a:rPr lang="en-US" altLang="ja-JP" b="1" dirty="0">
                <a:solidFill>
                  <a:srgbClr val="B60202"/>
                </a:solidFill>
                <a:latin typeface="Calibri" charset="0"/>
                <a:ea typeface="MS PGothic" charset="0"/>
              </a:rPr>
              <a:t>triggers</a:t>
            </a:r>
            <a:r>
              <a:rPr lang="ja-JP" altLang="en-US" b="1" dirty="0">
                <a:solidFill>
                  <a:srgbClr val="B60202"/>
                </a:solidFill>
                <a:latin typeface="Calibri" charset="0"/>
                <a:ea typeface="MS PGothic" charset="0"/>
              </a:rPr>
              <a:t>”</a:t>
            </a:r>
            <a:r>
              <a:rPr lang="en-US" altLang="ja-JP" dirty="0">
                <a:solidFill>
                  <a:srgbClr val="B60202"/>
                </a:solidFill>
                <a:latin typeface="Calibri" charset="0"/>
                <a:ea typeface="MS PGothic" charset="0"/>
              </a:rPr>
              <a:t> </a:t>
            </a:r>
            <a:r>
              <a:rPr lang="en-US" altLang="ja-JP" dirty="0">
                <a:latin typeface="Calibri" charset="0"/>
                <a:ea typeface="MS PGothic" charset="0"/>
              </a:rPr>
              <a:t>for problem behavior</a:t>
            </a:r>
          </a:p>
          <a:p>
            <a:pPr eaLnBrk="1" hangingPunct="1"/>
            <a:endParaRPr lang="en-US" dirty="0">
              <a:latin typeface="Calibri" charset="0"/>
              <a:ea typeface="MS PGothic" charset="0"/>
            </a:endParaRPr>
          </a:p>
          <a:p>
            <a:r>
              <a:rPr lang="en-US" b="1" u="sng" dirty="0">
                <a:latin typeface="Calibri" charset="0"/>
                <a:ea typeface="MS PGothic" charset="0"/>
              </a:rPr>
              <a:t>Setting Events</a:t>
            </a:r>
            <a:r>
              <a:rPr lang="en-US" dirty="0">
                <a:latin typeface="Calibri" charset="0"/>
                <a:ea typeface="MS PGothic" charset="0"/>
              </a:rPr>
              <a:t> – indirectly </a:t>
            </a:r>
            <a:r>
              <a:rPr lang="ja-JP" altLang="en-US" b="1" dirty="0">
                <a:solidFill>
                  <a:srgbClr val="B60202"/>
                </a:solidFill>
                <a:latin typeface="Calibri" charset="0"/>
                <a:ea typeface="MS PGothic" charset="0"/>
              </a:rPr>
              <a:t>“</a:t>
            </a:r>
            <a:r>
              <a:rPr lang="en-US" altLang="ja-JP" b="1" dirty="0">
                <a:solidFill>
                  <a:srgbClr val="B60202"/>
                </a:solidFill>
                <a:latin typeface="Calibri" charset="0"/>
                <a:ea typeface="MS PGothic" charset="0"/>
              </a:rPr>
              <a:t>set-up</a:t>
            </a:r>
            <a:r>
              <a:rPr lang="ja-JP" altLang="en-US" b="1" dirty="0">
                <a:solidFill>
                  <a:srgbClr val="B60202"/>
                </a:solidFill>
                <a:latin typeface="Calibri" charset="0"/>
                <a:ea typeface="MS PGothic" charset="0"/>
              </a:rPr>
              <a:t>”</a:t>
            </a:r>
            <a:r>
              <a:rPr lang="en-US" altLang="ja-JP" dirty="0">
                <a:solidFill>
                  <a:srgbClr val="B60202"/>
                </a:solidFill>
                <a:latin typeface="Calibri" charset="0"/>
                <a:ea typeface="MS PGothic" charset="0"/>
              </a:rPr>
              <a:t> </a:t>
            </a:r>
            <a:r>
              <a:rPr lang="en-US" altLang="ja-JP" dirty="0">
                <a:latin typeface="Calibri" charset="0"/>
                <a:ea typeface="MS PGothic" charset="0"/>
              </a:rPr>
              <a:t>the problem behavior by</a:t>
            </a:r>
            <a:r>
              <a:rPr lang="en-US" altLang="ja-JP" u="sng" dirty="0">
                <a:latin typeface="Calibri" charset="0"/>
                <a:ea typeface="MS PGothic" charset="0"/>
              </a:rPr>
              <a:t> </a:t>
            </a:r>
            <a:r>
              <a:rPr lang="en-US" altLang="ja-JP" b="1" u="sng" dirty="0">
                <a:latin typeface="Calibri" charset="0"/>
                <a:ea typeface="MS PGothic" charset="0"/>
              </a:rPr>
              <a:t>temporarily</a:t>
            </a:r>
            <a:r>
              <a:rPr lang="en-US" altLang="ja-JP" u="sng" dirty="0">
                <a:latin typeface="Calibri" charset="0"/>
                <a:ea typeface="MS PGothic" charset="0"/>
              </a:rPr>
              <a:t> </a:t>
            </a:r>
            <a:r>
              <a:rPr lang="en-US" altLang="ja-JP" dirty="0">
                <a:latin typeface="Calibri" charset="0"/>
                <a:ea typeface="MS PGothic" charset="0"/>
              </a:rPr>
              <a:t>altering the </a:t>
            </a:r>
            <a:r>
              <a:rPr lang="en-US" altLang="ja-JP" b="1" dirty="0">
                <a:latin typeface="Calibri" charset="0"/>
                <a:ea typeface="MS PGothic" charset="0"/>
              </a:rPr>
              <a:t>value</a:t>
            </a:r>
            <a:r>
              <a:rPr lang="en-US" altLang="ja-JP" dirty="0">
                <a:latin typeface="Calibri" charset="0"/>
                <a:ea typeface="MS PGothic" charset="0"/>
              </a:rPr>
              <a:t> of maintaining consequences. </a:t>
            </a:r>
          </a:p>
          <a:p>
            <a:pPr>
              <a:buFont typeface="Arial" charset="0"/>
              <a:buNone/>
            </a:pPr>
            <a:endParaRPr lang="en-US" dirty="0">
              <a:latin typeface="Calibri" charset="0"/>
              <a:ea typeface="MS PGothic" charset="0"/>
            </a:endParaRPr>
          </a:p>
          <a:p>
            <a:pPr>
              <a:buFont typeface="Arial" charset="0"/>
              <a:buNone/>
            </a:pPr>
            <a:r>
              <a:rPr lang="en-US" dirty="0">
                <a:latin typeface="Calibri" charset="0"/>
                <a:ea typeface="MS PGothic" charset="0"/>
              </a:rPr>
              <a:t>*Setting events can help us </a:t>
            </a:r>
            <a:r>
              <a:rPr lang="en-US" b="1" u="sng" dirty="0">
                <a:solidFill>
                  <a:srgbClr val="B60202"/>
                </a:solidFill>
                <a:latin typeface="Calibri" charset="0"/>
                <a:ea typeface="MS PGothic" charset="0"/>
              </a:rPr>
              <a:t>PREDICT</a:t>
            </a:r>
            <a:r>
              <a:rPr lang="en-US" dirty="0">
                <a:latin typeface="Calibri" charset="0"/>
                <a:ea typeface="MS PGothic" charset="0"/>
              </a:rPr>
              <a:t> that the problem behavior will occur. </a:t>
            </a:r>
          </a:p>
          <a:p>
            <a:pPr eaLnBrk="1" hangingPunct="1"/>
            <a:endParaRPr lang="en-US" dirty="0">
              <a:latin typeface="Calibri" charset="0"/>
              <a:ea typeface="MS PGothic" charset="0"/>
            </a:endParaRPr>
          </a:p>
          <a:p>
            <a:pPr eaLnBrk="1" hangingPunct="1">
              <a:buFont typeface="Arial" charset="0"/>
              <a:buNone/>
            </a:pPr>
            <a:endParaRPr lang="en-US" dirty="0">
              <a:latin typeface="Calibri" charset="0"/>
              <a:ea typeface="MS PGothic" charset="0"/>
            </a:endParaRPr>
          </a:p>
        </p:txBody>
      </p:sp>
    </p:spTree>
    <p:extLst>
      <p:ext uri="{BB962C8B-B14F-4D97-AF65-F5344CB8AC3E}">
        <p14:creationId xmlns:p14="http://schemas.microsoft.com/office/powerpoint/2010/main" val="391107824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p:txBody>
          <a:bodyPr>
            <a:noAutofit/>
          </a:bodyPr>
          <a:lstStyle/>
          <a:p>
            <a:pPr eaLnBrk="1" hangingPunct="1"/>
            <a:r>
              <a:rPr lang="en-US" b="1" dirty="0">
                <a:latin typeface="Calibri" charset="0"/>
                <a:ea typeface="MS PGothic" charset="0"/>
              </a:rPr>
              <a:t>Common Setting Events: </a:t>
            </a:r>
          </a:p>
        </p:txBody>
      </p:sp>
      <p:sp>
        <p:nvSpPr>
          <p:cNvPr id="86019" name="Rectangle 3"/>
          <p:cNvSpPr>
            <a:spLocks noGrp="1" noChangeArrowheads="1"/>
          </p:cNvSpPr>
          <p:nvPr>
            <p:ph type="body" idx="4294967295"/>
          </p:nvPr>
        </p:nvSpPr>
        <p:spPr>
          <a:xfrm>
            <a:off x="457200" y="1752600"/>
            <a:ext cx="8229600" cy="4876800"/>
          </a:xfrm>
        </p:spPr>
        <p:txBody>
          <a:bodyPr>
            <a:normAutofit fontScale="92500" lnSpcReduction="10000"/>
          </a:bodyPr>
          <a:lstStyle/>
          <a:p>
            <a:pPr eaLnBrk="1" hangingPunct="1">
              <a:lnSpc>
                <a:spcPct val="80000"/>
              </a:lnSpc>
            </a:pPr>
            <a:r>
              <a:rPr lang="en-US" sz="2800" dirty="0">
                <a:solidFill>
                  <a:srgbClr val="000000"/>
                </a:solidFill>
                <a:latin typeface="Calibri" charset="0"/>
                <a:ea typeface="MS PGothic" charset="0"/>
              </a:rPr>
              <a:t>Lack of sleep or food</a:t>
            </a:r>
          </a:p>
          <a:p>
            <a:pPr eaLnBrk="1" hangingPunct="1">
              <a:lnSpc>
                <a:spcPct val="80000"/>
              </a:lnSpc>
            </a:pPr>
            <a:r>
              <a:rPr lang="en-US" sz="2800" dirty="0">
                <a:solidFill>
                  <a:srgbClr val="000000"/>
                </a:solidFill>
                <a:latin typeface="Calibri" charset="0"/>
                <a:ea typeface="MS PGothic" charset="0"/>
              </a:rPr>
              <a:t>Having a fight on the way to school</a:t>
            </a:r>
          </a:p>
          <a:p>
            <a:pPr eaLnBrk="1" hangingPunct="1">
              <a:lnSpc>
                <a:spcPct val="80000"/>
              </a:lnSpc>
            </a:pPr>
            <a:r>
              <a:rPr lang="en-US" sz="2800" dirty="0">
                <a:solidFill>
                  <a:srgbClr val="000000"/>
                </a:solidFill>
                <a:latin typeface="Calibri" charset="0"/>
                <a:ea typeface="MS PGothic" charset="0"/>
              </a:rPr>
              <a:t>Bad grade on a test / reprimands</a:t>
            </a:r>
          </a:p>
          <a:p>
            <a:pPr eaLnBrk="1" hangingPunct="1">
              <a:lnSpc>
                <a:spcPct val="80000"/>
              </a:lnSpc>
            </a:pPr>
            <a:r>
              <a:rPr lang="en-US" sz="2800" dirty="0">
                <a:solidFill>
                  <a:srgbClr val="000000"/>
                </a:solidFill>
                <a:latin typeface="Calibri" charset="0"/>
                <a:ea typeface="MS PGothic" charset="0"/>
              </a:rPr>
              <a:t>Forgetting to take medication</a:t>
            </a:r>
          </a:p>
          <a:p>
            <a:pPr eaLnBrk="1" hangingPunct="1">
              <a:lnSpc>
                <a:spcPct val="80000"/>
              </a:lnSpc>
            </a:pPr>
            <a:r>
              <a:rPr lang="en-US" sz="2800" dirty="0">
                <a:solidFill>
                  <a:srgbClr val="000000"/>
                </a:solidFill>
                <a:latin typeface="Calibri" charset="0"/>
                <a:ea typeface="MS PGothic" charset="0"/>
              </a:rPr>
              <a:t>Substitute teacher / changes in routine</a:t>
            </a:r>
          </a:p>
          <a:p>
            <a:pPr eaLnBrk="1" hangingPunct="1">
              <a:lnSpc>
                <a:spcPct val="80000"/>
              </a:lnSpc>
              <a:buFontTx/>
              <a:buNone/>
            </a:pPr>
            <a:endParaRPr lang="en-US" sz="2800" dirty="0">
              <a:latin typeface="Calibri" charset="0"/>
              <a:ea typeface="MS PGothic" charset="0"/>
            </a:endParaRPr>
          </a:p>
          <a:p>
            <a:pPr eaLnBrk="1" hangingPunct="1">
              <a:lnSpc>
                <a:spcPct val="80000"/>
              </a:lnSpc>
              <a:buFontTx/>
              <a:buNone/>
            </a:pPr>
            <a:r>
              <a:rPr lang="en-US" sz="2800" u="sng" dirty="0">
                <a:latin typeface="Calibri" charset="0"/>
                <a:ea typeface="MS PGothic" charset="0"/>
              </a:rPr>
              <a:t>Non-examples:</a:t>
            </a:r>
          </a:p>
          <a:p>
            <a:pPr eaLnBrk="1" hangingPunct="1">
              <a:lnSpc>
                <a:spcPct val="80000"/>
              </a:lnSpc>
            </a:pPr>
            <a:r>
              <a:rPr lang="en-US" sz="2800" dirty="0">
                <a:latin typeface="Calibri" charset="0"/>
                <a:ea typeface="MS PGothic" charset="0"/>
              </a:rPr>
              <a:t>Diagnosis of autism or ADHD</a:t>
            </a:r>
          </a:p>
          <a:p>
            <a:pPr eaLnBrk="1" hangingPunct="1">
              <a:lnSpc>
                <a:spcPct val="80000"/>
              </a:lnSpc>
            </a:pPr>
            <a:r>
              <a:rPr lang="ja-JP" altLang="en-US" sz="2800" dirty="0">
                <a:latin typeface="Calibri" charset="0"/>
                <a:ea typeface="MS PGothic" charset="0"/>
              </a:rPr>
              <a:t>“</a:t>
            </a:r>
            <a:r>
              <a:rPr lang="en-US" altLang="ja-JP" sz="2800" dirty="0">
                <a:latin typeface="Calibri" charset="0"/>
                <a:ea typeface="MS PGothic" charset="0"/>
              </a:rPr>
              <a:t>Bad</a:t>
            </a:r>
            <a:r>
              <a:rPr lang="ja-JP" altLang="en-US" sz="2800" dirty="0">
                <a:latin typeface="Calibri" charset="0"/>
                <a:ea typeface="MS PGothic" charset="0"/>
              </a:rPr>
              <a:t>”</a:t>
            </a:r>
            <a:r>
              <a:rPr lang="en-US" altLang="ja-JP" sz="2800" dirty="0">
                <a:latin typeface="Calibri" charset="0"/>
                <a:ea typeface="MS PGothic" charset="0"/>
              </a:rPr>
              <a:t> home life</a:t>
            </a:r>
          </a:p>
          <a:p>
            <a:pPr eaLnBrk="1" hangingPunct="1">
              <a:lnSpc>
                <a:spcPct val="80000"/>
              </a:lnSpc>
              <a:buFontTx/>
              <a:buNone/>
            </a:pPr>
            <a:endParaRPr lang="en-US" sz="2800" dirty="0" smtClean="0">
              <a:latin typeface="Calibri" charset="0"/>
              <a:ea typeface="MS PGothic" charset="0"/>
            </a:endParaRPr>
          </a:p>
          <a:p>
            <a:pPr algn="ctr" eaLnBrk="1" hangingPunct="1">
              <a:lnSpc>
                <a:spcPct val="80000"/>
              </a:lnSpc>
              <a:buFontTx/>
              <a:buNone/>
            </a:pPr>
            <a:r>
              <a:rPr lang="en-US" sz="2800" b="1" dirty="0" smtClean="0">
                <a:solidFill>
                  <a:srgbClr val="B60202"/>
                </a:solidFill>
                <a:latin typeface="Calibri" charset="0"/>
                <a:ea typeface="MS PGothic" charset="0"/>
              </a:rPr>
              <a:t>NOTE:</a:t>
            </a:r>
            <a:endParaRPr lang="en-US" sz="2800" b="1" dirty="0">
              <a:solidFill>
                <a:srgbClr val="B60202"/>
              </a:solidFill>
              <a:latin typeface="Calibri" charset="0"/>
              <a:ea typeface="MS PGothic" charset="0"/>
            </a:endParaRPr>
          </a:p>
          <a:p>
            <a:pPr marL="0" indent="0" algn="ctr" eaLnBrk="1" hangingPunct="1">
              <a:lnSpc>
                <a:spcPct val="80000"/>
              </a:lnSpc>
              <a:buNone/>
            </a:pPr>
            <a:r>
              <a:rPr lang="en-US" sz="2800" u="sng" dirty="0" smtClean="0">
                <a:latin typeface="Calibri" charset="0"/>
                <a:ea typeface="MS PGothic" charset="0"/>
              </a:rPr>
              <a:t>Setting </a:t>
            </a:r>
            <a:r>
              <a:rPr lang="en-US" sz="2800" u="sng" dirty="0">
                <a:latin typeface="Calibri" charset="0"/>
                <a:ea typeface="MS PGothic" charset="0"/>
              </a:rPr>
              <a:t>Events can be difficult to identify, </a:t>
            </a:r>
            <a:r>
              <a:rPr lang="en-US" sz="2800" u="sng" dirty="0" smtClean="0">
                <a:latin typeface="Calibri" charset="0"/>
                <a:ea typeface="MS PGothic" charset="0"/>
              </a:rPr>
              <a:t>                               are </a:t>
            </a:r>
            <a:r>
              <a:rPr lang="en-US" sz="2800" u="sng" dirty="0">
                <a:latin typeface="Calibri" charset="0"/>
                <a:ea typeface="MS PGothic" charset="0"/>
              </a:rPr>
              <a:t>often unknown.</a:t>
            </a:r>
            <a:r>
              <a:rPr lang="en-US" sz="2800" dirty="0">
                <a:latin typeface="Calibri" charset="0"/>
                <a:ea typeface="MS PGothic" charset="0"/>
              </a:rPr>
              <a:t> </a:t>
            </a:r>
          </a:p>
          <a:p>
            <a:pPr eaLnBrk="1" hangingPunct="1">
              <a:lnSpc>
                <a:spcPct val="80000"/>
              </a:lnSpc>
              <a:buFontTx/>
              <a:buNone/>
            </a:pPr>
            <a:endParaRPr lang="en-US" sz="2400" dirty="0">
              <a:latin typeface="Calibri" charset="0"/>
              <a:ea typeface="MS PGothic" charset="0"/>
            </a:endParaRPr>
          </a:p>
          <a:p>
            <a:pPr eaLnBrk="1" hangingPunct="1">
              <a:lnSpc>
                <a:spcPct val="80000"/>
              </a:lnSpc>
              <a:buFontTx/>
              <a:buNone/>
            </a:pPr>
            <a:endParaRPr lang="en-US" sz="2800" dirty="0">
              <a:latin typeface="Calibri" charset="0"/>
              <a:ea typeface="MS PGothic" charset="0"/>
            </a:endParaRPr>
          </a:p>
        </p:txBody>
      </p:sp>
    </p:spTree>
    <p:extLst>
      <p:ext uri="{BB962C8B-B14F-4D97-AF65-F5344CB8AC3E}">
        <p14:creationId xmlns:p14="http://schemas.microsoft.com/office/powerpoint/2010/main" val="1729215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01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01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019">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60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3"/>
          <p:cNvSpPr txBox="1">
            <a:spLocks noChangeArrowheads="1"/>
          </p:cNvSpPr>
          <p:nvPr/>
        </p:nvSpPr>
        <p:spPr bwMode="auto">
          <a:xfrm>
            <a:off x="685800" y="1258888"/>
            <a:ext cx="8129588" cy="2249487"/>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a:cs typeface="Arial" charset="0"/>
              </a:rPr>
              <a:t>When peers approach Victor in the hallway and say, </a:t>
            </a:r>
            <a:r>
              <a:rPr lang="ja-JP" altLang="en-US" sz="2800">
                <a:cs typeface="Arial" charset="0"/>
              </a:rPr>
              <a:t>“</a:t>
            </a:r>
            <a:r>
              <a:rPr lang="en-US" altLang="ja-JP" sz="2800">
                <a:cs typeface="Arial" charset="0"/>
              </a:rPr>
              <a:t>Hello</a:t>
            </a:r>
            <a:r>
              <a:rPr lang="ja-JP" altLang="en-US" sz="2800">
                <a:cs typeface="Arial" charset="0"/>
              </a:rPr>
              <a:t>”</a:t>
            </a:r>
            <a:r>
              <a:rPr lang="en-US" altLang="ja-JP" sz="2800">
                <a:cs typeface="Arial" charset="0"/>
              </a:rPr>
              <a:t>, he yells </a:t>
            </a:r>
            <a:r>
              <a:rPr lang="ja-JP" altLang="en-US" sz="2800">
                <a:cs typeface="Arial" charset="0"/>
              </a:rPr>
              <a:t>“</a:t>
            </a:r>
            <a:r>
              <a:rPr lang="en-US" altLang="ja-JP" sz="2800">
                <a:cs typeface="Arial" charset="0"/>
              </a:rPr>
              <a:t>Leave me alone!</a:t>
            </a:r>
            <a:r>
              <a:rPr lang="ja-JP" altLang="en-US" sz="2800">
                <a:cs typeface="Arial" charset="0"/>
              </a:rPr>
              <a:t>”</a:t>
            </a:r>
            <a:r>
              <a:rPr lang="en-US" altLang="ja-JP" sz="2800">
                <a:cs typeface="Arial" charset="0"/>
              </a:rPr>
              <a:t> and </a:t>
            </a:r>
            <a:r>
              <a:rPr lang="ja-JP" altLang="en-US" sz="2800">
                <a:cs typeface="Arial" charset="0"/>
              </a:rPr>
              <a:t>“</a:t>
            </a:r>
            <a:r>
              <a:rPr lang="en-US" altLang="ja-JP" sz="2800">
                <a:cs typeface="Arial" charset="0"/>
              </a:rPr>
              <a:t>Go away!</a:t>
            </a:r>
            <a:r>
              <a:rPr lang="ja-JP" altLang="en-US" sz="2800">
                <a:cs typeface="Arial" charset="0"/>
              </a:rPr>
              <a:t>”</a:t>
            </a:r>
            <a:r>
              <a:rPr lang="en-US" altLang="ja-JP" sz="2800">
                <a:cs typeface="Arial" charset="0"/>
              </a:rPr>
              <a:t> Peers say he is weird and walk away. This is most likely to happen on days that Victor has an argument with his sibling before school.</a:t>
            </a:r>
            <a:endParaRPr lang="en-US" sz="2800">
              <a:cs typeface="Arial" charset="0"/>
            </a:endParaRPr>
          </a:p>
        </p:txBody>
      </p:sp>
      <p:sp>
        <p:nvSpPr>
          <p:cNvPr id="88067" name="Text Box 20"/>
          <p:cNvSpPr txBox="1">
            <a:spLocks noChangeArrowheads="1"/>
          </p:cNvSpPr>
          <p:nvPr/>
        </p:nvSpPr>
        <p:spPr bwMode="auto">
          <a:xfrm>
            <a:off x="914400" y="3886200"/>
            <a:ext cx="78486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pPr>
            <a:r>
              <a:rPr lang="en-US" sz="3200" dirty="0">
                <a:cs typeface="Arial" charset="0"/>
              </a:rPr>
              <a:t>What is the triggering antecedent?</a:t>
            </a:r>
            <a:r>
              <a:rPr lang="en-US" sz="1800" dirty="0">
                <a:cs typeface="Arial" charset="0"/>
              </a:rPr>
              <a:t> </a:t>
            </a:r>
          </a:p>
          <a:p>
            <a:pPr eaLnBrk="1" hangingPunct="1">
              <a:spcBef>
                <a:spcPct val="50000"/>
              </a:spcBef>
            </a:pPr>
            <a:r>
              <a:rPr lang="en-US" dirty="0">
                <a:solidFill>
                  <a:srgbClr val="B60202"/>
                </a:solidFill>
                <a:cs typeface="Arial" charset="0"/>
              </a:rPr>
              <a:t>- Peers approach and say </a:t>
            </a:r>
            <a:r>
              <a:rPr lang="ja-JP" altLang="en-US" dirty="0">
                <a:solidFill>
                  <a:srgbClr val="B60202"/>
                </a:solidFill>
                <a:cs typeface="Arial" charset="0"/>
              </a:rPr>
              <a:t>“</a:t>
            </a:r>
            <a:r>
              <a:rPr lang="en-US" altLang="ja-JP" dirty="0">
                <a:solidFill>
                  <a:srgbClr val="B60202"/>
                </a:solidFill>
                <a:cs typeface="Arial" charset="0"/>
              </a:rPr>
              <a:t>hello</a:t>
            </a:r>
            <a:r>
              <a:rPr lang="ja-JP" altLang="en-US" dirty="0">
                <a:solidFill>
                  <a:srgbClr val="B60202"/>
                </a:solidFill>
                <a:cs typeface="Arial" charset="0"/>
              </a:rPr>
              <a:t>”</a:t>
            </a:r>
            <a:r>
              <a:rPr lang="en-US" altLang="ja-JP" dirty="0">
                <a:solidFill>
                  <a:srgbClr val="B60202"/>
                </a:solidFill>
                <a:cs typeface="Arial" charset="0"/>
              </a:rPr>
              <a:t> </a:t>
            </a:r>
          </a:p>
          <a:p>
            <a:pPr eaLnBrk="1" hangingPunct="1">
              <a:spcBef>
                <a:spcPct val="50000"/>
              </a:spcBef>
            </a:pPr>
            <a:r>
              <a:rPr lang="en-US" sz="3200" dirty="0">
                <a:cs typeface="Arial" charset="0"/>
              </a:rPr>
              <a:t>What is the setting event? </a:t>
            </a:r>
          </a:p>
          <a:p>
            <a:pPr eaLnBrk="1" hangingPunct="1">
              <a:spcBef>
                <a:spcPct val="50000"/>
              </a:spcBef>
            </a:pPr>
            <a:r>
              <a:rPr lang="en-US" dirty="0">
                <a:solidFill>
                  <a:srgbClr val="B60202"/>
                </a:solidFill>
                <a:cs typeface="Arial" charset="0"/>
              </a:rPr>
              <a:t>- Argument with sibling before school </a:t>
            </a:r>
          </a:p>
        </p:txBody>
      </p:sp>
      <p:sp>
        <p:nvSpPr>
          <p:cNvPr id="56323" name="Rectangle 21"/>
          <p:cNvSpPr>
            <a:spLocks noChangeArrowheads="1"/>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endParaRPr>
          </a:p>
        </p:txBody>
      </p:sp>
      <p:sp>
        <p:nvSpPr>
          <p:cNvPr id="56324" name="Rectangle 2"/>
          <p:cNvSpPr>
            <a:spLocks noChangeArrowheads="1"/>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a:solidFill>
                  <a:schemeClr val="tx2"/>
                </a:solidFill>
              </a:rPr>
              <a:t>  </a:t>
            </a:r>
            <a:endParaRPr lang="en-US" sz="3200">
              <a:solidFill>
                <a:srgbClr val="0000FF"/>
              </a:solidFill>
            </a:endParaRPr>
          </a:p>
        </p:txBody>
      </p:sp>
      <p:sp>
        <p:nvSpPr>
          <p:cNvPr id="56325" name="Rectangle 2"/>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endParaRPr lang="en-US" sz="4000">
              <a:latin typeface="Calibri" charset="0"/>
            </a:endParaRPr>
          </a:p>
        </p:txBody>
      </p:sp>
      <p:sp>
        <p:nvSpPr>
          <p:cNvPr id="56327" name="Text Box 8"/>
          <p:cNvSpPr txBox="1">
            <a:spLocks noChangeArrowheads="1"/>
          </p:cNvSpPr>
          <p:nvPr/>
        </p:nvSpPr>
        <p:spPr bwMode="auto">
          <a:xfrm>
            <a:off x="1295400" y="228600"/>
            <a:ext cx="7010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Bef>
                <a:spcPct val="50000"/>
              </a:spcBef>
              <a:defRPr/>
            </a:pPr>
            <a:r>
              <a:rPr lang="en-US" sz="4400" b="1" dirty="0" smtClean="0"/>
              <a:t>Setting Events: Example</a:t>
            </a:r>
          </a:p>
        </p:txBody>
      </p:sp>
    </p:spTree>
    <p:extLst>
      <p:ext uri="{BB962C8B-B14F-4D97-AF65-F5344CB8AC3E}">
        <p14:creationId xmlns:p14="http://schemas.microsoft.com/office/powerpoint/2010/main" val="6438720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anim calcmode="lin" valueType="num">
                                      <p:cBhvr additive="base">
                                        <p:cTn id="7"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8067">
                                            <p:txEl>
                                              <p:pRg st="3" end="3"/>
                                            </p:txEl>
                                          </p:spTgt>
                                        </p:tgtEl>
                                        <p:attrNameLst>
                                          <p:attrName>style.visibility</p:attrName>
                                        </p:attrNameLst>
                                      </p:cBhvr>
                                      <p:to>
                                        <p:strVal val="visible"/>
                                      </p:to>
                                    </p:set>
                                    <p:anim calcmode="lin" valueType="num">
                                      <p:cBhvr additive="base">
                                        <p:cTn id="13"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title"/>
          </p:nvPr>
        </p:nvSpPr>
        <p:spPr/>
        <p:txBody>
          <a:bodyPr/>
          <a:lstStyle/>
          <a:p>
            <a:pPr eaLnBrk="1" hangingPunct="1"/>
            <a:r>
              <a:rPr lang="en-US" b="1" dirty="0">
                <a:solidFill>
                  <a:srgbClr val="B60202"/>
                </a:solidFill>
                <a:latin typeface="Calibri" charset="0"/>
                <a:ea typeface="MS PGothic" charset="0"/>
              </a:rPr>
              <a:t>ACTIVITY 6</a:t>
            </a:r>
            <a:r>
              <a:rPr lang="en-US" b="1" dirty="0" smtClean="0">
                <a:solidFill>
                  <a:srgbClr val="B60202"/>
                </a:solidFill>
                <a:latin typeface="Calibri" charset="0"/>
                <a:ea typeface="MS PGothic" charset="0"/>
              </a:rPr>
              <a:t>:</a:t>
            </a:r>
            <a:endParaRPr lang="en-US" b="1" dirty="0">
              <a:solidFill>
                <a:srgbClr val="B60202"/>
              </a:solidFill>
              <a:latin typeface="Calibri" charset="0"/>
              <a:ea typeface="MS PGothic" charset="0"/>
            </a:endParaRPr>
          </a:p>
        </p:txBody>
      </p:sp>
      <p:sp>
        <p:nvSpPr>
          <p:cNvPr id="45058" name="Vertical Text Placeholder 4"/>
          <p:cNvSpPr>
            <a:spLocks noGrp="1"/>
          </p:cNvSpPr>
          <p:nvPr>
            <p:ph idx="1"/>
          </p:nvPr>
        </p:nvSpPr>
        <p:spPr>
          <a:xfrm>
            <a:off x="457200" y="2142236"/>
            <a:ext cx="8229600" cy="4151767"/>
          </a:xfrm>
        </p:spPr>
        <p:txBody>
          <a:bodyPr>
            <a:normAutofit lnSpcReduction="10000"/>
          </a:bodyPr>
          <a:lstStyle/>
          <a:p>
            <a:pPr eaLnBrk="1" hangingPunct="1">
              <a:buFont typeface="Arial" charset="0"/>
              <a:buNone/>
            </a:pPr>
            <a:r>
              <a:rPr lang="en-US" dirty="0" smtClean="0">
                <a:solidFill>
                  <a:srgbClr val="292934"/>
                </a:solidFill>
                <a:latin typeface="Calibri" charset="0"/>
                <a:ea typeface="MS PGothic" charset="0"/>
              </a:rPr>
              <a:t>Using your workbook, identify the </a:t>
            </a:r>
            <a:r>
              <a:rPr lang="en-US" dirty="0" smtClean="0">
                <a:solidFill>
                  <a:srgbClr val="292934"/>
                </a:solidFill>
                <a:latin typeface="Calibri" charset="0"/>
                <a:ea typeface="MS PGothic" charset="0"/>
              </a:rPr>
              <a:t>following in the scenarios:</a:t>
            </a:r>
            <a:endParaRPr lang="en-US" dirty="0" smtClean="0">
              <a:solidFill>
                <a:srgbClr val="292934"/>
              </a:solidFill>
              <a:latin typeface="Calibri" charset="0"/>
              <a:ea typeface="MS PGothic" charset="0"/>
            </a:endParaRPr>
          </a:p>
          <a:p>
            <a:pPr eaLnBrk="1" hangingPunct="1">
              <a:buFont typeface="Arial" charset="0"/>
              <a:buNone/>
            </a:pPr>
            <a:endParaRPr lang="en-US" sz="2000" dirty="0">
              <a:solidFill>
                <a:srgbClr val="292934"/>
              </a:solidFill>
              <a:latin typeface="Calibri" charset="0"/>
              <a:ea typeface="MS PGothic" charset="0"/>
            </a:endParaRPr>
          </a:p>
          <a:p>
            <a:pPr eaLnBrk="1" hangingPunct="1">
              <a:buFont typeface="Arial" charset="0"/>
              <a:buNone/>
            </a:pPr>
            <a:r>
              <a:rPr lang="en-US" dirty="0" smtClean="0">
                <a:solidFill>
                  <a:srgbClr val="292934"/>
                </a:solidFill>
                <a:latin typeface="Calibri" charset="0"/>
                <a:ea typeface="MS PGothic" charset="0"/>
              </a:rPr>
              <a:t>		*  The triggering antecedent</a:t>
            </a:r>
          </a:p>
          <a:p>
            <a:pPr eaLnBrk="1" hangingPunct="1">
              <a:buFont typeface="Arial" charset="0"/>
              <a:buNone/>
            </a:pPr>
            <a:endParaRPr lang="en-US" sz="1400" dirty="0" smtClean="0">
              <a:solidFill>
                <a:srgbClr val="292934"/>
              </a:solidFill>
              <a:latin typeface="Calibri" charset="0"/>
              <a:ea typeface="MS PGothic" charset="0"/>
            </a:endParaRPr>
          </a:p>
          <a:p>
            <a:pPr eaLnBrk="1" hangingPunct="1">
              <a:buFont typeface="Arial" charset="0"/>
              <a:buNone/>
            </a:pPr>
            <a:r>
              <a:rPr lang="en-US" dirty="0">
                <a:solidFill>
                  <a:srgbClr val="292934"/>
                </a:solidFill>
                <a:latin typeface="Calibri" charset="0"/>
                <a:ea typeface="MS PGothic" charset="0"/>
              </a:rPr>
              <a:t>	</a:t>
            </a:r>
            <a:r>
              <a:rPr lang="en-US" dirty="0" smtClean="0">
                <a:solidFill>
                  <a:srgbClr val="292934"/>
                </a:solidFill>
                <a:latin typeface="Calibri" charset="0"/>
                <a:ea typeface="MS PGothic" charset="0"/>
              </a:rPr>
              <a:t>	*  The </a:t>
            </a:r>
            <a:r>
              <a:rPr lang="en-US" u="sng" dirty="0" smtClean="0">
                <a:solidFill>
                  <a:srgbClr val="292934"/>
                </a:solidFill>
                <a:latin typeface="Calibri" charset="0"/>
                <a:ea typeface="MS PGothic" charset="0"/>
              </a:rPr>
              <a:t>most likely </a:t>
            </a:r>
            <a:r>
              <a:rPr lang="en-US" b="1" dirty="0" smtClean="0">
                <a:solidFill>
                  <a:srgbClr val="B60202"/>
                </a:solidFill>
                <a:latin typeface="Calibri" charset="0"/>
                <a:ea typeface="MS PGothic" charset="0"/>
              </a:rPr>
              <a:t>FUNCTION</a:t>
            </a:r>
            <a:r>
              <a:rPr lang="en-US" dirty="0" smtClean="0">
                <a:solidFill>
                  <a:srgbClr val="292934"/>
                </a:solidFill>
                <a:latin typeface="Calibri" charset="0"/>
                <a:ea typeface="MS PGothic" charset="0"/>
              </a:rPr>
              <a:t> of the problem </a:t>
            </a:r>
            <a:endParaRPr lang="en-US" dirty="0" smtClean="0">
              <a:solidFill>
                <a:srgbClr val="292934"/>
              </a:solidFill>
              <a:latin typeface="Calibri" charset="0"/>
              <a:ea typeface="MS PGothic" charset="0"/>
            </a:endParaRPr>
          </a:p>
          <a:p>
            <a:pPr eaLnBrk="1" hangingPunct="1">
              <a:buFont typeface="Arial" charset="0"/>
              <a:buNone/>
            </a:pPr>
            <a:r>
              <a:rPr lang="en-US" dirty="0">
                <a:solidFill>
                  <a:srgbClr val="292934"/>
                </a:solidFill>
                <a:latin typeface="Calibri" charset="0"/>
                <a:ea typeface="MS PGothic" charset="0"/>
              </a:rPr>
              <a:t>	</a:t>
            </a:r>
            <a:r>
              <a:rPr lang="en-US" dirty="0" smtClean="0">
                <a:solidFill>
                  <a:srgbClr val="292934"/>
                </a:solidFill>
                <a:latin typeface="Calibri" charset="0"/>
                <a:ea typeface="MS PGothic" charset="0"/>
              </a:rPr>
              <a:t>		</a:t>
            </a:r>
            <a:r>
              <a:rPr lang="en-US" dirty="0" smtClean="0">
                <a:solidFill>
                  <a:srgbClr val="292934"/>
                </a:solidFill>
                <a:latin typeface="Calibri" charset="0"/>
                <a:ea typeface="MS PGothic" charset="0"/>
              </a:rPr>
              <a:t>behavior</a:t>
            </a:r>
            <a:endParaRPr lang="en-US" dirty="0" smtClean="0">
              <a:solidFill>
                <a:srgbClr val="292934"/>
              </a:solidFill>
              <a:latin typeface="Calibri" charset="0"/>
              <a:ea typeface="MS PGothic" charset="0"/>
            </a:endParaRPr>
          </a:p>
          <a:p>
            <a:pPr eaLnBrk="1" hangingPunct="1">
              <a:buFont typeface="Arial" charset="0"/>
              <a:buNone/>
            </a:pPr>
            <a:endParaRPr lang="en-US" sz="1400" dirty="0" smtClean="0">
              <a:solidFill>
                <a:srgbClr val="292934"/>
              </a:solidFill>
              <a:latin typeface="Calibri" charset="0"/>
              <a:ea typeface="MS PGothic" charset="0"/>
            </a:endParaRPr>
          </a:p>
          <a:p>
            <a:pPr eaLnBrk="1" hangingPunct="1">
              <a:buFont typeface="Arial" charset="0"/>
              <a:buNone/>
            </a:pPr>
            <a:r>
              <a:rPr lang="en-US" dirty="0">
                <a:solidFill>
                  <a:srgbClr val="292934"/>
                </a:solidFill>
                <a:latin typeface="Calibri" charset="0"/>
                <a:ea typeface="MS PGothic" charset="0"/>
              </a:rPr>
              <a:t>	</a:t>
            </a:r>
            <a:r>
              <a:rPr lang="en-US" dirty="0" smtClean="0">
                <a:solidFill>
                  <a:srgbClr val="292934"/>
                </a:solidFill>
                <a:latin typeface="Calibri" charset="0"/>
                <a:ea typeface="MS PGothic" charset="0"/>
              </a:rPr>
              <a:t>	*  The setting event	</a:t>
            </a:r>
            <a:endParaRPr lang="en-US" u="sng" dirty="0">
              <a:solidFill>
                <a:srgbClr val="292934"/>
              </a:solidFill>
              <a:latin typeface="Calibri" charset="0"/>
              <a:ea typeface="MS PGothic" charset="0"/>
            </a:endParaRPr>
          </a:p>
        </p:txBody>
      </p:sp>
    </p:spTree>
    <p:extLst>
      <p:ext uri="{BB962C8B-B14F-4D97-AF65-F5344CB8AC3E}">
        <p14:creationId xmlns:p14="http://schemas.microsoft.com/office/powerpoint/2010/main" val="275913371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7"/>
          <p:cNvSpPr txBox="1">
            <a:spLocks noChangeArrowheads="1"/>
          </p:cNvSpPr>
          <p:nvPr/>
        </p:nvSpPr>
        <p:spPr bwMode="auto">
          <a:xfrm>
            <a:off x="6510338" y="4572000"/>
            <a:ext cx="2286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a:cs typeface="Arial" charset="0"/>
              </a:rPr>
              <a:t>Teacher sends him </a:t>
            </a:r>
          </a:p>
          <a:p>
            <a:pPr algn="ctr"/>
            <a:r>
              <a:rPr lang="en-US" sz="1600" b="1">
                <a:cs typeface="Arial" charset="0"/>
              </a:rPr>
              <a:t>to the office</a:t>
            </a:r>
          </a:p>
          <a:p>
            <a:pPr algn="ctr"/>
            <a:endParaRPr lang="en-US" sz="1600" b="1">
              <a:cs typeface="Arial" charset="0"/>
            </a:endParaRPr>
          </a:p>
          <a:p>
            <a:r>
              <a:rPr lang="en-US" sz="1600" b="1" u="sng">
                <a:cs typeface="Arial" charset="0"/>
              </a:rPr>
              <a:t>Function:</a:t>
            </a:r>
            <a:r>
              <a:rPr lang="en-US" sz="1600" b="1">
                <a:cs typeface="Arial" charset="0"/>
              </a:rPr>
              <a:t> </a:t>
            </a:r>
          </a:p>
        </p:txBody>
      </p:sp>
      <p:sp>
        <p:nvSpPr>
          <p:cNvPr id="59394" name="Text Box 2"/>
          <p:cNvSpPr txBox="1">
            <a:spLocks noChangeArrowheads="1"/>
          </p:cNvSpPr>
          <p:nvPr/>
        </p:nvSpPr>
        <p:spPr bwMode="auto">
          <a:xfrm>
            <a:off x="228600" y="354013"/>
            <a:ext cx="8763000"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lnSpc>
                <a:spcPct val="90000"/>
              </a:lnSpc>
              <a:spcBef>
                <a:spcPct val="20000"/>
              </a:spcBef>
              <a:buClr>
                <a:schemeClr val="bg2"/>
              </a:buClr>
              <a:buSzPct val="75000"/>
              <a:buFont typeface="Wingdings" charset="0"/>
              <a:buNone/>
            </a:pPr>
            <a:r>
              <a:rPr lang="en-US" sz="4000" b="1" dirty="0">
                <a:cs typeface="Arial" charset="0"/>
              </a:rPr>
              <a:t>Scenario #1 </a:t>
            </a:r>
          </a:p>
          <a:p>
            <a:pPr algn="ctr" eaLnBrk="1" hangingPunct="1">
              <a:lnSpc>
                <a:spcPct val="90000"/>
              </a:lnSpc>
              <a:spcBef>
                <a:spcPct val="20000"/>
              </a:spcBef>
              <a:buClr>
                <a:schemeClr val="bg2"/>
              </a:buClr>
              <a:buSzPct val="75000"/>
              <a:buFont typeface="Wingdings" charset="0"/>
              <a:buNone/>
            </a:pPr>
            <a:endParaRPr lang="en-US" b="1" dirty="0">
              <a:cs typeface="Arial" charset="0"/>
            </a:endParaRPr>
          </a:p>
          <a:p>
            <a:pPr eaLnBrk="1" hangingPunct="1">
              <a:lnSpc>
                <a:spcPct val="90000"/>
              </a:lnSpc>
              <a:spcBef>
                <a:spcPct val="20000"/>
              </a:spcBef>
              <a:buClr>
                <a:schemeClr val="bg2"/>
              </a:buClr>
              <a:buSzPct val="75000"/>
              <a:buFont typeface="Wingdings" charset="0"/>
              <a:buNone/>
            </a:pPr>
            <a:r>
              <a:rPr lang="en-US" dirty="0">
                <a:cs typeface="Arial" charset="0"/>
              </a:rPr>
              <a:t>When Jason is asked to outline a book chapter in Language Arts, he often argues, refuses to work and uses profanity which results in being sent to the office for </a:t>
            </a:r>
            <a:r>
              <a:rPr lang="ja-JP" altLang="en-US" dirty="0">
                <a:cs typeface="Arial" charset="0"/>
              </a:rPr>
              <a:t>‘</a:t>
            </a:r>
            <a:r>
              <a:rPr lang="en-US" altLang="ja-JP" dirty="0">
                <a:cs typeface="Arial" charset="0"/>
              </a:rPr>
              <a:t>disrespect</a:t>
            </a:r>
            <a:r>
              <a:rPr lang="ja-JP" altLang="en-US" dirty="0">
                <a:cs typeface="Arial" charset="0"/>
              </a:rPr>
              <a:t>’</a:t>
            </a:r>
            <a:r>
              <a:rPr lang="en-US" altLang="ja-JP" dirty="0">
                <a:cs typeface="Arial" charset="0"/>
              </a:rPr>
              <a:t>. This behavior is more likely if Jason has an altercation with a peer on the bus on the way to school.</a:t>
            </a:r>
          </a:p>
          <a:p>
            <a:pPr eaLnBrk="1" hangingPunct="1">
              <a:lnSpc>
                <a:spcPct val="90000"/>
              </a:lnSpc>
              <a:spcBef>
                <a:spcPct val="20000"/>
              </a:spcBef>
              <a:buClr>
                <a:schemeClr val="bg2"/>
              </a:buClr>
              <a:buSzPct val="75000"/>
              <a:buFont typeface="Wingdings" charset="0"/>
              <a:buNone/>
            </a:pPr>
            <a:endParaRPr lang="en-US" b="1" dirty="0">
              <a:cs typeface="Arial" charset="0"/>
            </a:endParaRPr>
          </a:p>
          <a:p>
            <a:pPr eaLnBrk="1" hangingPunct="1">
              <a:lnSpc>
                <a:spcPct val="90000"/>
              </a:lnSpc>
              <a:spcBef>
                <a:spcPct val="20000"/>
              </a:spcBef>
              <a:buClr>
                <a:schemeClr val="bg2"/>
              </a:buClr>
              <a:buSzPct val="75000"/>
              <a:buFont typeface="Wingdings" charset="0"/>
              <a:buNone/>
            </a:pPr>
            <a:endParaRPr lang="en-US" i="1" dirty="0">
              <a:cs typeface="Arial" charset="0"/>
            </a:endParaRPr>
          </a:p>
          <a:p>
            <a:pPr eaLnBrk="1" hangingPunct="1">
              <a:lnSpc>
                <a:spcPct val="90000"/>
              </a:lnSpc>
              <a:spcBef>
                <a:spcPct val="20000"/>
              </a:spcBef>
              <a:buClr>
                <a:schemeClr val="bg2"/>
              </a:buClr>
              <a:buSzPct val="75000"/>
              <a:buFont typeface="Wingdings" charset="0"/>
              <a:buNone/>
            </a:pPr>
            <a:endParaRPr lang="en-US" i="1" dirty="0">
              <a:cs typeface="Arial" charset="0"/>
            </a:endParaRPr>
          </a:p>
          <a:p>
            <a:pPr eaLnBrk="1" hangingPunct="1">
              <a:lnSpc>
                <a:spcPct val="90000"/>
              </a:lnSpc>
              <a:spcBef>
                <a:spcPct val="20000"/>
              </a:spcBef>
              <a:buClr>
                <a:schemeClr val="bg2"/>
              </a:buClr>
              <a:buSzPct val="75000"/>
              <a:buFont typeface="Wingdings" charset="0"/>
              <a:buNone/>
            </a:pPr>
            <a:r>
              <a:rPr lang="en-US" i="1" dirty="0">
                <a:cs typeface="Arial" charset="0"/>
              </a:rPr>
              <a:t> </a:t>
            </a:r>
          </a:p>
          <a:p>
            <a:endParaRPr lang="en-US" i="1" dirty="0">
              <a:latin typeface="Times New Roman" charset="0"/>
              <a:cs typeface="Arial" charset="0"/>
            </a:endParaRPr>
          </a:p>
        </p:txBody>
      </p:sp>
      <p:sp>
        <p:nvSpPr>
          <p:cNvPr id="59395" name="Rectangle 3"/>
          <p:cNvSpPr>
            <a:spLocks noChangeArrowheads="1"/>
          </p:cNvSpPr>
          <p:nvPr/>
        </p:nvSpPr>
        <p:spPr bwMode="auto">
          <a:xfrm>
            <a:off x="762000" y="41148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cs typeface="Arial" charset="0"/>
            </a:endParaRPr>
          </a:p>
        </p:txBody>
      </p:sp>
      <p:sp>
        <p:nvSpPr>
          <p:cNvPr id="59396" name="Rectangle 4"/>
          <p:cNvSpPr>
            <a:spLocks noChangeArrowheads="1"/>
          </p:cNvSpPr>
          <p:nvPr/>
        </p:nvSpPr>
        <p:spPr bwMode="auto">
          <a:xfrm>
            <a:off x="2667000" y="41148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cs typeface="Arial" charset="0"/>
            </a:endParaRPr>
          </a:p>
        </p:txBody>
      </p:sp>
      <p:sp>
        <p:nvSpPr>
          <p:cNvPr id="59397" name="Rectangle 5"/>
          <p:cNvSpPr>
            <a:spLocks noChangeArrowheads="1"/>
          </p:cNvSpPr>
          <p:nvPr/>
        </p:nvSpPr>
        <p:spPr bwMode="auto">
          <a:xfrm>
            <a:off x="4495800" y="4114800"/>
            <a:ext cx="19050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cs typeface="Arial" charset="0"/>
            </a:endParaRPr>
          </a:p>
        </p:txBody>
      </p:sp>
      <p:sp>
        <p:nvSpPr>
          <p:cNvPr id="59398" name="Rectangle 6"/>
          <p:cNvSpPr>
            <a:spLocks noChangeArrowheads="1"/>
          </p:cNvSpPr>
          <p:nvPr/>
        </p:nvSpPr>
        <p:spPr bwMode="auto">
          <a:xfrm>
            <a:off x="6553200" y="4114800"/>
            <a:ext cx="21336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cs typeface="Arial" charset="0"/>
            </a:endParaRPr>
          </a:p>
        </p:txBody>
      </p:sp>
      <p:sp>
        <p:nvSpPr>
          <p:cNvPr id="59399" name="AutoShape 7"/>
          <p:cNvSpPr>
            <a:spLocks noChangeArrowheads="1"/>
          </p:cNvSpPr>
          <p:nvPr/>
        </p:nvSpPr>
        <p:spPr bwMode="auto">
          <a:xfrm>
            <a:off x="2362200" y="4724400"/>
            <a:ext cx="381000" cy="4572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sz="1800">
              <a:cs typeface="Arial" charset="0"/>
            </a:endParaRPr>
          </a:p>
        </p:txBody>
      </p:sp>
      <p:sp>
        <p:nvSpPr>
          <p:cNvPr id="59400" name="AutoShape 8"/>
          <p:cNvSpPr>
            <a:spLocks noChangeArrowheads="1"/>
          </p:cNvSpPr>
          <p:nvPr/>
        </p:nvSpPr>
        <p:spPr bwMode="auto">
          <a:xfrm>
            <a:off x="4267200" y="4800600"/>
            <a:ext cx="304800" cy="3810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sz="1800">
              <a:cs typeface="Arial" charset="0"/>
            </a:endParaRPr>
          </a:p>
        </p:txBody>
      </p:sp>
      <p:sp>
        <p:nvSpPr>
          <p:cNvPr id="59401" name="AutoShape 9"/>
          <p:cNvSpPr>
            <a:spLocks noChangeArrowheads="1"/>
          </p:cNvSpPr>
          <p:nvPr/>
        </p:nvSpPr>
        <p:spPr bwMode="auto">
          <a:xfrm>
            <a:off x="6248400" y="4800600"/>
            <a:ext cx="381000" cy="3810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sz="1800">
              <a:cs typeface="Arial" charset="0"/>
            </a:endParaRPr>
          </a:p>
        </p:txBody>
      </p:sp>
      <p:sp>
        <p:nvSpPr>
          <p:cNvPr id="59402" name="Text Box 10"/>
          <p:cNvSpPr txBox="1">
            <a:spLocks noChangeArrowheads="1"/>
          </p:cNvSpPr>
          <p:nvPr/>
        </p:nvSpPr>
        <p:spPr bwMode="auto">
          <a:xfrm>
            <a:off x="798513" y="4133850"/>
            <a:ext cx="1460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u="sng">
                <a:cs typeface="Arial" charset="0"/>
              </a:rPr>
              <a:t>Setting event</a:t>
            </a:r>
            <a:endParaRPr lang="en-US" sz="1600" b="1">
              <a:cs typeface="Arial" charset="0"/>
            </a:endParaRPr>
          </a:p>
        </p:txBody>
      </p:sp>
      <p:sp>
        <p:nvSpPr>
          <p:cNvPr id="59403" name="Text Box 11"/>
          <p:cNvSpPr txBox="1">
            <a:spLocks noChangeArrowheads="1"/>
          </p:cNvSpPr>
          <p:nvPr/>
        </p:nvSpPr>
        <p:spPr bwMode="auto">
          <a:xfrm>
            <a:off x="2863850" y="4133850"/>
            <a:ext cx="1289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u="sng">
                <a:cs typeface="Arial" charset="0"/>
              </a:rPr>
              <a:t>Antecedent</a:t>
            </a:r>
            <a:endParaRPr lang="en-US" sz="1600" b="1">
              <a:cs typeface="Arial" charset="0"/>
            </a:endParaRPr>
          </a:p>
        </p:txBody>
      </p:sp>
      <p:sp>
        <p:nvSpPr>
          <p:cNvPr id="59404" name="Text Box 12"/>
          <p:cNvSpPr txBox="1">
            <a:spLocks noChangeArrowheads="1"/>
          </p:cNvSpPr>
          <p:nvPr/>
        </p:nvSpPr>
        <p:spPr bwMode="auto">
          <a:xfrm>
            <a:off x="4648200" y="413385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b="1" u="sng">
                <a:cs typeface="Arial" charset="0"/>
              </a:rPr>
              <a:t>Behavior</a:t>
            </a:r>
            <a:endParaRPr lang="en-US" sz="1600" b="1">
              <a:cs typeface="Arial" charset="0"/>
            </a:endParaRPr>
          </a:p>
        </p:txBody>
      </p:sp>
      <p:sp>
        <p:nvSpPr>
          <p:cNvPr id="59405" name="Text Box 13"/>
          <p:cNvSpPr txBox="1">
            <a:spLocks noChangeArrowheads="1"/>
          </p:cNvSpPr>
          <p:nvPr/>
        </p:nvSpPr>
        <p:spPr bwMode="auto">
          <a:xfrm>
            <a:off x="6765925" y="4133850"/>
            <a:ext cx="151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b="1" u="sng">
                <a:cs typeface="Arial" charset="0"/>
              </a:rPr>
              <a:t>Consequence</a:t>
            </a:r>
            <a:endParaRPr lang="en-US" sz="1600" b="1">
              <a:cs typeface="Arial" charset="0"/>
            </a:endParaRPr>
          </a:p>
        </p:txBody>
      </p:sp>
      <p:sp>
        <p:nvSpPr>
          <p:cNvPr id="43022" name="Text Box 14"/>
          <p:cNvSpPr txBox="1">
            <a:spLocks noChangeArrowheads="1"/>
          </p:cNvSpPr>
          <p:nvPr/>
        </p:nvSpPr>
        <p:spPr bwMode="auto">
          <a:xfrm>
            <a:off x="762000" y="4648200"/>
            <a:ext cx="1600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a:solidFill>
                  <a:srgbClr val="FF0000"/>
                </a:solidFill>
                <a:cs typeface="Arial" charset="0"/>
              </a:rPr>
              <a:t>Peer altercation on bus on the way to school</a:t>
            </a:r>
          </a:p>
        </p:txBody>
      </p:sp>
      <p:sp>
        <p:nvSpPr>
          <p:cNvPr id="122895" name="Text Box 15"/>
          <p:cNvSpPr txBox="1">
            <a:spLocks noChangeArrowheads="1"/>
          </p:cNvSpPr>
          <p:nvPr/>
        </p:nvSpPr>
        <p:spPr bwMode="auto">
          <a:xfrm>
            <a:off x="2819400" y="4660900"/>
            <a:ext cx="1295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a:solidFill>
                  <a:srgbClr val="FF0000"/>
                </a:solidFill>
                <a:cs typeface="Arial" charset="0"/>
              </a:rPr>
              <a:t>Asked to outline chapter </a:t>
            </a:r>
          </a:p>
        </p:txBody>
      </p:sp>
      <p:sp>
        <p:nvSpPr>
          <p:cNvPr id="59408" name="Text Box 16"/>
          <p:cNvSpPr txBox="1">
            <a:spLocks noChangeArrowheads="1"/>
          </p:cNvSpPr>
          <p:nvPr/>
        </p:nvSpPr>
        <p:spPr bwMode="auto">
          <a:xfrm>
            <a:off x="4505325" y="4572000"/>
            <a:ext cx="1828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a:cs typeface="Arial" charset="0"/>
              </a:rPr>
              <a:t>Arguing with teacher, refusing to work, profanity</a:t>
            </a:r>
          </a:p>
        </p:txBody>
      </p:sp>
      <p:sp>
        <p:nvSpPr>
          <p:cNvPr id="59409" name="Text Box 18"/>
          <p:cNvSpPr txBox="1">
            <a:spLocks noChangeArrowheads="1"/>
          </p:cNvSpPr>
          <p:nvPr/>
        </p:nvSpPr>
        <p:spPr bwMode="auto">
          <a:xfrm>
            <a:off x="457200" y="37338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pPr>
            <a:r>
              <a:rPr lang="en-US" sz="1800" b="1">
                <a:cs typeface="Arial" charset="0"/>
              </a:rPr>
              <a:t>Routine:</a:t>
            </a:r>
          </a:p>
        </p:txBody>
      </p:sp>
      <p:sp>
        <p:nvSpPr>
          <p:cNvPr id="20500" name="Oval 20"/>
          <p:cNvSpPr>
            <a:spLocks noChangeArrowheads="1"/>
          </p:cNvSpPr>
          <p:nvPr/>
        </p:nvSpPr>
        <p:spPr bwMode="auto">
          <a:xfrm>
            <a:off x="6553200" y="5715000"/>
            <a:ext cx="2100263" cy="4572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2800">
              <a:cs typeface="Arial" charset="0"/>
            </a:endParaRPr>
          </a:p>
        </p:txBody>
      </p:sp>
      <p:sp>
        <p:nvSpPr>
          <p:cNvPr id="59412" name="Text Box 22"/>
          <p:cNvSpPr txBox="1">
            <a:spLocks noChangeArrowheads="1"/>
          </p:cNvSpPr>
          <p:nvPr/>
        </p:nvSpPr>
        <p:spPr bwMode="auto">
          <a:xfrm>
            <a:off x="1447800" y="3748088"/>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Bef>
                <a:spcPct val="50000"/>
              </a:spcBef>
              <a:defRPr/>
            </a:pPr>
            <a:r>
              <a:rPr lang="en-US" sz="1800" b="1" smtClean="0">
                <a:cs typeface="Arial" charset="0"/>
              </a:rPr>
              <a:t>Language Arts</a:t>
            </a:r>
          </a:p>
        </p:txBody>
      </p:sp>
      <p:sp>
        <p:nvSpPr>
          <p:cNvPr id="2" name="TextBox 1"/>
          <p:cNvSpPr txBox="1">
            <a:spLocks noChangeArrowheads="1"/>
          </p:cNvSpPr>
          <p:nvPr/>
        </p:nvSpPr>
        <p:spPr bwMode="auto">
          <a:xfrm>
            <a:off x="6781800" y="5715000"/>
            <a:ext cx="164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b="1">
                <a:solidFill>
                  <a:srgbClr val="FF0000"/>
                </a:solidFill>
              </a:rPr>
              <a:t>Escape Task</a:t>
            </a:r>
          </a:p>
        </p:txBody>
      </p:sp>
    </p:spTree>
    <p:extLst>
      <p:ext uri="{BB962C8B-B14F-4D97-AF65-F5344CB8AC3E}">
        <p14:creationId xmlns:p14="http://schemas.microsoft.com/office/powerpoint/2010/main" val="3142117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895">
                                            <p:txEl>
                                              <p:pRg st="0" end="0"/>
                                            </p:txEl>
                                          </p:spTgt>
                                        </p:tgtEl>
                                        <p:attrNameLst>
                                          <p:attrName>style.visibility</p:attrName>
                                        </p:attrNameLst>
                                      </p:cBhvr>
                                      <p:to>
                                        <p:strVal val="visible"/>
                                      </p:to>
                                    </p:set>
                                    <p:anim calcmode="lin" valueType="num">
                                      <p:cBhvr additive="base">
                                        <p:cTn id="7" dur="500" fill="hold"/>
                                        <p:tgtEl>
                                          <p:spTgt spid="1228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00"/>
                                        </p:tgtEl>
                                        <p:attrNameLst>
                                          <p:attrName>style.visibility</p:attrName>
                                        </p:attrNameLst>
                                      </p:cBhvr>
                                      <p:to>
                                        <p:strVal val="visible"/>
                                      </p:to>
                                    </p:set>
                                    <p:anim calcmode="lin" valueType="num">
                                      <p:cBhvr additive="base">
                                        <p:cTn id="13" dur="500" fill="hold"/>
                                        <p:tgtEl>
                                          <p:spTgt spid="20500"/>
                                        </p:tgtEl>
                                        <p:attrNameLst>
                                          <p:attrName>ppt_x</p:attrName>
                                        </p:attrNameLst>
                                      </p:cBhvr>
                                      <p:tavLst>
                                        <p:tav tm="0">
                                          <p:val>
                                            <p:strVal val="#ppt_x"/>
                                          </p:val>
                                        </p:tav>
                                        <p:tav tm="100000">
                                          <p:val>
                                            <p:strVal val="#ppt_x"/>
                                          </p:val>
                                        </p:tav>
                                      </p:tavLst>
                                    </p:anim>
                                    <p:anim calcmode="lin" valueType="num">
                                      <p:cBhvr additive="base">
                                        <p:cTn id="14" dur="500" fill="hold"/>
                                        <p:tgtEl>
                                          <p:spTgt spid="20500"/>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3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2" grpId="0" autoUpdateAnimBg="0"/>
      <p:bldP spid="2050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492904"/>
            <a:ext cx="8229600" cy="1107296"/>
          </a:xfrm>
        </p:spPr>
        <p:txBody>
          <a:bodyPr lIns="0" rIns="0" bIns="0" anchor="b"/>
          <a:lstStyle/>
          <a:p>
            <a:pPr eaLnBrk="1" hangingPunct="1"/>
            <a:r>
              <a:rPr lang="en-US" b="1" dirty="0">
                <a:solidFill>
                  <a:srgbClr val="000000"/>
                </a:solidFill>
                <a:latin typeface="Calibri" charset="0"/>
                <a:ea typeface="ＭＳ Ｐゴシック" charset="0"/>
                <a:cs typeface="ＭＳ Ｐゴシック" charset="0"/>
              </a:rPr>
              <a:t>Function Based Approach</a:t>
            </a:r>
          </a:p>
        </p:txBody>
      </p:sp>
      <p:sp>
        <p:nvSpPr>
          <p:cNvPr id="49154" name="Content Placeholder 2"/>
          <p:cNvSpPr>
            <a:spLocks noGrp="1"/>
          </p:cNvSpPr>
          <p:nvPr>
            <p:ph idx="1"/>
          </p:nvPr>
        </p:nvSpPr>
        <p:spPr>
          <a:xfrm>
            <a:off x="457200" y="1952658"/>
            <a:ext cx="8229600" cy="4173505"/>
          </a:xfrm>
        </p:spPr>
        <p:txBody>
          <a:bodyPr/>
          <a:lstStyle/>
          <a:p>
            <a:pPr marL="273050" indent="-273050" eaLnBrk="1" hangingPunct="1">
              <a:buFontTx/>
              <a:buNone/>
            </a:pPr>
            <a:r>
              <a:rPr lang="en-US" b="1" dirty="0">
                <a:latin typeface="Calibri" charset="0"/>
                <a:ea typeface="ＭＳ Ｐゴシック" charset="0"/>
                <a:cs typeface="ＭＳ Ｐゴシック" charset="0"/>
              </a:rPr>
              <a:t>Focuses on</a:t>
            </a:r>
            <a:r>
              <a:rPr lang="en-US" b="1" dirty="0" smtClean="0">
                <a:latin typeface="Calibri" charset="0"/>
                <a:ea typeface="ＭＳ Ｐゴシック" charset="0"/>
                <a:cs typeface="ＭＳ Ｐゴシック" charset="0"/>
              </a:rPr>
              <a:t>:</a:t>
            </a:r>
          </a:p>
          <a:p>
            <a:pPr marL="273050" indent="-273050" eaLnBrk="1" hangingPunct="1">
              <a:buFontTx/>
              <a:buNone/>
            </a:pPr>
            <a:endParaRPr lang="en-US" sz="1200" b="1" dirty="0">
              <a:latin typeface="Calibri" charset="0"/>
              <a:ea typeface="ＭＳ Ｐゴシック" charset="0"/>
              <a:cs typeface="ＭＳ Ｐゴシック" charset="0"/>
            </a:endParaRPr>
          </a:p>
          <a:p>
            <a:pPr marL="273050" indent="-273050" eaLnBrk="1" hangingPunct="1">
              <a:buFontTx/>
              <a:buNone/>
            </a:pPr>
            <a:r>
              <a:rPr lang="en-US" b="1" dirty="0">
                <a:latin typeface="Calibri" charset="0"/>
                <a:ea typeface="ＭＳ Ｐゴシック" charset="0"/>
                <a:cs typeface="ＭＳ Ｐゴシック" charset="0"/>
              </a:rPr>
              <a:t>			Changing environmental factors</a:t>
            </a:r>
          </a:p>
          <a:p>
            <a:pPr marL="273050" indent="-273050" algn="ctr" eaLnBrk="1" hangingPunct="1">
              <a:buFontTx/>
              <a:buNone/>
            </a:pPr>
            <a:r>
              <a:rPr lang="en-US" b="1" dirty="0">
                <a:latin typeface="Calibri" charset="0"/>
                <a:ea typeface="ＭＳ Ｐゴシック" charset="0"/>
                <a:cs typeface="ＭＳ Ｐゴシック" charset="0"/>
              </a:rPr>
              <a:t>instead of </a:t>
            </a:r>
          </a:p>
          <a:p>
            <a:pPr marL="273050" indent="-273050" algn="ctr" eaLnBrk="1" hangingPunct="1">
              <a:buFontTx/>
              <a:buNone/>
            </a:pPr>
            <a:r>
              <a:rPr lang="en-US" b="1" dirty="0">
                <a:latin typeface="Calibri" charset="0"/>
                <a:ea typeface="ＭＳ Ｐゴシック" charset="0"/>
                <a:cs typeface="ＭＳ Ｐゴシック" charset="0"/>
              </a:rPr>
              <a:t>fixing the person.</a:t>
            </a:r>
          </a:p>
          <a:p>
            <a:pPr marL="273050" indent="-273050" algn="ctr" eaLnBrk="1" hangingPunct="1">
              <a:buFontTx/>
              <a:buNone/>
            </a:pPr>
            <a:endParaRPr lang="en-US" b="1" dirty="0">
              <a:latin typeface="Calibri" charset="0"/>
              <a:ea typeface="ＭＳ Ｐゴシック" charset="0"/>
              <a:cs typeface="ＭＳ Ｐゴシック" charset="0"/>
            </a:endParaRPr>
          </a:p>
          <a:p>
            <a:pPr marL="273050" indent="-273050" algn="ctr" eaLnBrk="1" hangingPunct="1">
              <a:buFontTx/>
              <a:buNone/>
            </a:pPr>
            <a:r>
              <a:rPr lang="en-US" b="1" dirty="0">
                <a:latin typeface="Calibri" charset="0"/>
                <a:ea typeface="ＭＳ Ｐゴシック" charset="0"/>
                <a:cs typeface="ＭＳ Ｐゴシック" charset="0"/>
              </a:rPr>
              <a:t>It’</a:t>
            </a:r>
            <a:r>
              <a:rPr lang="en-US" altLang="ja-JP" b="1" dirty="0">
                <a:latin typeface="Calibri" charset="0"/>
                <a:ea typeface="ＭＳ Ｐゴシック" charset="0"/>
                <a:cs typeface="ＭＳ Ｐゴシック" charset="0"/>
              </a:rPr>
              <a:t>s about what we as </a:t>
            </a:r>
            <a:r>
              <a:rPr lang="en-US" altLang="ja-JP" b="1" dirty="0">
                <a:solidFill>
                  <a:srgbClr val="FF0000"/>
                </a:solidFill>
                <a:latin typeface="Calibri" charset="0"/>
                <a:ea typeface="ＭＳ Ｐゴシック" charset="0"/>
                <a:cs typeface="ＭＳ Ｐゴシック" charset="0"/>
              </a:rPr>
              <a:t>adults</a:t>
            </a:r>
            <a:r>
              <a:rPr lang="en-US" altLang="ja-JP" b="1" dirty="0">
                <a:latin typeface="Calibri" charset="0"/>
                <a:ea typeface="ＭＳ Ｐゴシック" charset="0"/>
                <a:cs typeface="ＭＳ Ｐゴシック" charset="0"/>
              </a:rPr>
              <a:t> will do differently!</a:t>
            </a:r>
          </a:p>
          <a:p>
            <a:pPr marL="273050" indent="-273050" eaLnBrk="1" hangingPunct="1"/>
            <a:endParaRPr lang="en-US" dirty="0">
              <a:latin typeface="Calibri" charset="0"/>
              <a:ea typeface="ＭＳ Ｐゴシック" charset="0"/>
              <a:cs typeface="ＭＳ Ｐゴシック" charset="0"/>
            </a:endParaRPr>
          </a:p>
          <a:p>
            <a:pPr marL="273050" indent="-273050" eaLnBrk="1" hangingPunct="1">
              <a:buFontTx/>
              <a:buNone/>
            </a:pPr>
            <a:endParaRPr lang="en-US" dirty="0">
              <a:latin typeface="Calibri" charset="0"/>
              <a:ea typeface="ＭＳ Ｐゴシック" charset="0"/>
              <a:cs typeface="ＭＳ Ｐゴシック" charset="0"/>
            </a:endParaRPr>
          </a:p>
          <a:p>
            <a:pPr marL="273050" indent="-273050" eaLnBrk="1" hangingPunct="1"/>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91232424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7"/>
          <p:cNvSpPr txBox="1">
            <a:spLocks noChangeArrowheads="1"/>
          </p:cNvSpPr>
          <p:nvPr/>
        </p:nvSpPr>
        <p:spPr bwMode="auto">
          <a:xfrm>
            <a:off x="6510338" y="4572000"/>
            <a:ext cx="2286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a:cs typeface="Arial" charset="0"/>
              </a:rPr>
              <a:t>EA talks privately with the student</a:t>
            </a:r>
          </a:p>
          <a:p>
            <a:pPr algn="ctr"/>
            <a:endParaRPr lang="en-US" sz="1600" b="1">
              <a:cs typeface="Arial" charset="0"/>
            </a:endParaRPr>
          </a:p>
          <a:p>
            <a:r>
              <a:rPr lang="en-US" sz="1600" b="1" u="sng">
                <a:cs typeface="Arial" charset="0"/>
              </a:rPr>
              <a:t>Function:</a:t>
            </a:r>
            <a:r>
              <a:rPr lang="en-US" sz="1600" b="1">
                <a:cs typeface="Arial" charset="0"/>
              </a:rPr>
              <a:t> </a:t>
            </a:r>
          </a:p>
        </p:txBody>
      </p:sp>
      <p:sp>
        <p:nvSpPr>
          <p:cNvPr id="60418" name="Text Box 2"/>
          <p:cNvSpPr txBox="1">
            <a:spLocks noChangeArrowheads="1"/>
          </p:cNvSpPr>
          <p:nvPr/>
        </p:nvSpPr>
        <p:spPr bwMode="auto">
          <a:xfrm>
            <a:off x="228600" y="474663"/>
            <a:ext cx="8763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lnSpc>
                <a:spcPct val="90000"/>
              </a:lnSpc>
              <a:spcBef>
                <a:spcPct val="20000"/>
              </a:spcBef>
              <a:buClr>
                <a:schemeClr val="bg2"/>
              </a:buClr>
              <a:buSzPct val="75000"/>
              <a:buFont typeface="Wingdings" charset="0"/>
              <a:buNone/>
            </a:pPr>
            <a:r>
              <a:rPr lang="en-US" sz="4000" b="1" dirty="0">
                <a:cs typeface="Arial" charset="0"/>
              </a:rPr>
              <a:t>Scenario #2 </a:t>
            </a:r>
          </a:p>
          <a:p>
            <a:pPr eaLnBrk="1" hangingPunct="1">
              <a:lnSpc>
                <a:spcPct val="90000"/>
              </a:lnSpc>
              <a:spcBef>
                <a:spcPct val="20000"/>
              </a:spcBef>
              <a:buClr>
                <a:schemeClr val="bg2"/>
              </a:buClr>
              <a:buSzPct val="75000"/>
              <a:buFont typeface="Wingdings" charset="0"/>
              <a:buNone/>
            </a:pPr>
            <a:endParaRPr lang="en-US" b="1" dirty="0">
              <a:cs typeface="Arial" charset="0"/>
            </a:endParaRPr>
          </a:p>
          <a:p>
            <a:pPr eaLnBrk="1" hangingPunct="1">
              <a:lnSpc>
                <a:spcPct val="90000"/>
              </a:lnSpc>
              <a:spcBef>
                <a:spcPct val="20000"/>
              </a:spcBef>
              <a:buClr>
                <a:schemeClr val="bg2"/>
              </a:buClr>
              <a:buSzPct val="75000"/>
            </a:pPr>
            <a:r>
              <a:rPr lang="en-US" dirty="0">
                <a:cs typeface="Arial" charset="0"/>
              </a:rPr>
              <a:t>During story time when the teacher asks other students questions, Michelle blurts out responses or begins crying if she is not called on. When this happens, the educational assistant moves in closely and talks privately to Michelle in an effort to calm her. This is most likely to happen on days when Michelle has not had her medication.   </a:t>
            </a:r>
          </a:p>
          <a:p>
            <a:pPr eaLnBrk="1" hangingPunct="1">
              <a:lnSpc>
                <a:spcPct val="90000"/>
              </a:lnSpc>
              <a:spcBef>
                <a:spcPct val="20000"/>
              </a:spcBef>
              <a:buClr>
                <a:schemeClr val="bg2"/>
              </a:buClr>
              <a:buSzPct val="75000"/>
              <a:buFont typeface="Wingdings" charset="0"/>
              <a:buNone/>
            </a:pPr>
            <a:endParaRPr lang="en-US" i="1" dirty="0">
              <a:cs typeface="Arial" charset="0"/>
            </a:endParaRPr>
          </a:p>
          <a:p>
            <a:pPr eaLnBrk="1" hangingPunct="1">
              <a:lnSpc>
                <a:spcPct val="90000"/>
              </a:lnSpc>
              <a:spcBef>
                <a:spcPct val="20000"/>
              </a:spcBef>
              <a:buClr>
                <a:schemeClr val="bg2"/>
              </a:buClr>
              <a:buSzPct val="75000"/>
              <a:buFont typeface="Wingdings" charset="0"/>
              <a:buNone/>
            </a:pPr>
            <a:endParaRPr lang="en-US" i="1" dirty="0">
              <a:cs typeface="Arial" charset="0"/>
            </a:endParaRPr>
          </a:p>
          <a:p>
            <a:pPr eaLnBrk="1" hangingPunct="1">
              <a:lnSpc>
                <a:spcPct val="90000"/>
              </a:lnSpc>
              <a:spcBef>
                <a:spcPct val="20000"/>
              </a:spcBef>
              <a:buClr>
                <a:schemeClr val="bg2"/>
              </a:buClr>
              <a:buSzPct val="75000"/>
              <a:buFont typeface="Wingdings" charset="0"/>
              <a:buNone/>
            </a:pPr>
            <a:r>
              <a:rPr lang="en-US" i="1" dirty="0">
                <a:cs typeface="Arial" charset="0"/>
              </a:rPr>
              <a:t> </a:t>
            </a:r>
          </a:p>
          <a:p>
            <a:endParaRPr lang="en-US" i="1" dirty="0">
              <a:latin typeface="Times New Roman" charset="0"/>
              <a:cs typeface="Arial" charset="0"/>
            </a:endParaRPr>
          </a:p>
        </p:txBody>
      </p:sp>
      <p:sp>
        <p:nvSpPr>
          <p:cNvPr id="60419" name="Rectangle 3"/>
          <p:cNvSpPr>
            <a:spLocks noChangeArrowheads="1"/>
          </p:cNvSpPr>
          <p:nvPr/>
        </p:nvSpPr>
        <p:spPr bwMode="auto">
          <a:xfrm>
            <a:off x="762000" y="41148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cs typeface="Arial" charset="0"/>
            </a:endParaRPr>
          </a:p>
        </p:txBody>
      </p:sp>
      <p:sp>
        <p:nvSpPr>
          <p:cNvPr id="60420" name="Rectangle 4"/>
          <p:cNvSpPr>
            <a:spLocks noChangeArrowheads="1"/>
          </p:cNvSpPr>
          <p:nvPr/>
        </p:nvSpPr>
        <p:spPr bwMode="auto">
          <a:xfrm>
            <a:off x="2667000" y="4114800"/>
            <a:ext cx="16002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cs typeface="Arial" charset="0"/>
            </a:endParaRPr>
          </a:p>
        </p:txBody>
      </p:sp>
      <p:sp>
        <p:nvSpPr>
          <p:cNvPr id="60421" name="Rectangle 5"/>
          <p:cNvSpPr>
            <a:spLocks noChangeArrowheads="1"/>
          </p:cNvSpPr>
          <p:nvPr/>
        </p:nvSpPr>
        <p:spPr bwMode="auto">
          <a:xfrm>
            <a:off x="4495800" y="4114800"/>
            <a:ext cx="19050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cs typeface="Arial" charset="0"/>
            </a:endParaRPr>
          </a:p>
        </p:txBody>
      </p:sp>
      <p:sp>
        <p:nvSpPr>
          <p:cNvPr id="60422" name="Rectangle 6"/>
          <p:cNvSpPr>
            <a:spLocks noChangeArrowheads="1"/>
          </p:cNvSpPr>
          <p:nvPr/>
        </p:nvSpPr>
        <p:spPr bwMode="auto">
          <a:xfrm>
            <a:off x="6553200" y="4114800"/>
            <a:ext cx="21336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cs typeface="Arial" charset="0"/>
            </a:endParaRPr>
          </a:p>
        </p:txBody>
      </p:sp>
      <p:sp>
        <p:nvSpPr>
          <p:cNvPr id="60423" name="AutoShape 7"/>
          <p:cNvSpPr>
            <a:spLocks noChangeArrowheads="1"/>
          </p:cNvSpPr>
          <p:nvPr/>
        </p:nvSpPr>
        <p:spPr bwMode="auto">
          <a:xfrm>
            <a:off x="2362200" y="4724400"/>
            <a:ext cx="381000" cy="4572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sz="1800">
              <a:cs typeface="Arial" charset="0"/>
            </a:endParaRPr>
          </a:p>
        </p:txBody>
      </p:sp>
      <p:sp>
        <p:nvSpPr>
          <p:cNvPr id="60424" name="AutoShape 8"/>
          <p:cNvSpPr>
            <a:spLocks noChangeArrowheads="1"/>
          </p:cNvSpPr>
          <p:nvPr/>
        </p:nvSpPr>
        <p:spPr bwMode="auto">
          <a:xfrm>
            <a:off x="4267200" y="4800600"/>
            <a:ext cx="304800" cy="3810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sz="1800">
              <a:cs typeface="Arial" charset="0"/>
            </a:endParaRPr>
          </a:p>
        </p:txBody>
      </p:sp>
      <p:sp>
        <p:nvSpPr>
          <p:cNvPr id="60425" name="AutoShape 9"/>
          <p:cNvSpPr>
            <a:spLocks noChangeArrowheads="1"/>
          </p:cNvSpPr>
          <p:nvPr/>
        </p:nvSpPr>
        <p:spPr bwMode="auto">
          <a:xfrm>
            <a:off x="6248400" y="4800600"/>
            <a:ext cx="381000" cy="3810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sz="1800">
              <a:cs typeface="Arial" charset="0"/>
            </a:endParaRPr>
          </a:p>
        </p:txBody>
      </p:sp>
      <p:sp>
        <p:nvSpPr>
          <p:cNvPr id="60426" name="Text Box 10"/>
          <p:cNvSpPr txBox="1">
            <a:spLocks noChangeArrowheads="1"/>
          </p:cNvSpPr>
          <p:nvPr/>
        </p:nvSpPr>
        <p:spPr bwMode="auto">
          <a:xfrm>
            <a:off x="798513" y="4133850"/>
            <a:ext cx="1460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u="sng">
                <a:cs typeface="Arial" charset="0"/>
              </a:rPr>
              <a:t>Setting event</a:t>
            </a:r>
            <a:endParaRPr lang="en-US" sz="1600" b="1">
              <a:cs typeface="Arial" charset="0"/>
            </a:endParaRPr>
          </a:p>
        </p:txBody>
      </p:sp>
      <p:sp>
        <p:nvSpPr>
          <p:cNvPr id="60427" name="Text Box 11"/>
          <p:cNvSpPr txBox="1">
            <a:spLocks noChangeArrowheads="1"/>
          </p:cNvSpPr>
          <p:nvPr/>
        </p:nvSpPr>
        <p:spPr bwMode="auto">
          <a:xfrm>
            <a:off x="2863850" y="4133850"/>
            <a:ext cx="1289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u="sng">
                <a:cs typeface="Arial" charset="0"/>
              </a:rPr>
              <a:t>Antecedent</a:t>
            </a:r>
            <a:endParaRPr lang="en-US" sz="1600" b="1">
              <a:cs typeface="Arial" charset="0"/>
            </a:endParaRPr>
          </a:p>
        </p:txBody>
      </p:sp>
      <p:sp>
        <p:nvSpPr>
          <p:cNvPr id="60428" name="Text Box 12"/>
          <p:cNvSpPr txBox="1">
            <a:spLocks noChangeArrowheads="1"/>
          </p:cNvSpPr>
          <p:nvPr/>
        </p:nvSpPr>
        <p:spPr bwMode="auto">
          <a:xfrm>
            <a:off x="4648200" y="413385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b="1" u="sng">
                <a:cs typeface="Arial" charset="0"/>
              </a:rPr>
              <a:t>Behavior</a:t>
            </a:r>
            <a:endParaRPr lang="en-US" sz="1600" b="1">
              <a:cs typeface="Arial" charset="0"/>
            </a:endParaRPr>
          </a:p>
        </p:txBody>
      </p:sp>
      <p:sp>
        <p:nvSpPr>
          <p:cNvPr id="60429" name="Text Box 13"/>
          <p:cNvSpPr txBox="1">
            <a:spLocks noChangeArrowheads="1"/>
          </p:cNvSpPr>
          <p:nvPr/>
        </p:nvSpPr>
        <p:spPr bwMode="auto">
          <a:xfrm>
            <a:off x="6765925" y="4133850"/>
            <a:ext cx="151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b="1" u="sng">
                <a:cs typeface="Arial" charset="0"/>
              </a:rPr>
              <a:t>Consequence</a:t>
            </a:r>
            <a:endParaRPr lang="en-US" sz="1600" b="1">
              <a:cs typeface="Arial" charset="0"/>
            </a:endParaRPr>
          </a:p>
        </p:txBody>
      </p:sp>
      <p:sp>
        <p:nvSpPr>
          <p:cNvPr id="43022" name="Text Box 14"/>
          <p:cNvSpPr txBox="1">
            <a:spLocks noChangeArrowheads="1"/>
          </p:cNvSpPr>
          <p:nvPr/>
        </p:nvSpPr>
        <p:spPr bwMode="auto">
          <a:xfrm>
            <a:off x="762000" y="4648200"/>
            <a:ext cx="160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a:solidFill>
                  <a:srgbClr val="FF0000"/>
                </a:solidFill>
                <a:cs typeface="Arial" charset="0"/>
              </a:rPr>
              <a:t>Students does not take medication</a:t>
            </a:r>
          </a:p>
        </p:txBody>
      </p:sp>
      <p:sp>
        <p:nvSpPr>
          <p:cNvPr id="124943" name="Text Box 15"/>
          <p:cNvSpPr txBox="1">
            <a:spLocks noChangeArrowheads="1"/>
          </p:cNvSpPr>
          <p:nvPr/>
        </p:nvSpPr>
        <p:spPr bwMode="auto">
          <a:xfrm>
            <a:off x="2819400" y="4660900"/>
            <a:ext cx="129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a:solidFill>
                  <a:srgbClr val="FF0000"/>
                </a:solidFill>
                <a:cs typeface="Arial" charset="0"/>
              </a:rPr>
              <a:t>Other students asked to answer questions</a:t>
            </a:r>
          </a:p>
        </p:txBody>
      </p:sp>
      <p:sp>
        <p:nvSpPr>
          <p:cNvPr id="60432" name="Text Box 16"/>
          <p:cNvSpPr txBox="1">
            <a:spLocks noChangeArrowheads="1"/>
          </p:cNvSpPr>
          <p:nvPr/>
        </p:nvSpPr>
        <p:spPr bwMode="auto">
          <a:xfrm>
            <a:off x="4505325" y="457200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a:cs typeface="Arial" charset="0"/>
              </a:rPr>
              <a:t>Blurts out responses,  cries</a:t>
            </a:r>
          </a:p>
        </p:txBody>
      </p:sp>
      <p:sp>
        <p:nvSpPr>
          <p:cNvPr id="60433" name="Text Box 18"/>
          <p:cNvSpPr txBox="1">
            <a:spLocks noChangeArrowheads="1"/>
          </p:cNvSpPr>
          <p:nvPr/>
        </p:nvSpPr>
        <p:spPr bwMode="auto">
          <a:xfrm>
            <a:off x="457200" y="37338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Bef>
                <a:spcPct val="50000"/>
              </a:spcBef>
            </a:pPr>
            <a:r>
              <a:rPr lang="en-US" sz="1800" b="1">
                <a:cs typeface="Arial" charset="0"/>
              </a:rPr>
              <a:t>Routine:</a:t>
            </a:r>
          </a:p>
        </p:txBody>
      </p:sp>
      <p:sp>
        <p:nvSpPr>
          <p:cNvPr id="20500" name="Oval 20"/>
          <p:cNvSpPr>
            <a:spLocks noChangeArrowheads="1"/>
          </p:cNvSpPr>
          <p:nvPr/>
        </p:nvSpPr>
        <p:spPr bwMode="auto">
          <a:xfrm>
            <a:off x="6553200" y="5715000"/>
            <a:ext cx="2100263" cy="4572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2800">
              <a:cs typeface="Arial" charset="0"/>
            </a:endParaRPr>
          </a:p>
        </p:txBody>
      </p:sp>
      <p:sp>
        <p:nvSpPr>
          <p:cNvPr id="60436" name="Text Box 22"/>
          <p:cNvSpPr txBox="1">
            <a:spLocks noChangeArrowheads="1"/>
          </p:cNvSpPr>
          <p:nvPr/>
        </p:nvSpPr>
        <p:spPr bwMode="auto">
          <a:xfrm>
            <a:off x="1447800" y="3748088"/>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spcBef>
                <a:spcPct val="50000"/>
              </a:spcBef>
              <a:defRPr/>
            </a:pPr>
            <a:r>
              <a:rPr lang="en-US" sz="1800" b="1" smtClean="0">
                <a:cs typeface="Arial" charset="0"/>
              </a:rPr>
              <a:t>Story time </a:t>
            </a:r>
          </a:p>
        </p:txBody>
      </p:sp>
      <p:sp>
        <p:nvSpPr>
          <p:cNvPr id="2" name="TextBox 1"/>
          <p:cNvSpPr txBox="1">
            <a:spLocks noChangeArrowheads="1"/>
          </p:cNvSpPr>
          <p:nvPr/>
        </p:nvSpPr>
        <p:spPr bwMode="auto">
          <a:xfrm>
            <a:off x="6781800" y="5715000"/>
            <a:ext cx="1871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b="1">
                <a:solidFill>
                  <a:srgbClr val="FF0000"/>
                </a:solidFill>
              </a:rPr>
              <a:t>Adult Attention</a:t>
            </a:r>
          </a:p>
        </p:txBody>
      </p:sp>
    </p:spTree>
    <p:extLst>
      <p:ext uri="{BB962C8B-B14F-4D97-AF65-F5344CB8AC3E}">
        <p14:creationId xmlns:p14="http://schemas.microsoft.com/office/powerpoint/2010/main" val="54569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943">
                                            <p:txEl>
                                              <p:pRg st="0" end="0"/>
                                            </p:txEl>
                                          </p:spTgt>
                                        </p:tgtEl>
                                        <p:attrNameLst>
                                          <p:attrName>style.visibility</p:attrName>
                                        </p:attrNameLst>
                                      </p:cBhvr>
                                      <p:to>
                                        <p:strVal val="visible"/>
                                      </p:to>
                                    </p:set>
                                    <p:anim calcmode="lin" valueType="num">
                                      <p:cBhvr additive="base">
                                        <p:cTn id="7" dur="500" fill="hold"/>
                                        <p:tgtEl>
                                          <p:spTgt spid="1249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00"/>
                                        </p:tgtEl>
                                        <p:attrNameLst>
                                          <p:attrName>style.visibility</p:attrName>
                                        </p:attrNameLst>
                                      </p:cBhvr>
                                      <p:to>
                                        <p:strVal val="visible"/>
                                      </p:to>
                                    </p:set>
                                    <p:anim calcmode="lin" valueType="num">
                                      <p:cBhvr additive="base">
                                        <p:cTn id="13" dur="500" fill="hold"/>
                                        <p:tgtEl>
                                          <p:spTgt spid="20500"/>
                                        </p:tgtEl>
                                        <p:attrNameLst>
                                          <p:attrName>ppt_x</p:attrName>
                                        </p:attrNameLst>
                                      </p:cBhvr>
                                      <p:tavLst>
                                        <p:tav tm="0">
                                          <p:val>
                                            <p:strVal val="#ppt_x"/>
                                          </p:val>
                                        </p:tav>
                                        <p:tav tm="100000">
                                          <p:val>
                                            <p:strVal val="#ppt_x"/>
                                          </p:val>
                                        </p:tav>
                                      </p:tavLst>
                                    </p:anim>
                                    <p:anim calcmode="lin" valueType="num">
                                      <p:cBhvr additive="base">
                                        <p:cTn id="14" dur="500" fill="hold"/>
                                        <p:tgtEl>
                                          <p:spTgt spid="20500"/>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30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2" grpId="0" autoUpdateAnimBg="0"/>
      <p:bldP spid="20500" grpId="0" animBg="1"/>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7622"/>
          </a:xfrm>
        </p:spPr>
        <p:txBody>
          <a:bodyPr/>
          <a:lstStyle/>
          <a:p>
            <a:r>
              <a:rPr lang="en-US" b="1" dirty="0" smtClean="0"/>
              <a:t>D.A.S.H.</a:t>
            </a:r>
            <a:endParaRPr lang="en-US" b="1" dirty="0"/>
          </a:p>
        </p:txBody>
      </p:sp>
      <p:sp>
        <p:nvSpPr>
          <p:cNvPr id="3" name="Content Placeholder 2"/>
          <p:cNvSpPr>
            <a:spLocks noGrp="1"/>
          </p:cNvSpPr>
          <p:nvPr>
            <p:ph idx="1"/>
          </p:nvPr>
        </p:nvSpPr>
        <p:spPr>
          <a:xfrm>
            <a:off x="457200" y="1364966"/>
            <a:ext cx="8414304" cy="5175490"/>
          </a:xfrm>
          <a:ln w="57150" cmpd="sng">
            <a:solidFill>
              <a:srgbClr val="006301"/>
            </a:solidFill>
          </a:ln>
        </p:spPr>
        <p:txBody>
          <a:bodyPr>
            <a:normAutofit fontScale="92500" lnSpcReduction="10000"/>
          </a:bodyPr>
          <a:lstStyle/>
          <a:p>
            <a:r>
              <a:rPr lang="en-US" sz="4000" b="1" u="sng" dirty="0" smtClean="0">
                <a:solidFill>
                  <a:srgbClr val="B60202"/>
                </a:solidFill>
              </a:rPr>
              <a:t>D</a:t>
            </a:r>
            <a:r>
              <a:rPr lang="en-US" sz="2600" dirty="0" smtClean="0"/>
              <a:t>efine behavior in observable and measurable terms</a:t>
            </a:r>
          </a:p>
          <a:p>
            <a:r>
              <a:rPr lang="en-US" sz="4000" b="1" u="sng" dirty="0" smtClean="0">
                <a:solidFill>
                  <a:srgbClr val="B60202"/>
                </a:solidFill>
              </a:rPr>
              <a:t>A</a:t>
            </a:r>
            <a:r>
              <a:rPr lang="en-US" sz="2600" dirty="0" smtClean="0"/>
              <a:t>sk about behavior by interviewing staff and student</a:t>
            </a:r>
          </a:p>
          <a:p>
            <a:pPr marL="0" indent="0">
              <a:buNone/>
            </a:pPr>
            <a:r>
              <a:rPr lang="en-US" sz="2600" dirty="0"/>
              <a:t>	</a:t>
            </a:r>
            <a:r>
              <a:rPr lang="en-US" sz="2600" dirty="0" smtClean="0"/>
              <a:t>	specify routines </a:t>
            </a:r>
            <a:r>
              <a:rPr lang="en-US" sz="2600" dirty="0" smtClean="0">
                <a:solidFill>
                  <a:srgbClr val="B60202"/>
                </a:solidFill>
              </a:rPr>
              <a:t>where</a:t>
            </a:r>
            <a:r>
              <a:rPr lang="en-US" sz="2600" dirty="0" smtClean="0"/>
              <a:t> &amp; </a:t>
            </a:r>
            <a:r>
              <a:rPr lang="en-US" sz="2600" dirty="0" smtClean="0">
                <a:solidFill>
                  <a:srgbClr val="B60202"/>
                </a:solidFill>
              </a:rPr>
              <a:t>when</a:t>
            </a:r>
            <a:r>
              <a:rPr lang="en-US" sz="2600" dirty="0" smtClean="0"/>
              <a:t> behavior occurs</a:t>
            </a:r>
          </a:p>
          <a:p>
            <a:pPr marL="0" indent="0">
              <a:buNone/>
            </a:pPr>
            <a:r>
              <a:rPr lang="en-US" sz="2600" dirty="0"/>
              <a:t>	</a:t>
            </a:r>
            <a:r>
              <a:rPr lang="en-US" sz="2600" dirty="0" smtClean="0"/>
              <a:t>	summarize </a:t>
            </a:r>
            <a:r>
              <a:rPr lang="en-US" sz="2600" dirty="0" smtClean="0">
                <a:solidFill>
                  <a:srgbClr val="B60202"/>
                </a:solidFill>
              </a:rPr>
              <a:t>where</a:t>
            </a:r>
            <a:r>
              <a:rPr lang="en-US" sz="2600" dirty="0" smtClean="0"/>
              <a:t>, </a:t>
            </a:r>
            <a:r>
              <a:rPr lang="en-US" sz="2600" dirty="0" smtClean="0">
                <a:solidFill>
                  <a:srgbClr val="B60202"/>
                </a:solidFill>
              </a:rPr>
              <a:t>when</a:t>
            </a:r>
            <a:r>
              <a:rPr lang="en-US" sz="2600" dirty="0" smtClean="0"/>
              <a:t>, and </a:t>
            </a:r>
            <a:r>
              <a:rPr lang="en-US" sz="2600" dirty="0" smtClean="0">
                <a:solidFill>
                  <a:srgbClr val="B60202"/>
                </a:solidFill>
              </a:rPr>
              <a:t>why</a:t>
            </a:r>
            <a:r>
              <a:rPr lang="en-US" sz="2600" dirty="0" smtClean="0"/>
              <a:t> behavior occurs</a:t>
            </a:r>
          </a:p>
          <a:p>
            <a:r>
              <a:rPr lang="en-US" sz="4000" b="1" u="sng" dirty="0">
                <a:solidFill>
                  <a:srgbClr val="B60202"/>
                </a:solidFill>
              </a:rPr>
              <a:t>S</a:t>
            </a:r>
            <a:r>
              <a:rPr lang="en-US" sz="2600" dirty="0"/>
              <a:t>ee the </a:t>
            </a:r>
            <a:r>
              <a:rPr lang="en-US" sz="2600" dirty="0" smtClean="0"/>
              <a:t>behavior</a:t>
            </a:r>
          </a:p>
          <a:p>
            <a:pPr marL="0" indent="0">
              <a:buNone/>
            </a:pPr>
            <a:r>
              <a:rPr lang="en-US" sz="2600" dirty="0"/>
              <a:t>	</a:t>
            </a:r>
            <a:r>
              <a:rPr lang="en-US" sz="2600" dirty="0" smtClean="0"/>
              <a:t>	observe the behavior during routines specified</a:t>
            </a:r>
          </a:p>
          <a:p>
            <a:pPr marL="0" indent="0">
              <a:buNone/>
            </a:pPr>
            <a:r>
              <a:rPr lang="en-US" sz="2600" dirty="0"/>
              <a:t>	</a:t>
            </a:r>
            <a:r>
              <a:rPr lang="en-US" sz="2600" dirty="0" smtClean="0"/>
              <a:t>	observe to verify summary from interviews</a:t>
            </a:r>
            <a:endParaRPr lang="en-US" sz="2600" dirty="0"/>
          </a:p>
          <a:p>
            <a:r>
              <a:rPr lang="en-US" sz="4000" b="1" u="sng" dirty="0">
                <a:solidFill>
                  <a:srgbClr val="B60202"/>
                </a:solidFill>
              </a:rPr>
              <a:t>H</a:t>
            </a:r>
            <a:r>
              <a:rPr lang="en-US" sz="2600" dirty="0"/>
              <a:t>ypothesize</a:t>
            </a:r>
          </a:p>
          <a:p>
            <a:pPr marL="0" indent="0">
              <a:buNone/>
            </a:pPr>
            <a:r>
              <a:rPr lang="en-US" sz="2600" dirty="0" smtClean="0"/>
              <a:t>		a final summary of </a:t>
            </a:r>
            <a:r>
              <a:rPr lang="en-US" sz="2600" dirty="0" smtClean="0">
                <a:solidFill>
                  <a:srgbClr val="B60202"/>
                </a:solidFill>
              </a:rPr>
              <a:t>where</a:t>
            </a:r>
            <a:r>
              <a:rPr lang="en-US" sz="2600" dirty="0" smtClean="0"/>
              <a:t>, </a:t>
            </a:r>
            <a:r>
              <a:rPr lang="en-US" sz="2600" dirty="0" smtClean="0">
                <a:solidFill>
                  <a:srgbClr val="B60202"/>
                </a:solidFill>
              </a:rPr>
              <a:t>when</a:t>
            </a:r>
            <a:r>
              <a:rPr lang="en-US" sz="2600" dirty="0" smtClean="0"/>
              <a:t>, and </a:t>
            </a:r>
            <a:r>
              <a:rPr lang="en-US" sz="2600" dirty="0" smtClean="0">
                <a:solidFill>
                  <a:srgbClr val="B60202"/>
                </a:solidFill>
              </a:rPr>
              <a:t>why</a:t>
            </a:r>
            <a:r>
              <a:rPr lang="en-US" sz="2600" dirty="0" smtClean="0"/>
              <a:t> behaviors 				occur</a:t>
            </a:r>
            <a:endParaRPr lang="en-US" sz="2600" dirty="0"/>
          </a:p>
        </p:txBody>
      </p:sp>
      <p:cxnSp>
        <p:nvCxnSpPr>
          <p:cNvPr id="5" name="Straight Connector 4"/>
          <p:cNvCxnSpPr/>
          <p:nvPr/>
        </p:nvCxnSpPr>
        <p:spPr>
          <a:xfrm>
            <a:off x="3279424" y="1099555"/>
            <a:ext cx="2521175" cy="0"/>
          </a:xfrm>
          <a:prstGeom prst="line">
            <a:avLst/>
          </a:prstGeom>
          <a:ln w="57150" cmpd="sng">
            <a:solidFill>
              <a:srgbClr val="006301"/>
            </a:solidFill>
          </a:ln>
        </p:spPr>
        <p:style>
          <a:lnRef idx="2">
            <a:schemeClr val="accent1"/>
          </a:lnRef>
          <a:fillRef idx="0">
            <a:schemeClr val="accent1"/>
          </a:fillRef>
          <a:effectRef idx="1">
            <a:schemeClr val="accent1"/>
          </a:effectRef>
          <a:fontRef idx="minor">
            <a:schemeClr val="tx1"/>
          </a:fontRef>
        </p:style>
      </p:cxnSp>
      <p:sp>
        <p:nvSpPr>
          <p:cNvPr id="4" name="Down Arrow 3"/>
          <p:cNvSpPr/>
          <p:nvPr/>
        </p:nvSpPr>
        <p:spPr>
          <a:xfrm rot="1524153">
            <a:off x="1425452" y="306832"/>
            <a:ext cx="644511" cy="3370123"/>
          </a:xfrm>
          <a:prstGeom prst="downArrow">
            <a:avLst/>
          </a:prstGeom>
          <a:solidFill>
            <a:srgbClr val="008000"/>
          </a:solidFill>
          <a:ln>
            <a:solidFill>
              <a:srgbClr val="FFC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09094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2257" y="1004766"/>
            <a:ext cx="8454467" cy="4663628"/>
          </a:xfrm>
        </p:spPr>
        <p:txBody>
          <a:bodyPr/>
          <a:lstStyle/>
          <a:p>
            <a:r>
              <a:rPr lang="en-US" sz="6600" b="1" u="sng" dirty="0" smtClean="0">
                <a:solidFill>
                  <a:srgbClr val="B60202"/>
                </a:solidFill>
              </a:rPr>
              <a:t>S</a:t>
            </a:r>
            <a:r>
              <a:rPr lang="en-US" b="1" dirty="0" smtClean="0">
                <a:solidFill>
                  <a:srgbClr val="B60202"/>
                </a:solidFill>
              </a:rPr>
              <a:t>eeing</a:t>
            </a:r>
            <a:br>
              <a:rPr lang="en-US" b="1" dirty="0" smtClean="0">
                <a:solidFill>
                  <a:srgbClr val="B60202"/>
                </a:solidFill>
              </a:rPr>
            </a:br>
            <a:r>
              <a:rPr lang="en-US" b="1" dirty="0" smtClean="0">
                <a:solidFill>
                  <a:srgbClr val="B60202"/>
                </a:solidFill>
              </a:rPr>
              <a:t>or observing the behavior</a:t>
            </a:r>
            <a:br>
              <a:rPr lang="en-US" b="1" dirty="0" smtClean="0">
                <a:solidFill>
                  <a:srgbClr val="B60202"/>
                </a:solidFill>
              </a:rPr>
            </a:br>
            <a:r>
              <a:rPr lang="en-US" b="1" dirty="0" smtClean="0">
                <a:solidFill>
                  <a:srgbClr val="B60202"/>
                </a:solidFill>
              </a:rPr>
              <a:t>to verify summary from interviews</a:t>
            </a:r>
            <a:endParaRPr lang="en-US" dirty="0"/>
          </a:p>
        </p:txBody>
      </p:sp>
    </p:spTree>
    <p:extLst>
      <p:ext uri="{BB962C8B-B14F-4D97-AF65-F5344CB8AC3E}">
        <p14:creationId xmlns:p14="http://schemas.microsoft.com/office/powerpoint/2010/main" val="79569240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000" y="787400"/>
            <a:ext cx="8585200" cy="1689100"/>
          </a:xfrm>
        </p:spPr>
        <p:txBody>
          <a:bodyPr>
            <a:normAutofit/>
          </a:bodyPr>
          <a:lstStyle/>
          <a:p>
            <a:r>
              <a:rPr lang="en-US" sz="3600" b="1" dirty="0" smtClean="0"/>
              <a:t>The purpose of an observation </a:t>
            </a:r>
            <a:br>
              <a:rPr lang="en-US" sz="3600" b="1" dirty="0" smtClean="0"/>
            </a:br>
            <a:r>
              <a:rPr lang="en-US" sz="3600" b="1" dirty="0" smtClean="0"/>
              <a:t>is to confirm or verify the team’s summary</a:t>
            </a:r>
            <a:endParaRPr lang="en-US" sz="3600" b="1" dirty="0"/>
          </a:p>
        </p:txBody>
      </p:sp>
      <p:sp>
        <p:nvSpPr>
          <p:cNvPr id="4" name="Content Placeholder 3"/>
          <p:cNvSpPr>
            <a:spLocks noGrp="1"/>
          </p:cNvSpPr>
          <p:nvPr>
            <p:ph idx="1"/>
          </p:nvPr>
        </p:nvSpPr>
        <p:spPr>
          <a:xfrm>
            <a:off x="457200" y="2717801"/>
            <a:ext cx="8229600" cy="2578100"/>
          </a:xfrm>
        </p:spPr>
        <p:txBody>
          <a:bodyPr/>
          <a:lstStyle/>
          <a:p>
            <a:r>
              <a:rPr lang="en-US" dirty="0" smtClean="0"/>
              <a:t>If the team has high confidence in their summary, then they may decide that an observation is not necessary</a:t>
            </a:r>
          </a:p>
          <a:p>
            <a:endParaRPr lang="en-US" dirty="0"/>
          </a:p>
        </p:txBody>
      </p:sp>
    </p:spTree>
    <p:extLst>
      <p:ext uri="{BB962C8B-B14F-4D97-AF65-F5344CB8AC3E}">
        <p14:creationId xmlns:p14="http://schemas.microsoft.com/office/powerpoint/2010/main" val="34316245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pPr eaLnBrk="1" hangingPunct="1"/>
            <a:r>
              <a:rPr lang="en-US" b="1" dirty="0">
                <a:latin typeface="Calibri" charset="0"/>
                <a:ea typeface="MS PGothic" charset="0"/>
              </a:rPr>
              <a:t>ABC Observation</a:t>
            </a:r>
          </a:p>
        </p:txBody>
      </p:sp>
      <p:sp>
        <p:nvSpPr>
          <p:cNvPr id="112642" name="Content Placeholder 2"/>
          <p:cNvSpPr>
            <a:spLocks noGrp="1"/>
          </p:cNvSpPr>
          <p:nvPr>
            <p:ph idx="1"/>
          </p:nvPr>
        </p:nvSpPr>
        <p:spPr>
          <a:xfrm>
            <a:off x="457200" y="1635720"/>
            <a:ext cx="8229600" cy="4993679"/>
          </a:xfrm>
        </p:spPr>
        <p:txBody>
          <a:bodyPr/>
          <a:lstStyle/>
          <a:p>
            <a:pPr eaLnBrk="1" hangingPunct="1">
              <a:buFontTx/>
              <a:buChar char="•"/>
            </a:pPr>
            <a:r>
              <a:rPr lang="en-US" sz="2800" dirty="0" smtClean="0">
                <a:latin typeface="Calibri" charset="0"/>
                <a:ea typeface="MS PGothic" charset="0"/>
              </a:rPr>
              <a:t>Observe the student in the routines identified during the interview</a:t>
            </a:r>
          </a:p>
          <a:p>
            <a:pPr marL="0" indent="0" eaLnBrk="1" hangingPunct="1">
              <a:buNone/>
            </a:pPr>
            <a:endParaRPr lang="en-US" sz="1000" dirty="0" smtClean="0">
              <a:latin typeface="Calibri" charset="0"/>
              <a:ea typeface="MS PGothic" charset="0"/>
            </a:endParaRPr>
          </a:p>
          <a:p>
            <a:pPr eaLnBrk="1" hangingPunct="1">
              <a:buFontTx/>
              <a:buChar char="•"/>
            </a:pPr>
            <a:r>
              <a:rPr lang="en-US" sz="2800" dirty="0" smtClean="0">
                <a:latin typeface="Calibri" charset="0"/>
                <a:ea typeface="MS PGothic" charset="0"/>
              </a:rPr>
              <a:t>Confirm accuracy of summary of behavior from interview</a:t>
            </a:r>
          </a:p>
          <a:p>
            <a:pPr marL="0" indent="0" eaLnBrk="1" hangingPunct="1">
              <a:buNone/>
            </a:pPr>
            <a:endParaRPr lang="en-US" sz="1000" dirty="0" smtClean="0">
              <a:latin typeface="Calibri" charset="0"/>
              <a:ea typeface="MS PGothic" charset="0"/>
            </a:endParaRPr>
          </a:p>
          <a:p>
            <a:pPr eaLnBrk="1" hangingPunct="1">
              <a:buFontTx/>
              <a:buChar char="•"/>
            </a:pPr>
            <a:r>
              <a:rPr lang="en-US" sz="2800" dirty="0" smtClean="0">
                <a:latin typeface="Calibri" charset="0"/>
                <a:ea typeface="MS PGothic" charset="0"/>
              </a:rPr>
              <a:t>Identify antecedents and outcomes that the team may have overlooked</a:t>
            </a:r>
          </a:p>
          <a:p>
            <a:pPr marL="0" indent="0" eaLnBrk="1" hangingPunct="1">
              <a:buNone/>
            </a:pPr>
            <a:endParaRPr lang="en-US" sz="1000" dirty="0" smtClean="0">
              <a:latin typeface="Calibri" charset="0"/>
              <a:ea typeface="MS PGothic" charset="0"/>
            </a:endParaRPr>
          </a:p>
          <a:p>
            <a:pPr eaLnBrk="1" hangingPunct="1">
              <a:buFontTx/>
              <a:buChar char="•"/>
            </a:pPr>
            <a:r>
              <a:rPr lang="en-US" sz="2800" dirty="0" smtClean="0">
                <a:latin typeface="Calibri" charset="0"/>
                <a:ea typeface="MS PGothic" charset="0"/>
              </a:rPr>
              <a:t>Verify the function of the student’s behavior</a:t>
            </a:r>
          </a:p>
          <a:p>
            <a:pPr marL="0" indent="0" eaLnBrk="1" hangingPunct="1">
              <a:buNone/>
            </a:pPr>
            <a:endParaRPr lang="en-US" sz="1000" dirty="0" smtClean="0">
              <a:latin typeface="Calibri" charset="0"/>
              <a:ea typeface="MS PGothic" charset="0"/>
            </a:endParaRPr>
          </a:p>
          <a:p>
            <a:pPr eaLnBrk="1" hangingPunct="1">
              <a:buFontTx/>
              <a:buChar char="•"/>
            </a:pPr>
            <a:r>
              <a:rPr lang="en-US" sz="2800" dirty="0" smtClean="0">
                <a:latin typeface="Calibri" charset="0"/>
                <a:ea typeface="MS PGothic" charset="0"/>
              </a:rPr>
              <a:t>Develop the most accurate summary statement </a:t>
            </a:r>
          </a:p>
        </p:txBody>
      </p:sp>
    </p:spTree>
    <p:extLst>
      <p:ext uri="{BB962C8B-B14F-4D97-AF65-F5344CB8AC3E}">
        <p14:creationId xmlns:p14="http://schemas.microsoft.com/office/powerpoint/2010/main" val="246560510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a:t>
            </a:r>
            <a:endParaRPr lang="en-US" b="1" dirty="0"/>
          </a:p>
        </p:txBody>
      </p:sp>
      <p:sp>
        <p:nvSpPr>
          <p:cNvPr id="3" name="Content Placeholder 2"/>
          <p:cNvSpPr>
            <a:spLocks noGrp="1"/>
          </p:cNvSpPr>
          <p:nvPr>
            <p:ph idx="1"/>
          </p:nvPr>
        </p:nvSpPr>
        <p:spPr/>
        <p:txBody>
          <a:bodyPr>
            <a:normAutofit fontScale="85000" lnSpcReduction="10000"/>
          </a:bodyPr>
          <a:lstStyle/>
          <a:p>
            <a:r>
              <a:rPr lang="en-US" sz="2800" dirty="0" smtClean="0"/>
              <a:t>Problem behaviors defined in observable and measurable terms and so clear that a person unfamiliar with the student could recognize the behavior without any doubts</a:t>
            </a:r>
          </a:p>
          <a:p>
            <a:pPr marL="0" indent="0">
              <a:buNone/>
            </a:pPr>
            <a:endParaRPr lang="en-US" sz="1400" dirty="0" smtClean="0"/>
          </a:p>
          <a:p>
            <a:r>
              <a:rPr lang="en-US" sz="2800" dirty="0" smtClean="0"/>
              <a:t>Once behavior is defined, identify where and when the behavior occurs (routines and triggering antecedents)</a:t>
            </a:r>
          </a:p>
          <a:p>
            <a:pPr marL="0" indent="0">
              <a:buNone/>
            </a:pPr>
            <a:endParaRPr lang="en-US" sz="1400" dirty="0" smtClean="0"/>
          </a:p>
          <a:p>
            <a:r>
              <a:rPr lang="en-US" sz="2800" dirty="0" smtClean="0"/>
              <a:t>After you’ve defined the behavior and know where and when it occurs, then determine why it happens (consequence and function)</a:t>
            </a:r>
          </a:p>
          <a:p>
            <a:pPr marL="0" indent="0">
              <a:buNone/>
            </a:pPr>
            <a:endParaRPr lang="en-US" sz="1400" dirty="0" smtClean="0"/>
          </a:p>
          <a:p>
            <a:r>
              <a:rPr lang="en-US" sz="2800" dirty="0" smtClean="0"/>
              <a:t>Then ask if there are any events that happen outside of the routine that make it more likely to occur (setting events)</a:t>
            </a:r>
          </a:p>
          <a:p>
            <a:endParaRPr lang="en-US" sz="2800" dirty="0" smtClean="0"/>
          </a:p>
          <a:p>
            <a:endParaRPr lang="en-US" dirty="0"/>
          </a:p>
        </p:txBody>
      </p:sp>
    </p:spTree>
    <p:extLst>
      <p:ext uri="{BB962C8B-B14F-4D97-AF65-F5344CB8AC3E}">
        <p14:creationId xmlns:p14="http://schemas.microsoft.com/office/powerpoint/2010/main" val="316129514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4294967295"/>
          </p:nvPr>
        </p:nvSpPr>
        <p:spPr>
          <a:xfrm>
            <a:off x="457199" y="189578"/>
            <a:ext cx="8354903" cy="6369835"/>
          </a:xfrm>
        </p:spPr>
        <p:txBody>
          <a:bodyPr/>
          <a:lstStyle/>
          <a:p>
            <a:pPr>
              <a:buNone/>
            </a:pPr>
            <a:r>
              <a:rPr lang="en-US" dirty="0" smtClean="0"/>
              <a:t>Problem behaviors are defined in observable and measurable terms and so clearly that a person unfamiliar with the student could recognize the behavior without any doubts</a:t>
            </a:r>
            <a:endParaRPr lang="en-US" dirty="0"/>
          </a:p>
          <a:p>
            <a:pPr>
              <a:buFontTx/>
              <a:buNone/>
            </a:pPr>
            <a:endParaRPr lang="en-US" dirty="0">
              <a:latin typeface="Calibri" charset="0"/>
              <a:ea typeface="MS PGothic" charset="0"/>
            </a:endParaRPr>
          </a:p>
        </p:txBody>
      </p:sp>
      <p:sp>
        <p:nvSpPr>
          <p:cNvPr id="5" name="Rectangle 4"/>
          <p:cNvSpPr/>
          <p:nvPr/>
        </p:nvSpPr>
        <p:spPr>
          <a:xfrm>
            <a:off x="2514600" y="4191000"/>
            <a:ext cx="2057400" cy="1676400"/>
          </a:xfrm>
          <a:prstGeom prst="rect">
            <a:avLst/>
          </a:prstGeom>
          <a:solidFill>
            <a:srgbClr val="E991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ea typeface="MS PGothic" pitchFamily="34" charset="-128"/>
              </a:rPr>
              <a:t>2</a:t>
            </a:r>
          </a:p>
          <a:p>
            <a:pPr algn="ctr">
              <a:lnSpc>
                <a:spcPct val="85000"/>
              </a:lnSpc>
              <a:defRPr/>
            </a:pPr>
            <a:endParaRPr lang="en-US" sz="1800" b="1" dirty="0">
              <a:solidFill>
                <a:schemeClr val="bg1"/>
              </a:solidFill>
              <a:ea typeface="MS PGothic" pitchFamily="34" charset="-128"/>
            </a:endParaRPr>
          </a:p>
          <a:p>
            <a:pPr algn="ctr">
              <a:defRPr/>
            </a:pPr>
            <a:r>
              <a:rPr lang="en-US" sz="1600" b="1" dirty="0">
                <a:solidFill>
                  <a:schemeClr val="bg1"/>
                </a:solidFill>
                <a:ea typeface="MS PGothic" pitchFamily="34" charset="-128"/>
              </a:rPr>
              <a:t>Antecedents/ Triggers</a:t>
            </a:r>
          </a:p>
          <a:p>
            <a:pPr algn="ctr">
              <a:defRPr/>
            </a:pPr>
            <a:r>
              <a:rPr lang="en-US" sz="1800" dirty="0">
                <a:solidFill>
                  <a:srgbClr val="000000"/>
                </a:solidFill>
                <a:ea typeface="MS PGothic" pitchFamily="34" charset="-128"/>
              </a:rPr>
              <a:t> </a:t>
            </a:r>
          </a:p>
          <a:p>
            <a:pPr>
              <a:defRPr/>
            </a:pPr>
            <a:r>
              <a:rPr lang="en-US" sz="1800" dirty="0">
                <a:solidFill>
                  <a:srgbClr val="000000"/>
                </a:solidFill>
                <a:ea typeface="MS PGothic" pitchFamily="34" charset="-128"/>
              </a:rPr>
              <a:t> </a:t>
            </a:r>
          </a:p>
        </p:txBody>
      </p:sp>
      <p:sp>
        <p:nvSpPr>
          <p:cNvPr id="6" name="Rectangle 5"/>
          <p:cNvSpPr/>
          <p:nvPr/>
        </p:nvSpPr>
        <p:spPr>
          <a:xfrm>
            <a:off x="4572000" y="3579341"/>
            <a:ext cx="2514600" cy="2482447"/>
          </a:xfrm>
          <a:prstGeom prst="rect">
            <a:avLst/>
          </a:prstGeom>
          <a:solidFill>
            <a:srgbClr val="0063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FFFF"/>
                </a:solidFill>
                <a:ea typeface="MS PGothic" pitchFamily="34" charset="-128"/>
              </a:rPr>
              <a:t>1 </a:t>
            </a:r>
            <a:r>
              <a:rPr lang="en-US" sz="3200" b="1" dirty="0">
                <a:solidFill>
                  <a:srgbClr val="FFFFFF"/>
                </a:solidFill>
                <a:ea typeface="MS PGothic" pitchFamily="34" charset="-128"/>
              </a:rPr>
              <a:t> </a:t>
            </a:r>
          </a:p>
          <a:p>
            <a:pPr algn="ctr">
              <a:defRPr/>
            </a:pPr>
            <a:endParaRPr lang="en-US" sz="1800" b="1" dirty="0">
              <a:solidFill>
                <a:srgbClr val="FFFFFF"/>
              </a:solidFill>
              <a:ea typeface="MS PGothic" pitchFamily="34" charset="-128"/>
            </a:endParaRPr>
          </a:p>
          <a:p>
            <a:pPr algn="ctr">
              <a:defRPr/>
            </a:pPr>
            <a:r>
              <a:rPr lang="en-US" sz="1800" b="1" dirty="0">
                <a:solidFill>
                  <a:srgbClr val="FFFFFF"/>
                </a:solidFill>
                <a:ea typeface="MS PGothic" pitchFamily="34" charset="-128"/>
              </a:rPr>
              <a:t>Behavior</a:t>
            </a:r>
          </a:p>
          <a:p>
            <a:pPr algn="ctr">
              <a:defRPr/>
            </a:pPr>
            <a:endParaRPr lang="en-US" sz="1800"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p:txBody>
      </p:sp>
      <p:sp>
        <p:nvSpPr>
          <p:cNvPr id="7" name="Rectangle 6"/>
          <p:cNvSpPr/>
          <p:nvPr/>
        </p:nvSpPr>
        <p:spPr>
          <a:xfrm>
            <a:off x="7086600" y="4191000"/>
            <a:ext cx="1905000" cy="1600200"/>
          </a:xfrm>
          <a:prstGeom prst="rect">
            <a:avLst/>
          </a:prstGeom>
          <a:solidFill>
            <a:srgbClr val="B6020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a:p>
            <a:pPr algn="ctr">
              <a:defRPr/>
            </a:pPr>
            <a:endParaRPr lang="en-US" sz="2800" dirty="0">
              <a:solidFill>
                <a:srgbClr val="FFFFFF"/>
              </a:solidFill>
              <a:ea typeface="MS PGothic" pitchFamily="34" charset="-128"/>
            </a:endParaRPr>
          </a:p>
          <a:p>
            <a:pPr algn="ctr">
              <a:defRPr/>
            </a:pPr>
            <a:r>
              <a:rPr lang="en-US" sz="2800" b="1" dirty="0">
                <a:solidFill>
                  <a:srgbClr val="FFFFFF"/>
                </a:solidFill>
                <a:ea typeface="MS PGothic" pitchFamily="34" charset="-128"/>
              </a:rPr>
              <a:t>3</a:t>
            </a:r>
          </a:p>
          <a:p>
            <a:pPr algn="ctr">
              <a:defRPr/>
            </a:pPr>
            <a:endParaRPr lang="en-US" sz="1800" b="1" dirty="0">
              <a:solidFill>
                <a:srgbClr val="FFFFFF"/>
              </a:solidFill>
              <a:ea typeface="MS PGothic" pitchFamily="34" charset="-128"/>
            </a:endParaRPr>
          </a:p>
          <a:p>
            <a:pPr algn="ctr">
              <a:defRPr/>
            </a:pPr>
            <a:r>
              <a:rPr lang="en-US" sz="1600" b="1" dirty="0" smtClean="0">
                <a:solidFill>
                  <a:srgbClr val="FFFFFF"/>
                </a:solidFill>
                <a:ea typeface="MS PGothic" pitchFamily="34" charset="-128"/>
              </a:rPr>
              <a:t>Consequence</a:t>
            </a:r>
            <a:r>
              <a:rPr lang="en-US" sz="1600" b="1" dirty="0">
                <a:solidFill>
                  <a:srgbClr val="FFFFFF"/>
                </a:solidFill>
                <a:ea typeface="MS PGothic" pitchFamily="34" charset="-128"/>
              </a:rPr>
              <a:t> </a:t>
            </a:r>
            <a:r>
              <a:rPr lang="en-US" sz="1600" b="1" dirty="0" smtClean="0">
                <a:solidFill>
                  <a:srgbClr val="FFFFFF"/>
                </a:solidFill>
                <a:ea typeface="MS PGothic" pitchFamily="34" charset="-128"/>
              </a:rPr>
              <a:t>and Function</a:t>
            </a:r>
            <a:endParaRPr lang="en-US" sz="1600" b="1"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p:txBody>
      </p:sp>
      <p:sp>
        <p:nvSpPr>
          <p:cNvPr id="8" name="Right Arrow 7"/>
          <p:cNvSpPr/>
          <p:nvPr/>
        </p:nvSpPr>
        <p:spPr>
          <a:xfrm>
            <a:off x="4572000" y="50292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ight Arrow 8"/>
          <p:cNvSpPr/>
          <p:nvPr/>
        </p:nvSpPr>
        <p:spPr>
          <a:xfrm>
            <a:off x="6781800" y="49530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Rectangle 5"/>
          <p:cNvSpPr>
            <a:spLocks noChangeArrowheads="1"/>
          </p:cNvSpPr>
          <p:nvPr/>
        </p:nvSpPr>
        <p:spPr bwMode="auto">
          <a:xfrm>
            <a:off x="152400" y="4191000"/>
            <a:ext cx="2057400" cy="1676400"/>
          </a:xfrm>
          <a:prstGeom prst="rect">
            <a:avLst/>
          </a:prstGeom>
          <a:solidFill>
            <a:srgbClr val="FC6C7D"/>
          </a:solidFill>
          <a:ln w="25400">
            <a:solidFill>
              <a:srgbClr val="385D8A"/>
            </a:solidFill>
            <a:miter lim="800000"/>
            <a:headEnd/>
            <a:tailEnd/>
          </a:ln>
        </p:spPr>
        <p:txBody>
          <a:bodyPr anchor="ctr"/>
          <a:lstStyle/>
          <a:p>
            <a:pPr algn="ctr"/>
            <a:r>
              <a:rPr lang="en-US" sz="2800" b="1" dirty="0">
                <a:solidFill>
                  <a:srgbClr val="FFFFFF"/>
                </a:solidFill>
                <a:latin typeface="Calibri" charset="0"/>
              </a:rPr>
              <a:t>4</a:t>
            </a:r>
            <a:endParaRPr lang="en-US" sz="3200" b="1" dirty="0">
              <a:solidFill>
                <a:srgbClr val="FFFFFF"/>
              </a:solidFill>
              <a:latin typeface="Calibri" charset="0"/>
            </a:endParaRPr>
          </a:p>
          <a:p>
            <a:pPr algn="ctr"/>
            <a:endParaRPr lang="en-US" sz="1800" b="1" dirty="0">
              <a:solidFill>
                <a:srgbClr val="FFFFFF"/>
              </a:solidFill>
              <a:latin typeface="Calibri" charset="0"/>
            </a:endParaRPr>
          </a:p>
          <a:p>
            <a:pPr algn="ctr"/>
            <a:r>
              <a:rPr lang="en-US" sz="1800" b="1" dirty="0">
                <a:solidFill>
                  <a:srgbClr val="FFFFFF"/>
                </a:solidFill>
                <a:latin typeface="Calibri" charset="0"/>
              </a:rPr>
              <a:t>Setting Events</a:t>
            </a:r>
          </a:p>
          <a:p>
            <a:pPr algn="ctr"/>
            <a:endParaRPr lang="en-US" sz="1800" dirty="0">
              <a:solidFill>
                <a:srgbClr val="FFFFFF"/>
              </a:solidFill>
              <a:latin typeface="Calibri" charset="0"/>
            </a:endParaRPr>
          </a:p>
          <a:p>
            <a:pPr algn="ctr"/>
            <a:endParaRPr lang="en-US" sz="1800" dirty="0">
              <a:solidFill>
                <a:srgbClr val="FFFFFF"/>
              </a:solidFill>
              <a:latin typeface="Calibri" charset="0"/>
            </a:endParaRPr>
          </a:p>
        </p:txBody>
      </p:sp>
      <p:sp>
        <p:nvSpPr>
          <p:cNvPr id="3" name="Right Arrow 7"/>
          <p:cNvSpPr/>
          <p:nvPr/>
        </p:nvSpPr>
        <p:spPr>
          <a:xfrm>
            <a:off x="2133600" y="50292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Down Arrow 9"/>
          <p:cNvSpPr/>
          <p:nvPr/>
        </p:nvSpPr>
        <p:spPr>
          <a:xfrm>
            <a:off x="5425793" y="2350764"/>
            <a:ext cx="962020" cy="1228577"/>
          </a:xfrm>
          <a:prstGeom prst="downArrow">
            <a:avLst/>
          </a:prstGeom>
          <a:solidFill>
            <a:srgbClr val="40BC56"/>
          </a:solidFill>
          <a:ln>
            <a:solidFill>
              <a:srgbClr val="FFD9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930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4294967295"/>
          </p:nvPr>
        </p:nvSpPr>
        <p:spPr>
          <a:xfrm>
            <a:off x="457200" y="189578"/>
            <a:ext cx="8229600" cy="6369835"/>
          </a:xfrm>
        </p:spPr>
        <p:txBody>
          <a:bodyPr/>
          <a:lstStyle/>
          <a:p>
            <a:pPr>
              <a:buNone/>
            </a:pPr>
            <a:r>
              <a:rPr lang="en-US" dirty="0"/>
              <a:t>Once </a:t>
            </a:r>
            <a:r>
              <a:rPr lang="en-US" dirty="0" smtClean="0"/>
              <a:t>the behavior </a:t>
            </a:r>
            <a:r>
              <a:rPr lang="en-US" dirty="0"/>
              <a:t>is defined, identify where and when the behavior occurs (routines and triggering antecedents)</a:t>
            </a:r>
          </a:p>
          <a:p>
            <a:pPr>
              <a:buFontTx/>
              <a:buNone/>
            </a:pPr>
            <a:endParaRPr lang="en-US" dirty="0">
              <a:latin typeface="Calibri" charset="0"/>
              <a:ea typeface="MS PGothic" charset="0"/>
            </a:endParaRPr>
          </a:p>
        </p:txBody>
      </p:sp>
      <p:sp>
        <p:nvSpPr>
          <p:cNvPr id="5" name="Rectangle 4"/>
          <p:cNvSpPr/>
          <p:nvPr/>
        </p:nvSpPr>
        <p:spPr>
          <a:xfrm>
            <a:off x="2209800" y="3733293"/>
            <a:ext cx="2667000" cy="2290008"/>
          </a:xfrm>
          <a:prstGeom prst="rect">
            <a:avLst/>
          </a:prstGeom>
          <a:solidFill>
            <a:srgbClr val="E991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ea typeface="MS PGothic" pitchFamily="34" charset="-128"/>
              </a:rPr>
              <a:t>2</a:t>
            </a:r>
          </a:p>
          <a:p>
            <a:pPr algn="ctr">
              <a:lnSpc>
                <a:spcPct val="85000"/>
              </a:lnSpc>
              <a:defRPr/>
            </a:pPr>
            <a:endParaRPr lang="en-US" sz="1800" b="1" dirty="0">
              <a:solidFill>
                <a:schemeClr val="bg1"/>
              </a:solidFill>
              <a:ea typeface="MS PGothic" pitchFamily="34" charset="-128"/>
            </a:endParaRPr>
          </a:p>
          <a:p>
            <a:pPr algn="ctr">
              <a:defRPr/>
            </a:pPr>
            <a:r>
              <a:rPr lang="en-US" sz="1600" b="1" dirty="0">
                <a:solidFill>
                  <a:schemeClr val="bg1"/>
                </a:solidFill>
                <a:ea typeface="MS PGothic" pitchFamily="34" charset="-128"/>
              </a:rPr>
              <a:t>Antecedents/ Triggers</a:t>
            </a:r>
          </a:p>
          <a:p>
            <a:pPr algn="ctr">
              <a:defRPr/>
            </a:pPr>
            <a:r>
              <a:rPr lang="en-US" sz="1800" dirty="0">
                <a:solidFill>
                  <a:srgbClr val="000000"/>
                </a:solidFill>
                <a:ea typeface="MS PGothic" pitchFamily="34" charset="-128"/>
              </a:rPr>
              <a:t> </a:t>
            </a:r>
          </a:p>
          <a:p>
            <a:pPr>
              <a:defRPr/>
            </a:pPr>
            <a:r>
              <a:rPr lang="en-US" sz="1800" dirty="0">
                <a:solidFill>
                  <a:srgbClr val="000000"/>
                </a:solidFill>
                <a:ea typeface="MS PGothic" pitchFamily="34" charset="-128"/>
              </a:rPr>
              <a:t> </a:t>
            </a:r>
          </a:p>
        </p:txBody>
      </p:sp>
      <p:sp>
        <p:nvSpPr>
          <p:cNvPr id="6" name="Rectangle 5"/>
          <p:cNvSpPr/>
          <p:nvPr/>
        </p:nvSpPr>
        <p:spPr>
          <a:xfrm>
            <a:off x="4876800" y="4191000"/>
            <a:ext cx="1905000" cy="1600200"/>
          </a:xfrm>
          <a:prstGeom prst="rect">
            <a:avLst/>
          </a:prstGeom>
          <a:solidFill>
            <a:srgbClr val="0063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FFFF"/>
                </a:solidFill>
                <a:ea typeface="MS PGothic" pitchFamily="34" charset="-128"/>
              </a:rPr>
              <a:t>1 </a:t>
            </a:r>
            <a:r>
              <a:rPr lang="en-US" sz="3200" b="1" dirty="0">
                <a:solidFill>
                  <a:srgbClr val="FFFFFF"/>
                </a:solidFill>
                <a:ea typeface="MS PGothic" pitchFamily="34" charset="-128"/>
              </a:rPr>
              <a:t> </a:t>
            </a:r>
          </a:p>
          <a:p>
            <a:pPr algn="ctr">
              <a:defRPr/>
            </a:pPr>
            <a:endParaRPr lang="en-US" sz="1800" b="1" dirty="0">
              <a:solidFill>
                <a:srgbClr val="FFFFFF"/>
              </a:solidFill>
              <a:ea typeface="MS PGothic" pitchFamily="34" charset="-128"/>
            </a:endParaRPr>
          </a:p>
          <a:p>
            <a:pPr algn="ctr">
              <a:defRPr/>
            </a:pPr>
            <a:r>
              <a:rPr lang="en-US" sz="1800" b="1" dirty="0">
                <a:solidFill>
                  <a:srgbClr val="FFFFFF"/>
                </a:solidFill>
                <a:ea typeface="MS PGothic" pitchFamily="34" charset="-128"/>
              </a:rPr>
              <a:t>Behavior</a:t>
            </a:r>
          </a:p>
          <a:p>
            <a:pPr algn="ctr">
              <a:defRPr/>
            </a:pPr>
            <a:endParaRPr lang="en-US" sz="1800"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p:txBody>
      </p:sp>
      <p:sp>
        <p:nvSpPr>
          <p:cNvPr id="7" name="Rectangle 6"/>
          <p:cNvSpPr/>
          <p:nvPr/>
        </p:nvSpPr>
        <p:spPr>
          <a:xfrm>
            <a:off x="7086600" y="4191000"/>
            <a:ext cx="1905000" cy="1600200"/>
          </a:xfrm>
          <a:prstGeom prst="rect">
            <a:avLst/>
          </a:prstGeom>
          <a:solidFill>
            <a:srgbClr val="B6020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a:p>
            <a:pPr algn="ctr">
              <a:defRPr/>
            </a:pPr>
            <a:endParaRPr lang="en-US" sz="2800" dirty="0">
              <a:solidFill>
                <a:srgbClr val="FFFFFF"/>
              </a:solidFill>
              <a:ea typeface="MS PGothic" pitchFamily="34" charset="-128"/>
            </a:endParaRPr>
          </a:p>
          <a:p>
            <a:pPr algn="ctr">
              <a:defRPr/>
            </a:pPr>
            <a:r>
              <a:rPr lang="en-US" sz="2800" b="1" dirty="0">
                <a:solidFill>
                  <a:srgbClr val="FFFFFF"/>
                </a:solidFill>
                <a:ea typeface="MS PGothic" pitchFamily="34" charset="-128"/>
              </a:rPr>
              <a:t>3</a:t>
            </a:r>
          </a:p>
          <a:p>
            <a:pPr algn="ctr">
              <a:defRPr/>
            </a:pPr>
            <a:endParaRPr lang="en-US" sz="1800" b="1" dirty="0">
              <a:solidFill>
                <a:srgbClr val="FFFFFF"/>
              </a:solidFill>
              <a:ea typeface="MS PGothic" pitchFamily="34" charset="-128"/>
            </a:endParaRPr>
          </a:p>
          <a:p>
            <a:pPr algn="ctr">
              <a:defRPr/>
            </a:pPr>
            <a:r>
              <a:rPr lang="en-US" sz="1600" b="1" dirty="0" smtClean="0">
                <a:solidFill>
                  <a:srgbClr val="FFFFFF"/>
                </a:solidFill>
                <a:ea typeface="MS PGothic" pitchFamily="34" charset="-128"/>
              </a:rPr>
              <a:t>Consequence</a:t>
            </a:r>
            <a:r>
              <a:rPr lang="en-US" sz="1600" b="1" dirty="0">
                <a:solidFill>
                  <a:srgbClr val="FFFFFF"/>
                </a:solidFill>
                <a:ea typeface="MS PGothic" pitchFamily="34" charset="-128"/>
              </a:rPr>
              <a:t> </a:t>
            </a:r>
            <a:r>
              <a:rPr lang="en-US" sz="1600" b="1" dirty="0" smtClean="0">
                <a:solidFill>
                  <a:srgbClr val="FFFFFF"/>
                </a:solidFill>
                <a:ea typeface="MS PGothic" pitchFamily="34" charset="-128"/>
              </a:rPr>
              <a:t>and Function</a:t>
            </a:r>
            <a:endParaRPr lang="en-US" sz="1600" b="1"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p:txBody>
      </p:sp>
      <p:sp>
        <p:nvSpPr>
          <p:cNvPr id="8" name="Right Arrow 7"/>
          <p:cNvSpPr/>
          <p:nvPr/>
        </p:nvSpPr>
        <p:spPr>
          <a:xfrm>
            <a:off x="4572000" y="50292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ight Arrow 8"/>
          <p:cNvSpPr/>
          <p:nvPr/>
        </p:nvSpPr>
        <p:spPr>
          <a:xfrm>
            <a:off x="6781800" y="49530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Rectangle 5"/>
          <p:cNvSpPr>
            <a:spLocks noChangeArrowheads="1"/>
          </p:cNvSpPr>
          <p:nvPr/>
        </p:nvSpPr>
        <p:spPr bwMode="auto">
          <a:xfrm>
            <a:off x="152400" y="4191000"/>
            <a:ext cx="2057400" cy="1676400"/>
          </a:xfrm>
          <a:prstGeom prst="rect">
            <a:avLst/>
          </a:prstGeom>
          <a:solidFill>
            <a:srgbClr val="FC6C7D"/>
          </a:solidFill>
          <a:ln w="25400">
            <a:solidFill>
              <a:srgbClr val="385D8A"/>
            </a:solidFill>
            <a:miter lim="800000"/>
            <a:headEnd/>
            <a:tailEnd/>
          </a:ln>
        </p:spPr>
        <p:txBody>
          <a:bodyPr anchor="ctr"/>
          <a:lstStyle/>
          <a:p>
            <a:pPr algn="ctr"/>
            <a:r>
              <a:rPr lang="en-US" sz="2800" b="1" dirty="0">
                <a:solidFill>
                  <a:srgbClr val="FFFFFF"/>
                </a:solidFill>
                <a:latin typeface="Calibri" charset="0"/>
              </a:rPr>
              <a:t>4</a:t>
            </a:r>
            <a:endParaRPr lang="en-US" sz="3200" b="1" dirty="0">
              <a:solidFill>
                <a:srgbClr val="FFFFFF"/>
              </a:solidFill>
              <a:latin typeface="Calibri" charset="0"/>
            </a:endParaRPr>
          </a:p>
          <a:p>
            <a:pPr algn="ctr"/>
            <a:endParaRPr lang="en-US" sz="1800" b="1" dirty="0">
              <a:solidFill>
                <a:srgbClr val="FFFFFF"/>
              </a:solidFill>
              <a:latin typeface="Calibri" charset="0"/>
            </a:endParaRPr>
          </a:p>
          <a:p>
            <a:pPr algn="ctr"/>
            <a:r>
              <a:rPr lang="en-US" sz="1800" b="1" dirty="0">
                <a:solidFill>
                  <a:srgbClr val="FFFFFF"/>
                </a:solidFill>
                <a:latin typeface="Calibri" charset="0"/>
              </a:rPr>
              <a:t>Setting Events</a:t>
            </a:r>
          </a:p>
          <a:p>
            <a:pPr algn="ctr"/>
            <a:endParaRPr lang="en-US" sz="1800" dirty="0">
              <a:solidFill>
                <a:srgbClr val="FFFFFF"/>
              </a:solidFill>
              <a:latin typeface="Calibri" charset="0"/>
            </a:endParaRPr>
          </a:p>
          <a:p>
            <a:pPr algn="ctr"/>
            <a:endParaRPr lang="en-US" sz="1800" dirty="0">
              <a:solidFill>
                <a:srgbClr val="FFFFFF"/>
              </a:solidFill>
              <a:latin typeface="Calibri" charset="0"/>
            </a:endParaRPr>
          </a:p>
        </p:txBody>
      </p:sp>
      <p:sp>
        <p:nvSpPr>
          <p:cNvPr id="3" name="Right Arrow 7"/>
          <p:cNvSpPr/>
          <p:nvPr/>
        </p:nvSpPr>
        <p:spPr>
          <a:xfrm>
            <a:off x="2133600" y="50292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Down Arrow 3"/>
          <p:cNvSpPr/>
          <p:nvPr/>
        </p:nvSpPr>
        <p:spPr>
          <a:xfrm>
            <a:off x="3232387" y="2290009"/>
            <a:ext cx="634933" cy="1270090"/>
          </a:xfrm>
          <a:prstGeom prst="downArrow">
            <a:avLst/>
          </a:prstGeom>
          <a:solidFill>
            <a:srgbClr val="40BC56"/>
          </a:solidFill>
          <a:ln>
            <a:solidFill>
              <a:srgbClr val="FFD9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435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4294967295"/>
          </p:nvPr>
        </p:nvSpPr>
        <p:spPr>
          <a:xfrm>
            <a:off x="457200" y="189578"/>
            <a:ext cx="8229600" cy="6369835"/>
          </a:xfrm>
        </p:spPr>
        <p:txBody>
          <a:bodyPr/>
          <a:lstStyle/>
          <a:p>
            <a:r>
              <a:rPr lang="en-US" dirty="0"/>
              <a:t>After you’ve defined the behavior and know where and when it occurs, then determine why it happens (consequence and payoff)</a:t>
            </a:r>
          </a:p>
        </p:txBody>
      </p:sp>
      <p:sp>
        <p:nvSpPr>
          <p:cNvPr id="5" name="Rectangle 4"/>
          <p:cNvSpPr/>
          <p:nvPr/>
        </p:nvSpPr>
        <p:spPr>
          <a:xfrm>
            <a:off x="2514600" y="4191000"/>
            <a:ext cx="2057400" cy="1676400"/>
          </a:xfrm>
          <a:prstGeom prst="rect">
            <a:avLst/>
          </a:prstGeom>
          <a:solidFill>
            <a:srgbClr val="E991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ea typeface="MS PGothic" pitchFamily="34" charset="-128"/>
              </a:rPr>
              <a:t>2</a:t>
            </a:r>
          </a:p>
          <a:p>
            <a:pPr algn="ctr">
              <a:lnSpc>
                <a:spcPct val="85000"/>
              </a:lnSpc>
              <a:defRPr/>
            </a:pPr>
            <a:endParaRPr lang="en-US" sz="1800" b="1" dirty="0">
              <a:solidFill>
                <a:schemeClr val="bg1"/>
              </a:solidFill>
              <a:ea typeface="MS PGothic" pitchFamily="34" charset="-128"/>
            </a:endParaRPr>
          </a:p>
          <a:p>
            <a:pPr algn="ctr">
              <a:defRPr/>
            </a:pPr>
            <a:r>
              <a:rPr lang="en-US" sz="1600" b="1" dirty="0">
                <a:solidFill>
                  <a:schemeClr val="bg1"/>
                </a:solidFill>
                <a:ea typeface="MS PGothic" pitchFamily="34" charset="-128"/>
              </a:rPr>
              <a:t>Antecedents/ Triggers</a:t>
            </a:r>
          </a:p>
          <a:p>
            <a:pPr algn="ctr">
              <a:defRPr/>
            </a:pPr>
            <a:r>
              <a:rPr lang="en-US" sz="1800" dirty="0">
                <a:solidFill>
                  <a:srgbClr val="000000"/>
                </a:solidFill>
                <a:ea typeface="MS PGothic" pitchFamily="34" charset="-128"/>
              </a:rPr>
              <a:t> </a:t>
            </a:r>
          </a:p>
          <a:p>
            <a:pPr>
              <a:defRPr/>
            </a:pPr>
            <a:r>
              <a:rPr lang="en-US" sz="1800" dirty="0">
                <a:solidFill>
                  <a:srgbClr val="000000"/>
                </a:solidFill>
                <a:ea typeface="MS PGothic" pitchFamily="34" charset="-128"/>
              </a:rPr>
              <a:t> </a:t>
            </a:r>
          </a:p>
        </p:txBody>
      </p:sp>
      <p:sp>
        <p:nvSpPr>
          <p:cNvPr id="6" name="Rectangle 5"/>
          <p:cNvSpPr/>
          <p:nvPr/>
        </p:nvSpPr>
        <p:spPr>
          <a:xfrm>
            <a:off x="4876800" y="4191000"/>
            <a:ext cx="1905000" cy="1600200"/>
          </a:xfrm>
          <a:prstGeom prst="rect">
            <a:avLst/>
          </a:prstGeom>
          <a:solidFill>
            <a:srgbClr val="0063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FFFF"/>
                </a:solidFill>
                <a:ea typeface="MS PGothic" pitchFamily="34" charset="-128"/>
              </a:rPr>
              <a:t>1 </a:t>
            </a:r>
            <a:r>
              <a:rPr lang="en-US" sz="3200" b="1" dirty="0">
                <a:solidFill>
                  <a:srgbClr val="FFFFFF"/>
                </a:solidFill>
                <a:ea typeface="MS PGothic" pitchFamily="34" charset="-128"/>
              </a:rPr>
              <a:t> </a:t>
            </a:r>
          </a:p>
          <a:p>
            <a:pPr algn="ctr">
              <a:defRPr/>
            </a:pPr>
            <a:endParaRPr lang="en-US" sz="1800" b="1" dirty="0">
              <a:solidFill>
                <a:srgbClr val="FFFFFF"/>
              </a:solidFill>
              <a:ea typeface="MS PGothic" pitchFamily="34" charset="-128"/>
            </a:endParaRPr>
          </a:p>
          <a:p>
            <a:pPr algn="ctr">
              <a:defRPr/>
            </a:pPr>
            <a:r>
              <a:rPr lang="en-US" sz="1800" b="1" dirty="0">
                <a:solidFill>
                  <a:srgbClr val="FFFFFF"/>
                </a:solidFill>
                <a:ea typeface="MS PGothic" pitchFamily="34" charset="-128"/>
              </a:rPr>
              <a:t>Behavior</a:t>
            </a:r>
          </a:p>
          <a:p>
            <a:pPr algn="ctr">
              <a:defRPr/>
            </a:pPr>
            <a:endParaRPr lang="en-US" sz="1800"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p:txBody>
      </p:sp>
      <p:sp>
        <p:nvSpPr>
          <p:cNvPr id="7" name="Rectangle 6"/>
          <p:cNvSpPr/>
          <p:nvPr/>
        </p:nvSpPr>
        <p:spPr>
          <a:xfrm>
            <a:off x="6781800" y="3771780"/>
            <a:ext cx="2209800" cy="2328496"/>
          </a:xfrm>
          <a:prstGeom prst="rect">
            <a:avLst/>
          </a:prstGeom>
          <a:solidFill>
            <a:srgbClr val="B6020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a:p>
            <a:pPr algn="ctr">
              <a:defRPr/>
            </a:pPr>
            <a:endParaRPr lang="en-US" sz="2800" dirty="0">
              <a:solidFill>
                <a:srgbClr val="FFFFFF"/>
              </a:solidFill>
              <a:ea typeface="MS PGothic" pitchFamily="34" charset="-128"/>
            </a:endParaRPr>
          </a:p>
          <a:p>
            <a:pPr algn="ctr">
              <a:defRPr/>
            </a:pPr>
            <a:r>
              <a:rPr lang="en-US" sz="2800" b="1" dirty="0">
                <a:solidFill>
                  <a:srgbClr val="FFFFFF"/>
                </a:solidFill>
                <a:ea typeface="MS PGothic" pitchFamily="34" charset="-128"/>
              </a:rPr>
              <a:t>3</a:t>
            </a:r>
          </a:p>
          <a:p>
            <a:pPr algn="ctr">
              <a:defRPr/>
            </a:pPr>
            <a:endParaRPr lang="en-US" sz="1800" b="1" dirty="0">
              <a:solidFill>
                <a:srgbClr val="FFFFFF"/>
              </a:solidFill>
              <a:ea typeface="MS PGothic" pitchFamily="34" charset="-128"/>
            </a:endParaRPr>
          </a:p>
          <a:p>
            <a:pPr algn="ctr">
              <a:defRPr/>
            </a:pPr>
            <a:r>
              <a:rPr lang="en-US" sz="1600" b="1" dirty="0" smtClean="0">
                <a:solidFill>
                  <a:srgbClr val="FFFFFF"/>
                </a:solidFill>
                <a:ea typeface="MS PGothic" pitchFamily="34" charset="-128"/>
              </a:rPr>
              <a:t>Consequence</a:t>
            </a:r>
            <a:r>
              <a:rPr lang="en-US" sz="1600" b="1" dirty="0">
                <a:solidFill>
                  <a:srgbClr val="FFFFFF"/>
                </a:solidFill>
                <a:ea typeface="MS PGothic" pitchFamily="34" charset="-128"/>
              </a:rPr>
              <a:t> </a:t>
            </a:r>
            <a:r>
              <a:rPr lang="en-US" sz="1600" b="1" dirty="0" smtClean="0">
                <a:solidFill>
                  <a:srgbClr val="FFFFFF"/>
                </a:solidFill>
                <a:ea typeface="MS PGothic" pitchFamily="34" charset="-128"/>
              </a:rPr>
              <a:t>and Function</a:t>
            </a:r>
            <a:endParaRPr lang="en-US" sz="1600" b="1"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p:txBody>
      </p:sp>
      <p:sp>
        <p:nvSpPr>
          <p:cNvPr id="8" name="Right Arrow 7"/>
          <p:cNvSpPr/>
          <p:nvPr/>
        </p:nvSpPr>
        <p:spPr>
          <a:xfrm>
            <a:off x="4572000" y="50292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ight Arrow 8"/>
          <p:cNvSpPr/>
          <p:nvPr/>
        </p:nvSpPr>
        <p:spPr>
          <a:xfrm>
            <a:off x="6781800" y="49530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Rectangle 5"/>
          <p:cNvSpPr>
            <a:spLocks noChangeArrowheads="1"/>
          </p:cNvSpPr>
          <p:nvPr/>
        </p:nvSpPr>
        <p:spPr bwMode="auto">
          <a:xfrm>
            <a:off x="152400" y="4191000"/>
            <a:ext cx="2057400" cy="1676400"/>
          </a:xfrm>
          <a:prstGeom prst="rect">
            <a:avLst/>
          </a:prstGeom>
          <a:solidFill>
            <a:srgbClr val="FC6C7D"/>
          </a:solidFill>
          <a:ln w="25400">
            <a:solidFill>
              <a:srgbClr val="385D8A"/>
            </a:solidFill>
            <a:miter lim="800000"/>
            <a:headEnd/>
            <a:tailEnd/>
          </a:ln>
        </p:spPr>
        <p:txBody>
          <a:bodyPr anchor="ctr"/>
          <a:lstStyle/>
          <a:p>
            <a:pPr algn="ctr"/>
            <a:r>
              <a:rPr lang="en-US" sz="2800" b="1" dirty="0">
                <a:solidFill>
                  <a:srgbClr val="FFFFFF"/>
                </a:solidFill>
                <a:latin typeface="Calibri" charset="0"/>
              </a:rPr>
              <a:t>4</a:t>
            </a:r>
            <a:endParaRPr lang="en-US" sz="3200" b="1" dirty="0">
              <a:solidFill>
                <a:srgbClr val="FFFFFF"/>
              </a:solidFill>
              <a:latin typeface="Calibri" charset="0"/>
            </a:endParaRPr>
          </a:p>
          <a:p>
            <a:pPr algn="ctr"/>
            <a:endParaRPr lang="en-US" sz="1800" b="1" dirty="0">
              <a:solidFill>
                <a:srgbClr val="FFFFFF"/>
              </a:solidFill>
              <a:latin typeface="Calibri" charset="0"/>
            </a:endParaRPr>
          </a:p>
          <a:p>
            <a:pPr algn="ctr"/>
            <a:r>
              <a:rPr lang="en-US" sz="1800" b="1" dirty="0">
                <a:solidFill>
                  <a:srgbClr val="FFFFFF"/>
                </a:solidFill>
                <a:latin typeface="Calibri" charset="0"/>
              </a:rPr>
              <a:t>Setting Events</a:t>
            </a:r>
          </a:p>
          <a:p>
            <a:pPr algn="ctr"/>
            <a:endParaRPr lang="en-US" sz="1800" dirty="0">
              <a:solidFill>
                <a:srgbClr val="FFFFFF"/>
              </a:solidFill>
              <a:latin typeface="Calibri" charset="0"/>
            </a:endParaRPr>
          </a:p>
          <a:p>
            <a:pPr algn="ctr"/>
            <a:endParaRPr lang="en-US" sz="1800" dirty="0">
              <a:solidFill>
                <a:srgbClr val="FFFFFF"/>
              </a:solidFill>
              <a:latin typeface="Calibri" charset="0"/>
            </a:endParaRPr>
          </a:p>
        </p:txBody>
      </p:sp>
      <p:sp>
        <p:nvSpPr>
          <p:cNvPr id="3" name="Right Arrow 7"/>
          <p:cNvSpPr/>
          <p:nvPr/>
        </p:nvSpPr>
        <p:spPr>
          <a:xfrm>
            <a:off x="2133600" y="50292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Down Arrow 3"/>
          <p:cNvSpPr/>
          <p:nvPr/>
        </p:nvSpPr>
        <p:spPr>
          <a:xfrm>
            <a:off x="7684729" y="2424716"/>
            <a:ext cx="627124" cy="1201223"/>
          </a:xfrm>
          <a:prstGeom prst="downArrow">
            <a:avLst/>
          </a:prstGeom>
          <a:solidFill>
            <a:srgbClr val="40BC56"/>
          </a:solidFill>
          <a:ln>
            <a:solidFill>
              <a:srgbClr val="FFD9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103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4294967295"/>
          </p:nvPr>
        </p:nvSpPr>
        <p:spPr>
          <a:xfrm>
            <a:off x="457200" y="189578"/>
            <a:ext cx="8229600" cy="6369835"/>
          </a:xfrm>
        </p:spPr>
        <p:txBody>
          <a:bodyPr/>
          <a:lstStyle/>
          <a:p>
            <a:pPr>
              <a:buNone/>
            </a:pPr>
            <a:r>
              <a:rPr lang="en-US" dirty="0"/>
              <a:t>Then ask if there are any events that happen outside of the routine that make it more likely to occur (setting events)</a:t>
            </a:r>
          </a:p>
          <a:p>
            <a:pPr>
              <a:buFontTx/>
              <a:buNone/>
            </a:pPr>
            <a:endParaRPr lang="en-US" dirty="0">
              <a:latin typeface="Calibri" charset="0"/>
              <a:ea typeface="MS PGothic" charset="0"/>
            </a:endParaRPr>
          </a:p>
        </p:txBody>
      </p:sp>
      <p:sp>
        <p:nvSpPr>
          <p:cNvPr id="5" name="Rectangle 4"/>
          <p:cNvSpPr/>
          <p:nvPr/>
        </p:nvSpPr>
        <p:spPr>
          <a:xfrm>
            <a:off x="2514600" y="4191000"/>
            <a:ext cx="2057400" cy="1676400"/>
          </a:xfrm>
          <a:prstGeom prst="rect">
            <a:avLst/>
          </a:prstGeom>
          <a:solidFill>
            <a:srgbClr val="E991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ea typeface="MS PGothic" pitchFamily="34" charset="-128"/>
              </a:rPr>
              <a:t>2</a:t>
            </a:r>
          </a:p>
          <a:p>
            <a:pPr algn="ctr">
              <a:lnSpc>
                <a:spcPct val="85000"/>
              </a:lnSpc>
              <a:defRPr/>
            </a:pPr>
            <a:endParaRPr lang="en-US" sz="1800" b="1" dirty="0">
              <a:solidFill>
                <a:schemeClr val="bg1"/>
              </a:solidFill>
              <a:ea typeface="MS PGothic" pitchFamily="34" charset="-128"/>
            </a:endParaRPr>
          </a:p>
          <a:p>
            <a:pPr algn="ctr">
              <a:defRPr/>
            </a:pPr>
            <a:r>
              <a:rPr lang="en-US" sz="1600" b="1" dirty="0">
                <a:solidFill>
                  <a:schemeClr val="bg1"/>
                </a:solidFill>
                <a:ea typeface="MS PGothic" pitchFamily="34" charset="-128"/>
              </a:rPr>
              <a:t>Antecedents/ Triggers</a:t>
            </a:r>
          </a:p>
          <a:p>
            <a:pPr algn="ctr">
              <a:defRPr/>
            </a:pPr>
            <a:r>
              <a:rPr lang="en-US" sz="1800" dirty="0">
                <a:solidFill>
                  <a:srgbClr val="000000"/>
                </a:solidFill>
                <a:ea typeface="MS PGothic" pitchFamily="34" charset="-128"/>
              </a:rPr>
              <a:t> </a:t>
            </a:r>
          </a:p>
          <a:p>
            <a:pPr>
              <a:defRPr/>
            </a:pPr>
            <a:r>
              <a:rPr lang="en-US" sz="1800" dirty="0">
                <a:solidFill>
                  <a:srgbClr val="000000"/>
                </a:solidFill>
                <a:ea typeface="MS PGothic" pitchFamily="34" charset="-128"/>
              </a:rPr>
              <a:t> </a:t>
            </a:r>
          </a:p>
        </p:txBody>
      </p:sp>
      <p:sp>
        <p:nvSpPr>
          <p:cNvPr id="6" name="Rectangle 5"/>
          <p:cNvSpPr/>
          <p:nvPr/>
        </p:nvSpPr>
        <p:spPr>
          <a:xfrm>
            <a:off x="4876800" y="4191000"/>
            <a:ext cx="1905000" cy="1600200"/>
          </a:xfrm>
          <a:prstGeom prst="rect">
            <a:avLst/>
          </a:prstGeom>
          <a:solidFill>
            <a:srgbClr val="0063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FFFF"/>
                </a:solidFill>
                <a:ea typeface="MS PGothic" pitchFamily="34" charset="-128"/>
              </a:rPr>
              <a:t>1 </a:t>
            </a:r>
            <a:r>
              <a:rPr lang="en-US" sz="3200" b="1" dirty="0">
                <a:solidFill>
                  <a:srgbClr val="FFFFFF"/>
                </a:solidFill>
                <a:ea typeface="MS PGothic" pitchFamily="34" charset="-128"/>
              </a:rPr>
              <a:t> </a:t>
            </a:r>
          </a:p>
          <a:p>
            <a:pPr algn="ctr">
              <a:defRPr/>
            </a:pPr>
            <a:endParaRPr lang="en-US" sz="1800" b="1" dirty="0">
              <a:solidFill>
                <a:srgbClr val="FFFFFF"/>
              </a:solidFill>
              <a:ea typeface="MS PGothic" pitchFamily="34" charset="-128"/>
            </a:endParaRPr>
          </a:p>
          <a:p>
            <a:pPr algn="ctr">
              <a:defRPr/>
            </a:pPr>
            <a:r>
              <a:rPr lang="en-US" sz="1800" b="1" dirty="0">
                <a:solidFill>
                  <a:srgbClr val="FFFFFF"/>
                </a:solidFill>
                <a:ea typeface="MS PGothic" pitchFamily="34" charset="-128"/>
              </a:rPr>
              <a:t>Behavior</a:t>
            </a:r>
          </a:p>
          <a:p>
            <a:pPr algn="ctr">
              <a:defRPr/>
            </a:pPr>
            <a:endParaRPr lang="en-US" sz="1800"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p:txBody>
      </p:sp>
      <p:sp>
        <p:nvSpPr>
          <p:cNvPr id="7" name="Rectangle 6"/>
          <p:cNvSpPr/>
          <p:nvPr/>
        </p:nvSpPr>
        <p:spPr>
          <a:xfrm>
            <a:off x="7086600" y="4191000"/>
            <a:ext cx="1905000" cy="1600200"/>
          </a:xfrm>
          <a:prstGeom prst="rect">
            <a:avLst/>
          </a:prstGeom>
          <a:solidFill>
            <a:srgbClr val="B6020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pitchFamily="34" charset="-128"/>
            </a:endParaRPr>
          </a:p>
          <a:p>
            <a:pPr algn="ctr">
              <a:defRPr/>
            </a:pPr>
            <a:endParaRPr lang="en-US" sz="2800" dirty="0">
              <a:solidFill>
                <a:srgbClr val="FFFFFF"/>
              </a:solidFill>
              <a:ea typeface="MS PGothic" pitchFamily="34" charset="-128"/>
            </a:endParaRPr>
          </a:p>
          <a:p>
            <a:pPr algn="ctr">
              <a:defRPr/>
            </a:pPr>
            <a:r>
              <a:rPr lang="en-US" sz="2800" b="1" dirty="0">
                <a:solidFill>
                  <a:srgbClr val="FFFFFF"/>
                </a:solidFill>
                <a:ea typeface="MS PGothic" pitchFamily="34" charset="-128"/>
              </a:rPr>
              <a:t>3</a:t>
            </a:r>
          </a:p>
          <a:p>
            <a:pPr algn="ctr">
              <a:defRPr/>
            </a:pPr>
            <a:endParaRPr lang="en-US" sz="1800" b="1" dirty="0">
              <a:solidFill>
                <a:srgbClr val="FFFFFF"/>
              </a:solidFill>
              <a:ea typeface="MS PGothic" pitchFamily="34" charset="-128"/>
            </a:endParaRPr>
          </a:p>
          <a:p>
            <a:pPr algn="ctr">
              <a:defRPr/>
            </a:pPr>
            <a:r>
              <a:rPr lang="en-US" sz="1600" b="1" dirty="0" smtClean="0">
                <a:solidFill>
                  <a:srgbClr val="FFFFFF"/>
                </a:solidFill>
                <a:ea typeface="MS PGothic" pitchFamily="34" charset="-128"/>
              </a:rPr>
              <a:t>Consequence</a:t>
            </a:r>
            <a:r>
              <a:rPr lang="en-US" sz="1600" b="1" dirty="0">
                <a:solidFill>
                  <a:srgbClr val="FFFFFF"/>
                </a:solidFill>
                <a:ea typeface="MS PGothic" pitchFamily="34" charset="-128"/>
              </a:rPr>
              <a:t> </a:t>
            </a:r>
            <a:r>
              <a:rPr lang="en-US" sz="1600" b="1" dirty="0" smtClean="0">
                <a:solidFill>
                  <a:srgbClr val="FFFFFF"/>
                </a:solidFill>
                <a:ea typeface="MS PGothic" pitchFamily="34" charset="-128"/>
              </a:rPr>
              <a:t>and Function</a:t>
            </a:r>
            <a:endParaRPr lang="en-US" sz="1600" b="1"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a:p>
            <a:pPr algn="ctr">
              <a:defRPr/>
            </a:pPr>
            <a:endParaRPr lang="en-US" sz="1800" dirty="0">
              <a:solidFill>
                <a:srgbClr val="FFFFFF"/>
              </a:solidFill>
              <a:ea typeface="MS PGothic" pitchFamily="34" charset="-128"/>
            </a:endParaRPr>
          </a:p>
        </p:txBody>
      </p:sp>
      <p:sp>
        <p:nvSpPr>
          <p:cNvPr id="8" name="Right Arrow 7"/>
          <p:cNvSpPr/>
          <p:nvPr/>
        </p:nvSpPr>
        <p:spPr>
          <a:xfrm>
            <a:off x="4572000" y="50292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ight Arrow 8"/>
          <p:cNvSpPr/>
          <p:nvPr/>
        </p:nvSpPr>
        <p:spPr>
          <a:xfrm>
            <a:off x="6781800" y="49530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Rectangle 5"/>
          <p:cNvSpPr>
            <a:spLocks noChangeArrowheads="1"/>
          </p:cNvSpPr>
          <p:nvPr/>
        </p:nvSpPr>
        <p:spPr bwMode="auto">
          <a:xfrm>
            <a:off x="152400" y="3771779"/>
            <a:ext cx="2362200" cy="2309253"/>
          </a:xfrm>
          <a:prstGeom prst="rect">
            <a:avLst/>
          </a:prstGeom>
          <a:solidFill>
            <a:srgbClr val="FC6C7D"/>
          </a:solidFill>
          <a:ln w="25400">
            <a:solidFill>
              <a:srgbClr val="385D8A"/>
            </a:solidFill>
            <a:miter lim="800000"/>
            <a:headEnd/>
            <a:tailEnd/>
          </a:ln>
        </p:spPr>
        <p:txBody>
          <a:bodyPr anchor="ctr"/>
          <a:lstStyle/>
          <a:p>
            <a:pPr algn="ctr"/>
            <a:r>
              <a:rPr lang="en-US" sz="2800" b="1" dirty="0">
                <a:solidFill>
                  <a:srgbClr val="FFFFFF"/>
                </a:solidFill>
                <a:latin typeface="Calibri" charset="0"/>
              </a:rPr>
              <a:t>4</a:t>
            </a:r>
            <a:endParaRPr lang="en-US" sz="3200" b="1" dirty="0">
              <a:solidFill>
                <a:srgbClr val="FFFFFF"/>
              </a:solidFill>
              <a:latin typeface="Calibri" charset="0"/>
            </a:endParaRPr>
          </a:p>
          <a:p>
            <a:pPr algn="ctr"/>
            <a:endParaRPr lang="en-US" sz="1800" b="1" dirty="0">
              <a:solidFill>
                <a:srgbClr val="FFFFFF"/>
              </a:solidFill>
              <a:latin typeface="Calibri" charset="0"/>
            </a:endParaRPr>
          </a:p>
          <a:p>
            <a:pPr algn="ctr"/>
            <a:r>
              <a:rPr lang="en-US" sz="1800" b="1" dirty="0">
                <a:solidFill>
                  <a:srgbClr val="FFFFFF"/>
                </a:solidFill>
                <a:latin typeface="Calibri" charset="0"/>
              </a:rPr>
              <a:t>Setting Events</a:t>
            </a:r>
          </a:p>
          <a:p>
            <a:pPr algn="ctr"/>
            <a:endParaRPr lang="en-US" sz="1800" dirty="0">
              <a:solidFill>
                <a:srgbClr val="FFFFFF"/>
              </a:solidFill>
              <a:latin typeface="Calibri" charset="0"/>
            </a:endParaRPr>
          </a:p>
          <a:p>
            <a:pPr algn="ctr"/>
            <a:endParaRPr lang="en-US" sz="1800" dirty="0">
              <a:solidFill>
                <a:srgbClr val="FFFFFF"/>
              </a:solidFill>
              <a:latin typeface="Calibri" charset="0"/>
            </a:endParaRPr>
          </a:p>
        </p:txBody>
      </p:sp>
      <p:sp>
        <p:nvSpPr>
          <p:cNvPr id="3" name="Right Arrow 7"/>
          <p:cNvSpPr/>
          <p:nvPr/>
        </p:nvSpPr>
        <p:spPr>
          <a:xfrm>
            <a:off x="2133600" y="50292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Down Arrow 3"/>
          <p:cNvSpPr/>
          <p:nvPr/>
        </p:nvSpPr>
        <p:spPr>
          <a:xfrm>
            <a:off x="1054599" y="2366984"/>
            <a:ext cx="619315" cy="1247821"/>
          </a:xfrm>
          <a:prstGeom prst="downArrow">
            <a:avLst/>
          </a:prstGeom>
          <a:solidFill>
            <a:srgbClr val="40BC56"/>
          </a:solidFill>
          <a:ln>
            <a:solidFill>
              <a:srgbClr val="FFD9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323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7622"/>
          </a:xfrm>
        </p:spPr>
        <p:txBody>
          <a:bodyPr/>
          <a:lstStyle/>
          <a:p>
            <a:r>
              <a:rPr lang="en-US" b="1" dirty="0" smtClean="0"/>
              <a:t>D.A.S.H.</a:t>
            </a:r>
            <a:endParaRPr lang="en-US" b="1" dirty="0"/>
          </a:p>
        </p:txBody>
      </p:sp>
      <p:sp>
        <p:nvSpPr>
          <p:cNvPr id="3" name="Content Placeholder 2"/>
          <p:cNvSpPr>
            <a:spLocks noGrp="1"/>
          </p:cNvSpPr>
          <p:nvPr>
            <p:ph idx="1"/>
          </p:nvPr>
        </p:nvSpPr>
        <p:spPr>
          <a:xfrm>
            <a:off x="457200" y="1364966"/>
            <a:ext cx="8414304" cy="5175490"/>
          </a:xfrm>
          <a:ln w="57150" cmpd="sng">
            <a:solidFill>
              <a:srgbClr val="008000"/>
            </a:solidFill>
          </a:ln>
        </p:spPr>
        <p:txBody>
          <a:bodyPr>
            <a:normAutofit fontScale="92500" lnSpcReduction="10000"/>
          </a:bodyPr>
          <a:lstStyle/>
          <a:p>
            <a:r>
              <a:rPr lang="en-US" sz="4000" b="1" u="sng" dirty="0" smtClean="0">
                <a:solidFill>
                  <a:srgbClr val="B60202"/>
                </a:solidFill>
              </a:rPr>
              <a:t>D</a:t>
            </a:r>
            <a:r>
              <a:rPr lang="en-US" sz="2600" dirty="0" smtClean="0"/>
              <a:t>efine behavior in observable and measurable terms</a:t>
            </a:r>
          </a:p>
          <a:p>
            <a:r>
              <a:rPr lang="en-US" sz="4000" b="1" u="sng" dirty="0" smtClean="0">
                <a:solidFill>
                  <a:srgbClr val="B60202"/>
                </a:solidFill>
              </a:rPr>
              <a:t>A</a:t>
            </a:r>
            <a:r>
              <a:rPr lang="en-US" sz="2600" dirty="0" smtClean="0"/>
              <a:t>sk about behavior by interviewing staff and student</a:t>
            </a:r>
          </a:p>
          <a:p>
            <a:pPr marL="0" indent="0">
              <a:buNone/>
            </a:pPr>
            <a:r>
              <a:rPr lang="en-US" sz="2600" dirty="0"/>
              <a:t>	</a:t>
            </a:r>
            <a:r>
              <a:rPr lang="en-US" sz="2600" dirty="0" smtClean="0"/>
              <a:t>	specify routines </a:t>
            </a:r>
            <a:r>
              <a:rPr lang="en-US" sz="2600" dirty="0" smtClean="0">
                <a:solidFill>
                  <a:srgbClr val="B60202"/>
                </a:solidFill>
              </a:rPr>
              <a:t>where</a:t>
            </a:r>
            <a:r>
              <a:rPr lang="en-US" sz="2600" dirty="0" smtClean="0"/>
              <a:t> &amp; </a:t>
            </a:r>
            <a:r>
              <a:rPr lang="en-US" sz="2600" dirty="0" smtClean="0">
                <a:solidFill>
                  <a:srgbClr val="B60202"/>
                </a:solidFill>
              </a:rPr>
              <a:t>when</a:t>
            </a:r>
            <a:r>
              <a:rPr lang="en-US" sz="2600" dirty="0" smtClean="0"/>
              <a:t> behavior occurs</a:t>
            </a:r>
          </a:p>
          <a:p>
            <a:pPr marL="0" indent="0">
              <a:buNone/>
            </a:pPr>
            <a:r>
              <a:rPr lang="en-US" sz="2600" dirty="0"/>
              <a:t>	</a:t>
            </a:r>
            <a:r>
              <a:rPr lang="en-US" sz="2600" dirty="0" smtClean="0"/>
              <a:t>	summarize </a:t>
            </a:r>
            <a:r>
              <a:rPr lang="en-US" sz="2600" dirty="0" smtClean="0">
                <a:solidFill>
                  <a:srgbClr val="B60202"/>
                </a:solidFill>
              </a:rPr>
              <a:t>where</a:t>
            </a:r>
            <a:r>
              <a:rPr lang="en-US" sz="2600" dirty="0" smtClean="0"/>
              <a:t>, </a:t>
            </a:r>
            <a:r>
              <a:rPr lang="en-US" sz="2600" dirty="0" smtClean="0">
                <a:solidFill>
                  <a:srgbClr val="B60202"/>
                </a:solidFill>
              </a:rPr>
              <a:t>when</a:t>
            </a:r>
            <a:r>
              <a:rPr lang="en-US" sz="2600" dirty="0" smtClean="0"/>
              <a:t>, and </a:t>
            </a:r>
            <a:r>
              <a:rPr lang="en-US" sz="2600" dirty="0" smtClean="0">
                <a:solidFill>
                  <a:srgbClr val="B60202"/>
                </a:solidFill>
              </a:rPr>
              <a:t>why</a:t>
            </a:r>
            <a:r>
              <a:rPr lang="en-US" sz="2600" dirty="0" smtClean="0"/>
              <a:t> behavior occurs</a:t>
            </a:r>
          </a:p>
          <a:p>
            <a:r>
              <a:rPr lang="en-US" sz="4000" b="1" u="sng" dirty="0">
                <a:solidFill>
                  <a:srgbClr val="B60202"/>
                </a:solidFill>
              </a:rPr>
              <a:t>S</a:t>
            </a:r>
            <a:r>
              <a:rPr lang="en-US" sz="2600" dirty="0"/>
              <a:t>ee the </a:t>
            </a:r>
            <a:r>
              <a:rPr lang="en-US" sz="2600" dirty="0" smtClean="0"/>
              <a:t>behavior</a:t>
            </a:r>
          </a:p>
          <a:p>
            <a:pPr marL="0" indent="0">
              <a:buNone/>
            </a:pPr>
            <a:r>
              <a:rPr lang="en-US" sz="2600" dirty="0"/>
              <a:t>	</a:t>
            </a:r>
            <a:r>
              <a:rPr lang="en-US" sz="2600" dirty="0" smtClean="0"/>
              <a:t>	observe the behavior during routines specified</a:t>
            </a:r>
          </a:p>
          <a:p>
            <a:pPr marL="0" indent="0">
              <a:buNone/>
            </a:pPr>
            <a:r>
              <a:rPr lang="en-US" sz="2600" dirty="0"/>
              <a:t>	</a:t>
            </a:r>
            <a:r>
              <a:rPr lang="en-US" sz="2600" dirty="0" smtClean="0"/>
              <a:t>	observe to verify summary from interviews</a:t>
            </a:r>
            <a:endParaRPr lang="en-US" sz="2600" dirty="0"/>
          </a:p>
          <a:p>
            <a:r>
              <a:rPr lang="en-US" sz="4000" b="1" u="sng" dirty="0">
                <a:solidFill>
                  <a:srgbClr val="B60202"/>
                </a:solidFill>
              </a:rPr>
              <a:t>H</a:t>
            </a:r>
            <a:r>
              <a:rPr lang="en-US" sz="2600" dirty="0"/>
              <a:t>ypothesize</a:t>
            </a:r>
          </a:p>
          <a:p>
            <a:pPr marL="0" indent="0">
              <a:buNone/>
            </a:pPr>
            <a:r>
              <a:rPr lang="en-US" sz="2600" dirty="0" smtClean="0"/>
              <a:t>		a final summary of </a:t>
            </a:r>
            <a:r>
              <a:rPr lang="en-US" sz="2600" dirty="0" smtClean="0">
                <a:solidFill>
                  <a:srgbClr val="B60202"/>
                </a:solidFill>
              </a:rPr>
              <a:t>where</a:t>
            </a:r>
            <a:r>
              <a:rPr lang="en-US" sz="2600" dirty="0" smtClean="0"/>
              <a:t>, </a:t>
            </a:r>
            <a:r>
              <a:rPr lang="en-US" sz="2600" dirty="0" smtClean="0">
                <a:solidFill>
                  <a:srgbClr val="B60202"/>
                </a:solidFill>
              </a:rPr>
              <a:t>when</a:t>
            </a:r>
            <a:r>
              <a:rPr lang="en-US" sz="2600" dirty="0" smtClean="0"/>
              <a:t>, and </a:t>
            </a:r>
            <a:r>
              <a:rPr lang="en-US" sz="2600" dirty="0" smtClean="0">
                <a:solidFill>
                  <a:srgbClr val="B60202"/>
                </a:solidFill>
              </a:rPr>
              <a:t>why</a:t>
            </a:r>
            <a:r>
              <a:rPr lang="en-US" sz="2600" dirty="0" smtClean="0"/>
              <a:t> behaviors 				occur</a:t>
            </a:r>
            <a:endParaRPr lang="en-US" sz="2600" dirty="0"/>
          </a:p>
        </p:txBody>
      </p:sp>
      <p:cxnSp>
        <p:nvCxnSpPr>
          <p:cNvPr id="5" name="Straight Connector 4"/>
          <p:cNvCxnSpPr/>
          <p:nvPr/>
        </p:nvCxnSpPr>
        <p:spPr>
          <a:xfrm>
            <a:off x="3279424" y="1099555"/>
            <a:ext cx="2521175" cy="0"/>
          </a:xfrm>
          <a:prstGeom prst="line">
            <a:avLst/>
          </a:prstGeom>
          <a:ln w="57150" cmpd="sng">
            <a:solidFill>
              <a:srgbClr val="00630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983290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5662"/>
          </a:xfrm>
        </p:spPr>
        <p:txBody>
          <a:bodyPr/>
          <a:lstStyle/>
          <a:p>
            <a:r>
              <a:rPr lang="en-US" b="1" dirty="0" smtClean="0"/>
              <a:t>Behavior Pathway</a:t>
            </a:r>
            <a:endParaRPr lang="en-US" b="1" dirty="0"/>
          </a:p>
        </p:txBody>
      </p:sp>
      <p:sp>
        <p:nvSpPr>
          <p:cNvPr id="3" name="Content Placeholder 2"/>
          <p:cNvSpPr>
            <a:spLocks noGrp="1"/>
          </p:cNvSpPr>
          <p:nvPr>
            <p:ph idx="1"/>
          </p:nvPr>
        </p:nvSpPr>
        <p:spPr>
          <a:xfrm>
            <a:off x="292100" y="1600200"/>
            <a:ext cx="8229600" cy="4525963"/>
          </a:xfrm>
        </p:spPr>
        <p:txBody>
          <a:bodyPr/>
          <a:lstStyle/>
          <a:p>
            <a:pPr marL="0" indent="0">
              <a:buNone/>
            </a:pPr>
            <a:r>
              <a:rPr lang="en-US" dirty="0" err="1" smtClean="0"/>
              <a:t>Desi</a:t>
            </a:r>
            <a:endParaRPr lang="en-US" dirty="0" smtClean="0"/>
          </a:p>
          <a:p>
            <a:pPr marL="0" indent="0">
              <a:buNone/>
            </a:pPr>
            <a:endParaRPr lang="en-US" dirty="0"/>
          </a:p>
        </p:txBody>
      </p:sp>
      <p:sp>
        <p:nvSpPr>
          <p:cNvPr id="4" name="Rectangle 3"/>
          <p:cNvSpPr/>
          <p:nvPr/>
        </p:nvSpPr>
        <p:spPr>
          <a:xfrm>
            <a:off x="203200" y="1600200"/>
            <a:ext cx="3175000" cy="4953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Routine:</a:t>
            </a:r>
            <a:endParaRPr lang="en-US" b="1" dirty="0">
              <a:solidFill>
                <a:schemeClr val="tx1"/>
              </a:solidFill>
            </a:endParaRPr>
          </a:p>
        </p:txBody>
      </p:sp>
      <p:sp>
        <p:nvSpPr>
          <p:cNvPr id="8" name="Rectangle 7"/>
          <p:cNvSpPr/>
          <p:nvPr/>
        </p:nvSpPr>
        <p:spPr>
          <a:xfrm>
            <a:off x="203200" y="3200400"/>
            <a:ext cx="1854200" cy="1193800"/>
          </a:xfrm>
          <a:prstGeom prst="rect">
            <a:avLst/>
          </a:prstGeom>
          <a:solidFill>
            <a:srgbClr val="D07676"/>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FFFFFF"/>
                </a:solidFill>
              </a:rPr>
              <a:t>Setting Event</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9" name="Rectangle 8"/>
          <p:cNvSpPr/>
          <p:nvPr/>
        </p:nvSpPr>
        <p:spPr>
          <a:xfrm>
            <a:off x="2273300" y="3200400"/>
            <a:ext cx="1854200" cy="1193800"/>
          </a:xfrm>
          <a:prstGeom prst="rect">
            <a:avLst/>
          </a:prstGeom>
          <a:solidFill>
            <a:srgbClr val="BB8D24"/>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bg1"/>
                </a:solidFill>
              </a:rPr>
              <a:t>Antecedent</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10" name="Rectangle 9"/>
          <p:cNvSpPr/>
          <p:nvPr/>
        </p:nvSpPr>
        <p:spPr>
          <a:xfrm>
            <a:off x="4406900" y="3200400"/>
            <a:ext cx="1854200" cy="1193800"/>
          </a:xfrm>
          <a:prstGeom prst="rect">
            <a:avLst/>
          </a:prstGeom>
          <a:solidFill>
            <a:srgbClr val="0055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FFFFFF"/>
                </a:solidFill>
              </a:rPr>
              <a:t>Problem Behavior</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11" name="Rectangle 10"/>
          <p:cNvSpPr/>
          <p:nvPr/>
        </p:nvSpPr>
        <p:spPr>
          <a:xfrm>
            <a:off x="6489700" y="3200400"/>
            <a:ext cx="2451100" cy="1193800"/>
          </a:xfrm>
          <a:prstGeom prst="rect">
            <a:avLst/>
          </a:prstGeom>
          <a:solidFill>
            <a:srgbClr val="80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FFFFFF"/>
                </a:solidFill>
              </a:rPr>
              <a:t>Consequence/Function</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cxnSp>
        <p:nvCxnSpPr>
          <p:cNvPr id="16" name="Straight Arrow Connector 15"/>
          <p:cNvCxnSpPr/>
          <p:nvPr/>
        </p:nvCxnSpPr>
        <p:spPr>
          <a:xfrm>
            <a:off x="1841500" y="3784600"/>
            <a:ext cx="685800" cy="0"/>
          </a:xfrm>
          <a:prstGeom prst="straightConnector1">
            <a:avLst/>
          </a:prstGeom>
          <a:ln w="381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937000" y="3784600"/>
            <a:ext cx="685800" cy="0"/>
          </a:xfrm>
          <a:prstGeom prst="straightConnector1">
            <a:avLst/>
          </a:prstGeom>
          <a:ln w="381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032500" y="3797300"/>
            <a:ext cx="685800" cy="0"/>
          </a:xfrm>
          <a:prstGeom prst="straightConnector1">
            <a:avLst/>
          </a:prstGeom>
          <a:ln w="381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529464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7622"/>
          </a:xfrm>
        </p:spPr>
        <p:txBody>
          <a:bodyPr/>
          <a:lstStyle/>
          <a:p>
            <a:r>
              <a:rPr lang="en-US" b="1" dirty="0" smtClean="0"/>
              <a:t>D.A.S.H.</a:t>
            </a:r>
            <a:endParaRPr lang="en-US" b="1" dirty="0"/>
          </a:p>
        </p:txBody>
      </p:sp>
      <p:sp>
        <p:nvSpPr>
          <p:cNvPr id="3" name="Content Placeholder 2"/>
          <p:cNvSpPr>
            <a:spLocks noGrp="1"/>
          </p:cNvSpPr>
          <p:nvPr>
            <p:ph idx="1"/>
          </p:nvPr>
        </p:nvSpPr>
        <p:spPr>
          <a:xfrm>
            <a:off x="457200" y="1364966"/>
            <a:ext cx="8414304" cy="5175490"/>
          </a:xfrm>
          <a:ln w="57150" cmpd="sng">
            <a:solidFill>
              <a:srgbClr val="006301"/>
            </a:solidFill>
          </a:ln>
        </p:spPr>
        <p:txBody>
          <a:bodyPr>
            <a:normAutofit fontScale="92500" lnSpcReduction="10000"/>
          </a:bodyPr>
          <a:lstStyle/>
          <a:p>
            <a:r>
              <a:rPr lang="en-US" sz="4000" b="1" u="sng" dirty="0" smtClean="0">
                <a:solidFill>
                  <a:srgbClr val="B60202"/>
                </a:solidFill>
              </a:rPr>
              <a:t>D</a:t>
            </a:r>
            <a:r>
              <a:rPr lang="en-US" sz="2600" dirty="0" smtClean="0"/>
              <a:t>efine behavior in observable and measurable terms</a:t>
            </a:r>
          </a:p>
          <a:p>
            <a:r>
              <a:rPr lang="en-US" sz="4000" b="1" u="sng" dirty="0" smtClean="0">
                <a:solidFill>
                  <a:srgbClr val="B60202"/>
                </a:solidFill>
              </a:rPr>
              <a:t>A</a:t>
            </a:r>
            <a:r>
              <a:rPr lang="en-US" sz="2600" dirty="0" smtClean="0"/>
              <a:t>sk about behavior by interviewing staff and student</a:t>
            </a:r>
          </a:p>
          <a:p>
            <a:pPr marL="0" indent="0">
              <a:buNone/>
            </a:pPr>
            <a:r>
              <a:rPr lang="en-US" sz="2600" dirty="0"/>
              <a:t>	</a:t>
            </a:r>
            <a:r>
              <a:rPr lang="en-US" sz="2600" dirty="0" smtClean="0"/>
              <a:t>	specify routines </a:t>
            </a:r>
            <a:r>
              <a:rPr lang="en-US" sz="2600" dirty="0" smtClean="0">
                <a:solidFill>
                  <a:srgbClr val="B60202"/>
                </a:solidFill>
              </a:rPr>
              <a:t>where</a:t>
            </a:r>
            <a:r>
              <a:rPr lang="en-US" sz="2600" dirty="0" smtClean="0"/>
              <a:t> &amp; </a:t>
            </a:r>
            <a:r>
              <a:rPr lang="en-US" sz="2600" dirty="0" smtClean="0">
                <a:solidFill>
                  <a:srgbClr val="B60202"/>
                </a:solidFill>
              </a:rPr>
              <a:t>when</a:t>
            </a:r>
            <a:r>
              <a:rPr lang="en-US" sz="2600" dirty="0" smtClean="0"/>
              <a:t> behavior occurs</a:t>
            </a:r>
          </a:p>
          <a:p>
            <a:pPr marL="0" indent="0">
              <a:buNone/>
            </a:pPr>
            <a:r>
              <a:rPr lang="en-US" sz="2600" dirty="0"/>
              <a:t>	</a:t>
            </a:r>
            <a:r>
              <a:rPr lang="en-US" sz="2600" dirty="0" smtClean="0"/>
              <a:t>	summarize </a:t>
            </a:r>
            <a:r>
              <a:rPr lang="en-US" sz="2600" dirty="0" smtClean="0">
                <a:solidFill>
                  <a:srgbClr val="B60202"/>
                </a:solidFill>
              </a:rPr>
              <a:t>where</a:t>
            </a:r>
            <a:r>
              <a:rPr lang="en-US" sz="2600" dirty="0" smtClean="0"/>
              <a:t>, </a:t>
            </a:r>
            <a:r>
              <a:rPr lang="en-US" sz="2600" dirty="0" smtClean="0">
                <a:solidFill>
                  <a:srgbClr val="B60202"/>
                </a:solidFill>
              </a:rPr>
              <a:t>when</a:t>
            </a:r>
            <a:r>
              <a:rPr lang="en-US" sz="2600" dirty="0" smtClean="0"/>
              <a:t>, and </a:t>
            </a:r>
            <a:r>
              <a:rPr lang="en-US" sz="2600" dirty="0" smtClean="0">
                <a:solidFill>
                  <a:srgbClr val="B60202"/>
                </a:solidFill>
              </a:rPr>
              <a:t>why</a:t>
            </a:r>
            <a:r>
              <a:rPr lang="en-US" sz="2600" dirty="0" smtClean="0"/>
              <a:t> behavior occurs</a:t>
            </a:r>
          </a:p>
          <a:p>
            <a:r>
              <a:rPr lang="en-US" sz="4000" b="1" u="sng" dirty="0">
                <a:solidFill>
                  <a:srgbClr val="B60202"/>
                </a:solidFill>
              </a:rPr>
              <a:t>S</a:t>
            </a:r>
            <a:r>
              <a:rPr lang="en-US" sz="2600" dirty="0"/>
              <a:t>ee the </a:t>
            </a:r>
            <a:r>
              <a:rPr lang="en-US" sz="2600" dirty="0" smtClean="0"/>
              <a:t>behavior</a:t>
            </a:r>
          </a:p>
          <a:p>
            <a:pPr marL="0" indent="0">
              <a:buNone/>
            </a:pPr>
            <a:r>
              <a:rPr lang="en-US" sz="2600" dirty="0"/>
              <a:t>	</a:t>
            </a:r>
            <a:r>
              <a:rPr lang="en-US" sz="2600" dirty="0" smtClean="0"/>
              <a:t>	observe the behavior during routines specified</a:t>
            </a:r>
          </a:p>
          <a:p>
            <a:pPr marL="0" indent="0">
              <a:buNone/>
            </a:pPr>
            <a:r>
              <a:rPr lang="en-US" sz="2600" dirty="0"/>
              <a:t>	</a:t>
            </a:r>
            <a:r>
              <a:rPr lang="en-US" sz="2600" dirty="0" smtClean="0"/>
              <a:t>	observe to verify summary from interviews</a:t>
            </a:r>
            <a:endParaRPr lang="en-US" sz="2600" dirty="0"/>
          </a:p>
          <a:p>
            <a:r>
              <a:rPr lang="en-US" sz="4000" b="1" u="sng" dirty="0">
                <a:solidFill>
                  <a:srgbClr val="B60202"/>
                </a:solidFill>
              </a:rPr>
              <a:t>H</a:t>
            </a:r>
            <a:r>
              <a:rPr lang="en-US" sz="2600" dirty="0"/>
              <a:t>ypothesize</a:t>
            </a:r>
          </a:p>
          <a:p>
            <a:pPr marL="0" indent="0">
              <a:buNone/>
            </a:pPr>
            <a:r>
              <a:rPr lang="en-US" sz="2600" dirty="0" smtClean="0"/>
              <a:t>		a final summary of </a:t>
            </a:r>
            <a:r>
              <a:rPr lang="en-US" sz="2600" dirty="0" smtClean="0">
                <a:solidFill>
                  <a:srgbClr val="B60202"/>
                </a:solidFill>
              </a:rPr>
              <a:t>where</a:t>
            </a:r>
            <a:r>
              <a:rPr lang="en-US" sz="2600" dirty="0" smtClean="0"/>
              <a:t>, </a:t>
            </a:r>
            <a:r>
              <a:rPr lang="en-US" sz="2600" dirty="0" smtClean="0">
                <a:solidFill>
                  <a:srgbClr val="B60202"/>
                </a:solidFill>
              </a:rPr>
              <a:t>when</a:t>
            </a:r>
            <a:r>
              <a:rPr lang="en-US" sz="2600" dirty="0" smtClean="0"/>
              <a:t>, and </a:t>
            </a:r>
            <a:r>
              <a:rPr lang="en-US" sz="2600" dirty="0" smtClean="0">
                <a:solidFill>
                  <a:srgbClr val="B60202"/>
                </a:solidFill>
              </a:rPr>
              <a:t>why</a:t>
            </a:r>
            <a:r>
              <a:rPr lang="en-US" sz="2600" dirty="0" smtClean="0"/>
              <a:t> behaviors 				occur</a:t>
            </a:r>
            <a:endParaRPr lang="en-US" sz="2600" dirty="0"/>
          </a:p>
        </p:txBody>
      </p:sp>
      <p:cxnSp>
        <p:nvCxnSpPr>
          <p:cNvPr id="5" name="Straight Connector 4"/>
          <p:cNvCxnSpPr/>
          <p:nvPr/>
        </p:nvCxnSpPr>
        <p:spPr>
          <a:xfrm>
            <a:off x="3279424" y="1099555"/>
            <a:ext cx="2521175" cy="0"/>
          </a:xfrm>
          <a:prstGeom prst="line">
            <a:avLst/>
          </a:prstGeom>
          <a:ln w="57150" cmpd="sng">
            <a:solidFill>
              <a:srgbClr val="006301"/>
            </a:solidFill>
          </a:ln>
        </p:spPr>
        <p:style>
          <a:lnRef idx="2">
            <a:schemeClr val="accent1"/>
          </a:lnRef>
          <a:fillRef idx="0">
            <a:schemeClr val="accent1"/>
          </a:fillRef>
          <a:effectRef idx="1">
            <a:schemeClr val="accent1"/>
          </a:effectRef>
          <a:fontRef idx="minor">
            <a:schemeClr val="tx1"/>
          </a:fontRef>
        </p:style>
      </p:cxnSp>
      <p:sp>
        <p:nvSpPr>
          <p:cNvPr id="4" name="Down Arrow 3"/>
          <p:cNvSpPr/>
          <p:nvPr/>
        </p:nvSpPr>
        <p:spPr>
          <a:xfrm rot="1524153">
            <a:off x="1667991" y="567083"/>
            <a:ext cx="644511" cy="4653317"/>
          </a:xfrm>
          <a:prstGeom prst="downArrow">
            <a:avLst/>
          </a:prstGeom>
          <a:solidFill>
            <a:srgbClr val="008000"/>
          </a:solidFill>
          <a:ln>
            <a:solidFill>
              <a:srgbClr val="FFC5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06699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2257" y="1004766"/>
            <a:ext cx="8454467" cy="4663628"/>
          </a:xfrm>
        </p:spPr>
        <p:txBody>
          <a:bodyPr/>
          <a:lstStyle/>
          <a:p>
            <a:r>
              <a:rPr lang="en-US" sz="6600" b="1" u="sng" dirty="0" smtClean="0">
                <a:solidFill>
                  <a:srgbClr val="B60202"/>
                </a:solidFill>
              </a:rPr>
              <a:t>H</a:t>
            </a:r>
            <a:r>
              <a:rPr lang="en-US" b="1" dirty="0" smtClean="0">
                <a:solidFill>
                  <a:srgbClr val="B60202"/>
                </a:solidFill>
              </a:rPr>
              <a:t>ypothesizing</a:t>
            </a:r>
            <a:br>
              <a:rPr lang="en-US" b="1" dirty="0" smtClean="0">
                <a:solidFill>
                  <a:srgbClr val="B60202"/>
                </a:solidFill>
              </a:rPr>
            </a:br>
            <a:r>
              <a:rPr lang="en-US" b="1" dirty="0" smtClean="0">
                <a:solidFill>
                  <a:srgbClr val="B60202"/>
                </a:solidFill>
              </a:rPr>
              <a:t>a final summary</a:t>
            </a:r>
            <a:br>
              <a:rPr lang="en-US" b="1" dirty="0" smtClean="0">
                <a:solidFill>
                  <a:srgbClr val="B60202"/>
                </a:solidFill>
              </a:rPr>
            </a:br>
            <a:r>
              <a:rPr lang="en-US" b="1" dirty="0" smtClean="0">
                <a:solidFill>
                  <a:srgbClr val="B60202"/>
                </a:solidFill>
              </a:rPr>
              <a:t>of where, when, and why</a:t>
            </a:r>
            <a:br>
              <a:rPr lang="en-US" b="1" dirty="0" smtClean="0">
                <a:solidFill>
                  <a:srgbClr val="B60202"/>
                </a:solidFill>
              </a:rPr>
            </a:br>
            <a:r>
              <a:rPr lang="en-US" b="1" dirty="0" smtClean="0">
                <a:solidFill>
                  <a:srgbClr val="B60202"/>
                </a:solidFill>
              </a:rPr>
              <a:t>behaviors occur</a:t>
            </a:r>
            <a:endParaRPr lang="en-US" dirty="0"/>
          </a:p>
        </p:txBody>
      </p:sp>
    </p:spTree>
    <p:extLst>
      <p:ext uri="{BB962C8B-B14F-4D97-AF65-F5344CB8AC3E}">
        <p14:creationId xmlns:p14="http://schemas.microsoft.com/office/powerpoint/2010/main" val="23280775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457200" y="274638"/>
            <a:ext cx="8229600" cy="956964"/>
          </a:xfrm>
        </p:spPr>
        <p:txBody>
          <a:bodyPr lIns="90487" tIns="44450" rIns="90487" bIns="44450" anchor="b"/>
          <a:lstStyle/>
          <a:p>
            <a:pPr eaLnBrk="1" hangingPunct="1"/>
            <a:r>
              <a:rPr lang="en-US" sz="4000" b="1" dirty="0">
                <a:solidFill>
                  <a:srgbClr val="000000"/>
                </a:solidFill>
                <a:latin typeface="Calibri" charset="0"/>
                <a:ea typeface="MS PGothic" charset="0"/>
              </a:rPr>
              <a:t>Anatomy of an Hypothesis Statement</a:t>
            </a:r>
          </a:p>
        </p:txBody>
      </p:sp>
      <p:sp>
        <p:nvSpPr>
          <p:cNvPr id="154627" name="Rectangle 3"/>
          <p:cNvSpPr>
            <a:spLocks noGrp="1" noChangeArrowheads="1"/>
          </p:cNvSpPr>
          <p:nvPr>
            <p:ph idx="1"/>
          </p:nvPr>
        </p:nvSpPr>
        <p:spPr>
          <a:xfrm>
            <a:off x="457200" y="1600200"/>
            <a:ext cx="8229600" cy="5115877"/>
          </a:xfrm>
        </p:spPr>
        <p:txBody>
          <a:bodyPr lIns="90487" tIns="44450" rIns="90487" bIns="44450">
            <a:normAutofit fontScale="85000" lnSpcReduction="20000"/>
          </a:bodyPr>
          <a:lstStyle/>
          <a:p>
            <a:pPr eaLnBrk="1" hangingPunct="1">
              <a:buFontTx/>
              <a:buNone/>
            </a:pPr>
            <a:r>
              <a:rPr lang="en-US" sz="2800" b="1" dirty="0" smtClean="0">
                <a:latin typeface="Calibri" charset="0"/>
                <a:ea typeface="MS PGothic" charset="0"/>
              </a:rPr>
              <a:t>“During </a:t>
            </a:r>
            <a:r>
              <a:rPr lang="en-US" sz="2800" dirty="0" smtClean="0">
                <a:latin typeface="Calibri" charset="0"/>
                <a:ea typeface="MS PGothic" charset="0"/>
              </a:rPr>
              <a:t>___________________________________,</a:t>
            </a:r>
          </a:p>
          <a:p>
            <a:pPr eaLnBrk="1" hangingPunct="1">
              <a:buFontTx/>
              <a:buNone/>
            </a:pPr>
            <a:r>
              <a:rPr lang="en-US" sz="2800" b="1" dirty="0" smtClean="0">
                <a:latin typeface="Calibri" charset="0"/>
                <a:ea typeface="MS PGothic" charset="0"/>
              </a:rPr>
              <a:t>				</a:t>
            </a:r>
            <a:r>
              <a:rPr lang="en-US" sz="2600" dirty="0" smtClean="0">
                <a:latin typeface="Calibri" charset="0"/>
                <a:ea typeface="MS PGothic" charset="0"/>
              </a:rPr>
              <a:t>    </a:t>
            </a:r>
            <a:r>
              <a:rPr lang="en-US" sz="2800" dirty="0" smtClean="0">
                <a:latin typeface="Calibri" charset="0"/>
                <a:ea typeface="MS PGothic" charset="0"/>
              </a:rPr>
              <a:t> (the routine or location)</a:t>
            </a:r>
          </a:p>
          <a:p>
            <a:pPr eaLnBrk="1" hangingPunct="1">
              <a:buFontTx/>
              <a:buNone/>
            </a:pPr>
            <a:endParaRPr lang="en-US" sz="1900" dirty="0">
              <a:latin typeface="Calibri" charset="0"/>
              <a:ea typeface="MS PGothic" charset="0"/>
            </a:endParaRPr>
          </a:p>
          <a:p>
            <a:pPr eaLnBrk="1" hangingPunct="1">
              <a:buFontTx/>
              <a:buNone/>
            </a:pPr>
            <a:r>
              <a:rPr lang="en-US" sz="2800" b="1" dirty="0" smtClean="0">
                <a:latin typeface="Calibri" charset="0"/>
                <a:ea typeface="MS PGothic" charset="0"/>
              </a:rPr>
              <a:t>When </a:t>
            </a:r>
            <a:r>
              <a:rPr lang="en-US" sz="2800" dirty="0">
                <a:latin typeface="Calibri" charset="0"/>
                <a:ea typeface="MS PGothic" charset="0"/>
              </a:rPr>
              <a:t>_____________________________________, </a:t>
            </a:r>
          </a:p>
          <a:p>
            <a:pPr eaLnBrk="1" hangingPunct="1">
              <a:buFont typeface="Arial" charset="0"/>
              <a:buNone/>
            </a:pPr>
            <a:r>
              <a:rPr lang="en-US" sz="2800" dirty="0">
                <a:latin typeface="Calibri" charset="0"/>
                <a:ea typeface="MS PGothic" charset="0"/>
              </a:rPr>
              <a:t>                      (summarize the antecedents here)</a:t>
            </a:r>
          </a:p>
          <a:p>
            <a:pPr eaLnBrk="1" hangingPunct="1">
              <a:buFontTx/>
              <a:buNone/>
            </a:pPr>
            <a:endParaRPr lang="en-US" sz="1900" b="1" dirty="0">
              <a:latin typeface="Calibri" charset="0"/>
              <a:ea typeface="MS PGothic" charset="0"/>
            </a:endParaRPr>
          </a:p>
          <a:p>
            <a:pPr eaLnBrk="1" hangingPunct="1">
              <a:buFontTx/>
              <a:buNone/>
            </a:pPr>
            <a:r>
              <a:rPr lang="en-US" sz="2800" b="1" dirty="0">
                <a:latin typeface="Calibri" charset="0"/>
                <a:ea typeface="MS PGothic" charset="0"/>
              </a:rPr>
              <a:t>he/she will __________________________________</a:t>
            </a:r>
          </a:p>
          <a:p>
            <a:pPr eaLnBrk="1" hangingPunct="1">
              <a:buFont typeface="Arial" charset="0"/>
              <a:buNone/>
            </a:pPr>
            <a:r>
              <a:rPr lang="en-US" sz="2800" dirty="0">
                <a:latin typeface="Calibri" charset="0"/>
                <a:ea typeface="MS PGothic" charset="0"/>
              </a:rPr>
              <a:t>                        (summarize the problem behavior here)</a:t>
            </a:r>
          </a:p>
          <a:p>
            <a:pPr marL="0" indent="0" eaLnBrk="1" hangingPunct="1">
              <a:buNone/>
            </a:pPr>
            <a:endParaRPr lang="en-US" sz="1900" b="1" dirty="0">
              <a:latin typeface="Calibri" charset="0"/>
              <a:ea typeface="MS PGothic" charset="0"/>
            </a:endParaRPr>
          </a:p>
          <a:p>
            <a:pPr eaLnBrk="1" hangingPunct="1">
              <a:buFontTx/>
              <a:buNone/>
            </a:pPr>
            <a:r>
              <a:rPr lang="en-US" sz="2800" b="1" dirty="0">
                <a:latin typeface="Calibri" charset="0"/>
                <a:ea typeface="MS PGothic" charset="0"/>
              </a:rPr>
              <a:t> in order to </a:t>
            </a:r>
            <a:r>
              <a:rPr lang="en-US" sz="2800" dirty="0">
                <a:latin typeface="Calibri" charset="0"/>
                <a:ea typeface="MS PGothic" charset="0"/>
              </a:rPr>
              <a:t>_____________________________.”</a:t>
            </a:r>
          </a:p>
          <a:p>
            <a:pPr eaLnBrk="1" hangingPunct="1">
              <a:buFont typeface="Arial" charset="0"/>
              <a:buNone/>
            </a:pPr>
            <a:r>
              <a:rPr lang="en-US" sz="2800" dirty="0">
                <a:latin typeface="Calibri" charset="0"/>
                <a:ea typeface="MS PGothic" charset="0"/>
              </a:rPr>
              <a:t>                          (summarize the function here</a:t>
            </a:r>
            <a:r>
              <a:rPr lang="en-US" sz="2800" dirty="0" smtClean="0">
                <a:latin typeface="Calibri" charset="0"/>
                <a:ea typeface="MS PGothic" charset="0"/>
              </a:rPr>
              <a:t>)</a:t>
            </a:r>
          </a:p>
          <a:p>
            <a:pPr eaLnBrk="1" hangingPunct="1">
              <a:buFont typeface="Arial" charset="0"/>
              <a:buNone/>
            </a:pPr>
            <a:endParaRPr lang="en-US" sz="2800" dirty="0">
              <a:latin typeface="Calibri" charset="0"/>
              <a:ea typeface="MS PGothic" charset="0"/>
            </a:endParaRPr>
          </a:p>
          <a:p>
            <a:pPr eaLnBrk="1" hangingPunct="1">
              <a:buFont typeface="Arial" charset="0"/>
              <a:buNone/>
            </a:pPr>
            <a:r>
              <a:rPr lang="en-US" sz="2800" b="1" dirty="0" smtClean="0">
                <a:latin typeface="Calibri" charset="0"/>
                <a:ea typeface="MS PGothic" charset="0"/>
              </a:rPr>
              <a:t>This behavior is more likely to occur if</a:t>
            </a:r>
            <a:r>
              <a:rPr lang="en-US" sz="2800" dirty="0" smtClean="0">
                <a:latin typeface="Calibri" charset="0"/>
                <a:ea typeface="MS PGothic" charset="0"/>
              </a:rPr>
              <a:t> ____________________.</a:t>
            </a:r>
          </a:p>
          <a:p>
            <a:pPr eaLnBrk="1" hangingPunct="1">
              <a:buFont typeface="Arial" charset="0"/>
              <a:buNone/>
            </a:pPr>
            <a:r>
              <a:rPr lang="en-US" sz="2800" dirty="0">
                <a:latin typeface="Calibri" charset="0"/>
                <a:ea typeface="MS PGothic" charset="0"/>
              </a:rPr>
              <a:t> </a:t>
            </a:r>
            <a:r>
              <a:rPr lang="en-US" sz="2800" dirty="0" smtClean="0">
                <a:latin typeface="Calibri" charset="0"/>
                <a:ea typeface="MS PGothic" charset="0"/>
              </a:rPr>
              <a:t>                                                          (summarize setting event here)</a:t>
            </a:r>
            <a:endParaRPr lang="en-US" sz="2800" dirty="0">
              <a:latin typeface="Calibri" charset="0"/>
              <a:ea typeface="MS PGothic" charset="0"/>
            </a:endParaRPr>
          </a:p>
        </p:txBody>
      </p:sp>
    </p:spTree>
    <p:extLst>
      <p:ext uri="{BB962C8B-B14F-4D97-AF65-F5344CB8AC3E}">
        <p14:creationId xmlns:p14="http://schemas.microsoft.com/office/powerpoint/2010/main" val="7186406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additive="base">
                                        <p:cTn id="7" dur="500" fill="hold"/>
                                        <p:tgtEl>
                                          <p:spTgt spid="154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462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4627">
                                            <p:txEl>
                                              <p:pRg st="1" end="1"/>
                                            </p:txEl>
                                          </p:spTgt>
                                        </p:tgtEl>
                                        <p:attrNameLst>
                                          <p:attrName>style.visibility</p:attrName>
                                        </p:attrNameLst>
                                      </p:cBhvr>
                                      <p:to>
                                        <p:strVal val="visible"/>
                                      </p:to>
                                    </p:set>
                                    <p:anim calcmode="lin" valueType="num">
                                      <p:cBhvr additive="base">
                                        <p:cTn id="13" dur="500" fill="hold"/>
                                        <p:tgtEl>
                                          <p:spTgt spid="154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462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1" end="1"/>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4627">
                                            <p:txEl>
                                              <p:pRg st="3" end="3"/>
                                            </p:txEl>
                                          </p:spTgt>
                                        </p:tgtEl>
                                        <p:attrNameLst>
                                          <p:attrName>style.visibility</p:attrName>
                                        </p:attrNameLst>
                                      </p:cBhvr>
                                      <p:to>
                                        <p:strVal val="visible"/>
                                      </p:to>
                                    </p:set>
                                    <p:anim calcmode="lin" valueType="num">
                                      <p:cBhvr additive="base">
                                        <p:cTn id="19" dur="500" fill="hold"/>
                                        <p:tgtEl>
                                          <p:spTgt spid="1546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462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3" end="3"/>
                                            </p:txEl>
                                          </p:spTgt>
                                        </p:tgtEl>
                                        <p:attrNameLst>
                                          <p:attrName>ppt_c</p:attrName>
                                        </p:attrNameLst>
                                      </p:cBhvr>
                                      <p:to>
                                        <a:schemeClr val="fo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4627">
                                            <p:txEl>
                                              <p:pRg st="4" end="4"/>
                                            </p:txEl>
                                          </p:spTgt>
                                        </p:tgtEl>
                                        <p:attrNameLst>
                                          <p:attrName>style.visibility</p:attrName>
                                        </p:attrNameLst>
                                      </p:cBhvr>
                                      <p:to>
                                        <p:strVal val="visible"/>
                                      </p:to>
                                    </p:set>
                                    <p:anim calcmode="lin" valueType="num">
                                      <p:cBhvr additive="base">
                                        <p:cTn id="25" dur="500" fill="hold"/>
                                        <p:tgtEl>
                                          <p:spTgt spid="15462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462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4" end="4"/>
                                            </p:txEl>
                                          </p:spTgt>
                                        </p:tgtEl>
                                        <p:attrNameLst>
                                          <p:attrName>ppt_c</p:attrName>
                                        </p:attrNameLst>
                                      </p:cBhvr>
                                      <p:to>
                                        <a:schemeClr val="fo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4627">
                                            <p:txEl>
                                              <p:pRg st="6" end="6"/>
                                            </p:txEl>
                                          </p:spTgt>
                                        </p:tgtEl>
                                        <p:attrNameLst>
                                          <p:attrName>style.visibility</p:attrName>
                                        </p:attrNameLst>
                                      </p:cBhvr>
                                      <p:to>
                                        <p:strVal val="visible"/>
                                      </p:to>
                                    </p:set>
                                    <p:anim calcmode="lin" valueType="num">
                                      <p:cBhvr additive="base">
                                        <p:cTn id="31" dur="500" fill="hold"/>
                                        <p:tgtEl>
                                          <p:spTgt spid="15462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4627">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6" end="6"/>
                                            </p:txEl>
                                          </p:spTgt>
                                        </p:tgtEl>
                                        <p:attrNameLst>
                                          <p:attrName>ppt_c</p:attrName>
                                        </p:attrNameLst>
                                      </p:cBhvr>
                                      <p:to>
                                        <a:schemeClr val="fo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4627">
                                            <p:txEl>
                                              <p:pRg st="7" end="7"/>
                                            </p:txEl>
                                          </p:spTgt>
                                        </p:tgtEl>
                                        <p:attrNameLst>
                                          <p:attrName>style.visibility</p:attrName>
                                        </p:attrNameLst>
                                      </p:cBhvr>
                                      <p:to>
                                        <p:strVal val="visible"/>
                                      </p:to>
                                    </p:set>
                                    <p:anim calcmode="lin" valueType="num">
                                      <p:cBhvr additive="base">
                                        <p:cTn id="37" dur="500" fill="hold"/>
                                        <p:tgtEl>
                                          <p:spTgt spid="15462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4627">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7" end="7"/>
                                            </p:txEl>
                                          </p:spTgt>
                                        </p:tgtEl>
                                        <p:attrNameLst>
                                          <p:attrName>ppt_c</p:attrName>
                                        </p:attrNameLst>
                                      </p:cBhvr>
                                      <p:to>
                                        <a:schemeClr val="folHlink"/>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4627">
                                            <p:txEl>
                                              <p:pRg st="9" end="9"/>
                                            </p:txEl>
                                          </p:spTgt>
                                        </p:tgtEl>
                                        <p:attrNameLst>
                                          <p:attrName>style.visibility</p:attrName>
                                        </p:attrNameLst>
                                      </p:cBhvr>
                                      <p:to>
                                        <p:strVal val="visible"/>
                                      </p:to>
                                    </p:set>
                                    <p:anim calcmode="lin" valueType="num">
                                      <p:cBhvr additive="base">
                                        <p:cTn id="43" dur="500" fill="hold"/>
                                        <p:tgtEl>
                                          <p:spTgt spid="154627">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4627">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9" end="9"/>
                                            </p:txEl>
                                          </p:spTgt>
                                        </p:tgtEl>
                                        <p:attrNameLst>
                                          <p:attrName>ppt_c</p:attrName>
                                        </p:attrNameLst>
                                      </p:cBhvr>
                                      <p:to>
                                        <a:schemeClr val="folHlink"/>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4627">
                                            <p:txEl>
                                              <p:pRg st="10" end="10"/>
                                            </p:txEl>
                                          </p:spTgt>
                                        </p:tgtEl>
                                        <p:attrNameLst>
                                          <p:attrName>style.visibility</p:attrName>
                                        </p:attrNameLst>
                                      </p:cBhvr>
                                      <p:to>
                                        <p:strVal val="visible"/>
                                      </p:to>
                                    </p:set>
                                    <p:anim calcmode="lin" valueType="num">
                                      <p:cBhvr additive="base">
                                        <p:cTn id="49" dur="500" fill="hold"/>
                                        <p:tgtEl>
                                          <p:spTgt spid="154627">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4627">
                                            <p:txEl>
                                              <p:pRg st="10" end="1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10" end="10"/>
                                            </p:txEl>
                                          </p:spTgt>
                                        </p:tgtEl>
                                        <p:attrNameLst>
                                          <p:attrName>ppt_c</p:attrName>
                                        </p:attrNameLst>
                                      </p:cBhvr>
                                      <p:to>
                                        <a:schemeClr val="folHlink"/>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4627">
                                            <p:txEl>
                                              <p:pRg st="12" end="12"/>
                                            </p:txEl>
                                          </p:spTgt>
                                        </p:tgtEl>
                                        <p:attrNameLst>
                                          <p:attrName>style.visibility</p:attrName>
                                        </p:attrNameLst>
                                      </p:cBhvr>
                                      <p:to>
                                        <p:strVal val="visible"/>
                                      </p:to>
                                    </p:set>
                                    <p:anim calcmode="lin" valueType="num">
                                      <p:cBhvr additive="base">
                                        <p:cTn id="55" dur="500" fill="hold"/>
                                        <p:tgtEl>
                                          <p:spTgt spid="154627">
                                            <p:txEl>
                                              <p:pRg st="12" end="1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54627">
                                            <p:txEl>
                                              <p:pRg st="12" end="1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12" end="12"/>
                                            </p:txEl>
                                          </p:spTgt>
                                        </p:tgtEl>
                                        <p:attrNameLst>
                                          <p:attrName>ppt_c</p:attrName>
                                        </p:attrNameLst>
                                      </p:cBhvr>
                                      <p:to>
                                        <a:schemeClr val="folHlink"/>
                                      </p:to>
                                    </p:animClr>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4627">
                                            <p:txEl>
                                              <p:pRg st="13" end="13"/>
                                            </p:txEl>
                                          </p:spTgt>
                                        </p:tgtEl>
                                        <p:attrNameLst>
                                          <p:attrName>style.visibility</p:attrName>
                                        </p:attrNameLst>
                                      </p:cBhvr>
                                      <p:to>
                                        <p:strVal val="visible"/>
                                      </p:to>
                                    </p:set>
                                    <p:anim calcmode="lin" valueType="num">
                                      <p:cBhvr additive="base">
                                        <p:cTn id="61" dur="500" fill="hold"/>
                                        <p:tgtEl>
                                          <p:spTgt spid="154627">
                                            <p:txEl>
                                              <p:pRg st="13" end="1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54627">
                                            <p:txEl>
                                              <p:pRg st="13" end="1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54627">
                                            <p:txEl>
                                              <p:pRg st="13" end="1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title"/>
          </p:nvPr>
        </p:nvSpPr>
        <p:spPr/>
        <p:txBody>
          <a:bodyPr/>
          <a:lstStyle/>
          <a:p>
            <a:pPr eaLnBrk="1" hangingPunct="1"/>
            <a:r>
              <a:rPr lang="en-US" b="1" dirty="0">
                <a:solidFill>
                  <a:srgbClr val="B60202"/>
                </a:solidFill>
                <a:latin typeface="Calibri" charset="0"/>
                <a:ea typeface="MS PGothic" charset="0"/>
              </a:rPr>
              <a:t>ACTIVITY </a:t>
            </a:r>
            <a:r>
              <a:rPr lang="en-US" b="1" dirty="0" smtClean="0">
                <a:solidFill>
                  <a:srgbClr val="B60202"/>
                </a:solidFill>
                <a:latin typeface="Calibri" charset="0"/>
                <a:ea typeface="MS PGothic" charset="0"/>
              </a:rPr>
              <a:t>7:</a:t>
            </a:r>
            <a:endParaRPr lang="en-US" b="1" dirty="0">
              <a:solidFill>
                <a:srgbClr val="B60202"/>
              </a:solidFill>
              <a:latin typeface="Calibri" charset="0"/>
              <a:ea typeface="MS PGothic" charset="0"/>
            </a:endParaRPr>
          </a:p>
        </p:txBody>
      </p:sp>
      <p:sp>
        <p:nvSpPr>
          <p:cNvPr id="45058" name="Vertical Text Placeholder 4"/>
          <p:cNvSpPr>
            <a:spLocks noGrp="1"/>
          </p:cNvSpPr>
          <p:nvPr>
            <p:ph idx="1"/>
          </p:nvPr>
        </p:nvSpPr>
        <p:spPr>
          <a:xfrm>
            <a:off x="457200" y="1417638"/>
            <a:ext cx="8229600" cy="4876365"/>
          </a:xfrm>
        </p:spPr>
        <p:txBody>
          <a:bodyPr>
            <a:normAutofit/>
          </a:bodyPr>
          <a:lstStyle/>
          <a:p>
            <a:pPr eaLnBrk="1" hangingPunct="1">
              <a:buFont typeface="Arial" charset="0"/>
              <a:buNone/>
            </a:pPr>
            <a:r>
              <a:rPr lang="en-US" b="1" dirty="0" smtClean="0">
                <a:solidFill>
                  <a:srgbClr val="292934"/>
                </a:solidFill>
                <a:latin typeface="Calibri" charset="0"/>
                <a:ea typeface="MS PGothic" charset="0"/>
              </a:rPr>
              <a:t>Using your workbook,</a:t>
            </a:r>
          </a:p>
          <a:p>
            <a:pPr eaLnBrk="1" hangingPunct="1">
              <a:buFont typeface="Arial" charset="0"/>
              <a:buNone/>
            </a:pPr>
            <a:endParaRPr lang="en-US" dirty="0">
              <a:solidFill>
                <a:srgbClr val="292934"/>
              </a:solidFill>
              <a:latin typeface="Calibri" charset="0"/>
              <a:ea typeface="MS PGothic" charset="0"/>
            </a:endParaRPr>
          </a:p>
          <a:p>
            <a:r>
              <a:rPr lang="en-US" dirty="0">
                <a:solidFill>
                  <a:srgbClr val="292934"/>
                </a:solidFill>
                <a:latin typeface="Calibri" charset="0"/>
                <a:ea typeface="MS PGothic" charset="0"/>
              </a:rPr>
              <a:t>C</a:t>
            </a:r>
            <a:r>
              <a:rPr lang="en-US" dirty="0" smtClean="0">
                <a:solidFill>
                  <a:srgbClr val="292934"/>
                </a:solidFill>
                <a:latin typeface="Calibri" charset="0"/>
                <a:ea typeface="MS PGothic" charset="0"/>
              </a:rPr>
              <a:t>omplete the behavior pathway for your student</a:t>
            </a:r>
          </a:p>
          <a:p>
            <a:r>
              <a:rPr lang="en-US" dirty="0" smtClean="0">
                <a:solidFill>
                  <a:srgbClr val="292934"/>
                </a:solidFill>
                <a:latin typeface="Calibri" charset="0"/>
                <a:ea typeface="MS PGothic" charset="0"/>
              </a:rPr>
              <a:t>Create your hypothesis statement </a:t>
            </a:r>
            <a:endParaRPr lang="en-US" dirty="0">
              <a:solidFill>
                <a:srgbClr val="292934"/>
              </a:solidFill>
              <a:latin typeface="Calibri" charset="0"/>
              <a:ea typeface="MS PGothic" charset="0"/>
            </a:endParaRPr>
          </a:p>
        </p:txBody>
      </p:sp>
    </p:spTree>
    <p:extLst>
      <p:ext uri="{BB962C8B-B14F-4D97-AF65-F5344CB8AC3E}">
        <p14:creationId xmlns:p14="http://schemas.microsoft.com/office/powerpoint/2010/main" val="286622510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5662"/>
          </a:xfrm>
        </p:spPr>
        <p:txBody>
          <a:bodyPr/>
          <a:lstStyle/>
          <a:p>
            <a:r>
              <a:rPr lang="en-US" b="1" dirty="0" smtClean="0"/>
              <a:t>Competing Behavior Pathway</a:t>
            </a:r>
            <a:endParaRPr lang="en-US" b="1" dirty="0"/>
          </a:p>
        </p:txBody>
      </p:sp>
      <p:sp>
        <p:nvSpPr>
          <p:cNvPr id="3" name="Content Placeholder 2"/>
          <p:cNvSpPr>
            <a:spLocks noGrp="1"/>
          </p:cNvSpPr>
          <p:nvPr>
            <p:ph idx="1"/>
          </p:nvPr>
        </p:nvSpPr>
        <p:spPr>
          <a:xfrm>
            <a:off x="292100" y="1600200"/>
            <a:ext cx="8229600" cy="4525963"/>
          </a:xfrm>
        </p:spPr>
        <p:txBody>
          <a:bodyPr/>
          <a:lstStyle/>
          <a:p>
            <a:pPr marL="0" indent="0">
              <a:buNone/>
            </a:pPr>
            <a:r>
              <a:rPr lang="en-US" dirty="0" err="1" smtClean="0"/>
              <a:t>Desi</a:t>
            </a:r>
            <a:endParaRPr lang="en-US" dirty="0" smtClean="0"/>
          </a:p>
          <a:p>
            <a:pPr marL="0" indent="0">
              <a:buNone/>
            </a:pPr>
            <a:endParaRPr lang="en-US" dirty="0"/>
          </a:p>
        </p:txBody>
      </p:sp>
      <p:sp>
        <p:nvSpPr>
          <p:cNvPr id="4" name="Rectangle 3"/>
          <p:cNvSpPr/>
          <p:nvPr/>
        </p:nvSpPr>
        <p:spPr>
          <a:xfrm>
            <a:off x="203200" y="1600200"/>
            <a:ext cx="3175000" cy="4953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solidFill>
              </a:rPr>
              <a:t>Routine:</a:t>
            </a:r>
            <a:endParaRPr lang="en-US" b="1" dirty="0">
              <a:solidFill>
                <a:schemeClr val="tx1"/>
              </a:solidFill>
            </a:endParaRPr>
          </a:p>
        </p:txBody>
      </p:sp>
      <p:sp>
        <p:nvSpPr>
          <p:cNvPr id="5" name="Rectangle 4"/>
          <p:cNvSpPr/>
          <p:nvPr/>
        </p:nvSpPr>
        <p:spPr>
          <a:xfrm>
            <a:off x="4406900" y="1600200"/>
            <a:ext cx="1854200" cy="11938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Desired Behavior</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7" name="Rectangle 6"/>
          <p:cNvSpPr/>
          <p:nvPr/>
        </p:nvSpPr>
        <p:spPr>
          <a:xfrm>
            <a:off x="6489700" y="1600200"/>
            <a:ext cx="2451100" cy="11938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Consequence/Function</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8" name="Rectangle 7"/>
          <p:cNvSpPr/>
          <p:nvPr/>
        </p:nvSpPr>
        <p:spPr>
          <a:xfrm>
            <a:off x="203200" y="3200400"/>
            <a:ext cx="1854200" cy="1193800"/>
          </a:xfrm>
          <a:prstGeom prst="rect">
            <a:avLst/>
          </a:prstGeom>
          <a:solidFill>
            <a:srgbClr val="D07676"/>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FFFFFF"/>
                </a:solidFill>
              </a:rPr>
              <a:t>Setting Event</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9" name="Rectangle 8"/>
          <p:cNvSpPr/>
          <p:nvPr/>
        </p:nvSpPr>
        <p:spPr>
          <a:xfrm>
            <a:off x="2273300" y="3200400"/>
            <a:ext cx="1854200" cy="1193800"/>
          </a:xfrm>
          <a:prstGeom prst="rect">
            <a:avLst/>
          </a:prstGeom>
          <a:solidFill>
            <a:srgbClr val="BB8D24"/>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bg1"/>
                </a:solidFill>
              </a:rPr>
              <a:t>Antecedent</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10" name="Rectangle 9"/>
          <p:cNvSpPr/>
          <p:nvPr/>
        </p:nvSpPr>
        <p:spPr>
          <a:xfrm>
            <a:off x="4406900" y="3200400"/>
            <a:ext cx="1854200" cy="1193800"/>
          </a:xfrm>
          <a:prstGeom prst="rect">
            <a:avLst/>
          </a:prstGeom>
          <a:solidFill>
            <a:srgbClr val="0055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FFFFFF"/>
                </a:solidFill>
              </a:rPr>
              <a:t>Problem Behavior</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11" name="Rectangle 10"/>
          <p:cNvSpPr/>
          <p:nvPr/>
        </p:nvSpPr>
        <p:spPr>
          <a:xfrm>
            <a:off x="6489700" y="3200400"/>
            <a:ext cx="2451100" cy="1193800"/>
          </a:xfrm>
          <a:prstGeom prst="rect">
            <a:avLst/>
          </a:prstGeom>
          <a:solidFill>
            <a:srgbClr val="80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FFFFFF"/>
                </a:solidFill>
              </a:rPr>
              <a:t>Consequence/Function</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14" name="Rectangle 13"/>
          <p:cNvSpPr/>
          <p:nvPr/>
        </p:nvSpPr>
        <p:spPr>
          <a:xfrm>
            <a:off x="4279900" y="4800600"/>
            <a:ext cx="2209800" cy="11938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Alternative Behavior</a:t>
            </a: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cxnSp>
        <p:nvCxnSpPr>
          <p:cNvPr id="16" name="Straight Arrow Connector 15"/>
          <p:cNvCxnSpPr/>
          <p:nvPr/>
        </p:nvCxnSpPr>
        <p:spPr>
          <a:xfrm>
            <a:off x="1841500" y="3784600"/>
            <a:ext cx="685800" cy="0"/>
          </a:xfrm>
          <a:prstGeom prst="straightConnector1">
            <a:avLst/>
          </a:prstGeom>
          <a:ln w="381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937000" y="3784600"/>
            <a:ext cx="685800" cy="0"/>
          </a:xfrm>
          <a:prstGeom prst="straightConnector1">
            <a:avLst/>
          </a:prstGeom>
          <a:ln w="381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032500" y="3797300"/>
            <a:ext cx="685800" cy="0"/>
          </a:xfrm>
          <a:prstGeom prst="straightConnector1">
            <a:avLst/>
          </a:prstGeom>
          <a:ln w="381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032500" y="2197100"/>
            <a:ext cx="685800" cy="0"/>
          </a:xfrm>
          <a:prstGeom prst="straightConnector1">
            <a:avLst/>
          </a:prstGeom>
          <a:ln w="381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3594100" y="2400300"/>
            <a:ext cx="1193800" cy="952500"/>
          </a:xfrm>
          <a:prstGeom prst="straightConnector1">
            <a:avLst/>
          </a:prstGeom>
          <a:ln w="38100" cmpd="sng">
            <a:solidFill>
              <a:srgbClr val="D2533C"/>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594100" y="4191000"/>
            <a:ext cx="1028700" cy="1219200"/>
          </a:xfrm>
          <a:prstGeom prst="straightConnector1">
            <a:avLst/>
          </a:prstGeom>
          <a:ln w="38100" cmpd="sng">
            <a:solidFill>
              <a:srgbClr val="D2533C"/>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6261100" y="4191000"/>
            <a:ext cx="1549400" cy="1219200"/>
          </a:xfrm>
          <a:prstGeom prst="straightConnector1">
            <a:avLst/>
          </a:prstGeom>
          <a:ln w="38100" cmpd="sng">
            <a:solidFill>
              <a:srgbClr val="D2533C"/>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940277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libri" charset="0"/>
                <a:ea typeface="ＭＳ Ｐゴシック" charset="0"/>
                <a:cs typeface="ＭＳ Ｐゴシック" charset="0"/>
              </a:rPr>
              <a:t>Functional (Behavioral Assessment) Behavior Support Plan (F-BSP)</a:t>
            </a:r>
            <a:endParaRPr lang="en-US" dirty="0"/>
          </a:p>
        </p:txBody>
      </p:sp>
      <p:sp>
        <p:nvSpPr>
          <p:cNvPr id="3" name="Content Placeholder 2"/>
          <p:cNvSpPr>
            <a:spLocks noGrp="1"/>
          </p:cNvSpPr>
          <p:nvPr>
            <p:ph idx="1"/>
          </p:nvPr>
        </p:nvSpPr>
        <p:spPr>
          <a:xfrm>
            <a:off x="457200" y="2155302"/>
            <a:ext cx="8229600" cy="4156597"/>
          </a:xfrm>
        </p:spPr>
        <p:txBody>
          <a:bodyPr>
            <a:normAutofit lnSpcReduction="10000"/>
          </a:bodyPr>
          <a:lstStyle/>
          <a:p>
            <a:r>
              <a:rPr lang="en-US" dirty="0" smtClean="0"/>
              <a:t>An interview tool for collecting information about problem behaviors</a:t>
            </a:r>
          </a:p>
          <a:p>
            <a:endParaRPr lang="en-US" dirty="0"/>
          </a:p>
          <a:p>
            <a:r>
              <a:rPr lang="en-US" dirty="0" smtClean="0"/>
              <a:t> For staff, parents, and students</a:t>
            </a:r>
          </a:p>
          <a:p>
            <a:endParaRPr lang="en-US" dirty="0"/>
          </a:p>
          <a:p>
            <a:r>
              <a:rPr lang="en-US" dirty="0" smtClean="0"/>
              <a:t>The F-BSP then leads the team to create a competing behavior pathway and behavior support plan</a:t>
            </a:r>
            <a:endParaRPr lang="en-US" dirty="0"/>
          </a:p>
        </p:txBody>
      </p:sp>
    </p:spTree>
    <p:extLst>
      <p:ext uri="{BB962C8B-B14F-4D97-AF65-F5344CB8AC3E}">
        <p14:creationId xmlns:p14="http://schemas.microsoft.com/office/powerpoint/2010/main" val="57894886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8" descr="Functional Behavioral Assessment Behavior Support Plan.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289" y="-240325"/>
            <a:ext cx="9735642" cy="6948251"/>
          </a:xfrm>
          <a:prstGeom prst="rect">
            <a:avLst/>
          </a:prstGeom>
          <a:noFill/>
          <a:ln>
            <a:noFill/>
          </a:ln>
          <a:extLst/>
        </p:spPr>
      </p:pic>
    </p:spTree>
    <p:extLst>
      <p:ext uri="{BB962C8B-B14F-4D97-AF65-F5344CB8AC3E}">
        <p14:creationId xmlns:p14="http://schemas.microsoft.com/office/powerpoint/2010/main" val="206374525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B60202"/>
                </a:solidFill>
              </a:rPr>
              <a:t>Homework</a:t>
            </a:r>
            <a:endParaRPr lang="en-US" b="1" dirty="0">
              <a:solidFill>
                <a:srgbClr val="B60202"/>
              </a:solidFill>
            </a:endParaRPr>
          </a:p>
        </p:txBody>
      </p:sp>
      <p:sp>
        <p:nvSpPr>
          <p:cNvPr id="3" name="Content Placeholder 2"/>
          <p:cNvSpPr>
            <a:spLocks noGrp="1"/>
          </p:cNvSpPr>
          <p:nvPr>
            <p:ph idx="1"/>
          </p:nvPr>
        </p:nvSpPr>
        <p:spPr/>
        <p:txBody>
          <a:bodyPr>
            <a:normAutofit lnSpcReduction="10000"/>
          </a:bodyPr>
          <a:lstStyle/>
          <a:p>
            <a:r>
              <a:rPr lang="en-US" dirty="0" smtClean="0"/>
              <a:t>Gather more information on the student you’ve identified, using the interview section of the  F-BSP Protocol (ideally in a team meeting)</a:t>
            </a:r>
          </a:p>
          <a:p>
            <a:pPr marL="0" indent="0">
              <a:buNone/>
            </a:pPr>
            <a:endParaRPr lang="en-US" sz="1300" dirty="0" smtClean="0"/>
          </a:p>
          <a:p>
            <a:r>
              <a:rPr lang="en-US" dirty="0"/>
              <a:t>Conduct observations to verify the information gathered thus </a:t>
            </a:r>
            <a:r>
              <a:rPr lang="en-US" dirty="0" smtClean="0"/>
              <a:t>far </a:t>
            </a:r>
          </a:p>
          <a:p>
            <a:pPr marL="0" indent="0">
              <a:buNone/>
            </a:pPr>
            <a:endParaRPr lang="en-US" sz="1800" dirty="0" smtClean="0"/>
          </a:p>
          <a:p>
            <a:r>
              <a:rPr lang="en-US" dirty="0" smtClean="0"/>
              <a:t>Working with others, </a:t>
            </a:r>
            <a:r>
              <a:rPr lang="en-US" dirty="0" smtClean="0"/>
              <a:t>confirm/finalize a </a:t>
            </a:r>
            <a:r>
              <a:rPr lang="en-US" dirty="0" smtClean="0"/>
              <a:t>hypothesis statement for your student </a:t>
            </a:r>
          </a:p>
          <a:p>
            <a:pPr marL="0" indent="0">
              <a:buNone/>
            </a:pPr>
            <a:endParaRPr lang="en-US" sz="1800" dirty="0" smtClean="0"/>
          </a:p>
        </p:txBody>
      </p:sp>
    </p:spTree>
    <p:extLst>
      <p:ext uri="{BB962C8B-B14F-4D97-AF65-F5344CB8AC3E}">
        <p14:creationId xmlns:p14="http://schemas.microsoft.com/office/powerpoint/2010/main" val="10813763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9462"/>
          </a:xfrm>
        </p:spPr>
        <p:txBody>
          <a:bodyPr/>
          <a:lstStyle/>
          <a:p>
            <a:r>
              <a:rPr lang="en-US" b="1" dirty="0" smtClean="0"/>
              <a:t>Simple </a:t>
            </a:r>
            <a:r>
              <a:rPr lang="en-US" b="1" dirty="0" err="1" smtClean="0"/>
              <a:t>vs</a:t>
            </a:r>
            <a:r>
              <a:rPr lang="en-US" b="1" dirty="0" smtClean="0"/>
              <a:t> Complex FBA</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1001480"/>
              </p:ext>
            </p:extLst>
          </p:nvPr>
        </p:nvGraphicFramePr>
        <p:xfrm>
          <a:off x="292100" y="1143001"/>
          <a:ext cx="8610600" cy="5525627"/>
        </p:xfrm>
        <a:graphic>
          <a:graphicData uri="http://schemas.openxmlformats.org/drawingml/2006/table">
            <a:tbl>
              <a:tblPr firstRow="1" bandRow="1">
                <a:tableStyleId>{10A1B5D5-9B99-4C35-A422-299274C87663}</a:tableStyleId>
              </a:tblPr>
              <a:tblGrid>
                <a:gridCol w="2870200"/>
                <a:gridCol w="2870200"/>
                <a:gridCol w="2870200"/>
              </a:tblGrid>
              <a:tr h="461074">
                <a:tc>
                  <a:txBody>
                    <a:bodyPr/>
                    <a:lstStyle/>
                    <a:p>
                      <a:endParaRPr lang="en-US" sz="2400" dirty="0"/>
                    </a:p>
                  </a:txBody>
                  <a:tcPr>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B60202"/>
                    </a:solidFill>
                  </a:tcPr>
                </a:tc>
                <a:tc>
                  <a:txBody>
                    <a:bodyPr/>
                    <a:lstStyle/>
                    <a:p>
                      <a:pPr algn="ctr"/>
                      <a:r>
                        <a:rPr lang="en-US" sz="2400" dirty="0" smtClean="0"/>
                        <a:t>SIMPLE</a:t>
                      </a:r>
                      <a:endParaRPr lang="en-US" sz="2400" dirty="0"/>
                    </a:p>
                  </a:txBody>
                  <a:tcPr>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B60202"/>
                    </a:solidFill>
                  </a:tcPr>
                </a:tc>
                <a:tc>
                  <a:txBody>
                    <a:bodyPr/>
                    <a:lstStyle/>
                    <a:p>
                      <a:pPr algn="ctr"/>
                      <a:r>
                        <a:rPr lang="en-US" sz="2400" dirty="0" smtClean="0"/>
                        <a:t>COMPLEX</a:t>
                      </a:r>
                      <a:endParaRPr lang="en-US" sz="2400" dirty="0"/>
                    </a:p>
                  </a:txBody>
                  <a:tcPr>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B60202"/>
                    </a:solidFill>
                  </a:tcPr>
                </a:tc>
              </a:tr>
              <a:tr h="1757450">
                <a:tc>
                  <a:txBody>
                    <a:bodyPr/>
                    <a:lstStyle/>
                    <a:p>
                      <a:pPr algn="ctr"/>
                      <a:r>
                        <a:rPr lang="en-US" sz="2400" b="1" dirty="0" smtClean="0"/>
                        <a:t>FOR</a:t>
                      </a:r>
                      <a:endParaRPr lang="en-US" sz="2400" b="1" dirty="0"/>
                    </a:p>
                  </a:txBody>
                  <a:tcPr>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Students that demonstrate high frequency behaviors that are not dangerous, have received interventions that did not improve behavior, show behaviors in only 1-2 settings</a:t>
                      </a:r>
                      <a:endParaRPr lang="en-US" sz="1600" dirty="0" smtClean="0"/>
                    </a:p>
                  </a:txBody>
                  <a:tcPr>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Students that demonstrate dangerous behaviors or show behaviors that occur in 3 or more school settings</a:t>
                      </a:r>
                      <a:endParaRPr lang="en-US" sz="1600" dirty="0" smtClean="0"/>
                    </a:p>
                  </a:txBody>
                  <a:tcPr>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noFill/>
                  </a:tcPr>
                </a:tc>
              </a:tr>
              <a:tr h="1309512">
                <a:tc>
                  <a:txBody>
                    <a:bodyPr/>
                    <a:lstStyle/>
                    <a:p>
                      <a:pPr algn="ctr"/>
                      <a:r>
                        <a:rPr lang="en-US" sz="2400" b="1" dirty="0" smtClean="0"/>
                        <a:t>WHAT</a:t>
                      </a:r>
                      <a:endParaRPr lang="en-US" sz="2400" b="1" dirty="0"/>
                    </a:p>
                  </a:txBody>
                  <a:tcPr>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Relatively simple and efficient process to</a:t>
                      </a:r>
                      <a:r>
                        <a:rPr lang="en-US" sz="1600" kern="1200" baseline="0" dirty="0" smtClean="0">
                          <a:effectLst/>
                        </a:rPr>
                        <a:t> guide</a:t>
                      </a:r>
                      <a:r>
                        <a:rPr lang="en-US" sz="1600" kern="1200" dirty="0" smtClean="0">
                          <a:effectLst/>
                        </a:rPr>
                        <a:t> behavior support planning </a:t>
                      </a:r>
                      <a:endParaRPr lang="en-US" sz="1600" dirty="0" smtClean="0"/>
                    </a:p>
                  </a:txBody>
                  <a:tcPr>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effectLst/>
                        </a:rPr>
                        <a:t>Time-intensive process that involves emergency planning, family-centered planning, and collaboration with outside agencies </a:t>
                      </a:r>
                      <a:endParaRPr lang="en-US" sz="1600" dirty="0" smtClean="0"/>
                    </a:p>
                  </a:txBody>
                  <a:tcPr>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noFill/>
                  </a:tcPr>
                </a:tc>
              </a:tr>
              <a:tr h="1996463">
                <a:tc>
                  <a:txBody>
                    <a:bodyPr/>
                    <a:lstStyle/>
                    <a:p>
                      <a:pPr algn="ctr"/>
                      <a:r>
                        <a:rPr lang="en-US" sz="2400" b="1" dirty="0" smtClean="0"/>
                        <a:t>DEVELOPED BY WHOM</a:t>
                      </a:r>
                      <a:endParaRPr lang="en-US" sz="2400" b="1" dirty="0"/>
                    </a:p>
                  </a:txBody>
                  <a:tcPr>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noFill/>
                  </a:tcPr>
                </a:tc>
                <a:tc>
                  <a:txBody>
                    <a:bodyPr/>
                    <a:lstStyle/>
                    <a:p>
                      <a:r>
                        <a:rPr lang="en-US" sz="1600" kern="1200" dirty="0" smtClean="0">
                          <a:effectLst/>
                        </a:rPr>
                        <a:t>Team of school-based personnel (ex:</a:t>
                      </a:r>
                      <a:r>
                        <a:rPr lang="en-US" sz="1600" kern="1200" baseline="0" dirty="0" smtClean="0">
                          <a:effectLst/>
                        </a:rPr>
                        <a:t>  </a:t>
                      </a:r>
                      <a:r>
                        <a:rPr lang="en-US" sz="1600" kern="1200" dirty="0" smtClean="0">
                          <a:effectLst/>
                        </a:rPr>
                        <a:t>teachers, special educator, counselor, administrator, behavior support personnel)</a:t>
                      </a:r>
                      <a:endParaRPr lang="en-US" sz="1600" dirty="0"/>
                    </a:p>
                  </a:txBody>
                  <a:tcPr>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noFill/>
                  </a:tcPr>
                </a:tc>
                <a:tc>
                  <a:txBody>
                    <a:bodyPr/>
                    <a:lstStyle/>
                    <a:p>
                      <a:r>
                        <a:rPr lang="en-US" sz="1600" dirty="0" smtClean="0"/>
                        <a:t>School-based</a:t>
                      </a:r>
                      <a:r>
                        <a:rPr lang="en-US" sz="1600" baseline="0" dirty="0" smtClean="0"/>
                        <a:t> team, including professionals trained to develop and implement intensive interventions for students with severe problem behaviors (ex:  behavior specialist or school psychologist)</a:t>
                      </a:r>
                      <a:endParaRPr lang="en-US" sz="1600" dirty="0"/>
                    </a:p>
                  </a:txBody>
                  <a:tcPr>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5387215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Vertical Text Placeholder 2"/>
          <p:cNvSpPr>
            <a:spLocks noGrp="1"/>
          </p:cNvSpPr>
          <p:nvPr>
            <p:ph type="subTitle" idx="1"/>
          </p:nvPr>
        </p:nvSpPr>
        <p:spPr>
          <a:xfrm>
            <a:off x="417037" y="1516629"/>
            <a:ext cx="8151168" cy="3488242"/>
          </a:xfrm>
          <a:ln w="76200" cmpd="sng">
            <a:solidFill>
              <a:srgbClr val="008000"/>
            </a:solidFill>
          </a:ln>
        </p:spPr>
        <p:txBody>
          <a:bodyPr>
            <a:normAutofit/>
          </a:bodyPr>
          <a:lstStyle/>
          <a:p>
            <a:pPr eaLnBrk="1" hangingPunct="1">
              <a:defRPr/>
            </a:pPr>
            <a:r>
              <a:rPr lang="en-US" sz="4400" b="1" dirty="0" smtClean="0">
                <a:solidFill>
                  <a:srgbClr val="000000"/>
                </a:solidFill>
                <a:latin typeface="Calibri" charset="0"/>
                <a:ea typeface="ＭＳ Ｐゴシック" charset="0"/>
                <a:cs typeface="ＭＳ Ｐゴシック" charset="0"/>
              </a:rPr>
              <a:t>How </a:t>
            </a:r>
            <a:r>
              <a:rPr lang="en-US" sz="4400" b="1" dirty="0">
                <a:solidFill>
                  <a:srgbClr val="000000"/>
                </a:solidFill>
                <a:latin typeface="Calibri" charset="0"/>
                <a:ea typeface="ＭＳ Ｐゴシック" charset="0"/>
                <a:cs typeface="ＭＳ Ｐゴシック" charset="0"/>
              </a:rPr>
              <a:t>Does </a:t>
            </a:r>
            <a:endParaRPr lang="en-US" sz="4400" b="1" dirty="0" smtClean="0">
              <a:solidFill>
                <a:srgbClr val="000000"/>
              </a:solidFill>
              <a:latin typeface="Calibri" charset="0"/>
              <a:ea typeface="ＭＳ Ｐゴシック" charset="0"/>
              <a:cs typeface="ＭＳ Ｐゴシック" charset="0"/>
            </a:endParaRPr>
          </a:p>
          <a:p>
            <a:pPr eaLnBrk="1" hangingPunct="1">
              <a:defRPr/>
            </a:pPr>
            <a:r>
              <a:rPr lang="en-US" sz="4400" b="1" dirty="0" smtClean="0">
                <a:solidFill>
                  <a:srgbClr val="000000"/>
                </a:solidFill>
                <a:latin typeface="Calibri" charset="0"/>
                <a:ea typeface="ＭＳ Ｐゴシック" charset="0"/>
                <a:cs typeface="ＭＳ Ｐゴシック" charset="0"/>
              </a:rPr>
              <a:t>the </a:t>
            </a:r>
            <a:r>
              <a:rPr lang="en-US" sz="4400" b="1" dirty="0">
                <a:solidFill>
                  <a:srgbClr val="000000"/>
                </a:solidFill>
                <a:latin typeface="Calibri" charset="0"/>
                <a:ea typeface="ＭＳ Ｐゴシック" charset="0"/>
                <a:cs typeface="ＭＳ Ｐゴシック" charset="0"/>
              </a:rPr>
              <a:t>Functional Approach</a:t>
            </a:r>
          </a:p>
          <a:p>
            <a:pPr eaLnBrk="1" hangingPunct="1">
              <a:defRPr/>
            </a:pPr>
            <a:r>
              <a:rPr lang="en-US" sz="4400" b="1" dirty="0">
                <a:solidFill>
                  <a:srgbClr val="000000"/>
                </a:solidFill>
                <a:latin typeface="Calibri" charset="0"/>
                <a:ea typeface="ＭＳ Ｐゴシック" charset="0"/>
                <a:cs typeface="ＭＳ Ｐゴシック" charset="0"/>
              </a:rPr>
              <a:t>Fit Into Your School’s</a:t>
            </a:r>
          </a:p>
          <a:p>
            <a:pPr eaLnBrk="1" hangingPunct="1">
              <a:defRPr/>
            </a:pPr>
            <a:r>
              <a:rPr lang="en-US" sz="4400" b="1" dirty="0">
                <a:solidFill>
                  <a:srgbClr val="000000"/>
                </a:solidFill>
                <a:latin typeface="Calibri" charset="0"/>
                <a:ea typeface="ＭＳ Ｐゴシック" charset="0"/>
                <a:cs typeface="ＭＳ Ｐゴシック" charset="0"/>
              </a:rPr>
              <a:t>Multi-Tiered System of Supports?</a:t>
            </a:r>
          </a:p>
        </p:txBody>
      </p:sp>
      <p:pic>
        <p:nvPicPr>
          <p:cNvPr id="2" name="Picture 1"/>
          <p:cNvPicPr>
            <a:picLocks noChangeAspect="1"/>
          </p:cNvPicPr>
          <p:nvPr/>
        </p:nvPicPr>
        <p:blipFill>
          <a:blip r:embed="rId2">
            <a:alphaModFix amt="33000"/>
          </a:blip>
          <a:stretch>
            <a:fillRect/>
          </a:stretch>
        </p:blipFill>
        <p:spPr>
          <a:xfrm>
            <a:off x="935803" y="492904"/>
            <a:ext cx="7177749" cy="5706311"/>
          </a:xfrm>
          <a:prstGeom prst="rect">
            <a:avLst/>
          </a:prstGeom>
        </p:spPr>
      </p:pic>
    </p:spTree>
    <p:extLst>
      <p:ext uri="{BB962C8B-B14F-4D97-AF65-F5344CB8AC3E}">
        <p14:creationId xmlns:p14="http://schemas.microsoft.com/office/powerpoint/2010/main" val="38862548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1654</TotalTime>
  <Words>3610</Words>
  <Application>Microsoft Macintosh PowerPoint</Application>
  <PresentationFormat>On-screen Show (4:3)</PresentationFormat>
  <Paragraphs>829</Paragraphs>
  <Slides>78</Slides>
  <Notes>42</Notes>
  <HiddenSlides>4</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0" baseType="lpstr">
      <vt:lpstr>Office Theme</vt:lpstr>
      <vt:lpstr>Visio</vt:lpstr>
      <vt:lpstr> Basic FBA to BSP</vt:lpstr>
      <vt:lpstr>Learning Objectives</vt:lpstr>
      <vt:lpstr>Materials www.pbisvermont.org </vt:lpstr>
      <vt:lpstr>What’s the function of this behavior?</vt:lpstr>
      <vt:lpstr>PowerPoint Presentation</vt:lpstr>
      <vt:lpstr>Function Based Approach</vt:lpstr>
      <vt:lpstr>D.A.S.H.</vt:lpstr>
      <vt:lpstr>Simple vs Complex FBA</vt:lpstr>
      <vt:lpstr>PowerPoint Presentation</vt:lpstr>
      <vt:lpstr>PowerPoint Presentation</vt:lpstr>
      <vt:lpstr>PowerPoint Presentation</vt:lpstr>
      <vt:lpstr>Examples: Targeted Group Interventions Based on Functions of Behavior </vt:lpstr>
      <vt:lpstr>PowerPoint Presentation</vt:lpstr>
      <vt:lpstr>PowerPoint Presentation</vt:lpstr>
      <vt:lpstr>Who is Responsible for Conducting FBA/BSP in Your School?</vt:lpstr>
      <vt:lpstr> Requesting an FBA  </vt:lpstr>
      <vt:lpstr>ACTIVITY 1:</vt:lpstr>
      <vt:lpstr>D.A.S.H.</vt:lpstr>
      <vt:lpstr>Defining  and  Understanding Behavior</vt:lpstr>
      <vt:lpstr>The ABC’s of Understanding Behavior</vt:lpstr>
      <vt:lpstr>Always Start by Defining the Problem Behavior (ABC’s)</vt:lpstr>
      <vt:lpstr>Defining Observable Behaviors</vt:lpstr>
      <vt:lpstr>Examples and Non-Examples</vt:lpstr>
      <vt:lpstr>Are these observable &amp; measurable?</vt:lpstr>
      <vt:lpstr>Defining Behavior Tips:  1) “What does the behavior look like?”</vt:lpstr>
      <vt:lpstr>Defining Behavior Tip #2 Provide Examples and Non-Examples of the Problem Behavior</vt:lpstr>
      <vt:lpstr>ACTIVITY 2:</vt:lpstr>
      <vt:lpstr>D.A.S.H.</vt:lpstr>
      <vt:lpstr>Asking About When, Where, and Why the Behavior Occurs</vt:lpstr>
      <vt:lpstr>   Once you have  defined the problem behavior…  THEN: Where &amp; When does the behavior occur?  </vt:lpstr>
      <vt:lpstr>WHERE and WHEN Does  the Problem Behavior Occur?</vt:lpstr>
      <vt:lpstr>Identifying Antecedent “Triggers” </vt:lpstr>
      <vt:lpstr>ACTIVITY 3:</vt:lpstr>
      <vt:lpstr>Scenario #1 </vt:lpstr>
      <vt:lpstr>Scenario #2</vt:lpstr>
      <vt:lpstr>PowerPoint Presentation</vt:lpstr>
      <vt:lpstr>Consequence:  Determine What Happens     Right After the Behavior </vt:lpstr>
      <vt:lpstr>ACTIVITY 4:</vt:lpstr>
      <vt:lpstr>Scenario #1 </vt:lpstr>
      <vt:lpstr>Scenario #2 </vt:lpstr>
      <vt:lpstr>PowerPoint Presentation</vt:lpstr>
      <vt:lpstr>Functions of Behavior</vt:lpstr>
      <vt:lpstr>Most Common Functions of Behavior</vt:lpstr>
      <vt:lpstr>PowerPoint Presentation</vt:lpstr>
      <vt:lpstr>Understanding Why  the Behavior Occurs</vt:lpstr>
      <vt:lpstr>Understanding FUNCTION: WHY? What maintains the behavior?</vt:lpstr>
      <vt:lpstr>What is the Function  of Jane’s Behavior?</vt:lpstr>
      <vt:lpstr>Jane’s Summary Statement</vt:lpstr>
      <vt:lpstr>ACTIVITY 5:</vt:lpstr>
      <vt:lpstr>Scenario #1</vt:lpstr>
      <vt:lpstr>PowerPoint Presentation</vt:lpstr>
      <vt:lpstr>Scenario #3</vt:lpstr>
      <vt:lpstr>PowerPoint Presentation</vt:lpstr>
      <vt:lpstr>Setting Events</vt:lpstr>
      <vt:lpstr>Antecedents vs. Setting Events</vt:lpstr>
      <vt:lpstr>Common Setting Events: </vt:lpstr>
      <vt:lpstr>PowerPoint Presentation</vt:lpstr>
      <vt:lpstr>ACTIVITY 6:</vt:lpstr>
      <vt:lpstr>PowerPoint Presentation</vt:lpstr>
      <vt:lpstr>PowerPoint Presentation</vt:lpstr>
      <vt:lpstr>D.A.S.H.</vt:lpstr>
      <vt:lpstr>Seeing or observing the behavior to verify summary from interviews</vt:lpstr>
      <vt:lpstr>The purpose of an observation  is to confirm or verify the team’s summary</vt:lpstr>
      <vt:lpstr>ABC Observation</vt:lpstr>
      <vt:lpstr>Review</vt:lpstr>
      <vt:lpstr>PowerPoint Presentation</vt:lpstr>
      <vt:lpstr>PowerPoint Presentation</vt:lpstr>
      <vt:lpstr>PowerPoint Presentation</vt:lpstr>
      <vt:lpstr>PowerPoint Presentation</vt:lpstr>
      <vt:lpstr>Behavior Pathway</vt:lpstr>
      <vt:lpstr>D.A.S.H.</vt:lpstr>
      <vt:lpstr>Hypothesizing a final summary of where, when, and why behaviors occur</vt:lpstr>
      <vt:lpstr>Anatomy of an Hypothesis Statement</vt:lpstr>
      <vt:lpstr>ACTIVITY 7:</vt:lpstr>
      <vt:lpstr>Competing Behavior Pathway</vt:lpstr>
      <vt:lpstr>Functional (Behavioral Assessment) Behavior Support Plan (F-BSP)</vt:lpstr>
      <vt:lpstr>PowerPoint Presentation</vt:lpstr>
      <vt:lpstr>Homework</vt:lpstr>
    </vt:vector>
  </TitlesOfParts>
  <Company>VT AOE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Basic FBA to BSP</dc:title>
  <dc:creator>Tracy Harris</dc:creator>
  <cp:lastModifiedBy>University of Vermont College of Education and Social Services</cp:lastModifiedBy>
  <cp:revision>87</cp:revision>
  <dcterms:created xsi:type="dcterms:W3CDTF">2014-10-27T16:38:27Z</dcterms:created>
  <dcterms:modified xsi:type="dcterms:W3CDTF">2015-01-05T18:28:25Z</dcterms:modified>
</cp:coreProperties>
</file>