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vml" ContentType="application/vnd.openxmlformats-officedocument.vmlDrawi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29.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30.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31" r:id="rId2"/>
  </p:sldMasterIdLst>
  <p:notesMasterIdLst>
    <p:notesMasterId r:id="rId68"/>
  </p:notesMasterIdLst>
  <p:handoutMasterIdLst>
    <p:handoutMasterId r:id="rId69"/>
  </p:handoutMasterIdLst>
  <p:sldIdLst>
    <p:sldId id="257" r:id="rId3"/>
    <p:sldId id="367" r:id="rId4"/>
    <p:sldId id="335" r:id="rId5"/>
    <p:sldId id="407" r:id="rId6"/>
    <p:sldId id="379" r:id="rId7"/>
    <p:sldId id="349" r:id="rId8"/>
    <p:sldId id="347" r:id="rId9"/>
    <p:sldId id="378" r:id="rId10"/>
    <p:sldId id="341" r:id="rId11"/>
    <p:sldId id="343" r:id="rId12"/>
    <p:sldId id="344" r:id="rId13"/>
    <p:sldId id="353" r:id="rId14"/>
    <p:sldId id="402" r:id="rId15"/>
    <p:sldId id="366" r:id="rId16"/>
    <p:sldId id="406" r:id="rId17"/>
    <p:sldId id="403" r:id="rId18"/>
    <p:sldId id="370" r:id="rId19"/>
    <p:sldId id="382" r:id="rId20"/>
    <p:sldId id="463" r:id="rId21"/>
    <p:sldId id="394" r:id="rId22"/>
    <p:sldId id="374" r:id="rId23"/>
    <p:sldId id="404" r:id="rId24"/>
    <p:sldId id="369" r:id="rId25"/>
    <p:sldId id="391" r:id="rId26"/>
    <p:sldId id="390" r:id="rId27"/>
    <p:sldId id="375" r:id="rId28"/>
    <p:sldId id="393" r:id="rId29"/>
    <p:sldId id="372" r:id="rId30"/>
    <p:sldId id="453" r:id="rId31"/>
    <p:sldId id="454" r:id="rId32"/>
    <p:sldId id="455" r:id="rId33"/>
    <p:sldId id="456" r:id="rId34"/>
    <p:sldId id="459" r:id="rId35"/>
    <p:sldId id="460" r:id="rId36"/>
    <p:sldId id="439" r:id="rId37"/>
    <p:sldId id="413" r:id="rId38"/>
    <p:sldId id="408" r:id="rId39"/>
    <p:sldId id="410" r:id="rId40"/>
    <p:sldId id="411" r:id="rId41"/>
    <p:sldId id="398" r:id="rId42"/>
    <p:sldId id="462" r:id="rId43"/>
    <p:sldId id="461" r:id="rId44"/>
    <p:sldId id="464" r:id="rId45"/>
    <p:sldId id="440" r:id="rId46"/>
    <p:sldId id="441" r:id="rId47"/>
    <p:sldId id="442" r:id="rId48"/>
    <p:sldId id="443" r:id="rId49"/>
    <p:sldId id="444" r:id="rId50"/>
    <p:sldId id="445" r:id="rId51"/>
    <p:sldId id="446" r:id="rId52"/>
    <p:sldId id="447" r:id="rId53"/>
    <p:sldId id="448" r:id="rId54"/>
    <p:sldId id="449" r:id="rId55"/>
    <p:sldId id="450" r:id="rId56"/>
    <p:sldId id="451" r:id="rId57"/>
    <p:sldId id="452" r:id="rId58"/>
    <p:sldId id="466" r:id="rId59"/>
    <p:sldId id="467" r:id="rId60"/>
    <p:sldId id="420" r:id="rId61"/>
    <p:sldId id="436" r:id="rId62"/>
    <p:sldId id="468" r:id="rId63"/>
    <p:sldId id="469" r:id="rId64"/>
    <p:sldId id="470" r:id="rId65"/>
    <p:sldId id="471" r:id="rId66"/>
    <p:sldId id="465" r:id="rId6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5D81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078" autoAdjust="0"/>
  </p:normalViewPr>
  <p:slideViewPr>
    <p:cSldViewPr snapToGrid="0" snapToObjects="1">
      <p:cViewPr>
        <p:scale>
          <a:sx n="81" d="100"/>
          <a:sy n="81" d="100"/>
        </p:scale>
        <p:origin x="-1648" y="-21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notesMaster" Target="notesMasters/notesMaster1.xml"/><Relationship Id="rId69" Type="http://schemas.openxmlformats.org/officeDocument/2006/relationships/handoutMaster" Target="handoutMasters/handoutMaster1.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cassandratownshend:Desktop:Annual%20Report%202015:school%20levels%20as%20of%208-18-15%20without%20Inactives.xls"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Macintosh%20HD:Users:cassandratownshend:Desktop:Annual%20Report%202015:Training%20Satisfaction%20Chart%20SY%2015.xlsx"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Macintosh%20HD:Users:sherryschoenberg:Dropbox:Annual%20Report%202015%20copy:BoQbyElementGraph2015.xlsx" TargetMode="Externa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oleObject" Target="Macintosh%20HD:Users:sherryschoenberg:Downloads:ODR%20by%20Grade%20Level%202015-1.xlsx" TargetMode="External"/></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oleObject" Target="Macintosh%20HD:Users:sherryschoenberg:Dropbox:Annual%20Report%202015%20copy:Attrition%20Graph%20SY%201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sz="1600" b="0"/>
            </a:pPr>
            <a:r>
              <a:rPr lang="en-US" sz="2800" b="0" dirty="0"/>
              <a:t>%</a:t>
            </a:r>
            <a:r>
              <a:rPr lang="en-US" sz="2800" b="0" baseline="0" dirty="0"/>
              <a:t> of </a:t>
            </a:r>
            <a:r>
              <a:rPr lang="en-US" sz="2800" b="0" baseline="0" dirty="0" err="1"/>
              <a:t>VTPBiS</a:t>
            </a:r>
            <a:r>
              <a:rPr lang="en-US" sz="2800" b="0" baseline="0" dirty="0"/>
              <a:t> Schools by Level of Implementation (n=</a:t>
            </a:r>
            <a:r>
              <a:rPr lang="en-US" sz="2800" b="0" baseline="0" dirty="0" smtClean="0"/>
              <a:t>133)</a:t>
            </a:r>
            <a:endParaRPr lang="en-US" sz="1600" b="0" dirty="0"/>
          </a:p>
        </c:rich>
      </c:tx>
      <c:layout>
        <c:manualLayout>
          <c:xMode val="edge"/>
          <c:yMode val="edge"/>
          <c:x val="0.206477690288714"/>
          <c:y val="0.00462962962962963"/>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0152777777777778"/>
          <c:y val="0.368840405365996"/>
          <c:w val="0.984722222222222"/>
          <c:h val="0.629514435695538"/>
        </c:manualLayout>
      </c:layout>
      <c:pie3DChart>
        <c:varyColors val="1"/>
        <c:ser>
          <c:idx val="0"/>
          <c:order val="0"/>
          <c:spPr>
            <a:ln>
              <a:solidFill>
                <a:schemeClr val="tx1"/>
              </a:solidFill>
            </a:ln>
          </c:spPr>
          <c:explosion val="14"/>
          <c:dPt>
            <c:idx val="0"/>
            <c:bubble3D val="0"/>
            <c:explosion val="12"/>
            <c:spPr>
              <a:solidFill>
                <a:srgbClr val="005E00"/>
              </a:solidFill>
              <a:ln>
                <a:solidFill>
                  <a:schemeClr val="tx1"/>
                </a:solidFill>
              </a:ln>
            </c:spPr>
          </c:dPt>
          <c:dPt>
            <c:idx val="1"/>
            <c:bubble3D val="0"/>
            <c:spPr>
              <a:solidFill>
                <a:srgbClr val="FFFF00"/>
              </a:solidFill>
              <a:ln>
                <a:solidFill>
                  <a:schemeClr val="tx1"/>
                </a:solidFill>
              </a:ln>
            </c:spPr>
          </c:dPt>
          <c:dPt>
            <c:idx val="2"/>
            <c:bubble3D val="0"/>
            <c:explosion val="0"/>
            <c:spPr>
              <a:solidFill>
                <a:srgbClr val="FF0000"/>
              </a:solidFill>
              <a:ln>
                <a:solidFill>
                  <a:schemeClr val="tx1"/>
                </a:solidFill>
              </a:ln>
            </c:spPr>
          </c:dPt>
          <c:dLbls>
            <c:dLbl>
              <c:idx val="0"/>
              <c:layout>
                <c:manualLayout>
                  <c:x val="0.0342163167104113"/>
                  <c:y val="0.0276312335958005"/>
                </c:manualLayout>
              </c:layout>
              <c:dLblPos val="bestFit"/>
              <c:showLegendKey val="0"/>
              <c:showVal val="0"/>
              <c:showCatName val="0"/>
              <c:showSerName val="0"/>
              <c:showPercent val="1"/>
              <c:showBubbleSize val="0"/>
            </c:dLbl>
            <c:dLbl>
              <c:idx val="1"/>
              <c:layout>
                <c:manualLayout>
                  <c:x val="-0.060117782152231"/>
                  <c:y val="-0.187037037037037"/>
                </c:manualLayout>
              </c:layout>
              <c:dLblPos val="bestFit"/>
              <c:showLegendKey val="0"/>
              <c:showVal val="0"/>
              <c:showCatName val="0"/>
              <c:showSerName val="0"/>
              <c:showPercent val="1"/>
              <c:showBubbleSize val="0"/>
            </c:dLbl>
            <c:dLbl>
              <c:idx val="2"/>
              <c:layout>
                <c:manualLayout>
                  <c:x val="0.00999168853893263"/>
                  <c:y val="0.00217373869932925"/>
                </c:manualLayout>
              </c:layout>
              <c:spPr/>
              <c:txPr>
                <a:bodyPr/>
                <a:lstStyle/>
                <a:p>
                  <a:pPr>
                    <a:defRPr sz="2000" b="0">
                      <a:solidFill>
                        <a:srgbClr val="000000"/>
                      </a:solidFill>
                    </a:defRPr>
                  </a:pPr>
                  <a:endParaRPr lang="en-US"/>
                </a:p>
              </c:txPr>
              <c:dLblPos val="bestFit"/>
              <c:showLegendKey val="0"/>
              <c:showVal val="0"/>
              <c:showCatName val="0"/>
              <c:showSerName val="0"/>
              <c:showPercent val="1"/>
              <c:showBubbleSize val="0"/>
            </c:dLbl>
            <c:txPr>
              <a:bodyPr/>
              <a:lstStyle/>
              <a:p>
                <a:pPr>
                  <a:defRPr sz="2000" b="0">
                    <a:solidFill>
                      <a:schemeClr val="tx1"/>
                    </a:solidFill>
                  </a:defRPr>
                </a:pPr>
                <a:endParaRPr lang="en-US"/>
              </a:p>
            </c:txPr>
            <c:showLegendKey val="0"/>
            <c:showVal val="0"/>
            <c:showCatName val="0"/>
            <c:showSerName val="0"/>
            <c:showPercent val="1"/>
            <c:showBubbleSize val="0"/>
            <c:showLeaderLines val="1"/>
          </c:dLbls>
          <c:cat>
            <c:strRef>
              <c:f>'[school levels as of 8-18-15 without Inactives.xls]entries.csv'!$A$133:$A$135</c:f>
              <c:strCache>
                <c:ptCount val="3"/>
                <c:pt idx="0">
                  <c:v>Universal</c:v>
                </c:pt>
                <c:pt idx="1">
                  <c:v>Targeted</c:v>
                </c:pt>
                <c:pt idx="2">
                  <c:v>Intensive</c:v>
                </c:pt>
              </c:strCache>
            </c:strRef>
          </c:cat>
          <c:val>
            <c:numRef>
              <c:f>'[school levels as of 8-18-15 without Inactives.xls]entries.csv'!$B$133:$B$135</c:f>
              <c:numCache>
                <c:formatCode>0</c:formatCode>
                <c:ptCount val="3"/>
                <c:pt idx="0">
                  <c:v>20.0</c:v>
                </c:pt>
                <c:pt idx="1">
                  <c:v>50.0</c:v>
                </c:pt>
                <c:pt idx="2">
                  <c:v>30.0</c:v>
                </c:pt>
              </c:numCache>
            </c:numRef>
          </c:val>
        </c:ser>
        <c:dLbls>
          <c:showLegendKey val="0"/>
          <c:showVal val="0"/>
          <c:showCatName val="0"/>
          <c:showSerName val="0"/>
          <c:showPercent val="0"/>
          <c:showBubbleSize val="0"/>
          <c:showLeaderLines val="1"/>
        </c:dLbls>
      </c:pie3DChart>
      <c:spPr>
        <a:noFill/>
        <a:ln w="25400">
          <a:noFill/>
        </a:ln>
      </c:spPr>
    </c:plotArea>
    <c:legend>
      <c:legendPos val="t"/>
      <c:layout>
        <c:manualLayout>
          <c:xMode val="edge"/>
          <c:yMode val="edge"/>
          <c:x val="0.162925415573053"/>
          <c:y val="0.228703703703704"/>
          <c:w val="0.674149168853893"/>
          <c:h val="0.115343394575678"/>
        </c:manualLayout>
      </c:layout>
      <c:overlay val="0"/>
      <c:txPr>
        <a:bodyPr/>
        <a:lstStyle/>
        <a:p>
          <a:pPr>
            <a:defRPr sz="2000"/>
          </a:pPr>
          <a:endParaRPr lang="en-US"/>
        </a:p>
      </c:txPr>
    </c:legend>
    <c:plotVisOnly val="1"/>
    <c:dispBlanksAs val="gap"/>
    <c:showDLblsOverMax val="0"/>
  </c:chart>
  <c:spPr>
    <a:ln>
      <a:solidFill>
        <a:schemeClr val="tx1"/>
      </a:solid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b="0"/>
            </a:pPr>
            <a:r>
              <a:rPr lang="en-US" b="0"/>
              <a:t>SY</a:t>
            </a:r>
            <a:r>
              <a:rPr lang="en-US" b="0" baseline="0"/>
              <a:t> 15 </a:t>
            </a:r>
            <a:r>
              <a:rPr lang="en-US" b="0"/>
              <a:t>Professional Learning Events</a:t>
            </a:r>
            <a:r>
              <a:rPr lang="en-US" b="0" baseline="0"/>
              <a:t>: </a:t>
            </a:r>
            <a:endParaRPr lang="en-US" b="0"/>
          </a:p>
          <a:p>
            <a:pPr>
              <a:defRPr b="0"/>
            </a:pPr>
            <a:r>
              <a:rPr lang="en-US" b="0"/>
              <a:t>%</a:t>
            </a:r>
            <a:r>
              <a:rPr lang="en-US" b="0" baseline="0"/>
              <a:t> Highly Satisfied and Satisfied</a:t>
            </a:r>
            <a:endParaRPr lang="en-US" b="0"/>
          </a:p>
        </c:rich>
      </c:tx>
      <c:layout>
        <c:manualLayout>
          <c:xMode val="edge"/>
          <c:yMode val="edge"/>
          <c:x val="0.315248690386731"/>
          <c:y val="0.00151172747968838"/>
        </c:manualLayout>
      </c:layout>
      <c:overlay val="0"/>
    </c:title>
    <c:autoTitleDeleted val="0"/>
    <c:plotArea>
      <c:layout>
        <c:manualLayout>
          <c:layoutTarget val="inner"/>
          <c:xMode val="edge"/>
          <c:yMode val="edge"/>
          <c:x val="0.0503138715544374"/>
          <c:y val="0.189270386266094"/>
          <c:w val="0.931705492207665"/>
          <c:h val="0.415511811023622"/>
        </c:manualLayout>
      </c:layout>
      <c:barChart>
        <c:barDir val="col"/>
        <c:grouping val="clustered"/>
        <c:varyColors val="0"/>
        <c:ser>
          <c:idx val="0"/>
          <c:order val="0"/>
          <c:spPr>
            <a:solidFill>
              <a:schemeClr val="tx2">
                <a:lumMod val="40000"/>
                <a:lumOff val="60000"/>
              </a:schemeClr>
            </a:solidFill>
            <a:ln>
              <a:solidFill>
                <a:schemeClr val="tx1"/>
              </a:solidFill>
            </a:ln>
          </c:spPr>
          <c:invertIfNegative val="0"/>
          <c:dLbls>
            <c:txPr>
              <a:bodyPr/>
              <a:lstStyle/>
              <a:p>
                <a:pPr>
                  <a:defRPr sz="1300"/>
                </a:pPr>
                <a:endParaRPr lang="en-US"/>
              </a:p>
            </c:txPr>
            <c:showLegendKey val="0"/>
            <c:showVal val="1"/>
            <c:showCatName val="0"/>
            <c:showSerName val="0"/>
            <c:showPercent val="0"/>
            <c:showBubbleSize val="0"/>
            <c:showLeaderLines val="0"/>
          </c:dLbls>
          <c:cat>
            <c:strRef>
              <c:f>webinars!$A$1:$A$22</c:f>
              <c:strCache>
                <c:ptCount val="22"/>
                <c:pt idx="0">
                  <c:v>LSI</c:v>
                </c:pt>
                <c:pt idx="1">
                  <c:v>CPI </c:v>
                </c:pt>
                <c:pt idx="2">
                  <c:v>FBA/BSP </c:v>
                </c:pt>
                <c:pt idx="3">
                  <c:v>Building Better BSPs</c:v>
                </c:pt>
                <c:pt idx="4">
                  <c:v>Universal Data Days</c:v>
                </c:pt>
                <c:pt idx="5">
                  <c:v>VTPBiS Leadership Forum</c:v>
                </c:pt>
                <c:pt idx="6">
                  <c:v>VTPBiS Universal Training</c:v>
                </c:pt>
                <c:pt idx="7">
                  <c:v>VTPBiS Targeted Training</c:v>
                </c:pt>
                <c:pt idx="8">
                  <c:v>VTPBiS Intensive Training</c:v>
                </c:pt>
                <c:pt idx="9">
                  <c:v>VTPBiS Refresher Training</c:v>
                </c:pt>
                <c:pt idx="10">
                  <c:v>BEST/MTSS Summer Institute</c:v>
                </c:pt>
                <c:pt idx="11">
                  <c:v>Universal Orientation Webinar</c:v>
                </c:pt>
                <c:pt idx="12">
                  <c:v>Targeted Orientation Webinar</c:v>
                </c:pt>
                <c:pt idx="13">
                  <c:v>Intensive Orientation Webinar</c:v>
                </c:pt>
                <c:pt idx="14">
                  <c:v>Intensive/Wraparound Orientation Webinar</c:v>
                </c:pt>
                <c:pt idx="15">
                  <c:v>SWIS Data System Webinar</c:v>
                </c:pt>
                <c:pt idx="16">
                  <c:v>Rule 4500 Webinar</c:v>
                </c:pt>
                <c:pt idx="17">
                  <c:v>Understanding Trauma Webinar</c:v>
                </c:pt>
                <c:pt idx="18">
                  <c:v>SWIS-CICO Data System Webinar</c:v>
                </c:pt>
                <c:pt idx="19">
                  <c:v>Early Childhood and Social Emotional Webinar</c:v>
                </c:pt>
                <c:pt idx="20">
                  <c:v>Classroom Management Webinar</c:v>
                </c:pt>
                <c:pt idx="21">
                  <c:v>Universal Screening Webinar</c:v>
                </c:pt>
              </c:strCache>
            </c:strRef>
          </c:cat>
          <c:val>
            <c:numRef>
              <c:f>webinars!$B$1:$B$22</c:f>
              <c:numCache>
                <c:formatCode>General</c:formatCode>
                <c:ptCount val="22"/>
                <c:pt idx="0">
                  <c:v>100.0</c:v>
                </c:pt>
                <c:pt idx="1">
                  <c:v>100.0</c:v>
                </c:pt>
                <c:pt idx="2">
                  <c:v>97.0</c:v>
                </c:pt>
                <c:pt idx="3">
                  <c:v>85.0</c:v>
                </c:pt>
                <c:pt idx="4">
                  <c:v>100.0</c:v>
                </c:pt>
                <c:pt idx="5">
                  <c:v>98.0</c:v>
                </c:pt>
                <c:pt idx="6">
                  <c:v>95.0</c:v>
                </c:pt>
                <c:pt idx="7">
                  <c:v>100.0</c:v>
                </c:pt>
                <c:pt idx="8">
                  <c:v>86.0</c:v>
                </c:pt>
                <c:pt idx="9">
                  <c:v>100.0</c:v>
                </c:pt>
                <c:pt idx="10">
                  <c:v>96.0</c:v>
                </c:pt>
                <c:pt idx="11">
                  <c:v>100.0</c:v>
                </c:pt>
                <c:pt idx="12">
                  <c:v>100.0</c:v>
                </c:pt>
                <c:pt idx="13">
                  <c:v>100.0</c:v>
                </c:pt>
                <c:pt idx="14">
                  <c:v>100.0</c:v>
                </c:pt>
                <c:pt idx="15">
                  <c:v>100.0</c:v>
                </c:pt>
                <c:pt idx="16">
                  <c:v>100.0</c:v>
                </c:pt>
                <c:pt idx="17">
                  <c:v>92.0</c:v>
                </c:pt>
                <c:pt idx="18">
                  <c:v>100.0</c:v>
                </c:pt>
                <c:pt idx="19">
                  <c:v>100.0</c:v>
                </c:pt>
                <c:pt idx="20">
                  <c:v>100.0</c:v>
                </c:pt>
                <c:pt idx="21">
                  <c:v>100.0</c:v>
                </c:pt>
              </c:numCache>
            </c:numRef>
          </c:val>
        </c:ser>
        <c:dLbls>
          <c:showLegendKey val="0"/>
          <c:showVal val="0"/>
          <c:showCatName val="0"/>
          <c:showSerName val="0"/>
          <c:showPercent val="0"/>
          <c:showBubbleSize val="0"/>
        </c:dLbls>
        <c:gapWidth val="150"/>
        <c:axId val="-2113569720"/>
        <c:axId val="-2113641384"/>
      </c:barChart>
      <c:catAx>
        <c:axId val="-2113569720"/>
        <c:scaling>
          <c:orientation val="minMax"/>
        </c:scaling>
        <c:delete val="0"/>
        <c:axPos val="b"/>
        <c:majorTickMark val="none"/>
        <c:minorTickMark val="none"/>
        <c:tickLblPos val="nextTo"/>
        <c:txPr>
          <a:bodyPr/>
          <a:lstStyle/>
          <a:p>
            <a:pPr>
              <a:defRPr sz="1300"/>
            </a:pPr>
            <a:endParaRPr lang="en-US"/>
          </a:p>
        </c:txPr>
        <c:crossAx val="-2113641384"/>
        <c:crosses val="autoZero"/>
        <c:auto val="1"/>
        <c:lblAlgn val="ctr"/>
        <c:lblOffset val="100"/>
        <c:noMultiLvlLbl val="0"/>
      </c:catAx>
      <c:valAx>
        <c:axId val="-2113641384"/>
        <c:scaling>
          <c:orientation val="minMax"/>
          <c:max val="100.0"/>
          <c:min val="0.0"/>
        </c:scaling>
        <c:delete val="0"/>
        <c:axPos val="l"/>
        <c:numFmt formatCode="General" sourceLinked="1"/>
        <c:majorTickMark val="none"/>
        <c:minorTickMark val="none"/>
        <c:tickLblPos val="nextTo"/>
        <c:txPr>
          <a:bodyPr/>
          <a:lstStyle/>
          <a:p>
            <a:pPr>
              <a:defRPr sz="1200"/>
            </a:pPr>
            <a:endParaRPr lang="en-US"/>
          </a:p>
        </c:txPr>
        <c:crossAx val="-2113569720"/>
        <c:crosses val="autoZero"/>
        <c:crossBetween val="between"/>
        <c:majorUnit val="20.0"/>
      </c:valAx>
    </c:plotArea>
    <c:plotVisOnly val="1"/>
    <c:dispBlanksAs val="gap"/>
    <c:showDLblsOverMax val="0"/>
  </c:chart>
  <c:spPr>
    <a:ln>
      <a:solidFill>
        <a:schemeClr val="tx1"/>
      </a:solid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sz="2400" b="0">
                <a:latin typeface="Calibri"/>
                <a:cs typeface="Calibri"/>
              </a:defRPr>
            </a:pPr>
            <a:r>
              <a:rPr lang="en-US" sz="2400" b="0" dirty="0">
                <a:latin typeface="Calibri"/>
                <a:cs typeface="Calibri"/>
              </a:rPr>
              <a:t>Average</a:t>
            </a:r>
            <a:r>
              <a:rPr lang="en-US" sz="2400" b="0" baseline="0" dirty="0">
                <a:latin typeface="Calibri"/>
                <a:cs typeface="Calibri"/>
              </a:rPr>
              <a:t> % BoQ Score by Element</a:t>
            </a:r>
            <a:endParaRPr lang="en-US" sz="2400" b="0" dirty="0">
              <a:latin typeface="Calibri"/>
              <a:cs typeface="Calibri"/>
            </a:endParaRPr>
          </a:p>
        </c:rich>
      </c:tx>
      <c:layout/>
      <c:overlay val="0"/>
    </c:title>
    <c:autoTitleDeleted val="0"/>
    <c:plotArea>
      <c:layout/>
      <c:barChart>
        <c:barDir val="col"/>
        <c:grouping val="clustered"/>
        <c:varyColors val="0"/>
        <c:ser>
          <c:idx val="0"/>
          <c:order val="0"/>
          <c:tx>
            <c:strRef>
              <c:f>Sheet1!$A$2</c:f>
              <c:strCache>
                <c:ptCount val="1"/>
                <c:pt idx="0">
                  <c:v>SY 13</c:v>
                </c:pt>
              </c:strCache>
            </c:strRef>
          </c:tx>
          <c:invertIfNegative val="0"/>
          <c:cat>
            <c:strRef>
              <c:f>Sheet1!$B$1:$K$1</c:f>
              <c:strCache>
                <c:ptCount val="10"/>
                <c:pt idx="0">
                  <c:v>PBIS Team</c:v>
                </c:pt>
                <c:pt idx="1">
                  <c:v>Faculty Commitment</c:v>
                </c:pt>
                <c:pt idx="2">
                  <c:v>Discipline Procedures</c:v>
                </c:pt>
                <c:pt idx="3">
                  <c:v>Data Analysis</c:v>
                </c:pt>
                <c:pt idx="4">
                  <c:v>Expectations Developed</c:v>
                </c:pt>
                <c:pt idx="5">
                  <c:v>Reward Program</c:v>
                </c:pt>
                <c:pt idx="6">
                  <c:v>Lesson Plans</c:v>
                </c:pt>
                <c:pt idx="7">
                  <c:v>Implementation Plan</c:v>
                </c:pt>
                <c:pt idx="8">
                  <c:v>Classroom Plan</c:v>
                </c:pt>
                <c:pt idx="9">
                  <c:v>Evaluation</c:v>
                </c:pt>
              </c:strCache>
            </c:strRef>
          </c:cat>
          <c:val>
            <c:numRef>
              <c:f>Sheet1!$B$2:$K$2</c:f>
              <c:numCache>
                <c:formatCode>General</c:formatCode>
                <c:ptCount val="10"/>
                <c:pt idx="0">
                  <c:v>93.0</c:v>
                </c:pt>
                <c:pt idx="1">
                  <c:v>66.0</c:v>
                </c:pt>
                <c:pt idx="2">
                  <c:v>87.0</c:v>
                </c:pt>
                <c:pt idx="3">
                  <c:v>71.0</c:v>
                </c:pt>
                <c:pt idx="4">
                  <c:v>88.0</c:v>
                </c:pt>
                <c:pt idx="5">
                  <c:v>70.0</c:v>
                </c:pt>
                <c:pt idx="6">
                  <c:v>73.0</c:v>
                </c:pt>
                <c:pt idx="7">
                  <c:v>68.0</c:v>
                </c:pt>
                <c:pt idx="8">
                  <c:v>76.0</c:v>
                </c:pt>
                <c:pt idx="9">
                  <c:v>78.0</c:v>
                </c:pt>
              </c:numCache>
            </c:numRef>
          </c:val>
        </c:ser>
        <c:ser>
          <c:idx val="1"/>
          <c:order val="1"/>
          <c:tx>
            <c:strRef>
              <c:f>Sheet1!$A$3</c:f>
              <c:strCache>
                <c:ptCount val="1"/>
                <c:pt idx="0">
                  <c:v>SY 14</c:v>
                </c:pt>
              </c:strCache>
            </c:strRef>
          </c:tx>
          <c:invertIfNegative val="0"/>
          <c:cat>
            <c:strRef>
              <c:f>Sheet1!$B$1:$K$1</c:f>
              <c:strCache>
                <c:ptCount val="10"/>
                <c:pt idx="0">
                  <c:v>PBIS Team</c:v>
                </c:pt>
                <c:pt idx="1">
                  <c:v>Faculty Commitment</c:v>
                </c:pt>
                <c:pt idx="2">
                  <c:v>Discipline Procedures</c:v>
                </c:pt>
                <c:pt idx="3">
                  <c:v>Data Analysis</c:v>
                </c:pt>
                <c:pt idx="4">
                  <c:v>Expectations Developed</c:v>
                </c:pt>
                <c:pt idx="5">
                  <c:v>Reward Program</c:v>
                </c:pt>
                <c:pt idx="6">
                  <c:v>Lesson Plans</c:v>
                </c:pt>
                <c:pt idx="7">
                  <c:v>Implementation Plan</c:v>
                </c:pt>
                <c:pt idx="8">
                  <c:v>Classroom Plan</c:v>
                </c:pt>
                <c:pt idx="9">
                  <c:v>Evaluation</c:v>
                </c:pt>
              </c:strCache>
            </c:strRef>
          </c:cat>
          <c:val>
            <c:numRef>
              <c:f>Sheet1!$B$3:$K$3</c:f>
              <c:numCache>
                <c:formatCode>General</c:formatCode>
                <c:ptCount val="10"/>
                <c:pt idx="0">
                  <c:v>86.0</c:v>
                </c:pt>
                <c:pt idx="1">
                  <c:v>61.0</c:v>
                </c:pt>
                <c:pt idx="2">
                  <c:v>88.0</c:v>
                </c:pt>
                <c:pt idx="3">
                  <c:v>72.0</c:v>
                </c:pt>
                <c:pt idx="4">
                  <c:v>91.0</c:v>
                </c:pt>
                <c:pt idx="5">
                  <c:v>74.0</c:v>
                </c:pt>
                <c:pt idx="6">
                  <c:v>68.0</c:v>
                </c:pt>
                <c:pt idx="7">
                  <c:v>69.0</c:v>
                </c:pt>
                <c:pt idx="8">
                  <c:v>83.0</c:v>
                </c:pt>
                <c:pt idx="9">
                  <c:v>81.0</c:v>
                </c:pt>
              </c:numCache>
            </c:numRef>
          </c:val>
        </c:ser>
        <c:ser>
          <c:idx val="2"/>
          <c:order val="2"/>
          <c:tx>
            <c:strRef>
              <c:f>Sheet1!$A$4</c:f>
              <c:strCache>
                <c:ptCount val="1"/>
                <c:pt idx="0">
                  <c:v>SY 15</c:v>
                </c:pt>
              </c:strCache>
            </c:strRef>
          </c:tx>
          <c:invertIfNegative val="0"/>
          <c:cat>
            <c:strRef>
              <c:f>Sheet1!$B$1:$K$1</c:f>
              <c:strCache>
                <c:ptCount val="10"/>
                <c:pt idx="0">
                  <c:v>PBIS Team</c:v>
                </c:pt>
                <c:pt idx="1">
                  <c:v>Faculty Commitment</c:v>
                </c:pt>
                <c:pt idx="2">
                  <c:v>Discipline Procedures</c:v>
                </c:pt>
                <c:pt idx="3">
                  <c:v>Data Analysis</c:v>
                </c:pt>
                <c:pt idx="4">
                  <c:v>Expectations Developed</c:v>
                </c:pt>
                <c:pt idx="5">
                  <c:v>Reward Program</c:v>
                </c:pt>
                <c:pt idx="6">
                  <c:v>Lesson Plans</c:v>
                </c:pt>
                <c:pt idx="7">
                  <c:v>Implementation Plan</c:v>
                </c:pt>
                <c:pt idx="8">
                  <c:v>Classroom Plan</c:v>
                </c:pt>
                <c:pt idx="9">
                  <c:v>Evaluation</c:v>
                </c:pt>
              </c:strCache>
            </c:strRef>
          </c:cat>
          <c:val>
            <c:numRef>
              <c:f>Sheet1!$B$4:$K$4</c:f>
              <c:numCache>
                <c:formatCode>General</c:formatCode>
                <c:ptCount val="10"/>
                <c:pt idx="0">
                  <c:v>89.0</c:v>
                </c:pt>
                <c:pt idx="1">
                  <c:v>66.0</c:v>
                </c:pt>
                <c:pt idx="2">
                  <c:v>90.0</c:v>
                </c:pt>
                <c:pt idx="3">
                  <c:v>75.0</c:v>
                </c:pt>
                <c:pt idx="4">
                  <c:v>92.0</c:v>
                </c:pt>
                <c:pt idx="5">
                  <c:v>78.0</c:v>
                </c:pt>
                <c:pt idx="6">
                  <c:v>73.0</c:v>
                </c:pt>
                <c:pt idx="7">
                  <c:v>70.0</c:v>
                </c:pt>
                <c:pt idx="8">
                  <c:v>86.0</c:v>
                </c:pt>
                <c:pt idx="9">
                  <c:v>82.0</c:v>
                </c:pt>
              </c:numCache>
            </c:numRef>
          </c:val>
        </c:ser>
        <c:dLbls>
          <c:showLegendKey val="0"/>
          <c:showVal val="1"/>
          <c:showCatName val="0"/>
          <c:showSerName val="0"/>
          <c:showPercent val="0"/>
          <c:showBubbleSize val="0"/>
        </c:dLbls>
        <c:gapWidth val="150"/>
        <c:overlap val="-25"/>
        <c:axId val="2098324984"/>
        <c:axId val="2098994968"/>
      </c:barChart>
      <c:catAx>
        <c:axId val="2098324984"/>
        <c:scaling>
          <c:orientation val="minMax"/>
        </c:scaling>
        <c:delete val="0"/>
        <c:axPos val="b"/>
        <c:majorTickMark val="none"/>
        <c:minorTickMark val="none"/>
        <c:tickLblPos val="nextTo"/>
        <c:txPr>
          <a:bodyPr/>
          <a:lstStyle/>
          <a:p>
            <a:pPr>
              <a:defRPr sz="1400"/>
            </a:pPr>
            <a:endParaRPr lang="en-US"/>
          </a:p>
        </c:txPr>
        <c:crossAx val="2098994968"/>
        <c:crosses val="autoZero"/>
        <c:auto val="1"/>
        <c:lblAlgn val="ctr"/>
        <c:lblOffset val="100"/>
        <c:noMultiLvlLbl val="0"/>
      </c:catAx>
      <c:valAx>
        <c:axId val="2098994968"/>
        <c:scaling>
          <c:orientation val="minMax"/>
        </c:scaling>
        <c:delete val="1"/>
        <c:axPos val="l"/>
        <c:numFmt formatCode="General" sourceLinked="1"/>
        <c:majorTickMark val="none"/>
        <c:minorTickMark val="none"/>
        <c:tickLblPos val="nextTo"/>
        <c:crossAx val="2098324984"/>
        <c:crosses val="autoZero"/>
        <c:crossBetween val="between"/>
        <c:majorUnit val="20.0"/>
      </c:valAx>
    </c:plotArea>
    <c:legend>
      <c:legendPos val="t"/>
      <c:layout>
        <c:manualLayout>
          <c:xMode val="edge"/>
          <c:yMode val="edge"/>
          <c:x val="0.224396783986246"/>
          <c:y val="0.137674107012826"/>
          <c:w val="0.521552491276317"/>
          <c:h val="0.0747966978987962"/>
        </c:manualLayout>
      </c:layout>
      <c:overlay val="0"/>
      <c:txPr>
        <a:bodyPr/>
        <a:lstStyle/>
        <a:p>
          <a:pPr>
            <a:defRPr sz="2000">
              <a:latin typeface="Calibri"/>
              <a:cs typeface="Calibri"/>
            </a:defRPr>
          </a:pPr>
          <a:endParaRPr lang="en-US"/>
        </a:p>
      </c:txPr>
    </c:legend>
    <c:plotVisOnly val="1"/>
    <c:dispBlanksAs val="gap"/>
    <c:showDLblsOverMax val="0"/>
  </c:chart>
  <c:spPr>
    <a:ln w="9525" cmpd="sng">
      <a:solidFill>
        <a:schemeClr val="tx1"/>
      </a:solid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sz="2400">
                <a:latin typeface="Calibri"/>
                <a:cs typeface="Calibri"/>
              </a:defRPr>
            </a:pPr>
            <a:r>
              <a:rPr lang="en-US" sz="2400" b="0">
                <a:latin typeface="Calibri"/>
                <a:cs typeface="Calibri"/>
              </a:rPr>
              <a:t>Average</a:t>
            </a:r>
            <a:r>
              <a:rPr lang="en-US" sz="2400" b="0" baseline="0">
                <a:latin typeface="Calibri"/>
                <a:cs typeface="Calibri"/>
              </a:rPr>
              <a:t> ODR/100 Students/Day by Grade</a:t>
            </a:r>
            <a:endParaRPr lang="en-US" sz="2400" b="0">
              <a:latin typeface="Calibri"/>
              <a:cs typeface="Calibri"/>
            </a:endParaRPr>
          </a:p>
        </c:rich>
      </c:tx>
      <c:layout/>
      <c:overlay val="0"/>
    </c:title>
    <c:autoTitleDeleted val="0"/>
    <c:plotArea>
      <c:layout>
        <c:manualLayout>
          <c:layoutTarget val="inner"/>
          <c:xMode val="edge"/>
          <c:yMode val="edge"/>
          <c:x val="0.0210640012646056"/>
          <c:y val="0.229051710135867"/>
          <c:w val="0.957871997470789"/>
          <c:h val="0.580474106064877"/>
        </c:manualLayout>
      </c:layout>
      <c:barChart>
        <c:barDir val="col"/>
        <c:grouping val="clustered"/>
        <c:varyColors val="0"/>
        <c:ser>
          <c:idx val="0"/>
          <c:order val="0"/>
          <c:tx>
            <c:strRef>
              <c:f>'NEW Graph'!$C$2</c:f>
              <c:strCache>
                <c:ptCount val="1"/>
                <c:pt idx="0">
                  <c:v>SY 12</c:v>
                </c:pt>
              </c:strCache>
            </c:strRef>
          </c:tx>
          <c:spPr>
            <a:solidFill>
              <a:schemeClr val="tx2">
                <a:lumMod val="40000"/>
                <a:lumOff val="60000"/>
              </a:schemeClr>
            </a:solidFill>
            <a:ln>
              <a:solidFill>
                <a:schemeClr val="tx1"/>
              </a:solidFill>
            </a:ln>
          </c:spPr>
          <c:invertIfNegative val="0"/>
          <c:dLbls>
            <c:txPr>
              <a:bodyPr/>
              <a:lstStyle/>
              <a:p>
                <a:pPr>
                  <a:defRPr sz="1300"/>
                </a:pPr>
                <a:endParaRPr lang="en-US"/>
              </a:p>
            </c:txPr>
            <c:showLegendKey val="0"/>
            <c:showVal val="1"/>
            <c:showCatName val="0"/>
            <c:showSerName val="0"/>
            <c:showPercent val="0"/>
            <c:showBubbleSize val="0"/>
            <c:showLeaderLines val="0"/>
          </c:dLbls>
          <c:cat>
            <c:strRef>
              <c:f>'NEW Graph'!$B$3:$B$7</c:f>
              <c:strCache>
                <c:ptCount val="5"/>
                <c:pt idx="0">
                  <c:v>Elementary</c:v>
                </c:pt>
                <c:pt idx="1">
                  <c:v>Middle</c:v>
                </c:pt>
                <c:pt idx="2">
                  <c:v>PreK-8</c:v>
                </c:pt>
                <c:pt idx="3">
                  <c:v>High</c:v>
                </c:pt>
                <c:pt idx="4">
                  <c:v>PreK-12</c:v>
                </c:pt>
              </c:strCache>
            </c:strRef>
          </c:cat>
          <c:val>
            <c:numRef>
              <c:f>'NEW Graph'!$C$3:$C$7</c:f>
              <c:numCache>
                <c:formatCode>0.0</c:formatCode>
                <c:ptCount val="5"/>
                <c:pt idx="0">
                  <c:v>1.5</c:v>
                </c:pt>
                <c:pt idx="1">
                  <c:v>0.8</c:v>
                </c:pt>
                <c:pt idx="2">
                  <c:v>0.7</c:v>
                </c:pt>
                <c:pt idx="3">
                  <c:v>0.6</c:v>
                </c:pt>
                <c:pt idx="4">
                  <c:v>0.9</c:v>
                </c:pt>
              </c:numCache>
            </c:numRef>
          </c:val>
        </c:ser>
        <c:ser>
          <c:idx val="1"/>
          <c:order val="1"/>
          <c:tx>
            <c:strRef>
              <c:f>'NEW Graph'!$D$2</c:f>
              <c:strCache>
                <c:ptCount val="1"/>
                <c:pt idx="0">
                  <c:v>SY 13</c:v>
                </c:pt>
              </c:strCache>
            </c:strRef>
          </c:tx>
          <c:spPr>
            <a:solidFill>
              <a:srgbClr val="FF0000"/>
            </a:solidFill>
            <a:ln>
              <a:solidFill>
                <a:schemeClr val="tx1"/>
              </a:solidFill>
            </a:ln>
          </c:spPr>
          <c:invertIfNegative val="0"/>
          <c:dLbls>
            <c:txPr>
              <a:bodyPr/>
              <a:lstStyle/>
              <a:p>
                <a:pPr>
                  <a:defRPr sz="1300"/>
                </a:pPr>
                <a:endParaRPr lang="en-US"/>
              </a:p>
            </c:txPr>
            <c:showLegendKey val="0"/>
            <c:showVal val="1"/>
            <c:showCatName val="0"/>
            <c:showSerName val="0"/>
            <c:showPercent val="0"/>
            <c:showBubbleSize val="0"/>
            <c:showLeaderLines val="0"/>
          </c:dLbls>
          <c:cat>
            <c:strRef>
              <c:f>'NEW Graph'!$B$3:$B$7</c:f>
              <c:strCache>
                <c:ptCount val="5"/>
                <c:pt idx="0">
                  <c:v>Elementary</c:v>
                </c:pt>
                <c:pt idx="1">
                  <c:v>Middle</c:v>
                </c:pt>
                <c:pt idx="2">
                  <c:v>PreK-8</c:v>
                </c:pt>
                <c:pt idx="3">
                  <c:v>High</c:v>
                </c:pt>
                <c:pt idx="4">
                  <c:v>PreK-12</c:v>
                </c:pt>
              </c:strCache>
            </c:strRef>
          </c:cat>
          <c:val>
            <c:numRef>
              <c:f>'NEW Graph'!$D$3:$D$7</c:f>
              <c:numCache>
                <c:formatCode>0.0</c:formatCode>
                <c:ptCount val="5"/>
                <c:pt idx="0">
                  <c:v>0.8</c:v>
                </c:pt>
                <c:pt idx="1">
                  <c:v>0.7</c:v>
                </c:pt>
                <c:pt idx="2">
                  <c:v>0.7</c:v>
                </c:pt>
                <c:pt idx="3">
                  <c:v>0.8</c:v>
                </c:pt>
                <c:pt idx="4">
                  <c:v>0.8</c:v>
                </c:pt>
              </c:numCache>
            </c:numRef>
          </c:val>
        </c:ser>
        <c:ser>
          <c:idx val="2"/>
          <c:order val="2"/>
          <c:tx>
            <c:strRef>
              <c:f>'NEW Graph'!$E$2</c:f>
              <c:strCache>
                <c:ptCount val="1"/>
                <c:pt idx="0">
                  <c:v>SY 14</c:v>
                </c:pt>
              </c:strCache>
            </c:strRef>
          </c:tx>
          <c:spPr>
            <a:solidFill>
              <a:srgbClr val="005E00"/>
            </a:solidFill>
            <a:ln>
              <a:solidFill>
                <a:schemeClr val="tx1"/>
              </a:solidFill>
            </a:ln>
          </c:spPr>
          <c:invertIfNegative val="0"/>
          <c:dLbls>
            <c:txPr>
              <a:bodyPr/>
              <a:lstStyle/>
              <a:p>
                <a:pPr>
                  <a:defRPr sz="1300"/>
                </a:pPr>
                <a:endParaRPr lang="en-US"/>
              </a:p>
            </c:txPr>
            <c:showLegendKey val="0"/>
            <c:showVal val="1"/>
            <c:showCatName val="0"/>
            <c:showSerName val="0"/>
            <c:showPercent val="0"/>
            <c:showBubbleSize val="0"/>
            <c:showLeaderLines val="0"/>
          </c:dLbls>
          <c:cat>
            <c:strRef>
              <c:f>'NEW Graph'!$B$3:$B$7</c:f>
              <c:strCache>
                <c:ptCount val="5"/>
                <c:pt idx="0">
                  <c:v>Elementary</c:v>
                </c:pt>
                <c:pt idx="1">
                  <c:v>Middle</c:v>
                </c:pt>
                <c:pt idx="2">
                  <c:v>PreK-8</c:v>
                </c:pt>
                <c:pt idx="3">
                  <c:v>High</c:v>
                </c:pt>
                <c:pt idx="4">
                  <c:v>PreK-12</c:v>
                </c:pt>
              </c:strCache>
            </c:strRef>
          </c:cat>
          <c:val>
            <c:numRef>
              <c:f>'NEW Graph'!$E$3:$E$7</c:f>
              <c:numCache>
                <c:formatCode>0.0</c:formatCode>
                <c:ptCount val="5"/>
                <c:pt idx="0">
                  <c:v>0.7</c:v>
                </c:pt>
                <c:pt idx="1">
                  <c:v>0.9</c:v>
                </c:pt>
                <c:pt idx="2">
                  <c:v>0.6</c:v>
                </c:pt>
                <c:pt idx="3">
                  <c:v>0.5</c:v>
                </c:pt>
                <c:pt idx="4">
                  <c:v>0.5</c:v>
                </c:pt>
              </c:numCache>
            </c:numRef>
          </c:val>
        </c:ser>
        <c:ser>
          <c:idx val="3"/>
          <c:order val="3"/>
          <c:tx>
            <c:strRef>
              <c:f>'NEW Graph'!$F$2</c:f>
              <c:strCache>
                <c:ptCount val="1"/>
                <c:pt idx="0">
                  <c:v>SY 15</c:v>
                </c:pt>
              </c:strCache>
            </c:strRef>
          </c:tx>
          <c:spPr>
            <a:solidFill>
              <a:schemeClr val="accent1">
                <a:lumMod val="60000"/>
                <a:lumOff val="40000"/>
              </a:schemeClr>
            </a:solidFill>
            <a:ln>
              <a:solidFill>
                <a:schemeClr val="tx1"/>
              </a:solidFill>
            </a:ln>
          </c:spPr>
          <c:invertIfNegative val="0"/>
          <c:dLbls>
            <c:txPr>
              <a:bodyPr/>
              <a:lstStyle/>
              <a:p>
                <a:pPr>
                  <a:defRPr sz="1300"/>
                </a:pPr>
                <a:endParaRPr lang="en-US"/>
              </a:p>
            </c:txPr>
            <c:showLegendKey val="0"/>
            <c:showVal val="1"/>
            <c:showCatName val="0"/>
            <c:showSerName val="0"/>
            <c:showPercent val="0"/>
            <c:showBubbleSize val="0"/>
            <c:showLeaderLines val="0"/>
          </c:dLbls>
          <c:cat>
            <c:strRef>
              <c:f>'NEW Graph'!$B$3:$B$7</c:f>
              <c:strCache>
                <c:ptCount val="5"/>
                <c:pt idx="0">
                  <c:v>Elementary</c:v>
                </c:pt>
                <c:pt idx="1">
                  <c:v>Middle</c:v>
                </c:pt>
                <c:pt idx="2">
                  <c:v>PreK-8</c:v>
                </c:pt>
                <c:pt idx="3">
                  <c:v>High</c:v>
                </c:pt>
                <c:pt idx="4">
                  <c:v>PreK-12</c:v>
                </c:pt>
              </c:strCache>
            </c:strRef>
          </c:cat>
          <c:val>
            <c:numRef>
              <c:f>'NEW Graph'!$F$3:$F$7</c:f>
              <c:numCache>
                <c:formatCode>0.0</c:formatCode>
                <c:ptCount val="5"/>
                <c:pt idx="0">
                  <c:v>0.8</c:v>
                </c:pt>
                <c:pt idx="1">
                  <c:v>0.7</c:v>
                </c:pt>
                <c:pt idx="2">
                  <c:v>0.6</c:v>
                </c:pt>
                <c:pt idx="3">
                  <c:v>0.4</c:v>
                </c:pt>
                <c:pt idx="4">
                  <c:v>0.3</c:v>
                </c:pt>
              </c:numCache>
            </c:numRef>
          </c:val>
        </c:ser>
        <c:dLbls>
          <c:showLegendKey val="0"/>
          <c:showVal val="1"/>
          <c:showCatName val="0"/>
          <c:showSerName val="0"/>
          <c:showPercent val="0"/>
          <c:showBubbleSize val="0"/>
        </c:dLbls>
        <c:gapWidth val="150"/>
        <c:axId val="2098870488"/>
        <c:axId val="2098873384"/>
      </c:barChart>
      <c:catAx>
        <c:axId val="2098870488"/>
        <c:scaling>
          <c:orientation val="minMax"/>
        </c:scaling>
        <c:delete val="0"/>
        <c:axPos val="b"/>
        <c:majorTickMark val="none"/>
        <c:minorTickMark val="none"/>
        <c:tickLblPos val="nextTo"/>
        <c:txPr>
          <a:bodyPr/>
          <a:lstStyle/>
          <a:p>
            <a:pPr>
              <a:defRPr sz="1600"/>
            </a:pPr>
            <a:endParaRPr lang="en-US"/>
          </a:p>
        </c:txPr>
        <c:crossAx val="2098873384"/>
        <c:crosses val="autoZero"/>
        <c:auto val="1"/>
        <c:lblAlgn val="ctr"/>
        <c:lblOffset val="100"/>
        <c:noMultiLvlLbl val="0"/>
      </c:catAx>
      <c:valAx>
        <c:axId val="2098873384"/>
        <c:scaling>
          <c:orientation val="minMax"/>
        </c:scaling>
        <c:delete val="1"/>
        <c:axPos val="l"/>
        <c:numFmt formatCode="0.0" sourceLinked="1"/>
        <c:majorTickMark val="out"/>
        <c:minorTickMark val="none"/>
        <c:tickLblPos val="nextTo"/>
        <c:crossAx val="2098870488"/>
        <c:crosses val="autoZero"/>
        <c:crossBetween val="between"/>
      </c:valAx>
    </c:plotArea>
    <c:legend>
      <c:legendPos val="t"/>
      <c:layout>
        <c:manualLayout>
          <c:xMode val="edge"/>
          <c:yMode val="edge"/>
          <c:x val="0.173001793693481"/>
          <c:y val="0.198820196700707"/>
          <c:w val="0.634019803733521"/>
          <c:h val="0.0672519126598537"/>
        </c:manualLayout>
      </c:layout>
      <c:overlay val="0"/>
      <c:txPr>
        <a:bodyPr/>
        <a:lstStyle/>
        <a:p>
          <a:pPr>
            <a:defRPr sz="2000">
              <a:latin typeface="Calibri"/>
              <a:cs typeface="Calibri"/>
            </a:defRPr>
          </a:pPr>
          <a:endParaRPr lang="en-US"/>
        </a:p>
      </c:txPr>
    </c:legend>
    <c:plotVisOnly val="1"/>
    <c:dispBlanksAs val="gap"/>
    <c:showDLblsOverMax val="0"/>
  </c:chart>
  <c:spPr>
    <a:ln>
      <a:solidFill>
        <a:schemeClr val="tx1"/>
      </a:solid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sz="2400">
                <a:latin typeface="Calibri"/>
                <a:cs typeface="Calibri"/>
              </a:defRPr>
            </a:pPr>
            <a:r>
              <a:rPr lang="en-US" sz="2400" b="0">
                <a:latin typeface="Calibri"/>
                <a:cs typeface="Calibri"/>
              </a:rPr>
              <a:t>% of Schools Sustaining PBIS -</a:t>
            </a:r>
            <a:r>
              <a:rPr lang="en-US" sz="2400" b="0" baseline="0">
                <a:latin typeface="Calibri"/>
                <a:cs typeface="Calibri"/>
              </a:rPr>
              <a:t>SY 15</a:t>
            </a:r>
            <a:endParaRPr lang="en-US" sz="2400" b="0">
              <a:latin typeface="Calibri"/>
              <a:cs typeface="Calibri"/>
            </a:endParaRPr>
          </a:p>
        </c:rich>
      </c:tx>
      <c:layout>
        <c:manualLayout>
          <c:xMode val="edge"/>
          <c:yMode val="edge"/>
          <c:x val="0.223831534947021"/>
          <c:y val="0.0333880719329068"/>
        </c:manualLayout>
      </c:layout>
      <c:overlay val="0"/>
    </c:title>
    <c:autoTitleDeleted val="0"/>
    <c:plotArea>
      <c:layout>
        <c:manualLayout>
          <c:layoutTarget val="inner"/>
          <c:xMode val="edge"/>
          <c:yMode val="edge"/>
          <c:x val="0.321975706525056"/>
          <c:y val="0.197294744667364"/>
          <c:w val="0.378696331563206"/>
          <c:h val="0.633890399437321"/>
        </c:manualLayout>
      </c:layout>
      <c:pieChart>
        <c:varyColors val="1"/>
        <c:ser>
          <c:idx val="0"/>
          <c:order val="0"/>
          <c:spPr>
            <a:solidFill>
              <a:schemeClr val="tx2">
                <a:lumMod val="60000"/>
                <a:lumOff val="40000"/>
              </a:schemeClr>
            </a:solidFill>
            <a:ln>
              <a:solidFill>
                <a:schemeClr val="tx1"/>
              </a:solidFill>
            </a:ln>
          </c:spPr>
          <c:dPt>
            <c:idx val="0"/>
            <c:bubble3D val="0"/>
            <c:spPr>
              <a:solidFill>
                <a:srgbClr val="3366FF"/>
              </a:solidFill>
              <a:ln>
                <a:solidFill>
                  <a:schemeClr val="tx1"/>
                </a:solidFill>
              </a:ln>
            </c:spPr>
          </c:dPt>
          <c:dPt>
            <c:idx val="1"/>
            <c:bubble3D val="0"/>
            <c:spPr>
              <a:solidFill>
                <a:srgbClr val="FF0000"/>
              </a:solidFill>
              <a:ln>
                <a:solidFill>
                  <a:schemeClr val="tx1"/>
                </a:solidFill>
              </a:ln>
            </c:spPr>
          </c:dPt>
          <c:dLbls>
            <c:dLbl>
              <c:idx val="1"/>
              <c:layout>
                <c:manualLayout>
                  <c:x val="0.00761361872019524"/>
                  <c:y val="0.00794971070605121"/>
                </c:manualLayout>
              </c:layout>
              <c:showLegendKey val="0"/>
              <c:showVal val="0"/>
              <c:showCatName val="0"/>
              <c:showSerName val="0"/>
              <c:showPercent val="1"/>
              <c:showBubbleSize val="0"/>
            </c:dLbl>
            <c:txPr>
              <a:bodyPr/>
              <a:lstStyle/>
              <a:p>
                <a:pPr>
                  <a:defRPr sz="1800"/>
                </a:pPr>
                <a:endParaRPr lang="en-US"/>
              </a:p>
            </c:txPr>
            <c:showLegendKey val="0"/>
            <c:showVal val="0"/>
            <c:showCatName val="0"/>
            <c:showSerName val="0"/>
            <c:showPercent val="1"/>
            <c:showBubbleSize val="0"/>
            <c:showLeaderLines val="1"/>
          </c:dLbls>
          <c:cat>
            <c:strRef>
              <c:f>Sheet1!$A$2:$A$3</c:f>
              <c:strCache>
                <c:ptCount val="2"/>
                <c:pt idx="0">
                  <c:v>% Sustaining PBIS</c:v>
                </c:pt>
                <c:pt idx="1">
                  <c:v>% Not Sustaining PBIS</c:v>
                </c:pt>
              </c:strCache>
            </c:strRef>
          </c:cat>
          <c:val>
            <c:numRef>
              <c:f>Sheet1!$B$2:$B$3</c:f>
              <c:numCache>
                <c:formatCode>0%</c:formatCode>
                <c:ptCount val="2"/>
                <c:pt idx="0">
                  <c:v>0.97</c:v>
                </c:pt>
                <c:pt idx="1">
                  <c:v>0.03</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171155588109626"/>
          <c:y val="0.805664754152964"/>
          <c:w val="0.754853237095363"/>
          <c:h val="0.146818926639695"/>
        </c:manualLayout>
      </c:layout>
      <c:overlay val="0"/>
      <c:txPr>
        <a:bodyPr/>
        <a:lstStyle/>
        <a:p>
          <a:pPr>
            <a:defRPr sz="1600"/>
          </a:pPr>
          <a:endParaRPr lang="en-US"/>
        </a:p>
      </c:txPr>
    </c:legend>
    <c:plotVisOnly val="1"/>
    <c:dispBlanksAs val="gap"/>
    <c:showDLblsOverMax val="0"/>
  </c:chart>
  <c:spPr>
    <a:ln>
      <a:solidFill>
        <a:schemeClr val="tx1"/>
      </a:solidFill>
    </a:ln>
  </c:sp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C36C95-AD22-C846-9190-D10A5FF45F74}" type="doc">
      <dgm:prSet loTypeId="urn:microsoft.com/office/officeart/2005/8/layout/radial1" loCatId="" qsTypeId="urn:microsoft.com/office/officeart/2005/8/quickstyle/simple4" qsCatId="simple" csTypeId="urn:microsoft.com/office/officeart/2005/8/colors/accent1_2" csCatId="accent1" phldr="1"/>
      <dgm:spPr/>
      <dgm:t>
        <a:bodyPr/>
        <a:lstStyle/>
        <a:p>
          <a:endParaRPr lang="en-US"/>
        </a:p>
      </dgm:t>
    </dgm:pt>
    <dgm:pt modelId="{7BA54EFB-489C-8046-975D-51B2DDB5CD34}">
      <dgm:prSet phldrT="[Text]"/>
      <dgm:spPr>
        <a:solidFill>
          <a:schemeClr val="bg1">
            <a:lumMod val="65000"/>
          </a:schemeClr>
        </a:solidFill>
        <a:ln>
          <a:solidFill>
            <a:schemeClr val="tx1"/>
          </a:solidFill>
        </a:ln>
      </dgm:spPr>
      <dgm:t>
        <a:bodyPr/>
        <a:lstStyle/>
        <a:p>
          <a:r>
            <a:rPr lang="en-US" dirty="0" smtClean="0"/>
            <a:t>Coaching Function</a:t>
          </a:r>
          <a:endParaRPr lang="en-US" dirty="0"/>
        </a:p>
      </dgm:t>
    </dgm:pt>
    <dgm:pt modelId="{EDC6B654-E9AD-224C-AC22-B53153DDCAB7}" type="parTrans" cxnId="{83DFBC2D-9FF3-254D-925E-1F81048F7321}">
      <dgm:prSet/>
      <dgm:spPr/>
      <dgm:t>
        <a:bodyPr/>
        <a:lstStyle/>
        <a:p>
          <a:endParaRPr lang="en-US"/>
        </a:p>
      </dgm:t>
    </dgm:pt>
    <dgm:pt modelId="{B315CE26-35CF-714E-85F7-13A24FC1B00D}" type="sibTrans" cxnId="{83DFBC2D-9FF3-254D-925E-1F81048F7321}">
      <dgm:prSet/>
      <dgm:spPr/>
      <dgm:t>
        <a:bodyPr/>
        <a:lstStyle/>
        <a:p>
          <a:endParaRPr lang="en-US"/>
        </a:p>
      </dgm:t>
    </dgm:pt>
    <dgm:pt modelId="{64BE33CE-E632-5246-9620-0EC5B8C13F74}">
      <dgm:prSet phldrT="[Text]" custT="1"/>
      <dgm:spPr>
        <a:solidFill>
          <a:schemeClr val="accent6"/>
        </a:solidFill>
        <a:ln>
          <a:solidFill>
            <a:schemeClr val="tx1"/>
          </a:solidFill>
        </a:ln>
      </dgm:spPr>
      <dgm:t>
        <a:bodyPr/>
        <a:lstStyle/>
        <a:p>
          <a:r>
            <a:rPr lang="en-US" sz="2800" dirty="0" smtClean="0"/>
            <a:t>Facilitator</a:t>
          </a:r>
          <a:endParaRPr lang="en-US" sz="2800" dirty="0"/>
        </a:p>
      </dgm:t>
    </dgm:pt>
    <dgm:pt modelId="{6CC2F33F-CDFA-744F-9354-310655F068BB}" type="parTrans" cxnId="{FA472497-9646-6348-B06F-E56878F92E0A}">
      <dgm:prSet/>
      <dgm:spPr/>
      <dgm:t>
        <a:bodyPr/>
        <a:lstStyle/>
        <a:p>
          <a:endParaRPr lang="en-US"/>
        </a:p>
      </dgm:t>
    </dgm:pt>
    <dgm:pt modelId="{37A12D0D-9EA5-8245-92C4-F49BE90E490A}" type="sibTrans" cxnId="{FA472497-9646-6348-B06F-E56878F92E0A}">
      <dgm:prSet/>
      <dgm:spPr/>
      <dgm:t>
        <a:bodyPr/>
        <a:lstStyle/>
        <a:p>
          <a:endParaRPr lang="en-US"/>
        </a:p>
      </dgm:t>
    </dgm:pt>
    <dgm:pt modelId="{DB49C92C-852D-4B42-BEF6-57153F2A3E52}">
      <dgm:prSet phldrT="[Text]" custT="1"/>
      <dgm:spPr>
        <a:solidFill>
          <a:schemeClr val="accent3"/>
        </a:solidFill>
        <a:ln>
          <a:solidFill>
            <a:schemeClr val="tx1"/>
          </a:solidFill>
        </a:ln>
      </dgm:spPr>
      <dgm:t>
        <a:bodyPr/>
        <a:lstStyle/>
        <a:p>
          <a:r>
            <a:rPr lang="en-US" sz="2800" dirty="0" smtClean="0"/>
            <a:t>Share Content Knowledge</a:t>
          </a:r>
          <a:endParaRPr lang="en-US" sz="2800" dirty="0"/>
        </a:p>
      </dgm:t>
    </dgm:pt>
    <dgm:pt modelId="{CB21C46F-7E37-9840-99B5-14F5772C58F9}" type="parTrans" cxnId="{696478CA-8AD2-374C-A817-EFB0D805CE63}">
      <dgm:prSet/>
      <dgm:spPr/>
      <dgm:t>
        <a:bodyPr/>
        <a:lstStyle/>
        <a:p>
          <a:endParaRPr lang="en-US"/>
        </a:p>
      </dgm:t>
    </dgm:pt>
    <dgm:pt modelId="{562E3A4C-0751-C345-9F50-13E2121C70BF}" type="sibTrans" cxnId="{696478CA-8AD2-374C-A817-EFB0D805CE63}">
      <dgm:prSet/>
      <dgm:spPr/>
      <dgm:t>
        <a:bodyPr/>
        <a:lstStyle/>
        <a:p>
          <a:endParaRPr lang="en-US"/>
        </a:p>
      </dgm:t>
    </dgm:pt>
    <dgm:pt modelId="{162FAB9B-1D2F-2D44-8B89-31C7F0C84E2A}">
      <dgm:prSet phldrT="[Text]" custT="1"/>
      <dgm:spPr>
        <a:solidFill>
          <a:schemeClr val="tx2"/>
        </a:solidFill>
        <a:ln>
          <a:solidFill>
            <a:schemeClr val="tx1"/>
          </a:solidFill>
        </a:ln>
      </dgm:spPr>
      <dgm:t>
        <a:bodyPr/>
        <a:lstStyle/>
        <a:p>
          <a:r>
            <a:rPr lang="en-US" sz="2800" dirty="0" smtClean="0"/>
            <a:t>Communicator</a:t>
          </a:r>
          <a:endParaRPr lang="en-US" sz="2800" dirty="0"/>
        </a:p>
      </dgm:t>
    </dgm:pt>
    <dgm:pt modelId="{295D402D-EF2D-2948-8C34-29F5EB6F6E91}" type="parTrans" cxnId="{F3CB15E3-CBB5-964E-9F72-0973FE1EF3C0}">
      <dgm:prSet/>
      <dgm:spPr/>
      <dgm:t>
        <a:bodyPr/>
        <a:lstStyle/>
        <a:p>
          <a:endParaRPr lang="en-US"/>
        </a:p>
      </dgm:t>
    </dgm:pt>
    <dgm:pt modelId="{B5A346C6-6F1B-AE40-83B0-5BC791969237}" type="sibTrans" cxnId="{F3CB15E3-CBB5-964E-9F72-0973FE1EF3C0}">
      <dgm:prSet/>
      <dgm:spPr/>
      <dgm:t>
        <a:bodyPr/>
        <a:lstStyle/>
        <a:p>
          <a:endParaRPr lang="en-US"/>
        </a:p>
      </dgm:t>
    </dgm:pt>
    <dgm:pt modelId="{EB6C7346-62D9-6C4B-A012-395E503A29E9}" type="pres">
      <dgm:prSet presAssocID="{15C36C95-AD22-C846-9190-D10A5FF45F74}" presName="cycle" presStyleCnt="0">
        <dgm:presLayoutVars>
          <dgm:chMax val="1"/>
          <dgm:dir/>
          <dgm:animLvl val="ctr"/>
          <dgm:resizeHandles val="exact"/>
        </dgm:presLayoutVars>
      </dgm:prSet>
      <dgm:spPr/>
      <dgm:t>
        <a:bodyPr/>
        <a:lstStyle/>
        <a:p>
          <a:endParaRPr lang="en-US"/>
        </a:p>
      </dgm:t>
    </dgm:pt>
    <dgm:pt modelId="{3899BEEA-3185-2142-85DD-10A74615EBD7}" type="pres">
      <dgm:prSet presAssocID="{7BA54EFB-489C-8046-975D-51B2DDB5CD34}" presName="centerShape" presStyleLbl="node0" presStyleIdx="0" presStyleCnt="1" custLinFactNeighborY="-6797"/>
      <dgm:spPr/>
      <dgm:t>
        <a:bodyPr/>
        <a:lstStyle/>
        <a:p>
          <a:endParaRPr lang="en-US"/>
        </a:p>
      </dgm:t>
    </dgm:pt>
    <dgm:pt modelId="{9C88999F-1D14-9B4E-8E96-1CF518063CD9}" type="pres">
      <dgm:prSet presAssocID="{6CC2F33F-CDFA-744F-9354-310655F068BB}" presName="Name9" presStyleLbl="parChTrans1D2" presStyleIdx="0" presStyleCnt="3"/>
      <dgm:spPr/>
      <dgm:t>
        <a:bodyPr/>
        <a:lstStyle/>
        <a:p>
          <a:endParaRPr lang="en-US"/>
        </a:p>
      </dgm:t>
    </dgm:pt>
    <dgm:pt modelId="{3EA024CA-56AB-ED4A-92ED-340C1A553F64}" type="pres">
      <dgm:prSet presAssocID="{6CC2F33F-CDFA-744F-9354-310655F068BB}" presName="connTx" presStyleLbl="parChTrans1D2" presStyleIdx="0" presStyleCnt="3"/>
      <dgm:spPr/>
      <dgm:t>
        <a:bodyPr/>
        <a:lstStyle/>
        <a:p>
          <a:endParaRPr lang="en-US"/>
        </a:p>
      </dgm:t>
    </dgm:pt>
    <dgm:pt modelId="{5DE40169-8640-C843-A588-A7C2D1201D33}" type="pres">
      <dgm:prSet presAssocID="{64BE33CE-E632-5246-9620-0EC5B8C13F74}" presName="node" presStyleLbl="node1" presStyleIdx="0" presStyleCnt="3" custScaleX="165126" custScaleY="74461">
        <dgm:presLayoutVars>
          <dgm:bulletEnabled val="1"/>
        </dgm:presLayoutVars>
      </dgm:prSet>
      <dgm:spPr/>
      <dgm:t>
        <a:bodyPr/>
        <a:lstStyle/>
        <a:p>
          <a:endParaRPr lang="en-US"/>
        </a:p>
      </dgm:t>
    </dgm:pt>
    <dgm:pt modelId="{1319BF94-24D0-E24F-92AE-0C2AA1511D41}" type="pres">
      <dgm:prSet presAssocID="{CB21C46F-7E37-9840-99B5-14F5772C58F9}" presName="Name9" presStyleLbl="parChTrans1D2" presStyleIdx="1" presStyleCnt="3"/>
      <dgm:spPr/>
      <dgm:t>
        <a:bodyPr/>
        <a:lstStyle/>
        <a:p>
          <a:endParaRPr lang="en-US"/>
        </a:p>
      </dgm:t>
    </dgm:pt>
    <dgm:pt modelId="{1A24AE47-356F-5947-BA10-79E6B2B9FE33}" type="pres">
      <dgm:prSet presAssocID="{CB21C46F-7E37-9840-99B5-14F5772C58F9}" presName="connTx" presStyleLbl="parChTrans1D2" presStyleIdx="1" presStyleCnt="3"/>
      <dgm:spPr/>
      <dgm:t>
        <a:bodyPr/>
        <a:lstStyle/>
        <a:p>
          <a:endParaRPr lang="en-US"/>
        </a:p>
      </dgm:t>
    </dgm:pt>
    <dgm:pt modelId="{0261D549-D749-BE45-96B7-A5F102E74C50}" type="pres">
      <dgm:prSet presAssocID="{DB49C92C-852D-4B42-BEF6-57153F2A3E52}" presName="node" presStyleLbl="node1" presStyleIdx="1" presStyleCnt="3" custScaleX="153411" custScaleY="78287">
        <dgm:presLayoutVars>
          <dgm:bulletEnabled val="1"/>
        </dgm:presLayoutVars>
      </dgm:prSet>
      <dgm:spPr/>
      <dgm:t>
        <a:bodyPr/>
        <a:lstStyle/>
        <a:p>
          <a:endParaRPr lang="en-US"/>
        </a:p>
      </dgm:t>
    </dgm:pt>
    <dgm:pt modelId="{51237A51-88B2-884F-8A27-5C7E14AC4984}" type="pres">
      <dgm:prSet presAssocID="{295D402D-EF2D-2948-8C34-29F5EB6F6E91}" presName="Name9" presStyleLbl="parChTrans1D2" presStyleIdx="2" presStyleCnt="3"/>
      <dgm:spPr/>
      <dgm:t>
        <a:bodyPr/>
        <a:lstStyle/>
        <a:p>
          <a:endParaRPr lang="en-US"/>
        </a:p>
      </dgm:t>
    </dgm:pt>
    <dgm:pt modelId="{864BD896-92BF-5B49-9F62-EF2FAE01163B}" type="pres">
      <dgm:prSet presAssocID="{295D402D-EF2D-2948-8C34-29F5EB6F6E91}" presName="connTx" presStyleLbl="parChTrans1D2" presStyleIdx="2" presStyleCnt="3"/>
      <dgm:spPr/>
      <dgm:t>
        <a:bodyPr/>
        <a:lstStyle/>
        <a:p>
          <a:endParaRPr lang="en-US"/>
        </a:p>
      </dgm:t>
    </dgm:pt>
    <dgm:pt modelId="{42474098-151F-124B-9B8F-DFE303F77B9F}" type="pres">
      <dgm:prSet presAssocID="{162FAB9B-1D2F-2D44-8B89-31C7F0C84E2A}" presName="node" presStyleLbl="node1" presStyleIdx="2" presStyleCnt="3" custScaleX="178606" custScaleY="84065">
        <dgm:presLayoutVars>
          <dgm:bulletEnabled val="1"/>
        </dgm:presLayoutVars>
      </dgm:prSet>
      <dgm:spPr/>
      <dgm:t>
        <a:bodyPr/>
        <a:lstStyle/>
        <a:p>
          <a:endParaRPr lang="en-US"/>
        </a:p>
      </dgm:t>
    </dgm:pt>
  </dgm:ptLst>
  <dgm:cxnLst>
    <dgm:cxn modelId="{549C72C3-26F9-7745-BAC6-EB34BF97A28C}" type="presOf" srcId="{CB21C46F-7E37-9840-99B5-14F5772C58F9}" destId="{1A24AE47-356F-5947-BA10-79E6B2B9FE33}" srcOrd="1" destOrd="0" presId="urn:microsoft.com/office/officeart/2005/8/layout/radial1"/>
    <dgm:cxn modelId="{C3443E86-C52C-6540-BF9D-3BB666C9EF18}" type="presOf" srcId="{6CC2F33F-CDFA-744F-9354-310655F068BB}" destId="{3EA024CA-56AB-ED4A-92ED-340C1A553F64}" srcOrd="1" destOrd="0" presId="urn:microsoft.com/office/officeart/2005/8/layout/radial1"/>
    <dgm:cxn modelId="{8BA959C4-70A4-0B45-AF92-A86683DFE44B}" type="presOf" srcId="{7BA54EFB-489C-8046-975D-51B2DDB5CD34}" destId="{3899BEEA-3185-2142-85DD-10A74615EBD7}" srcOrd="0" destOrd="0" presId="urn:microsoft.com/office/officeart/2005/8/layout/radial1"/>
    <dgm:cxn modelId="{34907D12-169A-D84C-BCEC-19A200A7F3BB}" type="presOf" srcId="{15C36C95-AD22-C846-9190-D10A5FF45F74}" destId="{EB6C7346-62D9-6C4B-A012-395E503A29E9}" srcOrd="0" destOrd="0" presId="urn:microsoft.com/office/officeart/2005/8/layout/radial1"/>
    <dgm:cxn modelId="{7BF00536-D489-D743-8DB4-575EF71B4625}" type="presOf" srcId="{CB21C46F-7E37-9840-99B5-14F5772C58F9}" destId="{1319BF94-24D0-E24F-92AE-0C2AA1511D41}" srcOrd="0" destOrd="0" presId="urn:microsoft.com/office/officeart/2005/8/layout/radial1"/>
    <dgm:cxn modelId="{E760C4CD-4F49-1C41-A01A-58EAE33A125D}" type="presOf" srcId="{64BE33CE-E632-5246-9620-0EC5B8C13F74}" destId="{5DE40169-8640-C843-A588-A7C2D1201D33}" srcOrd="0" destOrd="0" presId="urn:microsoft.com/office/officeart/2005/8/layout/radial1"/>
    <dgm:cxn modelId="{83DFBC2D-9FF3-254D-925E-1F81048F7321}" srcId="{15C36C95-AD22-C846-9190-D10A5FF45F74}" destId="{7BA54EFB-489C-8046-975D-51B2DDB5CD34}" srcOrd="0" destOrd="0" parTransId="{EDC6B654-E9AD-224C-AC22-B53153DDCAB7}" sibTransId="{B315CE26-35CF-714E-85F7-13A24FC1B00D}"/>
    <dgm:cxn modelId="{46D8DD52-F891-0642-85EE-984C7758E255}" type="presOf" srcId="{6CC2F33F-CDFA-744F-9354-310655F068BB}" destId="{9C88999F-1D14-9B4E-8E96-1CF518063CD9}" srcOrd="0" destOrd="0" presId="urn:microsoft.com/office/officeart/2005/8/layout/radial1"/>
    <dgm:cxn modelId="{42E53B15-417D-CC4B-B0B8-0B8295C455E3}" type="presOf" srcId="{295D402D-EF2D-2948-8C34-29F5EB6F6E91}" destId="{51237A51-88B2-884F-8A27-5C7E14AC4984}" srcOrd="0" destOrd="0" presId="urn:microsoft.com/office/officeart/2005/8/layout/radial1"/>
    <dgm:cxn modelId="{8DCF4AE1-A580-5B4F-B603-9B295B261887}" type="presOf" srcId="{295D402D-EF2D-2948-8C34-29F5EB6F6E91}" destId="{864BD896-92BF-5B49-9F62-EF2FAE01163B}" srcOrd="1" destOrd="0" presId="urn:microsoft.com/office/officeart/2005/8/layout/radial1"/>
    <dgm:cxn modelId="{696478CA-8AD2-374C-A817-EFB0D805CE63}" srcId="{7BA54EFB-489C-8046-975D-51B2DDB5CD34}" destId="{DB49C92C-852D-4B42-BEF6-57153F2A3E52}" srcOrd="1" destOrd="0" parTransId="{CB21C46F-7E37-9840-99B5-14F5772C58F9}" sibTransId="{562E3A4C-0751-C345-9F50-13E2121C70BF}"/>
    <dgm:cxn modelId="{6A8D7326-BA9C-154C-ADAA-AA4D424612EA}" type="presOf" srcId="{DB49C92C-852D-4B42-BEF6-57153F2A3E52}" destId="{0261D549-D749-BE45-96B7-A5F102E74C50}" srcOrd="0" destOrd="0" presId="urn:microsoft.com/office/officeart/2005/8/layout/radial1"/>
    <dgm:cxn modelId="{FA472497-9646-6348-B06F-E56878F92E0A}" srcId="{7BA54EFB-489C-8046-975D-51B2DDB5CD34}" destId="{64BE33CE-E632-5246-9620-0EC5B8C13F74}" srcOrd="0" destOrd="0" parTransId="{6CC2F33F-CDFA-744F-9354-310655F068BB}" sibTransId="{37A12D0D-9EA5-8245-92C4-F49BE90E490A}"/>
    <dgm:cxn modelId="{08A89724-2E4E-E94C-88D4-4AAC166D2753}" type="presOf" srcId="{162FAB9B-1D2F-2D44-8B89-31C7F0C84E2A}" destId="{42474098-151F-124B-9B8F-DFE303F77B9F}" srcOrd="0" destOrd="0" presId="urn:microsoft.com/office/officeart/2005/8/layout/radial1"/>
    <dgm:cxn modelId="{F3CB15E3-CBB5-964E-9F72-0973FE1EF3C0}" srcId="{7BA54EFB-489C-8046-975D-51B2DDB5CD34}" destId="{162FAB9B-1D2F-2D44-8B89-31C7F0C84E2A}" srcOrd="2" destOrd="0" parTransId="{295D402D-EF2D-2948-8C34-29F5EB6F6E91}" sibTransId="{B5A346C6-6F1B-AE40-83B0-5BC791969237}"/>
    <dgm:cxn modelId="{9208C278-8E94-114A-9DC8-029E654AC30A}" type="presParOf" srcId="{EB6C7346-62D9-6C4B-A012-395E503A29E9}" destId="{3899BEEA-3185-2142-85DD-10A74615EBD7}" srcOrd="0" destOrd="0" presId="urn:microsoft.com/office/officeart/2005/8/layout/radial1"/>
    <dgm:cxn modelId="{02E24957-7D62-E64A-81CC-05702031FBA6}" type="presParOf" srcId="{EB6C7346-62D9-6C4B-A012-395E503A29E9}" destId="{9C88999F-1D14-9B4E-8E96-1CF518063CD9}" srcOrd="1" destOrd="0" presId="urn:microsoft.com/office/officeart/2005/8/layout/radial1"/>
    <dgm:cxn modelId="{2129E9FF-E1AA-774E-8184-7D121017081B}" type="presParOf" srcId="{9C88999F-1D14-9B4E-8E96-1CF518063CD9}" destId="{3EA024CA-56AB-ED4A-92ED-340C1A553F64}" srcOrd="0" destOrd="0" presId="urn:microsoft.com/office/officeart/2005/8/layout/radial1"/>
    <dgm:cxn modelId="{B7C76A94-03EB-7745-8AD0-8C69F10BE4DA}" type="presParOf" srcId="{EB6C7346-62D9-6C4B-A012-395E503A29E9}" destId="{5DE40169-8640-C843-A588-A7C2D1201D33}" srcOrd="2" destOrd="0" presId="urn:microsoft.com/office/officeart/2005/8/layout/radial1"/>
    <dgm:cxn modelId="{6FCFB4B5-A8A9-0E47-A86B-E39F8E610521}" type="presParOf" srcId="{EB6C7346-62D9-6C4B-A012-395E503A29E9}" destId="{1319BF94-24D0-E24F-92AE-0C2AA1511D41}" srcOrd="3" destOrd="0" presId="urn:microsoft.com/office/officeart/2005/8/layout/radial1"/>
    <dgm:cxn modelId="{7BAADA45-F208-A748-8A65-A5F0B6B475A2}" type="presParOf" srcId="{1319BF94-24D0-E24F-92AE-0C2AA1511D41}" destId="{1A24AE47-356F-5947-BA10-79E6B2B9FE33}" srcOrd="0" destOrd="0" presId="urn:microsoft.com/office/officeart/2005/8/layout/radial1"/>
    <dgm:cxn modelId="{2C9D65AE-946C-B749-8B6C-3B812F4A2D20}" type="presParOf" srcId="{EB6C7346-62D9-6C4B-A012-395E503A29E9}" destId="{0261D549-D749-BE45-96B7-A5F102E74C50}" srcOrd="4" destOrd="0" presId="urn:microsoft.com/office/officeart/2005/8/layout/radial1"/>
    <dgm:cxn modelId="{D3017846-9D11-5E44-BBE5-FBAF7E77DB7B}" type="presParOf" srcId="{EB6C7346-62D9-6C4B-A012-395E503A29E9}" destId="{51237A51-88B2-884F-8A27-5C7E14AC4984}" srcOrd="5" destOrd="0" presId="urn:microsoft.com/office/officeart/2005/8/layout/radial1"/>
    <dgm:cxn modelId="{A629399F-F337-ED4F-B74A-5B58F67C80E7}" type="presParOf" srcId="{51237A51-88B2-884F-8A27-5C7E14AC4984}" destId="{864BD896-92BF-5B49-9F62-EF2FAE01163B}" srcOrd="0" destOrd="0" presId="urn:microsoft.com/office/officeart/2005/8/layout/radial1"/>
    <dgm:cxn modelId="{AE0776F6-B17F-784D-AF99-4B3D79384967}" type="presParOf" srcId="{EB6C7346-62D9-6C4B-A012-395E503A29E9}" destId="{42474098-151F-124B-9B8F-DFE303F77B9F}" srcOrd="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99BEEA-3185-2142-85DD-10A74615EBD7}">
      <dsp:nvSpPr>
        <dsp:cNvPr id="0" name=""/>
        <dsp:cNvSpPr/>
      </dsp:nvSpPr>
      <dsp:spPr>
        <a:xfrm>
          <a:off x="3369390" y="2019339"/>
          <a:ext cx="1814953" cy="1814953"/>
        </a:xfrm>
        <a:prstGeom prst="ellipse">
          <a:avLst/>
        </a:prstGeom>
        <a:solidFill>
          <a:schemeClr val="bg1">
            <a:lumMod val="65000"/>
          </a:schemeClr>
        </a:soli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Coaching Function</a:t>
          </a:r>
          <a:endParaRPr lang="en-US" sz="2600" kern="1200" dirty="0"/>
        </a:p>
      </dsp:txBody>
      <dsp:txXfrm>
        <a:off x="3635184" y="2285133"/>
        <a:ext cx="1283365" cy="1283365"/>
      </dsp:txXfrm>
    </dsp:sp>
    <dsp:sp modelId="{9C88999F-1D14-9B4E-8E96-1CF518063CD9}">
      <dsp:nvSpPr>
        <dsp:cNvPr id="0" name=""/>
        <dsp:cNvSpPr/>
      </dsp:nvSpPr>
      <dsp:spPr>
        <a:xfrm rot="16200000">
          <a:off x="4047589" y="1770440"/>
          <a:ext cx="458557" cy="39241"/>
        </a:xfrm>
        <a:custGeom>
          <a:avLst/>
          <a:gdLst/>
          <a:ahLst/>
          <a:cxnLst/>
          <a:rect l="0" t="0" r="0" b="0"/>
          <a:pathLst>
            <a:path>
              <a:moveTo>
                <a:pt x="0" y="19620"/>
              </a:moveTo>
              <a:lnTo>
                <a:pt x="458557" y="1962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265403" y="1778596"/>
        <a:ext cx="22927" cy="22927"/>
      </dsp:txXfrm>
    </dsp:sp>
    <dsp:sp modelId="{5DE40169-8640-C843-A588-A7C2D1201D33}">
      <dsp:nvSpPr>
        <dsp:cNvPr id="0" name=""/>
        <dsp:cNvSpPr/>
      </dsp:nvSpPr>
      <dsp:spPr>
        <a:xfrm>
          <a:off x="2778387" y="209349"/>
          <a:ext cx="2996960" cy="1351432"/>
        </a:xfrm>
        <a:prstGeom prst="ellipse">
          <a:avLst/>
        </a:prstGeom>
        <a:solidFill>
          <a:schemeClr val="accent6"/>
        </a:soli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t>Facilitator</a:t>
          </a:r>
          <a:endParaRPr lang="en-US" sz="2800" kern="1200" dirty="0"/>
        </a:p>
      </dsp:txBody>
      <dsp:txXfrm>
        <a:off x="3217282" y="407262"/>
        <a:ext cx="2119170" cy="955606"/>
      </dsp:txXfrm>
    </dsp:sp>
    <dsp:sp modelId="{1319BF94-24D0-E24F-92AE-0C2AA1511D41}">
      <dsp:nvSpPr>
        <dsp:cNvPr id="0" name=""/>
        <dsp:cNvSpPr/>
      </dsp:nvSpPr>
      <dsp:spPr>
        <a:xfrm rot="2177436">
          <a:off x="4945689" y="3635411"/>
          <a:ext cx="645730" cy="39241"/>
        </a:xfrm>
        <a:custGeom>
          <a:avLst/>
          <a:gdLst/>
          <a:ahLst/>
          <a:cxnLst/>
          <a:rect l="0" t="0" r="0" b="0"/>
          <a:pathLst>
            <a:path>
              <a:moveTo>
                <a:pt x="0" y="19620"/>
              </a:moveTo>
              <a:lnTo>
                <a:pt x="645730" y="1962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252411" y="3638889"/>
        <a:ext cx="32286" cy="32286"/>
      </dsp:txXfrm>
    </dsp:sp>
    <dsp:sp modelId="{0261D549-D749-BE45-96B7-A5F102E74C50}">
      <dsp:nvSpPr>
        <dsp:cNvPr id="0" name=""/>
        <dsp:cNvSpPr/>
      </dsp:nvSpPr>
      <dsp:spPr>
        <a:xfrm>
          <a:off x="4931093" y="3719089"/>
          <a:ext cx="2784339" cy="1420873"/>
        </a:xfrm>
        <a:prstGeom prst="ellipse">
          <a:avLst/>
        </a:prstGeom>
        <a:solidFill>
          <a:schemeClr val="accent3"/>
        </a:soli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t>Share Content Knowledge</a:t>
          </a:r>
          <a:endParaRPr lang="en-US" sz="2800" kern="1200" dirty="0"/>
        </a:p>
      </dsp:txBody>
      <dsp:txXfrm>
        <a:off x="5338850" y="3927171"/>
        <a:ext cx="1968825" cy="1004709"/>
      </dsp:txXfrm>
    </dsp:sp>
    <dsp:sp modelId="{51237A51-88B2-884F-8A27-5C7E14AC4984}">
      <dsp:nvSpPr>
        <dsp:cNvPr id="0" name=""/>
        <dsp:cNvSpPr/>
      </dsp:nvSpPr>
      <dsp:spPr>
        <a:xfrm rot="8622564">
          <a:off x="3052126" y="3605978"/>
          <a:ext cx="546272" cy="39241"/>
        </a:xfrm>
        <a:custGeom>
          <a:avLst/>
          <a:gdLst/>
          <a:ahLst/>
          <a:cxnLst/>
          <a:rect l="0" t="0" r="0" b="0"/>
          <a:pathLst>
            <a:path>
              <a:moveTo>
                <a:pt x="0" y="19620"/>
              </a:moveTo>
              <a:lnTo>
                <a:pt x="546272" y="1962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311606" y="3611942"/>
        <a:ext cx="27313" cy="27313"/>
      </dsp:txXfrm>
    </dsp:sp>
    <dsp:sp modelId="{42474098-151F-124B-9B8F-DFE303F77B9F}">
      <dsp:nvSpPr>
        <dsp:cNvPr id="0" name=""/>
        <dsp:cNvSpPr/>
      </dsp:nvSpPr>
      <dsp:spPr>
        <a:xfrm>
          <a:off x="609664" y="3666655"/>
          <a:ext cx="3241616" cy="1525741"/>
        </a:xfrm>
        <a:prstGeom prst="ellipse">
          <a:avLst/>
        </a:prstGeom>
        <a:solidFill>
          <a:schemeClr val="tx2"/>
        </a:soli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t>Communicator</a:t>
          </a:r>
          <a:endParaRPr lang="en-US" sz="2800" kern="1200" dirty="0"/>
        </a:p>
      </dsp:txBody>
      <dsp:txXfrm>
        <a:off x="1084388" y="3890095"/>
        <a:ext cx="2292168" cy="1078861"/>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6C4F31AD-CFFB-014F-BEFB-DD0E7B6CC971}" type="datetimeFigureOut">
              <a:rPr lang="en-US"/>
              <a:pPr>
                <a:defRPr/>
              </a:pPr>
              <a:t>1/8/16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7BC92205-C9B5-A24E-835D-89F12C014E07}" type="slidenum">
              <a:rPr lang="en-US"/>
              <a:pPr>
                <a:defRPr/>
              </a:pPr>
              <a:t>‹#›</a:t>
            </a:fld>
            <a:endParaRPr lang="en-US"/>
          </a:p>
        </p:txBody>
      </p:sp>
    </p:spTree>
    <p:extLst>
      <p:ext uri="{BB962C8B-B14F-4D97-AF65-F5344CB8AC3E}">
        <p14:creationId xmlns:p14="http://schemas.microsoft.com/office/powerpoint/2010/main" val="36888432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75E69AC4-0ACD-F34B-AEE5-E23F47651814}" type="datetimeFigureOut">
              <a:rPr lang="en-US"/>
              <a:pPr>
                <a:defRPr/>
              </a:pPr>
              <a:t>1/8/16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0D0FFA10-73B6-414C-961D-FD288E752FFB}" type="slidenum">
              <a:rPr lang="en-US"/>
              <a:pPr>
                <a:defRPr/>
              </a:pPr>
              <a:t>‹#›</a:t>
            </a:fld>
            <a:endParaRPr lang="en-US"/>
          </a:p>
        </p:txBody>
      </p:sp>
    </p:spTree>
    <p:extLst>
      <p:ext uri="{BB962C8B-B14F-4D97-AF65-F5344CB8AC3E}">
        <p14:creationId xmlns:p14="http://schemas.microsoft.com/office/powerpoint/2010/main" val="2140172905"/>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Describe transition from Region </a:t>
            </a:r>
            <a:r>
              <a:rPr lang="en-US" dirty="0" err="1" smtClean="0">
                <a:latin typeface="Calibri" charset="0"/>
              </a:rPr>
              <a:t>Mtgs</a:t>
            </a:r>
            <a:r>
              <a:rPr lang="en-US" dirty="0" smtClean="0">
                <a:latin typeface="Calibri" charset="0"/>
              </a:rPr>
              <a:t> to Coordinators as Coaches</a:t>
            </a:r>
            <a:endParaRPr lang="en-US" dirty="0">
              <a:latin typeface="Calibri" charset="0"/>
            </a:endParaRP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ADA8F77B-3E47-BA45-82B9-993D4B75867F}" type="slidenum">
              <a:rPr lang="en-US" sz="1200"/>
              <a:pPr eaLnBrk="1" hangingPunct="1"/>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a:t>
            </a:r>
            <a:r>
              <a:rPr lang="en-US" baseline="0" dirty="0" smtClean="0"/>
              <a:t> folks share what they may have experienced since seeing this </a:t>
            </a:r>
            <a:r>
              <a:rPr lang="en-US" baseline="0" dirty="0" err="1" smtClean="0"/>
              <a:t>ppt</a:t>
            </a:r>
            <a:r>
              <a:rPr lang="en-US" baseline="0" dirty="0" smtClean="0"/>
              <a:t> at the leadership forum</a:t>
            </a:r>
            <a:endParaRPr lang="en-US" dirty="0"/>
          </a:p>
        </p:txBody>
      </p:sp>
      <p:sp>
        <p:nvSpPr>
          <p:cNvPr id="4" name="Slide Number Placeholder 3"/>
          <p:cNvSpPr>
            <a:spLocks noGrp="1"/>
          </p:cNvSpPr>
          <p:nvPr>
            <p:ph type="sldNum" sz="quarter" idx="10"/>
          </p:nvPr>
        </p:nvSpPr>
        <p:spPr/>
        <p:txBody>
          <a:bodyPr/>
          <a:lstStyle/>
          <a:p>
            <a:pPr>
              <a:defRPr/>
            </a:pPr>
            <a:fld id="{0D0FFA10-73B6-414C-961D-FD288E752FFB}" type="slidenum">
              <a:rPr lang="en-US" smtClean="0"/>
              <a:pPr>
                <a:defRPr/>
              </a:pPr>
              <a:t>12</a:t>
            </a:fld>
            <a:endParaRPr lang="en-US"/>
          </a:p>
        </p:txBody>
      </p:sp>
    </p:spTree>
    <p:extLst>
      <p:ext uri="{BB962C8B-B14F-4D97-AF65-F5344CB8AC3E}">
        <p14:creationId xmlns:p14="http://schemas.microsoft.com/office/powerpoint/2010/main" val="1396306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39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20 </a:t>
            </a:r>
            <a:r>
              <a:rPr lang="en-US" dirty="0" smtClean="0">
                <a:latin typeface="Calibri" charset="0"/>
              </a:rPr>
              <a:t>Minutes – Handout Coordinator</a:t>
            </a:r>
            <a:r>
              <a:rPr lang="en-US" baseline="0" dirty="0" smtClean="0">
                <a:latin typeface="Calibri" charset="0"/>
              </a:rPr>
              <a:t> Self-Assessment to School Coordinators and the SU/SD Coordinator Checklist to the SU/SD Coordinators.</a:t>
            </a:r>
            <a:endParaRPr lang="en-US" dirty="0">
              <a:latin typeface="Calibri" charset="0"/>
            </a:endParaRPr>
          </a:p>
        </p:txBody>
      </p:sp>
      <p:sp>
        <p:nvSpPr>
          <p:cNvPr id="1239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3EF343B5-EAB2-C34C-8F09-56873EC0EF46}" type="slidenum">
              <a:rPr lang="en-US" sz="1200"/>
              <a:pPr eaLnBrk="1" hangingPunct="1"/>
              <a:t>13</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What else?</a:t>
            </a: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49C0F36E-DB69-5247-BA1D-874D7143AC80}" type="slidenum">
              <a:rPr lang="en-US" sz="1200"/>
              <a:pPr eaLnBrk="1" hangingPunct="1"/>
              <a:t>14</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a:t>
            </a:r>
            <a:r>
              <a:rPr lang="en-US" baseline="0" dirty="0" smtClean="0"/>
              <a:t> you to those of you who completed the Coordinator Survey.   </a:t>
            </a:r>
            <a:endParaRPr lang="en-US" dirty="0"/>
          </a:p>
        </p:txBody>
      </p:sp>
      <p:sp>
        <p:nvSpPr>
          <p:cNvPr id="4" name="Slide Number Placeholder 3"/>
          <p:cNvSpPr>
            <a:spLocks noGrp="1"/>
          </p:cNvSpPr>
          <p:nvPr>
            <p:ph type="sldNum" sz="quarter" idx="10"/>
          </p:nvPr>
        </p:nvSpPr>
        <p:spPr/>
        <p:txBody>
          <a:bodyPr/>
          <a:lstStyle/>
          <a:p>
            <a:pPr>
              <a:defRPr/>
            </a:pPr>
            <a:fld id="{0D0FFA10-73B6-414C-961D-FD288E752FFB}" type="slidenum">
              <a:rPr lang="en-US" smtClean="0"/>
              <a:pPr>
                <a:defRPr/>
              </a:pPr>
              <a:t>15</a:t>
            </a:fld>
            <a:endParaRPr lang="en-US"/>
          </a:p>
        </p:txBody>
      </p:sp>
    </p:spTree>
    <p:extLst>
      <p:ext uri="{BB962C8B-B14F-4D97-AF65-F5344CB8AC3E}">
        <p14:creationId xmlns:p14="http://schemas.microsoft.com/office/powerpoint/2010/main" val="1229292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SEBL part of PBIS – dispel</a:t>
            </a:r>
            <a:r>
              <a:rPr lang="en-US" baseline="0" dirty="0" smtClean="0"/>
              <a:t> myth that it’s two different things</a:t>
            </a:r>
            <a:endParaRPr lang="en-US" dirty="0"/>
          </a:p>
        </p:txBody>
      </p:sp>
      <p:sp>
        <p:nvSpPr>
          <p:cNvPr id="4" name="Slide Number Placeholder 3"/>
          <p:cNvSpPr>
            <a:spLocks noGrp="1"/>
          </p:cNvSpPr>
          <p:nvPr>
            <p:ph type="sldNum" sz="quarter" idx="10"/>
          </p:nvPr>
        </p:nvSpPr>
        <p:spPr/>
        <p:txBody>
          <a:bodyPr/>
          <a:lstStyle/>
          <a:p>
            <a:pPr>
              <a:defRPr/>
            </a:pPr>
            <a:fld id="{0D0FFA10-73B6-414C-961D-FD288E752FFB}" type="slidenum">
              <a:rPr lang="en-US" smtClean="0"/>
              <a:pPr>
                <a:defRPr/>
              </a:pPr>
              <a:t>16</a:t>
            </a:fld>
            <a:endParaRPr lang="en-US"/>
          </a:p>
        </p:txBody>
      </p:sp>
    </p:spTree>
    <p:extLst>
      <p:ext uri="{BB962C8B-B14F-4D97-AF65-F5344CB8AC3E}">
        <p14:creationId xmlns:p14="http://schemas.microsoft.com/office/powerpoint/2010/main" val="3488638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CE3755BE-7807-D34E-9E3E-56E562962508}" type="slidenum">
              <a:rPr lang="en-US" sz="1200">
                <a:latin typeface="Arial" charset="0"/>
                <a:ea typeface="ヒラギノ角ゴ Pro W3" charset="0"/>
                <a:cs typeface="ヒラギノ角ゴ Pro W3" charset="0"/>
              </a:rPr>
              <a:pPr eaLnBrk="1" hangingPunct="1"/>
              <a:t>17</a:t>
            </a:fld>
            <a:endParaRPr lang="en-US" sz="1200">
              <a:latin typeface="Arial" charset="0"/>
              <a:ea typeface="ヒラギノ角ゴ Pro W3" charset="0"/>
              <a:cs typeface="ヒラギノ角ゴ Pro W3" charset="0"/>
            </a:endParaRPr>
          </a:p>
        </p:txBody>
      </p:sp>
      <p:sp>
        <p:nvSpPr>
          <p:cNvPr id="522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latin typeface="Arial" charset="0"/>
                <a:ea typeface="ヒラギノ角ゴ Pro W3" charset="0"/>
                <a:cs typeface="ヒラギノ角ゴ Pro W3" charset="0"/>
              </a:rPr>
              <a:t>It appears that we have not changed—each generation thinks the next is inferior</a:t>
            </a:r>
            <a:r>
              <a:rPr lang="en-US" dirty="0" smtClean="0">
                <a:latin typeface="Arial" charset="0"/>
                <a:ea typeface="ヒラギノ角ゴ Pro W3" charset="0"/>
                <a:cs typeface="ヒラギノ角ゴ Pro W3" charset="0"/>
              </a:rPr>
              <a:t>.  Introducing Social Skills</a:t>
            </a:r>
            <a:r>
              <a:rPr lang="en-US" baseline="0" dirty="0" smtClean="0">
                <a:latin typeface="Arial" charset="0"/>
                <a:ea typeface="ヒラギノ角ゴ Pro W3" charset="0"/>
                <a:cs typeface="ヒラギノ角ゴ Pro W3" charset="0"/>
              </a:rPr>
              <a:t> is important for all children….</a:t>
            </a:r>
            <a:endParaRPr lang="en-US" dirty="0">
              <a:latin typeface="Arial" charset="0"/>
              <a:ea typeface="ヒラギノ角ゴ Pro W3" charset="0"/>
              <a:cs typeface="ヒラギノ角ゴ Pro W3"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64970055-ED5C-064D-8888-8C57980735AC}" type="slidenum">
              <a:rPr lang="en-US" sz="1200"/>
              <a:pPr eaLnBrk="1" hangingPunct="1"/>
              <a:t>18</a:t>
            </a:fld>
            <a:endParaRPr lang="en-US" sz="1200"/>
          </a:p>
        </p:txBody>
      </p:sp>
      <p:sp>
        <p:nvSpPr>
          <p:cNvPr id="54275" name="Text Box 2"/>
          <p:cNvSpPr txBox="1">
            <a:spLocks noChangeArrowheads="1"/>
          </p:cNvSpPr>
          <p:nvPr/>
        </p:nvSpPr>
        <p:spPr bwMode="auto">
          <a:xfrm>
            <a:off x="3886200" y="8685213"/>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2841" tIns="46421" rIns="92841" bIns="46421" anchor="b"/>
          <a:lstStyle>
            <a:lvl1pPr defTabSz="460375" eaLnBrk="0" hangingPunct="0">
              <a:tabLst>
                <a:tab pos="0" algn="l"/>
                <a:tab pos="923925" algn="l"/>
                <a:tab pos="1849438" algn="l"/>
                <a:tab pos="2774950" algn="l"/>
                <a:tab pos="3700463" algn="l"/>
                <a:tab pos="4625975" algn="l"/>
                <a:tab pos="5551488" algn="l"/>
                <a:tab pos="6477000" algn="l"/>
                <a:tab pos="7402513" algn="l"/>
                <a:tab pos="8328025" algn="l"/>
                <a:tab pos="9253538" algn="l"/>
                <a:tab pos="10179050" algn="l"/>
              </a:tabLst>
              <a:defRPr sz="2400">
                <a:solidFill>
                  <a:schemeClr val="tx1"/>
                </a:solidFill>
                <a:latin typeface="Calibri" charset="0"/>
                <a:ea typeface="ＭＳ Ｐゴシック" charset="0"/>
                <a:cs typeface="ＭＳ Ｐゴシック" charset="0"/>
              </a:defRPr>
            </a:lvl1pPr>
            <a:lvl2pPr marL="742950" indent="-285750" defTabSz="460375" eaLnBrk="0" hangingPunct="0">
              <a:tabLst>
                <a:tab pos="0" algn="l"/>
                <a:tab pos="923925" algn="l"/>
                <a:tab pos="1849438" algn="l"/>
                <a:tab pos="2774950" algn="l"/>
                <a:tab pos="3700463" algn="l"/>
                <a:tab pos="4625975" algn="l"/>
                <a:tab pos="5551488" algn="l"/>
                <a:tab pos="6477000" algn="l"/>
                <a:tab pos="7402513" algn="l"/>
                <a:tab pos="8328025" algn="l"/>
                <a:tab pos="9253538" algn="l"/>
                <a:tab pos="10179050" algn="l"/>
              </a:tabLst>
              <a:defRPr sz="2400">
                <a:solidFill>
                  <a:schemeClr val="tx1"/>
                </a:solidFill>
                <a:latin typeface="Calibri" charset="0"/>
                <a:ea typeface="ＭＳ Ｐゴシック" charset="0"/>
              </a:defRPr>
            </a:lvl2pPr>
            <a:lvl3pPr marL="1143000" indent="-228600" defTabSz="460375" eaLnBrk="0" hangingPunct="0">
              <a:tabLst>
                <a:tab pos="0" algn="l"/>
                <a:tab pos="923925" algn="l"/>
                <a:tab pos="1849438" algn="l"/>
                <a:tab pos="2774950" algn="l"/>
                <a:tab pos="3700463" algn="l"/>
                <a:tab pos="4625975" algn="l"/>
                <a:tab pos="5551488" algn="l"/>
                <a:tab pos="6477000" algn="l"/>
                <a:tab pos="7402513" algn="l"/>
                <a:tab pos="8328025" algn="l"/>
                <a:tab pos="9253538" algn="l"/>
                <a:tab pos="10179050" algn="l"/>
              </a:tabLst>
              <a:defRPr sz="2400">
                <a:solidFill>
                  <a:schemeClr val="tx1"/>
                </a:solidFill>
                <a:latin typeface="Calibri" charset="0"/>
                <a:ea typeface="ＭＳ Ｐゴシック" charset="0"/>
              </a:defRPr>
            </a:lvl3pPr>
            <a:lvl4pPr marL="1600200" indent="-228600" defTabSz="460375" eaLnBrk="0" hangingPunct="0">
              <a:tabLst>
                <a:tab pos="0" algn="l"/>
                <a:tab pos="923925" algn="l"/>
                <a:tab pos="1849438" algn="l"/>
                <a:tab pos="2774950" algn="l"/>
                <a:tab pos="3700463" algn="l"/>
                <a:tab pos="4625975" algn="l"/>
                <a:tab pos="5551488" algn="l"/>
                <a:tab pos="6477000" algn="l"/>
                <a:tab pos="7402513" algn="l"/>
                <a:tab pos="8328025" algn="l"/>
                <a:tab pos="9253538" algn="l"/>
                <a:tab pos="10179050" algn="l"/>
              </a:tabLst>
              <a:defRPr sz="2400">
                <a:solidFill>
                  <a:schemeClr val="tx1"/>
                </a:solidFill>
                <a:latin typeface="Calibri" charset="0"/>
                <a:ea typeface="ＭＳ Ｐゴシック" charset="0"/>
              </a:defRPr>
            </a:lvl4pPr>
            <a:lvl5pPr marL="2057400" indent="-228600" defTabSz="460375" eaLnBrk="0" hangingPunct="0">
              <a:tabLst>
                <a:tab pos="0" algn="l"/>
                <a:tab pos="923925" algn="l"/>
                <a:tab pos="1849438" algn="l"/>
                <a:tab pos="2774950" algn="l"/>
                <a:tab pos="3700463" algn="l"/>
                <a:tab pos="4625975" algn="l"/>
                <a:tab pos="5551488" algn="l"/>
                <a:tab pos="6477000" algn="l"/>
                <a:tab pos="7402513" algn="l"/>
                <a:tab pos="8328025" algn="l"/>
                <a:tab pos="9253538" algn="l"/>
                <a:tab pos="10179050" algn="l"/>
              </a:tabLst>
              <a:defRPr sz="2400">
                <a:solidFill>
                  <a:schemeClr val="tx1"/>
                </a:solidFill>
                <a:latin typeface="Calibri" charset="0"/>
                <a:ea typeface="ＭＳ Ｐゴシック" charset="0"/>
              </a:defRPr>
            </a:lvl5pPr>
            <a:lvl6pPr marL="2514600" indent="-228600" defTabSz="460375" eaLnBrk="0" fontAlgn="base" hangingPunct="0">
              <a:spcBef>
                <a:spcPct val="0"/>
              </a:spcBef>
              <a:spcAft>
                <a:spcPct val="0"/>
              </a:spcAft>
              <a:tabLst>
                <a:tab pos="0" algn="l"/>
                <a:tab pos="923925" algn="l"/>
                <a:tab pos="1849438" algn="l"/>
                <a:tab pos="2774950" algn="l"/>
                <a:tab pos="3700463" algn="l"/>
                <a:tab pos="4625975" algn="l"/>
                <a:tab pos="5551488" algn="l"/>
                <a:tab pos="6477000" algn="l"/>
                <a:tab pos="7402513" algn="l"/>
                <a:tab pos="8328025" algn="l"/>
                <a:tab pos="9253538" algn="l"/>
                <a:tab pos="10179050" algn="l"/>
              </a:tabLst>
              <a:defRPr sz="2400">
                <a:solidFill>
                  <a:schemeClr val="tx1"/>
                </a:solidFill>
                <a:latin typeface="Calibri" charset="0"/>
                <a:ea typeface="ＭＳ Ｐゴシック" charset="0"/>
              </a:defRPr>
            </a:lvl6pPr>
            <a:lvl7pPr marL="2971800" indent="-228600" defTabSz="460375" eaLnBrk="0" fontAlgn="base" hangingPunct="0">
              <a:spcBef>
                <a:spcPct val="0"/>
              </a:spcBef>
              <a:spcAft>
                <a:spcPct val="0"/>
              </a:spcAft>
              <a:tabLst>
                <a:tab pos="0" algn="l"/>
                <a:tab pos="923925" algn="l"/>
                <a:tab pos="1849438" algn="l"/>
                <a:tab pos="2774950" algn="l"/>
                <a:tab pos="3700463" algn="l"/>
                <a:tab pos="4625975" algn="l"/>
                <a:tab pos="5551488" algn="l"/>
                <a:tab pos="6477000" algn="l"/>
                <a:tab pos="7402513" algn="l"/>
                <a:tab pos="8328025" algn="l"/>
                <a:tab pos="9253538" algn="l"/>
                <a:tab pos="10179050" algn="l"/>
              </a:tabLst>
              <a:defRPr sz="2400">
                <a:solidFill>
                  <a:schemeClr val="tx1"/>
                </a:solidFill>
                <a:latin typeface="Calibri" charset="0"/>
                <a:ea typeface="ＭＳ Ｐゴシック" charset="0"/>
              </a:defRPr>
            </a:lvl7pPr>
            <a:lvl8pPr marL="3429000" indent="-228600" defTabSz="460375" eaLnBrk="0" fontAlgn="base" hangingPunct="0">
              <a:spcBef>
                <a:spcPct val="0"/>
              </a:spcBef>
              <a:spcAft>
                <a:spcPct val="0"/>
              </a:spcAft>
              <a:tabLst>
                <a:tab pos="0" algn="l"/>
                <a:tab pos="923925" algn="l"/>
                <a:tab pos="1849438" algn="l"/>
                <a:tab pos="2774950" algn="l"/>
                <a:tab pos="3700463" algn="l"/>
                <a:tab pos="4625975" algn="l"/>
                <a:tab pos="5551488" algn="l"/>
                <a:tab pos="6477000" algn="l"/>
                <a:tab pos="7402513" algn="l"/>
                <a:tab pos="8328025" algn="l"/>
                <a:tab pos="9253538" algn="l"/>
                <a:tab pos="10179050" algn="l"/>
              </a:tabLst>
              <a:defRPr sz="2400">
                <a:solidFill>
                  <a:schemeClr val="tx1"/>
                </a:solidFill>
                <a:latin typeface="Calibri" charset="0"/>
                <a:ea typeface="ＭＳ Ｐゴシック" charset="0"/>
              </a:defRPr>
            </a:lvl8pPr>
            <a:lvl9pPr marL="3886200" indent="-228600" defTabSz="460375" eaLnBrk="0" fontAlgn="base" hangingPunct="0">
              <a:spcBef>
                <a:spcPct val="0"/>
              </a:spcBef>
              <a:spcAft>
                <a:spcPct val="0"/>
              </a:spcAft>
              <a:tabLst>
                <a:tab pos="0" algn="l"/>
                <a:tab pos="923925" algn="l"/>
                <a:tab pos="1849438" algn="l"/>
                <a:tab pos="2774950" algn="l"/>
                <a:tab pos="3700463" algn="l"/>
                <a:tab pos="4625975" algn="l"/>
                <a:tab pos="5551488" algn="l"/>
                <a:tab pos="6477000" algn="l"/>
                <a:tab pos="7402513" algn="l"/>
                <a:tab pos="8328025" algn="l"/>
                <a:tab pos="9253538" algn="l"/>
                <a:tab pos="10179050" algn="l"/>
              </a:tabLst>
              <a:defRPr sz="2400">
                <a:solidFill>
                  <a:schemeClr val="tx1"/>
                </a:solidFill>
                <a:latin typeface="Calibri" charset="0"/>
                <a:ea typeface="ＭＳ Ｐゴシック" charset="0"/>
              </a:defRPr>
            </a:lvl9pPr>
          </a:lstStyle>
          <a:p>
            <a:pPr algn="r">
              <a:buClr>
                <a:srgbClr val="000000"/>
              </a:buClr>
            </a:pPr>
            <a:fld id="{087A153E-C80C-A44F-85A2-88320A557E35}" type="slidenum">
              <a:rPr lang="en-US" sz="1100">
                <a:solidFill>
                  <a:srgbClr val="000000"/>
                </a:solidFill>
                <a:latin typeface="Times New Roman" charset="0"/>
                <a:cs typeface="Arial" charset="0"/>
              </a:rPr>
              <a:pPr algn="r">
                <a:buClr>
                  <a:srgbClr val="000000"/>
                </a:buClr>
              </a:pPr>
              <a:t>18</a:t>
            </a:fld>
            <a:endParaRPr lang="en-US" sz="1100">
              <a:solidFill>
                <a:srgbClr val="000000"/>
              </a:solidFill>
              <a:latin typeface="Times New Roman" charset="0"/>
              <a:cs typeface="Arial" charset="0"/>
            </a:endParaRPr>
          </a:p>
        </p:txBody>
      </p:sp>
      <p:sp>
        <p:nvSpPr>
          <p:cNvPr id="54276" name="Text Box 3"/>
          <p:cNvSpPr txBox="1">
            <a:spLocks noChangeArrowheads="1"/>
          </p:cNvSpPr>
          <p:nvPr/>
        </p:nvSpPr>
        <p:spPr bwMode="auto">
          <a:xfrm>
            <a:off x="1143000" y="687388"/>
            <a:ext cx="4572000" cy="3427412"/>
          </a:xfrm>
          <a:prstGeom prst="rect">
            <a:avLst/>
          </a:prstGeom>
          <a:solidFill>
            <a:srgbClr val="FFFFFF"/>
          </a:solidFill>
          <a:ln w="9525">
            <a:solidFill>
              <a:srgbClr val="000000"/>
            </a:solidFill>
            <a:miter lim="800000"/>
            <a:headEnd/>
            <a:tailEnd/>
          </a:ln>
        </p:spPr>
        <p:txBody>
          <a:bodyPr wrap="none" lIns="90310" tIns="45154" rIns="90310" bIns="45154"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800">
              <a:cs typeface="Arial" charset="0"/>
            </a:endParaRPr>
          </a:p>
        </p:txBody>
      </p:sp>
      <p:sp>
        <p:nvSpPr>
          <p:cNvPr id="54277" name="Text Box 4"/>
          <p:cNvSpPr>
            <a:spLocks noGrp="1" noChangeArrowheads="1"/>
          </p:cNvSpPr>
          <p:nvPr>
            <p:ph type="body"/>
          </p:nvPr>
        </p:nvSpPr>
        <p:spPr bwMode="auto">
          <a:xfrm>
            <a:off x="523875" y="4270375"/>
            <a:ext cx="5886450" cy="4187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81" tIns="45342" rIns="90681" bIns="45342" numCol="1" anchor="t" anchorCtr="0" compatLnSpc="1">
            <a:prstTxWarp prst="textNoShape">
              <a:avLst/>
            </a:prstTxWarp>
          </a:bodyPr>
          <a:lstStyle/>
          <a:p>
            <a:pPr defTabSz="446088" eaLnBrk="1" hangingPunct="1">
              <a:spcBef>
                <a:spcPct val="0"/>
              </a:spcBef>
              <a:spcAft>
                <a:spcPts val="300"/>
              </a:spcAft>
              <a:tabLst>
                <a:tab pos="0" algn="l"/>
                <a:tab pos="898525" algn="l"/>
                <a:tab pos="1801813" algn="l"/>
                <a:tab pos="2705100" algn="l"/>
                <a:tab pos="3608388" algn="l"/>
                <a:tab pos="4511675" algn="l"/>
                <a:tab pos="5414963" algn="l"/>
                <a:tab pos="6319838" algn="l"/>
                <a:tab pos="7221538" algn="l"/>
                <a:tab pos="8121650" algn="l"/>
                <a:tab pos="9024938" algn="l"/>
                <a:tab pos="9928225" algn="l"/>
              </a:tabLst>
            </a:pPr>
            <a:r>
              <a:rPr lang="en-US">
                <a:latin typeface="Calibri" charset="0"/>
              </a:rPr>
              <a:t>Research supports using best practices.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49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Can’t Do</a:t>
            </a:r>
          </a:p>
          <a:p>
            <a:r>
              <a:rPr lang="en-US" dirty="0" smtClean="0">
                <a:latin typeface="Calibri" charset="0"/>
              </a:rPr>
              <a:t>Won’t Do</a:t>
            </a:r>
          </a:p>
          <a:p>
            <a:r>
              <a:rPr lang="en-US" dirty="0" smtClean="0">
                <a:latin typeface="Calibri" charset="0"/>
              </a:rPr>
              <a:t>Lack of Practice</a:t>
            </a:r>
            <a:endParaRPr lang="en-US" dirty="0">
              <a:latin typeface="Calibri" charset="0"/>
            </a:endParaRPr>
          </a:p>
        </p:txBody>
      </p:sp>
      <p:sp>
        <p:nvSpPr>
          <p:cNvPr id="1249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060E09E5-83C1-E248-A0B7-442FBEDF2049}" type="slidenum">
              <a:rPr lang="en-US" sz="1200"/>
              <a:pPr eaLnBrk="1" hangingPunct="1"/>
              <a:t>20</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5A688B87-8D3D-774E-BD59-32A4C1C5E1DB}" type="slidenum">
              <a:rPr lang="en-US" sz="1200"/>
              <a:pPr eaLnBrk="1" hangingPunct="1"/>
              <a:t>21</a:t>
            </a:fld>
            <a:endParaRPr lang="en-US" sz="1200"/>
          </a:p>
        </p:txBody>
      </p:sp>
      <p:sp>
        <p:nvSpPr>
          <p:cNvPr id="57346" name="Rectangle 2"/>
          <p:cNvSpPr>
            <a:spLocks noGrp="1" noRot="1" noChangeAspect="1" noChangeArrowheads="1" noTextEdit="1"/>
          </p:cNvSpPr>
          <p:nvPr>
            <p:ph type="sldImg"/>
          </p:nvPr>
        </p:nvSpPr>
        <p:spPr bwMode="auto">
          <a:xfrm>
            <a:off x="1152525" y="692150"/>
            <a:ext cx="4552950"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7" name="Rectangle 3"/>
          <p:cNvSpPr>
            <a:spLocks noGrp="1" noChangeArrowheads="1"/>
          </p:cNvSpPr>
          <p:nvPr>
            <p:ph type="body" idx="1"/>
          </p:nvPr>
        </p:nvSpPr>
        <p:spPr bwMode="auto">
          <a:xfrm>
            <a:off x="914400" y="4343400"/>
            <a:ext cx="50292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eaLnBrk="1" hangingPunct="1">
              <a:lnSpc>
                <a:spcPct val="90000"/>
              </a:lnSpc>
            </a:pPr>
            <a:r>
              <a:rPr lang="en-US" u="none" dirty="0" smtClean="0">
                <a:latin typeface="Century Schoolbook" charset="0"/>
              </a:rPr>
              <a:t>What</a:t>
            </a:r>
            <a:r>
              <a:rPr lang="en-US" u="none" baseline="0" dirty="0" smtClean="0">
                <a:latin typeface="Century Schoolbook" charset="0"/>
              </a:rPr>
              <a:t> does social skills mean to you?</a:t>
            </a:r>
            <a:endParaRPr lang="en-US" u="none" dirty="0" smtClean="0">
              <a:latin typeface="Century Schoolbook" charset="0"/>
            </a:endParaRPr>
          </a:p>
          <a:p>
            <a:pPr algn="ctr" eaLnBrk="1" hangingPunct="1">
              <a:lnSpc>
                <a:spcPct val="90000"/>
              </a:lnSpc>
            </a:pPr>
            <a:r>
              <a:rPr lang="en-US" u="sng" dirty="0" smtClean="0">
                <a:latin typeface="Century Schoolbook" charset="0"/>
              </a:rPr>
              <a:t>Matching </a:t>
            </a:r>
            <a:r>
              <a:rPr lang="en-US" u="sng" dirty="0">
                <a:latin typeface="Century Schoolbook" charset="0"/>
              </a:rPr>
              <a:t>Interventions to types of </a:t>
            </a:r>
          </a:p>
          <a:p>
            <a:pPr algn="ctr" eaLnBrk="1" hangingPunct="1">
              <a:lnSpc>
                <a:spcPct val="90000"/>
              </a:lnSpc>
            </a:pPr>
            <a:r>
              <a:rPr lang="en-US" u="sng" dirty="0">
                <a:latin typeface="Century Schoolbook" charset="0"/>
              </a:rPr>
              <a:t>social skills problems:</a:t>
            </a:r>
          </a:p>
          <a:p>
            <a:pPr eaLnBrk="1" hangingPunct="1">
              <a:lnSpc>
                <a:spcPct val="90000"/>
              </a:lnSpc>
            </a:pPr>
            <a:r>
              <a:rPr lang="en-US" dirty="0">
                <a:latin typeface="Century Schoolbook" charset="0"/>
              </a:rPr>
              <a:t>Most social skills studies deliver a treatment to children with an almost complete disregard for the types of social skills deficits children may have (Gresham, 1998)</a:t>
            </a:r>
          </a:p>
          <a:p>
            <a:pPr eaLnBrk="1" hangingPunct="1">
              <a:spcBef>
                <a:spcPct val="0"/>
              </a:spcBef>
            </a:pPr>
            <a:endParaRPr lang="en-US" dirty="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Get your house in order…….</a:t>
            </a:r>
            <a:r>
              <a:rPr lang="en-US" dirty="0" smtClean="0">
                <a:latin typeface="Calibri" charset="0"/>
              </a:rPr>
              <a:t>.Important strategy to prevent problem</a:t>
            </a:r>
            <a:r>
              <a:rPr lang="en-US" baseline="0" dirty="0" smtClean="0">
                <a:latin typeface="Calibri" charset="0"/>
              </a:rPr>
              <a:t> behaviors – create an organized classroom environment.  This is a great resource to know about and share with your staff.</a:t>
            </a:r>
            <a:endParaRPr lang="en-US" dirty="0">
              <a:latin typeface="Calibri" charset="0"/>
            </a:endParaRPr>
          </a:p>
          <a:p>
            <a:r>
              <a:rPr lang="en-US" dirty="0">
                <a:latin typeface="Calibri" charset="0"/>
              </a:rPr>
              <a:t>Classroom Management Plan (</a:t>
            </a:r>
            <a:r>
              <a:rPr lang="en-US" dirty="0" err="1">
                <a:latin typeface="Calibri" charset="0"/>
              </a:rPr>
              <a:t>MiBLISI</a:t>
            </a:r>
            <a:r>
              <a:rPr lang="en-US" dirty="0">
                <a:latin typeface="Calibri" charset="0"/>
              </a:rPr>
              <a:t>).  </a:t>
            </a:r>
            <a:r>
              <a:rPr lang="en-US" dirty="0" smtClean="0">
                <a:latin typeface="Calibri" charset="0"/>
              </a:rPr>
              <a:t> </a:t>
            </a:r>
            <a:endParaRPr lang="en-US" dirty="0">
              <a:latin typeface="Calibri" charset="0"/>
            </a:endParaRPr>
          </a:p>
          <a:p>
            <a:endParaRPr lang="en-US" dirty="0">
              <a:latin typeface="Calibri" charset="0"/>
            </a:endParaRPr>
          </a:p>
          <a:p>
            <a:r>
              <a:rPr lang="en-US" dirty="0">
                <a:latin typeface="Calibri" charset="0"/>
              </a:rPr>
              <a:t>Handout Sample Plan and Blank Template</a:t>
            </a:r>
          </a:p>
          <a:p>
            <a:endParaRPr lang="en-US" dirty="0">
              <a:latin typeface="Calibri" charset="0"/>
            </a:endParaRPr>
          </a:p>
        </p:txBody>
      </p:sp>
      <p:sp>
        <p:nvSpPr>
          <p:cNvPr id="614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E6269B6F-CD48-5846-9C04-ADFB3907BD72}" type="slidenum">
              <a:rPr lang="en-US" sz="1200"/>
              <a:pPr eaLnBrk="1" hangingPunct="1"/>
              <a:t>24</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large group, have the attendees introduce themselves to their table mates.  If small group, they may be able to quickly introduce themselves to the large group.</a:t>
            </a:r>
            <a:endParaRPr lang="en-US" dirty="0"/>
          </a:p>
        </p:txBody>
      </p:sp>
      <p:sp>
        <p:nvSpPr>
          <p:cNvPr id="4" name="Slide Number Placeholder 3"/>
          <p:cNvSpPr>
            <a:spLocks noGrp="1"/>
          </p:cNvSpPr>
          <p:nvPr>
            <p:ph type="sldNum" sz="quarter" idx="10"/>
          </p:nvPr>
        </p:nvSpPr>
        <p:spPr/>
        <p:txBody>
          <a:bodyPr/>
          <a:lstStyle/>
          <a:p>
            <a:pPr>
              <a:defRPr/>
            </a:pPr>
            <a:fld id="{0D0FFA10-73B6-414C-961D-FD288E752FFB}" type="slidenum">
              <a:rPr lang="en-US" smtClean="0"/>
              <a:pPr>
                <a:defRPr/>
              </a:pPr>
              <a:t>4</a:t>
            </a:fld>
            <a:endParaRPr lang="en-US"/>
          </a:p>
        </p:txBody>
      </p:sp>
    </p:spTree>
    <p:extLst>
      <p:ext uri="{BB962C8B-B14F-4D97-AF65-F5344CB8AC3E}">
        <p14:creationId xmlns:p14="http://schemas.microsoft.com/office/powerpoint/2010/main" val="1498850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a:t>
            </a:r>
            <a:r>
              <a:rPr lang="en-US" baseline="0" dirty="0" smtClean="0"/>
              <a:t>outs</a:t>
            </a:r>
            <a:endParaRPr lang="en-US" dirty="0"/>
          </a:p>
        </p:txBody>
      </p:sp>
      <p:sp>
        <p:nvSpPr>
          <p:cNvPr id="4" name="Slide Number Placeholder 3"/>
          <p:cNvSpPr>
            <a:spLocks noGrp="1"/>
          </p:cNvSpPr>
          <p:nvPr>
            <p:ph type="sldNum" sz="quarter" idx="10"/>
          </p:nvPr>
        </p:nvSpPr>
        <p:spPr/>
        <p:txBody>
          <a:bodyPr/>
          <a:lstStyle/>
          <a:p>
            <a:pPr>
              <a:defRPr/>
            </a:pPr>
            <a:fld id="{0D0FFA10-73B6-414C-961D-FD288E752FFB}" type="slidenum">
              <a:rPr lang="en-US" smtClean="0"/>
              <a:pPr>
                <a:defRPr/>
              </a:pPr>
              <a:t>25</a:t>
            </a:fld>
            <a:endParaRPr lang="en-US"/>
          </a:p>
        </p:txBody>
      </p:sp>
    </p:spTree>
    <p:extLst>
      <p:ext uri="{BB962C8B-B14F-4D97-AF65-F5344CB8AC3E}">
        <p14:creationId xmlns:p14="http://schemas.microsoft.com/office/powerpoint/2010/main" val="14459440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4513" name="Shape 18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25" tIns="91425" rIns="91425" bIns="91425" numCol="1" anchor="t" anchorCtr="0" compatLnSpc="1">
            <a:prstTxWarp prst="textNoShape">
              <a:avLst/>
            </a:prstTxWarp>
          </a:bodyPr>
          <a:lstStyle/>
          <a:p>
            <a:pPr>
              <a:spcBef>
                <a:spcPct val="0"/>
              </a:spcBef>
            </a:pPr>
            <a:endParaRPr lang="en-US" dirty="0">
              <a:latin typeface="Calibri" charset="0"/>
            </a:endParaRPr>
          </a:p>
        </p:txBody>
      </p:sp>
      <p:sp>
        <p:nvSpPr>
          <p:cNvPr id="64514" name="Shape 188"/>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80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r>
              <a:rPr lang="en-US" dirty="0">
                <a:latin typeface="Calibri" charset="0"/>
              </a:rPr>
              <a:t>Remain Calm &amp; Respond Right When a Student Challenges – </a:t>
            </a:r>
            <a:r>
              <a:rPr lang="en-US" dirty="0" smtClean="0">
                <a:latin typeface="Calibri" charset="0"/>
              </a:rPr>
              <a:t>Article – Handout</a:t>
            </a:r>
          </a:p>
          <a:p>
            <a:pPr lvl="1"/>
            <a:r>
              <a:rPr lang="en-US" dirty="0" smtClean="0">
                <a:latin typeface="Calibri" charset="0"/>
              </a:rPr>
              <a:t>CPI Training </a:t>
            </a:r>
          </a:p>
          <a:p>
            <a:pPr lvl="1"/>
            <a:r>
              <a:rPr lang="en-US" dirty="0" smtClean="0">
                <a:latin typeface="Calibri" charset="0"/>
              </a:rPr>
              <a:t>LSCI Training</a:t>
            </a:r>
            <a:endParaRPr lang="en-US" dirty="0">
              <a:latin typeface="Calibri" charset="0"/>
            </a:endParaRPr>
          </a:p>
        </p:txBody>
      </p:sp>
      <p:sp>
        <p:nvSpPr>
          <p:cNvPr id="1280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7051AAB7-930D-4C4E-A46C-14163945A1AE}" type="slidenum">
              <a:rPr lang="en-US" sz="1200"/>
              <a:pPr eaLnBrk="1" hangingPunct="1"/>
              <a:t>34</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D59F3E67-41AE-2842-9457-C3B0DB702981}" type="slidenum">
              <a:rPr lang="en-US" sz="1200">
                <a:latin typeface="Arial" charset="0"/>
                <a:ea typeface="ヒラギノ角ゴ Pro W3" charset="0"/>
                <a:cs typeface="ヒラギノ角ゴ Pro W3" charset="0"/>
              </a:rPr>
              <a:pPr eaLnBrk="1" hangingPunct="1"/>
              <a:t>35</a:t>
            </a:fld>
            <a:endParaRPr lang="en-US" sz="1200">
              <a:latin typeface="Arial" charset="0"/>
              <a:ea typeface="ヒラギノ角ゴ Pro W3" charset="0"/>
              <a:cs typeface="ヒラギノ角ゴ Pro W3" charset="0"/>
            </a:endParaRPr>
          </a:p>
        </p:txBody>
      </p:sp>
      <p:sp>
        <p:nvSpPr>
          <p:cNvPr id="12595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fld id="{429F72E9-3144-0D42-B232-2D839247B8B7}" type="slidenum">
              <a:rPr lang="en-US" sz="1200">
                <a:latin typeface="Arial" charset="0"/>
                <a:ea typeface="ヒラギノ角ゴ Pro W3" charset="0"/>
                <a:cs typeface="ヒラギノ角ゴ Pro W3" charset="0"/>
              </a:rPr>
              <a:pPr algn="r" eaLnBrk="1" hangingPunct="1"/>
              <a:t>35</a:t>
            </a:fld>
            <a:endParaRPr lang="en-US" sz="1200">
              <a:latin typeface="Arial" charset="0"/>
              <a:ea typeface="ヒラギノ角ゴ Pro W3" charset="0"/>
              <a:cs typeface="ヒラギノ角ゴ Pro W3" charset="0"/>
            </a:endParaRPr>
          </a:p>
        </p:txBody>
      </p:sp>
      <p:sp>
        <p:nvSpPr>
          <p:cNvPr id="1259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59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a typeface="ヒラギノ角ゴ Pro W3" charset="0"/>
              <a:cs typeface="ヒラギノ角ゴ Pro W3"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 out</a:t>
            </a:r>
            <a:r>
              <a:rPr lang="en-US" baseline="0" dirty="0" smtClean="0"/>
              <a:t> the “Speaker” card to one of the partners and hand the “listener” card to the other partner.  Make sure they don’t show each other their specific instructions.  Ask them to read their cards and begin the activity.  The presenter should read the cards as well so they know when to prompt the activity. </a:t>
            </a:r>
            <a:endParaRPr lang="en-US" dirty="0"/>
          </a:p>
        </p:txBody>
      </p:sp>
      <p:sp>
        <p:nvSpPr>
          <p:cNvPr id="4" name="Slide Number Placeholder 3"/>
          <p:cNvSpPr>
            <a:spLocks noGrp="1"/>
          </p:cNvSpPr>
          <p:nvPr>
            <p:ph type="sldNum" sz="quarter" idx="10"/>
          </p:nvPr>
        </p:nvSpPr>
        <p:spPr/>
        <p:txBody>
          <a:bodyPr/>
          <a:lstStyle/>
          <a:p>
            <a:pPr>
              <a:defRPr/>
            </a:pPr>
            <a:fld id="{0D0FFA10-73B6-414C-961D-FD288E752FFB}" type="slidenum">
              <a:rPr lang="en-US" smtClean="0"/>
              <a:pPr>
                <a:defRPr/>
              </a:pPr>
              <a:t>36</a:t>
            </a:fld>
            <a:endParaRPr lang="en-US"/>
          </a:p>
        </p:txBody>
      </p:sp>
    </p:spTree>
    <p:extLst>
      <p:ext uri="{BB962C8B-B14F-4D97-AF65-F5344CB8AC3E}">
        <p14:creationId xmlns:p14="http://schemas.microsoft.com/office/powerpoint/2010/main" val="9036709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69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Practice with Scenario…</a:t>
            </a:r>
            <a:r>
              <a:rPr lang="en-US" dirty="0" smtClean="0">
                <a:latin typeface="Calibri" charset="0"/>
              </a:rPr>
              <a:t>…Willy</a:t>
            </a:r>
            <a:r>
              <a:rPr lang="en-US" baseline="0" dirty="0" smtClean="0">
                <a:latin typeface="Calibri" charset="0"/>
              </a:rPr>
              <a:t> or Sarah – One person is the student the other is the teacher/adult.  The adult should practice using the script outlined in the slide as the student uses the scenario.</a:t>
            </a:r>
            <a:endParaRPr lang="en-US" dirty="0">
              <a:latin typeface="Calibri" charset="0"/>
            </a:endParaRPr>
          </a:p>
        </p:txBody>
      </p:sp>
      <p:sp>
        <p:nvSpPr>
          <p:cNvPr id="1269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60A6659-EB30-1244-A356-E182D5D4001A}" type="slidenum">
              <a:rPr lang="en-US" sz="1200"/>
              <a:pPr eaLnBrk="1" hangingPunct="1"/>
              <a:t>40</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87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Hot off the press VTPBiS Annual Report is on your tables for you to review the details.  But here are some highlights.</a:t>
            </a:r>
          </a:p>
        </p:txBody>
      </p:sp>
      <p:sp>
        <p:nvSpPr>
          <p:cNvPr id="1187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84CFB599-D8FC-EC44-B1C9-D54D5929477D}" type="slidenum">
              <a:rPr lang="en-US" sz="1200"/>
              <a:pPr eaLnBrk="1" hangingPunct="1"/>
              <a:t>45</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98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First, we have a lot to celebrate about how fast PBIS has scaled up in VT.  From 3 schools in 2007 to 133 in 52 Sus/SDs today!  44% of our schools are implementing.  We are one of thirteen states out of 42 states that implement PBIS that have over 40% schools implementing PBIS.  As you can see, PBIS is he</a:t>
            </a:r>
          </a:p>
          <a:p>
            <a:endParaRPr lang="en-US">
              <a:latin typeface="Calibri" charset="0"/>
            </a:endParaRPr>
          </a:p>
        </p:txBody>
      </p:sp>
      <p:sp>
        <p:nvSpPr>
          <p:cNvPr id="1198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C852FC28-CD24-A24C-82CA-01F22373DE53}" type="slidenum">
              <a:rPr lang="en-US" sz="1200"/>
              <a:pPr eaLnBrk="1" hangingPunct="1"/>
              <a:t>46</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08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This pie chart shows the level of PBIS implementation in VT.  You can see that 80% schools have moved on from Tier one and are now implementing Tier 2 and Tier 3 interventions and supports as well as Tier 1. </a:t>
            </a:r>
          </a:p>
        </p:txBody>
      </p:sp>
      <p:sp>
        <p:nvSpPr>
          <p:cNvPr id="1208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68CABE7D-A5A7-2A43-9A95-33AFAA1E951D}" type="slidenum">
              <a:rPr lang="en-US" sz="1200"/>
              <a:pPr eaLnBrk="1" hangingPunct="1"/>
              <a:t>47</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18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This graph shows fidelity of implementation at the Universal Level based on a national PBIS self-assessment called the Benchmarks of Quality (or BoQ).  The BoQ looks at 10 elements of implementation such as discipline procedures, lesson plans, evaluation and data analysis.  This graph represents the average scores of 92 schools that completed the BoQ.  A score of 70% indicates fidelity of implementation.  You can see on this graph that most of the scores are above the 70% which is the dotted line. In 2014-15, 79%of schools that completed this assessment achieved fidelity., VTPBiS schools scored higher than 70% on eight out of ten BoQ elements, with “Faculty Commitment” and “Implementation Plan” falling slightly lower than 70%. </a:t>
            </a:r>
          </a:p>
          <a:p>
            <a:endParaRPr lang="en-US">
              <a:latin typeface="Calibri" charset="0"/>
            </a:endParaRPr>
          </a:p>
        </p:txBody>
      </p:sp>
      <p:sp>
        <p:nvSpPr>
          <p:cNvPr id="1218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ED5E4421-E929-5640-8D53-D6774A32E168}" type="slidenum">
              <a:rPr lang="en-US" sz="1200"/>
              <a:pPr eaLnBrk="1" hangingPunct="1"/>
              <a:t>49</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Coaching</a:t>
            </a:r>
            <a:r>
              <a:rPr lang="en-US" baseline="0" dirty="0" smtClean="0"/>
              <a:t> is key to sustainability and coaching at the building level helps to build internal capacity.  Many of the functions you are currently doing are “coaching” activities.</a:t>
            </a:r>
          </a:p>
          <a:p>
            <a:r>
              <a:rPr lang="en-US" baseline="0" dirty="0" smtClean="0"/>
              <a:t>Ask if folks attended coaching at Leadership Forum</a:t>
            </a:r>
          </a:p>
          <a:p>
            <a:endParaRPr lang="en-US" baseline="0" dirty="0" smtClean="0"/>
          </a:p>
          <a:p>
            <a:r>
              <a:rPr lang="en-US" baseline="0" dirty="0" smtClean="0"/>
              <a:t>Role similar to Literacy Coach or Math Coach – depends on SU/SD/School Structure</a:t>
            </a:r>
            <a:endParaRPr lang="en-US" dirty="0"/>
          </a:p>
        </p:txBody>
      </p:sp>
      <p:sp>
        <p:nvSpPr>
          <p:cNvPr id="4" name="Slide Number Placeholder 3"/>
          <p:cNvSpPr>
            <a:spLocks noGrp="1"/>
          </p:cNvSpPr>
          <p:nvPr>
            <p:ph type="sldNum" sz="quarter" idx="10"/>
          </p:nvPr>
        </p:nvSpPr>
        <p:spPr/>
        <p:txBody>
          <a:bodyPr/>
          <a:lstStyle/>
          <a:p>
            <a:pPr>
              <a:defRPr/>
            </a:pPr>
            <a:fld id="{0D0FFA10-73B6-414C-961D-FD288E752FFB}" type="slidenum">
              <a:rPr lang="en-US" smtClean="0"/>
              <a:pPr>
                <a:defRPr/>
              </a:pPr>
              <a:t>5</a:t>
            </a:fld>
            <a:endParaRPr lang="en-US"/>
          </a:p>
        </p:txBody>
      </p:sp>
    </p:spTree>
    <p:extLst>
      <p:ext uri="{BB962C8B-B14F-4D97-AF65-F5344CB8AC3E}">
        <p14:creationId xmlns:p14="http://schemas.microsoft.com/office/powerpoint/2010/main" val="35848544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28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So, how are we doing?</a:t>
            </a:r>
          </a:p>
          <a:p>
            <a:r>
              <a:rPr lang="en-US">
                <a:latin typeface="Calibri" charset="0"/>
              </a:rPr>
              <a:t>Due to the switch from NECAP to Smarter Balanced Assessments, we are unable to show statewide correlations between academic achievement and decreased discipline referrals. However, in looking at office discipline referrals by grade levels, we can see that average office displine referrals per day per hundred students have gone down in middle school, high school, pre-k through 12.  With a very slight increase in elementary grades.  This is an important indicator for learning because, when a students remain in class, they have greater access to instruction.  Our goal is in class and on task.</a:t>
            </a:r>
          </a:p>
        </p:txBody>
      </p:sp>
      <p:sp>
        <p:nvSpPr>
          <p:cNvPr id="1228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3FD040F0-D9FB-0647-953E-903E3850E292}" type="slidenum">
              <a:rPr lang="en-US" sz="1200"/>
              <a:pPr eaLnBrk="1" hangingPunct="1"/>
              <a:t>50</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39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This year also saw a significant increase in the number of schools that met VTPBiS exemplar status which means they can show two years of fidelity of implementation as well as a decrease in ODRs and an increase in academic achievement.  We’ll hear more about that at the lunchtime celebration!</a:t>
            </a:r>
          </a:p>
          <a:p>
            <a:endParaRPr lang="en-US">
              <a:latin typeface="Calibri" charset="0"/>
            </a:endParaRPr>
          </a:p>
        </p:txBody>
      </p:sp>
      <p:sp>
        <p:nvSpPr>
          <p:cNvPr id="1239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EBD06EA0-E4D2-3944-8CB8-3AC8BB69BE6C}" type="slidenum">
              <a:rPr lang="en-US" sz="1200"/>
              <a:pPr eaLnBrk="1" hangingPunct="1"/>
              <a:t>51</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49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One thing we know from implementation science is that sustaining an innovation like PBIS involves significant attention to the systems data and practices over time.  While Dean Fixsen and others have found that sustained implementation of educational initiatives is a rare phenomenon, in the eight years of Vermont PBIS, 97% of our schools are still implementing!  </a:t>
            </a:r>
          </a:p>
        </p:txBody>
      </p:sp>
      <p:sp>
        <p:nvSpPr>
          <p:cNvPr id="1249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A813B13F-A1D8-D94E-A13D-1F19D97F5BAB}" type="slidenum">
              <a:rPr lang="en-US" sz="1200"/>
              <a:pPr eaLnBrk="1" hangingPunct="1"/>
              <a:t>52</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 applause to the Coordinator</a:t>
            </a:r>
            <a:r>
              <a:rPr lang="en-US" baseline="0" dirty="0" smtClean="0"/>
              <a:t>s – tie back to the value of their role as coaches</a:t>
            </a:r>
            <a:endParaRPr lang="en-US" dirty="0"/>
          </a:p>
        </p:txBody>
      </p:sp>
      <p:sp>
        <p:nvSpPr>
          <p:cNvPr id="4" name="Slide Number Placeholder 3"/>
          <p:cNvSpPr>
            <a:spLocks noGrp="1"/>
          </p:cNvSpPr>
          <p:nvPr>
            <p:ph type="sldNum" sz="quarter" idx="10"/>
          </p:nvPr>
        </p:nvSpPr>
        <p:spPr/>
        <p:txBody>
          <a:bodyPr/>
          <a:lstStyle/>
          <a:p>
            <a:pPr>
              <a:defRPr/>
            </a:pPr>
            <a:fld id="{0D0FFA10-73B6-414C-961D-FD288E752FFB}" type="slidenum">
              <a:rPr lang="en-US" smtClean="0"/>
              <a:pPr>
                <a:defRPr/>
              </a:pPr>
              <a:t>53</a:t>
            </a:fld>
            <a:endParaRPr lang="en-US"/>
          </a:p>
        </p:txBody>
      </p:sp>
    </p:spTree>
    <p:extLst>
      <p:ext uri="{BB962C8B-B14F-4D97-AF65-F5344CB8AC3E}">
        <p14:creationId xmlns:p14="http://schemas.microsoft.com/office/powerpoint/2010/main" val="3563934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Handout Template</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0D0FFA10-73B6-414C-961D-FD288E752FFB}" type="slidenum">
              <a:rPr lang="en-US" smtClean="0"/>
              <a:pPr>
                <a:defRPr/>
              </a:pPr>
              <a:t>54</a:t>
            </a:fld>
            <a:endParaRPr lang="en-US"/>
          </a:p>
        </p:txBody>
      </p:sp>
    </p:spTree>
    <p:extLst>
      <p:ext uri="{BB962C8B-B14F-4D97-AF65-F5344CB8AC3E}">
        <p14:creationId xmlns:p14="http://schemas.microsoft.com/office/powerpoint/2010/main" val="26056931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60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860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6FE59258-0944-604B-B9D9-2FE74968BA96}" type="slidenum">
              <a:rPr lang="en-US" sz="1200"/>
              <a:pPr eaLnBrk="1" fontAlgn="base" hangingPunct="1">
                <a:spcBef>
                  <a:spcPct val="0"/>
                </a:spcBef>
                <a:spcAft>
                  <a:spcPct val="0"/>
                </a:spcAft>
              </a:pPr>
              <a:t>57</a:t>
            </a:fld>
            <a:endParaRPr 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60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860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6FE59258-0944-604B-B9D9-2FE74968BA96}" type="slidenum">
              <a:rPr lang="en-US" sz="1200"/>
              <a:pPr eaLnBrk="1" fontAlgn="base" hangingPunct="1">
                <a:spcBef>
                  <a:spcPct val="0"/>
                </a:spcBef>
                <a:spcAft>
                  <a:spcPct val="0"/>
                </a:spcAft>
              </a:pPr>
              <a:t>58</a:t>
            </a:fld>
            <a:endParaRPr 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64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a:latin typeface="Calibri" charset="0"/>
              </a:rPr>
              <a:t>SAS REMINDER:  </a:t>
            </a:r>
            <a:r>
              <a:rPr lang="en-US">
                <a:latin typeface="Calibri" charset="0"/>
              </a:rPr>
              <a:t>The window to complete the SAS is </a:t>
            </a:r>
            <a:r>
              <a:rPr lang="en-US" b="1">
                <a:latin typeface="Calibri" charset="0"/>
              </a:rPr>
              <a:t>now open</a:t>
            </a:r>
            <a:r>
              <a:rPr lang="en-US">
                <a:latin typeface="Calibri" charset="0"/>
              </a:rPr>
              <a:t> and </a:t>
            </a:r>
            <a:r>
              <a:rPr lang="en-US" b="1">
                <a:latin typeface="Calibri" charset="0"/>
              </a:rPr>
              <a:t>will close on</a:t>
            </a:r>
            <a:r>
              <a:rPr lang="en-US">
                <a:latin typeface="Calibri" charset="0"/>
              </a:rPr>
              <a:t> </a:t>
            </a:r>
            <a:r>
              <a:rPr lang="en-US" b="1">
                <a:latin typeface="Calibri" charset="0"/>
              </a:rPr>
              <a:t>March 31, 2016</a:t>
            </a:r>
            <a:r>
              <a:rPr lang="en-US">
                <a:latin typeface="Calibri" charset="0"/>
              </a:rPr>
              <a:t>.  It is an expectation that all PBIS schools participate in this important annual assessment.  If you haven’t already done so, please schedule at time for your staff to complete this survey.  The SAS is a great tool for identifying staff priorities and evaluating staff buy-in! </a:t>
            </a:r>
          </a:p>
          <a:p>
            <a:endParaRPr lang="en-US">
              <a:latin typeface="Calibri" charset="0"/>
            </a:endParaRPr>
          </a:p>
          <a:p>
            <a:r>
              <a:rPr lang="en-US" b="1">
                <a:latin typeface="Calibri" charset="0"/>
              </a:rPr>
              <a:t>BoQ REMINDER:  </a:t>
            </a:r>
            <a:r>
              <a:rPr lang="en-US">
                <a:latin typeface="Calibri" charset="0"/>
              </a:rPr>
              <a:t>On </a:t>
            </a:r>
            <a:r>
              <a:rPr lang="en-US" b="1">
                <a:latin typeface="Calibri" charset="0"/>
              </a:rPr>
              <a:t>April 1</a:t>
            </a:r>
            <a:r>
              <a:rPr lang="en-US" b="1" baseline="30000">
                <a:latin typeface="Calibri" charset="0"/>
              </a:rPr>
              <a:t>st</a:t>
            </a:r>
            <a:r>
              <a:rPr lang="en-US">
                <a:latin typeface="Calibri" charset="0"/>
              </a:rPr>
              <a:t> the window to complete your annual Benchmarks of Quality (BoQ) assessment will open for two months.  The window will close on </a:t>
            </a:r>
            <a:r>
              <a:rPr lang="en-US" b="1">
                <a:latin typeface="Calibri" charset="0"/>
              </a:rPr>
              <a:t>May 31</a:t>
            </a:r>
            <a:r>
              <a:rPr lang="en-US" b="1" baseline="30000">
                <a:latin typeface="Calibri" charset="0"/>
              </a:rPr>
              <a:t>st</a:t>
            </a:r>
            <a:r>
              <a:rPr lang="en-US">
                <a:latin typeface="Calibri" charset="0"/>
              </a:rPr>
              <a:t>.  It is an expectation that school leadership teams complete this assessment.  The BoQ helps schools identify areas of success and areas of improvement for the implementation of the Universal components of PBIS.  The features include:  PBIS Team, Faculty Commitment, Discipline Procedures, Data Entry &amp; Analysis, Expectation, Recognition, Teaching, Implementation Plan, Classroom Systems and Evaluation. </a:t>
            </a:r>
          </a:p>
        </p:txBody>
      </p:sp>
      <p:sp>
        <p:nvSpPr>
          <p:cNvPr id="1064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036B18E5-E57A-A34F-914D-C7DBFBFDD95E}" type="slidenum">
              <a:rPr lang="en-US" sz="1200"/>
              <a:pPr eaLnBrk="1" hangingPunct="1"/>
              <a:t>59</a:t>
            </a:fld>
            <a:endParaRPr 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TFI – We’re currently piloting</a:t>
            </a:r>
            <a:r>
              <a:rPr lang="en-US" baseline="0" dirty="0" smtClean="0"/>
              <a:t> this “all in one” assessment.  Plan to roll-out next year and will take the place of the BoQ.</a:t>
            </a:r>
          </a:p>
          <a:p>
            <a:r>
              <a:rPr lang="en-US" baseline="0" dirty="0" smtClean="0"/>
              <a:t>Ongoing Communication – how can we connect more frequently as a learning community?  What are your thoughts?  Stay tuned for a survey eliciting ideas…..</a:t>
            </a:r>
          </a:p>
          <a:p>
            <a:r>
              <a:rPr lang="en-US" baseline="0" dirty="0" smtClean="0"/>
              <a:t>Handbook is on our </a:t>
            </a:r>
            <a:r>
              <a:rPr lang="en-US" baseline="0" dirty="0" err="1" smtClean="0"/>
              <a:t>webstie</a:t>
            </a:r>
            <a:r>
              <a:rPr lang="en-US" baseline="0" dirty="0" smtClean="0"/>
              <a:t> for Coordinators to print.  Pass around a couple of copies to show attendees what’s in it.</a:t>
            </a:r>
          </a:p>
          <a:p>
            <a:endParaRPr lang="en-US" dirty="0"/>
          </a:p>
        </p:txBody>
      </p:sp>
      <p:sp>
        <p:nvSpPr>
          <p:cNvPr id="4" name="Slide Number Placeholder 3"/>
          <p:cNvSpPr>
            <a:spLocks noGrp="1"/>
          </p:cNvSpPr>
          <p:nvPr>
            <p:ph type="sldNum" sz="quarter" idx="10"/>
          </p:nvPr>
        </p:nvSpPr>
        <p:spPr/>
        <p:txBody>
          <a:bodyPr/>
          <a:lstStyle/>
          <a:p>
            <a:pPr>
              <a:defRPr/>
            </a:pPr>
            <a:fld id="{0D0FFA10-73B6-414C-961D-FD288E752FFB}" type="slidenum">
              <a:rPr lang="en-US" smtClean="0"/>
              <a:pPr>
                <a:defRPr/>
              </a:pPr>
              <a:t>63</a:t>
            </a:fld>
            <a:endParaRPr lang="en-US"/>
          </a:p>
        </p:txBody>
      </p:sp>
    </p:spTree>
    <p:extLst>
      <p:ext uri="{BB962C8B-B14F-4D97-AF65-F5344CB8AC3E}">
        <p14:creationId xmlns:p14="http://schemas.microsoft.com/office/powerpoint/2010/main" val="1265607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Pre-correction,</a:t>
            </a:r>
            <a:r>
              <a:rPr lang="en-US" baseline="0" dirty="0" smtClean="0"/>
              <a:t> provide resources……Next few slides discuss this further.  We want to avoid doing the same thing over and over again and getting the same results.</a:t>
            </a:r>
            <a:endParaRPr lang="en-US" dirty="0"/>
          </a:p>
        </p:txBody>
      </p:sp>
      <p:sp>
        <p:nvSpPr>
          <p:cNvPr id="4" name="Slide Number Placeholder 3"/>
          <p:cNvSpPr>
            <a:spLocks noGrp="1"/>
          </p:cNvSpPr>
          <p:nvPr>
            <p:ph type="sldNum" sz="quarter" idx="10"/>
          </p:nvPr>
        </p:nvSpPr>
        <p:spPr/>
        <p:txBody>
          <a:bodyPr/>
          <a:lstStyle/>
          <a:p>
            <a:pPr>
              <a:defRPr/>
            </a:pPr>
            <a:fld id="{0D0FFA10-73B6-414C-961D-FD288E752FFB}" type="slidenum">
              <a:rPr lang="en-US" smtClean="0"/>
              <a:pPr>
                <a:defRPr/>
              </a:pPr>
              <a:t>6</a:t>
            </a:fld>
            <a:endParaRPr lang="en-US"/>
          </a:p>
        </p:txBody>
      </p:sp>
    </p:spTree>
    <p:extLst>
      <p:ext uri="{BB962C8B-B14F-4D97-AF65-F5344CB8AC3E}">
        <p14:creationId xmlns:p14="http://schemas.microsoft.com/office/powerpoint/2010/main" val="1840029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ndParaRP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5E3F6386-F640-C149-9B8C-EBFD5AA0109F}" type="slidenum">
              <a:rPr lang="en-US" sz="1200"/>
              <a:pPr eaLnBrk="1" hangingPunct="1"/>
              <a:t>7</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Transition Slide – Many ways and words</a:t>
            </a:r>
            <a:r>
              <a:rPr lang="en-US" baseline="0" dirty="0" smtClean="0"/>
              <a:t> to describe coaching.</a:t>
            </a:r>
            <a:endParaRPr lang="en-US" dirty="0"/>
          </a:p>
        </p:txBody>
      </p:sp>
      <p:sp>
        <p:nvSpPr>
          <p:cNvPr id="4" name="Slide Number Placeholder 3"/>
          <p:cNvSpPr>
            <a:spLocks noGrp="1"/>
          </p:cNvSpPr>
          <p:nvPr>
            <p:ph type="sldNum" sz="quarter" idx="10"/>
          </p:nvPr>
        </p:nvSpPr>
        <p:spPr/>
        <p:txBody>
          <a:bodyPr/>
          <a:lstStyle/>
          <a:p>
            <a:pPr>
              <a:defRPr/>
            </a:pPr>
            <a:fld id="{0D0FFA10-73B6-414C-961D-FD288E752FFB}" type="slidenum">
              <a:rPr lang="en-US" smtClean="0"/>
              <a:pPr>
                <a:defRPr/>
              </a:pPr>
              <a:t>8</a:t>
            </a:fld>
            <a:endParaRPr lang="en-US"/>
          </a:p>
        </p:txBody>
      </p:sp>
    </p:spTree>
    <p:extLst>
      <p:ext uri="{BB962C8B-B14F-4D97-AF65-F5344CB8AC3E}">
        <p14:creationId xmlns:p14="http://schemas.microsoft.com/office/powerpoint/2010/main" val="668004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As we move into this new intentional use of Coach in your roles, let’s talk about some of the features of coaching.</a:t>
            </a:r>
          </a:p>
          <a:p>
            <a:endParaRPr lang="en-US">
              <a:latin typeface="Calibri" charset="0"/>
            </a:endParaRPr>
          </a:p>
          <a:p>
            <a:r>
              <a:rPr lang="en-US">
                <a:latin typeface="Calibri" charset="0"/>
              </a:rPr>
              <a:t>Coordinators Self-Assessment</a:t>
            </a: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519EA283-6416-1E4E-A5D0-7B44E652398B}" type="slidenum">
              <a:rPr lang="en-US" sz="1200"/>
              <a:pPr eaLnBrk="1" hangingPunct="1"/>
              <a:t>9</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Creates a positive, supportive environment</a:t>
            </a:r>
          </a:p>
          <a:p>
            <a:r>
              <a:rPr lang="en-US">
                <a:latin typeface="Calibri" charset="0"/>
              </a:rPr>
              <a:t>Creates and helps ensure structure within team meetings</a:t>
            </a:r>
          </a:p>
          <a:p>
            <a:r>
              <a:rPr lang="en-US">
                <a:latin typeface="Calibri" charset="0"/>
              </a:rPr>
              <a:t>Helps identify team member roles and responsibilities</a:t>
            </a:r>
          </a:p>
          <a:p>
            <a:r>
              <a:rPr lang="en-US">
                <a:latin typeface="Calibri" charset="0"/>
              </a:rPr>
              <a:t>Ensures team consensus</a:t>
            </a:r>
          </a:p>
          <a:p>
            <a:r>
              <a:rPr lang="en-US">
                <a:latin typeface="Calibri" charset="0"/>
              </a:rPr>
              <a:t>Guides the development of the Team Action Plan</a:t>
            </a:r>
          </a:p>
          <a:p>
            <a:r>
              <a:rPr lang="en-US">
                <a:latin typeface="Arial" charset="0"/>
              </a:rPr>
              <a:t>Facilitates the problem solving process</a:t>
            </a:r>
          </a:p>
          <a:p>
            <a:r>
              <a:rPr lang="en-US">
                <a:latin typeface="Calibri" charset="0"/>
              </a:rPr>
              <a:t>Guides and ensures implementation fidelity of the PBS/MTSS-B process</a:t>
            </a:r>
          </a:p>
          <a:p>
            <a:endParaRPr lang="en-US">
              <a:latin typeface="Calibri" charset="0"/>
            </a:endParaRPr>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D28B423A-D493-3245-A832-FC9A74F8FA0C}" type="slidenum">
              <a:rPr lang="en-US" sz="1200"/>
              <a:pPr eaLnBrk="1" hangingPunct="1"/>
              <a:t>10</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Weakest area of coaching – Other coaching roles in literacy or math have already been established – Our hope is to, with your expertise and knowledge in PBIS, to support you and your own content knowledge so you can best support your school.   Is to Increase knowledge of coach at local school building level</a:t>
            </a:r>
          </a:p>
          <a:p>
            <a:endParaRPr lang="en-US">
              <a:latin typeface="Calibri" charset="0"/>
            </a:endParaRPr>
          </a:p>
          <a:p>
            <a:r>
              <a:rPr lang="en-US">
                <a:latin typeface="Calibri" charset="0"/>
              </a:rPr>
              <a:t>Fluent in PBS principles (features, practices, and systems across the tiers)</a:t>
            </a:r>
          </a:p>
          <a:p>
            <a:r>
              <a:rPr lang="en-US">
                <a:latin typeface="Calibri" charset="0"/>
              </a:rPr>
              <a:t>Knowledgeable of PBIS/MTSS-B principles (i.e. triangle or continuum of supports)</a:t>
            </a:r>
          </a:p>
          <a:p>
            <a:r>
              <a:rPr lang="en-US">
                <a:latin typeface="Calibri" charset="0"/>
              </a:rPr>
              <a:t>Understands basic behavioral principles</a:t>
            </a:r>
          </a:p>
          <a:p>
            <a:r>
              <a:rPr lang="en-US">
                <a:latin typeface="Calibri" charset="0"/>
              </a:rPr>
              <a:t>Familiar with the components and operation of a proactive school-wide behavior discipline system</a:t>
            </a:r>
          </a:p>
          <a:p>
            <a:r>
              <a:rPr lang="en-US">
                <a:latin typeface="Calibri" charset="0"/>
              </a:rPr>
              <a:t>Aware of the application of school-based data management and data-based decision making</a:t>
            </a:r>
          </a:p>
          <a:p>
            <a:r>
              <a:rPr lang="en-US">
                <a:latin typeface="Calibri" charset="0"/>
              </a:rPr>
              <a:t>Able to evaluate date and make data-based decisions</a:t>
            </a:r>
          </a:p>
          <a:p>
            <a:endParaRPr lang="en-US">
              <a:latin typeface="Calibri" charset="0"/>
            </a:endParaRP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1EA568E7-AF69-794D-B519-F5DA68A7A9C9}" type="slidenum">
              <a:rPr lang="en-US" sz="1200"/>
              <a:pPr eaLnBrk="1" hangingPunct="1"/>
              <a:t>11</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BEST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08325" y="4073525"/>
            <a:ext cx="3048000"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53546"/>
            <a:ext cx="7772400" cy="1470025"/>
          </a:xfrm>
          <a:noFill/>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462325" y="2583294"/>
            <a:ext cx="6400800" cy="12051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Date Placeholder 3"/>
          <p:cNvSpPr>
            <a:spLocks noGrp="1"/>
          </p:cNvSpPr>
          <p:nvPr>
            <p:ph type="dt" sz="half" idx="10"/>
          </p:nvPr>
        </p:nvSpPr>
        <p:spPr/>
        <p:txBody>
          <a:bodyPr/>
          <a:lstStyle>
            <a:lvl1pPr fontAlgn="auto">
              <a:spcBef>
                <a:spcPts val="0"/>
              </a:spcBef>
              <a:spcAft>
                <a:spcPts val="0"/>
              </a:spcAft>
              <a:defRPr>
                <a:ea typeface="+mn-ea"/>
                <a:cs typeface="+mn-cs"/>
              </a:defRPr>
            </a:lvl1pPr>
          </a:lstStyle>
          <a:p>
            <a:pPr>
              <a:defRPr/>
            </a:pPr>
            <a:fld id="{C67CCA79-2ADA-7E40-852A-1D36077052BD}" type="datetime1">
              <a:rPr lang="en-US" smtClean="0"/>
              <a:t>1/8/16</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fld id="{0F4A6FBF-4EF9-624B-BB06-06E62F826FA4}" type="slidenum">
              <a:rPr lang="en-US"/>
              <a:pPr>
                <a:defRPr/>
              </a:pPr>
              <a:t>‹#›</a:t>
            </a:fld>
            <a:endParaRPr lang="en-US"/>
          </a:p>
        </p:txBody>
      </p:sp>
    </p:spTree>
    <p:extLst>
      <p:ext uri="{BB962C8B-B14F-4D97-AF65-F5344CB8AC3E}">
        <p14:creationId xmlns:p14="http://schemas.microsoft.com/office/powerpoint/2010/main" val="1202795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ea typeface="+mn-ea"/>
                <a:cs typeface="+mn-cs"/>
              </a:defRPr>
            </a:lvl1pPr>
          </a:lstStyle>
          <a:p>
            <a:pPr>
              <a:defRPr/>
            </a:pPr>
            <a:fld id="{C37E8DF9-A89E-4549-B112-3F0E8A78DFBD}" type="datetime1">
              <a:rPr lang="en-US" smtClean="0"/>
              <a:t>1/8/16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fld id="{837D5093-E685-314F-9F17-C97EEF8C96F3}" type="slidenum">
              <a:rPr lang="en-US"/>
              <a:pPr>
                <a:defRPr/>
              </a:pPr>
              <a:t>‹#›</a:t>
            </a:fld>
            <a:endParaRPr lang="en-US"/>
          </a:p>
        </p:txBody>
      </p:sp>
    </p:spTree>
    <p:extLst>
      <p:ext uri="{BB962C8B-B14F-4D97-AF65-F5344CB8AC3E}">
        <p14:creationId xmlns:p14="http://schemas.microsoft.com/office/powerpoint/2010/main" val="231452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ea typeface="+mn-ea"/>
                <a:cs typeface="+mn-cs"/>
              </a:defRPr>
            </a:lvl1pPr>
          </a:lstStyle>
          <a:p>
            <a:pPr>
              <a:defRPr/>
            </a:pPr>
            <a:fld id="{D87CAF58-87CF-4E45-B94D-4372CA00811A}" type="datetime1">
              <a:rPr lang="en-US" smtClean="0"/>
              <a:t>1/8/16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fld id="{E7D91C92-C873-994F-8A6A-C88A1DF1A34A}" type="slidenum">
              <a:rPr lang="en-US"/>
              <a:pPr>
                <a:defRPr/>
              </a:pPr>
              <a:t>‹#›</a:t>
            </a:fld>
            <a:endParaRPr lang="en-US"/>
          </a:p>
        </p:txBody>
      </p:sp>
    </p:spTree>
    <p:extLst>
      <p:ext uri="{BB962C8B-B14F-4D97-AF65-F5344CB8AC3E}">
        <p14:creationId xmlns:p14="http://schemas.microsoft.com/office/powerpoint/2010/main" val="1472196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ea typeface="+mn-ea"/>
                <a:cs typeface="+mn-cs"/>
              </a:defRPr>
            </a:lvl1pPr>
          </a:lstStyle>
          <a:p>
            <a:pPr>
              <a:defRPr/>
            </a:pPr>
            <a:fld id="{9C79F603-AA53-9C45-9D0B-32B453CB8801}" type="datetime1">
              <a:rPr lang="en-US" smtClean="0"/>
              <a:t>1/8/16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fld id="{255FB162-C845-7746-BA64-B58C00E2CA52}" type="slidenum">
              <a:rPr lang="en-US"/>
              <a:pPr>
                <a:defRPr/>
              </a:pPr>
              <a:t>‹#›</a:t>
            </a:fld>
            <a:endParaRPr lang="en-US"/>
          </a:p>
        </p:txBody>
      </p:sp>
    </p:spTree>
    <p:extLst>
      <p:ext uri="{BB962C8B-B14F-4D97-AF65-F5344CB8AC3E}">
        <p14:creationId xmlns:p14="http://schemas.microsoft.com/office/powerpoint/2010/main" val="4005911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BAC9CCF-EDBE-8E41-BFD3-4253A0E2F85F}" type="datetime1">
              <a:rPr lang="en-US" smtClean="0"/>
              <a:t>1/8/16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C3B9760-738A-9544-83BD-19DEA0E81BC1}" type="slidenum">
              <a:rPr lang="en-US"/>
              <a:pPr>
                <a:defRPr/>
              </a:pPr>
              <a:t>‹#›</a:t>
            </a:fld>
            <a:endParaRPr lang="en-US"/>
          </a:p>
        </p:txBody>
      </p:sp>
    </p:spTree>
    <p:extLst>
      <p:ext uri="{BB962C8B-B14F-4D97-AF65-F5344CB8AC3E}">
        <p14:creationId xmlns:p14="http://schemas.microsoft.com/office/powerpoint/2010/main" val="993345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3DBD2C1-FD7F-3D41-A7CA-29C6A1E10855}" type="datetime1">
              <a:rPr lang="en-US" smtClean="0"/>
              <a:t>1/8/16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CA51374-09EF-844B-875F-E7CBB8EE065F}" type="slidenum">
              <a:rPr lang="en-US"/>
              <a:pPr>
                <a:defRPr/>
              </a:pPr>
              <a:t>‹#›</a:t>
            </a:fld>
            <a:endParaRPr lang="en-US"/>
          </a:p>
        </p:txBody>
      </p:sp>
    </p:spTree>
    <p:extLst>
      <p:ext uri="{BB962C8B-B14F-4D97-AF65-F5344CB8AC3E}">
        <p14:creationId xmlns:p14="http://schemas.microsoft.com/office/powerpoint/2010/main" val="3173739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5DD68F9-2576-D445-BBF6-B146CF13508E}" type="datetime1">
              <a:rPr lang="en-US" smtClean="0"/>
              <a:t>1/8/16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937255E-1137-5341-B7B6-25642B540735}" type="slidenum">
              <a:rPr lang="en-US"/>
              <a:pPr>
                <a:defRPr/>
              </a:pPr>
              <a:t>‹#›</a:t>
            </a:fld>
            <a:endParaRPr lang="en-US"/>
          </a:p>
        </p:txBody>
      </p:sp>
    </p:spTree>
    <p:extLst>
      <p:ext uri="{BB962C8B-B14F-4D97-AF65-F5344CB8AC3E}">
        <p14:creationId xmlns:p14="http://schemas.microsoft.com/office/powerpoint/2010/main" val="609544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0BA4180-F8DA-E348-A356-7C1152D93BCF}" type="datetime1">
              <a:rPr lang="en-US" smtClean="0"/>
              <a:t>1/8/16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93F2FB2-8B6E-3F47-9477-EC1C4FB0DB74}" type="slidenum">
              <a:rPr lang="en-US"/>
              <a:pPr>
                <a:defRPr/>
              </a:pPr>
              <a:t>‹#›</a:t>
            </a:fld>
            <a:endParaRPr lang="en-US"/>
          </a:p>
        </p:txBody>
      </p:sp>
    </p:spTree>
    <p:extLst>
      <p:ext uri="{BB962C8B-B14F-4D97-AF65-F5344CB8AC3E}">
        <p14:creationId xmlns:p14="http://schemas.microsoft.com/office/powerpoint/2010/main" val="6809456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7E500B3-CCEC-C94F-939A-5E66A9971010}" type="datetime1">
              <a:rPr lang="en-US" smtClean="0"/>
              <a:t>1/8/16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237E632-158C-7A48-B8EC-1E7AE097E62E}" type="slidenum">
              <a:rPr lang="en-US"/>
              <a:pPr>
                <a:defRPr/>
              </a:pPr>
              <a:t>‹#›</a:t>
            </a:fld>
            <a:endParaRPr lang="en-US"/>
          </a:p>
        </p:txBody>
      </p:sp>
    </p:spTree>
    <p:extLst>
      <p:ext uri="{BB962C8B-B14F-4D97-AF65-F5344CB8AC3E}">
        <p14:creationId xmlns:p14="http://schemas.microsoft.com/office/powerpoint/2010/main" val="1568377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C4FE81B-B352-C14D-9E4D-945D95F2E8E3}" type="datetime1">
              <a:rPr lang="en-US" smtClean="0"/>
              <a:t>1/8/16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D0BB79C-7629-164B-9CB1-E52DDCDAC8B5}" type="slidenum">
              <a:rPr lang="en-US"/>
              <a:pPr>
                <a:defRPr/>
              </a:pPr>
              <a:t>‹#›</a:t>
            </a:fld>
            <a:endParaRPr lang="en-US"/>
          </a:p>
        </p:txBody>
      </p:sp>
    </p:spTree>
    <p:extLst>
      <p:ext uri="{BB962C8B-B14F-4D97-AF65-F5344CB8AC3E}">
        <p14:creationId xmlns:p14="http://schemas.microsoft.com/office/powerpoint/2010/main" val="1701900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8C4DA9A-87DE-DF40-8058-684A7E946086}" type="datetime1">
              <a:rPr lang="en-US" smtClean="0"/>
              <a:t>1/8/16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EC060F1-632F-2B43-9874-52B5328D5C1F}" type="slidenum">
              <a:rPr lang="en-US"/>
              <a:pPr>
                <a:defRPr/>
              </a:pPr>
              <a:t>‹#›</a:t>
            </a:fld>
            <a:endParaRPr lang="en-US"/>
          </a:p>
        </p:txBody>
      </p:sp>
    </p:spTree>
    <p:extLst>
      <p:ext uri="{BB962C8B-B14F-4D97-AF65-F5344CB8AC3E}">
        <p14:creationId xmlns:p14="http://schemas.microsoft.com/office/powerpoint/2010/main" val="1341117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3546"/>
            <a:ext cx="7772400" cy="1470025"/>
          </a:xfrm>
          <a:noFill/>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462325" y="2583294"/>
            <a:ext cx="6400800" cy="12051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fontAlgn="auto">
              <a:spcBef>
                <a:spcPts val="0"/>
              </a:spcBef>
              <a:spcAft>
                <a:spcPts val="0"/>
              </a:spcAft>
              <a:defRPr>
                <a:ea typeface="+mn-ea"/>
                <a:cs typeface="+mn-cs"/>
              </a:defRPr>
            </a:lvl1pPr>
          </a:lstStyle>
          <a:p>
            <a:pPr>
              <a:defRPr/>
            </a:pPr>
            <a:fld id="{4972E4FA-6EE6-AB43-8AF6-4573B6817175}" type="datetime1">
              <a:rPr lang="en-US" smtClean="0"/>
              <a:t>1/8/16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fld id="{859B7504-C76A-804D-A825-5BD49784D112}" type="slidenum">
              <a:rPr lang="en-US"/>
              <a:pPr>
                <a:defRPr/>
              </a:pPr>
              <a:t>‹#›</a:t>
            </a:fld>
            <a:endParaRPr lang="en-US"/>
          </a:p>
        </p:txBody>
      </p:sp>
    </p:spTree>
    <p:extLst>
      <p:ext uri="{BB962C8B-B14F-4D97-AF65-F5344CB8AC3E}">
        <p14:creationId xmlns:p14="http://schemas.microsoft.com/office/powerpoint/2010/main" val="1770911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0BB4F09-F980-CC4E-B8FF-78CB511618BB}" type="datetime1">
              <a:rPr lang="en-US" smtClean="0"/>
              <a:t>1/8/16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01B206A-FB48-BA4F-9369-F00F62643957}" type="slidenum">
              <a:rPr lang="en-US"/>
              <a:pPr>
                <a:defRPr/>
              </a:pPr>
              <a:t>‹#›</a:t>
            </a:fld>
            <a:endParaRPr lang="en-US"/>
          </a:p>
        </p:txBody>
      </p:sp>
    </p:spTree>
    <p:extLst>
      <p:ext uri="{BB962C8B-B14F-4D97-AF65-F5344CB8AC3E}">
        <p14:creationId xmlns:p14="http://schemas.microsoft.com/office/powerpoint/2010/main" val="33349664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B7A40DA-400B-2E45-A22E-797B9213ACC7}" type="datetime1">
              <a:rPr lang="en-US" smtClean="0"/>
              <a:t>1/8/16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5F9894B-75A1-9B46-8228-83CE103695BF}" type="slidenum">
              <a:rPr lang="en-US"/>
              <a:pPr>
                <a:defRPr/>
              </a:pPr>
              <a:t>‹#›</a:t>
            </a:fld>
            <a:endParaRPr lang="en-US"/>
          </a:p>
        </p:txBody>
      </p:sp>
    </p:spTree>
    <p:extLst>
      <p:ext uri="{BB962C8B-B14F-4D97-AF65-F5344CB8AC3E}">
        <p14:creationId xmlns:p14="http://schemas.microsoft.com/office/powerpoint/2010/main" val="4816661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280AE7D-0E26-C242-9F0B-A6795F18D10E}" type="datetime1">
              <a:rPr lang="en-US" smtClean="0"/>
              <a:t>1/8/16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00F7C8C-37C9-814B-8437-B5E666C4B2A6}" type="slidenum">
              <a:rPr lang="en-US"/>
              <a:pPr>
                <a:defRPr/>
              </a:pPr>
              <a:t>‹#›</a:t>
            </a:fld>
            <a:endParaRPr lang="en-US"/>
          </a:p>
        </p:txBody>
      </p:sp>
    </p:spTree>
    <p:extLst>
      <p:ext uri="{BB962C8B-B14F-4D97-AF65-F5344CB8AC3E}">
        <p14:creationId xmlns:p14="http://schemas.microsoft.com/office/powerpoint/2010/main" val="388067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C11BDEE-69F9-9F43-B9E4-6FB75C824217}" type="datetime1">
              <a:rPr lang="en-US" smtClean="0"/>
              <a:t>1/8/16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6055F4-949F-0747-A452-BA3F3E0F7565}" type="slidenum">
              <a:rPr lang="en-US"/>
              <a:pPr>
                <a:defRPr/>
              </a:pPr>
              <a:t>‹#›</a:t>
            </a:fld>
            <a:endParaRPr lang="en-US"/>
          </a:p>
        </p:txBody>
      </p:sp>
    </p:spTree>
    <p:extLst>
      <p:ext uri="{BB962C8B-B14F-4D97-AF65-F5344CB8AC3E}">
        <p14:creationId xmlns:p14="http://schemas.microsoft.com/office/powerpoint/2010/main" val="2349716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alpha val="50195"/>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5D81FF"/>
          </a:solidFill>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fontAlgn="auto">
              <a:spcBef>
                <a:spcPts val="0"/>
              </a:spcBef>
              <a:spcAft>
                <a:spcPts val="0"/>
              </a:spcAft>
              <a:defRPr>
                <a:ea typeface="+mn-ea"/>
                <a:cs typeface="+mn-cs"/>
              </a:defRPr>
            </a:lvl1pPr>
          </a:lstStyle>
          <a:p>
            <a:pPr>
              <a:defRPr/>
            </a:pPr>
            <a:fld id="{C991B888-C74D-3643-A384-C2CF0119AF74}" type="datetime1">
              <a:rPr lang="en-US" smtClean="0"/>
              <a:t>1/8/16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fld id="{9D812885-70C5-E841-8BDE-B6BECC2213D2}" type="slidenum">
              <a:rPr lang="en-US"/>
              <a:pPr>
                <a:defRPr/>
              </a:pPr>
              <a:t>‹#›</a:t>
            </a:fld>
            <a:endParaRPr lang="en-US"/>
          </a:p>
        </p:txBody>
      </p:sp>
    </p:spTree>
    <p:extLst>
      <p:ext uri="{BB962C8B-B14F-4D97-AF65-F5344CB8AC3E}">
        <p14:creationId xmlns:p14="http://schemas.microsoft.com/office/powerpoint/2010/main" val="3087659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ea typeface="+mn-ea"/>
                <a:cs typeface="+mn-cs"/>
              </a:defRPr>
            </a:lvl1pPr>
          </a:lstStyle>
          <a:p>
            <a:pPr>
              <a:defRPr/>
            </a:pPr>
            <a:fld id="{8C9F7878-A672-9342-A408-331E39EA5058}" type="datetime1">
              <a:rPr lang="en-US" smtClean="0"/>
              <a:t>1/8/16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fld id="{88D2A63A-37F2-1744-9627-9BBC66AEA9AB}" type="slidenum">
              <a:rPr lang="en-US"/>
              <a:pPr>
                <a:defRPr/>
              </a:pPr>
              <a:t>‹#›</a:t>
            </a:fld>
            <a:endParaRPr lang="en-US"/>
          </a:p>
        </p:txBody>
      </p:sp>
    </p:spTree>
    <p:extLst>
      <p:ext uri="{BB962C8B-B14F-4D97-AF65-F5344CB8AC3E}">
        <p14:creationId xmlns:p14="http://schemas.microsoft.com/office/powerpoint/2010/main" val="334348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ea typeface="+mn-ea"/>
                <a:cs typeface="+mn-cs"/>
              </a:defRPr>
            </a:lvl1pPr>
          </a:lstStyle>
          <a:p>
            <a:pPr>
              <a:defRPr/>
            </a:pPr>
            <a:fld id="{F260BDA4-D3E0-6C46-AF99-922DDEB1F547}" type="datetime1">
              <a:rPr lang="en-US" smtClean="0"/>
              <a:t>1/8/16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fld id="{41C65FC7-740C-7044-B23D-1886932C5EBE}" type="slidenum">
              <a:rPr lang="en-US"/>
              <a:pPr>
                <a:defRPr/>
              </a:pPr>
              <a:t>‹#›</a:t>
            </a:fld>
            <a:endParaRPr lang="en-US"/>
          </a:p>
        </p:txBody>
      </p:sp>
    </p:spTree>
    <p:extLst>
      <p:ext uri="{BB962C8B-B14F-4D97-AF65-F5344CB8AC3E}">
        <p14:creationId xmlns:p14="http://schemas.microsoft.com/office/powerpoint/2010/main" val="2126107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ea typeface="+mn-ea"/>
                <a:cs typeface="+mn-cs"/>
              </a:defRPr>
            </a:lvl1pPr>
          </a:lstStyle>
          <a:p>
            <a:pPr>
              <a:defRPr/>
            </a:pPr>
            <a:fld id="{E6FBFA67-DFB7-604A-88C8-9D20F40C6988}" type="datetime1">
              <a:rPr lang="en-US" smtClean="0"/>
              <a:t>1/8/16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9" name="Slide Number Placeholder 8"/>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fld id="{574170F6-9EF5-8A43-A01F-0EF7C78CF89A}" type="slidenum">
              <a:rPr lang="en-US"/>
              <a:pPr>
                <a:defRPr/>
              </a:pPr>
              <a:t>‹#›</a:t>
            </a:fld>
            <a:endParaRPr lang="en-US"/>
          </a:p>
        </p:txBody>
      </p:sp>
    </p:spTree>
    <p:extLst>
      <p:ext uri="{BB962C8B-B14F-4D97-AF65-F5344CB8AC3E}">
        <p14:creationId xmlns:p14="http://schemas.microsoft.com/office/powerpoint/2010/main" val="3182756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ea typeface="+mn-ea"/>
                <a:cs typeface="+mn-cs"/>
              </a:defRPr>
            </a:lvl1pPr>
          </a:lstStyle>
          <a:p>
            <a:pPr>
              <a:defRPr/>
            </a:pPr>
            <a:fld id="{BB8E79EC-1B6C-9F40-A83D-A135EF3E975D}" type="datetime1">
              <a:rPr lang="en-US" smtClean="0"/>
              <a:t>1/8/16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fld id="{FCDF46F8-952D-604B-8EBC-338A00876499}" type="slidenum">
              <a:rPr lang="en-US"/>
              <a:pPr>
                <a:defRPr/>
              </a:pPr>
              <a:t>‹#›</a:t>
            </a:fld>
            <a:endParaRPr lang="en-US"/>
          </a:p>
        </p:txBody>
      </p:sp>
    </p:spTree>
    <p:extLst>
      <p:ext uri="{BB962C8B-B14F-4D97-AF65-F5344CB8AC3E}">
        <p14:creationId xmlns:p14="http://schemas.microsoft.com/office/powerpoint/2010/main" val="3564607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ea typeface="+mn-ea"/>
                <a:cs typeface="+mn-cs"/>
              </a:defRPr>
            </a:lvl1pPr>
          </a:lstStyle>
          <a:p>
            <a:pPr>
              <a:defRPr/>
            </a:pPr>
            <a:fld id="{4FB2997A-7BBC-8146-8331-86E1AEE1FF2F}" type="datetime1">
              <a:rPr lang="en-US" smtClean="0"/>
              <a:t>1/8/16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fld id="{417DB593-82EE-8F42-877A-074D9382D881}" type="slidenum">
              <a:rPr lang="en-US"/>
              <a:pPr>
                <a:defRPr/>
              </a:pPr>
              <a:t>‹#›</a:t>
            </a:fld>
            <a:endParaRPr lang="en-US"/>
          </a:p>
        </p:txBody>
      </p:sp>
    </p:spTree>
    <p:extLst>
      <p:ext uri="{BB962C8B-B14F-4D97-AF65-F5344CB8AC3E}">
        <p14:creationId xmlns:p14="http://schemas.microsoft.com/office/powerpoint/2010/main" val="832081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ea typeface="+mn-ea"/>
                <a:cs typeface="+mn-cs"/>
              </a:defRPr>
            </a:lvl1pPr>
          </a:lstStyle>
          <a:p>
            <a:pPr>
              <a:defRPr/>
            </a:pPr>
            <a:fld id="{95C21CDC-DC12-9548-9276-39130B5D6E73}" type="datetime1">
              <a:rPr lang="en-US" smtClean="0"/>
              <a:t>1/8/16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fld id="{1FAA6E46-8662-014A-BD3B-1076A3C2A749}" type="slidenum">
              <a:rPr lang="en-US"/>
              <a:pPr>
                <a:defRPr/>
              </a:pPr>
              <a:t>‹#›</a:t>
            </a:fld>
            <a:endParaRPr lang="en-US"/>
          </a:p>
        </p:txBody>
      </p:sp>
    </p:spTree>
    <p:extLst>
      <p:ext uri="{BB962C8B-B14F-4D97-AF65-F5344CB8AC3E}">
        <p14:creationId xmlns:p14="http://schemas.microsoft.com/office/powerpoint/2010/main" val="113410754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3366FF"/>
            </a:gs>
            <a:gs pos="16000">
              <a:srgbClr val="FFFFFF"/>
            </a:gs>
            <a:gs pos="0">
              <a:schemeClr val="bg1"/>
            </a:gs>
          </a:gsLst>
          <a:lin ang="16500000" scaled="0"/>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75DD0F7F-58D3-7E4B-A687-143B071D8C16}" type="datetime1">
              <a:rPr lang="en-US" smtClean="0"/>
              <a:t>1/8/16</a:t>
            </a:fld>
            <a:endParaRPr lang="en-US"/>
          </a:p>
        </p:txBody>
      </p:sp>
      <p:sp>
        <p:nvSpPr>
          <p:cNvPr id="6" name="Slide Number Placeholder 5"/>
          <p:cNvSpPr>
            <a:spLocks noGrp="1"/>
          </p:cNvSpPr>
          <p:nvPr>
            <p:ph type="sldNum" sz="quarter" idx="4"/>
          </p:nvPr>
        </p:nvSpPr>
        <p:spPr>
          <a:xfrm>
            <a:off x="6963366" y="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a:defRPr/>
            </a:pPr>
            <a:endParaRPr lang="en-US" dirty="0"/>
          </a:p>
        </p:txBody>
      </p:sp>
      <p:pic>
        <p:nvPicPr>
          <p:cNvPr id="1031" name="Picture 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394575" y="6251575"/>
            <a:ext cx="16859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0163" y="6153150"/>
            <a:ext cx="1874837"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16" r:id="rId1"/>
    <p:sldLayoutId id="2147484717" r:id="rId2"/>
    <p:sldLayoutId id="2147484718" r:id="rId3"/>
    <p:sldLayoutId id="2147484719" r:id="rId4"/>
    <p:sldLayoutId id="2147484720" r:id="rId5"/>
    <p:sldLayoutId id="2147484721" r:id="rId6"/>
    <p:sldLayoutId id="2147484722" r:id="rId7"/>
    <p:sldLayoutId id="2147484723" r:id="rId8"/>
    <p:sldLayoutId id="2147484724" r:id="rId9"/>
    <p:sldLayoutId id="2147484725" r:id="rId10"/>
    <p:sldLayoutId id="2147484726" r:id="rId11"/>
    <p:sldLayoutId id="2147484727" r:id="rId12"/>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6583F65-ED50-DC48-B816-5395B4FFFC82}" type="datetime1">
              <a:rPr lang="en-US" smtClean="0"/>
              <a:t>1/8/16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C00B230-9494-8A4E-B33F-4E2818506AA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05" r:id="rId1"/>
    <p:sldLayoutId id="2147484706" r:id="rId2"/>
    <p:sldLayoutId id="2147484707" r:id="rId3"/>
    <p:sldLayoutId id="2147484708" r:id="rId4"/>
    <p:sldLayoutId id="2147484709" r:id="rId5"/>
    <p:sldLayoutId id="2147484710" r:id="rId6"/>
    <p:sldLayoutId id="2147484711" r:id="rId7"/>
    <p:sldLayoutId id="2147484712" r:id="rId8"/>
    <p:sldLayoutId id="2147484713" r:id="rId9"/>
    <p:sldLayoutId id="2147484714" r:id="rId10"/>
    <p:sldLayoutId id="2147484715"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hyperlink" Target="http://miblsi.cenmi.org/LinkClick.aspx?fileticket=GEW-lBx5QYA=&amp;tabid=2372" TargetMode="External"/><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5pointscale.com/" TargetMode="External"/><Relationship Id="rId3"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zonesofregulation.com/" TargetMode="External"/><Relationship Id="rId3"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oleObject" Target="???" TargetMode="External"/><Relationship Id="rId4" Type="http://schemas.openxmlformats.org/officeDocument/2006/relationships/image" Target="../media/image25.png"/><Relationship Id="rId1" Type="http://schemas.openxmlformats.org/officeDocument/2006/relationships/vmlDrawing" Target="../drawings/vmlDrawing1.vml"/><Relationship Id="rId2"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41.xml.rels><?xml version="1.0" encoding="UTF-8" standalone="yes"?>
<Relationships xmlns="http://schemas.openxmlformats.org/package/2006/relationships"><Relationship Id="rId3" Type="http://schemas.openxmlformats.org/officeDocument/2006/relationships/hyperlink" Target="http://www.edutopia.org/keys-social-emotional-learning-video" TargetMode="External"/><Relationship Id="rId4" Type="http://schemas.openxmlformats.org/officeDocument/2006/relationships/hyperlink" Target="http://www.5pointscale.com/" TargetMode="External"/><Relationship Id="rId5" Type="http://schemas.openxmlformats.org/officeDocument/2006/relationships/hyperlink" Target="http://www.zonesofregulation.com/" TargetMode="External"/><Relationship Id="rId6" Type="http://schemas.openxmlformats.org/officeDocument/2006/relationships/hyperlink" Target="http://www.cfchildren.org/second-step" TargetMode="External"/><Relationship Id="rId1" Type="http://schemas.openxmlformats.org/officeDocument/2006/relationships/slideLayout" Target="../slideLayouts/slideLayout3.xml"/><Relationship Id="rId2" Type="http://schemas.openxmlformats.org/officeDocument/2006/relationships/hyperlink" Target="http://www.casel.org/social-and-emotional-learning/outcomes/"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chart" Target="../charts/char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hart" Target="../charts/char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chart" Target="../charts/char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chart" Target="../charts/char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chart" Target="../charts/char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www.pbisvermont.org" TargetMode="External"/><Relationship Id="rId3" Type="http://schemas.openxmlformats.org/officeDocument/2006/relationships/image" Target="../media/image3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ctrTitle"/>
          </p:nvPr>
        </p:nvSpPr>
        <p:spPr>
          <a:xfrm>
            <a:off x="685800" y="798513"/>
            <a:ext cx="7772400" cy="1978025"/>
          </a:xfrm>
          <a:extLst>
            <a:ext uri="{909E8E84-426E-40dd-AFC4-6F175D3DCCD1}">
              <a14:hiddenFill xmlns:a14="http://schemas.microsoft.com/office/drawing/2010/main">
                <a:solidFill>
                  <a:srgbClr val="008000">
                    <a:alpha val="50195"/>
                  </a:srgbClr>
                </a:solidFill>
              </a14:hiddenFill>
            </a:ext>
          </a:extLst>
        </p:spPr>
        <p:txBody>
          <a:bodyPr/>
          <a:lstStyle/>
          <a:p>
            <a:pPr eaLnBrk="1" hangingPunct="1">
              <a:lnSpc>
                <a:spcPct val="90000"/>
              </a:lnSpc>
            </a:pPr>
            <a:r>
              <a:rPr lang="en-US" b="1" dirty="0">
                <a:latin typeface="Calibri" charset="0"/>
                <a:ea typeface="ＭＳ Ｐゴシック" charset="0"/>
                <a:cs typeface="ＭＳ Ｐゴシック" charset="0"/>
              </a:rPr>
              <a:t>VTPBiS Coordinators as Coaches Learning and Networking Workshop</a:t>
            </a:r>
            <a:endParaRPr lang="en-US" dirty="0">
              <a:solidFill>
                <a:srgbClr val="000000"/>
              </a:solidFill>
              <a:latin typeface="Calibri" charset="0"/>
              <a:ea typeface="ＭＳ Ｐゴシック" charset="0"/>
              <a:cs typeface="ＭＳ Ｐゴシック" charset="0"/>
            </a:endParaRPr>
          </a:p>
        </p:txBody>
      </p:sp>
      <p:sp>
        <p:nvSpPr>
          <p:cNvPr id="3" name="Subtitle 2"/>
          <p:cNvSpPr>
            <a:spLocks noGrp="1"/>
          </p:cNvSpPr>
          <p:nvPr>
            <p:ph type="subTitle" idx="1"/>
          </p:nvPr>
        </p:nvSpPr>
        <p:spPr>
          <a:xfrm>
            <a:off x="1139825" y="2905125"/>
            <a:ext cx="6996113" cy="1204913"/>
          </a:xfrm>
        </p:spPr>
        <p:txBody>
          <a:bodyPr rtlCol="0">
            <a:normAutofit/>
          </a:bodyPr>
          <a:lstStyle/>
          <a:p>
            <a:pPr eaLnBrk="1" fontAlgn="auto" hangingPunct="1">
              <a:spcAft>
                <a:spcPts val="0"/>
              </a:spcAft>
              <a:buFont typeface="Arial"/>
              <a:buNone/>
              <a:defRPr/>
            </a:pPr>
            <a:r>
              <a:rPr lang="en-US" dirty="0" smtClean="0">
                <a:ea typeface="+mn-ea"/>
                <a:cs typeface="+mn-cs"/>
              </a:rPr>
              <a:t>Presented by</a:t>
            </a:r>
          </a:p>
          <a:p>
            <a:pPr eaLnBrk="1" fontAlgn="auto" hangingPunct="1">
              <a:spcAft>
                <a:spcPts val="0"/>
              </a:spcAft>
              <a:buFont typeface="Arial"/>
              <a:buNone/>
              <a:defRPr/>
            </a:pPr>
            <a:r>
              <a:rPr lang="en-US" dirty="0" smtClean="0">
                <a:ea typeface="+mn-ea"/>
                <a:cs typeface="+mn-cs"/>
              </a:rPr>
              <a:t>VTPBiS State Team</a:t>
            </a:r>
          </a:p>
        </p:txBody>
      </p:sp>
      <p:sp>
        <p:nvSpPr>
          <p:cNvPr id="2" name="Slide Number Placeholder 1"/>
          <p:cNvSpPr>
            <a:spLocks noGrp="1"/>
          </p:cNvSpPr>
          <p:nvPr>
            <p:ph type="sldNum" sz="quarter" idx="12"/>
          </p:nvPr>
        </p:nvSpPr>
        <p:spPr/>
        <p:txBody>
          <a:bodyPr/>
          <a:lstStyle/>
          <a:p>
            <a:pPr>
              <a:defRPr/>
            </a:pPr>
            <a:fld id="{0F4A6FBF-4EF9-624B-BB06-06E62F826FA4}" type="slidenum">
              <a:rPr lang="en-US" smtClean="0"/>
              <a:pPr>
                <a:defRPr/>
              </a:pPr>
              <a:t>1</a:t>
            </a:fld>
            <a:endParaRPr lang="en-US"/>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39688" y="274638"/>
            <a:ext cx="6530975" cy="1143000"/>
          </a:xfrm>
        </p:spPr>
        <p:txBody>
          <a:bodyPr/>
          <a:lstStyle/>
          <a:p>
            <a:r>
              <a:rPr lang="en-US">
                <a:latin typeface="Calibri" charset="0"/>
                <a:ea typeface="ＭＳ Ｐゴシック" charset="0"/>
                <a:cs typeface="ＭＳ Ｐゴシック" charset="0"/>
              </a:rPr>
              <a:t>Coach as ‘Facilitator’</a:t>
            </a:r>
          </a:p>
        </p:txBody>
      </p:sp>
      <p:sp>
        <p:nvSpPr>
          <p:cNvPr id="158722" name="Content Placeholder 2"/>
          <p:cNvSpPr>
            <a:spLocks noGrp="1"/>
          </p:cNvSpPr>
          <p:nvPr>
            <p:ph idx="1"/>
          </p:nvPr>
        </p:nvSpPr>
        <p:spPr>
          <a:xfrm>
            <a:off x="457200" y="1911350"/>
            <a:ext cx="8229600" cy="4446588"/>
          </a:xfrm>
        </p:spPr>
        <p:txBody>
          <a:bodyPr/>
          <a:lstStyle/>
          <a:p>
            <a:pPr marL="0" indent="0">
              <a:buFont typeface="Arial" charset="0"/>
              <a:buNone/>
              <a:defRPr/>
            </a:pPr>
            <a:endParaRPr lang="en-US" dirty="0" smtClean="0">
              <a:latin typeface="Arial"/>
            </a:endParaRPr>
          </a:p>
          <a:p>
            <a:pPr>
              <a:defRPr/>
            </a:pPr>
            <a:endParaRPr lang="en-US" dirty="0">
              <a:latin typeface="Calibri" charset="0"/>
              <a:ea typeface="ＭＳ Ｐゴシック" charset="0"/>
              <a:cs typeface="ＭＳ Ｐゴシック" charset="0"/>
            </a:endParaRPr>
          </a:p>
          <a:p>
            <a:pPr marL="0" indent="0">
              <a:buFont typeface="Arial" charset="0"/>
              <a:buNone/>
              <a:defRPr/>
            </a:pPr>
            <a:endParaRPr lang="en-US" dirty="0">
              <a:latin typeface="Calibri" charset="0"/>
              <a:ea typeface="ＭＳ Ｐゴシック" charset="0"/>
              <a:cs typeface="ＭＳ Ｐゴシック" charset="0"/>
            </a:endParaRPr>
          </a:p>
        </p:txBody>
      </p:sp>
      <p:sp>
        <p:nvSpPr>
          <p:cNvPr id="40963" name="TextBox 3"/>
          <p:cNvSpPr txBox="1">
            <a:spLocks noChangeArrowheads="1"/>
          </p:cNvSpPr>
          <p:nvPr/>
        </p:nvSpPr>
        <p:spPr bwMode="auto">
          <a:xfrm>
            <a:off x="2519363" y="6357938"/>
            <a:ext cx="3729037"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lvl="2" eaLnBrk="1" hangingPunct="1">
              <a:lnSpc>
                <a:spcPct val="90000"/>
              </a:lnSpc>
            </a:pPr>
            <a:r>
              <a:rPr lang="en-US" sz="1800">
                <a:cs typeface="Calibri" charset="0"/>
              </a:rPr>
              <a:t>George &amp; Barrett (2011)</a:t>
            </a:r>
          </a:p>
        </p:txBody>
      </p:sp>
      <p:grpSp>
        <p:nvGrpSpPr>
          <p:cNvPr id="40964" name="Group 4"/>
          <p:cNvGrpSpPr>
            <a:grpSpLocks/>
          </p:cNvGrpSpPr>
          <p:nvPr/>
        </p:nvGrpSpPr>
        <p:grpSpPr bwMode="auto">
          <a:xfrm>
            <a:off x="6772275" y="258763"/>
            <a:ext cx="2371725" cy="1998662"/>
            <a:chOff x="2797541" y="218151"/>
            <a:chExt cx="3389882" cy="1528614"/>
          </a:xfrm>
        </p:grpSpPr>
        <p:sp>
          <p:nvSpPr>
            <p:cNvPr id="6" name="Oval 5"/>
            <p:cNvSpPr/>
            <p:nvPr/>
          </p:nvSpPr>
          <p:spPr>
            <a:xfrm>
              <a:off x="2797541" y="218151"/>
              <a:ext cx="3389882" cy="1528614"/>
            </a:xfrm>
            <a:prstGeom prst="ellipse">
              <a:avLst/>
            </a:prstGeom>
            <a:solidFill>
              <a:schemeClr val="accent6"/>
            </a:solidFill>
            <a:ln>
              <a:solidFill>
                <a:schemeClr val="tx1"/>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7" name="Oval 4"/>
            <p:cNvSpPr/>
            <p:nvPr/>
          </p:nvSpPr>
          <p:spPr>
            <a:xfrm>
              <a:off x="3294452" y="441555"/>
              <a:ext cx="2396061" cy="1081807"/>
            </a:xfrm>
            <a:prstGeom prst="rect">
              <a:avLst/>
            </a:prstGeom>
          </p:spPr>
          <p:style>
            <a:lnRef idx="0">
              <a:scrgbClr r="0" g="0" b="0"/>
            </a:lnRef>
            <a:fillRef idx="0">
              <a:scrgbClr r="0" g="0" b="0"/>
            </a:fillRef>
            <a:effectRef idx="0">
              <a:scrgbClr r="0" g="0" b="0"/>
            </a:effectRef>
            <a:fontRef idx="minor">
              <a:schemeClr val="lt1"/>
            </a:fontRef>
          </p:style>
          <p:txBody>
            <a:bodyPr lIns="17780" tIns="17780" rIns="17780" bIns="17780" spcCol="1270" anchor="ctr"/>
            <a:lstStyle/>
            <a:p>
              <a:pPr algn="ctr" defTabSz="1244600">
                <a:lnSpc>
                  <a:spcPct val="90000"/>
                </a:lnSpc>
                <a:spcAft>
                  <a:spcPct val="35000"/>
                </a:spcAft>
                <a:defRPr/>
              </a:pPr>
              <a:r>
                <a:rPr lang="en-US" sz="2800" dirty="0"/>
                <a:t>Facilitator</a:t>
              </a:r>
            </a:p>
          </p:txBody>
        </p:sp>
      </p:grpSp>
      <p:pic>
        <p:nvPicPr>
          <p:cNvPr id="4096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0713" y="1974850"/>
            <a:ext cx="6337300"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9D812885-70C5-E841-8BDE-B6BECC2213D2}" type="slidenum">
              <a:rPr lang="en-US" smtClean="0"/>
              <a:pPr>
                <a:defRPr/>
              </a:pPr>
              <a:t>10</a:t>
            </a:fld>
            <a:endParaRPr lang="en-US"/>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a:xfrm>
            <a:off x="80963" y="274638"/>
            <a:ext cx="6227762" cy="1325562"/>
          </a:xfrm>
        </p:spPr>
        <p:txBody>
          <a:bodyPr/>
          <a:lstStyle/>
          <a:p>
            <a:r>
              <a:rPr lang="en-US" sz="4000">
                <a:latin typeface="Calibri" charset="0"/>
                <a:ea typeface="ＭＳ Ｐゴシック" charset="0"/>
                <a:cs typeface="ＭＳ Ｐゴシック" charset="0"/>
              </a:rPr>
              <a:t>Coach:</a:t>
            </a:r>
            <a:br>
              <a:rPr lang="en-US" sz="4000">
                <a:latin typeface="Calibri" charset="0"/>
                <a:ea typeface="ＭＳ Ｐゴシック" charset="0"/>
                <a:cs typeface="ＭＳ Ｐゴシック" charset="0"/>
              </a:rPr>
            </a:br>
            <a:r>
              <a:rPr lang="en-US" sz="4000">
                <a:latin typeface="Calibri" charset="0"/>
                <a:ea typeface="ＭＳ Ｐゴシック" charset="0"/>
                <a:cs typeface="ＭＳ Ｐゴシック" charset="0"/>
              </a:rPr>
              <a:t>Content Knowledge</a:t>
            </a:r>
          </a:p>
        </p:txBody>
      </p:sp>
      <p:sp>
        <p:nvSpPr>
          <p:cNvPr id="43010" name="Content Placeholder 2"/>
          <p:cNvSpPr>
            <a:spLocks noGrp="1"/>
          </p:cNvSpPr>
          <p:nvPr>
            <p:ph idx="1"/>
          </p:nvPr>
        </p:nvSpPr>
        <p:spPr/>
        <p:txBody>
          <a:bodyPr/>
          <a:lstStyle/>
          <a:p>
            <a:endParaRPr lang="en-US" sz="2600">
              <a:latin typeface="Calibri" charset="0"/>
              <a:ea typeface="ＭＳ Ｐゴシック" charset="0"/>
              <a:cs typeface="ＭＳ Ｐゴシック" charset="0"/>
            </a:endParaRPr>
          </a:p>
          <a:p>
            <a:endParaRPr lang="en-US">
              <a:latin typeface="Calibri" charset="0"/>
              <a:ea typeface="ＭＳ Ｐゴシック" charset="0"/>
              <a:cs typeface="ＭＳ Ｐゴシック" charset="0"/>
            </a:endParaRPr>
          </a:p>
          <a:p>
            <a:endParaRPr lang="en-US">
              <a:latin typeface="Calibri" charset="0"/>
              <a:ea typeface="ＭＳ Ｐゴシック" charset="0"/>
              <a:cs typeface="ＭＳ Ｐゴシック" charset="0"/>
            </a:endParaRPr>
          </a:p>
          <a:p>
            <a:endParaRPr lang="en-US">
              <a:latin typeface="Arial" charset="0"/>
              <a:ea typeface="ＭＳ Ｐゴシック" charset="0"/>
              <a:cs typeface="ＭＳ Ｐゴシック" charset="0"/>
            </a:endParaRPr>
          </a:p>
          <a:p>
            <a:endParaRPr lang="en-US">
              <a:latin typeface="Calibri" charset="0"/>
              <a:ea typeface="ＭＳ Ｐゴシック" charset="0"/>
              <a:cs typeface="ＭＳ Ｐゴシック" charset="0"/>
            </a:endParaRPr>
          </a:p>
          <a:p>
            <a:endParaRPr lang="en-US">
              <a:latin typeface="Calibri" charset="0"/>
              <a:ea typeface="ＭＳ Ｐゴシック" charset="0"/>
              <a:cs typeface="ＭＳ Ｐゴシック" charset="0"/>
            </a:endParaRPr>
          </a:p>
        </p:txBody>
      </p:sp>
      <p:sp>
        <p:nvSpPr>
          <p:cNvPr id="43011" name="TextBox 3"/>
          <p:cNvSpPr txBox="1">
            <a:spLocks noChangeArrowheads="1"/>
          </p:cNvSpPr>
          <p:nvPr/>
        </p:nvSpPr>
        <p:spPr bwMode="auto">
          <a:xfrm>
            <a:off x="2519363" y="6357938"/>
            <a:ext cx="3729037"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lvl="2" eaLnBrk="1" hangingPunct="1">
              <a:lnSpc>
                <a:spcPct val="90000"/>
              </a:lnSpc>
            </a:pPr>
            <a:r>
              <a:rPr lang="en-US" sz="1800">
                <a:cs typeface="Calibri" charset="0"/>
              </a:rPr>
              <a:t>George &amp; Barrett (2011)</a:t>
            </a:r>
          </a:p>
        </p:txBody>
      </p:sp>
      <p:grpSp>
        <p:nvGrpSpPr>
          <p:cNvPr id="43012" name="Group 4"/>
          <p:cNvGrpSpPr>
            <a:grpSpLocks/>
          </p:cNvGrpSpPr>
          <p:nvPr/>
        </p:nvGrpSpPr>
        <p:grpSpPr bwMode="auto">
          <a:xfrm>
            <a:off x="6308725" y="150813"/>
            <a:ext cx="2835275" cy="2127250"/>
            <a:chOff x="5229146" y="4182266"/>
            <a:chExt cx="3149384" cy="1607159"/>
          </a:xfrm>
        </p:grpSpPr>
        <p:sp>
          <p:nvSpPr>
            <p:cNvPr id="6" name="Oval 5"/>
            <p:cNvSpPr/>
            <p:nvPr/>
          </p:nvSpPr>
          <p:spPr>
            <a:xfrm>
              <a:off x="5229146" y="4182266"/>
              <a:ext cx="3149384" cy="1607159"/>
            </a:xfrm>
            <a:prstGeom prst="ellipse">
              <a:avLst/>
            </a:prstGeom>
            <a:solidFill>
              <a:schemeClr val="accent3"/>
            </a:solidFill>
            <a:ln>
              <a:solidFill>
                <a:schemeClr val="tx1"/>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7" name="Oval 4"/>
            <p:cNvSpPr/>
            <p:nvPr/>
          </p:nvSpPr>
          <p:spPr>
            <a:xfrm>
              <a:off x="5691150" y="4418542"/>
              <a:ext cx="2225377" cy="1134606"/>
            </a:xfrm>
            <a:prstGeom prst="rect">
              <a:avLst/>
            </a:prstGeom>
          </p:spPr>
          <p:style>
            <a:lnRef idx="0">
              <a:scrgbClr r="0" g="0" b="0"/>
            </a:lnRef>
            <a:fillRef idx="0">
              <a:scrgbClr r="0" g="0" b="0"/>
            </a:fillRef>
            <a:effectRef idx="0">
              <a:scrgbClr r="0" g="0" b="0"/>
            </a:effectRef>
            <a:fontRef idx="minor">
              <a:schemeClr val="lt1"/>
            </a:fontRef>
          </p:style>
          <p:txBody>
            <a:bodyPr lIns="17780" tIns="17780" rIns="17780" bIns="17780" spcCol="1270" anchor="ctr"/>
            <a:lstStyle/>
            <a:p>
              <a:pPr algn="ctr" defTabSz="1244600">
                <a:lnSpc>
                  <a:spcPct val="90000"/>
                </a:lnSpc>
                <a:spcAft>
                  <a:spcPct val="35000"/>
                </a:spcAft>
                <a:defRPr/>
              </a:pPr>
              <a:r>
                <a:rPr lang="en-US" sz="2800" dirty="0"/>
                <a:t>Content Knowledge</a:t>
              </a:r>
            </a:p>
          </p:txBody>
        </p:sp>
      </p:grpSp>
      <p:pic>
        <p:nvPicPr>
          <p:cNvPr id="4301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09738"/>
            <a:ext cx="597058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9D812885-70C5-E841-8BDE-B6BECC2213D2}" type="slidenum">
              <a:rPr lang="en-US" smtClean="0"/>
              <a:pPr>
                <a:defRPr/>
              </a:pPr>
              <a:t>11</a:t>
            </a:fld>
            <a:endParaRPr lang="en-US"/>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60325" y="274638"/>
            <a:ext cx="6148388" cy="1143000"/>
          </a:xfrm>
        </p:spPr>
        <p:txBody>
          <a:bodyPr/>
          <a:lstStyle/>
          <a:p>
            <a:r>
              <a:rPr lang="en-US">
                <a:latin typeface="Calibri" charset="0"/>
                <a:ea typeface="ＭＳ Ｐゴシック" charset="0"/>
                <a:cs typeface="ＭＳ Ｐゴシック" charset="0"/>
              </a:rPr>
              <a:t>Coach as ‘Communicator’</a:t>
            </a:r>
          </a:p>
        </p:txBody>
      </p:sp>
      <p:grpSp>
        <p:nvGrpSpPr>
          <p:cNvPr id="45058" name="Group 3"/>
          <p:cNvGrpSpPr>
            <a:grpSpLocks/>
          </p:cNvGrpSpPr>
          <p:nvPr/>
        </p:nvGrpSpPr>
        <p:grpSpPr bwMode="auto">
          <a:xfrm>
            <a:off x="6484938" y="58738"/>
            <a:ext cx="2600325" cy="1855787"/>
            <a:chOff x="624365" y="4122958"/>
            <a:chExt cx="3113520" cy="1725776"/>
          </a:xfrm>
        </p:grpSpPr>
        <p:sp>
          <p:nvSpPr>
            <p:cNvPr id="5" name="Oval 4"/>
            <p:cNvSpPr/>
            <p:nvPr/>
          </p:nvSpPr>
          <p:spPr>
            <a:xfrm>
              <a:off x="624365" y="4122958"/>
              <a:ext cx="3113520" cy="1725776"/>
            </a:xfrm>
            <a:prstGeom prst="ellipse">
              <a:avLst/>
            </a:prstGeom>
            <a:solidFill>
              <a:schemeClr val="tx2"/>
            </a:solidFill>
            <a:ln>
              <a:solidFill>
                <a:schemeClr val="tx1"/>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6" name="Oval 4"/>
            <p:cNvSpPr/>
            <p:nvPr/>
          </p:nvSpPr>
          <p:spPr>
            <a:xfrm>
              <a:off x="1080558" y="4375402"/>
              <a:ext cx="2201133" cy="1220888"/>
            </a:xfrm>
            <a:prstGeom prst="rect">
              <a:avLst/>
            </a:prstGeom>
          </p:spPr>
          <p:style>
            <a:lnRef idx="0">
              <a:scrgbClr r="0" g="0" b="0"/>
            </a:lnRef>
            <a:fillRef idx="0">
              <a:scrgbClr r="0" g="0" b="0"/>
            </a:fillRef>
            <a:effectRef idx="0">
              <a:scrgbClr r="0" g="0" b="0"/>
            </a:effectRef>
            <a:fontRef idx="minor">
              <a:schemeClr val="lt1"/>
            </a:fontRef>
          </p:style>
          <p:txBody>
            <a:bodyPr lIns="17780" tIns="17780" rIns="17780" bIns="17780" spcCol="1270" anchor="ctr"/>
            <a:lstStyle/>
            <a:p>
              <a:pPr algn="ctr" defTabSz="1244600">
                <a:lnSpc>
                  <a:spcPct val="90000"/>
                </a:lnSpc>
                <a:spcAft>
                  <a:spcPct val="35000"/>
                </a:spcAft>
                <a:defRPr/>
              </a:pPr>
              <a:r>
                <a:rPr lang="en-US" sz="2300" dirty="0"/>
                <a:t>Communicator</a:t>
              </a:r>
            </a:p>
          </p:txBody>
        </p:sp>
      </p:grpSp>
      <p:pic>
        <p:nvPicPr>
          <p:cNvPr id="45059"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9475" y="1792288"/>
            <a:ext cx="4865688" cy="506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9D812885-70C5-E841-8BDE-B6BECC2213D2}" type="slidenum">
              <a:rPr lang="en-US" smtClean="0"/>
              <a:pPr>
                <a:defRPr/>
              </a:pPr>
              <a:t>12</a:t>
            </a:fld>
            <a:endParaRPr lang="en-US"/>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lstStyle/>
          <a:p>
            <a:r>
              <a:rPr lang="en-US">
                <a:latin typeface="Calibri" charset="0"/>
                <a:ea typeface="ＭＳ Ｐゴシック" charset="0"/>
                <a:cs typeface="ＭＳ Ｐゴシック" charset="0"/>
              </a:rPr>
              <a:t>Activity</a:t>
            </a:r>
          </a:p>
        </p:txBody>
      </p:sp>
      <p:sp>
        <p:nvSpPr>
          <p:cNvPr id="46082" name="Content Placeholder 2"/>
          <p:cNvSpPr>
            <a:spLocks noGrp="1"/>
          </p:cNvSpPr>
          <p:nvPr>
            <p:ph idx="1"/>
          </p:nvPr>
        </p:nvSpPr>
        <p:spPr/>
        <p:txBody>
          <a:bodyPr/>
          <a:lstStyle/>
          <a:p>
            <a:pPr marL="514350" indent="-514350">
              <a:buFont typeface="+mj-lt"/>
              <a:buAutoNum type="arabicPeriod"/>
            </a:pPr>
            <a:r>
              <a:rPr lang="en-US" dirty="0">
                <a:latin typeface="Calibri" charset="0"/>
                <a:ea typeface="ＭＳ Ｐゴシック" charset="0"/>
                <a:cs typeface="ＭＳ Ｐゴシック" charset="0"/>
              </a:rPr>
              <a:t>Review and complete the PBIS Coordinator Self-</a:t>
            </a:r>
            <a:r>
              <a:rPr lang="en-US" dirty="0" smtClean="0">
                <a:latin typeface="Calibri" charset="0"/>
                <a:ea typeface="ＭＳ Ｐゴシック" charset="0"/>
                <a:cs typeface="ＭＳ Ｐゴシック" charset="0"/>
              </a:rPr>
              <a:t>Assessment</a:t>
            </a:r>
            <a:r>
              <a:rPr lang="en-US" dirty="0">
                <a:latin typeface="Calibri" charset="0"/>
                <a:ea typeface="ＭＳ Ｐゴシック" charset="0"/>
                <a:cs typeface="ＭＳ Ｐゴシック" charset="0"/>
              </a:rPr>
              <a:t> </a:t>
            </a:r>
            <a:r>
              <a:rPr lang="en-US" dirty="0" smtClean="0">
                <a:latin typeface="Calibri" charset="0"/>
                <a:ea typeface="ＭＳ Ｐゴシック" charset="0"/>
                <a:cs typeface="ＭＳ Ｐゴシック" charset="0"/>
              </a:rPr>
              <a:t>or the SU/SD Coordinator Checklist</a:t>
            </a:r>
            <a:endParaRPr lang="en-US" dirty="0">
              <a:latin typeface="Calibri" charset="0"/>
              <a:ea typeface="ＭＳ Ｐゴシック" charset="0"/>
              <a:cs typeface="ＭＳ Ｐゴシック" charset="0"/>
            </a:endParaRPr>
          </a:p>
          <a:p>
            <a:pPr marL="514350" indent="-514350">
              <a:buFont typeface="+mj-lt"/>
              <a:buAutoNum type="arabicPeriod"/>
            </a:pPr>
            <a:endParaRPr lang="en-US" sz="1600" dirty="0" smtClean="0">
              <a:latin typeface="Calibri" charset="0"/>
              <a:ea typeface="ＭＳ Ｐゴシック" charset="0"/>
              <a:cs typeface="ＭＳ Ｐゴシック" charset="0"/>
            </a:endParaRPr>
          </a:p>
          <a:p>
            <a:pPr marL="514350" indent="-514350">
              <a:buFont typeface="+mj-lt"/>
              <a:buAutoNum type="arabicPeriod"/>
            </a:pPr>
            <a:r>
              <a:rPr lang="en-US" dirty="0" smtClean="0">
                <a:latin typeface="Calibri" charset="0"/>
                <a:ea typeface="ＭＳ Ｐゴシック" charset="0"/>
                <a:cs typeface="ＭＳ Ｐゴシック" charset="0"/>
              </a:rPr>
              <a:t>With </a:t>
            </a:r>
            <a:r>
              <a:rPr lang="en-US" dirty="0">
                <a:latin typeface="Calibri" charset="0"/>
                <a:ea typeface="ＭＳ Ｐゴシック" charset="0"/>
                <a:cs typeface="ＭＳ Ｐゴシック" charset="0"/>
              </a:rPr>
              <a:t>a partner identify the coaching activities you currently do</a:t>
            </a:r>
            <a:r>
              <a:rPr lang="en-US" dirty="0" smtClean="0">
                <a:latin typeface="Calibri" charset="0"/>
                <a:ea typeface="ＭＳ Ｐゴシック" charset="0"/>
                <a:cs typeface="ＭＳ Ｐゴシック" charset="0"/>
              </a:rPr>
              <a:t>.</a:t>
            </a:r>
          </a:p>
          <a:p>
            <a:pPr marL="514350" indent="-514350">
              <a:buFont typeface="+mj-lt"/>
              <a:buAutoNum type="arabicPeriod"/>
            </a:pPr>
            <a:endParaRPr lang="en-US" sz="1600" dirty="0">
              <a:latin typeface="Calibri" charset="0"/>
              <a:ea typeface="ＭＳ Ｐゴシック" charset="0"/>
              <a:cs typeface="ＭＳ Ｐゴシック" charset="0"/>
            </a:endParaRPr>
          </a:p>
          <a:p>
            <a:pPr marL="514350" indent="-514350">
              <a:buFont typeface="+mj-lt"/>
              <a:buAutoNum type="arabicPeriod"/>
            </a:pPr>
            <a:r>
              <a:rPr lang="en-US" dirty="0">
                <a:latin typeface="Calibri" charset="0"/>
                <a:ea typeface="ＭＳ Ｐゴシック" charset="0"/>
                <a:cs typeface="ＭＳ Ｐゴシック" charset="0"/>
              </a:rPr>
              <a:t>Identify three goals and discuss strategies for how you can accomplish these goals.  </a:t>
            </a:r>
          </a:p>
          <a:p>
            <a:pPr marL="0" indent="0" algn="ctr">
              <a:buFont typeface="Arial" charset="0"/>
              <a:buNone/>
            </a:pPr>
            <a:endParaRPr lang="en-US" dirty="0">
              <a:latin typeface="Calibri" charset="0"/>
              <a:ea typeface="ＭＳ Ｐゴシック" charset="0"/>
              <a:cs typeface="ＭＳ Ｐゴシック" charset="0"/>
            </a:endParaRPr>
          </a:p>
        </p:txBody>
      </p:sp>
      <p:sp>
        <p:nvSpPr>
          <p:cNvPr id="2" name="Slide Number Placeholder 1"/>
          <p:cNvSpPr>
            <a:spLocks noGrp="1"/>
          </p:cNvSpPr>
          <p:nvPr>
            <p:ph type="sldNum" sz="quarter" idx="12"/>
          </p:nvPr>
        </p:nvSpPr>
        <p:spPr/>
        <p:txBody>
          <a:bodyPr/>
          <a:lstStyle/>
          <a:p>
            <a:pPr>
              <a:defRPr/>
            </a:pPr>
            <a:fld id="{9D812885-70C5-E841-8BDE-B6BECC2213D2}" type="slidenum">
              <a:rPr lang="en-US" smtClean="0"/>
              <a:pPr>
                <a:defRPr/>
              </a:pPr>
              <a:t>13</a:t>
            </a:fld>
            <a:endParaRPr lang="en-US"/>
          </a:p>
        </p:txBody>
      </p:sp>
    </p:spTree>
  </p:cSld>
  <p:clrMapOvr>
    <a:masterClrMapping/>
  </p:clrMapOvr>
  <p:transition xmlns:p14="http://schemas.microsoft.com/office/powerpoint/2010/mai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idx="4294967295"/>
          </p:nvPr>
        </p:nvSpPr>
        <p:spPr>
          <a:xfrm>
            <a:off x="-15875" y="-166075"/>
            <a:ext cx="9144000" cy="1252538"/>
          </a:xfrm>
        </p:spPr>
        <p:txBody>
          <a:bodyPr/>
          <a:lstStyle/>
          <a:p>
            <a:pPr eaLnBrk="1" hangingPunct="1"/>
            <a:r>
              <a:rPr lang="en-US" sz="3600" dirty="0">
                <a:latin typeface="Calibri" charset="0"/>
                <a:ea typeface="ＭＳ Ｐゴシック" charset="0"/>
                <a:cs typeface="Calibri" charset="0"/>
              </a:rPr>
              <a:t>Coordinator/Coaching Functions at the Different Tiers</a:t>
            </a:r>
          </a:p>
        </p:txBody>
      </p:sp>
      <p:grpSp>
        <p:nvGrpSpPr>
          <p:cNvPr id="47106" name="Group 11"/>
          <p:cNvGrpSpPr>
            <a:grpSpLocks/>
          </p:cNvGrpSpPr>
          <p:nvPr/>
        </p:nvGrpSpPr>
        <p:grpSpPr bwMode="auto">
          <a:xfrm>
            <a:off x="3890963" y="1290638"/>
            <a:ext cx="5253037" cy="5567362"/>
            <a:chOff x="2019300" y="1165225"/>
            <a:chExt cx="6446838" cy="4737100"/>
          </a:xfrm>
        </p:grpSpPr>
        <p:sp>
          <p:nvSpPr>
            <p:cNvPr id="47110" name="AutoShape 3"/>
            <p:cNvSpPr>
              <a:spLocks noChangeArrowheads="1"/>
            </p:cNvSpPr>
            <p:nvPr/>
          </p:nvSpPr>
          <p:spPr bwMode="auto">
            <a:xfrm>
              <a:off x="2019300" y="1165225"/>
              <a:ext cx="6446838" cy="4737100"/>
            </a:xfrm>
            <a:prstGeom prst="triangle">
              <a:avLst>
                <a:gd name="adj" fmla="val 50000"/>
              </a:avLst>
            </a:prstGeom>
            <a:solidFill>
              <a:srgbClr val="2E8E2E"/>
            </a:solidFill>
            <a:ln w="9525">
              <a:miter lim="800000"/>
              <a:headEnd/>
              <a:tailEnd/>
            </a:ln>
            <a:scene3d>
              <a:camera prst="legacyPerspectiveTopRight">
                <a:rot lat="21299970" lon="0" rev="0"/>
              </a:camera>
              <a:lightRig rig="legacyFlat3" dir="b"/>
            </a:scene3d>
            <a:sp3d extrusionH="3630600" prstMaterial="legacyMatte">
              <a:bevelT w="13500" h="13500" prst="angle"/>
              <a:bevelB w="13500" h="13500" prst="angle"/>
              <a:extrusionClr>
                <a:srgbClr val="336600"/>
              </a:extrusionClr>
            </a:sp3d>
          </p:spPr>
          <p:txBody>
            <a:bodyPr wrap="none" anchor="ctr">
              <a:flatTx/>
            </a:bodyPr>
            <a:lstStyle/>
            <a:p>
              <a:pPr algn="ctr"/>
              <a:endParaRPr lang="en-US"/>
            </a:p>
          </p:txBody>
        </p:sp>
        <p:sp>
          <p:nvSpPr>
            <p:cNvPr id="47111" name="AutoShape 6"/>
            <p:cNvSpPr>
              <a:spLocks noChangeArrowheads="1"/>
            </p:cNvSpPr>
            <p:nvPr/>
          </p:nvSpPr>
          <p:spPr bwMode="auto">
            <a:xfrm>
              <a:off x="3619500" y="1165225"/>
              <a:ext cx="3124200" cy="2398713"/>
            </a:xfrm>
            <a:prstGeom prst="triangle">
              <a:avLst>
                <a:gd name="adj" fmla="val 50000"/>
              </a:avLst>
            </a:prstGeom>
            <a:gradFill rotWithShape="1">
              <a:gsLst>
                <a:gs pos="0">
                  <a:srgbClr val="FFFF00"/>
                </a:gs>
                <a:gs pos="100000">
                  <a:srgbClr val="FFFF00"/>
                </a:gs>
              </a:gsLst>
              <a:lin ang="5400000" scaled="1"/>
            </a:gradFill>
            <a:ln w="9525">
              <a:miter lim="800000"/>
              <a:headEnd/>
              <a:tailEnd/>
            </a:ln>
            <a:scene3d>
              <a:camera prst="legacyPerspectiveTopRight">
                <a:rot lat="21299970" lon="0" rev="0"/>
              </a:camera>
              <a:lightRig rig="legacyFlat3" dir="b"/>
            </a:scene3d>
            <a:sp3d extrusionH="1801800" prstMaterial="legacyMatte">
              <a:bevelT w="13500" h="13500" prst="angle"/>
              <a:bevelB w="13500" h="13500" prst="angle"/>
              <a:extrusionClr>
                <a:srgbClr val="FFFF00"/>
              </a:extrusionClr>
            </a:sp3d>
          </p:spPr>
          <p:txBody>
            <a:bodyPr wrap="none" anchor="ctr">
              <a:flatTx/>
            </a:bodyPr>
            <a:lstStyle/>
            <a:p>
              <a:pPr algn="ctr"/>
              <a:endParaRPr lang="en-US"/>
            </a:p>
          </p:txBody>
        </p:sp>
        <p:sp>
          <p:nvSpPr>
            <p:cNvPr id="47112" name="AutoShape 9"/>
            <p:cNvSpPr>
              <a:spLocks noChangeArrowheads="1"/>
            </p:cNvSpPr>
            <p:nvPr/>
          </p:nvSpPr>
          <p:spPr bwMode="auto">
            <a:xfrm>
              <a:off x="4676776" y="1165225"/>
              <a:ext cx="912813" cy="738150"/>
            </a:xfrm>
            <a:prstGeom prst="triangle">
              <a:avLst>
                <a:gd name="adj" fmla="val 50000"/>
              </a:avLst>
            </a:prstGeom>
            <a:gradFill rotWithShape="1">
              <a:gsLst>
                <a:gs pos="0">
                  <a:srgbClr val="FF0000"/>
                </a:gs>
                <a:gs pos="100000">
                  <a:srgbClr val="FF0000"/>
                </a:gs>
              </a:gsLst>
              <a:lin ang="5400000" scaled="1"/>
            </a:gradFill>
            <a:ln w="9525">
              <a:miter lim="800000"/>
              <a:headEnd/>
              <a:tailEnd/>
            </a:ln>
            <a:scene3d>
              <a:camera prst="legacyPerspectiveTopRight">
                <a:rot lat="21299970" lon="300000" rev="0"/>
              </a:camera>
              <a:lightRig rig="legacyFlat3" dir="b"/>
            </a:scene3d>
            <a:sp3d extrusionH="887400" prstMaterial="legacyMatte">
              <a:bevelT w="13500" h="13500" prst="angle"/>
              <a:bevelB w="13500" h="13500" prst="angle"/>
              <a:extrusionClr>
                <a:srgbClr val="FF0000"/>
              </a:extrusionClr>
            </a:sp3d>
          </p:spPr>
          <p:txBody>
            <a:bodyPr wrap="none" anchor="ctr">
              <a:flatTx/>
            </a:bodyPr>
            <a:lstStyle/>
            <a:p>
              <a:pPr algn="ctr"/>
              <a:endParaRPr lang="en-US"/>
            </a:p>
          </p:txBody>
        </p:sp>
      </p:grpSp>
      <p:sp>
        <p:nvSpPr>
          <p:cNvPr id="13" name="TextBox 12"/>
          <p:cNvSpPr txBox="1"/>
          <p:nvPr/>
        </p:nvSpPr>
        <p:spPr>
          <a:xfrm>
            <a:off x="0" y="3770313"/>
            <a:ext cx="3525838" cy="2246312"/>
          </a:xfrm>
          <a:prstGeom prst="rect">
            <a:avLst/>
          </a:prstGeom>
          <a:noFill/>
        </p:spPr>
        <p:txBody>
          <a:bodyPr>
            <a:spAutoFit/>
          </a:bodyPr>
          <a:lstStyle/>
          <a:p>
            <a:pPr>
              <a:defRPr/>
            </a:pPr>
            <a:r>
              <a:rPr lang="en-US" sz="2000" b="1" dirty="0">
                <a:solidFill>
                  <a:srgbClr val="008000"/>
                </a:solidFill>
              </a:rPr>
              <a:t>Universal:</a:t>
            </a:r>
          </a:p>
          <a:p>
            <a:pPr marL="285750" indent="-285750">
              <a:buFont typeface="Arial"/>
              <a:buChar char="•"/>
              <a:defRPr/>
            </a:pPr>
            <a:r>
              <a:rPr lang="en-US" sz="2000" dirty="0"/>
              <a:t>Facilitate monthly meetings</a:t>
            </a:r>
          </a:p>
          <a:p>
            <a:pPr marL="285750" indent="-285750">
              <a:buFont typeface="Arial"/>
              <a:buChar char="•"/>
              <a:defRPr/>
            </a:pPr>
            <a:r>
              <a:rPr lang="en-US" sz="2000" dirty="0"/>
              <a:t>Support implementation</a:t>
            </a:r>
          </a:p>
          <a:p>
            <a:pPr marL="285750" indent="-285750">
              <a:buFont typeface="Arial"/>
              <a:buChar char="•"/>
              <a:defRPr/>
            </a:pPr>
            <a:r>
              <a:rPr lang="en-US" sz="2000" dirty="0"/>
              <a:t>Organize materials</a:t>
            </a:r>
          </a:p>
          <a:p>
            <a:pPr marL="285750" indent="-285750">
              <a:buFont typeface="Arial"/>
              <a:buChar char="•"/>
              <a:defRPr/>
            </a:pPr>
            <a:r>
              <a:rPr lang="en-US" sz="2000" dirty="0"/>
              <a:t>Liaison with SU/SD/State</a:t>
            </a:r>
          </a:p>
          <a:p>
            <a:pPr marL="285750" indent="-285750">
              <a:buFont typeface="Arial"/>
              <a:buChar char="•"/>
              <a:defRPr/>
            </a:pPr>
            <a:r>
              <a:rPr lang="en-US" sz="2000" dirty="0"/>
              <a:t>Complete assessments</a:t>
            </a:r>
          </a:p>
          <a:p>
            <a:pPr marL="285750" indent="-285750">
              <a:buFont typeface="Arial"/>
              <a:buChar char="•"/>
              <a:defRPr/>
            </a:pPr>
            <a:r>
              <a:rPr lang="en-US" sz="2000" dirty="0"/>
              <a:t>Use student outcome data</a:t>
            </a:r>
          </a:p>
        </p:txBody>
      </p:sp>
      <p:sp>
        <p:nvSpPr>
          <p:cNvPr id="14" name="TextBox 13"/>
          <p:cNvSpPr txBox="1"/>
          <p:nvPr/>
        </p:nvSpPr>
        <p:spPr>
          <a:xfrm>
            <a:off x="1121169" y="1937390"/>
            <a:ext cx="3365500" cy="2216150"/>
          </a:xfrm>
          <a:prstGeom prst="rect">
            <a:avLst/>
          </a:prstGeom>
          <a:noFill/>
        </p:spPr>
        <p:txBody>
          <a:bodyPr>
            <a:spAutoFit/>
          </a:bodyPr>
          <a:lstStyle/>
          <a:p>
            <a:pPr>
              <a:defRPr/>
            </a:pPr>
            <a:r>
              <a:rPr lang="en-US" sz="2000" b="1" dirty="0">
                <a:solidFill>
                  <a:srgbClr val="FF6600"/>
                </a:solidFill>
              </a:rPr>
              <a:t>Targeted:</a:t>
            </a:r>
          </a:p>
          <a:p>
            <a:pPr marL="285750" indent="-285750">
              <a:buFont typeface="Arial"/>
              <a:buChar char="•"/>
              <a:defRPr/>
            </a:pPr>
            <a:r>
              <a:rPr lang="en-US" sz="2000" dirty="0"/>
              <a:t>Meet with student team</a:t>
            </a:r>
          </a:p>
          <a:p>
            <a:pPr marL="285750" indent="-285750">
              <a:buFont typeface="Arial"/>
              <a:buChar char="•"/>
              <a:defRPr/>
            </a:pPr>
            <a:r>
              <a:rPr lang="en-US" sz="2000" dirty="0"/>
              <a:t>Facilitate progress monitoring</a:t>
            </a:r>
          </a:p>
          <a:p>
            <a:pPr marL="285750" indent="-285750">
              <a:buFont typeface="Arial"/>
              <a:buChar char="•"/>
              <a:defRPr/>
            </a:pPr>
            <a:r>
              <a:rPr lang="en-US" sz="2000" dirty="0"/>
              <a:t>Liaison with systems teams</a:t>
            </a:r>
          </a:p>
          <a:p>
            <a:pPr marL="285750" indent="-285750">
              <a:buFont typeface="Arial"/>
              <a:buChar char="•"/>
              <a:defRPr/>
            </a:pPr>
            <a:r>
              <a:rPr lang="en-US" sz="2000" dirty="0"/>
              <a:t>Use CICO data</a:t>
            </a:r>
          </a:p>
          <a:p>
            <a:pPr>
              <a:defRPr/>
            </a:pPr>
            <a:endParaRPr lang="en-US" dirty="0"/>
          </a:p>
        </p:txBody>
      </p:sp>
      <p:sp>
        <p:nvSpPr>
          <p:cNvPr id="15" name="TextBox 14"/>
          <p:cNvSpPr txBox="1"/>
          <p:nvPr/>
        </p:nvSpPr>
        <p:spPr>
          <a:xfrm>
            <a:off x="3924300" y="927128"/>
            <a:ext cx="2500313" cy="1939925"/>
          </a:xfrm>
          <a:prstGeom prst="rect">
            <a:avLst/>
          </a:prstGeom>
          <a:noFill/>
        </p:spPr>
        <p:txBody>
          <a:bodyPr>
            <a:spAutoFit/>
          </a:bodyPr>
          <a:lstStyle/>
          <a:p>
            <a:pPr>
              <a:defRPr/>
            </a:pPr>
            <a:r>
              <a:rPr lang="en-US" sz="2000" b="1" dirty="0">
                <a:solidFill>
                  <a:srgbClr val="FF0000"/>
                </a:solidFill>
              </a:rPr>
              <a:t>Intensive:</a:t>
            </a:r>
            <a:endParaRPr lang="en-US" sz="2000" dirty="0"/>
          </a:p>
          <a:p>
            <a:pPr marL="285750" indent="-285750">
              <a:buFont typeface="Arial"/>
              <a:buChar char="•"/>
              <a:defRPr/>
            </a:pPr>
            <a:r>
              <a:rPr lang="en-US" sz="2000" dirty="0"/>
              <a:t>Ensure FBA/BSP capacity</a:t>
            </a:r>
          </a:p>
          <a:p>
            <a:pPr marL="285750" indent="-285750">
              <a:buFont typeface="Arial"/>
              <a:buChar char="•"/>
              <a:defRPr/>
            </a:pPr>
            <a:r>
              <a:rPr lang="en-US" sz="2000" dirty="0"/>
              <a:t>Liaison with student teams &amp; systems teams</a:t>
            </a:r>
          </a:p>
        </p:txBody>
      </p:sp>
      <p:sp>
        <p:nvSpPr>
          <p:cNvPr id="2" name="Slide Number Placeholder 1"/>
          <p:cNvSpPr>
            <a:spLocks noGrp="1"/>
          </p:cNvSpPr>
          <p:nvPr>
            <p:ph type="sldNum" sz="quarter" idx="12"/>
          </p:nvPr>
        </p:nvSpPr>
        <p:spPr/>
        <p:txBody>
          <a:bodyPr/>
          <a:lstStyle/>
          <a:p>
            <a:pPr>
              <a:defRPr/>
            </a:pPr>
            <a:fld id="{417DB593-82EE-8F42-877A-074D9382D881}" type="slidenum">
              <a:rPr lang="en-US" smtClean="0"/>
              <a:pPr>
                <a:defRPr/>
              </a:pPr>
              <a:t>14</a:t>
            </a:fld>
            <a:endParaRPr lang="en-US"/>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r>
              <a:rPr lang="en-US">
                <a:latin typeface="Calibri" charset="0"/>
                <a:ea typeface="ＭＳ Ｐゴシック" charset="0"/>
                <a:cs typeface="ＭＳ Ｐゴシック" charset="0"/>
              </a:rPr>
              <a:t>What you told us!</a:t>
            </a:r>
          </a:p>
        </p:txBody>
      </p:sp>
      <p:pic>
        <p:nvPicPr>
          <p:cNvPr id="4915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913" y="1579563"/>
            <a:ext cx="8686800" cy="456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nut 5"/>
          <p:cNvSpPr/>
          <p:nvPr/>
        </p:nvSpPr>
        <p:spPr>
          <a:xfrm>
            <a:off x="1410990" y="2790798"/>
            <a:ext cx="2477072" cy="1035050"/>
          </a:xfrm>
          <a:prstGeom prst="donut">
            <a:avLst>
              <a:gd name="adj" fmla="val 3870"/>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49156" name="TextBox 6"/>
          <p:cNvSpPr txBox="1">
            <a:spLocks noChangeArrowheads="1"/>
          </p:cNvSpPr>
          <p:nvPr/>
        </p:nvSpPr>
        <p:spPr bwMode="auto">
          <a:xfrm>
            <a:off x="1528771" y="1344363"/>
            <a:ext cx="6508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dirty="0"/>
              <a:t>Topics of most interest to you for future trainings: </a:t>
            </a:r>
          </a:p>
        </p:txBody>
      </p:sp>
      <p:sp>
        <p:nvSpPr>
          <p:cNvPr id="2" name="Slide Number Placeholder 1"/>
          <p:cNvSpPr>
            <a:spLocks noGrp="1"/>
          </p:cNvSpPr>
          <p:nvPr>
            <p:ph type="sldNum" sz="quarter" idx="12"/>
          </p:nvPr>
        </p:nvSpPr>
        <p:spPr/>
        <p:txBody>
          <a:bodyPr/>
          <a:lstStyle/>
          <a:p>
            <a:pPr>
              <a:defRPr/>
            </a:pPr>
            <a:fld id="{9D812885-70C5-E841-8BDE-B6BECC2213D2}" type="slidenum">
              <a:rPr lang="en-US" smtClean="0"/>
              <a:pPr>
                <a:defRPr/>
              </a:pPr>
              <a:t>15</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US" dirty="0">
                <a:latin typeface="Calibri" charset="0"/>
                <a:ea typeface="ＭＳ Ｐゴシック" charset="0"/>
                <a:cs typeface="ＭＳ Ｐゴシック" charset="0"/>
              </a:rPr>
              <a:t>Topic-Based Learning Session</a:t>
            </a:r>
          </a:p>
        </p:txBody>
      </p:sp>
      <p:sp>
        <p:nvSpPr>
          <p:cNvPr id="50178" name="Content Placeholder 2"/>
          <p:cNvSpPr>
            <a:spLocks noGrp="1"/>
          </p:cNvSpPr>
          <p:nvPr>
            <p:ph idx="1"/>
          </p:nvPr>
        </p:nvSpPr>
        <p:spPr>
          <a:xfrm>
            <a:off x="457200" y="1600201"/>
            <a:ext cx="8229600" cy="1410342"/>
          </a:xfrm>
        </p:spPr>
        <p:txBody>
          <a:bodyPr/>
          <a:lstStyle/>
          <a:p>
            <a:pPr marL="0" indent="0" algn="ctr">
              <a:buFont typeface="Arial" charset="0"/>
              <a:buNone/>
            </a:pPr>
            <a:r>
              <a:rPr lang="en-US" sz="4000" dirty="0" smtClean="0">
                <a:latin typeface="Calibri" charset="0"/>
                <a:ea typeface="ＭＳ Ｐゴシック" charset="0"/>
                <a:cs typeface="ＭＳ Ｐゴシック" charset="0"/>
              </a:rPr>
              <a:t>Social</a:t>
            </a:r>
            <a:r>
              <a:rPr lang="en-US" sz="4000" dirty="0">
                <a:latin typeface="Calibri" charset="0"/>
                <a:ea typeface="ＭＳ Ｐゴシック" charset="0"/>
                <a:cs typeface="ＭＳ Ｐゴシック" charset="0"/>
              </a:rPr>
              <a:t>/Emotional/Behavioral </a:t>
            </a:r>
          </a:p>
          <a:p>
            <a:pPr marL="0" indent="0" algn="ctr">
              <a:buFont typeface="Arial" charset="0"/>
              <a:buNone/>
            </a:pPr>
            <a:r>
              <a:rPr lang="en-US" sz="4000" dirty="0">
                <a:latin typeface="Calibri" charset="0"/>
                <a:ea typeface="ＭＳ Ｐゴシック" charset="0"/>
                <a:cs typeface="ＭＳ Ｐゴシック" charset="0"/>
              </a:rPr>
              <a:t>Practices in VTPBiS Schools</a:t>
            </a:r>
          </a:p>
        </p:txBody>
      </p:sp>
      <p:pic>
        <p:nvPicPr>
          <p:cNvPr id="2" name="Picture 1"/>
          <p:cNvPicPr>
            <a:picLocks noChangeAspect="1"/>
          </p:cNvPicPr>
          <p:nvPr/>
        </p:nvPicPr>
        <p:blipFill>
          <a:blip r:embed="rId3"/>
          <a:stretch>
            <a:fillRect/>
          </a:stretch>
        </p:blipFill>
        <p:spPr>
          <a:xfrm>
            <a:off x="1842975" y="3135983"/>
            <a:ext cx="5541207" cy="3638726"/>
          </a:xfrm>
          <a:prstGeom prst="rect">
            <a:avLst/>
          </a:prstGeom>
        </p:spPr>
      </p:pic>
      <p:sp>
        <p:nvSpPr>
          <p:cNvPr id="3" name="Slide Number Placeholder 2"/>
          <p:cNvSpPr>
            <a:spLocks noGrp="1"/>
          </p:cNvSpPr>
          <p:nvPr>
            <p:ph type="sldNum" sz="quarter" idx="12"/>
          </p:nvPr>
        </p:nvSpPr>
        <p:spPr/>
        <p:txBody>
          <a:bodyPr/>
          <a:lstStyle/>
          <a:p>
            <a:pPr>
              <a:defRPr/>
            </a:pPr>
            <a:fld id="{9D812885-70C5-E841-8BDE-B6BECC2213D2}" type="slidenum">
              <a:rPr lang="en-US" smtClean="0"/>
              <a:pPr>
                <a:defRPr/>
              </a:pPr>
              <a:t>16</a:t>
            </a:fld>
            <a:endParaRPr lang="en-US"/>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990600" y="581025"/>
            <a:ext cx="7162800"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FFFFFF"/>
                </a:solidFill>
                <a:latin typeface="Century Gothic" charset="0"/>
                <a:ea typeface="ＭＳ Ｐゴシック" charset="0"/>
              </a:defRPr>
            </a:lvl1pPr>
            <a:lvl2pPr>
              <a:defRPr sz="1600">
                <a:solidFill>
                  <a:srgbClr val="FFFFFF"/>
                </a:solidFill>
                <a:latin typeface="Century Gothic" charset="0"/>
                <a:ea typeface="ＭＳ Ｐゴシック" charset="0"/>
              </a:defRPr>
            </a:lvl2pPr>
            <a:lvl3pPr>
              <a:defRPr sz="1600">
                <a:solidFill>
                  <a:srgbClr val="FFFFFF"/>
                </a:solidFill>
                <a:latin typeface="Century Gothic" charset="0"/>
                <a:ea typeface="ＭＳ Ｐゴシック" charset="0"/>
              </a:defRPr>
            </a:lvl3pPr>
            <a:lvl4pPr>
              <a:defRPr sz="1600">
                <a:solidFill>
                  <a:srgbClr val="FFFFFF"/>
                </a:solidFill>
                <a:latin typeface="Century Gothic" charset="0"/>
                <a:ea typeface="ＭＳ Ｐゴシック" charset="0"/>
              </a:defRPr>
            </a:lvl4pPr>
            <a:lvl5pPr>
              <a:defRPr sz="1600">
                <a:solidFill>
                  <a:srgbClr val="FFFFFF"/>
                </a:solidFill>
                <a:latin typeface="Century Gothic" charset="0"/>
                <a:ea typeface="ＭＳ Ｐゴシック" charset="0"/>
              </a:defRPr>
            </a:lvl5pPr>
            <a:lvl6pPr fontAlgn="base">
              <a:spcAft>
                <a:spcPct val="0"/>
              </a:spcAft>
              <a:buFont typeface="Arial" charset="0"/>
              <a:buChar char="•"/>
              <a:defRPr sz="1600">
                <a:solidFill>
                  <a:srgbClr val="FFFFFF"/>
                </a:solidFill>
                <a:latin typeface="Century Gothic" charset="0"/>
                <a:ea typeface="ＭＳ Ｐゴシック" charset="0"/>
              </a:defRPr>
            </a:lvl6pPr>
            <a:lvl7pPr fontAlgn="base">
              <a:spcAft>
                <a:spcPct val="0"/>
              </a:spcAft>
              <a:buFont typeface="Arial" charset="0"/>
              <a:defRPr sz="1600">
                <a:solidFill>
                  <a:srgbClr val="FFFFFF"/>
                </a:solidFill>
                <a:latin typeface="Century Gothic" charset="0"/>
                <a:ea typeface="ＭＳ Ｐゴシック" charset="0"/>
              </a:defRPr>
            </a:lvl7pPr>
            <a:lvl8pPr fontAlgn="base">
              <a:spcAft>
                <a:spcPct val="0"/>
              </a:spcAft>
              <a:buFont typeface="Arial" charset="0"/>
              <a:buChar char="•"/>
              <a:defRPr sz="1600">
                <a:solidFill>
                  <a:srgbClr val="FFFFFF"/>
                </a:solidFill>
                <a:latin typeface="Century Gothic" charset="0"/>
                <a:ea typeface="ＭＳ Ｐゴシック" charset="0"/>
              </a:defRPr>
            </a:lvl8pPr>
            <a:lvl9pPr fontAlgn="base">
              <a:spcAft>
                <a:spcPct val="0"/>
              </a:spcAft>
              <a:buFont typeface="Arial" charset="0"/>
              <a:defRPr sz="1600">
                <a:solidFill>
                  <a:srgbClr val="FFFFFF"/>
                </a:solidFill>
                <a:latin typeface="Century Gothic" charset="0"/>
                <a:ea typeface="ＭＳ Ｐゴシック" charset="0"/>
              </a:defRPr>
            </a:lvl9pPr>
          </a:lstStyle>
          <a:p>
            <a:pPr>
              <a:defRPr/>
            </a:pPr>
            <a:r>
              <a:rPr lang="en-US" sz="3800" dirty="0">
                <a:solidFill>
                  <a:schemeClr val="tx1"/>
                </a:solidFill>
                <a:latin typeface="+mn-lt"/>
                <a:ea typeface="ヒラギノ角ゴ Pro W3" charset="0"/>
                <a:cs typeface="Times New Roman" charset="0"/>
              </a:rPr>
              <a:t>The children of today are too much in love with living.  They have terrible manners, mock authority, and have no respect for their elders. . . . I can only fear what kind of awful creatures they will become.</a:t>
            </a:r>
          </a:p>
        </p:txBody>
      </p:sp>
      <p:sp>
        <p:nvSpPr>
          <p:cNvPr id="161795" name="Text Box 3"/>
          <p:cNvSpPr txBox="1">
            <a:spLocks noChangeArrowheads="1"/>
          </p:cNvSpPr>
          <p:nvPr/>
        </p:nvSpPr>
        <p:spPr bwMode="auto">
          <a:xfrm>
            <a:off x="5105400" y="4572000"/>
            <a:ext cx="2514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FFFFFF"/>
                </a:solidFill>
                <a:latin typeface="Century Gothic" charset="0"/>
                <a:ea typeface="ＭＳ Ｐゴシック" charset="0"/>
              </a:defRPr>
            </a:lvl1pPr>
            <a:lvl2pPr>
              <a:defRPr sz="1600">
                <a:solidFill>
                  <a:srgbClr val="FFFFFF"/>
                </a:solidFill>
                <a:latin typeface="Century Gothic" charset="0"/>
                <a:ea typeface="ＭＳ Ｐゴシック" charset="0"/>
              </a:defRPr>
            </a:lvl2pPr>
            <a:lvl3pPr>
              <a:defRPr sz="1600">
                <a:solidFill>
                  <a:srgbClr val="FFFFFF"/>
                </a:solidFill>
                <a:latin typeface="Century Gothic" charset="0"/>
                <a:ea typeface="ＭＳ Ｐゴシック" charset="0"/>
              </a:defRPr>
            </a:lvl3pPr>
            <a:lvl4pPr>
              <a:defRPr sz="1600">
                <a:solidFill>
                  <a:srgbClr val="FFFFFF"/>
                </a:solidFill>
                <a:latin typeface="Century Gothic" charset="0"/>
                <a:ea typeface="ＭＳ Ｐゴシック" charset="0"/>
              </a:defRPr>
            </a:lvl4pPr>
            <a:lvl5pPr>
              <a:defRPr sz="1600">
                <a:solidFill>
                  <a:srgbClr val="FFFFFF"/>
                </a:solidFill>
                <a:latin typeface="Century Gothic" charset="0"/>
                <a:ea typeface="ＭＳ Ｐゴシック" charset="0"/>
              </a:defRPr>
            </a:lvl5pPr>
            <a:lvl6pPr fontAlgn="base">
              <a:spcAft>
                <a:spcPct val="0"/>
              </a:spcAft>
              <a:buFont typeface="Arial" charset="0"/>
              <a:buChar char="•"/>
              <a:defRPr sz="1600">
                <a:solidFill>
                  <a:srgbClr val="FFFFFF"/>
                </a:solidFill>
                <a:latin typeface="Century Gothic" charset="0"/>
                <a:ea typeface="ＭＳ Ｐゴシック" charset="0"/>
              </a:defRPr>
            </a:lvl6pPr>
            <a:lvl7pPr fontAlgn="base">
              <a:spcAft>
                <a:spcPct val="0"/>
              </a:spcAft>
              <a:buFont typeface="Arial" charset="0"/>
              <a:defRPr sz="1600">
                <a:solidFill>
                  <a:srgbClr val="FFFFFF"/>
                </a:solidFill>
                <a:latin typeface="Century Gothic" charset="0"/>
                <a:ea typeface="ＭＳ Ｐゴシック" charset="0"/>
              </a:defRPr>
            </a:lvl7pPr>
            <a:lvl8pPr fontAlgn="base">
              <a:spcAft>
                <a:spcPct val="0"/>
              </a:spcAft>
              <a:buFont typeface="Arial" charset="0"/>
              <a:buChar char="•"/>
              <a:defRPr sz="1600">
                <a:solidFill>
                  <a:srgbClr val="FFFFFF"/>
                </a:solidFill>
                <a:latin typeface="Century Gothic" charset="0"/>
                <a:ea typeface="ＭＳ Ｐゴシック" charset="0"/>
              </a:defRPr>
            </a:lvl8pPr>
            <a:lvl9pPr fontAlgn="base">
              <a:spcAft>
                <a:spcPct val="0"/>
              </a:spcAft>
              <a:buFont typeface="Arial" charset="0"/>
              <a:defRPr sz="1600">
                <a:solidFill>
                  <a:srgbClr val="FFFFFF"/>
                </a:solidFill>
                <a:latin typeface="Century Gothic" charset="0"/>
                <a:ea typeface="ＭＳ Ｐゴシック" charset="0"/>
              </a:defRPr>
            </a:lvl9pPr>
          </a:lstStyle>
          <a:p>
            <a:pPr>
              <a:spcBef>
                <a:spcPct val="50000"/>
              </a:spcBef>
              <a:defRPr/>
            </a:pPr>
            <a:r>
              <a:rPr lang="en-US" sz="4000" dirty="0">
                <a:solidFill>
                  <a:srgbClr val="000000"/>
                </a:solidFill>
                <a:latin typeface="+mn-lt"/>
                <a:ea typeface="ヒラギノ角ゴ Pro W3" charset="0"/>
                <a:cs typeface="Times New Roman" charset="0"/>
              </a:rPr>
              <a:t>Socrates </a:t>
            </a:r>
            <a:br>
              <a:rPr lang="en-US" sz="4000" dirty="0">
                <a:solidFill>
                  <a:srgbClr val="000000"/>
                </a:solidFill>
                <a:latin typeface="+mn-lt"/>
                <a:ea typeface="ヒラギノ角ゴ Pro W3" charset="0"/>
                <a:cs typeface="Times New Roman" charset="0"/>
              </a:rPr>
            </a:br>
            <a:r>
              <a:rPr lang="en-US" sz="4000" dirty="0">
                <a:solidFill>
                  <a:srgbClr val="000000"/>
                </a:solidFill>
                <a:latin typeface="+mn-lt"/>
                <a:ea typeface="ヒラギノ角ゴ Pro W3" charset="0"/>
                <a:cs typeface="Times New Roman" charset="0"/>
              </a:rPr>
              <a:t>369 B.C.</a:t>
            </a:r>
          </a:p>
        </p:txBody>
      </p:sp>
      <p:sp>
        <p:nvSpPr>
          <p:cNvPr id="51203" name="Rectangle 4"/>
          <p:cNvSpPr>
            <a:spLocks noChangeArrowheads="1"/>
          </p:cNvSpPr>
          <p:nvPr/>
        </p:nvSpPr>
        <p:spPr bwMode="auto">
          <a:xfrm>
            <a:off x="685800" y="300038"/>
            <a:ext cx="7772400" cy="5811837"/>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Arial Black" charset="0"/>
            </a:endParaRPr>
          </a:p>
        </p:txBody>
      </p:sp>
      <p:sp>
        <p:nvSpPr>
          <p:cNvPr id="2" name="Slide Number Placeholder 1"/>
          <p:cNvSpPr>
            <a:spLocks noGrp="1"/>
          </p:cNvSpPr>
          <p:nvPr>
            <p:ph type="sldNum" sz="quarter" idx="12"/>
          </p:nvPr>
        </p:nvSpPr>
        <p:spPr/>
        <p:txBody>
          <a:bodyPr/>
          <a:lstStyle/>
          <a:p>
            <a:pPr>
              <a:defRPr/>
            </a:pPr>
            <a:fld id="{417DB593-82EE-8F42-877A-074D9382D881}" type="slidenum">
              <a:rPr lang="en-US" smtClean="0"/>
              <a:pPr>
                <a:defRPr/>
              </a:pPr>
              <a:t>17</a:t>
            </a:fld>
            <a:endParaRPr lang="en-US"/>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1795"/>
                                        </p:tgtEl>
                                        <p:attrNameLst>
                                          <p:attrName>style.visibility</p:attrName>
                                        </p:attrNameLst>
                                      </p:cBhvr>
                                      <p:to>
                                        <p:strVal val="visible"/>
                                      </p:to>
                                    </p:set>
                                    <p:anim calcmode="lin" valueType="num">
                                      <p:cBhvr additive="base">
                                        <p:cTn id="7" dur="500" fill="hold"/>
                                        <p:tgtEl>
                                          <p:spTgt spid="161795"/>
                                        </p:tgtEl>
                                        <p:attrNameLst>
                                          <p:attrName>ppt_x</p:attrName>
                                        </p:attrNameLst>
                                      </p:cBhvr>
                                      <p:tavLst>
                                        <p:tav tm="0">
                                          <p:val>
                                            <p:strVal val="0-#ppt_w/2"/>
                                          </p:val>
                                        </p:tav>
                                        <p:tav tm="100000">
                                          <p:val>
                                            <p:strVal val="#ppt_x"/>
                                          </p:val>
                                        </p:tav>
                                      </p:tavLst>
                                    </p:anim>
                                    <p:anim calcmode="lin" valueType="num">
                                      <p:cBhvr additive="base">
                                        <p:cTn id="8" dur="500" fill="hold"/>
                                        <p:tgtEl>
                                          <p:spTgt spid="1617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200400" y="4461380"/>
            <a:ext cx="5943599" cy="910385"/>
          </a:xfrm>
          <a:prstGeom prst="rect">
            <a:avLst/>
          </a:prstGeom>
          <a:solidFill>
            <a:schemeClr val="accent4">
              <a:lumMod val="20000"/>
              <a:lumOff val="80000"/>
            </a:schemeClr>
          </a:solidFill>
          <a:ln>
            <a:noFill/>
          </a:ln>
          <a:effectLst>
            <a:outerShdw blurRad="50800" dist="38100" dir="8100000" algn="tr" rotWithShape="0">
              <a:prstClr val="black">
                <a:alpha val="40000"/>
              </a:prstClr>
            </a:outerShdw>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0" y="1752600"/>
            <a:ext cx="6705600" cy="2067717"/>
          </a:xfrm>
          <a:prstGeom prst="rect">
            <a:avLst/>
          </a:prstGeom>
          <a:solidFill>
            <a:schemeClr val="accent3">
              <a:lumMod val="20000"/>
              <a:lumOff val="80000"/>
            </a:schemeClr>
          </a:solidFill>
          <a:ln>
            <a:noFill/>
          </a:ln>
          <a:effectLst>
            <a:outerShdw blurRad="50800" dist="38100" dir="8100000" algn="tr" rotWithShape="0">
              <a:prstClr val="black">
                <a:alpha val="40000"/>
              </a:prstClr>
            </a:outerShdw>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endParaRPr lang="en-US"/>
          </a:p>
        </p:txBody>
      </p:sp>
      <p:sp>
        <p:nvSpPr>
          <p:cNvPr id="11" name="Up Arrow 10"/>
          <p:cNvSpPr>
            <a:spLocks noChangeArrowheads="1"/>
          </p:cNvSpPr>
          <p:nvPr/>
        </p:nvSpPr>
        <p:spPr bwMode="auto">
          <a:xfrm>
            <a:off x="381000" y="1371600"/>
            <a:ext cx="1909763" cy="2840038"/>
          </a:xfrm>
          <a:prstGeom prst="upArrow">
            <a:avLst>
              <a:gd name="adj1" fmla="val 50000"/>
              <a:gd name="adj2" fmla="val 49997"/>
            </a:avLst>
          </a:prstGeom>
          <a:gradFill rotWithShape="1">
            <a:gsLst>
              <a:gs pos="0">
                <a:srgbClr val="9BBB59"/>
              </a:gs>
              <a:gs pos="57001">
                <a:srgbClr val="9BBB59">
                  <a:alpha val="42999"/>
                </a:srgbClr>
              </a:gs>
              <a:gs pos="96001">
                <a:srgbClr val="FFFFFF">
                  <a:alpha val="3999"/>
                </a:srgbClr>
              </a:gs>
              <a:gs pos="100000">
                <a:srgbClr val="FFFFFF">
                  <a:alpha val="0"/>
                </a:srgbClr>
              </a:gs>
            </a:gsLst>
            <a:lin ang="5100000"/>
          </a:gradFill>
          <a:ln>
            <a:noFill/>
          </a:ln>
          <a:effectLst>
            <a:outerShdw blurRad="76200" sy="23000" kx="1199993" algn="br" rotWithShape="0">
              <a:srgbClr val="000000">
                <a:alpha val="2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endParaRPr lang="en-US">
              <a:solidFill>
                <a:schemeClr val="lt1"/>
              </a:solidFill>
              <a:latin typeface="+mn-lt"/>
              <a:ea typeface="+mn-ea"/>
              <a:cs typeface="+mn-cs"/>
            </a:endParaRPr>
          </a:p>
        </p:txBody>
      </p:sp>
      <p:sp>
        <p:nvSpPr>
          <p:cNvPr id="241666" name="Text Box 2"/>
          <p:cNvSpPr txBox="1">
            <a:spLocks noChangeArrowheads="1"/>
          </p:cNvSpPr>
          <p:nvPr/>
        </p:nvSpPr>
        <p:spPr bwMode="auto">
          <a:xfrm>
            <a:off x="638175" y="1398588"/>
            <a:ext cx="6938963" cy="457200"/>
          </a:xfrm>
          <a:prstGeom prst="rect">
            <a:avLst/>
          </a:prstGeom>
          <a:noFill/>
          <a:ln w="9525">
            <a:noFill/>
            <a:round/>
            <a:headEnd/>
            <a:tailEnd/>
          </a:ln>
        </p:spPr>
        <p:txBody>
          <a:bodyPr/>
          <a:lstStyle/>
          <a:p>
            <a:pPr algn="r" eaLnBrk="0" fontAlgn="auto" hangingPunct="0">
              <a:lnSpc>
                <a:spcPct val="80000"/>
              </a:lnSpc>
              <a:spcBef>
                <a:spcPts val="0"/>
              </a:spcBef>
              <a:spcAft>
                <a:spcPts val="600"/>
              </a:spcAft>
              <a:buClr>
                <a:srgbClr val="000000"/>
              </a:buClr>
              <a:buSzPct val="100000"/>
              <a:buFont typeface="Times New Roman" pitchFamily="18" charset="0"/>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400" b="1" dirty="0">
                <a:solidFill>
                  <a:schemeClr val="accent3"/>
                </a:solidFill>
                <a:latin typeface="Calibri"/>
                <a:ea typeface="ＭＳ Ｐゴシック" pitchFamily="34" charset="-128"/>
                <a:cs typeface="Calibri"/>
              </a:rPr>
              <a:t>Research Links SEL to Higher Student Success </a:t>
            </a:r>
          </a:p>
          <a:p>
            <a:pPr algn="r" eaLnBrk="0" fontAlgn="auto" hangingPunct="0">
              <a:lnSpc>
                <a:spcPct val="80000"/>
              </a:lnSpc>
              <a:spcBef>
                <a:spcPts val="0"/>
              </a:spcBef>
              <a:spcAft>
                <a:spcPts val="600"/>
              </a:spcAft>
              <a:buClr>
                <a:srgbClr val="000000"/>
              </a:buClr>
              <a:buSzPct val="100000"/>
              <a:buFont typeface="Times New Roman" pitchFamily="18" charset="0"/>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400" dirty="0">
                <a:solidFill>
                  <a:srgbClr val="000000"/>
                </a:solidFill>
                <a:latin typeface="Calibri"/>
                <a:ea typeface="ＭＳ Ｐゴシック" pitchFamily="34" charset="-128"/>
                <a:cs typeface="Calibri"/>
              </a:rPr>
              <a:t> </a:t>
            </a:r>
          </a:p>
        </p:txBody>
      </p:sp>
      <p:sp>
        <p:nvSpPr>
          <p:cNvPr id="29701" name="Rectangle 5"/>
          <p:cNvSpPr>
            <a:spLocks noChangeArrowheads="1"/>
          </p:cNvSpPr>
          <p:nvPr/>
        </p:nvSpPr>
        <p:spPr bwMode="auto">
          <a:xfrm>
            <a:off x="228600" y="5594928"/>
            <a:ext cx="632460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eaLnBrk="0" hangingPunct="0">
              <a:buClr>
                <a:srgbClr val="000000"/>
              </a:buClr>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000" dirty="0">
                <a:solidFill>
                  <a:srgbClr val="595959"/>
                </a:solidFill>
                <a:latin typeface="Verdana" charset="0"/>
              </a:rPr>
              <a:t>Source: </a:t>
            </a:r>
            <a:r>
              <a:rPr lang="en-US" sz="1000" dirty="0" err="1">
                <a:solidFill>
                  <a:srgbClr val="595959"/>
                </a:solidFill>
                <a:latin typeface="Verdana" charset="0"/>
              </a:rPr>
              <a:t>Durlak</a:t>
            </a:r>
            <a:r>
              <a:rPr lang="en-US" sz="1000" dirty="0">
                <a:solidFill>
                  <a:srgbClr val="595959"/>
                </a:solidFill>
                <a:latin typeface="Verdana" charset="0"/>
              </a:rPr>
              <a:t>, J.A., </a:t>
            </a:r>
            <a:r>
              <a:rPr lang="en-US" sz="1000" dirty="0" err="1">
                <a:solidFill>
                  <a:srgbClr val="595959"/>
                </a:solidFill>
                <a:latin typeface="Verdana" charset="0"/>
              </a:rPr>
              <a:t>Weissberg</a:t>
            </a:r>
            <a:r>
              <a:rPr lang="en-US" sz="1000" dirty="0">
                <a:solidFill>
                  <a:srgbClr val="595959"/>
                </a:solidFill>
                <a:latin typeface="Verdana" charset="0"/>
              </a:rPr>
              <a:t>, R.P., </a:t>
            </a:r>
            <a:r>
              <a:rPr lang="en-US" sz="1000" dirty="0" err="1">
                <a:solidFill>
                  <a:srgbClr val="595959"/>
                </a:solidFill>
                <a:latin typeface="Verdana" charset="0"/>
              </a:rPr>
              <a:t>Dymnicki</a:t>
            </a:r>
            <a:r>
              <a:rPr lang="en-US" sz="1000" dirty="0">
                <a:solidFill>
                  <a:srgbClr val="595959"/>
                </a:solidFill>
                <a:latin typeface="Verdana" charset="0"/>
              </a:rPr>
              <a:t>, A.B., Taylor, R.D., and </a:t>
            </a:r>
            <a:r>
              <a:rPr lang="en-US" sz="1000" dirty="0" err="1">
                <a:solidFill>
                  <a:srgbClr val="595959"/>
                </a:solidFill>
                <a:latin typeface="Verdana" charset="0"/>
              </a:rPr>
              <a:t>Schellinger</a:t>
            </a:r>
            <a:r>
              <a:rPr lang="en-US" sz="1000" dirty="0">
                <a:solidFill>
                  <a:srgbClr val="595959"/>
                </a:solidFill>
                <a:latin typeface="Verdana" charset="0"/>
              </a:rPr>
              <a:t>, K. (2011). </a:t>
            </a:r>
          </a:p>
          <a:p>
            <a:pPr eaLnBrk="0" hangingPunct="0">
              <a:buClr>
                <a:srgbClr val="000000"/>
              </a:buClr>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000" dirty="0">
                <a:solidFill>
                  <a:srgbClr val="595959"/>
                </a:solidFill>
                <a:latin typeface="Verdana" charset="0"/>
              </a:rPr>
              <a:t>The Impact of Enhancing Students</a:t>
            </a:r>
            <a:r>
              <a:rPr lang="ja-JP" altLang="en-US" sz="1000" dirty="0">
                <a:solidFill>
                  <a:srgbClr val="595959"/>
                </a:solidFill>
                <a:latin typeface="Verdana" charset="0"/>
              </a:rPr>
              <a:t>’</a:t>
            </a:r>
            <a:r>
              <a:rPr lang="en-US" altLang="ja-JP" sz="1000" dirty="0">
                <a:solidFill>
                  <a:srgbClr val="595959"/>
                </a:solidFill>
                <a:latin typeface="Verdana" charset="0"/>
              </a:rPr>
              <a:t> Social and Emotional Learning: A Meta-Analysis of School-Based Universal Interventions. Child Development, 82, 405-432.</a:t>
            </a:r>
            <a:endParaRPr lang="en-US" sz="1000" dirty="0">
              <a:solidFill>
                <a:srgbClr val="595959"/>
              </a:solidFill>
              <a:latin typeface="Verdana" charset="0"/>
            </a:endParaRPr>
          </a:p>
        </p:txBody>
      </p:sp>
      <p:sp>
        <p:nvSpPr>
          <p:cNvPr id="53258" name="Rectangle 2"/>
          <p:cNvSpPr>
            <a:spLocks noChangeArrowheads="1"/>
          </p:cNvSpPr>
          <p:nvPr/>
        </p:nvSpPr>
        <p:spPr bwMode="auto">
          <a:xfrm>
            <a:off x="0" y="914400"/>
            <a:ext cx="9144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a:solidFill>
                <a:srgbClr val="0000FF"/>
              </a:solidFill>
            </a:endParaRPr>
          </a:p>
        </p:txBody>
      </p:sp>
      <p:sp>
        <p:nvSpPr>
          <p:cNvPr id="8" name="Text Box 2"/>
          <p:cNvSpPr txBox="1">
            <a:spLocks noChangeArrowheads="1"/>
          </p:cNvSpPr>
          <p:nvPr/>
        </p:nvSpPr>
        <p:spPr bwMode="auto">
          <a:xfrm>
            <a:off x="2438400" y="1752600"/>
            <a:ext cx="6705600" cy="2438400"/>
          </a:xfrm>
          <a:prstGeom prst="rect">
            <a:avLst/>
          </a:prstGeom>
          <a:noFill/>
          <a:ln w="9525">
            <a:noFill/>
            <a:round/>
            <a:headEnd/>
            <a:tailEnd/>
          </a:ln>
        </p:spPr>
        <p:txBody>
          <a:bodyPr/>
          <a:lstStyle/>
          <a:p>
            <a:pPr indent="-182880" eaLnBrk="0" fontAlgn="auto" hangingPunct="0">
              <a:lnSpc>
                <a:spcPct val="150000"/>
              </a:lnSpc>
              <a:spcBef>
                <a:spcPts val="0"/>
              </a:spcBef>
              <a:spcAft>
                <a:spcPts val="600"/>
              </a:spcAft>
              <a:buClr>
                <a:schemeClr val="accent3"/>
              </a:buClr>
              <a:buSzPct val="100000"/>
              <a:buFont typeface="Arial"/>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dirty="0">
                <a:solidFill>
                  <a:schemeClr val="tx1">
                    <a:lumMod val="85000"/>
                    <a:lumOff val="15000"/>
                  </a:schemeClr>
                </a:solidFill>
                <a:latin typeface="Calibri"/>
                <a:ea typeface="ＭＳ Ｐゴシック" pitchFamily="34" charset="-128"/>
                <a:cs typeface="Calibri"/>
              </a:rPr>
              <a:t>23% gain in SE skills  </a:t>
            </a:r>
          </a:p>
          <a:p>
            <a:pPr indent="-182880" eaLnBrk="0" fontAlgn="auto" hangingPunct="0">
              <a:lnSpc>
                <a:spcPct val="150000"/>
              </a:lnSpc>
              <a:spcBef>
                <a:spcPts val="0"/>
              </a:spcBef>
              <a:spcAft>
                <a:spcPts val="0"/>
              </a:spcAft>
              <a:buClr>
                <a:schemeClr val="accent3"/>
              </a:buClr>
              <a:buSzPct val="100000"/>
              <a:buFont typeface="Arial"/>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dirty="0">
                <a:solidFill>
                  <a:schemeClr val="tx1">
                    <a:lumMod val="85000"/>
                    <a:lumOff val="15000"/>
                  </a:schemeClr>
                </a:solidFill>
                <a:latin typeface="Calibri"/>
                <a:ea typeface="ＭＳ Ｐゴシック" pitchFamily="34" charset="-128"/>
                <a:cs typeface="Calibri"/>
              </a:rPr>
              <a:t>9% gain in attitudes about self/others/school</a:t>
            </a:r>
          </a:p>
          <a:p>
            <a:pPr indent="-182880" eaLnBrk="0" fontAlgn="auto" hangingPunct="0">
              <a:lnSpc>
                <a:spcPct val="150000"/>
              </a:lnSpc>
              <a:spcBef>
                <a:spcPts val="0"/>
              </a:spcBef>
              <a:spcAft>
                <a:spcPts val="0"/>
              </a:spcAft>
              <a:buClr>
                <a:schemeClr val="accent3"/>
              </a:buClr>
              <a:buSzPct val="100000"/>
              <a:buFont typeface="Arial"/>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dirty="0">
                <a:solidFill>
                  <a:schemeClr val="tx1">
                    <a:lumMod val="85000"/>
                    <a:lumOff val="15000"/>
                  </a:schemeClr>
                </a:solidFill>
                <a:latin typeface="Calibri"/>
                <a:ea typeface="ＭＳ Ｐゴシック" pitchFamily="34" charset="-128"/>
                <a:cs typeface="Calibri"/>
              </a:rPr>
              <a:t>9% gain in pro-social behavior </a:t>
            </a:r>
          </a:p>
          <a:p>
            <a:pPr indent="-182880" eaLnBrk="0" fontAlgn="auto" hangingPunct="0">
              <a:lnSpc>
                <a:spcPct val="150000"/>
              </a:lnSpc>
              <a:spcBef>
                <a:spcPts val="0"/>
              </a:spcBef>
              <a:spcAft>
                <a:spcPts val="600"/>
              </a:spcAft>
              <a:buClr>
                <a:schemeClr val="accent3"/>
              </a:buClr>
              <a:buSzPct val="100000"/>
              <a:buFont typeface="Arial"/>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b="1" dirty="0">
                <a:solidFill>
                  <a:schemeClr val="tx1">
                    <a:lumMod val="85000"/>
                    <a:lumOff val="15000"/>
                  </a:schemeClr>
                </a:solidFill>
                <a:latin typeface="Calibri"/>
                <a:ea typeface="ＭＳ Ｐゴシック" pitchFamily="34" charset="-128"/>
                <a:cs typeface="Calibri"/>
              </a:rPr>
              <a:t>11% gain on academic performance </a:t>
            </a:r>
            <a:r>
              <a:rPr lang="en-US" dirty="0">
                <a:solidFill>
                  <a:schemeClr val="tx1">
                    <a:lumMod val="85000"/>
                    <a:lumOff val="15000"/>
                  </a:schemeClr>
                </a:solidFill>
                <a:latin typeface="Calibri"/>
                <a:ea typeface="ＭＳ Ｐゴシック" pitchFamily="34" charset="-128"/>
                <a:cs typeface="Calibri"/>
              </a:rPr>
              <a:t>via</a:t>
            </a:r>
          </a:p>
          <a:p>
            <a:pPr indent="-182880" eaLnBrk="0" fontAlgn="auto" hangingPunct="0">
              <a:lnSpc>
                <a:spcPct val="70000"/>
              </a:lnSpc>
              <a:spcBef>
                <a:spcPts val="0"/>
              </a:spcBef>
              <a:spcAft>
                <a:spcPts val="0"/>
              </a:spcAft>
              <a:buClr>
                <a:schemeClr val="accent3"/>
              </a:buClr>
              <a:buSzPct val="100000"/>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dirty="0">
                <a:solidFill>
                  <a:schemeClr val="tx1">
                    <a:lumMod val="85000"/>
                    <a:lumOff val="15000"/>
                  </a:schemeClr>
                </a:solidFill>
                <a:latin typeface="Calibri"/>
                <a:ea typeface="ＭＳ Ｐゴシック" pitchFamily="34" charset="-128"/>
                <a:cs typeface="Calibri"/>
              </a:rPr>
              <a:t>    standardized tests (math and reading)</a:t>
            </a:r>
          </a:p>
        </p:txBody>
      </p:sp>
      <p:sp>
        <p:nvSpPr>
          <p:cNvPr id="9" name="Text Box 2"/>
          <p:cNvSpPr txBox="1">
            <a:spLocks noChangeArrowheads="1"/>
          </p:cNvSpPr>
          <p:nvPr/>
        </p:nvSpPr>
        <p:spPr bwMode="auto">
          <a:xfrm>
            <a:off x="3352800" y="4460875"/>
            <a:ext cx="4343400" cy="1254125"/>
          </a:xfrm>
          <a:prstGeom prst="rect">
            <a:avLst/>
          </a:prstGeom>
          <a:noFill/>
          <a:ln w="9525">
            <a:noFill/>
            <a:round/>
            <a:headEnd/>
            <a:tailEnd/>
          </a:ln>
        </p:spPr>
        <p:txBody>
          <a:bodyPr/>
          <a:lstStyle/>
          <a:p>
            <a:pPr marL="0" lvl="2" indent="-128016" eaLnBrk="0" fontAlgn="auto" hangingPunct="0">
              <a:spcBef>
                <a:spcPts val="0"/>
              </a:spcBef>
              <a:spcAft>
                <a:spcPts val="0"/>
              </a:spcAft>
              <a:buClr>
                <a:schemeClr val="accent4"/>
              </a:buClr>
              <a:buSzPct val="100000"/>
              <a:buFont typeface="Arial"/>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dirty="0">
                <a:solidFill>
                  <a:schemeClr val="tx1">
                    <a:lumMod val="85000"/>
                    <a:lumOff val="15000"/>
                  </a:schemeClr>
                </a:solidFill>
                <a:latin typeface="Calibri"/>
                <a:ea typeface="ＭＳ Ｐゴシック" pitchFamily="34" charset="-128"/>
                <a:cs typeface="Calibri"/>
              </a:rPr>
              <a:t>9% difference in problem behaviors</a:t>
            </a:r>
          </a:p>
          <a:p>
            <a:pPr marL="0" lvl="2" indent="-128016" eaLnBrk="0" fontAlgn="auto" hangingPunct="0">
              <a:lnSpc>
                <a:spcPct val="130000"/>
              </a:lnSpc>
              <a:spcBef>
                <a:spcPts val="0"/>
              </a:spcBef>
              <a:spcAft>
                <a:spcPts val="0"/>
              </a:spcAft>
              <a:buClr>
                <a:schemeClr val="accent4"/>
              </a:buClr>
              <a:buSzPct val="100000"/>
              <a:buFont typeface="Arial"/>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dirty="0">
                <a:solidFill>
                  <a:schemeClr val="tx1">
                    <a:lumMod val="85000"/>
                    <a:lumOff val="15000"/>
                  </a:schemeClr>
                </a:solidFill>
                <a:latin typeface="Calibri"/>
                <a:ea typeface="ＭＳ Ｐゴシック" pitchFamily="34" charset="-128"/>
                <a:cs typeface="Calibri"/>
              </a:rPr>
              <a:t>10% difference in emotional distress</a:t>
            </a:r>
          </a:p>
        </p:txBody>
      </p:sp>
      <p:sp>
        <p:nvSpPr>
          <p:cNvPr id="12" name="Down Arrow 11"/>
          <p:cNvSpPr>
            <a:spLocks noChangeArrowheads="1"/>
          </p:cNvSpPr>
          <p:nvPr/>
        </p:nvSpPr>
        <p:spPr bwMode="auto">
          <a:xfrm>
            <a:off x="6705600" y="3048000"/>
            <a:ext cx="1912938" cy="3048000"/>
          </a:xfrm>
          <a:prstGeom prst="downArrow">
            <a:avLst>
              <a:gd name="adj1" fmla="val 50000"/>
              <a:gd name="adj2" fmla="val 49999"/>
            </a:avLst>
          </a:prstGeom>
          <a:gradFill rotWithShape="1">
            <a:gsLst>
              <a:gs pos="0">
                <a:srgbClr val="EEECE1">
                  <a:alpha val="0"/>
                </a:srgbClr>
              </a:gs>
              <a:gs pos="32001">
                <a:srgbClr val="8064A2">
                  <a:alpha val="32001"/>
                </a:srgbClr>
              </a:gs>
              <a:gs pos="69000">
                <a:srgbClr val="8064A2">
                  <a:alpha val="69000"/>
                </a:srgbClr>
              </a:gs>
              <a:gs pos="100000">
                <a:srgbClr val="8064A2"/>
              </a:gs>
            </a:gsLst>
            <a:lin ang="5400000"/>
          </a:gradFill>
          <a:ln>
            <a:noFill/>
          </a:ln>
          <a:effectLst>
            <a:outerShdw blurRad="76200" sy="23000" kx="1199993" algn="br" rotWithShape="0">
              <a:srgbClr val="000000">
                <a:alpha val="2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endParaRPr lang="en-US">
              <a:solidFill>
                <a:schemeClr val="lt1"/>
              </a:solidFill>
              <a:latin typeface="+mn-lt"/>
              <a:ea typeface="+mn-ea"/>
              <a:cs typeface="+mn-cs"/>
            </a:endParaRPr>
          </a:p>
        </p:txBody>
      </p:sp>
      <p:sp>
        <p:nvSpPr>
          <p:cNvPr id="10" name="Text Box 2"/>
          <p:cNvSpPr txBox="1">
            <a:spLocks noChangeArrowheads="1"/>
          </p:cNvSpPr>
          <p:nvPr/>
        </p:nvSpPr>
        <p:spPr bwMode="auto">
          <a:xfrm>
            <a:off x="2290763" y="3962400"/>
            <a:ext cx="4641850" cy="498475"/>
          </a:xfrm>
          <a:prstGeom prst="rect">
            <a:avLst/>
          </a:prstGeom>
          <a:noFill/>
          <a:ln w="9525">
            <a:noFill/>
            <a:round/>
            <a:headEnd/>
            <a:tailEnd/>
          </a:ln>
        </p:spPr>
        <p:txBody>
          <a:bodyPr/>
          <a:lstStyle/>
          <a:p>
            <a:pPr marL="0" lvl="2" algn="r" eaLnBrk="0" fontAlgn="auto" hangingPunct="0">
              <a:spcBef>
                <a:spcPts val="0"/>
              </a:spcBef>
              <a:spcAft>
                <a:spcPts val="0"/>
              </a:spcAft>
              <a:buClr>
                <a:srgbClr val="008000"/>
              </a:buClr>
              <a:buSzPct val="100000"/>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400" b="1" dirty="0">
                <a:solidFill>
                  <a:schemeClr val="accent4"/>
                </a:solidFill>
                <a:latin typeface="Calibri"/>
                <a:ea typeface="ＭＳ Ｐゴシック" pitchFamily="34" charset="-128"/>
                <a:cs typeface="Calibri"/>
              </a:rPr>
              <a:t>And Reduced Risks for Failure </a:t>
            </a:r>
          </a:p>
        </p:txBody>
      </p:sp>
      <p:sp>
        <p:nvSpPr>
          <p:cNvPr id="53263" name="Title 1"/>
          <p:cNvSpPr>
            <a:spLocks noGrp="1"/>
          </p:cNvSpPr>
          <p:nvPr>
            <p:ph type="title"/>
          </p:nvPr>
        </p:nvSpPr>
        <p:spPr>
          <a:xfrm>
            <a:off x="479425" y="155575"/>
            <a:ext cx="8229600" cy="1143000"/>
          </a:xfrm>
        </p:spPr>
        <p:txBody>
          <a:bodyPr/>
          <a:lstStyle/>
          <a:p>
            <a:r>
              <a:rPr lang="en-US" sz="4000" dirty="0">
                <a:latin typeface="Calibri" charset="0"/>
                <a:ea typeface="ＭＳ Ｐゴシック" charset="0"/>
                <a:cs typeface="ＭＳ Ｐゴシック" charset="0"/>
              </a:rPr>
              <a:t>Why is Teaching of Social Skills Important?</a:t>
            </a:r>
          </a:p>
        </p:txBody>
      </p:sp>
      <p:sp>
        <p:nvSpPr>
          <p:cNvPr id="2" name="Slide Number Placeholder 1"/>
          <p:cNvSpPr>
            <a:spLocks noGrp="1"/>
          </p:cNvSpPr>
          <p:nvPr>
            <p:ph type="sldNum" sz="quarter" idx="12"/>
          </p:nvPr>
        </p:nvSpPr>
        <p:spPr/>
        <p:txBody>
          <a:bodyPr/>
          <a:lstStyle/>
          <a:p>
            <a:pPr>
              <a:defRPr/>
            </a:pPr>
            <a:fld id="{9D812885-70C5-E841-8BDE-B6BECC2213D2}" type="slidenum">
              <a:rPr lang="en-US" smtClean="0"/>
              <a:pPr>
                <a:defRPr/>
              </a:pPr>
              <a:t>18</a:t>
            </a:fld>
            <a:endParaRPr lang="en-US"/>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
                                        <p:tgtEl>
                                          <p:spTgt spid="13"/>
                                        </p:tgtEl>
                                      </p:cBhvr>
                                    </p:animEffect>
                                  </p:childTnLst>
                                </p:cTn>
                              </p:par>
                              <p:par>
                                <p:cTn id="8" presetID="12" presetClass="entr" presetSubtype="4" fill="hold" grpId="0" nodeType="withEffect">
                                  <p:stCondLst>
                                    <p:cond delay="100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400"/>
                                        <p:tgtEl>
                                          <p:spTgt spid="11"/>
                                        </p:tgtEl>
                                        <p:attrNameLst>
                                          <p:attrName>ppt_y</p:attrName>
                                        </p:attrNameLst>
                                      </p:cBhvr>
                                      <p:tavLst>
                                        <p:tav tm="0">
                                          <p:val>
                                            <p:strVal val="#ppt_y+#ppt_h*1.125000"/>
                                          </p:val>
                                        </p:tav>
                                        <p:tav tm="100000">
                                          <p:val>
                                            <p:strVal val="#ppt_y"/>
                                          </p:val>
                                        </p:tav>
                                      </p:tavLst>
                                    </p:anim>
                                    <p:animEffect transition="in" filter="wipe(up)">
                                      <p:cBhvr>
                                        <p:cTn id="11" dur="400"/>
                                        <p:tgtEl>
                                          <p:spTgt spid="11"/>
                                        </p:tgtEl>
                                      </p:cBhvr>
                                    </p:animEffect>
                                  </p:childTnLst>
                                </p:cTn>
                              </p:par>
                            </p:childTnLst>
                          </p:cTn>
                        </p:par>
                        <p:par>
                          <p:cTn id="12" fill="hold" nodeType="afterGroup">
                            <p:stCondLst>
                              <p:cond delay="1400"/>
                            </p:stCondLst>
                            <p:childTnLst>
                              <p:par>
                                <p:cTn id="13" presetID="10" presetClass="entr" presetSubtype="0" fill="hold" grpId="0" nodeType="afterEffect">
                                  <p:stCondLst>
                                    <p:cond delay="0"/>
                                  </p:stCondLst>
                                  <p:childTnLst>
                                    <p:set>
                                      <p:cBhvr>
                                        <p:cTn id="14" dur="1" fill="hold">
                                          <p:stCondLst>
                                            <p:cond delay="0"/>
                                          </p:stCondLst>
                                        </p:cTn>
                                        <p:tgtEl>
                                          <p:spTgt spid="241666"/>
                                        </p:tgtEl>
                                        <p:attrNameLst>
                                          <p:attrName>style.visibility</p:attrName>
                                        </p:attrNameLst>
                                      </p:cBhvr>
                                      <p:to>
                                        <p:strVal val="visible"/>
                                      </p:to>
                                    </p:set>
                                    <p:animEffect transition="in" filter="fade">
                                      <p:cBhvr>
                                        <p:cTn id="15" dur="200"/>
                                        <p:tgtEl>
                                          <p:spTgt spid="24166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
                                        <p:tgtEl>
                                          <p:spTgt spid="8"/>
                                        </p:tgtEl>
                                      </p:cBhvr>
                                    </p:animEffect>
                                  </p:childTnLst>
                                </p:cTn>
                              </p:par>
                            </p:childTnLst>
                          </p:cTn>
                        </p:par>
                        <p:par>
                          <p:cTn id="19" fill="hold" nodeType="afterGroup">
                            <p:stCondLst>
                              <p:cond delay="1600"/>
                            </p:stCondLst>
                            <p:childTnLst>
                              <p:par>
                                <p:cTn id="20" presetID="10" presetClass="entr" presetSubtype="0" fill="hold" nodeType="afterEffect">
                                  <p:stCondLst>
                                    <p:cond delay="10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
                                        <p:tgtEl>
                                          <p:spTgt spid="14"/>
                                        </p:tgtEl>
                                      </p:cBhvr>
                                    </p:animEffect>
                                  </p:childTnLst>
                                </p:cTn>
                              </p:par>
                            </p:childTnLst>
                          </p:cTn>
                        </p:par>
                        <p:par>
                          <p:cTn id="23" fill="hold" nodeType="afterGroup">
                            <p:stCondLst>
                              <p:cond delay="2800"/>
                            </p:stCondLst>
                            <p:childTnLst>
                              <p:par>
                                <p:cTn id="24" presetID="12" presetClass="entr" presetSubtype="1"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400"/>
                                        <p:tgtEl>
                                          <p:spTgt spid="12"/>
                                        </p:tgtEl>
                                        <p:attrNameLst>
                                          <p:attrName>ppt_y</p:attrName>
                                        </p:attrNameLst>
                                      </p:cBhvr>
                                      <p:tavLst>
                                        <p:tav tm="0">
                                          <p:val>
                                            <p:strVal val="#ppt_y-#ppt_h*1.125000"/>
                                          </p:val>
                                        </p:tav>
                                        <p:tav tm="100000">
                                          <p:val>
                                            <p:strVal val="#ppt_y"/>
                                          </p:val>
                                        </p:tav>
                                      </p:tavLst>
                                    </p:anim>
                                    <p:animEffect transition="in" filter="wipe(down)">
                                      <p:cBhvr>
                                        <p:cTn id="27" dur="400"/>
                                        <p:tgtEl>
                                          <p:spTgt spid="12"/>
                                        </p:tgtEl>
                                      </p:cBhvr>
                                    </p:animEffect>
                                  </p:childTnLst>
                                </p:cTn>
                              </p:par>
                            </p:childTnLst>
                          </p:cTn>
                        </p:par>
                        <p:par>
                          <p:cTn id="28" fill="hold" nodeType="afterGroup">
                            <p:stCondLst>
                              <p:cond delay="32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200"/>
                                        <p:tgtEl>
                                          <p:spTgt spid="9"/>
                                        </p:tgtEl>
                                      </p:cBhvr>
                                    </p:animEffect>
                                  </p:childTnLst>
                                </p:cTn>
                              </p:par>
                            </p:childTnLst>
                          </p:cTn>
                        </p:par>
                        <p:par>
                          <p:cTn id="35" fill="hold" nodeType="afterGroup">
                            <p:stCondLst>
                              <p:cond delay="3400"/>
                            </p:stCondLst>
                            <p:childTnLst>
                              <p:par>
                                <p:cTn id="36" presetID="10" presetClass="entr" presetSubtype="0" fill="hold" grpId="0" nodeType="afterEffect">
                                  <p:stCondLst>
                                    <p:cond delay="0"/>
                                  </p:stCondLst>
                                  <p:childTnLst>
                                    <p:set>
                                      <p:cBhvr>
                                        <p:cTn id="37" dur="1" fill="hold">
                                          <p:stCondLst>
                                            <p:cond delay="0"/>
                                          </p:stCondLst>
                                        </p:cTn>
                                        <p:tgtEl>
                                          <p:spTgt spid="29701"/>
                                        </p:tgtEl>
                                        <p:attrNameLst>
                                          <p:attrName>style.visibility</p:attrName>
                                        </p:attrNameLst>
                                      </p:cBhvr>
                                      <p:to>
                                        <p:strVal val="visible"/>
                                      </p:to>
                                    </p:set>
                                    <p:animEffect transition="in" filter="fade">
                                      <p:cBhvr>
                                        <p:cTn id="38" dur="1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41666" grpId="0"/>
      <p:bldP spid="29701" grpId="0"/>
      <p:bldP spid="8" grpId="0"/>
      <p:bldP spid="9" grpId="0"/>
      <p:bldP spid="12"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3" descr="larson10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3932" y="228599"/>
            <a:ext cx="5737737" cy="6513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CDF46F8-952D-604B-8EBC-338A00876499}" type="slidenum">
              <a:rPr lang="en-US" smtClean="0"/>
              <a:pPr>
                <a:defRPr/>
              </a:pPr>
              <a:t>19</a:t>
            </a:fld>
            <a:endParaRPr lang="en-US"/>
          </a:p>
        </p:txBody>
      </p:sp>
    </p:spTree>
    <p:extLst>
      <p:ext uri="{BB962C8B-B14F-4D97-AF65-F5344CB8AC3E}">
        <p14:creationId xmlns:p14="http://schemas.microsoft.com/office/powerpoint/2010/main" val="66157841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3"/>
          <p:cNvSpPr>
            <a:spLocks noGrp="1"/>
          </p:cNvSpPr>
          <p:nvPr>
            <p:ph type="title"/>
          </p:nvPr>
        </p:nvSpPr>
        <p:spPr/>
        <p:txBody>
          <a:bodyPr/>
          <a:lstStyle/>
          <a:p>
            <a:pPr eaLnBrk="1" hangingPunct="1"/>
            <a:r>
              <a:rPr lang="en-US" dirty="0">
                <a:latin typeface="Arial" charset="0"/>
                <a:ea typeface="ＭＳ Ｐゴシック" charset="0"/>
                <a:cs typeface="ＭＳ Ｐゴシック" charset="0"/>
              </a:rPr>
              <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Acknowledgements</a:t>
            </a:r>
            <a:br>
              <a:rPr lang="en-US" dirty="0">
                <a:latin typeface="Arial" charset="0"/>
                <a:ea typeface="ＭＳ Ｐゴシック" charset="0"/>
                <a:cs typeface="ＭＳ Ｐゴシック" charset="0"/>
              </a:rPr>
            </a:br>
            <a:endParaRPr lang="en-US" dirty="0">
              <a:latin typeface="Arial" charset="0"/>
              <a:ea typeface="ＭＳ Ｐゴシック" charset="0"/>
              <a:cs typeface="ＭＳ Ｐゴシック" charset="0"/>
            </a:endParaRPr>
          </a:p>
        </p:txBody>
      </p:sp>
      <p:sp>
        <p:nvSpPr>
          <p:cNvPr id="30722" name="Content Placeholder 4"/>
          <p:cNvSpPr>
            <a:spLocks noGrp="1"/>
          </p:cNvSpPr>
          <p:nvPr>
            <p:ph sz="half" idx="1"/>
          </p:nvPr>
        </p:nvSpPr>
        <p:spPr/>
        <p:txBody>
          <a:bodyPr/>
          <a:lstStyle/>
          <a:p>
            <a:pPr eaLnBrk="1" hangingPunct="1"/>
            <a:r>
              <a:rPr lang="en-US">
                <a:latin typeface="Arial" charset="0"/>
                <a:ea typeface="ＭＳ Ｐゴシック" charset="0"/>
                <a:cs typeface="ＭＳ Ｐゴシック" charset="0"/>
              </a:rPr>
              <a:t>National PBIS TA Center</a:t>
            </a:r>
          </a:p>
          <a:p>
            <a:pPr lvl="1" eaLnBrk="1" hangingPunct="1"/>
            <a:r>
              <a:rPr lang="en-US">
                <a:latin typeface="Arial" charset="0"/>
                <a:ea typeface="ＭＳ Ｐゴシック" charset="0"/>
              </a:rPr>
              <a:t>George Sugai</a:t>
            </a:r>
          </a:p>
          <a:p>
            <a:pPr lvl="1" eaLnBrk="1" hangingPunct="1"/>
            <a:r>
              <a:rPr lang="en-US">
                <a:latin typeface="Arial" charset="0"/>
                <a:ea typeface="ＭＳ Ｐゴシック" charset="0"/>
              </a:rPr>
              <a:t>Rob Horner</a:t>
            </a:r>
          </a:p>
          <a:p>
            <a:pPr lvl="1" eaLnBrk="1" hangingPunct="1"/>
            <a:r>
              <a:rPr lang="en-US">
                <a:latin typeface="Arial" charset="0"/>
                <a:ea typeface="ＭＳ Ｐゴシック" charset="0"/>
              </a:rPr>
              <a:t>Susan Barrett</a:t>
            </a:r>
          </a:p>
          <a:p>
            <a:pPr eaLnBrk="1" hangingPunct="1"/>
            <a:r>
              <a:rPr lang="en-US">
                <a:latin typeface="Arial" charset="0"/>
                <a:ea typeface="ＭＳ Ｐゴシック" charset="0"/>
                <a:cs typeface="ＭＳ Ｐゴシック" charset="0"/>
              </a:rPr>
              <a:t>Northeast PBIS Network</a:t>
            </a:r>
          </a:p>
          <a:p>
            <a:pPr lvl="1" eaLnBrk="1" hangingPunct="1"/>
            <a:r>
              <a:rPr lang="en-US">
                <a:latin typeface="Arial" charset="0"/>
                <a:ea typeface="ＭＳ Ｐゴシック" charset="0"/>
              </a:rPr>
              <a:t>Brandi Simonson</a:t>
            </a:r>
          </a:p>
          <a:p>
            <a:pPr lvl="1" eaLnBrk="1" hangingPunct="1"/>
            <a:r>
              <a:rPr lang="en-US">
                <a:latin typeface="Arial" charset="0"/>
                <a:ea typeface="ＭＳ Ｐゴシック" charset="0"/>
              </a:rPr>
              <a:t>Jen Freeman</a:t>
            </a:r>
          </a:p>
        </p:txBody>
      </p:sp>
      <p:sp>
        <p:nvSpPr>
          <p:cNvPr id="30723" name="Content Placeholder 1"/>
          <p:cNvSpPr>
            <a:spLocks noGrp="1"/>
          </p:cNvSpPr>
          <p:nvPr>
            <p:ph sz="half" idx="2"/>
          </p:nvPr>
        </p:nvSpPr>
        <p:spPr/>
        <p:txBody>
          <a:bodyPr/>
          <a:lstStyle/>
          <a:p>
            <a:pPr eaLnBrk="1" hangingPunct="1"/>
            <a:r>
              <a:rPr lang="en-US" dirty="0">
                <a:latin typeface="Arial" charset="0"/>
                <a:ea typeface="ＭＳ Ｐゴシック" charset="0"/>
                <a:cs typeface="ＭＳ Ｐゴシック" charset="0"/>
              </a:rPr>
              <a:t>Other PBIS Super Stars</a:t>
            </a:r>
          </a:p>
          <a:p>
            <a:pPr lvl="1" eaLnBrk="1" hangingPunct="1"/>
            <a:r>
              <a:rPr lang="en-US" dirty="0">
                <a:latin typeface="Arial" charset="0"/>
                <a:ea typeface="ＭＳ Ｐゴシック" charset="0"/>
              </a:rPr>
              <a:t>Terry Scott</a:t>
            </a:r>
          </a:p>
          <a:p>
            <a:pPr lvl="1" eaLnBrk="1" hangingPunct="1"/>
            <a:r>
              <a:rPr lang="en-US" dirty="0">
                <a:latin typeface="Arial" charset="0"/>
                <a:ea typeface="ＭＳ Ｐゴシック" charset="0"/>
              </a:rPr>
              <a:t>Kent </a:t>
            </a:r>
            <a:r>
              <a:rPr lang="en-US" dirty="0" smtClean="0">
                <a:latin typeface="Arial" charset="0"/>
                <a:ea typeface="ＭＳ Ｐゴシック" charset="0"/>
              </a:rPr>
              <a:t>McIntosh</a:t>
            </a:r>
          </a:p>
          <a:p>
            <a:pPr lvl="1" eaLnBrk="1" hangingPunct="1"/>
            <a:endParaRPr lang="en-US" dirty="0">
              <a:latin typeface="Arial" charset="0"/>
              <a:ea typeface="ＭＳ Ｐゴシック" charset="0"/>
            </a:endParaRPr>
          </a:p>
          <a:p>
            <a:pPr eaLnBrk="1" hangingPunct="1"/>
            <a:r>
              <a:rPr lang="en-US" dirty="0" smtClean="0">
                <a:latin typeface="Arial" charset="0"/>
                <a:ea typeface="ＭＳ Ｐゴシック" charset="0"/>
              </a:rPr>
              <a:t>VTPBiS</a:t>
            </a:r>
          </a:p>
          <a:p>
            <a:pPr lvl="1" eaLnBrk="1" hangingPunct="1"/>
            <a:r>
              <a:rPr lang="en-US" dirty="0" smtClean="0">
                <a:latin typeface="Arial" charset="0"/>
                <a:ea typeface="ＭＳ Ｐゴシック" charset="0"/>
              </a:rPr>
              <a:t>Julie Erdeyli</a:t>
            </a:r>
          </a:p>
          <a:p>
            <a:pPr lvl="1" eaLnBrk="1" hangingPunct="1"/>
            <a:r>
              <a:rPr lang="en-US" dirty="0" smtClean="0">
                <a:latin typeface="Arial" charset="0"/>
                <a:ea typeface="ＭＳ Ｐゴシック" charset="0"/>
              </a:rPr>
              <a:t>Rebecca </a:t>
            </a:r>
            <a:r>
              <a:rPr lang="en-US" dirty="0" err="1" smtClean="0">
                <a:latin typeface="Arial" charset="0"/>
                <a:ea typeface="ＭＳ Ｐゴシック" charset="0"/>
              </a:rPr>
              <a:t>Lallier</a:t>
            </a:r>
            <a:endParaRPr lang="en-US" dirty="0" smtClean="0">
              <a:latin typeface="Arial" charset="0"/>
              <a:ea typeface="ＭＳ Ｐゴシック" charset="0"/>
            </a:endParaRPr>
          </a:p>
          <a:p>
            <a:pPr lvl="1" eaLnBrk="1" hangingPunct="1"/>
            <a:r>
              <a:rPr lang="en-US" dirty="0" smtClean="0">
                <a:latin typeface="Arial" charset="0"/>
                <a:ea typeface="ＭＳ Ｐゴシック" charset="0"/>
              </a:rPr>
              <a:t>Ken </a:t>
            </a:r>
            <a:r>
              <a:rPr lang="en-US" dirty="0" err="1" smtClean="0">
                <a:latin typeface="Arial" charset="0"/>
                <a:ea typeface="ＭＳ Ｐゴシック" charset="0"/>
              </a:rPr>
              <a:t>Kramberg</a:t>
            </a:r>
            <a:endParaRPr lang="en-US" dirty="0">
              <a:latin typeface="Arial" charset="0"/>
              <a:ea typeface="ＭＳ Ｐゴシック" charset="0"/>
            </a:endParaRPr>
          </a:p>
          <a:p>
            <a:endParaRPr lang="en-US" dirty="0">
              <a:latin typeface="Calibri" charset="0"/>
              <a:ea typeface="ＭＳ Ｐゴシック" charset="0"/>
              <a:cs typeface="ＭＳ Ｐゴシック" charset="0"/>
            </a:endParaRPr>
          </a:p>
        </p:txBody>
      </p:sp>
      <p:sp>
        <p:nvSpPr>
          <p:cNvPr id="2" name="Slide Number Placeholder 1"/>
          <p:cNvSpPr>
            <a:spLocks noGrp="1"/>
          </p:cNvSpPr>
          <p:nvPr>
            <p:ph type="sldNum" sz="quarter" idx="12"/>
          </p:nvPr>
        </p:nvSpPr>
        <p:spPr/>
        <p:txBody>
          <a:bodyPr/>
          <a:lstStyle/>
          <a:p>
            <a:pPr>
              <a:defRPr/>
            </a:pPr>
            <a:fld id="{41C65FC7-740C-7044-B23D-1886932C5EBE}" type="slidenum">
              <a:rPr lang="en-US" smtClean="0"/>
              <a:pPr>
                <a:defRPr/>
              </a:pPr>
              <a:t>2</a:t>
            </a:fld>
            <a:endParaRPr lang="en-US"/>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a:xfrm>
            <a:off x="457200" y="274638"/>
            <a:ext cx="8229600" cy="1325562"/>
          </a:xfrm>
        </p:spPr>
        <p:txBody>
          <a:bodyPr/>
          <a:lstStyle/>
          <a:p>
            <a:pPr eaLnBrk="1" hangingPunct="1"/>
            <a:r>
              <a:rPr kumimoji="1" lang="en-US" dirty="0">
                <a:latin typeface="Calibri" charset="0"/>
                <a:ea typeface="ＭＳ Ｐゴシック" charset="0"/>
                <a:cs typeface="ＭＳ Ｐゴシック" charset="0"/>
              </a:rPr>
              <a:t>Social skills curriculum must match the specific need</a:t>
            </a:r>
            <a:endParaRPr lang="en-US" dirty="0">
              <a:latin typeface="Calibri" charset="0"/>
              <a:ea typeface="ＭＳ Ｐゴシック" charset="0"/>
              <a:cs typeface="ＭＳ Ｐゴシック" charset="0"/>
            </a:endParaRPr>
          </a:p>
        </p:txBody>
      </p:sp>
      <p:sp>
        <p:nvSpPr>
          <p:cNvPr id="55298" name="Content Placeholder 2"/>
          <p:cNvSpPr>
            <a:spLocks noGrp="1"/>
          </p:cNvSpPr>
          <p:nvPr>
            <p:ph idx="1"/>
          </p:nvPr>
        </p:nvSpPr>
        <p:spPr/>
        <p:txBody>
          <a:bodyPr/>
          <a:lstStyle/>
          <a:p>
            <a:pPr eaLnBrk="1" hangingPunct="1">
              <a:buFont typeface="Arial" charset="0"/>
              <a:buNone/>
            </a:pPr>
            <a:endParaRPr lang="en-US" sz="1200" b="1" dirty="0">
              <a:latin typeface="Calibri" charset="0"/>
              <a:ea typeface="ＭＳ Ｐゴシック" charset="0"/>
              <a:cs typeface="ＭＳ Ｐゴシック" charset="0"/>
            </a:endParaRPr>
          </a:p>
          <a:p>
            <a:pPr eaLnBrk="1" hangingPunct="1">
              <a:buFont typeface="Arial" charset="0"/>
              <a:buNone/>
            </a:pPr>
            <a:r>
              <a:rPr lang="en-US" b="1" dirty="0">
                <a:latin typeface="Calibri" charset="0"/>
                <a:ea typeface="ＭＳ Ｐゴシック" charset="0"/>
                <a:cs typeface="ＭＳ Ｐゴシック" charset="0"/>
              </a:rPr>
              <a:t>Acquisition Deficits</a:t>
            </a:r>
          </a:p>
          <a:p>
            <a:pPr lvl="1" eaLnBrk="1" hangingPunct="1"/>
            <a:r>
              <a:rPr lang="en-US" sz="2000" dirty="0">
                <a:latin typeface="Calibri" charset="0"/>
                <a:ea typeface="ＭＳ Ｐゴシック" charset="0"/>
              </a:rPr>
              <a:t>Absence of knowledge for executing skill or failure to discriminate which social behaviors are appropriate in specific situations (can’t do)</a:t>
            </a:r>
          </a:p>
          <a:p>
            <a:pPr eaLnBrk="1" hangingPunct="1">
              <a:buFont typeface="Arial" charset="0"/>
              <a:buNone/>
            </a:pPr>
            <a:r>
              <a:rPr lang="en-US" b="1" dirty="0">
                <a:latin typeface="Calibri" charset="0"/>
                <a:ea typeface="ＭＳ Ｐゴシック" charset="0"/>
                <a:cs typeface="ＭＳ Ｐゴシック" charset="0"/>
              </a:rPr>
              <a:t>Performance Deficits</a:t>
            </a:r>
          </a:p>
          <a:p>
            <a:pPr lvl="1" eaLnBrk="1" hangingPunct="1"/>
            <a:r>
              <a:rPr lang="en-US" sz="2000" dirty="0">
                <a:latin typeface="Calibri" charset="0"/>
                <a:ea typeface="ＭＳ Ｐゴシック" charset="0"/>
              </a:rPr>
              <a:t>Skill is present in repertoire, but student fails to perform at acceptable levels (won’t do)</a:t>
            </a:r>
          </a:p>
          <a:p>
            <a:pPr eaLnBrk="1" hangingPunct="1">
              <a:buFont typeface="Arial" charset="0"/>
              <a:buNone/>
            </a:pPr>
            <a:r>
              <a:rPr lang="en-US" b="1" dirty="0">
                <a:latin typeface="Calibri" charset="0"/>
                <a:ea typeface="ＭＳ Ｐゴシック" charset="0"/>
                <a:cs typeface="ＭＳ Ｐゴシック" charset="0"/>
              </a:rPr>
              <a:t>Fluency Deficits</a:t>
            </a:r>
          </a:p>
          <a:p>
            <a:pPr lvl="1" eaLnBrk="1" hangingPunct="1"/>
            <a:r>
              <a:rPr lang="en-US" sz="2000" dirty="0">
                <a:latin typeface="Calibri" charset="0"/>
                <a:ea typeface="ＭＳ Ｐゴシック" charset="0"/>
              </a:rPr>
              <a:t>Lack of exposure to sufficient or skilled models of social behavior, insufficient rehearsal/practice or low rates or inconsistent delivery of reinforcement of skilled performances</a:t>
            </a:r>
            <a:endParaRPr lang="en-US" dirty="0">
              <a:latin typeface="Calibri" charset="0"/>
              <a:ea typeface="ＭＳ Ｐゴシック" charset="0"/>
            </a:endParaRPr>
          </a:p>
          <a:p>
            <a:pPr eaLnBrk="1" hangingPunct="1"/>
            <a:endParaRPr lang="en-US" dirty="0">
              <a:latin typeface="Calibri" charset="0"/>
              <a:ea typeface="ＭＳ Ｐゴシック" charset="0"/>
              <a:cs typeface="ＭＳ Ｐゴシック" charset="0"/>
            </a:endParaRPr>
          </a:p>
        </p:txBody>
      </p:sp>
      <p:sp>
        <p:nvSpPr>
          <p:cNvPr id="2" name="Slide Number Placeholder 1"/>
          <p:cNvSpPr>
            <a:spLocks noGrp="1"/>
          </p:cNvSpPr>
          <p:nvPr>
            <p:ph type="sldNum" sz="quarter" idx="12"/>
          </p:nvPr>
        </p:nvSpPr>
        <p:spPr/>
        <p:txBody>
          <a:bodyPr/>
          <a:lstStyle/>
          <a:p>
            <a:pPr>
              <a:defRPr/>
            </a:pPr>
            <a:fld id="{9D812885-70C5-E841-8BDE-B6BECC2213D2}" type="slidenum">
              <a:rPr lang="en-US" smtClean="0"/>
              <a:pPr>
                <a:defRPr/>
              </a:pPr>
              <a:t>20</a:t>
            </a:fld>
            <a:endParaRPr lang="en-US"/>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81000" y="417513"/>
            <a:ext cx="8229600" cy="1182687"/>
          </a:xfrm>
        </p:spPr>
        <p:txBody>
          <a:bodyPr/>
          <a:lstStyle/>
          <a:p>
            <a:pPr eaLnBrk="1" fontAlgn="auto" hangingPunct="1">
              <a:spcAft>
                <a:spcPts val="0"/>
              </a:spcAft>
              <a:defRPr/>
            </a:pPr>
            <a:r>
              <a:rPr kumimoji="1" lang="en-US" dirty="0" smtClean="0">
                <a:ea typeface="+mj-ea"/>
                <a:cs typeface="+mj-cs"/>
              </a:rPr>
              <a:t>Understanding Social, Emotional, Behavioral Learning (SEBL)……</a:t>
            </a:r>
            <a:endParaRPr kumimoji="1" lang="en-US" dirty="0">
              <a:ea typeface="+mj-ea"/>
              <a:cs typeface="+mj-cs"/>
            </a:endParaRPr>
          </a:p>
        </p:txBody>
      </p:sp>
      <p:sp>
        <p:nvSpPr>
          <p:cNvPr id="56322" name="Rectangle 3"/>
          <p:cNvSpPr>
            <a:spLocks noGrp="1" noChangeArrowheads="1"/>
          </p:cNvSpPr>
          <p:nvPr>
            <p:ph sz="quarter" idx="1"/>
          </p:nvPr>
        </p:nvSpPr>
        <p:spPr>
          <a:xfrm>
            <a:off x="457200" y="1897063"/>
            <a:ext cx="8153400" cy="4576762"/>
          </a:xfrm>
        </p:spPr>
        <p:txBody>
          <a:bodyPr/>
          <a:lstStyle/>
          <a:p>
            <a:pPr eaLnBrk="1" hangingPunct="1"/>
            <a:r>
              <a:rPr kumimoji="1" lang="en-US" sz="3000" dirty="0">
                <a:latin typeface="Calibri" charset="0"/>
                <a:ea typeface="ＭＳ Ｐゴシック" charset="0"/>
                <a:cs typeface="ＭＳ Ｐゴシック" charset="0"/>
              </a:rPr>
              <a:t>Social skills curriculum must match the specific need. </a:t>
            </a:r>
          </a:p>
          <a:p>
            <a:pPr eaLnBrk="1" hangingPunct="1"/>
            <a:r>
              <a:rPr kumimoji="1" lang="en-US" sz="3000" dirty="0">
                <a:latin typeface="Calibri" charset="0"/>
                <a:ea typeface="ＭＳ Ｐゴシック" charset="0"/>
                <a:cs typeface="ＭＳ Ｐゴシック" charset="0"/>
              </a:rPr>
              <a:t>An ideal curriculum does not exist.</a:t>
            </a:r>
          </a:p>
          <a:p>
            <a:pPr eaLnBrk="1" hangingPunct="1"/>
            <a:r>
              <a:rPr kumimoji="1" lang="en-US" sz="3000" dirty="0">
                <a:latin typeface="Calibri" charset="0"/>
                <a:ea typeface="ＭＳ Ｐゴシック" charset="0"/>
                <a:cs typeface="ＭＳ Ｐゴシック" charset="0"/>
              </a:rPr>
              <a:t>Basic set of </a:t>
            </a:r>
            <a:r>
              <a:rPr kumimoji="1" lang="ja-JP" altLang="en-US" sz="3000" dirty="0">
                <a:latin typeface="Calibri" charset="0"/>
                <a:ea typeface="ＭＳ Ｐゴシック" charset="0"/>
                <a:cs typeface="ＭＳ Ｐゴシック" charset="0"/>
              </a:rPr>
              <a:t>“</a:t>
            </a:r>
            <a:r>
              <a:rPr kumimoji="1" lang="en-US" altLang="ja-JP" sz="3000" dirty="0">
                <a:latin typeface="Calibri" charset="0"/>
                <a:ea typeface="ＭＳ Ｐゴシック" charset="0"/>
                <a:cs typeface="ＭＳ Ｐゴシック" charset="0"/>
              </a:rPr>
              <a:t>Preferred Teaching Practices</a:t>
            </a:r>
            <a:r>
              <a:rPr kumimoji="1" lang="ja-JP" altLang="en-US" sz="3000" dirty="0">
                <a:latin typeface="Calibri" charset="0"/>
                <a:ea typeface="ＭＳ Ｐゴシック" charset="0"/>
                <a:cs typeface="ＭＳ Ｐゴシック" charset="0"/>
              </a:rPr>
              <a:t>”</a:t>
            </a:r>
            <a:r>
              <a:rPr kumimoji="1" lang="en-US" altLang="ja-JP" sz="3000" dirty="0">
                <a:latin typeface="Calibri" charset="0"/>
                <a:ea typeface="ＭＳ Ｐゴシック" charset="0"/>
                <a:cs typeface="ＭＳ Ｐゴシック" charset="0"/>
              </a:rPr>
              <a:t> exists.</a:t>
            </a:r>
          </a:p>
          <a:p>
            <a:pPr eaLnBrk="1" hangingPunct="1"/>
            <a:r>
              <a:rPr kumimoji="1" lang="en-US" sz="3000" dirty="0">
                <a:latin typeface="Calibri" charset="0"/>
                <a:ea typeface="ＭＳ Ｐゴシック" charset="0"/>
                <a:cs typeface="ＭＳ Ｐゴシック" charset="0"/>
              </a:rPr>
              <a:t>Initially, learning how to teach social skills takes time and energy. </a:t>
            </a:r>
          </a:p>
          <a:p>
            <a:pPr eaLnBrk="1" hangingPunct="1"/>
            <a:endParaRPr kumimoji="1" lang="en-US" sz="3000" dirty="0">
              <a:latin typeface="Century Schoolbook" charset="0"/>
              <a:ea typeface="ＭＳ Ｐゴシック" charset="0"/>
              <a:cs typeface="ＭＳ Ｐゴシック" charset="0"/>
            </a:endParaRPr>
          </a:p>
        </p:txBody>
      </p:sp>
      <p:sp>
        <p:nvSpPr>
          <p:cNvPr id="56323" name="Slide Number Placeholder 3"/>
          <p:cNvSpPr>
            <a:spLocks noGrp="1"/>
          </p:cNvSpPr>
          <p:nvPr>
            <p:ph type="sldNum" sz="quarter" idx="12"/>
          </p:nvPr>
        </p:nvSpPr>
        <p:spPr bwMode="auto">
          <a:xfrm>
            <a:off x="3124200" y="554099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fld id="{7E83C75A-5F9A-0245-BD16-2DF8ACB3962A}" type="slidenum">
              <a:rPr lang="en-US" sz="1400">
                <a:solidFill>
                  <a:srgbClr val="FFFFFF"/>
                </a:solidFill>
                <a:latin typeface="Arial" charset="0"/>
              </a:rPr>
              <a:pPr algn="ctr" eaLnBrk="1" hangingPunct="1"/>
              <a:t>21</a:t>
            </a:fld>
            <a:endParaRPr lang="en-US" sz="1400">
              <a:solidFill>
                <a:srgbClr val="FFFFFF"/>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457200" y="274638"/>
            <a:ext cx="8229600" cy="1325562"/>
          </a:xfrm>
        </p:spPr>
        <p:txBody>
          <a:bodyPr/>
          <a:lstStyle/>
          <a:p>
            <a:pPr eaLnBrk="1" hangingPunct="1"/>
            <a:r>
              <a:rPr lang="en-US" sz="4000">
                <a:latin typeface="Calibri" charset="0"/>
                <a:ea typeface="ＭＳ Ｐゴシック" charset="0"/>
                <a:cs typeface="ＭＳ Ｐゴシック" charset="0"/>
              </a:rPr>
              <a:t>Social Skills </a:t>
            </a:r>
            <a:r>
              <a:rPr lang="en-US" sz="4000" u="sng">
                <a:latin typeface="Calibri" charset="0"/>
                <a:ea typeface="ＭＳ Ｐゴシック" charset="0"/>
                <a:cs typeface="ＭＳ Ｐゴシック" charset="0"/>
              </a:rPr>
              <a:t>Instruction</a:t>
            </a:r>
            <a:r>
              <a:rPr lang="en-US" sz="4000">
                <a:latin typeface="Calibri" charset="0"/>
                <a:ea typeface="ＭＳ Ｐゴシック" charset="0"/>
                <a:cs typeface="ＭＳ Ｐゴシック" charset="0"/>
              </a:rPr>
              <a:t> at the </a:t>
            </a:r>
            <a:br>
              <a:rPr lang="en-US" sz="4000">
                <a:latin typeface="Calibri" charset="0"/>
                <a:ea typeface="ＭＳ Ｐゴシック" charset="0"/>
                <a:cs typeface="ＭＳ Ｐゴシック" charset="0"/>
              </a:rPr>
            </a:br>
            <a:r>
              <a:rPr lang="en-US" sz="4000">
                <a:solidFill>
                  <a:srgbClr val="00FD00"/>
                </a:solidFill>
                <a:latin typeface="Calibri" charset="0"/>
                <a:ea typeface="ＭＳ Ｐゴシック" charset="0"/>
                <a:cs typeface="ＭＳ Ｐゴシック" charset="0"/>
              </a:rPr>
              <a:t>Universal Level</a:t>
            </a:r>
          </a:p>
        </p:txBody>
      </p:sp>
      <p:sp>
        <p:nvSpPr>
          <p:cNvPr id="58370" name="Content Placeholder 2"/>
          <p:cNvSpPr>
            <a:spLocks noGrp="1"/>
          </p:cNvSpPr>
          <p:nvPr>
            <p:ph idx="1"/>
          </p:nvPr>
        </p:nvSpPr>
        <p:spPr>
          <a:xfrm>
            <a:off x="457200" y="1741320"/>
            <a:ext cx="8229600" cy="4446588"/>
          </a:xfrm>
        </p:spPr>
        <p:txBody>
          <a:bodyPr/>
          <a:lstStyle/>
          <a:p>
            <a:pPr eaLnBrk="1" hangingPunct="1">
              <a:lnSpc>
                <a:spcPct val="80000"/>
              </a:lnSpc>
            </a:pPr>
            <a:r>
              <a:rPr lang="en-US" sz="2700" dirty="0">
                <a:latin typeface="Calibri" charset="0"/>
                <a:ea typeface="ＭＳ Ｐゴシック" charset="0"/>
                <a:cs typeface="ＭＳ Ｐゴシック" charset="0"/>
              </a:rPr>
              <a:t>Generally taught by classroom teacher</a:t>
            </a:r>
          </a:p>
          <a:p>
            <a:pPr eaLnBrk="1" hangingPunct="1">
              <a:lnSpc>
                <a:spcPct val="80000"/>
              </a:lnSpc>
            </a:pPr>
            <a:endParaRPr lang="en-US" sz="800" dirty="0">
              <a:latin typeface="Calibri" charset="0"/>
              <a:ea typeface="ＭＳ Ｐゴシック" charset="0"/>
              <a:cs typeface="ＭＳ Ｐゴシック" charset="0"/>
            </a:endParaRPr>
          </a:p>
          <a:p>
            <a:pPr eaLnBrk="1" hangingPunct="1">
              <a:lnSpc>
                <a:spcPct val="80000"/>
              </a:lnSpc>
            </a:pPr>
            <a:r>
              <a:rPr lang="en-US" sz="2700" dirty="0">
                <a:latin typeface="Calibri" charset="0"/>
                <a:ea typeface="ＭＳ Ｐゴシック" charset="0"/>
                <a:cs typeface="ＭＳ Ｐゴシック" charset="0"/>
              </a:rPr>
              <a:t>Considered part of the curriculum</a:t>
            </a:r>
          </a:p>
          <a:p>
            <a:pPr eaLnBrk="1" hangingPunct="1">
              <a:lnSpc>
                <a:spcPct val="80000"/>
              </a:lnSpc>
            </a:pPr>
            <a:endParaRPr lang="en-US" sz="800" dirty="0">
              <a:latin typeface="Calibri" charset="0"/>
              <a:ea typeface="ＭＳ Ｐゴシック" charset="0"/>
              <a:cs typeface="ＭＳ Ｐゴシック" charset="0"/>
            </a:endParaRPr>
          </a:p>
          <a:p>
            <a:pPr eaLnBrk="1" hangingPunct="1">
              <a:lnSpc>
                <a:spcPct val="80000"/>
              </a:lnSpc>
            </a:pPr>
            <a:r>
              <a:rPr lang="en-US" sz="2700" dirty="0">
                <a:latin typeface="Calibri" charset="0"/>
                <a:ea typeface="ＭＳ Ｐゴシック" charset="0"/>
                <a:cs typeface="ＭＳ Ｐゴシック" charset="0"/>
              </a:rPr>
              <a:t>Built into the weekly schedule</a:t>
            </a:r>
          </a:p>
          <a:p>
            <a:pPr eaLnBrk="1" hangingPunct="1">
              <a:lnSpc>
                <a:spcPct val="80000"/>
              </a:lnSpc>
            </a:pPr>
            <a:endParaRPr lang="en-US" sz="800" dirty="0">
              <a:latin typeface="Calibri" charset="0"/>
              <a:ea typeface="ＭＳ Ｐゴシック" charset="0"/>
              <a:cs typeface="ＭＳ Ｐゴシック" charset="0"/>
            </a:endParaRPr>
          </a:p>
          <a:p>
            <a:pPr eaLnBrk="1" hangingPunct="1">
              <a:lnSpc>
                <a:spcPct val="80000"/>
              </a:lnSpc>
            </a:pPr>
            <a:r>
              <a:rPr lang="en-US" sz="2700" dirty="0">
                <a:latin typeface="Calibri" charset="0"/>
                <a:ea typeface="ＭＳ Ｐゴシック" charset="0"/>
                <a:cs typeface="ＭＳ Ｐゴシック" charset="0"/>
              </a:rPr>
              <a:t>Often starts with the teaching of school-wide expectations  and progresses to issues of concern based on data  i.e., bullying, harassment, other  risk behaviors</a:t>
            </a:r>
          </a:p>
          <a:p>
            <a:pPr eaLnBrk="1" hangingPunct="1">
              <a:lnSpc>
                <a:spcPct val="80000"/>
              </a:lnSpc>
            </a:pPr>
            <a:endParaRPr lang="en-US" sz="800" dirty="0">
              <a:latin typeface="Calibri" charset="0"/>
              <a:ea typeface="ＭＳ Ｐゴシック" charset="0"/>
              <a:cs typeface="ＭＳ Ｐゴシック" charset="0"/>
            </a:endParaRPr>
          </a:p>
          <a:p>
            <a:pPr eaLnBrk="1" hangingPunct="1">
              <a:lnSpc>
                <a:spcPct val="80000"/>
              </a:lnSpc>
            </a:pPr>
            <a:r>
              <a:rPr lang="en-US" sz="2700" dirty="0">
                <a:latin typeface="Calibri" charset="0"/>
                <a:ea typeface="ＭＳ Ｐゴシック" charset="0"/>
                <a:cs typeface="ＭＳ Ｐゴシック" charset="0"/>
              </a:rPr>
              <a:t>Acknowledgement system should be linked to demonstration of skills covered in social skills instruction</a:t>
            </a:r>
          </a:p>
          <a:p>
            <a:pPr eaLnBrk="1" hangingPunct="1">
              <a:lnSpc>
                <a:spcPct val="80000"/>
              </a:lnSpc>
            </a:pPr>
            <a:endParaRPr lang="en-US" sz="3000" dirty="0">
              <a:latin typeface="Calibri" charset="0"/>
              <a:ea typeface="ＭＳ Ｐゴシック" charset="0"/>
              <a:cs typeface="ＭＳ Ｐゴシック" charset="0"/>
            </a:endParaRPr>
          </a:p>
        </p:txBody>
      </p:sp>
      <p:sp>
        <p:nvSpPr>
          <p:cNvPr id="2" name="Slide Number Placeholder 1"/>
          <p:cNvSpPr>
            <a:spLocks noGrp="1"/>
          </p:cNvSpPr>
          <p:nvPr>
            <p:ph type="sldNum" sz="quarter" idx="12"/>
          </p:nvPr>
        </p:nvSpPr>
        <p:spPr/>
        <p:txBody>
          <a:bodyPr/>
          <a:lstStyle/>
          <a:p>
            <a:pPr>
              <a:defRPr/>
            </a:pPr>
            <a:fld id="{9D812885-70C5-E841-8BDE-B6BECC2213D2}" type="slidenum">
              <a:rPr lang="en-US" smtClean="0"/>
              <a:pPr>
                <a:defRPr/>
              </a:pPr>
              <a:t>22</a:t>
            </a:fld>
            <a:endParaRPr lang="en-US"/>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p:txBody>
          <a:bodyPr/>
          <a:lstStyle/>
          <a:p>
            <a:r>
              <a:rPr lang="en-US">
                <a:latin typeface="Calibri" charset="0"/>
                <a:ea typeface="ＭＳ Ｐゴシック" charset="0"/>
                <a:cs typeface="ＭＳ Ｐゴシック" charset="0"/>
              </a:rPr>
              <a:t>School-wide Promotion of SEBL!</a:t>
            </a:r>
          </a:p>
        </p:txBody>
      </p:sp>
      <p:sp>
        <p:nvSpPr>
          <p:cNvPr id="5" name="Content Placeholder 4"/>
          <p:cNvSpPr>
            <a:spLocks noGrp="1"/>
          </p:cNvSpPr>
          <p:nvPr>
            <p:ph idx="1"/>
          </p:nvPr>
        </p:nvSpPr>
        <p:spPr/>
        <p:txBody>
          <a:bodyPr/>
          <a:lstStyle/>
          <a:p>
            <a:pPr marL="0" indent="0" algn="ctr">
              <a:buFont typeface="Arial" charset="0"/>
              <a:buNone/>
              <a:defRPr/>
            </a:pPr>
            <a:r>
              <a:rPr lang="en-US" sz="3600" dirty="0" smtClean="0"/>
              <a:t>Your </a:t>
            </a:r>
            <a:r>
              <a:rPr lang="en-US" sz="3600" b="1" u="sng" dirty="0" smtClean="0"/>
              <a:t>role as coach </a:t>
            </a:r>
            <a:r>
              <a:rPr lang="en-US" sz="3600" dirty="0" smtClean="0"/>
              <a:t>at the:</a:t>
            </a:r>
          </a:p>
          <a:p>
            <a:pPr marL="0" indent="0" algn="ctr">
              <a:buFont typeface="Arial" charset="0"/>
              <a:buNone/>
              <a:defRPr/>
            </a:pPr>
            <a:r>
              <a:rPr lang="en-US" sz="3600" dirty="0" smtClean="0"/>
              <a:t>School-wide Level</a:t>
            </a:r>
          </a:p>
          <a:p>
            <a:pPr marL="0" indent="0" algn="ctr">
              <a:buFont typeface="Arial" charset="0"/>
              <a:buNone/>
              <a:defRPr/>
            </a:pPr>
            <a:endParaRPr lang="en-US" sz="2600" dirty="0"/>
          </a:p>
          <a:p>
            <a:pPr>
              <a:defRPr/>
            </a:pPr>
            <a:r>
              <a:rPr lang="en-US" dirty="0" smtClean="0"/>
              <a:t>Know evidence-based practices</a:t>
            </a:r>
          </a:p>
          <a:p>
            <a:pPr>
              <a:defRPr/>
            </a:pPr>
            <a:r>
              <a:rPr lang="en-US" dirty="0" smtClean="0"/>
              <a:t>Share resources and information with Teachers</a:t>
            </a:r>
          </a:p>
          <a:p>
            <a:pPr>
              <a:defRPr/>
            </a:pPr>
            <a:r>
              <a:rPr lang="en-US" dirty="0" smtClean="0"/>
              <a:t>Learn about and promote PD in this area</a:t>
            </a:r>
          </a:p>
          <a:p>
            <a:pPr>
              <a:defRPr/>
            </a:pPr>
            <a:endParaRPr lang="en-US" dirty="0" smtClean="0"/>
          </a:p>
        </p:txBody>
      </p:sp>
      <p:sp>
        <p:nvSpPr>
          <p:cNvPr id="2" name="Slide Number Placeholder 1"/>
          <p:cNvSpPr>
            <a:spLocks noGrp="1"/>
          </p:cNvSpPr>
          <p:nvPr>
            <p:ph type="sldNum" sz="quarter" idx="12"/>
          </p:nvPr>
        </p:nvSpPr>
        <p:spPr/>
        <p:txBody>
          <a:bodyPr/>
          <a:lstStyle/>
          <a:p>
            <a:pPr>
              <a:defRPr/>
            </a:pPr>
            <a:fld id="{9D812885-70C5-E841-8BDE-B6BECC2213D2}" type="slidenum">
              <a:rPr lang="en-US" smtClean="0"/>
              <a:pPr>
                <a:defRPr/>
              </a:pPr>
              <a:t>23</a:t>
            </a:fld>
            <a:endParaRPr lang="en-US"/>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r>
              <a:rPr lang="en-US" dirty="0">
                <a:latin typeface="Calibri" charset="0"/>
                <a:ea typeface="ＭＳ Ｐゴシック" charset="0"/>
                <a:cs typeface="ＭＳ Ｐゴシック" charset="0"/>
              </a:rPr>
              <a:t>Start with Classroom </a:t>
            </a:r>
            <a:r>
              <a:rPr lang="en-US" dirty="0" smtClean="0">
                <a:latin typeface="Calibri" charset="0"/>
                <a:ea typeface="ＭＳ Ｐゴシック" charset="0"/>
                <a:cs typeface="ＭＳ Ｐゴシック" charset="0"/>
              </a:rPr>
              <a:t>Management</a:t>
            </a:r>
            <a:endParaRPr lang="en-US" dirty="0">
              <a:latin typeface="Calibri" charset="0"/>
              <a:ea typeface="ＭＳ Ｐゴシック" charset="0"/>
              <a:cs typeface="ＭＳ Ｐゴシック" charset="0"/>
            </a:endParaRPr>
          </a:p>
        </p:txBody>
      </p:sp>
      <p:pic>
        <p:nvPicPr>
          <p:cNvPr id="604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17638"/>
            <a:ext cx="9144000" cy="541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Box 2"/>
          <p:cNvSpPr txBox="1">
            <a:spLocks noChangeArrowheads="1"/>
          </p:cNvSpPr>
          <p:nvPr/>
        </p:nvSpPr>
        <p:spPr bwMode="auto">
          <a:xfrm>
            <a:off x="5334000" y="5637213"/>
            <a:ext cx="3810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From MiBliSi: </a:t>
            </a:r>
            <a:r>
              <a:rPr lang="en-US" sz="1800">
                <a:hlinkClick r:id="rId4"/>
              </a:rPr>
              <a:t>http://miblsi.cenmi.org/LinkClick.aspx?fileticket=GEW-lBx5QYA%3D&amp;tabid=2372</a:t>
            </a:r>
            <a:endParaRPr lang="en-US" sz="1800"/>
          </a:p>
          <a:p>
            <a:pPr eaLnBrk="1" hangingPunct="1"/>
            <a:endParaRPr lang="en-US" sz="1800"/>
          </a:p>
          <a:p>
            <a:pPr eaLnBrk="1" hangingPunct="1"/>
            <a:endParaRPr lang="en-US" sz="1800"/>
          </a:p>
          <a:p>
            <a:pPr eaLnBrk="1" hangingPunct="1"/>
            <a:r>
              <a:rPr lang="en-US" sz="1800"/>
              <a:t> </a:t>
            </a:r>
          </a:p>
        </p:txBody>
      </p:sp>
      <p:sp>
        <p:nvSpPr>
          <p:cNvPr id="2" name="Slide Number Placeholder 1"/>
          <p:cNvSpPr>
            <a:spLocks noGrp="1"/>
          </p:cNvSpPr>
          <p:nvPr>
            <p:ph type="sldNum" sz="quarter" idx="12"/>
          </p:nvPr>
        </p:nvSpPr>
        <p:spPr/>
        <p:txBody>
          <a:bodyPr/>
          <a:lstStyle/>
          <a:p>
            <a:pPr>
              <a:defRPr/>
            </a:pPr>
            <a:fld id="{9D812885-70C5-E841-8BDE-B6BECC2213D2}" type="slidenum">
              <a:rPr lang="en-US" smtClean="0"/>
              <a:pPr>
                <a:defRPr/>
              </a:pPr>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457200" y="274638"/>
            <a:ext cx="8229600" cy="1325562"/>
          </a:xfrm>
        </p:spPr>
        <p:txBody>
          <a:bodyPr/>
          <a:lstStyle/>
          <a:p>
            <a:r>
              <a:rPr lang="en-US" sz="4200" dirty="0" smtClean="0">
                <a:latin typeface="Calibri" charset="0"/>
                <a:ea typeface="ＭＳ Ｐゴシック" charset="0"/>
                <a:cs typeface="ＭＳ Ｐゴシック" charset="0"/>
              </a:rPr>
              <a:t>Activity:</a:t>
            </a:r>
            <a:r>
              <a:rPr lang="en-US" sz="4200" dirty="0">
                <a:latin typeface="Calibri" charset="0"/>
                <a:ea typeface="ＭＳ Ｐゴシック" charset="0"/>
                <a:cs typeface="ＭＳ Ｐゴシック" charset="0"/>
              </a:rPr>
              <a:t/>
            </a:r>
            <a:br>
              <a:rPr lang="en-US" sz="4200" dirty="0">
                <a:latin typeface="Calibri" charset="0"/>
                <a:ea typeface="ＭＳ Ｐゴシック" charset="0"/>
                <a:cs typeface="ＭＳ Ｐゴシック" charset="0"/>
              </a:rPr>
            </a:br>
            <a:r>
              <a:rPr lang="en-US" sz="4200" dirty="0">
                <a:latin typeface="Calibri" charset="0"/>
                <a:ea typeface="ＭＳ Ｐゴシック" charset="0"/>
                <a:cs typeface="ＭＳ Ｐゴシック" charset="0"/>
              </a:rPr>
              <a:t>Getting your Classroom in Order</a:t>
            </a:r>
          </a:p>
        </p:txBody>
      </p:sp>
      <p:sp>
        <p:nvSpPr>
          <p:cNvPr id="62466" name="Content Placeholder 2"/>
          <p:cNvSpPr>
            <a:spLocks noGrp="1"/>
          </p:cNvSpPr>
          <p:nvPr>
            <p:ph idx="1"/>
          </p:nvPr>
        </p:nvSpPr>
        <p:spPr>
          <a:xfrm>
            <a:off x="457200" y="1803400"/>
            <a:ext cx="8229600" cy="4243388"/>
          </a:xfrm>
        </p:spPr>
        <p:txBody>
          <a:bodyPr/>
          <a:lstStyle/>
          <a:p>
            <a:pPr>
              <a:defRPr/>
            </a:pPr>
            <a:r>
              <a:rPr lang="en-US" sz="2800" dirty="0" smtClean="0">
                <a:latin typeface="Calibri" charset="0"/>
                <a:ea typeface="ＭＳ Ｐゴシック" charset="0"/>
                <a:cs typeface="ＭＳ Ｐゴシック" charset="0"/>
              </a:rPr>
              <a:t>Please read “What the Research Says” (2 pages).   </a:t>
            </a:r>
          </a:p>
          <a:p>
            <a:pPr>
              <a:defRPr/>
            </a:pPr>
            <a:r>
              <a:rPr lang="en-US" sz="2800" dirty="0">
                <a:latin typeface="Calibri" charset="0"/>
                <a:ea typeface="ＭＳ Ｐゴシック" charset="0"/>
                <a:cs typeface="ＭＳ Ｐゴシック" charset="0"/>
              </a:rPr>
              <a:t>R</a:t>
            </a:r>
            <a:r>
              <a:rPr lang="en-US" sz="2800" dirty="0" smtClean="0">
                <a:latin typeface="Calibri" charset="0"/>
                <a:ea typeface="ＭＳ Ｐゴシック" charset="0"/>
                <a:cs typeface="ＭＳ Ｐゴシック" charset="0"/>
              </a:rPr>
              <a:t>eview the Classroom Management Plan (4 pages)</a:t>
            </a:r>
          </a:p>
          <a:p>
            <a:pPr>
              <a:defRPr/>
            </a:pPr>
            <a:endParaRPr lang="en-US" sz="2800" dirty="0">
              <a:latin typeface="Calibri" charset="0"/>
              <a:ea typeface="ＭＳ Ｐゴシック" charset="0"/>
              <a:cs typeface="ＭＳ Ｐゴシック" charset="0"/>
            </a:endParaRPr>
          </a:p>
          <a:p>
            <a:pPr>
              <a:defRPr/>
            </a:pPr>
            <a:r>
              <a:rPr lang="en-US" sz="2800" dirty="0" smtClean="0">
                <a:latin typeface="Calibri" charset="0"/>
                <a:ea typeface="ＭＳ Ｐゴシック" charset="0"/>
                <a:cs typeface="ＭＳ Ｐゴシック" charset="0"/>
              </a:rPr>
              <a:t>As a group, discuss the following:</a:t>
            </a:r>
          </a:p>
          <a:p>
            <a:pPr lvl="1">
              <a:defRPr/>
            </a:pPr>
            <a:r>
              <a:rPr lang="en-US" dirty="0" smtClean="0">
                <a:latin typeface="Calibri" charset="0"/>
                <a:ea typeface="ＭＳ Ｐゴシック" charset="0"/>
                <a:cs typeface="ＭＳ Ｐゴシック" charset="0"/>
              </a:rPr>
              <a:t>In your role as coach, how can you provide support to teachers in completing this plan?</a:t>
            </a:r>
          </a:p>
          <a:p>
            <a:pPr lvl="1">
              <a:defRPr/>
            </a:pPr>
            <a:r>
              <a:rPr lang="en-US" dirty="0" smtClean="0">
                <a:latin typeface="Calibri" charset="0"/>
                <a:ea typeface="ＭＳ Ｐゴシック" charset="0"/>
                <a:cs typeface="ＭＳ Ｐゴシック" charset="0"/>
              </a:rPr>
              <a:t>How can the Principal help to ensure there is time for this to happen?</a:t>
            </a:r>
          </a:p>
          <a:p>
            <a:pPr marL="0" indent="0">
              <a:buFont typeface="Arial" charset="0"/>
              <a:buNone/>
              <a:defRPr/>
            </a:pPr>
            <a:endParaRPr lang="en-US" dirty="0">
              <a:latin typeface="Calibri" charset="0"/>
              <a:ea typeface="ＭＳ Ｐゴシック" charset="0"/>
              <a:cs typeface="ＭＳ Ｐゴシック" charset="0"/>
            </a:endParaRPr>
          </a:p>
        </p:txBody>
      </p:sp>
      <p:sp>
        <p:nvSpPr>
          <p:cNvPr id="2" name="Slide Number Placeholder 1"/>
          <p:cNvSpPr>
            <a:spLocks noGrp="1"/>
          </p:cNvSpPr>
          <p:nvPr>
            <p:ph type="sldNum" sz="quarter" idx="12"/>
          </p:nvPr>
        </p:nvSpPr>
        <p:spPr/>
        <p:txBody>
          <a:bodyPr/>
          <a:lstStyle/>
          <a:p>
            <a:pPr>
              <a:defRPr/>
            </a:pPr>
            <a:fld id="{9D812885-70C5-E841-8BDE-B6BECC2213D2}" type="slidenum">
              <a:rPr lang="en-US" smtClean="0"/>
              <a:pPr>
                <a:defRPr/>
              </a:pPr>
              <a:t>25</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hape 190"/>
          <p:cNvSpPr>
            <a:spLocks noGrp="1"/>
          </p:cNvSpPr>
          <p:nvPr>
            <p:ph type="title"/>
          </p:nvPr>
        </p:nvSpPr>
        <p:spPr>
          <a:xfrm>
            <a:off x="609600" y="5792788"/>
            <a:ext cx="8229600" cy="1143000"/>
          </a:xfrm>
          <a:noFill/>
          <a:extLst>
            <a:ext uri="{909E8E84-426E-40dd-AFC4-6F175D3DCCD1}">
              <a14:hiddenFill xmlns:a14="http://schemas.microsoft.com/office/drawing/2010/main">
                <a:solidFill>
                  <a:srgbClr val="FFFFFF"/>
                </a:solidFill>
              </a14:hiddenFill>
            </a:ext>
          </a:extLst>
        </p:spPr>
        <p:txBody>
          <a:bodyPr lIns="91425" tIns="45700" rIns="91425" bIns="45700"/>
          <a:lstStyle/>
          <a:p>
            <a:pPr>
              <a:buClr>
                <a:srgbClr val="000000"/>
              </a:buClr>
              <a:buSzPct val="25000"/>
              <a:buFont typeface="Calibri" charset="0"/>
              <a:buNone/>
            </a:pPr>
            <a:r>
              <a:rPr lang="en-US">
                <a:solidFill>
                  <a:srgbClr val="000000"/>
                </a:solidFill>
                <a:latin typeface="Calibri" charset="0"/>
                <a:ea typeface="ＭＳ Ｐゴシック" charset="0"/>
                <a:cs typeface="Calibri" charset="0"/>
                <a:sym typeface="Calibri" charset="0"/>
              </a:rPr>
              <a:t>Second Step</a:t>
            </a:r>
          </a:p>
        </p:txBody>
      </p:sp>
      <p:pic>
        <p:nvPicPr>
          <p:cNvPr id="63490" name="Shape 19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05000"/>
            <a:ext cx="8077200"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3491" name="Shape 192"/>
          <p:cNvCxnSpPr>
            <a:cxnSpLocks noChangeShapeType="1"/>
          </p:cNvCxnSpPr>
          <p:nvPr/>
        </p:nvCxnSpPr>
        <p:spPr bwMode="auto">
          <a:xfrm rot="10800000">
            <a:off x="3733800" y="2362200"/>
            <a:ext cx="0" cy="838200"/>
          </a:xfrm>
          <a:prstGeom prst="straightConnector1">
            <a:avLst/>
          </a:prstGeom>
          <a:noFill/>
          <a:ln w="28575">
            <a:solidFill>
              <a:srgbClr val="F47B2A"/>
            </a:solidFill>
            <a:round/>
            <a:headEnd/>
            <a:tailEnd/>
          </a:ln>
          <a:extLst>
            <a:ext uri="{909E8E84-426E-40dd-AFC4-6F175D3DCCD1}">
              <a14:hiddenFill xmlns:a14="http://schemas.microsoft.com/office/drawing/2010/main">
                <a:noFill/>
              </a14:hiddenFill>
            </a:ext>
          </a:extLst>
        </p:spPr>
      </p:cxnSp>
      <p:sp>
        <p:nvSpPr>
          <p:cNvPr id="63492" name="Shape 193"/>
          <p:cNvSpPr>
            <a:spLocks noChangeArrowheads="1"/>
          </p:cNvSpPr>
          <p:nvPr/>
        </p:nvSpPr>
        <p:spPr bwMode="auto">
          <a:xfrm>
            <a:off x="3276600" y="2057400"/>
            <a:ext cx="914400" cy="609600"/>
          </a:xfrm>
          <a:prstGeom prst="roundRect">
            <a:avLst>
              <a:gd name="adj" fmla="val 16667"/>
            </a:avLst>
          </a:prstGeom>
          <a:solidFill>
            <a:schemeClr val="bg1"/>
          </a:solidFill>
          <a:ln w="25400">
            <a:solidFill>
              <a:srgbClr val="F47B2A"/>
            </a:solidFill>
            <a:round/>
            <a:headEnd/>
            <a:tailEnd/>
          </a:ln>
        </p:spPr>
        <p:txBody>
          <a:bodyPr lIns="91425" tIns="45700" rIns="91425" bIns="45700" anchor="ctr"/>
          <a:lstStyle/>
          <a:p>
            <a:pPr algn="ctr">
              <a:lnSpc>
                <a:spcPct val="90000"/>
              </a:lnSpc>
              <a:buSzPct val="25000"/>
            </a:pPr>
            <a:r>
              <a:rPr lang="en-US">
                <a:solidFill>
                  <a:srgbClr val="000000"/>
                </a:solidFill>
                <a:cs typeface="Calibri" charset="0"/>
                <a:sym typeface="Calibri" charset="0"/>
              </a:rPr>
              <a:t>Lesson Cards</a:t>
            </a:r>
          </a:p>
        </p:txBody>
      </p:sp>
      <p:cxnSp>
        <p:nvCxnSpPr>
          <p:cNvPr id="63493" name="Shape 194"/>
          <p:cNvCxnSpPr>
            <a:cxnSpLocks noChangeShapeType="1"/>
          </p:cNvCxnSpPr>
          <p:nvPr/>
        </p:nvCxnSpPr>
        <p:spPr bwMode="auto">
          <a:xfrm>
            <a:off x="3962400" y="5181600"/>
            <a:ext cx="19050" cy="457200"/>
          </a:xfrm>
          <a:prstGeom prst="straightConnector1">
            <a:avLst/>
          </a:prstGeom>
          <a:noFill/>
          <a:ln w="28575">
            <a:solidFill>
              <a:srgbClr val="F47B2A"/>
            </a:solidFill>
            <a:round/>
            <a:headEnd/>
            <a:tailEnd/>
          </a:ln>
          <a:extLst>
            <a:ext uri="{909E8E84-426E-40dd-AFC4-6F175D3DCCD1}">
              <a14:hiddenFill xmlns:a14="http://schemas.microsoft.com/office/drawing/2010/main">
                <a:noFill/>
              </a14:hiddenFill>
            </a:ext>
          </a:extLst>
        </p:spPr>
      </p:cxnSp>
      <p:sp>
        <p:nvSpPr>
          <p:cNvPr id="63494" name="Shape 195"/>
          <p:cNvSpPr>
            <a:spLocks noChangeArrowheads="1"/>
          </p:cNvSpPr>
          <p:nvPr/>
        </p:nvSpPr>
        <p:spPr bwMode="auto">
          <a:xfrm>
            <a:off x="3352800" y="5638800"/>
            <a:ext cx="1257300" cy="381000"/>
          </a:xfrm>
          <a:prstGeom prst="roundRect">
            <a:avLst>
              <a:gd name="adj" fmla="val 16667"/>
            </a:avLst>
          </a:prstGeom>
          <a:solidFill>
            <a:schemeClr val="bg1"/>
          </a:solidFill>
          <a:ln w="25400">
            <a:solidFill>
              <a:srgbClr val="F47B2A"/>
            </a:solidFill>
            <a:round/>
            <a:headEnd/>
            <a:tailEnd/>
          </a:ln>
        </p:spPr>
        <p:txBody>
          <a:bodyPr lIns="0" tIns="18275" rIns="0" bIns="0"/>
          <a:lstStyle/>
          <a:p>
            <a:pPr algn="ctr">
              <a:buSzPct val="25000"/>
            </a:pPr>
            <a:r>
              <a:rPr lang="en-US">
                <a:solidFill>
                  <a:srgbClr val="000000"/>
                </a:solidFill>
                <a:cs typeface="Calibri" charset="0"/>
                <a:sym typeface="Calibri" charset="0"/>
              </a:rPr>
              <a:t>Unit Cards</a:t>
            </a:r>
          </a:p>
        </p:txBody>
      </p:sp>
      <p:cxnSp>
        <p:nvCxnSpPr>
          <p:cNvPr id="63495" name="Shape 196"/>
          <p:cNvCxnSpPr>
            <a:cxnSpLocks noChangeShapeType="1"/>
          </p:cNvCxnSpPr>
          <p:nvPr/>
        </p:nvCxnSpPr>
        <p:spPr bwMode="auto">
          <a:xfrm>
            <a:off x="5562600" y="1600200"/>
            <a:ext cx="0" cy="1219200"/>
          </a:xfrm>
          <a:prstGeom prst="straightConnector1">
            <a:avLst/>
          </a:prstGeom>
          <a:noFill/>
          <a:ln w="28575">
            <a:solidFill>
              <a:srgbClr val="F47B2A"/>
            </a:solidFill>
            <a:round/>
            <a:headEnd/>
            <a:tailEnd/>
          </a:ln>
          <a:extLst>
            <a:ext uri="{909E8E84-426E-40dd-AFC4-6F175D3DCCD1}">
              <a14:hiddenFill xmlns:a14="http://schemas.microsoft.com/office/drawing/2010/main">
                <a:noFill/>
              </a14:hiddenFill>
            </a:ext>
          </a:extLst>
        </p:spPr>
      </p:cxnSp>
      <p:sp>
        <p:nvSpPr>
          <p:cNvPr id="63496" name="Shape 197"/>
          <p:cNvSpPr>
            <a:spLocks noChangeArrowheads="1"/>
          </p:cNvSpPr>
          <p:nvPr/>
        </p:nvSpPr>
        <p:spPr bwMode="auto">
          <a:xfrm>
            <a:off x="5181600" y="1295400"/>
            <a:ext cx="1219200" cy="609600"/>
          </a:xfrm>
          <a:prstGeom prst="roundRect">
            <a:avLst>
              <a:gd name="adj" fmla="val 16667"/>
            </a:avLst>
          </a:prstGeom>
          <a:solidFill>
            <a:schemeClr val="bg1"/>
          </a:solidFill>
          <a:ln w="25400">
            <a:solidFill>
              <a:srgbClr val="F47B2A"/>
            </a:solidFill>
            <a:round/>
            <a:headEnd/>
            <a:tailEnd/>
          </a:ln>
        </p:spPr>
        <p:txBody>
          <a:bodyPr lIns="91425" tIns="45700" rIns="91425" bIns="45700" anchor="ctr"/>
          <a:lstStyle/>
          <a:p>
            <a:pPr algn="ctr">
              <a:lnSpc>
                <a:spcPct val="80000"/>
              </a:lnSpc>
              <a:buSzPct val="25000"/>
            </a:pPr>
            <a:r>
              <a:rPr lang="en-US">
                <a:solidFill>
                  <a:srgbClr val="000000"/>
                </a:solidFill>
                <a:cs typeface="Calibri" charset="0"/>
                <a:sym typeface="Calibri" charset="0"/>
              </a:rPr>
              <a:t>K &amp; G1 Puppets</a:t>
            </a:r>
          </a:p>
        </p:txBody>
      </p:sp>
      <p:cxnSp>
        <p:nvCxnSpPr>
          <p:cNvPr id="63497" name="Shape 198"/>
          <p:cNvCxnSpPr>
            <a:cxnSpLocks noChangeShapeType="1"/>
          </p:cNvCxnSpPr>
          <p:nvPr/>
        </p:nvCxnSpPr>
        <p:spPr bwMode="auto">
          <a:xfrm>
            <a:off x="4800600" y="4495800"/>
            <a:ext cx="495300" cy="1143000"/>
          </a:xfrm>
          <a:prstGeom prst="straightConnector1">
            <a:avLst/>
          </a:prstGeom>
          <a:noFill/>
          <a:ln w="28575">
            <a:solidFill>
              <a:srgbClr val="F47B2A"/>
            </a:solidFill>
            <a:round/>
            <a:headEnd/>
            <a:tailEnd/>
          </a:ln>
          <a:extLst>
            <a:ext uri="{909E8E84-426E-40dd-AFC4-6F175D3DCCD1}">
              <a14:hiddenFill xmlns:a14="http://schemas.microsoft.com/office/drawing/2010/main">
                <a:noFill/>
              </a14:hiddenFill>
            </a:ext>
          </a:extLst>
        </p:spPr>
      </p:cxnSp>
      <p:cxnSp>
        <p:nvCxnSpPr>
          <p:cNvPr id="63498" name="Shape 199"/>
          <p:cNvCxnSpPr>
            <a:cxnSpLocks noChangeShapeType="1"/>
          </p:cNvCxnSpPr>
          <p:nvPr/>
        </p:nvCxnSpPr>
        <p:spPr bwMode="auto">
          <a:xfrm>
            <a:off x="2209800" y="1524000"/>
            <a:ext cx="0" cy="838200"/>
          </a:xfrm>
          <a:prstGeom prst="straightConnector1">
            <a:avLst/>
          </a:prstGeom>
          <a:noFill/>
          <a:ln w="28575">
            <a:solidFill>
              <a:srgbClr val="F47B2A"/>
            </a:solidFill>
            <a:round/>
            <a:headEnd/>
            <a:tailEnd/>
          </a:ln>
          <a:extLst>
            <a:ext uri="{909E8E84-426E-40dd-AFC4-6F175D3DCCD1}">
              <a14:hiddenFill xmlns:a14="http://schemas.microsoft.com/office/drawing/2010/main">
                <a:noFill/>
              </a14:hiddenFill>
            </a:ext>
          </a:extLst>
        </p:spPr>
      </p:cxnSp>
      <p:sp>
        <p:nvSpPr>
          <p:cNvPr id="63499" name="Shape 200"/>
          <p:cNvSpPr>
            <a:spLocks noChangeArrowheads="1"/>
          </p:cNvSpPr>
          <p:nvPr/>
        </p:nvSpPr>
        <p:spPr bwMode="auto">
          <a:xfrm>
            <a:off x="1676400" y="1295400"/>
            <a:ext cx="990600" cy="381000"/>
          </a:xfrm>
          <a:prstGeom prst="roundRect">
            <a:avLst>
              <a:gd name="adj" fmla="val 16667"/>
            </a:avLst>
          </a:prstGeom>
          <a:solidFill>
            <a:schemeClr val="bg1"/>
          </a:solidFill>
          <a:ln w="25400">
            <a:solidFill>
              <a:srgbClr val="F47B2A"/>
            </a:solidFill>
            <a:round/>
            <a:headEnd/>
            <a:tailEnd/>
          </a:ln>
        </p:spPr>
        <p:txBody>
          <a:bodyPr lIns="0" tIns="18275" rIns="0" bIns="0"/>
          <a:lstStyle/>
          <a:p>
            <a:pPr algn="ctr">
              <a:buSzPct val="25000"/>
            </a:pPr>
            <a:r>
              <a:rPr lang="en-US">
                <a:solidFill>
                  <a:srgbClr val="000000"/>
                </a:solidFill>
                <a:cs typeface="Calibri" charset="0"/>
                <a:sym typeface="Calibri" charset="0"/>
              </a:rPr>
              <a:t>Posters</a:t>
            </a:r>
          </a:p>
        </p:txBody>
      </p:sp>
      <p:cxnSp>
        <p:nvCxnSpPr>
          <p:cNvPr id="63500" name="Shape 201"/>
          <p:cNvCxnSpPr>
            <a:cxnSpLocks noChangeShapeType="1"/>
          </p:cNvCxnSpPr>
          <p:nvPr/>
        </p:nvCxnSpPr>
        <p:spPr bwMode="auto">
          <a:xfrm>
            <a:off x="6934200" y="4267200"/>
            <a:ext cx="685800" cy="1143000"/>
          </a:xfrm>
          <a:prstGeom prst="straightConnector1">
            <a:avLst/>
          </a:prstGeom>
          <a:noFill/>
          <a:ln w="28575">
            <a:solidFill>
              <a:srgbClr val="F47B2A"/>
            </a:solidFill>
            <a:round/>
            <a:headEnd/>
            <a:tailEnd/>
          </a:ln>
          <a:extLst>
            <a:ext uri="{909E8E84-426E-40dd-AFC4-6F175D3DCCD1}">
              <a14:hiddenFill xmlns:a14="http://schemas.microsoft.com/office/drawing/2010/main">
                <a:noFill/>
              </a14:hiddenFill>
            </a:ext>
          </a:extLst>
        </p:spPr>
      </p:cxnSp>
      <p:sp>
        <p:nvSpPr>
          <p:cNvPr id="63501" name="Shape 202"/>
          <p:cNvSpPr>
            <a:spLocks noChangeArrowheads="1"/>
          </p:cNvSpPr>
          <p:nvPr/>
        </p:nvSpPr>
        <p:spPr bwMode="auto">
          <a:xfrm>
            <a:off x="6705600" y="5410200"/>
            <a:ext cx="1828800" cy="685800"/>
          </a:xfrm>
          <a:prstGeom prst="roundRect">
            <a:avLst>
              <a:gd name="adj" fmla="val 16667"/>
            </a:avLst>
          </a:prstGeom>
          <a:solidFill>
            <a:schemeClr val="bg1"/>
          </a:solidFill>
          <a:ln w="25400">
            <a:solidFill>
              <a:srgbClr val="F47B2A"/>
            </a:solidFill>
            <a:round/>
            <a:headEnd/>
            <a:tailEnd/>
          </a:ln>
        </p:spPr>
        <p:txBody>
          <a:bodyPr lIns="91425" tIns="45700" rIns="91425" bIns="45700" anchor="ctr"/>
          <a:lstStyle/>
          <a:p>
            <a:pPr algn="ctr">
              <a:lnSpc>
                <a:spcPct val="90000"/>
              </a:lnSpc>
              <a:buSzPct val="25000"/>
            </a:pPr>
            <a:r>
              <a:rPr lang="en-US">
                <a:solidFill>
                  <a:srgbClr val="000000"/>
                </a:solidFill>
                <a:cs typeface="Calibri" charset="0"/>
                <a:sym typeface="Calibri" charset="0"/>
              </a:rPr>
              <a:t>Teaching Materials Binder</a:t>
            </a:r>
          </a:p>
        </p:txBody>
      </p:sp>
      <p:cxnSp>
        <p:nvCxnSpPr>
          <p:cNvPr id="63502" name="Shape 203"/>
          <p:cNvCxnSpPr>
            <a:cxnSpLocks noChangeShapeType="1"/>
          </p:cNvCxnSpPr>
          <p:nvPr/>
        </p:nvCxnSpPr>
        <p:spPr bwMode="auto">
          <a:xfrm>
            <a:off x="8077200" y="2286000"/>
            <a:ext cx="0" cy="1219200"/>
          </a:xfrm>
          <a:prstGeom prst="straightConnector1">
            <a:avLst/>
          </a:prstGeom>
          <a:noFill/>
          <a:ln w="28575">
            <a:solidFill>
              <a:srgbClr val="F47B2A"/>
            </a:solidFill>
            <a:round/>
            <a:headEnd/>
            <a:tailEnd/>
          </a:ln>
          <a:extLst>
            <a:ext uri="{909E8E84-426E-40dd-AFC4-6F175D3DCCD1}">
              <a14:hiddenFill xmlns:a14="http://schemas.microsoft.com/office/drawing/2010/main">
                <a:noFill/>
              </a14:hiddenFill>
            </a:ext>
          </a:extLst>
        </p:spPr>
      </p:cxnSp>
      <p:sp>
        <p:nvSpPr>
          <p:cNvPr id="63503" name="Shape 204"/>
          <p:cNvSpPr>
            <a:spLocks noChangeArrowheads="1"/>
          </p:cNvSpPr>
          <p:nvPr/>
        </p:nvSpPr>
        <p:spPr bwMode="auto">
          <a:xfrm>
            <a:off x="4800600" y="5638800"/>
            <a:ext cx="990600" cy="381000"/>
          </a:xfrm>
          <a:prstGeom prst="roundRect">
            <a:avLst>
              <a:gd name="adj" fmla="val 16667"/>
            </a:avLst>
          </a:prstGeom>
          <a:solidFill>
            <a:schemeClr val="bg1"/>
          </a:solidFill>
          <a:ln w="25400">
            <a:solidFill>
              <a:srgbClr val="F47B2A"/>
            </a:solidFill>
            <a:round/>
            <a:headEnd/>
            <a:tailEnd/>
          </a:ln>
        </p:spPr>
        <p:txBody>
          <a:bodyPr lIns="0" tIns="18275" rIns="0" bIns="0"/>
          <a:lstStyle/>
          <a:p>
            <a:pPr algn="ctr">
              <a:buSzPct val="25000"/>
            </a:pPr>
            <a:r>
              <a:rPr lang="en-US">
                <a:solidFill>
                  <a:srgbClr val="000000"/>
                </a:solidFill>
                <a:cs typeface="Calibri" charset="0"/>
                <a:sym typeface="Calibri" charset="0"/>
              </a:rPr>
              <a:t>Song CD</a:t>
            </a:r>
          </a:p>
        </p:txBody>
      </p:sp>
      <p:sp>
        <p:nvSpPr>
          <p:cNvPr id="63504" name="Shape 205"/>
          <p:cNvSpPr>
            <a:spLocks noChangeArrowheads="1"/>
          </p:cNvSpPr>
          <p:nvPr/>
        </p:nvSpPr>
        <p:spPr bwMode="auto">
          <a:xfrm>
            <a:off x="5410200" y="4800600"/>
            <a:ext cx="685800" cy="381000"/>
          </a:xfrm>
          <a:prstGeom prst="roundRect">
            <a:avLst>
              <a:gd name="adj" fmla="val 16667"/>
            </a:avLst>
          </a:prstGeom>
          <a:solidFill>
            <a:schemeClr val="bg1"/>
          </a:solidFill>
          <a:ln w="25400">
            <a:solidFill>
              <a:srgbClr val="F47B2A"/>
            </a:solidFill>
            <a:round/>
            <a:headEnd/>
            <a:tailEnd/>
          </a:ln>
        </p:spPr>
        <p:txBody>
          <a:bodyPr lIns="0" tIns="18275" rIns="0" bIns="0"/>
          <a:lstStyle/>
          <a:p>
            <a:pPr algn="ctr">
              <a:buSzPct val="25000"/>
            </a:pPr>
            <a:r>
              <a:rPr lang="en-US">
                <a:solidFill>
                  <a:srgbClr val="000000"/>
                </a:solidFill>
                <a:cs typeface="Calibri" charset="0"/>
                <a:sym typeface="Calibri" charset="0"/>
              </a:rPr>
              <a:t>DVD</a:t>
            </a:r>
          </a:p>
        </p:txBody>
      </p:sp>
      <p:cxnSp>
        <p:nvCxnSpPr>
          <p:cNvPr id="63505" name="Shape 206"/>
          <p:cNvCxnSpPr>
            <a:cxnSpLocks noChangeShapeType="1"/>
            <a:endCxn id="63504" idx="3"/>
          </p:cNvCxnSpPr>
          <p:nvPr/>
        </p:nvCxnSpPr>
        <p:spPr bwMode="auto">
          <a:xfrm flipH="1">
            <a:off x="6096000" y="4648200"/>
            <a:ext cx="228600" cy="342900"/>
          </a:xfrm>
          <a:prstGeom prst="straightConnector1">
            <a:avLst/>
          </a:prstGeom>
          <a:noFill/>
          <a:ln w="28575">
            <a:solidFill>
              <a:srgbClr val="F47B2A"/>
            </a:solidFill>
            <a:round/>
            <a:headEnd/>
            <a:tailEnd/>
          </a:ln>
          <a:extLst>
            <a:ext uri="{909E8E84-426E-40dd-AFC4-6F175D3DCCD1}">
              <a14:hiddenFill xmlns:a14="http://schemas.microsoft.com/office/drawing/2010/main">
                <a:noFill/>
              </a14:hiddenFill>
            </a:ext>
          </a:extLst>
        </p:spPr>
      </p:cxnSp>
      <p:sp>
        <p:nvSpPr>
          <p:cNvPr id="63506" name="Shape 207"/>
          <p:cNvSpPr>
            <a:spLocks noChangeArrowheads="1"/>
          </p:cNvSpPr>
          <p:nvPr/>
        </p:nvSpPr>
        <p:spPr bwMode="auto">
          <a:xfrm>
            <a:off x="7162800" y="1371600"/>
            <a:ext cx="1828800" cy="1066800"/>
          </a:xfrm>
          <a:prstGeom prst="roundRect">
            <a:avLst>
              <a:gd name="adj" fmla="val 16667"/>
            </a:avLst>
          </a:prstGeom>
          <a:solidFill>
            <a:schemeClr val="bg1"/>
          </a:solidFill>
          <a:ln w="25400">
            <a:solidFill>
              <a:srgbClr val="F47B2A"/>
            </a:solidFill>
            <a:round/>
            <a:headEnd/>
            <a:tailEnd/>
          </a:ln>
        </p:spPr>
        <p:txBody>
          <a:bodyPr lIns="91425" tIns="45700" rIns="91425" bIns="45700" anchor="ctr"/>
          <a:lstStyle/>
          <a:p>
            <a:pPr algn="ctr">
              <a:lnSpc>
                <a:spcPct val="90000"/>
              </a:lnSpc>
              <a:buSzPct val="25000"/>
            </a:pPr>
            <a:r>
              <a:rPr lang="en-US">
                <a:solidFill>
                  <a:srgbClr val="000000"/>
                </a:solidFill>
                <a:cs typeface="Calibri" charset="0"/>
                <a:sym typeface="Calibri" charset="0"/>
              </a:rPr>
              <a:t>Listening Rules and Skills for Learning Cards</a:t>
            </a:r>
          </a:p>
        </p:txBody>
      </p:sp>
      <p:pic>
        <p:nvPicPr>
          <p:cNvPr id="63507" name="Shape 208"/>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505200"/>
            <a:ext cx="3563938"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8" name="Shape 209"/>
          <p:cNvSpPr>
            <a:spLocks noChangeArrowheads="1"/>
          </p:cNvSpPr>
          <p:nvPr/>
        </p:nvSpPr>
        <p:spPr bwMode="auto">
          <a:xfrm>
            <a:off x="1219200" y="5638800"/>
            <a:ext cx="1295400" cy="609600"/>
          </a:xfrm>
          <a:prstGeom prst="roundRect">
            <a:avLst>
              <a:gd name="adj" fmla="val 16667"/>
            </a:avLst>
          </a:prstGeom>
          <a:solidFill>
            <a:schemeClr val="bg1"/>
          </a:solidFill>
          <a:ln w="25400">
            <a:solidFill>
              <a:srgbClr val="F47B2A"/>
            </a:solidFill>
            <a:round/>
            <a:headEnd/>
            <a:tailEnd/>
          </a:ln>
        </p:spPr>
        <p:txBody>
          <a:bodyPr lIns="0" tIns="0" rIns="0" bIns="0" anchor="ctr"/>
          <a:lstStyle/>
          <a:p>
            <a:pPr algn="ctr">
              <a:lnSpc>
                <a:spcPct val="90000"/>
              </a:lnSpc>
              <a:buSzPct val="25000"/>
            </a:pPr>
            <a:r>
              <a:rPr lang="en-US">
                <a:solidFill>
                  <a:srgbClr val="000000"/>
                </a:solidFill>
                <a:cs typeface="Calibri" charset="0"/>
                <a:sym typeface="Calibri" charset="0"/>
              </a:rPr>
              <a:t>Online Resources</a:t>
            </a:r>
          </a:p>
        </p:txBody>
      </p:sp>
      <p:sp>
        <p:nvSpPr>
          <p:cNvPr id="63509" name="Title 1"/>
          <p:cNvSpPr txBox="1">
            <a:spLocks/>
          </p:cNvSpPr>
          <p:nvPr/>
        </p:nvSpPr>
        <p:spPr bwMode="auto">
          <a:xfrm>
            <a:off x="457200" y="33338"/>
            <a:ext cx="8229600" cy="1143000"/>
          </a:xfrm>
          <a:prstGeom prst="rect">
            <a:avLst/>
          </a:prstGeom>
          <a:solidFill>
            <a:srgbClr val="5D81FF"/>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sz="4400" dirty="0"/>
              <a:t>SEBL Best Practices Across </a:t>
            </a:r>
            <a:r>
              <a:rPr lang="en-US" sz="4400" dirty="0" smtClean="0"/>
              <a:t>Tiers</a:t>
            </a:r>
            <a:endParaRPr lang="en-US" sz="4400" dirty="0"/>
          </a:p>
        </p:txBody>
      </p:sp>
      <p:sp>
        <p:nvSpPr>
          <p:cNvPr id="2" name="Slide Number Placeholder 1"/>
          <p:cNvSpPr>
            <a:spLocks noGrp="1"/>
          </p:cNvSpPr>
          <p:nvPr>
            <p:ph type="sldNum" sz="quarter" idx="12"/>
          </p:nvPr>
        </p:nvSpPr>
        <p:spPr/>
        <p:txBody>
          <a:bodyPr/>
          <a:lstStyle/>
          <a:p>
            <a:pPr>
              <a:defRPr/>
            </a:pPr>
            <a:fld id="{9D812885-70C5-E841-8BDE-B6BECC2213D2}" type="slidenum">
              <a:rPr lang="en-US" smtClean="0"/>
              <a:pPr>
                <a:defRPr/>
              </a:pPr>
              <a:t>26</a:t>
            </a:fld>
            <a:endParaRPr lang="en-US"/>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r>
              <a:rPr lang="en-US" dirty="0">
                <a:latin typeface="Calibri" charset="0"/>
                <a:ea typeface="ＭＳ Ｐゴシック" charset="0"/>
                <a:cs typeface="ＭＳ Ｐゴシック" charset="0"/>
              </a:rPr>
              <a:t>SEBL Best </a:t>
            </a:r>
            <a:r>
              <a:rPr lang="en-US" dirty="0" smtClean="0">
                <a:latin typeface="Calibri" charset="0"/>
                <a:ea typeface="ＭＳ Ｐゴシック" charset="0"/>
                <a:cs typeface="ＭＳ Ｐゴシック" charset="0"/>
              </a:rPr>
              <a:t>Practices</a:t>
            </a:r>
            <a:endParaRPr lang="en-US" dirty="0">
              <a:latin typeface="Calibri" charset="0"/>
              <a:ea typeface="ＭＳ Ｐゴシック" charset="0"/>
              <a:cs typeface="ＭＳ Ｐゴシック" charset="0"/>
            </a:endParaRPr>
          </a:p>
        </p:txBody>
      </p:sp>
      <p:sp>
        <p:nvSpPr>
          <p:cNvPr id="65538" name="Content Placeholder 2"/>
          <p:cNvSpPr>
            <a:spLocks noGrp="1"/>
          </p:cNvSpPr>
          <p:nvPr>
            <p:ph idx="1"/>
          </p:nvPr>
        </p:nvSpPr>
        <p:spPr>
          <a:xfrm>
            <a:off x="5157788" y="1787525"/>
            <a:ext cx="3529012" cy="4259263"/>
          </a:xfrm>
        </p:spPr>
        <p:txBody>
          <a:bodyPr/>
          <a:lstStyle/>
          <a:p>
            <a:pPr marL="0" indent="0">
              <a:buFont typeface="Arial" charset="0"/>
              <a:buNone/>
            </a:pPr>
            <a:endParaRPr lang="en-US" dirty="0">
              <a:latin typeface="Calibri" charset="0"/>
              <a:ea typeface="ＭＳ Ｐゴシック" charset="0"/>
              <a:cs typeface="ＭＳ Ｐゴシック" charset="0"/>
            </a:endParaRPr>
          </a:p>
          <a:p>
            <a:pPr marL="0" indent="0">
              <a:buFont typeface="Arial" charset="0"/>
              <a:buNone/>
            </a:pPr>
            <a:r>
              <a:rPr lang="en-US" dirty="0">
                <a:latin typeface="Calibri" charset="0"/>
                <a:ea typeface="ＭＳ Ｐゴシック" charset="0"/>
                <a:cs typeface="ＭＳ Ｐゴシック" charset="0"/>
                <a:hlinkClick r:id="rId2"/>
              </a:rPr>
              <a:t>http://www.5pointscale.com/</a:t>
            </a:r>
            <a:endParaRPr lang="en-US" dirty="0">
              <a:latin typeface="Calibri" charset="0"/>
              <a:ea typeface="ＭＳ Ｐゴシック" charset="0"/>
              <a:cs typeface="ＭＳ Ｐゴシック" charset="0"/>
            </a:endParaRPr>
          </a:p>
          <a:p>
            <a:pPr marL="0" indent="0">
              <a:buFont typeface="Arial" charset="0"/>
              <a:buNone/>
            </a:pPr>
            <a:endParaRPr lang="en-US" dirty="0">
              <a:latin typeface="Calibri" charset="0"/>
              <a:ea typeface="ＭＳ Ｐゴシック" charset="0"/>
              <a:cs typeface="ＭＳ Ｐゴシック" charset="0"/>
            </a:endParaRPr>
          </a:p>
        </p:txBody>
      </p:sp>
      <p:pic>
        <p:nvPicPr>
          <p:cNvPr id="6553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88" y="1533525"/>
            <a:ext cx="4892675"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9D812885-70C5-E841-8BDE-B6BECC2213D2}" type="slidenum">
              <a:rPr lang="en-US" smtClean="0"/>
              <a:pPr>
                <a:defRPr/>
              </a:pPr>
              <a:t>27</a:t>
            </a:fld>
            <a:endParaRPr lang="en-US"/>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r>
              <a:rPr lang="en-US" dirty="0">
                <a:latin typeface="Calibri" charset="0"/>
                <a:ea typeface="ＭＳ Ｐゴシック" charset="0"/>
                <a:cs typeface="ＭＳ Ｐゴシック" charset="0"/>
              </a:rPr>
              <a:t>SBEL Best </a:t>
            </a:r>
            <a:r>
              <a:rPr lang="en-US" dirty="0" smtClean="0">
                <a:latin typeface="Calibri" charset="0"/>
                <a:ea typeface="ＭＳ Ｐゴシック" charset="0"/>
                <a:cs typeface="ＭＳ Ｐゴシック" charset="0"/>
              </a:rPr>
              <a:t>Practices</a:t>
            </a:r>
            <a:endParaRPr lang="en-US" dirty="0">
              <a:latin typeface="Calibri" charset="0"/>
              <a:ea typeface="ＭＳ Ｐゴシック" charset="0"/>
              <a:cs typeface="ＭＳ Ｐゴシック" charset="0"/>
            </a:endParaRPr>
          </a:p>
        </p:txBody>
      </p:sp>
      <p:sp>
        <p:nvSpPr>
          <p:cNvPr id="66562" name="TextBox 1"/>
          <p:cNvSpPr txBox="1">
            <a:spLocks noChangeArrowheads="1"/>
          </p:cNvSpPr>
          <p:nvPr/>
        </p:nvSpPr>
        <p:spPr bwMode="auto">
          <a:xfrm>
            <a:off x="4749800" y="1536700"/>
            <a:ext cx="4217988"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dirty="0"/>
              <a:t>“The Zones is a systematic, cognitive behavior approach used to teach self-regulation by categorizing all the different ways we feel and states of alertness we experience into four concrete zones.  The Zones curriculum provides strategies to teach students to become more aware of, and independent in controlling their emotions and impulses, managing their sensory needs, and improving their ability to problem solve conflicts.” </a:t>
            </a:r>
          </a:p>
          <a:p>
            <a:pPr eaLnBrk="1" hangingPunct="1"/>
            <a:endParaRPr lang="en-US" dirty="0">
              <a:hlinkClick r:id="rId2"/>
            </a:endParaRPr>
          </a:p>
          <a:p>
            <a:pPr eaLnBrk="1" hangingPunct="1"/>
            <a:r>
              <a:rPr lang="en-US" sz="2000" dirty="0">
                <a:hlinkClick r:id="rId2"/>
              </a:rPr>
              <a:t>http://www.zonesofregulation.com/</a:t>
            </a:r>
            <a:endParaRPr lang="en-US" sz="2000" dirty="0"/>
          </a:p>
          <a:p>
            <a:pPr eaLnBrk="1" hangingPunct="1"/>
            <a:endParaRPr lang="en-US" dirty="0"/>
          </a:p>
        </p:txBody>
      </p:sp>
      <p:pic>
        <p:nvPicPr>
          <p:cNvPr id="6656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88" y="1417638"/>
            <a:ext cx="4468812"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9D812885-70C5-E841-8BDE-B6BECC2213D2}" type="slidenum">
              <a:rPr lang="en-US" smtClean="0"/>
              <a:pPr>
                <a:defRPr/>
              </a:pPr>
              <a:t>28</a:t>
            </a:fld>
            <a:endParaRPr lang="en-US"/>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p:txBody>
          <a:bodyPr/>
          <a:lstStyle/>
          <a:p>
            <a:pPr eaLnBrk="1" hangingPunct="1"/>
            <a:r>
              <a:rPr lang="en-US" sz="4000">
                <a:latin typeface="Calibri" charset="0"/>
                <a:ea typeface="ＭＳ Ｐゴシック" charset="0"/>
                <a:cs typeface="ＭＳ Ｐゴシック" charset="0"/>
              </a:rPr>
              <a:t>Social Skills</a:t>
            </a:r>
            <a:r>
              <a:rPr lang="en-US" sz="4000" u="sng">
                <a:latin typeface="Calibri" charset="0"/>
                <a:ea typeface="ＭＳ Ｐゴシック" charset="0"/>
                <a:cs typeface="ＭＳ Ｐゴシック" charset="0"/>
              </a:rPr>
              <a:t> Instruction </a:t>
            </a:r>
            <a:r>
              <a:rPr lang="en-US" sz="4000">
                <a:latin typeface="Calibri" charset="0"/>
                <a:ea typeface="ＭＳ Ｐゴシック" charset="0"/>
                <a:cs typeface="ＭＳ Ｐゴシック" charset="0"/>
              </a:rPr>
              <a:t>at the </a:t>
            </a:r>
            <a:br>
              <a:rPr lang="en-US" sz="4000">
                <a:latin typeface="Calibri" charset="0"/>
                <a:ea typeface="ＭＳ Ｐゴシック" charset="0"/>
                <a:cs typeface="ＭＳ Ｐゴシック" charset="0"/>
              </a:rPr>
            </a:br>
            <a:r>
              <a:rPr lang="en-US" sz="4000">
                <a:solidFill>
                  <a:srgbClr val="FFFF00"/>
                </a:solidFill>
                <a:latin typeface="Calibri" charset="0"/>
                <a:ea typeface="ＭＳ Ｐゴシック" charset="0"/>
                <a:cs typeface="ＭＳ Ｐゴシック" charset="0"/>
              </a:rPr>
              <a:t>Targeted Level</a:t>
            </a:r>
          </a:p>
        </p:txBody>
      </p:sp>
      <p:sp>
        <p:nvSpPr>
          <p:cNvPr id="74754" name="Content Placeholder 2"/>
          <p:cNvSpPr>
            <a:spLocks noGrp="1"/>
          </p:cNvSpPr>
          <p:nvPr>
            <p:ph idx="1"/>
          </p:nvPr>
        </p:nvSpPr>
        <p:spPr/>
        <p:txBody>
          <a:bodyPr/>
          <a:lstStyle/>
          <a:p>
            <a:pPr eaLnBrk="1" hangingPunct="1">
              <a:lnSpc>
                <a:spcPct val="90000"/>
              </a:lnSpc>
            </a:pPr>
            <a:r>
              <a:rPr lang="en-US" sz="2700">
                <a:latin typeface="Calibri" charset="0"/>
                <a:ea typeface="ＭＳ Ｐゴシック" charset="0"/>
                <a:cs typeface="ＭＳ Ｐゴシック" charset="0"/>
              </a:rPr>
              <a:t>Pre-corrections, prompts and acknowledgments linked to universal social skill instruction with greater frequency</a:t>
            </a:r>
          </a:p>
          <a:p>
            <a:pPr eaLnBrk="1" hangingPunct="1">
              <a:lnSpc>
                <a:spcPct val="90000"/>
              </a:lnSpc>
            </a:pPr>
            <a:endParaRPr lang="en-US" sz="800">
              <a:latin typeface="Calibri" charset="0"/>
              <a:ea typeface="ＭＳ Ｐゴシック" charset="0"/>
              <a:cs typeface="ＭＳ Ｐゴシック" charset="0"/>
            </a:endParaRPr>
          </a:p>
          <a:p>
            <a:pPr eaLnBrk="1" hangingPunct="1">
              <a:lnSpc>
                <a:spcPct val="90000"/>
              </a:lnSpc>
            </a:pPr>
            <a:r>
              <a:rPr lang="en-US" sz="2700">
                <a:latin typeface="Calibri" charset="0"/>
                <a:ea typeface="ＭＳ Ｐゴシック" charset="0"/>
                <a:cs typeface="ＭＳ Ｐゴシック" charset="0"/>
              </a:rPr>
              <a:t>Linked to a school’s check in/check out strategies</a:t>
            </a:r>
          </a:p>
          <a:p>
            <a:pPr eaLnBrk="1" hangingPunct="1">
              <a:lnSpc>
                <a:spcPct val="90000"/>
              </a:lnSpc>
            </a:pPr>
            <a:endParaRPr lang="en-US" sz="800">
              <a:latin typeface="Calibri" charset="0"/>
              <a:ea typeface="ＭＳ Ｐゴシック" charset="0"/>
              <a:cs typeface="ＭＳ Ｐゴシック" charset="0"/>
            </a:endParaRPr>
          </a:p>
          <a:p>
            <a:pPr eaLnBrk="1" hangingPunct="1">
              <a:lnSpc>
                <a:spcPct val="90000"/>
              </a:lnSpc>
            </a:pPr>
            <a:r>
              <a:rPr lang="en-US" sz="2700">
                <a:latin typeface="Calibri" charset="0"/>
                <a:ea typeface="ＭＳ Ｐゴシック" charset="0"/>
                <a:cs typeface="ＭＳ Ｐゴシック" charset="0"/>
              </a:rPr>
              <a:t>Social skills group pre-teach skills introduced in the universal curriculum and provides extra opportunities for practice and feedback</a:t>
            </a:r>
          </a:p>
          <a:p>
            <a:pPr eaLnBrk="1" hangingPunct="1">
              <a:lnSpc>
                <a:spcPct val="90000"/>
              </a:lnSpc>
            </a:pPr>
            <a:endParaRPr lang="en-US" sz="800">
              <a:latin typeface="Calibri" charset="0"/>
              <a:ea typeface="ＭＳ Ｐゴシック" charset="0"/>
              <a:cs typeface="ＭＳ Ｐゴシック" charset="0"/>
            </a:endParaRPr>
          </a:p>
          <a:p>
            <a:pPr eaLnBrk="1" hangingPunct="1">
              <a:lnSpc>
                <a:spcPct val="90000"/>
              </a:lnSpc>
            </a:pPr>
            <a:r>
              <a:rPr lang="en-US" sz="2700">
                <a:latin typeface="Calibri" charset="0"/>
                <a:ea typeface="ＭＳ Ｐゴシック" charset="0"/>
                <a:cs typeface="ＭＳ Ｐゴシック" charset="0"/>
              </a:rPr>
              <a:t>Targeted lessons presented as game-based instruction can ameliorate behavior challenges in the small group</a:t>
            </a:r>
          </a:p>
          <a:p>
            <a:pPr eaLnBrk="1" hangingPunct="1">
              <a:lnSpc>
                <a:spcPct val="90000"/>
              </a:lnSpc>
            </a:pPr>
            <a:endParaRPr lang="en-US" sz="2700">
              <a:latin typeface="Calibri" charset="0"/>
              <a:ea typeface="ＭＳ Ｐゴシック" charset="0"/>
              <a:cs typeface="ＭＳ Ｐゴシック" charset="0"/>
            </a:endParaRPr>
          </a:p>
        </p:txBody>
      </p:sp>
      <p:sp>
        <p:nvSpPr>
          <p:cNvPr id="2" name="Slide Number Placeholder 1"/>
          <p:cNvSpPr>
            <a:spLocks noGrp="1"/>
          </p:cNvSpPr>
          <p:nvPr>
            <p:ph type="sldNum" sz="quarter" idx="12"/>
          </p:nvPr>
        </p:nvSpPr>
        <p:spPr/>
        <p:txBody>
          <a:bodyPr/>
          <a:lstStyle/>
          <a:p>
            <a:pPr>
              <a:defRPr/>
            </a:pPr>
            <a:fld id="{9D812885-70C5-E841-8BDE-B6BECC2213D2}" type="slidenum">
              <a:rPr lang="en-US" smtClean="0"/>
              <a:pPr>
                <a:defRPr/>
              </a:pPr>
              <a:t>29</a:t>
            </a:fld>
            <a:endParaRPr lang="en-US"/>
          </a:p>
        </p:txBody>
      </p:sp>
    </p:spTree>
    <p:extLst>
      <p:ext uri="{BB962C8B-B14F-4D97-AF65-F5344CB8AC3E}">
        <p14:creationId xmlns:p14="http://schemas.microsoft.com/office/powerpoint/2010/main" val="114502148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r>
              <a:rPr lang="en-US">
                <a:latin typeface="Calibri" charset="0"/>
                <a:ea typeface="ＭＳ Ｐゴシック" charset="0"/>
                <a:cs typeface="ＭＳ Ｐゴシック" charset="0"/>
              </a:rPr>
              <a:t>Agenda</a:t>
            </a:r>
          </a:p>
        </p:txBody>
      </p:sp>
      <p:sp>
        <p:nvSpPr>
          <p:cNvPr id="31746" name="Content Placeholder 2"/>
          <p:cNvSpPr>
            <a:spLocks noGrp="1"/>
          </p:cNvSpPr>
          <p:nvPr>
            <p:ph idx="1"/>
          </p:nvPr>
        </p:nvSpPr>
        <p:spPr>
          <a:xfrm>
            <a:off x="457200" y="1417638"/>
            <a:ext cx="8229600" cy="4629150"/>
          </a:xfrm>
        </p:spPr>
        <p:txBody>
          <a:bodyPr/>
          <a:lstStyle/>
          <a:p>
            <a:r>
              <a:rPr lang="en-US" dirty="0">
                <a:latin typeface="Calibri" charset="0"/>
                <a:ea typeface="ＭＳ Ｐゴシック" charset="0"/>
                <a:cs typeface="ＭＳ Ｐゴシック" charset="0"/>
              </a:rPr>
              <a:t>Why Coordinators as Coaches?</a:t>
            </a:r>
          </a:p>
          <a:p>
            <a:r>
              <a:rPr lang="en-US" dirty="0">
                <a:latin typeface="Calibri" charset="0"/>
                <a:ea typeface="ＭＳ Ｐゴシック" charset="0"/>
                <a:cs typeface="ＭＳ Ｐゴシック" charset="0"/>
              </a:rPr>
              <a:t>What you told us!</a:t>
            </a:r>
          </a:p>
          <a:p>
            <a:r>
              <a:rPr lang="en-US" dirty="0">
                <a:latin typeface="Calibri" charset="0"/>
                <a:ea typeface="ＭＳ Ｐゴシック" charset="0"/>
                <a:cs typeface="ＭＳ Ｐゴシック" charset="0"/>
              </a:rPr>
              <a:t>Topic: Social/Emotional/Behavioral Learning Across the Tiers</a:t>
            </a:r>
          </a:p>
          <a:p>
            <a:r>
              <a:rPr lang="en-US" dirty="0">
                <a:latin typeface="Calibri" charset="0"/>
                <a:ea typeface="ＭＳ Ｐゴシック" charset="0"/>
                <a:cs typeface="ＭＳ Ｐゴシック" charset="0"/>
              </a:rPr>
              <a:t>Annual Report Review and SY 16 Goals</a:t>
            </a:r>
          </a:p>
          <a:p>
            <a:pPr lvl="1"/>
            <a:r>
              <a:rPr lang="en-US" dirty="0">
                <a:latin typeface="Calibri" charset="0"/>
                <a:ea typeface="ＭＳ Ｐゴシック" charset="0"/>
                <a:cs typeface="ＭＳ Ｐゴシック" charset="0"/>
              </a:rPr>
              <a:t>Fidelity &amp; Impact </a:t>
            </a:r>
          </a:p>
          <a:p>
            <a:r>
              <a:rPr lang="en-US" dirty="0" smtClean="0">
                <a:latin typeface="Calibri" charset="0"/>
                <a:ea typeface="ＭＳ Ｐゴシック" charset="0"/>
                <a:cs typeface="ＭＳ Ｐゴシック" charset="0"/>
              </a:rPr>
              <a:t>VTPBiS </a:t>
            </a:r>
            <a:r>
              <a:rPr lang="en-US" dirty="0">
                <a:latin typeface="Calibri" charset="0"/>
                <a:ea typeface="ＭＳ Ｐゴシック" charset="0"/>
                <a:cs typeface="ＭＳ Ｐゴシック" charset="0"/>
              </a:rPr>
              <a:t>Updates </a:t>
            </a:r>
            <a:endParaRPr lang="en-US" dirty="0" smtClean="0">
              <a:latin typeface="Calibri" charset="0"/>
              <a:ea typeface="ＭＳ Ｐゴシック" charset="0"/>
              <a:cs typeface="ＭＳ Ｐゴシック" charset="0"/>
            </a:endParaRPr>
          </a:p>
          <a:p>
            <a:r>
              <a:rPr lang="en-US" dirty="0" smtClean="0">
                <a:latin typeface="Calibri" charset="0"/>
                <a:ea typeface="ＭＳ Ｐゴシック" charset="0"/>
                <a:cs typeface="ＭＳ Ｐゴシック" charset="0"/>
              </a:rPr>
              <a:t>What else?</a:t>
            </a:r>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p:txBody>
      </p:sp>
      <p:sp>
        <p:nvSpPr>
          <p:cNvPr id="2" name="Slide Number Placeholder 1"/>
          <p:cNvSpPr>
            <a:spLocks noGrp="1"/>
          </p:cNvSpPr>
          <p:nvPr>
            <p:ph type="sldNum" sz="quarter" idx="12"/>
          </p:nvPr>
        </p:nvSpPr>
        <p:spPr/>
        <p:txBody>
          <a:bodyPr/>
          <a:lstStyle/>
          <a:p>
            <a:pPr>
              <a:defRPr/>
            </a:pPr>
            <a:fld id="{9D812885-70C5-E841-8BDE-B6BECC2213D2}" type="slidenum">
              <a:rPr lang="en-US" smtClean="0"/>
              <a:pPr>
                <a:defRPr/>
              </a:pPr>
              <a:t>3</a:t>
            </a:fld>
            <a:endParaRPr lang="en-US"/>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a:xfrm>
            <a:off x="457200" y="274638"/>
            <a:ext cx="8229600" cy="1477962"/>
          </a:xfrm>
        </p:spPr>
        <p:txBody>
          <a:bodyPr/>
          <a:lstStyle/>
          <a:p>
            <a:r>
              <a:rPr lang="en-US" dirty="0">
                <a:latin typeface="Calibri" charset="0"/>
                <a:ea typeface="ＭＳ Ｐゴシック" charset="0"/>
                <a:cs typeface="ＭＳ Ｐゴシック" charset="0"/>
              </a:rPr>
              <a:t>SEBL at the Targeted/Intensive Level!</a:t>
            </a:r>
          </a:p>
        </p:txBody>
      </p:sp>
      <p:sp>
        <p:nvSpPr>
          <p:cNvPr id="4" name="Content Placeholder 4"/>
          <p:cNvSpPr txBox="1">
            <a:spLocks/>
          </p:cNvSpPr>
          <p:nvPr/>
        </p:nvSpPr>
        <p:spPr bwMode="auto">
          <a:xfrm>
            <a:off x="188133" y="1752600"/>
            <a:ext cx="8810850" cy="4707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defRPr/>
            </a:pPr>
            <a:r>
              <a:rPr lang="en-US" sz="3600" dirty="0" smtClean="0"/>
              <a:t>Your </a:t>
            </a:r>
            <a:r>
              <a:rPr lang="en-US" sz="3600" b="1" u="sng" dirty="0" smtClean="0"/>
              <a:t>role as coach </a:t>
            </a:r>
            <a:r>
              <a:rPr lang="en-US" sz="3600" dirty="0" smtClean="0"/>
              <a:t>at the: </a:t>
            </a:r>
          </a:p>
          <a:p>
            <a:pPr marL="0" indent="0" algn="ctr">
              <a:buFont typeface="Arial" charset="0"/>
              <a:buNone/>
              <a:defRPr/>
            </a:pPr>
            <a:r>
              <a:rPr lang="en-US" sz="3600" dirty="0" smtClean="0"/>
              <a:t>Targeted/Intensive Level -</a:t>
            </a:r>
          </a:p>
          <a:p>
            <a:pPr>
              <a:defRPr/>
            </a:pPr>
            <a:r>
              <a:rPr lang="en-US" sz="2600" dirty="0" smtClean="0"/>
              <a:t>Establish Targeted Team or have Targeted conversations.</a:t>
            </a:r>
          </a:p>
          <a:p>
            <a:pPr>
              <a:defRPr/>
            </a:pPr>
            <a:r>
              <a:rPr lang="en-US" sz="2600" dirty="0" smtClean="0"/>
              <a:t>Know evidence-based Tier II practices</a:t>
            </a:r>
          </a:p>
          <a:p>
            <a:pPr>
              <a:defRPr/>
            </a:pPr>
            <a:r>
              <a:rPr lang="en-US" sz="2600" dirty="0" smtClean="0"/>
              <a:t>Share resources and information with Teachers and Tier II Team</a:t>
            </a:r>
          </a:p>
          <a:p>
            <a:pPr>
              <a:defRPr/>
            </a:pPr>
            <a:r>
              <a:rPr lang="en-US" sz="2600" dirty="0"/>
              <a:t>Understand FBA/BSP process</a:t>
            </a:r>
          </a:p>
          <a:p>
            <a:pPr>
              <a:defRPr/>
            </a:pPr>
            <a:r>
              <a:rPr lang="en-US" sz="2600" dirty="0"/>
              <a:t>Know community resources available and evidence-based Tier III practices</a:t>
            </a:r>
          </a:p>
          <a:p>
            <a:pPr>
              <a:defRPr/>
            </a:pPr>
            <a:endParaRPr lang="en-US" sz="2600" dirty="0" smtClean="0"/>
          </a:p>
          <a:p>
            <a:pPr>
              <a:defRPr/>
            </a:pPr>
            <a:endParaRPr lang="en-US" sz="2600" dirty="0" smtClean="0"/>
          </a:p>
        </p:txBody>
      </p:sp>
      <p:sp>
        <p:nvSpPr>
          <p:cNvPr id="2" name="Slide Number Placeholder 1"/>
          <p:cNvSpPr>
            <a:spLocks noGrp="1"/>
          </p:cNvSpPr>
          <p:nvPr>
            <p:ph type="sldNum" sz="quarter" idx="12"/>
          </p:nvPr>
        </p:nvSpPr>
        <p:spPr/>
        <p:txBody>
          <a:bodyPr/>
          <a:lstStyle/>
          <a:p>
            <a:pPr>
              <a:defRPr/>
            </a:pPr>
            <a:fld id="{9D812885-70C5-E841-8BDE-B6BECC2213D2}" type="slidenum">
              <a:rPr lang="en-US" smtClean="0"/>
              <a:pPr>
                <a:defRPr/>
              </a:pPr>
              <a:t>30</a:t>
            </a:fld>
            <a:endParaRPr lang="en-US"/>
          </a:p>
        </p:txBody>
      </p:sp>
    </p:spTree>
    <p:extLst>
      <p:ext uri="{BB962C8B-B14F-4D97-AF65-F5344CB8AC3E}">
        <p14:creationId xmlns:p14="http://schemas.microsoft.com/office/powerpoint/2010/main" val="3228862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801" name="Object 2"/>
          <p:cNvGraphicFramePr>
            <a:graphicFrameLocks noChangeAspect="1"/>
          </p:cNvGraphicFramePr>
          <p:nvPr/>
        </p:nvGraphicFramePr>
        <p:xfrm>
          <a:off x="100013" y="1379538"/>
          <a:ext cx="9043987" cy="5395912"/>
        </p:xfrm>
        <a:graphic>
          <a:graphicData uri="http://schemas.openxmlformats.org/presentationml/2006/ole">
            <mc:AlternateContent xmlns:mc="http://schemas.openxmlformats.org/markup-compatibility/2006">
              <mc:Choice xmlns:v="urn:schemas-microsoft-com:vml" Requires="v">
                <p:oleObj spid="_x0000_s154646" name="Document" r:id="rId3" imgW="34946032" imgH="31847619" progId="Word.Document.12">
                  <p:link updateAutomatic="1"/>
                </p:oleObj>
              </mc:Choice>
              <mc:Fallback>
                <p:oleObj name="Document" r:id="rId3" imgW="34946032" imgH="31847619"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3" y="1379538"/>
                        <a:ext cx="9043987" cy="539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6802" name="TextBox 2"/>
          <p:cNvSpPr txBox="1">
            <a:spLocks noChangeArrowheads="1"/>
          </p:cNvSpPr>
          <p:nvPr/>
        </p:nvSpPr>
        <p:spPr bwMode="auto">
          <a:xfrm rot="-2088715">
            <a:off x="3133725" y="2740025"/>
            <a:ext cx="2908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4400" b="1">
                <a:solidFill>
                  <a:srgbClr val="3366FF"/>
                </a:solidFill>
                <a:latin typeface="Arial" charset="0"/>
              </a:rPr>
              <a:t>EXAMPLE</a:t>
            </a:r>
          </a:p>
        </p:txBody>
      </p:sp>
      <p:sp>
        <p:nvSpPr>
          <p:cNvPr id="76803" name="Title 1"/>
          <p:cNvSpPr>
            <a:spLocks noGrp="1"/>
          </p:cNvSpPr>
          <p:nvPr>
            <p:ph type="title"/>
          </p:nvPr>
        </p:nvSpPr>
        <p:spPr>
          <a:xfrm>
            <a:off x="457200" y="112713"/>
            <a:ext cx="8229600" cy="1143000"/>
          </a:xfrm>
        </p:spPr>
        <p:txBody>
          <a:bodyPr/>
          <a:lstStyle/>
          <a:p>
            <a:r>
              <a:rPr lang="en-US">
                <a:latin typeface="Calibri" charset="0"/>
                <a:ea typeface="ＭＳ Ｐゴシック" charset="0"/>
                <a:cs typeface="ＭＳ Ｐゴシック" charset="0"/>
              </a:rPr>
              <a:t>Inventory of Targeted Supports</a:t>
            </a:r>
          </a:p>
        </p:txBody>
      </p:sp>
      <p:sp>
        <p:nvSpPr>
          <p:cNvPr id="2" name="Slide Number Placeholder 1"/>
          <p:cNvSpPr>
            <a:spLocks noGrp="1"/>
          </p:cNvSpPr>
          <p:nvPr>
            <p:ph type="sldNum" sz="quarter" idx="12"/>
          </p:nvPr>
        </p:nvSpPr>
        <p:spPr/>
        <p:txBody>
          <a:bodyPr/>
          <a:lstStyle/>
          <a:p>
            <a:pPr>
              <a:defRPr/>
            </a:pPr>
            <a:fld id="{9D812885-70C5-E841-8BDE-B6BECC2213D2}" type="slidenum">
              <a:rPr lang="en-US" smtClean="0"/>
              <a:pPr>
                <a:defRPr/>
              </a:pPr>
              <a:t>31</a:t>
            </a:fld>
            <a:endParaRPr lang="en-US"/>
          </a:p>
        </p:txBody>
      </p:sp>
    </p:spTree>
    <p:extLst>
      <p:ext uri="{BB962C8B-B14F-4D97-AF65-F5344CB8AC3E}">
        <p14:creationId xmlns:p14="http://schemas.microsoft.com/office/powerpoint/2010/main" val="270099510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457200" y="274638"/>
            <a:ext cx="8229600" cy="1878012"/>
          </a:xfrm>
        </p:spPr>
        <p:txBody>
          <a:bodyPr/>
          <a:lstStyle/>
          <a:p>
            <a:pPr eaLnBrk="1" hangingPunct="1"/>
            <a:r>
              <a:rPr lang="en-US">
                <a:latin typeface="Calibri" charset="0"/>
                <a:ea typeface="ＭＳ Ｐゴシック" charset="0"/>
                <a:cs typeface="ＭＳ Ｐゴシック" charset="0"/>
              </a:rPr>
              <a:t>Social Skills </a:t>
            </a:r>
            <a:r>
              <a:rPr lang="en-US" u="sng">
                <a:latin typeface="Calibri" charset="0"/>
                <a:ea typeface="ＭＳ Ｐゴシック" charset="0"/>
                <a:cs typeface="ＭＳ Ｐゴシック" charset="0"/>
              </a:rPr>
              <a:t>Instruction</a:t>
            </a:r>
            <a:r>
              <a:rPr lang="en-US">
                <a:latin typeface="Calibri" charset="0"/>
                <a:ea typeface="ＭＳ Ｐゴシック" charset="0"/>
                <a:cs typeface="ＭＳ Ｐゴシック" charset="0"/>
              </a:rPr>
              <a:t> at the </a:t>
            </a:r>
            <a:r>
              <a:rPr lang="en-US">
                <a:solidFill>
                  <a:srgbClr val="FF0000"/>
                </a:solidFill>
                <a:latin typeface="Calibri" charset="0"/>
                <a:ea typeface="ＭＳ Ｐゴシック" charset="0"/>
                <a:cs typeface="ＭＳ Ｐゴシック" charset="0"/>
              </a:rPr>
              <a:t>Intensive Level</a:t>
            </a:r>
          </a:p>
        </p:txBody>
      </p:sp>
      <p:sp>
        <p:nvSpPr>
          <p:cNvPr id="47106" name="Content Placeholder 2"/>
          <p:cNvSpPr>
            <a:spLocks noGrp="1"/>
          </p:cNvSpPr>
          <p:nvPr>
            <p:ph idx="1"/>
          </p:nvPr>
        </p:nvSpPr>
        <p:spPr>
          <a:xfrm>
            <a:off x="457200" y="1893888"/>
            <a:ext cx="8229600" cy="4232275"/>
          </a:xfrm>
        </p:spPr>
        <p:txBody>
          <a:bodyPr/>
          <a:lstStyle/>
          <a:p>
            <a:pPr eaLnBrk="1" hangingPunct="1">
              <a:defRPr/>
            </a:pPr>
            <a:endParaRPr lang="en-US" sz="2700" dirty="0" smtClean="0">
              <a:latin typeface="Calibri" charset="0"/>
              <a:ea typeface="ＭＳ Ｐゴシック" charset="0"/>
              <a:cs typeface="ＭＳ Ｐゴシック" charset="0"/>
            </a:endParaRPr>
          </a:p>
          <a:p>
            <a:pPr eaLnBrk="1" hangingPunct="1">
              <a:defRPr/>
            </a:pPr>
            <a:r>
              <a:rPr lang="en-US" sz="2700" dirty="0" smtClean="0">
                <a:latin typeface="Calibri" charset="0"/>
                <a:ea typeface="ＭＳ Ｐゴシック" charset="0"/>
                <a:cs typeface="ＭＳ Ｐゴシック" charset="0"/>
              </a:rPr>
              <a:t>Link </a:t>
            </a:r>
            <a:r>
              <a:rPr lang="en-US" sz="2700" dirty="0">
                <a:latin typeface="Calibri" charset="0"/>
                <a:ea typeface="ＭＳ Ｐゴシック" charset="0"/>
                <a:cs typeface="ＭＳ Ｐゴシック" charset="0"/>
              </a:rPr>
              <a:t>with functional assessment and behavior </a:t>
            </a:r>
            <a:r>
              <a:rPr lang="en-US" sz="2700" dirty="0" smtClean="0">
                <a:latin typeface="Calibri" charset="0"/>
                <a:ea typeface="ＭＳ Ｐゴシック" charset="0"/>
                <a:cs typeface="ＭＳ Ｐゴシック" charset="0"/>
              </a:rPr>
              <a:t>planning</a:t>
            </a:r>
          </a:p>
          <a:p>
            <a:pPr marL="0" indent="0" eaLnBrk="1" hangingPunct="1">
              <a:buFont typeface="Arial" charset="0"/>
              <a:buNone/>
              <a:defRPr/>
            </a:pPr>
            <a:r>
              <a:rPr lang="en-US" sz="800" dirty="0" smtClean="0">
                <a:latin typeface="Calibri" charset="0"/>
                <a:ea typeface="ＭＳ Ｐゴシック" charset="0"/>
                <a:cs typeface="ＭＳ Ｐゴシック" charset="0"/>
              </a:rPr>
              <a:t> </a:t>
            </a:r>
            <a:endParaRPr lang="en-US" sz="800" dirty="0">
              <a:latin typeface="Calibri" charset="0"/>
              <a:ea typeface="ＭＳ Ｐゴシック" charset="0"/>
              <a:cs typeface="ＭＳ Ｐゴシック" charset="0"/>
            </a:endParaRPr>
          </a:p>
          <a:p>
            <a:pPr eaLnBrk="1" hangingPunct="1">
              <a:defRPr/>
            </a:pPr>
            <a:r>
              <a:rPr lang="en-US" sz="2700" dirty="0">
                <a:latin typeface="Calibri" charset="0"/>
                <a:ea typeface="ＭＳ Ｐゴシック" charset="0"/>
                <a:cs typeface="ＭＳ Ｐゴシック" charset="0"/>
              </a:rPr>
              <a:t>Create individualized plans within the context of the Universal (school-wide) social skills instruction. </a:t>
            </a:r>
            <a:endParaRPr lang="en-US" sz="2700" dirty="0" smtClean="0">
              <a:latin typeface="Calibri" charset="0"/>
              <a:ea typeface="ＭＳ Ｐゴシック" charset="0"/>
              <a:cs typeface="ＭＳ Ｐゴシック" charset="0"/>
            </a:endParaRPr>
          </a:p>
          <a:p>
            <a:pPr eaLnBrk="1" hangingPunct="1">
              <a:defRPr/>
            </a:pPr>
            <a:endParaRPr lang="en-US" sz="800" dirty="0">
              <a:latin typeface="Calibri" charset="0"/>
              <a:ea typeface="ＭＳ Ｐゴシック" charset="0"/>
              <a:cs typeface="ＭＳ Ｐゴシック" charset="0"/>
            </a:endParaRPr>
          </a:p>
          <a:p>
            <a:pPr eaLnBrk="1" hangingPunct="1">
              <a:defRPr/>
            </a:pPr>
            <a:r>
              <a:rPr lang="en-US" sz="2700" dirty="0">
                <a:latin typeface="Calibri" charset="0"/>
                <a:ea typeface="ＭＳ Ｐゴシック" charset="0"/>
                <a:cs typeface="ＭＳ Ｐゴシック" charset="0"/>
              </a:rPr>
              <a:t>Integrate what the student does </a:t>
            </a:r>
            <a:r>
              <a:rPr lang="en-US" sz="2700" dirty="0" smtClean="0">
                <a:latin typeface="Calibri" charset="0"/>
                <a:ea typeface="ＭＳ Ｐゴシック" charset="0"/>
                <a:cs typeface="ＭＳ Ｐゴシック" charset="0"/>
              </a:rPr>
              <a:t>well</a:t>
            </a:r>
          </a:p>
          <a:p>
            <a:pPr eaLnBrk="1" hangingPunct="1">
              <a:defRPr/>
            </a:pPr>
            <a:endParaRPr lang="en-US" sz="800" dirty="0">
              <a:latin typeface="Calibri" charset="0"/>
              <a:ea typeface="ＭＳ Ｐゴシック" charset="0"/>
              <a:cs typeface="ＭＳ Ｐゴシック" charset="0"/>
            </a:endParaRPr>
          </a:p>
          <a:p>
            <a:pPr eaLnBrk="1" hangingPunct="1">
              <a:defRPr/>
            </a:pPr>
            <a:r>
              <a:rPr lang="en-US" sz="2700" dirty="0">
                <a:latin typeface="Calibri" charset="0"/>
                <a:ea typeface="ＭＳ Ｐゴシック" charset="0"/>
                <a:cs typeface="ＭＳ Ｐゴシック" charset="0"/>
              </a:rPr>
              <a:t>Evidence of generalization should include  school, home and community </a:t>
            </a:r>
          </a:p>
          <a:p>
            <a:pPr eaLnBrk="1" hangingPunct="1">
              <a:defRPr/>
            </a:pPr>
            <a:endParaRPr lang="en-US" dirty="0">
              <a:latin typeface="Calibri" charset="0"/>
              <a:ea typeface="ＭＳ Ｐゴシック" charset="0"/>
              <a:cs typeface="ＭＳ Ｐゴシック" charset="0"/>
            </a:endParaRPr>
          </a:p>
        </p:txBody>
      </p:sp>
      <p:sp>
        <p:nvSpPr>
          <p:cNvPr id="2" name="Slide Number Placeholder 1"/>
          <p:cNvSpPr>
            <a:spLocks noGrp="1"/>
          </p:cNvSpPr>
          <p:nvPr>
            <p:ph type="sldNum" sz="quarter" idx="12"/>
          </p:nvPr>
        </p:nvSpPr>
        <p:spPr/>
        <p:txBody>
          <a:bodyPr/>
          <a:lstStyle/>
          <a:p>
            <a:pPr>
              <a:defRPr/>
            </a:pPr>
            <a:fld id="{9D812885-70C5-E841-8BDE-B6BECC2213D2}" type="slidenum">
              <a:rPr lang="en-US" smtClean="0"/>
              <a:pPr>
                <a:defRPr/>
              </a:pPr>
              <a:t>32</a:t>
            </a:fld>
            <a:endParaRPr lang="en-US"/>
          </a:p>
        </p:txBody>
      </p:sp>
    </p:spTree>
    <p:extLst>
      <p:ext uri="{BB962C8B-B14F-4D97-AF65-F5344CB8AC3E}">
        <p14:creationId xmlns:p14="http://schemas.microsoft.com/office/powerpoint/2010/main" val="298130316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lstStyle/>
          <a:p>
            <a:r>
              <a:rPr lang="en-US" dirty="0">
                <a:latin typeface="Calibri" charset="0"/>
                <a:ea typeface="ＭＳ Ｐゴシック" charset="0"/>
                <a:cs typeface="ＭＳ Ｐゴシック" charset="0"/>
              </a:rPr>
              <a:t>Activity: What are you using?</a:t>
            </a:r>
          </a:p>
        </p:txBody>
      </p:sp>
      <p:sp>
        <p:nvSpPr>
          <p:cNvPr id="72706" name="Content Placeholder 2"/>
          <p:cNvSpPr>
            <a:spLocks noGrp="1"/>
          </p:cNvSpPr>
          <p:nvPr>
            <p:ph idx="1"/>
          </p:nvPr>
        </p:nvSpPr>
        <p:spPr>
          <a:xfrm>
            <a:off x="457200" y="1323558"/>
            <a:ext cx="8229600" cy="4629150"/>
          </a:xfrm>
        </p:spPr>
        <p:txBody>
          <a:bodyPr/>
          <a:lstStyle/>
          <a:p>
            <a:pPr marL="0" indent="0">
              <a:buFont typeface="Arial" charset="0"/>
              <a:buNone/>
              <a:defRPr/>
            </a:pPr>
            <a:r>
              <a:rPr lang="en-US" dirty="0">
                <a:latin typeface="Calibri" charset="0"/>
                <a:ea typeface="ＭＳ Ｐゴシック" charset="0"/>
                <a:cs typeface="ＭＳ Ｐゴシック" charset="0"/>
              </a:rPr>
              <a:t>As a group: </a:t>
            </a:r>
          </a:p>
          <a:p>
            <a:pPr>
              <a:defRPr/>
            </a:pPr>
            <a:r>
              <a:rPr lang="en-US" dirty="0">
                <a:latin typeface="Calibri" charset="0"/>
                <a:ea typeface="ＭＳ Ｐゴシック" charset="0"/>
                <a:cs typeface="ＭＳ Ｐゴシック" charset="0"/>
              </a:rPr>
              <a:t>Discuss what SEBL practices you are using in your </a:t>
            </a:r>
            <a:r>
              <a:rPr lang="en-US" dirty="0" smtClean="0">
                <a:latin typeface="Calibri" charset="0"/>
                <a:ea typeface="ＭＳ Ｐゴシック" charset="0"/>
                <a:cs typeface="ＭＳ Ｐゴシック" charset="0"/>
              </a:rPr>
              <a:t>school across the tiers.</a:t>
            </a:r>
            <a:endParaRPr lang="en-US" dirty="0">
              <a:latin typeface="Calibri" charset="0"/>
              <a:ea typeface="ＭＳ Ｐゴシック" charset="0"/>
              <a:cs typeface="ＭＳ Ｐゴシック" charset="0"/>
            </a:endParaRPr>
          </a:p>
          <a:p>
            <a:pPr>
              <a:defRPr/>
            </a:pPr>
            <a:r>
              <a:rPr lang="en-US" dirty="0">
                <a:latin typeface="Calibri" charset="0"/>
                <a:ea typeface="ＭＳ Ｐゴシック" charset="0"/>
                <a:cs typeface="ＭＳ Ｐゴシック" charset="0"/>
              </a:rPr>
              <a:t>What are your </a:t>
            </a:r>
            <a:r>
              <a:rPr lang="en-US" dirty="0" smtClean="0">
                <a:latin typeface="Calibri" charset="0"/>
                <a:ea typeface="ＭＳ Ｐゴシック" charset="0"/>
                <a:cs typeface="ＭＳ Ｐゴシック" charset="0"/>
              </a:rPr>
              <a:t>successes and challenges implementing SEBL?</a:t>
            </a:r>
          </a:p>
          <a:p>
            <a:pPr>
              <a:defRPr/>
            </a:pPr>
            <a:r>
              <a:rPr lang="en-US" dirty="0" smtClean="0">
                <a:latin typeface="Calibri" charset="0"/>
                <a:ea typeface="ＭＳ Ｐゴシック" charset="0"/>
                <a:cs typeface="ＭＳ Ｐゴシック" charset="0"/>
              </a:rPr>
              <a:t>How do you know your SEBL practices are effective?</a:t>
            </a:r>
            <a:endParaRPr lang="en-US" dirty="0">
              <a:latin typeface="Calibri" charset="0"/>
              <a:ea typeface="ＭＳ Ｐゴシック" charset="0"/>
              <a:cs typeface="ＭＳ Ｐゴシック" charset="0"/>
            </a:endParaRPr>
          </a:p>
          <a:p>
            <a:pPr>
              <a:defRPr/>
            </a:pPr>
            <a:r>
              <a:rPr lang="en-US" dirty="0" smtClean="0">
                <a:latin typeface="Calibri" charset="0"/>
                <a:ea typeface="ＭＳ Ｐゴシック" charset="0"/>
                <a:cs typeface="ＭＳ Ｐゴシック" charset="0"/>
              </a:rPr>
              <a:t>Prepare </a:t>
            </a:r>
            <a:r>
              <a:rPr lang="en-US" dirty="0">
                <a:latin typeface="Calibri" charset="0"/>
                <a:ea typeface="ＭＳ Ｐゴシック" charset="0"/>
                <a:cs typeface="ＭＳ Ｐゴシック" charset="0"/>
              </a:rPr>
              <a:t>to share your ideas with the large </a:t>
            </a:r>
            <a:r>
              <a:rPr lang="en-US" dirty="0" smtClean="0">
                <a:latin typeface="Calibri" charset="0"/>
                <a:ea typeface="ＭＳ Ｐゴシック" charset="0"/>
                <a:cs typeface="ＭＳ Ｐゴシック" charset="0"/>
              </a:rPr>
              <a:t>group</a:t>
            </a:r>
          </a:p>
          <a:p>
            <a:pPr>
              <a:defRPr/>
            </a:pPr>
            <a:endParaRPr lang="en-US" dirty="0">
              <a:latin typeface="Calibri" charset="0"/>
              <a:ea typeface="ＭＳ Ｐゴシック" charset="0"/>
              <a:cs typeface="ＭＳ Ｐゴシック" charset="0"/>
            </a:endParaRPr>
          </a:p>
        </p:txBody>
      </p:sp>
      <p:sp>
        <p:nvSpPr>
          <p:cNvPr id="2" name="Slide Number Placeholder 1"/>
          <p:cNvSpPr>
            <a:spLocks noGrp="1"/>
          </p:cNvSpPr>
          <p:nvPr>
            <p:ph type="sldNum" sz="quarter" idx="12"/>
          </p:nvPr>
        </p:nvSpPr>
        <p:spPr/>
        <p:txBody>
          <a:bodyPr/>
          <a:lstStyle/>
          <a:p>
            <a:pPr>
              <a:defRPr/>
            </a:pPr>
            <a:fld id="{9D812885-70C5-E841-8BDE-B6BECC2213D2}" type="slidenum">
              <a:rPr lang="en-US" smtClean="0"/>
              <a:pPr>
                <a:defRPr/>
              </a:pPr>
              <a:t>33</a:t>
            </a:fld>
            <a:endParaRPr lang="en-US"/>
          </a:p>
        </p:txBody>
      </p:sp>
    </p:spTree>
    <p:extLst>
      <p:ext uri="{BB962C8B-B14F-4D97-AF65-F5344CB8AC3E}">
        <p14:creationId xmlns:p14="http://schemas.microsoft.com/office/powerpoint/2010/main" val="152127972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98206" y="4014057"/>
            <a:ext cx="4793639" cy="2852600"/>
          </a:xfrm>
          <a:prstGeom prst="rect">
            <a:avLst/>
          </a:prstGeom>
        </p:spPr>
      </p:pic>
      <p:sp>
        <p:nvSpPr>
          <p:cNvPr id="73729" name="Title 1"/>
          <p:cNvSpPr>
            <a:spLocks noGrp="1"/>
          </p:cNvSpPr>
          <p:nvPr>
            <p:ph type="title"/>
          </p:nvPr>
        </p:nvSpPr>
        <p:spPr/>
        <p:txBody>
          <a:bodyPr/>
          <a:lstStyle/>
          <a:p>
            <a:r>
              <a:rPr lang="en-US" dirty="0">
                <a:latin typeface="Calibri" charset="0"/>
                <a:ea typeface="ＭＳ Ｐゴシック" charset="0"/>
                <a:cs typeface="ＭＳ Ｐゴシック" charset="0"/>
              </a:rPr>
              <a:t>Change begins with us!</a:t>
            </a:r>
          </a:p>
        </p:txBody>
      </p:sp>
      <p:sp>
        <p:nvSpPr>
          <p:cNvPr id="3" name="Content Placeholder 2"/>
          <p:cNvSpPr>
            <a:spLocks noGrp="1"/>
          </p:cNvSpPr>
          <p:nvPr>
            <p:ph idx="1"/>
          </p:nvPr>
        </p:nvSpPr>
        <p:spPr/>
        <p:txBody>
          <a:bodyPr/>
          <a:lstStyle/>
          <a:p>
            <a:pPr>
              <a:defRPr/>
            </a:pPr>
            <a:r>
              <a:rPr lang="en-US" dirty="0" smtClean="0"/>
              <a:t>How we respond can escalate or de-escalate our students….</a:t>
            </a:r>
          </a:p>
          <a:p>
            <a:pPr lvl="1">
              <a:defRPr/>
            </a:pPr>
            <a:r>
              <a:rPr lang="en-US" dirty="0" smtClean="0"/>
              <a:t>Rational Detachment</a:t>
            </a:r>
          </a:p>
          <a:p>
            <a:pPr lvl="1">
              <a:defRPr/>
            </a:pPr>
            <a:r>
              <a:rPr lang="en-US" dirty="0" smtClean="0"/>
              <a:t>Remain Calm &amp; Respond Right When a Student Challenges – Article</a:t>
            </a:r>
          </a:p>
          <a:p>
            <a:pPr marL="457200" lvl="1" indent="0">
              <a:buFont typeface="Arial" charset="0"/>
              <a:buNone/>
              <a:defRPr/>
            </a:pPr>
            <a:endParaRPr lang="en-US" dirty="0" smtClean="0"/>
          </a:p>
        </p:txBody>
      </p:sp>
      <p:sp>
        <p:nvSpPr>
          <p:cNvPr id="4" name="Slide Number Placeholder 3"/>
          <p:cNvSpPr>
            <a:spLocks noGrp="1"/>
          </p:cNvSpPr>
          <p:nvPr>
            <p:ph type="sldNum" sz="quarter" idx="12"/>
          </p:nvPr>
        </p:nvSpPr>
        <p:spPr/>
        <p:txBody>
          <a:bodyPr/>
          <a:lstStyle/>
          <a:p>
            <a:pPr>
              <a:defRPr/>
            </a:pPr>
            <a:fld id="{9D812885-70C5-E841-8BDE-B6BECC2213D2}" type="slidenum">
              <a:rPr lang="en-US" smtClean="0"/>
              <a:pPr>
                <a:defRPr/>
              </a:pPr>
              <a:t>34</a:t>
            </a:fld>
            <a:endParaRPr lang="en-US"/>
          </a:p>
        </p:txBody>
      </p:sp>
    </p:spTree>
    <p:extLst>
      <p:ext uri="{BB962C8B-B14F-4D97-AF65-F5344CB8AC3E}">
        <p14:creationId xmlns:p14="http://schemas.microsoft.com/office/powerpoint/2010/main" val="41533665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fontScale="90000"/>
          </a:bodyPr>
          <a:lstStyle/>
          <a:p>
            <a:pPr>
              <a:defRPr/>
            </a:pPr>
            <a:r>
              <a:rPr lang="en-US" sz="4900" dirty="0">
                <a:effectLst>
                  <a:outerShdw blurRad="38100" dist="38100" dir="2700000" algn="tl">
                    <a:srgbClr val="FFFFFF"/>
                  </a:outerShdw>
                </a:effectLst>
                <a:latin typeface="Calibri"/>
                <a:cs typeface="Calibri"/>
              </a:rPr>
              <a:t/>
            </a:r>
            <a:br>
              <a:rPr lang="en-US" sz="4900" dirty="0">
                <a:effectLst>
                  <a:outerShdw blurRad="38100" dist="38100" dir="2700000" algn="tl">
                    <a:srgbClr val="FFFFFF"/>
                  </a:outerShdw>
                </a:effectLst>
                <a:latin typeface="Calibri"/>
                <a:cs typeface="Calibri"/>
              </a:rPr>
            </a:br>
            <a:r>
              <a:rPr lang="en-US" sz="4900" dirty="0" smtClean="0">
                <a:latin typeface="Calibri"/>
                <a:cs typeface="Calibri"/>
              </a:rPr>
              <a:t>Honing our own SEBL Skills…      </a:t>
            </a:r>
            <a:br>
              <a:rPr lang="en-US" sz="4900" dirty="0" smtClean="0">
                <a:latin typeface="Calibri"/>
                <a:cs typeface="Calibri"/>
              </a:rPr>
            </a:br>
            <a:endParaRPr lang="en-US" sz="4900" dirty="0">
              <a:effectLst>
                <a:outerShdw blurRad="38100" dist="38100" dir="2700000" algn="tl">
                  <a:srgbClr val="FFFFFF"/>
                </a:outerShdw>
              </a:effectLst>
              <a:latin typeface="Calibri"/>
              <a:cs typeface="Calibri"/>
            </a:endParaRPr>
          </a:p>
        </p:txBody>
      </p:sp>
      <p:sp>
        <p:nvSpPr>
          <p:cNvPr id="49155" name="Rectangle 3"/>
          <p:cNvSpPr>
            <a:spLocks noGrp="1" noChangeArrowheads="1"/>
          </p:cNvSpPr>
          <p:nvPr>
            <p:ph idx="1"/>
          </p:nvPr>
        </p:nvSpPr>
        <p:spPr>
          <a:xfrm>
            <a:off x="457200" y="1657927"/>
            <a:ext cx="8229600" cy="2826527"/>
          </a:xfrm>
        </p:spPr>
        <p:txBody>
          <a:bodyPr/>
          <a:lstStyle/>
          <a:p>
            <a:pPr marL="0" indent="0" algn="ctr">
              <a:buNone/>
              <a:defRPr/>
            </a:pPr>
            <a:r>
              <a:rPr lang="en-US" sz="4400" dirty="0" smtClean="0"/>
              <a:t>Children Who Are Heard, Listen</a:t>
            </a:r>
            <a:endParaRPr lang="en-US" sz="4400" dirty="0"/>
          </a:p>
          <a:p>
            <a:pPr marL="0" indent="0" algn="ctr">
              <a:buFont typeface="Arial" charset="0"/>
              <a:buNone/>
              <a:defRPr/>
            </a:pPr>
            <a:r>
              <a:rPr lang="en-US" dirty="0" smtClean="0"/>
              <a:t>     Children </a:t>
            </a:r>
            <a:r>
              <a:rPr lang="en-US" dirty="0"/>
              <a:t>want to tell their story</a:t>
            </a:r>
          </a:p>
        </p:txBody>
      </p:sp>
      <p:sp>
        <p:nvSpPr>
          <p:cNvPr id="121859" name="Rectangle 4"/>
          <p:cNvSpPr>
            <a:spLocks noChangeArrowheads="1"/>
          </p:cNvSpPr>
          <p:nvPr/>
        </p:nvSpPr>
        <p:spPr bwMode="auto">
          <a:xfrm>
            <a:off x="533400" y="1828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2" name="Picture 1"/>
          <p:cNvPicPr>
            <a:picLocks noChangeAspect="1"/>
          </p:cNvPicPr>
          <p:nvPr/>
        </p:nvPicPr>
        <p:blipFill>
          <a:blip r:embed="rId3"/>
          <a:stretch>
            <a:fillRect/>
          </a:stretch>
        </p:blipFill>
        <p:spPr>
          <a:xfrm>
            <a:off x="2667000" y="3612404"/>
            <a:ext cx="3810000" cy="2540000"/>
          </a:xfrm>
          <a:prstGeom prst="rect">
            <a:avLst/>
          </a:prstGeom>
        </p:spPr>
      </p:pic>
      <p:sp>
        <p:nvSpPr>
          <p:cNvPr id="3" name="Slide Number Placeholder 2"/>
          <p:cNvSpPr>
            <a:spLocks noGrp="1"/>
          </p:cNvSpPr>
          <p:nvPr>
            <p:ph type="sldNum" sz="quarter" idx="12"/>
          </p:nvPr>
        </p:nvSpPr>
        <p:spPr/>
        <p:txBody>
          <a:bodyPr/>
          <a:lstStyle/>
          <a:p>
            <a:pPr>
              <a:defRPr/>
            </a:pPr>
            <a:fld id="{9D812885-70C5-E841-8BDE-B6BECC2213D2}" type="slidenum">
              <a:rPr lang="en-US" smtClean="0"/>
              <a:pPr>
                <a:defRPr/>
              </a:pPr>
              <a:t>35</a:t>
            </a:fld>
            <a:endParaRPr lang="en-US"/>
          </a:p>
        </p:txBody>
      </p:sp>
      <p:sp>
        <p:nvSpPr>
          <p:cNvPr id="4" name="TextBox 3"/>
          <p:cNvSpPr txBox="1"/>
          <p:nvPr/>
        </p:nvSpPr>
        <p:spPr>
          <a:xfrm>
            <a:off x="3104178" y="3000742"/>
            <a:ext cx="2875081" cy="369332"/>
          </a:xfrm>
          <a:prstGeom prst="rect">
            <a:avLst/>
          </a:prstGeom>
          <a:noFill/>
        </p:spPr>
        <p:txBody>
          <a:bodyPr wrap="none" rtlCol="0">
            <a:spAutoFit/>
          </a:bodyPr>
          <a:lstStyle/>
          <a:p>
            <a:r>
              <a:rPr lang="en-US" dirty="0" smtClean="0"/>
              <a:t>Adapted from Ken </a:t>
            </a:r>
            <a:r>
              <a:rPr lang="en-US" dirty="0" err="1" smtClean="0"/>
              <a:t>Kramberg</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r>
              <a:rPr lang="en-US" dirty="0">
                <a:latin typeface="Calibri" charset="0"/>
                <a:ea typeface="ＭＳ Ｐゴシック" charset="0"/>
                <a:cs typeface="ＭＳ Ｐゴシック" charset="0"/>
              </a:rPr>
              <a:t>Activity: Active Listening</a:t>
            </a:r>
          </a:p>
        </p:txBody>
      </p:sp>
      <p:sp>
        <p:nvSpPr>
          <p:cNvPr id="74754" name="Content Placeholder 2"/>
          <p:cNvSpPr>
            <a:spLocks noGrp="1"/>
          </p:cNvSpPr>
          <p:nvPr>
            <p:ph idx="1"/>
          </p:nvPr>
        </p:nvSpPr>
        <p:spPr>
          <a:xfrm>
            <a:off x="457200" y="1600200"/>
            <a:ext cx="3979580" cy="4446588"/>
          </a:xfrm>
        </p:spPr>
        <p:txBody>
          <a:bodyPr/>
          <a:lstStyle/>
          <a:p>
            <a:pPr>
              <a:defRPr/>
            </a:pPr>
            <a:r>
              <a:rPr lang="en-US" dirty="0" smtClean="0">
                <a:latin typeface="Calibri" charset="0"/>
                <a:ea typeface="ＭＳ Ｐゴシック" charset="0"/>
                <a:cs typeface="ＭＳ Ｐゴシック" charset="0"/>
              </a:rPr>
              <a:t>In pairs, follow the instructions on the cards in front of you.  </a:t>
            </a:r>
          </a:p>
          <a:p>
            <a:pPr>
              <a:defRPr/>
            </a:pPr>
            <a:endParaRPr lang="en-US" dirty="0" smtClean="0">
              <a:latin typeface="Calibri" charset="0"/>
              <a:ea typeface="ＭＳ Ｐゴシック" charset="0"/>
              <a:cs typeface="ＭＳ Ｐゴシック" charset="0"/>
            </a:endParaRPr>
          </a:p>
          <a:p>
            <a:pPr>
              <a:defRPr/>
            </a:pPr>
            <a:r>
              <a:rPr lang="en-US" dirty="0" smtClean="0">
                <a:latin typeface="Calibri" charset="0"/>
                <a:ea typeface="ＭＳ Ｐゴシック" charset="0"/>
                <a:cs typeface="ＭＳ Ｐゴシック" charset="0"/>
              </a:rPr>
              <a:t>We’ll process as a large group…..</a:t>
            </a:r>
          </a:p>
          <a:p>
            <a:pPr marL="0" indent="0">
              <a:buFont typeface="Arial" charset="0"/>
              <a:buNone/>
              <a:defRPr/>
            </a:pPr>
            <a:endParaRPr lang="en-US" dirty="0">
              <a:latin typeface="Calibri" charset="0"/>
              <a:ea typeface="ＭＳ Ｐゴシック" charset="0"/>
              <a:cs typeface="ＭＳ Ｐゴシック" charset="0"/>
            </a:endParaRPr>
          </a:p>
          <a:p>
            <a:pPr marL="0" indent="0">
              <a:buFont typeface="Arial" charset="0"/>
              <a:buNone/>
              <a:defRPr/>
            </a:pPr>
            <a:endParaRPr lang="en-US" dirty="0">
              <a:latin typeface="Calibri"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5009637" y="1951924"/>
            <a:ext cx="3677163" cy="3677163"/>
          </a:xfrm>
          <a:prstGeom prst="rect">
            <a:avLst/>
          </a:prstGeom>
        </p:spPr>
      </p:pic>
      <p:sp>
        <p:nvSpPr>
          <p:cNvPr id="3" name="Slide Number Placeholder 2"/>
          <p:cNvSpPr>
            <a:spLocks noGrp="1"/>
          </p:cNvSpPr>
          <p:nvPr>
            <p:ph type="sldNum" sz="quarter" idx="12"/>
          </p:nvPr>
        </p:nvSpPr>
        <p:spPr/>
        <p:txBody>
          <a:bodyPr/>
          <a:lstStyle/>
          <a:p>
            <a:pPr>
              <a:defRPr/>
            </a:pPr>
            <a:fld id="{9D812885-70C5-E841-8BDE-B6BECC2213D2}" type="slidenum">
              <a:rPr lang="en-US" smtClean="0"/>
              <a:pPr>
                <a:defRPr/>
              </a:pPr>
              <a:t>36</a:t>
            </a:fld>
            <a:endParaRPr lang="en-US"/>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p:spPr>
        <p:txBody>
          <a:bodyPr/>
          <a:lstStyle/>
          <a:p>
            <a:pPr>
              <a:defRPr/>
            </a:pPr>
            <a:r>
              <a:rPr lang="en-US" dirty="0" smtClean="0"/>
              <a:t>Active Listening</a:t>
            </a:r>
            <a:endParaRPr lang="en-US" dirty="0"/>
          </a:p>
        </p:txBody>
      </p:sp>
      <p:sp>
        <p:nvSpPr>
          <p:cNvPr id="3" name="Content Placeholder 2"/>
          <p:cNvSpPr>
            <a:spLocks noGrp="1"/>
          </p:cNvSpPr>
          <p:nvPr>
            <p:ph idx="1"/>
          </p:nvPr>
        </p:nvSpPr>
        <p:spPr>
          <a:xfrm>
            <a:off x="4656267" y="1600200"/>
            <a:ext cx="4030532" cy="4656084"/>
          </a:xfrm>
        </p:spPr>
        <p:txBody>
          <a:bodyPr/>
          <a:lstStyle/>
          <a:p>
            <a:pPr>
              <a:defRPr/>
            </a:pPr>
            <a:r>
              <a:rPr lang="en-US" sz="3600" baseline="30000" dirty="0">
                <a:solidFill>
                  <a:srgbClr val="000000"/>
                </a:solidFill>
                <a:latin typeface="Calibri"/>
                <a:cs typeface="Calibri"/>
              </a:rPr>
              <a:t>Identifies and validates feelings</a:t>
            </a:r>
          </a:p>
          <a:p>
            <a:pPr>
              <a:defRPr/>
            </a:pPr>
            <a:r>
              <a:rPr lang="en-US" sz="3600" baseline="30000" dirty="0">
                <a:solidFill>
                  <a:srgbClr val="000000"/>
                </a:solidFill>
                <a:latin typeface="Calibri"/>
                <a:cs typeface="Calibri"/>
              </a:rPr>
              <a:t>Reduces defensiveness</a:t>
            </a:r>
          </a:p>
          <a:p>
            <a:pPr>
              <a:defRPr/>
            </a:pPr>
            <a:r>
              <a:rPr lang="en-US" sz="3600" baseline="30000" dirty="0">
                <a:solidFill>
                  <a:srgbClr val="000000"/>
                </a:solidFill>
                <a:latin typeface="Calibri"/>
                <a:cs typeface="Calibri"/>
              </a:rPr>
              <a:t>Promotes change </a:t>
            </a:r>
          </a:p>
          <a:p>
            <a:pPr>
              <a:defRPr/>
            </a:pPr>
            <a:r>
              <a:rPr lang="en-US" sz="3600" baseline="30000" dirty="0">
                <a:solidFill>
                  <a:srgbClr val="000000"/>
                </a:solidFill>
                <a:latin typeface="Calibri"/>
                <a:cs typeface="Calibri"/>
              </a:rPr>
              <a:t>Communicates that we care and understand </a:t>
            </a:r>
          </a:p>
          <a:p>
            <a:pPr>
              <a:defRPr/>
            </a:pPr>
            <a:r>
              <a:rPr lang="en-US" sz="3600" baseline="30000" dirty="0">
                <a:solidFill>
                  <a:srgbClr val="000000"/>
                </a:solidFill>
                <a:latin typeface="Calibri"/>
                <a:cs typeface="Calibri"/>
              </a:rPr>
              <a:t>Is an effective co-regulation strategy</a:t>
            </a:r>
          </a:p>
          <a:p>
            <a:pPr>
              <a:defRPr/>
            </a:pPr>
            <a:r>
              <a:rPr lang="en-US" sz="3600" baseline="30000" dirty="0">
                <a:solidFill>
                  <a:srgbClr val="000000"/>
                </a:solidFill>
                <a:latin typeface="Calibri"/>
                <a:cs typeface="Calibri"/>
              </a:rPr>
              <a:t>Helps young people “talk out rather than act out”</a:t>
            </a:r>
          </a:p>
          <a:p>
            <a:pPr marL="0" indent="0">
              <a:buFont typeface="Arial" charset="0"/>
              <a:buNone/>
              <a:defRPr/>
            </a:pPr>
            <a:endParaRPr lang="en-US" sz="3600" dirty="0">
              <a:latin typeface="Calibri"/>
              <a:cs typeface="Calibri"/>
            </a:endParaRPr>
          </a:p>
        </p:txBody>
      </p:sp>
      <p:pic>
        <p:nvPicPr>
          <p:cNvPr id="4" name="Picture 3"/>
          <p:cNvPicPr>
            <a:picLocks noChangeAspect="1"/>
          </p:cNvPicPr>
          <p:nvPr/>
        </p:nvPicPr>
        <p:blipFill>
          <a:blip r:embed="rId2"/>
          <a:stretch>
            <a:fillRect/>
          </a:stretch>
        </p:blipFill>
        <p:spPr>
          <a:xfrm>
            <a:off x="457200" y="1709108"/>
            <a:ext cx="3279382" cy="3831201"/>
          </a:xfrm>
          <a:prstGeom prst="rect">
            <a:avLst/>
          </a:prstGeom>
        </p:spPr>
      </p:pic>
      <p:sp>
        <p:nvSpPr>
          <p:cNvPr id="5" name="Slide Number Placeholder 4"/>
          <p:cNvSpPr>
            <a:spLocks noGrp="1"/>
          </p:cNvSpPr>
          <p:nvPr>
            <p:ph type="sldNum" sz="quarter" idx="12"/>
          </p:nvPr>
        </p:nvSpPr>
        <p:spPr/>
        <p:txBody>
          <a:bodyPr/>
          <a:lstStyle/>
          <a:p>
            <a:pPr>
              <a:defRPr/>
            </a:pPr>
            <a:fld id="{9D812885-70C5-E841-8BDE-B6BECC2213D2}" type="slidenum">
              <a:rPr lang="en-US" smtClean="0"/>
              <a:pPr>
                <a:defRPr/>
              </a:pPr>
              <a:t>37</a:t>
            </a:fld>
            <a:endParaRPr lang="en-US"/>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Understanding Responses</a:t>
            </a:r>
            <a:endParaRPr lang="en-US" dirty="0"/>
          </a:p>
        </p:txBody>
      </p:sp>
      <p:sp>
        <p:nvSpPr>
          <p:cNvPr id="3" name="Content Placeholder 2"/>
          <p:cNvSpPr>
            <a:spLocks noGrp="1"/>
          </p:cNvSpPr>
          <p:nvPr>
            <p:ph idx="1"/>
          </p:nvPr>
        </p:nvSpPr>
        <p:spPr>
          <a:xfrm>
            <a:off x="457200" y="1818868"/>
            <a:ext cx="8229600" cy="4227919"/>
          </a:xfrm>
        </p:spPr>
        <p:txBody>
          <a:bodyPr/>
          <a:lstStyle/>
          <a:p>
            <a:pPr marL="0" indent="0">
              <a:buFont typeface="Arial" charset="0"/>
              <a:buNone/>
              <a:defRPr/>
            </a:pPr>
            <a:r>
              <a:rPr lang="en-US" sz="4000" b="1" baseline="30000" dirty="0">
                <a:solidFill>
                  <a:srgbClr val="000000"/>
                </a:solidFill>
                <a:latin typeface="+mj-lt"/>
                <a:cs typeface="ＭＳ Ｐゴシック" charset="0"/>
              </a:rPr>
              <a:t>Reflective Responses: </a:t>
            </a:r>
          </a:p>
          <a:p>
            <a:pPr>
              <a:defRPr/>
            </a:pPr>
            <a:r>
              <a:rPr lang="en-US" sz="4000" baseline="30000" dirty="0">
                <a:solidFill>
                  <a:srgbClr val="000000"/>
                </a:solidFill>
                <a:latin typeface="+mj-lt"/>
                <a:cs typeface="ＭＳ Ｐゴシック" charset="0"/>
              </a:rPr>
              <a:t>	“You feel uncomfortable when your friends talk about school.”</a:t>
            </a:r>
          </a:p>
          <a:p>
            <a:pPr>
              <a:defRPr/>
            </a:pPr>
            <a:r>
              <a:rPr lang="en-US" sz="4000" baseline="30000" dirty="0">
                <a:solidFill>
                  <a:srgbClr val="000000"/>
                </a:solidFill>
                <a:latin typeface="+mj-lt"/>
                <a:cs typeface="ＭＳ Ｐゴシック" charset="0"/>
              </a:rPr>
              <a:t>	“You are angry about your visit being cancelled. I’d be upset, too.”</a:t>
            </a:r>
          </a:p>
          <a:p>
            <a:pPr>
              <a:defRPr/>
            </a:pPr>
            <a:endParaRPr lang="en-US" sz="4000" baseline="30000" dirty="0">
              <a:solidFill>
                <a:srgbClr val="000000"/>
              </a:solidFill>
              <a:latin typeface="+mj-lt"/>
              <a:cs typeface="ＭＳ Ｐゴシック" charset="0"/>
            </a:endParaRPr>
          </a:p>
          <a:p>
            <a:pPr marL="0" indent="0">
              <a:buFont typeface="Arial" charset="0"/>
              <a:buNone/>
              <a:defRPr/>
            </a:pPr>
            <a:r>
              <a:rPr lang="en-US" sz="4000" b="1" baseline="30000" dirty="0">
                <a:solidFill>
                  <a:srgbClr val="000000"/>
                </a:solidFill>
                <a:latin typeface="+mj-lt"/>
                <a:cs typeface="ＭＳ Ｐゴシック" charset="0"/>
              </a:rPr>
              <a:t>Summarization:</a:t>
            </a:r>
          </a:p>
          <a:p>
            <a:pPr>
              <a:defRPr/>
            </a:pPr>
            <a:r>
              <a:rPr lang="en-US" sz="4000" baseline="30000" dirty="0">
                <a:solidFill>
                  <a:srgbClr val="000000"/>
                </a:solidFill>
                <a:latin typeface="+mj-lt"/>
                <a:cs typeface="ＭＳ Ｐゴシック" charset="0"/>
              </a:rPr>
              <a:t>	“Here is what I hear you saying, you felt good at first, but now....”</a:t>
            </a:r>
          </a:p>
          <a:p>
            <a:pPr>
              <a:defRPr/>
            </a:pPr>
            <a:endParaRPr lang="en-US" dirty="0"/>
          </a:p>
        </p:txBody>
      </p:sp>
      <p:sp>
        <p:nvSpPr>
          <p:cNvPr id="2" name="Slide Number Placeholder 1"/>
          <p:cNvSpPr>
            <a:spLocks noGrp="1"/>
          </p:cNvSpPr>
          <p:nvPr>
            <p:ph type="sldNum" sz="quarter" idx="12"/>
          </p:nvPr>
        </p:nvSpPr>
        <p:spPr/>
        <p:txBody>
          <a:bodyPr/>
          <a:lstStyle/>
          <a:p>
            <a:pPr>
              <a:defRPr/>
            </a:pPr>
            <a:fld id="{9D812885-70C5-E841-8BDE-B6BECC2213D2}" type="slidenum">
              <a:rPr lang="en-US" smtClean="0"/>
              <a:pPr>
                <a:defRPr/>
              </a:pPr>
              <a:t>38</a:t>
            </a:fld>
            <a:endParaRPr lang="en-US"/>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Adults can help children by…</a:t>
            </a:r>
            <a:endParaRPr lang="en-US" dirty="0"/>
          </a:p>
        </p:txBody>
      </p:sp>
      <p:sp>
        <p:nvSpPr>
          <p:cNvPr id="3" name="Content Placeholder 2"/>
          <p:cNvSpPr>
            <a:spLocks noGrp="1"/>
          </p:cNvSpPr>
          <p:nvPr>
            <p:ph idx="1"/>
          </p:nvPr>
        </p:nvSpPr>
        <p:spPr>
          <a:xfrm>
            <a:off x="457200" y="1897268"/>
            <a:ext cx="4293133" cy="4149519"/>
          </a:xfrm>
        </p:spPr>
        <p:txBody>
          <a:bodyPr/>
          <a:lstStyle/>
          <a:p>
            <a:pPr>
              <a:defRPr/>
            </a:pPr>
            <a:r>
              <a:rPr lang="en-US" sz="4000" baseline="30000" dirty="0">
                <a:solidFill>
                  <a:srgbClr val="000000"/>
                </a:solidFill>
                <a:cs typeface="ＭＳ Ｐゴシック" charset="0"/>
              </a:rPr>
              <a:t>Seeing the incident from the child’s </a:t>
            </a:r>
            <a:r>
              <a:rPr lang="en-US" sz="4000" baseline="30000" dirty="0" smtClean="0">
                <a:solidFill>
                  <a:srgbClr val="000000"/>
                </a:solidFill>
                <a:cs typeface="ＭＳ Ｐゴシック" charset="0"/>
              </a:rPr>
              <a:t>perspective</a:t>
            </a:r>
          </a:p>
          <a:p>
            <a:pPr>
              <a:defRPr/>
            </a:pPr>
            <a:endParaRPr lang="en-US" sz="1200" baseline="30000" dirty="0">
              <a:solidFill>
                <a:srgbClr val="000000"/>
              </a:solidFill>
              <a:cs typeface="ＭＳ Ｐゴシック" charset="0"/>
            </a:endParaRPr>
          </a:p>
          <a:p>
            <a:pPr>
              <a:defRPr/>
            </a:pPr>
            <a:r>
              <a:rPr lang="en-US" sz="4000" baseline="30000" dirty="0">
                <a:solidFill>
                  <a:srgbClr val="000000"/>
                </a:solidFill>
                <a:cs typeface="ＭＳ Ｐゴシック" charset="0"/>
              </a:rPr>
              <a:t>Helping children see the connection between feelings and </a:t>
            </a:r>
            <a:r>
              <a:rPr lang="en-US" sz="4000" baseline="30000" dirty="0" smtClean="0">
                <a:solidFill>
                  <a:srgbClr val="000000"/>
                </a:solidFill>
                <a:cs typeface="ＭＳ Ｐゴシック" charset="0"/>
              </a:rPr>
              <a:t>behaviors</a:t>
            </a:r>
          </a:p>
          <a:p>
            <a:pPr>
              <a:defRPr/>
            </a:pPr>
            <a:endParaRPr lang="en-US" sz="1200" baseline="30000" dirty="0">
              <a:solidFill>
                <a:srgbClr val="000000"/>
              </a:solidFill>
              <a:cs typeface="ＭＳ Ｐゴシック" charset="0"/>
            </a:endParaRPr>
          </a:p>
          <a:p>
            <a:pPr>
              <a:defRPr/>
            </a:pPr>
            <a:r>
              <a:rPr lang="en-US" sz="4000" baseline="30000" dirty="0">
                <a:solidFill>
                  <a:srgbClr val="000000"/>
                </a:solidFill>
                <a:cs typeface="ＭＳ Ｐゴシック" charset="0"/>
              </a:rPr>
              <a:t>Encouraging children to be responsible for their actions</a:t>
            </a:r>
            <a:endParaRPr lang="en-US" sz="4000" b="1" baseline="30000" dirty="0">
              <a:solidFill>
                <a:srgbClr val="000000"/>
              </a:solidFill>
              <a:cs typeface="ＭＳ Ｐゴシック" charset="0"/>
            </a:endParaRPr>
          </a:p>
          <a:p>
            <a:pPr marL="0" indent="0">
              <a:buFont typeface="Arial" charset="0"/>
              <a:buNone/>
              <a:defRPr/>
            </a:pPr>
            <a:endParaRPr lang="en-US" dirty="0"/>
          </a:p>
        </p:txBody>
      </p:sp>
      <p:pic>
        <p:nvPicPr>
          <p:cNvPr id="5" name="Picture 4"/>
          <p:cNvPicPr>
            <a:picLocks noChangeAspect="1"/>
          </p:cNvPicPr>
          <p:nvPr/>
        </p:nvPicPr>
        <p:blipFill>
          <a:blip r:embed="rId2"/>
          <a:stretch>
            <a:fillRect/>
          </a:stretch>
        </p:blipFill>
        <p:spPr>
          <a:xfrm>
            <a:off x="4750333" y="1872858"/>
            <a:ext cx="4292496" cy="3818947"/>
          </a:xfrm>
          <a:prstGeom prst="rect">
            <a:avLst/>
          </a:prstGeom>
        </p:spPr>
      </p:pic>
      <p:sp>
        <p:nvSpPr>
          <p:cNvPr id="2" name="Slide Number Placeholder 1"/>
          <p:cNvSpPr>
            <a:spLocks noGrp="1"/>
          </p:cNvSpPr>
          <p:nvPr>
            <p:ph type="sldNum" sz="quarter" idx="12"/>
          </p:nvPr>
        </p:nvSpPr>
        <p:spPr/>
        <p:txBody>
          <a:bodyPr/>
          <a:lstStyle/>
          <a:p>
            <a:pPr>
              <a:defRPr/>
            </a:pPr>
            <a:fld id="{9D812885-70C5-E841-8BDE-B6BECC2213D2}" type="slidenum">
              <a:rPr lang="en-US" smtClean="0"/>
              <a:pPr>
                <a:defRPr/>
              </a:pPr>
              <a:t>39</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r>
              <a:rPr lang="en-US" dirty="0">
                <a:latin typeface="Calibri" charset="0"/>
                <a:ea typeface="ＭＳ Ｐゴシック" charset="0"/>
                <a:cs typeface="ＭＳ Ｐゴシック" charset="0"/>
              </a:rPr>
              <a:t>Who’s </a:t>
            </a:r>
            <a:r>
              <a:rPr lang="en-US" dirty="0" smtClean="0">
                <a:latin typeface="Calibri" charset="0"/>
                <a:ea typeface="ＭＳ Ｐゴシック" charset="0"/>
                <a:cs typeface="ＭＳ Ｐゴシック" charset="0"/>
              </a:rPr>
              <a:t>Here</a:t>
            </a:r>
            <a:r>
              <a:rPr lang="en-US" dirty="0">
                <a:latin typeface="Calibri" charset="0"/>
                <a:ea typeface="ＭＳ Ｐゴシック" charset="0"/>
                <a:cs typeface="ＭＳ Ｐゴシック" charset="0"/>
              </a:rPr>
              <a:t> </a:t>
            </a:r>
            <a:r>
              <a:rPr lang="en-US" dirty="0" smtClean="0">
                <a:latin typeface="Calibri" charset="0"/>
                <a:ea typeface="ＭＳ Ｐゴシック" charset="0"/>
                <a:cs typeface="ＭＳ Ｐゴシック" charset="0"/>
              </a:rPr>
              <a:t>and Introductions!</a:t>
            </a:r>
            <a:endParaRPr lang="en-US" dirty="0">
              <a:latin typeface="Calibri" charset="0"/>
              <a:ea typeface="ＭＳ Ｐゴシック" charset="0"/>
              <a:cs typeface="ＭＳ Ｐゴシック" charset="0"/>
            </a:endParaRPr>
          </a:p>
        </p:txBody>
      </p:sp>
      <p:pic>
        <p:nvPicPr>
          <p:cNvPr id="3277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913" y="1417638"/>
            <a:ext cx="8497887" cy="464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9D812885-70C5-E841-8BDE-B6BECC2213D2}" type="slidenum">
              <a:rPr lang="en-US" smtClean="0"/>
              <a:pPr>
                <a:defRPr/>
              </a:pPr>
              <a:t>4</a:t>
            </a:fld>
            <a:endParaRPr lang="en-US"/>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p:txBody>
          <a:bodyPr/>
          <a:lstStyle/>
          <a:p>
            <a:r>
              <a:rPr lang="en-US" u="sng" dirty="0">
                <a:latin typeface="Calibri" charset="0"/>
                <a:ea typeface="ＭＳ Ｐゴシック" charset="0"/>
                <a:cs typeface="ＭＳ Ｐゴシック" charset="0"/>
              </a:rPr>
              <a:t/>
            </a:r>
            <a:br>
              <a:rPr lang="en-US" u="sng" dirty="0">
                <a:latin typeface="Calibri" charset="0"/>
                <a:ea typeface="ＭＳ Ｐゴシック" charset="0"/>
                <a:cs typeface="ＭＳ Ｐゴシック" charset="0"/>
              </a:rPr>
            </a:br>
            <a:r>
              <a:rPr lang="en-US" u="sng" dirty="0">
                <a:latin typeface="Calibri" charset="0"/>
                <a:ea typeface="ＭＳ Ｐゴシック" charset="0"/>
                <a:cs typeface="ＭＳ Ｐゴシック" charset="0"/>
              </a:rPr>
              <a:t>The “Script” Activity</a:t>
            </a:r>
            <a:br>
              <a:rPr lang="en-US" u="sng" dirty="0">
                <a:latin typeface="Calibri" charset="0"/>
                <a:ea typeface="ＭＳ Ｐゴシック" charset="0"/>
                <a:cs typeface="ＭＳ Ｐゴシック" charset="0"/>
              </a:rPr>
            </a:br>
            <a:endParaRPr lang="en-US" dirty="0">
              <a:latin typeface="Calibri" charset="0"/>
              <a:ea typeface="ＭＳ Ｐゴシック" charset="0"/>
              <a:cs typeface="ＭＳ Ｐゴシック" charset="0"/>
            </a:endParaRPr>
          </a:p>
        </p:txBody>
      </p:sp>
      <p:sp>
        <p:nvSpPr>
          <p:cNvPr id="3" name="Content Placeholder 2"/>
          <p:cNvSpPr>
            <a:spLocks noGrp="1"/>
          </p:cNvSpPr>
          <p:nvPr>
            <p:ph idx="1"/>
          </p:nvPr>
        </p:nvSpPr>
        <p:spPr/>
        <p:txBody>
          <a:bodyPr/>
          <a:lstStyle/>
          <a:p>
            <a:pPr marL="0" indent="0">
              <a:buNone/>
              <a:defRPr/>
            </a:pPr>
            <a:r>
              <a:rPr lang="en-US" dirty="0" smtClean="0"/>
              <a:t>In pairs, using the scenarios found at your table, practice using the following script: </a:t>
            </a:r>
          </a:p>
          <a:p>
            <a:pPr marL="0" indent="0">
              <a:buNone/>
              <a:defRPr/>
            </a:pPr>
            <a:endParaRPr lang="en-US" dirty="0" smtClean="0"/>
          </a:p>
          <a:p>
            <a:pPr marL="514350" indent="-514350">
              <a:buFont typeface="+mj-lt"/>
              <a:buAutoNum type="arabicPeriod"/>
              <a:defRPr/>
            </a:pPr>
            <a:r>
              <a:rPr lang="en-US" dirty="0" smtClean="0"/>
              <a:t>Acknowledge </a:t>
            </a:r>
            <a:r>
              <a:rPr lang="en-US" dirty="0"/>
              <a:t>the </a:t>
            </a:r>
            <a:r>
              <a:rPr lang="en-US" dirty="0" smtClean="0"/>
              <a:t>feelings</a:t>
            </a:r>
            <a:endParaRPr lang="en-US" dirty="0"/>
          </a:p>
          <a:p>
            <a:pPr marL="514350" indent="-514350">
              <a:buFont typeface="+mj-lt"/>
              <a:buAutoNum type="arabicPeriod"/>
              <a:defRPr/>
            </a:pPr>
            <a:r>
              <a:rPr lang="en-US" dirty="0" smtClean="0"/>
              <a:t>Affirmation: </a:t>
            </a:r>
            <a:r>
              <a:rPr lang="en-US" dirty="0"/>
              <a:t>Make 2-3 affirming </a:t>
            </a:r>
            <a:r>
              <a:rPr lang="en-US" dirty="0" smtClean="0"/>
              <a:t>statements</a:t>
            </a:r>
            <a:endParaRPr lang="en-US" dirty="0"/>
          </a:p>
          <a:p>
            <a:pPr marL="514350" indent="-514350">
              <a:buFont typeface="+mj-lt"/>
              <a:buAutoNum type="arabicPeriod"/>
              <a:defRPr/>
            </a:pPr>
            <a:r>
              <a:rPr lang="en-US" dirty="0"/>
              <a:t>Get the child’s perspective and </a:t>
            </a:r>
            <a:r>
              <a:rPr lang="en-US" dirty="0" smtClean="0"/>
              <a:t>restate</a:t>
            </a:r>
            <a:endParaRPr lang="en-US" dirty="0"/>
          </a:p>
          <a:p>
            <a:pPr marL="514350" indent="-514350">
              <a:buFont typeface="+mj-lt"/>
              <a:buAutoNum type="arabicPeriod"/>
              <a:defRPr/>
            </a:pPr>
            <a:r>
              <a:rPr lang="en-US" dirty="0"/>
              <a:t>Set </a:t>
            </a:r>
            <a:r>
              <a:rPr lang="en-US" dirty="0" smtClean="0"/>
              <a:t>limits, </a:t>
            </a:r>
            <a:r>
              <a:rPr lang="en-US" dirty="0"/>
              <a:t>giving choices as </a:t>
            </a:r>
            <a:r>
              <a:rPr lang="en-US" dirty="0" smtClean="0"/>
              <a:t>needed</a:t>
            </a:r>
            <a:endParaRPr lang="en-US" dirty="0"/>
          </a:p>
          <a:p>
            <a:pPr marL="0" indent="0">
              <a:buFont typeface="Arial" charset="0"/>
              <a:buNone/>
              <a:defRPr/>
            </a:pPr>
            <a:endParaRPr lang="en-US" dirty="0"/>
          </a:p>
        </p:txBody>
      </p:sp>
      <p:sp>
        <p:nvSpPr>
          <p:cNvPr id="2" name="Slide Number Placeholder 1"/>
          <p:cNvSpPr>
            <a:spLocks noGrp="1"/>
          </p:cNvSpPr>
          <p:nvPr>
            <p:ph type="sldNum" sz="quarter" idx="12"/>
          </p:nvPr>
        </p:nvSpPr>
        <p:spPr/>
        <p:txBody>
          <a:bodyPr/>
          <a:lstStyle/>
          <a:p>
            <a:pPr>
              <a:defRPr/>
            </a:pPr>
            <a:fld id="{9D812885-70C5-E841-8BDE-B6BECC2213D2}" type="slidenum">
              <a:rPr lang="en-US" smtClean="0"/>
              <a:pPr>
                <a:defRPr/>
              </a:pPr>
              <a:t>40</a:t>
            </a:fld>
            <a:endParaRPr lang="en-US"/>
          </a:p>
        </p:txBody>
      </p:sp>
      <p:sp>
        <p:nvSpPr>
          <p:cNvPr id="4" name="TextBox 3"/>
          <p:cNvSpPr txBox="1"/>
          <p:nvPr/>
        </p:nvSpPr>
        <p:spPr>
          <a:xfrm>
            <a:off x="2837658" y="5949671"/>
            <a:ext cx="2875081" cy="369332"/>
          </a:xfrm>
          <a:prstGeom prst="rect">
            <a:avLst/>
          </a:prstGeom>
          <a:noFill/>
        </p:spPr>
        <p:txBody>
          <a:bodyPr wrap="none" rtlCol="0">
            <a:spAutoFit/>
          </a:bodyPr>
          <a:lstStyle/>
          <a:p>
            <a:r>
              <a:rPr lang="en-US" dirty="0" smtClean="0"/>
              <a:t>Adapted from Ken </a:t>
            </a:r>
            <a:r>
              <a:rPr lang="en-US" dirty="0" err="1" smtClean="0"/>
              <a:t>Kramberg</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information on SEBL:</a:t>
            </a:r>
            <a:endParaRPr lang="en-US" dirty="0"/>
          </a:p>
        </p:txBody>
      </p:sp>
      <p:sp>
        <p:nvSpPr>
          <p:cNvPr id="3" name="Content Placeholder 2"/>
          <p:cNvSpPr>
            <a:spLocks noGrp="1"/>
          </p:cNvSpPr>
          <p:nvPr>
            <p:ph idx="1"/>
          </p:nvPr>
        </p:nvSpPr>
        <p:spPr/>
        <p:txBody>
          <a:bodyPr/>
          <a:lstStyle/>
          <a:p>
            <a:pPr lvl="1" indent="-466344">
              <a:buSzPct val="100000"/>
              <a:buFont typeface="Wingdings" charset="2"/>
              <a:buChar char="q"/>
            </a:pPr>
            <a:r>
              <a:rPr lang="en-US" dirty="0">
                <a:hlinkClick r:id="rId2"/>
              </a:rPr>
              <a:t>http://www.casel.org/social-and-emotional-learning/outcomes</a:t>
            </a:r>
            <a:r>
              <a:rPr lang="en-US" dirty="0" smtClean="0">
                <a:hlinkClick r:id="rId2"/>
              </a:rPr>
              <a:t>/</a:t>
            </a:r>
            <a:endParaRPr lang="en-US" dirty="0"/>
          </a:p>
          <a:p>
            <a:pPr lvl="1" indent="-466344">
              <a:buSzPct val="100000"/>
              <a:buFont typeface="Wingdings" charset="2"/>
              <a:buChar char="q"/>
            </a:pPr>
            <a:endParaRPr lang="en-US" sz="1200" dirty="0"/>
          </a:p>
          <a:p>
            <a:pPr lvl="1" indent="-466344">
              <a:buSzPct val="100000"/>
              <a:buFont typeface="Wingdings" charset="2"/>
              <a:buChar char="q"/>
            </a:pPr>
            <a:r>
              <a:rPr lang="en-US" dirty="0">
                <a:hlinkClick r:id="rId3"/>
              </a:rPr>
              <a:t>http://www.edutopia.org/keys-social-emotional-learning-</a:t>
            </a:r>
            <a:r>
              <a:rPr lang="en-US" dirty="0" smtClean="0">
                <a:hlinkClick r:id="rId3"/>
              </a:rPr>
              <a:t>video</a:t>
            </a:r>
            <a:endParaRPr lang="en-US" dirty="0" smtClean="0"/>
          </a:p>
          <a:p>
            <a:pPr lvl="1" indent="-466344">
              <a:buSzPct val="100000"/>
              <a:buFont typeface="Wingdings" charset="2"/>
              <a:buChar char="q"/>
            </a:pPr>
            <a:endParaRPr lang="en-US" sz="1200" dirty="0" smtClean="0"/>
          </a:p>
          <a:p>
            <a:pPr lvl="1" indent="-466344">
              <a:buSzPct val="100000"/>
              <a:buFont typeface="Wingdings" charset="2"/>
              <a:buChar char="q"/>
            </a:pPr>
            <a:r>
              <a:rPr lang="en-US" dirty="0">
                <a:latin typeface="Calibri" charset="0"/>
                <a:ea typeface="ＭＳ Ｐゴシック" charset="0"/>
                <a:cs typeface="ＭＳ Ｐゴシック" charset="0"/>
                <a:hlinkClick r:id="rId4"/>
              </a:rPr>
              <a:t>http://www.5pointscale.com</a:t>
            </a:r>
            <a:r>
              <a:rPr lang="en-US" dirty="0" smtClean="0">
                <a:latin typeface="Calibri" charset="0"/>
                <a:ea typeface="ＭＳ Ｐゴシック" charset="0"/>
                <a:cs typeface="ＭＳ Ｐゴシック" charset="0"/>
                <a:hlinkClick r:id="rId4"/>
              </a:rPr>
              <a:t>/</a:t>
            </a:r>
            <a:endParaRPr lang="en-US" dirty="0" smtClean="0">
              <a:latin typeface="Calibri" charset="0"/>
              <a:ea typeface="ＭＳ Ｐゴシック" charset="0"/>
              <a:cs typeface="ＭＳ Ｐゴシック" charset="0"/>
            </a:endParaRPr>
          </a:p>
          <a:p>
            <a:pPr lvl="1" indent="-466344">
              <a:buSzPct val="100000"/>
              <a:buFont typeface="Wingdings" charset="2"/>
              <a:buChar char="q"/>
            </a:pPr>
            <a:endParaRPr lang="en-US" sz="1200" dirty="0" smtClean="0">
              <a:latin typeface="Calibri" charset="0"/>
              <a:ea typeface="ＭＳ Ｐゴシック" charset="0"/>
              <a:cs typeface="ＭＳ Ｐゴシック" charset="0"/>
            </a:endParaRPr>
          </a:p>
          <a:p>
            <a:pPr lvl="1" indent="-466344">
              <a:buSzPct val="100000"/>
              <a:buFont typeface="Wingdings" charset="2"/>
              <a:buChar char="q"/>
            </a:pPr>
            <a:r>
              <a:rPr lang="en-US" dirty="0">
                <a:hlinkClick r:id="rId5"/>
              </a:rPr>
              <a:t>http://www.zonesofregulation.com</a:t>
            </a:r>
            <a:r>
              <a:rPr lang="en-US" dirty="0" smtClean="0">
                <a:hlinkClick r:id="rId5"/>
              </a:rPr>
              <a:t>/</a:t>
            </a:r>
            <a:endParaRPr lang="en-US" dirty="0" smtClean="0"/>
          </a:p>
          <a:p>
            <a:pPr lvl="1" indent="-466344">
              <a:buSzPct val="100000"/>
              <a:buFont typeface="Wingdings" charset="2"/>
              <a:buChar char="q"/>
            </a:pPr>
            <a:endParaRPr lang="en-US" sz="1200" dirty="0" smtClean="0"/>
          </a:p>
          <a:p>
            <a:pPr lvl="1" indent="-466344">
              <a:buSzPct val="100000"/>
              <a:buFont typeface="Wingdings" charset="2"/>
              <a:buChar char="q"/>
            </a:pPr>
            <a:r>
              <a:rPr lang="en-US" dirty="0">
                <a:hlinkClick r:id="rId6"/>
              </a:rPr>
              <a:t>http://www.cfchildren.org/second-</a:t>
            </a:r>
            <a:r>
              <a:rPr lang="en-US" dirty="0" smtClean="0">
                <a:hlinkClick r:id="rId6"/>
              </a:rPr>
              <a:t>step</a:t>
            </a:r>
            <a:endParaRPr lang="en-US" dirty="0" smtClean="0"/>
          </a:p>
          <a:p>
            <a:pPr marL="457200" lvl="1" indent="0">
              <a:buNone/>
            </a:pPr>
            <a:endParaRPr lang="en-US" dirty="0"/>
          </a:p>
          <a:p>
            <a:pPr marL="457200" lvl="1" indent="0">
              <a:buNone/>
            </a:pPr>
            <a:endParaRPr lang="en-US" dirty="0">
              <a:latin typeface="Calibri" charset="0"/>
              <a:ea typeface="ＭＳ Ｐゴシック" charset="0"/>
              <a:cs typeface="ＭＳ Ｐゴシック" charset="0"/>
            </a:endParaRPr>
          </a:p>
          <a:p>
            <a:pPr marL="457200" lvl="1" indent="0">
              <a:buNone/>
            </a:pPr>
            <a:endParaRPr lang="en-US" dirty="0" smtClean="0"/>
          </a:p>
          <a:p>
            <a:pPr marL="457200" lvl="1" indent="0">
              <a:buNone/>
            </a:pPr>
            <a:endParaRPr lang="en-US" dirty="0"/>
          </a:p>
        </p:txBody>
      </p:sp>
      <p:sp>
        <p:nvSpPr>
          <p:cNvPr id="4" name="Slide Number Placeholder 3"/>
          <p:cNvSpPr>
            <a:spLocks noGrp="1"/>
          </p:cNvSpPr>
          <p:nvPr>
            <p:ph type="sldNum" sz="quarter" idx="12"/>
          </p:nvPr>
        </p:nvSpPr>
        <p:spPr/>
        <p:txBody>
          <a:bodyPr/>
          <a:lstStyle/>
          <a:p>
            <a:pPr>
              <a:defRPr/>
            </a:pPr>
            <a:fld id="{9D812885-70C5-E841-8BDE-B6BECC2213D2}" type="slidenum">
              <a:rPr lang="en-US" smtClean="0"/>
              <a:pPr>
                <a:defRPr/>
              </a:pPr>
              <a:t>41</a:t>
            </a:fld>
            <a:endParaRPr lang="en-US"/>
          </a:p>
        </p:txBody>
      </p:sp>
    </p:spTree>
    <p:extLst>
      <p:ext uri="{BB962C8B-B14F-4D97-AF65-F5344CB8AC3E}">
        <p14:creationId xmlns:p14="http://schemas.microsoft.com/office/powerpoint/2010/main" val="40455870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191673"/>
            <a:ext cx="7772400" cy="1233655"/>
          </a:xfrm>
        </p:spPr>
        <p:txBody>
          <a:bodyPr/>
          <a:lstStyle/>
          <a:p>
            <a:r>
              <a:rPr lang="en-US" dirty="0" smtClean="0"/>
              <a:t>VTPBiS Coordinators Meeting</a:t>
            </a:r>
            <a:endParaRPr lang="en-US" dirty="0"/>
          </a:p>
        </p:txBody>
      </p:sp>
      <p:sp>
        <p:nvSpPr>
          <p:cNvPr id="2" name="Subtitle 1"/>
          <p:cNvSpPr>
            <a:spLocks noGrp="1"/>
          </p:cNvSpPr>
          <p:nvPr>
            <p:ph type="subTitle" idx="1"/>
          </p:nvPr>
        </p:nvSpPr>
        <p:spPr>
          <a:xfrm>
            <a:off x="991996" y="2724413"/>
            <a:ext cx="7442591" cy="1205188"/>
          </a:xfrm>
        </p:spPr>
        <p:txBody>
          <a:bodyPr/>
          <a:lstStyle/>
          <a:p>
            <a:r>
              <a:rPr lang="en-US" dirty="0" smtClean="0">
                <a:solidFill>
                  <a:schemeClr val="tx1"/>
                </a:solidFill>
              </a:rPr>
              <a:t>Logistics, Updates, Q &amp; A and Networking</a:t>
            </a:r>
            <a:endParaRPr lang="en-US" dirty="0">
              <a:solidFill>
                <a:schemeClr val="tx1"/>
              </a:solidFill>
            </a:endParaRPr>
          </a:p>
        </p:txBody>
      </p:sp>
      <p:sp>
        <p:nvSpPr>
          <p:cNvPr id="3" name="Slide Number Placeholder 2"/>
          <p:cNvSpPr>
            <a:spLocks noGrp="1"/>
          </p:cNvSpPr>
          <p:nvPr>
            <p:ph type="sldNum" sz="quarter" idx="12"/>
          </p:nvPr>
        </p:nvSpPr>
        <p:spPr/>
        <p:txBody>
          <a:bodyPr/>
          <a:lstStyle/>
          <a:p>
            <a:pPr>
              <a:defRPr/>
            </a:pPr>
            <a:fld id="{0F4A6FBF-4EF9-624B-BB06-06E62F826FA4}" type="slidenum">
              <a:rPr lang="en-US" smtClean="0"/>
              <a:pPr>
                <a:defRPr/>
              </a:pPr>
              <a:t>42</a:t>
            </a:fld>
            <a:endParaRPr lang="en-US"/>
          </a:p>
        </p:txBody>
      </p:sp>
    </p:spTree>
    <p:extLst>
      <p:ext uri="{BB962C8B-B14F-4D97-AF65-F5344CB8AC3E}">
        <p14:creationId xmlns:p14="http://schemas.microsoft.com/office/powerpoint/2010/main" val="5597234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Agenda</a:t>
            </a:r>
            <a:endParaRPr lang="en-US" dirty="0"/>
          </a:p>
        </p:txBody>
      </p:sp>
      <p:sp>
        <p:nvSpPr>
          <p:cNvPr id="5" name="Content Placeholder 4"/>
          <p:cNvSpPr>
            <a:spLocks noGrp="1"/>
          </p:cNvSpPr>
          <p:nvPr>
            <p:ph idx="1"/>
          </p:nvPr>
        </p:nvSpPr>
        <p:spPr/>
        <p:txBody>
          <a:bodyPr/>
          <a:lstStyle/>
          <a:p>
            <a:pPr lvl="1">
              <a:buFont typeface="Arial"/>
              <a:buChar char="•"/>
            </a:pPr>
            <a:r>
              <a:rPr lang="en-US" dirty="0"/>
              <a:t>M</a:t>
            </a:r>
            <a:r>
              <a:rPr lang="en-US" dirty="0" smtClean="0"/>
              <a:t>odel </a:t>
            </a:r>
            <a:r>
              <a:rPr lang="en-US" dirty="0"/>
              <a:t>for </a:t>
            </a:r>
            <a:r>
              <a:rPr lang="en-US" dirty="0" smtClean="0"/>
              <a:t>Sharing Data: VTPBiS Annual Report</a:t>
            </a:r>
            <a:endParaRPr lang="en-US" dirty="0" smtClean="0">
              <a:latin typeface="Calibri" charset="0"/>
              <a:ea typeface="ＭＳ Ｐゴシック" charset="0"/>
            </a:endParaRPr>
          </a:p>
          <a:p>
            <a:pPr lvl="1">
              <a:buFont typeface="Arial"/>
              <a:buChar char="•"/>
            </a:pPr>
            <a:r>
              <a:rPr lang="en-US" dirty="0" smtClean="0">
                <a:latin typeface="Calibri" charset="0"/>
                <a:ea typeface="ＭＳ Ｐゴシック" charset="0"/>
              </a:rPr>
              <a:t>BoQ </a:t>
            </a:r>
            <a:r>
              <a:rPr lang="en-US" dirty="0">
                <a:latin typeface="Calibri" charset="0"/>
                <a:ea typeface="ＭＳ Ｐゴシック" charset="0"/>
              </a:rPr>
              <a:t>&amp; SAS</a:t>
            </a:r>
          </a:p>
          <a:p>
            <a:pPr lvl="1">
              <a:buFont typeface="Arial"/>
              <a:buChar char="•"/>
            </a:pPr>
            <a:r>
              <a:rPr lang="en-US" dirty="0" smtClean="0">
                <a:latin typeface="Calibri" charset="0"/>
                <a:ea typeface="ＭＳ Ｐゴシック" charset="0"/>
              </a:rPr>
              <a:t>Tiered Fidelity Inventory (TFI)</a:t>
            </a:r>
            <a:endParaRPr lang="en-US" dirty="0">
              <a:latin typeface="Calibri" charset="0"/>
              <a:ea typeface="ＭＳ Ｐゴシック" charset="0"/>
            </a:endParaRPr>
          </a:p>
          <a:p>
            <a:pPr lvl="1">
              <a:buFont typeface="Arial"/>
              <a:buChar char="•"/>
            </a:pPr>
            <a:r>
              <a:rPr lang="en-US" dirty="0" smtClean="0">
                <a:latin typeface="Calibri" charset="0"/>
                <a:ea typeface="ＭＳ Ｐゴシック" charset="0"/>
              </a:rPr>
              <a:t>Ongoing </a:t>
            </a:r>
            <a:r>
              <a:rPr lang="en-US" dirty="0">
                <a:latin typeface="Calibri" charset="0"/>
                <a:ea typeface="ＭＳ Ｐゴシック" charset="0"/>
              </a:rPr>
              <a:t>communication?</a:t>
            </a:r>
          </a:p>
          <a:p>
            <a:pPr lvl="2">
              <a:buFont typeface="Arial"/>
              <a:buChar char="•"/>
            </a:pPr>
            <a:r>
              <a:rPr lang="en-US" dirty="0">
                <a:latin typeface="Calibri" charset="0"/>
                <a:ea typeface="ＭＳ Ｐゴシック" charset="0"/>
              </a:rPr>
              <a:t>Wikis</a:t>
            </a:r>
          </a:p>
          <a:p>
            <a:pPr lvl="2">
              <a:buFont typeface="Arial"/>
              <a:buChar char="•"/>
            </a:pPr>
            <a:r>
              <a:rPr lang="en-US" dirty="0">
                <a:latin typeface="Calibri" charset="0"/>
                <a:ea typeface="ＭＳ Ｐゴシック" charset="0"/>
              </a:rPr>
              <a:t>FB</a:t>
            </a:r>
          </a:p>
          <a:p>
            <a:pPr lvl="2">
              <a:buFont typeface="Arial"/>
              <a:buChar char="•"/>
            </a:pPr>
            <a:r>
              <a:rPr lang="en-US" dirty="0" smtClean="0">
                <a:latin typeface="Calibri" charset="0"/>
                <a:ea typeface="ＭＳ Ｐゴシック" charset="0"/>
              </a:rPr>
              <a:t>Blogs</a:t>
            </a:r>
          </a:p>
          <a:p>
            <a:pPr lvl="1">
              <a:buFont typeface="Arial"/>
              <a:buChar char="•"/>
            </a:pPr>
            <a:r>
              <a:rPr lang="en-US" dirty="0" smtClean="0">
                <a:latin typeface="Calibri" charset="0"/>
                <a:ea typeface="ＭＳ Ｐゴシック" charset="0"/>
              </a:rPr>
              <a:t>Next Meeting: </a:t>
            </a:r>
            <a:r>
              <a:rPr lang="en-US" b="1" dirty="0" smtClean="0">
                <a:solidFill>
                  <a:srgbClr val="000000"/>
                </a:solidFill>
                <a:latin typeface="Calibri" charset="0"/>
                <a:ea typeface="ＭＳ Ｐゴシック" charset="0"/>
              </a:rPr>
              <a:t>MAY 5</a:t>
            </a:r>
            <a:r>
              <a:rPr lang="en-US" b="1" baseline="30000" dirty="0" smtClean="0">
                <a:solidFill>
                  <a:srgbClr val="000000"/>
                </a:solidFill>
                <a:latin typeface="Calibri" charset="0"/>
                <a:ea typeface="ＭＳ Ｐゴシック" charset="0"/>
              </a:rPr>
              <a:t>th</a:t>
            </a:r>
            <a:r>
              <a:rPr lang="en-US" b="1" dirty="0" smtClean="0">
                <a:solidFill>
                  <a:srgbClr val="000000"/>
                </a:solidFill>
                <a:latin typeface="Calibri" charset="0"/>
                <a:ea typeface="ＭＳ Ｐゴシック" charset="0"/>
              </a:rPr>
              <a:t> – Best Western</a:t>
            </a:r>
            <a:endParaRPr lang="en-US" b="1" dirty="0">
              <a:solidFill>
                <a:srgbClr val="000000"/>
              </a:solidFill>
              <a:latin typeface="Calibri" charset="0"/>
              <a:ea typeface="ＭＳ Ｐゴシック" charset="0"/>
            </a:endParaRPr>
          </a:p>
          <a:p>
            <a:pPr lvl="1">
              <a:buFont typeface="Arial"/>
              <a:buChar char="•"/>
            </a:pPr>
            <a:r>
              <a:rPr lang="en-US" dirty="0">
                <a:latin typeface="Calibri" charset="0"/>
                <a:ea typeface="ＭＳ Ｐゴシック" charset="0"/>
              </a:rPr>
              <a:t>VTPBiS </a:t>
            </a:r>
            <a:r>
              <a:rPr lang="en-US" dirty="0" smtClean="0">
                <a:latin typeface="Calibri" charset="0"/>
                <a:ea typeface="ＭＳ Ｐゴシック" charset="0"/>
              </a:rPr>
              <a:t>&amp; Suspension/Expulsion Questionnaire</a:t>
            </a:r>
            <a:endParaRPr lang="en-US" dirty="0">
              <a:latin typeface="Calibri" charset="0"/>
              <a:ea typeface="ＭＳ Ｐゴシック" charset="0"/>
            </a:endParaRPr>
          </a:p>
          <a:p>
            <a:endParaRPr lang="en-US" dirty="0"/>
          </a:p>
        </p:txBody>
      </p:sp>
      <p:sp>
        <p:nvSpPr>
          <p:cNvPr id="2" name="Slide Number Placeholder 1"/>
          <p:cNvSpPr>
            <a:spLocks noGrp="1"/>
          </p:cNvSpPr>
          <p:nvPr>
            <p:ph type="sldNum" sz="quarter" idx="12"/>
          </p:nvPr>
        </p:nvSpPr>
        <p:spPr/>
        <p:txBody>
          <a:bodyPr/>
          <a:lstStyle/>
          <a:p>
            <a:pPr>
              <a:defRPr/>
            </a:pPr>
            <a:fld id="{9D812885-70C5-E841-8BDE-B6BECC2213D2}" type="slidenum">
              <a:rPr lang="en-US" smtClean="0"/>
              <a:pPr>
                <a:defRPr/>
              </a:pPr>
              <a:t>43</a:t>
            </a:fld>
            <a:endParaRPr lang="en-US"/>
          </a:p>
        </p:txBody>
      </p:sp>
    </p:spTree>
    <p:extLst>
      <p:ext uri="{BB962C8B-B14F-4D97-AF65-F5344CB8AC3E}">
        <p14:creationId xmlns:p14="http://schemas.microsoft.com/office/powerpoint/2010/main" val="34193945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p:txBody>
          <a:bodyPr/>
          <a:lstStyle/>
          <a:p>
            <a:r>
              <a:rPr lang="en-US">
                <a:latin typeface="Calibri" charset="0"/>
                <a:ea typeface="ＭＳ Ｐゴシック" charset="0"/>
                <a:cs typeface="ＭＳ Ｐゴシック" charset="0"/>
              </a:rPr>
              <a:t>VTPBiS Annual Report Review</a:t>
            </a:r>
          </a:p>
        </p:txBody>
      </p:sp>
      <p:pic>
        <p:nvPicPr>
          <p:cNvPr id="10547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98663" y="1417638"/>
            <a:ext cx="5354637" cy="540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9D812885-70C5-E841-8BDE-B6BECC2213D2}" type="slidenum">
              <a:rPr lang="en-US" smtClean="0"/>
              <a:pPr>
                <a:defRPr/>
              </a:pPr>
              <a:t>44</a:t>
            </a:fld>
            <a:endParaRPr lang="en-US"/>
          </a:p>
        </p:txBody>
      </p:sp>
    </p:spTree>
    <p:extLst>
      <p:ext uri="{BB962C8B-B14F-4D97-AF65-F5344CB8AC3E}">
        <p14:creationId xmlns:p14="http://schemas.microsoft.com/office/powerpoint/2010/main" val="11355195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p:nvPr>
        </p:nvSpPr>
        <p:spPr>
          <a:xfrm>
            <a:off x="1042988" y="555526"/>
            <a:ext cx="7024687" cy="2311400"/>
          </a:xfrm>
        </p:spPr>
        <p:txBody>
          <a:bodyPr/>
          <a:lstStyle/>
          <a:p>
            <a:r>
              <a:rPr lang="en-US" sz="5400" dirty="0">
                <a:latin typeface="Calibri"/>
                <a:ea typeface="ＭＳ Ｐゴシック" charset="0"/>
                <a:cs typeface="Calibri"/>
              </a:rPr>
              <a:t>How are we doing as a state?</a:t>
            </a:r>
          </a:p>
        </p:txBody>
      </p:sp>
      <p:pic>
        <p:nvPicPr>
          <p:cNvPr id="3" name="Picture 2"/>
          <p:cNvPicPr>
            <a:picLocks noChangeAspect="1"/>
          </p:cNvPicPr>
          <p:nvPr/>
        </p:nvPicPr>
        <p:blipFill>
          <a:blip r:embed="rId3"/>
          <a:stretch>
            <a:fillRect/>
          </a:stretch>
        </p:blipFill>
        <p:spPr>
          <a:xfrm>
            <a:off x="3292310" y="2864429"/>
            <a:ext cx="2381473" cy="3905616"/>
          </a:xfrm>
          <a:prstGeom prst="rect">
            <a:avLst/>
          </a:prstGeom>
        </p:spPr>
      </p:pic>
      <p:sp>
        <p:nvSpPr>
          <p:cNvPr id="2" name="Slide Number Placeholder 1"/>
          <p:cNvSpPr>
            <a:spLocks noGrp="1"/>
          </p:cNvSpPr>
          <p:nvPr>
            <p:ph type="sldNum" sz="quarter" idx="12"/>
          </p:nvPr>
        </p:nvSpPr>
        <p:spPr/>
        <p:txBody>
          <a:bodyPr/>
          <a:lstStyle/>
          <a:p>
            <a:pPr>
              <a:defRPr/>
            </a:pPr>
            <a:fld id="{FCDF46F8-952D-604B-8EBC-338A00876499}" type="slidenum">
              <a:rPr lang="en-US" smtClean="0"/>
              <a:pPr>
                <a:defRPr/>
              </a:pPr>
              <a:t>45</a:t>
            </a:fld>
            <a:endParaRPr lang="en-US"/>
          </a:p>
        </p:txBody>
      </p:sp>
    </p:spTree>
    <p:extLst>
      <p:ext uri="{BB962C8B-B14F-4D97-AF65-F5344CB8AC3E}">
        <p14:creationId xmlns:p14="http://schemas.microsoft.com/office/powerpoint/2010/main" val="413391565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14488"/>
            <a:ext cx="8705850" cy="4505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7522" name="Title 1"/>
          <p:cNvSpPr>
            <a:spLocks noGrp="1"/>
          </p:cNvSpPr>
          <p:nvPr>
            <p:ph type="title"/>
          </p:nvPr>
        </p:nvSpPr>
        <p:spPr/>
        <p:txBody>
          <a:bodyPr/>
          <a:lstStyle/>
          <a:p>
            <a:r>
              <a:rPr lang="en-US">
                <a:latin typeface="Calibri" charset="0"/>
                <a:ea typeface="ＭＳ Ｐゴシック" charset="0"/>
                <a:cs typeface="ＭＳ Ｐゴシック" charset="0"/>
              </a:rPr>
              <a:t>CONTEXT</a:t>
            </a:r>
          </a:p>
        </p:txBody>
      </p:sp>
      <p:sp>
        <p:nvSpPr>
          <p:cNvPr id="2" name="Slide Number Placeholder 1"/>
          <p:cNvSpPr>
            <a:spLocks noGrp="1"/>
          </p:cNvSpPr>
          <p:nvPr>
            <p:ph type="sldNum" sz="quarter" idx="12"/>
          </p:nvPr>
        </p:nvSpPr>
        <p:spPr/>
        <p:txBody>
          <a:bodyPr/>
          <a:lstStyle/>
          <a:p>
            <a:pPr>
              <a:defRPr/>
            </a:pPr>
            <a:fld id="{9D812885-70C5-E841-8BDE-B6BECC2213D2}" type="slidenum">
              <a:rPr lang="en-US" smtClean="0"/>
              <a:pPr>
                <a:defRPr/>
              </a:pPr>
              <a:t>46</a:t>
            </a:fld>
            <a:endParaRPr lang="en-US"/>
          </a:p>
        </p:txBody>
      </p:sp>
    </p:spTree>
    <p:extLst>
      <p:ext uri="{BB962C8B-B14F-4D97-AF65-F5344CB8AC3E}">
        <p14:creationId xmlns:p14="http://schemas.microsoft.com/office/powerpoint/2010/main" val="339386938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592622" y="1536631"/>
          <a:ext cx="7941779" cy="4688293"/>
        </p:xfrm>
        <a:graphic>
          <a:graphicData uri="http://schemas.openxmlformats.org/drawingml/2006/chart">
            <c:chart xmlns:c="http://schemas.openxmlformats.org/drawingml/2006/chart" xmlns:r="http://schemas.openxmlformats.org/officeDocument/2006/relationships" r:id="rId3"/>
          </a:graphicData>
        </a:graphic>
      </p:graphicFrame>
      <p:sp>
        <p:nvSpPr>
          <p:cNvPr id="108546" name="Title 3"/>
          <p:cNvSpPr>
            <a:spLocks noGrp="1"/>
          </p:cNvSpPr>
          <p:nvPr>
            <p:ph type="title"/>
          </p:nvPr>
        </p:nvSpPr>
        <p:spPr>
          <a:xfrm>
            <a:off x="466725" y="196850"/>
            <a:ext cx="8229600" cy="1143000"/>
          </a:xfrm>
        </p:spPr>
        <p:txBody>
          <a:bodyPr/>
          <a:lstStyle/>
          <a:p>
            <a:r>
              <a:rPr lang="en-US">
                <a:latin typeface="Calibri" charset="0"/>
                <a:ea typeface="ＭＳ Ｐゴシック" charset="0"/>
                <a:cs typeface="ＭＳ Ｐゴシック" charset="0"/>
              </a:rPr>
              <a:t>CONTEXT</a:t>
            </a:r>
          </a:p>
        </p:txBody>
      </p:sp>
      <p:sp>
        <p:nvSpPr>
          <p:cNvPr id="3" name="Slide Number Placeholder 2"/>
          <p:cNvSpPr>
            <a:spLocks noGrp="1"/>
          </p:cNvSpPr>
          <p:nvPr>
            <p:ph type="sldNum" sz="quarter" idx="12"/>
          </p:nvPr>
        </p:nvSpPr>
        <p:spPr/>
        <p:txBody>
          <a:bodyPr/>
          <a:lstStyle/>
          <a:p>
            <a:pPr>
              <a:defRPr/>
            </a:pPr>
            <a:fld id="{9D812885-70C5-E841-8BDE-B6BECC2213D2}" type="slidenum">
              <a:rPr lang="en-US" smtClean="0"/>
              <a:pPr>
                <a:defRPr/>
              </a:pPr>
              <a:t>47</a:t>
            </a:fld>
            <a:endParaRPr lang="en-US"/>
          </a:p>
        </p:txBody>
      </p:sp>
    </p:spTree>
    <p:extLst>
      <p:ext uri="{BB962C8B-B14F-4D97-AF65-F5344CB8AC3E}">
        <p14:creationId xmlns:p14="http://schemas.microsoft.com/office/powerpoint/2010/main" val="101957877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p:txBody>
          <a:bodyPr/>
          <a:lstStyle/>
          <a:p>
            <a:r>
              <a:rPr lang="en-US">
                <a:latin typeface="Calibri" charset="0"/>
                <a:ea typeface="ＭＳ Ｐゴシック" charset="0"/>
                <a:cs typeface="ＭＳ Ｐゴシック" charset="0"/>
              </a:rPr>
              <a:t>INPUT</a:t>
            </a:r>
          </a:p>
        </p:txBody>
      </p:sp>
      <p:graphicFrame>
        <p:nvGraphicFramePr>
          <p:cNvPr id="6" name="Chart 5"/>
          <p:cNvGraphicFramePr>
            <a:graphicFrameLocks/>
          </p:cNvGraphicFramePr>
          <p:nvPr/>
        </p:nvGraphicFramePr>
        <p:xfrm>
          <a:off x="250843" y="1511717"/>
          <a:ext cx="8560007" cy="4540728"/>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p:cNvSpPr>
            <a:spLocks noGrp="1"/>
          </p:cNvSpPr>
          <p:nvPr>
            <p:ph type="sldNum" sz="quarter" idx="12"/>
          </p:nvPr>
        </p:nvSpPr>
        <p:spPr/>
        <p:txBody>
          <a:bodyPr/>
          <a:lstStyle/>
          <a:p>
            <a:pPr>
              <a:defRPr/>
            </a:pPr>
            <a:fld id="{9D812885-70C5-E841-8BDE-B6BECC2213D2}" type="slidenum">
              <a:rPr lang="en-US" smtClean="0"/>
              <a:pPr>
                <a:defRPr/>
              </a:pPr>
              <a:t>48</a:t>
            </a:fld>
            <a:endParaRPr lang="en-US"/>
          </a:p>
        </p:txBody>
      </p:sp>
    </p:spTree>
    <p:extLst>
      <p:ext uri="{BB962C8B-B14F-4D97-AF65-F5344CB8AC3E}">
        <p14:creationId xmlns:p14="http://schemas.microsoft.com/office/powerpoint/2010/main" val="8311172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nvGraphicFramePr>
        <p:xfrm>
          <a:off x="301625" y="1368221"/>
          <a:ext cx="8667749" cy="4718899"/>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p:cNvCxnSpPr/>
          <p:nvPr/>
        </p:nvCxnSpPr>
        <p:spPr>
          <a:xfrm>
            <a:off x="725488" y="3149600"/>
            <a:ext cx="7878762" cy="0"/>
          </a:xfrm>
          <a:prstGeom prst="line">
            <a:avLst/>
          </a:prstGeom>
          <a:ln w="28575" cmpd="sng">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10595" name="Title 2"/>
          <p:cNvSpPr>
            <a:spLocks noGrp="1"/>
          </p:cNvSpPr>
          <p:nvPr>
            <p:ph type="title"/>
          </p:nvPr>
        </p:nvSpPr>
        <p:spPr>
          <a:xfrm>
            <a:off x="457200" y="225425"/>
            <a:ext cx="8229600" cy="1143000"/>
          </a:xfrm>
        </p:spPr>
        <p:txBody>
          <a:bodyPr/>
          <a:lstStyle/>
          <a:p>
            <a:r>
              <a:rPr lang="en-US">
                <a:latin typeface="Calibri" charset="0"/>
                <a:ea typeface="ＭＳ Ｐゴシック" charset="0"/>
                <a:cs typeface="ＭＳ Ｐゴシック" charset="0"/>
              </a:rPr>
              <a:t>FIDELITY</a:t>
            </a:r>
          </a:p>
        </p:txBody>
      </p:sp>
      <p:sp>
        <p:nvSpPr>
          <p:cNvPr id="2" name="Slide Number Placeholder 1"/>
          <p:cNvSpPr>
            <a:spLocks noGrp="1"/>
          </p:cNvSpPr>
          <p:nvPr>
            <p:ph type="sldNum" sz="quarter" idx="12"/>
          </p:nvPr>
        </p:nvSpPr>
        <p:spPr/>
        <p:txBody>
          <a:bodyPr/>
          <a:lstStyle/>
          <a:p>
            <a:pPr>
              <a:defRPr/>
            </a:pPr>
            <a:fld id="{9D812885-70C5-E841-8BDE-B6BECC2213D2}" type="slidenum">
              <a:rPr lang="en-US" smtClean="0"/>
              <a:pPr>
                <a:defRPr/>
              </a:pPr>
              <a:t>49</a:t>
            </a:fld>
            <a:endParaRPr lang="en-US"/>
          </a:p>
        </p:txBody>
      </p:sp>
    </p:spTree>
    <p:extLst>
      <p:ext uri="{BB962C8B-B14F-4D97-AF65-F5344CB8AC3E}">
        <p14:creationId xmlns:p14="http://schemas.microsoft.com/office/powerpoint/2010/main" val="367011210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457200" y="261938"/>
            <a:ext cx="8229600" cy="1143000"/>
          </a:xfrm>
        </p:spPr>
        <p:txBody>
          <a:bodyPr/>
          <a:lstStyle/>
          <a:p>
            <a:r>
              <a:rPr lang="en-US" sz="4000">
                <a:latin typeface="Calibri" charset="0"/>
                <a:ea typeface="ＭＳ Ｐゴシック" charset="0"/>
                <a:cs typeface="ＭＳ Ｐゴシック" charset="0"/>
              </a:rPr>
              <a:t>Why Coordinators as Coaches?</a:t>
            </a:r>
          </a:p>
        </p:txBody>
      </p:sp>
      <p:pic>
        <p:nvPicPr>
          <p:cNvPr id="33794" name="Picture 2" descr="http://www.ashridge.org.uk/Website/Content.nsf/FileLibrary/52095FD9130049B580257204004AD46D/$file/AMEC_Coaching-graphic.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49336">
            <a:off x="685800" y="1828800"/>
            <a:ext cx="268605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rot="1253612">
            <a:off x="5803900" y="1714500"/>
            <a:ext cx="2754313" cy="27130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4302125"/>
            <a:ext cx="3429000"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7963" y="1809750"/>
            <a:ext cx="3514725" cy="23050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379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241800"/>
            <a:ext cx="3276600" cy="245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9"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8050" y="3527425"/>
            <a:ext cx="2114550" cy="317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800"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9800" y="1633538"/>
            <a:ext cx="5122863" cy="511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9D812885-70C5-E841-8BDE-B6BECC2213D2}" type="slidenum">
              <a:rPr lang="en-US" smtClean="0"/>
              <a:pPr>
                <a:defRPr/>
              </a:pPr>
              <a:t>5</a:t>
            </a:fld>
            <a:endParaRPr lang="en-US"/>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nvGraphicFramePr>
        <p:xfrm>
          <a:off x="634933" y="1615031"/>
          <a:ext cx="8019523" cy="4562853"/>
        </p:xfrm>
        <a:graphic>
          <a:graphicData uri="http://schemas.openxmlformats.org/drawingml/2006/chart">
            <c:chart xmlns:c="http://schemas.openxmlformats.org/drawingml/2006/chart" xmlns:r="http://schemas.openxmlformats.org/officeDocument/2006/relationships" r:id="rId3"/>
          </a:graphicData>
        </a:graphic>
      </p:graphicFrame>
      <p:sp>
        <p:nvSpPr>
          <p:cNvPr id="111618" name="Title 1"/>
          <p:cNvSpPr>
            <a:spLocks noGrp="1"/>
          </p:cNvSpPr>
          <p:nvPr>
            <p:ph type="title"/>
          </p:nvPr>
        </p:nvSpPr>
        <p:spPr/>
        <p:txBody>
          <a:bodyPr/>
          <a:lstStyle/>
          <a:p>
            <a:r>
              <a:rPr lang="en-US">
                <a:latin typeface="Calibri" charset="0"/>
                <a:ea typeface="ＭＳ Ｐゴシック" charset="0"/>
                <a:cs typeface="ＭＳ Ｐゴシック" charset="0"/>
              </a:rPr>
              <a:t>IMPACT</a:t>
            </a:r>
          </a:p>
        </p:txBody>
      </p:sp>
      <p:sp>
        <p:nvSpPr>
          <p:cNvPr id="2" name="Slide Number Placeholder 1"/>
          <p:cNvSpPr>
            <a:spLocks noGrp="1"/>
          </p:cNvSpPr>
          <p:nvPr>
            <p:ph type="sldNum" sz="quarter" idx="12"/>
          </p:nvPr>
        </p:nvSpPr>
        <p:spPr/>
        <p:txBody>
          <a:bodyPr/>
          <a:lstStyle/>
          <a:p>
            <a:pPr>
              <a:defRPr/>
            </a:pPr>
            <a:fld id="{9D812885-70C5-E841-8BDE-B6BECC2213D2}" type="slidenum">
              <a:rPr lang="en-US" smtClean="0"/>
              <a:pPr>
                <a:defRPr/>
              </a:pPr>
              <a:t>50</a:t>
            </a:fld>
            <a:endParaRPr lang="en-US"/>
          </a:p>
        </p:txBody>
      </p:sp>
    </p:spTree>
    <p:extLst>
      <p:ext uri="{BB962C8B-B14F-4D97-AF65-F5344CB8AC3E}">
        <p14:creationId xmlns:p14="http://schemas.microsoft.com/office/powerpoint/2010/main" val="99370828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Content Placeholder 5"/>
          <p:cNvPicPr>
            <a:picLocks noChangeAspect="1"/>
          </p:cNvPicPr>
          <p:nvPr/>
        </p:nvPicPr>
        <p:blipFill>
          <a:blip r:embed="rId3">
            <a:extLst>
              <a:ext uri="{28A0092B-C50C-407E-A947-70E740481C1C}">
                <a14:useLocalDpi xmlns:a14="http://schemas.microsoft.com/office/drawing/2010/main" val="0"/>
              </a:ext>
            </a:extLst>
          </a:blip>
          <a:srcRect t="1689" b="1689"/>
          <a:stretch>
            <a:fillRect/>
          </a:stretch>
        </p:blipFill>
        <p:spPr bwMode="auto">
          <a:xfrm>
            <a:off x="677863" y="1473200"/>
            <a:ext cx="7797800" cy="4748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2642" name="Title 1"/>
          <p:cNvSpPr>
            <a:spLocks noGrp="1"/>
          </p:cNvSpPr>
          <p:nvPr>
            <p:ph type="title"/>
          </p:nvPr>
        </p:nvSpPr>
        <p:spPr>
          <a:xfrm>
            <a:off x="457200" y="204788"/>
            <a:ext cx="8229600" cy="1143000"/>
          </a:xfrm>
        </p:spPr>
        <p:txBody>
          <a:bodyPr/>
          <a:lstStyle/>
          <a:p>
            <a:r>
              <a:rPr lang="en-US">
                <a:latin typeface="Calibri" charset="0"/>
                <a:ea typeface="ＭＳ Ｐゴシック" charset="0"/>
                <a:cs typeface="ＭＳ Ｐゴシック" charset="0"/>
              </a:rPr>
              <a:t>IMPACT</a:t>
            </a:r>
          </a:p>
        </p:txBody>
      </p:sp>
      <p:sp>
        <p:nvSpPr>
          <p:cNvPr id="2" name="Slide Number Placeholder 1"/>
          <p:cNvSpPr>
            <a:spLocks noGrp="1"/>
          </p:cNvSpPr>
          <p:nvPr>
            <p:ph type="sldNum" sz="quarter" idx="12"/>
          </p:nvPr>
        </p:nvSpPr>
        <p:spPr/>
        <p:txBody>
          <a:bodyPr/>
          <a:lstStyle/>
          <a:p>
            <a:pPr>
              <a:defRPr/>
            </a:pPr>
            <a:fld id="{9D812885-70C5-E841-8BDE-B6BECC2213D2}" type="slidenum">
              <a:rPr lang="en-US" smtClean="0"/>
              <a:pPr>
                <a:defRPr/>
              </a:pPr>
              <a:t>51</a:t>
            </a:fld>
            <a:endParaRPr lang="en-US"/>
          </a:p>
        </p:txBody>
      </p:sp>
    </p:spTree>
    <p:extLst>
      <p:ext uri="{BB962C8B-B14F-4D97-AF65-F5344CB8AC3E}">
        <p14:creationId xmlns:p14="http://schemas.microsoft.com/office/powerpoint/2010/main" val="397242501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p:cNvSpPr>
            <a:spLocks noGrp="1"/>
          </p:cNvSpPr>
          <p:nvPr>
            <p:ph type="title"/>
          </p:nvPr>
        </p:nvSpPr>
        <p:spPr/>
        <p:txBody>
          <a:bodyPr/>
          <a:lstStyle/>
          <a:p>
            <a:r>
              <a:rPr lang="en-US">
                <a:latin typeface="Calibri" charset="0"/>
                <a:ea typeface="ＭＳ Ｐゴシック" charset="0"/>
                <a:cs typeface="ＭＳ Ｐゴシック" charset="0"/>
              </a:rPr>
              <a:t>IMPACT</a:t>
            </a:r>
          </a:p>
        </p:txBody>
      </p:sp>
      <p:graphicFrame>
        <p:nvGraphicFramePr>
          <p:cNvPr id="10" name="Content Placeholder 9"/>
          <p:cNvGraphicFramePr>
            <a:graphicFrameLocks noGrp="1"/>
          </p:cNvGraphicFramePr>
          <p:nvPr>
            <p:ph idx="1"/>
          </p:nvPr>
        </p:nvGraphicFramePr>
        <p:xfrm>
          <a:off x="457200" y="1600200"/>
          <a:ext cx="8229600" cy="4446588"/>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12"/>
          </p:nvPr>
        </p:nvSpPr>
        <p:spPr/>
        <p:txBody>
          <a:bodyPr/>
          <a:lstStyle/>
          <a:p>
            <a:pPr>
              <a:defRPr/>
            </a:pPr>
            <a:fld id="{9D812885-70C5-E841-8BDE-B6BECC2213D2}" type="slidenum">
              <a:rPr lang="en-US" smtClean="0"/>
              <a:pPr>
                <a:defRPr/>
              </a:pPr>
              <a:t>52</a:t>
            </a:fld>
            <a:endParaRPr lang="en-US"/>
          </a:p>
        </p:txBody>
      </p:sp>
    </p:spTree>
    <p:extLst>
      <p:ext uri="{BB962C8B-B14F-4D97-AF65-F5344CB8AC3E}">
        <p14:creationId xmlns:p14="http://schemas.microsoft.com/office/powerpoint/2010/main" val="400504562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p:cNvSpPr>
            <a:spLocks noGrp="1"/>
          </p:cNvSpPr>
          <p:nvPr>
            <p:ph type="title"/>
          </p:nvPr>
        </p:nvSpPr>
        <p:spPr>
          <a:xfrm>
            <a:off x="473075" y="160338"/>
            <a:ext cx="8229600" cy="701675"/>
          </a:xfrm>
        </p:spPr>
        <p:txBody>
          <a:bodyPr/>
          <a:lstStyle/>
          <a:p>
            <a:r>
              <a:rPr lang="en-US" dirty="0">
                <a:solidFill>
                  <a:srgbClr val="000000"/>
                </a:solidFill>
                <a:latin typeface="Calibri"/>
                <a:ea typeface="ＭＳ Ｐゴシック" charset="0"/>
                <a:cs typeface="Calibri"/>
              </a:rPr>
              <a:t>VTPBiS SY </a:t>
            </a:r>
            <a:r>
              <a:rPr lang="fr-FR" dirty="0">
                <a:solidFill>
                  <a:srgbClr val="000000"/>
                </a:solidFill>
                <a:latin typeface="Calibri"/>
                <a:ea typeface="ＭＳ Ｐゴシック" charset="0"/>
                <a:cs typeface="Calibri"/>
              </a:rPr>
              <a:t>‘</a:t>
            </a:r>
            <a:r>
              <a:rPr lang="en-US" altLang="ja-JP" dirty="0">
                <a:solidFill>
                  <a:srgbClr val="000000"/>
                </a:solidFill>
                <a:latin typeface="Calibri"/>
                <a:ea typeface="ＭＳ Ｐゴシック" charset="0"/>
                <a:cs typeface="Calibri"/>
              </a:rPr>
              <a:t>16 Goals:</a:t>
            </a:r>
            <a:endParaRPr lang="en-US" dirty="0">
              <a:solidFill>
                <a:srgbClr val="000000"/>
              </a:solidFill>
              <a:latin typeface="Calibri"/>
              <a:ea typeface="ＭＳ Ｐゴシック" charset="0"/>
              <a:cs typeface="Calibri"/>
            </a:endParaRPr>
          </a:p>
        </p:txBody>
      </p:sp>
      <p:sp>
        <p:nvSpPr>
          <p:cNvPr id="3" name="Content Placeholder 2"/>
          <p:cNvSpPr>
            <a:spLocks noGrp="1"/>
          </p:cNvSpPr>
          <p:nvPr>
            <p:ph idx="1"/>
          </p:nvPr>
        </p:nvSpPr>
        <p:spPr>
          <a:xfrm>
            <a:off x="457200" y="862013"/>
            <a:ext cx="8229600" cy="5776912"/>
          </a:xfrm>
        </p:spPr>
        <p:txBody>
          <a:bodyPr>
            <a:normAutofit/>
          </a:bodyPr>
          <a:lstStyle/>
          <a:p>
            <a:pPr marL="0" indent="0">
              <a:buFont typeface="Arial" charset="0"/>
              <a:buNone/>
              <a:defRPr/>
            </a:pPr>
            <a:r>
              <a:rPr lang="en-US" sz="2800" b="1" dirty="0" smtClean="0">
                <a:solidFill>
                  <a:srgbClr val="FF0000"/>
                </a:solidFill>
              </a:rPr>
              <a:t>Fidelity</a:t>
            </a:r>
            <a:r>
              <a:rPr lang="en-US" sz="2800" b="1" dirty="0">
                <a:solidFill>
                  <a:srgbClr val="FF0000"/>
                </a:solidFill>
              </a:rPr>
              <a:t>: </a:t>
            </a:r>
          </a:p>
          <a:p>
            <a:pPr lvl="1">
              <a:defRPr/>
            </a:pPr>
            <a:r>
              <a:rPr lang="en-US" sz="2600" dirty="0" smtClean="0"/>
              <a:t>Increase </a:t>
            </a:r>
            <a:r>
              <a:rPr lang="en-US" sz="2600" dirty="0"/>
              <a:t>the number of schools that complete the PBIS fidelity </a:t>
            </a:r>
            <a:r>
              <a:rPr lang="en-US" sz="2600" dirty="0" smtClean="0"/>
              <a:t>assessments</a:t>
            </a:r>
          </a:p>
          <a:p>
            <a:pPr lvl="1">
              <a:defRPr/>
            </a:pPr>
            <a:r>
              <a:rPr lang="en-US" sz="2600" dirty="0" smtClean="0"/>
              <a:t>Maintain </a:t>
            </a:r>
            <a:r>
              <a:rPr lang="en-US" sz="2600" dirty="0"/>
              <a:t>a statewide minimum average score of 70% on the Benchmarks of </a:t>
            </a:r>
            <a:r>
              <a:rPr lang="en-US" sz="2600" dirty="0" smtClean="0"/>
              <a:t>Quality</a:t>
            </a:r>
          </a:p>
          <a:p>
            <a:pPr lvl="1">
              <a:defRPr/>
            </a:pPr>
            <a:r>
              <a:rPr lang="en-US" sz="2600" dirty="0" smtClean="0"/>
              <a:t>Use </a:t>
            </a:r>
            <a:r>
              <a:rPr lang="en-US" sz="2600" dirty="0"/>
              <a:t>the Benchmarks of Advanced </a:t>
            </a:r>
            <a:r>
              <a:rPr lang="en-US" sz="2600" dirty="0" smtClean="0"/>
              <a:t>Tiers </a:t>
            </a:r>
            <a:r>
              <a:rPr lang="en-US" sz="2600" dirty="0"/>
              <a:t>assessment to identify supports needed </a:t>
            </a:r>
            <a:r>
              <a:rPr lang="en-US" sz="2600" dirty="0" smtClean="0"/>
              <a:t>at Tier </a:t>
            </a:r>
            <a:r>
              <a:rPr lang="en-US" sz="2600" dirty="0"/>
              <a:t>II and Tier </a:t>
            </a:r>
            <a:r>
              <a:rPr lang="en-US" sz="2600" dirty="0" smtClean="0"/>
              <a:t>III</a:t>
            </a:r>
            <a:endParaRPr lang="en-US" sz="2600" dirty="0"/>
          </a:p>
          <a:p>
            <a:pPr marL="0" indent="0">
              <a:buFont typeface="Arial" charset="0"/>
              <a:buNone/>
              <a:defRPr/>
            </a:pPr>
            <a:r>
              <a:rPr lang="en-US" sz="2800" b="1" dirty="0" smtClean="0">
                <a:solidFill>
                  <a:srgbClr val="FF0000"/>
                </a:solidFill>
              </a:rPr>
              <a:t>Impact</a:t>
            </a:r>
            <a:r>
              <a:rPr lang="en-US" sz="2800" b="1" dirty="0">
                <a:solidFill>
                  <a:srgbClr val="FF0000"/>
                </a:solidFill>
              </a:rPr>
              <a:t>: </a:t>
            </a:r>
            <a:endParaRPr lang="en-US" sz="2800" b="1" dirty="0" smtClean="0">
              <a:solidFill>
                <a:srgbClr val="FF0000"/>
              </a:solidFill>
            </a:endParaRPr>
          </a:p>
          <a:p>
            <a:pPr lvl="1">
              <a:defRPr/>
            </a:pPr>
            <a:r>
              <a:rPr lang="en-US" sz="2600" dirty="0" smtClean="0"/>
              <a:t>Use </a:t>
            </a:r>
            <a:r>
              <a:rPr lang="en-US" sz="2600" dirty="0"/>
              <a:t>the Smarter Balanced Assessment scores to track </a:t>
            </a:r>
            <a:r>
              <a:rPr lang="en-US" sz="2600" dirty="0" smtClean="0"/>
              <a:t>improved academic </a:t>
            </a:r>
            <a:r>
              <a:rPr lang="en-US" sz="2600" dirty="0"/>
              <a:t>achievement in VTPBiS Exemplar schools</a:t>
            </a:r>
            <a:r>
              <a:rPr lang="en-US" sz="2700" dirty="0" smtClean="0"/>
              <a:t>.</a:t>
            </a:r>
          </a:p>
          <a:p>
            <a:pPr lvl="1">
              <a:defRPr/>
            </a:pPr>
            <a:r>
              <a:rPr lang="en-US" sz="2700" dirty="0" smtClean="0"/>
              <a:t>Decrease ODRs, Suspension and Expulsion </a:t>
            </a:r>
          </a:p>
          <a:p>
            <a:pPr lvl="1">
              <a:defRPr/>
            </a:pPr>
            <a:endParaRPr lang="en-US" sz="2700" dirty="0" smtClean="0"/>
          </a:p>
          <a:p>
            <a:pPr lvl="1">
              <a:defRPr/>
            </a:pPr>
            <a:endParaRPr lang="en-US" sz="2900" b="1" dirty="0" smtClean="0"/>
          </a:p>
          <a:p>
            <a:pPr>
              <a:defRPr/>
            </a:pPr>
            <a:endParaRPr lang="en-US" b="1" dirty="0"/>
          </a:p>
        </p:txBody>
      </p:sp>
      <p:sp>
        <p:nvSpPr>
          <p:cNvPr id="2" name="Slide Number Placeholder 1"/>
          <p:cNvSpPr>
            <a:spLocks noGrp="1"/>
          </p:cNvSpPr>
          <p:nvPr>
            <p:ph type="sldNum" sz="quarter" idx="12"/>
          </p:nvPr>
        </p:nvSpPr>
        <p:spPr/>
        <p:txBody>
          <a:bodyPr/>
          <a:lstStyle/>
          <a:p>
            <a:pPr>
              <a:defRPr/>
            </a:pPr>
            <a:fld id="{9D812885-70C5-E841-8BDE-B6BECC2213D2}" type="slidenum">
              <a:rPr lang="en-US" smtClean="0"/>
              <a:pPr>
                <a:defRPr/>
              </a:pPr>
              <a:t>53</a:t>
            </a:fld>
            <a:endParaRPr lang="en-US"/>
          </a:p>
        </p:txBody>
      </p:sp>
    </p:spTree>
    <p:extLst>
      <p:ext uri="{BB962C8B-B14F-4D97-AF65-F5344CB8AC3E}">
        <p14:creationId xmlns:p14="http://schemas.microsoft.com/office/powerpoint/2010/main" val="227772608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p:cNvSpPr>
            <a:spLocks noGrp="1"/>
          </p:cNvSpPr>
          <p:nvPr>
            <p:ph type="title"/>
          </p:nvPr>
        </p:nvSpPr>
        <p:spPr>
          <a:xfrm>
            <a:off x="457200" y="274637"/>
            <a:ext cx="8229600" cy="1936229"/>
          </a:xfrm>
        </p:spPr>
        <p:txBody>
          <a:bodyPr/>
          <a:lstStyle/>
          <a:p>
            <a:r>
              <a:rPr lang="en-US" dirty="0" smtClean="0">
                <a:latin typeface="Calibri" charset="0"/>
                <a:ea typeface="ＭＳ Ｐゴシック" charset="0"/>
                <a:cs typeface="ＭＳ Ｐゴシック" charset="0"/>
              </a:rPr>
              <a:t>Activity: </a:t>
            </a:r>
            <a:br>
              <a:rPr lang="en-US" dirty="0" smtClean="0">
                <a:latin typeface="Calibri" charset="0"/>
                <a:ea typeface="ＭＳ Ｐゴシック" charset="0"/>
                <a:cs typeface="ＭＳ Ｐゴシック" charset="0"/>
              </a:rPr>
            </a:br>
            <a:r>
              <a:rPr lang="en-US" dirty="0" smtClean="0">
                <a:latin typeface="Calibri" charset="0"/>
                <a:ea typeface="ＭＳ Ｐゴシック" charset="0"/>
                <a:cs typeface="ＭＳ Ｐゴシック" charset="0"/>
              </a:rPr>
              <a:t> Planning to Improve PBIS </a:t>
            </a:r>
            <a:br>
              <a:rPr lang="en-US" dirty="0" smtClean="0">
                <a:latin typeface="Calibri" charset="0"/>
                <a:ea typeface="ＭＳ Ｐゴシック" charset="0"/>
                <a:cs typeface="ＭＳ Ｐゴシック" charset="0"/>
              </a:rPr>
            </a:br>
            <a:r>
              <a:rPr lang="en-US" dirty="0" smtClean="0">
                <a:solidFill>
                  <a:srgbClr val="FF0000"/>
                </a:solidFill>
                <a:latin typeface="Calibri" charset="0"/>
                <a:ea typeface="ＭＳ Ｐゴシック" charset="0"/>
                <a:cs typeface="ＭＳ Ｐゴシック" charset="0"/>
              </a:rPr>
              <a:t>Fidelity</a:t>
            </a:r>
            <a:r>
              <a:rPr lang="en-US" dirty="0" smtClean="0">
                <a:latin typeface="Calibri" charset="0"/>
                <a:ea typeface="ＭＳ Ｐゴシック" charset="0"/>
                <a:cs typeface="ＭＳ Ｐゴシック" charset="0"/>
              </a:rPr>
              <a:t> and </a:t>
            </a:r>
            <a:r>
              <a:rPr lang="en-US" dirty="0" smtClean="0">
                <a:solidFill>
                  <a:srgbClr val="FF0000"/>
                </a:solidFill>
                <a:latin typeface="Calibri" charset="0"/>
                <a:ea typeface="ＭＳ Ｐゴシック" charset="0"/>
                <a:cs typeface="ＭＳ Ｐゴシック" charset="0"/>
              </a:rPr>
              <a:t>Impact </a:t>
            </a:r>
            <a:endParaRPr lang="en-US" dirty="0">
              <a:solidFill>
                <a:srgbClr val="FF0000"/>
              </a:solidFill>
              <a:latin typeface="Calibri" charset="0"/>
              <a:ea typeface="ＭＳ Ｐゴシック" charset="0"/>
              <a:cs typeface="ＭＳ Ｐゴシック" charset="0"/>
            </a:endParaRPr>
          </a:p>
        </p:txBody>
      </p:sp>
      <p:sp>
        <p:nvSpPr>
          <p:cNvPr id="116738" name="Content Placeholder 2"/>
          <p:cNvSpPr txBox="1">
            <a:spLocks/>
          </p:cNvSpPr>
          <p:nvPr/>
        </p:nvSpPr>
        <p:spPr bwMode="auto">
          <a:xfrm>
            <a:off x="457200" y="2430386"/>
            <a:ext cx="8547100" cy="396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457200" indent="-457200">
              <a:spcBef>
                <a:spcPct val="20000"/>
              </a:spcBef>
              <a:buFont typeface="Arial"/>
              <a:buChar char="•"/>
            </a:pPr>
            <a:r>
              <a:rPr lang="en-US" sz="2800" dirty="0" smtClean="0"/>
              <a:t>Use your school’s data to determine whether you need a plan to improve PBIS Fidelity and Impact.</a:t>
            </a:r>
            <a:endParaRPr lang="en-US" sz="2800" dirty="0"/>
          </a:p>
          <a:p>
            <a:pPr marL="171450" indent="-171450">
              <a:spcBef>
                <a:spcPct val="20000"/>
              </a:spcBef>
              <a:buFont typeface="Arial"/>
              <a:buChar char="•"/>
            </a:pPr>
            <a:endParaRPr lang="en-US" sz="1200" dirty="0"/>
          </a:p>
          <a:p>
            <a:pPr marL="457200" indent="-457200">
              <a:spcBef>
                <a:spcPct val="20000"/>
              </a:spcBef>
              <a:buFont typeface="Arial"/>
              <a:buChar char="•"/>
            </a:pPr>
            <a:r>
              <a:rPr lang="en-US" sz="2800" dirty="0" smtClean="0"/>
              <a:t>Follow the data-based decision-making process (next 2 slides) in preparation for sharing with your leadership team or entire school staff.</a:t>
            </a:r>
          </a:p>
          <a:p>
            <a:pPr marL="171450" indent="-171450">
              <a:spcBef>
                <a:spcPct val="20000"/>
              </a:spcBef>
              <a:buFont typeface="Arial"/>
              <a:buChar char="•"/>
            </a:pPr>
            <a:endParaRPr lang="en-US" sz="1200" dirty="0"/>
          </a:p>
          <a:p>
            <a:pPr marL="457200" indent="-457200">
              <a:spcBef>
                <a:spcPct val="20000"/>
              </a:spcBef>
              <a:buFont typeface="Arial"/>
              <a:buChar char="•"/>
            </a:pPr>
            <a:r>
              <a:rPr lang="en-US" sz="2800" dirty="0" smtClean="0"/>
              <a:t>As a small group, talk about any questions you have and brainstorm solutions.</a:t>
            </a:r>
          </a:p>
          <a:p>
            <a:pPr>
              <a:spcBef>
                <a:spcPct val="20000"/>
              </a:spcBef>
              <a:buFont typeface="Arial" charset="0"/>
              <a:buNone/>
            </a:pPr>
            <a:endParaRPr lang="en-US" sz="2800" dirty="0">
              <a:solidFill>
                <a:srgbClr val="FF0000"/>
              </a:solidFill>
            </a:endParaRPr>
          </a:p>
          <a:p>
            <a:pPr>
              <a:spcBef>
                <a:spcPct val="20000"/>
              </a:spcBef>
              <a:buFont typeface="Arial" charset="0"/>
              <a:buNone/>
            </a:pPr>
            <a:endParaRPr lang="en-US" sz="3300" dirty="0"/>
          </a:p>
          <a:p>
            <a:pPr>
              <a:spcBef>
                <a:spcPct val="20000"/>
              </a:spcBef>
              <a:buFont typeface="Arial" charset="0"/>
              <a:buNone/>
            </a:pPr>
            <a:endParaRPr lang="en-US" sz="3300" dirty="0"/>
          </a:p>
          <a:p>
            <a:pPr>
              <a:spcBef>
                <a:spcPct val="20000"/>
              </a:spcBef>
              <a:buFont typeface="Arial" charset="0"/>
              <a:buNone/>
            </a:pPr>
            <a:endParaRPr lang="en-US" sz="3200" dirty="0"/>
          </a:p>
        </p:txBody>
      </p:sp>
      <p:sp>
        <p:nvSpPr>
          <p:cNvPr id="2" name="Slide Number Placeholder 1"/>
          <p:cNvSpPr>
            <a:spLocks noGrp="1"/>
          </p:cNvSpPr>
          <p:nvPr>
            <p:ph type="sldNum" sz="quarter" idx="12"/>
          </p:nvPr>
        </p:nvSpPr>
        <p:spPr/>
        <p:txBody>
          <a:bodyPr/>
          <a:lstStyle/>
          <a:p>
            <a:pPr>
              <a:defRPr/>
            </a:pPr>
            <a:fld id="{9D812885-70C5-E841-8BDE-B6BECC2213D2}" type="slidenum">
              <a:rPr lang="en-US" smtClean="0"/>
              <a:pPr>
                <a:defRPr/>
              </a:pPr>
              <a:t>54</a:t>
            </a:fld>
            <a:endParaRPr lang="en-US"/>
          </a:p>
        </p:txBody>
      </p:sp>
    </p:spTree>
    <p:extLst>
      <p:ext uri="{BB962C8B-B14F-4D97-AF65-F5344CB8AC3E}">
        <p14:creationId xmlns:p14="http://schemas.microsoft.com/office/powerpoint/2010/main" val="33273396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lstStyle/>
          <a:p>
            <a:r>
              <a:rPr lang="en-US" dirty="0" smtClean="0"/>
              <a:t/>
            </a:r>
            <a:br>
              <a:rPr lang="en-US" dirty="0" smtClean="0"/>
            </a:br>
            <a:r>
              <a:rPr lang="en-US" dirty="0" smtClean="0"/>
              <a:t>VTPBiS Problem Solving </a:t>
            </a:r>
            <a:r>
              <a:rPr lang="en-US" dirty="0"/>
              <a:t>Process: </a:t>
            </a:r>
            <a:r>
              <a:rPr lang="en-US" dirty="0">
                <a:solidFill>
                  <a:srgbClr val="FF0000"/>
                </a:solidFill>
              </a:rPr>
              <a:t>Fidelity</a:t>
            </a:r>
            <a:r>
              <a:rPr lang="en-US" dirty="0"/>
              <a:t> </a:t>
            </a:r>
            <a:br>
              <a:rPr lang="en-US" dirty="0"/>
            </a:br>
            <a:endParaRPr lang="en-US" dirty="0"/>
          </a:p>
        </p:txBody>
      </p:sp>
      <p:sp>
        <p:nvSpPr>
          <p:cNvPr id="3" name="Content Placeholder 2"/>
          <p:cNvSpPr>
            <a:spLocks noGrp="1"/>
          </p:cNvSpPr>
          <p:nvPr>
            <p:ph idx="1"/>
          </p:nvPr>
        </p:nvSpPr>
        <p:spPr/>
        <p:txBody>
          <a:bodyPr/>
          <a:lstStyle/>
          <a:p>
            <a:pPr eaLnBrk="1" hangingPunct="1">
              <a:lnSpc>
                <a:spcPct val="90000"/>
              </a:lnSpc>
              <a:buFontTx/>
              <a:buAutoNum type="arabicPeriod"/>
            </a:pPr>
            <a:r>
              <a:rPr lang="en-US" sz="2800" b="1" dirty="0" smtClean="0">
                <a:latin typeface="Corbel" charset="0"/>
              </a:rPr>
              <a:t>Do we have a problem?</a:t>
            </a:r>
            <a:r>
              <a:rPr lang="en-US" sz="2800" dirty="0" smtClean="0">
                <a:latin typeface="Corbel" charset="0"/>
              </a:rPr>
              <a:t/>
            </a:r>
            <a:br>
              <a:rPr lang="en-US" sz="2800" dirty="0" smtClean="0">
                <a:latin typeface="Corbel" charset="0"/>
              </a:rPr>
            </a:br>
            <a:r>
              <a:rPr lang="en-US" sz="2800" dirty="0" smtClean="0">
                <a:latin typeface="Corbel" charset="0"/>
              </a:rPr>
              <a:t>(No data; </a:t>
            </a:r>
            <a:r>
              <a:rPr lang="en-US" sz="2800" dirty="0" err="1" smtClean="0">
                <a:latin typeface="Corbel" charset="0"/>
              </a:rPr>
              <a:t>BoQ</a:t>
            </a:r>
            <a:r>
              <a:rPr lang="en-US" sz="2800" dirty="0" smtClean="0">
                <a:latin typeface="Corbel" charset="0"/>
              </a:rPr>
              <a:t> scores below 70%; </a:t>
            </a:r>
            <a:r>
              <a:rPr lang="en-US" sz="2800" dirty="0">
                <a:latin typeface="Corbel" charset="0"/>
              </a:rPr>
              <a:t>S</a:t>
            </a:r>
            <a:r>
              <a:rPr lang="en-US" sz="2800" dirty="0" smtClean="0">
                <a:latin typeface="Corbel" charset="0"/>
              </a:rPr>
              <a:t>ome features are low)</a:t>
            </a:r>
          </a:p>
          <a:p>
            <a:pPr eaLnBrk="1" hangingPunct="1">
              <a:lnSpc>
                <a:spcPct val="90000"/>
              </a:lnSpc>
              <a:buFontTx/>
              <a:buAutoNum type="arabicPeriod"/>
            </a:pPr>
            <a:r>
              <a:rPr lang="en-US" sz="2800" b="1" dirty="0" smtClean="0">
                <a:latin typeface="Corbel" charset="0"/>
              </a:rPr>
              <a:t>What is the precise nature of our problem?</a:t>
            </a:r>
            <a:r>
              <a:rPr lang="en-US" sz="2800" dirty="0" smtClean="0">
                <a:latin typeface="Corbel" charset="0"/>
              </a:rPr>
              <a:t> (Which features are low?) </a:t>
            </a:r>
          </a:p>
          <a:p>
            <a:pPr eaLnBrk="1" hangingPunct="1">
              <a:lnSpc>
                <a:spcPct val="90000"/>
              </a:lnSpc>
              <a:buFontTx/>
              <a:buAutoNum type="arabicPeriod"/>
            </a:pPr>
            <a:r>
              <a:rPr lang="en-US" sz="2800" b="1" dirty="0" smtClean="0">
                <a:latin typeface="Corbel" charset="0"/>
              </a:rPr>
              <a:t>Why does the problem exist, &amp; what can we do about it? </a:t>
            </a:r>
            <a:endParaRPr lang="en-US" sz="2800" dirty="0" smtClean="0">
              <a:latin typeface="Corbel" charset="0"/>
            </a:endParaRPr>
          </a:p>
          <a:p>
            <a:pPr eaLnBrk="1" hangingPunct="1">
              <a:lnSpc>
                <a:spcPct val="90000"/>
              </a:lnSpc>
              <a:buFontTx/>
              <a:buAutoNum type="arabicPeriod"/>
            </a:pPr>
            <a:r>
              <a:rPr lang="en-US" sz="2800" b="1" dirty="0" smtClean="0">
                <a:latin typeface="Corbel" charset="0"/>
              </a:rPr>
              <a:t>What are the actual elements of our plan? </a:t>
            </a:r>
            <a:r>
              <a:rPr lang="en-US" sz="2800" dirty="0" smtClean="0">
                <a:latin typeface="Corbel" charset="0"/>
              </a:rPr>
              <a:t>(Action Plan)</a:t>
            </a:r>
          </a:p>
          <a:p>
            <a:pPr eaLnBrk="1" hangingPunct="1">
              <a:lnSpc>
                <a:spcPct val="90000"/>
              </a:lnSpc>
              <a:buFontTx/>
              <a:buAutoNum type="arabicPeriod"/>
            </a:pPr>
            <a:r>
              <a:rPr lang="en-US" sz="2800" b="1" dirty="0" smtClean="0">
                <a:latin typeface="Corbel" charset="0"/>
              </a:rPr>
              <a:t>Is our plan being implemented, &amp; is it working? </a:t>
            </a:r>
            <a:r>
              <a:rPr lang="en-US" sz="2800" dirty="0" smtClean="0">
                <a:latin typeface="Corbel" charset="0"/>
              </a:rPr>
              <a:t>(how will you evaluate &amp; revise plan)</a:t>
            </a:r>
          </a:p>
          <a:p>
            <a:endParaRPr lang="en-US" dirty="0"/>
          </a:p>
        </p:txBody>
      </p:sp>
      <p:sp>
        <p:nvSpPr>
          <p:cNvPr id="4" name="Slide Number Placeholder 3"/>
          <p:cNvSpPr>
            <a:spLocks noGrp="1"/>
          </p:cNvSpPr>
          <p:nvPr>
            <p:ph type="sldNum" sz="quarter" idx="12"/>
          </p:nvPr>
        </p:nvSpPr>
        <p:spPr/>
        <p:txBody>
          <a:bodyPr/>
          <a:lstStyle/>
          <a:p>
            <a:pPr>
              <a:defRPr/>
            </a:pPr>
            <a:fld id="{9D812885-70C5-E841-8BDE-B6BECC2213D2}" type="slidenum">
              <a:rPr lang="en-US" smtClean="0"/>
              <a:pPr>
                <a:defRPr/>
              </a:pPr>
              <a:t>55</a:t>
            </a:fld>
            <a:endParaRPr lang="en-US"/>
          </a:p>
        </p:txBody>
      </p:sp>
    </p:spTree>
    <p:extLst>
      <p:ext uri="{BB962C8B-B14F-4D97-AF65-F5344CB8AC3E}">
        <p14:creationId xmlns:p14="http://schemas.microsoft.com/office/powerpoint/2010/main" val="21877977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lstStyle/>
          <a:p>
            <a:r>
              <a:rPr lang="en-US" dirty="0" smtClean="0"/>
              <a:t>VTPBiS</a:t>
            </a:r>
            <a:r>
              <a:rPr lang="en-US" dirty="0"/>
              <a:t> </a:t>
            </a:r>
            <a:r>
              <a:rPr lang="en-US" dirty="0" smtClean="0"/>
              <a:t>Problem Solving Process: </a:t>
            </a:r>
            <a:r>
              <a:rPr lang="en-US" dirty="0" smtClean="0">
                <a:solidFill>
                  <a:srgbClr val="FF0000"/>
                </a:solidFill>
              </a:rPr>
              <a:t>Impact</a:t>
            </a:r>
            <a:endParaRPr lang="en-US" dirty="0">
              <a:solidFill>
                <a:srgbClr val="FF0000"/>
              </a:solidFill>
            </a:endParaRPr>
          </a:p>
        </p:txBody>
      </p:sp>
      <p:sp>
        <p:nvSpPr>
          <p:cNvPr id="3" name="Content Placeholder 2"/>
          <p:cNvSpPr>
            <a:spLocks noGrp="1"/>
          </p:cNvSpPr>
          <p:nvPr>
            <p:ph idx="1"/>
          </p:nvPr>
        </p:nvSpPr>
        <p:spPr/>
        <p:txBody>
          <a:bodyPr/>
          <a:lstStyle/>
          <a:p>
            <a:pPr eaLnBrk="1" hangingPunct="1">
              <a:lnSpc>
                <a:spcPct val="90000"/>
              </a:lnSpc>
              <a:buFontTx/>
              <a:buAutoNum type="arabicPeriod"/>
            </a:pPr>
            <a:r>
              <a:rPr lang="en-US" sz="2800" b="1" dirty="0" smtClean="0">
                <a:latin typeface="Corbel" charset="0"/>
              </a:rPr>
              <a:t>Do we have a problem?</a:t>
            </a:r>
            <a:r>
              <a:rPr lang="en-US" sz="2800" dirty="0" smtClean="0">
                <a:latin typeface="Corbel" charset="0"/>
              </a:rPr>
              <a:t/>
            </a:r>
            <a:br>
              <a:rPr lang="en-US" sz="2800" dirty="0" smtClean="0">
                <a:latin typeface="Corbel" charset="0"/>
              </a:rPr>
            </a:br>
            <a:r>
              <a:rPr lang="en-US" sz="2800" dirty="0" smtClean="0">
                <a:latin typeface="Corbel" charset="0"/>
              </a:rPr>
              <a:t>(identify – ODRs and OSS Data overtime)</a:t>
            </a:r>
          </a:p>
          <a:p>
            <a:pPr eaLnBrk="1" hangingPunct="1">
              <a:lnSpc>
                <a:spcPct val="90000"/>
              </a:lnSpc>
              <a:buFontTx/>
              <a:buAutoNum type="arabicPeriod"/>
            </a:pPr>
            <a:r>
              <a:rPr lang="en-US" sz="2800" b="1" dirty="0" smtClean="0">
                <a:latin typeface="Corbel" charset="0"/>
              </a:rPr>
              <a:t>What is the precise nature of our problem?</a:t>
            </a:r>
            <a:r>
              <a:rPr lang="en-US" sz="2800" dirty="0" smtClean="0">
                <a:latin typeface="Corbel" charset="0"/>
              </a:rPr>
              <a:t> (SWIS:  ODRs big 7 and custom graphs) </a:t>
            </a:r>
          </a:p>
          <a:p>
            <a:pPr eaLnBrk="1" hangingPunct="1">
              <a:lnSpc>
                <a:spcPct val="90000"/>
              </a:lnSpc>
              <a:buFontTx/>
              <a:buAutoNum type="arabicPeriod"/>
            </a:pPr>
            <a:r>
              <a:rPr lang="en-US" sz="2800" b="1" dirty="0" smtClean="0">
                <a:latin typeface="Corbel" charset="0"/>
              </a:rPr>
              <a:t>Why does the problem exist, &amp; what can we do about it? </a:t>
            </a:r>
            <a:r>
              <a:rPr lang="en-US" sz="2800" dirty="0" smtClean="0">
                <a:latin typeface="Corbel" charset="0"/>
              </a:rPr>
              <a:t>(hypothesis and solution)</a:t>
            </a:r>
          </a:p>
          <a:p>
            <a:pPr eaLnBrk="1" hangingPunct="1">
              <a:lnSpc>
                <a:spcPct val="90000"/>
              </a:lnSpc>
              <a:buFontTx/>
              <a:buAutoNum type="arabicPeriod"/>
            </a:pPr>
            <a:r>
              <a:rPr lang="en-US" sz="2800" b="1" dirty="0" smtClean="0">
                <a:latin typeface="Corbel" charset="0"/>
              </a:rPr>
              <a:t>What are the actual elements of our plan? </a:t>
            </a:r>
            <a:r>
              <a:rPr lang="en-US" sz="2800" dirty="0" smtClean="0">
                <a:latin typeface="Corbel" charset="0"/>
              </a:rPr>
              <a:t>(Action Plan)</a:t>
            </a:r>
          </a:p>
          <a:p>
            <a:pPr eaLnBrk="1" hangingPunct="1">
              <a:lnSpc>
                <a:spcPct val="90000"/>
              </a:lnSpc>
              <a:buFontTx/>
              <a:buAutoNum type="arabicPeriod"/>
            </a:pPr>
            <a:r>
              <a:rPr lang="en-US" sz="2800" b="1" dirty="0" smtClean="0">
                <a:latin typeface="Corbel" charset="0"/>
              </a:rPr>
              <a:t>Is our plan being implemented, &amp; is it working? </a:t>
            </a:r>
            <a:r>
              <a:rPr lang="en-US" sz="2800" dirty="0" smtClean="0">
                <a:latin typeface="Corbel" charset="0"/>
              </a:rPr>
              <a:t>(how will you evaluate &amp; revise plan)</a:t>
            </a:r>
          </a:p>
          <a:p>
            <a:endParaRPr lang="en-US" dirty="0"/>
          </a:p>
        </p:txBody>
      </p:sp>
      <p:sp>
        <p:nvSpPr>
          <p:cNvPr id="4" name="Slide Number Placeholder 3"/>
          <p:cNvSpPr>
            <a:spLocks noGrp="1"/>
          </p:cNvSpPr>
          <p:nvPr>
            <p:ph type="sldNum" sz="quarter" idx="12"/>
          </p:nvPr>
        </p:nvSpPr>
        <p:spPr/>
        <p:txBody>
          <a:bodyPr/>
          <a:lstStyle/>
          <a:p>
            <a:pPr>
              <a:defRPr/>
            </a:pPr>
            <a:fld id="{9D812885-70C5-E841-8BDE-B6BECC2213D2}" type="slidenum">
              <a:rPr lang="en-US" smtClean="0"/>
              <a:pPr>
                <a:defRPr/>
              </a:pPr>
              <a:t>56</a:t>
            </a:fld>
            <a:endParaRPr lang="en-US"/>
          </a:p>
        </p:txBody>
      </p:sp>
    </p:spTree>
    <p:extLst>
      <p:ext uri="{BB962C8B-B14F-4D97-AF65-F5344CB8AC3E}">
        <p14:creationId xmlns:p14="http://schemas.microsoft.com/office/powerpoint/2010/main" val="27505286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a:xfrm>
            <a:off x="309563" y="234950"/>
            <a:ext cx="8507412" cy="752884"/>
          </a:xfrm>
          <a:noFill/>
          <a:ln>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oAutofit/>
          </a:bodyPr>
          <a:lstStyle/>
          <a:p>
            <a:pPr eaLnBrk="1" hangingPunct="1"/>
            <a:r>
              <a:rPr lang="en-US" sz="4000" b="1" dirty="0">
                <a:latin typeface="Corbel" charset="0"/>
              </a:rPr>
              <a:t/>
            </a:r>
            <a:br>
              <a:rPr lang="en-US" sz="4000" b="1" dirty="0">
                <a:latin typeface="Corbel" charset="0"/>
              </a:rPr>
            </a:br>
            <a:r>
              <a:rPr lang="en-US" sz="4000" b="1" dirty="0" smtClean="0">
                <a:latin typeface="Corbel" charset="0"/>
              </a:rPr>
              <a:t/>
            </a:r>
            <a:br>
              <a:rPr lang="en-US" sz="4000" b="1" dirty="0" smtClean="0">
                <a:latin typeface="Corbel" charset="0"/>
              </a:rPr>
            </a:br>
            <a:r>
              <a:rPr lang="en-US" sz="4000" dirty="0" smtClean="0"/>
              <a:t>VTPBiS </a:t>
            </a:r>
            <a:r>
              <a:rPr lang="en-US" sz="4000" dirty="0"/>
              <a:t>Problem Solving Process: </a:t>
            </a:r>
            <a:r>
              <a:rPr lang="en-US" sz="4000" dirty="0">
                <a:solidFill>
                  <a:srgbClr val="FF0000"/>
                </a:solidFill>
              </a:rPr>
              <a:t>Fidelity</a:t>
            </a:r>
            <a:r>
              <a:rPr lang="en-US" sz="4000" dirty="0"/>
              <a:t> </a:t>
            </a:r>
            <a:br>
              <a:rPr lang="en-US" sz="4000" dirty="0"/>
            </a:br>
            <a:r>
              <a:rPr lang="en-US" sz="4000" b="1" dirty="0" smtClean="0">
                <a:latin typeface="Corbel" charset="0"/>
              </a:rPr>
              <a:t> </a:t>
            </a:r>
            <a:r>
              <a:rPr lang="en-US" sz="4000" u="sng" dirty="0">
                <a:latin typeface="Corbel" charset="0"/>
              </a:rPr>
              <a:t/>
            </a:r>
            <a:br>
              <a:rPr lang="en-US" sz="4000" u="sng" dirty="0">
                <a:latin typeface="Corbel" charset="0"/>
              </a:rPr>
            </a:br>
            <a:endParaRPr lang="en-US" sz="4000" dirty="0">
              <a:latin typeface="Corbel" charset="0"/>
            </a:endParaRPr>
          </a:p>
        </p:txBody>
      </p:sp>
      <p:graphicFrame>
        <p:nvGraphicFramePr>
          <p:cNvPr id="51203" name="Group 3"/>
          <p:cNvGraphicFramePr>
            <a:graphicFrameLocks noGrp="1"/>
          </p:cNvGraphicFramePr>
          <p:nvPr>
            <p:ph idx="1"/>
            <p:extLst>
              <p:ext uri="{D42A27DB-BD31-4B8C-83A1-F6EECF244321}">
                <p14:modId xmlns:p14="http://schemas.microsoft.com/office/powerpoint/2010/main" val="4215190179"/>
              </p:ext>
            </p:extLst>
          </p:nvPr>
        </p:nvGraphicFramePr>
        <p:xfrm>
          <a:off x="188132" y="1161582"/>
          <a:ext cx="8748139" cy="4846705"/>
        </p:xfrm>
        <a:graphic>
          <a:graphicData uri="http://schemas.openxmlformats.org/drawingml/2006/table">
            <a:tbl>
              <a:tblPr/>
              <a:tblGrid>
                <a:gridCol w="4608009"/>
                <a:gridCol w="4140130"/>
              </a:tblGrid>
              <a:tr h="457256">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pPr>
                      <a:r>
                        <a:rPr kumimoji="0" lang="en-US" sz="2000" b="1" i="0" u="none" strike="noStrike" cap="none" normalizeH="0" baseline="0" dirty="0" smtClean="0">
                          <a:ln>
                            <a:noFill/>
                          </a:ln>
                          <a:solidFill>
                            <a:schemeClr val="tx1"/>
                          </a:solidFill>
                          <a:effectLst/>
                          <a:latin typeface="Calibri"/>
                          <a:ea typeface="ＭＳ Ｐゴシック" charset="0"/>
                          <a:cs typeface="Calibri"/>
                        </a:rPr>
                        <a:t>Question:</a:t>
                      </a:r>
                      <a:endParaRPr kumimoji="0" lang="en-US" sz="2000" b="1" i="0" u="none" strike="noStrike" cap="none" normalizeH="0" baseline="0" dirty="0">
                        <a:ln>
                          <a:noFill/>
                        </a:ln>
                        <a:solidFill>
                          <a:schemeClr val="tx1"/>
                        </a:solidFill>
                        <a:effectLst/>
                        <a:latin typeface="Calibri"/>
                        <a:ea typeface="ＭＳ Ｐゴシック" charset="0"/>
                        <a:cs typeface="Calibri"/>
                      </a:endParaRPr>
                    </a:p>
                  </a:txBody>
                  <a:tcPr marL="85874" marR="8587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pPr>
                      <a:r>
                        <a:rPr kumimoji="0" lang="en-US" sz="2000" b="1" i="0" u="none" strike="noStrike" cap="none" normalizeH="0" baseline="0" dirty="0" smtClean="0">
                          <a:ln>
                            <a:noFill/>
                          </a:ln>
                          <a:solidFill>
                            <a:schemeClr val="tx1"/>
                          </a:solidFill>
                          <a:effectLst/>
                          <a:latin typeface="Calibri"/>
                          <a:ea typeface="ＭＳ Ｐゴシック" charset="0"/>
                          <a:cs typeface="Calibri"/>
                        </a:rPr>
                        <a:t>Fill in the information below:</a:t>
                      </a:r>
                      <a:endParaRPr kumimoji="0" lang="en-US" sz="2000" b="1" i="0" u="none" strike="noStrike" cap="none" normalizeH="0" baseline="0" dirty="0">
                        <a:ln>
                          <a:noFill/>
                        </a:ln>
                        <a:solidFill>
                          <a:schemeClr val="tx1"/>
                        </a:solidFill>
                        <a:effectLst/>
                        <a:latin typeface="Calibri"/>
                        <a:ea typeface="ＭＳ Ｐゴシック" charset="0"/>
                        <a:cs typeface="Calibri"/>
                      </a:endParaRPr>
                    </a:p>
                  </a:txBody>
                  <a:tcPr marL="85874" marR="85874"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39960">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mj-lt"/>
                        <a:buNone/>
                        <a:tabLst/>
                        <a:defRPr/>
                      </a:pPr>
                      <a:r>
                        <a:rPr lang="en-US" sz="2000" b="1" dirty="0" smtClean="0">
                          <a:latin typeface="Calibri"/>
                          <a:cs typeface="Calibri"/>
                        </a:rPr>
                        <a:t>Do we have a problem?</a:t>
                      </a:r>
                      <a:r>
                        <a:rPr lang="en-US" sz="2000" dirty="0" smtClean="0">
                          <a:latin typeface="Calibri"/>
                          <a:cs typeface="Calibri"/>
                        </a:rPr>
                        <a:t/>
                      </a:r>
                      <a:br>
                        <a:rPr lang="en-US" sz="2000" dirty="0" smtClean="0">
                          <a:latin typeface="Calibri"/>
                          <a:cs typeface="Calibri"/>
                        </a:rPr>
                      </a:br>
                      <a:r>
                        <a:rPr lang="en-US" sz="2000" dirty="0" smtClean="0">
                          <a:latin typeface="Calibri"/>
                          <a:cs typeface="Calibri"/>
                        </a:rPr>
                        <a:t>(No data; BoQ scores below 70%; Some features are low)</a:t>
                      </a:r>
                    </a:p>
                  </a:txBody>
                  <a:tcPr marL="85874" marR="8587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pPr>
                      <a:endParaRPr kumimoji="0" lang="en-US" sz="2400" b="0"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L="85874" marR="85874"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3062">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defRPr/>
                      </a:pPr>
                      <a:r>
                        <a:rPr lang="en-US" sz="2000" b="1" dirty="0" smtClean="0">
                          <a:latin typeface="Calibri"/>
                          <a:cs typeface="Calibri"/>
                        </a:rPr>
                        <a:t>What is the precise nature of our problem?</a:t>
                      </a:r>
                      <a:r>
                        <a:rPr lang="en-US" sz="2000" dirty="0" smtClean="0">
                          <a:latin typeface="Calibri"/>
                          <a:cs typeface="Calibri"/>
                        </a:rPr>
                        <a:t> (Which features are low?) </a:t>
                      </a:r>
                    </a:p>
                  </a:txBody>
                  <a:tcPr marL="85874" marR="8587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pPr>
                      <a:endParaRPr kumimoji="0" lang="en-US" sz="2400" b="0"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L="85874" marR="85874"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3062">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defRPr/>
                      </a:pPr>
                      <a:r>
                        <a:rPr lang="en-US" sz="2000" b="1" dirty="0" smtClean="0">
                          <a:latin typeface="Calibri"/>
                          <a:cs typeface="Calibri"/>
                        </a:rPr>
                        <a:t>Why does the problem exist, &amp; what can we do about it? </a:t>
                      </a:r>
                      <a:endParaRPr lang="en-US" sz="2000" dirty="0" smtClean="0">
                        <a:latin typeface="Calibri"/>
                        <a:cs typeface="Calibri"/>
                      </a:endParaRPr>
                    </a:p>
                  </a:txBody>
                  <a:tcPr marL="85874" marR="8587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pPr>
                      <a:endParaRPr kumimoji="0" lang="en-US" sz="2400" b="0"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L="85874" marR="85874"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3062">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defRPr/>
                      </a:pPr>
                      <a:r>
                        <a:rPr lang="en-US" sz="2000" b="1" dirty="0" smtClean="0">
                          <a:latin typeface="Calibri"/>
                          <a:cs typeface="Calibri"/>
                        </a:rPr>
                        <a:t>What are the actual elements of our plan? </a:t>
                      </a:r>
                      <a:r>
                        <a:rPr lang="en-US" sz="2000" dirty="0" smtClean="0">
                          <a:latin typeface="Calibri"/>
                          <a:cs typeface="Calibri"/>
                        </a:rPr>
                        <a:t>(Action Plan)</a:t>
                      </a:r>
                    </a:p>
                  </a:txBody>
                  <a:tcPr marL="85874" marR="8587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pPr>
                      <a:endParaRPr kumimoji="0" lang="en-US" sz="2400" b="0"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L="85874" marR="85874"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3062">
                <a:tc>
                  <a:txBody>
                    <a:bodyPr/>
                    <a:lstStyle/>
                    <a:p>
                      <a:pPr eaLnBrk="1" hangingPunct="1">
                        <a:lnSpc>
                          <a:spcPct val="90000"/>
                        </a:lnSpc>
                        <a:buFontTx/>
                        <a:buNone/>
                      </a:pPr>
                      <a:r>
                        <a:rPr lang="en-US" sz="2000" b="1" dirty="0" smtClean="0">
                          <a:latin typeface="Calibri"/>
                          <a:cs typeface="Calibri"/>
                        </a:rPr>
                        <a:t>Is our plan being implemented, &amp; is it working? </a:t>
                      </a:r>
                      <a:r>
                        <a:rPr lang="en-US" sz="2000" dirty="0" smtClean="0">
                          <a:latin typeface="Calibri"/>
                          <a:cs typeface="Calibri"/>
                        </a:rPr>
                        <a:t>(how will you evaluate &amp; revise plan)</a:t>
                      </a:r>
                    </a:p>
                  </a:txBody>
                  <a:tcPr marL="85874" marR="8587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pPr>
                      <a:endParaRPr kumimoji="0" lang="en-US" sz="2400" b="0"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L="85874" marR="85874"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Slide Number Placeholder 1"/>
          <p:cNvSpPr>
            <a:spLocks noGrp="1"/>
          </p:cNvSpPr>
          <p:nvPr>
            <p:ph type="sldNum" sz="quarter" idx="12"/>
          </p:nvPr>
        </p:nvSpPr>
        <p:spPr/>
        <p:txBody>
          <a:bodyPr/>
          <a:lstStyle/>
          <a:p>
            <a:pPr>
              <a:defRPr/>
            </a:pPr>
            <a:fld id="{9D812885-70C5-E841-8BDE-B6BECC2213D2}" type="slidenum">
              <a:rPr lang="en-US" smtClean="0"/>
              <a:pPr>
                <a:defRPr/>
              </a:pPr>
              <a:t>57</a:t>
            </a:fld>
            <a:endParaRPr lang="en-US"/>
          </a:p>
        </p:txBody>
      </p:sp>
    </p:spTree>
    <p:extLst>
      <p:ext uri="{BB962C8B-B14F-4D97-AF65-F5344CB8AC3E}">
        <p14:creationId xmlns:p14="http://schemas.microsoft.com/office/powerpoint/2010/main" val="1441972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a:xfrm>
            <a:off x="309563" y="234950"/>
            <a:ext cx="8507412" cy="752884"/>
          </a:xfrm>
          <a:noFill/>
          <a:ln>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oAutofit/>
          </a:bodyPr>
          <a:lstStyle/>
          <a:p>
            <a:pPr eaLnBrk="1" hangingPunct="1"/>
            <a:r>
              <a:rPr lang="en-US" sz="4000" b="1" dirty="0">
                <a:latin typeface="Corbel" charset="0"/>
              </a:rPr>
              <a:t/>
            </a:r>
            <a:br>
              <a:rPr lang="en-US" sz="4000" b="1" dirty="0">
                <a:latin typeface="Corbel" charset="0"/>
              </a:rPr>
            </a:br>
            <a:r>
              <a:rPr lang="en-US" sz="4000" b="1" dirty="0" smtClean="0">
                <a:latin typeface="Corbel" charset="0"/>
              </a:rPr>
              <a:t/>
            </a:r>
            <a:br>
              <a:rPr lang="en-US" sz="4000" b="1" dirty="0" smtClean="0">
                <a:latin typeface="Corbel" charset="0"/>
              </a:rPr>
            </a:br>
            <a:r>
              <a:rPr lang="en-US" sz="4000" dirty="0" smtClean="0"/>
              <a:t>VTPBiS </a:t>
            </a:r>
            <a:r>
              <a:rPr lang="en-US" sz="4000" dirty="0"/>
              <a:t>Problem Solving Process: </a:t>
            </a:r>
            <a:r>
              <a:rPr lang="en-US" sz="4000" dirty="0" smtClean="0">
                <a:solidFill>
                  <a:srgbClr val="FF0000"/>
                </a:solidFill>
              </a:rPr>
              <a:t>Impact</a:t>
            </a:r>
            <a:r>
              <a:rPr lang="en-US" sz="4000" dirty="0" smtClean="0"/>
              <a:t> </a:t>
            </a:r>
            <a:r>
              <a:rPr lang="en-US" sz="4000" dirty="0"/>
              <a:t/>
            </a:r>
            <a:br>
              <a:rPr lang="en-US" sz="4000" dirty="0"/>
            </a:br>
            <a:r>
              <a:rPr lang="en-US" sz="4000" b="1" dirty="0" smtClean="0">
                <a:latin typeface="Corbel" charset="0"/>
              </a:rPr>
              <a:t> </a:t>
            </a:r>
            <a:r>
              <a:rPr lang="en-US" sz="4000" u="sng" dirty="0">
                <a:latin typeface="Corbel" charset="0"/>
              </a:rPr>
              <a:t/>
            </a:r>
            <a:br>
              <a:rPr lang="en-US" sz="4000" u="sng" dirty="0">
                <a:latin typeface="Corbel" charset="0"/>
              </a:rPr>
            </a:br>
            <a:endParaRPr lang="en-US" sz="4000" dirty="0">
              <a:latin typeface="Corbel" charset="0"/>
            </a:endParaRPr>
          </a:p>
        </p:txBody>
      </p:sp>
      <p:graphicFrame>
        <p:nvGraphicFramePr>
          <p:cNvPr id="51203" name="Group 3"/>
          <p:cNvGraphicFramePr>
            <a:graphicFrameLocks noGrp="1"/>
          </p:cNvGraphicFramePr>
          <p:nvPr>
            <p:ph idx="1"/>
            <p:extLst>
              <p:ext uri="{D42A27DB-BD31-4B8C-83A1-F6EECF244321}">
                <p14:modId xmlns:p14="http://schemas.microsoft.com/office/powerpoint/2010/main" val="1959126512"/>
              </p:ext>
            </p:extLst>
          </p:nvPr>
        </p:nvGraphicFramePr>
        <p:xfrm>
          <a:off x="188132" y="1161582"/>
          <a:ext cx="8748139" cy="4863603"/>
        </p:xfrm>
        <a:graphic>
          <a:graphicData uri="http://schemas.openxmlformats.org/drawingml/2006/table">
            <a:tbl>
              <a:tblPr/>
              <a:tblGrid>
                <a:gridCol w="4608009"/>
                <a:gridCol w="4140130"/>
              </a:tblGrid>
              <a:tr h="457256">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pPr>
                      <a:r>
                        <a:rPr kumimoji="0" lang="en-US" sz="2000" b="1" i="0" u="none" strike="noStrike" cap="none" normalizeH="0" baseline="0" dirty="0" smtClean="0">
                          <a:ln>
                            <a:noFill/>
                          </a:ln>
                          <a:solidFill>
                            <a:schemeClr val="tx1"/>
                          </a:solidFill>
                          <a:effectLst/>
                          <a:latin typeface="Calibri"/>
                          <a:ea typeface="ＭＳ Ｐゴシック" charset="0"/>
                          <a:cs typeface="Calibri"/>
                        </a:rPr>
                        <a:t>Question:</a:t>
                      </a:r>
                      <a:endParaRPr kumimoji="0" lang="en-US" sz="2000" b="1" i="0" u="none" strike="noStrike" cap="none" normalizeH="0" baseline="0" dirty="0">
                        <a:ln>
                          <a:noFill/>
                        </a:ln>
                        <a:solidFill>
                          <a:schemeClr val="tx1"/>
                        </a:solidFill>
                        <a:effectLst/>
                        <a:latin typeface="Calibri"/>
                        <a:ea typeface="ＭＳ Ｐゴシック" charset="0"/>
                        <a:cs typeface="Calibri"/>
                      </a:endParaRPr>
                    </a:p>
                  </a:txBody>
                  <a:tcPr marL="85874" marR="8587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pPr>
                      <a:r>
                        <a:rPr kumimoji="0" lang="en-US" sz="2000" b="1" i="0" u="none" strike="noStrike" cap="none" normalizeH="0" baseline="0" dirty="0" smtClean="0">
                          <a:ln>
                            <a:noFill/>
                          </a:ln>
                          <a:solidFill>
                            <a:schemeClr val="tx1"/>
                          </a:solidFill>
                          <a:effectLst/>
                          <a:latin typeface="Calibri"/>
                          <a:ea typeface="ＭＳ Ｐゴシック" charset="0"/>
                          <a:cs typeface="Calibri"/>
                        </a:rPr>
                        <a:t>Fill in the information below:</a:t>
                      </a:r>
                      <a:endParaRPr kumimoji="0" lang="en-US" sz="2000" b="1" i="0" u="none" strike="noStrike" cap="none" normalizeH="0" baseline="0" dirty="0">
                        <a:ln>
                          <a:noFill/>
                        </a:ln>
                        <a:solidFill>
                          <a:schemeClr val="tx1"/>
                        </a:solidFill>
                        <a:effectLst/>
                        <a:latin typeface="Calibri"/>
                        <a:ea typeface="ＭＳ Ｐゴシック" charset="0"/>
                        <a:cs typeface="Calibri"/>
                      </a:endParaRPr>
                    </a:p>
                  </a:txBody>
                  <a:tcPr marL="85874" marR="85874"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39960">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mj-lt"/>
                        <a:buNone/>
                        <a:tabLst/>
                        <a:defRPr/>
                      </a:pPr>
                      <a:r>
                        <a:rPr lang="en-US" sz="2000" b="1" dirty="0" smtClean="0">
                          <a:latin typeface="Calibri"/>
                          <a:cs typeface="Calibri"/>
                        </a:rPr>
                        <a:t>Do we have a problem?</a:t>
                      </a:r>
                      <a:r>
                        <a:rPr lang="en-US" sz="2000" dirty="0" smtClean="0">
                          <a:latin typeface="Calibri"/>
                          <a:cs typeface="Calibri"/>
                        </a:rPr>
                        <a:t/>
                      </a:r>
                      <a:br>
                        <a:rPr lang="en-US" sz="2000" dirty="0" smtClean="0">
                          <a:latin typeface="Calibri"/>
                          <a:cs typeface="Calibri"/>
                        </a:rPr>
                      </a:br>
                      <a:r>
                        <a:rPr lang="en-US" sz="2000" dirty="0" smtClean="0">
                          <a:latin typeface="Calibri"/>
                          <a:cs typeface="Calibri"/>
                        </a:rPr>
                        <a:t>(identify – ODRs and OSS Data overtime)</a:t>
                      </a:r>
                    </a:p>
                  </a:txBody>
                  <a:tcPr marL="85874" marR="8587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pPr>
                      <a:endParaRPr kumimoji="0" lang="en-US" sz="2400" b="0"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L="85874" marR="85874"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3062">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defRPr/>
                      </a:pPr>
                      <a:r>
                        <a:rPr lang="en-US" sz="2000" b="1" dirty="0" smtClean="0">
                          <a:latin typeface="Calibri"/>
                          <a:cs typeface="Calibri"/>
                        </a:rPr>
                        <a:t>What is the precise nature of our problem?</a:t>
                      </a:r>
                      <a:r>
                        <a:rPr lang="en-US" sz="2000" dirty="0" smtClean="0">
                          <a:latin typeface="Calibri"/>
                          <a:cs typeface="Calibri"/>
                        </a:rPr>
                        <a:t> (SWIS:  ODRs big 7 and custom graphs) </a:t>
                      </a:r>
                    </a:p>
                  </a:txBody>
                  <a:tcPr marL="85874" marR="8587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pPr>
                      <a:endParaRPr kumimoji="0" lang="en-US" sz="2400" b="0"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L="85874" marR="85874"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3062">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defRPr/>
                      </a:pPr>
                      <a:r>
                        <a:rPr lang="en-US" sz="2000" b="1" dirty="0" smtClean="0">
                          <a:latin typeface="Calibri"/>
                          <a:cs typeface="Calibri"/>
                        </a:rPr>
                        <a:t>Why does the problem exist, &amp; what can we do about it? </a:t>
                      </a:r>
                      <a:endParaRPr lang="en-US" sz="2000" dirty="0" smtClean="0">
                        <a:latin typeface="Calibri"/>
                        <a:cs typeface="Calibri"/>
                      </a:endParaRPr>
                    </a:p>
                  </a:txBody>
                  <a:tcPr marL="85874" marR="8587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pPr>
                      <a:endParaRPr kumimoji="0" lang="en-US" sz="2400" b="0"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L="85874" marR="85874"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3062">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defRPr/>
                      </a:pPr>
                      <a:r>
                        <a:rPr lang="en-US" sz="2000" b="1" dirty="0" smtClean="0">
                          <a:latin typeface="Calibri"/>
                          <a:cs typeface="Calibri"/>
                        </a:rPr>
                        <a:t>What are the actual elements of our plan? </a:t>
                      </a:r>
                      <a:r>
                        <a:rPr lang="en-US" sz="2000" dirty="0" smtClean="0">
                          <a:latin typeface="Calibri"/>
                          <a:cs typeface="Calibri"/>
                        </a:rPr>
                        <a:t>(Action Plan)</a:t>
                      </a:r>
                    </a:p>
                  </a:txBody>
                  <a:tcPr marL="85874" marR="8587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pPr>
                      <a:endParaRPr kumimoji="0" lang="en-US" sz="2400" b="0"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L="85874" marR="85874"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3062">
                <a:tc>
                  <a:txBody>
                    <a:bodyPr/>
                    <a:lstStyle/>
                    <a:p>
                      <a:pPr eaLnBrk="1" hangingPunct="1">
                        <a:lnSpc>
                          <a:spcPct val="90000"/>
                        </a:lnSpc>
                        <a:buFontTx/>
                        <a:buNone/>
                      </a:pPr>
                      <a:r>
                        <a:rPr lang="en-US" sz="2000" b="1" dirty="0" smtClean="0">
                          <a:latin typeface="Calibri"/>
                          <a:cs typeface="Calibri"/>
                        </a:rPr>
                        <a:t>Is our plan being implemented, &amp; is it working? </a:t>
                      </a:r>
                      <a:r>
                        <a:rPr lang="en-US" sz="2000" dirty="0" smtClean="0">
                          <a:latin typeface="Calibri"/>
                          <a:cs typeface="Calibri"/>
                        </a:rPr>
                        <a:t>(how will you evaluate &amp; revise plan)</a:t>
                      </a:r>
                    </a:p>
                  </a:txBody>
                  <a:tcPr marL="85874" marR="8587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pPr>
                      <a:endParaRPr kumimoji="0" lang="en-US" sz="2400" b="0"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L="85874" marR="85874"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Slide Number Placeholder 1"/>
          <p:cNvSpPr>
            <a:spLocks noGrp="1"/>
          </p:cNvSpPr>
          <p:nvPr>
            <p:ph type="sldNum" sz="quarter" idx="12"/>
          </p:nvPr>
        </p:nvSpPr>
        <p:spPr/>
        <p:txBody>
          <a:bodyPr/>
          <a:lstStyle/>
          <a:p>
            <a:pPr>
              <a:defRPr/>
            </a:pPr>
            <a:fld id="{9D812885-70C5-E841-8BDE-B6BECC2213D2}" type="slidenum">
              <a:rPr lang="en-US" smtClean="0"/>
              <a:pPr>
                <a:defRPr/>
              </a:pPr>
              <a:t>58</a:t>
            </a:fld>
            <a:endParaRPr lang="en-US"/>
          </a:p>
        </p:txBody>
      </p:sp>
    </p:spTree>
    <p:extLst>
      <p:ext uri="{BB962C8B-B14F-4D97-AF65-F5344CB8AC3E}">
        <p14:creationId xmlns:p14="http://schemas.microsoft.com/office/powerpoint/2010/main" val="2233189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p:txBody>
          <a:bodyPr/>
          <a:lstStyle/>
          <a:p>
            <a:r>
              <a:rPr lang="en-US">
                <a:latin typeface="Calibri" charset="0"/>
                <a:ea typeface="ＭＳ Ｐゴシック" charset="0"/>
                <a:cs typeface="Calibri" charset="0"/>
              </a:rPr>
              <a:t>SAS and BoQ Reminder!</a:t>
            </a:r>
          </a:p>
        </p:txBody>
      </p:sp>
      <p:sp>
        <p:nvSpPr>
          <p:cNvPr id="105474" name="Content Placeholder 2"/>
          <p:cNvSpPr>
            <a:spLocks noGrp="1"/>
          </p:cNvSpPr>
          <p:nvPr>
            <p:ph idx="1"/>
          </p:nvPr>
        </p:nvSpPr>
        <p:spPr>
          <a:xfrm>
            <a:off x="457200" y="1851025"/>
            <a:ext cx="8229600" cy="3508375"/>
          </a:xfrm>
        </p:spPr>
        <p:txBody>
          <a:bodyPr/>
          <a:lstStyle/>
          <a:p>
            <a:r>
              <a:rPr lang="en-US" dirty="0">
                <a:latin typeface="Calibri" charset="0"/>
                <a:ea typeface="ＭＳ Ｐゴシック" charset="0"/>
                <a:cs typeface="Calibri" charset="0"/>
              </a:rPr>
              <a:t>The SAS Window is currently open!  It closes on February 28</a:t>
            </a:r>
            <a:r>
              <a:rPr lang="en-US" baseline="30000" dirty="0">
                <a:latin typeface="Calibri" charset="0"/>
                <a:ea typeface="ＭＳ Ｐゴシック" charset="0"/>
                <a:cs typeface="Calibri" charset="0"/>
              </a:rPr>
              <a:t>th</a:t>
            </a:r>
            <a:r>
              <a:rPr lang="en-US" dirty="0">
                <a:latin typeface="Calibri" charset="0"/>
                <a:ea typeface="ＭＳ Ｐゴシック" charset="0"/>
                <a:cs typeface="Calibri" charset="0"/>
              </a:rPr>
              <a:t>!</a:t>
            </a:r>
          </a:p>
          <a:p>
            <a:endParaRPr lang="en-US" dirty="0">
              <a:latin typeface="Calibri" charset="0"/>
              <a:ea typeface="ＭＳ Ｐゴシック" charset="0"/>
              <a:cs typeface="Calibri" charset="0"/>
            </a:endParaRPr>
          </a:p>
          <a:p>
            <a:r>
              <a:rPr lang="en-US" dirty="0">
                <a:latin typeface="Calibri" charset="0"/>
                <a:ea typeface="ＭＳ Ｐゴシック" charset="0"/>
                <a:cs typeface="Calibri" charset="0"/>
              </a:rPr>
              <a:t>The BoQ Window is currently open! It closes on close on March 31</a:t>
            </a:r>
            <a:r>
              <a:rPr lang="en-US" baseline="30000" dirty="0">
                <a:latin typeface="Calibri" charset="0"/>
                <a:ea typeface="ＭＳ Ｐゴシック" charset="0"/>
                <a:cs typeface="Calibri" charset="0"/>
              </a:rPr>
              <a:t>st</a:t>
            </a:r>
            <a:r>
              <a:rPr lang="en-US" dirty="0">
                <a:latin typeface="Calibri" charset="0"/>
                <a:ea typeface="ＭＳ Ｐゴシック" charset="0"/>
                <a:cs typeface="Calibri" charset="0"/>
              </a:rPr>
              <a:t>!</a:t>
            </a:r>
          </a:p>
        </p:txBody>
      </p:sp>
      <p:pic>
        <p:nvPicPr>
          <p:cNvPr id="2" name="Picture 1"/>
          <p:cNvPicPr>
            <a:picLocks noChangeAspect="1"/>
          </p:cNvPicPr>
          <p:nvPr/>
        </p:nvPicPr>
        <p:blipFill>
          <a:blip r:embed="rId3"/>
          <a:stretch>
            <a:fillRect/>
          </a:stretch>
        </p:blipFill>
        <p:spPr>
          <a:xfrm>
            <a:off x="2260351" y="4918308"/>
            <a:ext cx="4764200" cy="1620214"/>
          </a:xfrm>
          <a:prstGeom prst="rect">
            <a:avLst/>
          </a:prstGeom>
        </p:spPr>
      </p:pic>
      <p:sp>
        <p:nvSpPr>
          <p:cNvPr id="3" name="Slide Number Placeholder 2"/>
          <p:cNvSpPr>
            <a:spLocks noGrp="1"/>
          </p:cNvSpPr>
          <p:nvPr>
            <p:ph type="sldNum" sz="quarter" idx="12"/>
          </p:nvPr>
        </p:nvSpPr>
        <p:spPr/>
        <p:txBody>
          <a:bodyPr/>
          <a:lstStyle/>
          <a:p>
            <a:pPr>
              <a:defRPr/>
            </a:pPr>
            <a:fld id="{9D812885-70C5-E841-8BDE-B6BECC2213D2}" type="slidenum">
              <a:rPr lang="en-US" smtClean="0"/>
              <a:pPr>
                <a:defRPr/>
              </a:pPr>
              <a:t>59</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r>
              <a:rPr lang="en-US">
                <a:latin typeface="Calibri" charset="0"/>
                <a:ea typeface="ＭＳ Ｐゴシック" charset="0"/>
                <a:cs typeface="ＭＳ Ｐゴシック" charset="0"/>
              </a:rPr>
              <a:t>Why Coaching is Important?</a:t>
            </a:r>
          </a:p>
        </p:txBody>
      </p:sp>
      <p:pic>
        <p:nvPicPr>
          <p:cNvPr id="3481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9038" y="1417638"/>
            <a:ext cx="6551612" cy="485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9D812885-70C5-E841-8BDE-B6BECC2213D2}" type="slidenum">
              <a:rPr lang="en-US" smtClean="0"/>
              <a:pPr>
                <a:defRPr/>
              </a:pPr>
              <a:t>6</a:t>
            </a:fld>
            <a:endParaRPr lang="en-US"/>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p:cNvSpPr>
            <a:spLocks noGrp="1"/>
          </p:cNvSpPr>
          <p:nvPr>
            <p:ph type="title"/>
          </p:nvPr>
        </p:nvSpPr>
        <p:spPr>
          <a:xfrm>
            <a:off x="235166" y="925115"/>
            <a:ext cx="3230348" cy="4547173"/>
          </a:xfrm>
        </p:spPr>
        <p:txBody>
          <a:bodyPr/>
          <a:lstStyle/>
          <a:p>
            <a:pPr algn="ctr"/>
            <a:r>
              <a:rPr lang="en-US" sz="4400" dirty="0" smtClean="0">
                <a:latin typeface="Calibri" charset="0"/>
                <a:ea typeface="ＭＳ Ｐゴシック" charset="0"/>
                <a:cs typeface="ＭＳ Ｐゴシック" charset="0"/>
              </a:rPr>
              <a:t>How to Access &amp; Complete </a:t>
            </a:r>
            <a:r>
              <a:rPr lang="en-US" sz="4400" dirty="0">
                <a:latin typeface="Calibri" charset="0"/>
                <a:ea typeface="ＭＳ Ｐゴシック" charset="0"/>
                <a:cs typeface="ＭＳ Ｐゴシック" charset="0"/>
              </a:rPr>
              <a:t>A</a:t>
            </a:r>
            <a:r>
              <a:rPr lang="en-US" sz="4400" dirty="0" smtClean="0">
                <a:latin typeface="Calibri" charset="0"/>
                <a:ea typeface="ＭＳ Ｐゴシック" charset="0"/>
                <a:cs typeface="ＭＳ Ｐゴシック" charset="0"/>
              </a:rPr>
              <a:t>nnual Assessments</a:t>
            </a:r>
            <a:br>
              <a:rPr lang="en-US" sz="4400" dirty="0" smtClean="0">
                <a:latin typeface="Calibri" charset="0"/>
                <a:ea typeface="ＭＳ Ｐゴシック" charset="0"/>
                <a:cs typeface="ＭＳ Ｐゴシック" charset="0"/>
              </a:rPr>
            </a:br>
            <a:r>
              <a:rPr lang="en-US" sz="2200" dirty="0" err="1" smtClean="0">
                <a:latin typeface="Calibri" charset="0"/>
                <a:ea typeface="ＭＳ Ｐゴシック" charset="0"/>
                <a:cs typeface="ＭＳ Ｐゴシック" charset="0"/>
              </a:rPr>
              <a:t>www.pbisapps.org</a:t>
            </a:r>
            <a:r>
              <a:rPr lang="en-US" sz="2200" dirty="0" smtClean="0">
                <a:latin typeface="Calibri" charset="0"/>
                <a:ea typeface="ＭＳ Ｐゴシック" charset="0"/>
                <a:cs typeface="ＭＳ Ｐゴシック" charset="0"/>
              </a:rPr>
              <a:t/>
            </a:r>
            <a:br>
              <a:rPr lang="en-US" sz="2200" dirty="0" smtClean="0">
                <a:latin typeface="Calibri" charset="0"/>
                <a:ea typeface="ＭＳ Ｐゴシック" charset="0"/>
                <a:cs typeface="ＭＳ Ｐゴシック" charset="0"/>
              </a:rPr>
            </a:br>
            <a:r>
              <a:rPr lang="en-US" sz="2200" dirty="0" smtClean="0">
                <a:latin typeface="Calibri" charset="0"/>
                <a:ea typeface="ＭＳ Ｐゴシック" charset="0"/>
                <a:cs typeface="ＭＳ Ｐゴシック" charset="0"/>
              </a:rPr>
              <a:t/>
            </a:r>
            <a:br>
              <a:rPr lang="en-US" sz="2200" dirty="0" smtClean="0">
                <a:latin typeface="Calibri" charset="0"/>
                <a:ea typeface="ＭＳ Ｐゴシック" charset="0"/>
                <a:cs typeface="ＭＳ Ｐゴシック" charset="0"/>
              </a:rPr>
            </a:br>
            <a:r>
              <a:rPr lang="en-US" sz="2200" dirty="0" smtClean="0">
                <a:latin typeface="Calibri" charset="0"/>
                <a:ea typeface="ＭＳ Ｐゴシック" charset="0"/>
                <a:cs typeface="ＭＳ Ｐゴシック" charset="0"/>
              </a:rPr>
              <a:t/>
            </a:r>
            <a:br>
              <a:rPr lang="en-US" sz="2200" dirty="0" smtClean="0">
                <a:latin typeface="Calibri" charset="0"/>
                <a:ea typeface="ＭＳ Ｐゴシック" charset="0"/>
                <a:cs typeface="ＭＳ Ｐゴシック" charset="0"/>
              </a:rPr>
            </a:br>
            <a:endParaRPr lang="en-US" sz="2200" dirty="0">
              <a:latin typeface="Calibri" charset="0"/>
              <a:ea typeface="ＭＳ Ｐゴシック" charset="0"/>
              <a:cs typeface="ＭＳ Ｐゴシック" charset="0"/>
            </a:endParaRPr>
          </a:p>
        </p:txBody>
      </p:sp>
      <p:pic>
        <p:nvPicPr>
          <p:cNvPr id="122882"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t="-12036" b="-12036"/>
          <a:stretch>
            <a:fillRect/>
          </a:stretch>
        </p:blipFill>
        <p:spPr>
          <a:xfrm>
            <a:off x="3575050" y="-548797"/>
            <a:ext cx="5568950" cy="8075153"/>
          </a:xfrm>
        </p:spPr>
      </p:pic>
      <p:sp>
        <p:nvSpPr>
          <p:cNvPr id="2" name="Slide Number Placeholder 1"/>
          <p:cNvSpPr>
            <a:spLocks noGrp="1"/>
          </p:cNvSpPr>
          <p:nvPr>
            <p:ph type="sldNum" sz="quarter" idx="12"/>
          </p:nvPr>
        </p:nvSpPr>
        <p:spPr/>
        <p:txBody>
          <a:bodyPr/>
          <a:lstStyle/>
          <a:p>
            <a:pPr>
              <a:defRPr/>
            </a:pPr>
            <a:fld id="{1FAA6E46-8662-014A-BD3B-1076A3C2A749}" type="slidenum">
              <a:rPr lang="en-US" smtClean="0"/>
              <a:pPr>
                <a:defRPr/>
              </a:pPr>
              <a:t>60</a:t>
            </a:fld>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To Take the BoQ…</a:t>
            </a:r>
            <a:endParaRPr lang="en-US" dirty="0"/>
          </a:p>
        </p:txBody>
      </p:sp>
      <p:pic>
        <p:nvPicPr>
          <p:cNvPr id="5" name="Content Placeholder 4"/>
          <p:cNvPicPr>
            <a:picLocks noGrp="1" noChangeAspect="1"/>
          </p:cNvPicPr>
          <p:nvPr>
            <p:ph idx="4294967295"/>
          </p:nvPr>
        </p:nvPicPr>
        <p:blipFill>
          <a:blip r:embed="rId2"/>
          <a:srcRect t="-69940" b="-69940"/>
          <a:stretch>
            <a:fillRect/>
          </a:stretch>
        </p:blipFill>
        <p:spPr>
          <a:xfrm>
            <a:off x="0" y="-1555400"/>
            <a:ext cx="9144000" cy="10492115"/>
          </a:xfrm>
        </p:spPr>
      </p:pic>
      <p:sp>
        <p:nvSpPr>
          <p:cNvPr id="7" name="Slide Number Placeholder 6"/>
          <p:cNvSpPr>
            <a:spLocks noGrp="1"/>
          </p:cNvSpPr>
          <p:nvPr>
            <p:ph type="sldNum" sz="quarter" idx="12"/>
          </p:nvPr>
        </p:nvSpPr>
        <p:spPr/>
        <p:txBody>
          <a:bodyPr/>
          <a:lstStyle/>
          <a:p>
            <a:pPr>
              <a:defRPr/>
            </a:pPr>
            <a:fld id="{FCDF46F8-952D-604B-8EBC-338A00876499}" type="slidenum">
              <a:rPr lang="en-US" smtClean="0"/>
              <a:pPr>
                <a:defRPr/>
              </a:pPr>
              <a:t>61</a:t>
            </a:fld>
            <a:endParaRPr lang="en-US"/>
          </a:p>
        </p:txBody>
      </p:sp>
    </p:spTree>
    <p:extLst>
      <p:ext uri="{BB962C8B-B14F-4D97-AF65-F5344CB8AC3E}">
        <p14:creationId xmlns:p14="http://schemas.microsoft.com/office/powerpoint/2010/main" val="412034600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To Take the SAS…</a:t>
            </a:r>
            <a:endParaRPr lang="en-US" dirty="0"/>
          </a:p>
        </p:txBody>
      </p:sp>
      <p:pic>
        <p:nvPicPr>
          <p:cNvPr id="7" name="Picture 6"/>
          <p:cNvPicPr>
            <a:picLocks noChangeAspect="1"/>
          </p:cNvPicPr>
          <p:nvPr/>
        </p:nvPicPr>
        <p:blipFill>
          <a:blip r:embed="rId2"/>
          <a:stretch>
            <a:fillRect/>
          </a:stretch>
        </p:blipFill>
        <p:spPr>
          <a:xfrm>
            <a:off x="94065" y="1301432"/>
            <a:ext cx="8987223" cy="5556568"/>
          </a:xfrm>
          <a:prstGeom prst="rect">
            <a:avLst/>
          </a:prstGeom>
        </p:spPr>
      </p:pic>
      <p:sp>
        <p:nvSpPr>
          <p:cNvPr id="8" name="Slide Number Placeholder 7"/>
          <p:cNvSpPr>
            <a:spLocks noGrp="1"/>
          </p:cNvSpPr>
          <p:nvPr>
            <p:ph type="sldNum" sz="quarter" idx="12"/>
          </p:nvPr>
        </p:nvSpPr>
        <p:spPr/>
        <p:txBody>
          <a:bodyPr/>
          <a:lstStyle/>
          <a:p>
            <a:pPr>
              <a:defRPr/>
            </a:pPr>
            <a:fld id="{FCDF46F8-952D-604B-8EBC-338A00876499}" type="slidenum">
              <a:rPr lang="en-US" smtClean="0"/>
              <a:pPr>
                <a:defRPr/>
              </a:pPr>
              <a:t>62</a:t>
            </a:fld>
            <a:endParaRPr lang="en-US"/>
          </a:p>
        </p:txBody>
      </p:sp>
    </p:spTree>
    <p:extLst>
      <p:ext uri="{BB962C8B-B14F-4D97-AF65-F5344CB8AC3E}">
        <p14:creationId xmlns:p14="http://schemas.microsoft.com/office/powerpoint/2010/main" val="102400283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VTPBiS Updates</a:t>
            </a:r>
            <a:endParaRPr lang="en-US" dirty="0"/>
          </a:p>
        </p:txBody>
      </p:sp>
      <p:sp>
        <p:nvSpPr>
          <p:cNvPr id="4" name="Content Placeholder 3"/>
          <p:cNvSpPr>
            <a:spLocks noGrp="1"/>
          </p:cNvSpPr>
          <p:nvPr>
            <p:ph idx="1"/>
          </p:nvPr>
        </p:nvSpPr>
        <p:spPr>
          <a:xfrm>
            <a:off x="457199" y="1365000"/>
            <a:ext cx="8369327" cy="4446588"/>
          </a:xfrm>
        </p:spPr>
        <p:txBody>
          <a:bodyPr/>
          <a:lstStyle/>
          <a:p>
            <a:pPr lvl="1">
              <a:buFont typeface="Arial"/>
              <a:buChar char="•"/>
            </a:pPr>
            <a:r>
              <a:rPr lang="en-US" dirty="0">
                <a:latin typeface="Calibri" charset="0"/>
                <a:ea typeface="ＭＳ Ｐゴシック" charset="0"/>
              </a:rPr>
              <a:t>Tiered Fidelity Inventory (TFI)</a:t>
            </a:r>
          </a:p>
          <a:p>
            <a:pPr lvl="1">
              <a:buFont typeface="Arial"/>
              <a:buChar char="•"/>
            </a:pPr>
            <a:r>
              <a:rPr lang="en-US" dirty="0">
                <a:latin typeface="Calibri" charset="0"/>
                <a:ea typeface="ＭＳ Ｐゴシック" charset="0"/>
              </a:rPr>
              <a:t>Ongoing </a:t>
            </a:r>
            <a:r>
              <a:rPr lang="en-US" dirty="0" smtClean="0">
                <a:latin typeface="Calibri" charset="0"/>
                <a:ea typeface="ＭＳ Ｐゴシック" charset="0"/>
              </a:rPr>
              <a:t>Communication</a:t>
            </a:r>
            <a:r>
              <a:rPr lang="en-US" dirty="0">
                <a:latin typeface="Calibri" charset="0"/>
                <a:ea typeface="ＭＳ Ｐゴシック" charset="0"/>
              </a:rPr>
              <a:t>?</a:t>
            </a:r>
          </a:p>
          <a:p>
            <a:pPr lvl="2">
              <a:buFont typeface="Arial"/>
              <a:buChar char="•"/>
            </a:pPr>
            <a:r>
              <a:rPr lang="en-US" dirty="0">
                <a:latin typeface="Calibri" charset="0"/>
                <a:ea typeface="ＭＳ Ｐゴシック" charset="0"/>
              </a:rPr>
              <a:t>Wikis</a:t>
            </a:r>
          </a:p>
          <a:p>
            <a:pPr lvl="2">
              <a:buFont typeface="Arial"/>
              <a:buChar char="•"/>
            </a:pPr>
            <a:r>
              <a:rPr lang="en-US" dirty="0" smtClean="0">
                <a:latin typeface="Calibri" charset="0"/>
                <a:ea typeface="ＭＳ Ｐゴシック" charset="0"/>
              </a:rPr>
              <a:t>Facebook</a:t>
            </a:r>
            <a:endParaRPr lang="en-US" dirty="0">
              <a:latin typeface="Calibri" charset="0"/>
              <a:ea typeface="ＭＳ Ｐゴシック" charset="0"/>
            </a:endParaRPr>
          </a:p>
          <a:p>
            <a:pPr lvl="2">
              <a:buFont typeface="Arial"/>
              <a:buChar char="•"/>
            </a:pPr>
            <a:r>
              <a:rPr lang="en-US" dirty="0" smtClean="0">
                <a:latin typeface="Calibri" charset="0"/>
                <a:ea typeface="ＭＳ Ｐゴシック" charset="0"/>
              </a:rPr>
              <a:t>Blogs</a:t>
            </a:r>
          </a:p>
          <a:p>
            <a:pPr lvl="1">
              <a:buFont typeface="Arial"/>
              <a:buChar char="•"/>
            </a:pPr>
            <a:r>
              <a:rPr lang="en-US" dirty="0" smtClean="0">
                <a:latin typeface="Calibri" charset="0"/>
                <a:ea typeface="ＭＳ Ｐゴシック" charset="0"/>
              </a:rPr>
              <a:t>Coordinators Handbook</a:t>
            </a:r>
            <a:endParaRPr lang="en-US" dirty="0">
              <a:latin typeface="Calibri" charset="0"/>
              <a:ea typeface="ＭＳ Ｐゴシック" charset="0"/>
            </a:endParaRPr>
          </a:p>
          <a:p>
            <a:pPr lvl="1">
              <a:buFont typeface="Arial"/>
              <a:buChar char="•"/>
            </a:pPr>
            <a:r>
              <a:rPr lang="en-US" dirty="0">
                <a:latin typeface="Calibri" charset="0"/>
                <a:ea typeface="ＭＳ Ｐゴシック" charset="0"/>
              </a:rPr>
              <a:t>Next Meeting: </a:t>
            </a:r>
            <a:r>
              <a:rPr lang="en-US" b="1" dirty="0">
                <a:solidFill>
                  <a:srgbClr val="000000"/>
                </a:solidFill>
                <a:latin typeface="Calibri" charset="0"/>
                <a:ea typeface="ＭＳ Ｐゴシック" charset="0"/>
              </a:rPr>
              <a:t>MAY 5</a:t>
            </a:r>
            <a:r>
              <a:rPr lang="en-US" b="1" baseline="30000" dirty="0">
                <a:solidFill>
                  <a:srgbClr val="000000"/>
                </a:solidFill>
                <a:latin typeface="Calibri" charset="0"/>
                <a:ea typeface="ＭＳ Ｐゴシック" charset="0"/>
              </a:rPr>
              <a:t>th</a:t>
            </a:r>
            <a:r>
              <a:rPr lang="en-US" b="1" dirty="0">
                <a:solidFill>
                  <a:srgbClr val="000000"/>
                </a:solidFill>
                <a:latin typeface="Calibri" charset="0"/>
                <a:ea typeface="ＭＳ Ｐゴシック" charset="0"/>
              </a:rPr>
              <a:t> – Best </a:t>
            </a:r>
            <a:r>
              <a:rPr lang="en-US" b="1" dirty="0" smtClean="0">
                <a:solidFill>
                  <a:srgbClr val="000000"/>
                </a:solidFill>
                <a:latin typeface="Calibri" charset="0"/>
                <a:ea typeface="ＭＳ Ｐゴシック" charset="0"/>
              </a:rPr>
              <a:t>Western – NORTH</a:t>
            </a:r>
          </a:p>
          <a:p>
            <a:pPr marL="457200" lvl="1" indent="0">
              <a:buNone/>
            </a:pPr>
            <a:r>
              <a:rPr lang="en-US" b="1" dirty="0" smtClean="0">
                <a:solidFill>
                  <a:srgbClr val="000000"/>
                </a:solidFill>
                <a:latin typeface="Calibri" charset="0"/>
                <a:ea typeface="ＭＳ Ｐゴシック" charset="0"/>
              </a:rPr>
              <a:t>					  MAY 6</a:t>
            </a:r>
            <a:r>
              <a:rPr lang="en-US" b="1" baseline="30000" dirty="0" smtClean="0">
                <a:solidFill>
                  <a:srgbClr val="000000"/>
                </a:solidFill>
                <a:latin typeface="Calibri" charset="0"/>
                <a:ea typeface="ＭＳ Ｐゴシック" charset="0"/>
              </a:rPr>
              <a:t>th</a:t>
            </a:r>
            <a:r>
              <a:rPr lang="en-US" b="1" dirty="0" smtClean="0">
                <a:solidFill>
                  <a:srgbClr val="000000"/>
                </a:solidFill>
                <a:latin typeface="Calibri" charset="0"/>
                <a:ea typeface="ＭＳ Ｐゴシック" charset="0"/>
              </a:rPr>
              <a:t> – Franklin Center - SOUTH</a:t>
            </a:r>
            <a:endParaRPr lang="en-US" b="1" dirty="0">
              <a:solidFill>
                <a:srgbClr val="000000"/>
              </a:solidFill>
              <a:latin typeface="Calibri" charset="0"/>
              <a:ea typeface="ＭＳ Ｐゴシック" charset="0"/>
            </a:endParaRPr>
          </a:p>
          <a:p>
            <a:pPr lvl="1">
              <a:buFont typeface="Arial"/>
              <a:buChar char="•"/>
            </a:pPr>
            <a:r>
              <a:rPr lang="en-US" dirty="0">
                <a:latin typeface="Calibri" charset="0"/>
                <a:ea typeface="ＭＳ Ｐゴシック" charset="0"/>
              </a:rPr>
              <a:t>VTPBiS &amp; Suspension/Expulsion </a:t>
            </a:r>
            <a:r>
              <a:rPr lang="en-US" dirty="0" smtClean="0">
                <a:latin typeface="Calibri" charset="0"/>
                <a:ea typeface="ＭＳ Ｐゴシック" charset="0"/>
              </a:rPr>
              <a:t>Questionnaire</a:t>
            </a:r>
          </a:p>
          <a:p>
            <a:pPr lvl="1">
              <a:buFont typeface="Arial"/>
              <a:buChar char="•"/>
            </a:pPr>
            <a:r>
              <a:rPr lang="en-US" dirty="0" smtClean="0">
                <a:latin typeface="Calibri" charset="0"/>
                <a:ea typeface="ＭＳ Ｐゴシック" charset="0"/>
              </a:rPr>
              <a:t>Interested in Presenting at future trainings </a:t>
            </a:r>
            <a:endParaRPr lang="en-US" dirty="0"/>
          </a:p>
        </p:txBody>
      </p:sp>
      <p:sp>
        <p:nvSpPr>
          <p:cNvPr id="5" name="Slide Number Placeholder 4"/>
          <p:cNvSpPr>
            <a:spLocks noGrp="1"/>
          </p:cNvSpPr>
          <p:nvPr>
            <p:ph type="sldNum" sz="quarter" idx="12"/>
          </p:nvPr>
        </p:nvSpPr>
        <p:spPr/>
        <p:txBody>
          <a:bodyPr/>
          <a:lstStyle/>
          <a:p>
            <a:pPr>
              <a:defRPr/>
            </a:pPr>
            <a:fld id="{9D812885-70C5-E841-8BDE-B6BECC2213D2}" type="slidenum">
              <a:rPr lang="en-US" smtClean="0"/>
              <a:pPr>
                <a:defRPr/>
              </a:pPr>
              <a:t>63</a:t>
            </a:fld>
            <a:endParaRPr lang="en-US"/>
          </a:p>
        </p:txBody>
      </p:sp>
    </p:spTree>
    <p:extLst>
      <p:ext uri="{BB962C8B-B14F-4D97-AF65-F5344CB8AC3E}">
        <p14:creationId xmlns:p14="http://schemas.microsoft.com/office/powerpoint/2010/main" val="35429363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35135"/>
            <a:ext cx="7772400" cy="1470025"/>
          </a:xfrm>
        </p:spPr>
        <p:txBody>
          <a:bodyPr/>
          <a:lstStyle/>
          <a:p>
            <a:r>
              <a:rPr lang="en-US" dirty="0" smtClean="0"/>
              <a:t>Networking and Q &amp; A</a:t>
            </a:r>
            <a:endParaRPr lang="en-US" dirty="0"/>
          </a:p>
        </p:txBody>
      </p:sp>
      <p:sp>
        <p:nvSpPr>
          <p:cNvPr id="5" name="Slide Number Placeholder 4"/>
          <p:cNvSpPr>
            <a:spLocks noGrp="1"/>
          </p:cNvSpPr>
          <p:nvPr>
            <p:ph type="sldNum" sz="quarter" idx="12"/>
          </p:nvPr>
        </p:nvSpPr>
        <p:spPr/>
        <p:txBody>
          <a:bodyPr/>
          <a:lstStyle/>
          <a:p>
            <a:pPr>
              <a:defRPr/>
            </a:pPr>
            <a:fld id="{859B7504-C76A-804D-A825-5BD49784D112}" type="slidenum">
              <a:rPr lang="en-US" smtClean="0"/>
              <a:pPr>
                <a:defRPr/>
              </a:pPr>
              <a:t>64</a:t>
            </a:fld>
            <a:endParaRPr lang="en-US"/>
          </a:p>
        </p:txBody>
      </p:sp>
    </p:spTree>
    <p:extLst>
      <p:ext uri="{BB962C8B-B14F-4D97-AF65-F5344CB8AC3E}">
        <p14:creationId xmlns:p14="http://schemas.microsoft.com/office/powerpoint/2010/main" val="9469451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idx="4294967295"/>
          </p:nvPr>
        </p:nvSpPr>
        <p:spPr>
          <a:xfrm>
            <a:off x="4821238" y="2293938"/>
            <a:ext cx="4322762" cy="1143000"/>
          </a:xfrm>
        </p:spPr>
        <p:txBody>
          <a:bodyPr/>
          <a:lstStyle/>
          <a:p>
            <a:pPr eaLnBrk="1" hangingPunct="1"/>
            <a:r>
              <a:rPr lang="en-US" sz="4000" dirty="0" smtClean="0">
                <a:latin typeface="Calibri"/>
                <a:cs typeface="Calibri"/>
              </a:rPr>
              <a:t>Additional Questions?</a:t>
            </a:r>
            <a:br>
              <a:rPr lang="en-US" sz="4000" dirty="0" smtClean="0">
                <a:latin typeface="Calibri"/>
                <a:cs typeface="Calibri"/>
              </a:rPr>
            </a:br>
            <a:r>
              <a:rPr lang="en-US" sz="4000" dirty="0" smtClean="0">
                <a:latin typeface="Calibri"/>
                <a:cs typeface="Calibri"/>
              </a:rPr>
              <a:t/>
            </a:r>
            <a:br>
              <a:rPr lang="en-US" sz="4000" dirty="0" smtClean="0">
                <a:latin typeface="Calibri"/>
                <a:cs typeface="Calibri"/>
              </a:rPr>
            </a:br>
            <a:r>
              <a:rPr lang="en-US" sz="4000" dirty="0" smtClean="0">
                <a:latin typeface="Calibri"/>
                <a:cs typeface="Calibri"/>
              </a:rPr>
              <a:t>Contact your State Technical Assistance Provider</a:t>
            </a:r>
            <a:endParaRPr lang="en-US" sz="4000" dirty="0">
              <a:latin typeface="Calibri"/>
              <a:cs typeface="Calibri"/>
            </a:endParaRPr>
          </a:p>
        </p:txBody>
      </p:sp>
      <p:sp>
        <p:nvSpPr>
          <p:cNvPr id="88066" name="TextBox 4"/>
          <p:cNvSpPr txBox="1">
            <a:spLocks noChangeArrowheads="1"/>
          </p:cNvSpPr>
          <p:nvPr/>
        </p:nvSpPr>
        <p:spPr bwMode="auto">
          <a:xfrm>
            <a:off x="5738813" y="5275263"/>
            <a:ext cx="28940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200">
                <a:latin typeface="Arial" charset="0"/>
                <a:hlinkClick r:id="rId2"/>
              </a:rPr>
              <a:t>www.pbisvermont.org</a:t>
            </a:r>
            <a:endParaRPr lang="en-US" sz="2200">
              <a:latin typeface="Arial" charset="0"/>
            </a:endParaRPr>
          </a:p>
          <a:p>
            <a:pPr eaLnBrk="1" hangingPunct="1"/>
            <a:endParaRPr lang="en-US" sz="1800">
              <a:latin typeface="Arial" charset="0"/>
            </a:endParaRPr>
          </a:p>
        </p:txBody>
      </p:sp>
      <p:pic>
        <p:nvPicPr>
          <p:cNvPr id="8806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4703763"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417DB593-82EE-8F42-877A-074D9382D881}" type="slidenum">
              <a:rPr lang="en-US" smtClean="0"/>
              <a:pPr>
                <a:defRPr/>
              </a:pPr>
              <a:t>65</a:t>
            </a:fld>
            <a:endParaRPr lang="en-US"/>
          </a:p>
        </p:txBody>
      </p:sp>
    </p:spTree>
    <p:extLst>
      <p:ext uri="{BB962C8B-B14F-4D97-AF65-F5344CB8AC3E}">
        <p14:creationId xmlns:p14="http://schemas.microsoft.com/office/powerpoint/2010/main" val="6930579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1666875"/>
          <a:ext cx="9143999" cy="5191125"/>
        </p:xfrm>
        <a:graphic>
          <a:graphicData uri="http://schemas.openxmlformats.org/drawingml/2006/table">
            <a:tbl>
              <a:tblPr/>
              <a:tblGrid>
                <a:gridCol w="2286000"/>
                <a:gridCol w="2185939"/>
                <a:gridCol w="2584258"/>
                <a:gridCol w="2087802"/>
              </a:tblGrid>
              <a:tr h="762105">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Gill Sans MT"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FFFFFF"/>
                          </a:solidFill>
                          <a:effectLst/>
                          <a:latin typeface="Gill Sans MT" charset="0"/>
                          <a:ea typeface="ＭＳ Ｐゴシック" charset="0"/>
                          <a:cs typeface="ＭＳ Ｐゴシック" charset="0"/>
                        </a:rPr>
                        <a:t>Training Outcomes Related to Training Components</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649992">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Gill Sans MT" charset="0"/>
                        <a:ea typeface="ＭＳ Ｐゴシック" charset="0"/>
                        <a:cs typeface="ＭＳ Ｐゴシック" charset="0"/>
                      </a:endParaRP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CE1"/>
                    </a:solid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00000"/>
                          </a:solidFill>
                          <a:effectLst/>
                          <a:latin typeface="Gill Sans MT" charset="0"/>
                          <a:ea typeface="ＭＳ Ｐゴシック" charset="0"/>
                          <a:cs typeface="ＭＳ Ｐゴシック" charset="0"/>
                        </a:rPr>
                        <a:t>Training </a:t>
                      </a:r>
                      <a:r>
                        <a:rPr kumimoji="0" lang="en-US" sz="1800" b="1" i="0" u="none" strike="noStrike" cap="none" normalizeH="0" baseline="0" dirty="0">
                          <a:ln>
                            <a:noFill/>
                          </a:ln>
                          <a:solidFill>
                            <a:srgbClr val="C00000"/>
                          </a:solidFill>
                          <a:effectLst/>
                          <a:latin typeface="Gill Sans MT" charset="0"/>
                          <a:ea typeface="ＭＳ Ｐゴシック" charset="0"/>
                          <a:cs typeface="ＭＳ Ｐゴシック" charset="0"/>
                        </a:rPr>
                        <a:t>Outcomes</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CE1"/>
                    </a:solidFill>
                  </a:tcPr>
                </a:tc>
                <a:tc hMerge="1">
                  <a:txBody>
                    <a:bodyPr/>
                    <a:lstStyle/>
                    <a:p>
                      <a:endParaRPr lang="en-US"/>
                    </a:p>
                  </a:txBody>
                  <a:tcPr/>
                </a:tc>
                <a:tc hMerge="1">
                  <a:txBody>
                    <a:bodyPr/>
                    <a:lstStyle/>
                    <a:p>
                      <a:endParaRPr lang="en-US"/>
                    </a:p>
                  </a:txBody>
                  <a:tcPr/>
                </a:tc>
              </a:tr>
              <a:tr h="91452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a:ln>
                            <a:noFill/>
                          </a:ln>
                          <a:solidFill>
                            <a:schemeClr val="tx1"/>
                          </a:solidFill>
                          <a:effectLst/>
                          <a:latin typeface="Gill Sans MT" charset="0"/>
                          <a:ea typeface="ＭＳ Ｐゴシック" charset="0"/>
                          <a:cs typeface="ＭＳ Ｐゴシック" charset="0"/>
                        </a:rPr>
                        <a:t>Training Components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rgbClr val="C00000"/>
                        </a:solidFill>
                        <a:effectLst/>
                        <a:latin typeface="Gill Sans MT" charset="0"/>
                        <a:ea typeface="ＭＳ Ｐゴシック" charset="0"/>
                        <a:cs typeface="ＭＳ Ｐゴシック" charset="0"/>
                      </a:endParaRP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EF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C00000"/>
                          </a:solidFill>
                          <a:effectLst/>
                          <a:latin typeface="Gill Sans MT" charset="0"/>
                          <a:ea typeface="ＭＳ Ｐゴシック" charset="0"/>
                          <a:cs typeface="ＭＳ Ｐゴシック" charset="0"/>
                        </a:rPr>
                        <a:t>Knowledge of Content</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EF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C00000"/>
                          </a:solidFill>
                          <a:effectLst/>
                          <a:latin typeface="Gill Sans MT" charset="0"/>
                          <a:ea typeface="ＭＳ Ｐゴシック" charset="0"/>
                          <a:cs typeface="ＭＳ Ｐゴシック" charset="0"/>
                        </a:rPr>
                        <a:t>Skill Implementation</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EF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C00000"/>
                          </a:solidFill>
                          <a:effectLst/>
                          <a:latin typeface="Gill Sans MT" charset="0"/>
                          <a:ea typeface="ＭＳ Ｐゴシック" charset="0"/>
                          <a:cs typeface="ＭＳ Ｐゴシック" charset="0"/>
                        </a:rPr>
                        <a:t>Classroom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C00000"/>
                          </a:solidFill>
                          <a:effectLst/>
                          <a:latin typeface="Gill Sans MT" charset="0"/>
                          <a:ea typeface="ＭＳ Ｐゴシック" charset="0"/>
                          <a:cs typeface="ＭＳ Ｐゴシック" charset="0"/>
                        </a:rPr>
                        <a:t>Application</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EF1"/>
                    </a:solidFill>
                  </a:tcPr>
                </a:tc>
              </a:tr>
              <a:tr h="6499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a:ln>
                            <a:noFill/>
                          </a:ln>
                          <a:solidFill>
                            <a:srgbClr val="000000"/>
                          </a:solidFill>
                          <a:effectLst/>
                          <a:latin typeface="Gill Sans MT" charset="0"/>
                          <a:ea typeface="ＭＳ Ｐゴシック" charset="0"/>
                          <a:cs typeface="ＭＳ Ｐゴシック" charset="0"/>
                        </a:rPr>
                        <a:t>Presentation/ Lecture</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CE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Gill Sans MT" charset="0"/>
                        <a:ea typeface="ＭＳ Ｐゴシック" charset="0"/>
                        <a:cs typeface="ＭＳ Ｐゴシック" charset="0"/>
                      </a:endParaRP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CE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Gill Sans MT" charset="0"/>
                        <a:ea typeface="ＭＳ Ｐゴシック" charset="0"/>
                        <a:cs typeface="ＭＳ Ｐゴシック" charset="0"/>
                      </a:endParaRP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CE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Gill Sans MT" charset="0"/>
                        <a:ea typeface="ＭＳ Ｐゴシック" charset="0"/>
                        <a:cs typeface="ＭＳ Ｐゴシック" charset="0"/>
                      </a:endParaRP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CE1"/>
                    </a:solidFill>
                  </a:tcPr>
                </a:tc>
              </a:tr>
              <a:tr h="6499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a:ln>
                            <a:noFill/>
                          </a:ln>
                          <a:solidFill>
                            <a:srgbClr val="000000"/>
                          </a:solidFill>
                          <a:effectLst/>
                          <a:latin typeface="Gill Sans MT" charset="0"/>
                          <a:ea typeface="ＭＳ Ｐゴシック" charset="0"/>
                          <a:cs typeface="ＭＳ Ｐゴシック" charset="0"/>
                        </a:rPr>
                        <a:t>Plus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a:ln>
                            <a:noFill/>
                          </a:ln>
                          <a:solidFill>
                            <a:srgbClr val="000000"/>
                          </a:solidFill>
                          <a:effectLst/>
                          <a:latin typeface="Gill Sans MT" charset="0"/>
                          <a:ea typeface="ＭＳ Ｐゴシック" charset="0"/>
                          <a:cs typeface="ＭＳ Ｐゴシック" charset="0"/>
                        </a:rPr>
                        <a:t>Demonstration</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EF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Gill Sans MT" charset="0"/>
                        <a:ea typeface="ＭＳ Ｐゴシック" charset="0"/>
                        <a:cs typeface="ＭＳ Ｐゴシック" charset="0"/>
                      </a:endParaRP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EF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Gill Sans MT" charset="0"/>
                        <a:ea typeface="ＭＳ Ｐゴシック" charset="0"/>
                        <a:cs typeface="ＭＳ Ｐゴシック" charset="0"/>
                      </a:endParaRP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EF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Gill Sans MT" charset="0"/>
                        <a:ea typeface="ＭＳ Ｐゴシック" charset="0"/>
                        <a:cs typeface="ＭＳ Ｐゴシック" charset="0"/>
                      </a:endParaRP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EF1"/>
                    </a:solidFill>
                  </a:tcPr>
                </a:tc>
              </a:tr>
              <a:tr h="6499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a:ln>
                            <a:noFill/>
                          </a:ln>
                          <a:solidFill>
                            <a:srgbClr val="000000"/>
                          </a:solidFill>
                          <a:effectLst/>
                          <a:latin typeface="Gill Sans MT" charset="0"/>
                          <a:ea typeface="ＭＳ Ｐゴシック" charset="0"/>
                          <a:cs typeface="ＭＳ Ｐゴシック" charset="0"/>
                        </a:rPr>
                        <a:t>Plus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a:ln>
                            <a:noFill/>
                          </a:ln>
                          <a:solidFill>
                            <a:srgbClr val="000000"/>
                          </a:solidFill>
                          <a:effectLst/>
                          <a:latin typeface="Gill Sans MT" charset="0"/>
                          <a:ea typeface="ＭＳ Ｐゴシック" charset="0"/>
                          <a:cs typeface="ＭＳ Ｐゴシック" charset="0"/>
                        </a:rPr>
                        <a:t>Practice</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CE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Gill Sans MT" charset="0"/>
                        <a:ea typeface="ＭＳ Ｐゴシック" charset="0"/>
                        <a:cs typeface="ＭＳ Ｐゴシック" charset="0"/>
                      </a:endParaRP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CE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Gill Sans MT" charset="0"/>
                        <a:ea typeface="ＭＳ Ｐゴシック" charset="0"/>
                        <a:cs typeface="ＭＳ Ｐゴシック" charset="0"/>
                      </a:endParaRP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CE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Gill Sans MT" charset="0"/>
                        <a:ea typeface="ＭＳ Ｐゴシック" charset="0"/>
                        <a:cs typeface="ＭＳ Ｐゴシック" charset="0"/>
                      </a:endParaRP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CE1"/>
                    </a:solidFill>
                  </a:tcPr>
                </a:tc>
              </a:tr>
              <a:tr h="91452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a:ln>
                            <a:noFill/>
                          </a:ln>
                          <a:solidFill>
                            <a:srgbClr val="000000"/>
                          </a:solidFill>
                          <a:effectLst/>
                          <a:latin typeface="Gill Sans MT" charset="0"/>
                          <a:ea typeface="ＭＳ Ｐゴシック" charset="0"/>
                          <a:cs typeface="ＭＳ Ｐゴシック" charset="0"/>
                        </a:rPr>
                        <a:t>Plus Coaching/ Admin Support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a:ln>
                            <a:noFill/>
                          </a:ln>
                          <a:solidFill>
                            <a:srgbClr val="000000"/>
                          </a:solidFill>
                          <a:effectLst/>
                          <a:latin typeface="Gill Sans MT" charset="0"/>
                          <a:ea typeface="ＭＳ Ｐゴシック" charset="0"/>
                          <a:cs typeface="ＭＳ Ｐゴシック" charset="0"/>
                        </a:rPr>
                        <a:t>Data Feedback</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EF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Gill Sans MT" charset="0"/>
                        <a:ea typeface="ＭＳ Ｐゴシック" charset="0"/>
                        <a:cs typeface="ＭＳ Ｐゴシック" charset="0"/>
                      </a:endParaRP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EF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Gill Sans MT" charset="0"/>
                        <a:ea typeface="ＭＳ Ｐゴシック" charset="0"/>
                        <a:cs typeface="ＭＳ Ｐゴシック" charset="0"/>
                      </a:endParaRP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EF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Gill Sans MT" charset="0"/>
                        <a:ea typeface="ＭＳ Ｐゴシック" charset="0"/>
                        <a:cs typeface="ＭＳ Ｐゴシック" charset="0"/>
                      </a:endParaRP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EF1"/>
                    </a:solidFill>
                  </a:tcPr>
                </a:tc>
              </a:tr>
            </a:tbl>
          </a:graphicData>
        </a:graphic>
      </p:graphicFrame>
      <p:sp>
        <p:nvSpPr>
          <p:cNvPr id="5" name="TextBox 4"/>
          <p:cNvSpPr txBox="1">
            <a:spLocks noChangeArrowheads="1"/>
          </p:cNvSpPr>
          <p:nvPr/>
        </p:nvSpPr>
        <p:spPr bwMode="auto">
          <a:xfrm>
            <a:off x="3276600" y="4106863"/>
            <a:ext cx="480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a:latin typeface="Gill Sans MT" charset="0"/>
              </a:rPr>
              <a:t>    10%                     5%                        0%</a:t>
            </a:r>
          </a:p>
        </p:txBody>
      </p:sp>
      <p:sp>
        <p:nvSpPr>
          <p:cNvPr id="6" name="TextBox 5"/>
          <p:cNvSpPr txBox="1">
            <a:spLocks noChangeArrowheads="1"/>
          </p:cNvSpPr>
          <p:nvPr/>
        </p:nvSpPr>
        <p:spPr bwMode="auto">
          <a:xfrm>
            <a:off x="3352800" y="4691063"/>
            <a:ext cx="480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a:latin typeface="Gill Sans MT" charset="0"/>
              </a:rPr>
              <a:t>    30%                     20%                     0%</a:t>
            </a:r>
          </a:p>
        </p:txBody>
      </p:sp>
      <p:sp>
        <p:nvSpPr>
          <p:cNvPr id="7" name="TextBox 6"/>
          <p:cNvSpPr txBox="1">
            <a:spLocks noChangeArrowheads="1"/>
          </p:cNvSpPr>
          <p:nvPr/>
        </p:nvSpPr>
        <p:spPr bwMode="auto">
          <a:xfrm>
            <a:off x="3352800" y="5426075"/>
            <a:ext cx="480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a:latin typeface="Gill Sans MT" charset="0"/>
              </a:rPr>
              <a:t>    60%                     60%                     5%</a:t>
            </a:r>
          </a:p>
        </p:txBody>
      </p:sp>
      <p:sp>
        <p:nvSpPr>
          <p:cNvPr id="8" name="TextBox 7"/>
          <p:cNvSpPr txBox="1">
            <a:spLocks noChangeArrowheads="1"/>
          </p:cNvSpPr>
          <p:nvPr/>
        </p:nvSpPr>
        <p:spPr bwMode="auto">
          <a:xfrm>
            <a:off x="3352800" y="6054725"/>
            <a:ext cx="480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a:latin typeface="Gill Sans MT" charset="0"/>
              </a:rPr>
              <a:t>    95%                     95%                    95%</a:t>
            </a:r>
          </a:p>
        </p:txBody>
      </p:sp>
      <p:sp>
        <p:nvSpPr>
          <p:cNvPr id="35882" name="TextBox 8"/>
          <p:cNvSpPr txBox="1">
            <a:spLocks noChangeArrowheads="1"/>
          </p:cNvSpPr>
          <p:nvPr/>
        </p:nvSpPr>
        <p:spPr bwMode="auto">
          <a:xfrm>
            <a:off x="6324600" y="6435725"/>
            <a:ext cx="2819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latin typeface="Gill Sans MT" charset="0"/>
              </a:rPr>
              <a:t>Joyce &amp; Showers, 2002</a:t>
            </a:r>
          </a:p>
        </p:txBody>
      </p:sp>
      <p:sp>
        <p:nvSpPr>
          <p:cNvPr id="35883" name="TextBox 1"/>
          <p:cNvSpPr txBox="1">
            <a:spLocks noChangeArrowheads="1"/>
          </p:cNvSpPr>
          <p:nvPr/>
        </p:nvSpPr>
        <p:spPr bwMode="auto">
          <a:xfrm>
            <a:off x="1028700" y="60325"/>
            <a:ext cx="665638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4400"/>
              <a:t>Why is Coaching Important?</a:t>
            </a:r>
          </a:p>
        </p:txBody>
      </p:sp>
      <p:sp>
        <p:nvSpPr>
          <p:cNvPr id="35884" name="Title 2"/>
          <p:cNvSpPr>
            <a:spLocks noGrp="1"/>
          </p:cNvSpPr>
          <p:nvPr>
            <p:ph type="title"/>
          </p:nvPr>
        </p:nvSpPr>
        <p:spPr/>
        <p:txBody>
          <a:bodyPr/>
          <a:lstStyle/>
          <a:p>
            <a:r>
              <a:rPr lang="en-US">
                <a:latin typeface="Calibri" charset="0"/>
                <a:ea typeface="ＭＳ Ｐゴシック" charset="0"/>
                <a:cs typeface="ＭＳ Ｐゴシック" charset="0"/>
              </a:rPr>
              <a:t>Why is Coaching Important?</a:t>
            </a:r>
          </a:p>
        </p:txBody>
      </p:sp>
      <p:sp>
        <p:nvSpPr>
          <p:cNvPr id="2" name="Slide Number Placeholder 1"/>
          <p:cNvSpPr>
            <a:spLocks noGrp="1"/>
          </p:cNvSpPr>
          <p:nvPr>
            <p:ph type="sldNum" sz="quarter" idx="12"/>
          </p:nvPr>
        </p:nvSpPr>
        <p:spPr/>
        <p:txBody>
          <a:bodyPr/>
          <a:lstStyle/>
          <a:p>
            <a:pPr>
              <a:defRPr/>
            </a:pPr>
            <a:fld id="{9D812885-70C5-E841-8BDE-B6BECC2213D2}" type="slidenum">
              <a:rPr lang="en-US" smtClean="0"/>
              <a:pPr>
                <a:defRPr/>
              </a:pPr>
              <a:t>7</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r>
              <a:rPr lang="en-US">
                <a:latin typeface="Calibri" charset="0"/>
                <a:ea typeface="ＭＳ Ｐゴシック" charset="0"/>
                <a:cs typeface="ＭＳ Ｐゴシック" charset="0"/>
              </a:rPr>
              <a:t>What is a Coach?</a:t>
            </a:r>
          </a:p>
        </p:txBody>
      </p:sp>
      <p:pic>
        <p:nvPicPr>
          <p:cNvPr id="37890"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34270" r="-34270"/>
          <a:stretch>
            <a:fillRect/>
          </a:stretch>
        </p:blipFill>
        <p:spPr>
          <a:xfrm>
            <a:off x="155575" y="1600200"/>
            <a:ext cx="8788400" cy="4748213"/>
          </a:xfrm>
        </p:spPr>
      </p:pic>
      <p:sp>
        <p:nvSpPr>
          <p:cNvPr id="2" name="Slide Number Placeholder 1"/>
          <p:cNvSpPr>
            <a:spLocks noGrp="1"/>
          </p:cNvSpPr>
          <p:nvPr>
            <p:ph type="sldNum" sz="quarter" idx="12"/>
          </p:nvPr>
        </p:nvSpPr>
        <p:spPr/>
        <p:txBody>
          <a:bodyPr/>
          <a:lstStyle/>
          <a:p>
            <a:pPr>
              <a:defRPr/>
            </a:pPr>
            <a:fld id="{9D812885-70C5-E841-8BDE-B6BECC2213D2}" type="slidenum">
              <a:rPr lang="en-US" smtClean="0"/>
              <a:pPr>
                <a:defRPr/>
              </a:pPr>
              <a:t>8</a:t>
            </a:fld>
            <a:endParaRPr lang="en-US"/>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523363" y="1241799"/>
          <a:ext cx="8325097" cy="54017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9938" name="TextBox 4"/>
          <p:cNvSpPr txBox="1">
            <a:spLocks noChangeArrowheads="1"/>
          </p:cNvSpPr>
          <p:nvPr/>
        </p:nvSpPr>
        <p:spPr bwMode="auto">
          <a:xfrm>
            <a:off x="301625" y="3144838"/>
            <a:ext cx="29083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342900" indent="-342900" eaLnBrk="1" hangingPunct="1">
              <a:buFont typeface="Arial"/>
              <a:buChar char="•"/>
              <a:defRPr/>
            </a:pPr>
            <a:r>
              <a:rPr lang="en-US" sz="2200" dirty="0" smtClean="0"/>
              <a:t>Faculty</a:t>
            </a:r>
          </a:p>
          <a:p>
            <a:pPr eaLnBrk="1" hangingPunct="1">
              <a:buFont typeface="Arial" charset="0"/>
              <a:buChar char="•"/>
              <a:defRPr/>
            </a:pPr>
            <a:r>
              <a:rPr lang="en-US" sz="2200" dirty="0" smtClean="0"/>
              <a:t>Administrator</a:t>
            </a:r>
          </a:p>
          <a:p>
            <a:pPr eaLnBrk="1" hangingPunct="1">
              <a:buFont typeface="Arial" charset="0"/>
              <a:buChar char="•"/>
              <a:defRPr/>
            </a:pPr>
            <a:r>
              <a:rPr lang="en-US" sz="2200" dirty="0" smtClean="0"/>
              <a:t>SU/SD Coordinator</a:t>
            </a:r>
          </a:p>
          <a:p>
            <a:pPr eaLnBrk="1" hangingPunct="1">
              <a:buFont typeface="Arial" charset="0"/>
              <a:buChar char="•"/>
              <a:defRPr/>
            </a:pPr>
            <a:r>
              <a:rPr lang="en-US" sz="2200" dirty="0" smtClean="0"/>
              <a:t>Families and </a:t>
            </a:r>
          </a:p>
          <a:p>
            <a:pPr marL="0" indent="0" eaLnBrk="1" hangingPunct="1">
              <a:defRPr/>
            </a:pPr>
            <a:r>
              <a:rPr lang="en-US" sz="2200" dirty="0" smtClean="0"/>
              <a:t>    Community</a:t>
            </a:r>
          </a:p>
        </p:txBody>
      </p:sp>
      <p:sp>
        <p:nvSpPr>
          <p:cNvPr id="38915" name="TextBox 5"/>
          <p:cNvSpPr txBox="1">
            <a:spLocks noChangeArrowheads="1"/>
          </p:cNvSpPr>
          <p:nvPr/>
        </p:nvSpPr>
        <p:spPr bwMode="auto">
          <a:xfrm>
            <a:off x="301625" y="1492250"/>
            <a:ext cx="246062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Font typeface="Arial" charset="0"/>
              <a:buChar char="•"/>
            </a:pPr>
            <a:r>
              <a:rPr lang="en-US" sz="2200"/>
              <a:t>Action Planning</a:t>
            </a:r>
          </a:p>
          <a:p>
            <a:pPr eaLnBrk="1" hangingPunct="1">
              <a:buFont typeface="Arial" charset="0"/>
              <a:buChar char="•"/>
            </a:pPr>
            <a:r>
              <a:rPr lang="en-US" sz="2200"/>
              <a:t>Faculty training</a:t>
            </a:r>
          </a:p>
          <a:p>
            <a:pPr eaLnBrk="1" hangingPunct="1">
              <a:buFont typeface="Arial" charset="0"/>
              <a:buChar char="•"/>
            </a:pPr>
            <a:r>
              <a:rPr lang="en-US" sz="2200"/>
              <a:t>PBIS/MTSS-B</a:t>
            </a:r>
          </a:p>
          <a:p>
            <a:pPr eaLnBrk="1" hangingPunct="1">
              <a:buFont typeface="Arial" charset="0"/>
              <a:buChar char="•"/>
            </a:pPr>
            <a:r>
              <a:rPr lang="en-US" sz="2200"/>
              <a:t>Team meetings</a:t>
            </a:r>
          </a:p>
        </p:txBody>
      </p:sp>
      <p:sp>
        <p:nvSpPr>
          <p:cNvPr id="38916" name="TextBox 6"/>
          <p:cNvSpPr txBox="1">
            <a:spLocks noChangeArrowheads="1"/>
          </p:cNvSpPr>
          <p:nvPr/>
        </p:nvSpPr>
        <p:spPr bwMode="auto">
          <a:xfrm>
            <a:off x="6099175" y="2466975"/>
            <a:ext cx="3159125"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Font typeface="Arial" charset="0"/>
              <a:buChar char="•"/>
            </a:pPr>
            <a:r>
              <a:rPr lang="en-US" sz="2200"/>
              <a:t>PBIS knowledge</a:t>
            </a:r>
          </a:p>
          <a:p>
            <a:pPr eaLnBrk="1" hangingPunct="1">
              <a:buFont typeface="Arial" charset="0"/>
              <a:buChar char="•"/>
            </a:pPr>
            <a:r>
              <a:rPr lang="en-US" sz="2200"/>
              <a:t>MTSS</a:t>
            </a:r>
          </a:p>
          <a:p>
            <a:pPr eaLnBrk="1" hangingPunct="1">
              <a:buFont typeface="Arial" charset="0"/>
              <a:buChar char="•"/>
            </a:pPr>
            <a:r>
              <a:rPr lang="en-US" sz="2200"/>
              <a:t>Behavioral competence</a:t>
            </a:r>
          </a:p>
          <a:p>
            <a:pPr eaLnBrk="1" hangingPunct="1">
              <a:buFont typeface="Arial" charset="0"/>
              <a:buChar char="•"/>
            </a:pPr>
            <a:r>
              <a:rPr lang="en-US" sz="2200"/>
              <a:t>Link to resources</a:t>
            </a:r>
          </a:p>
          <a:p>
            <a:pPr eaLnBrk="1" hangingPunct="1">
              <a:buFont typeface="Arial" charset="0"/>
              <a:buChar char="•"/>
            </a:pPr>
            <a:r>
              <a:rPr lang="en-US" sz="2200"/>
              <a:t>Data tools</a:t>
            </a:r>
          </a:p>
        </p:txBody>
      </p:sp>
      <p:cxnSp>
        <p:nvCxnSpPr>
          <p:cNvPr id="9" name="Straight Arrow Connector 8"/>
          <p:cNvCxnSpPr/>
          <p:nvPr/>
        </p:nvCxnSpPr>
        <p:spPr>
          <a:xfrm>
            <a:off x="2235200" y="2466975"/>
            <a:ext cx="974725" cy="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7770813" y="3973513"/>
            <a:ext cx="0" cy="1033462"/>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3016250" y="3786188"/>
            <a:ext cx="0" cy="1071562"/>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8920" name="TextBox 9"/>
          <p:cNvSpPr txBox="1">
            <a:spLocks noChangeArrowheads="1"/>
          </p:cNvSpPr>
          <p:nvPr/>
        </p:nvSpPr>
        <p:spPr bwMode="auto">
          <a:xfrm>
            <a:off x="2519363" y="6357938"/>
            <a:ext cx="3729037"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lvl="2" eaLnBrk="1" hangingPunct="1">
              <a:lnSpc>
                <a:spcPct val="90000"/>
              </a:lnSpc>
            </a:pPr>
            <a:r>
              <a:rPr lang="en-US" sz="1800">
                <a:cs typeface="Calibri" charset="0"/>
              </a:rPr>
              <a:t>George &amp; Barrett (2011)</a:t>
            </a:r>
          </a:p>
        </p:txBody>
      </p:sp>
      <p:sp>
        <p:nvSpPr>
          <p:cNvPr id="38921" name="Title 1"/>
          <p:cNvSpPr>
            <a:spLocks noGrp="1"/>
          </p:cNvSpPr>
          <p:nvPr>
            <p:ph type="title"/>
          </p:nvPr>
        </p:nvSpPr>
        <p:spPr>
          <a:xfrm>
            <a:off x="457200" y="98425"/>
            <a:ext cx="8229600" cy="1143000"/>
          </a:xfrm>
        </p:spPr>
        <p:txBody>
          <a:bodyPr/>
          <a:lstStyle/>
          <a:p>
            <a:r>
              <a:rPr lang="en-US">
                <a:latin typeface="Calibri" charset="0"/>
                <a:ea typeface="ＭＳ Ｐゴシック" charset="0"/>
                <a:cs typeface="ＭＳ Ｐゴシック" charset="0"/>
              </a:rPr>
              <a:t>Features of Coaching </a:t>
            </a:r>
            <a:br>
              <a:rPr lang="en-US">
                <a:latin typeface="Calibri" charset="0"/>
                <a:ea typeface="ＭＳ Ｐゴシック" charset="0"/>
                <a:cs typeface="ＭＳ Ｐゴシック" charset="0"/>
              </a:rPr>
            </a:br>
            <a:r>
              <a:rPr lang="en-US" sz="2800">
                <a:latin typeface="Calibri" charset="0"/>
                <a:ea typeface="ＭＳ Ｐゴシック" charset="0"/>
                <a:cs typeface="ＭＳ Ｐゴシック" charset="0"/>
              </a:rPr>
              <a:t>(see Coordinator Self-Assessment)</a:t>
            </a:r>
          </a:p>
        </p:txBody>
      </p:sp>
      <p:sp>
        <p:nvSpPr>
          <p:cNvPr id="2" name="Slide Number Placeholder 1"/>
          <p:cNvSpPr>
            <a:spLocks noGrp="1"/>
          </p:cNvSpPr>
          <p:nvPr>
            <p:ph type="sldNum" sz="quarter" idx="12"/>
          </p:nvPr>
        </p:nvSpPr>
        <p:spPr/>
        <p:txBody>
          <a:bodyPr/>
          <a:lstStyle/>
          <a:p>
            <a:pPr>
              <a:defRPr/>
            </a:pPr>
            <a:fld id="{9D812885-70C5-E841-8BDE-B6BECC2213D2}" type="slidenum">
              <a:rPr lang="en-US" smtClean="0"/>
              <a:pPr>
                <a:defRPr/>
              </a:pPr>
              <a:t>9</a:t>
            </a:fld>
            <a:endParaRPr lang="en-US" dirty="0"/>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11136</TotalTime>
  <Words>3495</Words>
  <Application>Microsoft Macintosh PowerPoint</Application>
  <PresentationFormat>On-screen Show (4:3)</PresentationFormat>
  <Paragraphs>540</Paragraphs>
  <Slides>65</Slides>
  <Notes>38</Notes>
  <HiddenSlides>2</HiddenSlides>
  <MMClips>0</MMClips>
  <ScaleCrop>false</ScaleCrop>
  <HeadingPairs>
    <vt:vector size="6" baseType="variant">
      <vt:variant>
        <vt:lpstr>Theme</vt:lpstr>
      </vt:variant>
      <vt:variant>
        <vt:i4>2</vt:i4>
      </vt:variant>
      <vt:variant>
        <vt:lpstr>Links</vt:lpstr>
      </vt:variant>
      <vt:variant>
        <vt:i4>1</vt:i4>
      </vt:variant>
      <vt:variant>
        <vt:lpstr>Slide Titles</vt:lpstr>
      </vt:variant>
      <vt:variant>
        <vt:i4>65</vt:i4>
      </vt:variant>
    </vt:vector>
  </HeadingPairs>
  <TitlesOfParts>
    <vt:vector size="68" baseType="lpstr">
      <vt:lpstr>1_Office Theme</vt:lpstr>
      <vt:lpstr>Custom Design</vt:lpstr>
      <vt:lpstr>???</vt:lpstr>
      <vt:lpstr>VTPBiS Coordinators as Coaches Learning and Networking Workshop</vt:lpstr>
      <vt:lpstr> Acknowledgements </vt:lpstr>
      <vt:lpstr>Agenda</vt:lpstr>
      <vt:lpstr>Who’s Here and Introductions!</vt:lpstr>
      <vt:lpstr>Why Coordinators as Coaches?</vt:lpstr>
      <vt:lpstr>Why Coaching is Important?</vt:lpstr>
      <vt:lpstr>Why is Coaching Important?</vt:lpstr>
      <vt:lpstr>What is a Coach?</vt:lpstr>
      <vt:lpstr>Features of Coaching  (see Coordinator Self-Assessment)</vt:lpstr>
      <vt:lpstr>Coach as ‘Facilitator’</vt:lpstr>
      <vt:lpstr>Coach: Content Knowledge</vt:lpstr>
      <vt:lpstr>Coach as ‘Communicator’</vt:lpstr>
      <vt:lpstr>Activity</vt:lpstr>
      <vt:lpstr>Coordinator/Coaching Functions at the Different Tiers</vt:lpstr>
      <vt:lpstr>What you told us!</vt:lpstr>
      <vt:lpstr>Topic-Based Learning Session</vt:lpstr>
      <vt:lpstr>PowerPoint Presentation</vt:lpstr>
      <vt:lpstr>Why is Teaching of Social Skills Important?</vt:lpstr>
      <vt:lpstr>PowerPoint Presentation</vt:lpstr>
      <vt:lpstr>Social skills curriculum must match the specific need</vt:lpstr>
      <vt:lpstr>Understanding Social, Emotional, Behavioral Learning (SEBL)……</vt:lpstr>
      <vt:lpstr>Social Skills Instruction at the  Universal Level</vt:lpstr>
      <vt:lpstr>School-wide Promotion of SEBL!</vt:lpstr>
      <vt:lpstr>Start with Classroom Management</vt:lpstr>
      <vt:lpstr>Activity: Getting your Classroom in Order</vt:lpstr>
      <vt:lpstr>Second Step</vt:lpstr>
      <vt:lpstr>SEBL Best Practices</vt:lpstr>
      <vt:lpstr>SBEL Best Practices</vt:lpstr>
      <vt:lpstr>Social Skills Instruction at the  Targeted Level</vt:lpstr>
      <vt:lpstr>SEBL at the Targeted/Intensive Level!</vt:lpstr>
      <vt:lpstr>Inventory of Targeted Supports</vt:lpstr>
      <vt:lpstr>Social Skills Instruction at the Intensive Level</vt:lpstr>
      <vt:lpstr>Activity: What are you using?</vt:lpstr>
      <vt:lpstr>Change begins with us!</vt:lpstr>
      <vt:lpstr> Honing our own SEBL Skills…       </vt:lpstr>
      <vt:lpstr>Activity: Active Listening</vt:lpstr>
      <vt:lpstr>Active Listening</vt:lpstr>
      <vt:lpstr>Understanding Responses</vt:lpstr>
      <vt:lpstr>Adults can help children by…</vt:lpstr>
      <vt:lpstr> The “Script” Activity </vt:lpstr>
      <vt:lpstr>More information on SEBL:</vt:lpstr>
      <vt:lpstr>VTPBiS Coordinators Meeting</vt:lpstr>
      <vt:lpstr>Agenda</vt:lpstr>
      <vt:lpstr>VTPBiS Annual Report Review</vt:lpstr>
      <vt:lpstr>How are we doing as a state?</vt:lpstr>
      <vt:lpstr>CONTEXT</vt:lpstr>
      <vt:lpstr>CONTEXT</vt:lpstr>
      <vt:lpstr>INPUT</vt:lpstr>
      <vt:lpstr>FIDELITY</vt:lpstr>
      <vt:lpstr>IMPACT</vt:lpstr>
      <vt:lpstr>IMPACT</vt:lpstr>
      <vt:lpstr>IMPACT</vt:lpstr>
      <vt:lpstr>VTPBiS SY ‘16 Goals:</vt:lpstr>
      <vt:lpstr>Activity:   Planning to Improve PBIS  Fidelity and Impact </vt:lpstr>
      <vt:lpstr> VTPBiS Problem Solving Process: Fidelity  </vt:lpstr>
      <vt:lpstr>VTPBiS Problem Solving Process: Impact</vt:lpstr>
      <vt:lpstr>  VTPBiS Problem Solving Process: Fidelity    </vt:lpstr>
      <vt:lpstr>  VTPBiS Problem Solving Process: Impact    </vt:lpstr>
      <vt:lpstr>SAS and BoQ Reminder!</vt:lpstr>
      <vt:lpstr>How to Access &amp; Complete Annual Assessments www.pbisapps.org   </vt:lpstr>
      <vt:lpstr>To Take the BoQ…</vt:lpstr>
      <vt:lpstr>To Take the SAS…</vt:lpstr>
      <vt:lpstr>VTPBiS Updates</vt:lpstr>
      <vt:lpstr>Networking and Q &amp; A</vt:lpstr>
      <vt:lpstr>Additional Questions?  Contact your State Technical Assistance Provider</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Embedding Social Skills Instruction into a Multi-tiered System of Supports Webinar </dc:title>
  <dc:creator>Cassandra Townshend</dc:creator>
  <cp:lastModifiedBy>University of Vermont College of Education and Social Services</cp:lastModifiedBy>
  <cp:revision>152</cp:revision>
  <cp:lastPrinted>2016-01-06T22:29:09Z</cp:lastPrinted>
  <dcterms:created xsi:type="dcterms:W3CDTF">2013-11-01T18:35:01Z</dcterms:created>
  <dcterms:modified xsi:type="dcterms:W3CDTF">2016-01-08T14:50:01Z</dcterms:modified>
</cp:coreProperties>
</file>