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58"/>
  </p:notesMasterIdLst>
  <p:sldIdLst>
    <p:sldId id="256" r:id="rId3"/>
    <p:sldId id="326" r:id="rId4"/>
    <p:sldId id="259" r:id="rId5"/>
    <p:sldId id="260" r:id="rId6"/>
    <p:sldId id="261" r:id="rId7"/>
    <p:sldId id="262" r:id="rId8"/>
    <p:sldId id="263" r:id="rId9"/>
    <p:sldId id="264" r:id="rId10"/>
    <p:sldId id="265" r:id="rId11"/>
    <p:sldId id="327"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319" r:id="rId37"/>
    <p:sldId id="318" r:id="rId38"/>
    <p:sldId id="317" r:id="rId39"/>
    <p:sldId id="293" r:id="rId40"/>
    <p:sldId id="295" r:id="rId41"/>
    <p:sldId id="296" r:id="rId42"/>
    <p:sldId id="297" r:id="rId43"/>
    <p:sldId id="298" r:id="rId44"/>
    <p:sldId id="299" r:id="rId45"/>
    <p:sldId id="300" r:id="rId46"/>
    <p:sldId id="309" r:id="rId47"/>
    <p:sldId id="310" r:id="rId48"/>
    <p:sldId id="311" r:id="rId49"/>
    <p:sldId id="312" r:id="rId50"/>
    <p:sldId id="315" r:id="rId51"/>
    <p:sldId id="313" r:id="rId52"/>
    <p:sldId id="314" r:id="rId53"/>
    <p:sldId id="320" r:id="rId54"/>
    <p:sldId id="323" r:id="rId55"/>
    <p:sldId id="324" r:id="rId56"/>
    <p:sldId id="325" r:id="rId57"/>
  </p:sldIdLst>
  <p:sldSz cx="9144000" cy="6858000" type="screen4x3"/>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ssandra Townshen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D81FF"/>
    <a:srgbClr val="005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89298" autoAdjust="0"/>
  </p:normalViewPr>
  <p:slideViewPr>
    <p:cSldViewPr snapToGrid="0" snapToObjects="1">
      <p:cViewPr varScale="1">
        <p:scale>
          <a:sx n="90" d="100"/>
          <a:sy n="90" d="100"/>
        </p:scale>
        <p:origin x="-984" y="-112"/>
      </p:cViewPr>
      <p:guideLst>
        <p:guide orient="horz" pos="2160"/>
        <p:guide pos="2880"/>
      </p:guideLst>
    </p:cSldViewPr>
  </p:slideViewPr>
  <p:outlineViewPr>
    <p:cViewPr>
      <p:scale>
        <a:sx n="33" d="100"/>
        <a:sy n="33" d="100"/>
      </p:scale>
      <p:origin x="0" y="58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commentAuthors" Target="commentAuthors.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assandratownshend:Desktop:BoQbyElement%2015-16%20School%20Yea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assandratownshend:Desktop:SASSchoolWide%20IN%20PLACE%20-%20SY%2015%20and%20SY%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dirty="0"/>
              <a:t>Average</a:t>
            </a:r>
            <a:r>
              <a:rPr lang="en-US" sz="2400" baseline="0" dirty="0"/>
              <a:t> % BoQ Score by Element</a:t>
            </a:r>
            <a:endParaRPr lang="en-US" sz="2400" dirty="0"/>
          </a:p>
        </c:rich>
      </c:tx>
      <c:layout/>
      <c:overlay val="0"/>
    </c:title>
    <c:autoTitleDeleted val="0"/>
    <c:plotArea>
      <c:layout>
        <c:manualLayout>
          <c:layoutTarget val="inner"/>
          <c:xMode val="edge"/>
          <c:yMode val="edge"/>
          <c:x val="0.0262035257415635"/>
          <c:y val="0.258750695888246"/>
          <c:w val="0.954964383280388"/>
          <c:h val="0.455186272498981"/>
        </c:manualLayout>
      </c:layout>
      <c:barChart>
        <c:barDir val="col"/>
        <c:grouping val="clustered"/>
        <c:varyColors val="0"/>
        <c:ser>
          <c:idx val="0"/>
          <c:order val="0"/>
          <c:tx>
            <c:strRef>
              <c:f>[1]Sheet1!$A$2</c:f>
              <c:strCache>
                <c:ptCount val="1"/>
                <c:pt idx="0">
                  <c:v>SY 13</c:v>
                </c:pt>
              </c:strCache>
            </c:strRef>
          </c:tx>
          <c:invertIfNegative val="0"/>
          <c:cat>
            <c:strRef>
              <c:f>[1]Sheet1!$B$1:$K$1</c:f>
              <c:strCache>
                <c:ptCount val="10"/>
                <c:pt idx="0">
                  <c:v>PBIS Team</c:v>
                </c:pt>
                <c:pt idx="1">
                  <c:v>Faculty Commitment</c:v>
                </c:pt>
                <c:pt idx="2">
                  <c:v>Discipline Procedures</c:v>
                </c:pt>
                <c:pt idx="3">
                  <c:v>Data Analysis</c:v>
                </c:pt>
                <c:pt idx="4">
                  <c:v>Expectations Developed</c:v>
                </c:pt>
                <c:pt idx="5">
                  <c:v>Reward Program</c:v>
                </c:pt>
                <c:pt idx="6">
                  <c:v>Lesson Plans</c:v>
                </c:pt>
                <c:pt idx="7">
                  <c:v>Implementation Plan</c:v>
                </c:pt>
                <c:pt idx="8">
                  <c:v>Classroom Plan</c:v>
                </c:pt>
                <c:pt idx="9">
                  <c:v>Evaluation</c:v>
                </c:pt>
              </c:strCache>
            </c:strRef>
          </c:cat>
          <c:val>
            <c:numRef>
              <c:f>[1]Sheet1!$B$2:$K$2</c:f>
              <c:numCache>
                <c:formatCode>General</c:formatCode>
                <c:ptCount val="10"/>
                <c:pt idx="0">
                  <c:v>93.0</c:v>
                </c:pt>
                <c:pt idx="1">
                  <c:v>66.0</c:v>
                </c:pt>
                <c:pt idx="2">
                  <c:v>87.0</c:v>
                </c:pt>
                <c:pt idx="3">
                  <c:v>71.0</c:v>
                </c:pt>
                <c:pt idx="4">
                  <c:v>88.0</c:v>
                </c:pt>
                <c:pt idx="5">
                  <c:v>70.0</c:v>
                </c:pt>
                <c:pt idx="6">
                  <c:v>73.0</c:v>
                </c:pt>
                <c:pt idx="7">
                  <c:v>68.0</c:v>
                </c:pt>
                <c:pt idx="8">
                  <c:v>76.0</c:v>
                </c:pt>
                <c:pt idx="9">
                  <c:v>78.0</c:v>
                </c:pt>
              </c:numCache>
            </c:numRef>
          </c:val>
        </c:ser>
        <c:ser>
          <c:idx val="1"/>
          <c:order val="1"/>
          <c:tx>
            <c:strRef>
              <c:f>[1]Sheet1!$A$3</c:f>
              <c:strCache>
                <c:ptCount val="1"/>
                <c:pt idx="0">
                  <c:v>SY 14</c:v>
                </c:pt>
              </c:strCache>
            </c:strRef>
          </c:tx>
          <c:invertIfNegative val="0"/>
          <c:cat>
            <c:strRef>
              <c:f>[1]Sheet1!$B$1:$K$1</c:f>
              <c:strCache>
                <c:ptCount val="10"/>
                <c:pt idx="0">
                  <c:v>PBIS Team</c:v>
                </c:pt>
                <c:pt idx="1">
                  <c:v>Faculty Commitment</c:v>
                </c:pt>
                <c:pt idx="2">
                  <c:v>Discipline Procedures</c:v>
                </c:pt>
                <c:pt idx="3">
                  <c:v>Data Analysis</c:v>
                </c:pt>
                <c:pt idx="4">
                  <c:v>Expectations Developed</c:v>
                </c:pt>
                <c:pt idx="5">
                  <c:v>Reward Program</c:v>
                </c:pt>
                <c:pt idx="6">
                  <c:v>Lesson Plans</c:v>
                </c:pt>
                <c:pt idx="7">
                  <c:v>Implementation Plan</c:v>
                </c:pt>
                <c:pt idx="8">
                  <c:v>Classroom Plan</c:v>
                </c:pt>
                <c:pt idx="9">
                  <c:v>Evaluation</c:v>
                </c:pt>
              </c:strCache>
            </c:strRef>
          </c:cat>
          <c:val>
            <c:numRef>
              <c:f>[1]Sheet1!$B$3:$K$3</c:f>
              <c:numCache>
                <c:formatCode>General</c:formatCode>
                <c:ptCount val="10"/>
                <c:pt idx="0">
                  <c:v>86.0</c:v>
                </c:pt>
                <c:pt idx="1">
                  <c:v>61.0</c:v>
                </c:pt>
                <c:pt idx="2">
                  <c:v>88.0</c:v>
                </c:pt>
                <c:pt idx="3">
                  <c:v>72.0</c:v>
                </c:pt>
                <c:pt idx="4">
                  <c:v>91.0</c:v>
                </c:pt>
                <c:pt idx="5">
                  <c:v>74.0</c:v>
                </c:pt>
                <c:pt idx="6">
                  <c:v>68.0</c:v>
                </c:pt>
                <c:pt idx="7">
                  <c:v>69.0</c:v>
                </c:pt>
                <c:pt idx="8">
                  <c:v>83.0</c:v>
                </c:pt>
                <c:pt idx="9">
                  <c:v>81.0</c:v>
                </c:pt>
              </c:numCache>
            </c:numRef>
          </c:val>
        </c:ser>
        <c:ser>
          <c:idx val="2"/>
          <c:order val="2"/>
          <c:tx>
            <c:strRef>
              <c:f>[1]Sheet1!$A$4</c:f>
              <c:strCache>
                <c:ptCount val="1"/>
                <c:pt idx="0">
                  <c:v>SY 15</c:v>
                </c:pt>
              </c:strCache>
            </c:strRef>
          </c:tx>
          <c:invertIfNegative val="0"/>
          <c:cat>
            <c:strRef>
              <c:f>[1]Sheet1!$B$1:$K$1</c:f>
              <c:strCache>
                <c:ptCount val="10"/>
                <c:pt idx="0">
                  <c:v>PBIS Team</c:v>
                </c:pt>
                <c:pt idx="1">
                  <c:v>Faculty Commitment</c:v>
                </c:pt>
                <c:pt idx="2">
                  <c:v>Discipline Procedures</c:v>
                </c:pt>
                <c:pt idx="3">
                  <c:v>Data Analysis</c:v>
                </c:pt>
                <c:pt idx="4">
                  <c:v>Expectations Developed</c:v>
                </c:pt>
                <c:pt idx="5">
                  <c:v>Reward Program</c:v>
                </c:pt>
                <c:pt idx="6">
                  <c:v>Lesson Plans</c:v>
                </c:pt>
                <c:pt idx="7">
                  <c:v>Implementation Plan</c:v>
                </c:pt>
                <c:pt idx="8">
                  <c:v>Classroom Plan</c:v>
                </c:pt>
                <c:pt idx="9">
                  <c:v>Evaluation</c:v>
                </c:pt>
              </c:strCache>
            </c:strRef>
          </c:cat>
          <c:val>
            <c:numRef>
              <c:f>[1]Sheet1!$B$4:$K$4</c:f>
              <c:numCache>
                <c:formatCode>General</c:formatCode>
                <c:ptCount val="10"/>
                <c:pt idx="0">
                  <c:v>89.0</c:v>
                </c:pt>
                <c:pt idx="1">
                  <c:v>66.0</c:v>
                </c:pt>
                <c:pt idx="2">
                  <c:v>90.0</c:v>
                </c:pt>
                <c:pt idx="3">
                  <c:v>75.0</c:v>
                </c:pt>
                <c:pt idx="4">
                  <c:v>92.0</c:v>
                </c:pt>
                <c:pt idx="5">
                  <c:v>78.0</c:v>
                </c:pt>
                <c:pt idx="6">
                  <c:v>73.0</c:v>
                </c:pt>
                <c:pt idx="7">
                  <c:v>70.0</c:v>
                </c:pt>
                <c:pt idx="8">
                  <c:v>86.0</c:v>
                </c:pt>
                <c:pt idx="9">
                  <c:v>82.0</c:v>
                </c:pt>
              </c:numCache>
            </c:numRef>
          </c:val>
        </c:ser>
        <c:ser>
          <c:idx val="3"/>
          <c:order val="3"/>
          <c:tx>
            <c:strRef>
              <c:f>[1]Sheet1!$A$5</c:f>
              <c:strCache>
                <c:ptCount val="1"/>
                <c:pt idx="0">
                  <c:v>SY 16</c:v>
                </c:pt>
              </c:strCache>
            </c:strRef>
          </c:tx>
          <c:invertIfNegative val="0"/>
          <c:cat>
            <c:strRef>
              <c:f>[1]Sheet1!$B$1:$K$1</c:f>
              <c:strCache>
                <c:ptCount val="10"/>
                <c:pt idx="0">
                  <c:v>PBIS Team</c:v>
                </c:pt>
                <c:pt idx="1">
                  <c:v>Faculty Commitment</c:v>
                </c:pt>
                <c:pt idx="2">
                  <c:v>Discipline Procedures</c:v>
                </c:pt>
                <c:pt idx="3">
                  <c:v>Data Analysis</c:v>
                </c:pt>
                <c:pt idx="4">
                  <c:v>Expectations Developed</c:v>
                </c:pt>
                <c:pt idx="5">
                  <c:v>Reward Program</c:v>
                </c:pt>
                <c:pt idx="6">
                  <c:v>Lesson Plans</c:v>
                </c:pt>
                <c:pt idx="7">
                  <c:v>Implementation Plan</c:v>
                </c:pt>
                <c:pt idx="8">
                  <c:v>Classroom Plan</c:v>
                </c:pt>
                <c:pt idx="9">
                  <c:v>Evaluation</c:v>
                </c:pt>
              </c:strCache>
            </c:strRef>
          </c:cat>
          <c:val>
            <c:numRef>
              <c:f>[1]Sheet1!$B$5:$K$5</c:f>
              <c:numCache>
                <c:formatCode>General</c:formatCode>
                <c:ptCount val="10"/>
                <c:pt idx="0">
                  <c:v>89.0</c:v>
                </c:pt>
                <c:pt idx="1">
                  <c:v>65.0</c:v>
                </c:pt>
                <c:pt idx="2">
                  <c:v>89.0</c:v>
                </c:pt>
                <c:pt idx="3">
                  <c:v>72.0</c:v>
                </c:pt>
                <c:pt idx="4">
                  <c:v>93.0</c:v>
                </c:pt>
                <c:pt idx="5">
                  <c:v>79.0</c:v>
                </c:pt>
                <c:pt idx="6">
                  <c:v>74.0</c:v>
                </c:pt>
                <c:pt idx="7">
                  <c:v>70.0</c:v>
                </c:pt>
                <c:pt idx="8">
                  <c:v>83.0</c:v>
                </c:pt>
                <c:pt idx="9">
                  <c:v>80.0</c:v>
                </c:pt>
              </c:numCache>
            </c:numRef>
          </c:val>
        </c:ser>
        <c:dLbls>
          <c:showLegendKey val="0"/>
          <c:showVal val="1"/>
          <c:showCatName val="0"/>
          <c:showSerName val="0"/>
          <c:showPercent val="0"/>
          <c:showBubbleSize val="0"/>
        </c:dLbls>
        <c:gapWidth val="150"/>
        <c:overlap val="-25"/>
        <c:axId val="2119920200"/>
        <c:axId val="2119923208"/>
      </c:barChart>
      <c:catAx>
        <c:axId val="2119920200"/>
        <c:scaling>
          <c:orientation val="minMax"/>
        </c:scaling>
        <c:delete val="0"/>
        <c:axPos val="b"/>
        <c:majorTickMark val="none"/>
        <c:minorTickMark val="none"/>
        <c:tickLblPos val="nextTo"/>
        <c:txPr>
          <a:bodyPr/>
          <a:lstStyle/>
          <a:p>
            <a:pPr>
              <a:defRPr sz="1400"/>
            </a:pPr>
            <a:endParaRPr lang="en-US"/>
          </a:p>
        </c:txPr>
        <c:crossAx val="2119923208"/>
        <c:crosses val="autoZero"/>
        <c:auto val="1"/>
        <c:lblAlgn val="ctr"/>
        <c:lblOffset val="100"/>
        <c:noMultiLvlLbl val="0"/>
      </c:catAx>
      <c:valAx>
        <c:axId val="2119923208"/>
        <c:scaling>
          <c:orientation val="minMax"/>
        </c:scaling>
        <c:delete val="1"/>
        <c:axPos val="l"/>
        <c:numFmt formatCode="General" sourceLinked="1"/>
        <c:majorTickMark val="none"/>
        <c:minorTickMark val="none"/>
        <c:tickLblPos val="nextTo"/>
        <c:crossAx val="2119920200"/>
        <c:crosses val="autoZero"/>
        <c:crossBetween val="between"/>
        <c:majorUnit val="20.0"/>
      </c:valAx>
    </c:plotArea>
    <c:legend>
      <c:legendPos val="t"/>
      <c:layout>
        <c:manualLayout>
          <c:xMode val="edge"/>
          <c:yMode val="edge"/>
          <c:x val="0.332787115245325"/>
          <c:y val="0.110124354518199"/>
          <c:w val="0.355015112402548"/>
          <c:h val="0.074796697898796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161459264297082"/>
          <c:y val="0.0470708685828878"/>
        </c:manualLayout>
      </c:layout>
      <c:overlay val="0"/>
      <c:txPr>
        <a:bodyPr/>
        <a:lstStyle/>
        <a:p>
          <a:pPr>
            <a:defRPr sz="2400"/>
          </a:pPr>
          <a:endParaRPr lang="en-US"/>
        </a:p>
      </c:txPr>
    </c:title>
    <c:autoTitleDeleted val="0"/>
    <c:plotArea>
      <c:layout>
        <c:manualLayout>
          <c:layoutTarget val="inner"/>
          <c:xMode val="edge"/>
          <c:yMode val="edge"/>
          <c:x val="0.0473266072866977"/>
          <c:y val="0.212649571009752"/>
          <c:w val="0.932611661880488"/>
          <c:h val="0.698063815365335"/>
        </c:manualLayout>
      </c:layout>
      <c:barChart>
        <c:barDir val="col"/>
        <c:grouping val="clustered"/>
        <c:varyColors val="0"/>
        <c:ser>
          <c:idx val="0"/>
          <c:order val="0"/>
          <c:tx>
            <c:strRef>
              <c:f>Sheet2!$A$2</c:f>
              <c:strCache>
                <c:ptCount val="1"/>
                <c:pt idx="0">
                  <c:v>Average % SAS Score for SW in Place</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Sheet2!$B$1:$D$1</c:f>
              <c:strCache>
                <c:ptCount val="3"/>
                <c:pt idx="0">
                  <c:v>SY 14 (n=109)</c:v>
                </c:pt>
                <c:pt idx="1">
                  <c:v>SY 15 (n=102)</c:v>
                </c:pt>
                <c:pt idx="2">
                  <c:v>SY 16 (n=100)</c:v>
                </c:pt>
              </c:strCache>
            </c:strRef>
          </c:cat>
          <c:val>
            <c:numRef>
              <c:f>Sheet2!$B$2:$D$2</c:f>
              <c:numCache>
                <c:formatCode>General</c:formatCode>
                <c:ptCount val="3"/>
                <c:pt idx="0">
                  <c:v>61.0</c:v>
                </c:pt>
                <c:pt idx="1">
                  <c:v>63.0</c:v>
                </c:pt>
                <c:pt idx="2">
                  <c:v>63.0</c:v>
                </c:pt>
              </c:numCache>
            </c:numRef>
          </c:val>
        </c:ser>
        <c:dLbls>
          <c:showLegendKey val="0"/>
          <c:showVal val="0"/>
          <c:showCatName val="0"/>
          <c:showSerName val="0"/>
          <c:showPercent val="0"/>
          <c:showBubbleSize val="0"/>
        </c:dLbls>
        <c:gapWidth val="150"/>
        <c:axId val="2132835496"/>
        <c:axId val="2066548904"/>
      </c:barChart>
      <c:catAx>
        <c:axId val="2132835496"/>
        <c:scaling>
          <c:orientation val="minMax"/>
        </c:scaling>
        <c:delete val="0"/>
        <c:axPos val="b"/>
        <c:majorTickMark val="out"/>
        <c:minorTickMark val="none"/>
        <c:tickLblPos val="nextTo"/>
        <c:txPr>
          <a:bodyPr/>
          <a:lstStyle/>
          <a:p>
            <a:pPr>
              <a:defRPr sz="1400"/>
            </a:pPr>
            <a:endParaRPr lang="en-US"/>
          </a:p>
        </c:txPr>
        <c:crossAx val="2066548904"/>
        <c:crosses val="autoZero"/>
        <c:auto val="1"/>
        <c:lblAlgn val="ctr"/>
        <c:lblOffset val="100"/>
        <c:noMultiLvlLbl val="0"/>
      </c:catAx>
      <c:valAx>
        <c:axId val="2066548904"/>
        <c:scaling>
          <c:orientation val="minMax"/>
          <c:min val="40.0"/>
        </c:scaling>
        <c:delete val="0"/>
        <c:axPos val="l"/>
        <c:numFmt formatCode="General" sourceLinked="1"/>
        <c:majorTickMark val="out"/>
        <c:minorTickMark val="none"/>
        <c:tickLblPos val="nextTo"/>
        <c:txPr>
          <a:bodyPr/>
          <a:lstStyle/>
          <a:p>
            <a:pPr>
              <a:defRPr sz="1200"/>
            </a:pPr>
            <a:endParaRPr lang="en-US"/>
          </a:p>
        </c:txPr>
        <c:crossAx val="2132835496"/>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I'm on!  SO Cool!</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651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65138"/>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16425"/>
            <a:ext cx="5486399" cy="4183063"/>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675"/>
            <a:ext cx="2971799" cy="465138"/>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9325899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6" name="Shape 196"/>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Describe transition from Region Mtgs to Coordinators as Coaches</a:t>
            </a:r>
          </a:p>
        </p:txBody>
      </p:sp>
      <p:sp>
        <p:nvSpPr>
          <p:cNvPr id="197" name="Shape 197"/>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270" name="Shape 27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276" name="Shape 27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287" name="Shape 28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Calibri"/>
                <a:ea typeface="Calibri"/>
                <a:cs typeface="Calibri"/>
                <a:sym typeface="Calibri"/>
              </a:rPr>
              <a:t>14</a:t>
            </a:fld>
            <a:endParaRPr lang="en-US" sz="1200">
              <a:solidFill>
                <a:srgbClr val="000000"/>
              </a:solidFill>
              <a:latin typeface="Calibri"/>
              <a:ea typeface="Calibri"/>
              <a:cs typeface="Calibri"/>
              <a:sym typeface="Calibri"/>
            </a:endParaRPr>
          </a:p>
        </p:txBody>
      </p:sp>
      <p:sp>
        <p:nvSpPr>
          <p:cNvPr id="299" name="Shape 29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0" name="Shape 300"/>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This is the Team Summary page of the BoQ.  This is where you choose the top areas of strength and top areas in need of development.  The team may have more than space allows, just use your best judgment in selecting which items to include.  Also, the excel spreadsheet should expand giving you more space if needed.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315" name="Shape 31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323" name="Shape 32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335" name="Shape 33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416425"/>
            <a:ext cx="5486400" cy="4183200"/>
          </a:xfrm>
          <a:prstGeom prst="rect">
            <a:avLst/>
          </a:prstGeom>
        </p:spPr>
        <p:txBody>
          <a:bodyPr lIns="91425" tIns="91425" rIns="91425" bIns="91425" anchor="t" anchorCtr="0">
            <a:noAutofit/>
          </a:bodyPr>
          <a:lstStyle/>
          <a:p>
            <a:pPr lvl="0">
              <a:spcBef>
                <a:spcPts val="0"/>
              </a:spcBef>
              <a:buNone/>
            </a:pPr>
            <a:endParaRPr/>
          </a:p>
        </p:txBody>
      </p:sp>
      <p:sp>
        <p:nvSpPr>
          <p:cNvPr id="346" name="Shape 346"/>
          <p:cNvSpPr txBox="1">
            <a:spLocks noGrp="1"/>
          </p:cNvSpPr>
          <p:nvPr>
            <p:ph type="sldNum" idx="12"/>
          </p:nvPr>
        </p:nvSpPr>
        <p:spPr>
          <a:xfrm>
            <a:off x="3884612" y="8829675"/>
            <a:ext cx="2971800" cy="4650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354" name="Shape 35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367" name="Shape 36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If large group, have the attendees introduce themselves to their table mates.  If small group, they may be able to quickly introduce themselves to the large group.</a:t>
            </a:r>
          </a:p>
        </p:txBody>
      </p:sp>
      <p:sp>
        <p:nvSpPr>
          <p:cNvPr id="213" name="Shape 213"/>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375" name="Shape 37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382" name="Shape 38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388" name="Shape 38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394" name="Shape 39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402" name="Shape 40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dirty="0"/>
          </a:p>
        </p:txBody>
      </p:sp>
      <p:sp>
        <p:nvSpPr>
          <p:cNvPr id="411" name="Shape 41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417" name="Shape 41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425" name="Shape 42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431" name="Shape 43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r>
              <a:rPr lang="en-US" dirty="0" smtClean="0"/>
              <a:t>The</a:t>
            </a:r>
            <a:r>
              <a:rPr lang="en-US" baseline="0" dirty="0" smtClean="0"/>
              <a:t> staff presentation </a:t>
            </a:r>
            <a:r>
              <a:rPr lang="en-US" baseline="0" dirty="0" err="1" smtClean="0"/>
              <a:t>ppt</a:t>
            </a:r>
            <a:r>
              <a:rPr lang="en-US" baseline="0" dirty="0" smtClean="0"/>
              <a:t> will be posted at </a:t>
            </a:r>
            <a:r>
              <a:rPr lang="en-US" baseline="0" dirty="0" err="1" smtClean="0"/>
              <a:t>www.pbisvermont.org</a:t>
            </a:r>
            <a:r>
              <a:rPr lang="en-US" baseline="0" dirty="0" smtClean="0"/>
              <a:t>.  Handouts will also be available.</a:t>
            </a:r>
            <a:endParaRPr dirty="0"/>
          </a:p>
        </p:txBody>
      </p:sp>
      <p:sp>
        <p:nvSpPr>
          <p:cNvPr id="437" name="Shape 43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Thank you to those of you who completed the Coordinator Survey.   </a:t>
            </a:r>
          </a:p>
        </p:txBody>
      </p:sp>
      <p:sp>
        <p:nvSpPr>
          <p:cNvPr id="221" name="Shape 221"/>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443" name="Shape 44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449" name="Shape 44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455" name="Shape 45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465" name="Shape 46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465" name="Shape 46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465" name="Shape 46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465" name="Shape 46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2" name="Shape 492"/>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Completed prior to the Team Taking this Self-Assessment</a:t>
            </a:r>
          </a:p>
        </p:txBody>
      </p:sp>
      <p:sp>
        <p:nvSpPr>
          <p:cNvPr id="493" name="Shape 493"/>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38</a:t>
            </a:fld>
            <a:endParaRPr lang="en-US" sz="120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504" name="Shape 50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416425"/>
            <a:ext cx="5486400" cy="4183200"/>
          </a:xfrm>
          <a:prstGeom prst="rect">
            <a:avLst/>
          </a:prstGeom>
        </p:spPr>
        <p:txBody>
          <a:bodyPr lIns="91425" tIns="91425" rIns="91425" bIns="91425" anchor="t" anchorCtr="0">
            <a:noAutofit/>
          </a:bodyPr>
          <a:lstStyle/>
          <a:p>
            <a:pPr lvl="0">
              <a:spcBef>
                <a:spcPts val="0"/>
              </a:spcBef>
              <a:buNone/>
            </a:pPr>
            <a:endParaRPr/>
          </a:p>
        </p:txBody>
      </p:sp>
      <p:sp>
        <p:nvSpPr>
          <p:cNvPr id="511" name="Shape 511"/>
          <p:cNvSpPr txBox="1">
            <a:spLocks noGrp="1"/>
          </p:cNvSpPr>
          <p:nvPr>
            <p:ph type="sldNum" idx="12"/>
          </p:nvPr>
        </p:nvSpPr>
        <p:spPr>
          <a:xfrm>
            <a:off x="3884612" y="8829675"/>
            <a:ext cx="2971800" cy="4650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231" name="Shape 23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517" name="Shape 51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523" name="Shape 52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529" name="Shape 52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535" name="Shape 53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264" name="Shape 26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a:t>
            </a:r>
            <a:r>
              <a:rPr lang="en-US" baseline="0" dirty="0" smtClean="0"/>
              <a:t> – encourage teams to complete at final team meeting or sometime before school starts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326478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r>
              <a:rPr lang="en-US" baseline="0" dirty="0" smtClean="0"/>
              <a:t> Draft PD Calendar</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06971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559" name="Shape 55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VFN will sit at the Family Engagement Table</a:t>
            </a:r>
            <a:r>
              <a:rPr lang="en-US" baseline="0" dirty="0" smtClean="0"/>
              <a:t> and share knowledge of Family Engagement Survey and field questions.</a:t>
            </a:r>
          </a:p>
          <a:p>
            <a:r>
              <a:rPr lang="en-US" baseline="0" dirty="0" smtClean="0"/>
              <a:t>Tier II/III will have a BEST Team or Coaches talk about the TFI supplemental tools and VTPBiS Behavior Support plan.</a:t>
            </a:r>
          </a:p>
          <a:p>
            <a:r>
              <a:rPr lang="en-US" baseline="0" dirty="0" smtClean="0"/>
              <a:t>30 minutes are each table – depends on time!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056401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233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Hot off the press VTPBiS Annual Report is on your tables for you to review the details.  But here are some highlights.</a:t>
            </a:r>
          </a:p>
        </p:txBody>
      </p:sp>
      <p:sp>
        <p:nvSpPr>
          <p:cNvPr id="239" name="Shape 239"/>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565" name="Shape 56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r>
              <a:rPr lang="en-US" dirty="0" smtClean="0"/>
              <a:t>Data</a:t>
            </a:r>
            <a:r>
              <a:rPr lang="en-US" baseline="0" dirty="0" smtClean="0"/>
              <a:t> updated on 4-27-16</a:t>
            </a:r>
          </a:p>
          <a:p>
            <a:pPr lvl="0">
              <a:spcBef>
                <a:spcPts val="0"/>
              </a:spcBef>
              <a:buNone/>
            </a:pPr>
            <a:endParaRPr lang="en-US" baseline="0" dirty="0" smtClean="0"/>
          </a:p>
          <a:p>
            <a:pPr lvl="0">
              <a:spcBef>
                <a:spcPts val="0"/>
              </a:spcBef>
              <a:buNone/>
            </a:pPr>
            <a:endParaRPr dirty="0"/>
          </a:p>
        </p:txBody>
      </p:sp>
      <p:sp>
        <p:nvSpPr>
          <p:cNvPr id="244" name="Shape 24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graph shows fidelity of implementation at the Universal Level based on a national PBIS self-assessment called the Benchmarks of Quality (or BoQ).  The BoQ looks at 10 elements of implementation such as discipline procedures, lesson plans, evaluation and data analysis.  This graph represents the average scores of 92 schools that completed the BoQ.  A score of 70% indicates fidelity of implementation.  You can see on this graph that most of the scores are above the 70% which is the dotted line. In 2014-15, 79%of schools that completed this assessment achieved fidelity., VTPBiS schools scored higher than 70% on eight out of ten BoQ elements, with “Faculty Commitment” and “Implementation Plan” falling slightly lower than 70%.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51" name="Shape 251"/>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7</a:t>
            </a:fld>
            <a:endParaRPr lang="en-US"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258" name="Shape 25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264" name="Shape 26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pic>
        <p:nvPicPr>
          <p:cNvPr id="18" name="Shape 18"/>
          <p:cNvPicPr preferRelativeResize="0"/>
          <p:nvPr/>
        </p:nvPicPr>
        <p:blipFill rotWithShape="1">
          <a:blip r:embed="rId2">
            <a:alphaModFix/>
          </a:blip>
          <a:srcRect/>
          <a:stretch/>
        </p:blipFill>
        <p:spPr>
          <a:xfrm>
            <a:off x="3108325" y="4073525"/>
            <a:ext cx="3048000" cy="2693988"/>
          </a:xfrm>
          <a:prstGeom prst="rect">
            <a:avLst/>
          </a:prstGeom>
          <a:noFill/>
          <a:ln>
            <a:noFill/>
          </a:ln>
        </p:spPr>
      </p:pic>
      <p:sp>
        <p:nvSpPr>
          <p:cNvPr id="19" name="Shape 19"/>
          <p:cNvSpPr txBox="1">
            <a:spLocks noGrp="1"/>
          </p:cNvSpPr>
          <p:nvPr>
            <p:ph type="ctrTitle"/>
          </p:nvPr>
        </p:nvSpPr>
        <p:spPr>
          <a:xfrm>
            <a:off x="685800" y="45354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ubTitle" idx="1"/>
          </p:nvPr>
        </p:nvSpPr>
        <p:spPr>
          <a:xfrm>
            <a:off x="1462325" y="2583293"/>
            <a:ext cx="6400799" cy="1205188"/>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792288" y="4800600"/>
            <a:ext cx="5486399" cy="566737"/>
          </a:xfrm>
          <a:prstGeom prst="rect">
            <a:avLst/>
          </a:prstGeom>
          <a:solidFill>
            <a:srgbClr val="008000">
              <a:alpha val="49803"/>
            </a:srgbClr>
          </a:solid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6" name="Shape 7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8229600" cy="1143000"/>
          </a:xfrm>
          <a:prstGeom prst="rect">
            <a:avLst/>
          </a:prstGeom>
          <a:solidFill>
            <a:srgbClr val="008000">
              <a:alpha val="49803"/>
            </a:srgbClr>
          </a:solid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1"/>
          </p:nvPr>
        </p:nvSpPr>
        <p:spPr>
          <a:xfrm rot="5400000">
            <a:off x="2348705" y="-291306"/>
            <a:ext cx="4446587"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rot="5400000">
            <a:off x="4732337" y="2171700"/>
            <a:ext cx="5851525" cy="2057400"/>
          </a:xfrm>
          <a:prstGeom prst="rect">
            <a:avLst/>
          </a:prstGeom>
          <a:solidFill>
            <a:srgbClr val="008000">
              <a:alpha val="49803"/>
            </a:srgbClr>
          </a:solid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381000"/>
            <a:ext cx="8229600" cy="1371599"/>
          </a:xfrm>
          <a:prstGeom prst="rect">
            <a:avLst/>
          </a:prstGeom>
          <a:solidFill>
            <a:srgbClr val="008000">
              <a:alpha val="49803"/>
            </a:srgbClr>
          </a:solid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1"/>
          </p:nvPr>
        </p:nvSpPr>
        <p:spPr>
          <a:xfrm>
            <a:off x="457200" y="1981200"/>
            <a:ext cx="4038599"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2"/>
          </p:nvPr>
        </p:nvSpPr>
        <p:spPr>
          <a:xfrm>
            <a:off x="4648200" y="1981200"/>
            <a:ext cx="4038599"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7812"/>
            <a:ext cx="8229600" cy="1139825"/>
          </a:xfrm>
          <a:prstGeom prst="rect">
            <a:avLst/>
          </a:prstGeom>
          <a:solidFill>
            <a:srgbClr val="008000">
              <a:alpha val="49803"/>
            </a:srgbClr>
          </a:solid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0" y="6381750"/>
            <a:ext cx="2133599" cy="47624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ftr" idx="11"/>
          </p:nvPr>
        </p:nvSpPr>
        <p:spPr>
          <a:xfrm>
            <a:off x="1447800" y="6229350"/>
            <a:ext cx="6019799" cy="47624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lt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7"/>
            <a:ext cx="8229600" cy="1143000"/>
          </a:xfrm>
          <a:prstGeom prst="rect">
            <a:avLst/>
          </a:prstGeom>
          <a:solidFill>
            <a:srgbClr val="5D81FF"/>
          </a:solid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4"/>
        <p:cNvGrpSpPr/>
        <p:nvPr/>
      </p:nvGrpSpPr>
      <p:grpSpPr>
        <a:xfrm>
          <a:off x="0" y="0"/>
          <a:ext cx="0" cy="0"/>
          <a:chOff x="0" y="0"/>
          <a:chExt cx="0" cy="0"/>
        </a:xfrm>
      </p:grpSpPr>
      <p:sp>
        <p:nvSpPr>
          <p:cNvPr id="125" name="Shape 1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8"/>
        <p:cNvGrpSpPr/>
        <p:nvPr/>
      </p:nvGrpSpPr>
      <p:grpSpPr>
        <a:xfrm>
          <a:off x="0" y="0"/>
          <a:ext cx="0" cy="0"/>
          <a:chOff x="0" y="0"/>
          <a:chExt cx="0" cy="0"/>
        </a:xfrm>
      </p:grpSpPr>
      <p:sp>
        <p:nvSpPr>
          <p:cNvPr id="129" name="Shape 12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solidFill>
            <a:srgbClr val="008000">
              <a:alpha val="49803"/>
            </a:srgbClr>
          </a:solid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4" name="Shape 15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65" name="Shape 16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5" name="Shape 17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0" name="Shape 1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1" name="Shape 18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381000"/>
            <a:ext cx="8229600" cy="13715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body" idx="1"/>
          </p:nvPr>
        </p:nvSpPr>
        <p:spPr>
          <a:xfrm>
            <a:off x="457200" y="1981200"/>
            <a:ext cx="4038599"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body" idx="2"/>
          </p:nvPr>
        </p:nvSpPr>
        <p:spPr>
          <a:xfrm>
            <a:off x="4648200" y="1981200"/>
            <a:ext cx="4038599"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dt" idx="10"/>
          </p:nvPr>
        </p:nvSpPr>
        <p:spPr>
          <a:xfrm>
            <a:off x="0" y="6381750"/>
            <a:ext cx="2133599" cy="47624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2" name="Shape 192"/>
          <p:cNvSpPr txBox="1">
            <a:spLocks noGrp="1"/>
          </p:cNvSpPr>
          <p:nvPr>
            <p:ph type="ftr" idx="11"/>
          </p:nvPr>
        </p:nvSpPr>
        <p:spPr>
          <a:xfrm>
            <a:off x="1447800" y="6229350"/>
            <a:ext cx="6019799" cy="47624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3" name="Shape 19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solidFill>
            <a:srgbClr val="008000">
              <a:alpha val="49803"/>
            </a:srgbClr>
          </a:solid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1"/>
          </p:nvPr>
        </p:nvSpPr>
        <p:spPr>
          <a:xfrm>
            <a:off x="457200" y="1600200"/>
            <a:ext cx="8229600" cy="4446587"/>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685800" y="45354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ubTitle" idx="1"/>
          </p:nvPr>
        </p:nvSpPr>
        <p:spPr>
          <a:xfrm>
            <a:off x="1462325" y="2583293"/>
            <a:ext cx="6400799" cy="1205188"/>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solidFill>
            <a:srgbClr val="008000">
              <a:alpha val="49803"/>
            </a:srgbClr>
          </a:solid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solidFill>
            <a:srgbClr val="008000">
              <a:alpha val="49803"/>
            </a:srgbClr>
          </a:solid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solidFill>
            <a:srgbClr val="008000">
              <a:alpha val="49803"/>
            </a:srgbClr>
          </a:solid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
        <p:cNvGrpSpPr/>
        <p:nvPr/>
      </p:nvGrpSpPr>
      <p:grpSpPr>
        <a:xfrm>
          <a:off x="0" y="0"/>
          <a:ext cx="0" cy="0"/>
          <a:chOff x="0" y="0"/>
          <a:chExt cx="0" cy="0"/>
        </a:xfrm>
      </p:grpSpPr>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3050"/>
            <a:ext cx="3008313" cy="1162049"/>
          </a:xfrm>
          <a:prstGeom prst="rect">
            <a:avLst/>
          </a:prstGeom>
          <a:solidFill>
            <a:srgbClr val="008000">
              <a:alpha val="49803"/>
            </a:srgbClr>
          </a:solid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2.xml"/><Relationship Id="rId14" Type="http://schemas.openxmlformats.org/officeDocument/2006/relationships/image" Target="../media/image2.png"/><Relationship Id="rId15" Type="http://schemas.openxmlformats.org/officeDocument/2006/relationships/image" Target="../media/image1.pn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6000">
              <a:srgbClr val="FFFFFF"/>
            </a:gs>
            <a:gs pos="100000">
              <a:srgbClr val="3366FF"/>
            </a:gs>
          </a:gsLst>
          <a:lin ang="16500000" scaled="0"/>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solidFill>
            <a:srgbClr val="008000">
              <a:alpha val="49803"/>
            </a:srgbClr>
          </a:solid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446587"/>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None/>
            </a:pPr>
            <a:endParaRPr sz="1200" b="0" i="0" u="none" strike="noStrike" cap="none">
              <a:solidFill>
                <a:srgbClr val="888888"/>
              </a:solidFill>
              <a:latin typeface="Calibri"/>
              <a:ea typeface="Calibri"/>
              <a:cs typeface="Calibri"/>
              <a:sym typeface="Calibri"/>
            </a:endParaRPr>
          </a:p>
        </p:txBody>
      </p:sp>
      <p:pic>
        <p:nvPicPr>
          <p:cNvPr id="15" name="Shape 15"/>
          <p:cNvPicPr preferRelativeResize="0"/>
          <p:nvPr/>
        </p:nvPicPr>
        <p:blipFill rotWithShape="1">
          <a:blip r:embed="rId16">
            <a:alphaModFix/>
          </a:blip>
          <a:srcRect/>
          <a:stretch/>
        </p:blipFill>
        <p:spPr>
          <a:xfrm>
            <a:off x="7394575" y="6251575"/>
            <a:ext cx="1685925" cy="536575"/>
          </a:xfrm>
          <a:prstGeom prst="rect">
            <a:avLst/>
          </a:prstGeom>
          <a:noFill/>
          <a:ln>
            <a:noFill/>
          </a:ln>
        </p:spPr>
      </p:pic>
      <p:pic>
        <p:nvPicPr>
          <p:cNvPr id="16" name="Shape 16"/>
          <p:cNvPicPr preferRelativeResize="0"/>
          <p:nvPr/>
        </p:nvPicPr>
        <p:blipFill rotWithShape="1">
          <a:blip r:embed="rId17">
            <a:alphaModFix/>
          </a:blip>
          <a:srcRect/>
          <a:stretch/>
        </p:blipFill>
        <p:spPr>
          <a:xfrm>
            <a:off x="30163" y="6153150"/>
            <a:ext cx="1874836" cy="6746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6000">
              <a:srgbClr val="FFFFFF"/>
            </a:gs>
            <a:gs pos="100000">
              <a:srgbClr val="3366FF"/>
            </a:gs>
          </a:gsLst>
          <a:lin ang="16500000" scaled="0"/>
        </a:gradFill>
        <a:effectLst/>
      </p:bgPr>
    </p:bg>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pic>
        <p:nvPicPr>
          <p:cNvPr id="111" name="Shape 111"/>
          <p:cNvPicPr preferRelativeResize="0"/>
          <p:nvPr/>
        </p:nvPicPr>
        <p:blipFill rotWithShape="1">
          <a:blip r:embed="rId14">
            <a:alphaModFix/>
          </a:blip>
          <a:srcRect/>
          <a:stretch/>
        </p:blipFill>
        <p:spPr>
          <a:xfrm>
            <a:off x="30163" y="6153150"/>
            <a:ext cx="1874836" cy="674687"/>
          </a:xfrm>
          <a:prstGeom prst="rect">
            <a:avLst/>
          </a:prstGeom>
          <a:noFill/>
          <a:ln>
            <a:noFill/>
          </a:ln>
        </p:spPr>
      </p:pic>
      <p:pic>
        <p:nvPicPr>
          <p:cNvPr id="112" name="Shape 112"/>
          <p:cNvPicPr preferRelativeResize="0"/>
          <p:nvPr/>
        </p:nvPicPr>
        <p:blipFill rotWithShape="1">
          <a:blip r:embed="rId15">
            <a:alphaModFix/>
          </a:blip>
          <a:srcRect/>
          <a:stretch/>
        </p:blipFill>
        <p:spPr>
          <a:xfrm>
            <a:off x="7394575" y="6251575"/>
            <a:ext cx="1685925" cy="5365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comments" Target="../comments/comment1.xml"/><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package" Target="../embeddings/Microsoft_Word_Document1.docx"/><Relationship Id="rId5" Type="http://schemas.openxmlformats.org/officeDocument/2006/relationships/image" Target="../media/image14.png"/><Relationship Id="rId6" Type="http://schemas.openxmlformats.org/officeDocument/2006/relationships/package" Target="../embeddings/Microsoft_Word_Document2.docx"/><Relationship Id="rId7" Type="http://schemas.openxmlformats.org/officeDocument/2006/relationships/image" Target="../media/image15.png"/><Relationship Id="rId8" Type="http://schemas.openxmlformats.org/officeDocument/2006/relationships/package" Target="../embeddings/Microsoft_Word_Document3.docx"/><Relationship Id="rId9"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package" Target="../embeddings/Microsoft_Word_Document4.docx"/><Relationship Id="rId5" Type="http://schemas.openxmlformats.org/officeDocument/2006/relationships/image" Target="../media/image15.png"/><Relationship Id="rId1" Type="http://schemas.openxmlformats.org/officeDocument/2006/relationships/vmlDrawing" Target="../drawings/vmlDrawing2.vml"/><Relationship Id="rId2"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 Id="rId3" Type="http://schemas.openxmlformats.org/officeDocument/2006/relationships/hyperlink" Target="http://www.pbisvermont.org/resources/for-families/family-resource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facebook.com/groups/PBiSVermont/" TargetMode="External"/><Relationship Id="rId4" Type="http://schemas.openxmlformats.org/officeDocument/2006/relationships/hyperlink" Target="https://twitter.com/vtpbis" TargetMode="External"/><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16.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5.xml"/><Relationship Id="rId3"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6.xml"/><Relationship Id="rId3"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546100" y="541337"/>
            <a:ext cx="8229600" cy="11430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4400" b="1" i="0" u="none" strike="noStrike" cap="none" dirty="0">
                <a:solidFill>
                  <a:schemeClr val="dk1"/>
                </a:solidFill>
                <a:latin typeface="Calibri"/>
                <a:ea typeface="Calibri"/>
                <a:cs typeface="Calibri"/>
                <a:sym typeface="Calibri"/>
              </a:rPr>
              <a:t>VTPBiS Coordinators as Coaches Learning and Networking Meeting </a:t>
            </a:r>
          </a:p>
        </p:txBody>
      </p:sp>
      <p:sp>
        <p:nvSpPr>
          <p:cNvPr id="201" name="Shape 201"/>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1</a:t>
            </a:fld>
            <a:endParaRPr lang="en-US" sz="1200" b="0" i="0" u="none" strike="noStrike" cap="none">
              <a:solidFill>
                <a:srgbClr val="898989"/>
              </a:solidFill>
              <a:latin typeface="Calibri"/>
              <a:ea typeface="Calibri"/>
              <a:cs typeface="Calibri"/>
              <a:sym typeface="Calibri"/>
            </a:endParaRPr>
          </a:p>
        </p:txBody>
      </p:sp>
      <p:sp>
        <p:nvSpPr>
          <p:cNvPr id="200" name="Shape 200"/>
          <p:cNvSpPr txBox="1">
            <a:spLocks noGrp="1"/>
          </p:cNvSpPr>
          <p:nvPr>
            <p:ph type="body" idx="4294967295"/>
          </p:nvPr>
        </p:nvSpPr>
        <p:spPr>
          <a:xfrm>
            <a:off x="457199" y="5735241"/>
            <a:ext cx="8229600" cy="69612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rgbClr val="888888"/>
              </a:buClr>
              <a:buSzPct val="25000"/>
              <a:buFont typeface="Arial"/>
              <a:buNone/>
            </a:pPr>
            <a:r>
              <a:rPr lang="en-US" sz="2480" b="0" i="0" u="none" strike="noStrike" cap="none" dirty="0">
                <a:solidFill>
                  <a:srgbClr val="888888"/>
                </a:solidFill>
                <a:latin typeface="Calibri"/>
                <a:ea typeface="Calibri"/>
                <a:cs typeface="Calibri"/>
                <a:sym typeface="Calibri"/>
              </a:rPr>
              <a:t>May, </a:t>
            </a:r>
            <a:r>
              <a:rPr lang="en-US" sz="2480" b="0" i="0" u="none" strike="noStrike" cap="none" dirty="0" smtClean="0">
                <a:solidFill>
                  <a:srgbClr val="888888"/>
                </a:solidFill>
                <a:latin typeface="Calibri"/>
                <a:ea typeface="Calibri"/>
                <a:cs typeface="Calibri"/>
                <a:sym typeface="Calibri"/>
              </a:rPr>
              <a:t>2016</a:t>
            </a:r>
            <a:endParaRPr lang="en-US" sz="2480" b="0" i="0" u="none" strike="noStrike" cap="none" dirty="0">
              <a:solidFill>
                <a:srgbClr val="888888"/>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2171700" y="2097086"/>
            <a:ext cx="5016500" cy="3338253"/>
          </a:xfrm>
          <a:prstGeom prst="rect">
            <a:avLst/>
          </a:prstGeom>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share data?</a:t>
            </a:r>
            <a:endParaRPr lang="en-US" dirty="0"/>
          </a:p>
        </p:txBody>
      </p:sp>
      <p:sp>
        <p:nvSpPr>
          <p:cNvPr id="3" name="Text Placeholder 2"/>
          <p:cNvSpPr>
            <a:spLocks noGrp="1"/>
          </p:cNvSpPr>
          <p:nvPr>
            <p:ph type="body" idx="1"/>
          </p:nvPr>
        </p:nvSpPr>
        <p:spPr/>
        <p:txBody>
          <a:bodyPr/>
          <a:lstStyle/>
          <a:p>
            <a:pPr lvl="0"/>
            <a:r>
              <a:rPr lang="en-US" sz="2800" dirty="0" smtClean="0"/>
              <a:t>Sharing SAS results shows that you honor </a:t>
            </a:r>
            <a:r>
              <a:rPr lang="en-US" sz="2800" dirty="0"/>
              <a:t>staff input and changes will be made as a result</a:t>
            </a:r>
          </a:p>
          <a:p>
            <a:pPr lvl="0"/>
            <a:r>
              <a:rPr lang="en-US" sz="2800" dirty="0" smtClean="0"/>
              <a:t>Assessment summaries highlight </a:t>
            </a:r>
            <a:r>
              <a:rPr lang="en-US" sz="2800" dirty="0"/>
              <a:t>strengths and weaknesses so you can celebrate what's working and make changes when needed</a:t>
            </a:r>
          </a:p>
          <a:p>
            <a:pPr lvl="0"/>
            <a:r>
              <a:rPr lang="en-US" sz="2800" dirty="0"/>
              <a:t>Results can be shared with board, community, families and students.  Great PR/Visibility! </a:t>
            </a:r>
          </a:p>
          <a:p>
            <a:pPr lvl="0"/>
            <a:r>
              <a:rPr lang="en-US" sz="2800" dirty="0"/>
              <a:t>D</a:t>
            </a:r>
            <a:r>
              <a:rPr lang="en-US" sz="2800" dirty="0" smtClean="0"/>
              <a:t>ata </a:t>
            </a:r>
            <a:r>
              <a:rPr lang="en-US" sz="2800" dirty="0"/>
              <a:t>is used for statewide reports that can be tied to future </a:t>
            </a:r>
            <a:r>
              <a:rPr lang="en-US" sz="2800" dirty="0" smtClean="0"/>
              <a:t>resources </a:t>
            </a:r>
            <a:endParaRPr lang="en-US" sz="2800" dirty="0"/>
          </a:p>
          <a:p>
            <a:pPr marL="203200" indent="0">
              <a:buNone/>
            </a:pPr>
            <a:endParaRPr lang="en-US" sz="2800" dirty="0"/>
          </a:p>
        </p:txBody>
      </p:sp>
    </p:spTree>
    <p:extLst>
      <p:ext uri="{BB962C8B-B14F-4D97-AF65-F5344CB8AC3E}">
        <p14:creationId xmlns:p14="http://schemas.microsoft.com/office/powerpoint/2010/main" val="6760074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1" indent="0" algn="ctr" rtl="0">
              <a:spcBef>
                <a:spcPts val="0"/>
              </a:spcBef>
              <a:spcAft>
                <a:spcPts val="0"/>
              </a:spcAft>
              <a:buSzPct val="25000"/>
              <a:buNone/>
            </a:pPr>
            <a:r>
              <a:rPr lang="en-US" sz="3600" b="0" i="0" u="none" strike="noStrike" cap="none" dirty="0">
                <a:solidFill>
                  <a:schemeClr val="dk1"/>
                </a:solidFill>
                <a:latin typeface="Calibri"/>
                <a:ea typeface="Calibri"/>
                <a:cs typeface="Calibri"/>
                <a:sym typeface="Calibri"/>
              </a:rPr>
              <a:t>1. Review BoQ and SAS Data with PBIS</a:t>
            </a:r>
          </a:p>
        </p:txBody>
      </p:sp>
      <p:pic>
        <p:nvPicPr>
          <p:cNvPr id="273" name="Shape 273"/>
          <p:cNvPicPr preferRelativeResize="0"/>
          <p:nvPr/>
        </p:nvPicPr>
        <p:blipFill rotWithShape="1">
          <a:blip r:embed="rId3">
            <a:alphaModFix/>
          </a:blip>
          <a:srcRect/>
          <a:stretch/>
        </p:blipFill>
        <p:spPr>
          <a:xfrm>
            <a:off x="1043773" y="1485719"/>
            <a:ext cx="7030750" cy="515838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BoQ Data</a:t>
            </a:r>
          </a:p>
        </p:txBody>
      </p:sp>
      <p:pic>
        <p:nvPicPr>
          <p:cNvPr id="279" name="Shape 279"/>
          <p:cNvPicPr preferRelativeResize="0">
            <a:picLocks noGrp="1"/>
          </p:cNvPicPr>
          <p:nvPr>
            <p:ph type="body" idx="1"/>
          </p:nvPr>
        </p:nvPicPr>
        <p:blipFill rotWithShape="1">
          <a:blip r:embed="rId3">
            <a:alphaModFix/>
          </a:blip>
          <a:srcRect l="-64" r="-64"/>
          <a:stretch/>
        </p:blipFill>
        <p:spPr>
          <a:xfrm rot="20228301">
            <a:off x="216567" y="1948883"/>
            <a:ext cx="3419642" cy="2386719"/>
          </a:xfrm>
          <a:prstGeom prst="rect">
            <a:avLst/>
          </a:prstGeom>
          <a:noFill/>
          <a:ln>
            <a:noFill/>
          </a:ln>
        </p:spPr>
      </p:pic>
      <p:pic>
        <p:nvPicPr>
          <p:cNvPr id="280" name="Shape 280"/>
          <p:cNvPicPr preferRelativeResize="0"/>
          <p:nvPr/>
        </p:nvPicPr>
        <p:blipFill rotWithShape="1">
          <a:blip r:embed="rId4">
            <a:alphaModFix/>
          </a:blip>
          <a:srcRect/>
          <a:stretch/>
        </p:blipFill>
        <p:spPr>
          <a:xfrm rot="1148940">
            <a:off x="5101952" y="1644422"/>
            <a:ext cx="4001166" cy="2762095"/>
          </a:xfrm>
          <a:prstGeom prst="rect">
            <a:avLst/>
          </a:prstGeom>
          <a:noFill/>
          <a:ln>
            <a:noFill/>
          </a:ln>
        </p:spPr>
      </p:pic>
      <p:pic>
        <p:nvPicPr>
          <p:cNvPr id="281" name="Shape 281"/>
          <p:cNvPicPr preferRelativeResize="0"/>
          <p:nvPr/>
        </p:nvPicPr>
        <p:blipFill rotWithShape="1">
          <a:blip r:embed="rId5">
            <a:alphaModFix/>
          </a:blip>
          <a:srcRect/>
          <a:stretch/>
        </p:blipFill>
        <p:spPr>
          <a:xfrm>
            <a:off x="2740883" y="3739444"/>
            <a:ext cx="4319378" cy="3118556"/>
          </a:xfrm>
          <a:prstGeom prst="rect">
            <a:avLst/>
          </a:prstGeom>
          <a:noFill/>
          <a:ln>
            <a:noFill/>
          </a:ln>
        </p:spPr>
      </p:pic>
      <p:sp>
        <p:nvSpPr>
          <p:cNvPr id="282" name="Shape 282"/>
          <p:cNvSpPr txBox="1"/>
          <p:nvPr/>
        </p:nvSpPr>
        <p:spPr>
          <a:xfrm rot="-1079145">
            <a:off x="255988" y="1461605"/>
            <a:ext cx="2300673" cy="52322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dirty="0">
                <a:solidFill>
                  <a:srgbClr val="0000FF"/>
                </a:solidFill>
                <a:latin typeface="Arial"/>
                <a:ea typeface="Arial"/>
                <a:cs typeface="Arial"/>
                <a:sym typeface="Arial"/>
              </a:rPr>
              <a:t>Total Score</a:t>
            </a:r>
          </a:p>
        </p:txBody>
      </p:sp>
      <p:sp>
        <p:nvSpPr>
          <p:cNvPr id="283" name="Shape 283"/>
          <p:cNvSpPr txBox="1"/>
          <p:nvPr/>
        </p:nvSpPr>
        <p:spPr>
          <a:xfrm>
            <a:off x="4440744" y="3216224"/>
            <a:ext cx="1203700" cy="5232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dirty="0">
                <a:solidFill>
                  <a:srgbClr val="0000FF"/>
                </a:solidFill>
                <a:latin typeface="Arial"/>
                <a:ea typeface="Arial"/>
                <a:cs typeface="Arial"/>
                <a:sym typeface="Arial"/>
              </a:rPr>
              <a:t>Items</a:t>
            </a:r>
          </a:p>
        </p:txBody>
      </p:sp>
      <p:sp>
        <p:nvSpPr>
          <p:cNvPr id="284" name="Shape 284"/>
          <p:cNvSpPr txBox="1"/>
          <p:nvPr/>
        </p:nvSpPr>
        <p:spPr>
          <a:xfrm rot="1145449">
            <a:off x="7467306" y="1558286"/>
            <a:ext cx="1771050" cy="5232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dirty="0">
                <a:solidFill>
                  <a:srgbClr val="0000FF"/>
                </a:solidFill>
                <a:latin typeface="Arial"/>
                <a:ea typeface="Arial"/>
                <a:cs typeface="Arial"/>
                <a:sym typeface="Arial"/>
              </a:rPr>
              <a:t>Subscale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Shape 289"/>
          <p:cNvPicPr preferRelativeResize="0"/>
          <p:nvPr/>
        </p:nvPicPr>
        <p:blipFill rotWithShape="1">
          <a:blip r:embed="rId3">
            <a:alphaModFix/>
          </a:blip>
          <a:srcRect/>
          <a:stretch/>
        </p:blipFill>
        <p:spPr>
          <a:xfrm>
            <a:off x="0" y="1788084"/>
            <a:ext cx="9143998" cy="5435599"/>
          </a:xfrm>
          <a:prstGeom prst="rect">
            <a:avLst/>
          </a:prstGeom>
          <a:noFill/>
          <a:ln>
            <a:noFill/>
          </a:ln>
        </p:spPr>
      </p:pic>
      <p:sp>
        <p:nvSpPr>
          <p:cNvPr id="291" name="Shape 291"/>
          <p:cNvSpPr txBox="1"/>
          <p:nvPr/>
        </p:nvSpPr>
        <p:spPr>
          <a:xfrm rot="-946115">
            <a:off x="-139230" y="1686311"/>
            <a:ext cx="3852080" cy="52322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dirty="0">
                <a:solidFill>
                  <a:srgbClr val="0000FF"/>
                </a:solidFill>
                <a:latin typeface="Arial"/>
                <a:ea typeface="Arial"/>
                <a:cs typeface="Arial"/>
                <a:sym typeface="Arial"/>
              </a:rPr>
              <a:t>Subscale – Multi-year</a:t>
            </a:r>
          </a:p>
        </p:txBody>
      </p:sp>
      <p:sp>
        <p:nvSpPr>
          <p:cNvPr id="296" name="Shape 296"/>
          <p:cNvSpPr/>
          <p:nvPr/>
        </p:nvSpPr>
        <p:spPr>
          <a:xfrm>
            <a:off x="1785662" y="4128057"/>
            <a:ext cx="657600" cy="981677"/>
          </a:xfrm>
          <a:prstGeom prst="donut">
            <a:avLst>
              <a:gd name="adj" fmla="val 4979"/>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4" name="Title 3"/>
          <p:cNvSpPr>
            <a:spLocks noGrp="1"/>
          </p:cNvSpPr>
          <p:nvPr>
            <p:ph type="title"/>
          </p:nvPr>
        </p:nvSpPr>
        <p:spPr/>
        <p:txBody>
          <a:bodyPr/>
          <a:lstStyle/>
          <a:p>
            <a:pPr lvl="0"/>
            <a:r>
              <a:rPr lang="en-US" dirty="0" smtClean="0">
                <a:latin typeface="Arial"/>
                <a:ea typeface="Arial"/>
                <a:cs typeface="Arial"/>
                <a:sym typeface="Arial"/>
              </a:rPr>
              <a:t/>
            </a:r>
            <a:br>
              <a:rPr lang="en-US" dirty="0" smtClean="0">
                <a:latin typeface="Arial"/>
                <a:ea typeface="Arial"/>
                <a:cs typeface="Arial"/>
                <a:sym typeface="Arial"/>
              </a:rPr>
            </a:br>
            <a:r>
              <a:rPr lang="en-US" dirty="0" smtClean="0">
                <a:latin typeface="Arial"/>
                <a:ea typeface="Arial"/>
                <a:cs typeface="Arial"/>
                <a:sym typeface="Arial"/>
              </a:rPr>
              <a:t>BoQ Data Over time</a:t>
            </a:r>
            <a:r>
              <a:rPr lang="en-US" dirty="0">
                <a:latin typeface="Arial"/>
                <a:ea typeface="Arial"/>
                <a:cs typeface="Arial"/>
                <a:sym typeface="Arial"/>
              </a:rPr>
              <a:t/>
            </a:r>
            <a:br>
              <a:rPr lang="en-US" dirty="0">
                <a:latin typeface="Arial"/>
                <a:ea typeface="Arial"/>
                <a:cs typeface="Arial"/>
                <a:sym typeface="Arial"/>
              </a:rPr>
            </a:br>
            <a:r>
              <a:rPr lang="en-US" dirty="0" smtClean="0">
                <a:latin typeface="Arial"/>
                <a:ea typeface="Arial"/>
                <a:cs typeface="Arial"/>
                <a:sym typeface="Arial"/>
              </a:rPr>
              <a:t> </a:t>
            </a:r>
            <a:endParaRPr lang="en-US" dirty="0"/>
          </a:p>
        </p:txBody>
      </p:sp>
      <p:sp>
        <p:nvSpPr>
          <p:cNvPr id="15" name="Shape 296"/>
          <p:cNvSpPr/>
          <p:nvPr/>
        </p:nvSpPr>
        <p:spPr>
          <a:xfrm>
            <a:off x="3784451" y="3000474"/>
            <a:ext cx="657600" cy="2109260"/>
          </a:xfrm>
          <a:prstGeom prst="donut">
            <a:avLst>
              <a:gd name="adj" fmla="val 4979"/>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19" name="Shape 296"/>
          <p:cNvSpPr/>
          <p:nvPr/>
        </p:nvSpPr>
        <p:spPr>
          <a:xfrm>
            <a:off x="5104859" y="3646056"/>
            <a:ext cx="657600" cy="1463678"/>
          </a:xfrm>
          <a:prstGeom prst="donut">
            <a:avLst>
              <a:gd name="adj" fmla="val 4979"/>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20" name="Shape 296"/>
          <p:cNvSpPr/>
          <p:nvPr/>
        </p:nvSpPr>
        <p:spPr>
          <a:xfrm>
            <a:off x="7222906" y="3000474"/>
            <a:ext cx="657600" cy="2109260"/>
          </a:xfrm>
          <a:prstGeom prst="donut">
            <a:avLst>
              <a:gd name="adj" fmla="val 4979"/>
            </a:avLst>
          </a:prstGeom>
          <a:solidFill>
            <a:srgbClr val="008000"/>
          </a:solidFill>
          <a:ln w="9525" cap="flat" cmpd="sng">
            <a:solidFill>
              <a:srgbClr val="008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21" name="Shape 296"/>
          <p:cNvSpPr/>
          <p:nvPr/>
        </p:nvSpPr>
        <p:spPr>
          <a:xfrm>
            <a:off x="7880506" y="3000474"/>
            <a:ext cx="657600" cy="2109260"/>
          </a:xfrm>
          <a:prstGeom prst="donut">
            <a:avLst>
              <a:gd name="adj" fmla="val 4979"/>
            </a:avLst>
          </a:prstGeom>
          <a:solidFill>
            <a:srgbClr val="008000"/>
          </a:solidFill>
          <a:ln w="9525" cap="flat" cmpd="sng">
            <a:solidFill>
              <a:srgbClr val="008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animBg="1"/>
      <p:bldP spid="15"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464519037"/>
              </p:ext>
            </p:extLst>
          </p:nvPr>
        </p:nvGraphicFramePr>
        <p:xfrm>
          <a:off x="26135" y="5223408"/>
          <a:ext cx="9856908" cy="1714500"/>
        </p:xfrm>
        <a:graphic>
          <a:graphicData uri="http://schemas.openxmlformats.org/presentationml/2006/ole">
            <mc:AlternateContent xmlns:mc="http://schemas.openxmlformats.org/markup-compatibility/2006">
              <mc:Choice xmlns:v="urn:schemas-microsoft-com:vml" Requires="v">
                <p:oleObj spid="_x0000_s1113" name="Document" r:id="rId4" imgW="8648700" imgH="1714500" progId="Word.Document.12">
                  <p:embed/>
                </p:oleObj>
              </mc:Choice>
              <mc:Fallback>
                <p:oleObj name="Document" r:id="rId4" imgW="8648700" imgH="1714500" progId="Word.Document.12">
                  <p:embed/>
                  <p:pic>
                    <p:nvPicPr>
                      <p:cNvPr id="0" name=""/>
                      <p:cNvPicPr/>
                      <p:nvPr/>
                    </p:nvPicPr>
                    <p:blipFill>
                      <a:blip r:embed="rId5"/>
                      <a:stretch>
                        <a:fillRect/>
                      </a:stretch>
                    </p:blipFill>
                    <p:spPr>
                      <a:xfrm>
                        <a:off x="26135" y="5223408"/>
                        <a:ext cx="9856908" cy="17145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83317308"/>
              </p:ext>
            </p:extLst>
          </p:nvPr>
        </p:nvGraphicFramePr>
        <p:xfrm>
          <a:off x="26135" y="3193832"/>
          <a:ext cx="9856908" cy="2070100"/>
        </p:xfrm>
        <a:graphic>
          <a:graphicData uri="http://schemas.openxmlformats.org/presentationml/2006/ole">
            <mc:AlternateContent xmlns:mc="http://schemas.openxmlformats.org/markup-compatibility/2006">
              <mc:Choice xmlns:v="urn:schemas-microsoft-com:vml" Requires="v">
                <p:oleObj spid="_x0000_s1114" name="Document" r:id="rId6" imgW="8648700" imgH="2070100" progId="Word.Document.12">
                  <p:embed/>
                </p:oleObj>
              </mc:Choice>
              <mc:Fallback>
                <p:oleObj name="Document" r:id="rId6" imgW="8648700" imgH="2070100" progId="Word.Document.12">
                  <p:embed/>
                  <p:pic>
                    <p:nvPicPr>
                      <p:cNvPr id="0" name=""/>
                      <p:cNvPicPr/>
                      <p:nvPr/>
                    </p:nvPicPr>
                    <p:blipFill>
                      <a:blip r:embed="rId7"/>
                      <a:stretch>
                        <a:fillRect/>
                      </a:stretch>
                    </p:blipFill>
                    <p:spPr>
                      <a:xfrm>
                        <a:off x="26135" y="3193832"/>
                        <a:ext cx="9856908" cy="20701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56134140"/>
              </p:ext>
            </p:extLst>
          </p:nvPr>
        </p:nvGraphicFramePr>
        <p:xfrm>
          <a:off x="69761" y="1242266"/>
          <a:ext cx="9813281" cy="2011921"/>
        </p:xfrm>
        <a:graphic>
          <a:graphicData uri="http://schemas.openxmlformats.org/presentationml/2006/ole">
            <mc:AlternateContent xmlns:mc="http://schemas.openxmlformats.org/markup-compatibility/2006">
              <mc:Choice xmlns:v="urn:schemas-microsoft-com:vml" Requires="v">
                <p:oleObj spid="_x0000_s1115" name="Document" r:id="rId8" imgW="8648700" imgH="1714500" progId="Word.Document.12">
                  <p:embed/>
                </p:oleObj>
              </mc:Choice>
              <mc:Fallback>
                <p:oleObj name="Document" r:id="rId8" imgW="8648700" imgH="1714500" progId="Word.Document.12">
                  <p:embed/>
                  <p:pic>
                    <p:nvPicPr>
                      <p:cNvPr id="0" name=""/>
                      <p:cNvPicPr/>
                      <p:nvPr/>
                    </p:nvPicPr>
                    <p:blipFill>
                      <a:blip r:embed="rId9"/>
                      <a:stretch>
                        <a:fillRect/>
                      </a:stretch>
                    </p:blipFill>
                    <p:spPr>
                      <a:xfrm>
                        <a:off x="69761" y="1242266"/>
                        <a:ext cx="9813281" cy="2011921"/>
                      </a:xfrm>
                      <a:prstGeom prst="rect">
                        <a:avLst/>
                      </a:prstGeom>
                    </p:spPr>
                  </p:pic>
                </p:oleObj>
              </mc:Fallback>
            </mc:AlternateContent>
          </a:graphicData>
        </a:graphic>
      </p:graphicFrame>
      <p:sp>
        <p:nvSpPr>
          <p:cNvPr id="302" name="Shape 302"/>
          <p:cNvSpPr txBox="1"/>
          <p:nvPr/>
        </p:nvSpPr>
        <p:spPr>
          <a:xfrm>
            <a:off x="7032625" y="3421062"/>
            <a:ext cx="18414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Shape 309"/>
          <p:cNvSpPr/>
          <p:nvPr/>
        </p:nvSpPr>
        <p:spPr>
          <a:xfrm rot="7752645">
            <a:off x="7234076" y="3380138"/>
            <a:ext cx="960437" cy="385762"/>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0" name="Shape 310"/>
          <p:cNvSpPr txBox="1"/>
          <p:nvPr/>
        </p:nvSpPr>
        <p:spPr>
          <a:xfrm>
            <a:off x="6800850" y="4975225"/>
            <a:ext cx="2276475" cy="369888"/>
          </a:xfrm>
          <a:prstGeom prst="rect">
            <a:avLst/>
          </a:prstGeom>
          <a:solidFill>
            <a:srgbClr val="FFFF00"/>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dirty="0" smtClean="0">
                <a:solidFill>
                  <a:srgbClr val="000000"/>
                </a:solidFill>
                <a:latin typeface="Arial"/>
                <a:ea typeface="Arial"/>
                <a:cs typeface="Arial"/>
                <a:sym typeface="Arial"/>
              </a:rPr>
              <a:t>Actions Items HERE</a:t>
            </a:r>
            <a:endParaRPr lang="en-US" sz="1800" dirty="0">
              <a:solidFill>
                <a:srgbClr val="000000"/>
              </a:solidFill>
              <a:latin typeface="Arial"/>
              <a:ea typeface="Arial"/>
              <a:cs typeface="Arial"/>
              <a:sym typeface="Arial"/>
            </a:endParaRPr>
          </a:p>
        </p:txBody>
      </p:sp>
      <p:sp>
        <p:nvSpPr>
          <p:cNvPr id="311" name="Shape 311"/>
          <p:cNvSpPr/>
          <p:nvPr/>
        </p:nvSpPr>
        <p:spPr>
          <a:xfrm rot="8898518">
            <a:off x="7643812" y="5567363"/>
            <a:ext cx="958849" cy="387349"/>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 name="Title 1"/>
          <p:cNvSpPr>
            <a:spLocks noGrp="1"/>
          </p:cNvSpPr>
          <p:nvPr>
            <p:ph type="title"/>
          </p:nvPr>
        </p:nvSpPr>
        <p:spPr>
          <a:xfrm>
            <a:off x="457200" y="128647"/>
            <a:ext cx="8229600" cy="1143000"/>
          </a:xfrm>
        </p:spPr>
        <p:txBody>
          <a:bodyPr/>
          <a:lstStyle/>
          <a:p>
            <a:r>
              <a:rPr lang="en-US" dirty="0" smtClean="0"/>
              <a:t>BoQ Summary Sheet</a:t>
            </a:r>
            <a:endParaRPr lang="en-US" dirty="0"/>
          </a:p>
        </p:txBody>
      </p:sp>
      <p:sp>
        <p:nvSpPr>
          <p:cNvPr id="306" name="Shape 306"/>
          <p:cNvSpPr/>
          <p:nvPr/>
        </p:nvSpPr>
        <p:spPr>
          <a:xfrm rot="8347765">
            <a:off x="6810539" y="1201040"/>
            <a:ext cx="958849" cy="387349"/>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08" name="Shape 308"/>
          <p:cNvSpPr txBox="1"/>
          <p:nvPr/>
        </p:nvSpPr>
        <p:spPr>
          <a:xfrm rot="1995006">
            <a:off x="7311626" y="3097896"/>
            <a:ext cx="2263033" cy="646331"/>
          </a:xfrm>
          <a:prstGeom prst="rect">
            <a:avLst/>
          </a:prstGeom>
          <a:solidFill>
            <a:srgbClr val="FFFF00"/>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dirty="0">
                <a:solidFill>
                  <a:srgbClr val="000000"/>
                </a:solidFill>
                <a:latin typeface="Arial"/>
                <a:ea typeface="Arial"/>
                <a:cs typeface="Arial"/>
                <a:sym typeface="Arial"/>
              </a:rPr>
              <a:t>Areas in Need of </a:t>
            </a:r>
          </a:p>
          <a:p>
            <a:pPr marL="0" marR="0" lvl="0" indent="0" algn="l" rtl="0">
              <a:spcBef>
                <a:spcPts val="0"/>
              </a:spcBef>
              <a:spcAft>
                <a:spcPts val="0"/>
              </a:spcAft>
              <a:buSzPct val="25000"/>
              <a:buNone/>
            </a:pPr>
            <a:r>
              <a:rPr lang="en-US" sz="1800" dirty="0">
                <a:solidFill>
                  <a:srgbClr val="000000"/>
                </a:solidFill>
                <a:latin typeface="Arial"/>
                <a:ea typeface="Arial"/>
                <a:cs typeface="Arial"/>
                <a:sym typeface="Arial"/>
              </a:rPr>
              <a:t>Development HERE</a:t>
            </a:r>
          </a:p>
        </p:txBody>
      </p:sp>
      <p:sp>
        <p:nvSpPr>
          <p:cNvPr id="307" name="Shape 307"/>
          <p:cNvSpPr txBox="1"/>
          <p:nvPr/>
        </p:nvSpPr>
        <p:spPr>
          <a:xfrm rot="1311539">
            <a:off x="7197935" y="1072199"/>
            <a:ext cx="1878151" cy="369332"/>
          </a:xfrm>
          <a:prstGeom prst="rect">
            <a:avLst/>
          </a:prstGeom>
          <a:solidFill>
            <a:srgbClr val="FFFF00"/>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dirty="0">
                <a:solidFill>
                  <a:srgbClr val="000000"/>
                </a:solidFill>
                <a:latin typeface="Arial"/>
                <a:ea typeface="Arial"/>
                <a:cs typeface="Arial"/>
                <a:sym typeface="Arial"/>
              </a:rPr>
              <a:t>Strengths HERE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Arial"/>
                <a:ea typeface="Arial"/>
                <a:cs typeface="Arial"/>
                <a:sym typeface="Arial"/>
              </a:rPr>
              <a:t>Areas in Need of </a:t>
            </a:r>
            <a:r>
              <a:rPr lang="en-US">
                <a:latin typeface="Arial"/>
                <a:ea typeface="Arial"/>
                <a:cs typeface="Arial"/>
                <a:sym typeface="Arial"/>
              </a:rPr>
              <a:t>Development</a:t>
            </a:r>
          </a:p>
        </p:txBody>
      </p:sp>
      <p:sp>
        <p:nvSpPr>
          <p:cNvPr id="318" name="Shape 318"/>
          <p:cNvSpPr txBox="1">
            <a:spLocks noGrp="1"/>
          </p:cNvSpPr>
          <p:nvPr>
            <p:ph type="body" idx="1"/>
          </p:nvPr>
        </p:nvSpPr>
        <p:spPr>
          <a:xfrm>
            <a:off x="457200" y="1673195"/>
            <a:ext cx="8229600" cy="4525963"/>
          </a:xfrm>
          <a:prstGeom prst="rect">
            <a:avLst/>
          </a:prstGeom>
          <a:noFill/>
          <a:ln>
            <a:noFill/>
          </a:ln>
        </p:spPr>
        <p:txBody>
          <a:bodyPr lIns="91425" tIns="45700" rIns="91425" bIns="45700" anchor="t" anchorCtr="0">
            <a:noAutofit/>
          </a:bodyPr>
          <a:lstStyle/>
          <a:p>
            <a:pPr marL="514350" marR="0" lvl="0" indent="-514350" algn="l" rtl="0">
              <a:lnSpc>
                <a:spcPct val="110000"/>
              </a:lnSpc>
              <a:spcBef>
                <a:spcPts val="0"/>
              </a:spcBef>
              <a:spcAft>
                <a:spcPts val="0"/>
              </a:spcAft>
              <a:buClr>
                <a:schemeClr val="dk1"/>
              </a:buClr>
              <a:buSzPct val="100000"/>
              <a:buFont typeface="Calibri"/>
              <a:buAutoNum type="arabicPeriod"/>
            </a:pPr>
            <a:r>
              <a:rPr lang="en-US" sz="2800" b="0" i="0" u="none" strike="noStrike" cap="none" dirty="0" smtClean="0">
                <a:solidFill>
                  <a:schemeClr val="dk1"/>
                </a:solidFill>
                <a:latin typeface="Calibri"/>
                <a:ea typeface="Calibri"/>
                <a:cs typeface="Calibri"/>
                <a:sym typeface="Calibri"/>
              </a:rPr>
              <a:t>PBIS Team</a:t>
            </a:r>
            <a:endParaRPr lang="en-US" sz="2800" b="0" i="0" u="none" strike="noStrike" cap="none" dirty="0">
              <a:solidFill>
                <a:schemeClr val="dk1"/>
              </a:solidFill>
              <a:latin typeface="Calibri"/>
              <a:ea typeface="Calibri"/>
              <a:cs typeface="Calibri"/>
              <a:sym typeface="Calibri"/>
            </a:endParaRPr>
          </a:p>
          <a:p>
            <a:pPr marL="514350" marR="0" lvl="0" indent="-514350" algn="l" rtl="0">
              <a:lnSpc>
                <a:spcPct val="110000"/>
              </a:lnSpc>
              <a:spcBef>
                <a:spcPts val="560"/>
              </a:spcBef>
              <a:spcAft>
                <a:spcPts val="0"/>
              </a:spcAft>
              <a:buClr>
                <a:schemeClr val="dk1"/>
              </a:buClr>
              <a:buSzPct val="100000"/>
              <a:buFont typeface="Calibri"/>
              <a:buAutoNum type="arabicPeriod"/>
            </a:pPr>
            <a:r>
              <a:rPr lang="en-US" sz="2800" b="0" i="0" u="none" strike="noStrike" cap="none" dirty="0" smtClean="0">
                <a:solidFill>
                  <a:schemeClr val="dk1"/>
                </a:solidFill>
                <a:latin typeface="Calibri"/>
                <a:ea typeface="Calibri"/>
                <a:cs typeface="Calibri"/>
                <a:sym typeface="Calibri"/>
              </a:rPr>
              <a:t>Data Analysis</a:t>
            </a:r>
            <a:endParaRPr lang="en-US" sz="2800" b="0" i="0" u="none" strike="noStrike" cap="none" dirty="0">
              <a:solidFill>
                <a:schemeClr val="dk1"/>
              </a:solidFill>
              <a:latin typeface="Calibri"/>
              <a:ea typeface="Calibri"/>
              <a:cs typeface="Calibri"/>
              <a:sym typeface="Calibri"/>
            </a:endParaRPr>
          </a:p>
          <a:p>
            <a:pPr marL="514350" marR="0" lvl="0" indent="-514350" algn="l" rtl="0">
              <a:lnSpc>
                <a:spcPct val="110000"/>
              </a:lnSpc>
              <a:spcBef>
                <a:spcPts val="560"/>
              </a:spcBef>
              <a:spcAft>
                <a:spcPts val="0"/>
              </a:spcAft>
              <a:buClr>
                <a:schemeClr val="dk1"/>
              </a:buClr>
              <a:buSzPct val="100000"/>
              <a:buFont typeface="Calibri"/>
              <a:buAutoNum type="arabicPeriod"/>
            </a:pPr>
            <a:r>
              <a:rPr lang="en-US" sz="2800" b="0" i="0" u="none" strike="noStrike" cap="none" dirty="0" smtClean="0">
                <a:solidFill>
                  <a:schemeClr val="dk1"/>
                </a:solidFill>
                <a:latin typeface="Calibri"/>
                <a:ea typeface="Calibri"/>
                <a:cs typeface="Calibri"/>
                <a:sym typeface="Calibri"/>
              </a:rPr>
              <a:t>Reward Program</a:t>
            </a:r>
            <a:endParaRPr lang="en-US" sz="28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320" name="Shape 320"/>
          <p:cNvSpPr/>
          <p:nvPr/>
        </p:nvSpPr>
        <p:spPr>
          <a:xfrm rot="2454520">
            <a:off x="2908093" y="1454707"/>
            <a:ext cx="3335332" cy="3527143"/>
          </a:xfrm>
          <a:custGeom>
            <a:avLst/>
            <a:gdLst/>
            <a:ahLst/>
            <a:cxnLst/>
            <a:rect l="0" t="0" r="0" b="0"/>
            <a:pathLst>
              <a:path w="120000" h="120000" extrusionOk="0">
                <a:moveTo>
                  <a:pt x="19517" y="26312"/>
                </a:moveTo>
                <a:lnTo>
                  <a:pt x="19517" y="26312"/>
                </a:lnTo>
                <a:cubicBezTo>
                  <a:pt x="31979" y="11102"/>
                  <a:pt x="51802" y="4142"/>
                  <a:pt x="70945" y="8254"/>
                </a:cubicBezTo>
                <a:cubicBezTo>
                  <a:pt x="90088" y="12367"/>
                  <a:pt x="105371" y="26869"/>
                  <a:pt x="110595" y="45878"/>
                </a:cubicBezTo>
                <a:lnTo>
                  <a:pt x="117850" y="45749"/>
                </a:lnTo>
                <a:lnTo>
                  <a:pt x="104993" y="59199"/>
                </a:lnTo>
                <a:lnTo>
                  <a:pt x="87855" y="46283"/>
                </a:lnTo>
                <a:lnTo>
                  <a:pt x="95021" y="46155"/>
                </a:lnTo>
                <a:lnTo>
                  <a:pt x="95021" y="46155"/>
                </a:lnTo>
                <a:cubicBezTo>
                  <a:pt x="90223" y="33214"/>
                  <a:pt x="79095" y="23906"/>
                  <a:pt x="65839" y="21748"/>
                </a:cubicBezTo>
                <a:cubicBezTo>
                  <a:pt x="52583" y="19590"/>
                  <a:pt x="39221" y="24912"/>
                  <a:pt x="30800" y="35702"/>
                </a:cubicBezTo>
                <a:close/>
              </a:path>
            </a:pathLst>
          </a:cu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769391222"/>
              </p:ext>
            </p:extLst>
          </p:nvPr>
        </p:nvGraphicFramePr>
        <p:xfrm>
          <a:off x="0" y="3938393"/>
          <a:ext cx="11534077" cy="2422331"/>
        </p:xfrm>
        <a:graphic>
          <a:graphicData uri="http://schemas.openxmlformats.org/presentationml/2006/ole">
            <mc:AlternateContent xmlns:mc="http://schemas.openxmlformats.org/markup-compatibility/2006">
              <mc:Choice xmlns:v="urn:schemas-microsoft-com:vml" Requires="v">
                <p:oleObj spid="_x0000_s2082" name="Document" r:id="rId4" imgW="8648700" imgH="2070100" progId="Word.Document.12">
                  <p:embed/>
                </p:oleObj>
              </mc:Choice>
              <mc:Fallback>
                <p:oleObj name="Document" r:id="rId4" imgW="8648700" imgH="2070100" progId="Word.Document.12">
                  <p:embed/>
                  <p:pic>
                    <p:nvPicPr>
                      <p:cNvPr id="0" name=""/>
                      <p:cNvPicPr/>
                      <p:nvPr/>
                    </p:nvPicPr>
                    <p:blipFill>
                      <a:blip r:embed="rId5"/>
                      <a:stretch>
                        <a:fillRect/>
                      </a:stretch>
                    </p:blipFill>
                    <p:spPr>
                      <a:xfrm>
                        <a:off x="0" y="3938393"/>
                        <a:ext cx="11534077" cy="2422331"/>
                      </a:xfrm>
                      <a:prstGeom prst="rect">
                        <a:avLst/>
                      </a:prstGeom>
                    </p:spPr>
                  </p:pic>
                </p:oleObj>
              </mc:Fallback>
            </mc:AlternateContent>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99449"/>
            <a:ext cx="8229600" cy="11430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SAS Data</a:t>
            </a:r>
          </a:p>
        </p:txBody>
      </p:sp>
      <p:pic>
        <p:nvPicPr>
          <p:cNvPr id="329" name="Shape 329"/>
          <p:cNvPicPr preferRelativeResize="0">
            <a:picLocks noGrp="1"/>
          </p:cNvPicPr>
          <p:nvPr>
            <p:ph type="body" idx="1"/>
          </p:nvPr>
        </p:nvPicPr>
        <p:blipFill rotWithShape="1">
          <a:blip r:embed="rId3">
            <a:alphaModFix/>
          </a:blip>
          <a:srcRect l="-12763" r="-12763"/>
          <a:stretch/>
        </p:blipFill>
        <p:spPr>
          <a:xfrm rot="20017709">
            <a:off x="-250735" y="2753993"/>
            <a:ext cx="2864941" cy="1849358"/>
          </a:xfrm>
          <a:prstGeom prst="rect">
            <a:avLst/>
          </a:prstGeom>
          <a:noFill/>
          <a:ln>
            <a:noFill/>
          </a:ln>
        </p:spPr>
      </p:pic>
      <p:sp>
        <p:nvSpPr>
          <p:cNvPr id="326" name="Shape 326"/>
          <p:cNvSpPr txBox="1"/>
          <p:nvPr/>
        </p:nvSpPr>
        <p:spPr>
          <a:xfrm rot="19980867">
            <a:off x="545921" y="1712517"/>
            <a:ext cx="2519125" cy="52322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dirty="0">
                <a:solidFill>
                  <a:srgbClr val="0000FF"/>
                </a:solidFill>
                <a:latin typeface="Arial"/>
                <a:ea typeface="Arial"/>
                <a:cs typeface="Arial"/>
                <a:sym typeface="Arial"/>
              </a:rPr>
              <a:t>Total Score</a:t>
            </a:r>
          </a:p>
        </p:txBody>
      </p:sp>
      <p:sp>
        <p:nvSpPr>
          <p:cNvPr id="327" name="Shape 327"/>
          <p:cNvSpPr txBox="1"/>
          <p:nvPr/>
        </p:nvSpPr>
        <p:spPr>
          <a:xfrm>
            <a:off x="4292556" y="3216223"/>
            <a:ext cx="1020983" cy="5232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dirty="0">
                <a:solidFill>
                  <a:srgbClr val="0000FF"/>
                </a:solidFill>
                <a:latin typeface="Arial"/>
                <a:ea typeface="Arial"/>
                <a:cs typeface="Arial"/>
                <a:sym typeface="Arial"/>
              </a:rPr>
              <a:t>Items</a:t>
            </a:r>
          </a:p>
        </p:txBody>
      </p:sp>
      <p:sp>
        <p:nvSpPr>
          <p:cNvPr id="328" name="Shape 328"/>
          <p:cNvSpPr txBox="1"/>
          <p:nvPr/>
        </p:nvSpPr>
        <p:spPr>
          <a:xfrm rot="1145449">
            <a:off x="7061651" y="1704386"/>
            <a:ext cx="2271140" cy="5232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dirty="0">
                <a:solidFill>
                  <a:srgbClr val="0000FF"/>
                </a:solidFill>
                <a:latin typeface="Arial"/>
                <a:ea typeface="Arial"/>
                <a:cs typeface="Arial"/>
                <a:sym typeface="Arial"/>
              </a:rPr>
              <a:t>Subscale</a:t>
            </a:r>
          </a:p>
        </p:txBody>
      </p:sp>
      <p:pic>
        <p:nvPicPr>
          <p:cNvPr id="330" name="Shape 330"/>
          <p:cNvPicPr preferRelativeResize="0"/>
          <p:nvPr/>
        </p:nvPicPr>
        <p:blipFill rotWithShape="1">
          <a:blip r:embed="rId4">
            <a:alphaModFix/>
          </a:blip>
          <a:srcRect/>
          <a:stretch/>
        </p:blipFill>
        <p:spPr>
          <a:xfrm rot="19992075">
            <a:off x="2020272" y="1739075"/>
            <a:ext cx="2625265" cy="1772462"/>
          </a:xfrm>
          <a:prstGeom prst="rect">
            <a:avLst/>
          </a:prstGeom>
          <a:noFill/>
          <a:ln>
            <a:noFill/>
          </a:ln>
        </p:spPr>
      </p:pic>
      <p:pic>
        <p:nvPicPr>
          <p:cNvPr id="331" name="Shape 331"/>
          <p:cNvPicPr preferRelativeResize="0"/>
          <p:nvPr/>
        </p:nvPicPr>
        <p:blipFill rotWithShape="1">
          <a:blip r:embed="rId5">
            <a:alphaModFix/>
          </a:blip>
          <a:srcRect/>
          <a:stretch/>
        </p:blipFill>
        <p:spPr>
          <a:xfrm rot="1249578">
            <a:off x="5422451" y="2019214"/>
            <a:ext cx="3634880" cy="2347527"/>
          </a:xfrm>
          <a:prstGeom prst="rect">
            <a:avLst/>
          </a:prstGeom>
          <a:noFill/>
          <a:ln>
            <a:noFill/>
          </a:ln>
        </p:spPr>
      </p:pic>
      <p:pic>
        <p:nvPicPr>
          <p:cNvPr id="332" name="Shape 332"/>
          <p:cNvPicPr preferRelativeResize="0"/>
          <p:nvPr/>
        </p:nvPicPr>
        <p:blipFill rotWithShape="1">
          <a:blip r:embed="rId6">
            <a:alphaModFix/>
          </a:blip>
          <a:srcRect/>
          <a:stretch/>
        </p:blipFill>
        <p:spPr>
          <a:xfrm>
            <a:off x="2554700" y="3739442"/>
            <a:ext cx="4685191" cy="2990813"/>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Shape 337"/>
          <p:cNvPicPr preferRelativeResize="0"/>
          <p:nvPr/>
        </p:nvPicPr>
        <p:blipFill rotWithShape="1">
          <a:blip r:embed="rId3">
            <a:alphaModFix/>
          </a:blip>
          <a:srcRect/>
          <a:stretch/>
        </p:blipFill>
        <p:spPr>
          <a:xfrm>
            <a:off x="406400" y="1755561"/>
            <a:ext cx="4165600" cy="3968749"/>
          </a:xfrm>
          <a:prstGeom prst="rect">
            <a:avLst/>
          </a:prstGeom>
          <a:noFill/>
          <a:ln>
            <a:noFill/>
          </a:ln>
        </p:spPr>
      </p:pic>
      <p:pic>
        <p:nvPicPr>
          <p:cNvPr id="338" name="Shape 338"/>
          <p:cNvPicPr preferRelativeResize="0"/>
          <p:nvPr/>
        </p:nvPicPr>
        <p:blipFill rotWithShape="1">
          <a:blip r:embed="rId4">
            <a:alphaModFix/>
          </a:blip>
          <a:srcRect/>
          <a:stretch/>
        </p:blipFill>
        <p:spPr>
          <a:xfrm>
            <a:off x="4729162" y="1727339"/>
            <a:ext cx="4279900" cy="3968749"/>
          </a:xfrm>
          <a:prstGeom prst="rect">
            <a:avLst/>
          </a:prstGeom>
          <a:noFill/>
          <a:ln>
            <a:noFill/>
          </a:ln>
        </p:spPr>
      </p:pic>
      <p:pic>
        <p:nvPicPr>
          <p:cNvPr id="339" name="Shape 339"/>
          <p:cNvPicPr preferRelativeResize="0"/>
          <p:nvPr/>
        </p:nvPicPr>
        <p:blipFill rotWithShape="1">
          <a:blip r:embed="rId5">
            <a:alphaModFix/>
          </a:blip>
          <a:srcRect/>
          <a:stretch/>
        </p:blipFill>
        <p:spPr>
          <a:xfrm>
            <a:off x="2672467" y="5121625"/>
            <a:ext cx="1738311" cy="1685925"/>
          </a:xfrm>
          <a:prstGeom prst="rect">
            <a:avLst/>
          </a:prstGeom>
          <a:noFill/>
          <a:ln>
            <a:noFill/>
          </a:ln>
        </p:spPr>
      </p:pic>
      <p:pic>
        <p:nvPicPr>
          <p:cNvPr id="340" name="Shape 340"/>
          <p:cNvPicPr preferRelativeResize="0"/>
          <p:nvPr/>
        </p:nvPicPr>
        <p:blipFill rotWithShape="1">
          <a:blip r:embed="rId6">
            <a:alphaModFix/>
          </a:blip>
          <a:srcRect/>
          <a:stretch/>
        </p:blipFill>
        <p:spPr>
          <a:xfrm>
            <a:off x="4870450" y="5276846"/>
            <a:ext cx="1936749" cy="1466850"/>
          </a:xfrm>
          <a:prstGeom prst="rect">
            <a:avLst/>
          </a:prstGeom>
          <a:noFill/>
          <a:ln>
            <a:noFill/>
          </a:ln>
        </p:spPr>
      </p:pic>
      <p:sp>
        <p:nvSpPr>
          <p:cNvPr id="342" name="Shape 342"/>
          <p:cNvSpPr txBox="1"/>
          <p:nvPr/>
        </p:nvSpPr>
        <p:spPr>
          <a:xfrm rot="-1079145">
            <a:off x="-68292" y="1420955"/>
            <a:ext cx="2726599" cy="52322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dirty="0">
                <a:solidFill>
                  <a:srgbClr val="0000FF"/>
                </a:solidFill>
                <a:latin typeface="Arial"/>
                <a:ea typeface="Arial"/>
                <a:cs typeface="Arial"/>
                <a:sym typeface="Arial"/>
              </a:rPr>
              <a:t>Total Score</a:t>
            </a:r>
          </a:p>
        </p:txBody>
      </p:sp>
      <p:sp>
        <p:nvSpPr>
          <p:cNvPr id="2" name="Title 1"/>
          <p:cNvSpPr>
            <a:spLocks noGrp="1"/>
          </p:cNvSpPr>
          <p:nvPr>
            <p:ph type="title"/>
          </p:nvPr>
        </p:nvSpPr>
        <p:spPr>
          <a:xfrm>
            <a:off x="457198" y="162114"/>
            <a:ext cx="8229600" cy="1143000"/>
          </a:xfrm>
        </p:spPr>
        <p:txBody>
          <a:bodyPr/>
          <a:lstStyle/>
          <a:p>
            <a:r>
              <a:rPr lang="en-US" dirty="0" smtClean="0"/>
              <a:t>SAS Data</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 Data</a:t>
            </a:r>
            <a:endParaRPr lang="en-US" dirty="0"/>
          </a:p>
        </p:txBody>
      </p:sp>
      <p:sp>
        <p:nvSpPr>
          <p:cNvPr id="3" name="Text Placeholder 2"/>
          <p:cNvSpPr>
            <a:spLocks noGrp="1"/>
          </p:cNvSpPr>
          <p:nvPr>
            <p:ph type="body" idx="1"/>
          </p:nvPr>
        </p:nvSpPr>
        <p:spPr/>
        <p:txBody>
          <a:bodyPr/>
          <a:lstStyle/>
          <a:p>
            <a:endParaRPr lang="en-US"/>
          </a:p>
        </p:txBody>
      </p:sp>
      <p:pic>
        <p:nvPicPr>
          <p:cNvPr id="350" name="Shape 350"/>
          <p:cNvPicPr preferRelativeResize="0"/>
          <p:nvPr/>
        </p:nvPicPr>
        <p:blipFill rotWithShape="1">
          <a:blip r:embed="rId3">
            <a:alphaModFix/>
          </a:blip>
          <a:srcRect/>
          <a:stretch/>
        </p:blipFill>
        <p:spPr>
          <a:xfrm>
            <a:off x="0" y="1737310"/>
            <a:ext cx="9144000" cy="5120689"/>
          </a:xfrm>
          <a:prstGeom prst="rect">
            <a:avLst/>
          </a:prstGeom>
          <a:noFill/>
          <a:ln>
            <a:noFill/>
          </a:ln>
        </p:spPr>
      </p:pic>
      <p:sp>
        <p:nvSpPr>
          <p:cNvPr id="8" name="Shape 342"/>
          <p:cNvSpPr txBox="1"/>
          <p:nvPr/>
        </p:nvSpPr>
        <p:spPr>
          <a:xfrm>
            <a:off x="3157929" y="1654544"/>
            <a:ext cx="2726599" cy="52322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dirty="0" smtClean="0">
                <a:solidFill>
                  <a:srgbClr val="0000FF"/>
                </a:solidFill>
                <a:latin typeface="Arial"/>
                <a:ea typeface="Arial"/>
                <a:cs typeface="Arial"/>
                <a:sym typeface="Arial"/>
              </a:rPr>
              <a:t>Item</a:t>
            </a:r>
            <a:endParaRPr lang="en-US" sz="2800" b="1" dirty="0">
              <a:solidFill>
                <a:srgbClr val="0000FF"/>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Shape 356"/>
          <p:cNvPicPr preferRelativeResize="0"/>
          <p:nvPr/>
        </p:nvPicPr>
        <p:blipFill rotWithShape="1">
          <a:blip r:embed="rId3">
            <a:alphaModFix/>
          </a:blip>
          <a:srcRect/>
          <a:stretch/>
        </p:blipFill>
        <p:spPr>
          <a:xfrm>
            <a:off x="14598" y="1603375"/>
            <a:ext cx="9144000" cy="5368924"/>
          </a:xfrm>
          <a:prstGeom prst="rect">
            <a:avLst/>
          </a:prstGeom>
          <a:noFill/>
          <a:ln>
            <a:noFill/>
          </a:ln>
        </p:spPr>
      </p:pic>
      <p:sp>
        <p:nvSpPr>
          <p:cNvPr id="358" name="Shape 358"/>
          <p:cNvSpPr/>
          <p:nvPr/>
        </p:nvSpPr>
        <p:spPr>
          <a:xfrm rot="3665187">
            <a:off x="1547978" y="2816878"/>
            <a:ext cx="958849" cy="387349"/>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59" name="Shape 359"/>
          <p:cNvSpPr txBox="1"/>
          <p:nvPr/>
        </p:nvSpPr>
        <p:spPr>
          <a:xfrm rot="20425421">
            <a:off x="542989" y="2132927"/>
            <a:ext cx="1878151" cy="369332"/>
          </a:xfrm>
          <a:prstGeom prst="rect">
            <a:avLst/>
          </a:prstGeom>
          <a:solidFill>
            <a:srgbClr val="FFFF00"/>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dirty="0">
                <a:solidFill>
                  <a:srgbClr val="000000"/>
                </a:solidFill>
                <a:latin typeface="Arial"/>
                <a:ea typeface="Arial"/>
                <a:cs typeface="Arial"/>
                <a:sym typeface="Arial"/>
              </a:rPr>
              <a:t>Strengths HERE</a:t>
            </a:r>
          </a:p>
        </p:txBody>
      </p:sp>
      <p:sp>
        <p:nvSpPr>
          <p:cNvPr id="360" name="Shape 360"/>
          <p:cNvSpPr txBox="1"/>
          <p:nvPr/>
        </p:nvSpPr>
        <p:spPr>
          <a:xfrm>
            <a:off x="6161920" y="3062192"/>
            <a:ext cx="2606674" cy="923329"/>
          </a:xfrm>
          <a:prstGeom prst="rect">
            <a:avLst/>
          </a:prstGeom>
          <a:solidFill>
            <a:srgbClr val="FFFF00"/>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dirty="0">
                <a:solidFill>
                  <a:srgbClr val="000000"/>
                </a:solidFill>
                <a:latin typeface="Arial"/>
                <a:ea typeface="Arial"/>
                <a:cs typeface="Arial"/>
                <a:sym typeface="Arial"/>
              </a:rPr>
              <a:t>Areas in Need of </a:t>
            </a:r>
          </a:p>
          <a:p>
            <a:pPr marL="0" marR="0" lvl="0" indent="0" algn="l" rtl="0">
              <a:spcBef>
                <a:spcPts val="0"/>
              </a:spcBef>
              <a:spcAft>
                <a:spcPts val="0"/>
              </a:spcAft>
              <a:buSzPct val="25000"/>
              <a:buNone/>
            </a:pPr>
            <a:r>
              <a:rPr lang="en-US" sz="1800" dirty="0" smtClean="0">
                <a:solidFill>
                  <a:srgbClr val="000000"/>
                </a:solidFill>
                <a:latin typeface="Arial"/>
                <a:ea typeface="Arial"/>
                <a:cs typeface="Arial"/>
                <a:sym typeface="Arial"/>
              </a:rPr>
              <a:t>Development HERE</a:t>
            </a:r>
            <a:endParaRPr lang="en-US" sz="1800" dirty="0">
              <a:solidFill>
                <a:srgbClr val="000000"/>
              </a:solidFill>
              <a:latin typeface="Arial"/>
              <a:ea typeface="Arial"/>
              <a:cs typeface="Arial"/>
              <a:sym typeface="Arial"/>
            </a:endParaRPr>
          </a:p>
        </p:txBody>
      </p:sp>
      <p:sp>
        <p:nvSpPr>
          <p:cNvPr id="361" name="Shape 361"/>
          <p:cNvSpPr/>
          <p:nvPr/>
        </p:nvSpPr>
        <p:spPr>
          <a:xfrm rot="9207899">
            <a:off x="3658224" y="4073571"/>
            <a:ext cx="2551935" cy="385762"/>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62" name="Shape 362"/>
          <p:cNvSpPr txBox="1"/>
          <p:nvPr/>
        </p:nvSpPr>
        <p:spPr>
          <a:xfrm>
            <a:off x="3706463" y="5201671"/>
            <a:ext cx="2288394" cy="369332"/>
          </a:xfrm>
          <a:prstGeom prst="rect">
            <a:avLst/>
          </a:prstGeom>
          <a:solidFill>
            <a:srgbClr val="FFFF00"/>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dirty="0">
                <a:solidFill>
                  <a:srgbClr val="000000"/>
                </a:solidFill>
                <a:latin typeface="Arial"/>
                <a:ea typeface="Arial"/>
                <a:cs typeface="Arial"/>
                <a:sym typeface="Arial"/>
              </a:rPr>
              <a:t>Actions Items HERE</a:t>
            </a:r>
          </a:p>
        </p:txBody>
      </p:sp>
      <p:sp>
        <p:nvSpPr>
          <p:cNvPr id="363" name="Shape 363"/>
          <p:cNvSpPr/>
          <p:nvPr/>
        </p:nvSpPr>
        <p:spPr>
          <a:xfrm rot="8898518">
            <a:off x="3736722" y="5777885"/>
            <a:ext cx="958849" cy="387349"/>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 name="Title 1"/>
          <p:cNvSpPr>
            <a:spLocks noGrp="1"/>
          </p:cNvSpPr>
          <p:nvPr>
            <p:ph type="title"/>
          </p:nvPr>
        </p:nvSpPr>
        <p:spPr>
          <a:xfrm>
            <a:off x="403320" y="145768"/>
            <a:ext cx="8229600" cy="1143000"/>
          </a:xfrm>
        </p:spPr>
        <p:txBody>
          <a:bodyPr/>
          <a:lstStyle/>
          <a:p>
            <a:r>
              <a:rPr lang="en-US" dirty="0" smtClean="0"/>
              <a:t>SAS Summary Tool</a:t>
            </a:r>
            <a:endParaRPr lang="en-US" dirty="0"/>
          </a:p>
        </p:txBody>
      </p:sp>
      <p:sp>
        <p:nvSpPr>
          <p:cNvPr id="13" name="Shape 296"/>
          <p:cNvSpPr/>
          <p:nvPr/>
        </p:nvSpPr>
        <p:spPr>
          <a:xfrm>
            <a:off x="2626655" y="2864630"/>
            <a:ext cx="657600" cy="308985"/>
          </a:xfrm>
          <a:prstGeom prst="donut">
            <a:avLst>
              <a:gd name="adj" fmla="val 4979"/>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4" name="TextBox 3"/>
          <p:cNvSpPr txBox="1"/>
          <p:nvPr/>
        </p:nvSpPr>
        <p:spPr>
          <a:xfrm>
            <a:off x="2309719" y="4171766"/>
            <a:ext cx="1630998" cy="523220"/>
          </a:xfrm>
          <a:prstGeom prst="rect">
            <a:avLst/>
          </a:prstGeom>
          <a:noFill/>
        </p:spPr>
        <p:txBody>
          <a:bodyPr wrap="square" rtlCol="0">
            <a:spAutoFit/>
          </a:bodyPr>
          <a:lstStyle/>
          <a:p>
            <a:r>
              <a:rPr lang="en-US" dirty="0" smtClean="0"/>
              <a:t>Clearly Defined Behaviors</a:t>
            </a:r>
            <a:endParaRPr lang="en-US" dirty="0"/>
          </a:p>
        </p:txBody>
      </p:sp>
      <p:sp>
        <p:nvSpPr>
          <p:cNvPr id="5" name="TextBox 4"/>
          <p:cNvSpPr txBox="1"/>
          <p:nvPr/>
        </p:nvSpPr>
        <p:spPr>
          <a:xfrm>
            <a:off x="2292933" y="4615569"/>
            <a:ext cx="1273182" cy="738664"/>
          </a:xfrm>
          <a:prstGeom prst="rect">
            <a:avLst/>
          </a:prstGeom>
          <a:noFill/>
        </p:spPr>
        <p:txBody>
          <a:bodyPr wrap="square" rtlCol="0">
            <a:spAutoFit/>
          </a:bodyPr>
          <a:lstStyle/>
          <a:p>
            <a:r>
              <a:rPr lang="en-US" dirty="0" smtClean="0"/>
              <a:t>Classroom Managed vs. Admin.</a:t>
            </a:r>
            <a:endParaRPr lang="en-US" dirty="0"/>
          </a:p>
        </p:txBody>
      </p:sp>
      <p:sp>
        <p:nvSpPr>
          <p:cNvPr id="6" name="TextBox 5"/>
          <p:cNvSpPr txBox="1"/>
          <p:nvPr/>
        </p:nvSpPr>
        <p:spPr>
          <a:xfrm>
            <a:off x="2316628" y="3157684"/>
            <a:ext cx="1565012" cy="523220"/>
          </a:xfrm>
          <a:prstGeom prst="rect">
            <a:avLst/>
          </a:prstGeom>
          <a:noFill/>
        </p:spPr>
        <p:txBody>
          <a:bodyPr wrap="square" rtlCol="0">
            <a:spAutoFit/>
          </a:bodyPr>
          <a:lstStyle/>
          <a:p>
            <a:r>
              <a:rPr lang="en-US" dirty="0" smtClean="0"/>
              <a:t>Expectations in Place</a:t>
            </a:r>
            <a:endParaRPr lang="en-US" dirty="0"/>
          </a:p>
        </p:txBody>
      </p:sp>
      <p:sp>
        <p:nvSpPr>
          <p:cNvPr id="7" name="TextBox 6"/>
          <p:cNvSpPr txBox="1"/>
          <p:nvPr/>
        </p:nvSpPr>
        <p:spPr>
          <a:xfrm>
            <a:off x="2309034" y="3619348"/>
            <a:ext cx="1794300" cy="523220"/>
          </a:xfrm>
          <a:prstGeom prst="rect">
            <a:avLst/>
          </a:prstGeom>
          <a:noFill/>
        </p:spPr>
        <p:txBody>
          <a:bodyPr wrap="square" rtlCol="0">
            <a:spAutoFit/>
          </a:bodyPr>
          <a:lstStyle/>
          <a:p>
            <a:r>
              <a:rPr lang="en-US" dirty="0" smtClean="0"/>
              <a:t>Expectations are taught</a:t>
            </a:r>
            <a:endParaRPr lang="en-US" dirty="0"/>
          </a:p>
        </p:txBody>
      </p:sp>
      <p:sp>
        <p:nvSpPr>
          <p:cNvPr id="19" name="Shape 296"/>
          <p:cNvSpPr/>
          <p:nvPr/>
        </p:nvSpPr>
        <p:spPr>
          <a:xfrm>
            <a:off x="1921842" y="5554901"/>
            <a:ext cx="1901406" cy="416196"/>
          </a:xfrm>
          <a:prstGeom prst="donut">
            <a:avLst>
              <a:gd name="adj" fmla="val 4979"/>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1"/>
                </a:solidFill>
                <a:latin typeface="Calibri"/>
                <a:ea typeface="Calibri"/>
                <a:cs typeface="Calibri"/>
                <a:sym typeface="Calibri"/>
              </a:rPr>
              <a:t>Who’s Here and Introductions</a:t>
            </a:r>
            <a:r>
              <a:rPr lang="en-US" sz="4400" b="0" i="0" u="none" strike="noStrike" cap="none" dirty="0" smtClean="0">
                <a:solidFill>
                  <a:schemeClr val="dk1"/>
                </a:solidFill>
                <a:latin typeface="Calibri"/>
                <a:ea typeface="Calibri"/>
                <a:cs typeface="Calibri"/>
                <a:sym typeface="Calibri"/>
              </a:rPr>
              <a:t>!</a:t>
            </a:r>
            <a:endParaRPr lang="en-US" sz="4400" b="0" i="0" u="none" strike="noStrike" cap="none" dirty="0">
              <a:solidFill>
                <a:srgbClr val="FF0000"/>
              </a:solidFill>
              <a:latin typeface="Calibri"/>
              <a:ea typeface="Calibri"/>
              <a:cs typeface="Calibri"/>
              <a:sym typeface="Calibri"/>
            </a:endParaRPr>
          </a:p>
        </p:txBody>
      </p:sp>
      <p:sp>
        <p:nvSpPr>
          <p:cNvPr id="2" name="Text Placeholder 1"/>
          <p:cNvSpPr>
            <a:spLocks noGrp="1"/>
          </p:cNvSpPr>
          <p:nvPr>
            <p:ph type="body" idx="1"/>
          </p:nvPr>
        </p:nvSpPr>
        <p:spPr/>
        <p:txBody>
          <a:bodyPr/>
          <a:lstStyle/>
          <a:p>
            <a:pPr marL="203200" indent="0">
              <a:buNone/>
            </a:pPr>
            <a:endParaRPr lang="en-US" dirty="0"/>
          </a:p>
        </p:txBody>
      </p:sp>
      <p:sp>
        <p:nvSpPr>
          <p:cNvPr id="217" name="Shape 217"/>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2</a:t>
            </a:fld>
            <a:endParaRPr lang="en-US" sz="1200" b="0" i="0" u="none" strike="noStrike" cap="none">
              <a:solidFill>
                <a:srgbClr val="898989"/>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457199" y="1600200"/>
            <a:ext cx="8229599" cy="4525962"/>
          </a:xfrm>
          <a:prstGeom prst="rect">
            <a:avLst/>
          </a:prstGeom>
        </p:spPr>
      </p:pic>
      <p:sp>
        <p:nvSpPr>
          <p:cNvPr id="4" name="TextBox 3"/>
          <p:cNvSpPr txBox="1"/>
          <p:nvPr/>
        </p:nvSpPr>
        <p:spPr>
          <a:xfrm>
            <a:off x="2893926" y="2282650"/>
            <a:ext cx="450165" cy="353494"/>
          </a:xfrm>
          <a:prstGeom prst="rect">
            <a:avLst/>
          </a:prstGeom>
          <a:noFill/>
        </p:spPr>
        <p:txBody>
          <a:bodyPr wrap="square" rtlCol="0">
            <a:spAutoFit/>
          </a:bodyPr>
          <a:lstStyle/>
          <a:p>
            <a:r>
              <a:rPr lang="en-US" b="1" dirty="0" smtClean="0"/>
              <a:t>17</a:t>
            </a:r>
            <a:endParaRPr lang="en-US" b="1" dirty="0"/>
          </a:p>
        </p:txBody>
      </p:sp>
      <p:sp>
        <p:nvSpPr>
          <p:cNvPr id="5" name="TextBox 4"/>
          <p:cNvSpPr txBox="1"/>
          <p:nvPr/>
        </p:nvSpPr>
        <p:spPr>
          <a:xfrm>
            <a:off x="6173707" y="3472203"/>
            <a:ext cx="605983" cy="369332"/>
          </a:xfrm>
          <a:prstGeom prst="rect">
            <a:avLst/>
          </a:prstGeom>
          <a:noFill/>
        </p:spPr>
        <p:txBody>
          <a:bodyPr wrap="square" rtlCol="0">
            <a:spAutoFit/>
          </a:bodyPr>
          <a:lstStyle/>
          <a:p>
            <a:r>
              <a:rPr lang="en-US" b="1" dirty="0" smtClean="0"/>
              <a:t>64</a:t>
            </a:r>
            <a:endParaRPr lang="en-US" b="1" dirty="0"/>
          </a:p>
        </p:txBody>
      </p:sp>
      <p:sp>
        <p:nvSpPr>
          <p:cNvPr id="6" name="TextBox 5"/>
          <p:cNvSpPr txBox="1"/>
          <p:nvPr/>
        </p:nvSpPr>
        <p:spPr>
          <a:xfrm>
            <a:off x="2025325" y="4468853"/>
            <a:ext cx="868601" cy="369332"/>
          </a:xfrm>
          <a:prstGeom prst="rect">
            <a:avLst/>
          </a:prstGeom>
          <a:noFill/>
        </p:spPr>
        <p:txBody>
          <a:bodyPr wrap="square" rtlCol="0">
            <a:spAutoFit/>
          </a:bodyPr>
          <a:lstStyle/>
          <a:p>
            <a:r>
              <a:rPr lang="en-US" b="1" dirty="0" smtClean="0"/>
              <a:t>3</a:t>
            </a:r>
            <a:endParaRPr lang="en-US" b="1" dirty="0"/>
          </a:p>
        </p:txBody>
      </p:sp>
    </p:spTree>
    <p:extLst>
      <p:ext uri="{BB962C8B-B14F-4D97-AF65-F5344CB8AC3E}">
        <p14:creationId xmlns:p14="http://schemas.microsoft.com/office/powerpoint/2010/main" val="2156729575"/>
      </p:ext>
    </p:extLst>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1"/>
                </a:solidFill>
                <a:latin typeface="Arial"/>
                <a:ea typeface="Arial"/>
                <a:cs typeface="Arial"/>
                <a:sym typeface="Arial"/>
              </a:rPr>
              <a:t>Areas in Need of </a:t>
            </a:r>
            <a:r>
              <a:rPr lang="en-US" sz="4400" b="0" i="0" u="none" strike="noStrike" cap="none" dirty="0" smtClean="0">
                <a:solidFill>
                  <a:schemeClr val="dk1"/>
                </a:solidFill>
                <a:latin typeface="Arial"/>
                <a:ea typeface="Arial"/>
                <a:cs typeface="Arial"/>
                <a:sym typeface="Arial"/>
              </a:rPr>
              <a:t>Development</a:t>
            </a:r>
            <a:endParaRPr lang="en-US" sz="4400" b="0" i="0" u="none" strike="noStrike" cap="none" dirty="0">
              <a:solidFill>
                <a:schemeClr val="dk1"/>
              </a:solidFill>
              <a:latin typeface="Arial"/>
              <a:ea typeface="Arial"/>
              <a:cs typeface="Arial"/>
              <a:sym typeface="Arial"/>
            </a:endParaRPr>
          </a:p>
        </p:txBody>
      </p:sp>
      <p:pic>
        <p:nvPicPr>
          <p:cNvPr id="371" name="Shape 371"/>
          <p:cNvPicPr preferRelativeResize="0"/>
          <p:nvPr/>
        </p:nvPicPr>
        <p:blipFill rotWithShape="1">
          <a:blip r:embed="rId3">
            <a:alphaModFix/>
          </a:blip>
          <a:srcRect/>
          <a:stretch/>
        </p:blipFill>
        <p:spPr>
          <a:xfrm>
            <a:off x="0" y="2292083"/>
            <a:ext cx="9144000" cy="4680217"/>
          </a:xfrm>
          <a:prstGeom prst="rect">
            <a:avLst/>
          </a:prstGeom>
          <a:noFill/>
          <a:ln>
            <a:noFill/>
          </a:ln>
        </p:spPr>
      </p:pic>
      <p:sp>
        <p:nvSpPr>
          <p:cNvPr id="372" name="Shape 372"/>
          <p:cNvSpPr/>
          <p:nvPr/>
        </p:nvSpPr>
        <p:spPr>
          <a:xfrm rot="6341111">
            <a:off x="1678397" y="532611"/>
            <a:ext cx="4881435" cy="5733871"/>
          </a:xfrm>
          <a:custGeom>
            <a:avLst/>
            <a:gdLst/>
            <a:ahLst/>
            <a:cxnLst/>
            <a:rect l="0" t="0" r="0" b="0"/>
            <a:pathLst>
              <a:path w="120000" h="120000" extrusionOk="0">
                <a:moveTo>
                  <a:pt x="20548" y="25351"/>
                </a:moveTo>
                <a:lnTo>
                  <a:pt x="20548" y="25351"/>
                </a:lnTo>
                <a:cubicBezTo>
                  <a:pt x="33177" y="10963"/>
                  <a:pt x="52633" y="4591"/>
                  <a:pt x="71324" y="8721"/>
                </a:cubicBezTo>
                <a:cubicBezTo>
                  <a:pt x="90014" y="12851"/>
                  <a:pt x="104976" y="26828"/>
                  <a:pt x="110371" y="45198"/>
                </a:cubicBezTo>
                <a:lnTo>
                  <a:pt x="117547" y="45063"/>
                </a:lnTo>
                <a:lnTo>
                  <a:pt x="104992" y="59154"/>
                </a:lnTo>
                <a:lnTo>
                  <a:pt x="87553" y="45627"/>
                </a:lnTo>
                <a:lnTo>
                  <a:pt x="94588" y="45495"/>
                </a:lnTo>
                <a:lnTo>
                  <a:pt x="94588" y="45495"/>
                </a:lnTo>
                <a:cubicBezTo>
                  <a:pt x="89592" y="33552"/>
                  <a:pt x="78801" y="25030"/>
                  <a:pt x="66037" y="22945"/>
                </a:cubicBezTo>
                <a:cubicBezTo>
                  <a:pt x="53273" y="20860"/>
                  <a:pt x="40337" y="25507"/>
                  <a:pt x="31809" y="35241"/>
                </a:cubicBezTo>
                <a:close/>
              </a:path>
            </a:pathLst>
          </a:cu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Text Placeholder 1"/>
          <p:cNvSpPr>
            <a:spLocks noGrp="1"/>
          </p:cNvSpPr>
          <p:nvPr>
            <p:ph type="body" idx="1"/>
          </p:nvPr>
        </p:nvSpPr>
        <p:spPr>
          <a:xfrm>
            <a:off x="457200" y="1299333"/>
            <a:ext cx="8229600" cy="4899826"/>
          </a:xfrm>
        </p:spPr>
        <p:txBody>
          <a:bodyPr/>
          <a:lstStyle/>
          <a:p>
            <a:r>
              <a:rPr lang="en-US" dirty="0" smtClean="0"/>
              <a:t>Clearly Defined Behaviors</a:t>
            </a:r>
          </a:p>
          <a:p>
            <a:r>
              <a:rPr lang="en-US" dirty="0" smtClean="0"/>
              <a:t>Classroom Managed vs. Admin.</a:t>
            </a:r>
            <a:endParaRPr lang="en-US" dirty="0"/>
          </a:p>
        </p:txBody>
      </p:sp>
      <p:sp>
        <p:nvSpPr>
          <p:cNvPr id="7" name="TextBox 6"/>
          <p:cNvSpPr txBox="1"/>
          <p:nvPr/>
        </p:nvSpPr>
        <p:spPr>
          <a:xfrm>
            <a:off x="2309719" y="4463746"/>
            <a:ext cx="1630998" cy="523220"/>
          </a:xfrm>
          <a:prstGeom prst="rect">
            <a:avLst/>
          </a:prstGeom>
          <a:noFill/>
        </p:spPr>
        <p:txBody>
          <a:bodyPr wrap="square" rtlCol="0">
            <a:spAutoFit/>
          </a:bodyPr>
          <a:lstStyle/>
          <a:p>
            <a:r>
              <a:rPr lang="en-US" dirty="0" smtClean="0"/>
              <a:t>Clearly Defined Behaviors</a:t>
            </a:r>
            <a:endParaRPr lang="en-US" dirty="0"/>
          </a:p>
        </p:txBody>
      </p:sp>
      <p:sp>
        <p:nvSpPr>
          <p:cNvPr id="8" name="TextBox 7"/>
          <p:cNvSpPr txBox="1"/>
          <p:nvPr/>
        </p:nvSpPr>
        <p:spPr>
          <a:xfrm>
            <a:off x="2292933" y="4907549"/>
            <a:ext cx="1273182" cy="738664"/>
          </a:xfrm>
          <a:prstGeom prst="rect">
            <a:avLst/>
          </a:prstGeom>
          <a:noFill/>
        </p:spPr>
        <p:txBody>
          <a:bodyPr wrap="square" rtlCol="0">
            <a:spAutoFit/>
          </a:bodyPr>
          <a:lstStyle/>
          <a:p>
            <a:r>
              <a:rPr lang="en-US" dirty="0" smtClean="0"/>
              <a:t>Classroom Managed vs. Admin.</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p:nvPr/>
        </p:nvSpPr>
        <p:spPr>
          <a:xfrm>
            <a:off x="0" y="-71438"/>
            <a:ext cx="9144000"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4400">
                <a:solidFill>
                  <a:schemeClr val="dk1"/>
                </a:solidFill>
                <a:latin typeface="Arial"/>
                <a:ea typeface="Arial"/>
                <a:cs typeface="Arial"/>
                <a:sym typeface="Arial"/>
              </a:rPr>
              <a:t>SAS Data</a:t>
            </a:r>
          </a:p>
        </p:txBody>
      </p:sp>
      <p:pic>
        <p:nvPicPr>
          <p:cNvPr id="378" name="Shape 378"/>
          <p:cNvPicPr preferRelativeResize="0"/>
          <p:nvPr/>
        </p:nvPicPr>
        <p:blipFill rotWithShape="1">
          <a:blip r:embed="rId3">
            <a:alphaModFix/>
          </a:blip>
          <a:srcRect/>
          <a:stretch/>
        </p:blipFill>
        <p:spPr>
          <a:xfrm>
            <a:off x="905092" y="1687763"/>
            <a:ext cx="7446044" cy="4808905"/>
          </a:xfrm>
          <a:prstGeom prst="rect">
            <a:avLst/>
          </a:prstGeom>
          <a:noFill/>
          <a:ln>
            <a:noFill/>
          </a:ln>
        </p:spPr>
      </p:pic>
      <p:sp>
        <p:nvSpPr>
          <p:cNvPr id="379" name="Shape 379"/>
          <p:cNvSpPr txBox="1"/>
          <p:nvPr/>
        </p:nvSpPr>
        <p:spPr>
          <a:xfrm rot="-946115">
            <a:off x="-18823" y="1728557"/>
            <a:ext cx="3863532" cy="52322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dirty="0">
                <a:solidFill>
                  <a:srgbClr val="0000FF"/>
                </a:solidFill>
                <a:latin typeface="Arial"/>
                <a:ea typeface="Arial"/>
                <a:cs typeface="Arial"/>
                <a:sym typeface="Arial"/>
              </a:rPr>
              <a:t>Subscale – Multi-year</a:t>
            </a:r>
          </a:p>
        </p:txBody>
      </p:sp>
      <p:sp>
        <p:nvSpPr>
          <p:cNvPr id="2" name="Title 1"/>
          <p:cNvSpPr>
            <a:spLocks noGrp="1"/>
          </p:cNvSpPr>
          <p:nvPr>
            <p:ph type="title"/>
          </p:nvPr>
        </p:nvSpPr>
        <p:spPr/>
        <p:txBody>
          <a:bodyPr/>
          <a:lstStyle/>
          <a:p>
            <a:r>
              <a:rPr lang="en-US" dirty="0" smtClean="0"/>
              <a:t>SAS Data Over Time</a:t>
            </a:r>
            <a:endParaRPr lang="en-US" dirty="0"/>
          </a:p>
        </p:txBody>
      </p:sp>
      <p:cxnSp>
        <p:nvCxnSpPr>
          <p:cNvPr id="7" name="Straight Arrow Connector 6"/>
          <p:cNvCxnSpPr/>
          <p:nvPr/>
        </p:nvCxnSpPr>
        <p:spPr>
          <a:xfrm flipV="1">
            <a:off x="2715281" y="2949049"/>
            <a:ext cx="4598459" cy="1299335"/>
          </a:xfrm>
          <a:prstGeom prst="straightConnector1">
            <a:avLst/>
          </a:prstGeom>
          <a:ln w="41275">
            <a:solidFill>
              <a:schemeClr val="tx1"/>
            </a:solidFill>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Sharing data with your staff!</a:t>
            </a:r>
            <a:endParaRPr lang="en-US" dirty="0"/>
          </a:p>
        </p:txBody>
      </p:sp>
      <p:sp>
        <p:nvSpPr>
          <p:cNvPr id="384" name="Shape 384"/>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0" marR="0" lvl="0" indent="0" algn="ctr" rtl="0">
              <a:spcBef>
                <a:spcPts val="64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EXAMPLE:</a:t>
            </a:r>
            <a:br>
              <a:rPr lang="en-US" sz="3200" b="0" i="0" u="none" strike="noStrike" cap="none">
                <a:solidFill>
                  <a:schemeClr val="dk1"/>
                </a:solidFill>
                <a:latin typeface="Calibri"/>
                <a:ea typeface="Calibri"/>
                <a:cs typeface="Calibri"/>
                <a:sym typeface="Calibri"/>
              </a:rPr>
            </a:br>
            <a:r>
              <a:rPr lang="en-US" sz="3200" b="0" i="0" u="none" strike="noStrike" cap="none">
                <a:solidFill>
                  <a:schemeClr val="dk1"/>
                </a:solidFill>
                <a:latin typeface="Calibri"/>
                <a:ea typeface="Calibri"/>
                <a:cs typeface="Calibri"/>
                <a:sym typeface="Calibri"/>
              </a:rPr>
              <a:t> SAS &amp; BoQ Presentation to Staff </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PBIS Data Update!</a:t>
            </a:r>
          </a:p>
        </p:txBody>
      </p:sp>
      <p:sp>
        <p:nvSpPr>
          <p:cNvPr id="391" name="Shape 391"/>
          <p:cNvSpPr txBox="1">
            <a:spLocks noGrp="1"/>
          </p:cNvSpPr>
          <p:nvPr>
            <p:ph type="body" idx="1"/>
          </p:nvPr>
        </p:nvSpPr>
        <p:spPr>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endParaRPr sz="4000" b="0" i="0" u="none" strike="noStrike" cap="none" dirty="0">
              <a:solidFill>
                <a:schemeClr val="dk1"/>
              </a:solidFill>
              <a:latin typeface="Calibri"/>
              <a:ea typeface="Calibri"/>
              <a:cs typeface="Calibri"/>
              <a:sym typeface="Calibri"/>
            </a:endParaRPr>
          </a:p>
          <a:p>
            <a:pPr marL="0" marR="0" lvl="0" indent="0" algn="ctr" rtl="0">
              <a:spcBef>
                <a:spcPts val="960"/>
              </a:spcBef>
              <a:spcAft>
                <a:spcPts val="0"/>
              </a:spcAft>
              <a:buClr>
                <a:schemeClr val="dk1"/>
              </a:buClr>
              <a:buSzPct val="25000"/>
              <a:buFont typeface="Arial"/>
              <a:buNone/>
            </a:pPr>
            <a:r>
              <a:rPr lang="en-US" sz="4800" b="0" i="0" u="none" strike="noStrike" cap="none" dirty="0">
                <a:solidFill>
                  <a:schemeClr val="dk1"/>
                </a:solidFill>
                <a:latin typeface="Calibri"/>
                <a:ea typeface="Calibri"/>
                <a:cs typeface="Calibri"/>
                <a:sym typeface="Calibri"/>
              </a:rPr>
              <a:t>THANK YOU ALL!</a:t>
            </a:r>
          </a:p>
          <a:p>
            <a:pPr marL="0" marR="0" lvl="0" indent="0" algn="ctr" rtl="0">
              <a:spcBef>
                <a:spcPts val="640"/>
              </a:spcBef>
              <a:spcAft>
                <a:spcPts val="0"/>
              </a:spcAft>
              <a:buClr>
                <a:schemeClr val="dk1"/>
              </a:buClr>
              <a:buSzPct val="25000"/>
              <a:buFont typeface="Arial"/>
              <a:buNone/>
            </a:pPr>
            <a:endParaRPr sz="3200" b="0" i="0" u="sng" strike="noStrike" cap="none" dirty="0">
              <a:solidFill>
                <a:schemeClr val="dk1"/>
              </a:solidFill>
              <a:latin typeface="Calibri"/>
              <a:ea typeface="Calibri"/>
              <a:cs typeface="Calibri"/>
              <a:sym typeface="Calibri"/>
            </a:endParaRPr>
          </a:p>
          <a:p>
            <a:pPr marL="0" marR="0" lvl="0" indent="0" algn="ctr" rtl="0">
              <a:spcBef>
                <a:spcPts val="640"/>
              </a:spcBef>
              <a:spcAft>
                <a:spcPts val="0"/>
              </a:spcAft>
              <a:buClr>
                <a:schemeClr val="dk1"/>
              </a:buClr>
              <a:buSzPct val="25000"/>
              <a:buFont typeface="Arial"/>
              <a:buNone/>
            </a:pPr>
            <a:r>
              <a:rPr lang="en-US" sz="3200" b="0" i="0" u="sng" strike="noStrike" cap="none" dirty="0">
                <a:solidFill>
                  <a:schemeClr val="dk1"/>
                </a:solidFill>
                <a:latin typeface="Calibri"/>
                <a:ea typeface="Calibri"/>
                <a:cs typeface="Calibri"/>
                <a:sym typeface="Calibri"/>
              </a:rPr>
              <a:t>85</a:t>
            </a:r>
            <a:r>
              <a:rPr lang="en-US" sz="3200" b="0" i="0" u="sng" strike="noStrike" cap="none" dirty="0" smtClean="0">
                <a:solidFill>
                  <a:schemeClr val="dk1"/>
                </a:solidFill>
                <a:latin typeface="Calibri"/>
                <a:ea typeface="Calibri"/>
                <a:cs typeface="Calibri"/>
                <a:sym typeface="Calibri"/>
              </a:rPr>
              <a:t>% (48) </a:t>
            </a:r>
            <a:r>
              <a:rPr lang="en-US" sz="3200" b="0" i="0" u="sng" strike="noStrike" cap="none" dirty="0">
                <a:solidFill>
                  <a:schemeClr val="dk1"/>
                </a:solidFill>
                <a:latin typeface="Calibri"/>
                <a:ea typeface="Calibri"/>
                <a:cs typeface="Calibri"/>
                <a:sym typeface="Calibri"/>
              </a:rPr>
              <a:t>of Staff Members </a:t>
            </a:r>
            <a:r>
              <a:rPr lang="en-US" sz="3200" b="0" i="0" u="sng" strike="noStrike" cap="none" dirty="0" smtClean="0">
                <a:solidFill>
                  <a:schemeClr val="dk1"/>
                </a:solidFill>
                <a:latin typeface="Calibri"/>
                <a:ea typeface="Calibri"/>
                <a:cs typeface="Calibri"/>
                <a:sym typeface="Calibri"/>
              </a:rPr>
              <a:t>Completed </a:t>
            </a:r>
            <a:endParaRPr lang="en-US" sz="3200" b="0" i="0" u="sng" strike="noStrike" cap="none" dirty="0">
              <a:solidFill>
                <a:schemeClr val="dk1"/>
              </a:solidFill>
              <a:latin typeface="Calibri"/>
              <a:ea typeface="Calibri"/>
              <a:cs typeface="Calibri"/>
              <a:sym typeface="Calibri"/>
            </a:endParaRPr>
          </a:p>
          <a:p>
            <a:pPr marL="0" marR="0" lvl="0" indent="0" algn="ctr" rtl="0">
              <a:spcBef>
                <a:spcPts val="64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the Self-Assessment Survey!</a:t>
            </a:r>
          </a:p>
          <a:p>
            <a:pPr marL="0" marR="0" lvl="0" indent="0" algn="ctr" rtl="0">
              <a:spcBef>
                <a:spcPts val="64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0" marR="0" lvl="0" indent="0" algn="ctr" rtl="0">
              <a:spcBef>
                <a:spcPts val="64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200" b="0" i="0" u="none" strike="noStrike" cap="none" dirty="0">
                <a:solidFill>
                  <a:schemeClr val="dk1"/>
                </a:solidFill>
                <a:latin typeface="Calibri"/>
                <a:ea typeface="Calibri"/>
                <a:cs typeface="Calibri"/>
                <a:sym typeface="Calibri"/>
              </a:rPr>
              <a:t>This year 85% of our staff completed the SAS.  74% indicated that they think school-wide system is in place compared to 41% last year.</a:t>
            </a:r>
            <a:br>
              <a:rPr lang="en-US" sz="2200" b="0" i="0" u="none" strike="noStrike" cap="none" dirty="0">
                <a:solidFill>
                  <a:schemeClr val="dk1"/>
                </a:solidFill>
                <a:latin typeface="Calibri"/>
                <a:ea typeface="Calibri"/>
                <a:cs typeface="Calibri"/>
                <a:sym typeface="Calibri"/>
              </a:rPr>
            </a:br>
            <a:r>
              <a:rPr lang="en-US" sz="2200" b="0" i="0" u="none" strike="noStrike" cap="none" dirty="0">
                <a:solidFill>
                  <a:schemeClr val="dk1"/>
                </a:solidFill>
                <a:latin typeface="Calibri"/>
                <a:ea typeface="Calibri"/>
                <a:cs typeface="Calibri"/>
                <a:sym typeface="Calibri"/>
              </a:rPr>
              <a:t>40% of staff still say this is a medium or high priority for improvement.  </a:t>
            </a:r>
          </a:p>
        </p:txBody>
      </p:sp>
      <p:sp>
        <p:nvSpPr>
          <p:cNvPr id="397" name="Shape 397"/>
          <p:cNvSpPr txBox="1"/>
          <p:nvPr/>
        </p:nvSpPr>
        <p:spPr>
          <a:xfrm>
            <a:off x="1143000" y="2555875"/>
            <a:ext cx="2895600" cy="461962"/>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98" name="Shape 398"/>
          <p:cNvSpPr txBox="1"/>
          <p:nvPr/>
        </p:nvSpPr>
        <p:spPr>
          <a:xfrm>
            <a:off x="5118100" y="2587625"/>
            <a:ext cx="3006724" cy="461962"/>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399" name="Shape 399"/>
          <p:cNvPicPr preferRelativeResize="0"/>
          <p:nvPr/>
        </p:nvPicPr>
        <p:blipFill rotWithShape="1">
          <a:blip r:embed="rId3">
            <a:alphaModFix/>
          </a:blip>
          <a:srcRect/>
          <a:stretch/>
        </p:blipFill>
        <p:spPr>
          <a:xfrm>
            <a:off x="0" y="1635117"/>
            <a:ext cx="9144000" cy="5164593"/>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160" b="0" i="0" u="none" strike="noStrike" cap="none" dirty="0">
                <a:solidFill>
                  <a:schemeClr val="dk1"/>
                </a:solidFill>
                <a:latin typeface="Calibri"/>
                <a:ea typeface="Calibri"/>
                <a:cs typeface="Calibri"/>
                <a:sym typeface="Calibri"/>
              </a:rPr>
              <a:t>70% of staff think that non-classroom settings are in place, an increase of 34% since last year.  Only 7% say this is still a high priority for improvement.  </a:t>
            </a:r>
          </a:p>
        </p:txBody>
      </p:sp>
      <p:sp>
        <p:nvSpPr>
          <p:cNvPr id="405" name="Shape 405"/>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2400">
                <a:solidFill>
                  <a:srgbClr val="020202"/>
                </a:solidFill>
                <a:latin typeface="Calibri"/>
                <a:ea typeface="Calibri"/>
                <a:cs typeface="Calibri"/>
                <a:sym typeface="Calibri"/>
              </a:rPr>
              <a:t>25</a:t>
            </a:fld>
            <a:endParaRPr lang="en-US" sz="2400">
              <a:solidFill>
                <a:srgbClr val="020202"/>
              </a:solidFill>
              <a:latin typeface="Calibri"/>
              <a:ea typeface="Calibri"/>
              <a:cs typeface="Calibri"/>
              <a:sym typeface="Calibri"/>
            </a:endParaRPr>
          </a:p>
        </p:txBody>
      </p:sp>
      <p:sp>
        <p:nvSpPr>
          <p:cNvPr id="406" name="Shape 406"/>
          <p:cNvSpPr txBox="1"/>
          <p:nvPr/>
        </p:nvSpPr>
        <p:spPr>
          <a:xfrm>
            <a:off x="990600" y="1905000"/>
            <a:ext cx="7391399" cy="838199"/>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407" name="Shape 407"/>
          <p:cNvSpPr txBox="1"/>
          <p:nvPr/>
        </p:nvSpPr>
        <p:spPr>
          <a:xfrm>
            <a:off x="762000" y="2057400"/>
            <a:ext cx="6172199" cy="762000"/>
          </a:xfrm>
          <a:prstGeom prst="rect">
            <a:avLst/>
          </a:prstGeom>
          <a:solidFill>
            <a:srgbClr val="FFFFFF"/>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408" name="Shape 408"/>
          <p:cNvPicPr preferRelativeResize="0"/>
          <p:nvPr/>
        </p:nvPicPr>
        <p:blipFill rotWithShape="1">
          <a:blip r:embed="rId3">
            <a:alphaModFix/>
          </a:blip>
          <a:srcRect/>
          <a:stretch/>
        </p:blipFill>
        <p:spPr>
          <a:xfrm>
            <a:off x="0" y="1532922"/>
            <a:ext cx="9144000" cy="5339366"/>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520" b="0" i="0" u="none" strike="noStrike" cap="none" dirty="0">
                <a:solidFill>
                  <a:schemeClr val="dk1"/>
                </a:solidFill>
                <a:latin typeface="Calibri"/>
                <a:ea typeface="Calibri"/>
                <a:cs typeface="Calibri"/>
                <a:sym typeface="Calibri"/>
              </a:rPr>
              <a:t>Overall, staff perception of implementation has improved across all categories!</a:t>
            </a:r>
          </a:p>
        </p:txBody>
      </p:sp>
      <p:sp>
        <p:nvSpPr>
          <p:cNvPr id="2" name="Text Placeholder 1"/>
          <p:cNvSpPr>
            <a:spLocks noGrp="1"/>
          </p:cNvSpPr>
          <p:nvPr>
            <p:ph type="body" idx="1"/>
          </p:nvPr>
        </p:nvSpPr>
        <p:spPr/>
        <p:txBody>
          <a:bodyPr/>
          <a:lstStyle/>
          <a:p>
            <a:endParaRPr lang="en-US"/>
          </a:p>
        </p:txBody>
      </p:sp>
      <p:pic>
        <p:nvPicPr>
          <p:cNvPr id="414" name="Shape 414"/>
          <p:cNvPicPr preferRelativeResize="0"/>
          <p:nvPr/>
        </p:nvPicPr>
        <p:blipFill rotWithShape="1">
          <a:blip r:embed="rId3">
            <a:alphaModFix/>
          </a:blip>
          <a:srcRect/>
          <a:stretch/>
        </p:blipFill>
        <p:spPr>
          <a:xfrm>
            <a:off x="0" y="1357730"/>
            <a:ext cx="9144000" cy="5490908"/>
          </a:xfrm>
          <a:prstGeom prst="rect">
            <a:avLst/>
          </a:prstGeom>
          <a:noFill/>
          <a:ln>
            <a:noFill/>
          </a:ln>
        </p:spPr>
      </p:pic>
      <p:cxnSp>
        <p:nvCxnSpPr>
          <p:cNvPr id="10" name="Straight Arrow Connector 9"/>
          <p:cNvCxnSpPr/>
          <p:nvPr/>
        </p:nvCxnSpPr>
        <p:spPr>
          <a:xfrm flipV="1">
            <a:off x="2072956" y="2773858"/>
            <a:ext cx="5766322" cy="1693514"/>
          </a:xfrm>
          <a:prstGeom prst="straightConnector1">
            <a:avLst/>
          </a:prstGeom>
          <a:ln w="41275">
            <a:solidFill>
              <a:schemeClr val="tx1"/>
            </a:solidFill>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457200" y="237424"/>
            <a:ext cx="8229600" cy="11430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200" b="0" i="0" u="none" strike="noStrike" cap="none" dirty="0">
                <a:solidFill>
                  <a:schemeClr val="dk1"/>
                </a:solidFill>
                <a:latin typeface="Calibri"/>
                <a:ea typeface="Calibri"/>
                <a:cs typeface="Calibri"/>
                <a:sym typeface="Calibri"/>
              </a:rPr>
              <a:t>This year our PBIS team took the BoQ to assess PBIS fidelity across all features of PBIS.  This year 85% of PBIS features are in Place.  </a:t>
            </a:r>
            <a:br>
              <a:rPr lang="en-US" sz="2200" b="0" i="0" u="none" strike="noStrike" cap="none" dirty="0">
                <a:solidFill>
                  <a:schemeClr val="dk1"/>
                </a:solidFill>
                <a:latin typeface="Calibri"/>
                <a:ea typeface="Calibri"/>
                <a:cs typeface="Calibri"/>
                <a:sym typeface="Calibri"/>
              </a:rPr>
            </a:br>
            <a:r>
              <a:rPr lang="en-US" sz="2200" b="0" i="0" u="none" strike="noStrike" cap="none" dirty="0">
                <a:solidFill>
                  <a:schemeClr val="dk1"/>
                </a:solidFill>
                <a:latin typeface="Calibri"/>
                <a:ea typeface="Calibri"/>
                <a:cs typeface="Calibri"/>
                <a:sym typeface="Calibri"/>
              </a:rPr>
              <a:t>Last year, only 48% of features were in place.   </a:t>
            </a:r>
          </a:p>
        </p:txBody>
      </p:sp>
      <p:sp>
        <p:nvSpPr>
          <p:cNvPr id="4" name="Text Placeholder 3"/>
          <p:cNvSpPr>
            <a:spLocks noGrp="1"/>
          </p:cNvSpPr>
          <p:nvPr>
            <p:ph type="body" idx="1"/>
          </p:nvPr>
        </p:nvSpPr>
        <p:spPr/>
        <p:txBody>
          <a:bodyPr/>
          <a:lstStyle/>
          <a:p>
            <a:endParaRPr lang="en-US"/>
          </a:p>
        </p:txBody>
      </p:sp>
      <p:sp>
        <p:nvSpPr>
          <p:cNvPr id="420" name="Shape 420"/>
          <p:cNvSpPr txBox="1"/>
          <p:nvPr/>
        </p:nvSpPr>
        <p:spPr>
          <a:xfrm>
            <a:off x="1143000" y="2555875"/>
            <a:ext cx="2895600" cy="461962"/>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421" name="Shape 421"/>
          <p:cNvSpPr txBox="1"/>
          <p:nvPr/>
        </p:nvSpPr>
        <p:spPr>
          <a:xfrm>
            <a:off x="5118100" y="2587625"/>
            <a:ext cx="3006724" cy="461962"/>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422" name="Shape 422"/>
          <p:cNvPicPr preferRelativeResize="0"/>
          <p:nvPr/>
        </p:nvPicPr>
        <p:blipFill rotWithShape="1">
          <a:blip r:embed="rId3">
            <a:alphaModFix/>
          </a:blip>
          <a:srcRect/>
          <a:stretch/>
        </p:blipFill>
        <p:spPr>
          <a:xfrm>
            <a:off x="0" y="1730375"/>
            <a:ext cx="9144000" cy="5158373"/>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457200" y="274637"/>
            <a:ext cx="8229600" cy="194445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dirty="0">
                <a:solidFill>
                  <a:schemeClr val="dk1"/>
                </a:solidFill>
                <a:latin typeface="Calibri"/>
                <a:ea typeface="Calibri"/>
                <a:cs typeface="Calibri"/>
                <a:sym typeface="Calibri"/>
              </a:rPr>
              <a:t>Based on your feedback our team has determined the following areas for improvement:</a:t>
            </a:r>
            <a:br>
              <a:rPr lang="en-US" sz="3200" b="0" i="0" u="none" strike="noStrike" cap="none" dirty="0">
                <a:solidFill>
                  <a:schemeClr val="dk1"/>
                </a:solidFill>
                <a:latin typeface="Calibri"/>
                <a:ea typeface="Calibri"/>
                <a:cs typeface="Calibri"/>
                <a:sym typeface="Calibri"/>
              </a:rPr>
            </a:br>
            <a:endParaRPr lang="en-US" sz="3200" b="0" i="0" u="none" strike="noStrike" cap="none" dirty="0">
              <a:solidFill>
                <a:schemeClr val="dk1"/>
              </a:solidFill>
              <a:latin typeface="Calibri"/>
              <a:ea typeface="Calibri"/>
              <a:cs typeface="Calibri"/>
              <a:sym typeface="Calibri"/>
            </a:endParaRPr>
          </a:p>
        </p:txBody>
      </p:sp>
      <p:sp>
        <p:nvSpPr>
          <p:cNvPr id="428" name="Shape 428"/>
          <p:cNvSpPr txBox="1">
            <a:spLocks noGrp="1"/>
          </p:cNvSpPr>
          <p:nvPr>
            <p:ph type="body" idx="1"/>
          </p:nvPr>
        </p:nvSpPr>
        <p:spPr>
          <a:xfrm>
            <a:off x="457200" y="2332037"/>
            <a:ext cx="8229600" cy="4525963"/>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chemeClr val="dk1"/>
              </a:buClr>
              <a:buSzPct val="25000"/>
              <a:buFont typeface="Arial"/>
              <a:buNone/>
            </a:pPr>
            <a:r>
              <a:rPr lang="en-US" sz="3000" b="0" i="0" u="none" strike="noStrike" cap="none" dirty="0">
                <a:solidFill>
                  <a:schemeClr val="dk1"/>
                </a:solidFill>
                <a:latin typeface="Calibri"/>
                <a:ea typeface="Calibri"/>
                <a:cs typeface="Calibri"/>
                <a:sym typeface="Calibri"/>
              </a:rPr>
              <a:t>Example:</a:t>
            </a:r>
          </a:p>
          <a:p>
            <a:pPr marL="514350" marR="0" lvl="0" indent="-514350" algn="l" rtl="0">
              <a:spcBef>
                <a:spcPts val="600"/>
              </a:spcBef>
              <a:spcAft>
                <a:spcPts val="0"/>
              </a:spcAft>
              <a:buClr>
                <a:schemeClr val="dk1"/>
              </a:buClr>
              <a:buSzPct val="100000"/>
              <a:buFont typeface="Arial"/>
              <a:buAutoNum type="arabicParenR"/>
            </a:pPr>
            <a:r>
              <a:rPr lang="en-US" sz="3000" b="0" i="0" u="none" strike="noStrike" cap="none" dirty="0">
                <a:solidFill>
                  <a:schemeClr val="dk1"/>
                </a:solidFill>
                <a:latin typeface="Calibri"/>
                <a:ea typeface="Calibri"/>
                <a:cs typeface="Calibri"/>
                <a:sym typeface="Calibri"/>
              </a:rPr>
              <a:t>Focus on maintaining our Universal Efforts</a:t>
            </a:r>
          </a:p>
          <a:p>
            <a:pPr marL="514350" marR="0" lvl="0" indent="-514350" algn="l" rtl="0">
              <a:spcBef>
                <a:spcPts val="600"/>
              </a:spcBef>
              <a:spcAft>
                <a:spcPts val="0"/>
              </a:spcAft>
              <a:buClr>
                <a:schemeClr val="dk1"/>
              </a:buClr>
              <a:buSzPct val="100000"/>
              <a:buFont typeface="Arial"/>
              <a:buAutoNum type="arabicParenR"/>
            </a:pPr>
            <a:r>
              <a:rPr lang="en-US" sz="3000" b="0" i="0" u="none" strike="noStrike" cap="none" dirty="0">
                <a:solidFill>
                  <a:schemeClr val="dk1"/>
                </a:solidFill>
                <a:latin typeface="Calibri"/>
                <a:ea typeface="Calibri"/>
                <a:cs typeface="Calibri"/>
                <a:sym typeface="Calibri"/>
              </a:rPr>
              <a:t>Enroll more students in Targeted Supports</a:t>
            </a:r>
          </a:p>
          <a:p>
            <a:pPr marL="514350" marR="0" lvl="0" indent="-514350" algn="l" rtl="0">
              <a:spcBef>
                <a:spcPts val="600"/>
              </a:spcBef>
              <a:spcAft>
                <a:spcPts val="0"/>
              </a:spcAft>
              <a:buClr>
                <a:schemeClr val="dk1"/>
              </a:buClr>
              <a:buSzPct val="100000"/>
              <a:buFont typeface="Arial"/>
              <a:buNone/>
            </a:pPr>
            <a:endParaRPr sz="3000" b="0" i="0" u="none" strike="noStrike" cap="none" dirty="0">
              <a:solidFill>
                <a:schemeClr val="dk1"/>
              </a:solidFill>
              <a:latin typeface="Calibri"/>
              <a:ea typeface="Calibri"/>
              <a:cs typeface="Calibri"/>
              <a:sym typeface="Calibri"/>
            </a:endParaRPr>
          </a:p>
          <a:p>
            <a:pPr marL="514350" marR="0" lvl="0" indent="-514350" algn="l" rtl="0">
              <a:spcBef>
                <a:spcPts val="600"/>
              </a:spcBef>
              <a:spcAft>
                <a:spcPts val="0"/>
              </a:spcAft>
              <a:buClr>
                <a:schemeClr val="dk1"/>
              </a:buClr>
              <a:buSzPct val="25000"/>
              <a:buFont typeface="Arial"/>
              <a:buNone/>
            </a:pPr>
            <a:r>
              <a:rPr lang="en-US" sz="3000" b="0" i="0" u="none" strike="noStrike" cap="none" dirty="0">
                <a:solidFill>
                  <a:schemeClr val="dk1"/>
                </a:solidFill>
                <a:latin typeface="Calibri"/>
                <a:ea typeface="Calibri"/>
                <a:cs typeface="Calibri"/>
                <a:sym typeface="Calibri"/>
              </a:rPr>
              <a:t>(USE the SAS Summary to help articulate these)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Thanks!</a:t>
            </a:r>
          </a:p>
        </p:txBody>
      </p:sp>
      <p:sp>
        <p:nvSpPr>
          <p:cNvPr id="434" name="Shape 434"/>
          <p:cNvSpPr txBox="1">
            <a:spLocks noGrp="1"/>
          </p:cNvSpPr>
          <p:nvPr>
            <p:ph type="body" idx="1"/>
          </p:nvPr>
        </p:nvSpPr>
        <p:spPr>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Questions about PBIS</a:t>
            </a:r>
            <a:r>
              <a:rPr lang="en-US" sz="3200" b="0" i="0" u="none" strike="noStrike" cap="none" dirty="0" smtClean="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Contact one of the team members</a:t>
            </a:r>
            <a:r>
              <a:rPr lang="en-US" sz="3200" b="0" i="0" u="none" strike="noStrike" cap="none" dirty="0" smtClean="0">
                <a:solidFill>
                  <a:schemeClr val="dk1"/>
                </a:solidFill>
                <a:latin typeface="Calibri"/>
                <a:ea typeface="Calibri"/>
                <a:cs typeface="Calibri"/>
                <a:sym typeface="Calibri"/>
              </a:rPr>
              <a:t>:</a:t>
            </a:r>
          </a:p>
          <a:p>
            <a:pPr marL="0" marR="0" lvl="0" indent="0" algn="l" rtl="0">
              <a:spcBef>
                <a:spcPts val="640"/>
              </a:spcBef>
              <a:spcAft>
                <a:spcPts val="0"/>
              </a:spcAft>
              <a:buClr>
                <a:schemeClr val="dk1"/>
              </a:buClr>
              <a:buSzPct val="25000"/>
              <a:buFont typeface="Arial"/>
              <a:buNone/>
            </a:pPr>
            <a:endParaRPr lang="en-US" sz="1400" dirty="0"/>
          </a:p>
          <a:p>
            <a:pPr marL="457200" indent="-457200"/>
            <a:r>
              <a:rPr lang="en-US" sz="3200" b="0" i="0" u="none" strike="noStrike" cap="none" dirty="0" smtClean="0">
                <a:solidFill>
                  <a:schemeClr val="dk1"/>
                </a:solidFill>
                <a:latin typeface="Calibri"/>
                <a:ea typeface="Calibri"/>
                <a:cs typeface="Calibri"/>
                <a:sym typeface="Calibri"/>
              </a:rPr>
              <a:t>Jane Principal</a:t>
            </a:r>
          </a:p>
          <a:p>
            <a:pPr marL="457200" indent="-457200"/>
            <a:r>
              <a:rPr lang="en-US" dirty="0" smtClean="0"/>
              <a:t>Tom Coordinator</a:t>
            </a:r>
          </a:p>
          <a:p>
            <a:pPr marL="457200" indent="-457200"/>
            <a:r>
              <a:rPr lang="en-US" sz="3200" b="0" i="0" u="none" strike="noStrike" cap="none" dirty="0" smtClean="0">
                <a:solidFill>
                  <a:schemeClr val="dk1"/>
                </a:solidFill>
                <a:latin typeface="Calibri"/>
                <a:ea typeface="Calibri"/>
                <a:cs typeface="Calibri"/>
                <a:sym typeface="Calibri"/>
              </a:rPr>
              <a:t>Physical Ed</a:t>
            </a:r>
          </a:p>
          <a:p>
            <a:pPr marL="457200" indent="-457200"/>
            <a:r>
              <a:rPr lang="en-US" dirty="0" smtClean="0"/>
              <a:t>Sharon Teacher</a:t>
            </a:r>
          </a:p>
          <a:p>
            <a:pPr marL="457200" indent="-457200"/>
            <a:r>
              <a:rPr lang="en-US" sz="3200" b="0" i="0" u="none" strike="noStrike" cap="none" dirty="0" smtClean="0">
                <a:solidFill>
                  <a:schemeClr val="dk1"/>
                </a:solidFill>
                <a:latin typeface="Calibri"/>
                <a:ea typeface="Calibri"/>
                <a:cs typeface="Calibri"/>
                <a:sym typeface="Calibri"/>
              </a:rPr>
              <a:t>Johnny Naysayer </a:t>
            </a:r>
          </a:p>
          <a:p>
            <a:pPr marL="457200" indent="-457200"/>
            <a:endParaRPr sz="3200" b="0" i="0" u="none" strike="noStrike" cap="none"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1"/>
                </a:solidFill>
                <a:latin typeface="Calibri"/>
                <a:ea typeface="Calibri"/>
                <a:cs typeface="Calibri"/>
                <a:sym typeface="Calibri"/>
              </a:rPr>
              <a:t>What you told us</a:t>
            </a:r>
            <a:r>
              <a:rPr lang="en-US" sz="4400" b="0" i="0" u="none" strike="noStrike" cap="none" dirty="0" smtClean="0">
                <a:solidFill>
                  <a:schemeClr val="dk1"/>
                </a:solidFill>
                <a:latin typeface="Calibri"/>
                <a:ea typeface="Calibri"/>
                <a:cs typeface="Calibri"/>
                <a:sym typeface="Calibri"/>
              </a:rPr>
              <a:t>!</a:t>
            </a:r>
            <a:endParaRPr lang="en-US" sz="4400" b="0" i="0" u="none" strike="noStrike" cap="none" dirty="0">
              <a:solidFill>
                <a:schemeClr val="dk1"/>
              </a:solidFill>
              <a:latin typeface="Calibri"/>
              <a:ea typeface="Calibri"/>
              <a:cs typeface="Calibri"/>
              <a:sym typeface="Calibri"/>
            </a:endParaRPr>
          </a:p>
        </p:txBody>
      </p:sp>
      <p:sp>
        <p:nvSpPr>
          <p:cNvPr id="3" name="Text Placeholder 2"/>
          <p:cNvSpPr>
            <a:spLocks noGrp="1"/>
          </p:cNvSpPr>
          <p:nvPr>
            <p:ph type="body" idx="1"/>
          </p:nvPr>
        </p:nvSpPr>
        <p:spPr/>
        <p:txBody>
          <a:bodyPr/>
          <a:lstStyle/>
          <a:p>
            <a:endParaRPr lang="en-US"/>
          </a:p>
        </p:txBody>
      </p:sp>
      <p:sp>
        <p:nvSpPr>
          <p:cNvPr id="227" name="Shape 227"/>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3</a:t>
            </a:fld>
            <a:endParaRPr lang="en-US" sz="1200" b="0" i="0" u="none" strike="noStrike" cap="none">
              <a:solidFill>
                <a:srgbClr val="898989"/>
              </a:solidFill>
              <a:latin typeface="Calibri"/>
              <a:ea typeface="Calibri"/>
              <a:cs typeface="Calibri"/>
              <a:sym typeface="Calibri"/>
            </a:endParaRPr>
          </a:p>
        </p:txBody>
      </p:sp>
      <p:pic>
        <p:nvPicPr>
          <p:cNvPr id="224" name="Shape 224"/>
          <p:cNvPicPr preferRelativeResize="0"/>
          <p:nvPr/>
        </p:nvPicPr>
        <p:blipFill rotWithShape="1">
          <a:blip r:embed="rId3">
            <a:alphaModFix/>
          </a:blip>
          <a:srcRect/>
          <a:stretch/>
        </p:blipFill>
        <p:spPr>
          <a:xfrm>
            <a:off x="188913" y="1579562"/>
            <a:ext cx="8686800" cy="4567236"/>
          </a:xfrm>
          <a:prstGeom prst="rect">
            <a:avLst/>
          </a:prstGeom>
          <a:noFill/>
          <a:ln>
            <a:noFill/>
          </a:ln>
        </p:spPr>
      </p:pic>
      <p:sp>
        <p:nvSpPr>
          <p:cNvPr id="225" name="Shape 225"/>
          <p:cNvSpPr/>
          <p:nvPr/>
        </p:nvSpPr>
        <p:spPr>
          <a:xfrm>
            <a:off x="5225142" y="3008511"/>
            <a:ext cx="3461658" cy="874058"/>
          </a:xfrm>
          <a:prstGeom prst="donut">
            <a:avLst>
              <a:gd name="adj" fmla="val 3870"/>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6" name="Shape 226"/>
          <p:cNvSpPr txBox="1"/>
          <p:nvPr/>
        </p:nvSpPr>
        <p:spPr>
          <a:xfrm>
            <a:off x="1528770" y="1344362"/>
            <a:ext cx="6508749" cy="46196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a:solidFill>
                  <a:schemeClr val="dk1"/>
                </a:solidFill>
                <a:latin typeface="Calibri"/>
                <a:ea typeface="Calibri"/>
                <a:cs typeface="Calibri"/>
                <a:sym typeface="Calibri"/>
              </a:rPr>
              <a:t>Topics of most interest to you for future trainings: </a:t>
            </a:r>
          </a:p>
        </p:txBody>
      </p:sp>
      <p:sp>
        <p:nvSpPr>
          <p:cNvPr id="228" name="Shape 228"/>
          <p:cNvSpPr/>
          <p:nvPr/>
        </p:nvSpPr>
        <p:spPr>
          <a:xfrm>
            <a:off x="2987875" y="2878451"/>
            <a:ext cx="1620300" cy="874200"/>
          </a:xfrm>
          <a:prstGeom prst="donut">
            <a:avLst>
              <a:gd name="adj" fmla="val 3870"/>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Activity</a:t>
            </a:r>
          </a:p>
        </p:txBody>
      </p:sp>
      <p:sp>
        <p:nvSpPr>
          <p:cNvPr id="440" name="Shape 440"/>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Review your </a:t>
            </a:r>
            <a:r>
              <a:rPr lang="en-US" sz="3200" b="0" i="0" u="none" strike="noStrike" cap="none" dirty="0" smtClean="0">
                <a:solidFill>
                  <a:schemeClr val="dk1"/>
                </a:solidFill>
                <a:latin typeface="Calibri"/>
                <a:ea typeface="Calibri"/>
                <a:cs typeface="Calibri"/>
                <a:sym typeface="Calibri"/>
              </a:rPr>
              <a:t>SAS </a:t>
            </a:r>
            <a:r>
              <a:rPr lang="en-US" dirty="0" smtClean="0"/>
              <a:t>or </a:t>
            </a:r>
            <a:r>
              <a:rPr lang="en-US" sz="3200" b="0" i="0" u="none" strike="noStrike" cap="none" dirty="0" smtClean="0">
                <a:solidFill>
                  <a:schemeClr val="dk1"/>
                </a:solidFill>
                <a:latin typeface="Calibri"/>
                <a:ea typeface="Calibri"/>
                <a:cs typeface="Calibri"/>
                <a:sym typeface="Calibri"/>
              </a:rPr>
              <a:t>BoQ data and draft priorities using the Summary Sheets</a:t>
            </a:r>
          </a:p>
          <a:p>
            <a:pPr marL="0" marR="0" lvl="0" indent="0" algn="l" rtl="0">
              <a:spcBef>
                <a:spcPts val="0"/>
              </a:spcBef>
              <a:spcAft>
                <a:spcPts val="0"/>
              </a:spcAft>
              <a:buClr>
                <a:schemeClr val="dk1"/>
              </a:buClr>
              <a:buSzPct val="100000"/>
              <a:buNone/>
            </a:pPr>
            <a:endParaRPr lang="en-US" sz="32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Using the template provided, work in pairs to help each other create a presentation of your </a:t>
            </a:r>
            <a:r>
              <a:rPr lang="en-US" sz="3200" b="0" i="0" u="none" strike="noStrike" cap="none" dirty="0" smtClean="0">
                <a:solidFill>
                  <a:schemeClr val="dk1"/>
                </a:solidFill>
                <a:latin typeface="Calibri"/>
                <a:ea typeface="Calibri"/>
                <a:cs typeface="Calibri"/>
                <a:sym typeface="Calibri"/>
              </a:rPr>
              <a:t>SAS and/or BoQ </a:t>
            </a:r>
            <a:r>
              <a:rPr lang="en-US" sz="3200" b="0" i="0" u="none" strike="noStrike" cap="none" dirty="0">
                <a:solidFill>
                  <a:schemeClr val="dk1"/>
                </a:solidFill>
                <a:latin typeface="Calibri"/>
                <a:ea typeface="Calibri"/>
                <a:cs typeface="Calibri"/>
                <a:sym typeface="Calibri"/>
              </a:rPr>
              <a:t>results, including action </a:t>
            </a:r>
            <a:r>
              <a:rPr lang="en-US" sz="3200" b="0" i="0" u="none" strike="noStrike" cap="none" dirty="0" smtClean="0">
                <a:solidFill>
                  <a:schemeClr val="dk1"/>
                </a:solidFill>
                <a:latin typeface="Calibri"/>
                <a:ea typeface="Calibri"/>
                <a:cs typeface="Calibri"/>
                <a:sym typeface="Calibri"/>
              </a:rPr>
              <a:t>steps</a:t>
            </a:r>
          </a:p>
          <a:p>
            <a:pPr marL="342900" marR="0" lvl="0" indent="-342900" algn="l" rtl="0">
              <a:spcBef>
                <a:spcPts val="640"/>
              </a:spcBef>
              <a:spcAft>
                <a:spcPts val="0"/>
              </a:spcAft>
              <a:buClr>
                <a:schemeClr val="dk1"/>
              </a:buClr>
              <a:buSzPct val="100000"/>
              <a:buFont typeface="Arial"/>
              <a:buNone/>
            </a:pPr>
            <a:endParaRPr lang="en-US" sz="3200" b="0" i="0" u="none" strike="noStrike" cap="none" dirty="0" smtClean="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idx="4294967295"/>
          </p:nvPr>
        </p:nvSpPr>
        <p:spPr>
          <a:xfrm>
            <a:off x="0" y="2397342"/>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500" b="0" i="0" u="none" strike="noStrike" cap="none" dirty="0">
                <a:solidFill>
                  <a:schemeClr val="dk1"/>
                </a:solidFill>
                <a:latin typeface="Calibri"/>
                <a:ea typeface="Calibri"/>
                <a:cs typeface="Calibri"/>
                <a:sym typeface="Calibri"/>
              </a:rPr>
              <a:t>What’s New?</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74636"/>
            <a:ext cx="8229600" cy="1448075"/>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1"/>
                </a:solidFill>
                <a:latin typeface="Calibri"/>
                <a:ea typeface="Calibri"/>
                <a:cs typeface="Calibri"/>
                <a:sym typeface="Calibri"/>
              </a:rPr>
              <a:t>New PBIS Acronym </a:t>
            </a:r>
            <a:br>
              <a:rPr lang="en-US" sz="4400" b="0" i="0" u="none" strike="noStrike" cap="none" dirty="0">
                <a:solidFill>
                  <a:schemeClr val="dk1"/>
                </a:solidFill>
                <a:latin typeface="Calibri"/>
                <a:ea typeface="Calibri"/>
                <a:cs typeface="Calibri"/>
                <a:sym typeface="Calibri"/>
              </a:rPr>
            </a:br>
            <a:r>
              <a:rPr lang="en-US" sz="4400" b="0" i="0" u="none" strike="noStrike" cap="none" dirty="0">
                <a:solidFill>
                  <a:schemeClr val="dk1"/>
                </a:solidFill>
                <a:latin typeface="Calibri"/>
                <a:ea typeface="Calibri"/>
                <a:cs typeface="Calibri"/>
                <a:sym typeface="Calibri"/>
              </a:rPr>
              <a:t>(and Fidelity Instrument)!!!</a:t>
            </a:r>
          </a:p>
        </p:txBody>
      </p:sp>
      <p:sp>
        <p:nvSpPr>
          <p:cNvPr id="452" name="Shape 452"/>
          <p:cNvSpPr txBox="1">
            <a:spLocks noGrp="1"/>
          </p:cNvSpPr>
          <p:nvPr>
            <p:ph type="body" idx="1"/>
          </p:nvPr>
        </p:nvSpPr>
        <p:spPr>
          <a:xfrm>
            <a:off x="457200" y="1600201"/>
            <a:ext cx="8229600" cy="329055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endParaRPr sz="4000" b="1" i="0" u="none" strike="noStrike" cap="none" dirty="0">
              <a:solidFill>
                <a:schemeClr val="dk1"/>
              </a:solidFill>
              <a:latin typeface="Calibri"/>
              <a:ea typeface="Calibri"/>
              <a:cs typeface="Calibri"/>
              <a:sym typeface="Calibri"/>
            </a:endParaRPr>
          </a:p>
          <a:p>
            <a:pPr marL="0" marR="0" lvl="0" indent="0" algn="ctr" rtl="0">
              <a:spcBef>
                <a:spcPts val="800"/>
              </a:spcBef>
              <a:spcAft>
                <a:spcPts val="0"/>
              </a:spcAft>
              <a:buClr>
                <a:schemeClr val="dk1"/>
              </a:buClr>
              <a:buSzPct val="25000"/>
              <a:buFont typeface="Arial"/>
              <a:buNone/>
            </a:pPr>
            <a:r>
              <a:rPr lang="en-US" sz="4000" b="1" i="0" u="none" strike="noStrike" cap="none" dirty="0">
                <a:solidFill>
                  <a:schemeClr val="dk1"/>
                </a:solidFill>
                <a:latin typeface="Calibri"/>
                <a:ea typeface="Calibri"/>
                <a:cs typeface="Calibri"/>
                <a:sym typeface="Calibri"/>
              </a:rPr>
              <a:t>Introducing the TFI!</a:t>
            </a:r>
          </a:p>
          <a:p>
            <a:pPr marL="0" marR="0" lvl="0" indent="0" algn="ctr" rtl="0">
              <a:spcBef>
                <a:spcPts val="640"/>
              </a:spcBef>
              <a:spcAft>
                <a:spcPts val="0"/>
              </a:spcAft>
              <a:buClr>
                <a:schemeClr val="dk1"/>
              </a:buClr>
              <a:buSzPct val="25000"/>
              <a:buFont typeface="Arial"/>
              <a:buNone/>
            </a:pPr>
            <a:r>
              <a:rPr lang="en-US" sz="3200" b="0" i="1" u="none" strike="noStrike" cap="none" dirty="0">
                <a:solidFill>
                  <a:schemeClr val="dk1"/>
                </a:solidFill>
                <a:latin typeface="Calibri"/>
                <a:ea typeface="Calibri"/>
                <a:cs typeface="Calibri"/>
                <a:sym typeface="Calibri"/>
              </a:rPr>
              <a:t>aka</a:t>
            </a:r>
          </a:p>
          <a:p>
            <a:pPr marL="0" marR="0" lvl="0" indent="0" algn="ctr" rtl="0">
              <a:spcBef>
                <a:spcPts val="800"/>
              </a:spcBef>
              <a:spcAft>
                <a:spcPts val="0"/>
              </a:spcAft>
              <a:buClr>
                <a:schemeClr val="dk1"/>
              </a:buClr>
              <a:buSzPct val="25000"/>
              <a:buFont typeface="Arial"/>
              <a:buNone/>
            </a:pPr>
            <a:r>
              <a:rPr lang="en-US" sz="4000" b="1" i="0" u="none" strike="noStrike" cap="none" dirty="0">
                <a:solidFill>
                  <a:schemeClr val="dk1"/>
                </a:solidFill>
                <a:latin typeface="Calibri"/>
                <a:ea typeface="Calibri"/>
                <a:cs typeface="Calibri"/>
                <a:sym typeface="Calibri"/>
              </a:rPr>
              <a:t>Tiered Fidelity Inventory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Shape 458"/>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b="0" i="0" u="none" strike="noStrike" cap="none" dirty="0">
                <a:solidFill>
                  <a:schemeClr val="dk1"/>
                </a:solidFill>
                <a:latin typeface="Calibri"/>
                <a:ea typeface="Calibri"/>
                <a:cs typeface="Calibri"/>
                <a:sym typeface="Calibri"/>
              </a:rPr>
              <a:t>Purpose of the PBIS </a:t>
            </a:r>
            <a:br>
              <a:rPr lang="en-US" sz="3959" b="0" i="0" u="none" strike="noStrike" cap="none" dirty="0">
                <a:solidFill>
                  <a:schemeClr val="dk1"/>
                </a:solidFill>
                <a:latin typeface="Calibri"/>
                <a:ea typeface="Calibri"/>
                <a:cs typeface="Calibri"/>
                <a:sym typeface="Calibri"/>
              </a:rPr>
            </a:br>
            <a:r>
              <a:rPr lang="en-US" sz="3959" b="0" i="0" u="none" strike="noStrike" cap="none" dirty="0">
                <a:solidFill>
                  <a:schemeClr val="dk1"/>
                </a:solidFill>
                <a:latin typeface="Calibri"/>
                <a:ea typeface="Calibri"/>
                <a:cs typeface="Calibri"/>
                <a:sym typeface="Calibri"/>
              </a:rPr>
              <a:t>Tiered Fidelity Inventory</a:t>
            </a:r>
          </a:p>
        </p:txBody>
      </p:sp>
      <p:sp>
        <p:nvSpPr>
          <p:cNvPr id="457" name="Shape 457"/>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8666"/>
              <a:buFont typeface="Arial"/>
              <a:buChar char="•"/>
            </a:pPr>
            <a:r>
              <a:rPr lang="en-US" sz="2960" b="0" i="0" u="none" strike="noStrike" cap="none" dirty="0">
                <a:solidFill>
                  <a:schemeClr val="dk1"/>
                </a:solidFill>
                <a:ea typeface="Times New Roman"/>
                <a:sym typeface="Times New Roman"/>
              </a:rPr>
              <a:t>The purpose of the School-wide PBIS Tiered Fidelity Inventory is to provide an efficient and valid index of the extent to which PBIS core features are in place within a school.</a:t>
            </a:r>
          </a:p>
          <a:p>
            <a:pPr marL="742950" marR="0" lvl="1" indent="-285750" algn="l" rtl="0">
              <a:lnSpc>
                <a:spcPct val="90000"/>
              </a:lnSpc>
              <a:spcBef>
                <a:spcPts val="518"/>
              </a:spcBef>
              <a:spcAft>
                <a:spcPts val="0"/>
              </a:spcAft>
              <a:buClr>
                <a:schemeClr val="dk1"/>
              </a:buClr>
              <a:buSzPct val="99615"/>
              <a:buFont typeface="Arial"/>
              <a:buChar char="–"/>
            </a:pPr>
            <a:r>
              <a:rPr lang="en-US" sz="2590" b="0" i="0" u="none" strike="noStrike" cap="none" dirty="0">
                <a:solidFill>
                  <a:schemeClr val="dk1"/>
                </a:solidFill>
                <a:sym typeface="Calibri"/>
              </a:rPr>
              <a:t>Tier I (Universal PBIS) – </a:t>
            </a:r>
            <a:r>
              <a:rPr lang="en-US" sz="2590" b="0" i="0" u="none" strike="noStrike" cap="none" dirty="0">
                <a:solidFill>
                  <a:srgbClr val="FF0000"/>
                </a:solidFill>
                <a:sym typeface="Calibri"/>
              </a:rPr>
              <a:t>15 Questions</a:t>
            </a:r>
          </a:p>
          <a:p>
            <a:pPr marL="1143000" marR="0" lvl="2" indent="-228600" algn="l" rtl="0">
              <a:lnSpc>
                <a:spcPct val="90000"/>
              </a:lnSpc>
              <a:spcBef>
                <a:spcPts val="444"/>
              </a:spcBef>
              <a:spcAft>
                <a:spcPts val="0"/>
              </a:spcAft>
              <a:buClr>
                <a:schemeClr val="dk1"/>
              </a:buClr>
              <a:buSzPct val="100909"/>
              <a:buFont typeface="Arial"/>
              <a:buChar char="•"/>
            </a:pPr>
            <a:r>
              <a:rPr lang="en-US" sz="2220" b="0" i="0" u="none" strike="noStrike" cap="none" dirty="0">
                <a:solidFill>
                  <a:schemeClr val="dk1"/>
                </a:solidFill>
                <a:sym typeface="Calibri"/>
              </a:rPr>
              <a:t>Whole School Universal Prevention</a:t>
            </a:r>
          </a:p>
          <a:p>
            <a:pPr marL="742950" marR="0" lvl="1" indent="-285750" algn="l" rtl="0">
              <a:lnSpc>
                <a:spcPct val="90000"/>
              </a:lnSpc>
              <a:spcBef>
                <a:spcPts val="518"/>
              </a:spcBef>
              <a:spcAft>
                <a:spcPts val="0"/>
              </a:spcAft>
              <a:buClr>
                <a:schemeClr val="dk1"/>
              </a:buClr>
              <a:buSzPct val="99615"/>
              <a:buFont typeface="Arial"/>
              <a:buChar char="–"/>
            </a:pPr>
            <a:r>
              <a:rPr lang="en-US" sz="2590" b="0" i="0" u="none" strike="noStrike" cap="none" dirty="0">
                <a:solidFill>
                  <a:schemeClr val="dk1"/>
                </a:solidFill>
                <a:sym typeface="Calibri"/>
              </a:rPr>
              <a:t>Tier II (Targeted PBIS)- </a:t>
            </a:r>
            <a:r>
              <a:rPr lang="en-US" sz="2590" b="0" i="0" u="none" strike="noStrike" cap="none" dirty="0">
                <a:solidFill>
                  <a:srgbClr val="FF0000"/>
                </a:solidFill>
                <a:sym typeface="Calibri"/>
              </a:rPr>
              <a:t>13 Questions</a:t>
            </a:r>
          </a:p>
          <a:p>
            <a:pPr marL="1143000" marR="0" lvl="2" indent="-228600" algn="l" rtl="0">
              <a:lnSpc>
                <a:spcPct val="90000"/>
              </a:lnSpc>
              <a:spcBef>
                <a:spcPts val="444"/>
              </a:spcBef>
              <a:spcAft>
                <a:spcPts val="0"/>
              </a:spcAft>
              <a:buClr>
                <a:schemeClr val="dk1"/>
              </a:buClr>
              <a:buSzPct val="100909"/>
              <a:buFont typeface="Arial"/>
              <a:buChar char="•"/>
            </a:pPr>
            <a:r>
              <a:rPr lang="en-US" sz="2220" b="0" i="0" u="none" strike="noStrike" cap="none" dirty="0">
                <a:solidFill>
                  <a:schemeClr val="dk1"/>
                </a:solidFill>
                <a:sym typeface="Calibri"/>
              </a:rPr>
              <a:t>Secondary, Small Group Prevention</a:t>
            </a:r>
          </a:p>
          <a:p>
            <a:pPr marL="742950" marR="0" lvl="1" indent="-285750" algn="l" rtl="0">
              <a:lnSpc>
                <a:spcPct val="90000"/>
              </a:lnSpc>
              <a:spcBef>
                <a:spcPts val="518"/>
              </a:spcBef>
              <a:spcAft>
                <a:spcPts val="0"/>
              </a:spcAft>
              <a:buClr>
                <a:schemeClr val="dk1"/>
              </a:buClr>
              <a:buSzPct val="99615"/>
              <a:buFont typeface="Arial"/>
              <a:buChar char="–"/>
            </a:pPr>
            <a:r>
              <a:rPr lang="en-US" sz="2590" b="0" i="0" u="none" strike="noStrike" cap="none" dirty="0">
                <a:solidFill>
                  <a:schemeClr val="dk1"/>
                </a:solidFill>
                <a:sym typeface="Calibri"/>
              </a:rPr>
              <a:t>Tier III (Intensive PBIS)- </a:t>
            </a:r>
            <a:r>
              <a:rPr lang="en-US" sz="2590" b="0" i="0" u="none" strike="noStrike" cap="none" dirty="0">
                <a:solidFill>
                  <a:srgbClr val="FF0000"/>
                </a:solidFill>
                <a:sym typeface="Calibri"/>
              </a:rPr>
              <a:t>17 Questions</a:t>
            </a:r>
          </a:p>
          <a:p>
            <a:pPr marL="1143000" marR="0" lvl="2" indent="-228600" algn="l" rtl="0">
              <a:lnSpc>
                <a:spcPct val="90000"/>
              </a:lnSpc>
              <a:spcBef>
                <a:spcPts val="444"/>
              </a:spcBef>
              <a:spcAft>
                <a:spcPts val="0"/>
              </a:spcAft>
              <a:buClr>
                <a:schemeClr val="dk1"/>
              </a:buClr>
              <a:buSzPct val="100909"/>
              <a:buFont typeface="Arial"/>
              <a:buChar char="•"/>
            </a:pPr>
            <a:r>
              <a:rPr lang="en-US" sz="2220" b="0" i="0" u="none" strike="noStrike" cap="none" dirty="0">
                <a:solidFill>
                  <a:schemeClr val="dk1"/>
                </a:solidFill>
                <a:sym typeface="Calibri"/>
              </a:rPr>
              <a:t>Tertiary, Individual Support Prevention</a:t>
            </a:r>
          </a:p>
          <a:p>
            <a:pPr marL="742950" marR="0" lvl="1" indent="-285750" algn="l" rtl="0">
              <a:lnSpc>
                <a:spcPct val="90000"/>
              </a:lnSpc>
              <a:spcBef>
                <a:spcPts val="518"/>
              </a:spcBef>
              <a:spcAft>
                <a:spcPts val="0"/>
              </a:spcAft>
              <a:buClr>
                <a:srgbClr val="FF0000"/>
              </a:buClr>
              <a:buSzPct val="99615"/>
              <a:buFont typeface="Arial"/>
              <a:buChar char="–"/>
            </a:pPr>
            <a:r>
              <a:rPr lang="en-US" sz="2590" b="0" i="0" u="none" strike="noStrike" cap="none" dirty="0">
                <a:solidFill>
                  <a:srgbClr val="FF0000"/>
                </a:solidFill>
                <a:sym typeface="Calibri"/>
              </a:rPr>
              <a:t>About 30 minutes per Tier – at first</a:t>
            </a:r>
          </a:p>
        </p:txBody>
      </p:sp>
      <p:grpSp>
        <p:nvGrpSpPr>
          <p:cNvPr id="459" name="Shape 459"/>
          <p:cNvGrpSpPr/>
          <p:nvPr/>
        </p:nvGrpSpPr>
        <p:grpSpPr>
          <a:xfrm>
            <a:off x="6083300" y="3073400"/>
            <a:ext cx="3016474" cy="3403600"/>
            <a:chOff x="1752600" y="2834640"/>
            <a:chExt cx="4724400" cy="3870960"/>
          </a:xfrm>
        </p:grpSpPr>
        <p:sp>
          <p:nvSpPr>
            <p:cNvPr id="460" name="Shape 460"/>
            <p:cNvSpPr/>
            <p:nvPr/>
          </p:nvSpPr>
          <p:spPr>
            <a:xfrm>
              <a:off x="1752600" y="2834640"/>
              <a:ext cx="4724400" cy="3870960"/>
            </a:xfrm>
            <a:prstGeom prst="triangle">
              <a:avLst>
                <a:gd name="adj" fmla="val 50000"/>
              </a:avLst>
            </a:prstGeom>
            <a:solidFill>
              <a:srgbClr val="008000"/>
            </a:solidFill>
            <a:ln>
              <a:noFill/>
            </a:ln>
          </p:spPr>
          <p:txBody>
            <a:bodyPr lIns="91425" tIns="45700" rIns="91425" bIns="45700" anchor="ctr" anchorCtr="0">
              <a:noAutofit/>
            </a:bodyPr>
            <a:lstStyle/>
            <a:p>
              <a:pPr marL="0" marR="0" lvl="0" indent="0" algn="ctr" rtl="0">
                <a:spcBef>
                  <a:spcPts val="0"/>
                </a:spcBef>
                <a:spcAft>
                  <a:spcPts val="0"/>
                </a:spcAft>
                <a:buNone/>
              </a:pPr>
              <a:endParaRPr sz="2300">
                <a:solidFill>
                  <a:srgbClr val="FFFFFF"/>
                </a:solidFill>
                <a:latin typeface="Quattrocento Sans"/>
                <a:ea typeface="Quattrocento Sans"/>
                <a:cs typeface="Quattrocento Sans"/>
                <a:sym typeface="Quattrocento Sans"/>
              </a:endParaRPr>
            </a:p>
          </p:txBody>
        </p:sp>
        <p:sp>
          <p:nvSpPr>
            <p:cNvPr id="461" name="Shape 461"/>
            <p:cNvSpPr/>
            <p:nvPr/>
          </p:nvSpPr>
          <p:spPr>
            <a:xfrm>
              <a:off x="3200400" y="3276600"/>
              <a:ext cx="1828800" cy="1630680"/>
            </a:xfrm>
            <a:prstGeom prst="triangle">
              <a:avLst>
                <a:gd name="adj" fmla="val 50000"/>
              </a:avLst>
            </a:prstGeom>
            <a:solidFill>
              <a:srgbClr val="FFFF00"/>
            </a:solidFill>
            <a:ln>
              <a:noFill/>
            </a:ln>
          </p:spPr>
          <p:txBody>
            <a:bodyPr lIns="91425" tIns="45700" rIns="91425" bIns="45700" anchor="ctr" anchorCtr="0">
              <a:noAutofit/>
            </a:bodyPr>
            <a:lstStyle/>
            <a:p>
              <a:pPr marL="0" marR="0" lvl="0" indent="0" algn="ctr" rtl="0">
                <a:spcBef>
                  <a:spcPts val="0"/>
                </a:spcBef>
                <a:spcAft>
                  <a:spcPts val="0"/>
                </a:spcAft>
                <a:buNone/>
              </a:pPr>
              <a:endParaRPr sz="2300">
                <a:solidFill>
                  <a:srgbClr val="FFFFFF"/>
                </a:solidFill>
                <a:latin typeface="Quattrocento Sans"/>
                <a:ea typeface="Quattrocento Sans"/>
                <a:cs typeface="Quattrocento Sans"/>
                <a:sym typeface="Quattrocento Sans"/>
              </a:endParaRPr>
            </a:p>
          </p:txBody>
        </p:sp>
        <p:sp>
          <p:nvSpPr>
            <p:cNvPr id="462" name="Shape 462"/>
            <p:cNvSpPr/>
            <p:nvPr/>
          </p:nvSpPr>
          <p:spPr>
            <a:xfrm>
              <a:off x="3657600" y="3672839"/>
              <a:ext cx="914400" cy="838199"/>
            </a:xfrm>
            <a:prstGeom prst="triangle">
              <a:avLst>
                <a:gd name="adj" fmla="val 50000"/>
              </a:avLst>
            </a:prstGeom>
            <a:solidFill>
              <a:srgbClr val="C00000"/>
            </a:solidFill>
            <a:ln>
              <a:noFill/>
            </a:ln>
          </p:spPr>
          <p:txBody>
            <a:bodyPr lIns="91425" tIns="45700" rIns="91425" bIns="45700" anchor="ctr" anchorCtr="0">
              <a:noAutofit/>
            </a:bodyPr>
            <a:lstStyle/>
            <a:p>
              <a:pPr marL="0" marR="0" lvl="0" indent="0" algn="ctr" rtl="0">
                <a:spcBef>
                  <a:spcPts val="0"/>
                </a:spcBef>
                <a:spcAft>
                  <a:spcPts val="0"/>
                </a:spcAft>
                <a:buNone/>
              </a:pPr>
              <a:endParaRPr sz="2300">
                <a:solidFill>
                  <a:srgbClr val="FFFFFF"/>
                </a:solidFill>
                <a:latin typeface="Quattrocento Sans"/>
                <a:ea typeface="Quattrocento Sans"/>
                <a:cs typeface="Quattrocento Sans"/>
                <a:sym typeface="Quattrocento San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8" name="Shape 468"/>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b="0" i="0" u="none" strike="noStrike" cap="none">
                <a:solidFill>
                  <a:schemeClr val="dk1"/>
                </a:solidFill>
                <a:latin typeface="Calibri"/>
                <a:ea typeface="Calibri"/>
                <a:cs typeface="Calibri"/>
                <a:sym typeface="Calibri"/>
              </a:rPr>
              <a:t>Uses of the SWPBIS Tiered Fidelity Inventory</a:t>
            </a:r>
          </a:p>
        </p:txBody>
      </p:sp>
      <p:sp>
        <p:nvSpPr>
          <p:cNvPr id="467" name="Shape 467"/>
          <p:cNvSpPr txBox="1">
            <a:spLocks noGrp="1"/>
          </p:cNvSpPr>
          <p:nvPr>
            <p:ph type="body" idx="1"/>
          </p:nvPr>
        </p:nvSpPr>
        <p:spPr>
          <a:xfrm>
            <a:off x="457200" y="13843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FF0000"/>
              </a:buClr>
              <a:buSzPct val="99200"/>
              <a:buFont typeface="Arial"/>
              <a:buChar char="•"/>
            </a:pPr>
            <a:r>
              <a:rPr lang="en-US" sz="2480" b="0" i="0" u="none" strike="noStrike" cap="none" dirty="0">
                <a:solidFill>
                  <a:srgbClr val="FF0000"/>
                </a:solidFill>
                <a:latin typeface="Calibri"/>
                <a:ea typeface="Calibri"/>
                <a:cs typeface="Calibri"/>
                <a:sym typeface="Calibri"/>
              </a:rPr>
              <a:t>Formative Assessment</a:t>
            </a:r>
          </a:p>
          <a:p>
            <a:pPr marL="742950" marR="0" lvl="1" indent="-285750" algn="l" rtl="0">
              <a:lnSpc>
                <a:spcPct val="80000"/>
              </a:lnSpc>
              <a:spcBef>
                <a:spcPts val="1200"/>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Determine current PBIS practices in place and needed prior to launching implementation</a:t>
            </a:r>
          </a:p>
          <a:p>
            <a:pPr marL="342900" marR="0" lvl="0" indent="-342900" algn="l" rtl="0">
              <a:lnSpc>
                <a:spcPct val="80000"/>
              </a:lnSpc>
              <a:spcBef>
                <a:spcPts val="1200"/>
              </a:spcBef>
              <a:spcAft>
                <a:spcPts val="0"/>
              </a:spcAft>
              <a:buClr>
                <a:srgbClr val="FF0000"/>
              </a:buClr>
              <a:buSzPct val="99200"/>
              <a:buFont typeface="Arial"/>
              <a:buChar char="•"/>
            </a:pPr>
            <a:r>
              <a:rPr lang="en-US" sz="2480" b="0" i="0" u="none" strike="noStrike" cap="none" dirty="0">
                <a:solidFill>
                  <a:srgbClr val="FF0000"/>
                </a:solidFill>
                <a:latin typeface="Calibri"/>
                <a:ea typeface="Calibri"/>
                <a:cs typeface="Calibri"/>
                <a:sym typeface="Calibri"/>
              </a:rPr>
              <a:t>Progress monitoring</a:t>
            </a:r>
          </a:p>
          <a:p>
            <a:pPr marL="742950" marR="0" lvl="1" indent="-285750" algn="l" rtl="0">
              <a:lnSpc>
                <a:spcPct val="80000"/>
              </a:lnSpc>
              <a:spcBef>
                <a:spcPts val="1200"/>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Self-assess PBIS practices by tier to guide implementation efforts, and assess progress by tier</a:t>
            </a:r>
          </a:p>
          <a:p>
            <a:pPr marL="742950" marR="0" lvl="1" indent="-285750" algn="l" rtl="0">
              <a:lnSpc>
                <a:spcPct val="80000"/>
              </a:lnSpc>
              <a:spcBef>
                <a:spcPts val="1200"/>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Build action plan to focus implementation efforts</a:t>
            </a:r>
          </a:p>
          <a:p>
            <a:pPr marL="342900" marR="0" lvl="0" indent="-342900" algn="l" rtl="0">
              <a:lnSpc>
                <a:spcPct val="80000"/>
              </a:lnSpc>
              <a:spcBef>
                <a:spcPts val="1200"/>
              </a:spcBef>
              <a:spcAft>
                <a:spcPts val="0"/>
              </a:spcAft>
              <a:buClr>
                <a:srgbClr val="FF0000"/>
              </a:buClr>
              <a:buSzPct val="99200"/>
              <a:buFont typeface="Arial"/>
              <a:buChar char="•"/>
            </a:pPr>
            <a:r>
              <a:rPr lang="en-US" sz="2480" b="0" i="0" u="none" strike="noStrike" cap="none" dirty="0">
                <a:solidFill>
                  <a:srgbClr val="FF0000"/>
                </a:solidFill>
                <a:latin typeface="Calibri"/>
                <a:ea typeface="Calibri"/>
                <a:cs typeface="Calibri"/>
                <a:sym typeface="Calibri"/>
              </a:rPr>
              <a:t>Annual Self-Assessment </a:t>
            </a:r>
          </a:p>
          <a:p>
            <a:pPr marL="742950" marR="0" lvl="1" indent="-285750" algn="l" rtl="0">
              <a:lnSpc>
                <a:spcPct val="80000"/>
              </a:lnSpc>
              <a:spcBef>
                <a:spcPts val="1200"/>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Self-assess annually to facilitate sustained implementation of PBIS</a:t>
            </a:r>
          </a:p>
          <a:p>
            <a:pPr marL="342900" marR="0" lvl="0" indent="-342900" algn="l" rtl="0">
              <a:lnSpc>
                <a:spcPct val="80000"/>
              </a:lnSpc>
              <a:spcBef>
                <a:spcPts val="1200"/>
              </a:spcBef>
              <a:spcAft>
                <a:spcPts val="0"/>
              </a:spcAft>
              <a:buClr>
                <a:srgbClr val="FF0000"/>
              </a:buClr>
              <a:buSzPct val="99200"/>
              <a:buFont typeface="Arial"/>
              <a:buChar char="•"/>
            </a:pPr>
            <a:r>
              <a:rPr lang="en-US" sz="2480" b="0" i="0" u="none" strike="noStrike" cap="none" dirty="0">
                <a:solidFill>
                  <a:srgbClr val="FF0000"/>
                </a:solidFill>
                <a:latin typeface="Calibri"/>
                <a:ea typeface="Calibri"/>
                <a:cs typeface="Calibri"/>
                <a:sym typeface="Calibri"/>
              </a:rPr>
              <a:t>State Recognition</a:t>
            </a:r>
          </a:p>
          <a:p>
            <a:pPr marL="742950" marR="0" lvl="1" indent="-285750" algn="l" rtl="0">
              <a:lnSpc>
                <a:spcPct val="80000"/>
              </a:lnSpc>
              <a:spcBef>
                <a:spcPts val="1200"/>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Determine schools warranting recognition for their fidelity of PBIS implementation.</a:t>
            </a:r>
          </a:p>
          <a:p>
            <a:pPr marL="342900" marR="0" lvl="0" indent="-342900" algn="l" rtl="0">
              <a:lnSpc>
                <a:spcPct val="80000"/>
              </a:lnSpc>
              <a:spcBef>
                <a:spcPts val="1696"/>
              </a:spcBef>
              <a:spcAft>
                <a:spcPts val="0"/>
              </a:spcAft>
              <a:buClr>
                <a:schemeClr val="dk1"/>
              </a:buClr>
              <a:buSzPct val="99200"/>
              <a:buFont typeface="Arial"/>
              <a:buNone/>
            </a:pPr>
            <a:endParaRPr sz="2480" b="0" i="0" u="none" strike="noStrike" cap="none"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8" name="Shape 468"/>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lvl="0">
              <a:buSzPct val="25000"/>
            </a:pPr>
            <a:r>
              <a:rPr lang="en-US" sz="3600" dirty="0"/>
              <a:t>Total Score Report (Fidelity </a:t>
            </a:r>
            <a:r>
              <a:rPr lang="en-US" sz="3600" u="sng" dirty="0"/>
              <a:t>&gt;</a:t>
            </a:r>
            <a:r>
              <a:rPr lang="en-US" sz="3600" dirty="0"/>
              <a:t> 80%)</a:t>
            </a:r>
            <a:endParaRPr lang="en-US" sz="3959" b="0" i="0" u="none" strike="noStrike" cap="none" dirty="0">
              <a:solidFill>
                <a:schemeClr val="dk1"/>
              </a:solidFill>
              <a:latin typeface="Calibri"/>
              <a:ea typeface="Calibri"/>
              <a:cs typeface="Calibri"/>
              <a:sym typeface="Calibri"/>
            </a:endParaRPr>
          </a:p>
        </p:txBody>
      </p:sp>
      <p:sp>
        <p:nvSpPr>
          <p:cNvPr id="2" name="Text Placeholder 1"/>
          <p:cNvSpPr>
            <a:spLocks noGrp="1"/>
          </p:cNvSpPr>
          <p:nvPr>
            <p:ph type="body" idx="1"/>
          </p:nvPr>
        </p:nvSpPr>
        <p:spPr/>
        <p:txBody>
          <a:bodyPr/>
          <a:lstStyle/>
          <a:p>
            <a:endParaRPr lang="en-US"/>
          </a:p>
        </p:txBody>
      </p:sp>
      <p:pic>
        <p:nvPicPr>
          <p:cNvPr id="5" name="Shape 474"/>
          <p:cNvPicPr preferRelativeResize="0"/>
          <p:nvPr/>
        </p:nvPicPr>
        <p:blipFill rotWithShape="1">
          <a:blip r:embed="rId3">
            <a:alphaModFix/>
          </a:blip>
          <a:srcRect/>
          <a:stretch/>
        </p:blipFill>
        <p:spPr>
          <a:xfrm>
            <a:off x="336550" y="1290637"/>
            <a:ext cx="8401049" cy="5385288"/>
          </a:xfrm>
          <a:prstGeom prst="rect">
            <a:avLst/>
          </a:prstGeom>
          <a:noFill/>
          <a:ln>
            <a:noFill/>
          </a:ln>
        </p:spPr>
      </p:pic>
    </p:spTree>
    <p:extLst>
      <p:ext uri="{BB962C8B-B14F-4D97-AF65-F5344CB8AC3E}">
        <p14:creationId xmlns:p14="http://schemas.microsoft.com/office/powerpoint/2010/main" val="227810467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8" name="Shape 468"/>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b="0" i="0" u="none" strike="noStrike" cap="none" dirty="0" smtClean="0">
                <a:solidFill>
                  <a:schemeClr val="dk1"/>
                </a:solidFill>
                <a:latin typeface="Calibri"/>
                <a:ea typeface="Calibri"/>
                <a:cs typeface="Calibri"/>
                <a:sym typeface="Calibri"/>
              </a:rPr>
              <a:t>Sub-scale Report</a:t>
            </a:r>
            <a:endParaRPr lang="en-US" sz="3959" b="0" i="0" u="none" strike="noStrike" cap="none" dirty="0">
              <a:solidFill>
                <a:schemeClr val="dk1"/>
              </a:solidFill>
              <a:latin typeface="Calibri"/>
              <a:ea typeface="Calibri"/>
              <a:cs typeface="Calibri"/>
              <a:sym typeface="Calibri"/>
            </a:endParaRPr>
          </a:p>
        </p:txBody>
      </p:sp>
      <p:sp>
        <p:nvSpPr>
          <p:cNvPr id="2" name="Text Placeholder 1"/>
          <p:cNvSpPr>
            <a:spLocks noGrp="1"/>
          </p:cNvSpPr>
          <p:nvPr>
            <p:ph type="body" idx="1"/>
          </p:nvPr>
        </p:nvSpPr>
        <p:spPr/>
        <p:txBody>
          <a:bodyPr/>
          <a:lstStyle/>
          <a:p>
            <a:endParaRPr lang="en-US"/>
          </a:p>
        </p:txBody>
      </p:sp>
      <p:pic>
        <p:nvPicPr>
          <p:cNvPr id="5" name="Shape 480"/>
          <p:cNvPicPr preferRelativeResize="0"/>
          <p:nvPr/>
        </p:nvPicPr>
        <p:blipFill rotWithShape="1">
          <a:blip r:embed="rId3">
            <a:alphaModFix/>
          </a:blip>
          <a:srcRect/>
          <a:stretch/>
        </p:blipFill>
        <p:spPr>
          <a:xfrm>
            <a:off x="457199" y="1334042"/>
            <a:ext cx="8449733" cy="5416495"/>
          </a:xfrm>
          <a:prstGeom prst="rect">
            <a:avLst/>
          </a:prstGeom>
          <a:noFill/>
          <a:ln>
            <a:noFill/>
          </a:ln>
        </p:spPr>
      </p:pic>
    </p:spTree>
    <p:extLst>
      <p:ext uri="{BB962C8B-B14F-4D97-AF65-F5344CB8AC3E}">
        <p14:creationId xmlns:p14="http://schemas.microsoft.com/office/powerpoint/2010/main" val="227810467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8" name="Shape 468"/>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b="0" i="0" u="none" strike="noStrike" cap="none" dirty="0" smtClean="0">
                <a:solidFill>
                  <a:schemeClr val="dk1"/>
                </a:solidFill>
                <a:latin typeface="Calibri"/>
                <a:ea typeface="Calibri"/>
                <a:cs typeface="Calibri"/>
                <a:sym typeface="Calibri"/>
              </a:rPr>
              <a:t>Sub sub-scale Report</a:t>
            </a:r>
            <a:endParaRPr lang="en-US" sz="3959" b="0" i="0" u="none" strike="noStrike" cap="none" dirty="0">
              <a:solidFill>
                <a:schemeClr val="dk1"/>
              </a:solidFill>
              <a:latin typeface="Calibri"/>
              <a:ea typeface="Calibri"/>
              <a:cs typeface="Calibri"/>
              <a:sym typeface="Calibri"/>
            </a:endParaRPr>
          </a:p>
        </p:txBody>
      </p:sp>
      <p:pic>
        <p:nvPicPr>
          <p:cNvPr id="5" name="Shape 486"/>
          <p:cNvPicPr preferRelativeResize="0"/>
          <p:nvPr/>
        </p:nvPicPr>
        <p:blipFill rotWithShape="1">
          <a:blip r:embed="rId3">
            <a:alphaModFix/>
          </a:blip>
          <a:srcRect/>
          <a:stretch/>
        </p:blipFill>
        <p:spPr>
          <a:xfrm>
            <a:off x="278752" y="1293674"/>
            <a:ext cx="8716645" cy="3809999"/>
          </a:xfrm>
          <a:prstGeom prst="rect">
            <a:avLst/>
          </a:prstGeom>
          <a:noFill/>
          <a:ln>
            <a:noFill/>
          </a:ln>
        </p:spPr>
      </p:pic>
      <p:sp>
        <p:nvSpPr>
          <p:cNvPr id="6" name="Shape 487"/>
          <p:cNvSpPr/>
          <p:nvPr/>
        </p:nvSpPr>
        <p:spPr>
          <a:xfrm>
            <a:off x="881380" y="4984192"/>
            <a:ext cx="4572000" cy="1200329"/>
          </a:xfrm>
          <a:prstGeom prst="rect">
            <a:avLst/>
          </a:prstGeom>
          <a:noFill/>
          <a:ln>
            <a:noFill/>
          </a:ln>
        </p:spPr>
        <p:txBody>
          <a:bodyPr lIns="91425" tIns="45700" rIns="91425" bIns="45700" anchor="t" anchorCtr="0">
            <a:noAutofit/>
          </a:bodyPr>
          <a:lstStyle/>
          <a:p>
            <a:pPr marL="457200" marR="0" lvl="1" indent="0" algn="l" rtl="0">
              <a:spcBef>
                <a:spcPts val="0"/>
              </a:spcBef>
              <a:spcAft>
                <a:spcPts val="0"/>
              </a:spcAft>
              <a:buSzPct val="25000"/>
              <a:buNone/>
            </a:pPr>
            <a:r>
              <a:rPr lang="en-US" sz="1800" b="0" i="0" u="none" strike="noStrike" cap="none" dirty="0">
                <a:solidFill>
                  <a:schemeClr val="dk1"/>
                </a:solidFill>
                <a:latin typeface="Arial"/>
                <a:ea typeface="Arial"/>
                <a:cs typeface="Arial"/>
                <a:sym typeface="Arial"/>
              </a:rPr>
              <a:t>Tier I</a:t>
            </a:r>
          </a:p>
          <a:p>
            <a:pPr marL="914400" marR="0" lvl="2" indent="0" algn="l" rtl="0">
              <a:spcBef>
                <a:spcPts val="0"/>
              </a:spcBef>
              <a:spcAft>
                <a:spcPts val="0"/>
              </a:spcAft>
              <a:buSzPct val="25000"/>
              <a:buNone/>
            </a:pPr>
            <a:r>
              <a:rPr lang="en-US" sz="1800" b="0" i="0" u="none" strike="noStrike" cap="none" dirty="0">
                <a:solidFill>
                  <a:schemeClr val="dk1"/>
                </a:solidFill>
                <a:latin typeface="Arial"/>
                <a:ea typeface="Arial"/>
                <a:cs typeface="Arial"/>
                <a:sym typeface="Arial"/>
              </a:rPr>
              <a:t>Teams</a:t>
            </a:r>
          </a:p>
          <a:p>
            <a:pPr marL="914400" marR="0" lvl="2" indent="0" algn="l" rtl="0">
              <a:spcBef>
                <a:spcPts val="0"/>
              </a:spcBef>
              <a:spcAft>
                <a:spcPts val="0"/>
              </a:spcAft>
              <a:buSzPct val="25000"/>
              <a:buNone/>
            </a:pPr>
            <a:r>
              <a:rPr lang="en-US" sz="1800" b="0" i="0" u="none" strike="noStrike" cap="none" dirty="0">
                <a:solidFill>
                  <a:schemeClr val="dk1"/>
                </a:solidFill>
                <a:latin typeface="Arial"/>
                <a:ea typeface="Arial"/>
                <a:cs typeface="Arial"/>
                <a:sym typeface="Arial"/>
              </a:rPr>
              <a:t>Implementation</a:t>
            </a:r>
          </a:p>
          <a:p>
            <a:pPr marL="914400" marR="0" lvl="2" indent="0" algn="l" rtl="0">
              <a:spcBef>
                <a:spcPts val="0"/>
              </a:spcBef>
              <a:spcAft>
                <a:spcPts val="0"/>
              </a:spcAft>
              <a:buSzPct val="25000"/>
              <a:buNone/>
            </a:pPr>
            <a:r>
              <a:rPr lang="en-US" sz="1800" b="0" i="0" u="none" strike="noStrike" cap="none" dirty="0">
                <a:solidFill>
                  <a:schemeClr val="dk1"/>
                </a:solidFill>
                <a:latin typeface="Arial"/>
                <a:ea typeface="Arial"/>
                <a:cs typeface="Arial"/>
                <a:sym typeface="Arial"/>
              </a:rPr>
              <a:t>Evaluation</a:t>
            </a:r>
          </a:p>
        </p:txBody>
      </p:sp>
      <p:sp>
        <p:nvSpPr>
          <p:cNvPr id="7" name="Shape 489"/>
          <p:cNvSpPr/>
          <p:nvPr/>
        </p:nvSpPr>
        <p:spPr>
          <a:xfrm>
            <a:off x="5384800" y="4949546"/>
            <a:ext cx="4572000" cy="1477328"/>
          </a:xfrm>
          <a:prstGeom prst="rect">
            <a:avLst/>
          </a:prstGeom>
          <a:noFill/>
          <a:ln>
            <a:noFill/>
          </a:ln>
        </p:spPr>
        <p:txBody>
          <a:bodyPr lIns="91425" tIns="45700" rIns="91425" bIns="45700" anchor="t" anchorCtr="0">
            <a:noAutofit/>
          </a:bodyPr>
          <a:lstStyle/>
          <a:p>
            <a:pPr marL="457200" marR="0" lvl="1" indent="0" algn="l" rtl="0">
              <a:spcBef>
                <a:spcPts val="0"/>
              </a:spcBef>
              <a:spcAft>
                <a:spcPts val="0"/>
              </a:spcAft>
              <a:buSzPct val="25000"/>
              <a:buNone/>
            </a:pPr>
            <a:r>
              <a:rPr lang="en-US" sz="1800" b="0" i="0" u="none" strike="noStrike" cap="none" dirty="0">
                <a:solidFill>
                  <a:schemeClr val="dk1"/>
                </a:solidFill>
                <a:latin typeface="Arial"/>
                <a:ea typeface="Arial"/>
                <a:cs typeface="Arial"/>
                <a:sym typeface="Arial"/>
              </a:rPr>
              <a:t>Tier III</a:t>
            </a:r>
          </a:p>
          <a:p>
            <a:pPr marL="914400" marR="0" lvl="2" indent="0" algn="l" rtl="0">
              <a:spcBef>
                <a:spcPts val="0"/>
              </a:spcBef>
              <a:spcAft>
                <a:spcPts val="0"/>
              </a:spcAft>
              <a:buSzPct val="25000"/>
              <a:buNone/>
            </a:pPr>
            <a:r>
              <a:rPr lang="en-US" sz="1800" b="0" i="0" u="none" strike="noStrike" cap="none" dirty="0">
                <a:solidFill>
                  <a:schemeClr val="dk1"/>
                </a:solidFill>
                <a:latin typeface="Arial"/>
                <a:ea typeface="Arial"/>
                <a:cs typeface="Arial"/>
                <a:sym typeface="Arial"/>
              </a:rPr>
              <a:t>Teams</a:t>
            </a:r>
          </a:p>
          <a:p>
            <a:pPr marL="914400" marR="0" lvl="2" indent="0" algn="l" rtl="0">
              <a:spcBef>
                <a:spcPts val="0"/>
              </a:spcBef>
              <a:spcAft>
                <a:spcPts val="0"/>
              </a:spcAft>
              <a:buSzPct val="25000"/>
              <a:buNone/>
            </a:pPr>
            <a:r>
              <a:rPr lang="en-US" sz="1800" b="0" i="0" u="none" strike="noStrike" cap="none" dirty="0">
                <a:solidFill>
                  <a:schemeClr val="dk1"/>
                </a:solidFill>
                <a:latin typeface="Arial"/>
                <a:ea typeface="Arial"/>
                <a:cs typeface="Arial"/>
                <a:sym typeface="Arial"/>
              </a:rPr>
              <a:t>Resources</a:t>
            </a:r>
          </a:p>
          <a:p>
            <a:pPr marL="914400" marR="0" lvl="2" indent="0" algn="l" rtl="0">
              <a:spcBef>
                <a:spcPts val="0"/>
              </a:spcBef>
              <a:spcAft>
                <a:spcPts val="0"/>
              </a:spcAft>
              <a:buSzPct val="25000"/>
              <a:buNone/>
            </a:pPr>
            <a:r>
              <a:rPr lang="en-US" sz="1800" b="0" i="0" u="none" strike="noStrike" cap="none" dirty="0">
                <a:solidFill>
                  <a:schemeClr val="dk1"/>
                </a:solidFill>
                <a:latin typeface="Arial"/>
                <a:ea typeface="Arial"/>
                <a:cs typeface="Arial"/>
                <a:sym typeface="Arial"/>
              </a:rPr>
              <a:t>Support plan</a:t>
            </a:r>
          </a:p>
          <a:p>
            <a:pPr marL="914400" marR="0" lvl="2" indent="0" algn="l" rtl="0">
              <a:spcBef>
                <a:spcPts val="0"/>
              </a:spcBef>
              <a:spcAft>
                <a:spcPts val="0"/>
              </a:spcAft>
              <a:buSzPct val="25000"/>
              <a:buNone/>
            </a:pPr>
            <a:r>
              <a:rPr lang="en-US" sz="1800" b="0" i="0" u="none" strike="noStrike" cap="none" dirty="0">
                <a:solidFill>
                  <a:schemeClr val="dk1"/>
                </a:solidFill>
                <a:latin typeface="Arial"/>
                <a:ea typeface="Arial"/>
                <a:cs typeface="Arial"/>
                <a:sym typeface="Arial"/>
              </a:rPr>
              <a:t>Evaluation</a:t>
            </a:r>
          </a:p>
        </p:txBody>
      </p:sp>
      <p:sp>
        <p:nvSpPr>
          <p:cNvPr id="8" name="Shape 488"/>
          <p:cNvSpPr/>
          <p:nvPr/>
        </p:nvSpPr>
        <p:spPr>
          <a:xfrm>
            <a:off x="3141980" y="4971492"/>
            <a:ext cx="4572000" cy="1200329"/>
          </a:xfrm>
          <a:prstGeom prst="rect">
            <a:avLst/>
          </a:prstGeom>
          <a:noFill/>
          <a:ln>
            <a:noFill/>
          </a:ln>
        </p:spPr>
        <p:txBody>
          <a:bodyPr lIns="91425" tIns="45700" rIns="91425" bIns="45700" anchor="t" anchorCtr="0">
            <a:noAutofit/>
          </a:bodyPr>
          <a:lstStyle/>
          <a:p>
            <a:pPr marL="457200" marR="0" lvl="1" indent="0" algn="l" rtl="0">
              <a:spcBef>
                <a:spcPts val="0"/>
              </a:spcBef>
              <a:spcAft>
                <a:spcPts val="0"/>
              </a:spcAft>
              <a:buSzPct val="25000"/>
              <a:buNone/>
            </a:pPr>
            <a:r>
              <a:rPr lang="en-US" sz="1800" b="0" i="0" u="none" strike="noStrike" cap="none" dirty="0">
                <a:solidFill>
                  <a:schemeClr val="dk1"/>
                </a:solidFill>
                <a:latin typeface="Arial"/>
                <a:ea typeface="Arial"/>
                <a:cs typeface="Arial"/>
                <a:sym typeface="Arial"/>
              </a:rPr>
              <a:t>Tier II</a:t>
            </a:r>
          </a:p>
          <a:p>
            <a:pPr marL="914400" marR="0" lvl="2" indent="0" algn="l" rtl="0">
              <a:spcBef>
                <a:spcPts val="0"/>
              </a:spcBef>
              <a:spcAft>
                <a:spcPts val="0"/>
              </a:spcAft>
              <a:buSzPct val="25000"/>
              <a:buNone/>
            </a:pPr>
            <a:r>
              <a:rPr lang="en-US" sz="1800" b="0" i="0" u="none" strike="noStrike" cap="none" dirty="0">
                <a:solidFill>
                  <a:schemeClr val="dk1"/>
                </a:solidFill>
                <a:latin typeface="Arial"/>
                <a:ea typeface="Arial"/>
                <a:cs typeface="Arial"/>
                <a:sym typeface="Arial"/>
              </a:rPr>
              <a:t>Teams</a:t>
            </a:r>
          </a:p>
          <a:p>
            <a:pPr marL="914400" marR="0" lvl="2" indent="0" algn="l" rtl="0">
              <a:spcBef>
                <a:spcPts val="0"/>
              </a:spcBef>
              <a:spcAft>
                <a:spcPts val="0"/>
              </a:spcAft>
              <a:buSzPct val="25000"/>
              <a:buNone/>
            </a:pPr>
            <a:r>
              <a:rPr lang="en-US" sz="1800" b="0" i="0" u="none" strike="noStrike" cap="none" dirty="0">
                <a:solidFill>
                  <a:schemeClr val="dk1"/>
                </a:solidFill>
                <a:latin typeface="Arial"/>
                <a:ea typeface="Arial"/>
                <a:cs typeface="Arial"/>
                <a:sym typeface="Arial"/>
              </a:rPr>
              <a:t>Interventions</a:t>
            </a:r>
          </a:p>
          <a:p>
            <a:pPr marL="914400" marR="0" lvl="2" indent="0" algn="l" rtl="0">
              <a:spcBef>
                <a:spcPts val="0"/>
              </a:spcBef>
              <a:spcAft>
                <a:spcPts val="0"/>
              </a:spcAft>
              <a:buSzPct val="25000"/>
              <a:buNone/>
            </a:pPr>
            <a:r>
              <a:rPr lang="en-US" sz="1800" b="0" i="0" u="none" strike="noStrike" cap="none" dirty="0">
                <a:solidFill>
                  <a:schemeClr val="dk1"/>
                </a:solidFill>
                <a:latin typeface="Arial"/>
                <a:ea typeface="Arial"/>
                <a:cs typeface="Arial"/>
                <a:sym typeface="Arial"/>
              </a:rPr>
              <a:t>Evaluation</a:t>
            </a:r>
          </a:p>
        </p:txBody>
      </p:sp>
    </p:spTree>
    <p:extLst>
      <p:ext uri="{BB962C8B-B14F-4D97-AF65-F5344CB8AC3E}">
        <p14:creationId xmlns:p14="http://schemas.microsoft.com/office/powerpoint/2010/main" val="227810467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rtl="0">
              <a:spcBef>
                <a:spcPts val="0"/>
              </a:spcBef>
              <a:spcAft>
                <a:spcPts val="0"/>
              </a:spcAft>
              <a:buSzPct val="25000"/>
              <a:buNone/>
            </a:pPr>
            <a:r>
              <a:rPr lang="en-US" sz="4400" i="0" u="none" strike="noStrike" cap="none" dirty="0">
                <a:solidFill>
                  <a:srgbClr val="000000"/>
                </a:solidFill>
                <a:latin typeface="Calibri"/>
                <a:ea typeface="Calibri"/>
                <a:cs typeface="Calibri"/>
                <a:sym typeface="Calibri"/>
              </a:rPr>
              <a:t>TFI Walkthrough </a:t>
            </a:r>
            <a:r>
              <a:rPr lang="en-US" sz="4400" i="0" u="none" strike="noStrike" cap="none" dirty="0" smtClean="0">
                <a:solidFill>
                  <a:srgbClr val="000000"/>
                </a:solidFill>
                <a:latin typeface="Calibri"/>
                <a:ea typeface="Calibri"/>
                <a:cs typeface="Calibri"/>
                <a:sym typeface="Calibri"/>
              </a:rPr>
              <a:t>Tool (optional)</a:t>
            </a:r>
            <a:endParaRPr lang="en-US" sz="4400" i="0" u="none" strike="noStrike" cap="none" dirty="0">
              <a:solidFill>
                <a:srgbClr val="000000"/>
              </a:solidFill>
              <a:latin typeface="Calibri"/>
              <a:ea typeface="Calibri"/>
              <a:cs typeface="Calibri"/>
              <a:sym typeface="Calibri"/>
            </a:endParaRPr>
          </a:p>
        </p:txBody>
      </p:sp>
      <p:sp>
        <p:nvSpPr>
          <p:cNvPr id="2" name="Text Placeholder 1"/>
          <p:cNvSpPr>
            <a:spLocks noGrp="1"/>
          </p:cNvSpPr>
          <p:nvPr>
            <p:ph type="body" idx="1"/>
          </p:nvPr>
        </p:nvSpPr>
        <p:spPr/>
        <p:txBody>
          <a:bodyPr/>
          <a:lstStyle/>
          <a:p>
            <a:endParaRPr lang="en-US"/>
          </a:p>
        </p:txBody>
      </p:sp>
      <p:pic>
        <p:nvPicPr>
          <p:cNvPr id="496" name="Shape 496"/>
          <p:cNvPicPr preferRelativeResize="0"/>
          <p:nvPr/>
        </p:nvPicPr>
        <p:blipFill rotWithShape="1">
          <a:blip r:embed="rId3">
            <a:alphaModFix/>
          </a:blip>
          <a:srcRect/>
          <a:stretch/>
        </p:blipFill>
        <p:spPr>
          <a:xfrm>
            <a:off x="0" y="1727200"/>
            <a:ext cx="9144000" cy="5130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7" name="Shape 507"/>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Next Steps:</a:t>
            </a:r>
          </a:p>
        </p:txBody>
      </p:sp>
      <p:sp>
        <p:nvSpPr>
          <p:cNvPr id="506" name="Shape 506"/>
          <p:cNvSpPr txBox="1">
            <a:spLocks noGrp="1"/>
          </p:cNvSpPr>
          <p:nvPr>
            <p:ph type="body" idx="1"/>
          </p:nvPr>
        </p:nvSpPr>
        <p:spPr>
          <a:xfrm>
            <a:off x="457200" y="5473701"/>
            <a:ext cx="8229600" cy="6476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100000"/>
              <a:buNone/>
            </a:pPr>
            <a:r>
              <a:rPr lang="en-US" dirty="0"/>
              <a:t>T</a:t>
            </a:r>
            <a:r>
              <a:rPr lang="en-US" sz="3200" b="0" i="0" u="none" strike="noStrike" cap="none" dirty="0" smtClean="0">
                <a:solidFill>
                  <a:schemeClr val="dk1"/>
                </a:solidFill>
                <a:latin typeface="Calibri"/>
                <a:ea typeface="Calibri"/>
                <a:cs typeface="Calibri"/>
                <a:sym typeface="Calibri"/>
              </a:rPr>
              <a:t>he VTPBiS </a:t>
            </a:r>
            <a:r>
              <a:rPr lang="en-US" sz="3200" b="0" i="0" u="none" strike="noStrike" cap="none" dirty="0">
                <a:solidFill>
                  <a:schemeClr val="dk1"/>
                </a:solidFill>
                <a:latin typeface="Calibri"/>
                <a:ea typeface="Calibri"/>
                <a:cs typeface="Calibri"/>
                <a:sym typeface="Calibri"/>
              </a:rPr>
              <a:t>Team </a:t>
            </a:r>
            <a:r>
              <a:rPr lang="en-US" sz="3200" b="0" i="0" u="none" strike="noStrike" cap="none" dirty="0" smtClean="0">
                <a:solidFill>
                  <a:schemeClr val="dk1"/>
                </a:solidFill>
                <a:latin typeface="Calibri"/>
                <a:ea typeface="Calibri"/>
                <a:cs typeface="Calibri"/>
                <a:sym typeface="Calibri"/>
              </a:rPr>
              <a:t>will be in touc</a:t>
            </a:r>
            <a:r>
              <a:rPr lang="en-US" dirty="0" smtClean="0"/>
              <a:t>h </a:t>
            </a:r>
            <a:r>
              <a:rPr lang="en-US" sz="3200" b="0" i="0" u="none" strike="noStrike" cap="none" dirty="0" smtClean="0">
                <a:solidFill>
                  <a:schemeClr val="dk1"/>
                </a:solidFill>
                <a:latin typeface="Calibri"/>
                <a:ea typeface="Calibri"/>
                <a:cs typeface="Calibri"/>
                <a:sym typeface="Calibri"/>
              </a:rPr>
              <a:t>in </a:t>
            </a:r>
            <a:r>
              <a:rPr lang="en-US" sz="3200" b="0" i="0" u="none" strike="noStrike" cap="none" dirty="0">
                <a:solidFill>
                  <a:schemeClr val="dk1"/>
                </a:solidFill>
                <a:latin typeface="Calibri"/>
                <a:ea typeface="Calibri"/>
                <a:cs typeface="Calibri"/>
                <a:sym typeface="Calibri"/>
              </a:rPr>
              <a:t>the </a:t>
            </a:r>
            <a:r>
              <a:rPr lang="en-US" sz="3200" b="0" i="0" u="none" strike="noStrike" cap="none" dirty="0" smtClean="0">
                <a:solidFill>
                  <a:schemeClr val="dk1"/>
                </a:solidFill>
                <a:latin typeface="Calibri"/>
                <a:ea typeface="Calibri"/>
                <a:cs typeface="Calibri"/>
                <a:sym typeface="Calibri"/>
              </a:rPr>
              <a:t>Fall!</a:t>
            </a:r>
            <a:endParaRPr lang="en-US" sz="3200" b="0" i="0" u="none" strike="noStrike" cap="none"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2984500" y="1571565"/>
            <a:ext cx="3340100" cy="3902136"/>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1"/>
                </a:solidFill>
                <a:latin typeface="Calibri"/>
                <a:ea typeface="Calibri"/>
                <a:cs typeface="Calibri"/>
                <a:sym typeface="Calibri"/>
              </a:rPr>
              <a:t>Agenda</a:t>
            </a:r>
          </a:p>
        </p:txBody>
      </p:sp>
      <p:sp>
        <p:nvSpPr>
          <p:cNvPr id="234" name="Shape 234"/>
          <p:cNvSpPr txBox="1">
            <a:spLocks noGrp="1"/>
          </p:cNvSpPr>
          <p:nvPr>
            <p:ph type="body" idx="1"/>
          </p:nvPr>
        </p:nvSpPr>
        <p:spPr>
          <a:xfrm>
            <a:off x="457200" y="148476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Celebrate VTPBiS Assessments!!!!</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Statewide BoQ and SAS Results are IN!!</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Plan for Presenting your Own Data</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What’s New?</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Hear About the Latest and Greatest </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Explore </a:t>
            </a:r>
            <a:r>
              <a:rPr lang="en-US" sz="2800" b="1" i="1" u="none" strike="noStrike" cap="none" dirty="0">
                <a:solidFill>
                  <a:schemeClr val="dk1"/>
                </a:solidFill>
                <a:latin typeface="Calibri"/>
                <a:ea typeface="Calibri"/>
                <a:cs typeface="Calibri"/>
                <a:sym typeface="Calibri"/>
              </a:rPr>
              <a:t>Exciting</a:t>
            </a:r>
            <a:r>
              <a:rPr lang="en-US" sz="2800" b="0" i="0" u="none" strike="noStrike" cap="none" dirty="0">
                <a:solidFill>
                  <a:schemeClr val="dk1"/>
                </a:solidFill>
                <a:latin typeface="Calibri"/>
                <a:ea typeface="Calibri"/>
                <a:cs typeface="Calibri"/>
                <a:sym typeface="Calibri"/>
              </a:rPr>
              <a:t> New Resources </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Get Ready for Next Year!</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Small Group Networking Sessions:</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Select topics of interest and gather in small groups</a:t>
            </a:r>
          </a:p>
          <a:p>
            <a:pPr marL="742950" marR="0" lvl="1" indent="-285750" algn="l" rtl="0">
              <a:spcBef>
                <a:spcPts val="560"/>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235" name="Shape 235"/>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4</a:t>
            </a:fld>
            <a:endParaRPr lang="en-US" sz="1200" b="0" i="0" u="none" strike="noStrike" cap="none">
              <a:solidFill>
                <a:srgbClr val="898989"/>
              </a:solidFill>
              <a:latin typeface="Calibri"/>
              <a:ea typeface="Calibri"/>
              <a:cs typeface="Calibri"/>
              <a:sym typeface="Calibri"/>
            </a:endParaRPr>
          </a:p>
        </p:txBody>
      </p:sp>
      <p:sp>
        <p:nvSpPr>
          <p:cNvPr id="2" name="TextBox 1"/>
          <p:cNvSpPr txBox="1"/>
          <p:nvPr/>
        </p:nvSpPr>
        <p:spPr>
          <a:xfrm rot="1850604">
            <a:off x="5956846" y="3661799"/>
            <a:ext cx="3285349" cy="523220"/>
          </a:xfrm>
          <a:prstGeom prst="rect">
            <a:avLst/>
          </a:prstGeom>
          <a:noFill/>
        </p:spPr>
        <p:txBody>
          <a:bodyPr wrap="none" rtlCol="0">
            <a:spAutoFit/>
          </a:bodyPr>
          <a:lstStyle/>
          <a:p>
            <a:r>
              <a:rPr lang="en-US" sz="2800" dirty="0" smtClean="0">
                <a:solidFill>
                  <a:srgbClr val="FF0000"/>
                </a:solidFill>
                <a:latin typeface="Calibri"/>
                <a:cs typeface="Calibri"/>
              </a:rPr>
              <a:t>Other Agenda Items?</a:t>
            </a:r>
            <a:endParaRPr lang="en-US" sz="2800" dirty="0">
              <a:solidFill>
                <a:srgbClr val="FF0000"/>
              </a:solidFill>
              <a:latin typeface="Calibri"/>
              <a:cs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510893" y="209107"/>
            <a:ext cx="8229600" cy="1343608"/>
          </a:xfrm>
          <a:prstGeom prst="rect">
            <a:avLst/>
          </a:prstGeom>
        </p:spPr>
        <p:txBody>
          <a:bodyPr lIns="91425" tIns="91425" rIns="91425" bIns="91425" anchor="ctr" anchorCtr="0">
            <a:noAutofit/>
          </a:bodyPr>
          <a:lstStyle/>
          <a:p>
            <a:pPr lvl="0">
              <a:spcBef>
                <a:spcPts val="0"/>
              </a:spcBef>
              <a:buNone/>
            </a:pPr>
            <a:r>
              <a:rPr lang="en-US" i="1" dirty="0" smtClean="0">
                <a:solidFill>
                  <a:srgbClr val="FF0000"/>
                </a:solidFill>
              </a:rPr>
              <a:t>NEW</a:t>
            </a:r>
            <a:r>
              <a:rPr lang="en-US" dirty="0" smtClean="0"/>
              <a:t> Family Engagement Survey and Resources!</a:t>
            </a:r>
            <a:endParaRPr lang="en-US" dirty="0"/>
          </a:p>
        </p:txBody>
      </p:sp>
      <p:pic>
        <p:nvPicPr>
          <p:cNvPr id="3" name="Picture 2"/>
          <p:cNvPicPr>
            <a:picLocks noChangeAspect="1"/>
          </p:cNvPicPr>
          <p:nvPr/>
        </p:nvPicPr>
        <p:blipFill>
          <a:blip r:embed="rId3"/>
          <a:stretch>
            <a:fillRect/>
          </a:stretch>
        </p:blipFill>
        <p:spPr>
          <a:xfrm>
            <a:off x="-37748" y="1552715"/>
            <a:ext cx="9155566" cy="4591448"/>
          </a:xfrm>
          <a:prstGeom prst="rect">
            <a:avLst/>
          </a:prstGeom>
        </p:spPr>
      </p:pic>
      <p:sp>
        <p:nvSpPr>
          <p:cNvPr id="7" name="Shape 296"/>
          <p:cNvSpPr/>
          <p:nvPr/>
        </p:nvSpPr>
        <p:spPr>
          <a:xfrm>
            <a:off x="4674293" y="3250756"/>
            <a:ext cx="2644836" cy="1227403"/>
          </a:xfrm>
          <a:prstGeom prst="donut">
            <a:avLst>
              <a:gd name="adj" fmla="val 4979"/>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a:buSzPct val="25000"/>
            </a:pPr>
            <a:r>
              <a:rPr lang="en-US" b="1" i="1" dirty="0"/>
              <a:t/>
            </a:r>
            <a:br>
              <a:rPr lang="en-US" b="1" i="1" dirty="0"/>
            </a:br>
            <a:r>
              <a:rPr lang="en-US" b="1" i="1" dirty="0" smtClean="0"/>
              <a:t>Addresses </a:t>
            </a:r>
            <a:r>
              <a:rPr lang="en-US" b="1" i="1" dirty="0"/>
              <a:t>the following questions:  </a:t>
            </a:r>
            <a:br>
              <a:rPr lang="en-US" b="1" i="1" dirty="0"/>
            </a:br>
            <a:endParaRPr lang="en-US" b="0" i="0" u="none" strike="noStrike" cap="none" dirty="0">
              <a:solidFill>
                <a:schemeClr val="dk1"/>
              </a:solidFill>
              <a:latin typeface="Calibri"/>
              <a:ea typeface="Calibri"/>
              <a:cs typeface="Calibri"/>
              <a:sym typeface="Calibri"/>
            </a:endParaRPr>
          </a:p>
        </p:txBody>
      </p:sp>
      <p:sp>
        <p:nvSpPr>
          <p:cNvPr id="520" name="Shape 520"/>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342900" algn="l" rtl="0">
              <a:lnSpc>
                <a:spcPct val="130000"/>
              </a:lnSpc>
              <a:spcBef>
                <a:spcPts val="560"/>
              </a:spcBef>
              <a:spcAft>
                <a:spcPts val="0"/>
              </a:spcAft>
              <a:buClr>
                <a:schemeClr val="dk1"/>
              </a:buClr>
              <a:buSzPct val="100000"/>
              <a:buFont typeface="Arial"/>
              <a:buChar char="•"/>
            </a:pPr>
            <a:r>
              <a:rPr lang="en-US" sz="2800" b="0" i="1" u="none" strike="noStrike" cap="none" dirty="0" smtClean="0">
                <a:solidFill>
                  <a:schemeClr val="dk1"/>
                </a:solidFill>
                <a:latin typeface="Calibri"/>
                <a:ea typeface="Calibri"/>
                <a:cs typeface="Calibri"/>
                <a:sym typeface="Calibri"/>
              </a:rPr>
              <a:t>What </a:t>
            </a:r>
            <a:r>
              <a:rPr lang="en-US" sz="2800" b="0" i="1" u="none" strike="noStrike" cap="none" dirty="0">
                <a:solidFill>
                  <a:schemeClr val="dk1"/>
                </a:solidFill>
                <a:latin typeface="Calibri"/>
                <a:ea typeface="Calibri"/>
                <a:cs typeface="Calibri"/>
                <a:sym typeface="Calibri"/>
              </a:rPr>
              <a:t>do families know about PBIS in your school</a:t>
            </a:r>
            <a:r>
              <a:rPr lang="en-US" sz="2800" b="0" i="1" u="none" strike="noStrike" cap="none" dirty="0" smtClean="0">
                <a:solidFill>
                  <a:schemeClr val="dk1"/>
                </a:solidFill>
                <a:latin typeface="Calibri"/>
                <a:ea typeface="Calibri"/>
                <a:cs typeface="Calibri"/>
                <a:sym typeface="Calibri"/>
              </a:rPr>
              <a:t>?</a:t>
            </a:r>
          </a:p>
          <a:p>
            <a:pPr marL="342900" marR="0" lvl="0" indent="-342900" algn="l" rtl="0">
              <a:lnSpc>
                <a:spcPct val="130000"/>
              </a:lnSpc>
              <a:spcBef>
                <a:spcPts val="560"/>
              </a:spcBef>
              <a:spcAft>
                <a:spcPts val="0"/>
              </a:spcAft>
              <a:buClr>
                <a:schemeClr val="dk1"/>
              </a:buClr>
              <a:buSzPct val="100000"/>
              <a:buFont typeface="Arial"/>
              <a:buChar char="•"/>
            </a:pPr>
            <a:endParaRPr lang="en-US" sz="800" b="0" i="1" u="none" strike="noStrike" cap="none" dirty="0" smtClean="0">
              <a:solidFill>
                <a:schemeClr val="dk1"/>
              </a:solidFill>
              <a:latin typeface="Calibri"/>
              <a:ea typeface="Calibri"/>
              <a:cs typeface="Calibri"/>
              <a:sym typeface="Calibri"/>
            </a:endParaRPr>
          </a:p>
          <a:p>
            <a:pPr marL="342900" marR="0" lvl="0" indent="-342900" algn="l" rtl="0">
              <a:lnSpc>
                <a:spcPct val="130000"/>
              </a:lnSpc>
              <a:spcBef>
                <a:spcPts val="560"/>
              </a:spcBef>
              <a:spcAft>
                <a:spcPts val="0"/>
              </a:spcAft>
              <a:buClr>
                <a:schemeClr val="dk1"/>
              </a:buClr>
              <a:buSzPct val="100000"/>
              <a:buFont typeface="Arial"/>
              <a:buChar char="•"/>
            </a:pPr>
            <a:r>
              <a:rPr lang="en-US" sz="2800" b="0" i="1" u="none" strike="noStrike" cap="none" dirty="0" smtClean="0">
                <a:solidFill>
                  <a:schemeClr val="dk1"/>
                </a:solidFill>
                <a:latin typeface="Calibri"/>
                <a:ea typeface="Calibri"/>
                <a:cs typeface="Calibri"/>
                <a:sym typeface="Calibri"/>
              </a:rPr>
              <a:t>How </a:t>
            </a:r>
            <a:r>
              <a:rPr lang="en-US" sz="2800" b="0" i="1" u="none" strike="noStrike" cap="none" dirty="0">
                <a:solidFill>
                  <a:schemeClr val="dk1"/>
                </a:solidFill>
                <a:latin typeface="Calibri"/>
                <a:ea typeface="Calibri"/>
                <a:cs typeface="Calibri"/>
                <a:sym typeface="Calibri"/>
              </a:rPr>
              <a:t>are families’ perceptions about PBIS similar/different from school leadership </a:t>
            </a:r>
            <a:r>
              <a:rPr lang="en-US" sz="2800" b="0" i="1" u="none" strike="noStrike" cap="none" dirty="0" smtClean="0">
                <a:solidFill>
                  <a:schemeClr val="dk1"/>
                </a:solidFill>
                <a:latin typeface="Calibri"/>
                <a:ea typeface="Calibri"/>
                <a:cs typeface="Calibri"/>
                <a:sym typeface="Calibri"/>
              </a:rPr>
              <a:t>team </a:t>
            </a:r>
            <a:r>
              <a:rPr lang="en-US" sz="2800" b="0" i="1" u="none" strike="noStrike" cap="none" dirty="0">
                <a:solidFill>
                  <a:schemeClr val="dk1"/>
                </a:solidFill>
                <a:latin typeface="Calibri"/>
                <a:ea typeface="Calibri"/>
                <a:cs typeface="Calibri"/>
                <a:sym typeface="Calibri"/>
              </a:rPr>
              <a:t>perceptions?</a:t>
            </a:r>
          </a:p>
          <a:p>
            <a:pPr marL="342900" marR="0" lvl="0" indent="-342900" algn="l" rtl="0">
              <a:lnSpc>
                <a:spcPct val="130000"/>
              </a:lnSpc>
              <a:spcBef>
                <a:spcPts val="560"/>
              </a:spcBef>
              <a:spcAft>
                <a:spcPts val="0"/>
              </a:spcAft>
              <a:buClr>
                <a:schemeClr val="dk1"/>
              </a:buClr>
              <a:buSzPct val="100000"/>
              <a:buFont typeface="Arial"/>
              <a:buChar char="•"/>
            </a:pPr>
            <a:endParaRPr lang="en-US" sz="800" b="0" i="1" u="none" strike="noStrike" cap="none" dirty="0" smtClean="0">
              <a:solidFill>
                <a:schemeClr val="dk1"/>
              </a:solidFill>
              <a:latin typeface="Calibri"/>
              <a:ea typeface="Calibri"/>
              <a:cs typeface="Calibri"/>
              <a:sym typeface="Calibri"/>
            </a:endParaRPr>
          </a:p>
          <a:p>
            <a:pPr marL="342900" marR="0" lvl="0" indent="-342900" algn="l" rtl="0">
              <a:lnSpc>
                <a:spcPct val="130000"/>
              </a:lnSpc>
              <a:spcBef>
                <a:spcPts val="560"/>
              </a:spcBef>
              <a:spcAft>
                <a:spcPts val="0"/>
              </a:spcAft>
              <a:buClr>
                <a:schemeClr val="dk1"/>
              </a:buClr>
              <a:buSzPct val="100000"/>
              <a:buFont typeface="Arial"/>
              <a:buChar char="•"/>
            </a:pPr>
            <a:r>
              <a:rPr lang="en-US" sz="2800" b="0" i="1" u="none" strike="noStrike" cap="none" dirty="0" smtClean="0">
                <a:solidFill>
                  <a:schemeClr val="dk1"/>
                </a:solidFill>
                <a:latin typeface="Calibri"/>
                <a:ea typeface="Calibri"/>
                <a:cs typeface="Calibri"/>
                <a:sym typeface="Calibri"/>
              </a:rPr>
              <a:t>What </a:t>
            </a:r>
            <a:r>
              <a:rPr lang="en-US" sz="2800" b="0" i="1" u="none" strike="noStrike" cap="none" dirty="0">
                <a:solidFill>
                  <a:schemeClr val="dk1"/>
                </a:solidFill>
                <a:latin typeface="Calibri"/>
                <a:ea typeface="Calibri"/>
                <a:cs typeface="Calibri"/>
                <a:sym typeface="Calibri"/>
              </a:rPr>
              <a:t>can you do when there is </a:t>
            </a:r>
            <a:r>
              <a:rPr lang="en-US" sz="2800" b="0" i="1" u="none" strike="noStrike" cap="none" dirty="0" smtClean="0">
                <a:solidFill>
                  <a:schemeClr val="dk1"/>
                </a:solidFill>
                <a:latin typeface="Calibri"/>
                <a:ea typeface="Calibri"/>
                <a:cs typeface="Calibri"/>
                <a:sym typeface="Calibri"/>
              </a:rPr>
              <a:t>a discrepancy?</a:t>
            </a:r>
          </a:p>
          <a:p>
            <a:pPr marL="342900" marR="0" lvl="0" indent="-342900" algn="l" rtl="0">
              <a:lnSpc>
                <a:spcPct val="130000"/>
              </a:lnSpc>
              <a:spcBef>
                <a:spcPts val="560"/>
              </a:spcBef>
              <a:spcAft>
                <a:spcPts val="0"/>
              </a:spcAft>
              <a:buClr>
                <a:schemeClr val="dk1"/>
              </a:buClr>
              <a:buSzPct val="100000"/>
              <a:buFont typeface="Arial"/>
              <a:buChar char="•"/>
            </a:pPr>
            <a:endParaRPr lang="en-US" sz="800" b="0" i="1" u="none" strike="noStrike" cap="none" dirty="0">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Char char="•"/>
            </a:pPr>
            <a:r>
              <a:rPr lang="en-US" sz="2800" b="0" i="1" u="none" strike="noStrike" cap="none" dirty="0">
                <a:solidFill>
                  <a:schemeClr val="dk1"/>
                </a:solidFill>
                <a:latin typeface="Calibri"/>
                <a:ea typeface="Calibri"/>
                <a:cs typeface="Calibri"/>
                <a:sym typeface="Calibri"/>
              </a:rPr>
              <a:t>What resources are available to help </a:t>
            </a:r>
            <a:r>
              <a:rPr lang="en-US" sz="2800" b="0" i="1" u="none" strike="noStrike" cap="none" dirty="0" smtClean="0">
                <a:solidFill>
                  <a:schemeClr val="dk1"/>
                </a:solidFill>
                <a:latin typeface="Calibri"/>
                <a:ea typeface="Calibri"/>
                <a:cs typeface="Calibri"/>
                <a:sym typeface="Calibri"/>
              </a:rPr>
              <a:t>engage </a:t>
            </a:r>
            <a:r>
              <a:rPr lang="en-US" sz="2800" b="0" i="1" u="none" strike="noStrike" cap="none" dirty="0">
                <a:solidFill>
                  <a:schemeClr val="dk1"/>
                </a:solidFill>
                <a:latin typeface="Calibri"/>
                <a:ea typeface="Calibri"/>
                <a:cs typeface="Calibri"/>
                <a:sym typeface="Calibri"/>
              </a:rPr>
              <a:t>families </a:t>
            </a:r>
            <a:r>
              <a:rPr lang="en-US" sz="2800" i="1" dirty="0" smtClean="0"/>
              <a:t>in</a:t>
            </a:r>
            <a:r>
              <a:rPr lang="en-US" sz="2800" b="0" i="1" u="none" strike="noStrike" cap="none" dirty="0" smtClean="0">
                <a:solidFill>
                  <a:schemeClr val="dk1"/>
                </a:solidFill>
                <a:latin typeface="Calibri"/>
                <a:ea typeface="Calibri"/>
                <a:cs typeface="Calibri"/>
                <a:sym typeface="Calibri"/>
              </a:rPr>
              <a:t> PBIS?  </a:t>
            </a:r>
            <a:endParaRPr lang="en-US" sz="2800" b="0" i="1" u="none" strike="noStrike" cap="none"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Activity</a:t>
            </a:r>
          </a:p>
        </p:txBody>
      </p:sp>
      <p:sp>
        <p:nvSpPr>
          <p:cNvPr id="526" name="Shape 526"/>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Review the VTPBiS Family Engagement Survey and accompanying </a:t>
            </a:r>
            <a:r>
              <a:rPr lang="en-US" sz="3200" b="0" i="0" u="none" strike="noStrike" cap="none" dirty="0" smtClean="0">
                <a:solidFill>
                  <a:schemeClr val="dk1"/>
                </a:solidFill>
                <a:latin typeface="Calibri"/>
                <a:ea typeface="Calibri"/>
                <a:cs typeface="Calibri"/>
                <a:sym typeface="Calibri"/>
              </a:rPr>
              <a:t>Materials</a:t>
            </a:r>
          </a:p>
          <a:p>
            <a:pPr marL="0" marR="0" lvl="0" indent="0" algn="l" rtl="0">
              <a:spcBef>
                <a:spcPts val="0"/>
              </a:spcBef>
              <a:spcAft>
                <a:spcPts val="0"/>
              </a:spcAft>
              <a:buClr>
                <a:schemeClr val="dk1"/>
              </a:buClr>
              <a:buSzPct val="100000"/>
              <a:buNone/>
            </a:pPr>
            <a:endParaRPr lang="en-US" sz="1200" b="0" i="0" u="none" strike="noStrike" cap="none" dirty="0">
              <a:solidFill>
                <a:schemeClr val="dk1"/>
              </a:solidFill>
              <a:latin typeface="Calibri"/>
              <a:ea typeface="Calibri"/>
              <a:cs typeface="Calibri"/>
              <a:sym typeface="Calibri"/>
            </a:endParaRP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Discuss how you can use this survey to improve family engagement and PBIS at your school</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Explore the Family Engagement Resources at </a:t>
            </a:r>
            <a:r>
              <a:rPr lang="en-US" sz="2800" b="0" i="0" u="sng" strike="noStrike" cap="none" dirty="0">
                <a:solidFill>
                  <a:schemeClr val="hlink"/>
                </a:solidFill>
                <a:latin typeface="Calibri"/>
                <a:ea typeface="Calibri"/>
                <a:cs typeface="Calibri"/>
                <a:sym typeface="Calibri"/>
                <a:hlinkClick r:id="rId3"/>
              </a:rPr>
              <a:t>http://www.pbisvermont.org/resources/for-families/family-resources</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Prioritize one thing you will do back at your school</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Get Connected!</a:t>
            </a:r>
          </a:p>
        </p:txBody>
      </p:sp>
      <p:sp>
        <p:nvSpPr>
          <p:cNvPr id="2" name="Rectangle 1"/>
          <p:cNvSpPr/>
          <p:nvPr/>
        </p:nvSpPr>
        <p:spPr>
          <a:xfrm rot="19953881">
            <a:off x="-203200" y="4001531"/>
            <a:ext cx="6827510" cy="830997"/>
          </a:xfrm>
          <a:prstGeom prst="rect">
            <a:avLst/>
          </a:prstGeom>
        </p:spPr>
        <p:txBody>
          <a:bodyPr wrap="none">
            <a:spAutoFit/>
          </a:bodyPr>
          <a:lstStyle/>
          <a:p>
            <a:r>
              <a:rPr lang="en-US" sz="2400" dirty="0">
                <a:hlinkClick r:id="rId3"/>
              </a:rPr>
              <a:t>https://www.facebook.com/groups/PBiSVermont</a:t>
            </a:r>
            <a:r>
              <a:rPr lang="en-US" sz="2400" dirty="0" smtClean="0">
                <a:hlinkClick r:id="rId3"/>
              </a:rPr>
              <a:t>/</a:t>
            </a:r>
            <a:endParaRPr lang="en-US" sz="2400" dirty="0" smtClean="0"/>
          </a:p>
          <a:p>
            <a:endParaRPr lang="en-US" sz="2400" dirty="0"/>
          </a:p>
        </p:txBody>
      </p:sp>
      <p:sp>
        <p:nvSpPr>
          <p:cNvPr id="3" name="Rectangle 2"/>
          <p:cNvSpPr/>
          <p:nvPr/>
        </p:nvSpPr>
        <p:spPr>
          <a:xfrm>
            <a:off x="5197908" y="5662712"/>
            <a:ext cx="3485750" cy="830997"/>
          </a:xfrm>
          <a:prstGeom prst="rect">
            <a:avLst/>
          </a:prstGeom>
        </p:spPr>
        <p:txBody>
          <a:bodyPr wrap="none">
            <a:spAutoFit/>
          </a:bodyPr>
          <a:lstStyle/>
          <a:p>
            <a:r>
              <a:rPr lang="en-US" sz="2400" dirty="0">
                <a:hlinkClick r:id="rId4"/>
              </a:rPr>
              <a:t>https://twitter.com/</a:t>
            </a:r>
            <a:r>
              <a:rPr lang="en-US" sz="2400" dirty="0" smtClean="0">
                <a:hlinkClick r:id="rId4"/>
              </a:rPr>
              <a:t>vtpbis</a:t>
            </a:r>
            <a:endParaRPr lang="en-US" sz="2400" dirty="0" smtClean="0"/>
          </a:p>
          <a:p>
            <a:endParaRPr lang="en-US" sz="2400" dirty="0"/>
          </a:p>
        </p:txBody>
      </p:sp>
      <p:pic>
        <p:nvPicPr>
          <p:cNvPr id="4" name="Picture 3"/>
          <p:cNvPicPr>
            <a:picLocks noChangeAspect="1"/>
          </p:cNvPicPr>
          <p:nvPr/>
        </p:nvPicPr>
        <p:blipFill>
          <a:blip r:embed="rId5"/>
          <a:stretch>
            <a:fillRect/>
          </a:stretch>
        </p:blipFill>
        <p:spPr>
          <a:xfrm rot="20202460">
            <a:off x="109247" y="2088398"/>
            <a:ext cx="4829608" cy="2463800"/>
          </a:xfrm>
          <a:prstGeom prst="rect">
            <a:avLst/>
          </a:prstGeom>
        </p:spPr>
      </p:pic>
      <p:pic>
        <p:nvPicPr>
          <p:cNvPr id="5" name="Picture 4"/>
          <p:cNvPicPr>
            <a:picLocks noChangeAspect="1"/>
          </p:cNvPicPr>
          <p:nvPr/>
        </p:nvPicPr>
        <p:blipFill>
          <a:blip r:embed="rId6"/>
          <a:stretch>
            <a:fillRect/>
          </a:stretch>
        </p:blipFill>
        <p:spPr>
          <a:xfrm>
            <a:off x="5689600" y="2948883"/>
            <a:ext cx="3381808" cy="2750573"/>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457200" y="20399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1"/>
                </a:solidFill>
                <a:latin typeface="Calibri"/>
                <a:ea typeface="Calibri"/>
                <a:cs typeface="Calibri"/>
                <a:sym typeface="Calibri"/>
              </a:rPr>
              <a:t>Get Ready for Next Year!</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b="0" i="0" u="none" strike="noStrike" cap="none" dirty="0" smtClean="0">
                <a:solidFill>
                  <a:schemeClr val="dk1"/>
                </a:solidFill>
                <a:latin typeface="Calibri"/>
                <a:ea typeface="Calibri"/>
                <a:cs typeface="Calibri"/>
                <a:sym typeface="Calibri"/>
              </a:rPr>
              <a:t>Getting ready for next year</a:t>
            </a:r>
            <a:endParaRPr lang="en-US" sz="3959" b="0" i="0" u="none" strike="noStrike" cap="none" dirty="0">
              <a:solidFill>
                <a:schemeClr val="dk1"/>
              </a:solidFill>
              <a:latin typeface="Calibri"/>
              <a:ea typeface="Calibri"/>
              <a:cs typeface="Calibri"/>
              <a:sym typeface="Calibri"/>
            </a:endParaRPr>
          </a:p>
        </p:txBody>
      </p:sp>
      <p:sp>
        <p:nvSpPr>
          <p:cNvPr id="267" name="Shape 267"/>
          <p:cNvSpPr txBox="1">
            <a:spLocks noGrp="1"/>
          </p:cNvSpPr>
          <p:nvPr>
            <p:ph type="body" idx="1"/>
          </p:nvPr>
        </p:nvSpPr>
        <p:spPr>
          <a:xfrm>
            <a:off x="457200" y="1417637"/>
            <a:ext cx="8229600" cy="4525963"/>
          </a:xfrm>
          <a:prstGeom prst="rect">
            <a:avLst/>
          </a:prstGeom>
          <a:noFill/>
          <a:ln>
            <a:noFill/>
          </a:ln>
        </p:spPr>
        <p:txBody>
          <a:bodyPr lIns="91425" tIns="45700" rIns="91425" bIns="45700" anchor="t" anchorCtr="0">
            <a:noAutofit/>
          </a:bodyPr>
          <a:lstStyle/>
          <a:p>
            <a:pPr marL="0" marR="0" lvl="0" indent="0" algn="l" rtl="0">
              <a:lnSpc>
                <a:spcPct val="200000"/>
              </a:lnSpc>
              <a:spcBef>
                <a:spcPts val="0"/>
              </a:spcBef>
              <a:spcAft>
                <a:spcPts val="0"/>
              </a:spcAft>
              <a:buClr>
                <a:schemeClr val="dk1"/>
              </a:buClr>
              <a:buSzPct val="25000"/>
              <a:buFont typeface="Arial"/>
              <a:buNone/>
            </a:pPr>
            <a:r>
              <a:rPr lang="en-US" dirty="0"/>
              <a:t>R</a:t>
            </a:r>
            <a:r>
              <a:rPr lang="en-US" sz="3200" b="0" i="0" u="none" strike="noStrike" cap="none" dirty="0" smtClean="0">
                <a:solidFill>
                  <a:schemeClr val="dk1"/>
                </a:solidFill>
                <a:latin typeface="Calibri"/>
                <a:ea typeface="Calibri"/>
                <a:cs typeface="Calibri"/>
                <a:sym typeface="Calibri"/>
              </a:rPr>
              <a:t>ecommended </a:t>
            </a:r>
            <a:r>
              <a:rPr lang="en-US" sz="3200" b="0" i="0" u="none" strike="noStrike" cap="none" dirty="0">
                <a:solidFill>
                  <a:schemeClr val="dk1"/>
                </a:solidFill>
                <a:latin typeface="Calibri"/>
                <a:ea typeface="Calibri"/>
                <a:cs typeface="Calibri"/>
                <a:sym typeface="Calibri"/>
              </a:rPr>
              <a:t>Steps:</a:t>
            </a:r>
          </a:p>
          <a:p>
            <a:pPr marL="914400" marR="0" lvl="1" indent="-520700" algn="l" rtl="0">
              <a:spcBef>
                <a:spcPts val="400"/>
              </a:spcBef>
              <a:spcAft>
                <a:spcPts val="0"/>
              </a:spcAft>
              <a:buClr>
                <a:schemeClr val="dk1"/>
              </a:buClr>
              <a:buSzPct val="100000"/>
              <a:buFont typeface="Calibri"/>
              <a:buAutoNum type="arabicPeriod"/>
            </a:pPr>
            <a:r>
              <a:rPr lang="en-US" sz="2400" b="0" i="0" u="none" strike="noStrike" cap="none" dirty="0">
                <a:solidFill>
                  <a:schemeClr val="dk1"/>
                </a:solidFill>
                <a:sym typeface="Calibri"/>
              </a:rPr>
              <a:t>Review </a:t>
            </a:r>
            <a:r>
              <a:rPr lang="en-US" sz="2400" b="0" i="0" u="none" strike="noStrike" cap="none" dirty="0" smtClean="0">
                <a:solidFill>
                  <a:srgbClr val="FF0000"/>
                </a:solidFill>
                <a:sym typeface="Calibri"/>
              </a:rPr>
              <a:t>VTPBiS Sustainability Action Plan </a:t>
            </a:r>
            <a:r>
              <a:rPr lang="en-US" sz="2400" b="0" i="0" u="none" strike="noStrike" cap="none" dirty="0" smtClean="0">
                <a:solidFill>
                  <a:schemeClr val="dk1"/>
                </a:solidFill>
                <a:sym typeface="Calibri"/>
              </a:rPr>
              <a:t>and complete with your team</a:t>
            </a:r>
          </a:p>
          <a:p>
            <a:pPr marL="914400" marR="0" lvl="1" indent="-520700" algn="l" rtl="0">
              <a:spcBef>
                <a:spcPts val="400"/>
              </a:spcBef>
              <a:spcAft>
                <a:spcPts val="0"/>
              </a:spcAft>
              <a:buClr>
                <a:schemeClr val="dk1"/>
              </a:buClr>
              <a:buSzPct val="100000"/>
              <a:buFont typeface="Calibri"/>
              <a:buAutoNum type="arabicPeriod"/>
            </a:pPr>
            <a:r>
              <a:rPr lang="en-US" sz="2400" dirty="0" smtClean="0"/>
              <a:t>Consider securing resources for </a:t>
            </a:r>
            <a:r>
              <a:rPr lang="en-US" sz="2400" dirty="0" smtClean="0">
                <a:solidFill>
                  <a:srgbClr val="FF0000"/>
                </a:solidFill>
              </a:rPr>
              <a:t>coaching support</a:t>
            </a:r>
          </a:p>
          <a:p>
            <a:pPr marL="914400" marR="0" lvl="1" indent="-520700" algn="l" rtl="0">
              <a:spcBef>
                <a:spcPts val="400"/>
              </a:spcBef>
              <a:spcAft>
                <a:spcPts val="0"/>
              </a:spcAft>
              <a:buClr>
                <a:schemeClr val="dk1"/>
              </a:buClr>
              <a:buSzPct val="100000"/>
              <a:buFont typeface="Calibri"/>
              <a:buAutoNum type="arabicPeriod"/>
            </a:pPr>
            <a:r>
              <a:rPr lang="en-US" sz="2400" dirty="0" smtClean="0"/>
              <a:t>Review </a:t>
            </a:r>
            <a:r>
              <a:rPr lang="en-US" sz="2400" dirty="0" smtClean="0">
                <a:solidFill>
                  <a:srgbClr val="FF0000"/>
                </a:solidFill>
              </a:rPr>
              <a:t>VTPBiS Professional Learning Calendar </a:t>
            </a:r>
            <a:r>
              <a:rPr lang="en-US" sz="2400" dirty="0" smtClean="0"/>
              <a:t>and prioritize activities for next year</a:t>
            </a:r>
          </a:p>
          <a:p>
            <a:pPr marL="914400" marR="0" lvl="1" indent="-520700" algn="l" rtl="0">
              <a:spcBef>
                <a:spcPts val="400"/>
              </a:spcBef>
              <a:spcAft>
                <a:spcPts val="0"/>
              </a:spcAft>
              <a:buClr>
                <a:schemeClr val="dk1"/>
              </a:buClr>
              <a:buSzPct val="100000"/>
              <a:buFont typeface="Calibri"/>
              <a:buAutoNum type="arabicPeriod"/>
            </a:pPr>
            <a:r>
              <a:rPr lang="en-US" sz="2400" dirty="0" smtClean="0"/>
              <a:t>Use the </a:t>
            </a:r>
            <a:r>
              <a:rPr lang="en-US" sz="2400" dirty="0" smtClean="0">
                <a:solidFill>
                  <a:srgbClr val="FF0000"/>
                </a:solidFill>
              </a:rPr>
              <a:t>VTPBiS Coordinators Handbook </a:t>
            </a:r>
            <a:r>
              <a:rPr lang="en-US" sz="2400" dirty="0" smtClean="0"/>
              <a:t>to understand your role for next year</a:t>
            </a:r>
          </a:p>
          <a:p>
            <a:pPr marL="914400" marR="0" lvl="1" indent="-520700" algn="l" rtl="0">
              <a:spcBef>
                <a:spcPts val="400"/>
              </a:spcBef>
              <a:spcAft>
                <a:spcPts val="0"/>
              </a:spcAft>
              <a:buClr>
                <a:schemeClr val="dk1"/>
              </a:buClr>
              <a:buSzPct val="100000"/>
              <a:buFont typeface="Calibri"/>
              <a:buAutoNum type="arabicPeriod"/>
            </a:pPr>
            <a:r>
              <a:rPr lang="en-US" sz="2400" dirty="0" smtClean="0"/>
              <a:t>Summer Homework: Consider creating/revising your </a:t>
            </a:r>
            <a:r>
              <a:rPr lang="en-US" sz="2400" dirty="0" smtClean="0">
                <a:solidFill>
                  <a:srgbClr val="FF0000"/>
                </a:solidFill>
              </a:rPr>
              <a:t>Staff Handbook</a:t>
            </a:r>
          </a:p>
        </p:txBody>
      </p:sp>
    </p:spTree>
    <p:extLst>
      <p:ext uri="{BB962C8B-B14F-4D97-AF65-F5344CB8AC3E}">
        <p14:creationId xmlns:p14="http://schemas.microsoft.com/office/powerpoint/2010/main" val="2632079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900"/>
            <a:ext cx="8229600" cy="1282700"/>
          </a:xfrm>
        </p:spPr>
        <p:txBody>
          <a:bodyPr anchor="t"/>
          <a:lstStyle/>
          <a:p>
            <a:pPr marL="914400" lvl="1" indent="-520700" algn="l">
              <a:spcBef>
                <a:spcPts val="400"/>
              </a:spcBef>
            </a:pPr>
            <a:r>
              <a:rPr lang="en-US" sz="3600" dirty="0" smtClean="0">
                <a:solidFill>
                  <a:srgbClr val="000000"/>
                </a:solidFill>
              </a:rPr>
              <a:t>1</a:t>
            </a:r>
            <a:r>
              <a:rPr lang="en-US" sz="3600" dirty="0">
                <a:solidFill>
                  <a:srgbClr val="000000"/>
                </a:solidFill>
              </a:rPr>
              <a:t>.  Review </a:t>
            </a:r>
            <a:r>
              <a:rPr lang="en-US" sz="3600" dirty="0">
                <a:solidFill>
                  <a:srgbClr val="FF0000"/>
                </a:solidFill>
              </a:rPr>
              <a:t>VTPBiS Sustainability Action Plan </a:t>
            </a:r>
            <a:r>
              <a:rPr lang="en-US" sz="3600" dirty="0">
                <a:solidFill>
                  <a:srgbClr val="000000"/>
                </a:solidFill>
              </a:rPr>
              <a:t>and complete with your team</a:t>
            </a:r>
            <a:br>
              <a:rPr lang="en-US" sz="3600" dirty="0">
                <a:solidFill>
                  <a:srgbClr val="000000"/>
                </a:solidFill>
              </a:rPr>
            </a:br>
            <a:endParaRPr lang="en-US" sz="3600" dirty="0"/>
          </a:p>
        </p:txBody>
      </p:sp>
      <p:pic>
        <p:nvPicPr>
          <p:cNvPr id="6" name="Picture 5"/>
          <p:cNvPicPr>
            <a:picLocks noChangeAspect="1"/>
          </p:cNvPicPr>
          <p:nvPr/>
        </p:nvPicPr>
        <p:blipFill>
          <a:blip r:embed="rId3"/>
          <a:stretch>
            <a:fillRect/>
          </a:stretch>
        </p:blipFill>
        <p:spPr>
          <a:xfrm>
            <a:off x="0" y="1498600"/>
            <a:ext cx="9144000" cy="4566757"/>
          </a:xfrm>
          <a:prstGeom prst="rect">
            <a:avLst/>
          </a:prstGeom>
        </p:spPr>
      </p:pic>
    </p:spTree>
    <p:extLst>
      <p:ext uri="{BB962C8B-B14F-4D97-AF65-F5344CB8AC3E}">
        <p14:creationId xmlns:p14="http://schemas.microsoft.com/office/powerpoint/2010/main" val="325772702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900"/>
            <a:ext cx="8229600" cy="1282700"/>
          </a:xfrm>
        </p:spPr>
        <p:txBody>
          <a:bodyPr anchor="t"/>
          <a:lstStyle/>
          <a:p>
            <a:pPr marL="914400" lvl="1" indent="-520700" algn="l">
              <a:spcBef>
                <a:spcPts val="400"/>
              </a:spcBef>
            </a:pPr>
            <a:r>
              <a:rPr lang="en-US" sz="3600" dirty="0">
                <a:solidFill>
                  <a:srgbClr val="000000"/>
                </a:solidFill>
              </a:rPr>
              <a:t>2</a:t>
            </a:r>
            <a:r>
              <a:rPr lang="en-US" sz="3600" dirty="0" smtClean="0">
                <a:solidFill>
                  <a:srgbClr val="000000"/>
                </a:solidFill>
              </a:rPr>
              <a:t>. </a:t>
            </a:r>
            <a:r>
              <a:rPr lang="en-US" sz="3600" dirty="0" smtClean="0"/>
              <a:t>Consider </a:t>
            </a:r>
            <a:r>
              <a:rPr lang="en-US" sz="3600" dirty="0"/>
              <a:t>securing resources for </a:t>
            </a:r>
            <a:r>
              <a:rPr lang="en-US" sz="3600" dirty="0">
                <a:solidFill>
                  <a:srgbClr val="FF0000"/>
                </a:solidFill>
              </a:rPr>
              <a:t>coaching support</a:t>
            </a:r>
            <a:br>
              <a:rPr lang="en-US" sz="3600" dirty="0">
                <a:solidFill>
                  <a:srgbClr val="FF0000"/>
                </a:solidFill>
              </a:rPr>
            </a:br>
            <a:endParaRPr lang="en-US" sz="3600" dirty="0"/>
          </a:p>
        </p:txBody>
      </p:sp>
      <p:sp>
        <p:nvSpPr>
          <p:cNvPr id="3" name="Shape 544"/>
          <p:cNvSpPr txBox="1">
            <a:spLocks noGrp="1"/>
          </p:cNvSpPr>
          <p:nvPr>
            <p:ph type="body" idx="1"/>
          </p:nvPr>
        </p:nvSpPr>
        <p:spPr>
          <a:xfrm>
            <a:off x="457200" y="1358900"/>
            <a:ext cx="8229600" cy="4851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What?</a:t>
            </a:r>
          </a:p>
          <a:p>
            <a:pPr marL="742950" marR="0" lvl="1" indent="-285750" algn="l" rtl="0">
              <a:spcBef>
                <a:spcPts val="480"/>
              </a:spcBef>
              <a:spcAft>
                <a:spcPts val="0"/>
              </a:spcAft>
              <a:buClr>
                <a:schemeClr val="dk1"/>
              </a:buClr>
              <a:buSzPct val="100000"/>
              <a:buFont typeface="Arial"/>
              <a:buChar char="–"/>
            </a:pPr>
            <a:r>
              <a:rPr lang="en-US" sz="2200" b="0" i="0" u="none" strike="noStrike" cap="none" dirty="0">
                <a:solidFill>
                  <a:schemeClr val="dk1"/>
                </a:solidFill>
                <a:latin typeface="Calibri"/>
                <a:ea typeface="Calibri"/>
                <a:cs typeface="Calibri"/>
                <a:sym typeface="Calibri"/>
              </a:rPr>
              <a:t>Support for schools/SUs/SDs in fidelity of PBIS evidence-based practices and development of local implementation capacity</a:t>
            </a:r>
          </a:p>
          <a:p>
            <a:pPr marL="742950" marR="0" lvl="1" indent="-285750" algn="l" rtl="0">
              <a:spcBef>
                <a:spcPts val="480"/>
              </a:spcBef>
              <a:spcAft>
                <a:spcPts val="0"/>
              </a:spcAft>
              <a:buClr>
                <a:schemeClr val="dk1"/>
              </a:buClr>
              <a:buSzPct val="100000"/>
              <a:buFont typeface="Arial"/>
              <a:buChar char="–"/>
            </a:pPr>
            <a:r>
              <a:rPr lang="en-US" sz="2200" b="0" i="0" u="none" strike="noStrike" cap="none" dirty="0">
                <a:solidFill>
                  <a:schemeClr val="dk1"/>
                </a:solidFill>
                <a:latin typeface="Calibri"/>
                <a:ea typeface="Calibri"/>
                <a:cs typeface="Calibri"/>
                <a:sym typeface="Calibri"/>
              </a:rPr>
              <a:t>Goal is to create school/SU/SD capacity for internal coaching</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Why?</a:t>
            </a:r>
          </a:p>
          <a:p>
            <a:pPr marL="742950" marR="0" lvl="1" indent="-285750" algn="l" rtl="0">
              <a:spcBef>
                <a:spcPts val="480"/>
              </a:spcBef>
              <a:spcAft>
                <a:spcPts val="0"/>
              </a:spcAft>
              <a:buClr>
                <a:schemeClr val="dk1"/>
              </a:buClr>
              <a:buSzPct val="100000"/>
              <a:buFont typeface="Arial"/>
              <a:buChar char="–"/>
            </a:pPr>
            <a:r>
              <a:rPr lang="en-US" sz="2200" b="0" i="0" u="none" strike="noStrike" cap="none" dirty="0">
                <a:solidFill>
                  <a:schemeClr val="dk1"/>
                </a:solidFill>
                <a:latin typeface="Calibri"/>
                <a:ea typeface="Calibri"/>
                <a:cs typeface="Calibri"/>
                <a:sym typeface="Calibri"/>
              </a:rPr>
              <a:t>Someone with expertise who can bring experience, expertise and an external perspective</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How?  </a:t>
            </a:r>
          </a:p>
          <a:p>
            <a:pPr marL="742950" marR="0" lvl="1" indent="-285750" algn="l" rtl="0">
              <a:spcBef>
                <a:spcPts val="480"/>
              </a:spcBef>
              <a:spcAft>
                <a:spcPts val="0"/>
              </a:spcAft>
              <a:buClr>
                <a:schemeClr val="dk1"/>
              </a:buClr>
              <a:buSzPct val="100000"/>
              <a:buFont typeface="Arial"/>
              <a:buChar char="–"/>
            </a:pPr>
            <a:r>
              <a:rPr lang="en-US" sz="2200" b="0" i="0" u="none" strike="noStrike" cap="none" dirty="0">
                <a:solidFill>
                  <a:schemeClr val="dk1"/>
                </a:solidFill>
                <a:latin typeface="Calibri"/>
                <a:ea typeface="Calibri"/>
                <a:cs typeface="Calibri"/>
                <a:sym typeface="Calibri"/>
              </a:rPr>
              <a:t>VTPBiS Request for Assistance process</a:t>
            </a:r>
          </a:p>
          <a:p>
            <a:pPr marL="742950" marR="0" lvl="1" indent="-285750" algn="l" rtl="0">
              <a:spcBef>
                <a:spcPts val="480"/>
              </a:spcBef>
              <a:spcAft>
                <a:spcPts val="0"/>
              </a:spcAft>
              <a:buClr>
                <a:schemeClr val="dk1"/>
              </a:buClr>
              <a:buSzPct val="100000"/>
              <a:buFont typeface="Arial"/>
              <a:buChar char="–"/>
            </a:pPr>
            <a:r>
              <a:rPr lang="en-US" sz="2200" b="0" i="0" u="none" strike="noStrike" cap="none" dirty="0">
                <a:solidFill>
                  <a:schemeClr val="dk1"/>
                </a:solidFill>
                <a:latin typeface="Calibri"/>
                <a:ea typeface="Calibri"/>
                <a:cs typeface="Calibri"/>
                <a:sym typeface="Calibri"/>
              </a:rPr>
              <a:t>Local funding – can use BEST/Act 230 funds</a:t>
            </a:r>
          </a:p>
          <a:p>
            <a:pPr marL="742950" marR="0" lvl="1" indent="-285750" algn="l" rtl="0">
              <a:spcBef>
                <a:spcPts val="480"/>
              </a:spcBef>
              <a:spcAft>
                <a:spcPts val="0"/>
              </a:spcAft>
              <a:buClr>
                <a:schemeClr val="dk1"/>
              </a:buClr>
              <a:buSzPct val="100000"/>
              <a:buFont typeface="Arial"/>
              <a:buChar char="–"/>
            </a:pPr>
            <a:r>
              <a:rPr lang="en-US" sz="2200" b="0" i="0" u="none" strike="noStrike" cap="none" dirty="0">
                <a:solidFill>
                  <a:schemeClr val="dk1"/>
                </a:solidFill>
                <a:latin typeface="Calibri"/>
                <a:ea typeface="Calibri"/>
                <a:cs typeface="Calibri"/>
                <a:sym typeface="Calibri"/>
              </a:rPr>
              <a:t>This year, 29 VTPBiS schools accessed support from VTPBiS coaches</a:t>
            </a:r>
          </a:p>
          <a:p>
            <a:pPr marL="457200" marR="0" lvl="1" indent="0" algn="l" rtl="0">
              <a:spcBef>
                <a:spcPts val="560"/>
              </a:spcBef>
              <a:spcAft>
                <a:spcPts val="0"/>
              </a:spcAft>
              <a:buClr>
                <a:schemeClr val="dk1"/>
              </a:buClr>
              <a:buSzPct val="25000"/>
              <a:buFont typeface="Arial"/>
              <a:buNone/>
            </a:pP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55653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900"/>
            <a:ext cx="8229600" cy="1282700"/>
          </a:xfrm>
        </p:spPr>
        <p:txBody>
          <a:bodyPr anchor="t"/>
          <a:lstStyle/>
          <a:p>
            <a:pPr marL="914400" lvl="1" indent="-520700" algn="l">
              <a:spcBef>
                <a:spcPts val="400"/>
              </a:spcBef>
            </a:pPr>
            <a:r>
              <a:rPr lang="en-US" sz="3600" dirty="0">
                <a:solidFill>
                  <a:srgbClr val="000000"/>
                </a:solidFill>
              </a:rPr>
              <a:t>3</a:t>
            </a:r>
            <a:r>
              <a:rPr lang="en-US" sz="3600" dirty="0" smtClean="0">
                <a:solidFill>
                  <a:srgbClr val="000000"/>
                </a:solidFill>
              </a:rPr>
              <a:t>. </a:t>
            </a:r>
            <a:r>
              <a:rPr lang="en-US" sz="3600" dirty="0" smtClean="0"/>
              <a:t>Review </a:t>
            </a:r>
            <a:r>
              <a:rPr lang="en-US" sz="3600" dirty="0">
                <a:solidFill>
                  <a:srgbClr val="FF0000"/>
                </a:solidFill>
              </a:rPr>
              <a:t>VTPBiS Professional Learning Calendar </a:t>
            </a:r>
            <a:r>
              <a:rPr lang="en-US" sz="3600" dirty="0"/>
              <a:t>and prioritize </a:t>
            </a:r>
            <a:r>
              <a:rPr lang="en-US" sz="3600" dirty="0" smtClean="0"/>
              <a:t>activities</a:t>
            </a:r>
            <a:endParaRPr lang="en-US" sz="3600" dirty="0"/>
          </a:p>
        </p:txBody>
      </p:sp>
      <p:pic>
        <p:nvPicPr>
          <p:cNvPr id="3" name="Picture 2"/>
          <p:cNvPicPr>
            <a:picLocks noChangeAspect="1"/>
          </p:cNvPicPr>
          <p:nvPr/>
        </p:nvPicPr>
        <p:blipFill>
          <a:blip r:embed="rId3"/>
          <a:stretch>
            <a:fillRect/>
          </a:stretch>
        </p:blipFill>
        <p:spPr>
          <a:xfrm>
            <a:off x="1155700" y="1371600"/>
            <a:ext cx="6832600" cy="4818092"/>
          </a:xfrm>
          <a:prstGeom prst="rect">
            <a:avLst/>
          </a:prstGeom>
        </p:spPr>
      </p:pic>
    </p:spTree>
    <p:extLst>
      <p:ext uri="{BB962C8B-B14F-4D97-AF65-F5344CB8AC3E}">
        <p14:creationId xmlns:p14="http://schemas.microsoft.com/office/powerpoint/2010/main" val="28455653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457200" y="125227"/>
            <a:ext cx="8229600" cy="11430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1"/>
                </a:solidFill>
                <a:latin typeface="Calibri"/>
                <a:ea typeface="Calibri"/>
                <a:cs typeface="Calibri"/>
                <a:sym typeface="Calibri"/>
              </a:rPr>
              <a:t>Activity</a:t>
            </a:r>
          </a:p>
        </p:txBody>
      </p:sp>
      <p:sp>
        <p:nvSpPr>
          <p:cNvPr id="562" name="Shape 562"/>
          <p:cNvSpPr txBox="1">
            <a:spLocks noGrp="1"/>
          </p:cNvSpPr>
          <p:nvPr>
            <p:ph type="body" idx="1"/>
          </p:nvPr>
        </p:nvSpPr>
        <p:spPr>
          <a:xfrm>
            <a:off x="457200" y="1241616"/>
            <a:ext cx="8229600" cy="4525963"/>
          </a:xfrm>
          <a:prstGeom prst="rect">
            <a:avLst/>
          </a:prstGeom>
          <a:noFill/>
          <a:ln>
            <a:noFill/>
          </a:ln>
        </p:spPr>
        <p:txBody>
          <a:bodyPr lIns="91425" tIns="45700" rIns="91425" bIns="45700" anchor="t" anchorCtr="0">
            <a:noAutofit/>
          </a:bodyPr>
          <a:lstStyle/>
          <a:p>
            <a:pPr lvl="0" indent="-342900">
              <a:spcBef>
                <a:spcPts val="0"/>
              </a:spcBef>
            </a:pPr>
            <a:r>
              <a:rPr lang="en-US" dirty="0"/>
              <a:t>Turn and Talk:</a:t>
            </a:r>
          </a:p>
          <a:p>
            <a:pPr marL="1314450" lvl="2" indent="-457200"/>
            <a:r>
              <a:rPr lang="en-US" sz="2800" dirty="0"/>
              <a:t>What (if any) external supports do you or your team need to help you develop internal capacity for PBIS implementation and sustainability</a:t>
            </a:r>
            <a:r>
              <a:rPr lang="en-US" sz="2800" dirty="0" smtClean="0"/>
              <a:t>?</a:t>
            </a:r>
            <a:endParaRPr lang="en-US" sz="2800" dirty="0"/>
          </a:p>
          <a:p>
            <a:pPr marL="1314450" lvl="2" indent="-457200"/>
            <a:r>
              <a:rPr lang="en-US" sz="2800" dirty="0"/>
              <a:t>How would you use this support, if available</a:t>
            </a:r>
            <a:r>
              <a:rPr lang="en-US" sz="2800" dirty="0" smtClean="0"/>
              <a:t>?</a:t>
            </a:r>
          </a:p>
          <a:p>
            <a:pPr marL="1314450" lvl="2" indent="-457200"/>
            <a:endParaRPr lang="en-US" sz="1000" dirty="0"/>
          </a:p>
          <a:p>
            <a:pPr marL="342900" marR="0" lvl="0" indent="-342900" algn="l" rtl="0">
              <a:spcBef>
                <a:spcPts val="0"/>
              </a:spcBef>
              <a:spcAft>
                <a:spcPts val="0"/>
              </a:spcAft>
              <a:buClr>
                <a:schemeClr val="dk1"/>
              </a:buClr>
              <a:buSzPct val="100000"/>
              <a:buFont typeface="Arial"/>
              <a:buChar char="•"/>
            </a:pPr>
            <a:r>
              <a:rPr lang="en-US" sz="3200" b="0" i="0" u="none" strike="noStrike" cap="none" dirty="0" smtClean="0">
                <a:solidFill>
                  <a:schemeClr val="dk1"/>
                </a:solidFill>
                <a:latin typeface="Calibri"/>
                <a:ea typeface="Calibri"/>
                <a:cs typeface="Calibri"/>
                <a:sym typeface="Calibri"/>
              </a:rPr>
              <a:t>Review </a:t>
            </a:r>
            <a:r>
              <a:rPr lang="en-US" sz="3200" b="0" i="0" u="none" strike="noStrike" cap="none" dirty="0">
                <a:solidFill>
                  <a:schemeClr val="dk1"/>
                </a:solidFill>
                <a:latin typeface="Calibri"/>
                <a:ea typeface="Calibri"/>
                <a:cs typeface="Calibri"/>
                <a:sym typeface="Calibri"/>
              </a:rPr>
              <a:t>the draft Professional learning Calendar</a:t>
            </a:r>
          </a:p>
          <a:p>
            <a:pPr lvl="2" indent="-342900">
              <a:spcBef>
                <a:spcPts val="640"/>
              </a:spcBef>
            </a:pPr>
            <a:r>
              <a:rPr lang="en-US" sz="2800" b="0" i="0" u="none" strike="noStrike" cap="none" dirty="0">
                <a:solidFill>
                  <a:schemeClr val="dk1"/>
                </a:solidFill>
                <a:latin typeface="Calibri"/>
                <a:ea typeface="Calibri"/>
                <a:cs typeface="Calibri"/>
                <a:sym typeface="Calibri"/>
              </a:rPr>
              <a:t>Prioritize learning opportunities for next year</a:t>
            </a:r>
          </a:p>
          <a:p>
            <a:pPr lvl="2" indent="-342900">
              <a:spcBef>
                <a:spcPts val="640"/>
              </a:spcBef>
            </a:pPr>
            <a:r>
              <a:rPr lang="en-US" sz="2800" b="0" i="0" u="none" strike="noStrike" cap="none" dirty="0">
                <a:solidFill>
                  <a:schemeClr val="dk1"/>
                </a:solidFill>
                <a:latin typeface="Calibri"/>
                <a:ea typeface="Calibri"/>
                <a:cs typeface="Calibri"/>
                <a:sym typeface="Calibri"/>
              </a:rPr>
              <a:t>Plan next steps</a:t>
            </a:r>
          </a:p>
        </p:txBody>
      </p:sp>
    </p:spTree>
    <p:extLst>
      <p:ext uri="{BB962C8B-B14F-4D97-AF65-F5344CB8AC3E}">
        <p14:creationId xmlns:p14="http://schemas.microsoft.com/office/powerpoint/2010/main" val="394935202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idx="4294967295"/>
          </p:nvPr>
        </p:nvSpPr>
        <p:spPr>
          <a:xfrm>
            <a:off x="364957" y="2303934"/>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400" b="1" i="0" u="none" strike="noStrike" cap="none" dirty="0">
                <a:solidFill>
                  <a:schemeClr val="tx1"/>
                </a:solidFill>
                <a:ea typeface="Cambria"/>
                <a:sym typeface="Cambria"/>
              </a:rPr>
              <a:t>How are we doing as a state?</a:t>
            </a:r>
            <a:br>
              <a:rPr lang="en-US" sz="5400" b="1" i="0" u="none" strike="noStrike" cap="none" dirty="0">
                <a:solidFill>
                  <a:schemeClr val="tx1"/>
                </a:solidFill>
                <a:ea typeface="Cambria"/>
                <a:sym typeface="Cambria"/>
              </a:rPr>
            </a:br>
            <a:r>
              <a:rPr lang="en-US" sz="5400" b="1" i="0" u="none" strike="noStrike" cap="none" dirty="0">
                <a:solidFill>
                  <a:schemeClr val="tx1"/>
                </a:solidFill>
                <a:ea typeface="Cambria"/>
                <a:sym typeface="Cambria"/>
              </a:rPr>
              <a:t>BoQ and SAS Results!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900"/>
            <a:ext cx="8229600" cy="1282700"/>
          </a:xfrm>
        </p:spPr>
        <p:txBody>
          <a:bodyPr anchor="t"/>
          <a:lstStyle/>
          <a:p>
            <a:pPr marL="393700" lvl="1" algn="l">
              <a:spcBef>
                <a:spcPts val="400"/>
              </a:spcBef>
              <a:buClr>
                <a:schemeClr val="dk1"/>
              </a:buClr>
              <a:buSzPct val="100000"/>
            </a:pPr>
            <a:r>
              <a:rPr lang="en-US" sz="3600" dirty="0" smtClean="0"/>
              <a:t>4.  Use </a:t>
            </a:r>
            <a:r>
              <a:rPr lang="en-US" sz="3600" dirty="0"/>
              <a:t>the </a:t>
            </a:r>
            <a:r>
              <a:rPr lang="en-US" sz="3600" dirty="0">
                <a:solidFill>
                  <a:srgbClr val="FF0000"/>
                </a:solidFill>
              </a:rPr>
              <a:t>VTPBiS Coordinators </a:t>
            </a:r>
            <a:r>
              <a:rPr lang="en-US" sz="3600" dirty="0" smtClean="0">
                <a:solidFill>
                  <a:srgbClr val="FF0000"/>
                </a:solidFill>
              </a:rPr>
              <a:t>	Handbook </a:t>
            </a:r>
            <a:r>
              <a:rPr lang="en-US" sz="3600" dirty="0"/>
              <a:t>to understand your </a:t>
            </a:r>
            <a:r>
              <a:rPr lang="en-US" sz="3600" dirty="0" smtClean="0"/>
              <a:t>role</a:t>
            </a:r>
            <a:endParaRPr lang="en-US" sz="3600" dirty="0"/>
          </a:p>
        </p:txBody>
      </p:sp>
      <p:pic>
        <p:nvPicPr>
          <p:cNvPr id="3" name="Picture 2"/>
          <p:cNvPicPr>
            <a:picLocks noChangeAspect="1"/>
          </p:cNvPicPr>
          <p:nvPr/>
        </p:nvPicPr>
        <p:blipFill>
          <a:blip r:embed="rId2"/>
          <a:stretch>
            <a:fillRect/>
          </a:stretch>
        </p:blipFill>
        <p:spPr>
          <a:xfrm>
            <a:off x="2844800" y="1564044"/>
            <a:ext cx="3492500" cy="5103455"/>
          </a:xfrm>
          <a:prstGeom prst="rect">
            <a:avLst/>
          </a:prstGeom>
          <a:ln>
            <a:solidFill>
              <a:schemeClr val="tx1"/>
            </a:solidFill>
          </a:ln>
        </p:spPr>
      </p:pic>
    </p:spTree>
    <p:extLst>
      <p:ext uri="{BB962C8B-B14F-4D97-AF65-F5344CB8AC3E}">
        <p14:creationId xmlns:p14="http://schemas.microsoft.com/office/powerpoint/2010/main" val="1697420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900"/>
            <a:ext cx="8229600" cy="1282700"/>
          </a:xfrm>
        </p:spPr>
        <p:txBody>
          <a:bodyPr anchor="t"/>
          <a:lstStyle/>
          <a:p>
            <a:pPr marL="393700" lvl="1" algn="l">
              <a:spcBef>
                <a:spcPts val="400"/>
              </a:spcBef>
              <a:buClr>
                <a:schemeClr val="dk1"/>
              </a:buClr>
              <a:buSzPct val="100000"/>
            </a:pPr>
            <a:r>
              <a:rPr lang="en-US" sz="3600" dirty="0" smtClean="0"/>
              <a:t>5.  Summer </a:t>
            </a:r>
            <a:r>
              <a:rPr lang="en-US" sz="3600" dirty="0"/>
              <a:t>Homework: Consider </a:t>
            </a:r>
            <a:r>
              <a:rPr lang="en-US" sz="3600" dirty="0" smtClean="0"/>
              <a:t/>
            </a:r>
            <a:br>
              <a:rPr lang="en-US" sz="3600" dirty="0" smtClean="0"/>
            </a:br>
            <a:r>
              <a:rPr lang="en-US" sz="3600" dirty="0"/>
              <a:t>	</a:t>
            </a:r>
            <a:r>
              <a:rPr lang="en-US" sz="3600" dirty="0" smtClean="0"/>
              <a:t>creating</a:t>
            </a:r>
            <a:r>
              <a:rPr lang="en-US" sz="3600" dirty="0"/>
              <a:t>/revising your </a:t>
            </a:r>
            <a:r>
              <a:rPr lang="en-US" sz="3600" dirty="0">
                <a:solidFill>
                  <a:srgbClr val="FF0000"/>
                </a:solidFill>
              </a:rPr>
              <a:t>Staff Handbook</a:t>
            </a:r>
          </a:p>
        </p:txBody>
      </p:sp>
      <p:pic>
        <p:nvPicPr>
          <p:cNvPr id="3" name="Picture 2"/>
          <p:cNvPicPr>
            <a:picLocks noChangeAspect="1"/>
          </p:cNvPicPr>
          <p:nvPr/>
        </p:nvPicPr>
        <p:blipFill>
          <a:blip r:embed="rId2"/>
          <a:stretch>
            <a:fillRect/>
          </a:stretch>
        </p:blipFill>
        <p:spPr>
          <a:xfrm>
            <a:off x="2438401" y="1752510"/>
            <a:ext cx="4495799" cy="4673689"/>
          </a:xfrm>
          <a:prstGeom prst="rect">
            <a:avLst/>
          </a:prstGeom>
          <a:ln>
            <a:solidFill>
              <a:schemeClr val="tx1"/>
            </a:solidFill>
          </a:ln>
        </p:spPr>
      </p:pic>
    </p:spTree>
    <p:extLst>
      <p:ext uri="{BB962C8B-B14F-4D97-AF65-F5344CB8AC3E}">
        <p14:creationId xmlns:p14="http://schemas.microsoft.com/office/powerpoint/2010/main" val="3682998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70137"/>
            <a:ext cx="8229600" cy="1143000"/>
          </a:xfrm>
        </p:spPr>
        <p:txBody>
          <a:bodyPr/>
          <a:lstStyle/>
          <a:p>
            <a:r>
              <a:rPr lang="en-US" dirty="0" smtClean="0"/>
              <a:t>Networking and Professional Development</a:t>
            </a:r>
            <a:endParaRPr lang="en-US" dirty="0"/>
          </a:p>
        </p:txBody>
      </p:sp>
    </p:spTree>
    <p:extLst>
      <p:ext uri="{BB962C8B-B14F-4D97-AF65-F5344CB8AC3E}">
        <p14:creationId xmlns:p14="http://schemas.microsoft.com/office/powerpoint/2010/main" val="2486780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Topical Networking Carousel :</a:t>
            </a:r>
            <a:endParaRPr lang="en-US" dirty="0"/>
          </a:p>
        </p:txBody>
      </p:sp>
      <p:sp>
        <p:nvSpPr>
          <p:cNvPr id="6" name="Text Placeholder 5"/>
          <p:cNvSpPr>
            <a:spLocks noGrp="1"/>
          </p:cNvSpPr>
          <p:nvPr>
            <p:ph type="body" idx="1"/>
          </p:nvPr>
        </p:nvSpPr>
        <p:spPr>
          <a:xfrm>
            <a:off x="248026" y="1585259"/>
            <a:ext cx="2869302" cy="4525963"/>
          </a:xfrm>
          <a:ln>
            <a:solidFill>
              <a:schemeClr val="tx1"/>
            </a:solidFill>
          </a:ln>
        </p:spPr>
        <p:txBody>
          <a:bodyPr/>
          <a:lstStyle/>
          <a:p>
            <a:pPr marL="203200" indent="0">
              <a:buNone/>
            </a:pPr>
            <a:r>
              <a:rPr lang="en-US" dirty="0" smtClean="0"/>
              <a:t>Session 1:</a:t>
            </a:r>
          </a:p>
          <a:p>
            <a:pPr>
              <a:buFont typeface="Wingdings" charset="2"/>
              <a:buChar char="q"/>
            </a:pPr>
            <a:r>
              <a:rPr lang="en-US" sz="2000" dirty="0" smtClean="0"/>
              <a:t>Alignment</a:t>
            </a:r>
          </a:p>
          <a:p>
            <a:pPr>
              <a:buFont typeface="Wingdings" charset="2"/>
              <a:buChar char="q"/>
            </a:pPr>
            <a:r>
              <a:rPr lang="en-US" sz="2000" dirty="0" smtClean="0"/>
              <a:t>Non-Classroom Settings </a:t>
            </a:r>
          </a:p>
          <a:p>
            <a:pPr>
              <a:buFont typeface="Wingdings" charset="2"/>
              <a:buChar char="q"/>
            </a:pPr>
            <a:r>
              <a:rPr lang="en-US" sz="2000" dirty="0" smtClean="0"/>
              <a:t>Tier II/III</a:t>
            </a:r>
          </a:p>
          <a:p>
            <a:pPr>
              <a:buFont typeface="Wingdings" charset="2"/>
              <a:buChar char="q"/>
            </a:pPr>
            <a:r>
              <a:rPr lang="en-US" sz="2000" dirty="0" smtClean="0"/>
              <a:t>Social Media</a:t>
            </a:r>
          </a:p>
          <a:p>
            <a:pPr>
              <a:buFont typeface="Wingdings" charset="2"/>
              <a:buChar char="q"/>
            </a:pPr>
            <a:r>
              <a:rPr lang="en-US" sz="2000" dirty="0" smtClean="0"/>
              <a:t>Celebrations</a:t>
            </a:r>
          </a:p>
          <a:p>
            <a:pPr>
              <a:buFont typeface="Wingdings" charset="2"/>
              <a:buChar char="q"/>
            </a:pPr>
            <a:r>
              <a:rPr lang="en-US" sz="2000" dirty="0" smtClean="0"/>
              <a:t>Family Engagement</a:t>
            </a:r>
          </a:p>
          <a:p>
            <a:pPr>
              <a:buFont typeface="Wingdings" charset="2"/>
              <a:buChar char="q"/>
            </a:pPr>
            <a:r>
              <a:rPr lang="en-US" sz="2000" dirty="0" smtClean="0"/>
              <a:t>Anything Goes!</a:t>
            </a:r>
          </a:p>
        </p:txBody>
      </p:sp>
      <p:sp>
        <p:nvSpPr>
          <p:cNvPr id="7" name="Content Placeholder 2"/>
          <p:cNvSpPr txBox="1">
            <a:spLocks/>
          </p:cNvSpPr>
          <p:nvPr/>
        </p:nvSpPr>
        <p:spPr>
          <a:xfrm>
            <a:off x="3117328" y="1585259"/>
            <a:ext cx="2889027" cy="4525963"/>
          </a:xfrm>
          <a:prstGeom prst="rect">
            <a:avLst/>
          </a:prstGeom>
          <a:noFill/>
          <a:ln>
            <a:solidFill>
              <a:schemeClr val="tx1"/>
            </a:solid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buClrTx/>
              <a:buSzPct val="75000"/>
              <a:buNone/>
            </a:pPr>
            <a:r>
              <a:rPr lang="en-US" dirty="0" smtClean="0">
                <a:latin typeface="Calibri" charset="0"/>
                <a:ea typeface="ＭＳ Ｐゴシック" charset="0"/>
                <a:cs typeface="ＭＳ Ｐゴシック" charset="0"/>
              </a:rPr>
              <a:t>Session 2:</a:t>
            </a:r>
          </a:p>
          <a:p>
            <a:pPr>
              <a:buFont typeface="Wingdings" charset="2"/>
              <a:buChar char="q"/>
            </a:pPr>
            <a:r>
              <a:rPr lang="en-US" sz="2000" dirty="0"/>
              <a:t>Alignment</a:t>
            </a:r>
          </a:p>
          <a:p>
            <a:pPr>
              <a:buFont typeface="Wingdings" charset="2"/>
              <a:buChar char="q"/>
            </a:pPr>
            <a:r>
              <a:rPr lang="en-US" sz="2000" dirty="0"/>
              <a:t>Non-Classroom Settings </a:t>
            </a:r>
          </a:p>
          <a:p>
            <a:pPr>
              <a:buFont typeface="Wingdings" charset="2"/>
              <a:buChar char="q"/>
            </a:pPr>
            <a:r>
              <a:rPr lang="en-US" sz="2000" dirty="0"/>
              <a:t>Tier II/III</a:t>
            </a:r>
          </a:p>
          <a:p>
            <a:pPr>
              <a:buFont typeface="Wingdings" charset="2"/>
              <a:buChar char="q"/>
            </a:pPr>
            <a:r>
              <a:rPr lang="en-US" sz="2000" dirty="0"/>
              <a:t>Social Media</a:t>
            </a:r>
          </a:p>
          <a:p>
            <a:pPr>
              <a:buFont typeface="Wingdings" charset="2"/>
              <a:buChar char="q"/>
            </a:pPr>
            <a:r>
              <a:rPr lang="en-US" sz="2000" dirty="0"/>
              <a:t>Celebrations</a:t>
            </a:r>
          </a:p>
          <a:p>
            <a:pPr>
              <a:buFont typeface="Wingdings" charset="2"/>
              <a:buChar char="q"/>
            </a:pPr>
            <a:r>
              <a:rPr lang="en-US" sz="2000" dirty="0"/>
              <a:t>Family Engagement</a:t>
            </a:r>
          </a:p>
          <a:p>
            <a:pPr>
              <a:buFont typeface="Wingdings" charset="2"/>
              <a:buChar char="q"/>
            </a:pPr>
            <a:r>
              <a:rPr lang="en-US" sz="2000" dirty="0"/>
              <a:t>Anything Goes!</a:t>
            </a:r>
          </a:p>
          <a:p>
            <a:pPr marL="203200" lvl="0" indent="0">
              <a:buClr>
                <a:srgbClr val="000000"/>
              </a:buClr>
              <a:buNone/>
            </a:pPr>
            <a:endParaRPr lang="en-US" sz="2000" dirty="0" smtClean="0">
              <a:solidFill>
                <a:srgbClr val="000000"/>
              </a:solidFill>
            </a:endParaRPr>
          </a:p>
          <a:p>
            <a:pPr lvl="0">
              <a:buClr>
                <a:srgbClr val="000000"/>
              </a:buClr>
              <a:buFont typeface="Wingdings" charset="2"/>
              <a:buChar char="q"/>
            </a:pPr>
            <a:endParaRPr lang="en-US" sz="2000" dirty="0">
              <a:solidFill>
                <a:srgbClr val="000000"/>
              </a:solidFill>
            </a:endParaRPr>
          </a:p>
          <a:p>
            <a:pPr marL="203200" indent="0">
              <a:buClrTx/>
              <a:buSzPct val="75000"/>
              <a:buFont typeface="Arial"/>
              <a:buNone/>
            </a:pPr>
            <a:endParaRPr lang="en-US" sz="2800" dirty="0">
              <a:latin typeface="Calibri" charset="0"/>
              <a:ea typeface="ＭＳ Ｐゴシック" charset="0"/>
              <a:cs typeface="ＭＳ Ｐゴシック" charset="0"/>
            </a:endParaRPr>
          </a:p>
        </p:txBody>
      </p:sp>
      <p:sp>
        <p:nvSpPr>
          <p:cNvPr id="10" name="Content Placeholder 2"/>
          <p:cNvSpPr txBox="1">
            <a:spLocks/>
          </p:cNvSpPr>
          <p:nvPr/>
        </p:nvSpPr>
        <p:spPr>
          <a:xfrm>
            <a:off x="6006355" y="1585259"/>
            <a:ext cx="2889027" cy="4525963"/>
          </a:xfrm>
          <a:prstGeom prst="rect">
            <a:avLst/>
          </a:prstGeom>
          <a:noFill/>
          <a:ln>
            <a:solidFill>
              <a:schemeClr val="tx1"/>
            </a:solid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buClrTx/>
              <a:buSzPct val="75000"/>
              <a:buNone/>
            </a:pPr>
            <a:r>
              <a:rPr lang="en-US" dirty="0" smtClean="0">
                <a:latin typeface="Calibri" charset="0"/>
                <a:ea typeface="ＭＳ Ｐゴシック" charset="0"/>
                <a:cs typeface="ＭＳ Ｐゴシック" charset="0"/>
              </a:rPr>
              <a:t>Session 3:</a:t>
            </a:r>
          </a:p>
          <a:p>
            <a:pPr>
              <a:buFont typeface="Wingdings" charset="2"/>
              <a:buChar char="q"/>
            </a:pPr>
            <a:r>
              <a:rPr lang="en-US" sz="2000" dirty="0"/>
              <a:t>Alignment</a:t>
            </a:r>
          </a:p>
          <a:p>
            <a:pPr>
              <a:buFont typeface="Wingdings" charset="2"/>
              <a:buChar char="q"/>
            </a:pPr>
            <a:r>
              <a:rPr lang="en-US" sz="2000" dirty="0"/>
              <a:t>Non-Classroom Settings </a:t>
            </a:r>
          </a:p>
          <a:p>
            <a:pPr>
              <a:buFont typeface="Wingdings" charset="2"/>
              <a:buChar char="q"/>
            </a:pPr>
            <a:r>
              <a:rPr lang="en-US" sz="2000" dirty="0"/>
              <a:t>Tier II/III</a:t>
            </a:r>
          </a:p>
          <a:p>
            <a:pPr>
              <a:buFont typeface="Wingdings" charset="2"/>
              <a:buChar char="q"/>
            </a:pPr>
            <a:r>
              <a:rPr lang="en-US" sz="2000" dirty="0"/>
              <a:t>Social Media</a:t>
            </a:r>
          </a:p>
          <a:p>
            <a:pPr>
              <a:buFont typeface="Wingdings" charset="2"/>
              <a:buChar char="q"/>
            </a:pPr>
            <a:r>
              <a:rPr lang="en-US" sz="2000" dirty="0"/>
              <a:t>Celebrations</a:t>
            </a:r>
          </a:p>
          <a:p>
            <a:pPr>
              <a:buFont typeface="Wingdings" charset="2"/>
              <a:buChar char="q"/>
            </a:pPr>
            <a:r>
              <a:rPr lang="en-US" sz="2000" dirty="0"/>
              <a:t>Family Engagement</a:t>
            </a:r>
          </a:p>
          <a:p>
            <a:pPr>
              <a:buFont typeface="Wingdings" charset="2"/>
              <a:buChar char="q"/>
            </a:pPr>
            <a:r>
              <a:rPr lang="en-US" sz="2000" dirty="0"/>
              <a:t>Anything Goes!</a:t>
            </a:r>
          </a:p>
          <a:p>
            <a:pPr marL="203200" lvl="0" indent="0">
              <a:buClr>
                <a:srgbClr val="000000"/>
              </a:buClr>
              <a:buNone/>
            </a:pPr>
            <a:endParaRPr lang="en-US" sz="2000" dirty="0" smtClean="0">
              <a:solidFill>
                <a:srgbClr val="000000"/>
              </a:solidFill>
            </a:endParaRPr>
          </a:p>
          <a:p>
            <a:pPr lvl="0">
              <a:buClr>
                <a:srgbClr val="000000"/>
              </a:buClr>
              <a:buFont typeface="Wingdings" charset="2"/>
              <a:buChar char="q"/>
            </a:pPr>
            <a:endParaRPr lang="en-US" sz="2000" dirty="0">
              <a:solidFill>
                <a:srgbClr val="000000"/>
              </a:solidFill>
            </a:endParaRPr>
          </a:p>
          <a:p>
            <a:pPr marL="203200" indent="0">
              <a:buClrTx/>
              <a:buSzPct val="75000"/>
              <a:buFont typeface="Arial"/>
              <a:buNone/>
            </a:pPr>
            <a:endParaRPr lang="en-US" sz="28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537466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Guidelines </a:t>
            </a:r>
            <a:endParaRPr lang="en-US" dirty="0"/>
          </a:p>
        </p:txBody>
      </p:sp>
      <p:sp>
        <p:nvSpPr>
          <p:cNvPr id="3" name="Text Placeholder 2"/>
          <p:cNvSpPr>
            <a:spLocks noGrp="1"/>
          </p:cNvSpPr>
          <p:nvPr>
            <p:ph type="body" idx="1"/>
          </p:nvPr>
        </p:nvSpPr>
        <p:spPr/>
        <p:txBody>
          <a:bodyPr/>
          <a:lstStyle/>
          <a:p>
            <a:pPr marL="203200" indent="0">
              <a:buNone/>
            </a:pPr>
            <a:r>
              <a:rPr lang="en-US" dirty="0" smtClean="0"/>
              <a:t>7 Topics, 7 Tables, 7 Unique Conversations……..</a:t>
            </a:r>
          </a:p>
          <a:p>
            <a:pPr marL="203200" indent="0">
              <a:buNone/>
            </a:pPr>
            <a:endParaRPr lang="en-US" sz="1400" dirty="0" smtClean="0"/>
          </a:p>
          <a:p>
            <a:pPr marL="1117600" lvl="1" indent="-514350">
              <a:buFont typeface="+mj-lt"/>
              <a:buAutoNum type="arabicPeriod"/>
            </a:pPr>
            <a:r>
              <a:rPr lang="en-US" dirty="0" smtClean="0"/>
              <a:t>Select a topic and find corresponding table</a:t>
            </a:r>
          </a:p>
          <a:p>
            <a:pPr marL="1117600" lvl="1" indent="-514350">
              <a:buFont typeface="+mj-lt"/>
              <a:buAutoNum type="arabicPeriod"/>
            </a:pPr>
            <a:r>
              <a:rPr lang="en-US" dirty="0" smtClean="0"/>
              <a:t>Select a facilitator</a:t>
            </a:r>
          </a:p>
          <a:p>
            <a:pPr marL="1117600" lvl="1" indent="-514350">
              <a:buFont typeface="+mj-lt"/>
              <a:buAutoNum type="arabicPeriod"/>
            </a:pPr>
            <a:r>
              <a:rPr lang="en-US" dirty="0" smtClean="0"/>
              <a:t>Allow everyone a turn to speak </a:t>
            </a:r>
          </a:p>
          <a:p>
            <a:pPr marL="1117600" lvl="1" indent="-514350">
              <a:buFont typeface="+mj-lt"/>
              <a:buAutoNum type="arabicPeriod"/>
            </a:pPr>
            <a:r>
              <a:rPr lang="en-US" dirty="0" smtClean="0"/>
              <a:t>Reflect on the following:</a:t>
            </a:r>
          </a:p>
          <a:p>
            <a:pPr marL="1974850" lvl="3" indent="-514350">
              <a:buFont typeface="+mj-lt"/>
              <a:buAutoNum type="alphaLcParenR"/>
            </a:pPr>
            <a:r>
              <a:rPr lang="en-US" sz="2400" dirty="0" smtClean="0"/>
              <a:t>What are strengths and challenges?</a:t>
            </a:r>
          </a:p>
          <a:p>
            <a:pPr marL="1974850" lvl="3" indent="-514350">
              <a:buFont typeface="+mj-lt"/>
              <a:buAutoNum type="alphaLcParenR"/>
            </a:pPr>
            <a:r>
              <a:rPr lang="en-US" sz="2400" dirty="0" smtClean="0"/>
              <a:t>What does it look like when done well?</a:t>
            </a:r>
          </a:p>
          <a:p>
            <a:pPr marL="1117600" lvl="1" indent="-514350">
              <a:buFont typeface="+mj-lt"/>
              <a:buAutoNum type="arabicPeriod"/>
            </a:pPr>
            <a:r>
              <a:rPr lang="en-US" dirty="0" smtClean="0"/>
              <a:t>Record ideas and questions on poster paper</a:t>
            </a:r>
          </a:p>
          <a:p>
            <a:pPr marL="603250" lvl="1" indent="0">
              <a:buNone/>
            </a:pPr>
            <a:endParaRPr lang="en-US" dirty="0" smtClean="0"/>
          </a:p>
          <a:p>
            <a:pPr marL="203200" indent="0">
              <a:buNone/>
            </a:pPr>
            <a:endParaRPr lang="en-US" dirty="0"/>
          </a:p>
        </p:txBody>
      </p:sp>
    </p:spTree>
    <p:extLst>
      <p:ext uri="{BB962C8B-B14F-4D97-AF65-F5344CB8AC3E}">
        <p14:creationId xmlns:p14="http://schemas.microsoft.com/office/powerpoint/2010/main" val="6671441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smtClean="0">
                <a:solidFill>
                  <a:schemeClr val="dk1"/>
                </a:solidFill>
                <a:latin typeface="Calibri"/>
                <a:ea typeface="Calibri"/>
                <a:cs typeface="Calibri"/>
                <a:sym typeface="Calibri"/>
              </a:rPr>
              <a:t>Upcoming Reminders:</a:t>
            </a:r>
            <a:endParaRPr lang="en-US" sz="4400" b="0" i="0" u="none" strike="noStrike" cap="none" dirty="0">
              <a:solidFill>
                <a:schemeClr val="dk1"/>
              </a:solidFill>
              <a:latin typeface="Calibri"/>
              <a:ea typeface="Calibri"/>
              <a:cs typeface="Calibri"/>
              <a:sym typeface="Calibri"/>
            </a:endParaRPr>
          </a:p>
        </p:txBody>
      </p:sp>
      <p:sp>
        <p:nvSpPr>
          <p:cNvPr id="568" name="Shape 568"/>
          <p:cNvSpPr txBox="1">
            <a:spLocks noGrp="1"/>
          </p:cNvSpPr>
          <p:nvPr>
            <p:ph type="body" idx="1"/>
          </p:nvPr>
        </p:nvSpPr>
        <p:spPr>
          <a:xfrm>
            <a:off x="457200" y="1600200"/>
            <a:ext cx="8432800" cy="4525963"/>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dk1"/>
              </a:buClr>
              <a:buSzPct val="100000"/>
              <a:buFont typeface="Arial"/>
              <a:buChar char="•"/>
            </a:pPr>
            <a:r>
              <a:rPr lang="en-US" dirty="0" smtClean="0"/>
              <a:t>Please nominate your school for an VTPBiS Annual Acknowledgement!</a:t>
            </a:r>
          </a:p>
          <a:p>
            <a:pPr marL="342900" marR="0" lvl="0" indent="-342900" algn="l" rtl="0">
              <a:spcBef>
                <a:spcPts val="640"/>
              </a:spcBef>
              <a:spcAft>
                <a:spcPts val="0"/>
              </a:spcAft>
              <a:buClr>
                <a:schemeClr val="dk1"/>
              </a:buClr>
              <a:buSzPct val="100000"/>
              <a:buFont typeface="Arial"/>
              <a:buChar char="•"/>
            </a:pPr>
            <a:r>
              <a:rPr lang="en-US" dirty="0" smtClean="0"/>
              <a:t>BEST/Act 230 – Know who your SU/SD Grants Manager is!</a:t>
            </a:r>
          </a:p>
          <a:p>
            <a:pPr marL="0" marR="0" lvl="0" indent="0" algn="l" rtl="0">
              <a:spcBef>
                <a:spcPts val="640"/>
              </a:spcBef>
              <a:spcAft>
                <a:spcPts val="0"/>
              </a:spcAft>
              <a:buClr>
                <a:schemeClr val="dk1"/>
              </a:buClr>
              <a:buSzPct val="100000"/>
              <a:buNone/>
            </a:pPr>
            <a:endParaRPr lang="en-US" dirty="0" smtClean="0"/>
          </a:p>
          <a:p>
            <a:pPr marL="0" marR="0" lvl="0" indent="0" algn="l" rtl="0">
              <a:spcBef>
                <a:spcPts val="640"/>
              </a:spcBef>
              <a:spcAft>
                <a:spcPts val="0"/>
              </a:spcAft>
              <a:buClr>
                <a:schemeClr val="dk1"/>
              </a:buClr>
              <a:buSzPct val="100000"/>
              <a:buNone/>
            </a:pPr>
            <a:endParaRPr lang="en-US" dirty="0"/>
          </a:p>
          <a:p>
            <a:pPr marL="0" marR="0" lvl="0" indent="0" algn="ctr" rtl="0">
              <a:spcBef>
                <a:spcPts val="640"/>
              </a:spcBef>
              <a:spcAft>
                <a:spcPts val="0"/>
              </a:spcAft>
              <a:buClr>
                <a:schemeClr val="dk1"/>
              </a:buClr>
              <a:buSzPct val="100000"/>
              <a:buNone/>
            </a:pPr>
            <a:r>
              <a:rPr lang="en-US" sz="4400" i="1" dirty="0" smtClean="0">
                <a:solidFill>
                  <a:srgbClr val="FF0000"/>
                </a:solidFill>
              </a:rPr>
              <a:t>QUESTIONS? IDEAS? </a:t>
            </a:r>
          </a:p>
          <a:p>
            <a:pPr marL="0" marR="0" lvl="0" indent="0" algn="ctr" rtl="0">
              <a:spcBef>
                <a:spcPts val="640"/>
              </a:spcBef>
              <a:spcAft>
                <a:spcPts val="0"/>
              </a:spcAft>
              <a:buClr>
                <a:schemeClr val="dk1"/>
              </a:buClr>
              <a:buSzPct val="100000"/>
              <a:buNone/>
            </a:pPr>
            <a:r>
              <a:rPr lang="en-US" sz="4400" i="1" dirty="0" smtClean="0">
                <a:solidFill>
                  <a:srgbClr val="FF0000"/>
                </a:solidFill>
              </a:rPr>
              <a:t>Other THOUGHTS?</a:t>
            </a:r>
          </a:p>
          <a:p>
            <a:pPr marL="342900" marR="0" lvl="0" indent="-342900" algn="l" rtl="0">
              <a:spcBef>
                <a:spcPts val="640"/>
              </a:spcBef>
              <a:spcAft>
                <a:spcPts val="0"/>
              </a:spcAft>
              <a:buClr>
                <a:schemeClr val="dk1"/>
              </a:buClr>
              <a:buSzPct val="100000"/>
              <a:buFont typeface="Arial"/>
              <a:buChar char="•"/>
            </a:pPr>
            <a:endParaRPr lang="en-US" dirty="0" smtClean="0"/>
          </a:p>
          <a:p>
            <a:pPr marL="342900" marR="0" lvl="0" indent="-342900" algn="l" rtl="0">
              <a:spcBef>
                <a:spcPts val="640"/>
              </a:spcBef>
              <a:spcAft>
                <a:spcPts val="0"/>
              </a:spcAft>
              <a:buClr>
                <a:schemeClr val="dk1"/>
              </a:buClr>
              <a:buSzPct val="100000"/>
              <a:buFont typeface="Arial"/>
              <a:buChar char="•"/>
            </a:pPr>
            <a:endParaRPr lang="en-US"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8645141"/>
      </p:ext>
    </p:extLst>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smtClean="0">
                <a:solidFill>
                  <a:schemeClr val="dk1"/>
                </a:solidFill>
                <a:latin typeface="Calibri"/>
                <a:ea typeface="Calibri"/>
                <a:cs typeface="Calibri"/>
                <a:sym typeface="Calibri"/>
              </a:rPr>
              <a:t> </a:t>
            </a:r>
            <a:r>
              <a:rPr lang="en-US" sz="4400" b="0" i="0" u="none" strike="noStrike" cap="none" dirty="0">
                <a:solidFill>
                  <a:schemeClr val="dk1"/>
                </a:solidFill>
                <a:latin typeface="Calibri"/>
                <a:ea typeface="Calibri"/>
                <a:cs typeface="Calibri"/>
                <a:sym typeface="Calibri"/>
              </a:rPr>
              <a:t>BoQ and SAS </a:t>
            </a:r>
            <a:r>
              <a:rPr lang="en-US" dirty="0" smtClean="0"/>
              <a:t>Completion Rates!</a:t>
            </a:r>
            <a:endParaRPr lang="en-US" sz="4400" b="0" i="0" u="none" strike="noStrike" cap="none" dirty="0">
              <a:solidFill>
                <a:schemeClr val="dk1"/>
              </a:solidFill>
              <a:latin typeface="Calibri"/>
              <a:ea typeface="Calibri"/>
              <a:cs typeface="Calibri"/>
              <a:sym typeface="Calibri"/>
            </a:endParaRPr>
          </a:p>
        </p:txBody>
      </p:sp>
      <p:pic>
        <p:nvPicPr>
          <p:cNvPr id="4" name="Picture 3" descr="http://www.clipartbest.com/cliparts/bTy/EEM/bTyEEMnTL.png"/>
          <p:cNvPicPr/>
          <p:nvPr/>
        </p:nvPicPr>
        <p:blipFill>
          <a:blip r:embed="rId3">
            <a:extLst>
              <a:ext uri="{28A0092B-C50C-407E-A947-70E740481C1C}">
                <a14:useLocalDpi xmlns:a14="http://schemas.microsoft.com/office/drawing/2010/main" val="0"/>
              </a:ext>
            </a:extLst>
          </a:blip>
          <a:srcRect/>
          <a:stretch>
            <a:fillRect/>
          </a:stretch>
        </p:blipFill>
        <p:spPr bwMode="auto">
          <a:xfrm>
            <a:off x="5354708" y="2020238"/>
            <a:ext cx="1917208" cy="4810090"/>
          </a:xfrm>
          <a:prstGeom prst="rect">
            <a:avLst/>
          </a:prstGeom>
          <a:noFill/>
          <a:ln>
            <a:noFill/>
          </a:ln>
        </p:spPr>
      </p:pic>
      <p:sp>
        <p:nvSpPr>
          <p:cNvPr id="5" name="Text Box 4"/>
          <p:cNvSpPr txBox="1"/>
          <p:nvPr/>
        </p:nvSpPr>
        <p:spPr>
          <a:xfrm>
            <a:off x="6622510" y="2812907"/>
            <a:ext cx="1055370"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200" b="1" u="sng" dirty="0" smtClean="0">
                <a:solidFill>
                  <a:srgbClr val="FF0000"/>
                </a:solidFill>
                <a:effectLst/>
                <a:latin typeface="Arial"/>
                <a:ea typeface="ＭＳ 明朝"/>
                <a:cs typeface="Times New Roman"/>
              </a:rPr>
              <a:t>86%</a:t>
            </a:r>
            <a:endParaRPr lang="en-US" sz="1200" b="1" u="sng" dirty="0">
              <a:solidFill>
                <a:srgbClr val="FF0000"/>
              </a:solidFill>
              <a:effectLst/>
              <a:latin typeface="Times New Roman"/>
              <a:ea typeface="ＭＳ 明朝"/>
              <a:cs typeface="Times New Roman"/>
            </a:endParaRPr>
          </a:p>
        </p:txBody>
      </p:sp>
      <p:sp>
        <p:nvSpPr>
          <p:cNvPr id="6" name="Text Box 5"/>
          <p:cNvSpPr txBox="1"/>
          <p:nvPr/>
        </p:nvSpPr>
        <p:spPr>
          <a:xfrm>
            <a:off x="5616063" y="3130866"/>
            <a:ext cx="344050" cy="2926417"/>
          </a:xfrm>
          <a:prstGeom prst="rect">
            <a:avLst/>
          </a:prstGeom>
          <a:solidFill>
            <a:srgbClr val="FF0000"/>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Times New Roman"/>
                <a:ea typeface="ＭＳ 明朝"/>
                <a:cs typeface="Times New Roman"/>
              </a:rPr>
              <a:t> </a:t>
            </a:r>
          </a:p>
        </p:txBody>
      </p:sp>
      <p:sp>
        <p:nvSpPr>
          <p:cNvPr id="2" name="TextBox 1"/>
          <p:cNvSpPr txBox="1"/>
          <p:nvPr/>
        </p:nvSpPr>
        <p:spPr>
          <a:xfrm>
            <a:off x="5267413" y="1475357"/>
            <a:ext cx="1311804" cy="584776"/>
          </a:xfrm>
          <a:prstGeom prst="rect">
            <a:avLst/>
          </a:prstGeom>
          <a:noFill/>
        </p:spPr>
        <p:txBody>
          <a:bodyPr wrap="square" rtlCol="0">
            <a:spAutoFit/>
          </a:bodyPr>
          <a:lstStyle/>
          <a:p>
            <a:r>
              <a:rPr lang="en-US" sz="3200" b="1" dirty="0" smtClean="0"/>
              <a:t>BoQ</a:t>
            </a:r>
            <a:endParaRPr lang="en-US" sz="3200" b="1" dirty="0"/>
          </a:p>
        </p:txBody>
      </p:sp>
      <p:pic>
        <p:nvPicPr>
          <p:cNvPr id="10" name="Picture 9" descr="http://www.clipartbest.com/cliparts/bTy/EEM/bTyEEMnTL.png"/>
          <p:cNvPicPr/>
          <p:nvPr/>
        </p:nvPicPr>
        <p:blipFill>
          <a:blip r:embed="rId3">
            <a:extLst>
              <a:ext uri="{28A0092B-C50C-407E-A947-70E740481C1C}">
                <a14:useLocalDpi xmlns:a14="http://schemas.microsoft.com/office/drawing/2010/main" val="0"/>
              </a:ext>
            </a:extLst>
          </a:blip>
          <a:srcRect/>
          <a:stretch>
            <a:fillRect/>
          </a:stretch>
        </p:blipFill>
        <p:spPr bwMode="auto">
          <a:xfrm>
            <a:off x="2144628" y="2020238"/>
            <a:ext cx="1917208" cy="4810090"/>
          </a:xfrm>
          <a:prstGeom prst="rect">
            <a:avLst/>
          </a:prstGeom>
          <a:noFill/>
          <a:ln>
            <a:noFill/>
          </a:ln>
        </p:spPr>
      </p:pic>
      <p:sp>
        <p:nvSpPr>
          <p:cNvPr id="11" name="Text Box 4"/>
          <p:cNvSpPr txBox="1"/>
          <p:nvPr/>
        </p:nvSpPr>
        <p:spPr>
          <a:xfrm>
            <a:off x="3412430" y="2942583"/>
            <a:ext cx="1055370"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200" b="1" u="sng" dirty="0" smtClean="0">
                <a:solidFill>
                  <a:srgbClr val="FF0000"/>
                </a:solidFill>
                <a:latin typeface="Arial"/>
                <a:ea typeface="ＭＳ 明朝"/>
                <a:cs typeface="Times New Roman"/>
              </a:rPr>
              <a:t>85</a:t>
            </a:r>
            <a:r>
              <a:rPr lang="en-US" sz="3200" b="1" u="sng" dirty="0" smtClean="0">
                <a:solidFill>
                  <a:srgbClr val="FF0000"/>
                </a:solidFill>
                <a:effectLst/>
                <a:latin typeface="Arial"/>
                <a:ea typeface="ＭＳ 明朝"/>
                <a:cs typeface="Times New Roman"/>
              </a:rPr>
              <a:t>%</a:t>
            </a:r>
            <a:endParaRPr lang="en-US" sz="1200" b="1" u="sng" dirty="0">
              <a:solidFill>
                <a:srgbClr val="FF0000"/>
              </a:solidFill>
              <a:effectLst/>
              <a:latin typeface="Times New Roman"/>
              <a:ea typeface="ＭＳ 明朝"/>
              <a:cs typeface="Times New Roman"/>
            </a:endParaRPr>
          </a:p>
        </p:txBody>
      </p:sp>
      <p:sp>
        <p:nvSpPr>
          <p:cNvPr id="12" name="Text Box 5"/>
          <p:cNvSpPr txBox="1"/>
          <p:nvPr/>
        </p:nvSpPr>
        <p:spPr>
          <a:xfrm>
            <a:off x="2420413" y="3130866"/>
            <a:ext cx="344050" cy="2926417"/>
          </a:xfrm>
          <a:prstGeom prst="rect">
            <a:avLst/>
          </a:prstGeom>
          <a:solidFill>
            <a:srgbClr val="FF0000"/>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Times New Roman"/>
                <a:ea typeface="ＭＳ 明朝"/>
                <a:cs typeface="Times New Roman"/>
              </a:rPr>
              <a:t> </a:t>
            </a:r>
          </a:p>
        </p:txBody>
      </p:sp>
      <p:sp>
        <p:nvSpPr>
          <p:cNvPr id="13" name="TextBox 12"/>
          <p:cNvSpPr txBox="1"/>
          <p:nvPr/>
        </p:nvSpPr>
        <p:spPr>
          <a:xfrm>
            <a:off x="2071764" y="1460927"/>
            <a:ext cx="1311804" cy="584776"/>
          </a:xfrm>
          <a:prstGeom prst="rect">
            <a:avLst/>
          </a:prstGeom>
          <a:noFill/>
        </p:spPr>
        <p:txBody>
          <a:bodyPr wrap="square" rtlCol="0">
            <a:spAutoFit/>
          </a:bodyPr>
          <a:lstStyle/>
          <a:p>
            <a:r>
              <a:rPr lang="en-US" sz="3200" b="1" dirty="0" smtClean="0"/>
              <a:t>SAS</a:t>
            </a:r>
            <a:endParaRPr lang="en-US" sz="3200" b="1" dirty="0"/>
          </a:p>
        </p:txBody>
      </p:sp>
      <p:pic>
        <p:nvPicPr>
          <p:cNvPr id="14" name="Picture 13" descr="http://qckgym.com/blogs/image/its-time-to-celebrate-our-successes.jpg"/>
          <p:cNvPicPr/>
          <p:nvPr/>
        </p:nvPicPr>
        <p:blipFill>
          <a:blip r:embed="rId4">
            <a:extLst>
              <a:ext uri="{28A0092B-C50C-407E-A947-70E740481C1C}">
                <a14:useLocalDpi xmlns:a14="http://schemas.microsoft.com/office/drawing/2010/main" val="0"/>
              </a:ext>
            </a:extLst>
          </a:blip>
          <a:srcRect/>
          <a:stretch>
            <a:fillRect/>
          </a:stretch>
        </p:blipFill>
        <p:spPr bwMode="auto">
          <a:xfrm>
            <a:off x="195814" y="2788437"/>
            <a:ext cx="1875950" cy="2470718"/>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Title 1"/>
          <p:cNvSpPr>
            <a:spLocks noGrp="1"/>
          </p:cNvSpPr>
          <p:nvPr>
            <p:ph type="title"/>
          </p:nvPr>
        </p:nvSpPr>
        <p:spPr>
          <a:xfrm>
            <a:off x="480489" y="322751"/>
            <a:ext cx="8229600" cy="1143000"/>
          </a:xfrm>
        </p:spPr>
        <p:txBody>
          <a:bodyPr/>
          <a:lstStyle/>
          <a:p>
            <a:r>
              <a:rPr lang="en-US" b="1" dirty="0">
                <a:solidFill>
                  <a:srgbClr val="0000FF"/>
                </a:solidFill>
                <a:ea typeface="Cambria"/>
                <a:sym typeface="Cambria"/>
              </a:rPr>
              <a:t> </a:t>
            </a:r>
            <a:r>
              <a:rPr lang="en-US" dirty="0">
                <a:solidFill>
                  <a:schemeClr val="tx1"/>
                </a:solidFill>
                <a:ea typeface="Cambria"/>
                <a:sym typeface="Cambria"/>
              </a:rPr>
              <a:t>Fidelity of </a:t>
            </a:r>
            <a:r>
              <a:rPr lang="en-US" dirty="0" smtClean="0">
                <a:solidFill>
                  <a:schemeClr val="tx1"/>
                </a:solidFill>
                <a:ea typeface="Cambria"/>
                <a:sym typeface="Cambria"/>
              </a:rPr>
              <a:t>Implementation - BOQ</a:t>
            </a:r>
            <a:endParaRPr lang="en-US"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2624559287"/>
              </p:ext>
            </p:extLst>
          </p:nvPr>
        </p:nvGraphicFramePr>
        <p:xfrm>
          <a:off x="0" y="1483392"/>
          <a:ext cx="9013907" cy="4743937"/>
        </p:xfrm>
        <a:graphic>
          <a:graphicData uri="http://schemas.openxmlformats.org/drawingml/2006/chart">
            <c:chart xmlns:c="http://schemas.openxmlformats.org/drawingml/2006/chart" xmlns:r="http://schemas.openxmlformats.org/officeDocument/2006/relationships" r:id="rId3"/>
          </a:graphicData>
        </a:graphic>
      </p:graphicFrame>
      <p:cxnSp>
        <p:nvCxnSpPr>
          <p:cNvPr id="255" name="Shape 255"/>
          <p:cNvCxnSpPr/>
          <p:nvPr/>
        </p:nvCxnSpPr>
        <p:spPr>
          <a:xfrm>
            <a:off x="246956" y="3247701"/>
            <a:ext cx="8897043" cy="0"/>
          </a:xfrm>
          <a:prstGeom prst="straightConnector1">
            <a:avLst/>
          </a:prstGeom>
          <a:noFill/>
          <a:ln w="28575" cap="flat" cmpd="sng">
            <a:solidFill>
              <a:schemeClr val="dk1"/>
            </a:solidFill>
            <a:prstDash val="dash"/>
            <a:round/>
            <a:headEnd type="none" w="med" len="med"/>
            <a:tailEnd type="none" w="med" len="med"/>
          </a:ln>
        </p:spPr>
      </p:cxn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smtClean="0">
                <a:solidFill>
                  <a:schemeClr val="dk1"/>
                </a:solidFill>
                <a:latin typeface="Calibri"/>
                <a:ea typeface="Calibri"/>
                <a:cs typeface="Calibri"/>
                <a:sym typeface="Calibri"/>
              </a:rPr>
              <a:t>Fidelity of Implementation - SAS</a:t>
            </a:r>
            <a:endParaRPr lang="en-US" sz="4400" b="0" i="0" u="none" strike="noStrike" cap="none" dirty="0">
              <a:solidFill>
                <a:schemeClr val="dk1"/>
              </a:solidFill>
              <a:latin typeface="Calibri"/>
              <a:ea typeface="Calibri"/>
              <a:cs typeface="Calibri"/>
              <a:sym typeface="Calibri"/>
            </a:endParaRPr>
          </a:p>
        </p:txBody>
      </p:sp>
      <p:graphicFrame>
        <p:nvGraphicFramePr>
          <p:cNvPr id="4" name="Chart 3"/>
          <p:cNvGraphicFramePr>
            <a:graphicFrameLocks/>
          </p:cNvGraphicFramePr>
          <p:nvPr>
            <p:extLst>
              <p:ext uri="{D42A27DB-BD31-4B8C-83A1-F6EECF244321}">
                <p14:modId xmlns:p14="http://schemas.microsoft.com/office/powerpoint/2010/main" val="1842422623"/>
              </p:ext>
            </p:extLst>
          </p:nvPr>
        </p:nvGraphicFramePr>
        <p:xfrm>
          <a:off x="457200" y="1587704"/>
          <a:ext cx="8229599" cy="45867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b="0" i="0" u="none" strike="noStrike" cap="none" dirty="0">
                <a:solidFill>
                  <a:schemeClr val="dk1"/>
                </a:solidFill>
                <a:latin typeface="Calibri"/>
                <a:ea typeface="Calibri"/>
                <a:cs typeface="Calibri"/>
                <a:sym typeface="Calibri"/>
              </a:rPr>
              <a:t>Process for Analyzing Data and Sharing Data with Staff…</a:t>
            </a:r>
          </a:p>
        </p:txBody>
      </p:sp>
      <p:sp>
        <p:nvSpPr>
          <p:cNvPr id="267" name="Shape 267"/>
          <p:cNvSpPr txBox="1">
            <a:spLocks noGrp="1"/>
          </p:cNvSpPr>
          <p:nvPr>
            <p:ph type="body" idx="1"/>
          </p:nvPr>
        </p:nvSpPr>
        <p:spPr>
          <a:xfrm>
            <a:off x="457200" y="1417637"/>
            <a:ext cx="8229600" cy="4525963"/>
          </a:xfrm>
          <a:prstGeom prst="rect">
            <a:avLst/>
          </a:prstGeom>
          <a:noFill/>
          <a:ln>
            <a:noFill/>
          </a:ln>
        </p:spPr>
        <p:txBody>
          <a:bodyPr lIns="91425" tIns="45700" rIns="91425" bIns="45700" anchor="t" anchorCtr="0">
            <a:noAutofit/>
          </a:bodyPr>
          <a:lstStyle/>
          <a:p>
            <a:pPr marL="0" marR="0" lvl="0" indent="0" algn="l" rtl="0">
              <a:lnSpc>
                <a:spcPct val="200000"/>
              </a:lnSpc>
              <a:spcBef>
                <a:spcPts val="0"/>
              </a:spcBef>
              <a:spcAft>
                <a:spcPts val="0"/>
              </a:spcAft>
              <a:buClr>
                <a:schemeClr val="dk1"/>
              </a:buClr>
              <a:buSzPct val="25000"/>
              <a:buFont typeface="Arial"/>
              <a:buNone/>
            </a:pPr>
            <a:r>
              <a:rPr lang="en-US" dirty="0"/>
              <a:t>R</a:t>
            </a:r>
            <a:r>
              <a:rPr lang="en-US" sz="3200" b="0" i="0" u="none" strike="noStrike" cap="none" dirty="0" smtClean="0">
                <a:solidFill>
                  <a:schemeClr val="dk1"/>
                </a:solidFill>
                <a:latin typeface="Calibri"/>
                <a:ea typeface="Calibri"/>
                <a:cs typeface="Calibri"/>
                <a:sym typeface="Calibri"/>
              </a:rPr>
              <a:t>ecommended </a:t>
            </a:r>
            <a:r>
              <a:rPr lang="en-US" sz="3200" b="0" i="0" u="none" strike="noStrike" cap="none" dirty="0">
                <a:solidFill>
                  <a:schemeClr val="dk1"/>
                </a:solidFill>
                <a:latin typeface="Calibri"/>
                <a:ea typeface="Calibri"/>
                <a:cs typeface="Calibri"/>
                <a:sym typeface="Calibri"/>
              </a:rPr>
              <a:t>Steps:</a:t>
            </a:r>
          </a:p>
          <a:p>
            <a:pPr marL="914400" marR="0" lvl="1" indent="-520700" algn="l" rtl="0">
              <a:spcBef>
                <a:spcPts val="400"/>
              </a:spcBef>
              <a:spcAft>
                <a:spcPts val="0"/>
              </a:spcAft>
              <a:buClr>
                <a:schemeClr val="dk1"/>
              </a:buClr>
              <a:buSzPct val="100000"/>
              <a:buFont typeface="Calibri"/>
              <a:buAutoNum type="arabicPeriod"/>
            </a:pPr>
            <a:r>
              <a:rPr lang="en-US" sz="2000" b="0" i="0" u="none" strike="noStrike" cap="none" dirty="0">
                <a:solidFill>
                  <a:schemeClr val="dk1"/>
                </a:solidFill>
                <a:latin typeface="Calibri"/>
                <a:ea typeface="Calibri"/>
                <a:cs typeface="Calibri"/>
                <a:sym typeface="Calibri"/>
              </a:rPr>
              <a:t>Review BoQ and SAS Data with PBIS Team</a:t>
            </a:r>
          </a:p>
          <a:p>
            <a:pPr marL="1771650" marR="0" lvl="3" indent="-514350" algn="l" rtl="0">
              <a:spcBef>
                <a:spcPts val="400"/>
              </a:spcBef>
              <a:spcAft>
                <a:spcPts val="0"/>
              </a:spcAft>
              <a:buClr>
                <a:schemeClr val="dk1"/>
              </a:buClr>
              <a:buSzPct val="100000"/>
              <a:buFont typeface="Calibri"/>
              <a:buAutoNum type="alphaLcParenR"/>
            </a:pPr>
            <a:r>
              <a:rPr lang="en-US" sz="2000" b="0" i="0" u="none" strike="noStrike" cap="none" dirty="0">
                <a:solidFill>
                  <a:schemeClr val="dk1"/>
                </a:solidFill>
                <a:latin typeface="Calibri"/>
                <a:ea typeface="Calibri"/>
                <a:cs typeface="Calibri"/>
                <a:sym typeface="Calibri"/>
              </a:rPr>
              <a:t>Use the BoQ Summary Sheet to identify the following</a:t>
            </a:r>
            <a:r>
              <a:rPr lang="en-US" sz="2000" b="0" i="0" u="none" strike="noStrike" cap="none" dirty="0" smtClean="0">
                <a:solidFill>
                  <a:schemeClr val="dk1"/>
                </a:solidFill>
                <a:latin typeface="Calibri"/>
                <a:ea typeface="Calibri"/>
                <a:cs typeface="Calibri"/>
                <a:sym typeface="Calibri"/>
              </a:rPr>
              <a:t>:</a:t>
            </a:r>
            <a:endParaRPr lang="en-US" b="0" i="0" u="none" strike="noStrike" cap="none" dirty="0">
              <a:solidFill>
                <a:schemeClr val="dk1"/>
              </a:solidFill>
              <a:latin typeface="Calibri"/>
              <a:ea typeface="Calibri"/>
              <a:cs typeface="Calibri"/>
              <a:sym typeface="Calibri"/>
            </a:endParaRPr>
          </a:p>
          <a:p>
            <a:pPr marL="2686050" lvl="5" indent="-514350">
              <a:buFont typeface="+mj-lt"/>
              <a:buAutoNum type="romanUcPeriod"/>
            </a:pPr>
            <a:r>
              <a:rPr lang="en-US" b="0" i="0" u="none" strike="noStrike" cap="none" dirty="0">
                <a:solidFill>
                  <a:schemeClr val="dk1"/>
                </a:solidFill>
                <a:latin typeface="Calibri"/>
                <a:ea typeface="Calibri"/>
                <a:cs typeface="Calibri"/>
                <a:sym typeface="Calibri"/>
              </a:rPr>
              <a:t>Areas of Strength</a:t>
            </a:r>
          </a:p>
          <a:p>
            <a:pPr marL="2686050" lvl="5" indent="-514350">
              <a:buFont typeface="Calibri"/>
              <a:buAutoNum type="romanUcPeriod"/>
            </a:pPr>
            <a:r>
              <a:rPr lang="en-US" b="0" i="0" u="none" strike="noStrike" cap="none" dirty="0">
                <a:solidFill>
                  <a:schemeClr val="dk1"/>
                </a:solidFill>
                <a:latin typeface="Calibri"/>
                <a:ea typeface="Calibri"/>
                <a:cs typeface="Calibri"/>
                <a:sym typeface="Calibri"/>
              </a:rPr>
              <a:t>Areas in Need of Improvement</a:t>
            </a:r>
          </a:p>
          <a:p>
            <a:pPr marL="2686050" lvl="5" indent="-514350">
              <a:buFont typeface="Calibri"/>
              <a:buAutoNum type="romanUcPeriod"/>
            </a:pPr>
            <a:r>
              <a:rPr lang="en-US" b="0" i="0" u="none" strike="noStrike" cap="none" dirty="0">
                <a:solidFill>
                  <a:schemeClr val="dk1"/>
                </a:solidFill>
                <a:latin typeface="Calibri"/>
                <a:ea typeface="Calibri"/>
                <a:cs typeface="Calibri"/>
                <a:sym typeface="Calibri"/>
              </a:rPr>
              <a:t>Action Items</a:t>
            </a:r>
          </a:p>
          <a:p>
            <a:pPr marL="1771650" marR="0" lvl="3" indent="-514350" algn="l" rtl="0">
              <a:spcBef>
                <a:spcPts val="400"/>
              </a:spcBef>
              <a:spcAft>
                <a:spcPts val="0"/>
              </a:spcAft>
              <a:buClr>
                <a:schemeClr val="dk1"/>
              </a:buClr>
              <a:buSzPct val="100000"/>
              <a:buFont typeface="Calibri"/>
              <a:buAutoNum type="alphaLcParenR"/>
            </a:pPr>
            <a:r>
              <a:rPr lang="en-US" sz="2000" b="0" i="0" u="none" strike="noStrike" cap="none" dirty="0">
                <a:solidFill>
                  <a:schemeClr val="dk1"/>
                </a:solidFill>
                <a:latin typeface="Calibri"/>
                <a:ea typeface="Calibri"/>
                <a:cs typeface="Calibri"/>
                <a:sym typeface="Calibri"/>
              </a:rPr>
              <a:t>Use the SAS Summary Sheet to identify the following:</a:t>
            </a:r>
          </a:p>
          <a:p>
            <a:pPr marL="2686050" lvl="5" indent="-514350">
              <a:buFont typeface="+mj-lt"/>
              <a:buAutoNum type="romanUcPeriod"/>
            </a:pPr>
            <a:r>
              <a:rPr lang="en-US" b="0" i="0" u="none" strike="noStrike" cap="none" dirty="0">
                <a:solidFill>
                  <a:schemeClr val="dk1"/>
                </a:solidFill>
                <a:latin typeface="Calibri"/>
                <a:ea typeface="Calibri"/>
                <a:cs typeface="Calibri"/>
                <a:sym typeface="Calibri"/>
              </a:rPr>
              <a:t>Areas of Strength</a:t>
            </a:r>
          </a:p>
          <a:p>
            <a:pPr marL="2686050" lvl="5" indent="-514350">
              <a:buFont typeface="Calibri"/>
              <a:buAutoNum type="romanUcPeriod"/>
            </a:pPr>
            <a:r>
              <a:rPr lang="en-US" b="0" i="0" u="none" strike="noStrike" cap="none" dirty="0">
                <a:solidFill>
                  <a:schemeClr val="dk1"/>
                </a:solidFill>
                <a:latin typeface="Calibri"/>
                <a:ea typeface="Calibri"/>
                <a:cs typeface="Calibri"/>
                <a:sym typeface="Calibri"/>
              </a:rPr>
              <a:t>Areas of priority for improvement</a:t>
            </a:r>
          </a:p>
          <a:p>
            <a:pPr marL="914400" marR="0" lvl="1" indent="-520700" algn="l" rtl="0">
              <a:spcBef>
                <a:spcPts val="400"/>
              </a:spcBef>
              <a:spcAft>
                <a:spcPts val="0"/>
              </a:spcAft>
              <a:buClr>
                <a:schemeClr val="dk1"/>
              </a:buClr>
              <a:buSzPct val="100000"/>
              <a:buFont typeface="Calibri"/>
              <a:buAutoNum type="arabicPeriod"/>
            </a:pPr>
            <a:r>
              <a:rPr lang="en-US" sz="2000" b="0" i="0" u="none" strike="noStrike" cap="none" dirty="0">
                <a:solidFill>
                  <a:schemeClr val="dk1"/>
                </a:solidFill>
                <a:latin typeface="Calibri"/>
                <a:ea typeface="Calibri"/>
                <a:cs typeface="Calibri"/>
                <a:sym typeface="Calibri"/>
              </a:rPr>
              <a:t>Create Staff Presentation using the template provided and share data with your staff!</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TotalTime>
  <Words>1795</Words>
  <Application>Microsoft Macintosh PowerPoint</Application>
  <PresentationFormat>On-screen Show (4:3)</PresentationFormat>
  <Paragraphs>292</Paragraphs>
  <Slides>55</Slides>
  <Notes>50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58" baseType="lpstr">
      <vt:lpstr>1_Office Theme</vt:lpstr>
      <vt:lpstr>Default Theme</vt:lpstr>
      <vt:lpstr>Document</vt:lpstr>
      <vt:lpstr>VTPBiS Coordinators as Coaches Learning and Networking Meeting </vt:lpstr>
      <vt:lpstr>Who’s Here and Introductions!</vt:lpstr>
      <vt:lpstr>What you told us!</vt:lpstr>
      <vt:lpstr>Agenda</vt:lpstr>
      <vt:lpstr>How are we doing as a state? BoQ and SAS Results!</vt:lpstr>
      <vt:lpstr> BoQ and SAS Completion Rates!</vt:lpstr>
      <vt:lpstr> Fidelity of Implementation - BOQ</vt:lpstr>
      <vt:lpstr>Fidelity of Implementation - SAS</vt:lpstr>
      <vt:lpstr>Process for Analyzing Data and Sharing Data with Staff…</vt:lpstr>
      <vt:lpstr>Why share data?</vt:lpstr>
      <vt:lpstr>1. Review BoQ and SAS Data with PBIS</vt:lpstr>
      <vt:lpstr>BoQ Data</vt:lpstr>
      <vt:lpstr> BoQ Data Over time  </vt:lpstr>
      <vt:lpstr>BoQ Summary Sheet</vt:lpstr>
      <vt:lpstr>Areas in Need of Development</vt:lpstr>
      <vt:lpstr>SAS Data</vt:lpstr>
      <vt:lpstr>SAS Data</vt:lpstr>
      <vt:lpstr>SAS Data</vt:lpstr>
      <vt:lpstr>SAS Summary Tool</vt:lpstr>
      <vt:lpstr>Areas in Need of Development</vt:lpstr>
      <vt:lpstr>SAS Data Over Time</vt:lpstr>
      <vt:lpstr>2. Sharing data with your staff!</vt:lpstr>
      <vt:lpstr>PBIS Data Update!</vt:lpstr>
      <vt:lpstr>This year 85% of our staff completed the SAS.  74% indicated that they think school-wide system is in place compared to 41% last year. 40% of staff still say this is a medium or high priority for improvement.  </vt:lpstr>
      <vt:lpstr>70% of staff think that non-classroom settings are in place, an increase of 34% since last year.  Only 7% say this is still a high priority for improvement.  </vt:lpstr>
      <vt:lpstr>Overall, staff perception of implementation has improved across all categories!</vt:lpstr>
      <vt:lpstr>This year our PBIS team took the BoQ to assess PBIS fidelity across all features of PBIS.  This year 85% of PBIS features are in Place.   Last year, only 48% of features were in place.   </vt:lpstr>
      <vt:lpstr>Based on your feedback our team has determined the following areas for improvement: </vt:lpstr>
      <vt:lpstr>Thanks!</vt:lpstr>
      <vt:lpstr>Activity</vt:lpstr>
      <vt:lpstr>What’s New?</vt:lpstr>
      <vt:lpstr>New PBIS Acronym  (and Fidelity Instrument)!!!</vt:lpstr>
      <vt:lpstr>Purpose of the PBIS  Tiered Fidelity Inventory</vt:lpstr>
      <vt:lpstr>Uses of the SWPBIS Tiered Fidelity Inventory</vt:lpstr>
      <vt:lpstr>Total Score Report (Fidelity &gt; 80%)</vt:lpstr>
      <vt:lpstr>Sub-scale Report</vt:lpstr>
      <vt:lpstr>Sub sub-scale Report</vt:lpstr>
      <vt:lpstr>TFI Walkthrough Tool (optional)</vt:lpstr>
      <vt:lpstr>Next Steps:</vt:lpstr>
      <vt:lpstr>NEW Family Engagement Survey and Resources!</vt:lpstr>
      <vt:lpstr> Addresses the following questions:   </vt:lpstr>
      <vt:lpstr>Activity</vt:lpstr>
      <vt:lpstr>Get Connected!</vt:lpstr>
      <vt:lpstr>Get Ready for Next Year!</vt:lpstr>
      <vt:lpstr>Getting ready for next year</vt:lpstr>
      <vt:lpstr>1.  Review VTPBiS Sustainability Action Plan and complete with your team </vt:lpstr>
      <vt:lpstr>2. Consider securing resources for coaching support </vt:lpstr>
      <vt:lpstr>3. Review VTPBiS Professional Learning Calendar and prioritize activities</vt:lpstr>
      <vt:lpstr>Activity</vt:lpstr>
      <vt:lpstr>4.  Use the VTPBiS Coordinators  Handbook to understand your role</vt:lpstr>
      <vt:lpstr>5.  Summer Homework: Consider   creating/revising your Staff Handbook</vt:lpstr>
      <vt:lpstr>Networking and Professional Development</vt:lpstr>
      <vt:lpstr>Topical Networking Carousel :</vt:lpstr>
      <vt:lpstr>Networking Guidelines </vt:lpstr>
      <vt:lpstr>Upcoming Reminders: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VTPBiS Coordinators as Coaches Learning and Networking Meeting </dc:title>
  <cp:lastModifiedBy>University of Vermont College of Education and Social Services</cp:lastModifiedBy>
  <cp:revision>48</cp:revision>
  <dcterms:modified xsi:type="dcterms:W3CDTF">2016-04-28T13:10:13Z</dcterms:modified>
</cp:coreProperties>
</file>