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3" r:id="rId1"/>
  </p:sldMasterIdLst>
  <p:notesMasterIdLst>
    <p:notesMasterId r:id="rId55"/>
  </p:notesMasterIdLst>
  <p:sldIdLst>
    <p:sldId id="256" r:id="rId2"/>
    <p:sldId id="288" r:id="rId3"/>
    <p:sldId id="323" r:id="rId4"/>
    <p:sldId id="324" r:id="rId5"/>
    <p:sldId id="314" r:id="rId6"/>
    <p:sldId id="315" r:id="rId7"/>
    <p:sldId id="257" r:id="rId8"/>
    <p:sldId id="318" r:id="rId9"/>
    <p:sldId id="335" r:id="rId10"/>
    <p:sldId id="259" r:id="rId11"/>
    <p:sldId id="262" r:id="rId12"/>
    <p:sldId id="319" r:id="rId13"/>
    <p:sldId id="336" r:id="rId14"/>
    <p:sldId id="337" r:id="rId15"/>
    <p:sldId id="338" r:id="rId16"/>
    <p:sldId id="320" r:id="rId17"/>
    <p:sldId id="321" r:id="rId18"/>
    <p:sldId id="317" r:id="rId19"/>
    <p:sldId id="275" r:id="rId20"/>
    <p:sldId id="289" r:id="rId21"/>
    <p:sldId id="325" r:id="rId22"/>
    <p:sldId id="290" r:id="rId23"/>
    <p:sldId id="291" r:id="rId24"/>
    <p:sldId id="292" r:id="rId25"/>
    <p:sldId id="294" r:id="rId26"/>
    <p:sldId id="295" r:id="rId27"/>
    <p:sldId id="296" r:id="rId28"/>
    <p:sldId id="326" r:id="rId29"/>
    <p:sldId id="297" r:id="rId30"/>
    <p:sldId id="327" r:id="rId31"/>
    <p:sldId id="299" r:id="rId32"/>
    <p:sldId id="328" r:id="rId33"/>
    <p:sldId id="301" r:id="rId34"/>
    <p:sldId id="277" r:id="rId35"/>
    <p:sldId id="278" r:id="rId36"/>
    <p:sldId id="279" r:id="rId37"/>
    <p:sldId id="329" r:id="rId38"/>
    <p:sldId id="330" r:id="rId39"/>
    <p:sldId id="312" r:id="rId40"/>
    <p:sldId id="331" r:id="rId41"/>
    <p:sldId id="281" r:id="rId42"/>
    <p:sldId id="332" r:id="rId43"/>
    <p:sldId id="333" r:id="rId44"/>
    <p:sldId id="303" r:id="rId45"/>
    <p:sldId id="304" r:id="rId46"/>
    <p:sldId id="305" r:id="rId47"/>
    <p:sldId id="306" r:id="rId48"/>
    <p:sldId id="307" r:id="rId49"/>
    <p:sldId id="308" r:id="rId50"/>
    <p:sldId id="334" r:id="rId51"/>
    <p:sldId id="309" r:id="rId52"/>
    <p:sldId id="310" r:id="rId53"/>
    <p:sldId id="311"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202"/>
    <a:srgbClr val="006530"/>
    <a:srgbClr val="04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2956" autoAdjust="0"/>
  </p:normalViewPr>
  <p:slideViewPr>
    <p:cSldViewPr>
      <p:cViewPr varScale="1">
        <p:scale>
          <a:sx n="107" d="100"/>
          <a:sy n="107" d="100"/>
        </p:scale>
        <p:origin x="1296"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C27C917-86D6-4083-BE96-E72DBE33C8E0}" type="datetimeFigureOut">
              <a:rPr lang="en-US"/>
              <a:pPr>
                <a:defRPr/>
              </a:pPr>
              <a:t>11/15/17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9FBDE9E-A812-4663-9CB3-8F1B9102178D}" type="slidenum">
              <a:rPr lang="en-US" altLang="en-US"/>
              <a:pPr/>
              <a:t>‹#›</a:t>
            </a:fld>
            <a:endParaRPr lang="en-US" altLang="en-US"/>
          </a:p>
        </p:txBody>
      </p:sp>
    </p:spTree>
    <p:extLst>
      <p:ext uri="{BB962C8B-B14F-4D97-AF65-F5344CB8AC3E}">
        <p14:creationId xmlns:p14="http://schemas.microsoft.com/office/powerpoint/2010/main" val="36120298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a:t>
            </a:fld>
            <a:endParaRPr lang="en-US" altLang="en-US"/>
          </a:p>
        </p:txBody>
      </p:sp>
    </p:spTree>
    <p:extLst>
      <p:ext uri="{BB962C8B-B14F-4D97-AF65-F5344CB8AC3E}">
        <p14:creationId xmlns:p14="http://schemas.microsoft.com/office/powerpoint/2010/main" val="1561939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Chittenden Central’s response.</a:t>
            </a:r>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14</a:t>
            </a:fld>
            <a:endParaRPr lang="en-US" altLang="en-US"/>
          </a:p>
        </p:txBody>
      </p:sp>
    </p:spTree>
    <p:extLst>
      <p:ext uri="{BB962C8B-B14F-4D97-AF65-F5344CB8AC3E}">
        <p14:creationId xmlns:p14="http://schemas.microsoft.com/office/powerpoint/2010/main" val="1088227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Unless special circumstances…. the school administrator shall, no later than one school day after Notice to a designated employee, initiate or cause to be initiated, an investigation of the allegations, which the school administrator reasonably believes may constitute harassment, hazing or bullying.</a:t>
            </a:r>
          </a:p>
          <a:p>
            <a:pPr lvl="0"/>
            <a:endParaRPr lang="en-US" sz="1200" kern="1200" dirty="0" smtClean="0">
              <a:solidFill>
                <a:schemeClr val="tx1"/>
              </a:solidFill>
              <a:effectLst/>
              <a:latin typeface="+mn-lt"/>
              <a:ea typeface="+mn-ea"/>
              <a:cs typeface="+mn-cs"/>
            </a:endParaRPr>
          </a:p>
          <a:p>
            <a:pPr lvl="0"/>
            <a:endParaRPr lang="en-US" sz="1200" u="sng" kern="1200" dirty="0" smtClean="0">
              <a:solidFill>
                <a:schemeClr val="tx1"/>
              </a:solidFill>
              <a:effectLst/>
              <a:latin typeface="+mn-lt"/>
              <a:ea typeface="+mn-ea"/>
              <a:cs typeface="+mn-cs"/>
            </a:endParaRPr>
          </a:p>
          <a:p>
            <a:pPr lvl="0"/>
            <a:r>
              <a:rPr lang="en-US" sz="1200" u="sng" kern="1200" dirty="0" smtClean="0">
                <a:solidFill>
                  <a:schemeClr val="tx1"/>
                </a:solidFill>
                <a:effectLst/>
                <a:latin typeface="+mn-lt"/>
                <a:ea typeface="+mn-ea"/>
                <a:cs typeface="+mn-cs"/>
              </a:rPr>
              <a:t>Completion of Investigation – Timing</a:t>
            </a:r>
            <a:r>
              <a:rPr lang="en-US" sz="1200" kern="1200" dirty="0" smtClean="0">
                <a:solidFill>
                  <a:schemeClr val="tx1"/>
                </a:solidFill>
                <a:effectLst/>
                <a:latin typeface="+mn-lt"/>
                <a:ea typeface="+mn-ea"/>
                <a:cs typeface="+mn-cs"/>
              </a:rPr>
              <a:t>. No later than five school days from the filing of the complaint with the designated employee, unless special circumstances are present and documented, the investigator shall submit a written initial determination to the school administrator. </a:t>
            </a:r>
          </a:p>
          <a:p>
            <a:r>
              <a:rPr lang="en-US" sz="1200" kern="1200" dirty="0" smtClean="0">
                <a:solidFill>
                  <a:schemeClr val="tx1"/>
                </a:solidFill>
                <a:effectLst/>
                <a:latin typeface="+mn-lt"/>
                <a:ea typeface="+mn-ea"/>
                <a:cs typeface="+mn-cs"/>
              </a:rPr>
              <a:t> </a:t>
            </a:r>
          </a:p>
          <a:p>
            <a:pPr lvl="0"/>
            <a:r>
              <a:rPr lang="en-US" sz="1200" u="sng" kern="1200" dirty="0" smtClean="0">
                <a:solidFill>
                  <a:schemeClr val="tx1"/>
                </a:solidFill>
                <a:effectLst/>
                <a:latin typeface="+mn-lt"/>
                <a:ea typeface="+mn-ea"/>
                <a:cs typeface="+mn-cs"/>
              </a:rPr>
              <a:t>Investigation Report</a:t>
            </a:r>
            <a:r>
              <a:rPr lang="en-US" sz="1200" kern="1200" dirty="0" smtClean="0">
                <a:solidFill>
                  <a:schemeClr val="tx1"/>
                </a:solidFill>
                <a:effectLst/>
                <a:latin typeface="+mn-lt"/>
                <a:ea typeface="+mn-ea"/>
                <a:cs typeface="+mn-cs"/>
              </a:rPr>
              <a:t>. The investigator shall prepare a written report to include a statement of the findings of the investigator as to whether the allegations have been substantiated, and as to whether the alleged conduct constitutes hazing, harassment and/or bullying. The report, when referencing student conduct, is a student record and therefore confidential. It will be made available to investigators in the context of a review conducted by either Vermont AOE, or investigations of harassment conducted by the Vermont Human Rights Commission or U.S. Department of Education Office of Civil Rights.</a:t>
            </a:r>
          </a:p>
          <a:p>
            <a:pPr lvl="0"/>
            <a:endParaRPr lang="en-US" sz="120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rPr>
              <a:t>Notice to Students/Parents/Guardians.</a:t>
            </a:r>
            <a:r>
              <a:rPr lang="en-US" sz="1200" kern="1200" dirty="0" smtClean="0">
                <a:solidFill>
                  <a:schemeClr val="tx1"/>
                </a:solidFill>
                <a:effectLst/>
                <a:latin typeface="+mn-lt"/>
                <a:ea typeface="+mn-ea"/>
                <a:cs typeface="+mn-cs"/>
              </a:rPr>
              <a:t> Within five school days of the conclusion of the investigation, the designated employee shall:</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15</a:t>
            </a:fld>
            <a:endParaRPr lang="en-US" altLang="en-US"/>
          </a:p>
        </p:txBody>
      </p:sp>
    </p:spTree>
    <p:extLst>
      <p:ext uri="{BB962C8B-B14F-4D97-AF65-F5344CB8AC3E}">
        <p14:creationId xmlns:p14="http://schemas.microsoft.com/office/powerpoint/2010/main" val="126627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difficult area for many school administrators. However, anytime a student’s access to a safe,</a:t>
            </a:r>
            <a:r>
              <a:rPr lang="en-US" baseline="0" dirty="0" smtClean="0"/>
              <a:t> orderly school environment is challenged, it may be appropriate to apply these procedure to behaviors that originated off school grounds and/or during non-school hours.</a:t>
            </a:r>
          </a:p>
          <a:p>
            <a:endParaRPr lang="en-US" baseline="0" dirty="0" smtClean="0"/>
          </a:p>
          <a:p>
            <a:r>
              <a:rPr lang="en-US" sz="1200" kern="1200" dirty="0" smtClean="0">
                <a:solidFill>
                  <a:schemeClr val="tx1"/>
                </a:solidFill>
                <a:effectLst/>
                <a:latin typeface="+mn-lt"/>
                <a:ea typeface="+mn-ea"/>
                <a:cs typeface="+mn-cs"/>
              </a:rPr>
              <a:t>“does not occur during the school day on school property, on a school bus or at a school sponsored activity and can be shown to pose a clear and substantial interference with another student’s right to access educational programs.”</a:t>
            </a:r>
            <a:endParaRPr lang="en-US" sz="1100" kern="1200" dirty="0" smtClean="0">
              <a:solidFill>
                <a:schemeClr val="tx1"/>
              </a:solidFill>
              <a:effectLst/>
              <a:latin typeface="+mn-lt"/>
              <a:ea typeface="+mn-ea"/>
              <a:cs typeface="+mn-cs"/>
            </a:endParaRPr>
          </a:p>
          <a:p>
            <a:endParaRPr lang="en-US" b="1"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16</a:t>
            </a:fld>
            <a:endParaRPr lang="en-US" altLang="en-US"/>
          </a:p>
        </p:txBody>
      </p:sp>
    </p:spTree>
    <p:extLst>
      <p:ext uri="{BB962C8B-B14F-4D97-AF65-F5344CB8AC3E}">
        <p14:creationId xmlns:p14="http://schemas.microsoft.com/office/powerpoint/2010/main" val="47067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Appeal. Any person determined to have engaged in an act(s) of hazing, harassment and/or bullying may appeal the determination and/or any related disciplinary action(s) taken, directly to the school board of the school district. The school board shall conduct a review on the record. The standard of review by the school board shall be whether the finding that an act(s) of hazing, harassment, and/or bullying has been committed constitutes an abuse of discretion by the school level fact finder. Appeals should be made to the school board within ten (10) calendar days of receiving the determination that an act(s) of hazing, harassment </a:t>
            </a:r>
          </a:p>
          <a:p>
            <a:r>
              <a:rPr lang="en-US" sz="1200" b="0" i="0" u="none" strike="noStrike" kern="1200" baseline="0" dirty="0" smtClean="0">
                <a:solidFill>
                  <a:schemeClr val="tx1"/>
                </a:solidFill>
                <a:latin typeface="+mn-lt"/>
                <a:ea typeface="+mn-ea"/>
                <a:cs typeface="+mn-cs"/>
              </a:rPr>
              <a:t>and/or bullying has occurred and/or any announced discipline. The school board shall set the matter for a review hearing at the next scheduled school board meeting to the extent practicable, but not later than 30 days from receipt of the appeal filing. </a:t>
            </a:r>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17</a:t>
            </a:fld>
            <a:endParaRPr lang="en-US" altLang="en-US"/>
          </a:p>
        </p:txBody>
      </p:sp>
    </p:spTree>
    <p:extLst>
      <p:ext uri="{BB962C8B-B14F-4D97-AF65-F5344CB8AC3E}">
        <p14:creationId xmlns:p14="http://schemas.microsoft.com/office/powerpoint/2010/main" val="350722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School Boards are charged to “develop, adopt, ensure the enforcement of, and make available harassment, hazing and bullying prevention policies that are at least as stringent as model policies developed by the Secretary of the Agency of Education.” Legal Authority: 16 V.S.A. §570(b). </a:t>
            </a:r>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18</a:t>
            </a:fld>
            <a:endParaRPr lang="en-US" altLang="en-US"/>
          </a:p>
        </p:txBody>
      </p:sp>
    </p:spTree>
    <p:extLst>
      <p:ext uri="{BB962C8B-B14F-4D97-AF65-F5344CB8AC3E}">
        <p14:creationId xmlns:p14="http://schemas.microsoft.com/office/powerpoint/2010/main" val="236747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20</a:t>
            </a:fld>
            <a:endParaRPr lang="en-US" altLang="en-US"/>
          </a:p>
        </p:txBody>
      </p:sp>
    </p:spTree>
    <p:extLst>
      <p:ext uri="{BB962C8B-B14F-4D97-AF65-F5344CB8AC3E}">
        <p14:creationId xmlns:p14="http://schemas.microsoft.com/office/powerpoint/2010/main" val="108615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smtClean="0">
                <a:ea typeface="ＭＳ Ｐゴシック" charset="-128"/>
              </a:rPr>
              <a:t>All behaviors have a </a:t>
            </a:r>
            <a:r>
              <a:rPr lang="en-US" altLang="en-US" sz="1200" b="1" dirty="0" smtClean="0">
                <a:ea typeface="ＭＳ Ｐゴシック" charset="-128"/>
              </a:rPr>
              <a:t>function</a:t>
            </a:r>
          </a:p>
          <a:p>
            <a:pPr>
              <a:lnSpc>
                <a:spcPct val="90000"/>
              </a:lnSpc>
            </a:pPr>
            <a:r>
              <a:rPr lang="en-US" altLang="en-US" sz="1200" dirty="0" smtClean="0">
                <a:ea typeface="ＭＳ Ｐゴシック" charset="-128"/>
              </a:rPr>
              <a:t>In order to change bullying behavior, we have to </a:t>
            </a:r>
            <a:r>
              <a:rPr lang="en-US" altLang="en-US" sz="1200" b="1" dirty="0" smtClean="0">
                <a:ea typeface="ＭＳ Ｐゴシック" charset="-128"/>
              </a:rPr>
              <a:t>determine</a:t>
            </a:r>
            <a:r>
              <a:rPr lang="en-US" altLang="en-US" sz="1200" dirty="0" smtClean="0">
                <a:ea typeface="ＭＳ Ｐゴシック" charset="-128"/>
              </a:rPr>
              <a:t> the function and </a:t>
            </a:r>
            <a:r>
              <a:rPr lang="en-US" altLang="en-US" sz="1200" b="1" dirty="0" smtClean="0">
                <a:ea typeface="ＭＳ Ｐゴシック" charset="-128"/>
              </a:rPr>
              <a:t>reverse</a:t>
            </a:r>
            <a:r>
              <a:rPr lang="en-US" altLang="en-US" sz="1200" dirty="0" smtClean="0">
                <a:ea typeface="ＭＳ Ｐゴシック" charset="-128"/>
              </a:rPr>
              <a:t> the incentive</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charset="-128"/>
              </a:rPr>
              <a:t>Sometimes adults inadvertently reinforce behavior; haven’t examined function</a:t>
            </a:r>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24</a:t>
            </a:fld>
            <a:endParaRPr lang="en-US" altLang="en-US"/>
          </a:p>
        </p:txBody>
      </p:sp>
    </p:spTree>
    <p:extLst>
      <p:ext uri="{BB962C8B-B14F-4D97-AF65-F5344CB8AC3E}">
        <p14:creationId xmlns:p14="http://schemas.microsoft.com/office/powerpoint/2010/main" val="585492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29</a:t>
            </a:fld>
            <a:endParaRPr lang="en-US" altLang="en-US"/>
          </a:p>
        </p:txBody>
      </p:sp>
    </p:spTree>
    <p:extLst>
      <p:ext uri="{BB962C8B-B14F-4D97-AF65-F5344CB8AC3E}">
        <p14:creationId xmlns:p14="http://schemas.microsoft.com/office/powerpoint/2010/main" val="121206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a:t>
            </a:r>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32</a:t>
            </a:fld>
            <a:endParaRPr lang="en-US" altLang="en-US"/>
          </a:p>
        </p:txBody>
      </p:sp>
    </p:spTree>
    <p:extLst>
      <p:ext uri="{BB962C8B-B14F-4D97-AF65-F5344CB8AC3E}">
        <p14:creationId xmlns:p14="http://schemas.microsoft.com/office/powerpoint/2010/main" val="932146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These skills can be used in all places at all times</a:t>
            </a:r>
          </a:p>
          <a:p>
            <a:r>
              <a:rPr lang="en-US" b="1" dirty="0" smtClean="0"/>
              <a:t>Keep it simple</a:t>
            </a:r>
          </a:p>
          <a:p>
            <a:r>
              <a:rPr lang="en-US" b="1" dirty="0" smtClean="0"/>
              <a:t>To be used if</a:t>
            </a:r>
            <a:r>
              <a:rPr lang="en-US" b="1" baseline="0" dirty="0" smtClean="0"/>
              <a:t> you encounter behavior that is NOT respectful (or … substitute your school expectation related to respect)</a:t>
            </a:r>
            <a:endParaRPr lang="en-US" b="1"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35</a:t>
            </a:fld>
            <a:endParaRPr lang="en-US" altLang="en-US"/>
          </a:p>
        </p:txBody>
      </p:sp>
    </p:spTree>
    <p:extLst>
      <p:ext uri="{BB962C8B-B14F-4D97-AF65-F5344CB8AC3E}">
        <p14:creationId xmlns:p14="http://schemas.microsoft.com/office/powerpoint/2010/main" val="165923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3</a:t>
            </a:fld>
            <a:endParaRPr lang="en-US" altLang="en-US"/>
          </a:p>
        </p:txBody>
      </p:sp>
    </p:spTree>
    <p:extLst>
      <p:ext uri="{BB962C8B-B14F-4D97-AF65-F5344CB8AC3E}">
        <p14:creationId xmlns:p14="http://schemas.microsoft.com/office/powerpoint/2010/main" val="2039401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 careful</a:t>
            </a:r>
            <a:r>
              <a:rPr lang="en-US" b="1" baseline="0" dirty="0" smtClean="0"/>
              <a:t> of inadvertently rewarding the disrespectful behavior … discuss how showing/saying “stop” could be done so it still rewards the undesirable behavior</a:t>
            </a:r>
            <a:endParaRPr lang="en-US" b="1"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36</a:t>
            </a:fld>
            <a:endParaRPr lang="en-US" altLang="en-US"/>
          </a:p>
        </p:txBody>
      </p:sp>
    </p:spTree>
    <p:extLst>
      <p:ext uri="{BB962C8B-B14F-4D97-AF65-F5344CB8AC3E}">
        <p14:creationId xmlns:p14="http://schemas.microsoft.com/office/powerpoint/2010/main" val="2163950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40</a:t>
            </a:fld>
            <a:endParaRPr lang="en-US" altLang="en-US"/>
          </a:p>
        </p:txBody>
      </p:sp>
    </p:spTree>
    <p:extLst>
      <p:ext uri="{BB962C8B-B14F-4D97-AF65-F5344CB8AC3E}">
        <p14:creationId xmlns:p14="http://schemas.microsoft.com/office/powerpoint/2010/main" val="88921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42</a:t>
            </a:fld>
            <a:endParaRPr lang="en-US" altLang="en-US"/>
          </a:p>
        </p:txBody>
      </p:sp>
    </p:spTree>
    <p:extLst>
      <p:ext uri="{BB962C8B-B14F-4D97-AF65-F5344CB8AC3E}">
        <p14:creationId xmlns:p14="http://schemas.microsoft.com/office/powerpoint/2010/main" val="579834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Explain how problem behavior needs peer attend to keep it going, like candle needs oxygen to stay list</a:t>
            </a:r>
          </a:p>
          <a:p>
            <a:r>
              <a:rPr lang="en-US" baseline="0" dirty="0" smtClean="0"/>
              <a:t>Discuss forms of peer attention (i.e. engaging with someone who teases you; laughing at someone being picked on; watching problem behavior and doing nothing)</a:t>
            </a:r>
          </a:p>
          <a:p>
            <a:r>
              <a:rPr lang="en-US" baseline="0" dirty="0" smtClean="0"/>
              <a:t>Taking away peer attention is like taking the oxygen away from a candle (cover candle)</a:t>
            </a:r>
          </a:p>
          <a:p>
            <a:r>
              <a:rPr lang="en-US" baseline="0" dirty="0" smtClean="0"/>
              <a:t>Explain how they can take away peer attention (stop, walk, talk)</a:t>
            </a:r>
            <a:endParaRPr lang="en-US" dirty="0" smtClean="0"/>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44</a:t>
            </a:fld>
            <a:endParaRPr lang="en-US" altLang="en-US"/>
          </a:p>
        </p:txBody>
      </p:sp>
    </p:spTree>
    <p:extLst>
      <p:ext uri="{BB962C8B-B14F-4D97-AF65-F5344CB8AC3E}">
        <p14:creationId xmlns:p14="http://schemas.microsoft.com/office/powerpoint/2010/main" val="1920311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Getting students to </a:t>
            </a:r>
            <a:r>
              <a:rPr lang="en-US" sz="2800" b="1" dirty="0" smtClean="0"/>
              <a:t>buy-in</a:t>
            </a:r>
            <a:r>
              <a:rPr lang="en-US" sz="2800" dirty="0" smtClean="0"/>
              <a:t> to an intervention is half the battle (or more than half)</a:t>
            </a:r>
          </a:p>
          <a:p>
            <a:pPr lvl="1"/>
            <a:r>
              <a:rPr lang="en-US" sz="2400" dirty="0" smtClean="0"/>
              <a:t>Student </a:t>
            </a:r>
            <a:r>
              <a:rPr lang="en-US" sz="2400" b="1" dirty="0" smtClean="0"/>
              <a:t>voice</a:t>
            </a:r>
            <a:r>
              <a:rPr lang="en-US" sz="2400" dirty="0" smtClean="0"/>
              <a:t> and </a:t>
            </a:r>
            <a:r>
              <a:rPr lang="en-US" sz="2400" b="1" dirty="0" smtClean="0"/>
              <a:t>modeling</a:t>
            </a:r>
            <a:r>
              <a:rPr lang="en-US" sz="2400" dirty="0" smtClean="0"/>
              <a:t> is critical</a:t>
            </a:r>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45</a:t>
            </a:fld>
            <a:endParaRPr lang="en-US" altLang="en-US"/>
          </a:p>
        </p:txBody>
      </p:sp>
    </p:spTree>
    <p:extLst>
      <p:ext uri="{BB962C8B-B14F-4D97-AF65-F5344CB8AC3E}">
        <p14:creationId xmlns:p14="http://schemas.microsoft.com/office/powerpoint/2010/main" val="2114929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46</a:t>
            </a:fld>
            <a:endParaRPr lang="en-US" altLang="en-US"/>
          </a:p>
        </p:txBody>
      </p:sp>
    </p:spTree>
    <p:extLst>
      <p:ext uri="{BB962C8B-B14F-4D97-AF65-F5344CB8AC3E}">
        <p14:creationId xmlns:p14="http://schemas.microsoft.com/office/powerpoint/2010/main" val="1567840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47</a:t>
            </a:fld>
            <a:endParaRPr lang="en-US" altLang="en-US"/>
          </a:p>
        </p:txBody>
      </p:sp>
    </p:spTree>
    <p:extLst>
      <p:ext uri="{BB962C8B-B14F-4D97-AF65-F5344CB8AC3E}">
        <p14:creationId xmlns:p14="http://schemas.microsoft.com/office/powerpoint/2010/main" val="141238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As of 2012 </a:t>
            </a:r>
            <a:r>
              <a:rPr lang="en-US" b="1" dirty="0" smtClean="0"/>
              <a:t>… “which are</a:t>
            </a:r>
            <a:r>
              <a:rPr lang="en-US" b="1" baseline="0" dirty="0" smtClean="0"/>
              <a:t> at least as stringent as model policies developed by the secretary”</a:t>
            </a:r>
          </a:p>
          <a:p>
            <a:endParaRPr lang="en-US" b="1" baseline="0" dirty="0" smtClean="0"/>
          </a:p>
          <a:p>
            <a:r>
              <a:rPr lang="en-US" b="1" u="sng" baseline="0" dirty="0" smtClean="0"/>
              <a:t>As of 2015 </a:t>
            </a:r>
            <a:r>
              <a:rPr lang="en-US" b="1" baseline="0" dirty="0" smtClean="0"/>
              <a:t>… the 3 policies for H, H, and B were combined into one, with a consistent set of procedures for investigating incidents</a:t>
            </a:r>
          </a:p>
          <a:p>
            <a:endParaRPr lang="en-US" b="1" baseline="0" dirty="0" smtClean="0"/>
          </a:p>
          <a:p>
            <a:r>
              <a:rPr lang="en-US" sz="1200" b="0" i="0" u="none" strike="noStrike" kern="1200" baseline="0" dirty="0" smtClean="0">
                <a:solidFill>
                  <a:schemeClr val="tx1"/>
                </a:solidFill>
                <a:latin typeface="+mn-lt"/>
                <a:ea typeface="+mn-ea"/>
                <a:cs typeface="+mn-cs"/>
              </a:rPr>
              <a:t>Each school board shall develop, adopt, ensure the</a:t>
            </a:r>
          </a:p>
          <a:p>
            <a:r>
              <a:rPr lang="en-US" sz="1200" b="0" i="0" u="none" strike="noStrike" kern="1200" baseline="0" dirty="0" smtClean="0">
                <a:solidFill>
                  <a:schemeClr val="tx1"/>
                </a:solidFill>
                <a:latin typeface="+mn-lt"/>
                <a:ea typeface="+mn-ea"/>
                <a:cs typeface="+mn-cs"/>
              </a:rPr>
              <a:t>enforcement of and make available in the manner described under subdivision</a:t>
            </a:r>
          </a:p>
          <a:p>
            <a:r>
              <a:rPr lang="en-US" sz="1200" b="0" i="0" u="none" strike="noStrike" kern="1200" baseline="0" dirty="0" smtClean="0">
                <a:solidFill>
                  <a:schemeClr val="tx1"/>
                </a:solidFill>
                <a:latin typeface="+mn-lt"/>
                <a:ea typeface="+mn-ea"/>
                <a:cs typeface="+mn-cs"/>
              </a:rPr>
              <a:t>563(1) of this title harassment, hazing, and bullying prevention policies that</a:t>
            </a:r>
          </a:p>
          <a:p>
            <a:r>
              <a:rPr lang="en-US" sz="1200" b="0" i="0" u="none" strike="noStrike" kern="1200" baseline="0" dirty="0" smtClean="0">
                <a:solidFill>
                  <a:schemeClr val="tx1"/>
                </a:solidFill>
                <a:latin typeface="+mn-lt"/>
                <a:ea typeface="+mn-ea"/>
                <a:cs typeface="+mn-cs"/>
              </a:rPr>
              <a:t>shall be at least as stringent as model policies developed by the commissioner.</a:t>
            </a:r>
          </a:p>
          <a:p>
            <a:r>
              <a:rPr lang="en-US" sz="1200" b="0" i="0" u="none" strike="noStrike" kern="1200" baseline="0" dirty="0" smtClean="0">
                <a:solidFill>
                  <a:schemeClr val="tx1"/>
                </a:solidFill>
                <a:latin typeface="+mn-lt"/>
                <a:ea typeface="+mn-ea"/>
                <a:cs typeface="+mn-cs"/>
              </a:rPr>
              <a:t>Any school board that fails to adopt one or more of these policies shall be</a:t>
            </a:r>
          </a:p>
          <a:p>
            <a:r>
              <a:rPr lang="en-US" sz="1200" b="0" i="0" u="none" strike="noStrike" kern="1200" baseline="0" dirty="0" smtClean="0">
                <a:solidFill>
                  <a:schemeClr val="tx1"/>
                </a:solidFill>
                <a:latin typeface="+mn-lt"/>
                <a:ea typeface="+mn-ea"/>
                <a:cs typeface="+mn-cs"/>
              </a:rPr>
              <a:t>presumed to have adopted the most current model policy or policies published</a:t>
            </a:r>
          </a:p>
          <a:p>
            <a:r>
              <a:rPr lang="en-US" sz="1200" b="0" i="0" u="none" strike="noStrike" kern="1200" baseline="0" dirty="0" smtClean="0">
                <a:solidFill>
                  <a:schemeClr val="tx1"/>
                </a:solidFill>
                <a:latin typeface="+mn-lt"/>
                <a:ea typeface="+mn-ea"/>
                <a:cs typeface="+mn-cs"/>
              </a:rPr>
              <a:t>by the commissioner.</a:t>
            </a:r>
            <a:endParaRPr lang="en-US" b="1"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7</a:t>
            </a:fld>
            <a:endParaRPr lang="en-US" altLang="en-US"/>
          </a:p>
        </p:txBody>
      </p:sp>
    </p:spTree>
    <p:extLst>
      <p:ext uri="{BB962C8B-B14F-4D97-AF65-F5344CB8AC3E}">
        <p14:creationId xmlns:p14="http://schemas.microsoft.com/office/powerpoint/2010/main" val="318513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rPr>
              <a:t>Interim Measures.</a:t>
            </a:r>
            <a:r>
              <a:rPr lang="en-US" sz="1200" kern="1200" dirty="0" smtClean="0">
                <a:solidFill>
                  <a:schemeClr val="tx1"/>
                </a:solidFill>
                <a:effectLst/>
                <a:latin typeface="+mn-lt"/>
                <a:ea typeface="+mn-ea"/>
                <a:cs typeface="+mn-cs"/>
              </a:rPr>
              <a:t> It may be appropriate for the school to take interim measures during the investigation of a complaint.  For instance, if a student alleges that he or she has been sexually assaulted by another student, the school may decide to place the students immediately in separate classes and/or transportation pending the results of the school’s investigation.  Similarly, if the alleged harasser is a teacher, allowing the student to transfer to a different class may be appropriate.  In all cases, the school will make every effort to prevent disclosure of the names of all parties involved – the complainant, the witnesses, and the accused -- except to the extent necessary to carry out the investigation. In all cases where physical harm has resulted and/or where the targeted student is known to be expressing suicidal ideation, or experiencing serious emotional harm, a safety plan will be put in place. Safety plans must also be considered in cases where the targeted student is known to have difficulty accessing the educational programs at the school as a result of the inappropriate behavior. No contact orders, or their enforcement, may also be appropriate interim measures.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8</a:t>
            </a:fld>
            <a:endParaRPr lang="en-US" altLang="en-US"/>
          </a:p>
        </p:txBody>
      </p:sp>
    </p:spTree>
    <p:extLst>
      <p:ext uri="{BB962C8B-B14F-4D97-AF65-F5344CB8AC3E}">
        <p14:creationId xmlns:p14="http://schemas.microsoft.com/office/powerpoint/2010/main" val="650640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Interim Measures. It may be appropriate for the school to take interim measures during the investigation of a complaint. For instance, if a student alleges that he or she has been sexually assaulted by another student, the school may decide to place the students immediately in separate classes and/or transportation pending the results of the school’s investigation. Similarly, if the alleged harasser is a teacher, allowing the student to transfer to a different class may be appropriate. In all cases, the school will make every effort to prevent disclosure of the names of all parties involved – the complainant, the witnesses, and the accused -- except to the extent necessary to carry out the investigation. In all cases where physical harm has resulted and/or where the targeted student is known to be expressing suicidal ideation, or experiencing serious emotional harm, a safety plan will be put in place. Safety plans must also be considered in cases where the targeted student is known to have difficulty accessing the educational programs at the school as a result of the inappropriate behavior. No contact orders, or their enforcement, may also be appropriate interim measures. </a:t>
            </a:r>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9</a:t>
            </a:fld>
            <a:endParaRPr lang="en-US" altLang="en-US"/>
          </a:p>
        </p:txBody>
      </p:sp>
    </p:spTree>
    <p:extLst>
      <p:ext uri="{BB962C8B-B14F-4D97-AF65-F5344CB8AC3E}">
        <p14:creationId xmlns:p14="http://schemas.microsoft.com/office/powerpoint/2010/main" val="164573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“Bullying”</a:t>
            </a:r>
            <a:r>
              <a:rPr lang="en-US" sz="1200" kern="1200" dirty="0" smtClean="0">
                <a:solidFill>
                  <a:schemeClr val="tx1"/>
                </a:solidFill>
                <a:effectLst/>
                <a:latin typeface="+mn-lt"/>
                <a:ea typeface="+mn-ea"/>
                <a:cs typeface="+mn-cs"/>
              </a:rPr>
              <a:t> means any overt act or combination of acts, including an act conducted by electronic means, directed against a student by another student or group of students and which:</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Is repeated over time;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Is intended to ridicule, humiliate, or intimidate the student; and</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occurs during the school day on school property, on a school bus, or at a school-sponsored activity, or before or after the school day on a school bus or at a school sponsored activity; or</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(ii) does not occur during the school day on school property, on a school bus or at a school sponsored activity and can be shown to pose a clear and substantial interference with another student’s right to access educational programs.</a:t>
            </a:r>
            <a:endParaRPr lang="en-US" sz="1100" kern="1200" dirty="0" smtClean="0">
              <a:solidFill>
                <a:schemeClr val="tx1"/>
              </a:solidFill>
              <a:effectLst/>
              <a:latin typeface="+mn-lt"/>
              <a:ea typeface="+mn-ea"/>
              <a:cs typeface="+mn-cs"/>
            </a:endParaRPr>
          </a:p>
          <a:p>
            <a:endParaRPr lang="en-US" b="1" baseline="0" dirty="0" smtClean="0"/>
          </a:p>
          <a:p>
            <a:pPr lvl="0"/>
            <a:r>
              <a:rPr lang="en-US" sz="1200" b="1" kern="1200" dirty="0" smtClean="0">
                <a:solidFill>
                  <a:schemeClr val="tx1"/>
                </a:solidFill>
                <a:effectLst/>
                <a:latin typeface="+mn-lt"/>
                <a:ea typeface="+mn-ea"/>
                <a:cs typeface="+mn-cs"/>
              </a:rPr>
              <a:t>“Harassment”</a:t>
            </a:r>
            <a:r>
              <a:rPr lang="en-US" sz="1200" kern="1200" dirty="0" smtClean="0">
                <a:solidFill>
                  <a:schemeClr val="tx1"/>
                </a:solidFill>
                <a:effectLst/>
                <a:latin typeface="+mn-lt"/>
                <a:ea typeface="+mn-ea"/>
                <a:cs typeface="+mn-cs"/>
              </a:rPr>
              <a:t> means an incident or incidents of verbal, written, visual, or physical conduct, including any incident conducted by electronic means, based on or motivated by a student’s or a student’s family member’s actual or perceived race, creed, color, national origin, marital status disability, sex, sexual orientation, or gender identity, that has the purpose or effect of objectively and substantially undermining and detracting from or interfering with a student’s educational performance or access to school resources or creating an objectively intimidating hostile, or offensive environment.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“Hazing”</a:t>
            </a:r>
            <a:r>
              <a:rPr lang="en-US" sz="1200" kern="1200" dirty="0" smtClean="0">
                <a:solidFill>
                  <a:schemeClr val="tx1"/>
                </a:solidFill>
                <a:effectLst/>
                <a:latin typeface="+mn-lt"/>
                <a:ea typeface="+mn-ea"/>
                <a:cs typeface="+mn-cs"/>
              </a:rPr>
              <a:t> means any intentional, knowing or reckless act committed by a student, whether individually or in concert with others, against another student: In connection with pledging, being initiated into, affiliating with, holding office in, or maintaining membership in any organization which is affiliated with the educational institution; and</a:t>
            </a:r>
          </a:p>
          <a:p>
            <a:pPr lvl="0"/>
            <a:r>
              <a:rPr lang="en-US" sz="1200" kern="1200" dirty="0" smtClean="0">
                <a:solidFill>
                  <a:schemeClr val="tx1"/>
                </a:solidFill>
                <a:effectLst/>
                <a:latin typeface="+mn-lt"/>
                <a:ea typeface="+mn-ea"/>
                <a:cs typeface="+mn-cs"/>
              </a:rPr>
              <a:t>Which is intended to have the effect of, or should reasonably be expected to have the effect of, endangering the mental or physical health of the student.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Hazing shall not include any activity or conduct that furthers legitimate curricular, extra-curricular, or military training program goals, provided that: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goals are approved by the educational institution; and</a:t>
            </a:r>
          </a:p>
          <a:p>
            <a:pPr lvl="0"/>
            <a:r>
              <a:rPr lang="en-US" sz="1200" kern="1200" dirty="0" smtClean="0">
                <a:solidFill>
                  <a:schemeClr val="tx1"/>
                </a:solidFill>
                <a:effectLst/>
                <a:latin typeface="+mn-lt"/>
                <a:ea typeface="+mn-ea"/>
                <a:cs typeface="+mn-cs"/>
              </a:rPr>
              <a:t>The activity or conduct furthers the goals in a manner that is appropriate, contemplated by the educational institution, and normal and customary for similar programs at other educational institutions.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respect to Hazing, </a:t>
            </a:r>
            <a:r>
              <a:rPr lang="en-US" sz="1200" b="1" kern="1200" dirty="0" smtClean="0">
                <a:solidFill>
                  <a:schemeClr val="tx1"/>
                </a:solidFill>
                <a:effectLst/>
                <a:latin typeface="+mn-lt"/>
                <a:ea typeface="+mn-ea"/>
                <a:cs typeface="+mn-cs"/>
              </a:rPr>
              <a:t>“Student”</a:t>
            </a:r>
            <a:r>
              <a:rPr lang="en-US" sz="1200" kern="1200" dirty="0" smtClean="0">
                <a:solidFill>
                  <a:schemeClr val="tx1"/>
                </a:solidFill>
                <a:effectLst/>
                <a:latin typeface="+mn-lt"/>
                <a:ea typeface="+mn-ea"/>
                <a:cs typeface="+mn-cs"/>
              </a:rPr>
              <a:t> means any person who:</a:t>
            </a:r>
          </a:p>
          <a:p>
            <a:r>
              <a:rPr lang="en-US" sz="1200" kern="1200" dirty="0" smtClean="0">
                <a:solidFill>
                  <a:schemeClr val="tx1"/>
                </a:solidFill>
                <a:effectLst/>
                <a:latin typeface="+mn-lt"/>
                <a:ea typeface="+mn-ea"/>
                <a:cs typeface="+mn-cs"/>
              </a:rPr>
              <a:t>(A) is registered in or in attendance at an educational institution;</a:t>
            </a:r>
          </a:p>
          <a:p>
            <a:r>
              <a:rPr lang="en-US" sz="1200" kern="1200" dirty="0" smtClean="0">
                <a:solidFill>
                  <a:schemeClr val="tx1"/>
                </a:solidFill>
                <a:effectLst/>
                <a:latin typeface="+mn-lt"/>
                <a:ea typeface="+mn-ea"/>
                <a:cs typeface="+mn-cs"/>
              </a:rPr>
              <a:t>(B) has been accepted for admission at the educational institution where the hazing incident occurs; or</a:t>
            </a:r>
          </a:p>
          <a:p>
            <a:r>
              <a:rPr lang="en-US" sz="1200" kern="1200" dirty="0" smtClean="0">
                <a:solidFill>
                  <a:schemeClr val="tx1"/>
                </a:solidFill>
                <a:effectLst/>
                <a:latin typeface="+mn-lt"/>
                <a:ea typeface="+mn-ea"/>
                <a:cs typeface="+mn-cs"/>
              </a:rPr>
              <a:t>(C) intends to attend an educational institution during any of its regular sessions after an official academic break.</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10</a:t>
            </a:fld>
            <a:endParaRPr lang="en-US" altLang="en-US"/>
          </a:p>
        </p:txBody>
      </p:sp>
    </p:spTree>
    <p:extLst>
      <p:ext uri="{BB962C8B-B14F-4D97-AF65-F5344CB8AC3E}">
        <p14:creationId xmlns:p14="http://schemas.microsoft.com/office/powerpoint/2010/main" val="861728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District shall address all complaints of harassment, hazing and bullying according to the procedures accompanying this policy, and shall take appropriate action against any person - subject to the jurisdiction of the board - who violates this policy.  Nothing herein shall be construed to prohibit punishment of a student for conduct which, although it does not rise to the level of harassment, bullying, or hazing as defined herein, otherwise violates one or more of the board’s disciplinary policies or the school’s code of conduct.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Annually, select two or more designated employees to receive complaints of hazing, bullying and/or harassment at each school campus and publicize their availability in any publication of the District that sets forth the comprehensive rules, procedures, and standards of conduct for the school.</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Designate an Equity Coordinator to oversee all aspects of the implementation of this policy as it relates to obligations imposed by federal law regarding discrimination.  This role may be also be assigned to one or both of the Designated Employees.</a:t>
            </a:r>
          </a:p>
          <a:p>
            <a:endParaRPr lang="en-US" b="1" baseline="0" dirty="0" smtClean="0"/>
          </a:p>
          <a:p>
            <a:r>
              <a:rPr lang="en-US" b="1" baseline="0" dirty="0" smtClean="0"/>
              <a:t>RESPOND … in order to promptly and effectively address the complaints       *follow required timelines</a:t>
            </a:r>
          </a:p>
          <a:p>
            <a:endParaRPr lang="en-US" b="1" baseline="0" dirty="0" smtClean="0"/>
          </a:p>
          <a:p>
            <a:r>
              <a:rPr lang="en-US" b="1" baseline="0" dirty="0" smtClean="0"/>
              <a:t>TAKE ACTION … prompt and remedial action meant to (a) stop it, (b) prevent its recurrence, © remedy the impact on the victim</a:t>
            </a:r>
          </a:p>
          <a:p>
            <a:endParaRPr lang="en-US" b="1" baseline="0" dirty="0" smtClean="0"/>
          </a:p>
          <a:p>
            <a:pPr lvl="1"/>
            <a:r>
              <a:rPr lang="en-US" dirty="0" smtClean="0"/>
              <a:t>Adopt a procedure</a:t>
            </a:r>
          </a:p>
          <a:p>
            <a:pPr marL="457200" lvl="1" indent="0">
              <a:buNone/>
            </a:pPr>
            <a:endParaRPr lang="en-US" sz="800" dirty="0" smtClean="0"/>
          </a:p>
          <a:p>
            <a:pPr lvl="1"/>
            <a:r>
              <a:rPr lang="en-US" dirty="0" smtClean="0"/>
              <a:t>Assign designated employees</a:t>
            </a:r>
          </a:p>
          <a:p>
            <a:pPr marL="457200" lvl="1" indent="0">
              <a:buNone/>
            </a:pPr>
            <a:endParaRPr lang="en-US" sz="800" dirty="0" smtClean="0"/>
          </a:p>
          <a:p>
            <a:pPr lvl="1"/>
            <a:r>
              <a:rPr lang="en-US" dirty="0" smtClean="0"/>
              <a:t>Assign equity coordinator</a:t>
            </a:r>
          </a:p>
          <a:p>
            <a:pPr marL="457200" lvl="1" indent="0">
              <a:buNone/>
            </a:pPr>
            <a:endParaRPr lang="en-US" sz="800" dirty="0" smtClean="0"/>
          </a:p>
          <a:p>
            <a:pPr lvl="1"/>
            <a:r>
              <a:rPr lang="en-US" dirty="0" smtClean="0"/>
              <a:t>Respond to notifications of violation of policy</a:t>
            </a:r>
          </a:p>
          <a:p>
            <a:pPr marL="457200" lvl="1" indent="0">
              <a:buNone/>
            </a:pPr>
            <a:endParaRPr lang="en-US" sz="800" dirty="0" smtClean="0"/>
          </a:p>
          <a:p>
            <a:pPr lvl="1"/>
            <a:r>
              <a:rPr lang="en-US" dirty="0" smtClean="0"/>
              <a:t>Take action on substantiated complaints</a:t>
            </a:r>
          </a:p>
          <a:p>
            <a:endParaRPr lang="en-US" b="1"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11</a:t>
            </a:fld>
            <a:endParaRPr lang="en-US" altLang="en-US"/>
          </a:p>
        </p:txBody>
      </p:sp>
    </p:spTree>
    <p:extLst>
      <p:ext uri="{BB962C8B-B14F-4D97-AF65-F5344CB8AC3E}">
        <p14:creationId xmlns:p14="http://schemas.microsoft.com/office/powerpoint/2010/main" val="50352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Disseminating Information. Annually, prior to the commencement of curricular and co-curricular activities, the District shall provide notice of this policy and procedures to students, custodial parents or guardians of students, and staff members, including references to the consequences of misbehavior contained in the plan required by 16 V.S.A. 1161a. Notice to students shall be in age-appropriate language and include examples of hazing, harassment and bullying. At a minimum, this notice shall appear in any publication of the District that sets forth the comprehensive rules, procedures and standards of conduct for the District. </a:t>
            </a:r>
          </a:p>
          <a:p>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12</a:t>
            </a:fld>
            <a:endParaRPr lang="en-US" altLang="en-US"/>
          </a:p>
        </p:txBody>
      </p:sp>
    </p:spTree>
    <p:extLst>
      <p:ext uri="{BB962C8B-B14F-4D97-AF65-F5344CB8AC3E}">
        <p14:creationId xmlns:p14="http://schemas.microsoft.com/office/powerpoint/2010/main" val="360587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not be a one time training event.</a:t>
            </a:r>
            <a:r>
              <a:rPr lang="en-US" baseline="0" dirty="0" smtClean="0"/>
              <a:t>  </a:t>
            </a:r>
            <a:r>
              <a:rPr lang="en-US" dirty="0" smtClean="0"/>
              <a:t>How do we embed and apply new learning about bully prevention and make it</a:t>
            </a:r>
            <a:r>
              <a:rPr lang="en-US" baseline="0" dirty="0" smtClean="0"/>
              <a:t> part of a comprehensive school wide effort</a:t>
            </a:r>
            <a:r>
              <a:rPr lang="en-US" dirty="0" smtClean="0"/>
              <a:t>?  How does it fit into your MTSS?</a:t>
            </a:r>
            <a:endParaRPr lang="en-US" dirty="0"/>
          </a:p>
        </p:txBody>
      </p:sp>
      <p:sp>
        <p:nvSpPr>
          <p:cNvPr id="4" name="Slide Number Placeholder 3"/>
          <p:cNvSpPr>
            <a:spLocks noGrp="1"/>
          </p:cNvSpPr>
          <p:nvPr>
            <p:ph type="sldNum" sz="quarter" idx="10"/>
          </p:nvPr>
        </p:nvSpPr>
        <p:spPr/>
        <p:txBody>
          <a:bodyPr/>
          <a:lstStyle/>
          <a:p>
            <a:fld id="{D9FBDE9E-A812-4663-9CB3-8F1B9102178D}" type="slidenum">
              <a:rPr lang="en-US" altLang="en-US" smtClean="0"/>
              <a:pPr/>
              <a:t>13</a:t>
            </a:fld>
            <a:endParaRPr lang="en-US" altLang="en-US"/>
          </a:p>
        </p:txBody>
      </p:sp>
    </p:spTree>
    <p:extLst>
      <p:ext uri="{BB962C8B-B14F-4D97-AF65-F5344CB8AC3E}">
        <p14:creationId xmlns:p14="http://schemas.microsoft.com/office/powerpoint/2010/main" val="199988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219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09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15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416175"/>
            <a:ext cx="8153400" cy="1470025"/>
          </a:xfrm>
        </p:spPr>
        <p:txBody>
          <a:bodyPr/>
          <a:lstStyle/>
          <a:p>
            <a:r>
              <a:rPr lang="en-US" smtClean="0"/>
              <a:t>Click to edit Master title style</a:t>
            </a:r>
            <a:endParaRPr lang="en-US" dirty="0"/>
          </a:p>
        </p:txBody>
      </p:sp>
      <p:pic>
        <p:nvPicPr>
          <p:cNvPr id="3"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39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533400" y="1600200"/>
            <a:ext cx="815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81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smtClean="0"/>
              <a:t>Click to edit Master title style</a:t>
            </a:r>
            <a:endParaRPr lang="en-US" dirty="0"/>
          </a:p>
        </p:txBody>
      </p:sp>
      <p:sp>
        <p:nvSpPr>
          <p:cNvPr id="5" name="Content Placeholder 4"/>
          <p:cNvSpPr>
            <a:spLocks noGrp="1"/>
          </p:cNvSpPr>
          <p:nvPr>
            <p:ph sz="quarter" idx="10"/>
          </p:nvPr>
        </p:nvSpPr>
        <p:spPr>
          <a:xfrm>
            <a:off x="457200" y="1600200"/>
            <a:ext cx="8229600" cy="4495800"/>
          </a:xfrm>
        </p:spPr>
        <p:txBody>
          <a:bodyPr/>
          <a:lstStyle>
            <a:lvl1pPr marL="0" indent="0">
              <a:buNone/>
              <a:defRPr/>
            </a:lvl1pPr>
          </a:lstStyle>
          <a:p>
            <a:pPr lvl="0"/>
            <a:r>
              <a:rPr lang="en-US" smtClean="0"/>
              <a:t>Click to edit Master text styles</a:t>
            </a:r>
          </a:p>
        </p:txBody>
      </p:sp>
      <p:pic>
        <p:nvPicPr>
          <p:cNvPr id="4"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462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smtClean="0"/>
              <a:t>Click to edit Master title style</a:t>
            </a:r>
            <a:endParaRPr lang="en-US" dirty="0"/>
          </a:p>
        </p:txBody>
      </p:sp>
      <p:sp>
        <p:nvSpPr>
          <p:cNvPr id="5" name="Content Placeholder 4"/>
          <p:cNvSpPr>
            <a:spLocks noGrp="1"/>
          </p:cNvSpPr>
          <p:nvPr>
            <p:ph sz="quarter" idx="10"/>
          </p:nvPr>
        </p:nvSpPr>
        <p:spPr>
          <a:xfrm>
            <a:off x="457200" y="1600200"/>
            <a:ext cx="4038600" cy="4648200"/>
          </a:xfrm>
        </p:spPr>
        <p:txBody>
          <a:bodyPr/>
          <a:lstStyle>
            <a:lvl1pPr marL="0" indent="0">
              <a:buNone/>
              <a:defRPr/>
            </a:lvl1pPr>
          </a:lstStyle>
          <a:p>
            <a:pPr lvl="0"/>
            <a:r>
              <a:rPr lang="en-US" smtClean="0"/>
              <a:t>Click to edit Master text styles</a:t>
            </a:r>
          </a:p>
        </p:txBody>
      </p:sp>
      <p:sp>
        <p:nvSpPr>
          <p:cNvPr id="6" name="Content Placeholder 4"/>
          <p:cNvSpPr>
            <a:spLocks noGrp="1"/>
          </p:cNvSpPr>
          <p:nvPr>
            <p:ph sz="quarter" idx="11"/>
          </p:nvPr>
        </p:nvSpPr>
        <p:spPr>
          <a:xfrm>
            <a:off x="4648200" y="1600200"/>
            <a:ext cx="4038600" cy="4648200"/>
          </a:xfrm>
        </p:spPr>
        <p:txBody>
          <a:bodyPr/>
          <a:lstStyle>
            <a:lvl1pPr marL="0" indent="0">
              <a:buNone/>
              <a:defRPr/>
            </a:lvl1pPr>
          </a:lstStyle>
          <a:p>
            <a:pPr lvl="0"/>
            <a:r>
              <a:rPr lang="en-US" smtClean="0"/>
              <a:t>Click to edit Master text styles</a:t>
            </a:r>
          </a:p>
        </p:txBody>
      </p:sp>
      <p:pic>
        <p:nvPicPr>
          <p:cNvPr id="7"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91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smtClean="0"/>
              <a:t>Click to edit Master title style</a:t>
            </a:r>
            <a:endParaRPr lang="en-US" dirty="0"/>
          </a:p>
        </p:txBody>
      </p:sp>
      <p:sp>
        <p:nvSpPr>
          <p:cNvPr id="6" name="Content Placeholder 4"/>
          <p:cNvSpPr>
            <a:spLocks noGrp="1"/>
          </p:cNvSpPr>
          <p:nvPr>
            <p:ph sz="quarter" idx="11"/>
          </p:nvPr>
        </p:nvSpPr>
        <p:spPr>
          <a:xfrm>
            <a:off x="4648200" y="1600200"/>
            <a:ext cx="4038600" cy="4648200"/>
          </a:xfrm>
        </p:spPr>
        <p:txBody>
          <a:bodyPr/>
          <a:lstStyle>
            <a:lvl1pPr marL="0" indent="0">
              <a:buNone/>
              <a:defRPr/>
            </a:lvl1pPr>
          </a:lstStyle>
          <a:p>
            <a:pPr lvl="0"/>
            <a:r>
              <a:rPr lang="en-US" smtClean="0"/>
              <a:t>Click to edit Master text styles</a:t>
            </a:r>
          </a:p>
        </p:txBody>
      </p:sp>
      <p:sp>
        <p:nvSpPr>
          <p:cNvPr id="4" name="Text Placeholder 3"/>
          <p:cNvSpPr>
            <a:spLocks noGrp="1"/>
          </p:cNvSpPr>
          <p:nvPr>
            <p:ph type="body" sz="quarter" idx="12"/>
          </p:nvPr>
        </p:nvSpPr>
        <p:spPr>
          <a:xfrm>
            <a:off x="533400" y="1600200"/>
            <a:ext cx="39624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44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4648200" y="381000"/>
            <a:ext cx="4038600" cy="5867400"/>
          </a:xfrm>
        </p:spPr>
        <p:txBody>
          <a:bodyPr/>
          <a:lstStyle>
            <a:lvl1pPr marL="0" indent="0">
              <a:buNone/>
              <a:defRPr/>
            </a:lvl1pPr>
          </a:lstStyle>
          <a:p>
            <a:pPr lvl="0"/>
            <a:r>
              <a:rPr lang="en-US" smtClean="0"/>
              <a:t>Click to edit Master text styles</a:t>
            </a:r>
          </a:p>
        </p:txBody>
      </p:sp>
      <p:sp>
        <p:nvSpPr>
          <p:cNvPr id="4" name="Text Placeholder 3"/>
          <p:cNvSpPr>
            <a:spLocks noGrp="1"/>
          </p:cNvSpPr>
          <p:nvPr>
            <p:ph type="body" sz="quarter" idx="12"/>
          </p:nvPr>
        </p:nvSpPr>
        <p:spPr>
          <a:xfrm>
            <a:off x="533400" y="381000"/>
            <a:ext cx="39624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78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981200" y="685800"/>
            <a:ext cx="5105400" cy="3886200"/>
          </a:xfrm>
        </p:spPr>
        <p:txBody>
          <a:bodyPr rtlCol="0">
            <a:normAutofit/>
          </a:bodyPr>
          <a:lstStyle/>
          <a:p>
            <a:pPr lvl="0"/>
            <a:r>
              <a:rPr lang="en-US" noProof="0" smtClean="0"/>
              <a:t>Click icon to add picture</a:t>
            </a:r>
            <a:endParaRPr lang="en-US" noProof="0"/>
          </a:p>
        </p:txBody>
      </p:sp>
      <p:sp>
        <p:nvSpPr>
          <p:cNvPr id="7" name="Text Placeholder 6"/>
          <p:cNvSpPr>
            <a:spLocks noGrp="1"/>
          </p:cNvSpPr>
          <p:nvPr>
            <p:ph type="body" sz="quarter" idx="11"/>
          </p:nvPr>
        </p:nvSpPr>
        <p:spPr>
          <a:xfrm>
            <a:off x="1981200" y="4648200"/>
            <a:ext cx="5105400" cy="106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5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smtClean="0"/>
              <a:t>Click to edit Master title style</a:t>
            </a:r>
            <a:endParaRPr lang="en-US" dirty="0"/>
          </a:p>
        </p:txBody>
      </p:sp>
      <p:pic>
        <p:nvPicPr>
          <p:cNvPr id="3"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311" r="5918" b="9010"/>
          <a:stretch/>
        </p:blipFill>
        <p:spPr bwMode="auto">
          <a:xfrm>
            <a:off x="0" y="5883276"/>
            <a:ext cx="1701479" cy="98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951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57200" y="6172200"/>
            <a:ext cx="8229600" cy="5175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pic>
        <p:nvPicPr>
          <p:cNvPr id="1029" name="Picture 9" descr="AOEd MOM Hor 2C.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10400" y="6248400"/>
            <a:ext cx="15906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609600" y="6491288"/>
            <a:ext cx="62484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hyperlink" Target="http://www.csdvt.org/district/departments/humanresources/training/hhb/hhb-presentation.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hyperlink" Target="http://vsbit.org/assets/Hazing/Updated-Primer-Superintendent-Headmaster.pdf" TargetMode="External"/><Relationship Id="rId4" Type="http://schemas.openxmlformats.org/officeDocument/2006/relationships/hyperlink" Target="http://vsbit.org/smrc/harassment-hazing-and-bullying-toolkit/harassment-hazing-and-bullying-toolkit-school-board-page/" TargetMode="External"/><Relationship Id="rId5" Type="http://schemas.openxmlformats.org/officeDocument/2006/relationships/hyperlink" Target="http://vsbit.org/smrc/harassment-hazing-and-bullying-toolkit/harassment-hazing-and-bullying-toolkit-principal-page/" TargetMode="External"/><Relationship Id="rId6" Type="http://schemas.openxmlformats.org/officeDocument/2006/relationships/hyperlink" Target="http://vsbit.org/assets/Hazing/Updated-Primer-Designee-Investigator.pdf" TargetMode="External"/><Relationship Id="rId7" Type="http://schemas.openxmlformats.org/officeDocument/2006/relationships/image" Target="../media/image15.png"/><Relationship Id="rId8" Type="http://schemas.openxmlformats.org/officeDocument/2006/relationships/image" Target="../media/image16.gi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 Id="rId3" Type="http://schemas.openxmlformats.org/officeDocument/2006/relationships/hyperlink" Target="http://www.fas.org/sgp/crs/misc/R43254.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nces.ed.gov/pubsearch/pubsinfo.asp?pubid=201505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standforcourage.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ncbi.nlm.nih.gov/pmc/articles/PMC3415829/" TargetMode="External"/><Relationship Id="rId3" Type="http://schemas.openxmlformats.org/officeDocument/2006/relationships/hyperlink" Target="http://njbullying.org/documents/YVPMarch2010.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njbullying.org/documents/YVPMarch2010.pdf" TargetMode="External"/><Relationship Id="rId3"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ies.ed.gov/ncee/edlabs/regions/northeast/pdf/REL_2010092_sum.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stopbullying.gov/prevention/at-school/assess-bullying/index.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NULL" TargetMode="Externa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playlist?list=PLvzOwE5lWqhScOdC3xMzs9FoAAfpxA-Tz" TargetMode="External"/><Relationship Id="rId4" Type="http://schemas.openxmlformats.org/officeDocument/2006/relationships/hyperlink" Target="https://www.youtube.com/watch?v=IYOeQsLszvU" TargetMode="External"/><Relationship Id="rId5" Type="http://schemas.openxmlformats.org/officeDocument/2006/relationships/hyperlink" Target="http://www.pacer.org/bullying/video/player.asp?video=65" TargetMode="External"/><Relationship Id="rId1" Type="http://schemas.openxmlformats.org/officeDocument/2006/relationships/slideLayout" Target="../slideLayouts/slideLayout3.xml"/><Relationship Id="rId2" Type="http://schemas.openxmlformats.org/officeDocument/2006/relationships/hyperlink" Target="https://www.stopbullying.gov/"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pbisvermont.us7.list-manage.com/track/click?u=ca5c1e7e893fbe0522b8f6e9e&amp;id=8c80427743&amp;e=00864aa15a" TargetMode="External"/><Relationship Id="rId4" Type="http://schemas.openxmlformats.org/officeDocument/2006/relationships/hyperlink" Target="http://pbisvermont.us7.list-manage.com/track/click?u=ca5c1e7e893fbe0522b8f6e9e&amp;id=3cd0601264&amp;e=00864aa15a" TargetMode="External"/><Relationship Id="rId1" Type="http://schemas.openxmlformats.org/officeDocument/2006/relationships/slideLayout" Target="../slideLayouts/slideLayout3.xml"/><Relationship Id="rId2" Type="http://schemas.openxmlformats.org/officeDocument/2006/relationships/hyperlink" Target="mailto:amy.wheeler-sutton@uvm.edu"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education.vermont.gov/sites/aoe/files/documents/edu-memo-holcombe-regarding-hhb-model-policies.pdf" TargetMode="External"/><Relationship Id="rId4" Type="http://schemas.openxmlformats.org/officeDocument/2006/relationships/image" Target="../media/image4.jpg"/><Relationship Id="rId5" Type="http://schemas.openxmlformats.org/officeDocument/2006/relationships/image" Target="../media/image5.gif"/><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304800" y="914400"/>
            <a:ext cx="8534400" cy="1981200"/>
          </a:xfrm>
        </p:spPr>
        <p:txBody>
          <a:bodyPr/>
          <a:lstStyle/>
          <a:p>
            <a:r>
              <a:rPr lang="en-US" altLang="en-US" sz="4600" b="1" dirty="0" smtClean="0">
                <a:solidFill>
                  <a:srgbClr val="006530"/>
                </a:solidFill>
              </a:rPr>
              <a:t>Responding to Bullying Behavior:</a:t>
            </a:r>
            <a:br>
              <a:rPr lang="en-US" altLang="en-US" sz="4600" b="1" dirty="0" smtClean="0">
                <a:solidFill>
                  <a:srgbClr val="006530"/>
                </a:solidFill>
              </a:rPr>
            </a:br>
            <a:r>
              <a:rPr lang="en-US" altLang="en-US" sz="4600" b="1" dirty="0" smtClean="0">
                <a:solidFill>
                  <a:srgbClr val="006530"/>
                </a:solidFill>
              </a:rPr>
              <a:t>Overview of Vermont Policies and </a:t>
            </a:r>
            <a:br>
              <a:rPr lang="en-US" altLang="en-US" sz="4600" b="1" dirty="0" smtClean="0">
                <a:solidFill>
                  <a:srgbClr val="006530"/>
                </a:solidFill>
              </a:rPr>
            </a:br>
            <a:r>
              <a:rPr lang="en-US" altLang="en-US" sz="4600" b="1" dirty="0" smtClean="0">
                <a:solidFill>
                  <a:srgbClr val="006530"/>
                </a:solidFill>
              </a:rPr>
              <a:t>Prevention Strategies</a:t>
            </a:r>
          </a:p>
        </p:txBody>
      </p:sp>
      <p:sp>
        <p:nvSpPr>
          <p:cNvPr id="3" name="Subtitle 2"/>
          <p:cNvSpPr>
            <a:spLocks noGrp="1"/>
          </p:cNvSpPr>
          <p:nvPr>
            <p:ph type="subTitle" idx="1"/>
          </p:nvPr>
        </p:nvSpPr>
        <p:spPr>
          <a:xfrm>
            <a:off x="1219200" y="3352800"/>
            <a:ext cx="6629400" cy="2514600"/>
          </a:xfrm>
        </p:spPr>
        <p:txBody>
          <a:bodyPr rtlCol="0">
            <a:normAutofit/>
          </a:bodyPr>
          <a:lstStyle/>
          <a:p>
            <a:pPr fontAlgn="auto">
              <a:spcAft>
                <a:spcPts val="0"/>
              </a:spcAft>
              <a:defRPr/>
            </a:pPr>
            <a:r>
              <a:rPr lang="en-US" sz="2200" dirty="0" smtClean="0">
                <a:solidFill>
                  <a:schemeClr val="tx1">
                    <a:lumMod val="50000"/>
                    <a:lumOff val="50000"/>
                  </a:schemeClr>
                </a:solidFill>
              </a:rPr>
              <a:t>Richard Boltax,</a:t>
            </a:r>
          </a:p>
          <a:p>
            <a:pPr fontAlgn="auto">
              <a:spcAft>
                <a:spcPts val="0"/>
              </a:spcAft>
              <a:defRPr/>
            </a:pPr>
            <a:r>
              <a:rPr lang="en-US" sz="2200" dirty="0" smtClean="0">
                <a:solidFill>
                  <a:schemeClr val="tx1">
                    <a:lumMod val="50000"/>
                    <a:lumOff val="50000"/>
                  </a:schemeClr>
                </a:solidFill>
              </a:rPr>
              <a:t>Coordinator Multi-tiered System of Supports</a:t>
            </a:r>
          </a:p>
          <a:p>
            <a:pPr fontAlgn="auto">
              <a:spcAft>
                <a:spcPts val="0"/>
              </a:spcAft>
              <a:defRPr/>
            </a:pPr>
            <a:r>
              <a:rPr lang="en-US" sz="2200" dirty="0" smtClean="0">
                <a:solidFill>
                  <a:schemeClr val="tx1">
                    <a:lumMod val="50000"/>
                    <a:lumOff val="50000"/>
                  </a:schemeClr>
                </a:solidFill>
              </a:rPr>
              <a:t>Vermont Agency of Education</a:t>
            </a:r>
          </a:p>
          <a:p>
            <a:pPr fontAlgn="auto">
              <a:spcAft>
                <a:spcPts val="0"/>
              </a:spcAft>
              <a:defRPr/>
            </a:pPr>
            <a:endParaRPr lang="en-US" sz="2200" dirty="0" smtClean="0">
              <a:solidFill>
                <a:schemeClr val="tx1">
                  <a:lumMod val="50000"/>
                  <a:lumOff val="50000"/>
                </a:schemeClr>
              </a:solidFill>
            </a:endParaRPr>
          </a:p>
          <a:p>
            <a:pPr fontAlgn="auto">
              <a:spcAft>
                <a:spcPts val="0"/>
              </a:spcAft>
              <a:defRPr/>
            </a:pPr>
            <a:r>
              <a:rPr lang="en-US" sz="2200" dirty="0" smtClean="0">
                <a:solidFill>
                  <a:schemeClr val="tx1">
                    <a:lumMod val="50000"/>
                    <a:lumOff val="50000"/>
                  </a:schemeClr>
                </a:solidFill>
              </a:rPr>
              <a:t>Amy Wheeler-Sutton,</a:t>
            </a:r>
          </a:p>
          <a:p>
            <a:pPr fontAlgn="auto">
              <a:spcAft>
                <a:spcPts val="0"/>
              </a:spcAft>
              <a:defRPr/>
            </a:pPr>
            <a:r>
              <a:rPr lang="en-US" sz="2200" dirty="0" smtClean="0">
                <a:solidFill>
                  <a:schemeClr val="tx1">
                    <a:lumMod val="50000"/>
                    <a:lumOff val="50000"/>
                  </a:schemeClr>
                </a:solidFill>
              </a:rPr>
              <a:t>VTPBIS Training and Development Coordinator</a:t>
            </a:r>
          </a:p>
          <a:p>
            <a:pPr fontAlgn="auto">
              <a:spcAft>
                <a:spcPts val="0"/>
              </a:spcAft>
              <a:defRPr/>
            </a:pPr>
            <a:endParaRPr lang="en-US" sz="2600" dirty="0" smtClean="0">
              <a:solidFill>
                <a:schemeClr val="tx1">
                  <a:lumMod val="50000"/>
                  <a:lumOff val="50000"/>
                </a:schemeClr>
              </a:solidFill>
            </a:endParaRPr>
          </a:p>
          <a:p>
            <a:pPr fontAlgn="auto">
              <a:spcAft>
                <a:spcPts val="0"/>
              </a:spcAft>
              <a:defRPr/>
            </a:pPr>
            <a:endParaRPr lang="en-US" dirty="0" smtClean="0"/>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4652A"/>
                </a:solidFill>
              </a:rPr>
              <a:t>Definitions</a:t>
            </a:r>
            <a:endParaRPr lang="en-US" b="1" dirty="0">
              <a:solidFill>
                <a:srgbClr val="04652A"/>
              </a:solidFill>
            </a:endParaRPr>
          </a:p>
        </p:txBody>
      </p:sp>
      <p:sp>
        <p:nvSpPr>
          <p:cNvPr id="3" name="Text Placeholder 2"/>
          <p:cNvSpPr>
            <a:spLocks noGrp="1"/>
          </p:cNvSpPr>
          <p:nvPr>
            <p:ph type="body" sz="quarter" idx="10"/>
          </p:nvPr>
        </p:nvSpPr>
        <p:spPr>
          <a:xfrm>
            <a:off x="685800" y="2024062"/>
            <a:ext cx="6997700" cy="3053754"/>
          </a:xfrm>
        </p:spPr>
        <p:txBody>
          <a:bodyPr/>
          <a:lstStyle/>
          <a:p>
            <a:r>
              <a:rPr lang="en-US" dirty="0" smtClean="0"/>
              <a:t>Bullying</a:t>
            </a:r>
          </a:p>
          <a:p>
            <a:r>
              <a:rPr lang="en-US" dirty="0" smtClean="0"/>
              <a:t>Harassment</a:t>
            </a:r>
          </a:p>
          <a:p>
            <a:r>
              <a:rPr lang="en-US" dirty="0" smtClean="0"/>
              <a:t>Hazing</a:t>
            </a:r>
          </a:p>
          <a:p>
            <a:endParaRPr lang="en-US" dirty="0" smtClean="0"/>
          </a:p>
          <a:p>
            <a:endParaRPr lang="en-US" dirty="0" smtClean="0"/>
          </a:p>
          <a:p>
            <a:pPr marL="457200" lvl="1" indent="0">
              <a:buNone/>
            </a:pPr>
            <a:endParaRPr lang="en-US" dirty="0"/>
          </a:p>
        </p:txBody>
      </p:sp>
      <p:pic>
        <p:nvPicPr>
          <p:cNvPr id="1026" name="Picture 2" descr="https://copiaincollamagazine.files.wordpress.com/2011/11/cyberbully.jpg?w=9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057400"/>
            <a:ext cx="3433111"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58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4652A"/>
                </a:solidFill>
              </a:rPr>
              <a:t>Responsibilities</a:t>
            </a:r>
            <a:endParaRPr lang="en-US" b="1" dirty="0">
              <a:solidFill>
                <a:srgbClr val="04652A"/>
              </a:solidFill>
            </a:endParaRPr>
          </a:p>
        </p:txBody>
      </p:sp>
      <p:sp>
        <p:nvSpPr>
          <p:cNvPr id="3" name="Text Placeholder 2"/>
          <p:cNvSpPr>
            <a:spLocks noGrp="1"/>
          </p:cNvSpPr>
          <p:nvPr>
            <p:ph type="body" sz="quarter" idx="10"/>
          </p:nvPr>
        </p:nvSpPr>
        <p:spPr/>
        <p:txBody>
          <a:bodyPr/>
          <a:lstStyle/>
          <a:p>
            <a:r>
              <a:rPr lang="en-US" sz="2700" dirty="0" smtClean="0"/>
              <a:t>The superintendent or his/her designee </a:t>
            </a:r>
            <a:r>
              <a:rPr lang="en-US" sz="2700" i="1" dirty="0">
                <a:solidFill>
                  <a:srgbClr val="FF0000"/>
                </a:solidFill>
              </a:rPr>
              <a:t>shall </a:t>
            </a:r>
            <a:r>
              <a:rPr lang="en-US" sz="2700" i="1" dirty="0" smtClean="0">
                <a:solidFill>
                  <a:srgbClr val="FF0000"/>
                </a:solidFill>
              </a:rPr>
              <a:t>report</a:t>
            </a:r>
            <a:endParaRPr lang="en-US" sz="2700" dirty="0" smtClean="0"/>
          </a:p>
          <a:p>
            <a:r>
              <a:rPr lang="en-US" sz="2700" dirty="0" smtClean="0"/>
              <a:t>School Board </a:t>
            </a:r>
            <a:r>
              <a:rPr lang="en-US" sz="2700" i="1" dirty="0" smtClean="0">
                <a:solidFill>
                  <a:srgbClr val="FF0000"/>
                </a:solidFill>
              </a:rPr>
              <a:t>shall report</a:t>
            </a:r>
          </a:p>
          <a:p>
            <a:r>
              <a:rPr lang="en-US" sz="2700" dirty="0"/>
              <a:t>Designated </a:t>
            </a:r>
            <a:r>
              <a:rPr lang="en-US" sz="2700" dirty="0" smtClean="0"/>
              <a:t>Employee </a:t>
            </a:r>
            <a:r>
              <a:rPr lang="en-US" sz="2700" i="1" dirty="0" smtClean="0">
                <a:solidFill>
                  <a:srgbClr val="FF0000"/>
                </a:solidFill>
              </a:rPr>
              <a:t>shall report</a:t>
            </a:r>
          </a:p>
          <a:p>
            <a:r>
              <a:rPr lang="en-US" sz="2700" dirty="0"/>
              <a:t>School Employees </a:t>
            </a:r>
            <a:r>
              <a:rPr lang="en-US" sz="2700" i="1" dirty="0">
                <a:solidFill>
                  <a:srgbClr val="FF0000"/>
                </a:solidFill>
              </a:rPr>
              <a:t>shall </a:t>
            </a:r>
            <a:r>
              <a:rPr lang="en-US" sz="2700" i="1" dirty="0" smtClean="0">
                <a:solidFill>
                  <a:srgbClr val="FF0000"/>
                </a:solidFill>
              </a:rPr>
              <a:t>report</a:t>
            </a:r>
            <a:endParaRPr lang="en-US" sz="2700" i="1" dirty="0">
              <a:solidFill>
                <a:srgbClr val="FF0000"/>
              </a:solidFill>
            </a:endParaRPr>
          </a:p>
          <a:p>
            <a:r>
              <a:rPr lang="en-US" sz="2700" dirty="0" smtClean="0"/>
              <a:t>Students </a:t>
            </a:r>
            <a:r>
              <a:rPr lang="en-US" sz="2700" i="1" dirty="0">
                <a:solidFill>
                  <a:srgbClr val="BC0202"/>
                </a:solidFill>
              </a:rPr>
              <a:t>should</a:t>
            </a:r>
            <a:r>
              <a:rPr lang="en-US" sz="2700" dirty="0"/>
              <a:t> </a:t>
            </a:r>
            <a:r>
              <a:rPr lang="en-US" sz="2700" dirty="0" smtClean="0"/>
              <a:t>report</a:t>
            </a:r>
            <a:endParaRPr lang="en-US" sz="2700" dirty="0"/>
          </a:p>
          <a:p>
            <a:r>
              <a:rPr lang="en-US" sz="2700" dirty="0"/>
              <a:t>Others </a:t>
            </a:r>
            <a:r>
              <a:rPr lang="en-US" sz="2700" i="1" dirty="0">
                <a:solidFill>
                  <a:srgbClr val="BC0202"/>
                </a:solidFill>
              </a:rPr>
              <a:t>should</a:t>
            </a:r>
            <a:r>
              <a:rPr lang="en-US" sz="2700" dirty="0"/>
              <a:t> </a:t>
            </a:r>
            <a:r>
              <a:rPr lang="en-US" sz="2700" dirty="0" smtClean="0"/>
              <a:t>report</a:t>
            </a:r>
            <a:endParaRPr lang="en-US" sz="2700" dirty="0"/>
          </a:p>
          <a:p>
            <a:pPr marL="0" indent="0">
              <a:buNone/>
            </a:pPr>
            <a:endParaRPr lang="en-US" sz="2700" dirty="0" smtClean="0"/>
          </a:p>
        </p:txBody>
      </p:sp>
      <p:pic>
        <p:nvPicPr>
          <p:cNvPr id="4" name="Picture 3" descr="Kombiniertes Stier Horoskop mit den chinesischen Sternzeich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777762"/>
            <a:ext cx="2969078" cy="1970725"/>
          </a:xfrm>
          <a:prstGeom prst="rect">
            <a:avLst/>
          </a:prstGeom>
        </p:spPr>
      </p:pic>
    </p:spTree>
    <p:extLst>
      <p:ext uri="{BB962C8B-B14F-4D97-AF65-F5344CB8AC3E}">
        <p14:creationId xmlns:p14="http://schemas.microsoft.com/office/powerpoint/2010/main" val="1078548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714501"/>
            <a:ext cx="6400800" cy="2438400"/>
          </a:xfrm>
        </p:spPr>
        <p:txBody>
          <a:bodyPr/>
          <a:lstStyle/>
          <a:p>
            <a:pPr algn="l"/>
            <a:r>
              <a:rPr lang="en-US" sz="2400" dirty="0" smtClean="0">
                <a:solidFill>
                  <a:schemeClr val="tx1"/>
                </a:solidFill>
              </a:rPr>
              <a:t>At a minimum will:</a:t>
            </a:r>
          </a:p>
          <a:p>
            <a:pPr marL="342900" indent="-342900" algn="l">
              <a:buFont typeface="Arial" panose="020B0604020202020204" pitchFamily="34" charset="0"/>
              <a:buChar char="•"/>
            </a:pPr>
            <a:r>
              <a:rPr lang="en-US" sz="2400" dirty="0">
                <a:solidFill>
                  <a:schemeClr val="tx1"/>
                </a:solidFill>
              </a:rPr>
              <a:t>contain examples </a:t>
            </a:r>
            <a:r>
              <a:rPr lang="en-US" sz="2400" dirty="0" smtClean="0">
                <a:solidFill>
                  <a:schemeClr val="tx1"/>
                </a:solidFill>
              </a:rPr>
              <a:t>of hazing, harassment, and bullying</a:t>
            </a:r>
          </a:p>
          <a:p>
            <a:pPr marL="342900" indent="-342900" algn="l">
              <a:buFont typeface="Arial" panose="020B0604020202020204" pitchFamily="34" charset="0"/>
              <a:buChar char="•"/>
            </a:pPr>
            <a:r>
              <a:rPr lang="en-US" sz="2400" dirty="0" smtClean="0">
                <a:solidFill>
                  <a:schemeClr val="tx1"/>
                </a:solidFill>
              </a:rPr>
              <a:t>set forth </a:t>
            </a:r>
            <a:r>
              <a:rPr lang="en-US" sz="2400" dirty="0">
                <a:solidFill>
                  <a:schemeClr val="tx1"/>
                </a:solidFill>
              </a:rPr>
              <a:t>the comprehensive rules, </a:t>
            </a:r>
            <a:r>
              <a:rPr lang="en-US" sz="2400" dirty="0" smtClean="0">
                <a:solidFill>
                  <a:schemeClr val="tx1"/>
                </a:solidFill>
              </a:rPr>
              <a:t>procedures, </a:t>
            </a:r>
            <a:r>
              <a:rPr lang="en-US" sz="2400" dirty="0">
                <a:solidFill>
                  <a:schemeClr val="tx1"/>
                </a:solidFill>
              </a:rPr>
              <a:t>and standards of conduct for the District. </a:t>
            </a:r>
          </a:p>
          <a:p>
            <a:pPr algn="l"/>
            <a:endParaRPr lang="en-US" dirty="0"/>
          </a:p>
        </p:txBody>
      </p:sp>
      <p:pic>
        <p:nvPicPr>
          <p:cNvPr id="4" name="Picture 3" descr="HealthPE-TCHS -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736" y="892026"/>
            <a:ext cx="2707926" cy="1859989"/>
          </a:xfrm>
          <a:prstGeom prst="rect">
            <a:avLst/>
          </a:prstGeom>
        </p:spPr>
      </p:pic>
      <p:sp>
        <p:nvSpPr>
          <p:cNvPr id="6" name="Title 1"/>
          <p:cNvSpPr txBox="1">
            <a:spLocks/>
          </p:cNvSpPr>
          <p:nvPr/>
        </p:nvSpPr>
        <p:spPr bwMode="auto">
          <a:xfrm>
            <a:off x="457200" y="-23812"/>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Annual Notification </a:t>
            </a:r>
            <a:endParaRPr lang="en-US" b="1" dirty="0">
              <a:solidFill>
                <a:srgbClr val="04652A"/>
              </a:solidFill>
            </a:endParaRPr>
          </a:p>
        </p:txBody>
      </p:sp>
    </p:spTree>
    <p:extLst>
      <p:ext uri="{BB962C8B-B14F-4D97-AF65-F5344CB8AC3E}">
        <p14:creationId xmlns:p14="http://schemas.microsoft.com/office/powerpoint/2010/main" val="2991171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1487423"/>
            <a:ext cx="7543800" cy="3124200"/>
          </a:xfrm>
          <a:noFill/>
        </p:spPr>
        <p:txBody>
          <a:bodyPr/>
          <a:lstStyle/>
          <a:p>
            <a:r>
              <a:rPr lang="en-US" dirty="0" smtClean="0"/>
              <a:t>…</a:t>
            </a:r>
            <a:r>
              <a:rPr lang="en-US" dirty="0" smtClean="0">
                <a:solidFill>
                  <a:schemeClr val="tx1"/>
                </a:solidFill>
              </a:rPr>
              <a:t>A </a:t>
            </a:r>
            <a:r>
              <a:rPr lang="en-US" dirty="0">
                <a:solidFill>
                  <a:schemeClr val="tx1"/>
                </a:solidFill>
              </a:rPr>
              <a:t>description of how the school board will ensure that teachers and</a:t>
            </a:r>
          </a:p>
          <a:p>
            <a:r>
              <a:rPr lang="en-US" dirty="0">
                <a:solidFill>
                  <a:schemeClr val="tx1"/>
                </a:solidFill>
              </a:rPr>
              <a:t>other staff members receive training in preventing, recognizing, and</a:t>
            </a:r>
          </a:p>
          <a:p>
            <a:r>
              <a:rPr lang="en-US" dirty="0">
                <a:solidFill>
                  <a:schemeClr val="tx1"/>
                </a:solidFill>
              </a:rPr>
              <a:t>responding to </a:t>
            </a:r>
            <a:r>
              <a:rPr lang="en-US" dirty="0" smtClean="0">
                <a:solidFill>
                  <a:schemeClr val="tx1"/>
                </a:solidFill>
              </a:rPr>
              <a:t>harassment and bullying.</a:t>
            </a:r>
            <a:endParaRPr lang="en-US" dirty="0">
              <a:solidFill>
                <a:schemeClr val="tx1"/>
              </a:solidFill>
            </a:endParaRPr>
          </a:p>
        </p:txBody>
      </p:sp>
      <p:pic>
        <p:nvPicPr>
          <p:cNvPr id="4" name="Picture 3" descr="Vinod Bidwaik : Employee Engagement -V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611623"/>
            <a:ext cx="1627632" cy="2170176"/>
          </a:xfrm>
          <a:prstGeom prst="rect">
            <a:avLst/>
          </a:prstGeom>
        </p:spPr>
      </p:pic>
      <p:sp>
        <p:nvSpPr>
          <p:cNvPr id="6" name="Title 1"/>
          <p:cNvSpPr txBox="1">
            <a:spLocks/>
          </p:cNvSpPr>
          <p:nvPr/>
        </p:nvSpPr>
        <p:spPr bwMode="auto">
          <a:xfrm>
            <a:off x="457200" y="-23812"/>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Training for All School Staff</a:t>
            </a:r>
            <a:endParaRPr lang="en-US" b="1" dirty="0">
              <a:solidFill>
                <a:srgbClr val="04652A"/>
              </a:solidFill>
            </a:endParaRPr>
          </a:p>
        </p:txBody>
      </p:sp>
    </p:spTree>
    <p:extLst>
      <p:ext uri="{BB962C8B-B14F-4D97-AF65-F5344CB8AC3E}">
        <p14:creationId xmlns:p14="http://schemas.microsoft.com/office/powerpoint/2010/main" val="41704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686800" cy="4862870"/>
          </a:xfrm>
          <a:prstGeom prst="rect">
            <a:avLst/>
          </a:prstGeom>
          <a:noFill/>
        </p:spPr>
        <p:txBody>
          <a:bodyPr wrap="square">
            <a:spAutoFit/>
          </a:bodyPr>
          <a:lstStyle/>
          <a:p>
            <a:r>
              <a:rPr lang="en-US" sz="3600" dirty="0" smtClean="0">
                <a:latin typeface="Palatino" charset="0"/>
                <a:ea typeface="Palatino" charset="0"/>
                <a:cs typeface="Palatino" charset="0"/>
              </a:rPr>
              <a:t>Every Staff member will</a:t>
            </a:r>
            <a:endParaRPr lang="en-US" sz="3600" dirty="0">
              <a:latin typeface="Palatino" charset="0"/>
              <a:ea typeface="Palatino" charset="0"/>
              <a:cs typeface="Palatino" charset="0"/>
            </a:endParaRPr>
          </a:p>
          <a:p>
            <a:r>
              <a:rPr lang="en-US" dirty="0" smtClean="0">
                <a:latin typeface="Palatino" charset="0"/>
                <a:ea typeface="Palatino" charset="0"/>
                <a:cs typeface="Palatino" charset="0"/>
              </a:rPr>
              <a:t>● </a:t>
            </a:r>
            <a:r>
              <a:rPr lang="en-US" sz="2000" dirty="0" smtClean="0">
                <a:latin typeface="Palatino" charset="0"/>
                <a:ea typeface="Palatino" charset="0"/>
                <a:cs typeface="Palatino" charset="0"/>
              </a:rPr>
              <a:t>Know </a:t>
            </a:r>
            <a:r>
              <a:rPr lang="en-US" sz="2000" dirty="0">
                <a:latin typeface="Palatino" charset="0"/>
                <a:ea typeface="Palatino" charset="0"/>
                <a:cs typeface="Palatino" charset="0"/>
              </a:rPr>
              <a:t>the legal definition for hazing, harassment, and bullying in the</a:t>
            </a:r>
          </a:p>
          <a:p>
            <a:r>
              <a:rPr lang="en-US" sz="2000" dirty="0">
                <a:latin typeface="Palatino" charset="0"/>
                <a:ea typeface="Palatino" charset="0"/>
                <a:cs typeface="Palatino" charset="0"/>
              </a:rPr>
              <a:t>state of Vermont</a:t>
            </a:r>
            <a:r>
              <a:rPr lang="en-US" sz="2000" dirty="0" smtClean="0">
                <a:latin typeface="Palatino" charset="0"/>
                <a:ea typeface="Palatino" charset="0"/>
                <a:cs typeface="Palatino" charset="0"/>
              </a:rPr>
              <a:t>.</a:t>
            </a:r>
          </a:p>
          <a:p>
            <a:endParaRPr lang="en-US" sz="2000" dirty="0">
              <a:latin typeface="Palatino" charset="0"/>
              <a:ea typeface="Palatino" charset="0"/>
              <a:cs typeface="Palatino" charset="0"/>
            </a:endParaRPr>
          </a:p>
          <a:p>
            <a:r>
              <a:rPr lang="en-US" sz="2000" dirty="0" smtClean="0">
                <a:latin typeface="Palatino" charset="0"/>
                <a:ea typeface="Palatino" charset="0"/>
                <a:cs typeface="Palatino" charset="0"/>
              </a:rPr>
              <a:t>● Know </a:t>
            </a:r>
            <a:r>
              <a:rPr lang="en-US" sz="2000" dirty="0">
                <a:latin typeface="Palatino" charset="0"/>
                <a:ea typeface="Palatino" charset="0"/>
                <a:cs typeface="Palatino" charset="0"/>
              </a:rPr>
              <a:t>your school’s procedure for reporting incidents of inappropriate</a:t>
            </a:r>
          </a:p>
          <a:p>
            <a:r>
              <a:rPr lang="en-US" sz="2000" dirty="0">
                <a:latin typeface="Palatino" charset="0"/>
                <a:ea typeface="Palatino" charset="0"/>
                <a:cs typeface="Palatino" charset="0"/>
              </a:rPr>
              <a:t>behavior to the designated employee and/or building administrator</a:t>
            </a:r>
            <a:r>
              <a:rPr lang="en-US" sz="2000" dirty="0" smtClean="0">
                <a:latin typeface="Palatino" charset="0"/>
                <a:ea typeface="Palatino" charset="0"/>
                <a:cs typeface="Palatino" charset="0"/>
              </a:rPr>
              <a:t>.</a:t>
            </a:r>
          </a:p>
          <a:p>
            <a:endParaRPr lang="en-US" sz="2000" dirty="0">
              <a:latin typeface="Palatino" charset="0"/>
              <a:ea typeface="Palatino" charset="0"/>
              <a:cs typeface="Palatino" charset="0"/>
            </a:endParaRPr>
          </a:p>
          <a:p>
            <a:r>
              <a:rPr lang="en-US" sz="2000" dirty="0" smtClean="0">
                <a:latin typeface="Palatino" charset="0"/>
                <a:ea typeface="Palatino" charset="0"/>
                <a:cs typeface="Palatino" charset="0"/>
              </a:rPr>
              <a:t>● Understand </a:t>
            </a:r>
            <a:r>
              <a:rPr lang="en-US" sz="2000" dirty="0">
                <a:latin typeface="Palatino" charset="0"/>
                <a:ea typeface="Palatino" charset="0"/>
                <a:cs typeface="Palatino" charset="0"/>
              </a:rPr>
              <a:t>your responsibility to intervene immediately to restore order</a:t>
            </a:r>
          </a:p>
          <a:p>
            <a:r>
              <a:rPr lang="en-US" sz="2000" dirty="0">
                <a:latin typeface="Palatino" charset="0"/>
                <a:ea typeface="Palatino" charset="0"/>
                <a:cs typeface="Palatino" charset="0"/>
              </a:rPr>
              <a:t>and stop inappropriate student behaviors</a:t>
            </a:r>
            <a:r>
              <a:rPr lang="en-US" sz="2000" dirty="0" smtClean="0">
                <a:latin typeface="Palatino" charset="0"/>
                <a:ea typeface="Palatino" charset="0"/>
                <a:cs typeface="Palatino" charset="0"/>
              </a:rPr>
              <a:t>.</a:t>
            </a:r>
          </a:p>
          <a:p>
            <a:endParaRPr lang="en-US" sz="2000" dirty="0">
              <a:latin typeface="Palatino" charset="0"/>
              <a:ea typeface="Palatino" charset="0"/>
              <a:cs typeface="Palatino" charset="0"/>
            </a:endParaRPr>
          </a:p>
          <a:p>
            <a:r>
              <a:rPr lang="en-US" sz="2000" dirty="0" smtClean="0">
                <a:latin typeface="Palatino" charset="0"/>
                <a:ea typeface="Palatino" charset="0"/>
                <a:cs typeface="Palatino" charset="0"/>
              </a:rPr>
              <a:t>● Understand </a:t>
            </a:r>
            <a:r>
              <a:rPr lang="en-US" sz="2000" dirty="0">
                <a:latin typeface="Palatino" charset="0"/>
                <a:ea typeface="Palatino" charset="0"/>
                <a:cs typeface="Palatino" charset="0"/>
              </a:rPr>
              <a:t>your responsibility to report incidents of inappropriate</a:t>
            </a:r>
          </a:p>
          <a:p>
            <a:r>
              <a:rPr lang="en-US" sz="2000" dirty="0">
                <a:latin typeface="Palatino" charset="0"/>
                <a:ea typeface="Palatino" charset="0"/>
                <a:cs typeface="Palatino" charset="0"/>
              </a:rPr>
              <a:t>behavior that may be </a:t>
            </a:r>
            <a:r>
              <a:rPr lang="en-US" dirty="0">
                <a:solidFill>
                  <a:srgbClr val="FFFFFF"/>
                </a:solidFill>
                <a:latin typeface="Palatino" charset="0"/>
                <a:ea typeface="Palatino" charset="0"/>
                <a:cs typeface="Palatino" charset="0"/>
              </a:rPr>
              <a:t>hazing, harassment, or bullying</a:t>
            </a:r>
            <a:r>
              <a:rPr lang="en-US" dirty="0" smtClean="0">
                <a:solidFill>
                  <a:srgbClr val="FFFFFF"/>
                </a:solidFill>
                <a:latin typeface="Palatino" charset="0"/>
                <a:ea typeface="Palatino" charset="0"/>
                <a:cs typeface="Palatino" charset="0"/>
              </a:rPr>
              <a:t>.</a:t>
            </a:r>
          </a:p>
          <a:p>
            <a:endParaRPr lang="en-US" dirty="0">
              <a:solidFill>
                <a:srgbClr val="FFFFFF"/>
              </a:solidFill>
              <a:latin typeface="Palatino" charset="0"/>
              <a:ea typeface="Palatino" charset="0"/>
              <a:cs typeface="Palatino" charset="0"/>
            </a:endParaRPr>
          </a:p>
          <a:p>
            <a:r>
              <a:rPr lang="en-US" dirty="0">
                <a:latin typeface="Palatino" charset="0"/>
                <a:ea typeface="Palatino" charset="0"/>
                <a:cs typeface="Palatino" charset="0"/>
                <a:hlinkClick r:id="rId3"/>
              </a:rPr>
              <a:t>http://</a:t>
            </a:r>
            <a:r>
              <a:rPr lang="en-US" dirty="0" smtClean="0">
                <a:latin typeface="Palatino" charset="0"/>
                <a:ea typeface="Palatino" charset="0"/>
                <a:cs typeface="Palatino" charset="0"/>
                <a:hlinkClick r:id="rId3"/>
              </a:rPr>
              <a:t>www.csdvt.org/district/departments/humanresources/training/hhb/hhb-presentation.pdf</a:t>
            </a:r>
            <a:endParaRPr lang="en-US" dirty="0">
              <a:latin typeface="Palatino" charset="0"/>
              <a:ea typeface="Palatino" charset="0"/>
              <a:cs typeface="Palatino" charset="0"/>
            </a:endParaRPr>
          </a:p>
        </p:txBody>
      </p:sp>
      <p:sp>
        <p:nvSpPr>
          <p:cNvPr id="4" name="Title 1"/>
          <p:cNvSpPr txBox="1">
            <a:spLocks/>
          </p:cNvSpPr>
          <p:nvPr/>
        </p:nvSpPr>
        <p:spPr bwMode="auto">
          <a:xfrm>
            <a:off x="457200" y="-23812"/>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One VT Example:</a:t>
            </a:r>
            <a:endParaRPr lang="en-US" b="1" dirty="0">
              <a:solidFill>
                <a:srgbClr val="04652A"/>
              </a:solidFill>
            </a:endParaRPr>
          </a:p>
        </p:txBody>
      </p:sp>
    </p:spTree>
    <p:extLst>
      <p:ext uri="{BB962C8B-B14F-4D97-AF65-F5344CB8AC3E}">
        <p14:creationId xmlns:p14="http://schemas.microsoft.com/office/powerpoint/2010/main" val="351057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98" y="1321594"/>
            <a:ext cx="9220200" cy="3581399"/>
          </a:xfrm>
          <a:noFill/>
        </p:spPr>
        <p:txBody>
          <a:bodyPr/>
          <a:lstStyle/>
          <a:p>
            <a:pPr algn="l"/>
            <a:r>
              <a:rPr lang="en-US" sz="2400" dirty="0" smtClean="0">
                <a:solidFill>
                  <a:schemeClr val="tx1"/>
                </a:solidFill>
              </a:rPr>
              <a:t>Unless special circumstances apply…</a:t>
            </a:r>
          </a:p>
          <a:p>
            <a:pPr marL="457200" indent="-457200" algn="l">
              <a:buFont typeface="Arial" panose="020B0604020202020204" pitchFamily="34" charset="0"/>
              <a:buChar char="•"/>
            </a:pPr>
            <a:r>
              <a:rPr lang="en-US" sz="2400" dirty="0" smtClean="0">
                <a:solidFill>
                  <a:schemeClr val="tx1"/>
                </a:solidFill>
              </a:rPr>
              <a:t>Initiate an investigation within one day after notice to designated employee (if you believe complaint may constitute hazing, harassment or bullying)</a:t>
            </a:r>
          </a:p>
          <a:p>
            <a:pPr marL="457200" indent="-457200" algn="l">
              <a:buFont typeface="Arial" panose="020B0604020202020204" pitchFamily="34" charset="0"/>
              <a:buChar char="•"/>
            </a:pPr>
            <a:r>
              <a:rPr lang="en-US" sz="2400" dirty="0" smtClean="0">
                <a:solidFill>
                  <a:schemeClr val="tx1"/>
                </a:solidFill>
              </a:rPr>
              <a:t>complete investigation within 5 days of notice to designated employee</a:t>
            </a:r>
          </a:p>
          <a:p>
            <a:pPr algn="l"/>
            <a:r>
              <a:rPr lang="en-US" sz="2400" dirty="0" smtClean="0">
                <a:solidFill>
                  <a:schemeClr val="tx1"/>
                </a:solidFill>
              </a:rPr>
              <a:t>Send investigation findings to students/parents/guardians within 5 day of conclusion of investigation</a:t>
            </a:r>
          </a:p>
          <a:p>
            <a:pPr marL="457200" indent="-457200" algn="l">
              <a:buFont typeface="Arial" panose="020B0604020202020204" pitchFamily="34" charset="0"/>
              <a:buChar char="•"/>
            </a:pPr>
            <a:endParaRPr lang="en-US" sz="2400" dirty="0"/>
          </a:p>
        </p:txBody>
      </p:sp>
      <p:pic>
        <p:nvPicPr>
          <p:cNvPr id="4" name="Picture 3" descr="Investigative Worldwide News Reports | Shout Out U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5105400"/>
            <a:ext cx="2540000" cy="1270000"/>
          </a:xfrm>
          <a:prstGeom prst="rect">
            <a:avLst/>
          </a:prstGeom>
        </p:spPr>
      </p:pic>
      <p:sp>
        <p:nvSpPr>
          <p:cNvPr id="6" name="Title 1"/>
          <p:cNvSpPr txBox="1">
            <a:spLocks/>
          </p:cNvSpPr>
          <p:nvPr/>
        </p:nvSpPr>
        <p:spPr bwMode="auto">
          <a:xfrm>
            <a:off x="457200" y="-23812"/>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Investigation</a:t>
            </a:r>
            <a:endParaRPr lang="en-US" b="1" dirty="0">
              <a:solidFill>
                <a:srgbClr val="04652A"/>
              </a:solidFill>
            </a:endParaRPr>
          </a:p>
        </p:txBody>
      </p:sp>
    </p:spTree>
    <p:extLst>
      <p:ext uri="{BB962C8B-B14F-4D97-AF65-F5344CB8AC3E}">
        <p14:creationId xmlns:p14="http://schemas.microsoft.com/office/powerpoint/2010/main" val="1364309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828800"/>
            <a:ext cx="6400800" cy="3505200"/>
          </a:xfrm>
          <a:noFill/>
        </p:spPr>
        <p:txBody>
          <a:bodyPr/>
          <a:lstStyle/>
          <a:p>
            <a:endParaRPr lang="en-US" sz="2400" dirty="0" smtClean="0">
              <a:solidFill>
                <a:schemeClr val="tx1"/>
              </a:solidFill>
            </a:endParaRPr>
          </a:p>
          <a:p>
            <a:r>
              <a:rPr lang="en-US" sz="2400" dirty="0" smtClean="0">
                <a:solidFill>
                  <a:schemeClr val="tx1"/>
                </a:solidFill>
              </a:rPr>
              <a:t>This policy applies to any out of school activity in which the behavior(s) results in a physically or emotionally unsafe school environment</a:t>
            </a:r>
            <a:r>
              <a:rPr lang="en-US" sz="2400" dirty="0" smtClean="0"/>
              <a:t>.</a:t>
            </a:r>
            <a:r>
              <a:rPr lang="en-US" sz="2400" dirty="0" smtClean="0">
                <a:solidFill>
                  <a:srgbClr val="FF0000"/>
                </a:solidFill>
              </a:rPr>
              <a:t>*</a:t>
            </a:r>
            <a:r>
              <a:rPr lang="en-US" sz="2400" dirty="0" smtClean="0"/>
              <a:t> </a:t>
            </a:r>
          </a:p>
          <a:p>
            <a:endParaRPr lang="en-US" sz="2400" dirty="0"/>
          </a:p>
          <a:p>
            <a:pPr algn="l"/>
            <a:r>
              <a:rPr lang="en-US" sz="2000" dirty="0" smtClean="0">
                <a:solidFill>
                  <a:srgbClr val="FF0000"/>
                </a:solidFill>
              </a:rPr>
              <a:t>* Think cyberbullying/cyber-harassment!</a:t>
            </a:r>
            <a:endParaRPr lang="en-US" sz="2000" dirty="0">
              <a:solidFill>
                <a:srgbClr val="FF0000"/>
              </a:solidFill>
            </a:endParaRPr>
          </a:p>
        </p:txBody>
      </p:sp>
      <p:pic>
        <p:nvPicPr>
          <p:cNvPr id="4" name="Picture 3" descr="RHSchoolLibrary - Internet &lt;strong&gt;Safety&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0429">
            <a:off x="6596152" y="3952609"/>
            <a:ext cx="1795808" cy="1795808"/>
          </a:xfrm>
          <a:prstGeom prst="rect">
            <a:avLst/>
          </a:prstGeom>
        </p:spPr>
      </p:pic>
      <p:sp>
        <p:nvSpPr>
          <p:cNvPr id="5" name="Title 1"/>
          <p:cNvSpPr txBox="1">
            <a:spLocks/>
          </p:cNvSpPr>
          <p:nvPr/>
        </p:nvSpPr>
        <p:spPr bwMode="auto">
          <a:xfrm>
            <a:off x="457200" y="3048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Away from School Behavior</a:t>
            </a:r>
            <a:endParaRPr lang="en-US" b="1" dirty="0">
              <a:solidFill>
                <a:srgbClr val="04652A"/>
              </a:solidFill>
            </a:endParaRPr>
          </a:p>
        </p:txBody>
      </p:sp>
    </p:spTree>
    <p:extLst>
      <p:ext uri="{BB962C8B-B14F-4D97-AF65-F5344CB8AC3E}">
        <p14:creationId xmlns:p14="http://schemas.microsoft.com/office/powerpoint/2010/main" val="345931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904999"/>
            <a:ext cx="6400800" cy="4114800"/>
          </a:xfrm>
        </p:spPr>
        <p:txBody>
          <a:bodyPr/>
          <a:lstStyle/>
          <a:p>
            <a:pPr algn="l"/>
            <a:r>
              <a:rPr lang="en-US" sz="2400" dirty="0" smtClean="0">
                <a:solidFill>
                  <a:schemeClr val="tx1"/>
                </a:solidFill>
              </a:rPr>
              <a:t>For HHB findings:</a:t>
            </a:r>
          </a:p>
          <a:p>
            <a:pPr marL="342900" indent="-342900" algn="l">
              <a:buFont typeface="Arial" charset="0"/>
              <a:buChar char="•"/>
            </a:pPr>
            <a:r>
              <a:rPr lang="en-US" sz="2000" dirty="0" smtClean="0">
                <a:solidFill>
                  <a:schemeClr val="tx1"/>
                </a:solidFill>
              </a:rPr>
              <a:t>To the </a:t>
            </a:r>
            <a:r>
              <a:rPr lang="en-US" sz="2000" dirty="0">
                <a:solidFill>
                  <a:schemeClr val="tx1"/>
                </a:solidFill>
              </a:rPr>
              <a:t>S</a:t>
            </a:r>
            <a:r>
              <a:rPr lang="en-US" sz="2000" dirty="0" smtClean="0">
                <a:solidFill>
                  <a:schemeClr val="tx1"/>
                </a:solidFill>
              </a:rPr>
              <a:t>chool Board within 10 days of findings</a:t>
            </a:r>
          </a:p>
          <a:p>
            <a:pPr algn="l"/>
            <a:endParaRPr lang="en-US" sz="2000" dirty="0">
              <a:solidFill>
                <a:schemeClr val="tx1"/>
              </a:solidFill>
            </a:endParaRPr>
          </a:p>
          <a:p>
            <a:pPr algn="l"/>
            <a:r>
              <a:rPr lang="en-US" sz="2400" dirty="0" smtClean="0">
                <a:solidFill>
                  <a:schemeClr val="tx1"/>
                </a:solidFill>
              </a:rPr>
              <a:t>For Harassment only:</a:t>
            </a:r>
          </a:p>
          <a:p>
            <a:pPr marL="342900" indent="-342900" algn="l">
              <a:buFont typeface="Arial" panose="020B0604020202020204" pitchFamily="34" charset="0"/>
              <a:buChar char="•"/>
            </a:pPr>
            <a:r>
              <a:rPr lang="en-US" sz="2000" dirty="0" smtClean="0">
                <a:solidFill>
                  <a:schemeClr val="tx1"/>
                </a:solidFill>
              </a:rPr>
              <a:t>Independent review requested within 30 days of findings </a:t>
            </a: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algn="l"/>
            <a:r>
              <a:rPr lang="en-US" sz="2400" dirty="0" smtClean="0">
                <a:solidFill>
                  <a:schemeClr val="tx1"/>
                </a:solidFill>
              </a:rPr>
              <a:t>Alternative complaint process request to:</a:t>
            </a:r>
          </a:p>
          <a:p>
            <a:pPr marL="342900" indent="-342900" algn="l">
              <a:buFont typeface="Arial" charset="0"/>
              <a:buChar char="•"/>
            </a:pPr>
            <a:r>
              <a:rPr lang="en-US" sz="2000" dirty="0" smtClean="0">
                <a:solidFill>
                  <a:schemeClr val="tx1"/>
                </a:solidFill>
              </a:rPr>
              <a:t>Vermont </a:t>
            </a:r>
            <a:r>
              <a:rPr lang="en-US" sz="2000" dirty="0">
                <a:solidFill>
                  <a:schemeClr val="tx1"/>
                </a:solidFill>
              </a:rPr>
              <a:t>Human Rights Commission </a:t>
            </a:r>
          </a:p>
          <a:p>
            <a:pPr marL="342900" indent="-342900" algn="l">
              <a:buFont typeface="Arial" charset="0"/>
              <a:buChar char="•"/>
            </a:pPr>
            <a:r>
              <a:rPr lang="en-US" sz="2000" dirty="0" smtClean="0">
                <a:solidFill>
                  <a:schemeClr val="tx1"/>
                </a:solidFill>
              </a:rPr>
              <a:t>Office </a:t>
            </a:r>
            <a:r>
              <a:rPr lang="en-US" sz="2000" dirty="0">
                <a:solidFill>
                  <a:schemeClr val="tx1"/>
                </a:solidFill>
              </a:rPr>
              <a:t>for Civil Rights, Boston Office </a:t>
            </a:r>
          </a:p>
        </p:txBody>
      </p:sp>
      <p:pic>
        <p:nvPicPr>
          <p:cNvPr id="4" name="Picture 3" descr="The IPKat: Fordham Report 2014: The European Unitar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941" y="1562100"/>
            <a:ext cx="2804859" cy="685799"/>
          </a:xfrm>
          <a:prstGeom prst="rect">
            <a:avLst/>
          </a:prstGeom>
        </p:spPr>
      </p:pic>
      <p:sp>
        <p:nvSpPr>
          <p:cNvPr id="5" name="Title 1"/>
          <p:cNvSpPr txBox="1">
            <a:spLocks/>
          </p:cNvSpPr>
          <p:nvPr/>
        </p:nvSpPr>
        <p:spPr bwMode="auto">
          <a:xfrm>
            <a:off x="457200" y="2286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Appeals and Alternative Complaint Process</a:t>
            </a:r>
            <a:endParaRPr lang="en-US" b="1" dirty="0">
              <a:solidFill>
                <a:srgbClr val="04652A"/>
              </a:solidFill>
            </a:endParaRPr>
          </a:p>
        </p:txBody>
      </p:sp>
    </p:spTree>
    <p:extLst>
      <p:ext uri="{BB962C8B-B14F-4D97-AF65-F5344CB8AC3E}">
        <p14:creationId xmlns:p14="http://schemas.microsoft.com/office/powerpoint/2010/main" val="872073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914400"/>
            <a:ext cx="8763000" cy="5771409"/>
          </a:xfrm>
        </p:spPr>
        <p:txBody>
          <a:bodyPr/>
          <a:lstStyle/>
          <a:p>
            <a:pPr marL="342900" indent="-342900" algn="l">
              <a:buFont typeface="Arial" panose="020B0604020202020204" pitchFamily="34" charset="0"/>
              <a:buChar char="•"/>
            </a:pPr>
            <a:r>
              <a:rPr lang="en-US" sz="2800" dirty="0" smtClean="0">
                <a:solidFill>
                  <a:schemeClr val="tx1"/>
                </a:solidFill>
                <a:latin typeface="Palatino" charset="0"/>
                <a:ea typeface="Palatino" charset="0"/>
                <a:cs typeface="Palatino" charset="0"/>
              </a:rPr>
              <a:t>Superintendent -</a:t>
            </a:r>
          </a:p>
          <a:p>
            <a:pPr algn="l"/>
            <a:r>
              <a:rPr lang="en-US" sz="1200" dirty="0" smtClean="0">
                <a:latin typeface="Palatino" charset="0"/>
                <a:ea typeface="Palatino" charset="0"/>
                <a:cs typeface="Palatino" charset="0"/>
                <a:hlinkClick r:id="rId3"/>
              </a:rPr>
              <a:t>http</a:t>
            </a:r>
            <a:r>
              <a:rPr lang="en-US" sz="1200" dirty="0">
                <a:latin typeface="Palatino" charset="0"/>
                <a:ea typeface="Palatino" charset="0"/>
                <a:cs typeface="Palatino" charset="0"/>
                <a:hlinkClick r:id="rId3"/>
              </a:rPr>
              <a:t>://</a:t>
            </a:r>
            <a:r>
              <a:rPr lang="en-US" sz="1200" dirty="0" smtClean="0">
                <a:latin typeface="Palatino" charset="0"/>
                <a:ea typeface="Palatino" charset="0"/>
                <a:cs typeface="Palatino" charset="0"/>
                <a:hlinkClick r:id="rId3"/>
              </a:rPr>
              <a:t>vsbit.org/assets/Hazing/Updated-Primer-Superintendent-Headmaster.pdf</a:t>
            </a:r>
            <a:endParaRPr lang="en-US" sz="1200" dirty="0" smtClean="0">
              <a:latin typeface="Palatino" charset="0"/>
              <a:ea typeface="Palatino" charset="0"/>
              <a:cs typeface="Palatino" charset="0"/>
            </a:endParaRPr>
          </a:p>
          <a:p>
            <a:pPr marL="457200" indent="-457200" algn="l">
              <a:buFont typeface="Arial" panose="020B0604020202020204" pitchFamily="34" charset="0"/>
              <a:buChar char="•"/>
            </a:pPr>
            <a:r>
              <a:rPr lang="en-US" sz="2800" dirty="0" smtClean="0">
                <a:solidFill>
                  <a:schemeClr val="tx1"/>
                </a:solidFill>
                <a:latin typeface="Palatino" charset="0"/>
                <a:ea typeface="Palatino" charset="0"/>
                <a:cs typeface="Palatino" charset="0"/>
              </a:rPr>
              <a:t>School Board -</a:t>
            </a:r>
          </a:p>
          <a:p>
            <a:pPr algn="l"/>
            <a:r>
              <a:rPr lang="en-US" sz="1200" dirty="0">
                <a:latin typeface="Palatino" charset="0"/>
                <a:ea typeface="Palatino" charset="0"/>
                <a:cs typeface="Palatino" charset="0"/>
                <a:hlinkClick r:id="rId4"/>
              </a:rPr>
              <a:t>http://vsbit.org/smrc/harassment-hazing-and-bullying-toolkit/harassment-hazing-and-bullying-toolkit-school-board-page</a:t>
            </a:r>
            <a:r>
              <a:rPr lang="en-US" sz="1200" dirty="0" smtClean="0">
                <a:latin typeface="Palatino" charset="0"/>
                <a:ea typeface="Palatino" charset="0"/>
                <a:cs typeface="Palatino" charset="0"/>
                <a:hlinkClick r:id="rId4"/>
              </a:rPr>
              <a:t>/</a:t>
            </a:r>
            <a:endParaRPr lang="en-US" sz="1200" dirty="0" smtClean="0">
              <a:latin typeface="Palatino" charset="0"/>
              <a:ea typeface="Palatino" charset="0"/>
              <a:cs typeface="Palatino" charset="0"/>
            </a:endParaRPr>
          </a:p>
          <a:p>
            <a:pPr marL="457200" indent="-457200" algn="l">
              <a:buFont typeface="Arial" panose="020B0604020202020204" pitchFamily="34" charset="0"/>
              <a:buChar char="•"/>
            </a:pPr>
            <a:r>
              <a:rPr lang="en-US" sz="2800" dirty="0" smtClean="0">
                <a:solidFill>
                  <a:schemeClr val="tx1"/>
                </a:solidFill>
                <a:latin typeface="Palatino" charset="0"/>
                <a:ea typeface="Palatino" charset="0"/>
                <a:cs typeface="Palatino" charset="0"/>
              </a:rPr>
              <a:t>School Staff - </a:t>
            </a:r>
          </a:p>
          <a:p>
            <a:pPr algn="l"/>
            <a:r>
              <a:rPr lang="en-US" sz="1200" dirty="0">
                <a:latin typeface="Palatino" charset="0"/>
                <a:ea typeface="Palatino" charset="0"/>
                <a:cs typeface="Palatino" charset="0"/>
                <a:hlinkClick r:id="rId4"/>
              </a:rPr>
              <a:t>http://vsbit.org/smrc/harassment-hazing-and-bullying-toolkit/harassment-hazing-and-bullying-toolkit-school-board-page</a:t>
            </a:r>
            <a:r>
              <a:rPr lang="en-US" sz="1200" dirty="0" smtClean="0">
                <a:latin typeface="Palatino" charset="0"/>
                <a:ea typeface="Palatino" charset="0"/>
                <a:cs typeface="Palatino" charset="0"/>
                <a:hlinkClick r:id="rId4"/>
              </a:rPr>
              <a:t>/</a:t>
            </a:r>
            <a:endParaRPr lang="en-US" sz="1200" dirty="0" smtClean="0">
              <a:latin typeface="Palatino" charset="0"/>
              <a:ea typeface="Palatino" charset="0"/>
              <a:cs typeface="Palatino" charset="0"/>
            </a:endParaRPr>
          </a:p>
          <a:p>
            <a:pPr marL="342900" indent="-342900" algn="l">
              <a:buFont typeface="Arial" panose="020B0604020202020204" pitchFamily="34" charset="0"/>
              <a:buChar char="•"/>
            </a:pPr>
            <a:r>
              <a:rPr lang="en-US" sz="2800" dirty="0" smtClean="0">
                <a:solidFill>
                  <a:schemeClr val="tx1"/>
                </a:solidFill>
                <a:latin typeface="Palatino" charset="0"/>
                <a:ea typeface="Palatino" charset="0"/>
                <a:cs typeface="Palatino" charset="0"/>
              </a:rPr>
              <a:t>Principal - </a:t>
            </a:r>
          </a:p>
          <a:p>
            <a:pPr algn="l"/>
            <a:r>
              <a:rPr lang="en-US" sz="1200" dirty="0">
                <a:solidFill>
                  <a:schemeClr val="tx1"/>
                </a:solidFill>
                <a:latin typeface="Palatino" charset="0"/>
                <a:ea typeface="Palatino" charset="0"/>
                <a:cs typeface="Palatino" charset="0"/>
                <a:hlinkClick r:id="rId5"/>
              </a:rPr>
              <a:t>http://vsbit.org/smrc/harassment-hazing-and-bullying-toolkit/harassment-hazing-and-bullying-toolkit-principal-page</a:t>
            </a:r>
            <a:r>
              <a:rPr lang="en-US" sz="1200" dirty="0" smtClean="0">
                <a:solidFill>
                  <a:schemeClr val="tx1"/>
                </a:solidFill>
                <a:latin typeface="Palatino" charset="0"/>
                <a:ea typeface="Palatino" charset="0"/>
                <a:cs typeface="Palatino" charset="0"/>
                <a:hlinkClick r:id="rId5"/>
              </a:rPr>
              <a:t>/</a:t>
            </a:r>
            <a:endParaRPr lang="en-US" sz="1200" dirty="0" smtClean="0">
              <a:solidFill>
                <a:schemeClr val="tx1"/>
              </a:solidFill>
              <a:latin typeface="Palatino" charset="0"/>
              <a:ea typeface="Palatino" charset="0"/>
              <a:cs typeface="Palatino" charset="0"/>
            </a:endParaRPr>
          </a:p>
          <a:p>
            <a:pPr marL="342900" indent="-342900" algn="l">
              <a:buFont typeface="Arial" panose="020B0604020202020204" pitchFamily="34" charset="0"/>
              <a:buChar char="•"/>
            </a:pPr>
            <a:r>
              <a:rPr lang="en-US" sz="2800" dirty="0" smtClean="0">
                <a:solidFill>
                  <a:schemeClr val="tx1"/>
                </a:solidFill>
                <a:latin typeface="Palatino" charset="0"/>
                <a:ea typeface="Palatino" charset="0"/>
                <a:cs typeface="Palatino" charset="0"/>
              </a:rPr>
              <a:t>Designated Employee - </a:t>
            </a:r>
          </a:p>
          <a:p>
            <a:pPr algn="l"/>
            <a:r>
              <a:rPr lang="en-US" sz="1200" dirty="0" smtClean="0">
                <a:latin typeface="Palatino" charset="0"/>
                <a:ea typeface="Palatino" charset="0"/>
                <a:cs typeface="Palatino" charset="0"/>
                <a:hlinkClick r:id="rId6"/>
              </a:rPr>
              <a:t>http</a:t>
            </a:r>
            <a:r>
              <a:rPr lang="en-US" sz="1200" dirty="0">
                <a:latin typeface="Palatino" charset="0"/>
                <a:ea typeface="Palatino" charset="0"/>
                <a:cs typeface="Palatino" charset="0"/>
                <a:hlinkClick r:id="rId6"/>
              </a:rPr>
              <a:t>://</a:t>
            </a:r>
            <a:r>
              <a:rPr lang="en-US" sz="1200" dirty="0" smtClean="0">
                <a:latin typeface="Palatino" charset="0"/>
                <a:ea typeface="Palatino" charset="0"/>
                <a:cs typeface="Palatino" charset="0"/>
                <a:hlinkClick r:id="rId6"/>
              </a:rPr>
              <a:t>vsbit.org/assets/Hazing/Updated-Primer-Designee-Investigator.pdf</a:t>
            </a:r>
            <a:endParaRPr lang="en-US" sz="1200" dirty="0" smtClean="0">
              <a:latin typeface="Palatino" charset="0"/>
              <a:ea typeface="Palatino" charset="0"/>
              <a:cs typeface="Palatino" charset="0"/>
            </a:endParaRPr>
          </a:p>
          <a:p>
            <a:pPr algn="l"/>
            <a:endParaRPr lang="en-US" sz="1800" dirty="0" smtClean="0">
              <a:latin typeface="Palatino" charset="0"/>
              <a:ea typeface="Palatino" charset="0"/>
              <a:cs typeface="Palatino" charset="0"/>
            </a:endParaRPr>
          </a:p>
          <a:p>
            <a:pPr algn="l"/>
            <a:endParaRPr lang="en-US" sz="1800" dirty="0" smtClean="0">
              <a:latin typeface="Palatino" charset="0"/>
              <a:ea typeface="Palatino" charset="0"/>
              <a:cs typeface="Palatino" charset="0"/>
            </a:endParaRPr>
          </a:p>
          <a:p>
            <a:endParaRPr lang="en-US" dirty="0" smtClean="0">
              <a:latin typeface="Palatino" charset="0"/>
              <a:ea typeface="Palatino" charset="0"/>
              <a:cs typeface="Palatino" charset="0"/>
            </a:endParaRPr>
          </a:p>
          <a:p>
            <a:endParaRPr lang="en-US" dirty="0">
              <a:latin typeface="Palatino" charset="0"/>
              <a:ea typeface="Palatino" charset="0"/>
              <a:cs typeface="Palatino"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0950" y="152400"/>
            <a:ext cx="1314450" cy="1304925"/>
          </a:xfrm>
          <a:prstGeom prst="rect">
            <a:avLst/>
          </a:prstGeom>
        </p:spPr>
      </p:pic>
      <p:pic>
        <p:nvPicPr>
          <p:cNvPr id="5" name="Picture 4" descr="&lt;strong&gt;Toolkit&lt;/strong&gt; – How to Get Your IRS Tax-Exemption Status Back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400" y="4613688"/>
            <a:ext cx="1550041" cy="1764474"/>
          </a:xfrm>
          <a:prstGeom prst="rect">
            <a:avLst/>
          </a:prstGeom>
        </p:spPr>
      </p:pic>
      <p:sp>
        <p:nvSpPr>
          <p:cNvPr id="6" name="Title 1"/>
          <p:cNvSpPr txBox="1">
            <a:spLocks/>
          </p:cNvSpPr>
          <p:nvPr/>
        </p:nvSpPr>
        <p:spPr bwMode="auto">
          <a:xfrm>
            <a:off x="419100" y="9525"/>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smtClean="0">
                <a:solidFill>
                  <a:srgbClr val="04652A"/>
                </a:solidFill>
              </a:rPr>
              <a:t>Tool Kit</a:t>
            </a:r>
            <a:endParaRPr lang="en-US" b="1" dirty="0">
              <a:solidFill>
                <a:srgbClr val="04652A"/>
              </a:solidFill>
            </a:endParaRPr>
          </a:p>
        </p:txBody>
      </p:sp>
    </p:spTree>
    <p:extLst>
      <p:ext uri="{BB962C8B-B14F-4D97-AF65-F5344CB8AC3E}">
        <p14:creationId xmlns:p14="http://schemas.microsoft.com/office/powerpoint/2010/main" val="4199829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2590800"/>
          </a:xfrm>
        </p:spPr>
        <p:txBody>
          <a:bodyPr>
            <a:normAutofit/>
          </a:bodyPr>
          <a:lstStyle/>
          <a:p>
            <a:r>
              <a:rPr lang="en-US" sz="4400" b="1" dirty="0" smtClean="0">
                <a:solidFill>
                  <a:srgbClr val="006530"/>
                </a:solidFill>
              </a:rPr>
              <a:t>Strategies for </a:t>
            </a:r>
            <a:br>
              <a:rPr lang="en-US" sz="4400" b="1" dirty="0" smtClean="0">
                <a:solidFill>
                  <a:srgbClr val="006530"/>
                </a:solidFill>
              </a:rPr>
            </a:br>
            <a:r>
              <a:rPr lang="en-US" sz="4400" b="1" dirty="0" smtClean="0">
                <a:solidFill>
                  <a:srgbClr val="006530"/>
                </a:solidFill>
              </a:rPr>
              <a:t>Preventing</a:t>
            </a:r>
            <a:r>
              <a:rPr lang="en-US" sz="4400" b="1" dirty="0">
                <a:solidFill>
                  <a:srgbClr val="006530"/>
                </a:solidFill>
              </a:rPr>
              <a:t> </a:t>
            </a:r>
            <a:r>
              <a:rPr lang="en-US" sz="4400" b="1" dirty="0" smtClean="0">
                <a:solidFill>
                  <a:srgbClr val="006530"/>
                </a:solidFill>
              </a:rPr>
              <a:t>and Responding to Bullying Behaviors</a:t>
            </a:r>
            <a:endParaRPr lang="en-US" sz="4400" b="1" dirty="0">
              <a:solidFill>
                <a:srgbClr val="00653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895600"/>
            <a:ext cx="2609002" cy="1887896"/>
          </a:xfrm>
          <a:prstGeom prst="rect">
            <a:avLst/>
          </a:prstGeom>
        </p:spPr>
      </p:pic>
      <p:sp>
        <p:nvSpPr>
          <p:cNvPr id="7" name="Rectangle 6"/>
          <p:cNvSpPr/>
          <p:nvPr/>
        </p:nvSpPr>
        <p:spPr>
          <a:xfrm>
            <a:off x="1752600" y="4932402"/>
            <a:ext cx="5815616" cy="1107996"/>
          </a:xfrm>
          <a:prstGeom prst="rect">
            <a:avLst/>
          </a:prstGeom>
          <a:solidFill>
            <a:schemeClr val="accent3">
              <a:lumMod val="40000"/>
              <a:lumOff val="60000"/>
            </a:schemeClr>
          </a:solidFill>
          <a:ln>
            <a:solidFill>
              <a:schemeClr val="tx1"/>
            </a:solidFill>
          </a:ln>
        </p:spPr>
        <p:txBody>
          <a:bodyPr wrap="square">
            <a:spAutoFit/>
          </a:bodyPr>
          <a:lstStyle/>
          <a:p>
            <a:pPr algn="ctr"/>
            <a:r>
              <a:rPr lang="en-US" sz="2200" dirty="0" smtClean="0">
                <a:latin typeface="Palatino" charset="0"/>
                <a:ea typeface="Palatino" charset="0"/>
                <a:cs typeface="Palatino" charset="0"/>
              </a:rPr>
              <a:t>School-based bullying prevention programs </a:t>
            </a:r>
          </a:p>
          <a:p>
            <a:pPr algn="ctr"/>
            <a:r>
              <a:rPr lang="en-US" sz="2200" dirty="0" smtClean="0">
                <a:latin typeface="Palatino" charset="0"/>
                <a:ea typeface="Palatino" charset="0"/>
                <a:cs typeface="Palatino" charset="0"/>
              </a:rPr>
              <a:t>decrease bullying by up to </a:t>
            </a:r>
            <a:r>
              <a:rPr lang="en-US" sz="2200" b="1" dirty="0" smtClean="0">
                <a:latin typeface="Palatino" charset="0"/>
                <a:ea typeface="Palatino" charset="0"/>
                <a:cs typeface="Palatino" charset="0"/>
              </a:rPr>
              <a:t>25% </a:t>
            </a:r>
          </a:p>
          <a:p>
            <a:pPr algn="ctr"/>
            <a:r>
              <a:rPr lang="en-US" sz="2200" dirty="0" smtClean="0">
                <a:latin typeface="Palatino" charset="0"/>
                <a:ea typeface="Palatino" charset="0"/>
                <a:cs typeface="Palatino" charset="0"/>
              </a:rPr>
              <a:t>(</a:t>
            </a:r>
            <a:r>
              <a:rPr lang="en-US" sz="2200" b="1" dirty="0" smtClean="0">
                <a:latin typeface="Palatino" charset="0"/>
                <a:ea typeface="Palatino" charset="0"/>
                <a:cs typeface="Palatino" charset="0"/>
                <a:hlinkClick r:id="rId3"/>
              </a:rPr>
              <a:t>McCallion and Feder, 2013</a:t>
            </a:r>
            <a:r>
              <a:rPr lang="en-US" sz="2200" dirty="0" smtClean="0">
                <a:latin typeface="Palatino" charset="0"/>
                <a:ea typeface="Palatino" charset="0"/>
                <a:cs typeface="Palatino" charset="0"/>
              </a:rPr>
              <a:t>)</a:t>
            </a:r>
            <a:endParaRPr lang="en-US" sz="2200" dirty="0">
              <a:latin typeface="Palatino" charset="0"/>
              <a:ea typeface="Palatino" charset="0"/>
              <a:cs typeface="Palatino" charset="0"/>
            </a:endParaRPr>
          </a:p>
        </p:txBody>
      </p:sp>
    </p:spTree>
    <p:extLst>
      <p:ext uri="{BB962C8B-B14F-4D97-AF65-F5344CB8AC3E}">
        <p14:creationId xmlns:p14="http://schemas.microsoft.com/office/powerpoint/2010/main" val="4194077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b="1" dirty="0" smtClean="0">
                <a:solidFill>
                  <a:srgbClr val="04652A"/>
                </a:solidFill>
              </a:rPr>
              <a:t>Webinar Logistics</a:t>
            </a:r>
            <a:endParaRPr lang="en-US" dirty="0"/>
          </a:p>
        </p:txBody>
      </p:sp>
      <p:sp>
        <p:nvSpPr>
          <p:cNvPr id="4" name="Text Placeholder 3"/>
          <p:cNvSpPr>
            <a:spLocks noGrp="1"/>
          </p:cNvSpPr>
          <p:nvPr>
            <p:ph type="body" sz="quarter" idx="10"/>
          </p:nvPr>
        </p:nvSpPr>
        <p:spPr/>
        <p:txBody>
          <a:bodyPr/>
          <a:lstStyle/>
          <a:p>
            <a:pPr fontAlgn="auto">
              <a:spcAft>
                <a:spcPts val="0"/>
              </a:spcAft>
              <a:buFont typeface="Arial"/>
              <a:buChar char="•"/>
              <a:defRPr/>
            </a:pPr>
            <a:r>
              <a:rPr lang="en-US" sz="2700" dirty="0"/>
              <a:t>Orient to </a:t>
            </a:r>
            <a:r>
              <a:rPr lang="en-US" sz="2700" dirty="0" smtClean="0"/>
              <a:t>webinar screen</a:t>
            </a:r>
            <a:endParaRPr lang="en-US" sz="2700" dirty="0"/>
          </a:p>
          <a:p>
            <a:pPr fontAlgn="auto">
              <a:spcAft>
                <a:spcPts val="0"/>
              </a:spcAft>
              <a:buFont typeface="Arial"/>
              <a:buChar char="•"/>
              <a:defRPr/>
            </a:pPr>
            <a:r>
              <a:rPr lang="en-US" sz="2700" dirty="0"/>
              <a:t>2 </a:t>
            </a:r>
            <a:r>
              <a:rPr lang="en-US" sz="2700" dirty="0" smtClean="0"/>
              <a:t>ways </a:t>
            </a:r>
            <a:r>
              <a:rPr lang="en-US" sz="2700" dirty="0"/>
              <a:t>to </a:t>
            </a:r>
            <a:r>
              <a:rPr lang="en-US" sz="2700" dirty="0" smtClean="0"/>
              <a:t>interact</a:t>
            </a:r>
            <a:r>
              <a:rPr lang="en-US" sz="2700" dirty="0"/>
              <a:t>:</a:t>
            </a:r>
          </a:p>
          <a:p>
            <a:pPr lvl="1" fontAlgn="auto">
              <a:spcAft>
                <a:spcPts val="0"/>
              </a:spcAft>
              <a:buFont typeface="Arial"/>
              <a:buChar char="–"/>
              <a:defRPr/>
            </a:pPr>
            <a:r>
              <a:rPr lang="en-US" sz="2700" dirty="0"/>
              <a:t>Raise your hand using the icon on your screen</a:t>
            </a:r>
          </a:p>
          <a:p>
            <a:pPr lvl="1" fontAlgn="auto">
              <a:spcAft>
                <a:spcPts val="0"/>
              </a:spcAft>
              <a:buFont typeface="Arial"/>
              <a:buChar char="–"/>
              <a:defRPr/>
            </a:pPr>
            <a:r>
              <a:rPr lang="en-US" sz="2700" dirty="0"/>
              <a:t>Type a question into the text box</a:t>
            </a:r>
          </a:p>
          <a:p>
            <a:pPr fontAlgn="auto">
              <a:spcAft>
                <a:spcPts val="0"/>
              </a:spcAft>
              <a:buFont typeface="Arial"/>
              <a:buChar char="•"/>
              <a:defRPr/>
            </a:pPr>
            <a:r>
              <a:rPr lang="en-US" sz="2700" dirty="0" smtClean="0"/>
              <a:t>This </a:t>
            </a:r>
            <a:r>
              <a:rPr lang="en-US" sz="2700" dirty="0"/>
              <a:t>webinar will be recorded.</a:t>
            </a:r>
          </a:p>
          <a:p>
            <a:pPr fontAlgn="auto">
              <a:spcAft>
                <a:spcPts val="0"/>
              </a:spcAft>
              <a:buFont typeface="Arial"/>
              <a:buChar char="•"/>
              <a:defRPr/>
            </a:pPr>
            <a:r>
              <a:rPr lang="en-US" sz="2700" dirty="0"/>
              <a:t>Please note, your microphone will be muted unless otherwise indicated.</a:t>
            </a:r>
          </a:p>
          <a:p>
            <a:pPr fontAlgn="auto">
              <a:spcAft>
                <a:spcPts val="0"/>
              </a:spcAft>
              <a:buFont typeface="Arial"/>
              <a:buChar char="•"/>
              <a:defRPr/>
            </a:pPr>
            <a:endParaRPr lang="en-US" sz="2700" dirty="0"/>
          </a:p>
          <a:p>
            <a:pPr fontAlgn="auto">
              <a:spcAft>
                <a:spcPts val="0"/>
              </a:spcAft>
              <a:buFont typeface="Arial"/>
              <a:buChar char="•"/>
              <a:defRPr/>
            </a:pPr>
            <a:endParaRPr lang="en-US" sz="2700" dirty="0"/>
          </a:p>
          <a:p>
            <a:pPr lvl="1" fontAlgn="auto">
              <a:spcAft>
                <a:spcPts val="0"/>
              </a:spcAft>
              <a:buNone/>
              <a:defRPr/>
            </a:pPr>
            <a:endParaRPr lang="en-US" sz="2700" dirty="0"/>
          </a:p>
          <a:p>
            <a:pPr fontAlgn="auto">
              <a:spcAft>
                <a:spcPts val="0"/>
              </a:spcAft>
              <a:buNone/>
              <a:defRPr/>
            </a:pPr>
            <a:endParaRPr lang="en-US" sz="2700" dirty="0"/>
          </a:p>
          <a:p>
            <a:endParaRPr lang="en-US" sz="2700" dirty="0"/>
          </a:p>
        </p:txBody>
      </p:sp>
    </p:spTree>
    <p:extLst>
      <p:ext uri="{BB962C8B-B14F-4D97-AF65-F5344CB8AC3E}">
        <p14:creationId xmlns:p14="http://schemas.microsoft.com/office/powerpoint/2010/main" val="1131384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Poll</a:t>
            </a:r>
            <a:endParaRPr lang="en-US" b="1" dirty="0">
              <a:solidFill>
                <a:schemeClr val="tx2">
                  <a:lumMod val="75000"/>
                </a:schemeClr>
              </a:solidFill>
            </a:endParaRPr>
          </a:p>
        </p:txBody>
      </p:sp>
      <p:sp>
        <p:nvSpPr>
          <p:cNvPr id="3" name="Content Placeholder 2"/>
          <p:cNvSpPr>
            <a:spLocks noGrp="1"/>
          </p:cNvSpPr>
          <p:nvPr>
            <p:ph sz="quarter" idx="10"/>
          </p:nvPr>
        </p:nvSpPr>
        <p:spPr/>
        <p:txBody>
          <a:bodyPr/>
          <a:lstStyle/>
          <a:p>
            <a:r>
              <a:rPr lang="en-US" dirty="0"/>
              <a:t>Do you have a bullying prevention </a:t>
            </a:r>
            <a:r>
              <a:rPr lang="en-US" dirty="0" smtClean="0"/>
              <a:t>strategy </a:t>
            </a:r>
            <a:r>
              <a:rPr lang="en-US" dirty="0"/>
              <a:t>in place at your school? If so, who </a:t>
            </a:r>
            <a:r>
              <a:rPr lang="en-US" dirty="0" smtClean="0"/>
              <a:t>is responsible?</a:t>
            </a:r>
            <a:endParaRPr lang="en-US" dirty="0"/>
          </a:p>
          <a:p>
            <a:pPr marL="971550" lvl="1" indent="-514350">
              <a:buFont typeface="+mj-lt"/>
              <a:buAutoNum type="arabicPeriod"/>
            </a:pPr>
            <a:r>
              <a:rPr lang="en-US" dirty="0" smtClean="0"/>
              <a:t>School </a:t>
            </a:r>
            <a:r>
              <a:rPr lang="en-US" dirty="0"/>
              <a:t>counselor </a:t>
            </a:r>
            <a:endParaRPr lang="en-US" dirty="0" smtClean="0"/>
          </a:p>
          <a:p>
            <a:pPr marL="971550" lvl="1" indent="-514350">
              <a:buFont typeface="+mj-lt"/>
              <a:buAutoNum type="arabicPeriod"/>
            </a:pPr>
            <a:r>
              <a:rPr lang="en-US" dirty="0" smtClean="0"/>
              <a:t>Administrators</a:t>
            </a:r>
          </a:p>
          <a:p>
            <a:pPr marL="971550" lvl="1" indent="-514350">
              <a:buFont typeface="+mj-lt"/>
              <a:buAutoNum type="arabicPeriod"/>
            </a:pPr>
            <a:r>
              <a:rPr lang="en-US" dirty="0" smtClean="0"/>
              <a:t>Resource officer</a:t>
            </a:r>
          </a:p>
          <a:p>
            <a:pPr marL="971550" lvl="1" indent="-514350">
              <a:buFont typeface="+mj-lt"/>
              <a:buAutoNum type="arabicPeriod"/>
            </a:pPr>
            <a:r>
              <a:rPr lang="en-US" dirty="0" smtClean="0"/>
              <a:t>Teachers</a:t>
            </a:r>
          </a:p>
          <a:p>
            <a:pPr marL="971550" lvl="1" indent="-514350">
              <a:buFont typeface="+mj-lt"/>
              <a:buAutoNum type="arabicPeriod"/>
            </a:pPr>
            <a:r>
              <a:rPr lang="en-US" dirty="0" smtClean="0"/>
              <a:t>All of the above</a:t>
            </a: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363990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6530"/>
                </a:solidFill>
              </a:rPr>
              <a:t>What is “Bullying?”</a:t>
            </a:r>
            <a:endParaRPr lang="en-US" sz="4400" b="1" dirty="0">
              <a:solidFill>
                <a:srgbClr val="006530"/>
              </a:solidFill>
            </a:endParaRPr>
          </a:p>
        </p:txBody>
      </p:sp>
      <p:sp>
        <p:nvSpPr>
          <p:cNvPr id="3" name="Text Placeholder 2"/>
          <p:cNvSpPr>
            <a:spLocks noGrp="1"/>
          </p:cNvSpPr>
          <p:nvPr>
            <p:ph type="body" sz="quarter" idx="10"/>
          </p:nvPr>
        </p:nvSpPr>
        <p:spPr/>
        <p:txBody>
          <a:bodyPr/>
          <a:lstStyle/>
          <a:p>
            <a:r>
              <a:rPr lang="en-US" sz="2800" b="1" dirty="0" smtClean="0"/>
              <a:t>Remember to label behavior, not people</a:t>
            </a:r>
          </a:p>
          <a:p>
            <a:pPr lvl="1"/>
            <a:r>
              <a:rPr lang="en-US" sz="2400" dirty="0" smtClean="0"/>
              <a:t>Hence, we refer to “bullying behavior”</a:t>
            </a:r>
          </a:p>
          <a:p>
            <a:pPr marL="0" lvl="1" indent="0">
              <a:buNone/>
            </a:pPr>
            <a:r>
              <a:rPr lang="en-US" sz="1000" dirty="0" smtClean="0"/>
              <a:t>	</a:t>
            </a:r>
          </a:p>
          <a:p>
            <a:r>
              <a:rPr lang="en-US" sz="2800" b="1" dirty="0" smtClean="0"/>
              <a:t>Bullying behavior can include:</a:t>
            </a:r>
          </a:p>
          <a:p>
            <a:pPr lvl="1"/>
            <a:r>
              <a:rPr lang="en-US" sz="2400" dirty="0" smtClean="0"/>
              <a:t>Verbal/physical aggression</a:t>
            </a:r>
          </a:p>
          <a:p>
            <a:pPr lvl="1"/>
            <a:r>
              <a:rPr lang="en-US" sz="2400" dirty="0" smtClean="0"/>
              <a:t>Intimidation, threatening, taunting, etc.</a:t>
            </a:r>
          </a:p>
          <a:p>
            <a:pPr lvl="1"/>
            <a:r>
              <a:rPr lang="en-US" sz="2400" dirty="0" smtClean="0"/>
              <a:t>Teasing, name-calling, put-downs, mimicking, etc.</a:t>
            </a:r>
          </a:p>
          <a:p>
            <a:pPr lvl="1"/>
            <a:r>
              <a:rPr lang="en-US" sz="2400" dirty="0" smtClean="0"/>
              <a:t>Spreading gossip, leaving others out, etc.</a:t>
            </a:r>
          </a:p>
          <a:p>
            <a:pPr lvl="1"/>
            <a:r>
              <a:rPr lang="en-US" sz="2400" dirty="0" smtClean="0"/>
              <a:t>Sending emails containing false rumors, posting embarrassing photos online, etc.</a:t>
            </a:r>
          </a:p>
          <a:p>
            <a:pPr lvl="1"/>
            <a:endParaRPr lang="en-US" dirty="0" smtClean="0"/>
          </a:p>
          <a:p>
            <a:pPr marL="457200" lvl="1" indent="0">
              <a:buNone/>
            </a:pPr>
            <a:endParaRPr lang="en-US" dirty="0"/>
          </a:p>
        </p:txBody>
      </p:sp>
      <p:sp>
        <p:nvSpPr>
          <p:cNvPr id="4" name="Footer Placeholder 3"/>
          <p:cNvSpPr txBox="1">
            <a:spLocks/>
          </p:cNvSpPr>
          <p:nvPr/>
        </p:nvSpPr>
        <p:spPr bwMode="auto">
          <a:xfrm>
            <a:off x="2362200" y="6497637"/>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smtClean="0">
                <a:solidFill>
                  <a:schemeClr val="tx2"/>
                </a:solidFill>
              </a:rPr>
              <a:t>Adapted from Scott </a:t>
            </a:r>
            <a:r>
              <a:rPr lang="en-US" altLang="en-US" sz="1600" dirty="0" smtClean="0">
                <a:solidFill>
                  <a:schemeClr val="tx2"/>
                </a:solidFill>
              </a:rPr>
              <a:t>Ross, University of Oregon</a:t>
            </a:r>
            <a:endParaRPr lang="en-US" altLang="en-US" sz="1600" dirty="0">
              <a:solidFill>
                <a:schemeClr val="tx2"/>
              </a:solidFill>
            </a:endParaRPr>
          </a:p>
        </p:txBody>
      </p:sp>
    </p:spTree>
    <p:extLst>
      <p:ext uri="{BB962C8B-B14F-4D97-AF65-F5344CB8AC3E}">
        <p14:creationId xmlns:p14="http://schemas.microsoft.com/office/powerpoint/2010/main" val="1074879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828800"/>
            <a:ext cx="7886546" cy="2554545"/>
          </a:xfrm>
          <a:prstGeom prst="rect">
            <a:avLst/>
          </a:prstGeom>
          <a:solidFill>
            <a:schemeClr val="accent3">
              <a:lumMod val="40000"/>
              <a:lumOff val="60000"/>
            </a:schemeClr>
          </a:solidFill>
          <a:ln>
            <a:solidFill>
              <a:schemeClr val="tx1"/>
            </a:solidFill>
          </a:ln>
        </p:spPr>
        <p:txBody>
          <a:bodyPr wrap="square" anchor="ctr" anchorCtr="0">
            <a:spAutoFit/>
          </a:bodyPr>
          <a:lstStyle/>
          <a:p>
            <a:pPr algn="ctr"/>
            <a:r>
              <a:rPr lang="en-US" sz="4000" b="1" dirty="0" smtClean="0">
                <a:latin typeface="Palatino" charset="0"/>
                <a:ea typeface="Palatino" charset="0"/>
                <a:cs typeface="Palatino" charset="0"/>
              </a:rPr>
              <a:t>22% </a:t>
            </a:r>
            <a:r>
              <a:rPr lang="en-US" sz="4000" dirty="0" smtClean="0">
                <a:latin typeface="Palatino" charset="0"/>
                <a:ea typeface="Palatino" charset="0"/>
                <a:cs typeface="Palatino" charset="0"/>
              </a:rPr>
              <a:t>of students report being bullied during the school year</a:t>
            </a:r>
            <a:endParaRPr lang="en-US" sz="4000" b="1" dirty="0" smtClean="0">
              <a:latin typeface="Palatino" charset="0"/>
              <a:ea typeface="Palatino" charset="0"/>
              <a:cs typeface="Palatino" charset="0"/>
            </a:endParaRPr>
          </a:p>
          <a:p>
            <a:pPr algn="ctr"/>
            <a:r>
              <a:rPr lang="en-US" sz="4000" dirty="0" smtClean="0">
                <a:latin typeface="Palatino" charset="0"/>
                <a:ea typeface="Palatino" charset="0"/>
                <a:cs typeface="Palatino" charset="0"/>
              </a:rPr>
              <a:t>(</a:t>
            </a:r>
            <a:r>
              <a:rPr lang="en-US" sz="4000" b="1" dirty="0">
                <a:latin typeface="Palatino" charset="0"/>
                <a:ea typeface="Palatino" charset="0"/>
                <a:cs typeface="Palatino" charset="0"/>
                <a:hlinkClick r:id="rId2"/>
              </a:rPr>
              <a:t>National Center for Educational Statistics, 2015</a:t>
            </a:r>
            <a:r>
              <a:rPr lang="en-US" sz="4000" dirty="0" smtClean="0">
                <a:latin typeface="Palatino" charset="0"/>
                <a:ea typeface="Palatino" charset="0"/>
                <a:cs typeface="Palatino" charset="0"/>
              </a:rPr>
              <a:t>)</a:t>
            </a:r>
            <a:endParaRPr lang="en-US" sz="4000" dirty="0">
              <a:latin typeface="Palatino" charset="0"/>
              <a:ea typeface="Palatino" charset="0"/>
              <a:cs typeface="Palatino" charset="0"/>
            </a:endParaRPr>
          </a:p>
        </p:txBody>
      </p:sp>
    </p:spTree>
    <p:extLst>
      <p:ext uri="{BB962C8B-B14F-4D97-AF65-F5344CB8AC3E}">
        <p14:creationId xmlns:p14="http://schemas.microsoft.com/office/powerpoint/2010/main" val="2662701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5"/>
          <p:cNvSpPr/>
          <p:nvPr/>
        </p:nvSpPr>
        <p:spPr>
          <a:xfrm>
            <a:off x="3474721" y="1414462"/>
            <a:ext cx="2971800" cy="4876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Isosceles Triangle 6"/>
          <p:cNvSpPr/>
          <p:nvPr/>
        </p:nvSpPr>
        <p:spPr>
          <a:xfrm>
            <a:off x="4389121" y="1490662"/>
            <a:ext cx="1143000" cy="18288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Isosceles Triangle 7"/>
          <p:cNvSpPr/>
          <p:nvPr/>
        </p:nvSpPr>
        <p:spPr>
          <a:xfrm>
            <a:off x="4693921" y="1490662"/>
            <a:ext cx="533400" cy="914400"/>
          </a:xfrm>
          <a:prstGeom prst="triangle">
            <a:avLst>
              <a:gd name="adj" fmla="val 4770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normAutofit fontScale="90000"/>
          </a:bodyPr>
          <a:lstStyle/>
          <a:p>
            <a:r>
              <a:rPr lang="en-US" b="1" dirty="0" smtClean="0">
                <a:solidFill>
                  <a:schemeClr val="tx2">
                    <a:lumMod val="75000"/>
                  </a:schemeClr>
                </a:solidFill>
              </a:rPr>
              <a:t>Bullying Prevention within PBIS Implementation</a:t>
            </a:r>
            <a:endParaRPr lang="en-US" b="1" dirty="0">
              <a:solidFill>
                <a:schemeClr val="tx2">
                  <a:lumMod val="75000"/>
                </a:schemeClr>
              </a:solidFill>
            </a:endParaRPr>
          </a:p>
        </p:txBody>
      </p:sp>
      <p:sp>
        <p:nvSpPr>
          <p:cNvPr id="5" name="Oval 4"/>
          <p:cNvSpPr/>
          <p:nvPr/>
        </p:nvSpPr>
        <p:spPr>
          <a:xfrm>
            <a:off x="1252724" y="2446337"/>
            <a:ext cx="2619375" cy="2286001"/>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chemeClr val="tx1"/>
                </a:solidFill>
              </a:rPr>
              <a:t>School-wide Expectations</a:t>
            </a:r>
          </a:p>
          <a:p>
            <a:pPr algn="ctr" fontAlgn="auto">
              <a:spcBef>
                <a:spcPts val="0"/>
              </a:spcBef>
              <a:spcAft>
                <a:spcPts val="0"/>
              </a:spcAft>
              <a:defRPr/>
            </a:pPr>
            <a:r>
              <a:rPr lang="en-US" dirty="0">
                <a:solidFill>
                  <a:schemeClr val="tx1"/>
                </a:solidFill>
              </a:rPr>
              <a:t>-------------------</a:t>
            </a:r>
          </a:p>
          <a:p>
            <a:pPr algn="ctr" fontAlgn="auto">
              <a:spcBef>
                <a:spcPts val="0"/>
              </a:spcBef>
              <a:spcAft>
                <a:spcPts val="0"/>
              </a:spcAft>
              <a:defRPr/>
            </a:pPr>
            <a:r>
              <a:rPr lang="en-US" sz="1400" dirty="0">
                <a:solidFill>
                  <a:schemeClr val="tx1"/>
                </a:solidFill>
              </a:rPr>
              <a:t>Define, </a:t>
            </a:r>
            <a:r>
              <a:rPr lang="en-US" sz="1400" dirty="0" smtClean="0">
                <a:solidFill>
                  <a:schemeClr val="tx1"/>
                </a:solidFill>
              </a:rPr>
              <a:t>Teach, </a:t>
            </a:r>
            <a:r>
              <a:rPr lang="en-US" sz="1400" dirty="0">
                <a:solidFill>
                  <a:schemeClr val="tx1"/>
                </a:solidFill>
              </a:rPr>
              <a:t>Acknowledge, </a:t>
            </a:r>
            <a:endParaRPr lang="en-US" sz="1400" dirty="0" smtClean="0">
              <a:solidFill>
                <a:schemeClr val="tx1"/>
              </a:solidFill>
            </a:endParaRPr>
          </a:p>
          <a:p>
            <a:pPr algn="ctr" fontAlgn="auto">
              <a:spcBef>
                <a:spcPts val="0"/>
              </a:spcBef>
              <a:spcAft>
                <a:spcPts val="0"/>
              </a:spcAft>
              <a:defRPr/>
            </a:pPr>
            <a:r>
              <a:rPr lang="en-US" sz="1400" dirty="0" smtClean="0">
                <a:solidFill>
                  <a:schemeClr val="tx1"/>
                </a:solidFill>
              </a:rPr>
              <a:t>Data </a:t>
            </a:r>
            <a:r>
              <a:rPr lang="en-US" sz="1400" dirty="0">
                <a:solidFill>
                  <a:schemeClr val="tx1"/>
                </a:solidFill>
              </a:rPr>
              <a:t>System, Consequence System</a:t>
            </a:r>
          </a:p>
        </p:txBody>
      </p:sp>
      <p:sp>
        <p:nvSpPr>
          <p:cNvPr id="6" name="Oval 5"/>
          <p:cNvSpPr/>
          <p:nvPr/>
        </p:nvSpPr>
        <p:spPr>
          <a:xfrm>
            <a:off x="6781800" y="3124200"/>
            <a:ext cx="1905000" cy="14478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Classroom Systems</a:t>
            </a:r>
          </a:p>
        </p:txBody>
      </p:sp>
      <p:sp>
        <p:nvSpPr>
          <p:cNvPr id="7" name="Oval 6"/>
          <p:cNvSpPr/>
          <p:nvPr/>
        </p:nvSpPr>
        <p:spPr>
          <a:xfrm>
            <a:off x="6781800" y="4648200"/>
            <a:ext cx="1981200" cy="13716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Bullying Prevention Curriculum</a:t>
            </a:r>
            <a:endParaRPr lang="en-US" dirty="0">
              <a:solidFill>
                <a:schemeClr val="tx1"/>
              </a:solidFill>
            </a:endParaRPr>
          </a:p>
        </p:txBody>
      </p:sp>
      <p:cxnSp>
        <p:nvCxnSpPr>
          <p:cNvPr id="8" name="Straight Arrow Connector 7"/>
          <p:cNvCxnSpPr/>
          <p:nvPr/>
        </p:nvCxnSpPr>
        <p:spPr>
          <a:xfrm>
            <a:off x="3411089" y="3848100"/>
            <a:ext cx="1099951" cy="5007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181600" y="3984626"/>
            <a:ext cx="1905000" cy="2714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181601" y="4953001"/>
            <a:ext cx="1828799" cy="2746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143625" y="1100138"/>
            <a:ext cx="2314575" cy="1719262"/>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Interventions for target &amp; student w/ bullying behavior</a:t>
            </a:r>
            <a:endParaRPr lang="en-US" dirty="0">
              <a:solidFill>
                <a:schemeClr val="tx1"/>
              </a:solidFill>
            </a:endParaRPr>
          </a:p>
        </p:txBody>
      </p:sp>
      <p:cxnSp>
        <p:nvCxnSpPr>
          <p:cNvPr id="12" name="Straight Arrow Connector 11"/>
          <p:cNvCxnSpPr/>
          <p:nvPr/>
        </p:nvCxnSpPr>
        <p:spPr>
          <a:xfrm rot="10800000" flipV="1">
            <a:off x="5067300" y="2217738"/>
            <a:ext cx="16002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914900" y="1951037"/>
            <a:ext cx="15621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94572" y="4645683"/>
            <a:ext cx="1752600" cy="14478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Positive Culture</a:t>
            </a:r>
            <a:endParaRPr lang="en-US" dirty="0">
              <a:solidFill>
                <a:schemeClr val="tx1"/>
              </a:solidFill>
            </a:endParaRPr>
          </a:p>
        </p:txBody>
      </p:sp>
      <p:cxnSp>
        <p:nvCxnSpPr>
          <p:cNvPr id="15" name="Straight Arrow Connector 14"/>
          <p:cNvCxnSpPr/>
          <p:nvPr/>
        </p:nvCxnSpPr>
        <p:spPr>
          <a:xfrm>
            <a:off x="2233799" y="5332015"/>
            <a:ext cx="2203206" cy="499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Footer Placeholder 3"/>
          <p:cNvSpPr txBox="1">
            <a:spLocks/>
          </p:cNvSpPr>
          <p:nvPr/>
        </p:nvSpPr>
        <p:spPr bwMode="auto">
          <a:xfrm>
            <a:off x="2362200" y="6504781"/>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smtClean="0">
                <a:solidFill>
                  <a:schemeClr val="tx2"/>
                </a:solidFill>
              </a:rPr>
              <a:t>Adapted from Scott </a:t>
            </a:r>
            <a:r>
              <a:rPr lang="en-US" altLang="en-US" sz="1600" dirty="0" smtClean="0">
                <a:solidFill>
                  <a:schemeClr val="tx2"/>
                </a:solidFill>
              </a:rPr>
              <a:t>Ross, University of Oregon</a:t>
            </a:r>
            <a:endParaRPr lang="en-US" altLang="en-US" sz="1600" dirty="0">
              <a:solidFill>
                <a:schemeClr val="tx2"/>
              </a:solidFill>
            </a:endParaRPr>
          </a:p>
        </p:txBody>
      </p:sp>
    </p:spTree>
    <p:extLst>
      <p:ext uri="{BB962C8B-B14F-4D97-AF65-F5344CB8AC3E}">
        <p14:creationId xmlns:p14="http://schemas.microsoft.com/office/powerpoint/2010/main" val="16045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lumMod val="75000"/>
                  </a:schemeClr>
                </a:solidFill>
              </a:rPr>
              <a:t>Approaching Bullying from a </a:t>
            </a:r>
            <a:br>
              <a:rPr lang="en-US" b="1" dirty="0" smtClean="0">
                <a:solidFill>
                  <a:schemeClr val="tx2">
                    <a:lumMod val="75000"/>
                  </a:schemeClr>
                </a:solidFill>
              </a:rPr>
            </a:br>
            <a:r>
              <a:rPr lang="en-US" b="1" dirty="0" smtClean="0">
                <a:solidFill>
                  <a:schemeClr val="tx2">
                    <a:lumMod val="75000"/>
                  </a:schemeClr>
                </a:solidFill>
              </a:rPr>
              <a:t>Function-Based Perspective</a:t>
            </a:r>
            <a:endParaRPr lang="en-US" b="1" dirty="0">
              <a:solidFill>
                <a:schemeClr val="tx2">
                  <a:lumMod val="75000"/>
                </a:schemeClr>
              </a:solidFill>
            </a:endParaRPr>
          </a:p>
        </p:txBody>
      </p:sp>
      <p:sp>
        <p:nvSpPr>
          <p:cNvPr id="3" name="Text Placeholder 2"/>
          <p:cNvSpPr>
            <a:spLocks noGrp="1"/>
          </p:cNvSpPr>
          <p:nvPr>
            <p:ph type="body" sz="quarter" idx="10"/>
          </p:nvPr>
        </p:nvSpPr>
        <p:spPr/>
        <p:txBody>
          <a:bodyPr/>
          <a:lstStyle/>
          <a:p>
            <a:pPr marL="0" indent="0">
              <a:lnSpc>
                <a:spcPct val="90000"/>
              </a:lnSpc>
              <a:buNone/>
            </a:pPr>
            <a:endParaRPr lang="en-US" altLang="en-US" sz="2600" dirty="0" smtClean="0">
              <a:ea typeface="ＭＳ Ｐゴシック" charset="-128"/>
            </a:endParaRPr>
          </a:p>
          <a:p>
            <a:pPr marL="0" indent="0">
              <a:lnSpc>
                <a:spcPct val="90000"/>
              </a:lnSpc>
              <a:buNone/>
            </a:pPr>
            <a:r>
              <a:rPr lang="en-US" altLang="en-US" sz="2600" dirty="0" smtClean="0">
                <a:ea typeface="ＭＳ Ｐゴシック" charset="-128"/>
              </a:rPr>
              <a:t>Most </a:t>
            </a:r>
            <a:r>
              <a:rPr lang="en-US" altLang="en-US" sz="2600" b="1" dirty="0">
                <a:ea typeface="ＭＳ Ｐゴシック" charset="-128"/>
              </a:rPr>
              <a:t>common</a:t>
            </a:r>
            <a:r>
              <a:rPr lang="en-US" altLang="en-US" sz="2600" dirty="0">
                <a:ea typeface="ＭＳ Ｐゴシック" charset="-128"/>
              </a:rPr>
              <a:t> functions of bullying</a:t>
            </a:r>
            <a:r>
              <a:rPr lang="en-US" altLang="en-US" sz="2600" dirty="0" smtClean="0">
                <a:ea typeface="ＭＳ Ｐゴシック" charset="-128"/>
              </a:rPr>
              <a:t>:</a:t>
            </a:r>
          </a:p>
          <a:p>
            <a:pPr marL="0" indent="0">
              <a:lnSpc>
                <a:spcPct val="90000"/>
              </a:lnSpc>
              <a:buNone/>
            </a:pPr>
            <a:endParaRPr lang="en-US" altLang="en-US" sz="2600" dirty="0">
              <a:ea typeface="ＭＳ Ｐゴシック" charset="-128"/>
            </a:endParaRPr>
          </a:p>
          <a:p>
            <a:pPr lvl="1">
              <a:lnSpc>
                <a:spcPct val="90000"/>
              </a:lnSpc>
            </a:pPr>
            <a:r>
              <a:rPr lang="en-US" altLang="en-US" sz="2600" b="1" dirty="0">
                <a:ea typeface="ＭＳ Ｐゴシック" charset="-128"/>
              </a:rPr>
              <a:t>Attention</a:t>
            </a:r>
            <a:r>
              <a:rPr lang="en-US" altLang="en-US" sz="2600" dirty="0">
                <a:ea typeface="ＭＳ Ｐゴシック" charset="-128"/>
              </a:rPr>
              <a:t> from bystanders</a:t>
            </a:r>
          </a:p>
          <a:p>
            <a:pPr lvl="1">
              <a:lnSpc>
                <a:spcPct val="90000"/>
              </a:lnSpc>
            </a:pPr>
            <a:r>
              <a:rPr lang="en-US" altLang="en-US" sz="2600" b="1" dirty="0">
                <a:ea typeface="ＭＳ Ｐゴシック" charset="-128"/>
              </a:rPr>
              <a:t>Attention</a:t>
            </a:r>
            <a:r>
              <a:rPr lang="en-US" altLang="en-US" sz="2600" dirty="0">
                <a:ea typeface="ＭＳ Ｐゴシック" charset="-128"/>
              </a:rPr>
              <a:t> and reaction of target</a:t>
            </a:r>
          </a:p>
          <a:p>
            <a:pPr lvl="1">
              <a:lnSpc>
                <a:spcPct val="90000"/>
              </a:lnSpc>
            </a:pPr>
            <a:r>
              <a:rPr lang="en-US" altLang="en-US" sz="2600" dirty="0">
                <a:ea typeface="ＭＳ Ｐゴシック" charset="-128"/>
              </a:rPr>
              <a:t>Self-delivered </a:t>
            </a:r>
            <a:r>
              <a:rPr lang="en-US" altLang="en-US" sz="2600" b="1" dirty="0">
                <a:ea typeface="ＭＳ Ｐゴシック" charset="-128"/>
              </a:rPr>
              <a:t>praise</a:t>
            </a:r>
          </a:p>
          <a:p>
            <a:pPr lvl="1">
              <a:lnSpc>
                <a:spcPct val="90000"/>
              </a:lnSpc>
            </a:pPr>
            <a:r>
              <a:rPr lang="en-US" altLang="en-US" sz="2600" dirty="0">
                <a:ea typeface="ＭＳ Ｐゴシック" charset="-128"/>
              </a:rPr>
              <a:t>Obtain </a:t>
            </a:r>
            <a:r>
              <a:rPr lang="en-US" altLang="en-US" sz="2600" b="1" dirty="0">
                <a:ea typeface="ＭＳ Ｐゴシック" charset="-128"/>
              </a:rPr>
              <a:t>items/activity/status</a:t>
            </a:r>
          </a:p>
          <a:p>
            <a:pPr lvl="1">
              <a:lnSpc>
                <a:spcPct val="90000"/>
              </a:lnSpc>
            </a:pPr>
            <a:r>
              <a:rPr lang="en-US" altLang="en-US" sz="2600" dirty="0">
                <a:ea typeface="ＭＳ Ｐゴシック" charset="-128"/>
              </a:rPr>
              <a:t>Could be to </a:t>
            </a:r>
            <a:r>
              <a:rPr lang="en-US" altLang="en-US" sz="2600" b="1" dirty="0">
                <a:ea typeface="ＭＳ Ｐゴシック" charset="-128"/>
              </a:rPr>
              <a:t>avoid </a:t>
            </a:r>
            <a:r>
              <a:rPr lang="en-US" altLang="en-US" sz="2600" dirty="0">
                <a:ea typeface="ＭＳ Ｐゴシック" charset="-128"/>
              </a:rPr>
              <a:t>one of the above as well</a:t>
            </a:r>
          </a:p>
          <a:p>
            <a:endParaRPr lang="en-US" sz="2600" dirty="0"/>
          </a:p>
        </p:txBody>
      </p:sp>
      <p:sp>
        <p:nvSpPr>
          <p:cNvPr id="5" name="Footer Placeholder 3"/>
          <p:cNvSpPr txBox="1">
            <a:spLocks/>
          </p:cNvSpPr>
          <p:nvPr/>
        </p:nvSpPr>
        <p:spPr bwMode="auto">
          <a:xfrm>
            <a:off x="2362200" y="6516687"/>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dirty="0" smtClean="0">
                <a:solidFill>
                  <a:schemeClr val="tx2"/>
                </a:solidFill>
              </a:rPr>
              <a:t>Adapted from Scott Ross, University of Oregon</a:t>
            </a:r>
            <a:endParaRPr lang="en-US" altLang="en-US" sz="1600" dirty="0">
              <a:solidFill>
                <a:schemeClr val="tx2"/>
              </a:solidFill>
            </a:endParaRPr>
          </a:p>
        </p:txBody>
      </p:sp>
      <p:pic>
        <p:nvPicPr>
          <p:cNvPr id="4" name="Picture 3" descr="mcsclassnet - 2012 term 1 we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286000"/>
            <a:ext cx="2755392" cy="1645920"/>
          </a:xfrm>
          <a:prstGeom prst="rect">
            <a:avLst/>
          </a:prstGeom>
        </p:spPr>
      </p:pic>
    </p:spTree>
    <p:extLst>
      <p:ext uri="{BB962C8B-B14F-4D97-AF65-F5344CB8AC3E}">
        <p14:creationId xmlns:p14="http://schemas.microsoft.com/office/powerpoint/2010/main" val="894802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Poll</a:t>
            </a:r>
            <a:endParaRPr lang="en-US" b="1" dirty="0">
              <a:solidFill>
                <a:schemeClr val="tx2">
                  <a:lumMod val="75000"/>
                </a:schemeClr>
              </a:solidFill>
            </a:endParaRPr>
          </a:p>
        </p:txBody>
      </p:sp>
      <p:sp>
        <p:nvSpPr>
          <p:cNvPr id="3" name="Content Placeholder 2"/>
          <p:cNvSpPr>
            <a:spLocks noGrp="1"/>
          </p:cNvSpPr>
          <p:nvPr>
            <p:ph sz="quarter" idx="10"/>
          </p:nvPr>
        </p:nvSpPr>
        <p:spPr/>
        <p:txBody>
          <a:bodyPr/>
          <a:lstStyle/>
          <a:p>
            <a:r>
              <a:rPr lang="en-US" dirty="0"/>
              <a:t>Which function do you think is most common when talking about bullying?</a:t>
            </a:r>
          </a:p>
          <a:p>
            <a:pPr lvl="1">
              <a:lnSpc>
                <a:spcPct val="90000"/>
              </a:lnSpc>
            </a:pPr>
            <a:r>
              <a:rPr lang="en-US" altLang="en-US" b="1" dirty="0">
                <a:ea typeface="ＭＳ Ｐゴシック" charset="-128"/>
              </a:rPr>
              <a:t>Attention</a:t>
            </a:r>
            <a:r>
              <a:rPr lang="en-US" altLang="en-US" dirty="0">
                <a:ea typeface="ＭＳ Ｐゴシック" charset="-128"/>
              </a:rPr>
              <a:t> from peers</a:t>
            </a:r>
          </a:p>
          <a:p>
            <a:pPr lvl="1">
              <a:lnSpc>
                <a:spcPct val="90000"/>
              </a:lnSpc>
            </a:pPr>
            <a:r>
              <a:rPr lang="en-US" altLang="en-US" dirty="0">
                <a:ea typeface="ＭＳ Ｐゴシック" charset="-128"/>
              </a:rPr>
              <a:t>Self-delivered </a:t>
            </a:r>
            <a:r>
              <a:rPr lang="en-US" altLang="en-US" b="1" dirty="0">
                <a:ea typeface="ＭＳ Ｐゴシック" charset="-128"/>
              </a:rPr>
              <a:t>praise</a:t>
            </a:r>
          </a:p>
          <a:p>
            <a:pPr lvl="1">
              <a:lnSpc>
                <a:spcPct val="90000"/>
              </a:lnSpc>
            </a:pPr>
            <a:r>
              <a:rPr lang="en-US" altLang="en-US" dirty="0">
                <a:ea typeface="ＭＳ Ｐゴシック" charset="-128"/>
              </a:rPr>
              <a:t>Obtain </a:t>
            </a:r>
            <a:r>
              <a:rPr lang="en-US" altLang="en-US" b="1" dirty="0">
                <a:ea typeface="ＭＳ Ｐゴシック" charset="-128"/>
              </a:rPr>
              <a:t>items/activity/status</a:t>
            </a:r>
          </a:p>
          <a:p>
            <a:pPr lvl="1">
              <a:lnSpc>
                <a:spcPct val="90000"/>
              </a:lnSpc>
            </a:pPr>
            <a:r>
              <a:rPr lang="en-US" altLang="en-US" b="1" dirty="0">
                <a:ea typeface="ＭＳ Ｐゴシック" charset="-128"/>
              </a:rPr>
              <a:t>Avoid </a:t>
            </a:r>
            <a:r>
              <a:rPr lang="en-US" altLang="en-US" dirty="0">
                <a:ea typeface="ＭＳ Ｐゴシック" charset="-128"/>
              </a:rPr>
              <a:t>attention, praise, </a:t>
            </a:r>
            <a:r>
              <a:rPr lang="en-US" altLang="en-US" dirty="0" smtClean="0">
                <a:ea typeface="ＭＳ Ｐゴシック" charset="-128"/>
              </a:rPr>
              <a:t>items/activity/status</a:t>
            </a:r>
            <a:endParaRPr lang="en-US" altLang="en-US" dirty="0">
              <a:ea typeface="ＭＳ Ｐゴシック" charset="-128"/>
            </a:endParaRPr>
          </a:p>
        </p:txBody>
      </p:sp>
    </p:spTree>
    <p:extLst>
      <p:ext uri="{BB962C8B-B14F-4D97-AF65-F5344CB8AC3E}">
        <p14:creationId xmlns:p14="http://schemas.microsoft.com/office/powerpoint/2010/main" val="509414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chemeClr val="tx2">
                    <a:lumMod val="75000"/>
                  </a:schemeClr>
                </a:solidFill>
                <a:ea typeface="ＭＳ Ｐゴシック" charset="-128"/>
              </a:rPr>
              <a:t>Main Function = Peer Attention</a:t>
            </a:r>
            <a:endParaRPr lang="en-US" b="1" dirty="0">
              <a:solidFill>
                <a:schemeClr val="tx2">
                  <a:lumMod val="75000"/>
                </a:schemeClr>
              </a:solidFill>
            </a:endParaRPr>
          </a:p>
        </p:txBody>
      </p:sp>
      <p:sp>
        <p:nvSpPr>
          <p:cNvPr id="3" name="Content Placeholder 2"/>
          <p:cNvSpPr>
            <a:spLocks noGrp="1"/>
          </p:cNvSpPr>
          <p:nvPr>
            <p:ph sz="quarter" idx="10"/>
          </p:nvPr>
        </p:nvSpPr>
        <p:spPr>
          <a:xfrm>
            <a:off x="457200" y="1600200"/>
            <a:ext cx="6629400" cy="4495800"/>
          </a:xfrm>
        </p:spPr>
        <p:txBody>
          <a:bodyPr/>
          <a:lstStyle/>
          <a:p>
            <a:pPr fontAlgn="auto">
              <a:spcBef>
                <a:spcPts val="0"/>
              </a:spcBef>
              <a:spcAft>
                <a:spcPts val="0"/>
              </a:spcAft>
              <a:defRPr/>
            </a:pPr>
            <a:r>
              <a:rPr lang="en-US" dirty="0"/>
              <a:t>Questions to consider:</a:t>
            </a:r>
          </a:p>
          <a:p>
            <a:pPr lvl="1" fontAlgn="auto">
              <a:spcBef>
                <a:spcPts val="0"/>
              </a:spcBef>
              <a:spcAft>
                <a:spcPts val="0"/>
              </a:spcAft>
              <a:defRPr/>
            </a:pPr>
            <a:r>
              <a:rPr lang="en-US" dirty="0"/>
              <a:t>How can students get peer attention in a </a:t>
            </a:r>
            <a:r>
              <a:rPr lang="en-US" b="1" dirty="0"/>
              <a:t>positive</a:t>
            </a:r>
            <a:r>
              <a:rPr lang="en-US" dirty="0"/>
              <a:t> way? </a:t>
            </a:r>
          </a:p>
          <a:p>
            <a:pPr lvl="1" fontAlgn="auto">
              <a:spcBef>
                <a:spcPts val="0"/>
              </a:spcBef>
              <a:spcAft>
                <a:spcPts val="0"/>
              </a:spcAft>
              <a:defRPr/>
            </a:pPr>
            <a:r>
              <a:rPr lang="en-US" dirty="0"/>
              <a:t>How can we use peer attention to </a:t>
            </a:r>
            <a:r>
              <a:rPr lang="en-US" b="1" dirty="0"/>
              <a:t>reinforce</a:t>
            </a:r>
            <a:r>
              <a:rPr lang="en-US" dirty="0"/>
              <a:t> students for the expected behavior (being respectful) or for standing up for one another?</a:t>
            </a:r>
          </a:p>
          <a:p>
            <a:pPr lvl="1" fontAlgn="auto">
              <a:spcBef>
                <a:spcPts val="0"/>
              </a:spcBef>
              <a:spcAft>
                <a:spcPts val="0"/>
              </a:spcAft>
              <a:defRPr/>
            </a:pPr>
            <a:r>
              <a:rPr lang="en-US" dirty="0"/>
              <a:t>How can we </a:t>
            </a:r>
            <a:r>
              <a:rPr lang="en-US" b="1" dirty="0"/>
              <a:t>remove</a:t>
            </a:r>
            <a:r>
              <a:rPr lang="en-US" dirty="0"/>
              <a:t> the praise, attention, and recognition students get by bullying?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912" y="1727421"/>
            <a:ext cx="1389888" cy="4136571"/>
          </a:xfrm>
          <a:prstGeom prst="rect">
            <a:avLst/>
          </a:prstGeom>
        </p:spPr>
      </p:pic>
      <p:sp>
        <p:nvSpPr>
          <p:cNvPr id="5" name="Footer Placeholder 3"/>
          <p:cNvSpPr txBox="1">
            <a:spLocks/>
          </p:cNvSpPr>
          <p:nvPr/>
        </p:nvSpPr>
        <p:spPr bwMode="auto">
          <a:xfrm>
            <a:off x="2362200" y="6516687"/>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dirty="0" smtClean="0">
                <a:solidFill>
                  <a:schemeClr val="tx2"/>
                </a:solidFill>
              </a:rPr>
              <a:t>Adapted from Scott Ross, University of Oregon</a:t>
            </a:r>
            <a:endParaRPr lang="en-US" altLang="en-US" sz="1600" dirty="0">
              <a:solidFill>
                <a:schemeClr val="tx2"/>
              </a:solidFill>
            </a:endParaRPr>
          </a:p>
        </p:txBody>
      </p:sp>
    </p:spTree>
    <p:extLst>
      <p:ext uri="{BB962C8B-B14F-4D97-AF65-F5344CB8AC3E}">
        <p14:creationId xmlns:p14="http://schemas.microsoft.com/office/powerpoint/2010/main" val="36371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Discussion Question</a:t>
            </a:r>
            <a:endParaRPr lang="en-US" b="1" dirty="0">
              <a:solidFill>
                <a:schemeClr val="tx2">
                  <a:lumMod val="75000"/>
                </a:schemeClr>
              </a:solidFill>
            </a:endParaRPr>
          </a:p>
        </p:txBody>
      </p:sp>
      <p:sp>
        <p:nvSpPr>
          <p:cNvPr id="3" name="Content Placeholder 2"/>
          <p:cNvSpPr>
            <a:spLocks noGrp="1"/>
          </p:cNvSpPr>
          <p:nvPr>
            <p:ph sz="quarter" idx="10"/>
          </p:nvPr>
        </p:nvSpPr>
        <p:spPr/>
        <p:txBody>
          <a:bodyPr/>
          <a:lstStyle/>
          <a:p>
            <a:r>
              <a:rPr lang="en-US" sz="2800" dirty="0"/>
              <a:t>Does your school have any effective strategies in place to </a:t>
            </a:r>
            <a:r>
              <a:rPr lang="en-US" sz="2800" dirty="0" smtClean="0"/>
              <a:t>reinforce students </a:t>
            </a:r>
            <a:r>
              <a:rPr lang="en-US" sz="2800" b="1" dirty="0" smtClean="0"/>
              <a:t>with peer attention </a:t>
            </a:r>
            <a:r>
              <a:rPr lang="en-US" sz="2800" dirty="0" smtClean="0"/>
              <a:t>for exhibiting expected behaviors (being respectful)? </a:t>
            </a:r>
          </a:p>
          <a:p>
            <a:r>
              <a:rPr lang="en-US" sz="2800" dirty="0" smtClean="0"/>
              <a:t>If </a:t>
            </a:r>
            <a:r>
              <a:rPr lang="en-US" sz="2800" dirty="0"/>
              <a:t>not, do you have any ideas? </a:t>
            </a:r>
            <a:r>
              <a:rPr lang="en-US" sz="2800" dirty="0" smtClean="0"/>
              <a:t/>
            </a:r>
            <a:br>
              <a:rPr lang="en-US" sz="2800" dirty="0" smtClean="0"/>
            </a:br>
            <a:r>
              <a:rPr lang="en-US" sz="2800" dirty="0" smtClean="0"/>
              <a:t>Please write </a:t>
            </a:r>
            <a:r>
              <a:rPr lang="en-US" sz="2800" dirty="0"/>
              <a:t>your answers in the chat box</a:t>
            </a:r>
            <a:r>
              <a:rPr lang="en-US" sz="2800" dirty="0" smtClean="0"/>
              <a:t>.</a:t>
            </a:r>
            <a:endParaRPr lang="en-US" sz="2800" dirty="0"/>
          </a:p>
        </p:txBody>
      </p:sp>
      <p:pic>
        <p:nvPicPr>
          <p:cNvPr id="4" name="Picture 3" descr="Word 2010 Accessibility Tutorial - Lesson 2 - Creating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450" y="3883465"/>
            <a:ext cx="2451100" cy="2336800"/>
          </a:xfrm>
          <a:prstGeom prst="rect">
            <a:avLst/>
          </a:prstGeom>
        </p:spPr>
      </p:pic>
    </p:spTree>
    <p:extLst>
      <p:ext uri="{BB962C8B-B14F-4D97-AF65-F5344CB8AC3E}">
        <p14:creationId xmlns:p14="http://schemas.microsoft.com/office/powerpoint/2010/main" val="1011024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75000"/>
                  </a:schemeClr>
                </a:solidFill>
              </a:rPr>
              <a:t>Importance of the Bystander</a:t>
            </a:r>
            <a:endParaRPr lang="en-US" dirty="0">
              <a:solidFill>
                <a:schemeClr val="tx2">
                  <a:lumMod val="75000"/>
                </a:schemeClr>
              </a:solidFill>
            </a:endParaRPr>
          </a:p>
        </p:txBody>
      </p:sp>
      <p:sp>
        <p:nvSpPr>
          <p:cNvPr id="3" name="Content Placeholder 2"/>
          <p:cNvSpPr>
            <a:spLocks noGrp="1"/>
          </p:cNvSpPr>
          <p:nvPr>
            <p:ph sz="quarter" idx="10"/>
          </p:nvPr>
        </p:nvSpPr>
        <p:spPr>
          <a:xfrm>
            <a:off x="457200" y="1600200"/>
            <a:ext cx="8229600" cy="3886200"/>
          </a:xfrm>
        </p:spPr>
        <p:txBody>
          <a:bodyPr/>
          <a:lstStyle/>
          <a:p>
            <a:r>
              <a:rPr lang="en-US" sz="2200" b="1" dirty="0"/>
              <a:t>Stand for Courage: </a:t>
            </a:r>
            <a:r>
              <a:rPr lang="en-US" sz="2200" dirty="0">
                <a:hlinkClick r:id="rId2"/>
              </a:rPr>
              <a:t>www.standforcourage.org</a:t>
            </a:r>
            <a:endParaRPr lang="en-US" sz="2200" dirty="0"/>
          </a:p>
          <a:p>
            <a:pPr lvl="1"/>
            <a:r>
              <a:rPr lang="en-US" sz="2200" dirty="0"/>
              <a:t>Supports youth leaders and adults to empower, engage, and educate youth by providing them with materials to:</a:t>
            </a:r>
          </a:p>
          <a:p>
            <a:pPr lvl="2"/>
            <a:r>
              <a:rPr lang="en-US" sz="2000" b="1" dirty="0"/>
              <a:t>Teach</a:t>
            </a:r>
            <a:r>
              <a:rPr lang="en-US" sz="2000" dirty="0"/>
              <a:t>: curriculum explicitly addresses how to prevent and respond to aggressive behavior</a:t>
            </a:r>
          </a:p>
          <a:p>
            <a:pPr lvl="2"/>
            <a:r>
              <a:rPr lang="en-US" sz="2000" b="1" dirty="0"/>
              <a:t>Recognize</a:t>
            </a:r>
            <a:r>
              <a:rPr lang="en-US" sz="2000" dirty="0"/>
              <a:t>: adults and youth can nominate anyone grades 6-12 that stands for courage (incentive for upstanding behavior)</a:t>
            </a:r>
          </a:p>
          <a:p>
            <a:pPr lvl="2"/>
            <a:r>
              <a:rPr lang="en-US" sz="2000" b="1" dirty="0"/>
              <a:t>Reward</a:t>
            </a:r>
            <a:r>
              <a:rPr lang="en-US" sz="2000" dirty="0"/>
              <a:t>: winners are eligible for prizes such as tickets to sporting events and concerts, a celebrity visit to school, etc</a:t>
            </a:r>
            <a:r>
              <a:rPr lang="en-US" sz="2000" dirty="0" smtClean="0"/>
              <a:t>.</a:t>
            </a:r>
          </a:p>
          <a:p>
            <a:pPr lvl="3"/>
            <a:r>
              <a:rPr lang="en-US" dirty="0" smtClean="0"/>
              <a:t>Should be peer-based reinforcement (to match function)</a:t>
            </a:r>
            <a:endParaRPr lang="en-US" dirty="0"/>
          </a:p>
          <a:p>
            <a:endParaRPr lang="en-US" dirty="0"/>
          </a:p>
        </p:txBody>
      </p:sp>
      <p:sp>
        <p:nvSpPr>
          <p:cNvPr id="5" name="Footer Placeholder 3"/>
          <p:cNvSpPr txBox="1">
            <a:spLocks/>
          </p:cNvSpPr>
          <p:nvPr/>
        </p:nvSpPr>
        <p:spPr bwMode="auto">
          <a:xfrm>
            <a:off x="2362200" y="6477000"/>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dirty="0" smtClean="0">
                <a:solidFill>
                  <a:schemeClr val="tx2"/>
                </a:solidFill>
              </a:rPr>
              <a:t>Adapted from Scott Ross, University of Oregon</a:t>
            </a:r>
            <a:endParaRPr lang="en-US" altLang="en-US" sz="1600" dirty="0">
              <a:solidFill>
                <a:schemeClr val="tx2"/>
              </a:solidFill>
            </a:endParaRPr>
          </a:p>
        </p:txBody>
      </p:sp>
    </p:spTree>
    <p:extLst>
      <p:ext uri="{BB962C8B-B14F-4D97-AF65-F5344CB8AC3E}">
        <p14:creationId xmlns:p14="http://schemas.microsoft.com/office/powerpoint/2010/main" val="1926361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dirty="0">
                <a:solidFill>
                  <a:schemeClr val="tx2">
                    <a:lumMod val="75000"/>
                  </a:schemeClr>
                </a:solidFill>
              </a:rPr>
              <a:t>Importance of the </a:t>
            </a:r>
            <a:r>
              <a:rPr lang="en-US" b="1" dirty="0" smtClean="0">
                <a:solidFill>
                  <a:schemeClr val="tx2">
                    <a:lumMod val="75000"/>
                  </a:schemeClr>
                </a:solidFill>
              </a:rPr>
              <a:t>Bystander</a:t>
            </a:r>
            <a:endParaRPr lang="en-US" dirty="0">
              <a:solidFill>
                <a:schemeClr val="tx2">
                  <a:lumMod val="75000"/>
                </a:schemeClr>
              </a:solidFill>
            </a:endParaRPr>
          </a:p>
        </p:txBody>
      </p:sp>
      <p:sp>
        <p:nvSpPr>
          <p:cNvPr id="4" name="Rectangle 3"/>
          <p:cNvSpPr/>
          <p:nvPr/>
        </p:nvSpPr>
        <p:spPr>
          <a:xfrm>
            <a:off x="1968226" y="1981200"/>
            <a:ext cx="5207547" cy="3046988"/>
          </a:xfrm>
          <a:prstGeom prst="rect">
            <a:avLst/>
          </a:prstGeom>
          <a:solidFill>
            <a:schemeClr val="accent3">
              <a:lumMod val="40000"/>
              <a:lumOff val="60000"/>
            </a:schemeClr>
          </a:solidFill>
          <a:ln>
            <a:solidFill>
              <a:schemeClr val="tx1"/>
            </a:solidFill>
          </a:ln>
        </p:spPr>
        <p:txBody>
          <a:bodyPr wrap="square">
            <a:spAutoFit/>
          </a:bodyPr>
          <a:lstStyle/>
          <a:p>
            <a:pPr algn="ctr"/>
            <a:r>
              <a:rPr lang="en-US" sz="3200" b="1" dirty="0" smtClean="0"/>
              <a:t>57% </a:t>
            </a:r>
            <a:r>
              <a:rPr lang="en-US" sz="3200" dirty="0" smtClean="0"/>
              <a:t>of bullying situations stop when a peer intervenes on behalf of the student being bullied </a:t>
            </a:r>
          </a:p>
          <a:p>
            <a:pPr algn="ctr"/>
            <a:r>
              <a:rPr lang="en-US" sz="3200" dirty="0" smtClean="0"/>
              <a:t>(</a:t>
            </a:r>
            <a:r>
              <a:rPr lang="en-US" sz="3200" b="1" dirty="0" smtClean="0">
                <a:hlinkClick r:id="rId3" invalidUrl="http://bullylab.com/Portals/0/Naturalistic observations of peer interventions in bullying.pdf"/>
              </a:rPr>
              <a:t>Hawkins, Pepler, and Craig, 2001</a:t>
            </a:r>
            <a:r>
              <a:rPr lang="en-US" sz="3200" dirty="0" smtClean="0"/>
              <a:t>)</a:t>
            </a:r>
            <a:endParaRPr lang="en-US" sz="3200" dirty="0"/>
          </a:p>
        </p:txBody>
      </p:sp>
      <p:sp>
        <p:nvSpPr>
          <p:cNvPr id="5" name="Footer Placeholder 3"/>
          <p:cNvSpPr txBox="1">
            <a:spLocks/>
          </p:cNvSpPr>
          <p:nvPr/>
        </p:nvSpPr>
        <p:spPr bwMode="auto">
          <a:xfrm>
            <a:off x="2362200" y="6477000"/>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dirty="0" smtClean="0">
                <a:solidFill>
                  <a:schemeClr val="tx2"/>
                </a:solidFill>
              </a:rPr>
              <a:t>Adapted from Scott Ross, University of Oregon</a:t>
            </a:r>
            <a:endParaRPr lang="en-US" altLang="en-US" sz="1600" dirty="0">
              <a:solidFill>
                <a:schemeClr val="tx2"/>
              </a:solidFill>
            </a:endParaRPr>
          </a:p>
        </p:txBody>
      </p:sp>
    </p:spTree>
    <p:extLst>
      <p:ext uri="{BB962C8B-B14F-4D97-AF65-F5344CB8AC3E}">
        <p14:creationId xmlns:p14="http://schemas.microsoft.com/office/powerpoint/2010/main" val="63470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6" y="1269255"/>
            <a:ext cx="9172575" cy="5029200"/>
          </a:xfrm>
        </p:spPr>
        <p:txBody>
          <a:bodyPr/>
          <a:lstStyle/>
          <a:p>
            <a:r>
              <a:rPr lang="en-US" sz="2400" dirty="0" smtClean="0">
                <a:solidFill>
                  <a:schemeClr val="tx1"/>
                </a:solidFill>
              </a:rPr>
              <a:t>Think back to a time when you experienced bullying or harassment behavior from the perspective of:</a:t>
            </a:r>
          </a:p>
          <a:p>
            <a:r>
              <a:rPr lang="en-US" sz="2400" dirty="0">
                <a:solidFill>
                  <a:schemeClr val="tx1"/>
                </a:solidFill>
              </a:rPr>
              <a:t>s</a:t>
            </a:r>
            <a:r>
              <a:rPr lang="en-US" sz="2400" dirty="0" smtClean="0">
                <a:solidFill>
                  <a:schemeClr val="tx1"/>
                </a:solidFill>
              </a:rPr>
              <a:t>tudent who bullies,</a:t>
            </a:r>
          </a:p>
          <a:p>
            <a:r>
              <a:rPr lang="en-US" sz="2400" dirty="0" smtClean="0">
                <a:solidFill>
                  <a:schemeClr val="tx1"/>
                </a:solidFill>
              </a:rPr>
              <a:t>bystander,</a:t>
            </a:r>
          </a:p>
          <a:p>
            <a:r>
              <a:rPr lang="en-US" sz="2400" dirty="0" smtClean="0">
                <a:solidFill>
                  <a:schemeClr val="tx1"/>
                </a:solidFill>
              </a:rPr>
              <a:t>target,</a:t>
            </a:r>
          </a:p>
          <a:p>
            <a:r>
              <a:rPr lang="en-US" sz="2400" dirty="0" smtClean="0">
                <a:solidFill>
                  <a:schemeClr val="tx1"/>
                </a:solidFill>
              </a:rPr>
              <a:t>teacher. </a:t>
            </a:r>
          </a:p>
          <a:p>
            <a:r>
              <a:rPr lang="en-US" sz="2400" dirty="0" smtClean="0"/>
              <a:t>_________________________ </a:t>
            </a:r>
          </a:p>
          <a:p>
            <a:r>
              <a:rPr lang="en-US" sz="3000" dirty="0" smtClean="0">
                <a:solidFill>
                  <a:schemeClr val="tx1"/>
                </a:solidFill>
              </a:rPr>
              <a:t>What did it look like?</a:t>
            </a:r>
          </a:p>
          <a:p>
            <a:r>
              <a:rPr lang="en-US" sz="3000" dirty="0" smtClean="0">
                <a:solidFill>
                  <a:schemeClr val="tx1"/>
                </a:solidFill>
              </a:rPr>
              <a:t>What did it </a:t>
            </a:r>
            <a:r>
              <a:rPr lang="en-US" sz="3000" dirty="0">
                <a:solidFill>
                  <a:schemeClr val="tx1"/>
                </a:solidFill>
              </a:rPr>
              <a:t>f</a:t>
            </a:r>
            <a:r>
              <a:rPr lang="en-US" sz="3000" dirty="0" smtClean="0">
                <a:solidFill>
                  <a:schemeClr val="tx1"/>
                </a:solidFill>
              </a:rPr>
              <a:t>eel like?</a:t>
            </a:r>
            <a:endParaRPr lang="en-US" sz="3000" dirty="0">
              <a:solidFill>
                <a:schemeClr val="tx1"/>
              </a:solidFill>
            </a:endParaRPr>
          </a:p>
        </p:txBody>
      </p:sp>
      <p:pic>
        <p:nvPicPr>
          <p:cNvPr id="6" name="Picture 5" descr="301 Moved Permanentl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668" y="5342335"/>
            <a:ext cx="1112085" cy="1134665"/>
          </a:xfrm>
          <a:prstGeom prst="rect">
            <a:avLst/>
          </a:prstGeom>
        </p:spPr>
      </p:pic>
      <p:sp>
        <p:nvSpPr>
          <p:cNvPr id="7" name="Title 2"/>
          <p:cNvSpPr txBox="1">
            <a:spLocks/>
          </p:cNvSpPr>
          <p:nvPr/>
        </p:nvSpPr>
        <p:spPr bwMode="auto">
          <a:xfrm>
            <a:off x="442911" y="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altLang="en-US" b="1" dirty="0" smtClean="0">
                <a:solidFill>
                  <a:srgbClr val="04652A"/>
                </a:solidFill>
              </a:rPr>
              <a:t>The Heart of the Matter</a:t>
            </a:r>
            <a:endParaRPr lang="en-US" dirty="0"/>
          </a:p>
        </p:txBody>
      </p:sp>
    </p:spTree>
    <p:extLst>
      <p:ext uri="{BB962C8B-B14F-4D97-AF65-F5344CB8AC3E}">
        <p14:creationId xmlns:p14="http://schemas.microsoft.com/office/powerpoint/2010/main" val="50187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75000"/>
                  </a:schemeClr>
                </a:solidFill>
              </a:rPr>
              <a:t>Importance of the Bystander</a:t>
            </a:r>
            <a:endParaRPr lang="en-US" dirty="0">
              <a:solidFill>
                <a:schemeClr val="tx2">
                  <a:lumMod val="75000"/>
                </a:schemeClr>
              </a:solidFill>
            </a:endParaRPr>
          </a:p>
        </p:txBody>
      </p:sp>
      <p:sp>
        <p:nvSpPr>
          <p:cNvPr id="3" name="Content Placeholder 2"/>
          <p:cNvSpPr>
            <a:spLocks noGrp="1"/>
          </p:cNvSpPr>
          <p:nvPr>
            <p:ph sz="quarter" idx="10"/>
          </p:nvPr>
        </p:nvSpPr>
        <p:spPr>
          <a:xfrm>
            <a:off x="457200" y="1600200"/>
            <a:ext cx="8229600" cy="4114800"/>
          </a:xfrm>
        </p:spPr>
        <p:txBody>
          <a:bodyPr/>
          <a:lstStyle/>
          <a:p>
            <a:pPr algn="ctr"/>
            <a:r>
              <a:rPr lang="en-US" sz="2200" dirty="0"/>
              <a:t>Bystanders’ beliefs in their </a:t>
            </a:r>
            <a:r>
              <a:rPr lang="en-US" sz="2200" b="1" dirty="0"/>
              <a:t>social self-efficacy </a:t>
            </a:r>
            <a:r>
              <a:rPr lang="en-US" sz="2200" dirty="0"/>
              <a:t>are positively associated with defending behavior and negatively associated with passive behavior from bystanders... If students </a:t>
            </a:r>
            <a:r>
              <a:rPr lang="en-US" sz="2200" b="1" dirty="0"/>
              <a:t>believe</a:t>
            </a:r>
            <a:r>
              <a:rPr lang="en-US" sz="2200" dirty="0"/>
              <a:t> they can make a difference, they’re more likely to </a:t>
            </a:r>
            <a:r>
              <a:rPr lang="en-US" sz="2200" b="1" dirty="0"/>
              <a:t>act</a:t>
            </a:r>
            <a:r>
              <a:rPr lang="en-US" sz="2200" dirty="0"/>
              <a:t>.</a:t>
            </a:r>
          </a:p>
          <a:p>
            <a:pPr algn="ctr"/>
            <a:r>
              <a:rPr lang="en-US" sz="2200" dirty="0"/>
              <a:t>(</a:t>
            </a:r>
            <a:r>
              <a:rPr lang="en-US" sz="2200" b="1" dirty="0">
                <a:hlinkClick r:id="rId2"/>
              </a:rPr>
              <a:t>Thornberg et al, 2012</a:t>
            </a:r>
            <a:r>
              <a:rPr lang="en-US" sz="2200" dirty="0" smtClean="0"/>
              <a:t>)</a:t>
            </a:r>
          </a:p>
          <a:p>
            <a:pPr algn="ctr"/>
            <a:endParaRPr lang="en-US" sz="2200" dirty="0" smtClean="0"/>
          </a:p>
          <a:p>
            <a:pPr algn="ctr"/>
            <a:r>
              <a:rPr lang="en-US" sz="2200" dirty="0">
                <a:solidFill>
                  <a:srgbClr val="000000"/>
                </a:solidFill>
              </a:rPr>
              <a:t>Students who experience bullying report that </a:t>
            </a:r>
            <a:r>
              <a:rPr lang="en-US" sz="2200" b="1" dirty="0">
                <a:solidFill>
                  <a:srgbClr val="000000"/>
                </a:solidFill>
              </a:rPr>
              <a:t>allying</a:t>
            </a:r>
            <a:r>
              <a:rPr lang="en-US" sz="2200" dirty="0">
                <a:solidFill>
                  <a:srgbClr val="000000"/>
                </a:solidFill>
              </a:rPr>
              <a:t> and </a:t>
            </a:r>
            <a:r>
              <a:rPr lang="en-US" sz="2200" b="1" dirty="0">
                <a:solidFill>
                  <a:srgbClr val="000000"/>
                </a:solidFill>
              </a:rPr>
              <a:t>supportive actions </a:t>
            </a:r>
            <a:r>
              <a:rPr lang="en-US" sz="2200" dirty="0">
                <a:solidFill>
                  <a:srgbClr val="000000"/>
                </a:solidFill>
              </a:rPr>
              <a:t>from their peers (such as spending time with the student, talking to him/her, helping him/her get away, or giving advice) were the most helpful actions from bystanders.</a:t>
            </a:r>
          </a:p>
          <a:p>
            <a:pPr algn="ctr"/>
            <a:r>
              <a:rPr lang="en-US" sz="2200" dirty="0">
                <a:solidFill>
                  <a:srgbClr val="000000"/>
                </a:solidFill>
              </a:rPr>
              <a:t>(</a:t>
            </a:r>
            <a:r>
              <a:rPr lang="en-US" sz="2200" b="1" dirty="0">
                <a:solidFill>
                  <a:srgbClr val="CE0000"/>
                </a:solidFill>
                <a:hlinkClick r:id="rId3"/>
              </a:rPr>
              <a:t>Davis and Nixon, 2010</a:t>
            </a:r>
            <a:r>
              <a:rPr lang="en-US" sz="2200" dirty="0">
                <a:solidFill>
                  <a:srgbClr val="000000"/>
                </a:solidFill>
              </a:rPr>
              <a:t>)</a:t>
            </a:r>
          </a:p>
          <a:p>
            <a:pPr algn="ctr"/>
            <a:endParaRPr lang="en-US" sz="2200" dirty="0"/>
          </a:p>
          <a:p>
            <a:endParaRPr lang="en-US" sz="2200" dirty="0"/>
          </a:p>
        </p:txBody>
      </p:sp>
    </p:spTree>
    <p:extLst>
      <p:ext uri="{BB962C8B-B14F-4D97-AF65-F5344CB8AC3E}">
        <p14:creationId xmlns:p14="http://schemas.microsoft.com/office/powerpoint/2010/main" val="816396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75000"/>
                  </a:schemeClr>
                </a:solidFill>
              </a:rPr>
              <a:t>Importance of the Bystander</a:t>
            </a:r>
            <a:endParaRPr lang="en-US" dirty="0"/>
          </a:p>
        </p:txBody>
      </p:sp>
      <p:sp>
        <p:nvSpPr>
          <p:cNvPr id="3" name="Content Placeholder 2"/>
          <p:cNvSpPr>
            <a:spLocks noGrp="1"/>
          </p:cNvSpPr>
          <p:nvPr>
            <p:ph sz="quarter" idx="10"/>
          </p:nvPr>
        </p:nvSpPr>
        <p:spPr/>
        <p:txBody>
          <a:bodyPr/>
          <a:lstStyle/>
          <a:p>
            <a:pPr algn="ctr"/>
            <a:r>
              <a:rPr lang="en-US" sz="2400" dirty="0"/>
              <a:t>Students who experience bullying are more likely to find </a:t>
            </a:r>
            <a:r>
              <a:rPr lang="en-US" sz="2400" b="1" dirty="0"/>
              <a:t>peer</a:t>
            </a:r>
            <a:r>
              <a:rPr lang="en-US" sz="2400" dirty="0"/>
              <a:t> actions helpful than educator or self-actions. </a:t>
            </a:r>
          </a:p>
          <a:p>
            <a:pPr algn="ctr"/>
            <a:r>
              <a:rPr lang="en-US" sz="2400" dirty="0"/>
              <a:t>(</a:t>
            </a:r>
            <a:r>
              <a:rPr lang="en-US" sz="2400" b="1" dirty="0">
                <a:hlinkClick r:id="rId2"/>
              </a:rPr>
              <a:t>Davis and Nixon, 2010</a:t>
            </a:r>
            <a:r>
              <a:rPr lang="en-US" sz="2400" dirty="0"/>
              <a:t>)</a:t>
            </a:r>
          </a:p>
          <a:p>
            <a:pPr algn="ctr"/>
            <a:endParaRPr lang="en-US" sz="2400" dirty="0" smtClean="0"/>
          </a:p>
          <a:p>
            <a:pPr algn="ctr"/>
            <a:r>
              <a:rPr lang="en-US" sz="2400" dirty="0"/>
              <a:t>Why do you think this statement is true? </a:t>
            </a:r>
            <a:endParaRPr lang="en-US" sz="2400" dirty="0" smtClean="0"/>
          </a:p>
          <a:p>
            <a:pPr algn="ctr"/>
            <a:r>
              <a:rPr lang="en-US" sz="2400" dirty="0" smtClean="0"/>
              <a:t>Please </a:t>
            </a:r>
            <a:r>
              <a:rPr lang="en-US" sz="2400" dirty="0"/>
              <a:t>answer in the chat box.</a:t>
            </a:r>
          </a:p>
          <a:p>
            <a:pPr algn="ctr"/>
            <a:endParaRPr lang="en-US" sz="2400" dirty="0"/>
          </a:p>
          <a:p>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522" y="4267200"/>
            <a:ext cx="3586955" cy="1981200"/>
          </a:xfrm>
          <a:prstGeom prst="rect">
            <a:avLst/>
          </a:prstGeom>
        </p:spPr>
      </p:pic>
    </p:spTree>
    <p:extLst>
      <p:ext uri="{BB962C8B-B14F-4D97-AF65-F5344CB8AC3E}">
        <p14:creationId xmlns:p14="http://schemas.microsoft.com/office/powerpoint/2010/main" val="461287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304800"/>
            <a:ext cx="428625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428625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1"/>
          <p:cNvSpPr txBox="1">
            <a:spLocks noChangeArrowheads="1"/>
          </p:cNvSpPr>
          <p:nvPr/>
        </p:nvSpPr>
        <p:spPr bwMode="auto">
          <a:xfrm>
            <a:off x="3181350" y="6480629"/>
            <a:ext cx="2819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dirty="0">
                <a:solidFill>
                  <a:schemeClr val="tx2">
                    <a:lumMod val="75000"/>
                  </a:schemeClr>
                </a:solidFill>
                <a:latin typeface="Arial" charset="0"/>
                <a:ea typeface="Arial" charset="0"/>
                <a:cs typeface="Arial" charset="0"/>
              </a:rPr>
              <a:t>Available at </a:t>
            </a:r>
            <a:r>
              <a:rPr lang="en-US" altLang="en-US" sz="1800" dirty="0" err="1">
                <a:solidFill>
                  <a:schemeClr val="tx2">
                    <a:lumMod val="75000"/>
                  </a:schemeClr>
                </a:solidFill>
                <a:latin typeface="Arial" charset="0"/>
                <a:ea typeface="Arial" charset="0"/>
                <a:cs typeface="Arial" charset="0"/>
              </a:rPr>
              <a:t>www.pbis.org</a:t>
            </a:r>
            <a:endParaRPr lang="en-US" altLang="en-US" sz="1800" dirty="0">
              <a:solidFill>
                <a:schemeClr val="tx2">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347681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6530"/>
                </a:solidFill>
              </a:rPr>
              <a:t>Poll</a:t>
            </a:r>
            <a:endParaRPr lang="en-US" dirty="0"/>
          </a:p>
        </p:txBody>
      </p:sp>
      <p:sp>
        <p:nvSpPr>
          <p:cNvPr id="3" name="Content Placeholder 2"/>
          <p:cNvSpPr>
            <a:spLocks noGrp="1"/>
          </p:cNvSpPr>
          <p:nvPr>
            <p:ph sz="quarter" idx="10"/>
          </p:nvPr>
        </p:nvSpPr>
        <p:spPr/>
        <p:txBody>
          <a:bodyPr/>
          <a:lstStyle/>
          <a:p>
            <a:r>
              <a:rPr lang="en-US" dirty="0"/>
              <a:t>Have you ever seen this curriculum before?</a:t>
            </a:r>
          </a:p>
          <a:p>
            <a:pPr lvl="1"/>
            <a:r>
              <a:rPr lang="en-US" dirty="0"/>
              <a:t>Yes, and we use it at our school.</a:t>
            </a:r>
          </a:p>
          <a:p>
            <a:pPr lvl="1"/>
            <a:r>
              <a:rPr lang="en-US" dirty="0"/>
              <a:t>Yes, but we don’t use </a:t>
            </a:r>
            <a:r>
              <a:rPr lang="en-US" dirty="0" smtClean="0"/>
              <a:t>it at our school.</a:t>
            </a:r>
            <a:endParaRPr lang="en-US" dirty="0"/>
          </a:p>
          <a:p>
            <a:pPr lvl="1"/>
            <a:r>
              <a:rPr lang="en-US" dirty="0"/>
              <a:t>No</a:t>
            </a:r>
            <a:r>
              <a:rPr lang="en-US" dirty="0" smtClean="0"/>
              <a:t>.</a:t>
            </a:r>
            <a:endParaRPr lang="en-US" dirty="0"/>
          </a:p>
        </p:txBody>
      </p:sp>
    </p:spTree>
    <p:extLst>
      <p:ext uri="{BB962C8B-B14F-4D97-AF65-F5344CB8AC3E}">
        <p14:creationId xmlns:p14="http://schemas.microsoft.com/office/powerpoint/2010/main" val="1646186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b="1" dirty="0" smtClean="0">
                <a:solidFill>
                  <a:srgbClr val="006530"/>
                </a:solidFill>
              </a:rPr>
              <a:t>Core Features of an Effective </a:t>
            </a:r>
            <a:br>
              <a:rPr lang="en-US" b="1" dirty="0" smtClean="0">
                <a:solidFill>
                  <a:srgbClr val="006530"/>
                </a:solidFill>
              </a:rPr>
            </a:br>
            <a:r>
              <a:rPr lang="en-US" b="1" dirty="0" smtClean="0">
                <a:solidFill>
                  <a:srgbClr val="006530"/>
                </a:solidFill>
              </a:rPr>
              <a:t>Bullying Prevention Effort</a:t>
            </a:r>
            <a:endParaRPr lang="en-US" b="1" dirty="0">
              <a:solidFill>
                <a:srgbClr val="006530"/>
              </a:solidFill>
            </a:endParaRPr>
          </a:p>
        </p:txBody>
      </p:sp>
      <p:sp>
        <p:nvSpPr>
          <p:cNvPr id="5" name="Content Placeholder 4"/>
          <p:cNvSpPr>
            <a:spLocks noGrp="1"/>
          </p:cNvSpPr>
          <p:nvPr>
            <p:ph sz="quarter" idx="10"/>
          </p:nvPr>
        </p:nvSpPr>
        <p:spPr/>
        <p:txBody>
          <a:bodyPr/>
          <a:lstStyle/>
          <a:p>
            <a:r>
              <a:rPr lang="en-US" sz="2000" b="1" dirty="0" smtClean="0"/>
              <a:t>Five Student Skills:</a:t>
            </a:r>
          </a:p>
          <a:p>
            <a:pPr marL="457200" indent="-457200">
              <a:buFont typeface="Arial"/>
              <a:buChar char="•"/>
            </a:pPr>
            <a:r>
              <a:rPr lang="en-US" sz="2000" dirty="0" smtClean="0"/>
              <a:t>School-wide behavioral </a:t>
            </a:r>
            <a:r>
              <a:rPr lang="en-US" sz="2000" b="1" dirty="0" smtClean="0"/>
              <a:t>expectations</a:t>
            </a:r>
            <a:r>
              <a:rPr lang="en-US" sz="2000" dirty="0" smtClean="0"/>
              <a:t> (respect)</a:t>
            </a:r>
          </a:p>
          <a:p>
            <a:pPr marL="457200" indent="-457200">
              <a:buFont typeface="Arial"/>
              <a:buChar char="•"/>
            </a:pPr>
            <a:r>
              <a:rPr lang="en-US" sz="2000" dirty="0" smtClean="0"/>
              <a:t>Teach </a:t>
            </a:r>
            <a:r>
              <a:rPr lang="en-US" sz="2000" b="1" dirty="0" smtClean="0"/>
              <a:t>routines</a:t>
            </a:r>
            <a:r>
              <a:rPr lang="en-US" sz="2000" dirty="0" smtClean="0"/>
              <a:t>:</a:t>
            </a:r>
          </a:p>
          <a:p>
            <a:pPr marL="1200150" lvl="1" indent="-457200">
              <a:buFont typeface="Arial"/>
              <a:buChar char="•"/>
            </a:pPr>
            <a:r>
              <a:rPr lang="en-US" sz="2000" dirty="0" smtClean="0"/>
              <a:t>Stop </a:t>
            </a:r>
          </a:p>
          <a:p>
            <a:pPr marL="1200150" lvl="1" indent="-457200">
              <a:buFont typeface="Arial"/>
              <a:buChar char="•"/>
            </a:pPr>
            <a:r>
              <a:rPr lang="en-US" sz="2000" dirty="0" smtClean="0"/>
              <a:t>Bystander Stop </a:t>
            </a:r>
          </a:p>
          <a:p>
            <a:pPr marL="1200150" lvl="1" indent="-457200">
              <a:buFont typeface="Arial"/>
              <a:buChar char="•"/>
            </a:pPr>
            <a:r>
              <a:rPr lang="en-US" sz="2000" dirty="0" smtClean="0"/>
              <a:t>Stopping </a:t>
            </a:r>
          </a:p>
          <a:p>
            <a:pPr marL="1200150" lvl="1" indent="-457200">
              <a:buFont typeface="Arial"/>
              <a:buChar char="•"/>
            </a:pPr>
            <a:r>
              <a:rPr lang="en-US" sz="2000" dirty="0" smtClean="0"/>
              <a:t>Recruiting Help</a:t>
            </a:r>
          </a:p>
        </p:txBody>
      </p:sp>
      <p:sp>
        <p:nvSpPr>
          <p:cNvPr id="6" name="Content Placeholder 5"/>
          <p:cNvSpPr>
            <a:spLocks noGrp="1"/>
          </p:cNvSpPr>
          <p:nvPr>
            <p:ph sz="quarter" idx="11"/>
          </p:nvPr>
        </p:nvSpPr>
        <p:spPr>
          <a:xfrm>
            <a:off x="4648200" y="1600200"/>
            <a:ext cx="4038600" cy="4191000"/>
          </a:xfrm>
        </p:spPr>
        <p:txBody>
          <a:bodyPr/>
          <a:lstStyle/>
          <a:p>
            <a:r>
              <a:rPr lang="en-US" sz="2000" b="1" dirty="0" smtClean="0"/>
              <a:t>Faculty / Staff:</a:t>
            </a:r>
          </a:p>
          <a:p>
            <a:pPr marL="457200" indent="-457200">
              <a:buFont typeface="Arial"/>
              <a:buChar char="•"/>
            </a:pPr>
            <a:r>
              <a:rPr lang="en-US" sz="2000" b="1" dirty="0" smtClean="0"/>
              <a:t>Agreement</a:t>
            </a:r>
            <a:r>
              <a:rPr lang="en-US" sz="2000" dirty="0" smtClean="0"/>
              <a:t> on logic for bullying prevention effort</a:t>
            </a:r>
            <a:endParaRPr lang="en-US" sz="2000" dirty="0"/>
          </a:p>
          <a:p>
            <a:pPr marL="457200" indent="-457200">
              <a:buFont typeface="Arial"/>
              <a:buChar char="•"/>
            </a:pPr>
            <a:r>
              <a:rPr lang="en-US" sz="2000" b="1" dirty="0" smtClean="0"/>
              <a:t>Teach</a:t>
            </a:r>
            <a:r>
              <a:rPr lang="en-US" sz="2000" dirty="0" smtClean="0"/>
              <a:t> students skills</a:t>
            </a:r>
            <a:endParaRPr lang="en-US" sz="2000" dirty="0"/>
          </a:p>
          <a:p>
            <a:pPr marL="457200" indent="-457200">
              <a:buFont typeface="Arial"/>
              <a:buChar char="•"/>
            </a:pPr>
            <a:r>
              <a:rPr lang="en-US" sz="2000" b="1" dirty="0" smtClean="0"/>
              <a:t>Pre-correction, follow-up, and consistency</a:t>
            </a:r>
          </a:p>
          <a:p>
            <a:pPr marL="457200" indent="-457200">
              <a:buFont typeface="Arial"/>
              <a:buChar char="•"/>
            </a:pPr>
            <a:r>
              <a:rPr lang="en-US" sz="2000" b="1" dirty="0" smtClean="0"/>
              <a:t>Supervise</a:t>
            </a:r>
            <a:r>
              <a:rPr lang="en-US" sz="2000" dirty="0" smtClean="0"/>
              <a:t> hot spots</a:t>
            </a:r>
          </a:p>
          <a:p>
            <a:pPr marL="457200" indent="-457200">
              <a:buFont typeface="Arial"/>
              <a:buChar char="•"/>
            </a:pPr>
            <a:r>
              <a:rPr lang="en-US" sz="2000" b="1" dirty="0" smtClean="0"/>
              <a:t>Reward/acknowledg</a:t>
            </a:r>
            <a:r>
              <a:rPr lang="en-US" sz="2000" dirty="0" smtClean="0"/>
              <a:t>e use of strategies</a:t>
            </a:r>
            <a:endParaRPr lang="en-US" sz="2000" b="1" dirty="0"/>
          </a:p>
          <a:p>
            <a:pPr marL="457200" indent="-457200">
              <a:buFont typeface="Arial"/>
              <a:buChar char="•"/>
            </a:pPr>
            <a:r>
              <a:rPr lang="en-US" sz="2000" dirty="0" smtClean="0"/>
              <a:t>Clear </a:t>
            </a:r>
            <a:r>
              <a:rPr lang="en-US" sz="2000" b="1" dirty="0" smtClean="0"/>
              <a:t>data</a:t>
            </a:r>
            <a:r>
              <a:rPr lang="en-US" sz="2000" dirty="0" smtClean="0"/>
              <a:t> collection and use process</a:t>
            </a:r>
            <a:endParaRPr lang="en-US" sz="2000" dirty="0"/>
          </a:p>
          <a:p>
            <a:pPr marL="457200" indent="-457200">
              <a:buFont typeface="Arial"/>
              <a:buChar char="•"/>
            </a:pPr>
            <a:r>
              <a:rPr lang="en-US" sz="2000" dirty="0" smtClean="0"/>
              <a:t>Advanced support options</a:t>
            </a:r>
          </a:p>
          <a:p>
            <a:pPr marL="457200" indent="-457200">
              <a:buFont typeface="Arial"/>
              <a:buChar char="•"/>
            </a:pPr>
            <a:endParaRPr lang="en-US" sz="2000" dirty="0"/>
          </a:p>
        </p:txBody>
      </p:sp>
      <p:sp>
        <p:nvSpPr>
          <p:cNvPr id="7" name="Footer Placeholder 3"/>
          <p:cNvSpPr txBox="1">
            <a:spLocks/>
          </p:cNvSpPr>
          <p:nvPr/>
        </p:nvSpPr>
        <p:spPr bwMode="auto">
          <a:xfrm>
            <a:off x="2362200" y="6516687"/>
            <a:ext cx="441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charset="0"/>
                <a:ea typeface="MS PGothic" charset="-128"/>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S PGothic" charset="-128"/>
                <a:cs typeface="Arial" panose="020B0604020202020204" pitchFamily="34" charset="0"/>
              </a:defRPr>
            </a:lvl9pPr>
          </a:lstStyle>
          <a:p>
            <a:pPr eaLnBrk="1" hangingPunct="1"/>
            <a:r>
              <a:rPr lang="en-US" altLang="en-US" sz="1600" smtClean="0">
                <a:solidFill>
                  <a:schemeClr val="tx2"/>
                </a:solidFill>
              </a:rPr>
              <a:t>Adapted from Scott </a:t>
            </a:r>
            <a:r>
              <a:rPr lang="en-US" altLang="en-US" sz="1600" dirty="0" smtClean="0">
                <a:solidFill>
                  <a:schemeClr val="tx2"/>
                </a:solidFill>
              </a:rPr>
              <a:t>Ross, University of Oregon</a:t>
            </a:r>
            <a:endParaRPr lang="en-US" altLang="en-US" sz="1600" dirty="0">
              <a:solidFill>
                <a:schemeClr val="tx2"/>
              </a:solidFill>
            </a:endParaRPr>
          </a:p>
        </p:txBody>
      </p:sp>
    </p:spTree>
    <p:extLst>
      <p:ext uri="{BB962C8B-B14F-4D97-AF65-F5344CB8AC3E}">
        <p14:creationId xmlns:p14="http://schemas.microsoft.com/office/powerpoint/2010/main" val="112553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6530"/>
                </a:solidFill>
              </a:rPr>
              <a:t>Teach a Three-Step Skill</a:t>
            </a:r>
            <a:endParaRPr lang="en-US" sz="4400" b="1" dirty="0">
              <a:solidFill>
                <a:srgbClr val="006530"/>
              </a:solidFill>
            </a:endParaRPr>
          </a:p>
        </p:txBody>
      </p:sp>
      <p:sp>
        <p:nvSpPr>
          <p:cNvPr id="3" name="Text Placeholder 2"/>
          <p:cNvSpPr>
            <a:spLocks noGrp="1"/>
          </p:cNvSpPr>
          <p:nvPr>
            <p:ph type="body" sz="quarter" idx="10"/>
          </p:nvPr>
        </p:nvSpPr>
        <p:spPr>
          <a:xfrm>
            <a:off x="533400" y="1828800"/>
            <a:ext cx="8153400" cy="4114800"/>
          </a:xfrm>
        </p:spPr>
        <p:txBody>
          <a:bodyPr/>
          <a:lstStyle/>
          <a:p>
            <a:r>
              <a:rPr lang="en-US" b="1" dirty="0" smtClean="0"/>
              <a:t>Stop:</a:t>
            </a:r>
          </a:p>
          <a:p>
            <a:pPr marL="0" indent="0">
              <a:buNone/>
            </a:pPr>
            <a:r>
              <a:rPr lang="en-US" dirty="0"/>
              <a:t>	</a:t>
            </a:r>
            <a:r>
              <a:rPr lang="en-US" dirty="0" smtClean="0"/>
              <a:t>Say and show “stop”</a:t>
            </a:r>
          </a:p>
          <a:p>
            <a:pPr marL="0" indent="0">
              <a:buNone/>
            </a:pPr>
            <a:endParaRPr lang="en-US" sz="1000" dirty="0" smtClean="0"/>
          </a:p>
          <a:p>
            <a:r>
              <a:rPr lang="en-US" b="1" dirty="0" smtClean="0"/>
              <a:t>Walk:</a:t>
            </a:r>
          </a:p>
          <a:p>
            <a:pPr marL="0" indent="0">
              <a:buNone/>
            </a:pPr>
            <a:r>
              <a:rPr lang="en-US" dirty="0"/>
              <a:t>	</a:t>
            </a:r>
            <a:r>
              <a:rPr lang="en-US" dirty="0" smtClean="0"/>
              <a:t>Walk away </a:t>
            </a:r>
          </a:p>
          <a:p>
            <a:pPr marL="0" indent="0">
              <a:buNone/>
            </a:pPr>
            <a:endParaRPr lang="en-US" sz="1000" dirty="0" smtClean="0"/>
          </a:p>
          <a:p>
            <a:r>
              <a:rPr lang="en-US" b="1" dirty="0" smtClean="0"/>
              <a:t>Talk:</a:t>
            </a:r>
          </a:p>
          <a:p>
            <a:pPr marL="0" indent="0">
              <a:buNone/>
            </a:pPr>
            <a:r>
              <a:rPr lang="en-US" dirty="0"/>
              <a:t>	</a:t>
            </a:r>
            <a:r>
              <a:rPr lang="en-US" dirty="0" smtClean="0"/>
              <a:t>Talk to an adult</a:t>
            </a:r>
          </a:p>
          <a:p>
            <a:pPr marL="457200" lvl="1" indent="0">
              <a:buNone/>
            </a:pPr>
            <a:r>
              <a:rPr lang="en-US" dirty="0" smtClean="0"/>
              <a:t>	</a:t>
            </a:r>
            <a:endParaRPr lang="en-US" dirty="0"/>
          </a:p>
        </p:txBody>
      </p:sp>
    </p:spTree>
    <p:extLst>
      <p:ext uri="{BB962C8B-B14F-4D97-AF65-F5344CB8AC3E}">
        <p14:creationId xmlns:p14="http://schemas.microsoft.com/office/powerpoint/2010/main" val="1785789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solidFill>
                  <a:srgbClr val="006530"/>
                </a:solidFill>
              </a:rPr>
              <a:t>The “Stop” Routine</a:t>
            </a:r>
            <a:br>
              <a:rPr lang="en-US" sz="4400" b="1" dirty="0" smtClean="0">
                <a:solidFill>
                  <a:srgbClr val="006530"/>
                </a:solidFill>
              </a:rPr>
            </a:br>
            <a:r>
              <a:rPr lang="en-US" sz="2700" b="1" dirty="0" smtClean="0">
                <a:solidFill>
                  <a:srgbClr val="006530"/>
                </a:solidFill>
              </a:rPr>
              <a:t>(adaptable to elementary, middle, and high school)</a:t>
            </a:r>
            <a:endParaRPr lang="en-US" sz="2700" b="1" dirty="0">
              <a:solidFill>
                <a:srgbClr val="006530"/>
              </a:solidFill>
            </a:endParaRPr>
          </a:p>
        </p:txBody>
      </p:sp>
      <p:sp>
        <p:nvSpPr>
          <p:cNvPr id="3" name="Text Placeholder 2"/>
          <p:cNvSpPr>
            <a:spLocks noGrp="1"/>
          </p:cNvSpPr>
          <p:nvPr>
            <p:ph type="body" sz="quarter" idx="10"/>
          </p:nvPr>
        </p:nvSpPr>
        <p:spPr>
          <a:xfrm>
            <a:off x="533400" y="1600200"/>
            <a:ext cx="8153400" cy="3429000"/>
          </a:xfrm>
        </p:spPr>
        <p:txBody>
          <a:bodyPr/>
          <a:lstStyle/>
          <a:p>
            <a:r>
              <a:rPr lang="en-US" sz="3000" dirty="0" smtClean="0"/>
              <a:t>If someone is directing problem behavior toward you or someone else, give them the </a:t>
            </a:r>
            <a:r>
              <a:rPr lang="en-US" sz="3000" b="1" dirty="0" smtClean="0"/>
              <a:t>“stop signal”</a:t>
            </a:r>
          </a:p>
          <a:p>
            <a:pPr lvl="1">
              <a:lnSpc>
                <a:spcPct val="90000"/>
              </a:lnSpc>
            </a:pPr>
            <a:r>
              <a:rPr lang="en-US" altLang="en-US" sz="2600" dirty="0">
                <a:ea typeface="ＭＳ Ｐゴシック" charset="-128"/>
              </a:rPr>
              <a:t>Students decide on what </a:t>
            </a:r>
            <a:r>
              <a:rPr lang="en-US" altLang="en-US" sz="2600" dirty="0" smtClean="0">
                <a:ea typeface="ＭＳ Ｐゴシック" charset="-128"/>
              </a:rPr>
              <a:t>it should </a:t>
            </a:r>
            <a:r>
              <a:rPr lang="en-US" altLang="en-US" sz="2600" dirty="0">
                <a:ea typeface="ＭＳ Ｐゴシック" charset="-128"/>
              </a:rPr>
              <a:t>look and sound </a:t>
            </a:r>
            <a:r>
              <a:rPr lang="en-US" altLang="en-US" sz="2600" dirty="0" smtClean="0">
                <a:ea typeface="ＭＳ Ｐゴシック" charset="-128"/>
              </a:rPr>
              <a:t>like for whole school</a:t>
            </a:r>
            <a:endParaRPr lang="en-US" altLang="en-US" sz="2600" dirty="0">
              <a:ea typeface="ＭＳ Ｐゴシック" charset="-128"/>
            </a:endParaRPr>
          </a:p>
          <a:p>
            <a:pPr lvl="2">
              <a:lnSpc>
                <a:spcPct val="90000"/>
              </a:lnSpc>
            </a:pPr>
            <a:r>
              <a:rPr lang="en-US" altLang="en-US" sz="2200" dirty="0">
                <a:ea typeface="ＭＳ Ｐゴシック" charset="-128"/>
              </a:rPr>
              <a:t>Firm hand signal</a:t>
            </a:r>
          </a:p>
          <a:p>
            <a:pPr lvl="2">
              <a:lnSpc>
                <a:spcPct val="90000"/>
              </a:lnSpc>
            </a:pPr>
            <a:r>
              <a:rPr lang="en-US" altLang="en-US" sz="2200" dirty="0">
                <a:ea typeface="ＭＳ Ｐゴシック" charset="-128"/>
              </a:rPr>
              <a:t>Clear voice</a:t>
            </a:r>
          </a:p>
          <a:p>
            <a:pPr lvl="2">
              <a:lnSpc>
                <a:spcPct val="90000"/>
              </a:lnSpc>
            </a:pPr>
            <a:r>
              <a:rPr lang="en-US" altLang="en-US" sz="2200" dirty="0">
                <a:ea typeface="ＭＳ Ｐゴシック" charset="-128"/>
              </a:rPr>
              <a:t>Short </a:t>
            </a:r>
            <a:r>
              <a:rPr lang="en-US" altLang="en-US" sz="2200" dirty="0" smtClean="0">
                <a:ea typeface="ＭＳ Ｐゴシック" charset="-128"/>
              </a:rPr>
              <a:t>phrase</a:t>
            </a:r>
            <a:endParaRPr lang="en-US" dirty="0"/>
          </a:p>
        </p:txBody>
      </p:sp>
      <p:pic>
        <p:nvPicPr>
          <p:cNvPr id="5" name="Picture 8" descr="http://thumb15.shutterstock.com.edgesuite.net/display_pic_with_logo/241411/241411,1221057464,3/stock-photo-a-young-emo-whit-stop-signal-17211289.jpg"/>
          <p:cNvPicPr>
            <a:picLocks noChangeAspect="1" noChangeArrowheads="1"/>
          </p:cNvPicPr>
          <p:nvPr/>
        </p:nvPicPr>
        <p:blipFill rotWithShape="1">
          <a:blip r:embed="rId3">
            <a:extLst>
              <a:ext uri="{28A0092B-C50C-407E-A947-70E740481C1C}">
                <a14:useLocalDpi xmlns:a14="http://schemas.microsoft.com/office/drawing/2010/main" val="0"/>
              </a:ext>
            </a:extLst>
          </a:blip>
          <a:srcRect r="15475" b="6030"/>
          <a:stretch/>
        </p:blipFill>
        <p:spPr bwMode="auto">
          <a:xfrm>
            <a:off x="6553200" y="3922250"/>
            <a:ext cx="2362200" cy="165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992074"/>
            <a:ext cx="1447800" cy="2074251"/>
          </a:xfrm>
          <a:prstGeom prst="rect">
            <a:avLst/>
          </a:prstGeom>
        </p:spPr>
      </p:pic>
    </p:spTree>
    <p:extLst>
      <p:ext uri="{BB962C8B-B14F-4D97-AF65-F5344CB8AC3E}">
        <p14:creationId xmlns:p14="http://schemas.microsoft.com/office/powerpoint/2010/main" val="19814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6530"/>
                </a:solidFill>
              </a:rPr>
              <a:t>The “Walk” Routine</a:t>
            </a:r>
            <a:endParaRPr lang="en-US" sz="4400" b="1" dirty="0">
              <a:solidFill>
                <a:srgbClr val="006530"/>
              </a:solidFill>
            </a:endParaRPr>
          </a:p>
        </p:txBody>
      </p:sp>
      <p:sp>
        <p:nvSpPr>
          <p:cNvPr id="3" name="Text Placeholder 2"/>
          <p:cNvSpPr>
            <a:spLocks noGrp="1"/>
          </p:cNvSpPr>
          <p:nvPr>
            <p:ph type="body" sz="quarter" idx="10"/>
          </p:nvPr>
        </p:nvSpPr>
        <p:spPr>
          <a:xfrm>
            <a:off x="533400" y="1600200"/>
            <a:ext cx="6629400" cy="4191000"/>
          </a:xfrm>
        </p:spPr>
        <p:txBody>
          <a:bodyPr/>
          <a:lstStyle/>
          <a:p>
            <a:r>
              <a:rPr lang="en-US" altLang="en-US" sz="2800" dirty="0">
                <a:ea typeface="ＭＳ Ｐゴシック" charset="-128"/>
              </a:rPr>
              <a:t>Sometimes, even when students tell others to “stop,” problem behavior </a:t>
            </a:r>
            <a:r>
              <a:rPr lang="en-US" altLang="en-US" sz="2800" dirty="0" smtClean="0">
                <a:ea typeface="ＭＳ Ｐゴシック" charset="-128"/>
              </a:rPr>
              <a:t>continues</a:t>
            </a:r>
            <a:endParaRPr lang="en-US" altLang="en-US" sz="2800" dirty="0">
              <a:ea typeface="ＭＳ Ｐゴシック" charset="-128"/>
            </a:endParaRPr>
          </a:p>
          <a:p>
            <a:r>
              <a:rPr lang="en-US" altLang="en-US" sz="2800" dirty="0">
                <a:ea typeface="ＭＳ Ｐゴシック" charset="-128"/>
              </a:rPr>
              <a:t>When this happens, students are taught to </a:t>
            </a:r>
            <a:r>
              <a:rPr lang="en-US" altLang="en-US" sz="2800" b="1" dirty="0">
                <a:ea typeface="ＭＳ Ｐゴシック" charset="-128"/>
              </a:rPr>
              <a:t>"walk away</a:t>
            </a:r>
            <a:r>
              <a:rPr lang="en-US" altLang="en-US" sz="2800" b="1" dirty="0" smtClean="0">
                <a:ea typeface="ＭＳ Ｐゴシック" charset="-128"/>
              </a:rPr>
              <a:t>"</a:t>
            </a:r>
            <a:endParaRPr lang="en-US" altLang="en-US" sz="2800" b="1" dirty="0">
              <a:ea typeface="ＭＳ Ｐゴシック" charset="-128"/>
            </a:endParaRPr>
          </a:p>
          <a:p>
            <a:pPr lvl="1"/>
            <a:r>
              <a:rPr lang="en-US" altLang="en-US" sz="2200" dirty="0">
                <a:ea typeface="ＭＳ Ｐゴシック" charset="-128"/>
              </a:rPr>
              <a:t>Removes reinforcement for problem behavior</a:t>
            </a:r>
          </a:p>
          <a:p>
            <a:r>
              <a:rPr lang="en-US" altLang="en-US" sz="2800" dirty="0">
                <a:ea typeface="ＭＳ Ｐゴシック" charset="-128"/>
              </a:rPr>
              <a:t>Teach students to encourage one another when they use the appropriate response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370" y="152400"/>
            <a:ext cx="2412630" cy="6426369"/>
          </a:xfrm>
          <a:prstGeom prst="rect">
            <a:avLst/>
          </a:prstGeom>
        </p:spPr>
      </p:pic>
    </p:spTree>
    <p:extLst>
      <p:ext uri="{BB962C8B-B14F-4D97-AF65-F5344CB8AC3E}">
        <p14:creationId xmlns:p14="http://schemas.microsoft.com/office/powerpoint/2010/main" val="1870402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6530"/>
                </a:solidFill>
              </a:rPr>
              <a:t>The “Talk” Routine</a:t>
            </a:r>
            <a:endParaRPr lang="en-US" sz="4400" b="1" dirty="0">
              <a:solidFill>
                <a:srgbClr val="006530"/>
              </a:solidFill>
            </a:endParaRPr>
          </a:p>
        </p:txBody>
      </p:sp>
      <p:sp>
        <p:nvSpPr>
          <p:cNvPr id="3" name="Text Placeholder 2"/>
          <p:cNvSpPr>
            <a:spLocks noGrp="1"/>
          </p:cNvSpPr>
          <p:nvPr>
            <p:ph type="body" sz="quarter" idx="10"/>
          </p:nvPr>
        </p:nvSpPr>
        <p:spPr>
          <a:xfrm>
            <a:off x="533400" y="1600200"/>
            <a:ext cx="7848600" cy="4724400"/>
          </a:xfrm>
        </p:spPr>
        <p:txBody>
          <a:bodyPr/>
          <a:lstStyle/>
          <a:p>
            <a:pPr>
              <a:lnSpc>
                <a:spcPct val="80000"/>
              </a:lnSpc>
            </a:pPr>
            <a:r>
              <a:rPr lang="en-US" altLang="en-US" sz="2500" dirty="0">
                <a:ea typeface="ＭＳ Ｐゴシック" charset="-128"/>
              </a:rPr>
              <a:t>Even when students use “stop” and </a:t>
            </a:r>
            <a:r>
              <a:rPr lang="en-US" altLang="en-US" sz="2500" dirty="0" smtClean="0">
                <a:ea typeface="ＭＳ Ｐゴシック" charset="-128"/>
              </a:rPr>
              <a:t>“</a:t>
            </a:r>
            <a:r>
              <a:rPr lang="en-US" altLang="en-US" sz="2500" dirty="0">
                <a:ea typeface="ＭＳ Ｐゴシック" charset="-128"/>
              </a:rPr>
              <a:t>walk away,” sometimes </a:t>
            </a:r>
            <a:r>
              <a:rPr lang="en-US" altLang="en-US" sz="2500" dirty="0" smtClean="0">
                <a:ea typeface="ＭＳ Ｐゴシック" charset="-128"/>
              </a:rPr>
              <a:t>the behavior still continues</a:t>
            </a:r>
            <a:endParaRPr lang="en-US" altLang="en-US" sz="2500" dirty="0">
              <a:ea typeface="ＭＳ Ｐゴシック" charset="-128"/>
            </a:endParaRPr>
          </a:p>
          <a:p>
            <a:pPr>
              <a:lnSpc>
                <a:spcPct val="80000"/>
              </a:lnSpc>
            </a:pPr>
            <a:r>
              <a:rPr lang="en-US" altLang="en-US" sz="2500" dirty="0">
                <a:ea typeface="ＭＳ Ｐゴシック" charset="-128"/>
              </a:rPr>
              <a:t>When that happens, students should </a:t>
            </a:r>
            <a:r>
              <a:rPr lang="en-US" altLang="en-US" sz="2500" b="1" dirty="0">
                <a:ea typeface="ＭＳ Ｐゴシック" charset="-128"/>
              </a:rPr>
              <a:t>"talk" to an adult</a:t>
            </a:r>
            <a:r>
              <a:rPr lang="en-US" altLang="en-US" sz="2500" dirty="0">
                <a:ea typeface="ＭＳ Ｐゴシック" charset="-128"/>
              </a:rPr>
              <a:t> and get </a:t>
            </a:r>
            <a:r>
              <a:rPr lang="en-US" altLang="en-US" sz="2500" dirty="0" smtClean="0">
                <a:ea typeface="ＭＳ Ｐゴシック" charset="-128"/>
              </a:rPr>
              <a:t>help</a:t>
            </a:r>
            <a:endParaRPr lang="en-US" altLang="en-US" sz="2500" dirty="0">
              <a:ea typeface="ＭＳ Ｐゴシック" charset="-128"/>
            </a:endParaRPr>
          </a:p>
          <a:p>
            <a:pPr lvl="1">
              <a:lnSpc>
                <a:spcPct val="80000"/>
              </a:lnSpc>
            </a:pPr>
            <a:r>
              <a:rPr lang="en-US" altLang="en-US" sz="2000" dirty="0">
                <a:ea typeface="ＭＳ Ｐゴシック" charset="-128"/>
              </a:rPr>
              <a:t>"</a:t>
            </a:r>
            <a:r>
              <a:rPr lang="en-US" altLang="en-US" sz="2000" b="1" dirty="0">
                <a:ea typeface="ＭＳ Ｐゴシック" charset="-128"/>
              </a:rPr>
              <a:t>Talking</a:t>
            </a:r>
            <a:r>
              <a:rPr lang="en-US" altLang="en-US" sz="2000" b="1" dirty="0" smtClean="0">
                <a:ea typeface="ＭＳ Ｐゴシック" charset="-128"/>
              </a:rPr>
              <a:t>”/reporting</a:t>
            </a:r>
            <a:r>
              <a:rPr lang="en-US" altLang="en-US" sz="2000" dirty="0" smtClean="0">
                <a:ea typeface="ＭＳ Ｐゴシック" charset="-128"/>
              </a:rPr>
              <a:t>: </a:t>
            </a:r>
            <a:r>
              <a:rPr lang="en-US" altLang="en-US" sz="2000" dirty="0">
                <a:ea typeface="ＭＳ Ｐゴシック" charset="-128"/>
              </a:rPr>
              <a:t>when you have tried to solve the problem yourself and have used the "stop" and "walk" steps first </a:t>
            </a:r>
          </a:p>
          <a:p>
            <a:pPr lvl="1">
              <a:lnSpc>
                <a:spcPct val="80000"/>
              </a:lnSpc>
            </a:pPr>
            <a:r>
              <a:rPr lang="en-US" altLang="en-US" sz="2000" b="1" dirty="0">
                <a:ea typeface="ＭＳ Ｐゴシック" charset="-128"/>
              </a:rPr>
              <a:t>Tattling:</a:t>
            </a:r>
            <a:r>
              <a:rPr lang="en-US" altLang="en-US" sz="2000" dirty="0">
                <a:ea typeface="ＭＳ Ｐゴシック" charset="-128"/>
              </a:rPr>
              <a:t> when you do not use the "stop" and "walk away" steps before </a:t>
            </a:r>
            <a:r>
              <a:rPr lang="en-US" altLang="en-US" sz="2000" dirty="0" smtClean="0">
                <a:ea typeface="ＭＳ Ｐゴシック" charset="-128"/>
              </a:rPr>
              <a:t>talking </a:t>
            </a:r>
            <a:r>
              <a:rPr lang="en-US" altLang="en-US" sz="2000" dirty="0">
                <a:ea typeface="ＭＳ Ｐゴシック" charset="-128"/>
              </a:rPr>
              <a:t>to an adult</a:t>
            </a:r>
          </a:p>
          <a:p>
            <a:pPr lvl="1">
              <a:lnSpc>
                <a:spcPct val="80000"/>
              </a:lnSpc>
            </a:pPr>
            <a:r>
              <a:rPr lang="en-US" altLang="en-US" sz="2000" b="1" dirty="0">
                <a:ea typeface="ＭＳ Ｐゴシック" charset="-128"/>
              </a:rPr>
              <a:t>Tattling:</a:t>
            </a:r>
            <a:r>
              <a:rPr lang="en-US" altLang="en-US" sz="2000" dirty="0">
                <a:ea typeface="ＭＳ Ｐゴシック" charset="-128"/>
              </a:rPr>
              <a:t> when your goal is to get the other person in trouble</a:t>
            </a:r>
          </a:p>
        </p:txBody>
      </p:sp>
      <p:pic>
        <p:nvPicPr>
          <p:cNvPr id="4" name="Picture 3"/>
          <p:cNvPicPr>
            <a:picLocks noChangeAspect="1"/>
          </p:cNvPicPr>
          <p:nvPr/>
        </p:nvPicPr>
        <p:blipFill>
          <a:blip r:embed="rId2"/>
          <a:stretch>
            <a:fillRect/>
          </a:stretch>
        </p:blipFill>
        <p:spPr>
          <a:xfrm>
            <a:off x="2971800" y="4733433"/>
            <a:ext cx="3148916" cy="2089398"/>
          </a:xfrm>
          <a:prstGeom prst="rect">
            <a:avLst/>
          </a:prstGeom>
        </p:spPr>
      </p:pic>
    </p:spTree>
    <p:extLst>
      <p:ext uri="{BB962C8B-B14F-4D97-AF65-F5344CB8AC3E}">
        <p14:creationId xmlns:p14="http://schemas.microsoft.com/office/powerpoint/2010/main" val="35876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762000"/>
            <a:ext cx="7391400" cy="4401205"/>
          </a:xfrm>
          <a:prstGeom prst="rect">
            <a:avLst/>
          </a:prstGeom>
          <a:solidFill>
            <a:schemeClr val="accent3">
              <a:lumMod val="40000"/>
              <a:lumOff val="60000"/>
            </a:schemeClr>
          </a:solidFill>
          <a:ln>
            <a:solidFill>
              <a:schemeClr val="tx1"/>
            </a:solidFill>
          </a:ln>
        </p:spPr>
        <p:txBody>
          <a:bodyPr wrap="square">
            <a:spAutoFit/>
          </a:bodyPr>
          <a:lstStyle/>
          <a:p>
            <a:pPr algn="ctr"/>
            <a:r>
              <a:rPr lang="en-US" sz="4000" b="1" dirty="0" smtClean="0"/>
              <a:t>64%</a:t>
            </a:r>
            <a:r>
              <a:rPr lang="en-US" sz="4000" dirty="0" smtClean="0"/>
              <a:t> of children who were bullied did not report it</a:t>
            </a:r>
          </a:p>
          <a:p>
            <a:pPr algn="ctr"/>
            <a:r>
              <a:rPr lang="en-US" sz="4000" dirty="0" smtClean="0"/>
              <a:t>(</a:t>
            </a:r>
            <a:r>
              <a:rPr lang="en-US" sz="4000" b="1" dirty="0" smtClean="0">
                <a:hlinkClick r:id="rId2"/>
              </a:rPr>
              <a:t>Petrosina, Guckenburg, DeVoe, and Hanson, 2010</a:t>
            </a:r>
            <a:r>
              <a:rPr lang="en-US" sz="4000" dirty="0" smtClean="0"/>
              <a:t>). </a:t>
            </a:r>
          </a:p>
          <a:p>
            <a:pPr algn="ctr"/>
            <a:endParaRPr lang="en-US" sz="4000" dirty="0"/>
          </a:p>
          <a:p>
            <a:pPr algn="ctr"/>
            <a:r>
              <a:rPr lang="en-US" sz="4000" dirty="0" smtClean="0"/>
              <a:t>Why do you think this is true? </a:t>
            </a:r>
          </a:p>
          <a:p>
            <a:pPr algn="ctr"/>
            <a:r>
              <a:rPr lang="en-US" sz="4000" dirty="0" smtClean="0"/>
              <a:t>Please answer in the chat box.</a:t>
            </a:r>
            <a:endParaRPr lang="en-US" sz="4000" dirty="0"/>
          </a:p>
        </p:txBody>
      </p:sp>
    </p:spTree>
    <p:extLst>
      <p:ext uri="{BB962C8B-B14F-4D97-AF65-F5344CB8AC3E}">
        <p14:creationId xmlns:p14="http://schemas.microsoft.com/office/powerpoint/2010/main" val="51928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990600"/>
            <a:ext cx="8991600" cy="5715000"/>
          </a:xfrm>
        </p:spPr>
        <p:txBody>
          <a:bodyPr/>
          <a:lstStyle/>
          <a:p>
            <a:pPr algn="l"/>
            <a:r>
              <a:rPr lang="en-US" sz="2800" b="1" dirty="0" smtClean="0">
                <a:solidFill>
                  <a:schemeClr val="tx1"/>
                </a:solidFill>
              </a:rPr>
              <a:t>Part One: </a:t>
            </a:r>
          </a:p>
          <a:p>
            <a:pPr marL="342900" indent="-342900" algn="l">
              <a:buFont typeface="Arial" panose="020B0604020202020204" pitchFamily="34" charset="0"/>
              <a:buChar char="•"/>
            </a:pPr>
            <a:r>
              <a:rPr lang="en-US" sz="2000" dirty="0" smtClean="0">
                <a:solidFill>
                  <a:schemeClr val="tx1"/>
                </a:solidFill>
              </a:rPr>
              <a:t>Participants will gain familiarity with Vermont’s </a:t>
            </a:r>
            <a:r>
              <a:rPr lang="en-US" sz="2000" dirty="0">
                <a:solidFill>
                  <a:schemeClr val="tx1"/>
                </a:solidFill>
              </a:rPr>
              <a:t>Schools</a:t>
            </a:r>
            <a:r>
              <a:rPr lang="en-US" sz="2000" dirty="0" smtClean="0">
                <a:solidFill>
                  <a:schemeClr val="tx1"/>
                </a:solidFill>
              </a:rPr>
              <a:t> Hazing, Harassment, and Bullying (HHB) Model Policy</a:t>
            </a:r>
          </a:p>
          <a:p>
            <a:pPr marL="342900" indent="-342900" algn="l">
              <a:buFont typeface="Arial" panose="020B0604020202020204" pitchFamily="34" charset="0"/>
              <a:buChar char="•"/>
            </a:pPr>
            <a:r>
              <a:rPr lang="en-US" sz="2000" dirty="0" smtClean="0">
                <a:solidFill>
                  <a:schemeClr val="tx1"/>
                </a:solidFill>
              </a:rPr>
              <a:t>Participants will access a tool kit to help with role-specific procedural responsibilities</a:t>
            </a:r>
          </a:p>
          <a:p>
            <a:pPr algn="l"/>
            <a:r>
              <a:rPr lang="en-US" sz="2800" b="1" dirty="0" smtClean="0">
                <a:solidFill>
                  <a:schemeClr val="tx1"/>
                </a:solidFill>
              </a:rPr>
              <a:t>Part Two: </a:t>
            </a:r>
          </a:p>
          <a:p>
            <a:pPr algn="l"/>
            <a:r>
              <a:rPr lang="en-US" sz="2000" dirty="0" smtClean="0">
                <a:solidFill>
                  <a:schemeClr val="tx1"/>
                </a:solidFill>
              </a:rPr>
              <a:t>Participants will learn school-wide strategies for the prevention of bullying and harassment including:</a:t>
            </a:r>
          </a:p>
          <a:p>
            <a:pPr marL="342900" indent="-342900" algn="l">
              <a:buFont typeface="Arial" panose="020B0604020202020204" pitchFamily="34" charset="0"/>
              <a:buChar char="•"/>
            </a:pPr>
            <a:r>
              <a:rPr lang="en-US" sz="2000" dirty="0" smtClean="0">
                <a:solidFill>
                  <a:schemeClr val="tx1"/>
                </a:solidFill>
              </a:rPr>
              <a:t>Functions of bullying behavior</a:t>
            </a:r>
          </a:p>
          <a:p>
            <a:pPr marL="342900" indent="-342900" algn="l">
              <a:buFont typeface="Arial" panose="020B0604020202020204" pitchFamily="34" charset="0"/>
              <a:buChar char="•"/>
            </a:pPr>
            <a:r>
              <a:rPr lang="en-US" sz="2000" dirty="0" smtClean="0">
                <a:solidFill>
                  <a:schemeClr val="tx1"/>
                </a:solidFill>
              </a:rPr>
              <a:t>Role of bystander</a:t>
            </a:r>
          </a:p>
          <a:p>
            <a:pPr marL="342900" indent="-342900" algn="l">
              <a:buFont typeface="Arial" panose="020B0604020202020204" pitchFamily="34" charset="0"/>
              <a:buChar char="•"/>
            </a:pPr>
            <a:r>
              <a:rPr lang="en-US" sz="2000" dirty="0" smtClean="0">
                <a:solidFill>
                  <a:schemeClr val="tx1"/>
                </a:solidFill>
              </a:rPr>
              <a:t>Stop, walk, and talk strategy</a:t>
            </a:r>
          </a:p>
          <a:p>
            <a:pPr marL="342900" indent="-342900" algn="l">
              <a:buFont typeface="Arial" panose="020B0604020202020204" pitchFamily="34" charset="0"/>
              <a:buChar char="•"/>
            </a:pPr>
            <a:r>
              <a:rPr lang="en-US" sz="2000" dirty="0" smtClean="0">
                <a:solidFill>
                  <a:schemeClr val="tx1"/>
                </a:solidFill>
              </a:rPr>
              <a:t>Embedding bullying prevention strategies into a PBIS framework</a:t>
            </a:r>
          </a:p>
          <a:p>
            <a:pPr marL="342900" indent="-342900" algn="l">
              <a:buFont typeface="Arial" panose="020B0604020202020204" pitchFamily="34" charset="0"/>
              <a:buChar char="•"/>
            </a:pPr>
            <a:r>
              <a:rPr lang="en-US" sz="2000" dirty="0" smtClean="0">
                <a:solidFill>
                  <a:schemeClr val="tx1"/>
                </a:solidFill>
              </a:rPr>
              <a:t>Bullying prevention self-assessment</a:t>
            </a:r>
          </a:p>
          <a:p>
            <a:pPr algn="l"/>
            <a:endParaRPr lang="en-US" sz="2000" dirty="0" smtClean="0">
              <a:solidFill>
                <a:schemeClr val="tx1"/>
              </a:solidFill>
            </a:endParaRPr>
          </a:p>
          <a:p>
            <a:pPr algn="l"/>
            <a:endParaRPr lang="en-US" sz="2000" dirty="0" smtClean="0">
              <a:solidFill>
                <a:schemeClr val="tx1"/>
              </a:solidFill>
            </a:endParaRPr>
          </a:p>
          <a:p>
            <a:pPr algn="l"/>
            <a:endParaRPr lang="en-US" sz="2400" dirty="0" smtClean="0"/>
          </a:p>
          <a:p>
            <a:pPr algn="l"/>
            <a:endParaRPr lang="en-US" sz="2400" dirty="0" smtClean="0"/>
          </a:p>
          <a:p>
            <a:pPr algn="l"/>
            <a:endParaRPr lang="en-US" sz="2400" dirty="0" smtClean="0"/>
          </a:p>
          <a:p>
            <a:pPr algn="l"/>
            <a:endParaRPr lang="en-US" sz="2400" dirty="0" smtClean="0"/>
          </a:p>
          <a:p>
            <a:pPr algn="l"/>
            <a:endParaRPr lang="en-US" sz="2400" dirty="0" smtClean="0"/>
          </a:p>
          <a:p>
            <a:pPr algn="l"/>
            <a:endParaRPr lang="en-US" sz="2400" dirty="0"/>
          </a:p>
        </p:txBody>
      </p:sp>
      <p:sp>
        <p:nvSpPr>
          <p:cNvPr id="4" name="Title 2"/>
          <p:cNvSpPr txBox="1">
            <a:spLocks/>
          </p:cNvSpPr>
          <p:nvPr/>
        </p:nvSpPr>
        <p:spPr bwMode="auto">
          <a:xfrm>
            <a:off x="533400" y="-1428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altLang="en-US" b="1" dirty="0" smtClean="0">
                <a:solidFill>
                  <a:srgbClr val="04652A"/>
                </a:solidFill>
              </a:rPr>
              <a:t>Today’s Objectives</a:t>
            </a:r>
            <a:endParaRPr lang="en-US" dirty="0"/>
          </a:p>
        </p:txBody>
      </p:sp>
    </p:spTree>
    <p:extLst>
      <p:ext uri="{BB962C8B-B14F-4D97-AF65-F5344CB8AC3E}">
        <p14:creationId xmlns:p14="http://schemas.microsoft.com/office/powerpoint/2010/main" val="1100735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6530"/>
                </a:solidFill>
              </a:rPr>
              <a:t>The “Stopping” Routine</a:t>
            </a:r>
            <a:endParaRPr lang="en-US" sz="4400" b="1" dirty="0">
              <a:solidFill>
                <a:srgbClr val="006530"/>
              </a:solidFill>
            </a:endParaRPr>
          </a:p>
        </p:txBody>
      </p:sp>
      <p:sp>
        <p:nvSpPr>
          <p:cNvPr id="3" name="Text Placeholder 2"/>
          <p:cNvSpPr>
            <a:spLocks noGrp="1"/>
          </p:cNvSpPr>
          <p:nvPr>
            <p:ph type="body" sz="quarter" idx="10"/>
          </p:nvPr>
        </p:nvSpPr>
        <p:spPr/>
        <p:txBody>
          <a:bodyPr/>
          <a:lstStyle/>
          <a:p>
            <a:r>
              <a:rPr lang="en-US" sz="2800" dirty="0" smtClean="0"/>
              <a:t>Eventually every student will be told to stop. Teach all students what to do when given the “</a:t>
            </a:r>
            <a:r>
              <a:rPr lang="en-US" sz="2800" b="1" dirty="0" smtClean="0"/>
              <a:t>stop</a:t>
            </a:r>
            <a:r>
              <a:rPr lang="en-US" sz="2800" dirty="0" smtClean="0"/>
              <a:t>” message:</a:t>
            </a:r>
          </a:p>
          <a:p>
            <a:pPr marL="0" indent="0">
              <a:buNone/>
            </a:pPr>
            <a:endParaRPr lang="en-US" sz="1000" dirty="0" smtClean="0"/>
          </a:p>
          <a:p>
            <a:pPr lvl="1"/>
            <a:r>
              <a:rPr lang="en-US" sz="2400" dirty="0" smtClean="0"/>
              <a:t>Stop what you are doing</a:t>
            </a:r>
          </a:p>
          <a:p>
            <a:pPr lvl="1"/>
            <a:r>
              <a:rPr lang="en-US" sz="2400" dirty="0" smtClean="0"/>
              <a:t>Take a deep breath</a:t>
            </a:r>
          </a:p>
          <a:p>
            <a:pPr lvl="1"/>
            <a:r>
              <a:rPr lang="en-US" sz="2400" dirty="0" smtClean="0"/>
              <a:t>Go about your day (no big deal)</a:t>
            </a:r>
          </a:p>
          <a:p>
            <a:pPr marL="0" indent="0">
              <a:buNone/>
            </a:pPr>
            <a:endParaRPr lang="en-US" sz="1000" dirty="0"/>
          </a:p>
          <a:p>
            <a:r>
              <a:rPr lang="en-US" sz="2800" dirty="0" smtClean="0"/>
              <a:t>These steps should be followed even when they don’t agree with the “stop” message</a:t>
            </a:r>
            <a:endParaRPr lang="en-US" sz="2800" dirty="0"/>
          </a:p>
        </p:txBody>
      </p:sp>
    </p:spTree>
    <p:extLst>
      <p:ext uri="{BB962C8B-B14F-4D97-AF65-F5344CB8AC3E}">
        <p14:creationId xmlns:p14="http://schemas.microsoft.com/office/powerpoint/2010/main" val="751103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6530"/>
                </a:solidFill>
              </a:rPr>
              <a:t>Stop Means Stop</a:t>
            </a:r>
            <a:endParaRPr lang="en-US" sz="4400" b="1" dirty="0">
              <a:solidFill>
                <a:srgbClr val="006530"/>
              </a:solidFill>
            </a:endParaRPr>
          </a:p>
        </p:txBody>
      </p:sp>
      <p:pic>
        <p:nvPicPr>
          <p:cNvPr id="9" name="Content Placeholder 8" descr="images.jpeg"/>
          <p:cNvPicPr>
            <a:picLocks noGrp="1" noChangeAspect="1"/>
          </p:cNvPicPr>
          <p:nvPr>
            <p:ph sz="quarter" idx="11"/>
          </p:nvPr>
        </p:nvPicPr>
        <p:blipFill>
          <a:blip r:embed="rId2">
            <a:extLst>
              <a:ext uri="{28A0092B-C50C-407E-A947-70E740481C1C}">
                <a14:useLocalDpi xmlns:a14="http://schemas.microsoft.com/office/drawing/2010/main" val="0"/>
              </a:ext>
            </a:extLst>
          </a:blip>
          <a:srcRect l="-15283" r="-15283"/>
          <a:stretch>
            <a:fillRect/>
          </a:stretch>
        </p:blipFill>
        <p:spPr>
          <a:xfrm>
            <a:off x="4648200" y="1447800"/>
            <a:ext cx="4038600" cy="4648200"/>
          </a:xfrm>
          <a:prstGeom prst="rect">
            <a:avLst/>
          </a:prstGeom>
          <a:ln>
            <a:noFill/>
          </a:ln>
          <a:effectLst>
            <a:softEdge rad="112500"/>
          </a:effectLst>
        </p:spPr>
      </p:pic>
      <p:sp>
        <p:nvSpPr>
          <p:cNvPr id="6" name="Text Placeholder 5"/>
          <p:cNvSpPr>
            <a:spLocks noGrp="1"/>
          </p:cNvSpPr>
          <p:nvPr>
            <p:ph type="body" sz="quarter" idx="12"/>
          </p:nvPr>
        </p:nvSpPr>
        <p:spPr/>
        <p:txBody>
          <a:bodyPr/>
          <a:lstStyle/>
          <a:p>
            <a:pPr marL="0" indent="0" algn="ctr">
              <a:buNone/>
            </a:pPr>
            <a:endParaRPr lang="en-US" b="1" dirty="0" smtClean="0"/>
          </a:p>
          <a:p>
            <a:pPr marL="0" indent="0" algn="ctr">
              <a:buNone/>
            </a:pPr>
            <a:r>
              <a:rPr lang="en-US" b="1" dirty="0" smtClean="0"/>
              <a:t>The rule is:</a:t>
            </a:r>
          </a:p>
          <a:p>
            <a:pPr marL="0" indent="0" algn="ctr">
              <a:buNone/>
            </a:pPr>
            <a:r>
              <a:rPr lang="en-US" b="1" dirty="0" smtClean="0"/>
              <a:t>If someone asks you </a:t>
            </a:r>
          </a:p>
          <a:p>
            <a:pPr marL="0" indent="0" algn="ctr">
              <a:buNone/>
            </a:pPr>
            <a:r>
              <a:rPr lang="en-US" b="1" dirty="0"/>
              <a:t>t</a:t>
            </a:r>
            <a:r>
              <a:rPr lang="en-US" b="1" dirty="0" smtClean="0"/>
              <a:t>o stop,</a:t>
            </a:r>
          </a:p>
          <a:p>
            <a:pPr marL="0" indent="0" algn="ctr">
              <a:buNone/>
            </a:pPr>
            <a:r>
              <a:rPr lang="en-US" b="1" dirty="0"/>
              <a:t>y</a:t>
            </a:r>
            <a:r>
              <a:rPr lang="en-US" b="1" dirty="0" smtClean="0"/>
              <a:t>ou stop.</a:t>
            </a:r>
            <a:endParaRPr lang="en-US" b="1" dirty="0"/>
          </a:p>
        </p:txBody>
      </p:sp>
    </p:spTree>
    <p:extLst>
      <p:ext uri="{BB962C8B-B14F-4D97-AF65-F5344CB8AC3E}">
        <p14:creationId xmlns:p14="http://schemas.microsoft.com/office/powerpoint/2010/main" val="1654439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95400"/>
          </a:xfrm>
        </p:spPr>
        <p:txBody>
          <a:bodyPr>
            <a:noAutofit/>
          </a:bodyPr>
          <a:lstStyle/>
          <a:p>
            <a:r>
              <a:rPr lang="en-US" sz="4400" b="1" dirty="0" smtClean="0">
                <a:solidFill>
                  <a:srgbClr val="006530"/>
                </a:solidFill>
              </a:rPr>
              <a:t>How Adults </a:t>
            </a:r>
            <a:r>
              <a:rPr lang="en-US" sz="4400" b="1" dirty="0">
                <a:solidFill>
                  <a:srgbClr val="006530"/>
                </a:solidFill>
              </a:rPr>
              <a:t>Respond</a:t>
            </a:r>
            <a:br>
              <a:rPr lang="en-US" sz="4400" b="1" dirty="0">
                <a:solidFill>
                  <a:srgbClr val="006530"/>
                </a:solidFill>
              </a:rPr>
            </a:br>
            <a:r>
              <a:rPr lang="en-US" sz="2000" b="1" dirty="0">
                <a:solidFill>
                  <a:srgbClr val="006530"/>
                </a:solidFill>
              </a:rPr>
              <a:t>(To the </a:t>
            </a:r>
            <a:r>
              <a:rPr lang="en-US" sz="2000" b="1" dirty="0" smtClean="0">
                <a:solidFill>
                  <a:srgbClr val="006530"/>
                </a:solidFill>
              </a:rPr>
              <a:t>target and/or </a:t>
            </a:r>
            <a:r>
              <a:rPr lang="en-US" sz="2000" b="1" dirty="0" err="1" smtClean="0">
                <a:solidFill>
                  <a:srgbClr val="006530"/>
                </a:solidFill>
              </a:rPr>
              <a:t>upstander</a:t>
            </a:r>
            <a:r>
              <a:rPr lang="en-US" sz="2000" b="1" dirty="0" smtClean="0">
                <a:solidFill>
                  <a:srgbClr val="006530"/>
                </a:solidFill>
              </a:rPr>
              <a:t>)</a:t>
            </a:r>
            <a:endParaRPr lang="en-US" sz="2000" b="1" dirty="0">
              <a:solidFill>
                <a:srgbClr val="006530"/>
              </a:solidFill>
            </a:endParaRPr>
          </a:p>
        </p:txBody>
      </p:sp>
      <p:sp>
        <p:nvSpPr>
          <p:cNvPr id="3" name="Text Placeholder 2"/>
          <p:cNvSpPr>
            <a:spLocks noGrp="1"/>
          </p:cNvSpPr>
          <p:nvPr>
            <p:ph type="body" sz="quarter" idx="10"/>
          </p:nvPr>
        </p:nvSpPr>
        <p:spPr>
          <a:xfrm>
            <a:off x="533400" y="1600200"/>
            <a:ext cx="8153400" cy="4495800"/>
          </a:xfrm>
        </p:spPr>
        <p:txBody>
          <a:bodyPr/>
          <a:lstStyle/>
          <a:p>
            <a:pPr marL="273050" indent="-273050">
              <a:lnSpc>
                <a:spcPct val="70000"/>
              </a:lnSpc>
              <a:buNone/>
            </a:pPr>
            <a:r>
              <a:rPr lang="en-US" altLang="en-US" sz="2000" dirty="0">
                <a:ea typeface="ＭＳ Ｐゴシック" charset="-128"/>
              </a:rPr>
              <a:t>When </a:t>
            </a:r>
            <a:r>
              <a:rPr lang="en-US" altLang="en-US" sz="2000" dirty="0" smtClean="0">
                <a:ea typeface="ＭＳ Ｐゴシック" charset="-128"/>
              </a:rPr>
              <a:t>problem </a:t>
            </a:r>
            <a:r>
              <a:rPr lang="en-US" altLang="en-US" sz="2000" dirty="0">
                <a:ea typeface="ＭＳ Ｐゴシック" charset="-128"/>
              </a:rPr>
              <a:t>behavior is reported, adults follow </a:t>
            </a:r>
            <a:r>
              <a:rPr lang="en-US" altLang="en-US" sz="2000" dirty="0" smtClean="0">
                <a:ea typeface="ＭＳ Ｐゴシック" charset="-128"/>
              </a:rPr>
              <a:t>specific </a:t>
            </a:r>
            <a:r>
              <a:rPr lang="en-US" altLang="en-US" sz="2000" dirty="0">
                <a:ea typeface="ＭＳ Ｐゴシック" charset="-128"/>
              </a:rPr>
              <a:t>response </a:t>
            </a:r>
            <a:r>
              <a:rPr lang="en-US" altLang="en-US" sz="2000" dirty="0" smtClean="0">
                <a:ea typeface="ＭＳ Ｐゴシック" charset="-128"/>
              </a:rPr>
              <a:t>sequence. Students are taught this sequence:</a:t>
            </a:r>
            <a:endParaRPr lang="en-US" altLang="en-US" sz="2000" dirty="0">
              <a:ea typeface="ＭＳ Ｐゴシック" charset="-128"/>
            </a:endParaRPr>
          </a:p>
          <a:p>
            <a:pPr marL="273050" indent="-273050">
              <a:lnSpc>
                <a:spcPct val="70000"/>
              </a:lnSpc>
              <a:buNone/>
            </a:pPr>
            <a:endParaRPr lang="en-US" altLang="en-US" sz="2000" dirty="0">
              <a:ea typeface="ＭＳ Ｐゴシック" charset="-128"/>
            </a:endParaRPr>
          </a:p>
          <a:p>
            <a:pPr marL="731838" lvl="1" indent="-457200">
              <a:lnSpc>
                <a:spcPct val="70000"/>
              </a:lnSpc>
              <a:buFont typeface="+mj-lt"/>
              <a:buAutoNum type="arabicPeriod"/>
            </a:pPr>
            <a:r>
              <a:rPr lang="en-US" altLang="en-US" sz="2000" b="1" dirty="0">
                <a:ea typeface="ＭＳ Ｐゴシック" charset="-128"/>
              </a:rPr>
              <a:t>Reinforce student</a:t>
            </a:r>
            <a:r>
              <a:rPr lang="en-US" altLang="en-US" sz="2000" dirty="0">
                <a:ea typeface="ＭＳ Ｐゴシック" charset="-128"/>
              </a:rPr>
              <a:t> for reporting (e.g. “I'm glad you told me.")</a:t>
            </a:r>
            <a:endParaRPr lang="en-US" altLang="en-US" sz="2000" b="1" dirty="0">
              <a:ea typeface="ＭＳ Ｐゴシック" charset="-128"/>
            </a:endParaRPr>
          </a:p>
          <a:p>
            <a:pPr marL="731838" lvl="1" indent="-457200">
              <a:lnSpc>
                <a:spcPct val="70000"/>
              </a:lnSpc>
              <a:buFont typeface="+mj-lt"/>
              <a:buAutoNum type="arabicPeriod"/>
            </a:pPr>
            <a:r>
              <a:rPr lang="en-US" altLang="en-US" sz="2000" b="1" dirty="0">
                <a:ea typeface="ＭＳ Ｐゴシック" charset="-128"/>
              </a:rPr>
              <a:t>Ask who, what, when, and where. </a:t>
            </a:r>
          </a:p>
          <a:p>
            <a:pPr marL="731838" lvl="1" indent="-457200">
              <a:lnSpc>
                <a:spcPct val="70000"/>
              </a:lnSpc>
              <a:buFont typeface="+mj-lt"/>
              <a:buAutoNum type="arabicPeriod"/>
            </a:pPr>
            <a:r>
              <a:rPr lang="en-US" altLang="en-US" sz="2000" b="1" dirty="0">
                <a:ea typeface="ＭＳ Ｐゴシック" charset="-128"/>
              </a:rPr>
              <a:t>Ensure </a:t>
            </a:r>
            <a:r>
              <a:rPr lang="en-US" altLang="en-US" sz="2000" b="1" dirty="0" smtClean="0">
                <a:ea typeface="ＭＳ Ｐゴシック" charset="-128"/>
              </a:rPr>
              <a:t>student’s </a:t>
            </a:r>
            <a:r>
              <a:rPr lang="en-US" altLang="en-US" sz="2000" b="1" dirty="0">
                <a:ea typeface="ＭＳ Ｐゴシック" charset="-128"/>
              </a:rPr>
              <a:t>safety:</a:t>
            </a:r>
          </a:p>
          <a:p>
            <a:pPr marL="936625" lvl="2" indent="-342900">
              <a:lnSpc>
                <a:spcPct val="70000"/>
              </a:lnSpc>
              <a:buClr>
                <a:srgbClr val="BCBCBC"/>
              </a:buClr>
            </a:pPr>
            <a:r>
              <a:rPr lang="en-US" altLang="en-US" sz="2000" dirty="0">
                <a:ea typeface="ＭＳ Ｐゴシック" charset="-128"/>
              </a:rPr>
              <a:t>Is </a:t>
            </a:r>
            <a:r>
              <a:rPr lang="en-US" altLang="en-US" sz="2000" dirty="0" smtClean="0">
                <a:ea typeface="ＭＳ Ｐゴシック" charset="-128"/>
              </a:rPr>
              <a:t>bullying </a:t>
            </a:r>
            <a:r>
              <a:rPr lang="en-US" altLang="en-US" sz="2000" dirty="0">
                <a:ea typeface="ＭＳ Ｐゴシック" charset="-128"/>
              </a:rPr>
              <a:t>still happening?</a:t>
            </a:r>
          </a:p>
          <a:p>
            <a:pPr marL="936625" lvl="2" indent="-342900">
              <a:lnSpc>
                <a:spcPct val="70000"/>
              </a:lnSpc>
              <a:buClr>
                <a:srgbClr val="BCBCBC"/>
              </a:buClr>
            </a:pPr>
            <a:r>
              <a:rPr lang="en-US" altLang="en-US" sz="2000" dirty="0">
                <a:ea typeface="ＭＳ Ｐゴシック" charset="-128"/>
              </a:rPr>
              <a:t>Is </a:t>
            </a:r>
            <a:r>
              <a:rPr lang="en-US" altLang="en-US" sz="2000" dirty="0" smtClean="0">
                <a:ea typeface="ＭＳ Ｐゴシック" charset="-128"/>
              </a:rPr>
              <a:t>reporting </a:t>
            </a:r>
            <a:r>
              <a:rPr lang="en-US" altLang="en-US" sz="2000" dirty="0">
                <a:ea typeface="ＭＳ Ｐゴシック" charset="-128"/>
              </a:rPr>
              <a:t>child at risk?</a:t>
            </a:r>
          </a:p>
          <a:p>
            <a:pPr marL="936625" lvl="2" indent="-342900">
              <a:lnSpc>
                <a:spcPct val="70000"/>
              </a:lnSpc>
              <a:buClr>
                <a:srgbClr val="BCBCBC"/>
              </a:buClr>
            </a:pPr>
            <a:r>
              <a:rPr lang="en-US" altLang="en-US" sz="2000" dirty="0">
                <a:ea typeface="ＭＳ Ｐゴシック" charset="-128"/>
              </a:rPr>
              <a:t>Fear of revenge?</a:t>
            </a:r>
          </a:p>
          <a:p>
            <a:pPr marL="936625" lvl="2" indent="-342900">
              <a:lnSpc>
                <a:spcPct val="70000"/>
              </a:lnSpc>
              <a:buClr>
                <a:srgbClr val="BCBCBC"/>
              </a:buClr>
            </a:pPr>
            <a:r>
              <a:rPr lang="en-US" altLang="en-US" sz="2000" dirty="0">
                <a:ea typeface="ＭＳ Ｐゴシック" charset="-128"/>
              </a:rPr>
              <a:t>What does </a:t>
            </a:r>
            <a:r>
              <a:rPr lang="en-US" altLang="en-US" sz="2000" dirty="0" smtClean="0">
                <a:ea typeface="ＭＳ Ｐゴシック" charset="-128"/>
              </a:rPr>
              <a:t>student </a:t>
            </a:r>
            <a:r>
              <a:rPr lang="en-US" altLang="en-US" sz="2000" dirty="0">
                <a:ea typeface="ＭＳ Ｐゴシック" charset="-128"/>
              </a:rPr>
              <a:t>need to feel safe?</a:t>
            </a:r>
          </a:p>
          <a:p>
            <a:pPr marL="936625" lvl="2" indent="-342900">
              <a:lnSpc>
                <a:spcPct val="70000"/>
              </a:lnSpc>
              <a:buClr>
                <a:srgbClr val="BCBCBC"/>
              </a:buClr>
            </a:pPr>
            <a:r>
              <a:rPr lang="en-US" altLang="en-US" sz="2000" dirty="0">
                <a:ea typeface="ＭＳ Ｐゴシック" charset="-128"/>
              </a:rPr>
              <a:t>What is </a:t>
            </a:r>
            <a:r>
              <a:rPr lang="en-US" altLang="en-US" sz="2000" dirty="0" smtClean="0">
                <a:ea typeface="ＭＳ Ｐゴシック" charset="-128"/>
              </a:rPr>
              <a:t>severity </a:t>
            </a:r>
            <a:r>
              <a:rPr lang="en-US" altLang="en-US" sz="2000" dirty="0">
                <a:ea typeface="ＭＳ Ｐゴシック" charset="-128"/>
              </a:rPr>
              <a:t>of the situation?</a:t>
            </a:r>
          </a:p>
          <a:p>
            <a:pPr marL="731838" lvl="1" indent="-457200">
              <a:lnSpc>
                <a:spcPct val="70000"/>
              </a:lnSpc>
              <a:buFont typeface="+mj-lt"/>
              <a:buAutoNum type="arabicPeriod"/>
            </a:pPr>
            <a:r>
              <a:rPr lang="en-US" altLang="en-US" sz="2000" b="1" dirty="0">
                <a:ea typeface="ＭＳ Ｐゴシック" charset="-128"/>
              </a:rPr>
              <a:t>Ask, "Did you tell the student to </a:t>
            </a:r>
            <a:r>
              <a:rPr lang="en-US" altLang="en-US" sz="2000" b="1" dirty="0" smtClean="0">
                <a:ea typeface="ＭＳ Ｐゴシック" charset="-128"/>
              </a:rPr>
              <a:t>stop?</a:t>
            </a:r>
            <a:r>
              <a:rPr lang="en-US" altLang="en-US" sz="2000" b="1" dirty="0">
                <a:ea typeface="ＭＳ Ｐゴシック" charset="-128"/>
              </a:rPr>
              <a:t> </a:t>
            </a:r>
            <a:r>
              <a:rPr lang="en-US" altLang="en-US" sz="2000" b="1" dirty="0" smtClean="0">
                <a:ea typeface="ＭＳ Ｐゴシック" charset="-128"/>
              </a:rPr>
              <a:t>Did </a:t>
            </a:r>
            <a:r>
              <a:rPr lang="en-US" altLang="en-US" sz="2000" b="1" dirty="0">
                <a:ea typeface="ＭＳ Ｐゴシック" charset="-128"/>
              </a:rPr>
              <a:t>you walk away from the problem behavior</a:t>
            </a:r>
            <a:r>
              <a:rPr lang="en-US" altLang="en-US" sz="2000" b="1" dirty="0" smtClean="0">
                <a:ea typeface="ＭＳ Ｐゴシック" charset="-128"/>
              </a:rPr>
              <a:t>?”</a:t>
            </a:r>
            <a:endParaRPr lang="en-US" altLang="en-US" sz="2000" dirty="0">
              <a:ea typeface="ＭＳ Ｐゴシック" charset="-128"/>
            </a:endParaRPr>
          </a:p>
          <a:p>
            <a:pPr marL="1131888" lvl="2" indent="-457200">
              <a:lnSpc>
                <a:spcPct val="70000"/>
              </a:lnSpc>
            </a:pPr>
            <a:r>
              <a:rPr lang="en-US" altLang="en-US" sz="2000" dirty="0" smtClean="0">
                <a:ea typeface="ＭＳ Ｐゴシック" charset="-128"/>
              </a:rPr>
              <a:t>If </a:t>
            </a:r>
            <a:r>
              <a:rPr lang="en-US" altLang="en-US" sz="2000" dirty="0">
                <a:ea typeface="ＭＳ Ｐゴシック" charset="-128"/>
              </a:rPr>
              <a:t>yes, praise student for using appropriate response. </a:t>
            </a:r>
          </a:p>
          <a:p>
            <a:pPr marL="1131888" lvl="2" indent="-457200">
              <a:lnSpc>
                <a:spcPct val="70000"/>
              </a:lnSpc>
            </a:pPr>
            <a:r>
              <a:rPr lang="en-US" altLang="en-US" sz="2000" dirty="0">
                <a:ea typeface="ＭＳ Ｐゴシック" charset="-128"/>
              </a:rPr>
              <a:t>If no, practice.</a:t>
            </a:r>
          </a:p>
          <a:p>
            <a:pPr marL="936625" lvl="2" indent="-342900">
              <a:lnSpc>
                <a:spcPct val="70000"/>
              </a:lnSpc>
              <a:buClr>
                <a:srgbClr val="BCBCBC"/>
              </a:buClr>
            </a:pPr>
            <a:endParaRPr lang="en-US" altLang="en-US" sz="2000" b="1" dirty="0">
              <a:ea typeface="ＭＳ Ｐゴシック" charset="-128"/>
            </a:endParaRPr>
          </a:p>
        </p:txBody>
      </p:sp>
    </p:spTree>
    <p:extLst>
      <p:ext uri="{BB962C8B-B14F-4D97-AF65-F5344CB8AC3E}">
        <p14:creationId xmlns:p14="http://schemas.microsoft.com/office/powerpoint/2010/main" val="1227040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Autofit/>
          </a:bodyPr>
          <a:lstStyle/>
          <a:p>
            <a:r>
              <a:rPr lang="en-US" sz="4400" b="1" dirty="0">
                <a:solidFill>
                  <a:srgbClr val="006530"/>
                </a:solidFill>
              </a:rPr>
              <a:t>How Adults Respond</a:t>
            </a:r>
            <a:br>
              <a:rPr lang="en-US" sz="4400" b="1" dirty="0">
                <a:solidFill>
                  <a:srgbClr val="006530"/>
                </a:solidFill>
              </a:rPr>
            </a:br>
            <a:r>
              <a:rPr lang="en-US" sz="2000" b="1" dirty="0">
                <a:solidFill>
                  <a:srgbClr val="006530"/>
                </a:solidFill>
              </a:rPr>
              <a:t>(To the student who is bullying and/or asked to stop)</a:t>
            </a:r>
          </a:p>
        </p:txBody>
      </p:sp>
      <p:sp>
        <p:nvSpPr>
          <p:cNvPr id="3" name="Text Placeholder 2"/>
          <p:cNvSpPr>
            <a:spLocks noGrp="1"/>
          </p:cNvSpPr>
          <p:nvPr>
            <p:ph type="body" sz="quarter" idx="10"/>
          </p:nvPr>
        </p:nvSpPr>
        <p:spPr>
          <a:xfrm>
            <a:off x="533400" y="1752600"/>
            <a:ext cx="8153400" cy="4419600"/>
          </a:xfrm>
        </p:spPr>
        <p:txBody>
          <a:bodyPr/>
          <a:lstStyle/>
          <a:p>
            <a:pPr marL="571500" indent="-514350">
              <a:buFont typeface="+mj-lt"/>
              <a:buAutoNum type="arabicPeriod"/>
            </a:pPr>
            <a:r>
              <a:rPr lang="en-US" b="1" dirty="0" smtClean="0"/>
              <a:t>Reinforce</a:t>
            </a:r>
            <a:r>
              <a:rPr lang="en-US" dirty="0" smtClean="0"/>
              <a:t> </a:t>
            </a:r>
            <a:r>
              <a:rPr lang="en-US" dirty="0"/>
              <a:t>the student for discussing the problem with </a:t>
            </a:r>
            <a:r>
              <a:rPr lang="en-US" dirty="0" smtClean="0"/>
              <a:t>you</a:t>
            </a:r>
          </a:p>
          <a:p>
            <a:pPr marL="571500" indent="-514350">
              <a:buFont typeface="+mj-lt"/>
              <a:buAutoNum type="arabicPeriod"/>
            </a:pPr>
            <a:r>
              <a:rPr lang="en-US" b="1" dirty="0" smtClean="0"/>
              <a:t>Ask</a:t>
            </a:r>
            <a:r>
              <a:rPr lang="en-US" b="1" dirty="0"/>
              <a:t>, "Did ______ tell you to stop?”</a:t>
            </a:r>
          </a:p>
          <a:p>
            <a:pPr lvl="2"/>
            <a:r>
              <a:rPr lang="en-US" dirty="0"/>
              <a:t>If yes:</a:t>
            </a:r>
            <a:r>
              <a:rPr lang="en-US" b="1" dirty="0"/>
              <a:t> </a:t>
            </a:r>
            <a:r>
              <a:rPr lang="en-US" dirty="0"/>
              <a:t>Ask, "How did you respond?</a:t>
            </a:r>
          </a:p>
          <a:p>
            <a:pPr lvl="2"/>
            <a:r>
              <a:rPr lang="en-US" dirty="0"/>
              <a:t>If no: Practice the 3 step </a:t>
            </a:r>
            <a:r>
              <a:rPr lang="en-US" dirty="0" smtClean="0"/>
              <a:t>response.</a:t>
            </a:r>
          </a:p>
          <a:p>
            <a:pPr marL="514350" indent="-514350">
              <a:buFont typeface="+mj-lt"/>
              <a:buAutoNum type="arabicPeriod"/>
            </a:pPr>
            <a:r>
              <a:rPr lang="en-US" b="1" dirty="0" smtClean="0"/>
              <a:t>Ask</a:t>
            </a:r>
            <a:r>
              <a:rPr lang="en-US" b="1" dirty="0"/>
              <a:t>, "Did ______ walk away?</a:t>
            </a:r>
          </a:p>
          <a:p>
            <a:pPr lvl="2"/>
            <a:r>
              <a:rPr lang="en-US" dirty="0"/>
              <a:t>If yes: "How did you respond?”</a:t>
            </a:r>
          </a:p>
          <a:p>
            <a:pPr lvl="2"/>
            <a:r>
              <a:rPr lang="en-US" dirty="0"/>
              <a:t>If no: Practice the 3 step response.</a:t>
            </a:r>
          </a:p>
          <a:p>
            <a:endParaRPr lang="en-US" dirty="0"/>
          </a:p>
        </p:txBody>
      </p:sp>
    </p:spTree>
    <p:extLst>
      <p:ext uri="{BB962C8B-B14F-4D97-AF65-F5344CB8AC3E}">
        <p14:creationId xmlns:p14="http://schemas.microsoft.com/office/powerpoint/2010/main" val="694207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3746"/>
          </a:xfrm>
        </p:spPr>
        <p:txBody>
          <a:bodyPr/>
          <a:lstStyle/>
          <a:p>
            <a:r>
              <a:rPr lang="en-US" b="1" dirty="0" smtClean="0">
                <a:solidFill>
                  <a:schemeClr val="tx2">
                    <a:lumMod val="75000"/>
                  </a:schemeClr>
                </a:solidFill>
              </a:rPr>
              <a:t>Example Activity from Lesson</a:t>
            </a:r>
            <a:endParaRPr lang="en-US" b="1" dirty="0">
              <a:solidFill>
                <a:schemeClr val="tx2">
                  <a:lumMod val="75000"/>
                </a:schemeClr>
              </a:solidFill>
            </a:endParaRPr>
          </a:p>
        </p:txBody>
      </p:sp>
      <p:pic>
        <p:nvPicPr>
          <p:cNvPr id="3" name="Picture 2" descr="Laura-Wagner - Lab 5 Combus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00" y="1427481"/>
            <a:ext cx="2730178" cy="2590800"/>
          </a:xfrm>
          <a:prstGeom prst="rect">
            <a:avLst/>
          </a:prstGeom>
        </p:spPr>
      </p:pic>
      <p:sp>
        <p:nvSpPr>
          <p:cNvPr id="11" name="TextBox 10"/>
          <p:cNvSpPr txBox="1"/>
          <p:nvPr/>
        </p:nvSpPr>
        <p:spPr>
          <a:xfrm>
            <a:off x="461889" y="4343400"/>
            <a:ext cx="8077200" cy="1200329"/>
          </a:xfrm>
          <a:prstGeom prst="rect">
            <a:avLst/>
          </a:prstGeom>
          <a:noFill/>
        </p:spPr>
        <p:txBody>
          <a:bodyPr wrap="square" rtlCol="0">
            <a:spAutoFit/>
          </a:bodyPr>
          <a:lstStyle/>
          <a:p>
            <a:pPr marL="342900" indent="-342900">
              <a:buFont typeface="Arial" charset="0"/>
              <a:buChar char="•"/>
            </a:pPr>
            <a:r>
              <a:rPr lang="en-US" sz="2400" dirty="0" smtClean="0"/>
              <a:t>Problem behavior is like fire</a:t>
            </a:r>
          </a:p>
          <a:p>
            <a:pPr marL="342900" indent="-342900">
              <a:buFont typeface="Arial" charset="0"/>
              <a:buChar char="•"/>
            </a:pPr>
            <a:r>
              <a:rPr lang="en-US" sz="2400" dirty="0" smtClean="0"/>
              <a:t>Cut off the oxygen, the candle goes out</a:t>
            </a:r>
          </a:p>
          <a:p>
            <a:pPr marL="342900" indent="-342900">
              <a:buFont typeface="Arial" charset="0"/>
              <a:buChar char="•"/>
            </a:pPr>
            <a:r>
              <a:rPr lang="en-US" sz="2400" dirty="0" smtClean="0"/>
              <a:t>Cut out the attention, the problem behavior stops</a:t>
            </a:r>
            <a:endParaRPr lang="en-US" sz="2400" dirty="0"/>
          </a:p>
        </p:txBody>
      </p:sp>
    </p:spTree>
    <p:extLst>
      <p:ext uri="{BB962C8B-B14F-4D97-AF65-F5344CB8AC3E}">
        <p14:creationId xmlns:p14="http://schemas.microsoft.com/office/powerpoint/2010/main" val="507929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lumMod val="75000"/>
                  </a:schemeClr>
                </a:solidFill>
              </a:rPr>
              <a:t>Importance of Using Student Leadership</a:t>
            </a:r>
            <a:endParaRPr lang="en-US" b="1" dirty="0">
              <a:solidFill>
                <a:schemeClr val="tx2">
                  <a:lumMod val="75000"/>
                </a:schemeClr>
              </a:solidFill>
            </a:endParaRPr>
          </a:p>
        </p:txBody>
      </p:sp>
      <p:sp>
        <p:nvSpPr>
          <p:cNvPr id="3" name="Text Placeholder 2"/>
          <p:cNvSpPr>
            <a:spLocks noGrp="1"/>
          </p:cNvSpPr>
          <p:nvPr>
            <p:ph type="body" sz="quarter" idx="10"/>
          </p:nvPr>
        </p:nvSpPr>
        <p:spPr>
          <a:xfrm>
            <a:off x="533400" y="1600200"/>
            <a:ext cx="6172200" cy="4343400"/>
          </a:xfrm>
        </p:spPr>
        <p:txBody>
          <a:bodyPr/>
          <a:lstStyle/>
          <a:p>
            <a:r>
              <a:rPr lang="en-US" sz="2800" dirty="0" smtClean="0"/>
              <a:t>Student buy-in is half the battle</a:t>
            </a:r>
          </a:p>
          <a:p>
            <a:r>
              <a:rPr lang="en-US" sz="2800" dirty="0"/>
              <a:t>Students with </a:t>
            </a:r>
            <a:r>
              <a:rPr lang="en-US" sz="2800" b="1" dirty="0"/>
              <a:t>social power </a:t>
            </a:r>
            <a:r>
              <a:rPr lang="en-US" sz="2800" dirty="0"/>
              <a:t>should be involved in every phase of intervention development and </a:t>
            </a:r>
            <a:r>
              <a:rPr lang="en-US" sz="2800" dirty="0" smtClean="0"/>
              <a:t>implementation</a:t>
            </a:r>
          </a:p>
          <a:p>
            <a:pPr lvl="1"/>
            <a:r>
              <a:rPr lang="en-US" sz="2400" dirty="0" smtClean="0"/>
              <a:t>It </a:t>
            </a:r>
            <a:r>
              <a:rPr lang="en-US" sz="2400" dirty="0"/>
              <a:t>has to be </a:t>
            </a:r>
            <a:r>
              <a:rPr lang="en-US" sz="2400" b="1" dirty="0"/>
              <a:t>cool</a:t>
            </a:r>
            <a:r>
              <a:rPr lang="en-US" sz="2400" dirty="0"/>
              <a:t> to do the right thing and stand up against bullying</a:t>
            </a:r>
          </a:p>
          <a:p>
            <a:endParaRPr lang="en-US" sz="2800" dirty="0"/>
          </a:p>
          <a:p>
            <a:endParaRPr lang="en-US" sz="2800" dirty="0"/>
          </a:p>
        </p:txBody>
      </p:sp>
      <p:pic>
        <p:nvPicPr>
          <p:cNvPr id="4" name="Picture 3" descr="January | 2016 | MCARGOBE´S BLOG-ROOM"/>
          <p:cNvPicPr>
            <a:picLocks noChangeAspect="1"/>
          </p:cNvPicPr>
          <p:nvPr/>
        </p:nvPicPr>
        <p:blipFill rotWithShape="1">
          <a:blip r:embed="rId3">
            <a:extLst>
              <a:ext uri="{28A0092B-C50C-407E-A947-70E740481C1C}">
                <a14:useLocalDpi xmlns:a14="http://schemas.microsoft.com/office/drawing/2010/main" val="0"/>
              </a:ext>
            </a:extLst>
          </a:blip>
          <a:srcRect l="8190"/>
          <a:stretch/>
        </p:blipFill>
        <p:spPr>
          <a:xfrm>
            <a:off x="6400800" y="2095500"/>
            <a:ext cx="2562606" cy="1676400"/>
          </a:xfrm>
          <a:prstGeom prst="rect">
            <a:avLst/>
          </a:prstGeom>
        </p:spPr>
      </p:pic>
    </p:spTree>
    <p:extLst>
      <p:ext uri="{BB962C8B-B14F-4D97-AF65-F5344CB8AC3E}">
        <p14:creationId xmlns:p14="http://schemas.microsoft.com/office/powerpoint/2010/main" val="990392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Student Leadership Team</a:t>
            </a:r>
            <a:endParaRPr lang="en-US" b="1" dirty="0">
              <a:solidFill>
                <a:schemeClr val="tx2">
                  <a:lumMod val="75000"/>
                </a:schemeClr>
              </a:solidFill>
            </a:endParaRPr>
          </a:p>
        </p:txBody>
      </p:sp>
      <p:sp>
        <p:nvSpPr>
          <p:cNvPr id="3" name="Text Placeholder 2"/>
          <p:cNvSpPr>
            <a:spLocks noGrp="1"/>
          </p:cNvSpPr>
          <p:nvPr>
            <p:ph type="body" sz="quarter" idx="10"/>
          </p:nvPr>
        </p:nvSpPr>
        <p:spPr>
          <a:xfrm>
            <a:off x="533400" y="1451429"/>
            <a:ext cx="8153400" cy="4343400"/>
          </a:xfrm>
        </p:spPr>
        <p:txBody>
          <a:bodyPr/>
          <a:lstStyle/>
          <a:p>
            <a:pPr fontAlgn="auto">
              <a:spcAft>
                <a:spcPts val="0"/>
              </a:spcAft>
              <a:buFont typeface="Arial"/>
              <a:buChar char="•"/>
              <a:defRPr/>
            </a:pPr>
            <a:r>
              <a:rPr lang="en-US" sz="2200" dirty="0"/>
              <a:t>8-10 </a:t>
            </a:r>
            <a:r>
              <a:rPr lang="en-US" sz="2200" dirty="0" smtClean="0"/>
              <a:t>students (nominated </a:t>
            </a:r>
            <a:r>
              <a:rPr lang="en-US" sz="2200" dirty="0"/>
              <a:t>by </a:t>
            </a:r>
            <a:r>
              <a:rPr lang="en-US" sz="2200" dirty="0" smtClean="0"/>
              <a:t>peers)</a:t>
            </a:r>
            <a:endParaRPr lang="en-US" sz="2200" dirty="0"/>
          </a:p>
          <a:p>
            <a:pPr fontAlgn="auto">
              <a:spcAft>
                <a:spcPts val="0"/>
              </a:spcAft>
              <a:buFont typeface="Arial"/>
              <a:buChar char="•"/>
              <a:defRPr/>
            </a:pPr>
            <a:r>
              <a:rPr lang="en-US" sz="2200" dirty="0"/>
              <a:t>D</a:t>
            </a:r>
            <a:r>
              <a:rPr lang="en-US" sz="2200" dirty="0" smtClean="0"/>
              <a:t>iscussion</a:t>
            </a:r>
            <a:r>
              <a:rPr lang="en-US" sz="2200" dirty="0"/>
              <a:t>:</a:t>
            </a:r>
          </a:p>
          <a:p>
            <a:pPr lvl="1" fontAlgn="auto">
              <a:spcAft>
                <a:spcPts val="0"/>
              </a:spcAft>
              <a:buFont typeface="Arial"/>
              <a:buChar char="•"/>
              <a:defRPr/>
            </a:pPr>
            <a:r>
              <a:rPr lang="en-US" sz="2200" dirty="0"/>
              <a:t>Disrespectful behavior is a problem. It damages the ability of others to succeed in school. </a:t>
            </a:r>
            <a:r>
              <a:rPr lang="en-US" sz="2200" dirty="0" smtClean="0"/>
              <a:t>It keeps </a:t>
            </a:r>
            <a:r>
              <a:rPr lang="en-US" sz="2200" dirty="0"/>
              <a:t>happening because it results in </a:t>
            </a:r>
            <a:r>
              <a:rPr lang="en-US" sz="2200" b="1" dirty="0"/>
              <a:t>attention from peers.</a:t>
            </a:r>
          </a:p>
          <a:p>
            <a:pPr lvl="1" fontAlgn="auto">
              <a:spcAft>
                <a:spcPts val="0"/>
              </a:spcAft>
              <a:buFont typeface="Arial"/>
              <a:buChar char="•"/>
              <a:defRPr/>
            </a:pPr>
            <a:r>
              <a:rPr lang="en-US" sz="2200" dirty="0"/>
              <a:t>We need your </a:t>
            </a:r>
            <a:r>
              <a:rPr lang="en-US" sz="2200" b="1" dirty="0"/>
              <a:t>help</a:t>
            </a:r>
            <a:r>
              <a:rPr lang="en-US" sz="2200" dirty="0"/>
              <a:t> developing common (school-wide) </a:t>
            </a:r>
            <a:r>
              <a:rPr lang="en-US" sz="2200" dirty="0" smtClean="0"/>
              <a:t>routines. What </a:t>
            </a:r>
            <a:r>
              <a:rPr lang="en-US" sz="2200" dirty="0"/>
              <a:t>would be best way to introduce/train these routines?</a:t>
            </a:r>
          </a:p>
          <a:p>
            <a:pPr fontAlgn="auto">
              <a:spcAft>
                <a:spcPts val="0"/>
              </a:spcAft>
              <a:buFont typeface="Arial"/>
              <a:buChar char="•"/>
              <a:defRPr/>
            </a:pPr>
            <a:r>
              <a:rPr lang="en-US" sz="2200" dirty="0"/>
              <a:t>Students help develop, deliver, and report on </a:t>
            </a:r>
            <a:r>
              <a:rPr lang="en-US" sz="2200" dirty="0" smtClean="0"/>
              <a:t>efforts</a:t>
            </a:r>
          </a:p>
          <a:p>
            <a:pPr fontAlgn="auto">
              <a:spcAft>
                <a:spcPts val="0"/>
              </a:spcAft>
              <a:buFont typeface="Arial"/>
              <a:buChar char="•"/>
              <a:defRPr/>
            </a:pPr>
            <a:r>
              <a:rPr lang="en-US" sz="2200" dirty="0" smtClean="0"/>
              <a:t>Available </a:t>
            </a:r>
            <a:r>
              <a:rPr lang="en-US" sz="2200" dirty="0"/>
              <a:t>to classmates as </a:t>
            </a:r>
            <a:r>
              <a:rPr lang="en-US" sz="2200" dirty="0" smtClean="0"/>
              <a:t>resource</a:t>
            </a:r>
            <a:endParaRPr lang="en-US" sz="2200" dirty="0"/>
          </a:p>
          <a:p>
            <a:endParaRPr lang="en-US" dirty="0"/>
          </a:p>
          <a:p>
            <a:pPr fontAlgn="auto">
              <a:spcAft>
                <a:spcPts val="0"/>
              </a:spcAft>
              <a:buFont typeface="Arial"/>
              <a:buChar char="•"/>
              <a:defRPr/>
            </a:pPr>
            <a:endParaRPr lang="en-US" sz="2200" dirty="0"/>
          </a:p>
        </p:txBody>
      </p:sp>
      <p:pic>
        <p:nvPicPr>
          <p:cNvPr id="5" name="Picture 4"/>
          <p:cNvPicPr>
            <a:picLocks noChangeAspect="1"/>
          </p:cNvPicPr>
          <p:nvPr/>
        </p:nvPicPr>
        <p:blipFill>
          <a:blip r:embed="rId3"/>
          <a:stretch>
            <a:fillRect/>
          </a:stretch>
        </p:blipFill>
        <p:spPr>
          <a:xfrm>
            <a:off x="5813474" y="4942889"/>
            <a:ext cx="2873326" cy="1915111"/>
          </a:xfrm>
          <a:prstGeom prst="rect">
            <a:avLst/>
          </a:prstGeom>
        </p:spPr>
      </p:pic>
    </p:spTree>
    <p:extLst>
      <p:ext uri="{BB962C8B-B14F-4D97-AF65-F5344CB8AC3E}">
        <p14:creationId xmlns:p14="http://schemas.microsoft.com/office/powerpoint/2010/main" val="17232289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lumMod val="75000"/>
                  </a:schemeClr>
                </a:solidFill>
              </a:rPr>
              <a:t>How to Implement Bullying Prevention in PBIS Framework</a:t>
            </a:r>
            <a:endParaRPr lang="en-US" b="1" dirty="0">
              <a:solidFill>
                <a:schemeClr val="tx2">
                  <a:lumMod val="75000"/>
                </a:schemeClr>
              </a:solidFill>
            </a:endParaRPr>
          </a:p>
        </p:txBody>
      </p:sp>
      <p:sp>
        <p:nvSpPr>
          <p:cNvPr id="6" name="Text Placeholder 5"/>
          <p:cNvSpPr>
            <a:spLocks noGrp="1"/>
          </p:cNvSpPr>
          <p:nvPr>
            <p:ph type="body" sz="quarter" idx="10"/>
          </p:nvPr>
        </p:nvSpPr>
        <p:spPr/>
        <p:txBody>
          <a:bodyPr/>
          <a:lstStyle/>
          <a:p>
            <a:pPr marL="457200" indent="-457200" fontAlgn="auto">
              <a:spcAft>
                <a:spcPts val="0"/>
              </a:spcAft>
              <a:buFont typeface="+mj-lt"/>
              <a:buAutoNum type="arabicPeriod"/>
              <a:defRPr/>
            </a:pPr>
            <a:r>
              <a:rPr lang="en-US" sz="1600" dirty="0"/>
              <a:t>Implement school-wide </a:t>
            </a:r>
            <a:r>
              <a:rPr lang="en-US" sz="1600" dirty="0" smtClean="0"/>
              <a:t>PBIS with fidelity</a:t>
            </a:r>
            <a:endParaRPr lang="en-US" sz="1600" dirty="0"/>
          </a:p>
          <a:p>
            <a:pPr marL="457200" indent="-457200" fontAlgn="auto">
              <a:spcAft>
                <a:spcPts val="0"/>
              </a:spcAft>
              <a:buFont typeface="+mj-lt"/>
              <a:buAutoNum type="arabicPeriod"/>
              <a:defRPr/>
            </a:pPr>
            <a:r>
              <a:rPr lang="en-US" sz="1600" dirty="0"/>
              <a:t>Form bullying prevention implementation </a:t>
            </a:r>
            <a:r>
              <a:rPr lang="en-US" sz="1600" dirty="0" smtClean="0"/>
              <a:t>team/assign to PBIS Leadership Team</a:t>
            </a:r>
            <a:endParaRPr lang="en-US" sz="1600" dirty="0"/>
          </a:p>
          <a:p>
            <a:pPr marL="457200" indent="-457200" fontAlgn="auto">
              <a:spcAft>
                <a:spcPts val="0"/>
              </a:spcAft>
              <a:buFont typeface="+mj-lt"/>
              <a:buAutoNum type="arabicPeriod"/>
              <a:defRPr/>
            </a:pPr>
            <a:r>
              <a:rPr lang="en-US" sz="1600" dirty="0"/>
              <a:t>Complete bullying prevention self-assessment</a:t>
            </a:r>
          </a:p>
          <a:p>
            <a:pPr marL="457200" indent="-457200" fontAlgn="auto">
              <a:spcAft>
                <a:spcPts val="0"/>
              </a:spcAft>
              <a:buFont typeface="+mj-lt"/>
              <a:buAutoNum type="arabicPeriod"/>
              <a:defRPr/>
            </a:pPr>
            <a:r>
              <a:rPr lang="en-US" sz="1600" dirty="0">
                <a:hlinkClick r:id="rId3"/>
              </a:rPr>
              <a:t>Survey students</a:t>
            </a:r>
            <a:endParaRPr lang="en-US" sz="1600" dirty="0"/>
          </a:p>
          <a:p>
            <a:pPr marL="857250" lvl="1" indent="-457200" fontAlgn="auto">
              <a:spcAft>
                <a:spcPts val="0"/>
              </a:spcAft>
              <a:defRPr/>
            </a:pPr>
            <a:r>
              <a:rPr lang="en-US" sz="1600" dirty="0"/>
              <a:t>Can help motivate adults to take action against bullying</a:t>
            </a:r>
          </a:p>
          <a:p>
            <a:pPr marL="857250" lvl="1" indent="-457200" fontAlgn="auto">
              <a:spcAft>
                <a:spcPts val="0"/>
              </a:spcAft>
              <a:defRPr/>
            </a:pPr>
            <a:r>
              <a:rPr lang="en-US" sz="1600" dirty="0"/>
              <a:t>Helps team tailor bullying prevention strategy to needs </a:t>
            </a:r>
            <a:r>
              <a:rPr lang="en-US" sz="1600" dirty="0" smtClean="0"/>
              <a:t>of school</a:t>
            </a:r>
            <a:endParaRPr lang="en-US" sz="1600" dirty="0"/>
          </a:p>
          <a:p>
            <a:pPr marL="857250" lvl="1" indent="-457200" fontAlgn="auto">
              <a:spcAft>
                <a:spcPts val="0"/>
              </a:spcAft>
              <a:defRPr/>
            </a:pPr>
            <a:r>
              <a:rPr lang="en-US" sz="1600" dirty="0"/>
              <a:t>Baseline from which to measure progress</a:t>
            </a:r>
          </a:p>
          <a:p>
            <a:pPr marL="457200" indent="-457200" fontAlgn="auto">
              <a:spcAft>
                <a:spcPts val="0"/>
              </a:spcAft>
              <a:buFont typeface="+mj-lt"/>
              <a:buAutoNum type="arabicPeriod"/>
              <a:defRPr/>
            </a:pPr>
            <a:r>
              <a:rPr lang="en-US" sz="1600" dirty="0"/>
              <a:t>Introduce all stakeholders to bullying prevention</a:t>
            </a:r>
          </a:p>
          <a:p>
            <a:pPr marL="457200" indent="-457200" fontAlgn="auto">
              <a:spcAft>
                <a:spcPts val="0"/>
              </a:spcAft>
              <a:buFont typeface="+mj-lt"/>
              <a:buAutoNum type="arabicPeriod"/>
              <a:defRPr/>
            </a:pPr>
            <a:r>
              <a:rPr lang="en-US" sz="1600" dirty="0"/>
              <a:t>Gain faculty, staff, family, and student commitment</a:t>
            </a:r>
          </a:p>
          <a:p>
            <a:pPr marL="457200" indent="-457200" fontAlgn="auto">
              <a:spcAft>
                <a:spcPts val="0"/>
              </a:spcAft>
              <a:buFont typeface="+mj-lt"/>
              <a:buAutoNum type="arabicPeriod"/>
              <a:defRPr/>
            </a:pPr>
            <a:r>
              <a:rPr lang="en-US" sz="1600" dirty="0"/>
              <a:t>Train all adults in school environment (including bus drivers, cafeteria monitors, etc.)</a:t>
            </a:r>
          </a:p>
          <a:p>
            <a:pPr marL="457200" indent="-457200" fontAlgn="auto">
              <a:spcAft>
                <a:spcPts val="0"/>
              </a:spcAft>
              <a:buFont typeface="+mj-lt"/>
              <a:buAutoNum type="arabicPeriod"/>
              <a:defRPr/>
            </a:pPr>
            <a:r>
              <a:rPr lang="en-US" sz="1600" dirty="0"/>
              <a:t>Build bullying prevention lessons for students</a:t>
            </a:r>
          </a:p>
          <a:p>
            <a:pPr marL="457200" indent="-457200" fontAlgn="auto">
              <a:spcAft>
                <a:spcPts val="0"/>
              </a:spcAft>
              <a:buFont typeface="+mj-lt"/>
              <a:buAutoNum type="arabicPeriod"/>
              <a:defRPr/>
            </a:pPr>
            <a:r>
              <a:rPr lang="en-US" sz="1600" dirty="0"/>
              <a:t>Train all students</a:t>
            </a:r>
          </a:p>
          <a:p>
            <a:pPr marL="457200" indent="-457200" fontAlgn="auto">
              <a:spcAft>
                <a:spcPts val="0"/>
              </a:spcAft>
              <a:buFont typeface="+mj-lt"/>
              <a:buAutoNum type="arabicPeriod"/>
              <a:defRPr/>
            </a:pPr>
            <a:r>
              <a:rPr lang="en-US" sz="1600" dirty="0"/>
              <a:t>Booster/follow-up lessons</a:t>
            </a:r>
          </a:p>
          <a:p>
            <a:pPr marL="457200" indent="-457200" fontAlgn="auto">
              <a:spcAft>
                <a:spcPts val="0"/>
              </a:spcAft>
              <a:buFont typeface="+mj-lt"/>
              <a:buAutoNum type="arabicPeriod"/>
              <a:defRPr/>
            </a:pPr>
            <a:r>
              <a:rPr lang="en-US" sz="1600" dirty="0"/>
              <a:t>Collect and use data</a:t>
            </a:r>
          </a:p>
          <a:p>
            <a:endParaRPr lang="en-US" dirty="0"/>
          </a:p>
          <a:p>
            <a:endParaRPr lang="en-US" dirty="0"/>
          </a:p>
        </p:txBody>
      </p:sp>
    </p:spTree>
    <p:extLst>
      <p:ext uri="{BB962C8B-B14F-4D97-AF65-F5344CB8AC3E}">
        <p14:creationId xmlns:p14="http://schemas.microsoft.com/office/powerpoint/2010/main" val="1597664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
            <a:ext cx="8229600" cy="600222"/>
          </a:xfrm>
        </p:spPr>
        <p:txBody>
          <a:bodyPr>
            <a:normAutofit fontScale="90000"/>
          </a:bodyPr>
          <a:lstStyle/>
          <a:p>
            <a:r>
              <a:rPr lang="en-US" b="1" dirty="0" smtClean="0">
                <a:solidFill>
                  <a:schemeClr val="tx2">
                    <a:lumMod val="75000"/>
                  </a:schemeClr>
                </a:solidFill>
              </a:rPr>
              <a:t>Bullying Prevention Self-Assessment</a:t>
            </a:r>
            <a:endParaRPr lang="en-US" b="1" dirty="0">
              <a:solidFill>
                <a:schemeClr val="tx2">
                  <a:lumMod val="75000"/>
                </a:schemeClr>
              </a:solidFill>
            </a:endParaRPr>
          </a:p>
        </p:txBody>
      </p:sp>
      <p:pic>
        <p:nvPicPr>
          <p:cNvPr id="3" name="Picture 2">
            <a:hlinkClick r:id="rId2" invalidUrl="https://www.pbis.org/Common/Cms/files/Forum15_Presentations/Bully Prevention within PBIS (post).pptx"/>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685800"/>
            <a:ext cx="7668768" cy="5468112"/>
          </a:xfrm>
          <a:prstGeom prst="rect">
            <a:avLst/>
          </a:prstGeom>
        </p:spPr>
      </p:pic>
    </p:spTree>
    <p:extLst>
      <p:ext uri="{BB962C8B-B14F-4D97-AF65-F5344CB8AC3E}">
        <p14:creationId xmlns:p14="http://schemas.microsoft.com/office/powerpoint/2010/main" val="827708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Student Survey</a:t>
            </a:r>
            <a:endParaRPr lang="en-US" b="1" dirty="0">
              <a:solidFill>
                <a:schemeClr val="tx2">
                  <a:lumMod val="75000"/>
                </a:schemeClr>
              </a:solidFill>
            </a:endParaRPr>
          </a:p>
        </p:txBody>
      </p:sp>
      <p:sp>
        <p:nvSpPr>
          <p:cNvPr id="3" name="Text Placeholder 2"/>
          <p:cNvSpPr>
            <a:spLocks noGrp="1"/>
          </p:cNvSpPr>
          <p:nvPr>
            <p:ph type="body" sz="quarter" idx="10"/>
          </p:nvPr>
        </p:nvSpPr>
        <p:spPr/>
        <p:txBody>
          <a:bodyPr/>
          <a:lstStyle/>
          <a:p>
            <a:pPr marL="0" indent="0">
              <a:buNone/>
            </a:pPr>
            <a:r>
              <a:rPr lang="en-US" altLang="en-US" sz="1800" b="1" dirty="0">
                <a:ea typeface="ＭＳ Ｐゴシック" charset="-128"/>
              </a:rPr>
              <a:t>On a scale of 1 to 5, with 1 meaning completely disagree and 5 meaning completely agree, in your school, do:</a:t>
            </a:r>
          </a:p>
          <a:p>
            <a:pPr lvl="1" indent="-342900">
              <a:buAutoNum type="arabicPeriod"/>
            </a:pPr>
            <a:r>
              <a:rPr lang="en-US" altLang="en-US" sz="1800" dirty="0" smtClean="0">
                <a:ea typeface="ＭＳ Ｐゴシック" charset="-128"/>
              </a:rPr>
              <a:t>You </a:t>
            </a:r>
            <a:r>
              <a:rPr lang="en-US" altLang="en-US" sz="1800" dirty="0">
                <a:ea typeface="ＭＳ Ｐゴシック" charset="-128"/>
              </a:rPr>
              <a:t>feel </a:t>
            </a:r>
            <a:r>
              <a:rPr lang="en-US" altLang="en-US" sz="1800" dirty="0" smtClean="0">
                <a:ea typeface="ＭＳ Ｐゴシック" charset="-128"/>
              </a:rPr>
              <a:t>safe?	</a:t>
            </a:r>
          </a:p>
          <a:p>
            <a:pPr lvl="1" indent="-342900">
              <a:buAutoNum type="arabicPeriod"/>
            </a:pPr>
            <a:r>
              <a:rPr lang="en-US" altLang="en-US" sz="1800" dirty="0" smtClean="0">
                <a:ea typeface="ＭＳ Ｐゴシック" charset="-128"/>
              </a:rPr>
              <a:t>Other </a:t>
            </a:r>
            <a:r>
              <a:rPr lang="en-US" altLang="en-US" sz="1800" dirty="0">
                <a:ea typeface="ＭＳ Ｐゴシック" charset="-128"/>
              </a:rPr>
              <a:t>students treat you </a:t>
            </a:r>
            <a:r>
              <a:rPr lang="en-US" altLang="en-US" sz="1800" dirty="0" smtClean="0">
                <a:ea typeface="ＭＳ Ｐゴシック" charset="-128"/>
              </a:rPr>
              <a:t>respectfully?</a:t>
            </a:r>
          </a:p>
          <a:p>
            <a:pPr lvl="1" indent="-342900">
              <a:buAutoNum type="arabicPeriod"/>
            </a:pPr>
            <a:r>
              <a:rPr lang="en-US" altLang="en-US" sz="1800" dirty="0" smtClean="0">
                <a:ea typeface="ＭＳ Ｐゴシック" charset="-128"/>
              </a:rPr>
              <a:t>You </a:t>
            </a:r>
            <a:r>
              <a:rPr lang="en-US" altLang="en-US" sz="1800" dirty="0">
                <a:ea typeface="ＭＳ Ｐゴシック" charset="-128"/>
              </a:rPr>
              <a:t>treat other students respectfully?	</a:t>
            </a:r>
            <a:endParaRPr lang="en-US" altLang="en-US" sz="1800" dirty="0" smtClean="0">
              <a:ea typeface="ＭＳ Ｐゴシック" charset="-128"/>
            </a:endParaRPr>
          </a:p>
          <a:p>
            <a:pPr lvl="1" indent="-342900">
              <a:buAutoNum type="arabicPeriod"/>
            </a:pPr>
            <a:r>
              <a:rPr lang="en-US" altLang="en-US" sz="1800" dirty="0" smtClean="0">
                <a:ea typeface="ＭＳ Ｐゴシック" charset="-128"/>
              </a:rPr>
              <a:t>Adults </a:t>
            </a:r>
            <a:r>
              <a:rPr lang="en-US" altLang="en-US" sz="1800" dirty="0">
                <a:ea typeface="ＭＳ Ｐゴシック" charset="-128"/>
              </a:rPr>
              <a:t>treat you respectfully?	</a:t>
            </a:r>
            <a:endParaRPr lang="en-US" altLang="en-US" sz="1800" dirty="0" smtClean="0">
              <a:ea typeface="ＭＳ Ｐゴシック" charset="-128"/>
            </a:endParaRPr>
          </a:p>
          <a:p>
            <a:pPr lvl="1" indent="-342900">
              <a:buAutoNum type="arabicPeriod"/>
            </a:pPr>
            <a:r>
              <a:rPr lang="en-US" altLang="en-US" sz="1800" dirty="0" smtClean="0">
                <a:ea typeface="ＭＳ Ｐゴシック" charset="-128"/>
              </a:rPr>
              <a:t>You </a:t>
            </a:r>
            <a:r>
              <a:rPr lang="en-US" altLang="en-US" sz="1800" dirty="0">
                <a:ea typeface="ＭＳ Ｐゴシック" charset="-128"/>
              </a:rPr>
              <a:t>treat adults in your school </a:t>
            </a:r>
            <a:r>
              <a:rPr lang="en-US" altLang="en-US" sz="1800" dirty="0" smtClean="0">
                <a:ea typeface="ＭＳ Ｐゴシック" charset="-128"/>
              </a:rPr>
              <a:t>respectfully?</a:t>
            </a:r>
          </a:p>
          <a:p>
            <a:pPr lvl="1" indent="-342900">
              <a:buAutoNum type="arabicPeriod" startAt="5"/>
            </a:pPr>
            <a:endParaRPr lang="en-US" altLang="en-US" sz="1800" dirty="0">
              <a:ea typeface="ＭＳ Ｐゴシック" charset="-128"/>
            </a:endParaRPr>
          </a:p>
          <a:p>
            <a:pPr marL="0" indent="0">
              <a:buNone/>
            </a:pPr>
            <a:r>
              <a:rPr lang="en-US" altLang="en-US" sz="1800" b="1" dirty="0">
                <a:ea typeface="ＭＳ Ｐゴシック" charset="-128"/>
              </a:rPr>
              <a:t>In the past week:</a:t>
            </a:r>
          </a:p>
          <a:p>
            <a:pPr marL="400050" lvl="1" indent="0">
              <a:buNone/>
            </a:pPr>
            <a:r>
              <a:rPr lang="en-US" altLang="en-US" sz="1800" dirty="0">
                <a:ea typeface="ＭＳ Ｐゴシック" charset="-128"/>
              </a:rPr>
              <a:t>1.  </a:t>
            </a:r>
            <a:r>
              <a:rPr lang="en-US" altLang="en-US" sz="1800" dirty="0" smtClean="0">
                <a:ea typeface="ＭＳ Ｐゴシック" charset="-128"/>
              </a:rPr>
              <a:t>Has </a:t>
            </a:r>
            <a:r>
              <a:rPr lang="en-US" altLang="en-US" sz="1800" dirty="0">
                <a:ea typeface="ＭＳ Ｐゴシック" charset="-128"/>
              </a:rPr>
              <a:t>anyone treated you disrespectfully? </a:t>
            </a:r>
            <a:r>
              <a:rPr lang="en-US" altLang="en-US" sz="1800" dirty="0" smtClean="0">
                <a:ea typeface="ＭＳ Ｐゴシック" charset="-128"/>
              </a:rPr>
              <a:t>Yes </a:t>
            </a:r>
            <a:r>
              <a:rPr lang="en-US" altLang="en-US" sz="1800" dirty="0">
                <a:ea typeface="ＭＳ Ｐゴシック" charset="-128"/>
              </a:rPr>
              <a:t>/ No</a:t>
            </a:r>
          </a:p>
          <a:p>
            <a:pPr marL="400050" lvl="1" indent="0">
              <a:buNone/>
            </a:pPr>
            <a:r>
              <a:rPr lang="en-US" altLang="en-US" sz="1800" dirty="0">
                <a:ea typeface="ＭＳ Ｐゴシック" charset="-128"/>
              </a:rPr>
              <a:t>2.  Have you asked someone to “stop?” </a:t>
            </a:r>
            <a:r>
              <a:rPr lang="en-US" altLang="en-US" sz="1800" dirty="0" smtClean="0">
                <a:ea typeface="ＭＳ Ｐゴシック" charset="-128"/>
              </a:rPr>
              <a:t>Yes </a:t>
            </a:r>
            <a:r>
              <a:rPr lang="en-US" altLang="en-US" sz="1800" dirty="0">
                <a:ea typeface="ＭＳ Ｐゴシック" charset="-128"/>
              </a:rPr>
              <a:t>/ No</a:t>
            </a:r>
          </a:p>
          <a:p>
            <a:pPr marL="400050" lvl="1" indent="0">
              <a:buNone/>
            </a:pPr>
            <a:r>
              <a:rPr lang="en-US" altLang="en-US" sz="1800" dirty="0">
                <a:ea typeface="ＭＳ Ｐゴシック" charset="-128"/>
              </a:rPr>
              <a:t>3.  Has anyone asked you to “stop?” </a:t>
            </a:r>
            <a:r>
              <a:rPr lang="en-US" altLang="en-US" sz="1800" dirty="0" smtClean="0">
                <a:ea typeface="ＭＳ Ｐゴシック" charset="-128"/>
              </a:rPr>
              <a:t>Yes </a:t>
            </a:r>
            <a:r>
              <a:rPr lang="en-US" altLang="en-US" sz="1800" dirty="0">
                <a:ea typeface="ＭＳ Ｐゴシック" charset="-128"/>
              </a:rPr>
              <a:t>/ No</a:t>
            </a:r>
          </a:p>
          <a:p>
            <a:pPr marL="400050" lvl="1" indent="0">
              <a:buNone/>
            </a:pPr>
            <a:r>
              <a:rPr lang="en-US" altLang="en-US" sz="1800" dirty="0">
                <a:ea typeface="ＭＳ Ｐゴシック" charset="-128"/>
              </a:rPr>
              <a:t>4.  Have you seen someone else treated disrespectfully? Yes / No</a:t>
            </a:r>
          </a:p>
          <a:p>
            <a:pPr marL="0" indent="0">
              <a:buNone/>
            </a:pPr>
            <a:endParaRPr lang="en-US" sz="1800" dirty="0"/>
          </a:p>
        </p:txBody>
      </p:sp>
    </p:spTree>
    <p:extLst>
      <p:ext uri="{BB962C8B-B14F-4D97-AF65-F5344CB8AC3E}">
        <p14:creationId xmlns:p14="http://schemas.microsoft.com/office/powerpoint/2010/main" val="44395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3810000"/>
          </a:xfrm>
        </p:spPr>
        <p:txBody>
          <a:bodyPr/>
          <a:lstStyle/>
          <a:p>
            <a:r>
              <a:rPr lang="en-US" sz="2800" dirty="0" smtClean="0">
                <a:latin typeface="Palatino" charset="0"/>
                <a:ea typeface="Palatino" charset="0"/>
                <a:cs typeface="Palatino" charset="0"/>
              </a:rPr>
              <a:t/>
            </a:r>
            <a:br>
              <a:rPr lang="en-US" sz="2800" dirty="0" smtClean="0">
                <a:latin typeface="Palatino" charset="0"/>
                <a:ea typeface="Palatino" charset="0"/>
                <a:cs typeface="Palatino" charset="0"/>
              </a:rPr>
            </a:br>
            <a:r>
              <a:rPr lang="en-US" sz="2800" dirty="0" smtClean="0">
                <a:latin typeface="Palatino" charset="0"/>
                <a:ea typeface="Palatino" charset="0"/>
                <a:cs typeface="Palatino" charset="0"/>
              </a:rPr>
              <a:t/>
            </a:r>
            <a:br>
              <a:rPr lang="en-US" sz="2800" dirty="0" smtClean="0">
                <a:latin typeface="Palatino" charset="0"/>
                <a:ea typeface="Palatino" charset="0"/>
                <a:cs typeface="Palatino" charset="0"/>
              </a:rPr>
            </a:br>
            <a:r>
              <a:rPr lang="en-US" sz="2800" dirty="0" smtClean="0">
                <a:latin typeface="Palatino" charset="0"/>
                <a:ea typeface="Palatino" charset="0"/>
                <a:cs typeface="Palatino" charset="0"/>
              </a:rPr>
              <a:t>The first half of this webinar is an overview of the contents for a Vermont school district’s HHB model policy</a:t>
            </a:r>
            <a:endParaRPr lang="en-US" sz="2800" dirty="0">
              <a:latin typeface="Palatino" charset="0"/>
              <a:ea typeface="Palatino" charset="0"/>
              <a:cs typeface="Palatino" charset="0"/>
            </a:endParaRPr>
          </a:p>
        </p:txBody>
      </p:sp>
      <p:sp>
        <p:nvSpPr>
          <p:cNvPr id="3" name="Subtitle 2"/>
          <p:cNvSpPr>
            <a:spLocks noGrp="1"/>
          </p:cNvSpPr>
          <p:nvPr>
            <p:ph type="subTitle" idx="1"/>
          </p:nvPr>
        </p:nvSpPr>
        <p:spPr/>
        <p:txBody>
          <a:bodyPr/>
          <a:lstStyle/>
          <a:p>
            <a:r>
              <a:rPr lang="en-US" dirty="0" smtClean="0"/>
              <a:t>* It is not a substitute for reading and applying the many facets of the model policy</a:t>
            </a:r>
            <a:endParaRPr lang="en-US" dirty="0"/>
          </a:p>
        </p:txBody>
      </p:sp>
      <p:sp>
        <p:nvSpPr>
          <p:cNvPr id="4" name="Title 2"/>
          <p:cNvSpPr txBox="1">
            <a:spLocks/>
          </p:cNvSpPr>
          <p:nvPr/>
        </p:nvSpPr>
        <p:spPr bwMode="auto">
          <a:xfrm>
            <a:off x="457200" y="3048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Reminder:</a:t>
            </a:r>
            <a:endParaRPr lang="en-US" dirty="0"/>
          </a:p>
        </p:txBody>
      </p:sp>
    </p:spTree>
    <p:extLst>
      <p:ext uri="{BB962C8B-B14F-4D97-AF65-F5344CB8AC3E}">
        <p14:creationId xmlns:p14="http://schemas.microsoft.com/office/powerpoint/2010/main" val="3413803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Does It Work?</a:t>
            </a:r>
            <a:endParaRPr lang="en-US" dirty="0"/>
          </a:p>
        </p:txBody>
      </p:sp>
      <p:sp>
        <p:nvSpPr>
          <p:cNvPr id="3" name="Text Placeholder 2"/>
          <p:cNvSpPr>
            <a:spLocks noGrp="1"/>
          </p:cNvSpPr>
          <p:nvPr>
            <p:ph type="body" sz="quarter" idx="10"/>
          </p:nvPr>
        </p:nvSpPr>
        <p:spPr/>
        <p:txBody>
          <a:bodyPr/>
          <a:lstStyle/>
          <a:p>
            <a:r>
              <a:rPr lang="en-US" sz="2300" dirty="0" smtClean="0"/>
              <a:t>Experimental </a:t>
            </a:r>
            <a:r>
              <a:rPr lang="en-US" sz="2300" dirty="0"/>
              <a:t>trial </a:t>
            </a:r>
            <a:r>
              <a:rPr lang="en-US" sz="2300" dirty="0" smtClean="0">
                <a:solidFill>
                  <a:schemeClr val="bg1">
                    <a:lumMod val="50000"/>
                  </a:schemeClr>
                </a:solidFill>
              </a:rPr>
              <a:t>(Ross </a:t>
            </a:r>
            <a:r>
              <a:rPr lang="en-US" sz="2300" dirty="0">
                <a:solidFill>
                  <a:schemeClr val="bg1">
                    <a:lumMod val="50000"/>
                  </a:schemeClr>
                </a:solidFill>
              </a:rPr>
              <a:t>and </a:t>
            </a:r>
            <a:r>
              <a:rPr lang="en-US" sz="2300" dirty="0" smtClean="0">
                <a:solidFill>
                  <a:schemeClr val="bg1">
                    <a:lumMod val="50000"/>
                  </a:schemeClr>
                </a:solidFill>
              </a:rPr>
              <a:t>Horner, 2009</a:t>
            </a:r>
            <a:r>
              <a:rPr lang="en-US" sz="2300" dirty="0">
                <a:solidFill>
                  <a:schemeClr val="bg1">
                    <a:lumMod val="50000"/>
                  </a:schemeClr>
                </a:solidFill>
              </a:rPr>
              <a:t>) </a:t>
            </a:r>
            <a:endParaRPr lang="en-US" sz="2300" dirty="0" smtClean="0">
              <a:solidFill>
                <a:schemeClr val="bg1">
                  <a:lumMod val="50000"/>
                </a:schemeClr>
              </a:solidFill>
            </a:endParaRPr>
          </a:p>
          <a:p>
            <a:r>
              <a:rPr lang="en-US" sz="2300" dirty="0" smtClean="0"/>
              <a:t>72</a:t>
            </a:r>
            <a:r>
              <a:rPr lang="en-US" sz="2300" dirty="0"/>
              <a:t>% reduction in </a:t>
            </a:r>
            <a:r>
              <a:rPr lang="en-US" sz="2300" dirty="0" smtClean="0"/>
              <a:t>bullying </a:t>
            </a:r>
            <a:r>
              <a:rPr lang="en-US" sz="2300" dirty="0"/>
              <a:t>behaviors of at-risk students after </a:t>
            </a:r>
            <a:r>
              <a:rPr lang="en-US" sz="2300" dirty="0" smtClean="0"/>
              <a:t>intervention </a:t>
            </a:r>
          </a:p>
          <a:p>
            <a:r>
              <a:rPr lang="en-US" sz="2300" dirty="0" smtClean="0"/>
              <a:t>Targets 19</a:t>
            </a:r>
            <a:r>
              <a:rPr lang="en-US" sz="2300" dirty="0"/>
              <a:t>% less likely to cry or fight </a:t>
            </a:r>
            <a:r>
              <a:rPr lang="en-US" sz="2300" dirty="0" smtClean="0"/>
              <a:t>back</a:t>
            </a:r>
          </a:p>
          <a:p>
            <a:r>
              <a:rPr lang="en-US" sz="2300" dirty="0"/>
              <a:t>B</a:t>
            </a:r>
            <a:r>
              <a:rPr lang="en-US" sz="2300" dirty="0" smtClean="0"/>
              <a:t>ystanders 22</a:t>
            </a:r>
            <a:r>
              <a:rPr lang="en-US" sz="2300" dirty="0"/>
              <a:t>% less likely to laugh, cheer, or </a:t>
            </a:r>
            <a:r>
              <a:rPr lang="en-US" sz="2300" dirty="0" smtClean="0"/>
              <a:t>join in</a:t>
            </a:r>
          </a:p>
          <a:p>
            <a:r>
              <a:rPr lang="en-US" sz="2300" dirty="0" smtClean="0"/>
              <a:t>Over </a:t>
            </a:r>
            <a:r>
              <a:rPr lang="en-US" sz="2300" dirty="0"/>
              <a:t>1500 schools </a:t>
            </a:r>
            <a:r>
              <a:rPr lang="en-US" sz="2300" dirty="0" smtClean="0"/>
              <a:t>have </a:t>
            </a:r>
            <a:r>
              <a:rPr lang="en-US" sz="2300" dirty="0"/>
              <a:t>implemented </a:t>
            </a:r>
            <a:r>
              <a:rPr lang="en-US" sz="2300" dirty="0" smtClean="0"/>
              <a:t>BP-PBIS</a:t>
            </a:r>
          </a:p>
          <a:p>
            <a:r>
              <a:rPr lang="en-US" sz="2300" dirty="0" smtClean="0"/>
              <a:t>Follow-up </a:t>
            </a:r>
            <a:r>
              <a:rPr lang="en-US" sz="2300" dirty="0"/>
              <a:t>studies in elementary and middle schools have </a:t>
            </a:r>
            <a:r>
              <a:rPr lang="en-US" sz="2300" dirty="0" smtClean="0"/>
              <a:t>shown </a:t>
            </a:r>
            <a:r>
              <a:rPr lang="en-US" sz="2300" dirty="0"/>
              <a:t>significant reductions in </a:t>
            </a:r>
            <a:r>
              <a:rPr lang="en-US" sz="2300" dirty="0" smtClean="0"/>
              <a:t>self-reported </a:t>
            </a:r>
            <a:r>
              <a:rPr lang="en-US" sz="2300" dirty="0"/>
              <a:t>bullying </a:t>
            </a:r>
            <a:r>
              <a:rPr lang="en-US" sz="2300" dirty="0">
                <a:solidFill>
                  <a:schemeClr val="bg1">
                    <a:lumMod val="50000"/>
                  </a:schemeClr>
                </a:solidFill>
              </a:rPr>
              <a:t>(Ross &amp; Horner, 2013) </a:t>
            </a:r>
            <a:r>
              <a:rPr lang="en-US" sz="2300" dirty="0"/>
              <a:t>and bullying-related office discipline referrals and suspensions </a:t>
            </a:r>
            <a:r>
              <a:rPr lang="en-US" sz="2300" dirty="0">
                <a:solidFill>
                  <a:schemeClr val="bg1">
                    <a:lumMod val="50000"/>
                  </a:schemeClr>
                </a:solidFill>
              </a:rPr>
              <a:t>(Good, McIntosh, &amp; </a:t>
            </a:r>
            <a:r>
              <a:rPr lang="en-US" sz="2300" dirty="0" err="1">
                <a:solidFill>
                  <a:schemeClr val="bg1">
                    <a:lumMod val="50000"/>
                  </a:schemeClr>
                </a:solidFill>
              </a:rPr>
              <a:t>Gietz</a:t>
            </a:r>
            <a:r>
              <a:rPr lang="en-US" sz="2300" dirty="0">
                <a:solidFill>
                  <a:schemeClr val="bg1">
                    <a:lumMod val="50000"/>
                  </a:schemeClr>
                </a:solidFill>
              </a:rPr>
              <a:t>, 2011). </a:t>
            </a:r>
          </a:p>
        </p:txBody>
      </p:sp>
    </p:spTree>
    <p:extLst>
      <p:ext uri="{BB962C8B-B14F-4D97-AF65-F5344CB8AC3E}">
        <p14:creationId xmlns:p14="http://schemas.microsoft.com/office/powerpoint/2010/main" val="776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Resources</a:t>
            </a:r>
            <a:endParaRPr lang="en-US" b="1" dirty="0">
              <a:solidFill>
                <a:schemeClr val="tx2">
                  <a:lumMod val="75000"/>
                </a:schemeClr>
              </a:solidFill>
            </a:endParaRPr>
          </a:p>
        </p:txBody>
      </p:sp>
      <p:sp>
        <p:nvSpPr>
          <p:cNvPr id="3" name="Text Placeholder 2"/>
          <p:cNvSpPr>
            <a:spLocks noGrp="1"/>
          </p:cNvSpPr>
          <p:nvPr>
            <p:ph type="body" sz="quarter" idx="10"/>
          </p:nvPr>
        </p:nvSpPr>
        <p:spPr/>
        <p:txBody>
          <a:bodyPr/>
          <a:lstStyle/>
          <a:p>
            <a:pPr marL="0" indent="0">
              <a:lnSpc>
                <a:spcPct val="90000"/>
              </a:lnSpc>
              <a:buNone/>
            </a:pPr>
            <a:r>
              <a:rPr lang="en-US" altLang="en-US" sz="2400" b="1" u="sng" dirty="0">
                <a:ea typeface="ＭＳ Ｐゴシック" charset="-128"/>
                <a:hlinkClick r:id="rId2"/>
              </a:rPr>
              <a:t>https://www.stopbullying.gov</a:t>
            </a:r>
            <a:r>
              <a:rPr lang="en-US" altLang="en-US" sz="2400" b="1" u="sng" dirty="0" smtClean="0">
                <a:ea typeface="ＭＳ Ｐゴシック" charset="-128"/>
                <a:hlinkClick r:id="rId2"/>
              </a:rPr>
              <a:t>/</a:t>
            </a:r>
            <a:endParaRPr lang="en-US" altLang="en-US" sz="2400" b="1" u="sng" dirty="0" smtClean="0">
              <a:ea typeface="ＭＳ Ｐゴシック" charset="-128"/>
            </a:endParaRPr>
          </a:p>
          <a:p>
            <a:pPr marL="0" indent="0">
              <a:lnSpc>
                <a:spcPct val="90000"/>
              </a:lnSpc>
              <a:buNone/>
            </a:pPr>
            <a:endParaRPr lang="en-US" altLang="en-US" sz="2400" b="1" u="sng" dirty="0">
              <a:ea typeface="ＭＳ Ｐゴシック" charset="-128"/>
            </a:endParaRPr>
          </a:p>
          <a:p>
            <a:pPr marL="0" indent="0">
              <a:lnSpc>
                <a:spcPct val="90000"/>
              </a:lnSpc>
              <a:buNone/>
            </a:pPr>
            <a:r>
              <a:rPr lang="en-US" altLang="en-US" sz="2400" b="1" u="sng" dirty="0" smtClean="0">
                <a:ea typeface="ＭＳ Ｐゴシック" charset="-128"/>
              </a:rPr>
              <a:t>Bullying </a:t>
            </a:r>
            <a:r>
              <a:rPr lang="en-US" altLang="en-US" sz="2400" b="1" u="sng" dirty="0">
                <a:ea typeface="ＭＳ Ｐゴシック" charset="-128"/>
              </a:rPr>
              <a:t>prevention playlist:</a:t>
            </a:r>
          </a:p>
          <a:p>
            <a:pPr marL="0" indent="0">
              <a:lnSpc>
                <a:spcPct val="90000"/>
              </a:lnSpc>
              <a:buNone/>
            </a:pPr>
            <a:r>
              <a:rPr lang="en-US" altLang="en-US" sz="2400" dirty="0">
                <a:ea typeface="ＭＳ Ｐゴシック" charset="-128"/>
                <a:hlinkClick r:id="rId3"/>
              </a:rPr>
              <a:t>https://www.youtube.com/playlist?list=PLvzOwE5lWqhScOdC3xMzs9FoAAfpxA-Tz</a:t>
            </a:r>
            <a:endParaRPr lang="en-US" altLang="en-US" sz="2400" dirty="0">
              <a:ea typeface="ＭＳ Ｐゴシック" charset="-128"/>
            </a:endParaRPr>
          </a:p>
          <a:p>
            <a:pPr marL="0" indent="0">
              <a:lnSpc>
                <a:spcPct val="90000"/>
              </a:lnSpc>
              <a:buNone/>
            </a:pPr>
            <a:endParaRPr lang="en-US" altLang="en-US" sz="2400" dirty="0">
              <a:ea typeface="ＭＳ Ｐゴシック" charset="-128"/>
            </a:endParaRPr>
          </a:p>
          <a:p>
            <a:pPr marL="0" indent="0">
              <a:lnSpc>
                <a:spcPct val="90000"/>
              </a:lnSpc>
              <a:buNone/>
            </a:pPr>
            <a:r>
              <a:rPr lang="en-US" altLang="en-US" sz="2400" b="1" u="sng" dirty="0">
                <a:ea typeface="ＭＳ Ｐゴシック" charset="-128"/>
              </a:rPr>
              <a:t>Obama video: </a:t>
            </a:r>
            <a:r>
              <a:rPr lang="en-US" altLang="en-US" sz="2400" dirty="0">
                <a:ea typeface="ＭＳ Ｐゴシック" charset="-128"/>
                <a:hlinkClick r:id="rId4"/>
              </a:rPr>
              <a:t>https://www.youtube.com/watch?v=IYOeQsLszvU</a:t>
            </a:r>
            <a:r>
              <a:rPr lang="en-US" altLang="en-US" sz="2400" dirty="0">
                <a:ea typeface="ＭＳ Ｐゴシック" charset="-128"/>
              </a:rPr>
              <a:t> </a:t>
            </a:r>
          </a:p>
          <a:p>
            <a:pPr marL="0" indent="0">
              <a:lnSpc>
                <a:spcPct val="90000"/>
              </a:lnSpc>
              <a:buNone/>
            </a:pPr>
            <a:endParaRPr lang="en-US" altLang="en-US" sz="2400" dirty="0">
              <a:ea typeface="ＭＳ Ｐゴシック" charset="-128"/>
            </a:endParaRPr>
          </a:p>
          <a:p>
            <a:pPr marL="0" indent="0">
              <a:lnSpc>
                <a:spcPct val="90000"/>
              </a:lnSpc>
              <a:buNone/>
            </a:pPr>
            <a:r>
              <a:rPr lang="en-US" altLang="en-US" sz="2400" b="1" u="sng" dirty="0">
                <a:ea typeface="ＭＳ Ｐゴシック" charset="-128"/>
              </a:rPr>
              <a:t>Pacer Center video:</a:t>
            </a:r>
          </a:p>
          <a:p>
            <a:pPr marL="0" indent="0">
              <a:lnSpc>
                <a:spcPct val="90000"/>
              </a:lnSpc>
              <a:buNone/>
            </a:pPr>
            <a:r>
              <a:rPr lang="en-US" altLang="en-US" sz="2400" dirty="0">
                <a:ea typeface="ＭＳ Ｐゴシック" charset="-128"/>
                <a:hlinkClick r:id="rId5"/>
              </a:rPr>
              <a:t>http://www.pacer.org/bullying/video/player.asp?video=65</a:t>
            </a:r>
            <a:r>
              <a:rPr lang="en-US" altLang="en-US" sz="2400" dirty="0">
                <a:ea typeface="ＭＳ Ｐゴシック" charset="-128"/>
              </a:rPr>
              <a:t> </a:t>
            </a:r>
          </a:p>
          <a:p>
            <a:pPr marL="0" indent="0">
              <a:lnSpc>
                <a:spcPct val="90000"/>
              </a:lnSpc>
            </a:pPr>
            <a:endParaRPr lang="en-US" altLang="en-US" sz="2400" dirty="0">
              <a:ea typeface="ＭＳ Ｐゴシック" charset="-128"/>
            </a:endParaRPr>
          </a:p>
          <a:p>
            <a:pPr marL="0" indent="0">
              <a:buNone/>
            </a:pPr>
            <a:endParaRPr lang="en-US" sz="2400" dirty="0"/>
          </a:p>
        </p:txBody>
      </p:sp>
    </p:spTree>
    <p:extLst>
      <p:ext uri="{BB962C8B-B14F-4D97-AF65-F5344CB8AC3E}">
        <p14:creationId xmlns:p14="http://schemas.microsoft.com/office/powerpoint/2010/main" val="322078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Wrapping Up</a:t>
            </a:r>
            <a:endParaRPr lang="en-US" b="1" dirty="0">
              <a:solidFill>
                <a:schemeClr val="tx2">
                  <a:lumMod val="75000"/>
                </a:schemeClr>
              </a:solidFill>
            </a:endParaRPr>
          </a:p>
        </p:txBody>
      </p:sp>
      <p:sp>
        <p:nvSpPr>
          <p:cNvPr id="3" name="Text Placeholder 2"/>
          <p:cNvSpPr>
            <a:spLocks noGrp="1"/>
          </p:cNvSpPr>
          <p:nvPr>
            <p:ph type="body" sz="quarter" idx="10"/>
          </p:nvPr>
        </p:nvSpPr>
        <p:spPr/>
        <p:txBody>
          <a:bodyPr/>
          <a:lstStyle/>
          <a:p>
            <a:r>
              <a:rPr lang="en-US" sz="2800" dirty="0"/>
              <a:t>If anyone is interested in implementing this PBIS Bullying Prevention Curriculum, please contact </a:t>
            </a:r>
            <a:r>
              <a:rPr lang="en-US" sz="2800" dirty="0">
                <a:hlinkClick r:id="rId2"/>
              </a:rPr>
              <a:t>amy.wheeler-sutton@uvm.edu</a:t>
            </a:r>
            <a:r>
              <a:rPr lang="en-US" sz="2800" dirty="0"/>
              <a:t>.</a:t>
            </a:r>
          </a:p>
          <a:p>
            <a:endParaRPr lang="en-US" sz="2800" dirty="0"/>
          </a:p>
          <a:p>
            <a:r>
              <a:rPr lang="en-US" sz="2800" dirty="0"/>
              <a:t>Please visit us on social media. Find us at:</a:t>
            </a:r>
          </a:p>
          <a:p>
            <a:pPr lvl="1"/>
            <a:r>
              <a:rPr lang="en-US" sz="2400" dirty="0"/>
              <a:t>Twitter: </a:t>
            </a:r>
            <a:r>
              <a:rPr lang="en-US" sz="2400" u="sng" dirty="0">
                <a:hlinkClick r:id="rId3"/>
              </a:rPr>
              <a:t>@</a:t>
            </a:r>
            <a:r>
              <a:rPr lang="en-US" sz="2400" u="sng" dirty="0" smtClean="0">
                <a:hlinkClick r:id="rId3"/>
              </a:rPr>
              <a:t>VTPBIS</a:t>
            </a:r>
            <a:endParaRPr lang="en-US" sz="2400" dirty="0"/>
          </a:p>
          <a:p>
            <a:pPr lvl="1"/>
            <a:r>
              <a:rPr lang="en-US" sz="2400" dirty="0"/>
              <a:t>Facebook: </a:t>
            </a:r>
            <a:r>
              <a:rPr lang="en-US" sz="2400" u="sng" dirty="0">
                <a:hlinkClick r:id="rId4"/>
              </a:rPr>
              <a:t>https://</a:t>
            </a:r>
            <a:r>
              <a:rPr lang="en-US" sz="2400" u="sng" dirty="0" smtClean="0">
                <a:hlinkClick r:id="rId4"/>
              </a:rPr>
              <a:t>www.facebook.com/groups/PBISVermont</a:t>
            </a:r>
            <a:r>
              <a:rPr lang="en-US" sz="2400" u="sng" dirty="0">
                <a:hlinkClick r:id="rId4"/>
              </a:rPr>
              <a:t>/</a:t>
            </a:r>
            <a:endParaRPr lang="en-US" sz="2400" dirty="0"/>
          </a:p>
          <a:p>
            <a:endParaRPr lang="en-US" sz="2800" dirty="0"/>
          </a:p>
          <a:p>
            <a:endParaRPr lang="en-US" sz="2800" dirty="0"/>
          </a:p>
        </p:txBody>
      </p:sp>
    </p:spTree>
    <p:extLst>
      <p:ext uri="{BB962C8B-B14F-4D97-AF65-F5344CB8AC3E}">
        <p14:creationId xmlns:p14="http://schemas.microsoft.com/office/powerpoint/2010/main" val="1511382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Wrapping Up	</a:t>
            </a:r>
            <a:endParaRPr lang="en-US" b="1" dirty="0">
              <a:solidFill>
                <a:schemeClr val="tx2">
                  <a:lumMod val="75000"/>
                </a:schemeClr>
              </a:solidFill>
            </a:endParaRPr>
          </a:p>
        </p:txBody>
      </p:sp>
      <p:sp>
        <p:nvSpPr>
          <p:cNvPr id="3" name="Text Placeholder 2"/>
          <p:cNvSpPr>
            <a:spLocks noGrp="1"/>
          </p:cNvSpPr>
          <p:nvPr>
            <p:ph type="body" sz="quarter" idx="10"/>
          </p:nvPr>
        </p:nvSpPr>
        <p:spPr>
          <a:xfrm>
            <a:off x="533400" y="2667000"/>
            <a:ext cx="8153400" cy="762000"/>
          </a:xfrm>
        </p:spPr>
        <p:txBody>
          <a:bodyPr/>
          <a:lstStyle/>
          <a:p>
            <a:pPr marL="0" indent="0" algn="ctr">
              <a:buNone/>
            </a:pPr>
            <a:r>
              <a:rPr lang="en-US" sz="4800" dirty="0" smtClean="0"/>
              <a:t>What questions/comments do you have?</a:t>
            </a:r>
            <a:endParaRPr lang="en-US" sz="4800" dirty="0"/>
          </a:p>
        </p:txBody>
      </p:sp>
    </p:spTree>
    <p:extLst>
      <p:ext uri="{BB962C8B-B14F-4D97-AF65-F5344CB8AC3E}">
        <p14:creationId xmlns:p14="http://schemas.microsoft.com/office/powerpoint/2010/main" val="136972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49" y="1828800"/>
            <a:ext cx="8839200" cy="3539430"/>
          </a:xfrm>
          <a:prstGeom prst="rect">
            <a:avLst/>
          </a:prstGeom>
        </p:spPr>
        <p:txBody>
          <a:bodyPr wrap="square">
            <a:spAutoFit/>
          </a:bodyPr>
          <a:lstStyle/>
          <a:p>
            <a:r>
              <a:rPr lang="en-US" sz="3200" dirty="0" smtClean="0">
                <a:solidFill>
                  <a:srgbClr val="000000"/>
                </a:solidFill>
              </a:rPr>
              <a:t>Each </a:t>
            </a:r>
            <a:r>
              <a:rPr lang="en-US" sz="3200" dirty="0">
                <a:solidFill>
                  <a:srgbClr val="000000"/>
                </a:solidFill>
              </a:rPr>
              <a:t>school shall maintain a </a:t>
            </a:r>
            <a:r>
              <a:rPr lang="en-US" sz="3200" b="1" dirty="0">
                <a:solidFill>
                  <a:srgbClr val="000000"/>
                </a:solidFill>
              </a:rPr>
              <a:t>safe</a:t>
            </a:r>
            <a:r>
              <a:rPr lang="en-US" sz="3200" dirty="0">
                <a:solidFill>
                  <a:srgbClr val="000000"/>
                </a:solidFill>
              </a:rPr>
              <a:t>, </a:t>
            </a:r>
            <a:r>
              <a:rPr lang="en-US" sz="3200" b="1" dirty="0">
                <a:solidFill>
                  <a:srgbClr val="000000"/>
                </a:solidFill>
              </a:rPr>
              <a:t>orderly</a:t>
            </a:r>
            <a:r>
              <a:rPr lang="en-US" sz="3200" dirty="0">
                <a:solidFill>
                  <a:srgbClr val="000000"/>
                </a:solidFill>
              </a:rPr>
              <a:t>, </a:t>
            </a:r>
            <a:r>
              <a:rPr lang="en-US" sz="3200" b="1" dirty="0">
                <a:solidFill>
                  <a:srgbClr val="000000"/>
                </a:solidFill>
              </a:rPr>
              <a:t>civil</a:t>
            </a:r>
            <a:r>
              <a:rPr lang="en-US" sz="3200" dirty="0">
                <a:solidFill>
                  <a:srgbClr val="000000"/>
                </a:solidFill>
              </a:rPr>
              <a:t>, </a:t>
            </a:r>
            <a:r>
              <a:rPr lang="en-US" sz="3200" b="1" dirty="0" smtClean="0">
                <a:solidFill>
                  <a:srgbClr val="000000"/>
                </a:solidFill>
              </a:rPr>
              <a:t>flexible,</a:t>
            </a:r>
            <a:r>
              <a:rPr lang="en-US" sz="3200" dirty="0" smtClean="0">
                <a:solidFill>
                  <a:srgbClr val="000000"/>
                </a:solidFill>
              </a:rPr>
              <a:t> </a:t>
            </a:r>
            <a:r>
              <a:rPr lang="en-US" sz="3200" dirty="0">
                <a:solidFill>
                  <a:srgbClr val="000000"/>
                </a:solidFill>
              </a:rPr>
              <a:t>and </a:t>
            </a:r>
            <a:r>
              <a:rPr lang="en-US" sz="3200" b="1" dirty="0">
                <a:solidFill>
                  <a:srgbClr val="000000"/>
                </a:solidFill>
              </a:rPr>
              <a:t>positive</a:t>
            </a:r>
            <a:r>
              <a:rPr lang="en-US" sz="3200" dirty="0">
                <a:solidFill>
                  <a:srgbClr val="000000"/>
                </a:solidFill>
              </a:rPr>
              <a:t> learning environment, which is </a:t>
            </a:r>
            <a:r>
              <a:rPr lang="en-US" sz="3200" b="1" dirty="0">
                <a:solidFill>
                  <a:srgbClr val="000000"/>
                </a:solidFill>
              </a:rPr>
              <a:t>free from hazing, </a:t>
            </a:r>
            <a:r>
              <a:rPr lang="en-US" sz="3200" b="1" dirty="0" smtClean="0">
                <a:solidFill>
                  <a:srgbClr val="000000"/>
                </a:solidFill>
              </a:rPr>
              <a:t>harassment, </a:t>
            </a:r>
            <a:r>
              <a:rPr lang="en-US" sz="3200" b="1" dirty="0">
                <a:solidFill>
                  <a:srgbClr val="000000"/>
                </a:solidFill>
              </a:rPr>
              <a:t>and bullying</a:t>
            </a:r>
            <a:r>
              <a:rPr lang="en-US" sz="3200" dirty="0">
                <a:solidFill>
                  <a:srgbClr val="000000"/>
                </a:solidFill>
              </a:rPr>
              <a:t> and based on sound instructional and </a:t>
            </a:r>
            <a:r>
              <a:rPr lang="en-US" sz="3200" b="1" dirty="0">
                <a:solidFill>
                  <a:srgbClr val="000000"/>
                </a:solidFill>
              </a:rPr>
              <a:t>classroom management </a:t>
            </a:r>
            <a:r>
              <a:rPr lang="en-US" sz="3200" dirty="0">
                <a:solidFill>
                  <a:srgbClr val="000000"/>
                </a:solidFill>
              </a:rPr>
              <a:t>practices and clear discipline and attendance policies that are consistently and effectively enforced. </a:t>
            </a:r>
            <a:endParaRPr lang="en-US" sz="3200" dirty="0"/>
          </a:p>
        </p:txBody>
      </p:sp>
      <p:sp>
        <p:nvSpPr>
          <p:cNvPr id="4" name="Title 2"/>
          <p:cNvSpPr txBox="1">
            <a:spLocks/>
          </p:cNvSpPr>
          <p:nvPr/>
        </p:nvSpPr>
        <p:spPr>
          <a:xfrm>
            <a:off x="433449" y="-24618"/>
            <a:ext cx="82296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Vermont’s Education Quality Standards</a:t>
            </a:r>
          </a:p>
          <a:p>
            <a:r>
              <a:rPr lang="en-US" sz="2000" b="1" dirty="0" smtClean="0">
                <a:solidFill>
                  <a:srgbClr val="04652A"/>
                </a:solidFill>
              </a:rPr>
              <a:t>2122.1 School Facilities and the Learning Environment</a:t>
            </a:r>
            <a:endParaRPr lang="en-US" sz="2000" dirty="0"/>
          </a:p>
        </p:txBody>
      </p:sp>
    </p:spTree>
    <p:extLst>
      <p:ext uri="{BB962C8B-B14F-4D97-AF65-F5344CB8AC3E}">
        <p14:creationId xmlns:p14="http://schemas.microsoft.com/office/powerpoint/2010/main" val="699898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Placeholder 2"/>
          <p:cNvSpPr>
            <a:spLocks noGrp="1"/>
          </p:cNvSpPr>
          <p:nvPr>
            <p:ph type="body" sz="quarter" idx="10"/>
          </p:nvPr>
        </p:nvSpPr>
        <p:spPr>
          <a:xfrm>
            <a:off x="1295400" y="990600"/>
            <a:ext cx="6629400" cy="4876799"/>
          </a:xfrm>
          <a:noFill/>
        </p:spPr>
        <p:txBody>
          <a:bodyPr/>
          <a:lstStyle/>
          <a:p>
            <a:r>
              <a:rPr lang="en-US" altLang="en-US" sz="2400" dirty="0" smtClean="0"/>
              <a:t>As of 2012</a:t>
            </a:r>
            <a:r>
              <a:rPr lang="is-IS" altLang="en-US" sz="2400" dirty="0" smtClean="0"/>
              <a:t>… </a:t>
            </a:r>
            <a:r>
              <a:rPr lang="en-US" altLang="en-US" sz="2400" dirty="0" smtClean="0"/>
              <a:t>all VT schools were required to have Harassment, Hazing, and Bullying prevention policies in effect</a:t>
            </a:r>
          </a:p>
          <a:p>
            <a:r>
              <a:rPr lang="en-US" altLang="en-US" sz="2400" dirty="0" smtClean="0"/>
              <a:t>In May 2015</a:t>
            </a:r>
            <a:r>
              <a:rPr lang="is-IS" altLang="en-US" sz="2400" dirty="0" smtClean="0"/>
              <a:t>… </a:t>
            </a:r>
            <a:r>
              <a:rPr lang="en-US" altLang="en-US" sz="2400" dirty="0" smtClean="0"/>
              <a:t>policies were streamlined into a single guidance document</a:t>
            </a:r>
          </a:p>
          <a:p>
            <a:endParaRPr lang="en-US" altLang="en-US" sz="2400" dirty="0"/>
          </a:p>
          <a:p>
            <a:endParaRPr lang="en-US" altLang="en-US" sz="2400" dirty="0" smtClean="0"/>
          </a:p>
          <a:p>
            <a:endParaRPr lang="en-US" altLang="en-US" sz="2400" dirty="0"/>
          </a:p>
          <a:p>
            <a:pPr marL="0" indent="0">
              <a:buNone/>
            </a:pPr>
            <a:endParaRPr lang="en-US" altLang="en-US" sz="1600" dirty="0"/>
          </a:p>
          <a:p>
            <a:pPr marL="0" indent="0">
              <a:buNone/>
            </a:pPr>
            <a:r>
              <a:rPr lang="en-US" altLang="en-US" sz="2000" dirty="0" smtClean="0">
                <a:solidFill>
                  <a:srgbClr val="C00000"/>
                </a:solidFill>
              </a:rPr>
              <a:t>*Every district must adopt a policy as stringent as the model policy</a:t>
            </a:r>
          </a:p>
          <a:p>
            <a:pPr marL="0" indent="0">
              <a:buNone/>
            </a:pPr>
            <a:r>
              <a:rPr lang="en-US" altLang="en-US" sz="1500" i="1" dirty="0">
                <a:solidFill>
                  <a:schemeClr val="bg1">
                    <a:lumMod val="50000"/>
                  </a:schemeClr>
                </a:solidFill>
                <a:hlinkClick r:id="rId3"/>
              </a:rPr>
              <a:t>http://education.vermont.gov/sites/aoe/files/documents/edu-memo-holcombe-regarding-hhb-model-policies.pdf</a:t>
            </a:r>
            <a:endParaRPr lang="en-US" altLang="en-US" sz="1500" i="1" dirty="0">
              <a:solidFill>
                <a:schemeClr val="bg1">
                  <a:lumMod val="50000"/>
                </a:schemeClr>
              </a:solidFill>
            </a:endParaRPr>
          </a:p>
          <a:p>
            <a:pPr marL="0" indent="0">
              <a:buNone/>
            </a:pPr>
            <a:endParaRPr lang="en-US" altLang="en-US" sz="2400" dirty="0" smtClean="0"/>
          </a:p>
        </p:txBody>
      </p:sp>
      <p:pic>
        <p:nvPicPr>
          <p:cNvPr id="2" name="Picture 1" descr="¿Qué es Blended Marketing? | Todo Marke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048000"/>
            <a:ext cx="1828800" cy="1463040"/>
          </a:xfrm>
          <a:prstGeom prst="rect">
            <a:avLst/>
          </a:prstGeom>
        </p:spPr>
      </p:pic>
      <p:pic>
        <p:nvPicPr>
          <p:cNvPr id="3" name="Picture 2" descr="Brighton-&lt;strong&gt;Policies&lt;/strong&gt; - hom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3200400"/>
            <a:ext cx="2316211" cy="876300"/>
          </a:xfrm>
          <a:prstGeom prst="rect">
            <a:avLst/>
          </a:prstGeom>
        </p:spPr>
      </p:pic>
      <p:sp>
        <p:nvSpPr>
          <p:cNvPr id="6" name="Title 2"/>
          <p:cNvSpPr txBox="1">
            <a:spLocks/>
          </p:cNvSpPr>
          <p:nvPr/>
        </p:nvSpPr>
        <p:spPr bwMode="auto">
          <a:xfrm>
            <a:off x="495300" y="70338"/>
            <a:ext cx="8229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Regulatory: HHB</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676400"/>
          </a:xfrm>
          <a:solidFill>
            <a:srgbClr val="FF0000"/>
          </a:solidFill>
        </p:spPr>
        <p:txBody>
          <a:bodyPr/>
          <a:lstStyle/>
          <a:p>
            <a:r>
              <a:rPr lang="en-US" sz="2800" dirty="0" smtClean="0"/>
              <a:t>First and Foremost:</a:t>
            </a:r>
            <a:r>
              <a:rPr lang="en-US" sz="2800" dirty="0"/>
              <a:t/>
            </a:r>
            <a:br>
              <a:rPr lang="en-US" sz="2800" dirty="0"/>
            </a:br>
            <a:r>
              <a:rPr lang="en-US" sz="2800" dirty="0"/>
              <a:t>Respond immediately</a:t>
            </a:r>
            <a:r>
              <a:rPr lang="en-US" sz="2800" dirty="0" smtClean="0"/>
              <a:t>!</a:t>
            </a:r>
            <a:r>
              <a:rPr lang="en-US" dirty="0" smtClean="0"/>
              <a:t/>
            </a:r>
            <a:br>
              <a:rPr lang="en-US" dirty="0" smtClean="0"/>
            </a:br>
            <a:r>
              <a:rPr lang="en-US" sz="2400" dirty="0"/>
              <a:t>Emotional and physical safety for all</a:t>
            </a:r>
            <a:r>
              <a:rPr lang="en-US" sz="2400" dirty="0" smtClean="0"/>
              <a:t>!</a:t>
            </a:r>
            <a:endParaRPr lang="en-US" dirty="0"/>
          </a:p>
        </p:txBody>
      </p:sp>
      <p:sp>
        <p:nvSpPr>
          <p:cNvPr id="3" name="Subtitle 2"/>
          <p:cNvSpPr>
            <a:spLocks noGrp="1"/>
          </p:cNvSpPr>
          <p:nvPr>
            <p:ph type="subTitle" idx="1"/>
          </p:nvPr>
        </p:nvSpPr>
        <p:spPr>
          <a:xfrm>
            <a:off x="1345252" y="2133600"/>
            <a:ext cx="6400800" cy="3430442"/>
          </a:xfrm>
          <a:noFill/>
          <a:ln>
            <a:noFill/>
          </a:ln>
        </p:spPr>
        <p:txBody>
          <a:bodyPr/>
          <a:lstStyle/>
          <a:p>
            <a:pPr marL="342900" indent="-342900" algn="l">
              <a:buFont typeface="Arial" panose="020B0604020202020204" pitchFamily="34" charset="0"/>
              <a:buChar char="•"/>
            </a:pPr>
            <a:r>
              <a:rPr lang="en-US" sz="2400" dirty="0" smtClean="0">
                <a:solidFill>
                  <a:schemeClr val="tx1"/>
                </a:solidFill>
              </a:rPr>
              <a:t>Stop the behavior</a:t>
            </a:r>
          </a:p>
          <a:p>
            <a:pPr marL="342900" indent="-342900" algn="l">
              <a:buFont typeface="Arial" panose="020B0604020202020204" pitchFamily="34" charset="0"/>
              <a:buChar char="•"/>
            </a:pPr>
            <a:r>
              <a:rPr lang="en-US" sz="2400" dirty="0" smtClean="0">
                <a:solidFill>
                  <a:schemeClr val="tx1"/>
                </a:solidFill>
              </a:rPr>
              <a:t>Separate students, focus on safety for target</a:t>
            </a:r>
          </a:p>
          <a:p>
            <a:pPr marL="342900" indent="-342900" algn="l">
              <a:buFont typeface="Arial" panose="020B0604020202020204" pitchFamily="34" charset="0"/>
              <a:buChar char="•"/>
            </a:pPr>
            <a:r>
              <a:rPr lang="en-US" sz="2400" dirty="0" smtClean="0">
                <a:solidFill>
                  <a:schemeClr val="tx1"/>
                </a:solidFill>
              </a:rPr>
              <a:t>Notify appropriate school staff</a:t>
            </a:r>
          </a:p>
          <a:p>
            <a:pPr marL="342900" indent="-342900" algn="l">
              <a:buFont typeface="Arial" panose="020B0604020202020204" pitchFamily="34" charset="0"/>
              <a:buChar char="•"/>
            </a:pPr>
            <a:r>
              <a:rPr lang="en-US" sz="2400" dirty="0" smtClean="0">
                <a:solidFill>
                  <a:schemeClr val="tx1"/>
                </a:solidFill>
              </a:rPr>
              <a:t>Create a safety plan for target if there was: </a:t>
            </a:r>
          </a:p>
          <a:p>
            <a:pPr marL="914400" lvl="1" indent="-457200" algn="l">
              <a:buFont typeface="+mj-lt"/>
              <a:buAutoNum type="arabicPeriod"/>
            </a:pPr>
            <a:r>
              <a:rPr lang="en-US" sz="2000" i="1" dirty="0" smtClean="0">
                <a:solidFill>
                  <a:schemeClr val="tx1"/>
                </a:solidFill>
              </a:rPr>
              <a:t>a physical attack or</a:t>
            </a:r>
          </a:p>
          <a:p>
            <a:pPr marL="914400" lvl="1" indent="-457200" algn="l">
              <a:buFont typeface="+mj-lt"/>
              <a:buAutoNum type="arabicPeriod"/>
            </a:pPr>
            <a:r>
              <a:rPr lang="en-US" sz="2000" i="1" dirty="0">
                <a:solidFill>
                  <a:schemeClr val="tx1"/>
                </a:solidFill>
              </a:rPr>
              <a:t>s</a:t>
            </a:r>
            <a:r>
              <a:rPr lang="en-US" sz="2000" i="1" dirty="0" smtClean="0">
                <a:solidFill>
                  <a:schemeClr val="tx1"/>
                </a:solidFill>
              </a:rPr>
              <a:t>uicidal ideation and/or serious emotional harm or</a:t>
            </a:r>
          </a:p>
          <a:p>
            <a:pPr marL="914400" lvl="1" indent="-457200" algn="l">
              <a:buFont typeface="+mj-lt"/>
              <a:buAutoNum type="arabicPeriod"/>
            </a:pPr>
            <a:r>
              <a:rPr lang="en-US" sz="2000" i="1" dirty="0">
                <a:solidFill>
                  <a:schemeClr val="tx1"/>
                </a:solidFill>
              </a:rPr>
              <a:t>a</a:t>
            </a:r>
            <a:r>
              <a:rPr lang="en-US" sz="2000" i="1" dirty="0" smtClean="0">
                <a:solidFill>
                  <a:schemeClr val="tx1"/>
                </a:solidFill>
              </a:rPr>
              <a:t>ccess to school activities has been impacted. </a:t>
            </a:r>
          </a:p>
          <a:p>
            <a:pPr algn="l"/>
            <a:endParaRPr lang="en-US" sz="2400" dirty="0"/>
          </a:p>
        </p:txBody>
      </p:sp>
      <p:pic>
        <p:nvPicPr>
          <p:cNvPr id="4" name="Picture 3" descr="Clipart - &lt;strong&gt;Stop&lt;/strong&gt;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577" y="1905000"/>
            <a:ext cx="1219028" cy="1219028"/>
          </a:xfrm>
          <a:prstGeom prst="rect">
            <a:avLst/>
          </a:prstGeom>
        </p:spPr>
      </p:pic>
    </p:spTree>
    <p:extLst>
      <p:ext uri="{BB962C8B-B14F-4D97-AF65-F5344CB8AC3E}">
        <p14:creationId xmlns:p14="http://schemas.microsoft.com/office/powerpoint/2010/main" val="578155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6905" y="1447800"/>
            <a:ext cx="6400800" cy="3886200"/>
          </a:xfrm>
        </p:spPr>
        <p:txBody>
          <a:bodyPr/>
          <a:lstStyle/>
          <a:p>
            <a:pPr marL="514350" indent="-514350" algn="l">
              <a:buFont typeface="+mj-lt"/>
              <a:buAutoNum type="arabicPeriod"/>
            </a:pPr>
            <a:r>
              <a:rPr lang="en-US" sz="2800" dirty="0" smtClean="0">
                <a:solidFill>
                  <a:schemeClr val="tx1"/>
                </a:solidFill>
              </a:rPr>
              <a:t>Will be put in place:</a:t>
            </a:r>
          </a:p>
          <a:p>
            <a:pPr marL="914400" lvl="1" indent="-457200" algn="l">
              <a:buFont typeface="Arial" panose="020B0604020202020204" pitchFamily="34" charset="0"/>
              <a:buChar char="•"/>
            </a:pPr>
            <a:r>
              <a:rPr lang="en-US" sz="2400" dirty="0" smtClean="0">
                <a:solidFill>
                  <a:schemeClr val="tx1"/>
                </a:solidFill>
              </a:rPr>
              <a:t>where </a:t>
            </a:r>
            <a:r>
              <a:rPr lang="en-US" sz="2400" dirty="0">
                <a:solidFill>
                  <a:schemeClr val="tx1"/>
                </a:solidFill>
              </a:rPr>
              <a:t>physical harm has </a:t>
            </a:r>
            <a:r>
              <a:rPr lang="en-US" sz="2400" dirty="0" smtClean="0">
                <a:solidFill>
                  <a:schemeClr val="tx1"/>
                </a:solidFill>
              </a:rPr>
              <a:t>resulted</a:t>
            </a:r>
          </a:p>
          <a:p>
            <a:pPr marL="914400" lvl="1" indent="-457200" algn="l">
              <a:buFont typeface="Arial" panose="020B0604020202020204" pitchFamily="34" charset="0"/>
              <a:buChar char="•"/>
            </a:pPr>
            <a:r>
              <a:rPr lang="en-US" sz="2400" dirty="0">
                <a:solidFill>
                  <a:schemeClr val="tx1"/>
                </a:solidFill>
              </a:rPr>
              <a:t>where the targeted student is known to be expressing suicidal ideation</a:t>
            </a:r>
            <a:r>
              <a:rPr lang="en-US" sz="2400" dirty="0" smtClean="0">
                <a:solidFill>
                  <a:schemeClr val="tx1"/>
                </a:solidFill>
              </a:rPr>
              <a:t> </a:t>
            </a:r>
            <a:r>
              <a:rPr lang="en-US" sz="2400" dirty="0">
                <a:solidFill>
                  <a:schemeClr val="tx1"/>
                </a:solidFill>
              </a:rPr>
              <a:t>or experiencing serious emotional </a:t>
            </a:r>
            <a:r>
              <a:rPr lang="en-US" sz="2400" dirty="0" smtClean="0">
                <a:solidFill>
                  <a:schemeClr val="tx1"/>
                </a:solidFill>
              </a:rPr>
              <a:t>harm</a:t>
            </a:r>
          </a:p>
          <a:p>
            <a:pPr algn="l"/>
            <a:r>
              <a:rPr lang="en-US" sz="2800" dirty="0" smtClean="0">
                <a:solidFill>
                  <a:schemeClr val="tx1"/>
                </a:solidFill>
              </a:rPr>
              <a:t>2.    Must be considered:</a:t>
            </a:r>
          </a:p>
          <a:p>
            <a:pPr marL="914400" lvl="1" indent="-457200" algn="l">
              <a:buFont typeface="Arial" panose="020B0604020202020204" pitchFamily="34" charset="0"/>
              <a:buChar char="•"/>
            </a:pPr>
            <a:r>
              <a:rPr lang="en-US" sz="2400" dirty="0">
                <a:solidFill>
                  <a:schemeClr val="tx1"/>
                </a:solidFill>
              </a:rPr>
              <a:t>where the targeted student is known to have difficulty accessing the educational programs at the school </a:t>
            </a:r>
            <a:endParaRPr lang="en-US" sz="2400" dirty="0"/>
          </a:p>
        </p:txBody>
      </p:sp>
      <p:pic>
        <p:nvPicPr>
          <p:cNvPr id="4" name="Picture 3" descr="1인기업 1인경영시대 블로그, 1인창조기업, 1인기업, 마케팅, 마케팅 전략수립, 모바일, 광고, 홍보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664" y="1094510"/>
            <a:ext cx="1790700" cy="1790700"/>
          </a:xfrm>
          <a:prstGeom prst="rect">
            <a:avLst/>
          </a:prstGeom>
        </p:spPr>
      </p:pic>
      <p:sp>
        <p:nvSpPr>
          <p:cNvPr id="5" name="Title 2"/>
          <p:cNvSpPr txBox="1">
            <a:spLocks/>
          </p:cNvSpPr>
          <p:nvPr/>
        </p:nvSpPr>
        <p:spPr bwMode="auto">
          <a:xfrm>
            <a:off x="533400" y="103910"/>
            <a:ext cx="8229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b="1" dirty="0" smtClean="0">
                <a:solidFill>
                  <a:srgbClr val="04652A"/>
                </a:solidFill>
              </a:rPr>
              <a:t>Interim Measures: Safety Plan</a:t>
            </a:r>
            <a:endParaRPr lang="en-US" dirty="0"/>
          </a:p>
        </p:txBody>
      </p:sp>
    </p:spTree>
    <p:extLst>
      <p:ext uri="{BB962C8B-B14F-4D97-AF65-F5344CB8AC3E}">
        <p14:creationId xmlns:p14="http://schemas.microsoft.com/office/powerpoint/2010/main" val="1173311155"/>
      </p:ext>
    </p:extLst>
  </p:cSld>
  <p:clrMapOvr>
    <a:masterClrMapping/>
  </p:clrMapOvr>
</p:sld>
</file>

<file path=ppt/theme/theme1.xml><?xml version="1.0" encoding="utf-8"?>
<a:theme xmlns:a="http://schemas.openxmlformats.org/drawingml/2006/main" name="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edu-aoe-power-point-presentation</Template>
  <TotalTime>1883</TotalTime>
  <Words>4188</Words>
  <Application>Microsoft Macintosh PowerPoint</Application>
  <PresentationFormat>On-screen Show (4:3)</PresentationFormat>
  <Paragraphs>497</Paragraphs>
  <Slides>53</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Franklin Gothic Book</vt:lpstr>
      <vt:lpstr>MS PGothic</vt:lpstr>
      <vt:lpstr>ＭＳ Ｐゴシック</vt:lpstr>
      <vt:lpstr>Palatino</vt:lpstr>
      <vt:lpstr>Palatino Linotype</vt:lpstr>
      <vt:lpstr>Custom Design</vt:lpstr>
      <vt:lpstr>Responding to Bullying Behavior: Overview of Vermont Policies and  Prevention Strategies</vt:lpstr>
      <vt:lpstr>Webinar Logistics</vt:lpstr>
      <vt:lpstr>PowerPoint Presentation</vt:lpstr>
      <vt:lpstr>PowerPoint Presentation</vt:lpstr>
      <vt:lpstr>  The first half of this webinar is an overview of the contents for a Vermont school district’s HHB model policy</vt:lpstr>
      <vt:lpstr>PowerPoint Presentation</vt:lpstr>
      <vt:lpstr>PowerPoint Presentation</vt:lpstr>
      <vt:lpstr>First and Foremost: Respond immediately! Emotional and physical safety for all!</vt:lpstr>
      <vt:lpstr>PowerPoint Presentation</vt:lpstr>
      <vt:lpstr>Definitions</vt:lpstr>
      <vt:lpstr>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 for  Preventing and Responding to Bullying Behaviors</vt:lpstr>
      <vt:lpstr>Poll</vt:lpstr>
      <vt:lpstr>What is “Bullying?”</vt:lpstr>
      <vt:lpstr>PowerPoint Presentation</vt:lpstr>
      <vt:lpstr>Bullying Prevention within PBIS Implementation</vt:lpstr>
      <vt:lpstr>Approaching Bullying from a  Function-Based Perspective</vt:lpstr>
      <vt:lpstr>Poll</vt:lpstr>
      <vt:lpstr>Main Function = Peer Attention</vt:lpstr>
      <vt:lpstr>Discussion Question</vt:lpstr>
      <vt:lpstr>Importance of the Bystander</vt:lpstr>
      <vt:lpstr>Importance of the Bystander</vt:lpstr>
      <vt:lpstr>Importance of the Bystander</vt:lpstr>
      <vt:lpstr>Importance of the Bystander</vt:lpstr>
      <vt:lpstr>PowerPoint Presentation</vt:lpstr>
      <vt:lpstr>Poll</vt:lpstr>
      <vt:lpstr>Core Features of an Effective  Bullying Prevention Effort</vt:lpstr>
      <vt:lpstr>Teach a Three-Step Skill</vt:lpstr>
      <vt:lpstr>The “Stop” Routine (adaptable to elementary, middle, and high school)</vt:lpstr>
      <vt:lpstr>The “Walk” Routine</vt:lpstr>
      <vt:lpstr>The “Talk” Routine</vt:lpstr>
      <vt:lpstr>PowerPoint Presentation</vt:lpstr>
      <vt:lpstr>The “Stopping” Routine</vt:lpstr>
      <vt:lpstr>Stop Means Stop</vt:lpstr>
      <vt:lpstr>How Adults Respond (To the target and/or upstander)</vt:lpstr>
      <vt:lpstr>How Adults Respond (To the student who is bullying and/or asked to stop)</vt:lpstr>
      <vt:lpstr>Example Activity from Lesson</vt:lpstr>
      <vt:lpstr>Importance of Using Student Leadership</vt:lpstr>
      <vt:lpstr>Student Leadership Team</vt:lpstr>
      <vt:lpstr>How to Implement Bullying Prevention in PBIS Framework</vt:lpstr>
      <vt:lpstr>Bullying Prevention Self-Assessment</vt:lpstr>
      <vt:lpstr>Student Survey</vt:lpstr>
      <vt:lpstr>Does It Work?</vt:lpstr>
      <vt:lpstr>Resources</vt:lpstr>
      <vt:lpstr>Wrapping Up</vt:lpstr>
      <vt:lpstr>Wrapping Up </vt:lpstr>
    </vt:vector>
  </TitlesOfParts>
  <Company>Vermont Agency of Education</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Vermont Agency of Education</dc:creator>
  <cp:lastModifiedBy>Microsoft Office User</cp:lastModifiedBy>
  <cp:revision>105</cp:revision>
  <dcterms:created xsi:type="dcterms:W3CDTF">2016-07-25T13:30:01Z</dcterms:created>
  <dcterms:modified xsi:type="dcterms:W3CDTF">2017-11-15T16:03:19Z</dcterms:modified>
</cp:coreProperties>
</file>