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9" d="100"/>
          <a:sy n="49" d="100"/>
        </p:scale>
        <p:origin x="-1144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347642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Data is not an intervention, but rather a way to tell if an intervention is working-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hape 9" descr="comic-04.png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Shape 10"/>
          <p:cNvSpPr/>
          <p:nvPr/>
        </p:nvSpPr>
        <p:spPr>
          <a:xfrm>
            <a:off x="1315275" y="921225"/>
            <a:ext cx="6411650" cy="3910600"/>
          </a:xfrm>
          <a:custGeom>
            <a:avLst/>
            <a:gdLst/>
            <a:ahLst/>
            <a:cxnLst/>
            <a:rect l="0" t="0" r="0" b="0"/>
            <a:pathLst>
              <a:path w="256466" h="156424" extrusionOk="0">
                <a:moveTo>
                  <a:pt x="39612" y="0"/>
                </a:moveTo>
                <a:lnTo>
                  <a:pt x="39612" y="26023"/>
                </a:lnTo>
                <a:lnTo>
                  <a:pt x="0" y="23918"/>
                </a:lnTo>
                <a:lnTo>
                  <a:pt x="40190" y="61876"/>
                </a:lnTo>
                <a:lnTo>
                  <a:pt x="40190" y="156424"/>
                </a:lnTo>
                <a:lnTo>
                  <a:pt x="256466" y="139076"/>
                </a:lnTo>
                <a:lnTo>
                  <a:pt x="248659" y="19951"/>
                </a:lnTo>
                <a:close/>
              </a:path>
            </a:pathLst>
          </a:custGeom>
          <a:solidFill>
            <a:srgbClr val="001936">
              <a:alpha val="21920"/>
            </a:srgbClr>
          </a:solidFill>
          <a:ln>
            <a:noFill/>
          </a:ln>
        </p:spPr>
      </p:sp>
      <p:sp>
        <p:nvSpPr>
          <p:cNvPr id="11" name="Shape 11"/>
          <p:cNvSpPr/>
          <p:nvPr/>
        </p:nvSpPr>
        <p:spPr>
          <a:xfrm>
            <a:off x="1010475" y="616425"/>
            <a:ext cx="6411650" cy="3910600"/>
          </a:xfrm>
          <a:custGeom>
            <a:avLst/>
            <a:gdLst/>
            <a:ahLst/>
            <a:cxnLst/>
            <a:rect l="0" t="0" r="0" b="0"/>
            <a:pathLst>
              <a:path w="256466" h="156424" extrusionOk="0">
                <a:moveTo>
                  <a:pt x="39612" y="0"/>
                </a:moveTo>
                <a:lnTo>
                  <a:pt x="39612" y="26023"/>
                </a:lnTo>
                <a:lnTo>
                  <a:pt x="0" y="23918"/>
                </a:lnTo>
                <a:lnTo>
                  <a:pt x="40190" y="61876"/>
                </a:lnTo>
                <a:lnTo>
                  <a:pt x="40190" y="156424"/>
                </a:lnTo>
                <a:lnTo>
                  <a:pt x="256466" y="139076"/>
                </a:lnTo>
                <a:lnTo>
                  <a:pt x="248659" y="19951"/>
                </a:lnTo>
                <a:close/>
              </a:path>
            </a:pathLst>
          </a:cu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/>
            <a:headEnd type="none" w="lg" len="lg"/>
            <a:tailEnd type="none" w="lg" len="lg"/>
          </a:ln>
        </p:spPr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2572125" y="2068625"/>
            <a:ext cx="4271700" cy="1159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6400"/>
            </a:lvl1pPr>
            <a:lvl2pPr lvl="1">
              <a:spcBef>
                <a:spcPts val="0"/>
              </a:spcBef>
              <a:buSzPct val="100000"/>
              <a:defRPr sz="6400"/>
            </a:lvl2pPr>
            <a:lvl3pPr lvl="2">
              <a:spcBef>
                <a:spcPts val="0"/>
              </a:spcBef>
              <a:buSzPct val="100000"/>
              <a:defRPr sz="6400"/>
            </a:lvl3pPr>
            <a:lvl4pPr lvl="3">
              <a:spcBef>
                <a:spcPts val="0"/>
              </a:spcBef>
              <a:buSzPct val="100000"/>
              <a:defRPr sz="6400"/>
            </a:lvl4pPr>
            <a:lvl5pPr lvl="4">
              <a:spcBef>
                <a:spcPts val="0"/>
              </a:spcBef>
              <a:buSzPct val="100000"/>
              <a:defRPr sz="6400"/>
            </a:lvl5pPr>
            <a:lvl6pPr lvl="5">
              <a:spcBef>
                <a:spcPts val="0"/>
              </a:spcBef>
              <a:buSzPct val="100000"/>
              <a:defRPr sz="6400"/>
            </a:lvl6pPr>
            <a:lvl7pPr lvl="6">
              <a:spcBef>
                <a:spcPts val="0"/>
              </a:spcBef>
              <a:buSzPct val="100000"/>
              <a:defRPr sz="6400"/>
            </a:lvl7pPr>
            <a:lvl8pPr lvl="7">
              <a:spcBef>
                <a:spcPts val="0"/>
              </a:spcBef>
              <a:buSzPct val="100000"/>
              <a:defRPr sz="6400"/>
            </a:lvl8pPr>
            <a:lvl9pPr lvl="8">
              <a:spcBef>
                <a:spcPts val="0"/>
              </a:spcBef>
              <a:buSzPct val="100000"/>
              <a:defRPr sz="6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2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SzPct val="100000"/>
              <a:defRPr sz="5200"/>
            </a:lvl1pPr>
            <a:lvl2pPr lvl="1" algn="ctr" rtl="0">
              <a:spcBef>
                <a:spcPts val="0"/>
              </a:spcBef>
              <a:buSzPct val="100000"/>
              <a:defRPr sz="5200"/>
            </a:lvl2pPr>
            <a:lvl3pPr lvl="2" algn="ctr" rtl="0">
              <a:spcBef>
                <a:spcPts val="0"/>
              </a:spcBef>
              <a:buSzPct val="100000"/>
              <a:defRPr sz="5200"/>
            </a:lvl3pPr>
            <a:lvl4pPr lvl="3" algn="ctr" rtl="0">
              <a:spcBef>
                <a:spcPts val="0"/>
              </a:spcBef>
              <a:buSzPct val="100000"/>
              <a:defRPr sz="5200"/>
            </a:lvl4pPr>
            <a:lvl5pPr lvl="4" algn="ctr" rtl="0">
              <a:spcBef>
                <a:spcPts val="0"/>
              </a:spcBef>
              <a:buSzPct val="100000"/>
              <a:defRPr sz="5200"/>
            </a:lvl5pPr>
            <a:lvl6pPr lvl="5" algn="ctr" rtl="0">
              <a:spcBef>
                <a:spcPts val="0"/>
              </a:spcBef>
              <a:buSzPct val="100000"/>
              <a:defRPr sz="5200"/>
            </a:lvl6pPr>
            <a:lvl7pPr lvl="6" algn="ctr" rtl="0">
              <a:spcBef>
                <a:spcPts val="0"/>
              </a:spcBef>
              <a:buSzPct val="100000"/>
              <a:defRPr sz="5200"/>
            </a:lvl7pPr>
            <a:lvl8pPr lvl="7" algn="ctr" rtl="0">
              <a:spcBef>
                <a:spcPts val="0"/>
              </a:spcBef>
              <a:buSzPct val="100000"/>
              <a:defRPr sz="5200"/>
            </a:lvl8pPr>
            <a:lvl9pPr lvl="8" algn="ctr" rtl="0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457200" y="240029"/>
            <a:ext cx="72390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FEFAF4"/>
              </a:buClr>
              <a:buFont typeface="Trebuchet MS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457200" y="1207062"/>
            <a:ext cx="7239000" cy="363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lvl="0" indent="-153797" algn="l" rtl="0">
              <a:spcBef>
                <a:spcPts val="600"/>
              </a:spcBef>
              <a:buClr>
                <a:schemeClr val="dk2"/>
              </a:buClr>
              <a:buFont typeface="Trebuchet MS"/>
              <a:buChar char="⦿"/>
              <a:defRPr/>
            </a:lvl1pPr>
            <a:lvl2pPr marL="521208" lvl="1" indent="-112268" algn="l" rtl="0">
              <a:spcBef>
                <a:spcPts val="500"/>
              </a:spcBef>
              <a:buClr>
                <a:schemeClr val="accent4"/>
              </a:buClr>
              <a:buFont typeface="Trebuchet MS"/>
              <a:buChar char="◼"/>
              <a:defRPr/>
            </a:lvl2pPr>
            <a:lvl3pPr marL="758952" lvl="2" indent="-162051" algn="l" rtl="0">
              <a:spcBef>
                <a:spcPts val="400"/>
              </a:spcBef>
              <a:buClr>
                <a:schemeClr val="accent4"/>
              </a:buClr>
              <a:buFont typeface="Trebuchet MS"/>
              <a:buChar char="•"/>
              <a:defRPr/>
            </a:lvl3pPr>
            <a:lvl4pPr marL="1005839" lvl="3" indent="-129539" algn="l" rtl="0">
              <a:spcBef>
                <a:spcPts val="400"/>
              </a:spcBef>
              <a:buClr>
                <a:schemeClr val="accent4"/>
              </a:buClr>
              <a:buFont typeface="Trebuchet MS"/>
              <a:buChar char="●"/>
              <a:defRPr/>
            </a:lvl4pPr>
            <a:lvl5pPr marL="1280160" lvl="4" indent="-158750" algn="l" rtl="0">
              <a:spcBef>
                <a:spcPts val="400"/>
              </a:spcBef>
              <a:buClr>
                <a:schemeClr val="accent4"/>
              </a:buClr>
              <a:buFont typeface="Trebuchet MS"/>
              <a:buChar char="◉"/>
              <a:defRPr/>
            </a:lvl5pPr>
            <a:lvl6pPr marL="1472184" lvl="5" indent="-98044" algn="l" rtl="0">
              <a:spcBef>
                <a:spcPts val="400"/>
              </a:spcBef>
              <a:buClr>
                <a:schemeClr val="accent4"/>
              </a:buClr>
              <a:buFont typeface="Trebuchet MS"/>
              <a:buChar char="●"/>
              <a:defRPr/>
            </a:lvl6pPr>
            <a:lvl7pPr marL="1673351" lvl="6" indent="-106171" algn="l" rtl="0">
              <a:spcBef>
                <a:spcPts val="320"/>
              </a:spcBef>
              <a:buClr>
                <a:schemeClr val="accent4"/>
              </a:buClr>
              <a:buFont typeface="Trebuchet MS"/>
              <a:buChar char="◼"/>
              <a:defRPr/>
            </a:lvl7pPr>
            <a:lvl8pPr marL="1847088" lvl="7" indent="-81788" algn="l" rtl="0">
              <a:spcBef>
                <a:spcPts val="300"/>
              </a:spcBef>
              <a:buClr>
                <a:schemeClr val="accent4"/>
              </a:buClr>
              <a:buFont typeface="Trebuchet MS"/>
              <a:buChar char="•"/>
              <a:defRPr/>
            </a:lvl8pPr>
            <a:lvl9pPr marL="2057400" lvl="8" indent="-101600" algn="l" rtl="0">
              <a:spcBef>
                <a:spcPts val="280"/>
              </a:spcBef>
              <a:buClr>
                <a:schemeClr val="accent4"/>
              </a:buClr>
              <a:buFont typeface="Trebuchet MS"/>
              <a:buChar char="▪"/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4245935" y="4918459"/>
            <a:ext cx="2002500" cy="170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457200" y="4918459"/>
            <a:ext cx="3657600" cy="17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6251448" y="4917185"/>
            <a:ext cx="588299" cy="17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buSzPct val="100000"/>
              <a:defRPr sz="2400"/>
            </a:lvl1pPr>
            <a:lvl2pPr lvl="1" rtl="0">
              <a:spcBef>
                <a:spcPts val="0"/>
              </a:spcBef>
              <a:buSzPct val="100000"/>
              <a:defRPr sz="2400"/>
            </a:lvl2pPr>
            <a:lvl3pPr lvl="2" rtl="0">
              <a:spcBef>
                <a:spcPts val="0"/>
              </a:spcBef>
              <a:buSzPct val="100000"/>
              <a:defRPr sz="2400"/>
            </a:lvl3pPr>
            <a:lvl4pPr lvl="3" rtl="0">
              <a:spcBef>
                <a:spcPts val="0"/>
              </a:spcBef>
              <a:buSzPct val="100000"/>
              <a:defRPr sz="2400"/>
            </a:lvl4pPr>
            <a:lvl5pPr lvl="4" rtl="0">
              <a:spcBef>
                <a:spcPts val="0"/>
              </a:spcBef>
              <a:buSzPct val="100000"/>
              <a:defRPr sz="2400"/>
            </a:lvl5pPr>
            <a:lvl6pPr lvl="5" rtl="0">
              <a:spcBef>
                <a:spcPts val="0"/>
              </a:spcBef>
              <a:buSzPct val="100000"/>
              <a:defRPr sz="2400"/>
            </a:lvl6pPr>
            <a:lvl7pPr lvl="6" rtl="0">
              <a:spcBef>
                <a:spcPts val="0"/>
              </a:spcBef>
              <a:buSzPct val="100000"/>
              <a:defRPr sz="2400"/>
            </a:lvl7pPr>
            <a:lvl8pPr lvl="7" rtl="0">
              <a:spcBef>
                <a:spcPts val="0"/>
              </a:spcBef>
              <a:buSzPct val="100000"/>
              <a:defRPr sz="2400"/>
            </a:lvl8pPr>
            <a:lvl9pPr lvl="8" rtl="0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200"/>
            </a:lvl1pPr>
            <a:lvl2pPr lvl="1" rtl="0">
              <a:spcBef>
                <a:spcPts val="0"/>
              </a:spcBef>
              <a:buSzPct val="100000"/>
              <a:defRPr sz="1200"/>
            </a:lvl2pPr>
            <a:lvl3pPr lvl="2" rtl="0">
              <a:spcBef>
                <a:spcPts val="0"/>
              </a:spcBef>
              <a:buSzPct val="100000"/>
              <a:defRPr sz="1200"/>
            </a:lvl3pPr>
            <a:lvl4pPr lvl="3" rtl="0">
              <a:spcBef>
                <a:spcPts val="0"/>
              </a:spcBef>
              <a:buSzPct val="100000"/>
              <a:defRPr sz="1200"/>
            </a:lvl4pPr>
            <a:lvl5pPr lvl="4" rtl="0">
              <a:spcBef>
                <a:spcPts val="0"/>
              </a:spcBef>
              <a:buSzPct val="100000"/>
              <a:defRPr sz="1200"/>
            </a:lvl5pPr>
            <a:lvl6pPr lvl="5" rtl="0">
              <a:spcBef>
                <a:spcPts val="0"/>
              </a:spcBef>
              <a:buSzPct val="100000"/>
              <a:defRPr sz="1200"/>
            </a:lvl6pPr>
            <a:lvl7pPr lvl="6" rtl="0">
              <a:spcBef>
                <a:spcPts val="0"/>
              </a:spcBef>
              <a:buSzPct val="100000"/>
              <a:defRPr sz="1200"/>
            </a:lvl7pPr>
            <a:lvl8pPr lvl="7" rtl="0">
              <a:spcBef>
                <a:spcPts val="0"/>
              </a:spcBef>
              <a:buSzPct val="100000"/>
              <a:defRPr sz="1200"/>
            </a:lvl8pPr>
            <a:lvl9pPr lvl="8" rtl="0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SzPct val="100000"/>
              <a:defRPr sz="4800"/>
            </a:lvl1pPr>
            <a:lvl2pPr lvl="1" algn="ctr" rtl="0">
              <a:spcBef>
                <a:spcPts val="0"/>
              </a:spcBef>
              <a:buSzPct val="100000"/>
              <a:defRPr sz="4800"/>
            </a:lvl2pPr>
            <a:lvl3pPr lvl="2" algn="ctr" rtl="0">
              <a:spcBef>
                <a:spcPts val="0"/>
              </a:spcBef>
              <a:buSzPct val="100000"/>
              <a:defRPr sz="4800"/>
            </a:lvl3pPr>
            <a:lvl4pPr lvl="3" algn="ctr" rtl="0">
              <a:spcBef>
                <a:spcPts val="0"/>
              </a:spcBef>
              <a:buSzPct val="100000"/>
              <a:defRPr sz="4800"/>
            </a:lvl4pPr>
            <a:lvl5pPr lvl="4" algn="ctr" rtl="0">
              <a:spcBef>
                <a:spcPts val="0"/>
              </a:spcBef>
              <a:buSzPct val="100000"/>
              <a:defRPr sz="4800"/>
            </a:lvl5pPr>
            <a:lvl6pPr lvl="5" algn="ctr" rtl="0">
              <a:spcBef>
                <a:spcPts val="0"/>
              </a:spcBef>
              <a:buSzPct val="100000"/>
              <a:defRPr sz="4800"/>
            </a:lvl6pPr>
            <a:lvl7pPr lvl="6" algn="ctr" rtl="0">
              <a:spcBef>
                <a:spcPts val="0"/>
              </a:spcBef>
              <a:buSzPct val="100000"/>
              <a:defRPr sz="4800"/>
            </a:lvl7pPr>
            <a:lvl8pPr lvl="7" algn="ctr" rtl="0">
              <a:spcBef>
                <a:spcPts val="0"/>
              </a:spcBef>
              <a:buSzPct val="100000"/>
              <a:defRPr sz="4800"/>
            </a:lvl8pPr>
            <a:lvl9pPr lvl="8" algn="ctr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Shape 14" descr="comic-04.png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hape 15"/>
          <p:cNvSpPr/>
          <p:nvPr/>
        </p:nvSpPr>
        <p:spPr>
          <a:xfrm rot="169468" flipH="1">
            <a:off x="3608972" y="646195"/>
            <a:ext cx="5247975" cy="3809531"/>
          </a:xfrm>
          <a:prstGeom prst="wedgeEllipseCallout">
            <a:avLst>
              <a:gd name="adj1" fmla="val -42509"/>
              <a:gd name="adj2" fmla="val 62980"/>
            </a:avLst>
          </a:prstGeom>
          <a:solidFill>
            <a:srgbClr val="001936">
              <a:alpha val="2192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/>
          <p:nvPr/>
        </p:nvSpPr>
        <p:spPr>
          <a:xfrm rot="169468" flipH="1">
            <a:off x="3380372" y="417595"/>
            <a:ext cx="5247975" cy="3809531"/>
          </a:xfrm>
          <a:prstGeom prst="wedgeEllipseCallout">
            <a:avLst>
              <a:gd name="adj1" fmla="val -42509"/>
              <a:gd name="adj2" fmla="val 62980"/>
            </a:avLst>
          </a:pr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4101125" y="1659550"/>
            <a:ext cx="3767400" cy="1159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SzPct val="100000"/>
              <a:defRPr sz="3600"/>
            </a:lvl1pPr>
            <a:lvl2pPr lvl="1" algn="ctr" rtl="0">
              <a:spcBef>
                <a:spcPts val="0"/>
              </a:spcBef>
              <a:buSzPct val="100000"/>
              <a:defRPr sz="3600"/>
            </a:lvl2pPr>
            <a:lvl3pPr lvl="2" algn="ctr" rtl="0">
              <a:spcBef>
                <a:spcPts val="0"/>
              </a:spcBef>
              <a:buSzPct val="100000"/>
              <a:defRPr sz="3600"/>
            </a:lvl3pPr>
            <a:lvl4pPr lvl="3" algn="ctr" rtl="0">
              <a:spcBef>
                <a:spcPts val="0"/>
              </a:spcBef>
              <a:buSzPct val="100000"/>
              <a:defRPr sz="3600"/>
            </a:lvl4pPr>
            <a:lvl5pPr lvl="4" algn="ctr" rtl="0">
              <a:spcBef>
                <a:spcPts val="0"/>
              </a:spcBef>
              <a:buSzPct val="100000"/>
              <a:defRPr sz="3600"/>
            </a:lvl5pPr>
            <a:lvl6pPr lvl="5" algn="ctr" rtl="0">
              <a:spcBef>
                <a:spcPts val="0"/>
              </a:spcBef>
              <a:buSzPct val="100000"/>
              <a:defRPr sz="3600"/>
            </a:lvl6pPr>
            <a:lvl7pPr lvl="6" algn="ctr" rtl="0">
              <a:spcBef>
                <a:spcPts val="0"/>
              </a:spcBef>
              <a:buSzPct val="100000"/>
              <a:defRPr sz="3600"/>
            </a:lvl7pPr>
            <a:lvl8pPr lvl="7" algn="ctr" rtl="0">
              <a:spcBef>
                <a:spcPts val="0"/>
              </a:spcBef>
              <a:buSzPct val="100000"/>
              <a:defRPr sz="3600"/>
            </a:lvl8pPr>
            <a:lvl9pPr lvl="8" algn="ctr" rtl="0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4101125" y="2687650"/>
            <a:ext cx="3767400" cy="78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000000"/>
              </a:buClr>
              <a:buSzPct val="100000"/>
              <a:buNone/>
              <a:defRPr sz="1800">
                <a:solidFill>
                  <a:srgbClr val="000000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000000"/>
              </a:buClr>
              <a:buSzPct val="100000"/>
              <a:buNone/>
              <a:defRPr sz="1800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000000"/>
              </a:buClr>
              <a:buSzPct val="100000"/>
              <a:buNone/>
              <a:defRPr sz="1800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000000"/>
              </a:buClr>
              <a:buNone/>
              <a:defRPr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000000"/>
              </a:buClr>
              <a:buNone/>
              <a:defRPr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000000"/>
              </a:buClr>
              <a:buNone/>
              <a:defRPr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000000"/>
              </a:buClr>
              <a:buNone/>
              <a:defRPr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000000"/>
              </a:buClr>
              <a:buNone/>
              <a:defRPr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000000"/>
              </a:buClr>
              <a:buNone/>
              <a:defRPr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Shape 20" descr="comic-02.png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Shape 21"/>
          <p:cNvSpPr/>
          <p:nvPr/>
        </p:nvSpPr>
        <p:spPr>
          <a:xfrm>
            <a:off x="1992350" y="37775"/>
            <a:ext cx="5616576" cy="5220439"/>
          </a:xfrm>
          <a:custGeom>
            <a:avLst/>
            <a:gdLst/>
            <a:ahLst/>
            <a:cxnLst/>
            <a:rect l="0" t="0" r="0" b="0"/>
            <a:pathLst>
              <a:path w="114788" h="106692" extrusionOk="0">
                <a:moveTo>
                  <a:pt x="40479" y="15324"/>
                </a:moveTo>
                <a:lnTo>
                  <a:pt x="41346" y="3758"/>
                </a:lnTo>
                <a:lnTo>
                  <a:pt x="52623" y="13878"/>
                </a:lnTo>
                <a:lnTo>
                  <a:pt x="56382" y="0"/>
                </a:lnTo>
                <a:lnTo>
                  <a:pt x="63610" y="14746"/>
                </a:lnTo>
                <a:lnTo>
                  <a:pt x="70549" y="2024"/>
                </a:lnTo>
                <a:lnTo>
                  <a:pt x="75754" y="17926"/>
                </a:lnTo>
                <a:lnTo>
                  <a:pt x="85006" y="6939"/>
                </a:lnTo>
                <a:lnTo>
                  <a:pt x="85006" y="23131"/>
                </a:lnTo>
                <a:lnTo>
                  <a:pt x="100620" y="13589"/>
                </a:lnTo>
                <a:lnTo>
                  <a:pt x="96861" y="31516"/>
                </a:lnTo>
                <a:lnTo>
                  <a:pt x="111896" y="26889"/>
                </a:lnTo>
                <a:lnTo>
                  <a:pt x="100909" y="41057"/>
                </a:lnTo>
                <a:lnTo>
                  <a:pt x="114209" y="42214"/>
                </a:lnTo>
                <a:lnTo>
                  <a:pt x="104379" y="53201"/>
                </a:lnTo>
                <a:lnTo>
                  <a:pt x="114788" y="59851"/>
                </a:lnTo>
                <a:lnTo>
                  <a:pt x="101198" y="64188"/>
                </a:lnTo>
                <a:lnTo>
                  <a:pt x="105246" y="74886"/>
                </a:lnTo>
                <a:lnTo>
                  <a:pt x="93102" y="73730"/>
                </a:lnTo>
                <a:lnTo>
                  <a:pt x="97150" y="85006"/>
                </a:lnTo>
                <a:lnTo>
                  <a:pt x="88187" y="81537"/>
                </a:lnTo>
                <a:lnTo>
                  <a:pt x="87319" y="95994"/>
                </a:lnTo>
                <a:lnTo>
                  <a:pt x="76043" y="91078"/>
                </a:lnTo>
                <a:lnTo>
                  <a:pt x="71417" y="101776"/>
                </a:lnTo>
                <a:lnTo>
                  <a:pt x="64478" y="93970"/>
                </a:lnTo>
                <a:lnTo>
                  <a:pt x="58984" y="106692"/>
                </a:lnTo>
                <a:lnTo>
                  <a:pt x="52334" y="88187"/>
                </a:lnTo>
                <a:lnTo>
                  <a:pt x="45105" y="100620"/>
                </a:lnTo>
                <a:lnTo>
                  <a:pt x="41636" y="86741"/>
                </a:lnTo>
                <a:lnTo>
                  <a:pt x="29492" y="102355"/>
                </a:lnTo>
                <a:lnTo>
                  <a:pt x="29781" y="83271"/>
                </a:lnTo>
                <a:lnTo>
                  <a:pt x="20239" y="87319"/>
                </a:lnTo>
                <a:lnTo>
                  <a:pt x="21107" y="76332"/>
                </a:lnTo>
                <a:lnTo>
                  <a:pt x="4915" y="79224"/>
                </a:lnTo>
                <a:lnTo>
                  <a:pt x="16191" y="66212"/>
                </a:lnTo>
                <a:lnTo>
                  <a:pt x="7806" y="62164"/>
                </a:lnTo>
                <a:lnTo>
                  <a:pt x="14167" y="56960"/>
                </a:lnTo>
                <a:lnTo>
                  <a:pt x="0" y="47997"/>
                </a:lnTo>
                <a:lnTo>
                  <a:pt x="18215" y="43081"/>
                </a:lnTo>
                <a:lnTo>
                  <a:pt x="9252" y="31516"/>
                </a:lnTo>
                <a:lnTo>
                  <a:pt x="26022" y="33540"/>
                </a:lnTo>
                <a:lnTo>
                  <a:pt x="16191" y="18504"/>
                </a:lnTo>
                <a:lnTo>
                  <a:pt x="31516" y="23420"/>
                </a:lnTo>
                <a:lnTo>
                  <a:pt x="32094" y="11854"/>
                </a:lnTo>
                <a:close/>
              </a:path>
            </a:pathLst>
          </a:custGeom>
          <a:solidFill>
            <a:srgbClr val="001936">
              <a:alpha val="21920"/>
            </a:srgbClr>
          </a:solidFill>
          <a:ln>
            <a:noFill/>
          </a:ln>
        </p:spPr>
      </p:sp>
      <p:sp>
        <p:nvSpPr>
          <p:cNvPr id="22" name="Shape 22"/>
          <p:cNvSpPr/>
          <p:nvPr/>
        </p:nvSpPr>
        <p:spPr>
          <a:xfrm>
            <a:off x="1763750" y="-114625"/>
            <a:ext cx="5616576" cy="5220439"/>
          </a:xfrm>
          <a:custGeom>
            <a:avLst/>
            <a:gdLst/>
            <a:ahLst/>
            <a:cxnLst/>
            <a:rect l="0" t="0" r="0" b="0"/>
            <a:pathLst>
              <a:path w="114788" h="106692" extrusionOk="0">
                <a:moveTo>
                  <a:pt x="40479" y="15324"/>
                </a:moveTo>
                <a:lnTo>
                  <a:pt x="41346" y="3758"/>
                </a:lnTo>
                <a:lnTo>
                  <a:pt x="52623" y="13878"/>
                </a:lnTo>
                <a:lnTo>
                  <a:pt x="56382" y="0"/>
                </a:lnTo>
                <a:lnTo>
                  <a:pt x="63610" y="14746"/>
                </a:lnTo>
                <a:lnTo>
                  <a:pt x="70549" y="2024"/>
                </a:lnTo>
                <a:lnTo>
                  <a:pt x="75754" y="17926"/>
                </a:lnTo>
                <a:lnTo>
                  <a:pt x="85006" y="6939"/>
                </a:lnTo>
                <a:lnTo>
                  <a:pt x="85006" y="23131"/>
                </a:lnTo>
                <a:lnTo>
                  <a:pt x="100620" y="13589"/>
                </a:lnTo>
                <a:lnTo>
                  <a:pt x="96861" y="31516"/>
                </a:lnTo>
                <a:lnTo>
                  <a:pt x="111896" y="26889"/>
                </a:lnTo>
                <a:lnTo>
                  <a:pt x="100909" y="41057"/>
                </a:lnTo>
                <a:lnTo>
                  <a:pt x="114209" y="42214"/>
                </a:lnTo>
                <a:lnTo>
                  <a:pt x="104379" y="53201"/>
                </a:lnTo>
                <a:lnTo>
                  <a:pt x="114788" y="59851"/>
                </a:lnTo>
                <a:lnTo>
                  <a:pt x="101198" y="64188"/>
                </a:lnTo>
                <a:lnTo>
                  <a:pt x="105246" y="74886"/>
                </a:lnTo>
                <a:lnTo>
                  <a:pt x="93102" y="73730"/>
                </a:lnTo>
                <a:lnTo>
                  <a:pt x="97150" y="85006"/>
                </a:lnTo>
                <a:lnTo>
                  <a:pt x="88187" y="81537"/>
                </a:lnTo>
                <a:lnTo>
                  <a:pt x="87319" y="95994"/>
                </a:lnTo>
                <a:lnTo>
                  <a:pt x="76043" y="91078"/>
                </a:lnTo>
                <a:lnTo>
                  <a:pt x="71417" y="101776"/>
                </a:lnTo>
                <a:lnTo>
                  <a:pt x="64478" y="93970"/>
                </a:lnTo>
                <a:lnTo>
                  <a:pt x="58984" y="106692"/>
                </a:lnTo>
                <a:lnTo>
                  <a:pt x="52334" y="88187"/>
                </a:lnTo>
                <a:lnTo>
                  <a:pt x="45105" y="100620"/>
                </a:lnTo>
                <a:lnTo>
                  <a:pt x="41636" y="86741"/>
                </a:lnTo>
                <a:lnTo>
                  <a:pt x="29492" y="102355"/>
                </a:lnTo>
                <a:lnTo>
                  <a:pt x="29781" y="83271"/>
                </a:lnTo>
                <a:lnTo>
                  <a:pt x="20239" y="87319"/>
                </a:lnTo>
                <a:lnTo>
                  <a:pt x="21107" y="76332"/>
                </a:lnTo>
                <a:lnTo>
                  <a:pt x="4915" y="79224"/>
                </a:lnTo>
                <a:lnTo>
                  <a:pt x="16191" y="66212"/>
                </a:lnTo>
                <a:lnTo>
                  <a:pt x="7806" y="62164"/>
                </a:lnTo>
                <a:lnTo>
                  <a:pt x="14167" y="56960"/>
                </a:lnTo>
                <a:lnTo>
                  <a:pt x="0" y="47997"/>
                </a:lnTo>
                <a:lnTo>
                  <a:pt x="18215" y="43081"/>
                </a:lnTo>
                <a:lnTo>
                  <a:pt x="9252" y="31516"/>
                </a:lnTo>
                <a:lnTo>
                  <a:pt x="26022" y="33540"/>
                </a:lnTo>
                <a:lnTo>
                  <a:pt x="16191" y="18504"/>
                </a:lnTo>
                <a:lnTo>
                  <a:pt x="31516" y="23420"/>
                </a:lnTo>
                <a:lnTo>
                  <a:pt x="32094" y="11854"/>
                </a:lnTo>
                <a:close/>
              </a:path>
            </a:pathLst>
          </a:cu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/>
            <a:headEnd type="none" w="lg" len="lg"/>
            <a:tailEnd type="none" w="lg" len="lg"/>
          </a:ln>
        </p:spPr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2905799" y="2161800"/>
            <a:ext cx="3332400" cy="819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000000"/>
              </a:buClr>
              <a:buSzPct val="100000"/>
              <a:buFont typeface="Bangers"/>
              <a:defRPr sz="2400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1pPr>
            <a:lvl2pPr lvl="1" algn="ctr" rtl="0">
              <a:spcBef>
                <a:spcPts val="0"/>
              </a:spcBef>
              <a:buClr>
                <a:srgbClr val="000000"/>
              </a:buClr>
              <a:buFont typeface="Bangers"/>
              <a:defRPr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 algn="ctr" rtl="0">
              <a:spcBef>
                <a:spcPts val="0"/>
              </a:spcBef>
              <a:buClr>
                <a:srgbClr val="000000"/>
              </a:buClr>
              <a:buFont typeface="Bangers"/>
              <a:defRPr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 algn="ctr" rtl="0">
              <a:spcBef>
                <a:spcPts val="0"/>
              </a:spcBef>
              <a:buClr>
                <a:srgbClr val="000000"/>
              </a:buClr>
              <a:buSzPct val="100000"/>
              <a:buFont typeface="Bangers"/>
              <a:defRPr sz="2400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 algn="ctr" rtl="0">
              <a:spcBef>
                <a:spcPts val="0"/>
              </a:spcBef>
              <a:buClr>
                <a:srgbClr val="000000"/>
              </a:buClr>
              <a:buSzPct val="100000"/>
              <a:buFont typeface="Bangers"/>
              <a:defRPr sz="2400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 algn="ctr" rtl="0">
              <a:spcBef>
                <a:spcPts val="0"/>
              </a:spcBef>
              <a:buClr>
                <a:srgbClr val="000000"/>
              </a:buClr>
              <a:buSzPct val="100000"/>
              <a:buFont typeface="Bangers"/>
              <a:defRPr sz="2400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 algn="ctr" rtl="0">
              <a:spcBef>
                <a:spcPts val="0"/>
              </a:spcBef>
              <a:buClr>
                <a:srgbClr val="000000"/>
              </a:buClr>
              <a:buSzPct val="100000"/>
              <a:buFont typeface="Bangers"/>
              <a:defRPr sz="2400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 algn="ctr" rtl="0">
              <a:spcBef>
                <a:spcPts val="0"/>
              </a:spcBef>
              <a:buClr>
                <a:srgbClr val="000000"/>
              </a:buClr>
              <a:buSzPct val="100000"/>
              <a:buFont typeface="Bangers"/>
              <a:defRPr sz="2400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 algn="ctr">
              <a:spcBef>
                <a:spcPts val="0"/>
              </a:spcBef>
              <a:buClr>
                <a:srgbClr val="000000"/>
              </a:buClr>
              <a:buSzPct val="100000"/>
              <a:buFont typeface="Bangers"/>
              <a:defRPr sz="2400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Shape 25" descr="comic-01.png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Shape 26"/>
          <p:cNvSpPr/>
          <p:nvPr/>
        </p:nvSpPr>
        <p:spPr>
          <a:xfrm>
            <a:off x="734600" y="763500"/>
            <a:ext cx="7879000" cy="4185275"/>
          </a:xfrm>
          <a:custGeom>
            <a:avLst/>
            <a:gdLst/>
            <a:ahLst/>
            <a:cxnLst/>
            <a:rect l="0" t="0" r="0" b="0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001936">
              <a:alpha val="21920"/>
            </a:srgbClr>
          </a:solidFill>
          <a:ln>
            <a:noFill/>
          </a:ln>
        </p:spPr>
      </p:sp>
      <p:sp>
        <p:nvSpPr>
          <p:cNvPr id="27" name="Shape 27"/>
          <p:cNvSpPr/>
          <p:nvPr/>
        </p:nvSpPr>
        <p:spPr>
          <a:xfrm>
            <a:off x="506000" y="534900"/>
            <a:ext cx="7879000" cy="4185275"/>
          </a:xfrm>
          <a:custGeom>
            <a:avLst/>
            <a:gdLst/>
            <a:ahLst/>
            <a:cxnLst/>
            <a:rect l="0" t="0" r="0" b="0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/>
            <a:headEnd type="none" w="lg" len="lg"/>
            <a:tailEnd type="none" w="lg" len="lg"/>
          </a:ln>
        </p:spPr>
      </p:sp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 rot="161729">
            <a:off x="976260" y="876905"/>
            <a:ext cx="7029878" cy="760138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1052050" y="1545941"/>
            <a:ext cx="7710900" cy="330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Shape 31" descr="comic-01.png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Shape 32"/>
          <p:cNvSpPr/>
          <p:nvPr/>
        </p:nvSpPr>
        <p:spPr>
          <a:xfrm>
            <a:off x="734600" y="763500"/>
            <a:ext cx="7879000" cy="4185275"/>
          </a:xfrm>
          <a:custGeom>
            <a:avLst/>
            <a:gdLst/>
            <a:ahLst/>
            <a:cxnLst/>
            <a:rect l="0" t="0" r="0" b="0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001936">
              <a:alpha val="21920"/>
            </a:srgbClr>
          </a:solidFill>
          <a:ln>
            <a:noFill/>
          </a:ln>
        </p:spPr>
      </p:sp>
      <p:sp>
        <p:nvSpPr>
          <p:cNvPr id="33" name="Shape 33"/>
          <p:cNvSpPr/>
          <p:nvPr/>
        </p:nvSpPr>
        <p:spPr>
          <a:xfrm>
            <a:off x="506000" y="534900"/>
            <a:ext cx="7879000" cy="4185275"/>
          </a:xfrm>
          <a:custGeom>
            <a:avLst/>
            <a:gdLst/>
            <a:ahLst/>
            <a:cxnLst/>
            <a:rect l="0" t="0" r="0" b="0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/>
            <a:headEnd type="none" w="lg" len="lg"/>
            <a:tailEnd type="none" w="lg" len="lg"/>
          </a:ln>
        </p:spPr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 rot="161729">
            <a:off x="976260" y="876905"/>
            <a:ext cx="7029878" cy="760138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1073625" y="1550125"/>
            <a:ext cx="3396300" cy="2666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200"/>
            </a:lvl1pPr>
            <a:lvl2pPr lvl="1">
              <a:spcBef>
                <a:spcPts val="0"/>
              </a:spcBef>
              <a:buSzPct val="100000"/>
              <a:defRPr sz="2200"/>
            </a:lvl2pPr>
            <a:lvl3pPr lvl="2">
              <a:spcBef>
                <a:spcPts val="0"/>
              </a:spcBef>
              <a:buSzPct val="100000"/>
              <a:defRPr sz="2200"/>
            </a:lvl3pPr>
            <a:lvl4pPr lvl="3">
              <a:spcBef>
                <a:spcPts val="0"/>
              </a:spcBef>
              <a:buSzPct val="100000"/>
              <a:defRPr sz="2200"/>
            </a:lvl4pPr>
            <a:lvl5pPr lvl="4">
              <a:spcBef>
                <a:spcPts val="0"/>
              </a:spcBef>
              <a:buSzPct val="100000"/>
              <a:defRPr sz="2200"/>
            </a:lvl5pPr>
            <a:lvl6pPr lvl="5">
              <a:spcBef>
                <a:spcPts val="0"/>
              </a:spcBef>
              <a:buSzPct val="100000"/>
              <a:defRPr sz="2200"/>
            </a:lvl6pPr>
            <a:lvl7pPr lvl="6">
              <a:spcBef>
                <a:spcPts val="0"/>
              </a:spcBef>
              <a:buSzPct val="100000"/>
              <a:defRPr sz="2200"/>
            </a:lvl7pPr>
            <a:lvl8pPr lvl="7">
              <a:spcBef>
                <a:spcPts val="0"/>
              </a:spcBef>
              <a:buSzPct val="100000"/>
              <a:defRPr sz="2200"/>
            </a:lvl8pPr>
            <a:lvl9pPr lvl="8">
              <a:spcBef>
                <a:spcPts val="0"/>
              </a:spcBef>
              <a:buSzPct val="100000"/>
              <a:defRPr sz="22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74251" y="1550125"/>
            <a:ext cx="3396300" cy="2666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200"/>
            </a:lvl1pPr>
            <a:lvl2pPr lvl="1">
              <a:spcBef>
                <a:spcPts val="0"/>
              </a:spcBef>
              <a:buSzPct val="100000"/>
              <a:defRPr sz="2200"/>
            </a:lvl2pPr>
            <a:lvl3pPr lvl="2">
              <a:spcBef>
                <a:spcPts val="0"/>
              </a:spcBef>
              <a:buSzPct val="100000"/>
              <a:defRPr sz="2200"/>
            </a:lvl3pPr>
            <a:lvl4pPr lvl="3">
              <a:spcBef>
                <a:spcPts val="0"/>
              </a:spcBef>
              <a:buSzPct val="100000"/>
              <a:defRPr sz="2200"/>
            </a:lvl4pPr>
            <a:lvl5pPr lvl="4">
              <a:spcBef>
                <a:spcPts val="0"/>
              </a:spcBef>
              <a:buSzPct val="100000"/>
              <a:defRPr sz="2200"/>
            </a:lvl5pPr>
            <a:lvl6pPr lvl="5">
              <a:spcBef>
                <a:spcPts val="0"/>
              </a:spcBef>
              <a:buSzPct val="100000"/>
              <a:defRPr sz="2200"/>
            </a:lvl6pPr>
            <a:lvl7pPr lvl="6">
              <a:spcBef>
                <a:spcPts val="0"/>
              </a:spcBef>
              <a:buSzPct val="100000"/>
              <a:defRPr sz="2200"/>
            </a:lvl7pPr>
            <a:lvl8pPr lvl="7">
              <a:spcBef>
                <a:spcPts val="0"/>
              </a:spcBef>
              <a:buSzPct val="100000"/>
              <a:defRPr sz="2200"/>
            </a:lvl8pPr>
            <a:lvl9pPr lvl="8">
              <a:spcBef>
                <a:spcPts val="0"/>
              </a:spcBef>
              <a:buSzPct val="100000"/>
              <a:defRPr sz="2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+ 3 column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Shape 38" descr="comic-01.png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Shape 39"/>
          <p:cNvSpPr/>
          <p:nvPr/>
        </p:nvSpPr>
        <p:spPr>
          <a:xfrm>
            <a:off x="734600" y="763500"/>
            <a:ext cx="7879000" cy="4185275"/>
          </a:xfrm>
          <a:custGeom>
            <a:avLst/>
            <a:gdLst/>
            <a:ahLst/>
            <a:cxnLst/>
            <a:rect l="0" t="0" r="0" b="0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001936">
              <a:alpha val="21920"/>
            </a:srgbClr>
          </a:solidFill>
          <a:ln>
            <a:noFill/>
          </a:ln>
        </p:spPr>
      </p:sp>
      <p:sp>
        <p:nvSpPr>
          <p:cNvPr id="40" name="Shape 40"/>
          <p:cNvSpPr/>
          <p:nvPr/>
        </p:nvSpPr>
        <p:spPr>
          <a:xfrm>
            <a:off x="506000" y="534900"/>
            <a:ext cx="7879000" cy="4185275"/>
          </a:xfrm>
          <a:custGeom>
            <a:avLst/>
            <a:gdLst/>
            <a:ahLst/>
            <a:cxnLst/>
            <a:rect l="0" t="0" r="0" b="0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/>
            <a:headEnd type="none" w="lg" len="lg"/>
            <a:tailEnd type="none" w="lg" len="lg"/>
          </a:ln>
        </p:spPr>
      </p: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 rot="161729">
            <a:off x="976260" y="876905"/>
            <a:ext cx="7029878" cy="760138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902950" y="1556175"/>
            <a:ext cx="2295300" cy="282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800"/>
            </a:lvl1pPr>
            <a:lvl2pPr lvl="1" rtl="0">
              <a:spcBef>
                <a:spcPts val="0"/>
              </a:spcBef>
              <a:buSzPct val="100000"/>
              <a:defRPr sz="1800"/>
            </a:lvl2pPr>
            <a:lvl3pPr lvl="2" rtl="0">
              <a:spcBef>
                <a:spcPts val="0"/>
              </a:spcBef>
              <a:buSzPct val="100000"/>
              <a:defRPr sz="1800"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3315992" y="1556175"/>
            <a:ext cx="2295300" cy="282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800"/>
            </a:lvl1pPr>
            <a:lvl2pPr lvl="1" rtl="0">
              <a:spcBef>
                <a:spcPts val="0"/>
              </a:spcBef>
              <a:buSzPct val="100000"/>
              <a:defRPr sz="1800"/>
            </a:lvl2pPr>
            <a:lvl3pPr lvl="2" rtl="0">
              <a:spcBef>
                <a:spcPts val="0"/>
              </a:spcBef>
              <a:buSzPct val="100000"/>
              <a:defRPr sz="1800"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5729035" y="1556175"/>
            <a:ext cx="2295299" cy="282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800"/>
            </a:lvl1pPr>
            <a:lvl2pPr lvl="1" rtl="0">
              <a:spcBef>
                <a:spcPts val="0"/>
              </a:spcBef>
              <a:buSzPct val="100000"/>
              <a:defRPr sz="1800"/>
            </a:lvl2pPr>
            <a:lvl3pPr lvl="2" rtl="0">
              <a:spcBef>
                <a:spcPts val="0"/>
              </a:spcBef>
              <a:buSzPct val="100000"/>
              <a:defRPr sz="1800"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Shape 46" descr="comic-01.png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Shape 47"/>
          <p:cNvSpPr/>
          <p:nvPr/>
        </p:nvSpPr>
        <p:spPr>
          <a:xfrm>
            <a:off x="734600" y="763500"/>
            <a:ext cx="7879000" cy="4185275"/>
          </a:xfrm>
          <a:custGeom>
            <a:avLst/>
            <a:gdLst/>
            <a:ahLst/>
            <a:cxnLst/>
            <a:rect l="0" t="0" r="0" b="0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001936">
              <a:alpha val="21920"/>
            </a:srgbClr>
          </a:solidFill>
          <a:ln>
            <a:noFill/>
          </a:ln>
        </p:spPr>
      </p:sp>
      <p:sp>
        <p:nvSpPr>
          <p:cNvPr id="48" name="Shape 48"/>
          <p:cNvSpPr/>
          <p:nvPr/>
        </p:nvSpPr>
        <p:spPr>
          <a:xfrm>
            <a:off x="506000" y="534900"/>
            <a:ext cx="7879000" cy="4185275"/>
          </a:xfrm>
          <a:custGeom>
            <a:avLst/>
            <a:gdLst/>
            <a:ahLst/>
            <a:cxnLst/>
            <a:rect l="0" t="0" r="0" b="0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/>
            <a:headEnd type="none" w="lg" len="lg"/>
            <a:tailEnd type="none" w="lg" len="lg"/>
          </a:ln>
        </p:spPr>
      </p:sp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 rot="161729">
            <a:off x="976260" y="876905"/>
            <a:ext cx="7029878" cy="760138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Shape 51" descr="comic-01.png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Shape 52"/>
          <p:cNvSpPr/>
          <p:nvPr/>
        </p:nvSpPr>
        <p:spPr>
          <a:xfrm>
            <a:off x="734600" y="763500"/>
            <a:ext cx="7879000" cy="4185275"/>
          </a:xfrm>
          <a:custGeom>
            <a:avLst/>
            <a:gdLst/>
            <a:ahLst/>
            <a:cxnLst/>
            <a:rect l="0" t="0" r="0" b="0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001936">
              <a:alpha val="21920"/>
            </a:srgbClr>
          </a:solidFill>
          <a:ln>
            <a:noFill/>
          </a:ln>
        </p:spPr>
      </p:sp>
      <p:sp>
        <p:nvSpPr>
          <p:cNvPr id="53" name="Shape 53"/>
          <p:cNvSpPr/>
          <p:nvPr/>
        </p:nvSpPr>
        <p:spPr>
          <a:xfrm>
            <a:off x="506000" y="534900"/>
            <a:ext cx="7879000" cy="4185275"/>
          </a:xfrm>
          <a:custGeom>
            <a:avLst/>
            <a:gdLst/>
            <a:ahLst/>
            <a:cxnLst/>
            <a:rect l="0" t="0" r="0" b="0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/>
            <a:headEnd type="none" w="lg" len="lg"/>
            <a:tailEnd type="none" w="lg" len="lg"/>
          </a:ln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 rot="-120953">
            <a:off x="457215" y="4025231"/>
            <a:ext cx="8229893" cy="519622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360"/>
              </a:spcBef>
              <a:buSzPct val="100000"/>
              <a:buNone/>
              <a:defRPr sz="14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Shape 56" descr="comic-03.png"/>
          <p:cNvPicPr preferRelativeResize="0"/>
          <p:nvPr/>
        </p:nvPicPr>
        <p:blipFill>
          <a:blip r:embed="rId2">
            <a:alphaModFix amt="10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7EB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 rot="161729">
            <a:off x="976260" y="876905"/>
            <a:ext cx="7029878" cy="7601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052050" y="1545941"/>
            <a:ext cx="7710900" cy="330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chemeClr val="dk1"/>
              </a:buClr>
              <a:buSzPct val="100000"/>
              <a:buFont typeface="Sniglet"/>
              <a:buChar char="×"/>
              <a:defRPr sz="30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lvl="1">
              <a:spcBef>
                <a:spcPts val="480"/>
              </a:spcBef>
              <a:buClr>
                <a:schemeClr val="dk1"/>
              </a:buClr>
              <a:buSzPct val="100000"/>
              <a:buFont typeface="Sniglet"/>
              <a:buChar char="×"/>
              <a:defRPr sz="24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lvl="2">
              <a:spcBef>
                <a:spcPts val="480"/>
              </a:spcBef>
              <a:buClr>
                <a:schemeClr val="dk1"/>
              </a:buClr>
              <a:buSzPct val="100000"/>
              <a:buFont typeface="Sniglet"/>
              <a:buChar char="×"/>
              <a:defRPr sz="24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lvl="3">
              <a:spcBef>
                <a:spcPts val="360"/>
              </a:spcBef>
              <a:buClr>
                <a:schemeClr val="dk1"/>
              </a:buClr>
              <a:buSzPct val="1000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lvl="4">
              <a:spcBef>
                <a:spcPts val="360"/>
              </a:spcBef>
              <a:buClr>
                <a:schemeClr val="dk1"/>
              </a:buClr>
              <a:buSzPct val="1000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lvl="5">
              <a:spcBef>
                <a:spcPts val="360"/>
              </a:spcBef>
              <a:buClr>
                <a:schemeClr val="dk1"/>
              </a:buClr>
              <a:buSzPct val="1000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lvl="6">
              <a:spcBef>
                <a:spcPts val="360"/>
              </a:spcBef>
              <a:buClr>
                <a:schemeClr val="dk1"/>
              </a:buClr>
              <a:buSzPct val="1000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lvl="7">
              <a:spcBef>
                <a:spcPts val="360"/>
              </a:spcBef>
              <a:buClr>
                <a:schemeClr val="dk1"/>
              </a:buClr>
              <a:buSzPct val="1000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lvl="8">
              <a:spcBef>
                <a:spcPts val="360"/>
              </a:spcBef>
              <a:buClr>
                <a:schemeClr val="dk1"/>
              </a:buClr>
              <a:buSzPct val="1000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9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s://docs.google.com/document/d/1li4rsOuTzt0WaHodczCQnK-satJlymdn_ho9Mv4oyeY/edit?usp=sharing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s://docs.google.com/document/d/1xqi0zMDWDTq7wOdfjPox_nbW3-1bavokiTaT_IpUHA0/edit?usp=sharing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hyperlink" Target="mailto:mcouturier@wwsu.or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ctrTitle"/>
          </p:nvPr>
        </p:nvSpPr>
        <p:spPr>
          <a:xfrm>
            <a:off x="2030650" y="814675"/>
            <a:ext cx="5325900" cy="3635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600"/>
              </a:spcBef>
              <a:buNone/>
            </a:pPr>
            <a:r>
              <a:rPr lang="en" sz="3000">
                <a:latin typeface="Sniglet"/>
                <a:ea typeface="Sniglet"/>
                <a:cs typeface="Sniglet"/>
                <a:sym typeface="Sniglet"/>
              </a:rPr>
              <a:t>Beyond Check-In/Check- Out (CICO): Expanding Your Inventory of Supports</a:t>
            </a:r>
          </a:p>
          <a:p>
            <a:pPr lvl="0">
              <a:spcBef>
                <a:spcPts val="600"/>
              </a:spcBef>
              <a:buClr>
                <a:schemeClr val="dk1"/>
              </a:buClr>
              <a:buSzPct val="36666"/>
              <a:buFont typeface="Arial"/>
              <a:buNone/>
            </a:pPr>
            <a:endParaRPr sz="3000">
              <a:latin typeface="Sniglet"/>
              <a:ea typeface="Sniglet"/>
              <a:cs typeface="Sniglet"/>
              <a:sym typeface="Sniglet"/>
            </a:endParaRPr>
          </a:p>
          <a:p>
            <a:pPr lvl="0" rtl="0">
              <a:spcBef>
                <a:spcPts val="600"/>
              </a:spcBef>
              <a:buNone/>
            </a:pPr>
            <a:r>
              <a:rPr lang="en" sz="1800">
                <a:latin typeface="Sniglet"/>
                <a:ea typeface="Sniglet"/>
                <a:cs typeface="Sniglet"/>
                <a:sym typeface="Sniglet"/>
              </a:rPr>
              <a:t>Mandy Couturier, Thatcher Brook Primary School </a:t>
            </a:r>
          </a:p>
          <a:p>
            <a:pPr lvl="0">
              <a:spcBef>
                <a:spcPts val="60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Sniglet"/>
                <a:ea typeface="Sniglet"/>
                <a:cs typeface="Sniglet"/>
                <a:sym typeface="Sniglet"/>
              </a:rPr>
              <a:t>Sarah Schoolcraft, Williston Central School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Shape 1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2775" y="1304800"/>
            <a:ext cx="7918425" cy="2533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 rot="161729">
            <a:off x="843360" y="620930"/>
            <a:ext cx="7029878" cy="760138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Framework to follow</a:t>
            </a:r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1043100" y="1333300"/>
            <a:ext cx="7057800" cy="3303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SzPct val="100000"/>
              <a:buAutoNum type="arabicPeriod"/>
            </a:pPr>
            <a:r>
              <a:rPr lang="en" sz="1800"/>
              <a:t> Focus on what you want student to do instead (replacement behavior)</a:t>
            </a:r>
          </a:p>
          <a:p>
            <a:pPr marL="457200" lvl="0" indent="-342900" rtl="0">
              <a:spcBef>
                <a:spcPts val="0"/>
              </a:spcBef>
              <a:buSzPct val="100000"/>
              <a:buAutoNum type="arabicPeriod"/>
            </a:pPr>
            <a:r>
              <a:rPr lang="en" sz="1800"/>
              <a:t>Look for patterns of behavior that suggest “functional relationships”</a:t>
            </a:r>
          </a:p>
          <a:p>
            <a:pPr marL="457200" lvl="0" indent="-342900" rtl="0">
              <a:spcBef>
                <a:spcPts val="0"/>
              </a:spcBef>
              <a:buSzPct val="100000"/>
              <a:buAutoNum type="arabicPeriod"/>
            </a:pPr>
            <a:r>
              <a:rPr lang="en" sz="1800"/>
              <a:t>Teach replacement behavior and provide multiple opportunities to practice </a:t>
            </a:r>
          </a:p>
          <a:p>
            <a:pPr marL="457200" lvl="0" indent="-342900" rtl="0">
              <a:spcBef>
                <a:spcPts val="0"/>
              </a:spcBef>
              <a:buSzPct val="100000"/>
              <a:buAutoNum type="arabicPeriod"/>
            </a:pPr>
            <a:r>
              <a:rPr lang="en" sz="1800"/>
              <a:t>Deliver high rates of positive feedback/same similar outcome as problem behavior when students display replacement behavior</a:t>
            </a:r>
          </a:p>
          <a:p>
            <a:pPr lvl="0" rtl="0">
              <a:spcBef>
                <a:spcPts val="0"/>
              </a:spcBef>
              <a:buNone/>
            </a:pPr>
            <a:endParaRPr sz="1100"/>
          </a:p>
          <a:p>
            <a:pPr lvl="0" rtl="0">
              <a:spcBef>
                <a:spcPts val="0"/>
              </a:spcBef>
              <a:buNone/>
            </a:pPr>
            <a:r>
              <a:rPr lang="en" sz="1100"/>
              <a:t>Tim Lewis, Ph. 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 rot="161729">
            <a:off x="976260" y="876905"/>
            <a:ext cx="7029878" cy="760138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Short-term vs. Long-term interventions</a:t>
            </a:r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1073625" y="1550125"/>
            <a:ext cx="3396300" cy="266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Short-term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Consequences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priming/reminders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Setting modifications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Seat change</a:t>
            </a:r>
          </a:p>
          <a:p>
            <a:pPr marL="914400" lvl="1" indent="-228600">
              <a:spcBef>
                <a:spcPts val="0"/>
              </a:spcBef>
            </a:pPr>
            <a:r>
              <a:rPr lang="en"/>
              <a:t>Teacher proximity</a:t>
            </a:r>
          </a:p>
        </p:txBody>
      </p:sp>
      <p:sp>
        <p:nvSpPr>
          <p:cNvPr id="147" name="Shape 147"/>
          <p:cNvSpPr txBox="1">
            <a:spLocks noGrp="1"/>
          </p:cNvSpPr>
          <p:nvPr>
            <p:ph type="body" idx="2"/>
          </p:nvPr>
        </p:nvSpPr>
        <p:spPr>
          <a:xfrm>
            <a:off x="4674251" y="1550125"/>
            <a:ext cx="3396300" cy="266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Long-term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Behavior plans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Skills groups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Teaching/reteaching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 rot="161729">
            <a:off x="976260" y="620930"/>
            <a:ext cx="7029878" cy="760138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Meeting needs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824125" y="1266875"/>
            <a:ext cx="7285800" cy="3303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/>
              <a:t>Finding the function of student behavior is important for 2 major reasons:</a:t>
            </a:r>
          </a:p>
          <a:p>
            <a:pPr marL="457200" lvl="0" indent="-381000" rtl="0">
              <a:spcBef>
                <a:spcPts val="0"/>
              </a:spcBef>
              <a:buSzPct val="100000"/>
              <a:buAutoNum type="arabicPeriod"/>
            </a:pPr>
            <a:r>
              <a:rPr lang="en" sz="2400"/>
              <a:t>To determine the need for intervention(s)</a:t>
            </a:r>
          </a:p>
          <a:p>
            <a:pPr marL="457200" lvl="0" indent="-381000" rtl="0">
              <a:spcBef>
                <a:spcPts val="0"/>
              </a:spcBef>
              <a:buSzPct val="100000"/>
              <a:buAutoNum type="arabicPeriod"/>
            </a:pPr>
            <a:r>
              <a:rPr lang="en" sz="2400"/>
              <a:t>To determine the effectiveness of intervention(s) </a:t>
            </a:r>
          </a:p>
          <a:p>
            <a:pPr marL="914400" lvl="1" indent="-342900">
              <a:spcBef>
                <a:spcPts val="0"/>
              </a:spcBef>
              <a:buSzPct val="100000"/>
            </a:pPr>
            <a:r>
              <a:rPr lang="en" sz="1800"/>
              <a:t>For example, if you feel that the function of a student’s misbehavior is adult attention and then s/he is matched with an intervention that does not involve adult attention, the intervention will most likely not work to change the challenging behavior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 rot="161729">
            <a:off x="976260" y="876905"/>
            <a:ext cx="7029878" cy="760138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Small group &amp; targeted interventions</a:t>
            </a:r>
          </a:p>
        </p:txBody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1052050" y="1545941"/>
            <a:ext cx="7710900" cy="3303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When universal level is not sufficient to impact behavior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When students display chronic patterns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When concerns arise regarding students’ behavior</a:t>
            </a:r>
          </a:p>
          <a:p>
            <a:pPr lvl="0">
              <a:spcBef>
                <a:spcPts val="0"/>
              </a:spcBef>
              <a:buNone/>
            </a:pPr>
            <a:r>
              <a:rPr lang="en" sz="1100"/>
              <a:t>Tim Lewis, Ph. D.</a:t>
            </a:r>
          </a:p>
          <a:p>
            <a:pPr lvl="0">
              <a:spcBef>
                <a:spcPts val="0"/>
              </a:spcBef>
              <a:buNone/>
            </a:pPr>
            <a:r>
              <a:rPr lang="en" sz="1100"/>
              <a:t>University of Missouri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title"/>
          </p:nvPr>
        </p:nvSpPr>
        <p:spPr>
          <a:xfrm>
            <a:off x="2802750" y="364775"/>
            <a:ext cx="3538500" cy="44019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 b="0">
                <a:solidFill>
                  <a:srgbClr val="3F3F3F"/>
                </a:solidFill>
              </a:rPr>
              <a:t>“If a response solves a problem for a child, then they will repeat that response if provided with a similar situation” </a:t>
            </a:r>
            <a:r>
              <a:rPr lang="en" sz="4300" b="0">
                <a:solidFill>
                  <a:srgbClr val="3F3F3F"/>
                </a:solidFill>
              </a:rPr>
              <a:t/>
            </a:r>
            <a:br>
              <a:rPr lang="en" sz="4300" b="0">
                <a:solidFill>
                  <a:srgbClr val="3F3F3F"/>
                </a:solidFill>
              </a:rPr>
            </a:br>
            <a:r>
              <a:rPr lang="en" sz="1800" b="0">
                <a:solidFill>
                  <a:srgbClr val="3F3F3F"/>
                </a:solidFill>
              </a:rPr>
              <a:t>– Ashford, Lecroy &amp; Lortie, 2001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title"/>
          </p:nvPr>
        </p:nvSpPr>
        <p:spPr>
          <a:xfrm rot="161770">
            <a:off x="545090" y="549255"/>
            <a:ext cx="7920968" cy="760138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600"/>
              <a:t>Quick break down of common functions in a school setting:</a:t>
            </a:r>
          </a:p>
        </p:txBody>
      </p:sp>
      <p:pic>
        <p:nvPicPr>
          <p:cNvPr id="170" name="Shape 170" descr="Untitled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80136" y="1495275"/>
            <a:ext cx="6850875" cy="2900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 rot="161729">
            <a:off x="878985" y="718830"/>
            <a:ext cx="7029878" cy="760138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Function-based Interventions</a:t>
            </a:r>
          </a:p>
        </p:txBody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1544275" y="1263500"/>
            <a:ext cx="4389600" cy="3381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lvl="0" indent="-152400" rtl="0">
              <a:spcBef>
                <a:spcPts val="0"/>
              </a:spcBef>
              <a:buClr>
                <a:srgbClr val="000000"/>
              </a:buClr>
              <a:buFont typeface="Neucha"/>
            </a:pPr>
            <a:r>
              <a:rPr lang="en">
                <a:solidFill>
                  <a:srgbClr val="000000"/>
                </a:solidFill>
                <a:latin typeface="Neucha"/>
                <a:ea typeface="Neucha"/>
                <a:cs typeface="Neucha"/>
                <a:sym typeface="Neucha"/>
              </a:rPr>
              <a:t>Check in/check out</a:t>
            </a:r>
          </a:p>
          <a:p>
            <a:pPr marL="342900" lvl="0" indent="-152400" rtl="0">
              <a:spcBef>
                <a:spcPts val="0"/>
              </a:spcBef>
              <a:buClr>
                <a:srgbClr val="000000"/>
              </a:buClr>
              <a:buFont typeface="Neucha"/>
            </a:pPr>
            <a:r>
              <a:rPr lang="en">
                <a:solidFill>
                  <a:srgbClr val="000000"/>
                </a:solidFill>
                <a:latin typeface="Neucha"/>
                <a:ea typeface="Neucha"/>
                <a:cs typeface="Neucha"/>
                <a:sym typeface="Neucha"/>
              </a:rPr>
              <a:t>Mentoring</a:t>
            </a:r>
          </a:p>
          <a:p>
            <a:pPr marL="342900" lvl="0" indent="-152400" rtl="0">
              <a:spcBef>
                <a:spcPts val="0"/>
              </a:spcBef>
              <a:buClr>
                <a:srgbClr val="000000"/>
              </a:buClr>
              <a:buFont typeface="Neucha"/>
            </a:pPr>
            <a:r>
              <a:rPr lang="en">
                <a:solidFill>
                  <a:srgbClr val="000000"/>
                </a:solidFill>
                <a:latin typeface="Neucha"/>
                <a:ea typeface="Neucha"/>
                <a:cs typeface="Neucha"/>
                <a:sym typeface="Neucha"/>
              </a:rPr>
              <a:t>Lunch dates</a:t>
            </a:r>
          </a:p>
          <a:p>
            <a:pPr marL="342900" lvl="0" indent="-152400" rtl="0">
              <a:spcBef>
                <a:spcPts val="0"/>
              </a:spcBef>
              <a:buClr>
                <a:srgbClr val="000000"/>
              </a:buClr>
              <a:buFont typeface="Neucha"/>
            </a:pPr>
            <a:r>
              <a:rPr lang="en">
                <a:solidFill>
                  <a:srgbClr val="000000"/>
                </a:solidFill>
                <a:latin typeface="Neucha"/>
                <a:ea typeface="Neucha"/>
                <a:cs typeface="Neucha"/>
                <a:sym typeface="Neucha"/>
              </a:rPr>
              <a:t>Everyone Wins</a:t>
            </a:r>
          </a:p>
          <a:p>
            <a:pPr marL="342900" lvl="0" indent="-152400" rtl="0">
              <a:spcBef>
                <a:spcPts val="0"/>
              </a:spcBef>
              <a:buClr>
                <a:srgbClr val="000000"/>
              </a:buClr>
              <a:buFont typeface="Neucha"/>
            </a:pPr>
            <a:r>
              <a:rPr lang="en">
                <a:solidFill>
                  <a:srgbClr val="000000"/>
                </a:solidFill>
                <a:latin typeface="Neucha"/>
                <a:ea typeface="Neucha"/>
                <a:cs typeface="Neucha"/>
                <a:sym typeface="Neucha"/>
              </a:rPr>
              <a:t>Social Skills groups</a:t>
            </a:r>
          </a:p>
          <a:p>
            <a:pPr marL="342900" lvl="0" indent="-152400" rtl="0">
              <a:spcBef>
                <a:spcPts val="0"/>
              </a:spcBef>
              <a:buClr>
                <a:srgbClr val="000000"/>
              </a:buClr>
              <a:buFont typeface="Neucha"/>
            </a:pPr>
            <a:r>
              <a:rPr lang="en">
                <a:solidFill>
                  <a:srgbClr val="000000"/>
                </a:solidFill>
                <a:latin typeface="Neucha"/>
                <a:ea typeface="Neucha"/>
                <a:cs typeface="Neucha"/>
                <a:sym typeface="Neucha"/>
              </a:rPr>
              <a:t>Peer Mentoring</a:t>
            </a:r>
          </a:p>
          <a:p>
            <a:pPr marL="342900" lvl="0" indent="-152400" rtl="0">
              <a:spcBef>
                <a:spcPts val="0"/>
              </a:spcBef>
              <a:buFont typeface="Neucha"/>
            </a:pPr>
            <a:r>
              <a:rPr lang="en" u="sng">
                <a:solidFill>
                  <a:srgbClr val="000000"/>
                </a:solidFill>
                <a:latin typeface="Neucha"/>
                <a:ea typeface="Neucha"/>
                <a:cs typeface="Neucha"/>
                <a:sym typeface="Neucha"/>
                <a:hlinkClick r:id="rId3"/>
              </a:rPr>
              <a:t>What else?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title"/>
          </p:nvPr>
        </p:nvSpPr>
        <p:spPr>
          <a:xfrm rot="161729">
            <a:off x="976260" y="876905"/>
            <a:ext cx="7029878" cy="760138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Your Turn!</a:t>
            </a:r>
          </a:p>
        </p:txBody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1052050" y="1545950"/>
            <a:ext cx="7140900" cy="2385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SzPct val="100000"/>
              <a:buFont typeface="Neucha"/>
            </a:pPr>
            <a:r>
              <a:rPr lang="en" sz="1800">
                <a:latin typeface="Neucha"/>
                <a:ea typeface="Neucha"/>
                <a:cs typeface="Neucha"/>
                <a:sym typeface="Neucha"/>
              </a:rPr>
              <a:t>On the Post-it’s at your table, write down (one per post-it) the interventions that you have available at your school/setting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SzPct val="100000"/>
              <a:buFont typeface="Neucha"/>
            </a:pPr>
            <a:r>
              <a:rPr lang="en" sz="1800">
                <a:latin typeface="Neucha"/>
                <a:ea typeface="Neucha"/>
                <a:cs typeface="Neucha"/>
                <a:sym typeface="Neucha"/>
              </a:rPr>
              <a:t>Discuss the function that this intervention will match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SzPct val="100000"/>
              <a:buFont typeface="Neucha"/>
            </a:pPr>
            <a:r>
              <a:rPr lang="en" sz="1800">
                <a:latin typeface="Neucha"/>
                <a:ea typeface="Neucha"/>
                <a:cs typeface="Neucha"/>
                <a:sym typeface="Neucha"/>
              </a:rPr>
              <a:t>Place the post-it on the matching chart paper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SzPct val="100000"/>
              <a:buFont typeface="Neucha"/>
            </a:pPr>
            <a:r>
              <a:rPr lang="en" sz="1800">
                <a:latin typeface="Neucha"/>
                <a:ea typeface="Neucha"/>
                <a:cs typeface="Neucha"/>
                <a:sym typeface="Neucha"/>
              </a:rPr>
              <a:t>Try to do at least 5 interventions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 idx="4294967295"/>
          </p:nvPr>
        </p:nvSpPr>
        <p:spPr>
          <a:xfrm>
            <a:off x="387900" y="87100"/>
            <a:ext cx="1788600" cy="357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How will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you know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if it’s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working?  </a:t>
            </a:r>
          </a:p>
        </p:txBody>
      </p:sp>
      <p:pic>
        <p:nvPicPr>
          <p:cNvPr id="188" name="Shape 188" descr="Screen shot 2011-07-31 at 9.34.22 AM.png"/>
          <p:cNvPicPr preferRelativeResize="0"/>
          <p:nvPr/>
        </p:nvPicPr>
        <p:blipFill rotWithShape="1">
          <a:blip r:embed="rId3">
            <a:alphaModFix/>
          </a:blip>
          <a:srcRect l="-2543" r="-2543"/>
          <a:stretch/>
        </p:blipFill>
        <p:spPr>
          <a:xfrm>
            <a:off x="2358300" y="274374"/>
            <a:ext cx="6785700" cy="479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 rot="161729">
            <a:off x="976260" y="876905"/>
            <a:ext cx="7029878" cy="760138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Goals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1052050" y="1545941"/>
            <a:ext cx="7710900" cy="3303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We will practice identifying causes of challenging behavior (function).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"/>
              <a:t>We will explore and share function-based supports for tier 2 student behaviors.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title"/>
          </p:nvPr>
        </p:nvSpPr>
        <p:spPr>
          <a:xfrm rot="161729">
            <a:off x="1000585" y="694530"/>
            <a:ext cx="7029878" cy="760138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if it’s NOT working?</a:t>
            </a:r>
          </a:p>
        </p:txBody>
      </p:sp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1052050" y="1339241"/>
            <a:ext cx="7710900" cy="3303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Neucha"/>
                <a:ea typeface="Neucha"/>
                <a:cs typeface="Neucha"/>
                <a:sym typeface="Neucha"/>
              </a:rPr>
              <a:t>Analyze the following:</a:t>
            </a:r>
          </a:p>
          <a:p>
            <a:pPr marL="914400" lvl="1" indent="-441960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eucha"/>
              <a:buChar char="○"/>
            </a:pPr>
            <a:r>
              <a:rPr lang="en" sz="1800">
                <a:solidFill>
                  <a:srgbClr val="000000"/>
                </a:solidFill>
                <a:latin typeface="Neucha"/>
                <a:ea typeface="Neucha"/>
                <a:cs typeface="Neucha"/>
                <a:sym typeface="Neucha"/>
              </a:rPr>
              <a:t>Are Tier One Supports being implemented with fidelity?</a:t>
            </a:r>
          </a:p>
          <a:p>
            <a:pPr marL="1314450" lvl="2" indent="-469900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eucha"/>
              <a:buChar char="■"/>
            </a:pPr>
            <a:r>
              <a:rPr lang="en" sz="1800">
                <a:solidFill>
                  <a:srgbClr val="000000"/>
                </a:solidFill>
                <a:latin typeface="Neucha"/>
                <a:ea typeface="Neucha"/>
                <a:cs typeface="Neucha"/>
                <a:sym typeface="Neucha"/>
              </a:rPr>
              <a:t>How do you know?</a:t>
            </a:r>
          </a:p>
          <a:p>
            <a:pPr marL="914400" lvl="1" indent="-441960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eucha"/>
              <a:buChar char="○"/>
            </a:pPr>
            <a:r>
              <a:rPr lang="en" sz="1800">
                <a:solidFill>
                  <a:srgbClr val="000000"/>
                </a:solidFill>
                <a:latin typeface="Neucha"/>
                <a:ea typeface="Neucha"/>
                <a:cs typeface="Neucha"/>
                <a:sym typeface="Neucha"/>
              </a:rPr>
              <a:t>Are Tier Two systems implemented with fidelity?</a:t>
            </a:r>
          </a:p>
          <a:p>
            <a:pPr marL="1314450" lvl="2" indent="-469900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eucha"/>
              <a:buChar char="■"/>
            </a:pPr>
            <a:r>
              <a:rPr lang="en" sz="1800">
                <a:solidFill>
                  <a:srgbClr val="000000"/>
                </a:solidFill>
                <a:latin typeface="Neucha"/>
                <a:ea typeface="Neucha"/>
                <a:cs typeface="Neucha"/>
                <a:sym typeface="Neucha"/>
              </a:rPr>
              <a:t>How do you know?</a:t>
            </a:r>
          </a:p>
          <a:p>
            <a:pPr marL="914400" lvl="1" indent="-441960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eucha"/>
              <a:buChar char="○"/>
            </a:pPr>
            <a:r>
              <a:rPr lang="en" sz="1800">
                <a:solidFill>
                  <a:srgbClr val="000000"/>
                </a:solidFill>
                <a:latin typeface="Neucha"/>
                <a:ea typeface="Neucha"/>
                <a:cs typeface="Neucha"/>
                <a:sym typeface="Neucha"/>
              </a:rPr>
              <a:t>Are “Components of a Successful Classroom” in place?</a:t>
            </a:r>
          </a:p>
          <a:p>
            <a:pPr marL="1314450" lvl="2" indent="-469900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eucha"/>
              <a:buChar char="■"/>
            </a:pPr>
            <a:r>
              <a:rPr lang="en" sz="1800">
                <a:solidFill>
                  <a:srgbClr val="000000"/>
                </a:solidFill>
                <a:latin typeface="Neucha"/>
                <a:ea typeface="Neucha"/>
                <a:cs typeface="Neucha"/>
                <a:sym typeface="Neucha"/>
              </a:rPr>
              <a:t>How do you know?</a:t>
            </a:r>
          </a:p>
          <a:p>
            <a:pPr marL="914400" lvl="1" indent="-441960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eucha"/>
              <a:buChar char="○"/>
            </a:pPr>
            <a:r>
              <a:rPr lang="en" sz="1800">
                <a:solidFill>
                  <a:srgbClr val="000000"/>
                </a:solidFill>
                <a:latin typeface="Neucha"/>
                <a:ea typeface="Neucha"/>
                <a:cs typeface="Neucha"/>
                <a:sym typeface="Neucha"/>
              </a:rPr>
              <a:t>Analyze Tier Two data and make adjustments </a:t>
            </a:r>
          </a:p>
          <a:p>
            <a:pPr marL="914400" lvl="1" indent="-441960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eucha"/>
              <a:buChar char="○"/>
            </a:pPr>
            <a:r>
              <a:rPr lang="en" sz="1800">
                <a:solidFill>
                  <a:srgbClr val="000000"/>
                </a:solidFill>
                <a:latin typeface="Neucha"/>
                <a:ea typeface="Neucha"/>
                <a:cs typeface="Neucha"/>
                <a:sym typeface="Neucha"/>
              </a:rPr>
              <a:t>Consider Function of Intervention. Does it match?</a:t>
            </a:r>
          </a:p>
          <a:p>
            <a:pPr lvl="1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51640A"/>
              </a:buClr>
              <a:buSzPct val="25000"/>
              <a:buFont typeface="Noto Sans Symbols"/>
              <a:buNone/>
            </a:pPr>
            <a:r>
              <a:rPr lang="en" sz="1800">
                <a:solidFill>
                  <a:srgbClr val="FF0000"/>
                </a:solidFill>
                <a:latin typeface="Neucha"/>
                <a:ea typeface="Neucha"/>
                <a:cs typeface="Neucha"/>
                <a:sym typeface="Neucha"/>
              </a:rPr>
              <a:t>* If all options have been tried, consider a move to Tier 3.</a:t>
            </a:r>
          </a:p>
          <a:p>
            <a:pPr lvl="0" rtl="0">
              <a:spcBef>
                <a:spcPts val="0"/>
              </a:spcBef>
              <a:buNone/>
            </a:pPr>
            <a:endParaRPr sz="1800">
              <a:latin typeface="Neucha"/>
              <a:ea typeface="Neucha"/>
              <a:cs typeface="Neucha"/>
              <a:sym typeface="Neuch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title"/>
          </p:nvPr>
        </p:nvSpPr>
        <p:spPr>
          <a:xfrm rot="161729">
            <a:off x="976260" y="876905"/>
            <a:ext cx="7029878" cy="760138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Next Steps:</a:t>
            </a:r>
          </a:p>
        </p:txBody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1189250" y="1521075"/>
            <a:ext cx="6603900" cy="2576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lvl="0" indent="-266700" rtl="0"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eucha"/>
            </a:pPr>
            <a:r>
              <a:rPr lang="en" sz="1800">
                <a:solidFill>
                  <a:srgbClr val="000000"/>
                </a:solidFill>
                <a:latin typeface="Neucha"/>
                <a:ea typeface="Neucha"/>
                <a:cs typeface="Neucha"/>
                <a:sym typeface="Neucha"/>
              </a:rPr>
              <a:t>Using the </a:t>
            </a:r>
            <a:r>
              <a:rPr lang="en" sz="1800" u="sng">
                <a:solidFill>
                  <a:srgbClr val="000000"/>
                </a:solidFill>
                <a:latin typeface="Neucha"/>
                <a:ea typeface="Neucha"/>
                <a:cs typeface="Neucha"/>
                <a:sym typeface="Neucha"/>
                <a:hlinkClick r:id="rId3"/>
              </a:rPr>
              <a:t>Group Intervention Grid</a:t>
            </a:r>
            <a:r>
              <a:rPr lang="en" sz="1800">
                <a:solidFill>
                  <a:srgbClr val="000000"/>
                </a:solidFill>
                <a:latin typeface="Neucha"/>
                <a:ea typeface="Neucha"/>
                <a:cs typeface="Neucha"/>
                <a:sym typeface="Neucha"/>
              </a:rPr>
              <a:t>…</a:t>
            </a:r>
          </a:p>
          <a:p>
            <a:pPr marL="457200" lvl="0" indent="-342900" rtl="0"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eucha"/>
            </a:pPr>
            <a:r>
              <a:rPr lang="en" sz="1800">
                <a:solidFill>
                  <a:srgbClr val="000000"/>
                </a:solidFill>
                <a:latin typeface="Neucha"/>
                <a:ea typeface="Neucha"/>
                <a:cs typeface="Neucha"/>
                <a:sym typeface="Neucha"/>
              </a:rPr>
              <a:t>Review the interventions that your school currently has, and the “wish list” of interventions you would like to implement.</a:t>
            </a:r>
          </a:p>
          <a:p>
            <a:pPr marL="457200" lvl="0" indent="-342900" rtl="0"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eucha"/>
            </a:pPr>
            <a:r>
              <a:rPr lang="en" sz="1800">
                <a:solidFill>
                  <a:srgbClr val="000000"/>
                </a:solidFill>
                <a:latin typeface="Neucha"/>
                <a:ea typeface="Neucha"/>
                <a:cs typeface="Neucha"/>
                <a:sym typeface="Neucha"/>
              </a:rPr>
              <a:t>List each intervention</a:t>
            </a:r>
          </a:p>
          <a:p>
            <a:pPr marL="457200" lvl="0" indent="-342900" rtl="0"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eucha"/>
            </a:pPr>
            <a:r>
              <a:rPr lang="en" sz="1800">
                <a:solidFill>
                  <a:srgbClr val="000000"/>
                </a:solidFill>
                <a:latin typeface="Neucha"/>
                <a:ea typeface="Neucha"/>
                <a:cs typeface="Neucha"/>
                <a:sym typeface="Neucha"/>
              </a:rPr>
              <a:t>Decide what the function of these interventions are.</a:t>
            </a:r>
          </a:p>
          <a:p>
            <a:pPr lvl="0" rtl="0">
              <a:spcBef>
                <a:spcPts val="0"/>
              </a:spcBef>
              <a:buNone/>
            </a:pPr>
            <a:endParaRPr sz="1800">
              <a:solidFill>
                <a:srgbClr val="000000"/>
              </a:solidFill>
              <a:latin typeface="Neucha"/>
              <a:ea typeface="Neucha"/>
              <a:cs typeface="Neucha"/>
              <a:sym typeface="Neuch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2905800" y="731275"/>
            <a:ext cx="3332400" cy="3451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Feel Free To contact us: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Mandy Couturier</a:t>
            </a:r>
          </a:p>
          <a:p>
            <a:pPr lv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mcouturier@wwsu.org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Sarah schoolcraft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sschoolcraft@cssu.org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160475" y="61826"/>
            <a:ext cx="7239000" cy="540300"/>
          </a:xfrm>
          <a:prstGeom prst="rect">
            <a:avLst/>
          </a:prstGeom>
          <a:noFill/>
          <a:ln>
            <a:noFill/>
          </a:ln>
        </p:spPr>
        <p:txBody>
          <a:bodyPr lIns="45700" tIns="0" rIns="4570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EFAF4"/>
              </a:buClr>
              <a:buSzPct val="25000"/>
              <a:buFont typeface="Trebuchet MS"/>
              <a:buNone/>
            </a:pPr>
            <a:r>
              <a:rPr lang="en" sz="3400">
                <a:solidFill>
                  <a:srgbClr val="FFFFFF"/>
                </a:solidFill>
              </a:rPr>
              <a:t>Function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383000" y="602125"/>
            <a:ext cx="8160600" cy="4182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72999"/>
              <a:buFont typeface="Neucha"/>
              <a:buChar char="⦿"/>
            </a:pPr>
            <a:r>
              <a:rPr lang="en" sz="2600" b="0" i="0" u="none" strike="noStrike" cap="none">
                <a:solidFill>
                  <a:srgbClr val="FFFFFF"/>
                </a:solidFill>
                <a:latin typeface="Neucha"/>
                <a:ea typeface="Neucha"/>
                <a:cs typeface="Neucha"/>
                <a:sym typeface="Neucha"/>
              </a:rPr>
              <a:t>All behavior has a function</a:t>
            </a:r>
          </a:p>
          <a:p>
            <a:pPr marR="0"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Neucha"/>
            </a:pPr>
            <a:r>
              <a:rPr lang="en" sz="2600">
                <a:solidFill>
                  <a:srgbClr val="FFFFFF"/>
                </a:solidFill>
                <a:latin typeface="Neucha"/>
                <a:ea typeface="Neucha"/>
                <a:cs typeface="Neucha"/>
                <a:sym typeface="Neucha"/>
              </a:rPr>
              <a:t>take a minute and think about this…</a:t>
            </a:r>
          </a:p>
          <a:p>
            <a:pPr marR="0"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Neucha"/>
            </a:pPr>
            <a:r>
              <a:rPr lang="en" sz="2600">
                <a:solidFill>
                  <a:srgbClr val="FFFFFF"/>
                </a:solidFill>
                <a:latin typeface="Neucha"/>
                <a:ea typeface="Neucha"/>
                <a:cs typeface="Neucha"/>
                <a:sym typeface="Neucha"/>
              </a:rPr>
              <a:t>Why do you _______?</a:t>
            </a:r>
          </a:p>
          <a:p>
            <a:pPr marL="274320" marR="0" lvl="0" indent="-27432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ct val="72999"/>
              <a:buFont typeface="Neucha"/>
              <a:buChar char="⦿"/>
            </a:pPr>
            <a:r>
              <a:rPr lang="en" sz="2600">
                <a:solidFill>
                  <a:srgbClr val="FFFFFF"/>
                </a:solidFill>
                <a:latin typeface="Neucha"/>
                <a:ea typeface="Neucha"/>
                <a:cs typeface="Neucha"/>
                <a:sym typeface="Neucha"/>
              </a:rPr>
              <a:t>Behavior is learned</a:t>
            </a:r>
          </a:p>
          <a:p>
            <a:pPr marL="274320" marR="0" lvl="0" indent="-27432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ct val="72999"/>
              <a:buFont typeface="Neucha"/>
              <a:buChar char="⦿"/>
            </a:pPr>
            <a:r>
              <a:rPr lang="en" sz="2600" b="0" i="0" u="none" strike="noStrike" cap="none">
                <a:solidFill>
                  <a:srgbClr val="FFFFFF"/>
                </a:solidFill>
                <a:latin typeface="Neucha"/>
                <a:ea typeface="Neucha"/>
                <a:cs typeface="Neucha"/>
                <a:sym typeface="Neucha"/>
              </a:rPr>
              <a:t>Behavior is communication</a:t>
            </a:r>
          </a:p>
          <a:p>
            <a:pPr marL="274320" marR="0" lvl="0" indent="-318897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Neucha"/>
              <a:buChar char="⦿"/>
            </a:pPr>
            <a:r>
              <a:rPr lang="en" sz="2600">
                <a:solidFill>
                  <a:srgbClr val="FFFFFF"/>
                </a:solidFill>
                <a:latin typeface="Neucha"/>
                <a:ea typeface="Neucha"/>
                <a:cs typeface="Neucha"/>
                <a:sym typeface="Neucha"/>
              </a:rPr>
              <a:t>Behavior is patterned, stable, predictable, and functional</a:t>
            </a:r>
          </a:p>
          <a:p>
            <a:pPr marL="274320" marR="0" lvl="0" indent="-27432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ct val="72999"/>
              <a:buFont typeface="Neucha"/>
              <a:buChar char="⦿"/>
            </a:pPr>
            <a:r>
              <a:rPr lang="en" sz="2600" b="0" i="0" u="none" strike="noStrike" cap="none">
                <a:solidFill>
                  <a:srgbClr val="FFFFFF"/>
                </a:solidFill>
                <a:latin typeface="Neucha"/>
                <a:ea typeface="Neucha"/>
                <a:cs typeface="Neucha"/>
                <a:sym typeface="Neucha"/>
              </a:rPr>
              <a:t>Behavior that is positively reinforced is more likely to continue/repeat</a:t>
            </a:r>
          </a:p>
          <a:p>
            <a:pPr marL="274320" marR="0" lvl="0" indent="-27432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ct val="72999"/>
              <a:buFont typeface="Neucha"/>
              <a:buChar char="⦿"/>
            </a:pPr>
            <a:r>
              <a:rPr lang="en" sz="2600" b="0" i="0" u="none" strike="noStrike" cap="none">
                <a:solidFill>
                  <a:srgbClr val="FFFFFF"/>
                </a:solidFill>
                <a:latin typeface="Neucha"/>
                <a:ea typeface="Neucha"/>
                <a:cs typeface="Neucha"/>
                <a:sym typeface="Neucha"/>
              </a:rPr>
              <a:t>Behavior can be maladaptive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457200" y="240029"/>
            <a:ext cx="72390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Function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1207062"/>
            <a:ext cx="7239000" cy="3634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solidFill>
                  <a:srgbClr val="FFFFFF"/>
                </a:solidFill>
              </a:rPr>
              <a:t>Pure behaviorists will says that all behavior is to obtain or avoid something.</a:t>
            </a:r>
          </a:p>
          <a:p>
            <a:pPr marL="457200" lvl="0" indent="-381000" rtl="0">
              <a:spcBef>
                <a:spcPts val="0"/>
              </a:spcBef>
              <a:buClr>
                <a:srgbClr val="FFFFFF"/>
              </a:buClr>
              <a:buSzPct val="100000"/>
            </a:pPr>
            <a:r>
              <a:rPr lang="en" sz="2400">
                <a:solidFill>
                  <a:srgbClr val="FFFFFF"/>
                </a:solidFill>
              </a:rPr>
              <a:t>Why do you go to work everyday?</a:t>
            </a:r>
          </a:p>
          <a:p>
            <a:pPr marL="457200" lvl="0" indent="-381000" rtl="0">
              <a:spcBef>
                <a:spcPts val="0"/>
              </a:spcBef>
              <a:buClr>
                <a:srgbClr val="FFFFFF"/>
              </a:buClr>
              <a:buSzPct val="100000"/>
            </a:pPr>
            <a:r>
              <a:rPr lang="en" sz="2400">
                <a:solidFill>
                  <a:srgbClr val="FFFFFF"/>
                </a:solidFill>
              </a:rPr>
              <a:t>Why do you wear your seat belt?</a:t>
            </a:r>
          </a:p>
          <a:p>
            <a:pPr marL="457200" lvl="0" indent="-381000" rtl="0">
              <a:spcBef>
                <a:spcPts val="0"/>
              </a:spcBef>
              <a:buClr>
                <a:srgbClr val="FFFFFF"/>
              </a:buClr>
              <a:buSzPct val="100000"/>
            </a:pPr>
            <a:r>
              <a:rPr lang="en" sz="2400">
                <a:solidFill>
                  <a:srgbClr val="FFFFFF"/>
                </a:solidFill>
              </a:rPr>
              <a:t>Why might a student call out in class?</a:t>
            </a:r>
          </a:p>
          <a:p>
            <a:pPr marL="457200" lvl="0" indent="-381000" rtl="0">
              <a:spcBef>
                <a:spcPts val="0"/>
              </a:spcBef>
              <a:buClr>
                <a:srgbClr val="FFFFFF"/>
              </a:buClr>
              <a:buSzPct val="100000"/>
            </a:pPr>
            <a:r>
              <a:rPr lang="en" sz="2400">
                <a:solidFill>
                  <a:srgbClr val="FFFFFF"/>
                </a:solidFill>
              </a:rPr>
              <a:t>Why might a student do his/her homework?</a:t>
            </a:r>
          </a:p>
          <a:p>
            <a:pPr marL="457200" lvl="0" indent="-381000" rtl="0">
              <a:spcBef>
                <a:spcPts val="0"/>
              </a:spcBef>
              <a:buClr>
                <a:srgbClr val="FFFFFF"/>
              </a:buClr>
              <a:buSzPct val="100000"/>
            </a:pPr>
            <a:r>
              <a:rPr lang="en" sz="2400">
                <a:solidFill>
                  <a:srgbClr val="FFFFFF"/>
                </a:solidFill>
              </a:rPr>
              <a:t>Why might a student go get a drink 5 times during a 40 minute class?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/>
        </p:nvSpPr>
        <p:spPr>
          <a:xfrm>
            <a:off x="2796725" y="1803000"/>
            <a:ext cx="4194300" cy="153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68300" rtl="0">
              <a:spcBef>
                <a:spcPts val="0"/>
              </a:spcBef>
              <a:buSzPct val="100000"/>
              <a:buFont typeface="Neucha"/>
              <a:buChar char="●"/>
            </a:pPr>
            <a:r>
              <a:rPr lang="en" sz="2200">
                <a:latin typeface="Neucha"/>
                <a:ea typeface="Neucha"/>
                <a:cs typeface="Neucha"/>
                <a:sym typeface="Neucha"/>
              </a:rPr>
              <a:t>What kind of data do you currently take?</a:t>
            </a:r>
          </a:p>
          <a:p>
            <a:pPr marL="457200" lvl="0" indent="-368300" rtl="0">
              <a:spcBef>
                <a:spcPts val="0"/>
              </a:spcBef>
              <a:buSzPct val="100000"/>
              <a:buFont typeface="Neucha"/>
              <a:buChar char="●"/>
            </a:pPr>
            <a:r>
              <a:rPr lang="en" sz="2200">
                <a:latin typeface="Neucha"/>
                <a:ea typeface="Neucha"/>
                <a:cs typeface="Neucha"/>
                <a:sym typeface="Neucha"/>
              </a:rPr>
              <a:t>What other kinds are there? </a:t>
            </a:r>
          </a:p>
          <a:p>
            <a:pPr marL="457200" lvl="0" indent="-368300" rtl="0">
              <a:spcBef>
                <a:spcPts val="0"/>
              </a:spcBef>
              <a:buSzPct val="100000"/>
              <a:buFont typeface="Neucha"/>
              <a:buChar char="●"/>
            </a:pPr>
            <a:r>
              <a:rPr lang="en" sz="2200">
                <a:latin typeface="Neucha"/>
                <a:ea typeface="Neucha"/>
                <a:cs typeface="Neucha"/>
                <a:sym typeface="Neucha"/>
              </a:rPr>
              <a:t>How can it help?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3027424" y="998775"/>
            <a:ext cx="3332400" cy="8199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Data...It Helps us know why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1134750" y="1066000"/>
            <a:ext cx="6874500" cy="1524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how often are they happening? 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How much of a problem are they really?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much of my day am i spending on this?</a:t>
            </a:r>
          </a:p>
        </p:txBody>
      </p:sp>
      <p:pic>
        <p:nvPicPr>
          <p:cNvPr id="108" name="Shape 108" descr="heart-data.jpg"/>
          <p:cNvPicPr preferRelativeResize="0"/>
          <p:nvPr/>
        </p:nvPicPr>
        <p:blipFill rotWithShape="1">
          <a:blip r:embed="rId3">
            <a:alphaModFix/>
          </a:blip>
          <a:srcRect l="8195" t="12296" r="6341" b="10608"/>
          <a:stretch/>
        </p:blipFill>
        <p:spPr>
          <a:xfrm>
            <a:off x="3453324" y="2590000"/>
            <a:ext cx="2237350" cy="1848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Shape 113"/>
          <p:cNvPicPr preferRelativeResize="0"/>
          <p:nvPr/>
        </p:nvPicPr>
        <p:blipFill rotWithShape="1">
          <a:blip r:embed="rId3">
            <a:alphaModFix/>
          </a:blip>
          <a:srcRect b="18032"/>
          <a:stretch/>
        </p:blipFill>
        <p:spPr>
          <a:xfrm>
            <a:off x="1143000" y="463687"/>
            <a:ext cx="6858000" cy="4216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 rot="161729">
            <a:off x="976260" y="876905"/>
            <a:ext cx="7029878" cy="760138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Basic Steps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1073625" y="1550125"/>
            <a:ext cx="3396300" cy="266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 School-wide, including classroom, universals in place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>
              <a:spcBef>
                <a:spcPts val="0"/>
              </a:spcBef>
              <a:buAutoNum type="arabicPeriod"/>
            </a:pPr>
            <a:r>
              <a:rPr lang="en"/>
              <a:t>Identify students who need additional supports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body" idx="2"/>
          </p:nvPr>
        </p:nvSpPr>
        <p:spPr>
          <a:xfrm>
            <a:off x="4674251" y="1550125"/>
            <a:ext cx="3396300" cy="266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3.  Identify what support student needs </a:t>
            </a:r>
          </a:p>
          <a:p>
            <a:pPr marL="914400" lvl="0" indent="-228600" rtl="0">
              <a:spcBef>
                <a:spcPts val="0"/>
              </a:spcBef>
            </a:pPr>
            <a:r>
              <a:rPr lang="en"/>
              <a:t>Environment</a:t>
            </a:r>
          </a:p>
          <a:p>
            <a:pPr marL="914400" lvl="0" indent="-228600" rtl="0">
              <a:spcBef>
                <a:spcPts val="0"/>
              </a:spcBef>
            </a:pPr>
            <a:r>
              <a:rPr lang="en"/>
              <a:t>Intervention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4.  Monitor and evaluate progress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 rot="161729">
            <a:off x="948710" y="750330"/>
            <a:ext cx="7029878" cy="760138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Let’s look at challenging behaviors: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902950" y="1308675"/>
            <a:ext cx="2295300" cy="3309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600"/>
              <a:t>Attempts to control others</a:t>
            </a:r>
          </a:p>
          <a:p>
            <a:pPr lvl="0">
              <a:spcBef>
                <a:spcPts val="0"/>
              </a:spcBef>
              <a:buNone/>
            </a:pPr>
            <a:r>
              <a:rPr lang="en" sz="1600"/>
              <a:t>Tattling</a:t>
            </a:r>
          </a:p>
          <a:p>
            <a:pPr lvl="0">
              <a:spcBef>
                <a:spcPts val="0"/>
              </a:spcBef>
              <a:buNone/>
            </a:pPr>
            <a:r>
              <a:rPr lang="en" sz="1600"/>
              <a:t>Stealing</a:t>
            </a:r>
          </a:p>
          <a:p>
            <a:pPr lvl="0">
              <a:spcBef>
                <a:spcPts val="0"/>
              </a:spcBef>
              <a:buNone/>
            </a:pPr>
            <a:r>
              <a:rPr lang="en" sz="1600"/>
              <a:t>hitting/punching</a:t>
            </a:r>
          </a:p>
          <a:p>
            <a:pPr lvl="0">
              <a:spcBef>
                <a:spcPts val="0"/>
              </a:spcBef>
              <a:buNone/>
            </a:pPr>
            <a:r>
              <a:rPr lang="en" sz="1600"/>
              <a:t>Kicking </a:t>
            </a:r>
          </a:p>
          <a:p>
            <a:pPr lvl="0">
              <a:spcBef>
                <a:spcPts val="0"/>
              </a:spcBef>
              <a:buNone/>
            </a:pPr>
            <a:r>
              <a:rPr lang="en" sz="1600"/>
              <a:t>Self-harm</a:t>
            </a:r>
          </a:p>
          <a:p>
            <a:pPr lvl="0">
              <a:spcBef>
                <a:spcPts val="0"/>
              </a:spcBef>
              <a:buNone/>
            </a:pPr>
            <a:r>
              <a:rPr lang="en" sz="1600"/>
              <a:t>Bribing</a:t>
            </a:r>
          </a:p>
          <a:p>
            <a:pPr lvl="0">
              <a:spcBef>
                <a:spcPts val="0"/>
              </a:spcBef>
              <a:buNone/>
            </a:pPr>
            <a:r>
              <a:rPr lang="en" sz="1600"/>
              <a:t>Drug use</a:t>
            </a:r>
          </a:p>
          <a:p>
            <a:pPr lvl="0">
              <a:spcBef>
                <a:spcPts val="0"/>
              </a:spcBef>
              <a:buNone/>
            </a:pPr>
            <a:r>
              <a:rPr lang="en" sz="1600"/>
              <a:t>Cutting	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2"/>
          </p:nvPr>
        </p:nvSpPr>
        <p:spPr>
          <a:xfrm>
            <a:off x="3315975" y="1370100"/>
            <a:ext cx="2295300" cy="3168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600"/>
              <a:t>Lying</a:t>
            </a:r>
          </a:p>
          <a:p>
            <a:pPr lvl="0">
              <a:spcBef>
                <a:spcPts val="0"/>
              </a:spcBef>
              <a:buNone/>
            </a:pPr>
            <a:r>
              <a:rPr lang="en" sz="1600"/>
              <a:t>Food behaviors</a:t>
            </a:r>
          </a:p>
          <a:p>
            <a:pPr lvl="0">
              <a:spcBef>
                <a:spcPts val="0"/>
              </a:spcBef>
              <a:buNone/>
            </a:pPr>
            <a:r>
              <a:rPr lang="en" sz="1600"/>
              <a:t>Dress code infractions</a:t>
            </a:r>
          </a:p>
          <a:p>
            <a:pPr lvl="0">
              <a:spcBef>
                <a:spcPts val="0"/>
              </a:spcBef>
              <a:buNone/>
            </a:pPr>
            <a:r>
              <a:rPr lang="en" sz="1600"/>
              <a:t>Running/bolting/hiding</a:t>
            </a:r>
          </a:p>
          <a:p>
            <a:pPr lvl="0">
              <a:spcBef>
                <a:spcPts val="0"/>
              </a:spcBef>
              <a:buNone/>
            </a:pPr>
            <a:r>
              <a:rPr lang="en" sz="1600"/>
              <a:t>Screaming/yelling</a:t>
            </a:r>
          </a:p>
          <a:p>
            <a:pPr lvl="0">
              <a:spcBef>
                <a:spcPts val="0"/>
              </a:spcBef>
              <a:buNone/>
            </a:pPr>
            <a:r>
              <a:rPr lang="en" sz="1600"/>
              <a:t>Swearing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en" sz="1600"/>
              <a:t>Encouraging of other’s behavior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en" sz="1600"/>
              <a:t>Bullying/harassment</a:t>
            </a:r>
          </a:p>
          <a:p>
            <a:pPr lvl="0">
              <a:spcBef>
                <a:spcPts val="0"/>
              </a:spcBef>
              <a:buNone/>
            </a:pPr>
            <a:endParaRPr sz="1600"/>
          </a:p>
        </p:txBody>
      </p:sp>
      <p:sp>
        <p:nvSpPr>
          <p:cNvPr id="128" name="Shape 128"/>
          <p:cNvSpPr txBox="1">
            <a:spLocks noGrp="1"/>
          </p:cNvSpPr>
          <p:nvPr>
            <p:ph type="body" idx="3"/>
          </p:nvPr>
        </p:nvSpPr>
        <p:spPr>
          <a:xfrm>
            <a:off x="5729010" y="1489725"/>
            <a:ext cx="2295299" cy="282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600"/>
              <a:t>Refusals</a:t>
            </a:r>
          </a:p>
          <a:p>
            <a:pPr lvl="0">
              <a:spcBef>
                <a:spcPts val="0"/>
              </a:spcBef>
              <a:buNone/>
            </a:pPr>
            <a:r>
              <a:rPr lang="en" sz="1600"/>
              <a:t>Fighting</a:t>
            </a:r>
          </a:p>
          <a:p>
            <a:pPr lvl="0">
              <a:spcBef>
                <a:spcPts val="0"/>
              </a:spcBef>
              <a:buNone/>
            </a:pPr>
            <a:r>
              <a:rPr lang="en" sz="1600"/>
              <a:t>Name calling</a:t>
            </a:r>
          </a:p>
          <a:p>
            <a:pPr lvl="0">
              <a:spcBef>
                <a:spcPts val="0"/>
              </a:spcBef>
              <a:buNone/>
            </a:pPr>
            <a:r>
              <a:rPr lang="en" sz="1600"/>
              <a:t>Distractions</a:t>
            </a:r>
          </a:p>
          <a:p>
            <a:pPr lvl="0">
              <a:spcBef>
                <a:spcPts val="0"/>
              </a:spcBef>
              <a:buNone/>
            </a:pPr>
            <a:r>
              <a:rPr lang="en" sz="1600"/>
              <a:t>Throwing objects</a:t>
            </a:r>
          </a:p>
          <a:p>
            <a:pPr lvl="0">
              <a:spcBef>
                <a:spcPts val="0"/>
              </a:spcBef>
              <a:buNone/>
            </a:pPr>
            <a:r>
              <a:rPr lang="en" sz="1600"/>
              <a:t>Interrupting/blurting</a:t>
            </a:r>
          </a:p>
          <a:p>
            <a:pPr lvl="0">
              <a:spcBef>
                <a:spcPts val="0"/>
              </a:spcBef>
              <a:buNone/>
            </a:pPr>
            <a:r>
              <a:rPr lang="en" sz="1600"/>
              <a:t>Threatening</a:t>
            </a:r>
          </a:p>
          <a:p>
            <a:pPr lvl="0">
              <a:spcBef>
                <a:spcPts val="0"/>
              </a:spcBef>
              <a:buNone/>
            </a:pPr>
            <a:r>
              <a:rPr lang="en" sz="1600"/>
              <a:t>Destruction of property</a:t>
            </a:r>
          </a:p>
          <a:p>
            <a:pPr lvl="0">
              <a:spcBef>
                <a:spcPts val="0"/>
              </a:spcBef>
              <a:buNone/>
            </a:pPr>
            <a:endParaRPr sz="1600"/>
          </a:p>
        </p:txBody>
      </p:sp>
      <p:pic>
        <p:nvPicPr>
          <p:cNvPr id="129" name="Shape 1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56412" y="838598"/>
            <a:ext cx="1040524" cy="836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Jachim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746</Words>
  <Application>Microsoft Macintosh PowerPoint</Application>
  <PresentationFormat>On-screen Show (16:9)</PresentationFormat>
  <Paragraphs>137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Sniglet</vt:lpstr>
      <vt:lpstr>Bangers</vt:lpstr>
      <vt:lpstr>Neucha</vt:lpstr>
      <vt:lpstr>Jachimo template</vt:lpstr>
      <vt:lpstr>Beyond Check-In/Check- Out (CICO): Expanding Your Inventory of Supports  Mandy Couturier, Thatcher Brook Primary School  Sarah Schoolcraft, Williston Central School</vt:lpstr>
      <vt:lpstr>Goals</vt:lpstr>
      <vt:lpstr>Function</vt:lpstr>
      <vt:lpstr>Function</vt:lpstr>
      <vt:lpstr>PowerPoint Presentation</vt:lpstr>
      <vt:lpstr>how often are they happening?   How much of a problem are they really?  How much of my day am i spending on this?</vt:lpstr>
      <vt:lpstr>PowerPoint Presentation</vt:lpstr>
      <vt:lpstr>Basic Steps</vt:lpstr>
      <vt:lpstr>Let’s look at challenging behaviors:</vt:lpstr>
      <vt:lpstr>PowerPoint Presentation</vt:lpstr>
      <vt:lpstr>Framework to follow</vt:lpstr>
      <vt:lpstr>Short-term vs. Long-term interventions</vt:lpstr>
      <vt:lpstr>Meeting needs</vt:lpstr>
      <vt:lpstr>Small group &amp; targeted interventions</vt:lpstr>
      <vt:lpstr>“If a response solves a problem for a child, then they will repeat that response if provided with a similar situation”  – Ashford, Lecroy &amp; Lortie, 2001</vt:lpstr>
      <vt:lpstr>Quick break down of common functions in a school setting:</vt:lpstr>
      <vt:lpstr>Function-based Interventions</vt:lpstr>
      <vt:lpstr>Your Turn!</vt:lpstr>
      <vt:lpstr>How will  you know  if it’s  working?  </vt:lpstr>
      <vt:lpstr>What if it’s NOT working?</vt:lpstr>
      <vt:lpstr>Next Steps: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Beyond Check-In/Check- Out (CICO): Expanding Your Inventory of Supports  Mandy Couturier, Thatcher Brook Primary School  Sarah Schoolcraft, Williston Central School</dc:title>
  <cp:lastModifiedBy>Sherry Schoenberg</cp:lastModifiedBy>
  <cp:revision>1</cp:revision>
  <dcterms:modified xsi:type="dcterms:W3CDTF">2016-10-07T01:43:16Z</dcterms:modified>
</cp:coreProperties>
</file>