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14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4764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is not an intervention, but rather a way to tell if an intervention is working-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/>
          <p:nvPr/>
        </p:nvSpPr>
        <p:spPr>
          <a:xfrm>
            <a:off x="1315275" y="921225"/>
            <a:ext cx="6411650" cy="3910600"/>
          </a:xfrm>
          <a:custGeom>
            <a:avLst/>
            <a:gdLst/>
            <a:ahLst/>
            <a:cxnLst/>
            <a:rect l="0" t="0" r="0" b="0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1" name="Shape 11"/>
          <p:cNvSpPr/>
          <p:nvPr/>
        </p:nvSpPr>
        <p:spPr>
          <a:xfrm>
            <a:off x="1010475" y="616425"/>
            <a:ext cx="6411650" cy="3910600"/>
          </a:xfrm>
          <a:custGeom>
            <a:avLst/>
            <a:gdLst/>
            <a:ahLst/>
            <a:cxnLst/>
            <a:rect l="0" t="0" r="0" b="0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2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200"/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40029"/>
            <a:ext cx="72390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FEFAF4"/>
              </a:buClr>
              <a:buFont typeface="Trebuchet MS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7062"/>
            <a:ext cx="7239000" cy="363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lvl="0" indent="-153797" algn="l" rtl="0">
              <a:spcBef>
                <a:spcPts val="600"/>
              </a:spcBef>
              <a:buClr>
                <a:schemeClr val="dk2"/>
              </a:buClr>
              <a:buFont typeface="Trebuchet MS"/>
              <a:buChar char="⦿"/>
              <a:defRPr/>
            </a:lvl1pPr>
            <a:lvl2pPr marL="521208" lvl="1" indent="-112268" algn="l" rtl="0">
              <a:spcBef>
                <a:spcPts val="500"/>
              </a:spcBef>
              <a:buClr>
                <a:schemeClr val="accent4"/>
              </a:buClr>
              <a:buFont typeface="Trebuchet MS"/>
              <a:buChar char="◼"/>
              <a:defRPr/>
            </a:lvl2pPr>
            <a:lvl3pPr marL="758952" lvl="2" indent="-162051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•"/>
              <a:defRPr/>
            </a:lvl3pPr>
            <a:lvl4pPr marL="1005839" lvl="3" indent="-129539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●"/>
              <a:defRPr/>
            </a:lvl4pPr>
            <a:lvl5pPr marL="1280160" lvl="4" indent="-158750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◉"/>
              <a:defRPr/>
            </a:lvl5pPr>
            <a:lvl6pPr marL="1472184" lvl="5" indent="-98044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●"/>
              <a:defRPr/>
            </a:lvl6pPr>
            <a:lvl7pPr marL="1673351" lvl="6" indent="-106171" algn="l" rtl="0">
              <a:spcBef>
                <a:spcPts val="320"/>
              </a:spcBef>
              <a:buClr>
                <a:schemeClr val="accent4"/>
              </a:buClr>
              <a:buFont typeface="Trebuchet MS"/>
              <a:buChar char="◼"/>
              <a:defRPr/>
            </a:lvl7pPr>
            <a:lvl8pPr marL="1847088" lvl="7" indent="-81788" algn="l" rtl="0">
              <a:spcBef>
                <a:spcPts val="300"/>
              </a:spcBef>
              <a:buClr>
                <a:schemeClr val="accent4"/>
              </a:buClr>
              <a:buFont typeface="Trebuchet MS"/>
              <a:buChar char="•"/>
              <a:defRPr/>
            </a:lvl8pPr>
            <a:lvl9pPr marL="2057400" lvl="8" indent="-101600" algn="l" rtl="0">
              <a:spcBef>
                <a:spcPts val="280"/>
              </a:spcBef>
              <a:buClr>
                <a:schemeClr val="accent4"/>
              </a:buClr>
              <a:buFont typeface="Trebuchet MS"/>
              <a:buChar char="▪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245935" y="4918459"/>
            <a:ext cx="2002500" cy="17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57200" y="4918459"/>
            <a:ext cx="3657600" cy="1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251448" y="4917185"/>
            <a:ext cx="588299" cy="1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hape 14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/>
          <p:nvPr/>
        </p:nvSpPr>
        <p:spPr>
          <a:xfrm rot="169468" flipH="1">
            <a:off x="3608972" y="646195"/>
            <a:ext cx="5247975" cy="3809531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69468" flipH="1">
            <a:off x="3380372" y="417595"/>
            <a:ext cx="5247975" cy="3809531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3600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4101125" y="2687650"/>
            <a:ext cx="3767400" cy="78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000000"/>
              </a:buClr>
              <a:buSzPct val="100000"/>
              <a:buNone/>
              <a:defRPr sz="18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000000"/>
              </a:buClr>
              <a:buSzPct val="100000"/>
              <a:buNone/>
              <a:defRPr sz="18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000000"/>
              </a:buClr>
              <a:buSzPct val="100000"/>
              <a:buNone/>
              <a:defRPr sz="18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000000"/>
              </a:buClr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000000"/>
              </a:buClr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000000"/>
              </a:buClr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000000"/>
              </a:buClr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000000"/>
              </a:buClr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000000"/>
              </a:buClr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hape 20" descr="comic-02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/>
          <p:nvPr/>
        </p:nvSpPr>
        <p:spPr>
          <a:xfrm>
            <a:off x="1992350" y="37775"/>
            <a:ext cx="5616576" cy="5220439"/>
          </a:xfrm>
          <a:custGeom>
            <a:avLst/>
            <a:gdLst/>
            <a:ahLst/>
            <a:cxnLst/>
            <a:rect l="0" t="0" r="0" b="0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1763750" y="-114625"/>
            <a:ext cx="5616576" cy="5220439"/>
          </a:xfrm>
          <a:custGeom>
            <a:avLst/>
            <a:gdLst/>
            <a:ahLst/>
            <a:cxnLst/>
            <a:rect l="0" t="0" r="0" b="0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2905799" y="2161800"/>
            <a:ext cx="3332400" cy="819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000000"/>
              </a:buClr>
              <a:buSzPct val="100000"/>
              <a:buFont typeface="Bangers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ctr" rtl="0">
              <a:spcBef>
                <a:spcPts val="0"/>
              </a:spcBef>
              <a:buClr>
                <a:srgbClr val="000000"/>
              </a:buClr>
              <a:buFont typeface="Bangers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buClr>
                <a:srgbClr val="000000"/>
              </a:buClr>
              <a:buFont typeface="Bangers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buClr>
                <a:srgbClr val="000000"/>
              </a:buClr>
              <a:buSzPct val="100000"/>
              <a:buFont typeface="Bangers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buClr>
                <a:srgbClr val="000000"/>
              </a:buClr>
              <a:buSzPct val="100000"/>
              <a:buFont typeface="Bangers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buClr>
                <a:srgbClr val="000000"/>
              </a:buClr>
              <a:buSzPct val="100000"/>
              <a:buFont typeface="Bangers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buClr>
                <a:srgbClr val="000000"/>
              </a:buClr>
              <a:buSzPct val="100000"/>
              <a:buFont typeface="Bangers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buClr>
                <a:srgbClr val="000000"/>
              </a:buClr>
              <a:buSzPct val="100000"/>
              <a:buFont typeface="Bangers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>
              <a:spcBef>
                <a:spcPts val="0"/>
              </a:spcBef>
              <a:buClr>
                <a:srgbClr val="000000"/>
              </a:buClr>
              <a:buSzPct val="100000"/>
              <a:buFont typeface="Bangers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Shape 25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0" t="0" r="0" b="0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27" name="Shape 27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0" t="0" r="0" b="0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 rot="161729">
            <a:off x="976260" y="876905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052050" y="1545941"/>
            <a:ext cx="7710900" cy="330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Shape 31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0" t="0" r="0" b="0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3" name="Shape 33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0" t="0" r="0" b="0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 rot="161729">
            <a:off x="976260" y="876905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0" t="0" r="0" b="0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0" name="Shape 40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0" t="0" r="0" b="0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 rot="161729">
            <a:off x="976260" y="876905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902950" y="1556175"/>
            <a:ext cx="2295300" cy="282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3315992" y="1556175"/>
            <a:ext cx="2295300" cy="282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5729035" y="1556175"/>
            <a:ext cx="2295299" cy="282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Shape 46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0" t="0" r="0" b="0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8" name="Shape 48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0" t="0" r="0" b="0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 rot="161729">
            <a:off x="976260" y="876905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0" t="0" r="0" b="0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3" name="Shape 53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0" t="0" r="0" b="0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 rot="-120953">
            <a:off x="457215" y="4025231"/>
            <a:ext cx="8229893" cy="519622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 descr="comic-03.png"/>
          <p:cNvPicPr preferRelativeResize="0"/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 rot="161729">
            <a:off x="976260" y="876905"/>
            <a:ext cx="7029878" cy="760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52050" y="1545941"/>
            <a:ext cx="7710900" cy="330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ocs.google.com/document/d/1li4rsOuTzt0WaHodczCQnK-satJlymdn_ho9Mv4oyeY/edit?usp=sharin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docs.google.com/document/d/1xqi0zMDWDTq7wOdfjPox_nbW3-1bavokiTaT_IpUHA0/edit?usp=sharin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mailto:mcouturier@wwsu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2030650" y="814675"/>
            <a:ext cx="5325900" cy="363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>
                <a:latin typeface="Sniglet"/>
                <a:ea typeface="Sniglet"/>
                <a:cs typeface="Sniglet"/>
                <a:sym typeface="Sniglet"/>
              </a:rPr>
              <a:t>Beyond Check-In/Check- Out (CICO): Expanding Your Inventory of Supports</a:t>
            </a:r>
          </a:p>
          <a:p>
            <a:pPr lv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endParaRPr sz="3000"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en" sz="1800">
                <a:latin typeface="Sniglet"/>
                <a:ea typeface="Sniglet"/>
                <a:cs typeface="Sniglet"/>
                <a:sym typeface="Sniglet"/>
              </a:rPr>
              <a:t>Mandy Couturier, Thatcher Brook Primary School </a:t>
            </a:r>
          </a:p>
          <a:p>
            <a:pPr lvl="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Sniglet"/>
                <a:ea typeface="Sniglet"/>
                <a:cs typeface="Sniglet"/>
                <a:sym typeface="Sniglet"/>
              </a:rPr>
              <a:t>Sarah Schoolcraft, Williston Central School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775" y="1304800"/>
            <a:ext cx="7918425" cy="253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 rot="161729">
            <a:off x="843360" y="620930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Framework to follow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043100" y="1333300"/>
            <a:ext cx="7057800" cy="330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 Focus on what you want student to do instead (replacement behavior)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Look for patterns of behavior that suggest “functional relationships”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Teach replacement behavior and provide multiple opportunities to practice 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Deliver high rates of positive feedback/same similar outcome as problem behavior when students display replacement behavior</a:t>
            </a:r>
          </a:p>
          <a:p>
            <a:pPr lvl="0" rtl="0">
              <a:spcBef>
                <a:spcPts val="0"/>
              </a:spcBef>
              <a:buNone/>
            </a:pPr>
            <a:endParaRPr sz="1100"/>
          </a:p>
          <a:p>
            <a:pPr lvl="0" rtl="0">
              <a:spcBef>
                <a:spcPts val="0"/>
              </a:spcBef>
              <a:buNone/>
            </a:pPr>
            <a:r>
              <a:rPr lang="en" sz="1100"/>
              <a:t>Tim Lewis, Ph. 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 rot="161729">
            <a:off x="976260" y="876905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Short-term vs. Long-term interventions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Short-term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Consequences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priming/reminders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Setting modifications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Seat change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Teacher proximity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Long-term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Behavior plans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Skills groups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Teaching/reteaching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 rot="161729">
            <a:off x="976260" y="620930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needs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824125" y="1266875"/>
            <a:ext cx="7285800" cy="330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Finding the function of student behavior is important for 2 major reasons: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To determine the need for intervention(s)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To determine the effectiveness of intervention(s) 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800"/>
              <a:t>For example, if you feel that the function of a student’s misbehavior is adult attention and then s/he is matched with an intervention that does not involve adult attention, the intervention will most likely not work to change the challenging behavior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 rot="161729">
            <a:off x="976260" y="876905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Small group &amp; targeted interventions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1052050" y="1545941"/>
            <a:ext cx="7710900" cy="330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universal level is not sufficient to impact behavior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When students display chronic patterns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When concerns arise regarding students’ behavior</a:t>
            </a:r>
          </a:p>
          <a:p>
            <a:pPr lvl="0">
              <a:spcBef>
                <a:spcPts val="0"/>
              </a:spcBef>
              <a:buNone/>
            </a:pPr>
            <a:r>
              <a:rPr lang="en" sz="1100"/>
              <a:t>Tim Lewis, Ph. D.</a:t>
            </a:r>
          </a:p>
          <a:p>
            <a:pPr lvl="0">
              <a:spcBef>
                <a:spcPts val="0"/>
              </a:spcBef>
              <a:buNone/>
            </a:pPr>
            <a:r>
              <a:rPr lang="en" sz="1100"/>
              <a:t>University of Missouri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2802750" y="364775"/>
            <a:ext cx="3538500" cy="4401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b="0">
                <a:solidFill>
                  <a:srgbClr val="3F3F3F"/>
                </a:solidFill>
              </a:rPr>
              <a:t>“If a response solves a problem for a child, then they will repeat that response if provided with a similar situation” </a:t>
            </a:r>
            <a:r>
              <a:rPr lang="en" sz="4300" b="0">
                <a:solidFill>
                  <a:srgbClr val="3F3F3F"/>
                </a:solidFill>
              </a:rPr>
              <a:t/>
            </a:r>
            <a:br>
              <a:rPr lang="en" sz="4300" b="0">
                <a:solidFill>
                  <a:srgbClr val="3F3F3F"/>
                </a:solidFill>
              </a:rPr>
            </a:br>
            <a:r>
              <a:rPr lang="en" sz="1800" b="0">
                <a:solidFill>
                  <a:srgbClr val="3F3F3F"/>
                </a:solidFill>
              </a:rPr>
              <a:t>– Ashford, Lecroy &amp; Lortie, 2001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 rot="161770">
            <a:off x="545090" y="549255"/>
            <a:ext cx="792096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/>
              <a:t>Quick break down of common functions in a school setting:</a:t>
            </a:r>
          </a:p>
        </p:txBody>
      </p:sp>
      <p:pic>
        <p:nvPicPr>
          <p:cNvPr id="170" name="Shape 170" descr="Untitled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0136" y="1495275"/>
            <a:ext cx="6850875" cy="290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 rot="161729">
            <a:off x="878985" y="718830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Function-based Interventions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1544275" y="1263500"/>
            <a:ext cx="4389600" cy="338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152400" rtl="0">
              <a:spcBef>
                <a:spcPts val="0"/>
              </a:spcBef>
              <a:buClr>
                <a:srgbClr val="000000"/>
              </a:buClr>
              <a:buFont typeface="Neucha"/>
            </a:pPr>
            <a:r>
              <a:rPr lang="en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Check in/check out</a:t>
            </a:r>
          </a:p>
          <a:p>
            <a:pPr marL="342900" lvl="0" indent="-152400" rtl="0">
              <a:spcBef>
                <a:spcPts val="0"/>
              </a:spcBef>
              <a:buClr>
                <a:srgbClr val="000000"/>
              </a:buClr>
              <a:buFont typeface="Neucha"/>
            </a:pPr>
            <a:r>
              <a:rPr lang="en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Mentoring</a:t>
            </a:r>
          </a:p>
          <a:p>
            <a:pPr marL="342900" lvl="0" indent="-152400" rtl="0">
              <a:spcBef>
                <a:spcPts val="0"/>
              </a:spcBef>
              <a:buClr>
                <a:srgbClr val="000000"/>
              </a:buClr>
              <a:buFont typeface="Neucha"/>
            </a:pPr>
            <a:r>
              <a:rPr lang="en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Lunch dates</a:t>
            </a:r>
          </a:p>
          <a:p>
            <a:pPr marL="342900" lvl="0" indent="-152400" rtl="0">
              <a:spcBef>
                <a:spcPts val="0"/>
              </a:spcBef>
              <a:buClr>
                <a:srgbClr val="000000"/>
              </a:buClr>
              <a:buFont typeface="Neucha"/>
            </a:pPr>
            <a:r>
              <a:rPr lang="en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Everyone Wins</a:t>
            </a:r>
          </a:p>
          <a:p>
            <a:pPr marL="342900" lvl="0" indent="-152400" rtl="0">
              <a:spcBef>
                <a:spcPts val="0"/>
              </a:spcBef>
              <a:buClr>
                <a:srgbClr val="000000"/>
              </a:buClr>
              <a:buFont typeface="Neucha"/>
            </a:pPr>
            <a:r>
              <a:rPr lang="en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Social Skills groups</a:t>
            </a:r>
          </a:p>
          <a:p>
            <a:pPr marL="342900" lvl="0" indent="-152400" rtl="0">
              <a:spcBef>
                <a:spcPts val="0"/>
              </a:spcBef>
              <a:buClr>
                <a:srgbClr val="000000"/>
              </a:buClr>
              <a:buFont typeface="Neucha"/>
            </a:pPr>
            <a:r>
              <a:rPr lang="en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Peer Mentoring</a:t>
            </a:r>
          </a:p>
          <a:p>
            <a:pPr marL="342900" lvl="0" indent="-152400" rtl="0">
              <a:spcBef>
                <a:spcPts val="0"/>
              </a:spcBef>
              <a:buFont typeface="Neucha"/>
            </a:pPr>
            <a:r>
              <a:rPr lang="en" u="sng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  <a:hlinkClick r:id="rId3"/>
              </a:rPr>
              <a:t>What else?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 rot="161729">
            <a:off x="976260" y="876905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Your Turn!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1052050" y="1545950"/>
            <a:ext cx="7140900" cy="238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Neucha"/>
            </a:pPr>
            <a:r>
              <a:rPr lang="en" sz="1800">
                <a:latin typeface="Neucha"/>
                <a:ea typeface="Neucha"/>
                <a:cs typeface="Neucha"/>
                <a:sym typeface="Neucha"/>
              </a:rPr>
              <a:t>On the Post-it’s at your table, write down (one per post-it) the interventions that you have available at your school/setting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Neucha"/>
            </a:pPr>
            <a:r>
              <a:rPr lang="en" sz="1800">
                <a:latin typeface="Neucha"/>
                <a:ea typeface="Neucha"/>
                <a:cs typeface="Neucha"/>
                <a:sym typeface="Neucha"/>
              </a:rPr>
              <a:t>Discuss the function that this intervention will match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Neucha"/>
            </a:pPr>
            <a:r>
              <a:rPr lang="en" sz="1800">
                <a:latin typeface="Neucha"/>
                <a:ea typeface="Neucha"/>
                <a:cs typeface="Neucha"/>
                <a:sym typeface="Neucha"/>
              </a:rPr>
              <a:t>Place the post-it on the matching chart paper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Neucha"/>
            </a:pPr>
            <a:r>
              <a:rPr lang="en" sz="1800">
                <a:latin typeface="Neucha"/>
                <a:ea typeface="Neucha"/>
                <a:cs typeface="Neucha"/>
                <a:sym typeface="Neucha"/>
              </a:rPr>
              <a:t>Try to do at least 5 interventions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 idx="4294967295"/>
          </p:nvPr>
        </p:nvSpPr>
        <p:spPr>
          <a:xfrm>
            <a:off x="387900" y="87100"/>
            <a:ext cx="1788600" cy="357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will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know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it’s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working?  </a:t>
            </a:r>
          </a:p>
        </p:txBody>
      </p:sp>
      <p:pic>
        <p:nvPicPr>
          <p:cNvPr id="188" name="Shape 188" descr="Screen shot 2011-07-31 at 9.34.22 AM.png"/>
          <p:cNvPicPr preferRelativeResize="0"/>
          <p:nvPr/>
        </p:nvPicPr>
        <p:blipFill rotWithShape="1">
          <a:blip r:embed="rId3">
            <a:alphaModFix/>
          </a:blip>
          <a:srcRect l="-2543" r="-2543"/>
          <a:stretch/>
        </p:blipFill>
        <p:spPr>
          <a:xfrm>
            <a:off x="2358300" y="274374"/>
            <a:ext cx="6785700" cy="479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161729">
            <a:off x="976260" y="876905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052050" y="1545941"/>
            <a:ext cx="7710900" cy="330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will practice identifying causes of challenging behavior (function).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We will explore and share function-based supports for tier 2 student behaviors.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 rot="161729">
            <a:off x="1000585" y="694530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if it’s NOT working?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1052050" y="1339241"/>
            <a:ext cx="7710900" cy="330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Analyze the following:</a:t>
            </a:r>
          </a:p>
          <a:p>
            <a:pPr marL="914400" lvl="1" indent="-44196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  <a:buChar char="○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Are Tier One Supports being implemented with fidelity?</a:t>
            </a:r>
          </a:p>
          <a:p>
            <a:pPr marL="1314450" lvl="2" indent="-46990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  <a:buChar char="■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How do you know?</a:t>
            </a:r>
          </a:p>
          <a:p>
            <a:pPr marL="914400" lvl="1" indent="-44196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  <a:buChar char="○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Are Tier Two systems implemented with fidelity?</a:t>
            </a:r>
          </a:p>
          <a:p>
            <a:pPr marL="1314450" lvl="2" indent="-46990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  <a:buChar char="■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How do you know?</a:t>
            </a:r>
          </a:p>
          <a:p>
            <a:pPr marL="914400" lvl="1" indent="-44196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  <a:buChar char="○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Are “Components of a Successful Classroom” in place?</a:t>
            </a:r>
          </a:p>
          <a:p>
            <a:pPr marL="1314450" lvl="2" indent="-46990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  <a:buChar char="■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How do you know?</a:t>
            </a:r>
          </a:p>
          <a:p>
            <a:pPr marL="914400" lvl="1" indent="-44196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  <a:buChar char="○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Analyze Tier Two data and make adjustments </a:t>
            </a:r>
          </a:p>
          <a:p>
            <a:pPr marL="914400" lvl="1" indent="-44196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  <a:buChar char="○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Consider Function of Intervention. Does it match?</a:t>
            </a:r>
          </a:p>
          <a:p>
            <a:pPr lvl="1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25000"/>
              <a:buFont typeface="Noto Sans Symbols"/>
              <a:buNone/>
            </a:pPr>
            <a:r>
              <a:rPr lang="en" sz="1800">
                <a:solidFill>
                  <a:srgbClr val="FF0000"/>
                </a:solidFill>
                <a:latin typeface="Neucha"/>
                <a:ea typeface="Neucha"/>
                <a:cs typeface="Neucha"/>
                <a:sym typeface="Neucha"/>
              </a:rPr>
              <a:t>* If all options have been tried, consider a move to Tier 3.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Neucha"/>
              <a:ea typeface="Neucha"/>
              <a:cs typeface="Neucha"/>
              <a:sym typeface="Neuch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 rot="161729">
            <a:off x="976260" y="876905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Next Steps: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1189250" y="1521075"/>
            <a:ext cx="6603900" cy="257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266700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Using the </a:t>
            </a:r>
            <a:r>
              <a:rPr lang="en" sz="1800" u="sng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  <a:hlinkClick r:id="rId3"/>
              </a:rPr>
              <a:t>Group Intervention Grid</a:t>
            </a: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…</a:t>
            </a:r>
          </a:p>
          <a:p>
            <a:pPr marL="457200" lvl="0" indent="-342900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Review the interventions that your school currently has, and the “wish list” of interventions you would like to implement.</a:t>
            </a:r>
          </a:p>
          <a:p>
            <a:pPr marL="457200" lvl="0" indent="-342900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List each intervention</a:t>
            </a:r>
          </a:p>
          <a:p>
            <a:pPr marL="457200" lvl="0" indent="-342900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eucha"/>
            </a:pPr>
            <a:r>
              <a:rPr lang="en" sz="1800">
                <a:solidFill>
                  <a:srgbClr val="000000"/>
                </a:solidFill>
                <a:latin typeface="Neucha"/>
                <a:ea typeface="Neucha"/>
                <a:cs typeface="Neucha"/>
                <a:sym typeface="Neucha"/>
              </a:rPr>
              <a:t>Decide what the function of these interventions are.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Neucha"/>
              <a:ea typeface="Neucha"/>
              <a:cs typeface="Neucha"/>
              <a:sym typeface="Neuch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2905800" y="731275"/>
            <a:ext cx="3332400" cy="3451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Feel Free To contact us: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Mandy Couturier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mcouturier@wwsu.org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Sarah schoolcraft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sschoolcraft@cssu.org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60475" y="61826"/>
            <a:ext cx="7239000" cy="540300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AF4"/>
              </a:buClr>
              <a:buSzPct val="25000"/>
              <a:buFont typeface="Trebuchet MS"/>
              <a:buNone/>
            </a:pPr>
            <a:r>
              <a:rPr lang="en" sz="3400">
                <a:solidFill>
                  <a:srgbClr val="FFFFFF"/>
                </a:solidFill>
              </a:rPr>
              <a:t>Function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83000" y="602125"/>
            <a:ext cx="8160600" cy="418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2999"/>
              <a:buFont typeface="Neucha"/>
              <a:buChar char="⦿"/>
            </a:pPr>
            <a:r>
              <a:rPr lang="en" sz="2600" b="0" i="0" u="none" strike="noStrike" cap="none">
                <a:solidFill>
                  <a:srgbClr val="FFFFFF"/>
                </a:solidFill>
                <a:latin typeface="Neucha"/>
                <a:ea typeface="Neucha"/>
                <a:cs typeface="Neucha"/>
                <a:sym typeface="Neucha"/>
              </a:rPr>
              <a:t>All behavior has a function</a:t>
            </a:r>
          </a:p>
          <a:p>
            <a:pPr marR="0"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Neucha"/>
            </a:pPr>
            <a:r>
              <a:rPr lang="en" sz="2600">
                <a:solidFill>
                  <a:srgbClr val="FFFFFF"/>
                </a:solidFill>
                <a:latin typeface="Neucha"/>
                <a:ea typeface="Neucha"/>
                <a:cs typeface="Neucha"/>
                <a:sym typeface="Neucha"/>
              </a:rPr>
              <a:t>take a minute and think about this…</a:t>
            </a:r>
          </a:p>
          <a:p>
            <a:pPr marR="0"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Neucha"/>
            </a:pPr>
            <a:r>
              <a:rPr lang="en" sz="2600">
                <a:solidFill>
                  <a:srgbClr val="FFFFFF"/>
                </a:solidFill>
                <a:latin typeface="Neucha"/>
                <a:ea typeface="Neucha"/>
                <a:cs typeface="Neucha"/>
                <a:sym typeface="Neucha"/>
              </a:rPr>
              <a:t>Why do you _______?</a:t>
            </a:r>
          </a:p>
          <a:p>
            <a:pPr marL="274320" marR="0" lvl="0" indent="-27432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72999"/>
              <a:buFont typeface="Neucha"/>
              <a:buChar char="⦿"/>
            </a:pPr>
            <a:r>
              <a:rPr lang="en" sz="2600">
                <a:solidFill>
                  <a:srgbClr val="FFFFFF"/>
                </a:solidFill>
                <a:latin typeface="Neucha"/>
                <a:ea typeface="Neucha"/>
                <a:cs typeface="Neucha"/>
                <a:sym typeface="Neucha"/>
              </a:rPr>
              <a:t>Behavior is learned</a:t>
            </a:r>
          </a:p>
          <a:p>
            <a:pPr marL="274320" marR="0" lvl="0" indent="-27432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72999"/>
              <a:buFont typeface="Neucha"/>
              <a:buChar char="⦿"/>
            </a:pPr>
            <a:r>
              <a:rPr lang="en" sz="2600" b="0" i="0" u="none" strike="noStrike" cap="none">
                <a:solidFill>
                  <a:srgbClr val="FFFFFF"/>
                </a:solidFill>
                <a:latin typeface="Neucha"/>
                <a:ea typeface="Neucha"/>
                <a:cs typeface="Neucha"/>
                <a:sym typeface="Neucha"/>
              </a:rPr>
              <a:t>Behavior is communication</a:t>
            </a:r>
          </a:p>
          <a:p>
            <a:pPr marL="274320" marR="0" lvl="0" indent="-318897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Neucha"/>
              <a:buChar char="⦿"/>
            </a:pPr>
            <a:r>
              <a:rPr lang="en" sz="2600">
                <a:solidFill>
                  <a:srgbClr val="FFFFFF"/>
                </a:solidFill>
                <a:latin typeface="Neucha"/>
                <a:ea typeface="Neucha"/>
                <a:cs typeface="Neucha"/>
                <a:sym typeface="Neucha"/>
              </a:rPr>
              <a:t>Behavior is patterned, stable, predictable, and functional</a:t>
            </a:r>
          </a:p>
          <a:p>
            <a:pPr marL="274320" marR="0" lvl="0" indent="-27432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72999"/>
              <a:buFont typeface="Neucha"/>
              <a:buChar char="⦿"/>
            </a:pPr>
            <a:r>
              <a:rPr lang="en" sz="2600" b="0" i="0" u="none" strike="noStrike" cap="none">
                <a:solidFill>
                  <a:srgbClr val="FFFFFF"/>
                </a:solidFill>
                <a:latin typeface="Neucha"/>
                <a:ea typeface="Neucha"/>
                <a:cs typeface="Neucha"/>
                <a:sym typeface="Neucha"/>
              </a:rPr>
              <a:t>Behavior that is positively reinforced is more likely to continue/repeat</a:t>
            </a:r>
          </a:p>
          <a:p>
            <a:pPr marL="274320" marR="0" lvl="0" indent="-27432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72999"/>
              <a:buFont typeface="Neucha"/>
              <a:buChar char="⦿"/>
            </a:pPr>
            <a:r>
              <a:rPr lang="en" sz="2600" b="0" i="0" u="none" strike="noStrike" cap="none">
                <a:solidFill>
                  <a:srgbClr val="FFFFFF"/>
                </a:solidFill>
                <a:latin typeface="Neucha"/>
                <a:ea typeface="Neucha"/>
                <a:cs typeface="Neucha"/>
                <a:sym typeface="Neucha"/>
              </a:rPr>
              <a:t>Behavior can be maladaptive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40029"/>
            <a:ext cx="72390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Function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07062"/>
            <a:ext cx="7239000" cy="363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Pure behaviorists will says that all behavior is to obtain or avoid something.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2400">
                <a:solidFill>
                  <a:srgbClr val="FFFFFF"/>
                </a:solidFill>
              </a:rPr>
              <a:t>Why do you go to work everyday?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2400">
                <a:solidFill>
                  <a:srgbClr val="FFFFFF"/>
                </a:solidFill>
              </a:rPr>
              <a:t>Why do you wear your seat belt?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2400">
                <a:solidFill>
                  <a:srgbClr val="FFFFFF"/>
                </a:solidFill>
              </a:rPr>
              <a:t>Why might a student call out in class?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2400">
                <a:solidFill>
                  <a:srgbClr val="FFFFFF"/>
                </a:solidFill>
              </a:rPr>
              <a:t>Why might a student do his/her homework?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2400">
                <a:solidFill>
                  <a:srgbClr val="FFFFFF"/>
                </a:solidFill>
              </a:rPr>
              <a:t>Why might a student go get a drink 5 times during a 40 minute class?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2796725" y="1803000"/>
            <a:ext cx="4194300" cy="153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SzPct val="100000"/>
              <a:buFont typeface="Neucha"/>
              <a:buChar char="●"/>
            </a:pPr>
            <a:r>
              <a:rPr lang="en" sz="2200">
                <a:latin typeface="Neucha"/>
                <a:ea typeface="Neucha"/>
                <a:cs typeface="Neucha"/>
                <a:sym typeface="Neucha"/>
              </a:rPr>
              <a:t>What kind of data do you currently take?</a:t>
            </a:r>
          </a:p>
          <a:p>
            <a:pPr marL="457200" lvl="0" indent="-368300" rtl="0">
              <a:spcBef>
                <a:spcPts val="0"/>
              </a:spcBef>
              <a:buSzPct val="100000"/>
              <a:buFont typeface="Neucha"/>
              <a:buChar char="●"/>
            </a:pPr>
            <a:r>
              <a:rPr lang="en" sz="2200">
                <a:latin typeface="Neucha"/>
                <a:ea typeface="Neucha"/>
                <a:cs typeface="Neucha"/>
                <a:sym typeface="Neucha"/>
              </a:rPr>
              <a:t>What other kinds are there? </a:t>
            </a:r>
          </a:p>
          <a:p>
            <a:pPr marL="457200" lvl="0" indent="-368300" rtl="0">
              <a:spcBef>
                <a:spcPts val="0"/>
              </a:spcBef>
              <a:buSzPct val="100000"/>
              <a:buFont typeface="Neucha"/>
              <a:buChar char="●"/>
            </a:pPr>
            <a:r>
              <a:rPr lang="en" sz="2200">
                <a:latin typeface="Neucha"/>
                <a:ea typeface="Neucha"/>
                <a:cs typeface="Neucha"/>
                <a:sym typeface="Neucha"/>
              </a:rPr>
              <a:t>How can it help?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027424" y="998775"/>
            <a:ext cx="3332400" cy="819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Data...It Helps us know why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134750" y="1066000"/>
            <a:ext cx="6874500" cy="1524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often are they happening?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much of a problem are they really?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much of my day am i spending on this?</a:t>
            </a:r>
          </a:p>
        </p:txBody>
      </p:sp>
      <p:pic>
        <p:nvPicPr>
          <p:cNvPr id="108" name="Shape 108" descr="heart-data.jpg"/>
          <p:cNvPicPr preferRelativeResize="0"/>
          <p:nvPr/>
        </p:nvPicPr>
        <p:blipFill rotWithShape="1">
          <a:blip r:embed="rId3">
            <a:alphaModFix/>
          </a:blip>
          <a:srcRect l="8195" t="12296" r="6341" b="10608"/>
          <a:stretch/>
        </p:blipFill>
        <p:spPr>
          <a:xfrm>
            <a:off x="3453324" y="2590000"/>
            <a:ext cx="2237350" cy="184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 b="18032"/>
          <a:stretch/>
        </p:blipFill>
        <p:spPr>
          <a:xfrm>
            <a:off x="1143000" y="463687"/>
            <a:ext cx="6858000" cy="4216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 rot="161729">
            <a:off x="976260" y="876905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Basic Steps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 School-wide, including classroom, universals in place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Identify students who need additional supports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  Identify what support student needs </a:t>
            </a:r>
          </a:p>
          <a:p>
            <a:pPr marL="914400" lvl="0" indent="-228600" rtl="0">
              <a:spcBef>
                <a:spcPts val="0"/>
              </a:spcBef>
            </a:pPr>
            <a:r>
              <a:rPr lang="en"/>
              <a:t>Environment</a:t>
            </a:r>
          </a:p>
          <a:p>
            <a:pPr marL="914400" lvl="0" indent="-228600" rtl="0">
              <a:spcBef>
                <a:spcPts val="0"/>
              </a:spcBef>
            </a:pPr>
            <a:r>
              <a:rPr lang="en"/>
              <a:t>Intervention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4.  Monitor and evaluate progress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 rot="161729">
            <a:off x="948710" y="750330"/>
            <a:ext cx="7029878" cy="760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look at challenging behaviors: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02950" y="1308675"/>
            <a:ext cx="2295300" cy="330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/>
              <a:t>Attempts to control others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Tattling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Stealing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hitting/punching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Kicking 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Self-harm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Bribing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Drug use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Cutting	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2"/>
          </p:nvPr>
        </p:nvSpPr>
        <p:spPr>
          <a:xfrm>
            <a:off x="3315975" y="1370100"/>
            <a:ext cx="2295300" cy="316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/>
              <a:t>Lying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Food behaviors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Dress code infractions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Running/bolting/hiding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Screaming/yelling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Swearing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/>
              <a:t>Encouraging of other’s behavior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/>
              <a:t>Bullying/harassment</a:t>
            </a:r>
          </a:p>
          <a:p>
            <a:pPr lvl="0">
              <a:spcBef>
                <a:spcPts val="0"/>
              </a:spcBef>
              <a:buNone/>
            </a:pPr>
            <a:endParaRPr sz="1600"/>
          </a:p>
        </p:txBody>
      </p:sp>
      <p:sp>
        <p:nvSpPr>
          <p:cNvPr id="128" name="Shape 128"/>
          <p:cNvSpPr txBox="1">
            <a:spLocks noGrp="1"/>
          </p:cNvSpPr>
          <p:nvPr>
            <p:ph type="body" idx="3"/>
          </p:nvPr>
        </p:nvSpPr>
        <p:spPr>
          <a:xfrm>
            <a:off x="5729010" y="1489725"/>
            <a:ext cx="2295299" cy="282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/>
              <a:t>Refusals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Fighting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Name calling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Distractions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Throwing objects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Interrupting/blurting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Threatening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Destruction of property</a:t>
            </a:r>
          </a:p>
          <a:p>
            <a:pPr lvl="0">
              <a:spcBef>
                <a:spcPts val="0"/>
              </a:spcBef>
              <a:buNone/>
            </a:pPr>
            <a:endParaRPr sz="1600"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6412" y="838598"/>
            <a:ext cx="1040524" cy="83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746</Words>
  <Application>Microsoft Macintosh PowerPoint</Application>
  <PresentationFormat>On-screen Show (16:9)</PresentationFormat>
  <Paragraphs>137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Sniglet</vt:lpstr>
      <vt:lpstr>Bangers</vt:lpstr>
      <vt:lpstr>Neucha</vt:lpstr>
      <vt:lpstr>Jachimo template</vt:lpstr>
      <vt:lpstr>Beyond Check-In/Check- Out (CICO): Expanding Your Inventory of Supports  Mandy Couturier, Thatcher Brook Primary School  Sarah Schoolcraft, Williston Central School</vt:lpstr>
      <vt:lpstr>Goals</vt:lpstr>
      <vt:lpstr>Function</vt:lpstr>
      <vt:lpstr>Function</vt:lpstr>
      <vt:lpstr>PowerPoint Presentation</vt:lpstr>
      <vt:lpstr>how often are they happening?   How much of a problem are they really?  How much of my day am i spending on this?</vt:lpstr>
      <vt:lpstr>PowerPoint Presentation</vt:lpstr>
      <vt:lpstr>Basic Steps</vt:lpstr>
      <vt:lpstr>Let’s look at challenging behaviors:</vt:lpstr>
      <vt:lpstr>PowerPoint Presentation</vt:lpstr>
      <vt:lpstr>Framework to follow</vt:lpstr>
      <vt:lpstr>Short-term vs. Long-term interventions</vt:lpstr>
      <vt:lpstr>Meeting needs</vt:lpstr>
      <vt:lpstr>Small group &amp; targeted interventions</vt:lpstr>
      <vt:lpstr>“If a response solves a problem for a child, then they will repeat that response if provided with a similar situation”  – Ashford, Lecroy &amp; Lortie, 2001</vt:lpstr>
      <vt:lpstr>Quick break down of common functions in a school setting:</vt:lpstr>
      <vt:lpstr>Function-based Interventions</vt:lpstr>
      <vt:lpstr>Your Turn!</vt:lpstr>
      <vt:lpstr>How will  you know  if it’s  working?  </vt:lpstr>
      <vt:lpstr>What if it’s NOT working?</vt:lpstr>
      <vt:lpstr>Next Steps: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Check-In/Check- Out (CICO): Expanding Your Inventory of Supports  Mandy Couturier, Thatcher Brook Primary School  Sarah Schoolcraft, Williston Central School</dc:title>
  <cp:lastModifiedBy>Sherry Schoenberg</cp:lastModifiedBy>
  <cp:revision>1</cp:revision>
  <dcterms:modified xsi:type="dcterms:W3CDTF">2016-10-07T01:43:16Z</dcterms:modified>
</cp:coreProperties>
</file>