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56" r:id="rId3"/>
    <p:sldId id="257" r:id="rId4"/>
    <p:sldId id="258" r:id="rId5"/>
    <p:sldId id="265" r:id="rId6"/>
    <p:sldId id="259" r:id="rId7"/>
    <p:sldId id="277" r:id="rId8"/>
    <p:sldId id="278" r:id="rId9"/>
    <p:sldId id="279" r:id="rId10"/>
    <p:sldId id="260" r:id="rId11"/>
    <p:sldId id="261" r:id="rId12"/>
    <p:sldId id="262" r:id="rId13"/>
    <p:sldId id="264" r:id="rId14"/>
    <p:sldId id="271" r:id="rId15"/>
    <p:sldId id="266" r:id="rId16"/>
    <p:sldId id="272" r:id="rId17"/>
    <p:sldId id="268" r:id="rId18"/>
    <p:sldId id="281" r:id="rId19"/>
    <p:sldId id="283" r:id="rId20"/>
    <p:sldId id="282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73A3C-4CB5-4D7B-9DFC-A84DC946BE55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03F1B-B179-4898-AA94-B0CA00B86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12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3F1B-B179-4898-AA94-B0CA00B869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78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6C87-D53B-4D2B-B1D7-EEF029BAC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02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D1EBE-FA05-41C8-9B06-CB5B9C96C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21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710E1-3DA3-41E8-AD2E-DDF0FB878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EE1FFA-E22B-45FE-931B-207161569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14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7F2BA-C857-43DA-8587-5E2F26C3E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93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5DB7C-641C-4151-AA2B-5469F26BA2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1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84B5-7C2A-49CB-B9B5-B816E6EBB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76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21026-D18A-4992-92D9-0F9687FBBD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97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0022E-E557-42E1-B13B-C553884C0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5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EB71A-F72F-449B-AB67-726F2141C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65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9ACBA-F8B2-435A-A49B-4277C1070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08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B9A71-8A4C-43F8-9F99-7437CC175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19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BB249-7635-42CC-9EF9-6E4FCC0AF6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05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60D4285-5C36-4C43-B668-42C72F5885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spatialanalysisonline.com/output/html/MoranIandGearyC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hyperlink" Target="http://www.spatialanalysisonline.com/output/html/MoranIandGearyC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hyperlink" Target="http://www.spatialanalysisonline.com/output/html/MoranIandGearyC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hyperlink" Target="http://www.spatialanalysisonline.com/output/html/MoranIandGeary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8229600" cy="1143000"/>
          </a:xfrm>
        </p:spPr>
        <p:txBody>
          <a:bodyPr/>
          <a:lstStyle/>
          <a:p>
            <a:r>
              <a:rPr lang="en-US" sz="4000"/>
              <a:t>Spatial Autocorrelation Basics</a:t>
            </a:r>
            <a:br>
              <a:rPr lang="en-US" sz="4000"/>
            </a:br>
            <a:r>
              <a:rPr lang="en-US" sz="4000"/>
              <a:t>NR 245</a:t>
            </a:r>
            <a:br>
              <a:rPr lang="en-US" sz="4000"/>
            </a:br>
            <a:r>
              <a:rPr lang="en-US" sz="4000"/>
              <a:t>Austin Troy</a:t>
            </a:r>
            <a:br>
              <a:rPr lang="en-US" sz="4000"/>
            </a:br>
            <a:r>
              <a:rPr lang="en-US" sz="4000"/>
              <a:t>University of Vermont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021" y="3643743"/>
            <a:ext cx="3803879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0374" y="1380761"/>
            <a:ext cx="74644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Varies </a:t>
            </a:r>
            <a:r>
              <a:rPr lang="en-US" sz="2400" dirty="0"/>
              <a:t>between –1.0 and + 1.0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When autocorrelation is high, the coefficient is high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high</a:t>
            </a:r>
            <a:r>
              <a:rPr lang="en-US" sz="2000" i="1" dirty="0"/>
              <a:t> I</a:t>
            </a:r>
            <a:r>
              <a:rPr lang="en-US" sz="2000" dirty="0"/>
              <a:t> value indicates positive </a:t>
            </a:r>
            <a:r>
              <a:rPr lang="en-US" sz="2000" dirty="0" smtClean="0"/>
              <a:t>autocorrelation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Zero indicates negative and positive cross products balance each other out, so no correlation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Significance tested with Z </a:t>
            </a:r>
            <a:r>
              <a:rPr lang="en-US" sz="2400" dirty="0" smtClean="0"/>
              <a:t>statistic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Z scores are standard deviations from normal </a:t>
            </a:r>
            <a:r>
              <a:rPr lang="en-US" sz="2400" dirty="0" err="1" smtClean="0"/>
              <a:t>dist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10249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39856060"/>
              </p:ext>
            </p:extLst>
          </p:nvPr>
        </p:nvGraphicFramePr>
        <p:xfrm>
          <a:off x="1447800" y="4114800"/>
          <a:ext cx="2667000" cy="1166812"/>
        </p:xfrm>
        <a:graphic>
          <a:graphicData uri="http://schemas.openxmlformats.org/presentationml/2006/ole">
            <p:oleObj spid="_x0000_s10266" name="Equation" r:id="rId4" imgW="1015559" imgH="444307" progId="Equation.3">
              <p:embed/>
            </p:oleObj>
          </a:graphicData>
        </a:graphic>
      </p:graphicFrame>
      <p:sp>
        <p:nvSpPr>
          <p:cNvPr id="2" name="AutoShape 16" descr="Standard Normal Distrib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24471"/>
            <a:ext cx="5562600" cy="107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975" y="5191555"/>
            <a:ext cx="18373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Source: ESRI ArcGIS help</a:t>
            </a:r>
            <a:endParaRPr lang="en-US" sz="1100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315200" cy="1143000"/>
          </a:xfrm>
        </p:spPr>
        <p:txBody>
          <a:bodyPr/>
          <a:lstStyle/>
          <a:p>
            <a:r>
              <a:rPr lang="en-US"/>
              <a:t>Geary’s 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6200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One </a:t>
            </a:r>
            <a:r>
              <a:rPr lang="en-US" sz="2400" dirty="0" err="1"/>
              <a:t>prob</a:t>
            </a:r>
            <a:r>
              <a:rPr lang="en-US" sz="2400" dirty="0"/>
              <a:t> with Moran’s I is that it’s based on </a:t>
            </a:r>
            <a:r>
              <a:rPr lang="en-US" sz="2400" dirty="0" smtClean="0"/>
              <a:t>global averages </a:t>
            </a:r>
            <a:r>
              <a:rPr lang="en-US" sz="2400" dirty="0"/>
              <a:t>so easily biased by skewed distribution with outliers.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Geary’s C deals with this because: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Interaction is not the cross-product of the deviations from the mean like Moran, but the deviations in intensities of each observation location with one </a:t>
            </a:r>
            <a:r>
              <a:rPr lang="en-US" sz="2400" dirty="0" smtClean="0"/>
              <a:t>another</a:t>
            </a:r>
            <a:endParaRPr lang="en-US" sz="2400" dirty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1195100"/>
              </p:ext>
            </p:extLst>
          </p:nvPr>
        </p:nvGraphicFramePr>
        <p:xfrm>
          <a:off x="2286000" y="4572000"/>
          <a:ext cx="4622800" cy="1128713"/>
        </p:xfrm>
        <a:graphic>
          <a:graphicData uri="http://schemas.openxmlformats.org/presentationml/2006/ole">
            <p:oleObj spid="_x0000_s11278" name="Equation" r:id="rId3" imgW="2184400" imgH="533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Geary’s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Value typically range between 0 and 2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C=1: spatial randomness 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C&lt; 1: positive SA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C&gt;1: negative SA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Inversely </a:t>
            </a:r>
            <a:r>
              <a:rPr lang="en-US" dirty="0"/>
              <a:t>related to Moran’s I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Emphasizes diff in </a:t>
            </a:r>
            <a:r>
              <a:rPr lang="en-US" dirty="0"/>
              <a:t>values between pairs of observations, rather than the </a:t>
            </a:r>
            <a:r>
              <a:rPr lang="en-US" dirty="0" err="1"/>
              <a:t>covariation</a:t>
            </a:r>
            <a:r>
              <a:rPr lang="en-US" dirty="0"/>
              <a:t> between the pairs.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Moran more global </a:t>
            </a:r>
            <a:r>
              <a:rPr lang="en-US" dirty="0"/>
              <a:t>indicator, whereas the Geary coefficient is more sensitive to differences in small neighborhoods.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effects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2895600" cy="4525963"/>
          </a:xfrm>
        </p:spPr>
        <p:txBody>
          <a:bodyPr/>
          <a:lstStyle/>
          <a:p>
            <a:r>
              <a:rPr lang="en-US" sz="2800"/>
              <a:t>Can measure I or C at different spatial lags to see scale dependency with spatial correlogram</a:t>
            </a:r>
          </a:p>
        </p:txBody>
      </p:sp>
      <p:pic>
        <p:nvPicPr>
          <p:cNvPr id="153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0" y="2743200"/>
            <a:ext cx="6096000" cy="3775075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62400" y="6613525"/>
            <a:ext cx="4414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Source:http://iussp2005.princeton.edu/download.aspx?submissionId=51529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191000" y="6400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Fortin and Dale, </a:t>
            </a:r>
            <a:r>
              <a:rPr lang="en-US" i="1"/>
              <a:t>Spatial  Analysis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Local version of Moran: maps individual covariance components of global Moran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Require some adjustment: standardize row total in weight matrix (number of neighbors) to sum to 1—allows for weighted averaging of neighbors’ influence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Also use n-1 instead of n as multiplier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Usually standardized with z-scores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+/- 1.96 is usually a critical threshold value for </a:t>
            </a:r>
            <a:r>
              <a:rPr lang="en-US" sz="2800" dirty="0" smtClean="0"/>
              <a:t>Z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Displays HH </a:t>
            </a:r>
            <a:r>
              <a:rPr lang="en-US" sz="2800" dirty="0" err="1" smtClean="0"/>
              <a:t>vs</a:t>
            </a:r>
            <a:r>
              <a:rPr lang="en-US" sz="2800" dirty="0" smtClean="0"/>
              <a:t> LL </a:t>
            </a:r>
            <a:r>
              <a:rPr lang="en-US" sz="2800" dirty="0" err="1" smtClean="0"/>
              <a:t>vs</a:t>
            </a:r>
            <a:r>
              <a:rPr lang="en-US" sz="2800" dirty="0" smtClean="0"/>
              <a:t> HL </a:t>
            </a:r>
            <a:r>
              <a:rPr lang="en-US" sz="2800" dirty="0" err="1" smtClean="0"/>
              <a:t>vs</a:t>
            </a:r>
            <a:r>
              <a:rPr lang="en-US" sz="2800" dirty="0" smtClean="0"/>
              <a:t> LH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28384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 descr="Image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1676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098925" y="552291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where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00"/>
            <a:ext cx="1304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689725" y="5294313"/>
            <a:ext cx="219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And expected value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Getis-Ord</a:t>
            </a:r>
            <a:r>
              <a:rPr lang="en-US" dirty="0"/>
              <a:t> </a:t>
            </a:r>
            <a:r>
              <a:rPr lang="en-US" dirty="0" smtClean="0"/>
              <a:t>Statistic (High/low Clustering)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000" dirty="0" smtClean="0"/>
              <a:t>Indicates </a:t>
            </a:r>
            <a:r>
              <a:rPr lang="en-US" sz="2000" dirty="0"/>
              <a:t>both clustering and whether clustered values are high or </a:t>
            </a:r>
            <a:r>
              <a:rPr lang="en-US" sz="2000" dirty="0" smtClean="0"/>
              <a:t>low</a:t>
            </a:r>
          </a:p>
          <a:p>
            <a:r>
              <a:rPr lang="en-US" sz="2000" dirty="0" smtClean="0"/>
              <a:t>Appropriate when fairly even distribution of values and looking for spatial spikes of high values. When both the high and low values spike, they tend to cancel each other out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a chosen critical distance d, </a:t>
            </a:r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where  </a:t>
            </a:r>
            <a:r>
              <a:rPr lang="en-US" sz="2000" dirty="0"/>
              <a:t>xi is the value of </a:t>
            </a:r>
            <a:r>
              <a:rPr lang="en-US" sz="2000" dirty="0" err="1"/>
              <a:t>ith</a:t>
            </a:r>
            <a:r>
              <a:rPr lang="en-US" sz="2000" dirty="0"/>
              <a:t> point, w(d) is the weight for point </a:t>
            </a:r>
            <a:r>
              <a:rPr lang="en-US" sz="2000" dirty="0" err="1"/>
              <a:t>i</a:t>
            </a:r>
            <a:r>
              <a:rPr lang="en-US" sz="2000" dirty="0"/>
              <a:t> and j for distance d</a:t>
            </a:r>
            <a:r>
              <a:rPr lang="en-US" sz="2000" dirty="0" smtClean="0"/>
              <a:t>. Only difference between numerator and denominator is weighting. Hence, w/ binary weights, range is from 0 to 1.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29718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Median House Price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378" y="838200"/>
            <a:ext cx="537184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Local Moran: polygon adjacency</a:t>
            </a:r>
            <a:endParaRPr lang="en-US" dirty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350" y="838200"/>
            <a:ext cx="53778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Local Moran: inverse distance</a:t>
            </a:r>
            <a:endParaRPr 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290" y="838200"/>
            <a:ext cx="53520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648200" y="2743200"/>
            <a:ext cx="533400" cy="533400"/>
          </a:xfrm>
          <a:prstGeom prst="rect">
            <a:avLst/>
          </a:prstGeom>
          <a:noFill/>
          <a:ln w="349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2400" y="4114800"/>
            <a:ext cx="533400" cy="533400"/>
          </a:xfrm>
          <a:prstGeom prst="rect">
            <a:avLst/>
          </a:prstGeom>
          <a:noFill/>
          <a:ln w="349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 basics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Lack of independence for nearby </a:t>
            </a:r>
            <a:r>
              <a:rPr lang="en-US" sz="2800" dirty="0" err="1"/>
              <a:t>obs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Negative vs. positive vs. random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Induced </a:t>
            </a:r>
            <a:r>
              <a:rPr lang="en-US" sz="2800" dirty="0" err="1"/>
              <a:t>vs</a:t>
            </a:r>
            <a:r>
              <a:rPr lang="en-US" sz="2800" dirty="0"/>
              <a:t> inherent spatial autocorrelation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First </a:t>
            </a:r>
            <a:r>
              <a:rPr lang="en-US" sz="2800" dirty="0"/>
              <a:t>order (gradient) vs. second order (patchiness)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Within </a:t>
            </a:r>
            <a:r>
              <a:rPr lang="en-US" sz="2800" dirty="0"/>
              <a:t>patch </a:t>
            </a:r>
            <a:r>
              <a:rPr lang="en-US" sz="2800" dirty="0" err="1" smtClean="0"/>
              <a:t>vs</a:t>
            </a:r>
            <a:r>
              <a:rPr lang="en-US" sz="2800" dirty="0" smtClean="0"/>
              <a:t> between </a:t>
            </a:r>
            <a:r>
              <a:rPr lang="en-US" sz="2800" dirty="0"/>
              <a:t>patch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Directional patterns: anisotropy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Measured based on point pairs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 dirty="0" smtClean="0"/>
              <a:t>Local Moran: inverse distance</a:t>
            </a:r>
            <a:endParaRPr lang="en-US" sz="4000" dirty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414" y="838200"/>
            <a:ext cx="535977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63697" y="609600"/>
            <a:ext cx="2980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+ 2000 m threshold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3600" dirty="0" smtClean="0"/>
              <a:t>Local Moran: inverse distance z values</a:t>
            </a:r>
            <a:endParaRPr lang="en-US" sz="36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593" y="838200"/>
            <a:ext cx="53454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3600" dirty="0" smtClean="0"/>
              <a:t>Local Moran: inverse distance: p values</a:t>
            </a:r>
            <a:endParaRPr lang="en-US" sz="36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888" y="838200"/>
            <a:ext cx="534482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3600" dirty="0" smtClean="0"/>
              <a:t>Local </a:t>
            </a:r>
            <a:r>
              <a:rPr lang="en-US" sz="3600" dirty="0" err="1" smtClean="0"/>
              <a:t>Getis</a:t>
            </a:r>
            <a:r>
              <a:rPr lang="en-US" sz="3600" dirty="0" smtClean="0"/>
              <a:t>: inverse distance: Z score</a:t>
            </a:r>
            <a:endParaRPr lang="en-US" sz="36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839558"/>
            <a:ext cx="5343525" cy="58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lags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5029200"/>
          </a:xfrm>
        </p:spPr>
      </p:pic>
      <p:sp>
        <p:nvSpPr>
          <p:cNvPr id="4102" name="AutoShape 6" descr="Pairing"/>
          <p:cNvSpPr>
            <a:spLocks noChangeAspect="1" noChangeArrowheads="1"/>
          </p:cNvSpPr>
          <p:nvPr/>
        </p:nvSpPr>
        <p:spPr bwMode="auto">
          <a:xfrm>
            <a:off x="155575" y="46038"/>
            <a:ext cx="46863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AutoShape 8" descr="Pairing"/>
          <p:cNvSpPr>
            <a:spLocks noChangeAspect="1" noChangeArrowheads="1"/>
          </p:cNvSpPr>
          <p:nvPr/>
        </p:nvSpPr>
        <p:spPr bwMode="auto">
          <a:xfrm>
            <a:off x="155575" y="46038"/>
            <a:ext cx="46863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AutoShape 10" descr="Pairing"/>
          <p:cNvSpPr>
            <a:spLocks noChangeAspect="1" noChangeArrowheads="1"/>
          </p:cNvSpPr>
          <p:nvPr/>
        </p:nvSpPr>
        <p:spPr bwMode="auto">
          <a:xfrm>
            <a:off x="155575" y="46038"/>
            <a:ext cx="46863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AutoShape 12" descr="Pairing"/>
          <p:cNvSpPr>
            <a:spLocks noChangeAspect="1" noChangeArrowheads="1"/>
          </p:cNvSpPr>
          <p:nvPr/>
        </p:nvSpPr>
        <p:spPr bwMode="auto">
          <a:xfrm>
            <a:off x="2228850" y="1414463"/>
            <a:ext cx="46863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57200" y="6096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ESRI, ArcGIS help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ramifications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Spatial version of </a:t>
            </a:r>
            <a:r>
              <a:rPr lang="en-US" sz="2400" dirty="0" smtClean="0"/>
              <a:t>redundancy/ pseudo-replication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OLS </a:t>
            </a:r>
            <a:r>
              <a:rPr lang="en-US" sz="2400" dirty="0"/>
              <a:t>estimator </a:t>
            </a:r>
            <a:r>
              <a:rPr lang="en-US" sz="2400" dirty="0" smtClean="0"/>
              <a:t>biased </a:t>
            </a:r>
            <a:r>
              <a:rPr lang="en-US" sz="2400" dirty="0"/>
              <a:t>and confidence intervals too narrow.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fewer </a:t>
            </a:r>
            <a:r>
              <a:rPr lang="en-US" sz="2400" dirty="0"/>
              <a:t>number of independent observations than degrees of freedom </a:t>
            </a:r>
            <a:r>
              <a:rPr lang="en-US" sz="2400" dirty="0" smtClean="0"/>
              <a:t>indicate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Estimate </a:t>
            </a:r>
            <a:r>
              <a:rPr lang="en-US" sz="2400" dirty="0"/>
              <a:t>of the standard errors will be too low. </a:t>
            </a:r>
            <a:r>
              <a:rPr lang="en-US" sz="2400" dirty="0" smtClean="0"/>
              <a:t>Type </a:t>
            </a:r>
            <a:r>
              <a:rPr lang="en-US" sz="2400" dirty="0"/>
              <a:t>1 errors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Systematic </a:t>
            </a:r>
            <a:r>
              <a:rPr lang="en-US" sz="2400" dirty="0"/>
              <a:t>bias </a:t>
            </a:r>
            <a:r>
              <a:rPr lang="en-US" sz="2400" dirty="0" smtClean="0"/>
              <a:t>towards </a:t>
            </a:r>
            <a:r>
              <a:rPr lang="en-US" sz="2400" dirty="0"/>
              <a:t>variables that are correlated in </a:t>
            </a:r>
            <a:r>
              <a:rPr lang="en-US" sz="2400" dirty="0" smtClean="0"/>
              <a:t>space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Null hypothesis: observed spatial pattern of values is equally likely as any other spatial pattern</a:t>
            </a:r>
          </a:p>
          <a:p>
            <a:r>
              <a:rPr lang="en-US"/>
              <a:t>Test if values observed at a location do not depend on values observed at neighboring locations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</a:t>
            </a:r>
          </a:p>
        </p:txBody>
      </p:sp>
      <p:graphicFrame>
        <p:nvGraphicFramePr>
          <p:cNvPr id="717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7834945"/>
              </p:ext>
            </p:extLst>
          </p:nvPr>
        </p:nvGraphicFramePr>
        <p:xfrm>
          <a:off x="714067" y="1524000"/>
          <a:ext cx="8048933" cy="1409700"/>
        </p:xfrm>
        <a:graphic>
          <a:graphicData uri="http://schemas.openxmlformats.org/presentationml/2006/ole">
            <p:oleObj spid="_x0000_s7202" name="Equation" r:id="rId3" imgW="3048000" imgH="533400" progId="Equation.3">
              <p:embed/>
            </p:oleObj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6448064"/>
            <a:ext cx="7505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/>
              <a:t>See </a:t>
            </a:r>
            <a:r>
              <a:rPr lang="en-US" sz="1200" b="0" dirty="0">
                <a:hlinkClick r:id="rId4"/>
              </a:rPr>
              <a:t>http://www.spatialanalysisonline.com/output/html/MoranIandGearyC.html#_ref177275168</a:t>
            </a:r>
            <a:r>
              <a:rPr lang="en-US" sz="1200" b="0" dirty="0"/>
              <a:t> for more detail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2971800"/>
            <a:ext cx="3600450" cy="3154363"/>
          </a:xfrm>
        </p:spPr>
        <p:txBody>
          <a:bodyPr/>
          <a:lstStyle/>
          <a:p>
            <a:r>
              <a:rPr lang="en-US" sz="2400" dirty="0"/>
              <a:t>Ratio of two expressions: similarity of </a:t>
            </a:r>
            <a:r>
              <a:rPr lang="en-US" sz="2400" dirty="0" smtClean="0"/>
              <a:t>pairs adjusted </a:t>
            </a:r>
            <a:r>
              <a:rPr lang="en-US" sz="2400" dirty="0"/>
              <a:t>for number of items, over variance </a:t>
            </a:r>
            <a:endParaRPr lang="en-US" sz="2400" dirty="0" smtClean="0"/>
          </a:p>
          <a:p>
            <a:r>
              <a:rPr lang="en-US" sz="2400" dirty="0" smtClean="0"/>
              <a:t>Similarity based on difference from global mean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</a:t>
            </a:r>
          </a:p>
        </p:txBody>
      </p:sp>
      <p:graphicFrame>
        <p:nvGraphicFramePr>
          <p:cNvPr id="717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4228637698"/>
              </p:ext>
            </p:extLst>
          </p:nvPr>
        </p:nvGraphicFramePr>
        <p:xfrm>
          <a:off x="714067" y="1524000"/>
          <a:ext cx="8048933" cy="1409700"/>
        </p:xfrm>
        <a:graphic>
          <a:graphicData uri="http://schemas.openxmlformats.org/presentationml/2006/ole">
            <p:oleObj spid="_x0000_s38926" name="Equation" r:id="rId3" imgW="3048000" imgH="533400" progId="Equation.3">
              <p:embed/>
            </p:oleObj>
          </a:graphicData>
        </a:graphic>
      </p:graphicFrame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029200" y="3276600"/>
            <a:ext cx="350837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60000"/>
              </a:spcBef>
              <a:buClr>
                <a:srgbClr val="000000"/>
              </a:buClr>
            </a:pPr>
            <a:r>
              <a:rPr kumimoji="1" lang="en-US" b="0" dirty="0">
                <a:solidFill>
                  <a:srgbClr val="000000"/>
                </a:solidFill>
              </a:rPr>
              <a:t>Where </a:t>
            </a:r>
            <a:r>
              <a:rPr kumimoji="1" lang="en-US" b="0" i="1" dirty="0">
                <a:solidFill>
                  <a:srgbClr val="000000"/>
                </a:solidFill>
              </a:rPr>
              <a:t>N</a:t>
            </a:r>
            <a:r>
              <a:rPr kumimoji="1" lang="en-US" b="0" dirty="0">
                <a:solidFill>
                  <a:srgbClr val="000000"/>
                </a:solidFill>
              </a:rPr>
              <a:t> is the number of cases</a:t>
            </a:r>
            <a:br>
              <a:rPr kumimoji="1" lang="en-US" b="0" dirty="0">
                <a:solidFill>
                  <a:srgbClr val="000000"/>
                </a:solidFill>
              </a:rPr>
            </a:br>
            <a:r>
              <a:rPr kumimoji="1" lang="en-US" b="0" dirty="0">
                <a:solidFill>
                  <a:srgbClr val="000000"/>
                </a:solidFill>
              </a:rPr>
              <a:t>Xi is the variable value at a particular location</a:t>
            </a:r>
            <a:br>
              <a:rPr kumimoji="1" lang="en-US" b="0" dirty="0">
                <a:solidFill>
                  <a:srgbClr val="000000"/>
                </a:solidFill>
              </a:rPr>
            </a:br>
            <a:r>
              <a:rPr kumimoji="1" lang="en-US" b="0" dirty="0" err="1">
                <a:solidFill>
                  <a:srgbClr val="000000"/>
                </a:solidFill>
              </a:rPr>
              <a:t>Xj</a:t>
            </a:r>
            <a:r>
              <a:rPr kumimoji="1" lang="en-US" b="0" dirty="0">
                <a:solidFill>
                  <a:srgbClr val="000000"/>
                </a:solidFill>
              </a:rPr>
              <a:t> is the variable value at another location</a:t>
            </a:r>
            <a:br>
              <a:rPr kumimoji="1" lang="en-US" b="0" dirty="0">
                <a:solidFill>
                  <a:srgbClr val="000000"/>
                </a:solidFill>
              </a:rPr>
            </a:br>
            <a:r>
              <a:rPr kumimoji="1" lang="en-US" b="0" dirty="0">
                <a:solidFill>
                  <a:srgbClr val="000000"/>
                </a:solidFill>
              </a:rPr>
              <a:t>   is the mean of the variable</a:t>
            </a:r>
            <a:br>
              <a:rPr kumimoji="1" lang="en-US" b="0" dirty="0">
                <a:solidFill>
                  <a:srgbClr val="000000"/>
                </a:solidFill>
              </a:rPr>
            </a:br>
            <a:r>
              <a:rPr kumimoji="1" lang="en-US" b="0" dirty="0" err="1">
                <a:solidFill>
                  <a:srgbClr val="000000"/>
                </a:solidFill>
              </a:rPr>
              <a:t>Wij</a:t>
            </a:r>
            <a:r>
              <a:rPr kumimoji="1" lang="en-US" b="0" dirty="0">
                <a:solidFill>
                  <a:srgbClr val="000000"/>
                </a:solidFill>
              </a:rPr>
              <a:t> is a weight applied to the comparison between location </a:t>
            </a:r>
            <a:r>
              <a:rPr kumimoji="1" lang="en-US" b="0" i="1" dirty="0" err="1">
                <a:solidFill>
                  <a:srgbClr val="000000"/>
                </a:solidFill>
              </a:rPr>
              <a:t>i</a:t>
            </a:r>
            <a:r>
              <a:rPr kumimoji="1" lang="en-US" b="0" dirty="0">
                <a:solidFill>
                  <a:srgbClr val="000000"/>
                </a:solidFill>
              </a:rPr>
              <a:t> and location </a:t>
            </a:r>
            <a:r>
              <a:rPr kumimoji="1" lang="en-US" b="0" i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6448064"/>
            <a:ext cx="7505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/>
              <a:t>See </a:t>
            </a:r>
            <a:r>
              <a:rPr lang="en-US" sz="1200" b="0" dirty="0">
                <a:hlinkClick r:id="rId4"/>
              </a:rPr>
              <a:t>http://www.spatialanalysisonline.com/output/html/MoranIandGearyC.html#_ref177275168</a:t>
            </a:r>
            <a:r>
              <a:rPr lang="en-US" sz="1200" b="0" dirty="0"/>
              <a:t> for more detail</a:t>
            </a:r>
          </a:p>
        </p:txBody>
      </p:sp>
      <p:graphicFrame>
        <p:nvGraphicFramePr>
          <p:cNvPr id="7188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1577382336"/>
              </p:ext>
            </p:extLst>
          </p:nvPr>
        </p:nvGraphicFramePr>
        <p:xfrm>
          <a:off x="5029200" y="4724401"/>
          <a:ext cx="241300" cy="304800"/>
        </p:xfrm>
        <a:graphic>
          <a:graphicData uri="http://schemas.openxmlformats.org/presentationml/2006/ole">
            <p:oleObj spid="_x0000_s38927" name="Equation" r:id="rId5" imgW="177646" imgH="190335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7365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</a:t>
            </a:r>
          </a:p>
        </p:txBody>
      </p:sp>
      <p:graphicFrame>
        <p:nvGraphicFramePr>
          <p:cNvPr id="717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4228637698"/>
              </p:ext>
            </p:extLst>
          </p:nvPr>
        </p:nvGraphicFramePr>
        <p:xfrm>
          <a:off x="714067" y="1524000"/>
          <a:ext cx="8048933" cy="1409700"/>
        </p:xfrm>
        <a:graphic>
          <a:graphicData uri="http://schemas.openxmlformats.org/presentationml/2006/ole">
            <p:oleObj spid="_x0000_s39945" name="Equation" r:id="rId3" imgW="3048000" imgH="533400" progId="Equation.3">
              <p:embed/>
            </p:oleObj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6448064"/>
            <a:ext cx="7505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/>
              <a:t>See </a:t>
            </a:r>
            <a:r>
              <a:rPr lang="en-US" sz="1200" b="0" dirty="0">
                <a:hlinkClick r:id="rId4"/>
              </a:rPr>
              <a:t>http://www.spatialanalysisonline.com/output/html/MoranIandGearyC.html#_ref177275168</a:t>
            </a:r>
            <a:r>
              <a:rPr lang="en-US" sz="1200" b="0" dirty="0"/>
              <a:t> for more detail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371600" y="2209800"/>
            <a:ext cx="198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1219199" y="3023755"/>
            <a:ext cx="1187161" cy="2691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200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# of connections</a:t>
            </a:r>
          </a:p>
          <a:p>
            <a:r>
              <a:rPr lang="en-US" dirty="0"/>
              <a:t>In matrix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162800" y="1524000"/>
            <a:ext cx="1600201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7696199" y="1143000"/>
            <a:ext cx="64769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4536" y="496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Deviation from global mean for </a:t>
            </a:r>
            <a:r>
              <a:rPr lang="en-US" b="0" i="1" dirty="0" smtClean="0"/>
              <a:t>j</a:t>
            </a: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2933700" y="441960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 err="1" smtClean="0"/>
              <a:t>W</a:t>
            </a:r>
            <a:r>
              <a:rPr lang="en-US" sz="2400" b="0" baseline="-25000" dirty="0" err="1" smtClean="0"/>
              <a:t>ij</a:t>
            </a:r>
            <a:r>
              <a:rPr lang="en-US" sz="2400" b="0" dirty="0" smtClean="0"/>
              <a:t> is a contiguity matrix. Can be: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0" dirty="0" smtClean="0"/>
              <a:t>Adjacency based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0" dirty="0" smtClean="0"/>
              <a:t>Inverse distance-based  (1/</a:t>
            </a:r>
            <a:r>
              <a:rPr lang="en-US" sz="2000" b="0" dirty="0" err="1" smtClean="0"/>
              <a:t>d</a:t>
            </a:r>
            <a:r>
              <a:rPr lang="en-US" sz="2400" b="0" baseline="-25000" dirty="0" err="1" smtClean="0"/>
              <a:t>ij</a:t>
            </a:r>
            <a:r>
              <a:rPr lang="en-US" sz="2000" b="0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0" dirty="0" smtClean="0"/>
              <a:t>Or can use both 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029201" y="1524000"/>
            <a:ext cx="8001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4835669" y="2209801"/>
            <a:ext cx="593581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65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</a:t>
            </a:r>
          </a:p>
        </p:txBody>
      </p:sp>
      <p:graphicFrame>
        <p:nvGraphicFramePr>
          <p:cNvPr id="717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4131785244"/>
              </p:ext>
            </p:extLst>
          </p:nvPr>
        </p:nvGraphicFramePr>
        <p:xfrm>
          <a:off x="714067" y="1524000"/>
          <a:ext cx="8048933" cy="1409700"/>
        </p:xfrm>
        <a:graphic>
          <a:graphicData uri="http://schemas.openxmlformats.org/presentationml/2006/ole">
            <p:oleObj spid="_x0000_s37898" name="Equation" r:id="rId3" imgW="3048000" imgH="533400" progId="Equation.3">
              <p:embed/>
            </p:oleObj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6448064"/>
            <a:ext cx="7505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/>
              <a:t>See </a:t>
            </a:r>
            <a:r>
              <a:rPr lang="en-US" sz="1200" b="0" dirty="0">
                <a:hlinkClick r:id="rId4"/>
              </a:rPr>
              <a:t>http://www.spatialanalysisonline.com/output/html/MoranIandGearyC.html#_ref177275168</a:t>
            </a:r>
            <a:r>
              <a:rPr lang="en-US" sz="1200" b="0" dirty="0"/>
              <a:t> for more detail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038600" y="1524000"/>
            <a:ext cx="4724401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7848598" y="2133600"/>
            <a:ext cx="685801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14655" y="3505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“Cross product”: deviations from mean of all neighboring features, multiplied together and summed </a:t>
            </a:r>
            <a:endParaRPr lang="en-US" b="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3062"/>
            <a:ext cx="573677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3564" y="48006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 smtClean="0"/>
              <a:t>When values of pair are either both larger than mean or both smaller, cross-product positive. When one is smaller than the mean and other larger than mean, the cross-product negative. The larger the deviation from the mean, the larger the cross-product result.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19464769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736</Words>
  <Application>Microsoft Office PowerPoint</Application>
  <PresentationFormat>On-screen Show (4:3)</PresentationFormat>
  <Paragraphs>90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Spatial Autocorrelation Basics NR 245 Austin Troy University of Vermont</vt:lpstr>
      <vt:lpstr>SA basics</vt:lpstr>
      <vt:lpstr>Spatial lags</vt:lpstr>
      <vt:lpstr>Statistical ramifications</vt:lpstr>
      <vt:lpstr>Tests</vt:lpstr>
      <vt:lpstr>Moran’s I</vt:lpstr>
      <vt:lpstr>Moran’s I</vt:lpstr>
      <vt:lpstr>Moran’s I</vt:lpstr>
      <vt:lpstr>Moran’s I</vt:lpstr>
      <vt:lpstr>Moran’s I</vt:lpstr>
      <vt:lpstr>Geary’s C</vt:lpstr>
      <vt:lpstr>Geary’s C</vt:lpstr>
      <vt:lpstr>Scale effects</vt:lpstr>
      <vt:lpstr>Slide 14</vt:lpstr>
      <vt:lpstr>LISA</vt:lpstr>
      <vt:lpstr>Local Getis-Ord Statistic (High/low Clustering)</vt:lpstr>
      <vt:lpstr>Median House Price</vt:lpstr>
      <vt:lpstr>Local Moran: polygon adjacency</vt:lpstr>
      <vt:lpstr>Local Moran: inverse distance</vt:lpstr>
      <vt:lpstr>Local Moran: inverse distance</vt:lpstr>
      <vt:lpstr>Local Moran: inverse distance z values</vt:lpstr>
      <vt:lpstr>Local Moran: inverse distance: p values</vt:lpstr>
      <vt:lpstr>Local Getis: inverse distance: Z score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Austin Troy</dc:creator>
  <cp:lastModifiedBy>Austin_Z</cp:lastModifiedBy>
  <cp:revision>23</cp:revision>
  <dcterms:created xsi:type="dcterms:W3CDTF">2008-02-03T19:13:57Z</dcterms:created>
  <dcterms:modified xsi:type="dcterms:W3CDTF">2012-02-01T02:31:59Z</dcterms:modified>
</cp:coreProperties>
</file>