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7" d="100"/>
          <a:sy n="167" d="100"/>
        </p:scale>
        <p:origin x="-76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9589419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keYYiuOJdrE"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Scientology: How to Sell a Religion</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Sam Wiehe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Controversy</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Many view the organization as being more of a cult, with the devout worship of LRH and his works.</a:t>
            </a:r>
          </a:p>
          <a:p>
            <a:pPr marL="457200" lvl="0" indent="-228600" rtl="0">
              <a:spcBef>
                <a:spcPts val="0"/>
              </a:spcBef>
              <a:buChar char="●"/>
            </a:pPr>
            <a:r>
              <a:rPr lang="en"/>
              <a:t>Since its inception, there have been hundreds of claims of abuse from within the church, and claims of abuse from former members by current members. </a:t>
            </a:r>
          </a:p>
          <a:p>
            <a:pPr marL="914400" lvl="1" indent="-228600" rtl="0">
              <a:spcBef>
                <a:spcPts val="0"/>
              </a:spcBef>
              <a:buChar char="○"/>
            </a:pPr>
            <a:r>
              <a:rPr lang="en"/>
              <a:t>SP - Suppressive Person. Someone that leaves the church and talks negatively about it. </a:t>
            </a:r>
          </a:p>
          <a:p>
            <a:pPr marL="914400" lvl="1" indent="-228600" rtl="0">
              <a:spcBef>
                <a:spcPts val="0"/>
              </a:spcBef>
              <a:buChar char="○"/>
            </a:pPr>
            <a:r>
              <a:rPr lang="en"/>
              <a:t>“Attack the attacker”</a:t>
            </a:r>
          </a:p>
          <a:p>
            <a:pPr marL="457200" lvl="0" indent="-228600" rtl="0">
              <a:spcBef>
                <a:spcPts val="0"/>
              </a:spcBef>
              <a:buChar char="●"/>
            </a:pPr>
            <a:r>
              <a:rPr lang="en"/>
              <a:t>Taxes - The church has had a longstanding feud with the IRS because of its large amount of untaxed revenue, as well as questions regarding just how much revenue it brings in.</a:t>
            </a:r>
          </a:p>
          <a:p>
            <a:pPr marL="457200" lvl="0" indent="-228600">
              <a:spcBef>
                <a:spcPts val="0"/>
              </a:spcBef>
              <a:buChar char="●"/>
            </a:pPr>
            <a:r>
              <a:rPr lang="en"/>
              <a:t>The church has been banned in several major countries worldwide over questions of validity concerning it being an actual religion. Many also claimed that LRH started it as a way to make money instead of make a religion.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 Summary</a:t>
            </a:r>
          </a:p>
        </p:txBody>
      </p:sp>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While still not quite mainstream, Scientology has a large enough presence to be concerned about. </a:t>
            </a:r>
          </a:p>
          <a:p>
            <a:pPr marL="457200" lvl="0" indent="-228600" rtl="0">
              <a:spcBef>
                <a:spcPts val="0"/>
              </a:spcBef>
              <a:buChar char="●"/>
            </a:pPr>
            <a:r>
              <a:rPr lang="en"/>
              <a:t>Scientology is pervasive in spreading its message through the media and through person-to-person interaction. </a:t>
            </a:r>
          </a:p>
          <a:p>
            <a:pPr marL="457200" lvl="0" indent="-228600" rtl="0">
              <a:spcBef>
                <a:spcPts val="0"/>
              </a:spcBef>
              <a:buChar char="●"/>
            </a:pPr>
            <a:r>
              <a:rPr lang="en"/>
              <a:t>The organization has been the cause of hundreds of lawsuits and claims of abuse, so its impact could be vast. </a:t>
            </a:r>
          </a:p>
          <a:p>
            <a:pPr lvl="0" rtl="0">
              <a:spcBef>
                <a:spcPts val="0"/>
              </a:spcBef>
              <a:buNone/>
            </a:pPr>
            <a:endParaRPr/>
          </a:p>
          <a:p>
            <a:pPr lvl="0">
              <a:spcBef>
                <a:spcPts val="0"/>
              </a:spcBef>
              <a:buNone/>
            </a:pPr>
            <a:r>
              <a:rPr lang="en"/>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endParaRPr/>
          </a:p>
        </p:txBody>
      </p:sp>
      <p:sp>
        <p:nvSpPr>
          <p:cNvPr id="66" name="Shape 66"/>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a:p>
        </p:txBody>
      </p:sp>
      <p:sp>
        <p:nvSpPr>
          <p:cNvPr id="67" name="Shape 67" descr="Get a free 30 day trial of Audible here: http://www.audible.com/nerdwriter  I WAS NOMINATED FOR A SHORTY! VOTE FOR ME HERE: http://shortyawards.com/9th/theenerdwriter NERDWRITER T-SHIRTS: https://store.dftba.com/products/the-nerdwriter-shirt   SOURCES AND FURTHER READING:  https://luckyottershaven.com/2017/01/15/why-scientology-auditing-is-not-at-all-like-traditional-psychotherapy-part-2/  https://luckyottershaven.com/2017/01/14/why-scientology-auditing-is-not-at-all-like-traditional-psychotherapy-part-1/  https://www.youtube.com/watch?v=dbmPVq6e2aA  https://www.ncbi.nlm.nih.gov/pmc/articles/PMC3856510/  MY RULES FOR SPONSORSHIPS: 1) Sponsor cannot choose video topic. 2) Sponsor cannot give notes or ask for changes. 3) Sponsor cannot see video before it airs. 4) Sponsorship will not be integrated into the video proper in any way, but only appear on the end-screen after a few seconds of black.  5) I have to be sympathetic with the brand/client." title="The Master: How Scientology Works">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Agenda</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Brief overview of the Scientology Organization and its key members</a:t>
            </a:r>
          </a:p>
          <a:p>
            <a:pPr marL="457200" lvl="0" indent="-228600" rtl="0">
              <a:spcBef>
                <a:spcPts val="0"/>
              </a:spcBef>
              <a:buChar char="●"/>
            </a:pPr>
            <a:r>
              <a:rPr lang="en"/>
              <a:t>How Scientologists spread their messages</a:t>
            </a:r>
          </a:p>
          <a:p>
            <a:pPr marL="457200" lvl="0" indent="-228600" rtl="0">
              <a:spcBef>
                <a:spcPts val="0"/>
              </a:spcBef>
              <a:buChar char="●"/>
            </a:pPr>
            <a:r>
              <a:rPr lang="en"/>
              <a:t>Target audience</a:t>
            </a:r>
          </a:p>
          <a:p>
            <a:pPr marL="457200" lvl="0" indent="-228600" rtl="0">
              <a:spcBef>
                <a:spcPts val="0"/>
              </a:spcBef>
              <a:buChar char="●"/>
            </a:pPr>
            <a:r>
              <a:rPr lang="en"/>
              <a:t>Success of Scientology</a:t>
            </a:r>
          </a:p>
          <a:p>
            <a:pPr marL="457200" lvl="0" indent="-228600" rtl="0">
              <a:spcBef>
                <a:spcPts val="0"/>
              </a:spcBef>
              <a:buChar char="●"/>
            </a:pPr>
            <a:r>
              <a:rPr lang="en"/>
              <a:t>Issues with Scientology</a:t>
            </a:r>
          </a:p>
          <a:p>
            <a:pPr marL="457200" lvl="0" indent="-228600" rtl="0">
              <a:spcBef>
                <a:spcPts val="0"/>
              </a:spcBef>
              <a:buChar char="●"/>
            </a:pPr>
            <a:r>
              <a:rPr lang="en"/>
              <a:t>Why all of this matters - implications</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History and Overview</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Scientology was created in 1954 by famous science fiction writer L. Ron Hubbard</a:t>
            </a:r>
          </a:p>
          <a:p>
            <a:pPr marL="457200" lvl="0" indent="-228600" rtl="0">
              <a:spcBef>
                <a:spcPts val="0"/>
              </a:spcBef>
              <a:buChar char="●"/>
            </a:pPr>
            <a:r>
              <a:rPr lang="en"/>
              <a:t>The religion is a set of beliefs, based upon a self-help/mental science book by Hubbard called </a:t>
            </a:r>
            <a:r>
              <a:rPr lang="en" i="1"/>
              <a:t>Dianetics</a:t>
            </a:r>
          </a:p>
          <a:p>
            <a:pPr marL="457200" lvl="0" indent="-228600" rtl="0">
              <a:spcBef>
                <a:spcPts val="0"/>
              </a:spcBef>
              <a:buChar char="●"/>
            </a:pPr>
            <a:r>
              <a:rPr lang="en"/>
              <a:t>Scientology costs a great deal of money to be a part of</a:t>
            </a:r>
          </a:p>
          <a:p>
            <a:pPr marL="914400" lvl="1" indent="-228600" rtl="0">
              <a:spcBef>
                <a:spcPts val="0"/>
              </a:spcBef>
              <a:buChar char="○"/>
            </a:pPr>
            <a:r>
              <a:rPr lang="en"/>
              <a:t>The more you pay, the higher up the ladder you move</a:t>
            </a:r>
          </a:p>
          <a:p>
            <a:pPr marL="457200" lvl="0" indent="-228600" rtl="0">
              <a:spcBef>
                <a:spcPts val="0"/>
              </a:spcBef>
              <a:buChar char="●"/>
            </a:pPr>
            <a:r>
              <a:rPr lang="en"/>
              <a:t>After Hubbard died, current leader David Miscavige took over</a:t>
            </a:r>
          </a:p>
          <a:p>
            <a:pPr marL="457200" lvl="0" indent="-228600" rtl="0">
              <a:spcBef>
                <a:spcPts val="0"/>
              </a:spcBef>
              <a:buChar char="●"/>
            </a:pPr>
            <a:r>
              <a:rPr lang="en"/>
              <a:t>Scientology has been the cause of controversy all over the world</a:t>
            </a:r>
          </a:p>
          <a:p>
            <a:pPr marL="914400" lvl="1" indent="-228600" rtl="0">
              <a:spcBef>
                <a:spcPts val="0"/>
              </a:spcBef>
              <a:buChar char="○"/>
            </a:pPr>
            <a:r>
              <a:rPr lang="en"/>
              <a:t>More on that in a bit</a:t>
            </a:r>
          </a:p>
          <a:p>
            <a:pPr marL="457200" lvl="0" indent="-228600" rtl="0">
              <a:spcBef>
                <a:spcPts val="0"/>
              </a:spcBef>
              <a:buChar char="●"/>
            </a:pPr>
            <a:r>
              <a:rPr lang="en"/>
              <a:t>Estimated membership: 5-10 million worldwide</a:t>
            </a:r>
          </a:p>
        </p:txBody>
      </p:sp>
      <p:pic>
        <p:nvPicPr>
          <p:cNvPr id="80" name="Shape 80" descr="profile-LRH.jpg"/>
          <p:cNvPicPr preferRelativeResize="0"/>
          <p:nvPr/>
        </p:nvPicPr>
        <p:blipFill>
          <a:blip r:embed="rId3">
            <a:alphaModFix/>
          </a:blip>
          <a:stretch>
            <a:fillRect/>
          </a:stretch>
        </p:blipFill>
        <p:spPr>
          <a:xfrm>
            <a:off x="7007331" y="2270599"/>
            <a:ext cx="1824976" cy="2477847"/>
          </a:xfrm>
          <a:prstGeom prst="rect">
            <a:avLst/>
          </a:prstGeom>
          <a:noFill/>
          <a:ln>
            <a:noFill/>
          </a:ln>
        </p:spPr>
      </p:pic>
      <p:sp>
        <p:nvSpPr>
          <p:cNvPr id="81" name="Shape 81"/>
          <p:cNvSpPr txBox="1"/>
          <p:nvPr/>
        </p:nvSpPr>
        <p:spPr>
          <a:xfrm>
            <a:off x="7067062" y="4748450"/>
            <a:ext cx="1705500" cy="201600"/>
          </a:xfrm>
          <a:prstGeom prst="rect">
            <a:avLst/>
          </a:prstGeom>
          <a:noFill/>
          <a:ln>
            <a:noFill/>
          </a:ln>
        </p:spPr>
        <p:txBody>
          <a:bodyPr lIns="91425" tIns="91425" rIns="91425" bIns="91425" anchor="t" anchorCtr="0">
            <a:noAutofit/>
          </a:bodyPr>
          <a:lstStyle/>
          <a:p>
            <a:pPr lvl="0">
              <a:spcBef>
                <a:spcPts val="0"/>
              </a:spcBef>
              <a:buNone/>
            </a:pPr>
            <a:r>
              <a:rPr lang="en" sz="1000">
                <a:solidFill>
                  <a:srgbClr val="F3F3F3"/>
                </a:solidFill>
              </a:rPr>
              <a:t>Source: scientology.org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Summary of the beliefs of Scientologists</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30200" rtl="0">
              <a:spcBef>
                <a:spcPts val="0"/>
              </a:spcBef>
              <a:buSzPct val="100000"/>
              <a:buChar char="●"/>
            </a:pPr>
            <a:r>
              <a:rPr lang="en" sz="1600"/>
              <a:t>“In Scientology doctrine, </a:t>
            </a:r>
            <a:r>
              <a:rPr lang="en" sz="1600" b="1"/>
              <a:t>Xenu is a galactic ruler who, 75 million years ago, brought billions of people to Earth, stacked them around volcanoes and blew them up with hydrogen bombs</a:t>
            </a:r>
            <a:r>
              <a:rPr lang="en" sz="1600"/>
              <a:t>. Their souls then clustered together and stuck to the bodies of the living. These events are known as "Incident II" or "The Wall of Fire," and the traumatic memories associated with them are known as the "R6 implant." The Xenu story prompted the use of the volcano as a Scientology symbol” (religionfacts.com).</a:t>
            </a:r>
          </a:p>
          <a:p>
            <a:pPr marL="457200" lvl="0" indent="-330200" rtl="0">
              <a:spcBef>
                <a:spcPts val="0"/>
              </a:spcBef>
              <a:buSzPct val="100000"/>
              <a:buChar char="●"/>
            </a:pPr>
            <a:r>
              <a:rPr lang="en" sz="1600"/>
              <a:t>Scientologists believe that people have “past memories”, or memories from previous lives that they have lived. </a:t>
            </a:r>
          </a:p>
          <a:p>
            <a:pPr marL="457200" lvl="0" indent="-330200" rtl="0">
              <a:spcBef>
                <a:spcPts val="0"/>
              </a:spcBef>
              <a:buSzPct val="100000"/>
              <a:buChar char="●"/>
            </a:pPr>
            <a:r>
              <a:rPr lang="en" sz="1600"/>
              <a:t>Three parts to the human body - The body, the mind, and the soul (thetan)</a:t>
            </a:r>
          </a:p>
          <a:p>
            <a:pPr marL="457200" lvl="0" indent="-330200">
              <a:spcBef>
                <a:spcPts val="0"/>
              </a:spcBef>
              <a:buSzPct val="100000"/>
              <a:buChar char="●"/>
            </a:pPr>
            <a:r>
              <a:rPr lang="en" sz="1600"/>
              <a:t>Intense interviews, also known as </a:t>
            </a:r>
            <a:r>
              <a:rPr lang="en" sz="1600" b="1"/>
              <a:t>audits, </a:t>
            </a:r>
            <a:r>
              <a:rPr lang="en" sz="1600"/>
              <a:t>can help reveal past memories as well as relieve stresses and bad memories.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Propaganda and message spreading</a:t>
            </a:r>
          </a:p>
        </p:txBody>
      </p:sp>
      <p:sp>
        <p:nvSpPr>
          <p:cNvPr id="93" name="Shape 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The most basic form of message spreading comes in the form of </a:t>
            </a:r>
            <a:r>
              <a:rPr lang="en" b="1"/>
              <a:t>pamphlet distribution</a:t>
            </a:r>
            <a:r>
              <a:rPr lang="en"/>
              <a:t>. Especially in populated cities, scientologists will hand out informational pamphlets in hopes of gaining members to be audited. </a:t>
            </a:r>
          </a:p>
          <a:p>
            <a:pPr marL="457200" lvl="0" indent="-228600" rtl="0">
              <a:spcBef>
                <a:spcPts val="0"/>
              </a:spcBef>
              <a:buChar char="●"/>
            </a:pPr>
            <a:r>
              <a:rPr lang="en"/>
              <a:t>The church also relies heavily on </a:t>
            </a:r>
            <a:r>
              <a:rPr lang="en" b="1"/>
              <a:t>celebrity endorsements</a:t>
            </a:r>
            <a:r>
              <a:rPr lang="en"/>
              <a:t>.</a:t>
            </a:r>
          </a:p>
          <a:p>
            <a:pPr marL="914400" lvl="1" indent="-228600" rtl="0">
              <a:spcBef>
                <a:spcPts val="0"/>
              </a:spcBef>
              <a:buChar char="○"/>
            </a:pPr>
            <a:r>
              <a:rPr lang="en"/>
              <a:t>Prominent members: Tom Cruise, Beck, John Travolta, Kirstie Alley, and Elisabeth Moss</a:t>
            </a:r>
          </a:p>
          <a:p>
            <a:pPr marL="457200" lvl="0" indent="-228600" rtl="0">
              <a:spcBef>
                <a:spcPts val="0"/>
              </a:spcBef>
              <a:buChar char="●"/>
            </a:pPr>
            <a:r>
              <a:rPr lang="en"/>
              <a:t>Freedom Magazine - a </a:t>
            </a:r>
            <a:r>
              <a:rPr lang="en" b="1"/>
              <a:t>monthly magazine</a:t>
            </a:r>
            <a:r>
              <a:rPr lang="en"/>
              <a:t> published by the church. </a:t>
            </a:r>
          </a:p>
          <a:p>
            <a:pPr marL="457200" lvl="0" indent="-228600" rtl="0">
              <a:spcBef>
                <a:spcPts val="0"/>
              </a:spcBef>
              <a:buChar char="●"/>
            </a:pPr>
            <a:r>
              <a:rPr lang="en"/>
              <a:t>Scientology Media Productions - a $50 million media company launched by Tom Cruise in 2016. </a:t>
            </a:r>
          </a:p>
          <a:p>
            <a:pPr marL="457200" lvl="0" indent="-228600" rtl="0">
              <a:spcBef>
                <a:spcPts val="0"/>
              </a:spcBef>
              <a:buChar char="●"/>
            </a:pPr>
            <a:r>
              <a:rPr lang="en"/>
              <a:t>Techniques - Bandwagon, simple solution, deification. </a:t>
            </a:r>
          </a:p>
        </p:txBody>
      </p:sp>
      <p:pic>
        <p:nvPicPr>
          <p:cNvPr id="94" name="Shape 94" descr="la-scientology-investigations-reporting-archive-20150409.jpg"/>
          <p:cNvPicPr preferRelativeResize="0"/>
          <p:nvPr/>
        </p:nvPicPr>
        <p:blipFill>
          <a:blip r:embed="rId3">
            <a:alphaModFix/>
          </a:blip>
          <a:stretch>
            <a:fillRect/>
          </a:stretch>
        </p:blipFill>
        <p:spPr>
          <a:xfrm>
            <a:off x="6732685" y="3454725"/>
            <a:ext cx="2411325" cy="1607150"/>
          </a:xfrm>
          <a:prstGeom prst="rect">
            <a:avLst/>
          </a:prstGeom>
          <a:noFill/>
          <a:ln>
            <a:noFill/>
          </a:ln>
        </p:spPr>
      </p:pic>
      <p:sp>
        <p:nvSpPr>
          <p:cNvPr id="95" name="Shape 95"/>
          <p:cNvSpPr txBox="1"/>
          <p:nvPr/>
        </p:nvSpPr>
        <p:spPr>
          <a:xfrm>
            <a:off x="5232450" y="4568875"/>
            <a:ext cx="1572000" cy="217800"/>
          </a:xfrm>
          <a:prstGeom prst="rect">
            <a:avLst/>
          </a:prstGeom>
          <a:noFill/>
          <a:ln>
            <a:noFill/>
          </a:ln>
        </p:spPr>
        <p:txBody>
          <a:bodyPr lIns="91425" tIns="91425" rIns="91425" bIns="91425" anchor="t" anchorCtr="0">
            <a:noAutofit/>
          </a:bodyPr>
          <a:lstStyle/>
          <a:p>
            <a:pPr lvl="0">
              <a:spcBef>
                <a:spcPts val="0"/>
              </a:spcBef>
              <a:buNone/>
            </a:pPr>
            <a:r>
              <a:rPr lang="en" sz="1100">
                <a:solidFill>
                  <a:srgbClr val="D9D9D9"/>
                </a:solidFill>
              </a:rPr>
              <a:t>Source: latimes.com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Scientology in movies?</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Some movies have been accused of being littered with themes of Scientology.</a:t>
            </a:r>
          </a:p>
          <a:p>
            <a:pPr marL="457200" lvl="0" indent="-228600" rtl="0">
              <a:spcBef>
                <a:spcPts val="0"/>
              </a:spcBef>
              <a:buChar char="●"/>
            </a:pPr>
            <a:r>
              <a:rPr lang="en"/>
              <a:t>Example: M Night Shyamalan's </a:t>
            </a:r>
            <a:r>
              <a:rPr lang="en" i="1"/>
              <a:t>After Earth</a:t>
            </a:r>
            <a:r>
              <a:rPr lang="en"/>
              <a:t> starring Will Smith. </a:t>
            </a:r>
          </a:p>
          <a:p>
            <a:pPr marL="914400" lvl="1" indent="-228600" rtl="0">
              <a:spcBef>
                <a:spcPts val="0"/>
              </a:spcBef>
              <a:buChar char="○"/>
            </a:pPr>
            <a:r>
              <a:rPr lang="en"/>
              <a:t>Journalist Matt Patches accused the movie of heavily reinforcing the beliefs of Scientology, as well as criticising the field of psychiatry, a prominent practice of the religion. </a:t>
            </a:r>
          </a:p>
          <a:p>
            <a:pPr marL="457200" lvl="0" indent="-228600" rtl="0">
              <a:spcBef>
                <a:spcPts val="0"/>
              </a:spcBef>
              <a:buChar char="●"/>
            </a:pPr>
            <a:r>
              <a:rPr lang="en" i="1"/>
              <a:t>Battlefield Earth</a:t>
            </a:r>
            <a:r>
              <a:rPr lang="en"/>
              <a:t> starring John Travolta and Forest Whitaker.</a:t>
            </a:r>
          </a:p>
          <a:p>
            <a:pPr marL="914400" lvl="1" indent="-228600">
              <a:spcBef>
                <a:spcPts val="0"/>
              </a:spcBef>
              <a:buChar char="○"/>
            </a:pPr>
            <a:r>
              <a:rPr lang="en"/>
              <a:t>Based on the book of the same name by L. Ron Hubbard. It has been regarded as Travolta’s love letter to Scientology, even though it is regarded as absolutely terrible. </a:t>
            </a:r>
          </a:p>
        </p:txBody>
      </p:sp>
      <p:pic>
        <p:nvPicPr>
          <p:cNvPr id="102" name="Shape 102" descr="after_earth.jpg"/>
          <p:cNvPicPr preferRelativeResize="0"/>
          <p:nvPr/>
        </p:nvPicPr>
        <p:blipFill>
          <a:blip r:embed="rId3">
            <a:alphaModFix/>
          </a:blip>
          <a:stretch>
            <a:fillRect/>
          </a:stretch>
        </p:blipFill>
        <p:spPr>
          <a:xfrm>
            <a:off x="651175" y="3157425"/>
            <a:ext cx="1567224" cy="1865150"/>
          </a:xfrm>
          <a:prstGeom prst="rect">
            <a:avLst/>
          </a:prstGeom>
          <a:noFill/>
          <a:ln>
            <a:noFill/>
          </a:ln>
        </p:spPr>
      </p:pic>
      <p:sp>
        <p:nvSpPr>
          <p:cNvPr id="103" name="Shape 103"/>
          <p:cNvSpPr txBox="1"/>
          <p:nvPr/>
        </p:nvSpPr>
        <p:spPr>
          <a:xfrm>
            <a:off x="2289575" y="4665025"/>
            <a:ext cx="2168700" cy="201600"/>
          </a:xfrm>
          <a:prstGeom prst="rect">
            <a:avLst/>
          </a:prstGeom>
          <a:noFill/>
          <a:ln>
            <a:noFill/>
          </a:ln>
        </p:spPr>
        <p:txBody>
          <a:bodyPr lIns="91425" tIns="91425" rIns="91425" bIns="91425" anchor="t" anchorCtr="0">
            <a:noAutofit/>
          </a:bodyPr>
          <a:lstStyle/>
          <a:p>
            <a:pPr lvl="0">
              <a:spcBef>
                <a:spcPts val="0"/>
              </a:spcBef>
              <a:buNone/>
            </a:pPr>
            <a:r>
              <a:rPr lang="en" sz="1100">
                <a:solidFill>
                  <a:srgbClr val="EFEFEF"/>
                </a:solidFill>
              </a:rPr>
              <a:t>Source: impawards.com</a:t>
            </a:r>
          </a:p>
        </p:txBody>
      </p:sp>
      <p:pic>
        <p:nvPicPr>
          <p:cNvPr id="104" name="Shape 104" descr="large_yW0NihzYEcQkETaIfQyEqv3vKRF.jpg"/>
          <p:cNvPicPr preferRelativeResize="0"/>
          <p:nvPr/>
        </p:nvPicPr>
        <p:blipFill>
          <a:blip r:embed="rId4">
            <a:alphaModFix/>
          </a:blip>
          <a:stretch>
            <a:fillRect/>
          </a:stretch>
        </p:blipFill>
        <p:spPr>
          <a:xfrm>
            <a:off x="6303815" y="3189674"/>
            <a:ext cx="1315700" cy="1953824"/>
          </a:xfrm>
          <a:prstGeom prst="rect">
            <a:avLst/>
          </a:prstGeom>
          <a:noFill/>
          <a:ln>
            <a:noFill/>
          </a:ln>
        </p:spPr>
      </p:pic>
      <p:sp>
        <p:nvSpPr>
          <p:cNvPr id="105" name="Shape 105"/>
          <p:cNvSpPr txBox="1"/>
          <p:nvPr/>
        </p:nvSpPr>
        <p:spPr>
          <a:xfrm>
            <a:off x="7771675" y="4713375"/>
            <a:ext cx="1531800" cy="309300"/>
          </a:xfrm>
          <a:prstGeom prst="rect">
            <a:avLst/>
          </a:prstGeom>
          <a:noFill/>
          <a:ln>
            <a:noFill/>
          </a:ln>
        </p:spPr>
        <p:txBody>
          <a:bodyPr lIns="91425" tIns="91425" rIns="91425" bIns="91425" anchor="t" anchorCtr="0">
            <a:noAutofit/>
          </a:bodyPr>
          <a:lstStyle/>
          <a:p>
            <a:pPr lvl="0">
              <a:spcBef>
                <a:spcPts val="0"/>
              </a:spcBef>
              <a:buNone/>
            </a:pPr>
            <a:r>
              <a:rPr lang="en" sz="1200">
                <a:solidFill>
                  <a:srgbClr val="EFEFEF"/>
                </a:solidFill>
              </a:rPr>
              <a:t>Source: imdb.com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target audience</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Because Scientology is technically classified as a non-profit, tax-exempt religious organization, their key objective is to make money.</a:t>
            </a:r>
          </a:p>
          <a:p>
            <a:pPr marL="457200" lvl="0" indent="-228600" rtl="0">
              <a:spcBef>
                <a:spcPts val="0"/>
              </a:spcBef>
              <a:buChar char="●"/>
            </a:pPr>
            <a:r>
              <a:rPr lang="en"/>
              <a:t>They target celebrities because of their willingness to pay hundreds of thousands of dollars to climb the “ladder”. </a:t>
            </a:r>
          </a:p>
          <a:p>
            <a:pPr marL="457200" lvl="0" indent="-228600" rtl="0">
              <a:spcBef>
                <a:spcPts val="0"/>
              </a:spcBef>
              <a:buChar char="●"/>
            </a:pPr>
            <a:r>
              <a:rPr lang="en"/>
              <a:t>Scientologists also target ordinary citizens in populated areas of the world, so that they can recruit people to spread their message in order to collect more money in auditing sessions.</a:t>
            </a:r>
          </a:p>
          <a:p>
            <a:pPr marL="457200" lvl="0" indent="-228600">
              <a:spcBef>
                <a:spcPts val="0"/>
              </a:spcBef>
              <a:buChar char="●"/>
            </a:pPr>
            <a:r>
              <a:rPr lang="en"/>
              <a:t>They do not target specific groups of people or gender; they want as many people as they can possible have.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Success? </a:t>
            </a:r>
          </a:p>
        </p:txBody>
      </p:sp>
      <p:sp>
        <p:nvSpPr>
          <p:cNvPr id="117" name="Shape 1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The success of Scientology is certainly up for debate</a:t>
            </a:r>
          </a:p>
          <a:p>
            <a:pPr marL="914400" lvl="1" indent="-228600" rtl="0">
              <a:spcBef>
                <a:spcPts val="0"/>
              </a:spcBef>
              <a:buChar char="○"/>
            </a:pPr>
            <a:r>
              <a:rPr lang="en"/>
              <a:t>Many have questioned the organization’s claim of having 15 million members, and estimates can be much, much lower than that, depending on who you ask. </a:t>
            </a:r>
          </a:p>
          <a:p>
            <a:pPr marL="457200" lvl="0" indent="-228600" rtl="0">
              <a:spcBef>
                <a:spcPts val="0"/>
              </a:spcBef>
              <a:buChar char="●"/>
            </a:pPr>
            <a:r>
              <a:rPr lang="en"/>
              <a:t>Scientology is still not exactly a mainstream religion. Many people still view it as a fringe-y, cult-like group.</a:t>
            </a:r>
          </a:p>
          <a:p>
            <a:pPr marL="457200" lvl="0" indent="-228600" rtl="0">
              <a:spcBef>
                <a:spcPts val="0"/>
              </a:spcBef>
              <a:buChar char="●"/>
            </a:pPr>
            <a:r>
              <a:rPr lang="en"/>
              <a:t>The movies that have been deemed to have some references and allusions to Scientology have been heavily criticized and panned.</a:t>
            </a:r>
          </a:p>
          <a:p>
            <a:pPr marL="457200" lvl="0" indent="-228600" rtl="0">
              <a:spcBef>
                <a:spcPts val="0"/>
              </a:spcBef>
              <a:buChar char="●"/>
            </a:pPr>
            <a:r>
              <a:rPr lang="en"/>
              <a:t>That being said, the organization is still worth over a billion dollars, so they are still bringing in a tremendous deal of untaxed revenue.</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Macintosh PowerPoint</Application>
  <PresentationFormat>On-screen Show (16:9)</PresentationFormat>
  <Paragraphs>64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Average</vt:lpstr>
      <vt:lpstr>Oswald</vt:lpstr>
      <vt:lpstr>slate</vt:lpstr>
      <vt:lpstr>Scientology: How to Sell a Religion</vt:lpstr>
      <vt:lpstr>PowerPoint Presentation</vt:lpstr>
      <vt:lpstr>Agenda</vt:lpstr>
      <vt:lpstr>History and Overview</vt:lpstr>
      <vt:lpstr>Summary of the beliefs of Scientologists</vt:lpstr>
      <vt:lpstr>Propaganda and message spreading</vt:lpstr>
      <vt:lpstr>Scientology in movies?</vt:lpstr>
      <vt:lpstr>The target audience</vt:lpstr>
      <vt:lpstr>Success? </vt:lpstr>
      <vt:lpstr>Controversy</vt:lpstr>
      <vt:lpstr>In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Scientology: How to Sell a Religion</dc:title>
  <cp:lastModifiedBy>Jonathan Leonard</cp:lastModifiedBy>
  <cp:revision>1</cp:revision>
  <dcterms:modified xsi:type="dcterms:W3CDTF">2017-04-14T11:48:32Z</dcterms:modified>
</cp:coreProperties>
</file>