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67" d="100"/>
          <a:sy n="167" d="100"/>
        </p:scale>
        <p:origin x="-768"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708768222"/>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cxnSp>
        <p:nvCxnSpPr>
          <p:cNvPr id="10" name="Shape 10"/>
          <p:cNvCxnSpPr/>
          <p:nvPr/>
        </p:nvCxnSpPr>
        <p:spPr>
          <a:xfrm>
            <a:off x="0" y="2998150"/>
            <a:ext cx="9144000" cy="0"/>
          </a:xfrm>
          <a:prstGeom prst="straightConnector1">
            <a:avLst/>
          </a:prstGeom>
          <a:noFill/>
          <a:ln w="19050" cap="flat" cmpd="sng">
            <a:solidFill>
              <a:schemeClr val="lt2"/>
            </a:solidFill>
            <a:prstDash val="solid"/>
            <a:round/>
            <a:headEnd type="none" w="med" len="med"/>
            <a:tailEnd type="none" w="med" len="med"/>
          </a:ln>
        </p:spPr>
      </p:cxnSp>
      <p:sp>
        <p:nvSpPr>
          <p:cNvPr id="11" name="Shape 11"/>
          <p:cNvSpPr txBox="1">
            <a:spLocks noGrp="1"/>
          </p:cNvSpPr>
          <p:nvPr>
            <p:ph type="ctrTitle"/>
          </p:nvPr>
        </p:nvSpPr>
        <p:spPr>
          <a:xfrm>
            <a:off x="510450" y="1257300"/>
            <a:ext cx="8123100" cy="1588500"/>
          </a:xfrm>
          <a:prstGeom prst="rect">
            <a:avLst/>
          </a:prstGeom>
        </p:spPr>
        <p:txBody>
          <a:bodyPr lIns="91425" tIns="91425" rIns="91425" bIns="91425" anchor="b"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12" name="Shape 12"/>
          <p:cNvSpPr txBox="1">
            <a:spLocks noGrp="1"/>
          </p:cNvSpPr>
          <p:nvPr>
            <p:ph type="subTitle" idx="1"/>
          </p:nvPr>
        </p:nvSpPr>
        <p:spPr>
          <a:xfrm>
            <a:off x="510450" y="3182312"/>
            <a:ext cx="8123100" cy="630000"/>
          </a:xfrm>
          <a:prstGeom prst="rect">
            <a:avLst/>
          </a:prstGeom>
        </p:spPr>
        <p:txBody>
          <a:bodyPr lIns="91425" tIns="91425" rIns="91425" bIns="91425" anchor="t" anchorCtr="0"/>
          <a:lstStyle>
            <a:lvl1pPr lvl="0">
              <a:lnSpc>
                <a:spcPct val="100000"/>
              </a:lnSpc>
              <a:spcBef>
                <a:spcPts val="0"/>
              </a:spcBef>
              <a:spcAft>
                <a:spcPts val="0"/>
              </a:spcAft>
              <a:buClr>
                <a:schemeClr val="lt1"/>
              </a:buClr>
              <a:buSzPct val="100000"/>
              <a:buNone/>
              <a:defRPr sz="2400">
                <a:solidFill>
                  <a:schemeClr val="lt1"/>
                </a:solidFill>
              </a:defRPr>
            </a:lvl1pPr>
            <a:lvl2pPr lvl="1">
              <a:lnSpc>
                <a:spcPct val="100000"/>
              </a:lnSpc>
              <a:spcBef>
                <a:spcPts val="0"/>
              </a:spcBef>
              <a:spcAft>
                <a:spcPts val="0"/>
              </a:spcAft>
              <a:buClr>
                <a:schemeClr val="lt1"/>
              </a:buClr>
              <a:buSzPct val="100000"/>
              <a:buNone/>
              <a:defRPr sz="2400">
                <a:solidFill>
                  <a:schemeClr val="lt1"/>
                </a:solidFill>
              </a:defRPr>
            </a:lvl2pPr>
            <a:lvl3pPr lvl="2">
              <a:lnSpc>
                <a:spcPct val="100000"/>
              </a:lnSpc>
              <a:spcBef>
                <a:spcPts val="0"/>
              </a:spcBef>
              <a:spcAft>
                <a:spcPts val="0"/>
              </a:spcAft>
              <a:buClr>
                <a:schemeClr val="lt1"/>
              </a:buClr>
              <a:buSzPct val="100000"/>
              <a:buNone/>
              <a:defRPr sz="2400">
                <a:solidFill>
                  <a:schemeClr val="lt1"/>
                </a:solidFill>
              </a:defRPr>
            </a:lvl3pPr>
            <a:lvl4pPr lvl="3">
              <a:lnSpc>
                <a:spcPct val="100000"/>
              </a:lnSpc>
              <a:spcBef>
                <a:spcPts val="0"/>
              </a:spcBef>
              <a:spcAft>
                <a:spcPts val="0"/>
              </a:spcAft>
              <a:buClr>
                <a:schemeClr val="lt1"/>
              </a:buClr>
              <a:buSzPct val="100000"/>
              <a:buNone/>
              <a:defRPr sz="2400">
                <a:solidFill>
                  <a:schemeClr val="lt1"/>
                </a:solidFill>
              </a:defRPr>
            </a:lvl4pPr>
            <a:lvl5pPr lvl="4">
              <a:lnSpc>
                <a:spcPct val="100000"/>
              </a:lnSpc>
              <a:spcBef>
                <a:spcPts val="0"/>
              </a:spcBef>
              <a:spcAft>
                <a:spcPts val="0"/>
              </a:spcAft>
              <a:buClr>
                <a:schemeClr val="lt1"/>
              </a:buClr>
              <a:buSzPct val="100000"/>
              <a:buNone/>
              <a:defRPr sz="2400">
                <a:solidFill>
                  <a:schemeClr val="lt1"/>
                </a:solidFill>
              </a:defRPr>
            </a:lvl5pPr>
            <a:lvl6pPr lvl="5">
              <a:lnSpc>
                <a:spcPct val="100000"/>
              </a:lnSpc>
              <a:spcBef>
                <a:spcPts val="0"/>
              </a:spcBef>
              <a:spcAft>
                <a:spcPts val="0"/>
              </a:spcAft>
              <a:buClr>
                <a:schemeClr val="lt1"/>
              </a:buClr>
              <a:buSzPct val="100000"/>
              <a:buNone/>
              <a:defRPr sz="2400">
                <a:solidFill>
                  <a:schemeClr val="lt1"/>
                </a:solidFill>
              </a:defRPr>
            </a:lvl6pPr>
            <a:lvl7pPr lvl="6">
              <a:lnSpc>
                <a:spcPct val="100000"/>
              </a:lnSpc>
              <a:spcBef>
                <a:spcPts val="0"/>
              </a:spcBef>
              <a:spcAft>
                <a:spcPts val="0"/>
              </a:spcAft>
              <a:buClr>
                <a:schemeClr val="lt1"/>
              </a:buClr>
              <a:buSzPct val="100000"/>
              <a:buNone/>
              <a:defRPr sz="2400">
                <a:solidFill>
                  <a:schemeClr val="lt1"/>
                </a:solidFill>
              </a:defRPr>
            </a:lvl7pPr>
            <a:lvl8pPr lvl="7">
              <a:lnSpc>
                <a:spcPct val="100000"/>
              </a:lnSpc>
              <a:spcBef>
                <a:spcPts val="0"/>
              </a:spcBef>
              <a:spcAft>
                <a:spcPts val="0"/>
              </a:spcAft>
              <a:buClr>
                <a:schemeClr val="lt1"/>
              </a:buClr>
              <a:buSzPct val="100000"/>
              <a:buNone/>
              <a:defRPr sz="2400">
                <a:solidFill>
                  <a:schemeClr val="lt1"/>
                </a:solidFill>
              </a:defRPr>
            </a:lvl8pPr>
            <a:lvl9pPr lvl="8">
              <a:lnSpc>
                <a:spcPct val="100000"/>
              </a:lnSpc>
              <a:spcBef>
                <a:spcPts val="0"/>
              </a:spcBef>
              <a:spcAft>
                <a:spcPts val="0"/>
              </a:spcAft>
              <a:buClr>
                <a:schemeClr val="lt1"/>
              </a:buClr>
              <a:buSzPct val="100000"/>
              <a:buNone/>
              <a:defRPr sz="2400">
                <a:solidFill>
                  <a:schemeClr val="lt1"/>
                </a:solidFill>
              </a:defRPr>
            </a:lvl9pPr>
          </a:lstStyle>
          <a:p>
            <a:endParaRPr/>
          </a:p>
        </p:txBody>
      </p:sp>
      <p:sp>
        <p:nvSpPr>
          <p:cNvPr id="13" name="Shape 1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0" name="Shape 50"/>
          <p:cNvSpPr txBox="1">
            <a:spLocks noGrp="1"/>
          </p:cNvSpPr>
          <p:nvPr>
            <p:ph type="title"/>
          </p:nvPr>
        </p:nvSpPr>
        <p:spPr>
          <a:xfrm>
            <a:off x="311700" y="991475"/>
            <a:ext cx="8520600" cy="1917900"/>
          </a:xfrm>
          <a:prstGeom prst="rect">
            <a:avLst/>
          </a:prstGeom>
        </p:spPr>
        <p:txBody>
          <a:bodyPr lIns="91425" tIns="91425" rIns="91425" bIns="91425" anchor="ctr" anchorCtr="0"/>
          <a:lstStyle>
            <a:lvl1pPr lvl="0" algn="ctr">
              <a:spcBef>
                <a:spcPts val="0"/>
              </a:spcBef>
              <a:buSzPct val="100000"/>
              <a:defRPr sz="14000" b="1"/>
            </a:lvl1pPr>
            <a:lvl2pPr lvl="1" algn="ctr">
              <a:spcBef>
                <a:spcPts val="0"/>
              </a:spcBef>
              <a:buSzPct val="100000"/>
              <a:defRPr sz="14000" b="1"/>
            </a:lvl2pPr>
            <a:lvl3pPr lvl="2" algn="ctr">
              <a:spcBef>
                <a:spcPts val="0"/>
              </a:spcBef>
              <a:buSzPct val="100000"/>
              <a:defRPr sz="14000" b="1"/>
            </a:lvl3pPr>
            <a:lvl4pPr lvl="3" algn="ctr">
              <a:spcBef>
                <a:spcPts val="0"/>
              </a:spcBef>
              <a:buSzPct val="100000"/>
              <a:defRPr sz="14000" b="1"/>
            </a:lvl4pPr>
            <a:lvl5pPr lvl="4" algn="ctr">
              <a:spcBef>
                <a:spcPts val="0"/>
              </a:spcBef>
              <a:buSzPct val="100000"/>
              <a:defRPr sz="14000" b="1"/>
            </a:lvl5pPr>
            <a:lvl6pPr lvl="5" algn="ctr">
              <a:spcBef>
                <a:spcPts val="0"/>
              </a:spcBef>
              <a:buSzPct val="100000"/>
              <a:defRPr sz="14000" b="1"/>
            </a:lvl6pPr>
            <a:lvl7pPr lvl="6" algn="ctr">
              <a:spcBef>
                <a:spcPts val="0"/>
              </a:spcBef>
              <a:buSzPct val="100000"/>
              <a:defRPr sz="14000" b="1"/>
            </a:lvl7pPr>
            <a:lvl8pPr lvl="7" algn="ctr">
              <a:spcBef>
                <a:spcPts val="0"/>
              </a:spcBef>
              <a:buSzPct val="100000"/>
              <a:defRPr sz="14000" b="1"/>
            </a:lvl8pPr>
            <a:lvl9pPr lvl="8" algn="ctr">
              <a:spcBef>
                <a:spcPts val="0"/>
              </a:spcBef>
              <a:buSzPct val="100000"/>
              <a:defRPr sz="14000" b="1"/>
            </a:lvl9pPr>
          </a:lstStyle>
          <a:p>
            <a:endParaRPr/>
          </a:p>
        </p:txBody>
      </p:sp>
      <p:sp>
        <p:nvSpPr>
          <p:cNvPr id="51" name="Shape 51"/>
          <p:cNvSpPr txBox="1">
            <a:spLocks noGrp="1"/>
          </p:cNvSpPr>
          <p:nvPr>
            <p:ph type="body" idx="1"/>
          </p:nvPr>
        </p:nvSpPr>
        <p:spPr>
          <a:xfrm>
            <a:off x="311700" y="3071300"/>
            <a:ext cx="8520600" cy="901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4"/>
        <p:cNvGrpSpPr/>
        <p:nvPr/>
      </p:nvGrpSpPr>
      <p:grpSpPr>
        <a:xfrm>
          <a:off x="0" y="0"/>
          <a:ext cx="0" cy="0"/>
          <a:chOff x="0" y="0"/>
          <a:chExt cx="0" cy="0"/>
        </a:xfrm>
      </p:grpSpPr>
      <p:cxnSp>
        <p:nvCxnSpPr>
          <p:cNvPr id="15" name="Shape 15"/>
          <p:cNvCxnSpPr/>
          <p:nvPr/>
        </p:nvCxnSpPr>
        <p:spPr>
          <a:xfrm>
            <a:off x="0" y="2998150"/>
            <a:ext cx="9144000" cy="0"/>
          </a:xfrm>
          <a:prstGeom prst="straightConnector1">
            <a:avLst/>
          </a:prstGeom>
          <a:noFill/>
          <a:ln w="19050" cap="flat" cmpd="sng">
            <a:solidFill>
              <a:schemeClr val="lt2"/>
            </a:solidFill>
            <a:prstDash val="solid"/>
            <a:round/>
            <a:headEnd type="none" w="med" len="med"/>
            <a:tailEnd type="none" w="med" len="med"/>
          </a:ln>
        </p:spPr>
      </p:cxnSp>
      <p:sp>
        <p:nvSpPr>
          <p:cNvPr id="16" name="Shape 16"/>
          <p:cNvSpPr txBox="1">
            <a:spLocks noGrp="1"/>
          </p:cNvSpPr>
          <p:nvPr>
            <p:ph type="title"/>
          </p:nvPr>
        </p:nvSpPr>
        <p:spPr>
          <a:xfrm>
            <a:off x="510450" y="2057400"/>
            <a:ext cx="8123100" cy="778800"/>
          </a:xfrm>
          <a:prstGeom prst="rect">
            <a:avLst/>
          </a:prstGeom>
        </p:spPr>
        <p:txBody>
          <a:bodyPr lIns="91425" tIns="91425" rIns="91425" bIns="91425" anchor="b" anchorCtr="0"/>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a:endParaRPr/>
          </a:p>
        </p:txBody>
      </p:sp>
      <p:sp>
        <p:nvSpPr>
          <p:cNvPr id="17" name="Shape 1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7975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2"/>
            </a:solidFill>
            <a:prstDash val="solid"/>
            <a:round/>
            <a:headEnd type="none" w="med" len="med"/>
            <a:tailEnd type="none" w="med" len="med"/>
          </a:ln>
        </p:spPr>
      </p:cxnSp>
      <p:sp>
        <p:nvSpPr>
          <p:cNvPr id="41" name="Shape 41"/>
          <p:cNvSpPr txBox="1">
            <a:spLocks noGrp="1"/>
          </p:cNvSpPr>
          <p:nvPr>
            <p:ph type="title"/>
          </p:nvPr>
        </p:nvSpPr>
        <p:spPr>
          <a:xfrm>
            <a:off x="265500" y="1205825"/>
            <a:ext cx="4045200" cy="15096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7690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68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None/>
              <a:defRPr sz="2100"/>
            </a:lvl1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1pPr>
            <a:lvl2pPr lvl="1">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2pPr>
            <a:lvl3pPr lvl="2">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3pPr>
            <a:lvl4pPr lvl="3">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4pPr>
            <a:lvl5pPr lvl="4">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5pPr>
            <a:lvl6pPr lvl="5">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6pPr>
            <a:lvl7pPr lvl="6">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7pPr>
            <a:lvl8pPr lvl="7">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8pPr>
            <a:lvl9pPr lvl="8">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accent3"/>
              </a:buClr>
              <a:buSzPct val="100000"/>
              <a:buFont typeface="Proxima Nova"/>
              <a:defRPr sz="1800">
                <a:solidFill>
                  <a:schemeClr val="accent3"/>
                </a:solidFill>
                <a:latin typeface="Proxima Nova"/>
                <a:ea typeface="Proxima Nova"/>
                <a:cs typeface="Proxima Nova"/>
                <a:sym typeface="Proxima Nova"/>
              </a:defRPr>
            </a:lvl1pPr>
            <a:lvl2pPr lvl="1">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2pPr>
            <a:lvl3pPr lvl="2">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3pPr>
            <a:lvl4pPr lvl="3">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4pPr>
            <a:lvl5pPr lvl="4">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5pPr>
            <a:lvl6pPr lvl="5">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6pPr>
            <a:lvl7pPr lvl="6">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7pPr>
            <a:lvl8pPr lvl="7">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8pPr>
            <a:lvl9pPr lvl="8">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Proxima Nova"/>
                <a:ea typeface="Proxima Nova"/>
                <a:cs typeface="Proxima Nova"/>
                <a:sym typeface="Proxima Nova"/>
              </a:rPr>
              <a:t>‹#›</a:t>
            </a:fld>
            <a:endParaRPr lang="en" sz="1000">
              <a:solidFill>
                <a:schemeClr val="dk1"/>
              </a:solidFill>
              <a:latin typeface="Proxima Nova"/>
              <a:ea typeface="Proxima Nova"/>
              <a:cs typeface="Proxima Nova"/>
              <a:sym typeface="Proxima Nov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breitbart.com/tech/2015/12/08/birth-control-makes-women-unattractive-and-crazy/" TargetMode="External"/><Relationship Id="rId4" Type="http://schemas.openxmlformats.org/officeDocument/2006/relationships/hyperlink" Target="http://www.breitbart.com/big-government/2015/07/14/racist-pro-nazi-roots-of-planned-parenthood-revealed/" TargetMode="External"/><Relationship Id="rId5" Type="http://schemas.openxmlformats.org/officeDocument/2006/relationships/hyperlink" Target="http://www.breitbart.com/big-government/2015/07/01/hoist-it-high-and-proud-the-confederate-flag-proclaims-a-glorious-heritage/" TargetMode="External"/><Relationship Id="rId6" Type="http://schemas.openxmlformats.org/officeDocument/2006/relationships/hyperlink" Target="http://www.breitbart.com/milo/2016/07/05/solution-online-harassment-simple-women-log-off/" TargetMode="External"/><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510450" y="1257300"/>
            <a:ext cx="8123100" cy="1588500"/>
          </a:xfrm>
          <a:prstGeom prst="rect">
            <a:avLst/>
          </a:prstGeom>
        </p:spPr>
        <p:txBody>
          <a:bodyPr lIns="91425" tIns="91425" rIns="91425" bIns="91425" anchor="b" anchorCtr="0">
            <a:noAutofit/>
          </a:bodyPr>
          <a:lstStyle/>
          <a:p>
            <a:pPr lvl="0">
              <a:spcBef>
                <a:spcPts val="0"/>
              </a:spcBef>
              <a:buNone/>
            </a:pPr>
            <a:r>
              <a:rPr lang="en"/>
              <a:t>Breitbart News Network	</a:t>
            </a:r>
          </a:p>
        </p:txBody>
      </p:sp>
      <p:sp>
        <p:nvSpPr>
          <p:cNvPr id="60" name="Shape 60"/>
          <p:cNvSpPr txBox="1">
            <a:spLocks noGrp="1"/>
          </p:cNvSpPr>
          <p:nvPr>
            <p:ph type="subTitle" idx="1"/>
          </p:nvPr>
        </p:nvSpPr>
        <p:spPr>
          <a:xfrm>
            <a:off x="510450" y="3182312"/>
            <a:ext cx="8123100" cy="630000"/>
          </a:xfrm>
          <a:prstGeom prst="rect">
            <a:avLst/>
          </a:prstGeom>
        </p:spPr>
        <p:txBody>
          <a:bodyPr lIns="91425" tIns="91425" rIns="91425" bIns="91425" anchor="t" anchorCtr="0">
            <a:noAutofit/>
          </a:bodyPr>
          <a:lstStyle/>
          <a:p>
            <a:pPr lvl="0">
              <a:spcBef>
                <a:spcPts val="0"/>
              </a:spcBef>
              <a:buNone/>
            </a:pPr>
            <a:r>
              <a:rPr lang="en"/>
              <a:t>Sam Wiehe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Issues/controversy</a:t>
            </a:r>
          </a:p>
        </p:txBody>
      </p:sp>
      <p:sp>
        <p:nvSpPr>
          <p:cNvPr id="125" name="Shape 12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17500" rtl="0">
              <a:spcBef>
                <a:spcPts val="0"/>
              </a:spcBef>
              <a:buSzPct val="100000"/>
              <a:buChar char="●"/>
            </a:pPr>
            <a:r>
              <a:rPr lang="en" sz="1400"/>
              <a:t>Breitbart has been consistently accused of being peddlers of fake news, and for publishing content that is racist, xenophobic, misogynistic, and sensational. </a:t>
            </a:r>
          </a:p>
          <a:p>
            <a:pPr marL="457200" lvl="0" indent="-317500" rtl="0">
              <a:spcBef>
                <a:spcPts val="0"/>
              </a:spcBef>
              <a:buSzPct val="100000"/>
              <a:buChar char="●"/>
            </a:pPr>
            <a:r>
              <a:rPr lang="en" sz="1400"/>
              <a:t>Controversial employee Milo Yiannopoulous resigned in February 2017 after making comments endorsing pedophilia. </a:t>
            </a:r>
          </a:p>
          <a:p>
            <a:pPr marL="457200" lvl="0" indent="-317500" rtl="0">
              <a:spcBef>
                <a:spcPts val="0"/>
              </a:spcBef>
              <a:buSzPct val="100000"/>
              <a:buChar char="●"/>
            </a:pPr>
            <a:r>
              <a:rPr lang="en" sz="1400"/>
              <a:t>Former executive Steve Bannon is a very high-ranking member of Trump’s administration. This has sparked controversy because of Bannon’s anti-media agenda, incendiary remarks, and affiliation with Breitbart’s offensive content. Breitbart is one of the few media outlets granted full access to White House press briefings. </a:t>
            </a:r>
          </a:p>
          <a:p>
            <a:pPr marL="457200" lvl="0" indent="-317500" rtl="0">
              <a:spcBef>
                <a:spcPts val="0"/>
              </a:spcBef>
              <a:buSzPct val="100000"/>
              <a:buChar char="●"/>
            </a:pPr>
            <a:r>
              <a:rPr lang="en" sz="1400"/>
              <a:t>Breitbart was one of the key figures in the controversy regarding Obama’s birthplace, which turned out to be a complete fabrication and conspiracy theory. </a:t>
            </a:r>
          </a:p>
          <a:p>
            <a:pPr marL="457200" lvl="0" indent="-317500">
              <a:spcBef>
                <a:spcPts val="0"/>
              </a:spcBef>
              <a:buSzPct val="100000"/>
              <a:buChar char="●"/>
            </a:pPr>
            <a:r>
              <a:rPr lang="en" sz="1400"/>
              <a:t>Most recently, Breitbart published a story claiming that the Obama administration wiretapped Trump Towers. Incredibly coincidentally, just hours after the publishing of this story, Trump went public with this accusation.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Summary</a:t>
            </a:r>
          </a:p>
        </p:txBody>
      </p:sp>
      <p:sp>
        <p:nvSpPr>
          <p:cNvPr id="131" name="Shape 13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har char="●"/>
            </a:pPr>
            <a:r>
              <a:rPr lang="en"/>
              <a:t>Breitbart News is a controversial company, with a history of publishing offensive, factually untrue content. </a:t>
            </a:r>
          </a:p>
          <a:p>
            <a:pPr marL="457200" lvl="0" indent="-228600" rtl="0">
              <a:spcBef>
                <a:spcPts val="0"/>
              </a:spcBef>
              <a:buChar char="●"/>
            </a:pPr>
            <a:r>
              <a:rPr lang="en"/>
              <a:t>This in mind, the key players of Breitbart have real-world influence.</a:t>
            </a:r>
          </a:p>
          <a:p>
            <a:pPr marL="914400" lvl="1" indent="-228600" rtl="0">
              <a:spcBef>
                <a:spcPts val="0"/>
              </a:spcBef>
              <a:buChar char="○"/>
            </a:pPr>
            <a:r>
              <a:rPr lang="en"/>
              <a:t>Steve Bannon has a great deal of influence in the White House, Milo has been the cause of riots and protests. </a:t>
            </a:r>
          </a:p>
          <a:p>
            <a:pPr marL="457200" lvl="0" indent="-228600" rtl="0">
              <a:spcBef>
                <a:spcPts val="0"/>
              </a:spcBef>
              <a:buChar char="●"/>
            </a:pPr>
            <a:r>
              <a:rPr lang="en"/>
              <a:t>While little is known about the corporate structure, we know that Breitbart is an incredibly popular website and is growing fast.</a:t>
            </a:r>
          </a:p>
          <a:p>
            <a:pPr marL="457200" lvl="0" indent="-228600">
              <a:spcBef>
                <a:spcPts val="0"/>
              </a:spcBef>
              <a:buChar char="●"/>
            </a:pPr>
            <a:r>
              <a:rPr lang="en"/>
              <a:t>Questions for you folks to consider: What are the implications of this site’s popularity? What do you think of Breitbart? Do you know people that enjoy the site?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66" name="Shape 6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spcBef>
                <a:spcPts val="0"/>
              </a:spcBef>
              <a:spcAft>
                <a:spcPts val="1800"/>
              </a:spcAft>
              <a:buNone/>
            </a:pPr>
            <a:r>
              <a:rPr lang="en" sz="2400" b="1">
                <a:solidFill>
                  <a:srgbClr val="000000"/>
                </a:solidFill>
              </a:rPr>
              <a:t>“They are certainly a much more conservative paper, to put it mildly, than the </a:t>
            </a:r>
            <a:r>
              <a:rPr lang="en" sz="2400" b="1" i="1">
                <a:solidFill>
                  <a:srgbClr val="000000"/>
                </a:solidFill>
              </a:rPr>
              <a:t>New York Times</a:t>
            </a:r>
            <a:r>
              <a:rPr lang="en" sz="2400" b="1">
                <a:solidFill>
                  <a:srgbClr val="000000"/>
                </a:solidFill>
              </a:rPr>
              <a:t>. But Breitbart really is a news organization that has become quite successful. It’s got readers, and it does cover subjects on the right, but it covers subjects on the left also. It’s a pretty big thing.”</a:t>
            </a:r>
          </a:p>
          <a:p>
            <a:pPr lvl="0" rtl="0">
              <a:spcBef>
                <a:spcPts val="0"/>
              </a:spcBef>
              <a:spcAft>
                <a:spcPts val="1800"/>
              </a:spcAft>
              <a:buNone/>
            </a:pPr>
            <a:r>
              <a:rPr lang="en" sz="2400" b="1">
                <a:solidFill>
                  <a:srgbClr val="000000"/>
                </a:solidFill>
              </a:rPr>
              <a:t>Why is this an important quote?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Preview</a:t>
            </a:r>
          </a:p>
        </p:txBody>
      </p:sp>
      <p:sp>
        <p:nvSpPr>
          <p:cNvPr id="72" name="Shape 7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AutoNum type="arabicPeriod"/>
            </a:pPr>
            <a:r>
              <a:rPr lang="en"/>
              <a:t>About the company</a:t>
            </a:r>
          </a:p>
          <a:p>
            <a:pPr marL="457200" lvl="0" indent="-228600" rtl="0">
              <a:spcBef>
                <a:spcPts val="0"/>
              </a:spcBef>
              <a:buAutoNum type="arabicPeriod"/>
            </a:pPr>
            <a:r>
              <a:rPr lang="en"/>
              <a:t>Classification</a:t>
            </a:r>
          </a:p>
          <a:p>
            <a:pPr marL="457200" lvl="0" indent="-228600" rtl="0">
              <a:spcBef>
                <a:spcPts val="0"/>
              </a:spcBef>
              <a:buAutoNum type="arabicPeriod"/>
            </a:pPr>
            <a:r>
              <a:rPr lang="en"/>
              <a:t>Ownership</a:t>
            </a:r>
          </a:p>
          <a:p>
            <a:pPr marL="457200" lvl="0" indent="-228600" rtl="0">
              <a:spcBef>
                <a:spcPts val="0"/>
              </a:spcBef>
              <a:buAutoNum type="arabicPeriod"/>
            </a:pPr>
            <a:r>
              <a:rPr lang="en"/>
              <a:t>Politics</a:t>
            </a:r>
          </a:p>
          <a:p>
            <a:pPr marL="457200" lvl="0" indent="-228600" rtl="0">
              <a:spcBef>
                <a:spcPts val="0"/>
              </a:spcBef>
              <a:buAutoNum type="arabicPeriod"/>
            </a:pPr>
            <a:r>
              <a:rPr lang="en"/>
              <a:t>Money</a:t>
            </a:r>
          </a:p>
          <a:p>
            <a:pPr lvl="0" rtl="0">
              <a:spcBef>
                <a:spcPts val="0"/>
              </a:spcBef>
              <a:buNone/>
            </a:pPr>
            <a:endParaRPr/>
          </a:p>
        </p:txBody>
      </p:sp>
      <p:pic>
        <p:nvPicPr>
          <p:cNvPr id="73" name="Shape 73" descr="BB-logo-highres.jpg"/>
          <p:cNvPicPr preferRelativeResize="0"/>
          <p:nvPr/>
        </p:nvPicPr>
        <p:blipFill>
          <a:blip r:embed="rId3">
            <a:alphaModFix/>
          </a:blip>
          <a:stretch>
            <a:fillRect/>
          </a:stretch>
        </p:blipFill>
        <p:spPr>
          <a:xfrm>
            <a:off x="4141387" y="876300"/>
            <a:ext cx="4524375" cy="3390900"/>
          </a:xfrm>
          <a:prstGeom prst="rect">
            <a:avLst/>
          </a:prstGeom>
          <a:noFill/>
          <a:ln>
            <a:noFill/>
          </a:ln>
        </p:spPr>
      </p:pic>
      <p:sp>
        <p:nvSpPr>
          <p:cNvPr id="74" name="Shape 74"/>
          <p:cNvSpPr txBox="1"/>
          <p:nvPr/>
        </p:nvSpPr>
        <p:spPr>
          <a:xfrm>
            <a:off x="4641675" y="4365725"/>
            <a:ext cx="3211500" cy="414000"/>
          </a:xfrm>
          <a:prstGeom prst="rect">
            <a:avLst/>
          </a:prstGeom>
          <a:noFill/>
          <a:ln>
            <a:noFill/>
          </a:ln>
        </p:spPr>
        <p:txBody>
          <a:bodyPr lIns="91425" tIns="91425" rIns="91425" bIns="91425" anchor="t" anchorCtr="0">
            <a:noAutofit/>
          </a:bodyPr>
          <a:lstStyle/>
          <a:p>
            <a:pPr lvl="0">
              <a:spcBef>
                <a:spcPts val="0"/>
              </a:spcBef>
              <a:buNone/>
            </a:pPr>
            <a:r>
              <a:rPr lang="en"/>
              <a:t>Source: Breitbart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What do they do/what is their mission?</a:t>
            </a:r>
          </a:p>
        </p:txBody>
      </p:sp>
      <p:sp>
        <p:nvSpPr>
          <p:cNvPr id="80" name="Shape 8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har char="●"/>
            </a:pPr>
            <a:r>
              <a:rPr lang="en"/>
              <a:t>Breitbart is a far-right/alt-right news website, which provides commentary, news, and opinion pieces.</a:t>
            </a:r>
          </a:p>
          <a:p>
            <a:pPr marL="457200" lvl="0" indent="-228600" rtl="0">
              <a:spcBef>
                <a:spcPts val="0"/>
              </a:spcBef>
              <a:buChar char="●"/>
            </a:pPr>
            <a:r>
              <a:rPr lang="en"/>
              <a:t>Breitbart.com launched in 2005 as a news aggregator site to link to other news sites, and became its own independent entity in 2007. </a:t>
            </a:r>
          </a:p>
          <a:p>
            <a:pPr marL="457200" lvl="0" indent="-228600" rtl="0">
              <a:spcBef>
                <a:spcPts val="0"/>
              </a:spcBef>
              <a:buChar char="●"/>
            </a:pPr>
            <a:r>
              <a:rPr lang="en"/>
              <a:t>Founder Andrew Breitbart wanted to start a conservative website that was “unapologetically pro-freedom.” </a:t>
            </a:r>
          </a:p>
          <a:p>
            <a:pPr marL="457200" lvl="0" indent="-228600" rtl="0">
              <a:spcBef>
                <a:spcPts val="0"/>
              </a:spcBef>
              <a:buChar char="●"/>
            </a:pPr>
            <a:r>
              <a:rPr lang="en"/>
              <a:t>The site is notable for publishing many falsehoods, sensationalized stories, and wild conspiracy theories - More on that in a minute!</a:t>
            </a:r>
          </a:p>
          <a:p>
            <a:pPr marL="457200" lvl="0" indent="-228600" rtl="0">
              <a:spcBef>
                <a:spcPts val="0"/>
              </a:spcBef>
              <a:buChar char="●"/>
            </a:pPr>
            <a:r>
              <a:rPr lang="en"/>
              <a:t>Size: Breitbart is the </a:t>
            </a:r>
            <a:r>
              <a:rPr lang="en" b="1"/>
              <a:t>34th most popular site in the United States. </a:t>
            </a:r>
            <a:r>
              <a:rPr lang="en"/>
              <a:t>They rank 235th globally.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Classification </a:t>
            </a:r>
          </a:p>
        </p:txBody>
      </p:sp>
      <p:sp>
        <p:nvSpPr>
          <p:cNvPr id="86" name="Shape 8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400"/>
              <a:t>Breitbart News would most likely fit under the banner of </a:t>
            </a:r>
            <a:r>
              <a:rPr lang="en" sz="2400" b="1"/>
              <a:t>the journalism of affirmation.</a:t>
            </a:r>
            <a:r>
              <a:rPr lang="en" sz="2400"/>
              <a:t> Because of their extreme </a:t>
            </a:r>
            <a:r>
              <a:rPr lang="en" sz="2400" b="1"/>
              <a:t>right-wing</a:t>
            </a:r>
            <a:r>
              <a:rPr lang="en" sz="2400"/>
              <a:t> bias and </a:t>
            </a:r>
            <a:r>
              <a:rPr lang="en" sz="2400" b="1"/>
              <a:t>alt-right</a:t>
            </a:r>
            <a:r>
              <a:rPr lang="en" sz="2400"/>
              <a:t> publishings, Breitbart has a reputation for catering to its </a:t>
            </a:r>
            <a:r>
              <a:rPr lang="en" sz="2400" b="1"/>
              <a:t>conservative audience</a:t>
            </a:r>
            <a:r>
              <a:rPr lang="en" sz="2400"/>
              <a:t> and reaffirming their already-held beliefs. They are known for cherry-picking facts, exaggerating claims, and having lopsided, ill-informed op-ed pieces about our current political climate.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Some examples of Breitbart content</a:t>
            </a:r>
          </a:p>
        </p:txBody>
      </p:sp>
      <p:sp>
        <p:nvSpPr>
          <p:cNvPr id="92" name="Shape 9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1200" b="1"/>
              <a:t>Full disclosure: While these are undoubtedly some of their more out-there headlines, I feel that these are still representative of Breitbart’s mission statement and tonal quality. Keep in mind, this is the 34th most popular site in this country, and is not satirical or comedic. </a:t>
            </a:r>
          </a:p>
          <a:p>
            <a:pPr lvl="0">
              <a:spcBef>
                <a:spcPts val="0"/>
              </a:spcBef>
              <a:buNone/>
            </a:pPr>
            <a:r>
              <a:rPr lang="en" sz="1400"/>
              <a:t>“Birth control makes women unattractive and crazy” - </a:t>
            </a:r>
            <a:r>
              <a:rPr lang="en" sz="1400" u="sng">
                <a:solidFill>
                  <a:schemeClr val="hlink"/>
                </a:solidFill>
                <a:hlinkClick r:id="rId3"/>
              </a:rPr>
              <a:t>Posted 12/8/17</a:t>
            </a:r>
          </a:p>
          <a:p>
            <a:pPr lvl="0">
              <a:spcBef>
                <a:spcPts val="0"/>
              </a:spcBef>
              <a:buNone/>
            </a:pPr>
            <a:r>
              <a:rPr lang="en" sz="1400"/>
              <a:t>“Racist, Pro-Nazi Roots of Planned Parenthood Revealed” - </a:t>
            </a:r>
            <a:r>
              <a:rPr lang="en" sz="1400" u="sng">
                <a:solidFill>
                  <a:schemeClr val="hlink"/>
                </a:solidFill>
                <a:hlinkClick r:id="rId4"/>
              </a:rPr>
              <a:t>Posted 7/14/15</a:t>
            </a:r>
          </a:p>
          <a:p>
            <a:pPr lvl="0">
              <a:spcBef>
                <a:spcPts val="0"/>
              </a:spcBef>
              <a:buNone/>
            </a:pPr>
            <a:r>
              <a:rPr lang="en" sz="1400"/>
              <a:t>“Hoist It High and Proud: The Confederate Flag Proclaims a Glorious Heritage” - </a:t>
            </a:r>
            <a:r>
              <a:rPr lang="en" sz="1400" u="sng">
                <a:solidFill>
                  <a:schemeClr val="hlink"/>
                </a:solidFill>
                <a:hlinkClick r:id="rId5"/>
              </a:rPr>
              <a:t>Posted 7/1/15</a:t>
            </a:r>
          </a:p>
          <a:p>
            <a:pPr lvl="0">
              <a:spcBef>
                <a:spcPts val="0"/>
              </a:spcBef>
              <a:buNone/>
            </a:pPr>
            <a:r>
              <a:rPr lang="en" sz="1400"/>
              <a:t>“The Solution to Online ‘Harassment’ is Simple: Women Should Log Off - </a:t>
            </a:r>
            <a:r>
              <a:rPr lang="en" sz="1400" u="sng">
                <a:solidFill>
                  <a:schemeClr val="hlink"/>
                </a:solidFill>
                <a:hlinkClick r:id="rId6"/>
              </a:rPr>
              <a:t>Posted 7/5/16</a:t>
            </a:r>
          </a:p>
          <a:p>
            <a:pPr lvl="0">
              <a:spcBef>
                <a:spcPts val="0"/>
              </a:spcBef>
              <a:buNone/>
            </a:pPr>
            <a:endParaRPr sz="1400"/>
          </a:p>
          <a:p>
            <a:pPr lvl="0">
              <a:spcBef>
                <a:spcPts val="0"/>
              </a:spcBef>
              <a:buNone/>
            </a:pPr>
            <a:endParaRPr sz="1400"/>
          </a:p>
          <a:p>
            <a:pPr lvl="0">
              <a:spcBef>
                <a:spcPts val="0"/>
              </a:spcBef>
              <a:buNone/>
            </a:pPr>
            <a:endParaRPr sz="1200" b="1"/>
          </a:p>
          <a:p>
            <a:pPr lvl="0">
              <a:spcBef>
                <a:spcPts val="0"/>
              </a:spcBef>
              <a:buNone/>
            </a:pPr>
            <a:endParaRPr b="1"/>
          </a:p>
          <a:p>
            <a:pPr lvl="0">
              <a:spcBef>
                <a:spcPts val="0"/>
              </a:spcBef>
              <a:buNone/>
            </a:pPr>
            <a:endParaRPr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Ownership</a:t>
            </a:r>
          </a:p>
        </p:txBody>
      </p:sp>
      <p:sp>
        <p:nvSpPr>
          <p:cNvPr id="98" name="Shape 9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har char="●"/>
            </a:pPr>
            <a:r>
              <a:rPr lang="en"/>
              <a:t>Breitbart News is owned by Breitbart News Network, LLC.</a:t>
            </a:r>
          </a:p>
          <a:p>
            <a:pPr marL="457200" lvl="0" indent="-228600" rtl="0">
              <a:spcBef>
                <a:spcPts val="0"/>
              </a:spcBef>
              <a:buChar char="●"/>
            </a:pPr>
            <a:r>
              <a:rPr lang="en"/>
              <a:t>The current CEO of the company is Larry Solov, co-founder and co-creator. Former CEO Andrew Breitbart passed away in 2012. </a:t>
            </a:r>
          </a:p>
          <a:p>
            <a:pPr marL="457200" lvl="0" indent="-228600">
              <a:spcBef>
                <a:spcPts val="0"/>
              </a:spcBef>
              <a:buChar char="●"/>
            </a:pPr>
            <a:r>
              <a:rPr lang="en"/>
              <a:t>Very little is known about the corporate structure of the company, but Breitbart News appears to be the only product of the parent company. </a:t>
            </a:r>
          </a:p>
        </p:txBody>
      </p:sp>
      <p:pic>
        <p:nvPicPr>
          <p:cNvPr id="99" name="Shape 99" descr="1446917125689.jpg"/>
          <p:cNvPicPr preferRelativeResize="0"/>
          <p:nvPr/>
        </p:nvPicPr>
        <p:blipFill>
          <a:blip r:embed="rId3">
            <a:alphaModFix/>
          </a:blip>
          <a:stretch>
            <a:fillRect/>
          </a:stretch>
        </p:blipFill>
        <p:spPr>
          <a:xfrm>
            <a:off x="175200" y="2872842"/>
            <a:ext cx="3324875" cy="1871199"/>
          </a:xfrm>
          <a:prstGeom prst="rect">
            <a:avLst/>
          </a:prstGeom>
          <a:noFill/>
          <a:ln>
            <a:noFill/>
          </a:ln>
        </p:spPr>
      </p:pic>
      <p:sp>
        <p:nvSpPr>
          <p:cNvPr id="100" name="Shape 100"/>
          <p:cNvSpPr txBox="1"/>
          <p:nvPr/>
        </p:nvSpPr>
        <p:spPr>
          <a:xfrm>
            <a:off x="414000" y="4744050"/>
            <a:ext cx="2484000" cy="163200"/>
          </a:xfrm>
          <a:prstGeom prst="rect">
            <a:avLst/>
          </a:prstGeom>
          <a:noFill/>
          <a:ln>
            <a:noFill/>
          </a:ln>
        </p:spPr>
        <p:txBody>
          <a:bodyPr lIns="91425" tIns="91425" rIns="91425" bIns="91425" anchor="t" anchorCtr="0">
            <a:noAutofit/>
          </a:bodyPr>
          <a:lstStyle/>
          <a:p>
            <a:pPr lvl="0">
              <a:spcBef>
                <a:spcPts val="0"/>
              </a:spcBef>
              <a:buNone/>
            </a:pPr>
            <a:r>
              <a:rPr lang="en"/>
              <a:t>Source: Fox News</a:t>
            </a:r>
          </a:p>
        </p:txBody>
      </p:sp>
      <p:pic>
        <p:nvPicPr>
          <p:cNvPr id="101" name="Shape 101" descr="1600100301b_1_t286.jpg"/>
          <p:cNvPicPr preferRelativeResize="0"/>
          <p:nvPr/>
        </p:nvPicPr>
        <p:blipFill>
          <a:blip r:embed="rId4">
            <a:alphaModFix/>
          </a:blip>
          <a:stretch>
            <a:fillRect/>
          </a:stretch>
        </p:blipFill>
        <p:spPr>
          <a:xfrm>
            <a:off x="6108150" y="2943812"/>
            <a:ext cx="2724150" cy="1800225"/>
          </a:xfrm>
          <a:prstGeom prst="rect">
            <a:avLst/>
          </a:prstGeom>
          <a:noFill/>
          <a:ln>
            <a:noFill/>
          </a:ln>
        </p:spPr>
      </p:pic>
      <p:sp>
        <p:nvSpPr>
          <p:cNvPr id="102" name="Shape 102"/>
          <p:cNvSpPr txBox="1"/>
          <p:nvPr/>
        </p:nvSpPr>
        <p:spPr>
          <a:xfrm>
            <a:off x="6172200" y="4744050"/>
            <a:ext cx="2797500" cy="301200"/>
          </a:xfrm>
          <a:prstGeom prst="rect">
            <a:avLst/>
          </a:prstGeom>
          <a:noFill/>
          <a:ln>
            <a:noFill/>
          </a:ln>
        </p:spPr>
        <p:txBody>
          <a:bodyPr lIns="91425" tIns="91425" rIns="91425" bIns="91425" anchor="t" anchorCtr="0">
            <a:noAutofit/>
          </a:bodyPr>
          <a:lstStyle/>
          <a:p>
            <a:pPr lvl="0">
              <a:spcBef>
                <a:spcPts val="0"/>
              </a:spcBef>
              <a:buNone/>
            </a:pPr>
            <a:r>
              <a:rPr lang="en" sz="1200"/>
              <a:t>Source: Los Angeles Business Journal</a:t>
            </a:r>
          </a:p>
        </p:txBody>
      </p:sp>
      <p:sp>
        <p:nvSpPr>
          <p:cNvPr id="103" name="Shape 103"/>
          <p:cNvSpPr txBox="1"/>
          <p:nvPr/>
        </p:nvSpPr>
        <p:spPr>
          <a:xfrm>
            <a:off x="3801175" y="3424825"/>
            <a:ext cx="2037900" cy="840600"/>
          </a:xfrm>
          <a:prstGeom prst="rect">
            <a:avLst/>
          </a:prstGeom>
          <a:noFill/>
          <a:ln>
            <a:noFill/>
          </a:ln>
        </p:spPr>
        <p:txBody>
          <a:bodyPr lIns="91425" tIns="91425" rIns="91425" bIns="91425" anchor="t" anchorCtr="0">
            <a:noAutofit/>
          </a:bodyPr>
          <a:lstStyle/>
          <a:p>
            <a:pPr lvl="0">
              <a:spcBef>
                <a:spcPts val="0"/>
              </a:spcBef>
              <a:buNone/>
            </a:pPr>
            <a:r>
              <a:rPr lang="en">
                <a:latin typeface="Proxima Nova"/>
                <a:ea typeface="Proxima Nova"/>
                <a:cs typeface="Proxima Nova"/>
                <a:sym typeface="Proxima Nova"/>
              </a:rPr>
              <a:t>Left: Andrew Breitbart</a:t>
            </a:r>
          </a:p>
          <a:p>
            <a:pPr lvl="0">
              <a:spcBef>
                <a:spcPts val="0"/>
              </a:spcBef>
              <a:buNone/>
            </a:pPr>
            <a:endParaRPr>
              <a:latin typeface="Proxima Nova"/>
              <a:ea typeface="Proxima Nova"/>
              <a:cs typeface="Proxima Nova"/>
              <a:sym typeface="Proxima Nova"/>
            </a:endParaRPr>
          </a:p>
          <a:p>
            <a:pPr lvl="0">
              <a:spcBef>
                <a:spcPts val="0"/>
              </a:spcBef>
              <a:buNone/>
            </a:pPr>
            <a:r>
              <a:rPr lang="en">
                <a:latin typeface="Proxima Nova"/>
                <a:ea typeface="Proxima Nova"/>
                <a:cs typeface="Proxima Nova"/>
                <a:sym typeface="Proxima Nova"/>
              </a:rPr>
              <a:t>Right: Larry Solov</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Political leanings</a:t>
            </a:r>
          </a:p>
        </p:txBody>
      </p:sp>
      <p:sp>
        <p:nvSpPr>
          <p:cNvPr id="109" name="Shape 10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30200" rtl="0">
              <a:spcBef>
                <a:spcPts val="0"/>
              </a:spcBef>
              <a:buSzPct val="100000"/>
              <a:buChar char="●"/>
            </a:pPr>
            <a:r>
              <a:rPr lang="en" sz="1600"/>
              <a:t>As mentioned previously, Breitbart caters to alt-right, conservative beliefs exclusively. </a:t>
            </a:r>
          </a:p>
          <a:p>
            <a:pPr marL="457200" lvl="0" indent="-330200" rtl="0">
              <a:spcBef>
                <a:spcPts val="0"/>
              </a:spcBef>
              <a:buSzPct val="100000"/>
              <a:buChar char="●"/>
            </a:pPr>
            <a:r>
              <a:rPr lang="en" sz="1600"/>
              <a:t>You will be incredibly hard-pressed to find anything on the site that speaks to liberal, or even moderate political beliefs. The company is a strong supporter of the Trump Administration, and has posted several hundred positive op-ed pieces about the work they’ve been doing.</a:t>
            </a:r>
          </a:p>
          <a:p>
            <a:pPr marL="457200" lvl="0" indent="-330200">
              <a:spcBef>
                <a:spcPts val="0"/>
              </a:spcBef>
              <a:buSzPct val="100000"/>
              <a:buChar char="●"/>
            </a:pPr>
            <a:r>
              <a:rPr lang="en" sz="1600"/>
              <a:t>Former executive Steve Bannon is currently Trump’s Chief Strategist, a source of huge controversy - More on that in a minute!</a:t>
            </a:r>
          </a:p>
        </p:txBody>
      </p:sp>
      <p:pic>
        <p:nvPicPr>
          <p:cNvPr id="110" name="Shape 110" descr="giffords.jpg"/>
          <p:cNvPicPr preferRelativeResize="0"/>
          <p:nvPr/>
        </p:nvPicPr>
        <p:blipFill>
          <a:blip r:embed="rId3">
            <a:alphaModFix/>
          </a:blip>
          <a:stretch>
            <a:fillRect/>
          </a:stretch>
        </p:blipFill>
        <p:spPr>
          <a:xfrm>
            <a:off x="6545723" y="2847749"/>
            <a:ext cx="2286574" cy="2170300"/>
          </a:xfrm>
          <a:prstGeom prst="rect">
            <a:avLst/>
          </a:prstGeom>
          <a:noFill/>
          <a:ln>
            <a:noFill/>
          </a:ln>
        </p:spPr>
      </p:pic>
      <p:sp>
        <p:nvSpPr>
          <p:cNvPr id="111" name="Shape 111"/>
          <p:cNvSpPr txBox="1"/>
          <p:nvPr/>
        </p:nvSpPr>
        <p:spPr>
          <a:xfrm>
            <a:off x="5569925" y="4190050"/>
            <a:ext cx="1226700" cy="276000"/>
          </a:xfrm>
          <a:prstGeom prst="rect">
            <a:avLst/>
          </a:prstGeom>
          <a:noFill/>
          <a:ln>
            <a:noFill/>
          </a:ln>
        </p:spPr>
        <p:txBody>
          <a:bodyPr lIns="91425" tIns="91425" rIns="91425" bIns="91425" anchor="t" anchorCtr="0">
            <a:noAutofit/>
          </a:bodyPr>
          <a:lstStyle/>
          <a:p>
            <a:pPr lvl="0">
              <a:spcBef>
                <a:spcPts val="0"/>
              </a:spcBef>
              <a:buNone/>
            </a:pPr>
            <a:r>
              <a:rPr lang="en"/>
              <a:t>Source: Media Matters</a:t>
            </a:r>
          </a:p>
        </p:txBody>
      </p:sp>
      <p:pic>
        <p:nvPicPr>
          <p:cNvPr id="112" name="Shape 112" descr="breitbart-news-most-ridiculous-anti-lgbt-headlines-2-18824-1471554696-3_dblbig.jpg"/>
          <p:cNvPicPr preferRelativeResize="0"/>
          <p:nvPr/>
        </p:nvPicPr>
        <p:blipFill>
          <a:blip r:embed="rId4">
            <a:alphaModFix/>
          </a:blip>
          <a:stretch>
            <a:fillRect/>
          </a:stretch>
        </p:blipFill>
        <p:spPr>
          <a:xfrm>
            <a:off x="311699" y="3317592"/>
            <a:ext cx="2560918" cy="1700450"/>
          </a:xfrm>
          <a:prstGeom prst="rect">
            <a:avLst/>
          </a:prstGeom>
          <a:noFill/>
          <a:ln>
            <a:noFill/>
          </a:ln>
        </p:spPr>
      </p:pic>
      <p:sp>
        <p:nvSpPr>
          <p:cNvPr id="113" name="Shape 113"/>
          <p:cNvSpPr txBox="1"/>
          <p:nvPr/>
        </p:nvSpPr>
        <p:spPr>
          <a:xfrm>
            <a:off x="3061000" y="4666775"/>
            <a:ext cx="1681200" cy="276000"/>
          </a:xfrm>
          <a:prstGeom prst="rect">
            <a:avLst/>
          </a:prstGeom>
          <a:noFill/>
          <a:ln>
            <a:noFill/>
          </a:ln>
        </p:spPr>
        <p:txBody>
          <a:bodyPr lIns="91425" tIns="91425" rIns="91425" bIns="91425" anchor="t" anchorCtr="0">
            <a:noAutofit/>
          </a:bodyPr>
          <a:lstStyle/>
          <a:p>
            <a:pPr lvl="0">
              <a:spcBef>
                <a:spcPts val="0"/>
              </a:spcBef>
              <a:buNone/>
            </a:pPr>
            <a:r>
              <a:rPr lang="en"/>
              <a:t>Source: BuzzFeed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Structure/sales</a:t>
            </a:r>
          </a:p>
        </p:txBody>
      </p:sp>
      <p:sp>
        <p:nvSpPr>
          <p:cNvPr id="119" name="Shape 11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There doesn’t appear to be any publicly available information regarding the corporate structure of Breitbart. As far as making money is concerned, it could be inferred that they make money from advertising revenue. Being a highly-trafficked site, it’s clear that they must be making a considerable amount of money from banner ads and affiliate programs. The company is not publicly traded, but there appears to be a board of directors. The company is private, and does not have any information available regarding sales figures or revenue. </a:t>
            </a: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906</Words>
  <Application>Microsoft Macintosh PowerPoint</Application>
  <PresentationFormat>On-screen Show (16:9)</PresentationFormat>
  <Paragraphs>57</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Proxima Nova</vt:lpstr>
      <vt:lpstr>spearmint</vt:lpstr>
      <vt:lpstr>Breitbart News Network </vt:lpstr>
      <vt:lpstr>PowerPoint Presentation</vt:lpstr>
      <vt:lpstr>Preview</vt:lpstr>
      <vt:lpstr>What do they do/what is their mission?</vt:lpstr>
      <vt:lpstr>Classification </vt:lpstr>
      <vt:lpstr>Some examples of Breitbart content</vt:lpstr>
      <vt:lpstr>Ownership</vt:lpstr>
      <vt:lpstr>Political leanings</vt:lpstr>
      <vt:lpstr>Structure/sales</vt:lpstr>
      <vt:lpstr>Issues/controversy</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Breitbart News Network </dc:title>
  <cp:lastModifiedBy>Jonathan Leonard</cp:lastModifiedBy>
  <cp:revision>1</cp:revision>
  <dcterms:modified xsi:type="dcterms:W3CDTF">2017-03-24T12:59:29Z</dcterms:modified>
</cp:coreProperties>
</file>