
<file path=[Content_Types].xml><?xml version="1.0" encoding="utf-8"?>
<Types xmlns="http://schemas.openxmlformats.org/package/2006/content-types">
  <Override PartName="/ppt/notesSlides/notesSlide24.xml" ContentType="application/vnd.openxmlformats-officedocument.presentationml.notesSlide+xml"/>
  <Default Extension="rels" ContentType="application/vnd.openxmlformats-package.relationships+xml"/>
  <Override PartName="/ppt/slides/slide14.xml" ContentType="application/vnd.openxmlformats-officedocument.presentationml.slide+xml"/>
  <Override PartName="/ppt/notesSlides/notesSlide16.xml" ContentType="application/vnd.openxmlformats-officedocument.presentationml.notes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31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notesSlides/notesSlide40.xml" ContentType="application/vnd.openxmlformats-officedocument.presentationml.notes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39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27.xml" ContentType="application/vnd.openxmlformats-officedocument.presentationml.slide+xml"/>
  <Default Extension="vml" ContentType="application/vnd.openxmlformats-officedocument.vmlDrawing"/>
  <Override PartName="/ppt/notesSlides/notesSlide29.xml" ContentType="application/vnd.openxmlformats-officedocument.presentationml.notes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26.xml" ContentType="application/vnd.openxmlformats-officedocument.presentationml.slide+xml"/>
  <Override PartName="/ppt/notesSlides/notesSlide28.xml" ContentType="application/vnd.openxmlformats-officedocument.presentationml.notesSlide+xml"/>
  <Override PartName="/ppt/slides/slide35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7.xml" ContentType="application/vnd.openxmlformats-officedocument.presentationml.notes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slides/slide25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36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26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slides/slide47.xml" ContentType="application/vnd.openxmlformats-officedocument.presentationml.slide+xml"/>
  <Override PartName="/ppt/notesSlides/notesSlide33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notesSlides/notesSlide25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Default Extension="doc" ContentType="application/msword"/>
  <Override PartName="/ppt/slides/slide46.xml" ContentType="application/vnd.openxmlformats-officedocument.presentationml.slide+xml"/>
  <Override PartName="/ppt/notesSlides/notesSlide32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notesSlides/notesSlide41.xml" ContentType="application/vnd.openxmlformats-officedocument.presentationml.notesSlid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49"/>
  </p:notesMasterIdLst>
  <p:sldIdLst>
    <p:sldId id="271" r:id="rId2"/>
    <p:sldId id="337" r:id="rId3"/>
    <p:sldId id="305" r:id="rId4"/>
    <p:sldId id="308" r:id="rId5"/>
    <p:sldId id="309" r:id="rId6"/>
    <p:sldId id="272" r:id="rId7"/>
    <p:sldId id="273" r:id="rId8"/>
    <p:sldId id="267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2" r:id="rId17"/>
    <p:sldId id="292" r:id="rId18"/>
    <p:sldId id="336" r:id="rId19"/>
    <p:sldId id="344" r:id="rId20"/>
    <p:sldId id="335" r:id="rId21"/>
    <p:sldId id="338" r:id="rId22"/>
    <p:sldId id="295" r:id="rId23"/>
    <p:sldId id="339" r:id="rId24"/>
    <p:sldId id="328" r:id="rId25"/>
    <p:sldId id="270" r:id="rId26"/>
    <p:sldId id="297" r:id="rId27"/>
    <p:sldId id="311" r:id="rId28"/>
    <p:sldId id="298" r:id="rId29"/>
    <p:sldId id="310" r:id="rId30"/>
    <p:sldId id="304" r:id="rId31"/>
    <p:sldId id="269" r:id="rId32"/>
    <p:sldId id="302" r:id="rId33"/>
    <p:sldId id="301" r:id="rId34"/>
    <p:sldId id="303" r:id="rId35"/>
    <p:sldId id="312" r:id="rId36"/>
    <p:sldId id="318" r:id="rId37"/>
    <p:sldId id="315" r:id="rId38"/>
    <p:sldId id="316" r:id="rId39"/>
    <p:sldId id="306" r:id="rId40"/>
    <p:sldId id="325" r:id="rId41"/>
    <p:sldId id="321" r:id="rId42"/>
    <p:sldId id="322" r:id="rId43"/>
    <p:sldId id="323" r:id="rId44"/>
    <p:sldId id="324" r:id="rId45"/>
    <p:sldId id="326" r:id="rId46"/>
    <p:sldId id="327" r:id="rId47"/>
    <p:sldId id="340" r:id="rId4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74A335"/>
    <a:srgbClr val="7DA331"/>
    <a:srgbClr val="5C9443"/>
    <a:srgbClr val="00FF00"/>
    <a:srgbClr val="FDE469"/>
    <a:srgbClr val="123D27"/>
    <a:srgbClr val="FFFF00"/>
    <a:srgbClr val="F8BF6B"/>
    <a:srgbClr val="842018"/>
    <a:srgbClr val="94ADD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85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88"/>
    </p:cViewPr>
  </p:sorterViewPr>
  <p:notesViewPr>
    <p:cSldViewPr>
      <p:cViewPr varScale="1">
        <p:scale>
          <a:sx n="73" d="100"/>
          <a:sy n="73" d="100"/>
        </p:scale>
        <p:origin x="-1896" y="-11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</a:defRPr>
            </a:lvl1pPr>
          </a:lstStyle>
          <a:p>
            <a:pPr>
              <a:defRPr/>
            </a:pPr>
            <a:fld id="{ABBE448C-DA95-5242-B2B8-498A1BA061C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BADA4B-C989-4645-ADD5-BAD9DD8B5EAD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9E5B36-0C2B-6A40-8C5C-4E4A10ADFCA2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78BA1C-DBF7-DC4C-801B-AB43288DC26D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ED524B-B62B-E045-BC5E-371122CCB729}" type="slidenum">
              <a:rPr lang="en-US"/>
              <a:pPr/>
              <a:t>13</a:t>
            </a:fld>
            <a:endParaRPr lang="en-US" dirty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DB1634-3EED-A340-A4E7-CEAF004868EB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014450-1718-6F4E-8E7F-FDEBBF774358}" type="slidenum">
              <a:rPr lang="en-US"/>
              <a:pPr/>
              <a:t>15</a:t>
            </a:fld>
            <a:endParaRPr lang="en-US" dirty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09579E-AF2C-E04E-80B8-8924D645B3E5}" type="slidenum">
              <a:rPr lang="en-US"/>
              <a:pPr/>
              <a:t>16</a:t>
            </a:fld>
            <a:endParaRPr lang="en-US" dirty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3322F0-4739-1F47-844C-987FF319B8D6}" type="slidenum">
              <a:rPr lang="en-US"/>
              <a:pPr/>
              <a:t>17</a:t>
            </a:fld>
            <a:endParaRPr lang="en-US" dirty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ACEDB3-68EB-0741-B61E-9AC965E77CA5}" type="slidenum">
              <a:rPr lang="en-US"/>
              <a:pPr/>
              <a:t>18</a:t>
            </a:fld>
            <a:endParaRPr lang="en-US" dirty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658233-E73F-404B-8D7B-7003B2437C9F}" type="slidenum">
              <a:rPr lang="en-US"/>
              <a:pPr/>
              <a:t>22</a:t>
            </a:fld>
            <a:endParaRPr lang="en-US" dirty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E24B1C-505D-4342-9983-A11602C66975}" type="slidenum">
              <a:rPr lang="en-US"/>
              <a:pPr/>
              <a:t>24</a:t>
            </a:fld>
            <a:endParaRPr lang="en-US" dirty="0"/>
          </a:p>
        </p:txBody>
      </p:sp>
      <p:sp>
        <p:nvSpPr>
          <p:cNvPr id="6963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DD9104-3E87-4F40-874B-28D2230ADCB4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8EF460-F3B3-264A-A7EC-B41ABC7FD9E4}" type="slidenum">
              <a:rPr lang="en-US"/>
              <a:pPr/>
              <a:t>25</a:t>
            </a:fld>
            <a:endParaRPr lang="en-US" dirty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77336E-ABC2-CD41-B7C0-B97C6EC15904}" type="slidenum">
              <a:rPr lang="en-US"/>
              <a:pPr/>
              <a:t>26</a:t>
            </a:fld>
            <a:endParaRPr lang="en-US" dirty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9AD46E-710F-5C4B-AFE7-2880D6E9B8FE}" type="slidenum">
              <a:rPr lang="en-US"/>
              <a:pPr/>
              <a:t>27</a:t>
            </a:fld>
            <a:endParaRPr lang="en-US" dirty="0"/>
          </a:p>
        </p:txBody>
      </p:sp>
      <p:sp>
        <p:nvSpPr>
          <p:cNvPr id="7577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92768D-846E-894F-9309-908FF2496F0D}" type="slidenum">
              <a:rPr lang="en-US"/>
              <a:pPr/>
              <a:t>28</a:t>
            </a:fld>
            <a:endParaRPr lang="en-US" dirty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255788-7820-1E43-B5B9-F2866D5F3328}" type="slidenum">
              <a:rPr lang="en-US"/>
              <a:pPr/>
              <a:t>29</a:t>
            </a:fld>
            <a:endParaRPr lang="en-US" dirty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F6B30D-49FE-7D4D-B025-55326A375328}" type="slidenum">
              <a:rPr lang="en-US"/>
              <a:pPr/>
              <a:t>30</a:t>
            </a:fld>
            <a:endParaRPr lang="en-US" dirty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84A43C-DE52-BD42-93A1-8E41426B522B}" type="slidenum">
              <a:rPr lang="en-US"/>
              <a:pPr/>
              <a:t>31</a:t>
            </a:fld>
            <a:endParaRPr lang="en-US" dirty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392C02-7D66-C04D-9A00-7E43597118B2}" type="slidenum">
              <a:rPr lang="en-US"/>
              <a:pPr/>
              <a:t>32</a:t>
            </a:fld>
            <a:endParaRPr lang="en-US" dirty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3520DB-992C-5B48-9E42-80C50734B88D}" type="slidenum">
              <a:rPr lang="en-US"/>
              <a:pPr/>
              <a:t>33</a:t>
            </a:fld>
            <a:endParaRPr lang="en-US" dirty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F7128C-B0A5-D949-86DF-F5F62104E43D}" type="slidenum">
              <a:rPr lang="en-US"/>
              <a:pPr/>
              <a:t>34</a:t>
            </a:fld>
            <a:endParaRPr lang="en-US" dirty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640438-6CE5-CC46-8323-513BD1B671E1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2CF543-A822-1348-A61F-4B5BAFF08A03}" type="slidenum">
              <a:rPr lang="en-US"/>
              <a:pPr/>
              <a:t>35</a:t>
            </a:fld>
            <a:endParaRPr lang="en-US" dirty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50C68C-39EC-CC4D-B07A-89F125DDFA6F}" type="slidenum">
              <a:rPr lang="en-US"/>
              <a:pPr/>
              <a:t>36</a:t>
            </a:fld>
            <a:endParaRPr lang="en-US" dirty="0"/>
          </a:p>
        </p:txBody>
      </p:sp>
      <p:sp>
        <p:nvSpPr>
          <p:cNvPr id="983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4EE6AE-3028-404D-9D51-D89317FAD358}" type="slidenum">
              <a:rPr lang="en-US"/>
              <a:pPr/>
              <a:t>37</a:t>
            </a:fld>
            <a:endParaRPr lang="en-US" dirty="0"/>
          </a:p>
        </p:txBody>
      </p:sp>
      <p:sp>
        <p:nvSpPr>
          <p:cNvPr id="1003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9675DE-D2EE-A740-858B-D048EF12DC85}" type="slidenum">
              <a:rPr lang="en-US"/>
              <a:pPr/>
              <a:t>38</a:t>
            </a:fld>
            <a:endParaRPr lang="en-US" dirty="0"/>
          </a:p>
        </p:txBody>
      </p:sp>
      <p:sp>
        <p:nvSpPr>
          <p:cNvPr id="1024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E42A30-E5F2-6B4C-BF84-F4B255D7EE7E}" type="slidenum">
              <a:rPr lang="en-US"/>
              <a:pPr/>
              <a:t>39</a:t>
            </a:fld>
            <a:endParaRPr lang="en-US" dirty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8263" y="914400"/>
            <a:ext cx="4181475" cy="3135313"/>
          </a:xfrm>
          <a:solidFill>
            <a:srgbClr val="FFFFFF"/>
          </a:solidFill>
          <a:ln/>
        </p:spPr>
      </p:sp>
      <p:sp>
        <p:nvSpPr>
          <p:cNvPr id="108548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046163" y="4352925"/>
            <a:ext cx="4770437" cy="522605"/>
          </a:xfrm>
          <a:noFill/>
          <a:ln/>
        </p:spPr>
        <p:txBody>
          <a:bodyPr lIns="0" tIns="0" rIns="0" bIns="0">
            <a:spAutoFit/>
          </a:bodyPr>
          <a:lstStyle/>
          <a:p>
            <a:pPr marL="85725" indent="-85725" defTabSz="457200" eaLnBrk="1">
              <a:lnSpc>
                <a:spcPct val="94000"/>
              </a:lnSpc>
              <a:spcBef>
                <a:spcPct val="0"/>
              </a:spcBef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dirty="0">
                <a:ea typeface="Gothic" charset="0"/>
                <a:cs typeface="Gothic" charset="0"/>
              </a:rPr>
              <a:t>Location of archaeological sites discussed in the text and the present-day geographical range of the three wild </a:t>
            </a:r>
            <a:r>
              <a:rPr lang="en-GB" dirty="0" err="1">
                <a:ea typeface="Gothic" charset="0"/>
                <a:cs typeface="Gothic" charset="0"/>
              </a:rPr>
              <a:t>Cucurbita</a:t>
            </a:r>
            <a:r>
              <a:rPr lang="en-GB" dirty="0">
                <a:ea typeface="Gothic" charset="0"/>
                <a:cs typeface="Gothic" charset="0"/>
              </a:rPr>
              <a:t> gourds identified as potential progenitors of </a:t>
            </a:r>
            <a:r>
              <a:rPr lang="en-GB" dirty="0" err="1">
                <a:ea typeface="Gothic" charset="0"/>
                <a:cs typeface="Gothic" charset="0"/>
              </a:rPr>
              <a:t>pepo</a:t>
            </a:r>
            <a:r>
              <a:rPr lang="en-GB" dirty="0">
                <a:ea typeface="Gothic" charset="0"/>
                <a:cs typeface="Gothic" charset="0"/>
              </a:rPr>
              <a:t> squash (</a:t>
            </a:r>
            <a:r>
              <a:rPr lang="en-GB" dirty="0" err="1">
                <a:ea typeface="Gothic" charset="0"/>
                <a:cs typeface="Gothic" charset="0"/>
              </a:rPr>
              <a:t>Cucurbita</a:t>
            </a:r>
            <a:r>
              <a:rPr lang="en-GB" dirty="0">
                <a:ea typeface="Gothic" charset="0"/>
                <a:cs typeface="Gothic" charset="0"/>
              </a:rPr>
              <a:t> </a:t>
            </a:r>
            <a:r>
              <a:rPr lang="en-GB" dirty="0" err="1">
                <a:ea typeface="Gothic" charset="0"/>
                <a:cs typeface="Gothic" charset="0"/>
              </a:rPr>
              <a:t>pepo</a:t>
            </a:r>
            <a:r>
              <a:rPr lang="en-GB" dirty="0">
                <a:ea typeface="Gothic" charset="0"/>
                <a:cs typeface="Gothic" charset="0"/>
              </a:rPr>
              <a:t> ssp. </a:t>
            </a:r>
            <a:r>
              <a:rPr lang="en-GB" dirty="0" err="1">
                <a:ea typeface="Gothic" charset="0"/>
                <a:cs typeface="Gothic" charset="0"/>
              </a:rPr>
              <a:t>ovifera</a:t>
            </a:r>
            <a:r>
              <a:rPr lang="en-GB" dirty="0">
                <a:ea typeface="Gothic" charset="0"/>
                <a:cs typeface="Gothic" charset="0"/>
              </a:rPr>
              <a:t>).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480ED8-2401-7342-BF60-301068FB8495}" type="slidenum">
              <a:rPr lang="en-US"/>
              <a:pPr/>
              <a:t>40</a:t>
            </a:fld>
            <a:endParaRPr lang="en-US" dirty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50080B-C74F-934E-ADE3-7C0ECD3B1521}" type="slidenum">
              <a:rPr lang="en-US"/>
              <a:pPr/>
              <a:t>41</a:t>
            </a:fld>
            <a:endParaRPr lang="en-US" dirty="0"/>
          </a:p>
        </p:txBody>
      </p:sp>
      <p:sp>
        <p:nvSpPr>
          <p:cNvPr id="1187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332686-58CC-CE4D-8CD0-81D795C3D013}" type="slidenum">
              <a:rPr lang="en-US"/>
              <a:pPr/>
              <a:t>42</a:t>
            </a:fld>
            <a:endParaRPr lang="en-US" dirty="0"/>
          </a:p>
        </p:txBody>
      </p:sp>
      <p:sp>
        <p:nvSpPr>
          <p:cNvPr id="1208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1AD2D3-87E8-EC49-9BF5-F11BEBB78E5C}" type="slidenum">
              <a:rPr lang="en-US"/>
              <a:pPr/>
              <a:t>43</a:t>
            </a:fld>
            <a:endParaRPr lang="en-US" dirty="0"/>
          </a:p>
        </p:txBody>
      </p:sp>
      <p:sp>
        <p:nvSpPr>
          <p:cNvPr id="1228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8E3520-4023-8F41-822F-522B032BFFE4}" type="slidenum">
              <a:rPr lang="en-US"/>
              <a:pPr/>
              <a:t>44</a:t>
            </a:fld>
            <a:endParaRPr lang="en-US" dirty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Ended here on Tuesday, March 20.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1D5DD1-7390-9E43-BB86-48987F8C9AEA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2253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0BADBA-4C31-AB45-9804-3FBAA94C9B60}" type="slidenum">
              <a:rPr lang="en-US"/>
              <a:pPr/>
              <a:t>45</a:t>
            </a:fld>
            <a:endParaRPr lang="en-US" dirty="0"/>
          </a:p>
        </p:txBody>
      </p:sp>
      <p:sp>
        <p:nvSpPr>
          <p:cNvPr id="1269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813F7D-52F5-634E-91B9-34957F4614B0}" type="slidenum">
              <a:rPr lang="en-US"/>
              <a:pPr/>
              <a:t>46</a:t>
            </a:fld>
            <a:endParaRPr lang="en-US" dirty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644D13-36C2-B844-BDAE-E99F6CC57448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E2D45F-BC75-D544-9465-B18B3ECCC57E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710C1A-47AB-B148-B023-32A9E79202B7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1828AE-7431-834B-8F05-FA33F7DEA80F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09D518-7DDB-4544-B354-A69B6B942015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F5A12-A41F-3941-9C16-231729A51B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89AB8-101E-DB47-B1FE-4489103C18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3A0AE-E73A-7145-998B-C0EC9F3BC37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979B2-9314-AB45-B8D3-6266EFDC69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CF3B9-546A-A048-A6AD-B7BB19C7FF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66F0A-87D9-4E47-A48D-20A3A16B31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3AE184-889C-0941-837F-D7A0036EFF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CE983A-43BE-CC43-AB0B-18BDEFF840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C23C3-AB2A-D945-9CD6-5BD48B9837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D3F2E-512A-0E45-8D3D-0B8491359A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E5854-6A3C-EE46-9C99-B2008EB277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865AE4-BFE7-6741-AA66-2F2DE7B672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Calibri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/>
              </a:defRPr>
            </a:lvl1pPr>
          </a:lstStyle>
          <a:p>
            <a:pPr>
              <a:defRPr/>
            </a:pPr>
            <a:fld id="{D1B48F83-5F93-EC47-821C-92A4594F31C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0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0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0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0" charset="0"/>
          <a:ea typeface="ＭＳ Ｐゴシック" pitchFamily="-107" charset="-128"/>
          <a:cs typeface="ＭＳ Ｐゴシック" pitchFamily="-107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0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0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0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/>
          <a:ea typeface="ＭＳ Ｐゴシック" pitchFamily="-110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openxmlformats.org/officeDocument/2006/relationships/image" Target="../media/image6.jpe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6.jpe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6" Type="http://schemas.openxmlformats.org/officeDocument/2006/relationships/oleObject" Target="../embeddings/Microsoft_Word_97_-_2004_Document1.doc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6.jpe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applepi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533400"/>
            <a:ext cx="8534400" cy="5716588"/>
          </a:xfrm>
          <a:prstGeom prst="rect">
            <a:avLst/>
          </a:prstGeom>
          <a:noFill/>
          <a:ln w="57150">
            <a:solidFill>
              <a:srgbClr val="7E171A"/>
            </a:solidFill>
            <a:miter lim="800000"/>
            <a:headEnd/>
            <a:tailEnd/>
          </a:ln>
        </p:spPr>
      </p:pic>
      <p:sp>
        <p:nvSpPr>
          <p:cNvPr id="59400" name="Text Box 8"/>
          <p:cNvSpPr txBox="1">
            <a:spLocks noChangeArrowheads="1"/>
          </p:cNvSpPr>
          <p:nvPr/>
        </p:nvSpPr>
        <p:spPr bwMode="auto">
          <a:xfrm>
            <a:off x="2906159" y="1979613"/>
            <a:ext cx="33491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</a:rPr>
              <a:t>As American as…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/>
            </a:endParaRPr>
          </a:p>
        </p:txBody>
      </p:sp>
      <p:sp>
        <p:nvSpPr>
          <p:cNvPr id="59401" name="Text Box 9"/>
          <p:cNvSpPr txBox="1">
            <a:spLocks noChangeArrowheads="1"/>
          </p:cNvSpPr>
          <p:nvPr/>
        </p:nvSpPr>
        <p:spPr bwMode="auto">
          <a:xfrm>
            <a:off x="4708525" y="3840163"/>
            <a:ext cx="18193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</a:rPr>
              <a:t>PBIO 006</a:t>
            </a: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</a:rPr>
              <a:t>March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</a:rPr>
              <a:t> 25, 2014</a:t>
            </a:r>
            <a:endParaRPr lang="en-US" dirty="0">
              <a:effectLst>
                <a:outerShdw blurRad="38100" dist="38100" dir="2700000" algn="tl">
                  <a:srgbClr val="DDDDDD"/>
                </a:outerShdw>
              </a:effectLst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graf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2819400"/>
            <a:ext cx="3784600" cy="281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 descr="laxt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1295400"/>
            <a:ext cx="201771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593725" y="593725"/>
            <a:ext cx="592271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/>
              </a:rPr>
              <a:t>Roman horticulturalists established consistent </a:t>
            </a:r>
          </a:p>
          <a:p>
            <a:r>
              <a:rPr lang="en-US" dirty="0">
                <a:latin typeface="Calibri"/>
              </a:rPr>
              <a:t>varieties by grafting.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a typeface="ＭＳ Ｐゴシック" charset="-128"/>
                <a:cs typeface="ＭＳ Ｐゴシック" charset="-128"/>
              </a:rPr>
              <a:t>So what is </a:t>
            </a:r>
            <a:r>
              <a:rPr lang="en-US" sz="3600" i="1" dirty="0">
                <a:ea typeface="ＭＳ Ｐゴシック" charset="-128"/>
                <a:cs typeface="ＭＳ Ｐゴシック" charset="-128"/>
              </a:rPr>
              <a:t>American</a:t>
            </a:r>
            <a:r>
              <a:rPr lang="en-US" sz="3600" dirty="0">
                <a:ea typeface="ＭＳ Ｐゴシック" charset="-128"/>
                <a:cs typeface="ＭＳ Ｐゴシック" charset="-128"/>
              </a:rPr>
              <a:t> about apples?</a:t>
            </a:r>
          </a:p>
        </p:txBody>
      </p:sp>
      <p:pic>
        <p:nvPicPr>
          <p:cNvPr id="33795" name="Picture 4" descr="As American as-Apple-Pie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338388" y="1981200"/>
            <a:ext cx="4465637" cy="4114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JohnChapmanPi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143000"/>
            <a:ext cx="3848100" cy="44196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5843" name="Text Box 6"/>
          <p:cNvSpPr txBox="1">
            <a:spLocks noChangeArrowheads="1"/>
          </p:cNvSpPr>
          <p:nvPr/>
        </p:nvSpPr>
        <p:spPr bwMode="auto">
          <a:xfrm>
            <a:off x="1447800" y="5775325"/>
            <a:ext cx="2133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/>
              </a:rPr>
              <a:t>John Chapman</a:t>
            </a:r>
          </a:p>
          <a:p>
            <a:r>
              <a:rPr lang="en-US" dirty="0">
                <a:latin typeface="Calibri"/>
              </a:rPr>
              <a:t>   1774-1845</a:t>
            </a:r>
          </a:p>
        </p:txBody>
      </p:sp>
      <p:sp>
        <p:nvSpPr>
          <p:cNvPr id="35844" name="Text Box 7"/>
          <p:cNvSpPr txBox="1">
            <a:spLocks noChangeArrowheads="1"/>
          </p:cNvSpPr>
          <p:nvPr/>
        </p:nvSpPr>
        <p:spPr bwMode="auto">
          <a:xfrm>
            <a:off x="5013325" y="1660525"/>
            <a:ext cx="34320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/>
              </a:rPr>
              <a:t>John Chapman and the</a:t>
            </a:r>
          </a:p>
          <a:p>
            <a:r>
              <a:rPr lang="en-US" dirty="0">
                <a:latin typeface="Calibri"/>
              </a:rPr>
              <a:t>Americanization of apples</a:t>
            </a:r>
          </a:p>
        </p:txBody>
      </p:sp>
      <p:pic>
        <p:nvPicPr>
          <p:cNvPr id="35845" name="Picture 8" descr="apple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4191000"/>
            <a:ext cx="1435100" cy="1409700"/>
          </a:xfrm>
          <a:prstGeom prst="rect">
            <a:avLst/>
          </a:prstGeom>
          <a:noFill/>
          <a:ln w="19050">
            <a:solidFill>
              <a:srgbClr val="D02F1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ohi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914400"/>
            <a:ext cx="6934200" cy="534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5" descr="ChapmanHarpers187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533400"/>
            <a:ext cx="2498725" cy="3352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2710" name="Picture 6" descr="Chapmanheadston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4648200"/>
            <a:ext cx="3276600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34864619_dfc93327b5_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457200"/>
            <a:ext cx="4114800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0" y="3352800"/>
            <a:ext cx="3352800" cy="2819400"/>
          </a:xfrm>
          <a:prstGeom prst="rect">
            <a:avLst/>
          </a:prstGeom>
          <a:noFill/>
          <a:ln w="28575">
            <a:solidFill>
              <a:srgbClr val="D02F10"/>
            </a:solidFill>
            <a:miter lim="800000"/>
            <a:headEnd/>
            <a:tailEnd/>
          </a:ln>
        </p:spPr>
      </p:pic>
      <p:pic>
        <p:nvPicPr>
          <p:cNvPr id="39940" name="Picture 4" descr="apple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1143000"/>
            <a:ext cx="1435100" cy="1409700"/>
          </a:xfrm>
          <a:prstGeom prst="rect">
            <a:avLst/>
          </a:prstGeom>
          <a:noFill/>
          <a:ln w="28575">
            <a:solidFill>
              <a:srgbClr val="AE3C21"/>
            </a:solidFill>
            <a:miter lim="800000"/>
            <a:headEnd/>
            <a:tailEnd/>
          </a:ln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533400" y="3962400"/>
            <a:ext cx="3810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/>
              </a:rPr>
              <a:t>What were John Chapman’s</a:t>
            </a:r>
          </a:p>
          <a:p>
            <a:r>
              <a:rPr lang="en-US" dirty="0">
                <a:latin typeface="Calibri"/>
              </a:rPr>
              <a:t>apples used for?</a:t>
            </a:r>
          </a:p>
        </p:txBody>
      </p:sp>
      <p:sp>
        <p:nvSpPr>
          <p:cNvPr id="78854" name="Text Box 6"/>
          <p:cNvSpPr txBox="1">
            <a:spLocks noChangeArrowheads="1"/>
          </p:cNvSpPr>
          <p:nvPr/>
        </p:nvSpPr>
        <p:spPr bwMode="auto">
          <a:xfrm>
            <a:off x="609600" y="5029200"/>
            <a:ext cx="34290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/>
              </a:rPr>
              <a:t>Applejack, the drink of choice on the American frontier!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10200" y="3352800"/>
            <a:ext cx="335280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 descr="gf210-a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600" y="0"/>
            <a:ext cx="47244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5" descr="applevar_golden_phot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2362200"/>
            <a:ext cx="3721100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2" name="Text Box 6"/>
          <p:cNvSpPr txBox="1">
            <a:spLocks noChangeArrowheads="1"/>
          </p:cNvSpPr>
          <p:nvPr/>
        </p:nvSpPr>
        <p:spPr bwMode="auto">
          <a:xfrm>
            <a:off x="5777686" y="5562600"/>
            <a:ext cx="23352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</a:rPr>
              <a:t>Golden Delicious</a:t>
            </a:r>
            <a:endParaRPr lang="en-US" dirty="0"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AlbrectDureradam-eve-15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838200"/>
            <a:ext cx="3995738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1500188" y="6072188"/>
            <a:ext cx="1876425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latin typeface="Calibri"/>
              </a:rPr>
              <a:t>Adam and Eve</a:t>
            </a:r>
          </a:p>
          <a:p>
            <a:pPr algn="ctr"/>
            <a:r>
              <a:rPr lang="en-US" sz="1600" dirty="0">
                <a:latin typeface="Calibri"/>
              </a:rPr>
              <a:t>Albrecht Durer 1507</a:t>
            </a:r>
            <a:endParaRPr lang="en-US" sz="1800" dirty="0">
              <a:latin typeface="Calibri"/>
            </a:endParaRPr>
          </a:p>
        </p:txBody>
      </p:sp>
      <p:pic>
        <p:nvPicPr>
          <p:cNvPr id="46084" name="Picture 4" descr="apple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1400" y="5327650"/>
            <a:ext cx="1054100" cy="1035050"/>
          </a:xfrm>
          <a:prstGeom prst="rect">
            <a:avLst/>
          </a:prstGeom>
          <a:noFill/>
          <a:ln w="12700">
            <a:solidFill>
              <a:srgbClr val="D02F10"/>
            </a:solidFill>
            <a:miter lim="800000"/>
            <a:headEnd/>
            <a:tailEnd/>
          </a:ln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5089525" y="1355725"/>
            <a:ext cx="37192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/>
              </a:rPr>
              <a:t>History’s most famous apple</a:t>
            </a:r>
          </a:p>
          <a:p>
            <a:r>
              <a:rPr lang="en-US" dirty="0">
                <a:latin typeface="Calibri"/>
              </a:rPr>
              <a:t>eaters …</a:t>
            </a:r>
          </a:p>
        </p:txBody>
      </p:sp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4860925" y="3184525"/>
            <a:ext cx="252644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latin typeface="Calibri"/>
              </a:rPr>
              <a:t>μήλο</a:t>
            </a:r>
            <a:r>
              <a:rPr lang="en-US" dirty="0">
                <a:latin typeface="Calibri"/>
              </a:rPr>
              <a:t>:  </a:t>
            </a:r>
          </a:p>
          <a:p>
            <a:r>
              <a:rPr lang="en-US" i="1" dirty="0">
                <a:latin typeface="Calibri"/>
              </a:rPr>
              <a:t>    </a:t>
            </a:r>
            <a:r>
              <a:rPr lang="en-US" dirty="0" err="1">
                <a:latin typeface="Calibri"/>
              </a:rPr>
              <a:t>mālum</a:t>
            </a:r>
            <a:r>
              <a:rPr lang="en-US" dirty="0">
                <a:latin typeface="Calibri"/>
              </a:rPr>
              <a:t>  (evil) or</a:t>
            </a:r>
          </a:p>
          <a:p>
            <a:r>
              <a:rPr lang="en-US" i="1" dirty="0">
                <a:latin typeface="Calibri"/>
              </a:rPr>
              <a:t>    </a:t>
            </a:r>
            <a:r>
              <a:rPr lang="en-US" i="1" dirty="0" err="1">
                <a:latin typeface="Calibri"/>
              </a:rPr>
              <a:t>malus</a:t>
            </a:r>
            <a:r>
              <a:rPr lang="en-US" dirty="0">
                <a:latin typeface="Calibri"/>
              </a:rPr>
              <a:t> (apple)?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084707" flipV="1">
            <a:off x="3921125" y="1863725"/>
            <a:ext cx="385763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057400" y="228600"/>
            <a:ext cx="5003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Calibri"/>
              </a:rPr>
              <a:t>The Apple in History and Folklore</a:t>
            </a:r>
            <a:endParaRPr lang="en-US" sz="2800" dirty="0"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028" descr="Appletree_bloom_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08000" y="-381000"/>
            <a:ext cx="10160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5" name="Text Box 1029"/>
          <p:cNvSpPr txBox="1">
            <a:spLocks noChangeArrowheads="1"/>
          </p:cNvSpPr>
          <p:nvPr/>
        </p:nvSpPr>
        <p:spPr bwMode="auto">
          <a:xfrm>
            <a:off x="2536393" y="2624138"/>
            <a:ext cx="4093438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FFAEF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</a:rPr>
              <a:t>Flower and Fruit Structure</a:t>
            </a:r>
            <a:endParaRPr lang="en-US" sz="2800" dirty="0"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apple-fl-frui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685800"/>
            <a:ext cx="7924800" cy="564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Rectangle 5"/>
          <p:cNvSpPr>
            <a:spLocks noChangeArrowheads="1"/>
          </p:cNvSpPr>
          <p:nvPr/>
        </p:nvSpPr>
        <p:spPr bwMode="auto">
          <a:xfrm>
            <a:off x="990600" y="5638800"/>
            <a:ext cx="70866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6324" name="Rectangle 6"/>
          <p:cNvSpPr>
            <a:spLocks noChangeArrowheads="1"/>
          </p:cNvSpPr>
          <p:nvPr/>
        </p:nvSpPr>
        <p:spPr bwMode="auto">
          <a:xfrm>
            <a:off x="4038600" y="5029200"/>
            <a:ext cx="990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276600" y="4495800"/>
            <a:ext cx="914400" cy="152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04800" y="304800"/>
            <a:ext cx="1905000" cy="685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33400" y="60960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Calibri"/>
              </a:rPr>
              <a:t>The apple is the product of an </a:t>
            </a:r>
            <a:r>
              <a:rPr lang="en-US" i="1" dirty="0">
                <a:latin typeface="Calibri"/>
              </a:rPr>
              <a:t>inferior ovary…</a:t>
            </a:r>
            <a:endParaRPr lang="en-US" dirty="0"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953000" y="1600200"/>
            <a:ext cx="3429000" cy="426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 bwMode="auto">
          <a:xfrm rot="18032514">
            <a:off x="3100206" y="3501529"/>
            <a:ext cx="3429000" cy="1371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276600" y="4724400"/>
            <a:ext cx="4572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</a:endParaRPr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 flipV="1">
            <a:off x="2971800" y="2819400"/>
            <a:ext cx="3429000" cy="1143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14" name="Line 7"/>
          <p:cNvSpPr>
            <a:spLocks noChangeShapeType="1"/>
          </p:cNvSpPr>
          <p:nvPr/>
        </p:nvSpPr>
        <p:spPr bwMode="auto">
          <a:xfrm flipV="1">
            <a:off x="3048000" y="4876800"/>
            <a:ext cx="2971800" cy="76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lower_to_app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617" y="0"/>
            <a:ext cx="7816766" cy="685800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 bwMode="auto">
          <a:xfrm>
            <a:off x="2204384" y="1509689"/>
            <a:ext cx="201669" cy="249618"/>
          </a:xfrm>
          <a:custGeom>
            <a:avLst/>
            <a:gdLst>
              <a:gd name="connsiteX0" fmla="*/ 0 w 201669"/>
              <a:gd name="connsiteY0" fmla="*/ 0 h 249618"/>
              <a:gd name="connsiteX1" fmla="*/ 179705 w 201669"/>
              <a:gd name="connsiteY1" fmla="*/ 107834 h 249618"/>
              <a:gd name="connsiteX2" fmla="*/ 131784 w 201669"/>
              <a:gd name="connsiteY2" fmla="*/ 239633 h 249618"/>
              <a:gd name="connsiteX3" fmla="*/ 59902 w 201669"/>
              <a:gd name="connsiteY3" fmla="*/ 47926 h 249618"/>
              <a:gd name="connsiteX4" fmla="*/ 59902 w 201669"/>
              <a:gd name="connsiteY4" fmla="*/ 47926 h 249618"/>
              <a:gd name="connsiteX5" fmla="*/ 0 w 201669"/>
              <a:gd name="connsiteY5" fmla="*/ 0 h 249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669" h="249618">
                <a:moveTo>
                  <a:pt x="0" y="0"/>
                </a:moveTo>
                <a:cubicBezTo>
                  <a:pt x="78870" y="33947"/>
                  <a:pt x="157741" y="67895"/>
                  <a:pt x="179705" y="107834"/>
                </a:cubicBezTo>
                <a:cubicBezTo>
                  <a:pt x="201669" y="147773"/>
                  <a:pt x="151751" y="249618"/>
                  <a:pt x="131784" y="239633"/>
                </a:cubicBezTo>
                <a:cubicBezTo>
                  <a:pt x="111817" y="229648"/>
                  <a:pt x="59902" y="47926"/>
                  <a:pt x="59902" y="47926"/>
                </a:cubicBezTo>
                <a:lnTo>
                  <a:pt x="59902" y="47926"/>
                </a:lnTo>
                <a:lnTo>
                  <a:pt x="0" y="0"/>
                </a:lnTo>
                <a:close/>
              </a:path>
            </a:pathLst>
          </a:custGeom>
          <a:solidFill>
            <a:srgbClr val="74A33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1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sz="3600" dirty="0" smtClean="0"/>
              <a:t>Lecture Outline</a:t>
            </a:r>
            <a:br>
              <a:rPr lang="en-US" sz="3600" dirty="0" smtClean="0"/>
            </a:br>
            <a:r>
              <a:rPr lang="en-US" sz="3600" dirty="0" smtClean="0"/>
              <a:t>As American as …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2388" indent="-7938">
              <a:buNone/>
            </a:pPr>
            <a:r>
              <a:rPr lang="en-US" dirty="0" smtClean="0"/>
              <a:t>The morphology and natural and cultural history of several familiar fruits in the:</a:t>
            </a:r>
          </a:p>
          <a:p>
            <a:pPr marL="569913" indent="-115888"/>
            <a:r>
              <a:rPr lang="en-US" dirty="0" smtClean="0"/>
              <a:t> Rose family (</a:t>
            </a:r>
            <a:r>
              <a:rPr lang="en-US" dirty="0" err="1" smtClean="0"/>
              <a:t>Rosaceae</a:t>
            </a:r>
            <a:r>
              <a:rPr lang="en-US" dirty="0" smtClean="0"/>
              <a:t>)</a:t>
            </a:r>
          </a:p>
          <a:p>
            <a:pPr marL="569913" indent="-115888"/>
            <a:r>
              <a:rPr lang="en-US" dirty="0" smtClean="0"/>
              <a:t> Heath family (Ericaceae)</a:t>
            </a:r>
          </a:p>
          <a:p>
            <a:pPr marL="569913" indent="-115888"/>
            <a:r>
              <a:rPr lang="en-US" dirty="0" smtClean="0"/>
              <a:t> Squash family (</a:t>
            </a:r>
            <a:r>
              <a:rPr lang="en-US" dirty="0" err="1" smtClean="0"/>
              <a:t>Cucurbitaceae</a:t>
            </a:r>
            <a:r>
              <a:rPr lang="en-US" dirty="0" smtClean="0"/>
              <a:t>)</a:t>
            </a:r>
          </a:p>
          <a:p>
            <a:pPr marL="569913" indent="-115888"/>
            <a:r>
              <a:rPr lang="en-US" dirty="0" smtClean="0"/>
              <a:t> Bean family (Fabaceae)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04800"/>
            <a:ext cx="6248400" cy="6248400"/>
          </a:xfrm>
          <a:prstGeom prst="rect">
            <a:avLst/>
          </a:prstGeom>
        </p:spPr>
      </p:pic>
      <p:sp>
        <p:nvSpPr>
          <p:cNvPr id="9" name="Title 3"/>
          <p:cNvSpPr txBox="1">
            <a:spLocks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ＭＳ Ｐゴシック" pitchFamily="-107" charset="-128"/>
              </a:rPr>
              <a:t>The apple, a simple, fleshy, 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ＭＳ Ｐゴシック" pitchFamily="-107" charset="-128"/>
              </a:rPr>
              <a:t>accessory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ＭＳ Ｐゴシック" pitchFamily="-107" charset="-128"/>
              </a:rPr>
              <a:t> fruit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5791200"/>
            <a:ext cx="8892428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In this longitudinal section of the apple fruit, the green line delineates</a:t>
            </a:r>
          </a:p>
          <a:p>
            <a:pPr algn="ctr"/>
            <a:r>
              <a:rPr lang="en-US" dirty="0" smtClean="0">
                <a:latin typeface="Calibri"/>
                <a:cs typeface="Calibri"/>
              </a:rPr>
              <a:t>the ovary wall (core) from the accessory tissue (the tasty part!)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840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ngle-apple-blossom-flower-patricia-cro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38200"/>
            <a:ext cx="4027158" cy="51578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53000" y="53340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alibri"/>
                <a:cs typeface="Calibri"/>
              </a:rPr>
              <a:t>Rose Family (</a:t>
            </a:r>
            <a:r>
              <a:rPr lang="en-US" sz="2800" b="1" dirty="0" err="1" smtClean="0">
                <a:latin typeface="Calibri"/>
                <a:cs typeface="Calibri"/>
              </a:rPr>
              <a:t>Rosaceae</a:t>
            </a:r>
            <a:r>
              <a:rPr lang="en-US" sz="2800" b="1" dirty="0" smtClean="0">
                <a:latin typeface="Calibri"/>
                <a:cs typeface="Calibri"/>
              </a:rPr>
              <a:t>)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1600200"/>
            <a:ext cx="4572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  Leaves are alternate</a:t>
            </a:r>
          </a:p>
          <a:p>
            <a:endParaRPr lang="en-US" dirty="0" smtClean="0">
              <a:latin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  Flowers are radially symmetrical,</a:t>
            </a:r>
          </a:p>
          <a:p>
            <a:r>
              <a:rPr lang="en-US" dirty="0" smtClean="0">
                <a:latin typeface="Calibri"/>
                <a:cs typeface="Calibri"/>
              </a:rPr>
              <a:t>    with 5 petals and many stamens</a:t>
            </a:r>
          </a:p>
          <a:p>
            <a:endParaRPr lang="en-US" dirty="0" smtClean="0">
              <a:latin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  Fruits various, including drupes</a:t>
            </a:r>
          </a:p>
          <a:p>
            <a:r>
              <a:rPr lang="en-US" dirty="0" smtClean="0">
                <a:latin typeface="Calibri"/>
                <a:cs typeface="Calibri"/>
              </a:rPr>
              <a:t>   (cherries, peaches), </a:t>
            </a:r>
            <a:r>
              <a:rPr lang="en-US" dirty="0" err="1" smtClean="0">
                <a:latin typeface="Calibri"/>
                <a:cs typeface="Calibri"/>
              </a:rPr>
              <a:t>achenes</a:t>
            </a:r>
            <a:endParaRPr lang="en-US" dirty="0" smtClean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   (roses), aggregate fruits </a:t>
            </a:r>
          </a:p>
          <a:p>
            <a:r>
              <a:rPr lang="en-US" dirty="0" smtClean="0">
                <a:latin typeface="Calibri"/>
                <a:cs typeface="Calibri"/>
              </a:rPr>
              <a:t>   (raspberries), &amp; pomes (apples)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58102" y="5715000"/>
            <a:ext cx="46858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The Rose family is the </a:t>
            </a:r>
            <a:r>
              <a:rPr lang="en-US" b="1" dirty="0" smtClean="0">
                <a:latin typeface="Calibri"/>
                <a:cs typeface="Calibri"/>
              </a:rPr>
              <a:t>third</a:t>
            </a:r>
            <a:r>
              <a:rPr lang="en-US" dirty="0" smtClean="0">
                <a:latin typeface="Calibri"/>
                <a:cs typeface="Calibri"/>
              </a:rPr>
              <a:t> most</a:t>
            </a:r>
          </a:p>
          <a:p>
            <a:pPr algn="ctr"/>
            <a:r>
              <a:rPr lang="en-US" dirty="0" smtClean="0">
                <a:latin typeface="Calibri"/>
                <a:cs typeface="Calibri"/>
              </a:rPr>
              <a:t>economically important plant family</a:t>
            </a:r>
            <a:endParaRPr lang="en-US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4"/>
          <p:cNvSpPr txBox="1">
            <a:spLocks noChangeArrowheads="1"/>
          </p:cNvSpPr>
          <p:nvPr/>
        </p:nvSpPr>
        <p:spPr bwMode="auto">
          <a:xfrm>
            <a:off x="1535029" y="381000"/>
            <a:ext cx="620411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latin typeface="Calibri"/>
              </a:rPr>
              <a:t>Truly American fruits:</a:t>
            </a:r>
          </a:p>
          <a:p>
            <a:pPr algn="ctr"/>
            <a:r>
              <a:rPr lang="en-US" sz="3600" dirty="0">
                <a:latin typeface="Calibri"/>
              </a:rPr>
              <a:t>the cranberry and the </a:t>
            </a:r>
            <a:r>
              <a:rPr lang="en-US" sz="3600" dirty="0" smtClean="0">
                <a:latin typeface="Calibri"/>
              </a:rPr>
              <a:t>blueberry</a:t>
            </a:r>
            <a:endParaRPr lang="en-US" sz="3600" dirty="0">
              <a:latin typeface="Calibri"/>
            </a:endParaRPr>
          </a:p>
        </p:txBody>
      </p:sp>
      <p:pic>
        <p:nvPicPr>
          <p:cNvPr id="64515" name="Picture 5" descr="fun_fact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2133600"/>
            <a:ext cx="1614488" cy="2946400"/>
          </a:xfrm>
          <a:prstGeom prst="rect">
            <a:avLst/>
          </a:prstGeom>
          <a:noFill/>
          <a:ln w="28575">
            <a:solidFill>
              <a:srgbClr val="F39F92"/>
            </a:solidFill>
            <a:miter lim="800000"/>
            <a:headEnd/>
            <a:tailEnd/>
          </a:ln>
        </p:spPr>
      </p:pic>
      <p:pic>
        <p:nvPicPr>
          <p:cNvPr id="64516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8400" y="4343400"/>
            <a:ext cx="1600200" cy="1600200"/>
          </a:xfrm>
          <a:prstGeom prst="rect">
            <a:avLst/>
          </a:prstGeom>
          <a:noFill/>
          <a:ln w="38100">
            <a:solidFill>
              <a:srgbClr val="65112A"/>
            </a:solidFill>
            <a:miter lim="800000"/>
            <a:headEnd/>
            <a:tailEnd/>
          </a:ln>
        </p:spPr>
      </p:pic>
      <p:pic>
        <p:nvPicPr>
          <p:cNvPr id="64517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2286000"/>
            <a:ext cx="2438400" cy="2389188"/>
          </a:xfrm>
          <a:prstGeom prst="rect">
            <a:avLst/>
          </a:prstGeom>
          <a:noFill/>
          <a:ln w="38100">
            <a:solidFill>
              <a:srgbClr val="94ADDB"/>
            </a:solidFill>
            <a:miter lim="800000"/>
            <a:headEnd/>
            <a:tailEnd/>
          </a:ln>
        </p:spPr>
      </p:pic>
      <p:pic>
        <p:nvPicPr>
          <p:cNvPr id="64518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53200" y="4114800"/>
            <a:ext cx="2133600" cy="1603375"/>
          </a:xfrm>
          <a:prstGeom prst="rect">
            <a:avLst/>
          </a:prstGeom>
          <a:noFill/>
          <a:ln w="38100">
            <a:solidFill>
              <a:srgbClr val="4B2325"/>
            </a:solidFill>
            <a:miter lim="800000"/>
            <a:headEnd/>
            <a:tailEnd/>
          </a:ln>
        </p:spPr>
      </p:pic>
      <p:sp>
        <p:nvSpPr>
          <p:cNvPr id="64519" name="Text Box 11"/>
          <p:cNvSpPr txBox="1">
            <a:spLocks noChangeArrowheads="1"/>
          </p:cNvSpPr>
          <p:nvPr/>
        </p:nvSpPr>
        <p:spPr bwMode="auto">
          <a:xfrm>
            <a:off x="838200" y="6172200"/>
            <a:ext cx="72964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lvl="2"/>
            <a:r>
              <a:rPr lang="en-US" dirty="0">
                <a:latin typeface="Calibri"/>
              </a:rPr>
              <a:t>Both were domesticated within the last 200 years.</a:t>
            </a:r>
          </a:p>
          <a:p>
            <a:endParaRPr lang="en-US" dirty="0"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berry nc botanical garden 410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62000"/>
            <a:ext cx="4069016" cy="4953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3000" y="53340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alibri"/>
                <a:cs typeface="Calibri"/>
              </a:rPr>
              <a:t>Heath Family (Ericaceae)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1600200"/>
            <a:ext cx="45720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Leaves are alternate, often   leathery and evergreen</a:t>
            </a:r>
          </a:p>
          <a:p>
            <a:pPr marL="227013" indent="-227013">
              <a:buFont typeface="Arial"/>
              <a:buChar char="•"/>
            </a:pPr>
            <a:endParaRPr lang="en-US" dirty="0" smtClean="0">
              <a:latin typeface="Calibri"/>
              <a:cs typeface="Calibri"/>
            </a:endParaRPr>
          </a:p>
          <a:p>
            <a:pPr marL="227013" indent="-227013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Often shrubs</a:t>
            </a:r>
          </a:p>
          <a:p>
            <a:endParaRPr lang="en-US" dirty="0" smtClean="0">
              <a:latin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  Flowers are often urn-shaped,</a:t>
            </a:r>
          </a:p>
          <a:p>
            <a:r>
              <a:rPr lang="en-US" dirty="0" smtClean="0">
                <a:latin typeface="Calibri"/>
                <a:cs typeface="Calibri"/>
              </a:rPr>
              <a:t>    with 4 or 5 fused petals</a:t>
            </a:r>
          </a:p>
          <a:p>
            <a:endParaRPr lang="en-US" dirty="0" smtClean="0">
              <a:latin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  Fruit is a berry (blueberry, </a:t>
            </a:r>
          </a:p>
          <a:p>
            <a:pPr marL="227013" indent="-227013"/>
            <a:r>
              <a:rPr lang="en-US" dirty="0" smtClean="0">
                <a:latin typeface="Calibri"/>
                <a:cs typeface="Calibri"/>
              </a:rPr>
              <a:t>    cranberry) or a capsule    (rhododendron, azalea)</a:t>
            </a:r>
            <a:endParaRPr lang="en-US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1026"/>
          <p:cNvSpPr txBox="1">
            <a:spLocks noChangeArrowheads="1"/>
          </p:cNvSpPr>
          <p:nvPr/>
        </p:nvSpPr>
        <p:spPr bwMode="auto">
          <a:xfrm>
            <a:off x="4503738" y="3651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endParaRPr lang="en-US" dirty="0">
              <a:latin typeface="Calibri"/>
            </a:endParaRPr>
          </a:p>
        </p:txBody>
      </p:sp>
      <p:sp>
        <p:nvSpPr>
          <p:cNvPr id="68611" name="Text Box 1027"/>
          <p:cNvSpPr txBox="1">
            <a:spLocks noChangeArrowheads="1"/>
          </p:cNvSpPr>
          <p:nvPr/>
        </p:nvSpPr>
        <p:spPr bwMode="auto">
          <a:xfrm>
            <a:off x="935800" y="6019800"/>
            <a:ext cx="73962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Calibri"/>
              </a:rPr>
              <a:t>Members of the heath family thrive in bogs and acid soils.</a:t>
            </a:r>
          </a:p>
        </p:txBody>
      </p:sp>
      <p:sp>
        <p:nvSpPr>
          <p:cNvPr id="195588" name="Text Box 1028"/>
          <p:cNvSpPr txBox="1">
            <a:spLocks noChangeArrowheads="1"/>
          </p:cNvSpPr>
          <p:nvPr/>
        </p:nvSpPr>
        <p:spPr bwMode="auto">
          <a:xfrm>
            <a:off x="4191000" y="5486400"/>
            <a:ext cx="465021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i="1" dirty="0">
                <a:latin typeface="Calibri"/>
              </a:rPr>
              <a:t>Blueberry barrens in autumn, Washington Co., Maine</a:t>
            </a:r>
          </a:p>
        </p:txBody>
      </p:sp>
      <p:pic>
        <p:nvPicPr>
          <p:cNvPr id="68613" name="Picture 10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838200"/>
            <a:ext cx="6781800" cy="456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8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North_America_satellite_glob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0"/>
            <a:ext cx="5876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Oval 3"/>
          <p:cNvSpPr>
            <a:spLocks noChangeArrowheads="1"/>
          </p:cNvSpPr>
          <p:nvPr/>
        </p:nvSpPr>
        <p:spPr bwMode="auto">
          <a:xfrm rot="-3416479">
            <a:off x="3894932" y="1934369"/>
            <a:ext cx="2779712" cy="217805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1676400" y="5715000"/>
            <a:ext cx="5272572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latin typeface="Calibri"/>
              </a:rPr>
              <a:t>Cranberry: native to northeastern North America</a:t>
            </a:r>
            <a:endParaRPr lang="en-US" sz="2000" dirty="0"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raneberr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2895600"/>
            <a:ext cx="274320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3" descr="cranberryflow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2895600"/>
            <a:ext cx="1911350" cy="2760663"/>
          </a:xfrm>
          <a:prstGeom prst="rect">
            <a:avLst/>
          </a:prstGeom>
          <a:noFill/>
          <a:ln w="19050">
            <a:solidFill>
              <a:srgbClr val="FD1A34"/>
            </a:solidFill>
            <a:miter lim="800000"/>
            <a:headEnd/>
            <a:tailEnd/>
          </a:ln>
        </p:spPr>
      </p:pic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247650" y="990600"/>
            <a:ext cx="870585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Calibri"/>
              </a:rPr>
              <a:t>The name cranberry comes from the early Dutch and German </a:t>
            </a:r>
            <a:r>
              <a:rPr lang="en-US" dirty="0" smtClean="0">
                <a:latin typeface="Calibri"/>
              </a:rPr>
              <a:t>settlers, who </a:t>
            </a:r>
            <a:r>
              <a:rPr lang="en-US" dirty="0">
                <a:latin typeface="Calibri"/>
              </a:rPr>
              <a:t>nicknamed it “</a:t>
            </a:r>
            <a:r>
              <a:rPr lang="en-US" dirty="0" err="1">
                <a:solidFill>
                  <a:srgbClr val="FD1A34"/>
                </a:solidFill>
                <a:latin typeface="Calibri"/>
              </a:rPr>
              <a:t>craneberry</a:t>
            </a:r>
            <a:r>
              <a:rPr lang="en-US" dirty="0">
                <a:latin typeface="Calibri"/>
              </a:rPr>
              <a:t>” after the shape of the blossoms.</a:t>
            </a:r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1219200" y="2743200"/>
            <a:ext cx="3200400" cy="3048000"/>
          </a:xfrm>
          <a:prstGeom prst="rect">
            <a:avLst/>
          </a:prstGeom>
          <a:noFill/>
          <a:ln w="12700">
            <a:solidFill>
              <a:srgbClr val="FD1A34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0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990600"/>
            <a:ext cx="476250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Text Box 1027"/>
          <p:cNvSpPr txBox="1">
            <a:spLocks noChangeArrowheads="1"/>
          </p:cNvSpPr>
          <p:nvPr/>
        </p:nvSpPr>
        <p:spPr bwMode="auto">
          <a:xfrm>
            <a:off x="5943600" y="1371600"/>
            <a:ext cx="3024386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/>
              </a:rPr>
              <a:t>Native Americans</a:t>
            </a:r>
          </a:p>
          <a:p>
            <a:r>
              <a:rPr lang="en-US" dirty="0">
                <a:latin typeface="Calibri"/>
              </a:rPr>
              <a:t>mixed crushed</a:t>
            </a:r>
          </a:p>
          <a:p>
            <a:r>
              <a:rPr lang="en-US" dirty="0">
                <a:latin typeface="Calibri"/>
              </a:rPr>
              <a:t>cranberries with dried,</a:t>
            </a:r>
          </a:p>
          <a:p>
            <a:r>
              <a:rPr lang="en-US" dirty="0">
                <a:latin typeface="Calibri"/>
              </a:rPr>
              <a:t> shredded strips of </a:t>
            </a:r>
          </a:p>
          <a:p>
            <a:r>
              <a:rPr lang="en-US" dirty="0">
                <a:latin typeface="Calibri"/>
              </a:rPr>
              <a:t>deer meat and fat</a:t>
            </a:r>
          </a:p>
          <a:p>
            <a:r>
              <a:rPr lang="en-US" dirty="0">
                <a:latin typeface="Calibri"/>
              </a:rPr>
              <a:t>to produce pemmican,</a:t>
            </a:r>
          </a:p>
          <a:p>
            <a:r>
              <a:rPr lang="en-US" dirty="0">
                <a:latin typeface="Calibri"/>
              </a:rPr>
              <a:t>a high-energy journey</a:t>
            </a:r>
          </a:p>
          <a:p>
            <a:r>
              <a:rPr lang="en-US" dirty="0">
                <a:latin typeface="Calibri"/>
              </a:rPr>
              <a:t>food.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8"/>
          <p:cNvSpPr txBox="1">
            <a:spLocks noChangeArrowheads="1"/>
          </p:cNvSpPr>
          <p:nvPr/>
        </p:nvSpPr>
        <p:spPr bwMode="auto">
          <a:xfrm>
            <a:off x="-31750" y="5867400"/>
            <a:ext cx="92662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Calibri"/>
              </a:rPr>
              <a:t>Legend has it that the Pilgrims, having learned of their use from the Wampanoag, served cranberries at the first Thanksgiving</a:t>
            </a:r>
          </a:p>
        </p:txBody>
      </p:sp>
      <p:pic>
        <p:nvPicPr>
          <p:cNvPr id="76803" name="Picture 9" descr="56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990600"/>
            <a:ext cx="6858000" cy="437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81000"/>
            <a:ext cx="93726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0" y="6027003"/>
            <a:ext cx="9372600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Calibri"/>
              </a:rPr>
              <a:t>American whaling ships carried cranberries, rich in vitamin C,</a:t>
            </a:r>
            <a:r>
              <a:rPr lang="en-US" dirty="0" smtClean="0">
                <a:latin typeface="Calibri"/>
              </a:rPr>
              <a:t> to </a:t>
            </a:r>
            <a:r>
              <a:rPr lang="en-US" dirty="0">
                <a:latin typeface="Calibri"/>
              </a:rPr>
              <a:t>prevent scurvy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Thanksgiving Dinner … what’s on the table?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Turkey and stuffing</a:t>
            </a:r>
          </a:p>
          <a:p>
            <a:r>
              <a:rPr lang="en-US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Squash</a:t>
            </a:r>
          </a:p>
          <a:p>
            <a:r>
              <a:rPr lang="en-US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Green beans</a:t>
            </a:r>
          </a:p>
          <a:p>
            <a:r>
              <a:rPr lang="en-US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Mashed potatoes</a:t>
            </a:r>
          </a:p>
          <a:p>
            <a:r>
              <a:rPr lang="en-US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Cranberry sauce</a:t>
            </a:r>
          </a:p>
          <a:p>
            <a:r>
              <a:rPr lang="en-US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Apple, blueberry, and pumpkin  pie</a:t>
            </a:r>
          </a:p>
          <a:p>
            <a:endParaRPr lang="en-US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1026"/>
          <p:cNvSpPr txBox="1">
            <a:spLocks noChangeArrowheads="1"/>
          </p:cNvSpPr>
          <p:nvPr/>
        </p:nvSpPr>
        <p:spPr bwMode="auto">
          <a:xfrm>
            <a:off x="4724400" y="1751013"/>
            <a:ext cx="4038600" cy="669925"/>
          </a:xfrm>
          <a:prstGeom prst="rect">
            <a:avLst/>
          </a:prstGeom>
          <a:noFill/>
          <a:ln w="28575">
            <a:solidFill>
              <a:srgbClr val="5680A6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394669"/>
                </a:solidFill>
                <a:latin typeface="Baskerville Old Face" charset="0"/>
              </a:rPr>
              <a:t>Blueberries</a:t>
            </a:r>
            <a:endParaRPr lang="en-US" sz="3600" dirty="0">
              <a:latin typeface="Calibri"/>
            </a:endParaRPr>
          </a:p>
        </p:txBody>
      </p:sp>
      <p:pic>
        <p:nvPicPr>
          <p:cNvPr id="84995" name="Picture 10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609600"/>
            <a:ext cx="3552825" cy="5334000"/>
          </a:xfrm>
          <a:prstGeom prst="rect">
            <a:avLst/>
          </a:prstGeom>
          <a:noFill/>
          <a:ln w="38100">
            <a:solidFill>
              <a:srgbClr val="5680A6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North_America_satellite_glob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0"/>
            <a:ext cx="5876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3" name="Oval 3"/>
          <p:cNvSpPr>
            <a:spLocks noChangeArrowheads="1"/>
          </p:cNvSpPr>
          <p:nvPr/>
        </p:nvSpPr>
        <p:spPr bwMode="auto">
          <a:xfrm rot="-3416479">
            <a:off x="4427538" y="3209925"/>
            <a:ext cx="2400300" cy="9525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0" y="5715000"/>
            <a:ext cx="5730054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latin typeface="Calibri"/>
              </a:rPr>
              <a:t>Blueberry: also native to northeastern North America</a:t>
            </a:r>
            <a:endParaRPr lang="en-US" sz="2000" dirty="0"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1029"/>
          <p:cNvSpPr txBox="1">
            <a:spLocks noChangeArrowheads="1"/>
          </p:cNvSpPr>
          <p:nvPr/>
        </p:nvSpPr>
        <p:spPr bwMode="auto">
          <a:xfrm>
            <a:off x="762000" y="974725"/>
            <a:ext cx="7772400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srgbClr val="394669"/>
                </a:solidFill>
                <a:latin typeface="Calibri"/>
              </a:rPr>
              <a:t>Blueberries are rich in antioxidants:</a:t>
            </a:r>
          </a:p>
          <a:p>
            <a:pPr algn="ctr"/>
            <a:endParaRPr lang="en-US" dirty="0">
              <a:latin typeface="Calibri"/>
            </a:endParaRPr>
          </a:p>
          <a:p>
            <a:r>
              <a:rPr lang="en-US" dirty="0">
                <a:solidFill>
                  <a:srgbClr val="4E4B4B"/>
                </a:solidFill>
                <a:latin typeface="Calibri"/>
              </a:rPr>
              <a:t>Research shows that blueberries are </a:t>
            </a:r>
            <a:r>
              <a:rPr lang="en-US" b="1" dirty="0">
                <a:solidFill>
                  <a:srgbClr val="4E4B4B"/>
                </a:solidFill>
                <a:latin typeface="Calibri"/>
              </a:rPr>
              <a:t># 1 in antioxidant capacity</a:t>
            </a:r>
            <a:r>
              <a:rPr lang="en-US" dirty="0">
                <a:solidFill>
                  <a:srgbClr val="4E4B4B"/>
                </a:solidFill>
                <a:latin typeface="Calibri"/>
              </a:rPr>
              <a:t> per serving, compared with more than 20 other fruits, including cranberries, strawberries, plums, and raspberries</a:t>
            </a:r>
            <a:r>
              <a:rPr lang="en-US" i="1" dirty="0">
                <a:solidFill>
                  <a:srgbClr val="4E4B4B"/>
                </a:solidFill>
                <a:latin typeface="Calibri"/>
              </a:rPr>
              <a:t>. </a:t>
            </a:r>
            <a:r>
              <a:rPr lang="en-US" dirty="0">
                <a:solidFill>
                  <a:srgbClr val="4E4B4B"/>
                </a:solidFill>
                <a:latin typeface="Calibri"/>
              </a:rPr>
              <a:t>Antioxidants are associated with reducing the risk of many chronic diseases.</a:t>
            </a:r>
          </a:p>
          <a:p>
            <a:endParaRPr lang="en-US" dirty="0">
              <a:latin typeface="Calibri"/>
            </a:endParaRPr>
          </a:p>
          <a:p>
            <a:pPr lvl="2"/>
            <a:r>
              <a:rPr lang="en-US" i="1" dirty="0">
                <a:solidFill>
                  <a:srgbClr val="4E4B4B"/>
                </a:solidFill>
                <a:latin typeface="Calibri"/>
              </a:rPr>
              <a:t>Journal of Agricultural and Food Chemistry</a:t>
            </a:r>
            <a:r>
              <a:rPr lang="en-US" dirty="0">
                <a:solidFill>
                  <a:srgbClr val="4E4B4B"/>
                </a:solidFill>
                <a:latin typeface="Calibri"/>
              </a:rPr>
              <a:t>, 2004, 52: 4026-4037</a:t>
            </a:r>
            <a:endParaRPr lang="en-US" dirty="0">
              <a:latin typeface="Calibri"/>
            </a:endParaRPr>
          </a:p>
          <a:p>
            <a:endParaRPr lang="en-US" dirty="0">
              <a:latin typeface="Calibri"/>
            </a:endParaRPr>
          </a:p>
        </p:txBody>
      </p:sp>
      <p:pic>
        <p:nvPicPr>
          <p:cNvPr id="89091" name="Picture 1030" descr="berries-in-cra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4800600"/>
            <a:ext cx="2527300" cy="1698625"/>
          </a:xfrm>
          <a:prstGeom prst="rect">
            <a:avLst/>
          </a:prstGeom>
          <a:noFill/>
          <a:ln w="28575">
            <a:solidFill>
              <a:srgbClr val="394669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1524000"/>
            <a:ext cx="2843213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1" name="Text Box 6"/>
          <p:cNvSpPr txBox="1">
            <a:spLocks noChangeArrowheads="1"/>
          </p:cNvSpPr>
          <p:nvPr/>
        </p:nvSpPr>
        <p:spPr bwMode="auto">
          <a:xfrm>
            <a:off x="1089244" y="6019800"/>
            <a:ext cx="279405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 err="1" smtClean="0">
                <a:latin typeface="Calibri"/>
              </a:rPr>
              <a:t>Lowbush</a:t>
            </a:r>
            <a:r>
              <a:rPr lang="en-US" sz="2000" dirty="0" smtClean="0">
                <a:latin typeface="Calibri"/>
              </a:rPr>
              <a:t> blueberry</a:t>
            </a:r>
          </a:p>
          <a:p>
            <a:pPr algn="ctr"/>
            <a:r>
              <a:rPr lang="en-US" sz="2000" i="1" dirty="0" err="1" smtClean="0">
                <a:latin typeface="Calibri"/>
              </a:rPr>
              <a:t>Vaccinium</a:t>
            </a:r>
            <a:r>
              <a:rPr lang="en-US" sz="2000" i="1" dirty="0" smtClean="0">
                <a:latin typeface="Calibri"/>
              </a:rPr>
              <a:t> </a:t>
            </a:r>
            <a:r>
              <a:rPr lang="en-US" sz="2000" i="1" dirty="0" err="1">
                <a:latin typeface="Calibri"/>
              </a:rPr>
              <a:t>angustifolium</a:t>
            </a:r>
            <a:endParaRPr lang="en-US" sz="2000" i="1" dirty="0">
              <a:latin typeface="Calibri"/>
            </a:endParaRPr>
          </a:p>
        </p:txBody>
      </p:sp>
      <p:sp>
        <p:nvSpPr>
          <p:cNvPr id="91142" name="Text Box 7"/>
          <p:cNvSpPr txBox="1">
            <a:spLocks noChangeArrowheads="1"/>
          </p:cNvSpPr>
          <p:nvPr/>
        </p:nvSpPr>
        <p:spPr bwMode="auto">
          <a:xfrm>
            <a:off x="5437059" y="6019800"/>
            <a:ext cx="27057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 err="1" smtClean="0">
                <a:latin typeface="Calibri"/>
              </a:rPr>
              <a:t>Highbush</a:t>
            </a:r>
            <a:r>
              <a:rPr lang="en-US" sz="2000" dirty="0" smtClean="0">
                <a:latin typeface="Calibri"/>
              </a:rPr>
              <a:t> blueberry</a:t>
            </a:r>
          </a:p>
          <a:p>
            <a:pPr algn="ctr"/>
            <a:r>
              <a:rPr lang="en-US" sz="2000" i="1" dirty="0" err="1" smtClean="0">
                <a:latin typeface="Calibri"/>
              </a:rPr>
              <a:t>Vaccinium</a:t>
            </a:r>
            <a:r>
              <a:rPr lang="en-US" sz="2000" i="1" dirty="0" smtClean="0">
                <a:latin typeface="Calibri"/>
              </a:rPr>
              <a:t> </a:t>
            </a:r>
            <a:r>
              <a:rPr lang="en-US" sz="2000" i="1" dirty="0" err="1">
                <a:latin typeface="Calibri"/>
              </a:rPr>
              <a:t>corymbosum</a:t>
            </a:r>
            <a:endParaRPr lang="en-US" sz="2000" i="1" dirty="0">
              <a:latin typeface="Calibri"/>
            </a:endParaRPr>
          </a:p>
        </p:txBody>
      </p:sp>
      <p:sp>
        <p:nvSpPr>
          <p:cNvPr id="91143" name="Text Box 8"/>
          <p:cNvSpPr txBox="1">
            <a:spLocks noChangeArrowheads="1"/>
          </p:cNvSpPr>
          <p:nvPr/>
        </p:nvSpPr>
        <p:spPr bwMode="auto">
          <a:xfrm>
            <a:off x="2286000" y="533400"/>
            <a:ext cx="63246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Calibri"/>
              </a:rPr>
              <a:t>Commercially important blueberries</a:t>
            </a:r>
          </a:p>
        </p:txBody>
      </p:sp>
      <p:pic>
        <p:nvPicPr>
          <p:cNvPr id="91144" name="Picture 9" descr="muffi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28600"/>
            <a:ext cx="1295400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Vaccinium_angustifolium,_Pancake_Bay_P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85800" y="3124200"/>
            <a:ext cx="3603625" cy="27027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1981200"/>
            <a:ext cx="1140786" cy="14575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8200" y="1219200"/>
            <a:ext cx="867867" cy="1510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7" name="Picture 2" descr="lizwhi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914400"/>
            <a:ext cx="2693988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8" name="Text Box 3"/>
          <p:cNvSpPr txBox="1">
            <a:spLocks noChangeArrowheads="1"/>
          </p:cNvSpPr>
          <p:nvPr/>
        </p:nvSpPr>
        <p:spPr bwMode="auto">
          <a:xfrm>
            <a:off x="688975" y="5029200"/>
            <a:ext cx="32162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latin typeface="Calibri"/>
              </a:rPr>
              <a:t>Elizabeth Coleman White,</a:t>
            </a:r>
          </a:p>
          <a:p>
            <a:pPr algn="ctr"/>
            <a:r>
              <a:rPr lang="en-US" sz="2000" dirty="0">
                <a:latin typeface="Calibri"/>
              </a:rPr>
              <a:t>developer of the commercial </a:t>
            </a:r>
          </a:p>
          <a:p>
            <a:pPr algn="ctr"/>
            <a:r>
              <a:rPr lang="en-US" sz="2000" dirty="0">
                <a:latin typeface="Calibri"/>
              </a:rPr>
              <a:t>New Jersey blueberry</a:t>
            </a:r>
            <a:endParaRPr lang="en-US" dirty="0">
              <a:latin typeface="Calibri"/>
            </a:endParaRPr>
          </a:p>
        </p:txBody>
      </p:sp>
      <p:pic>
        <p:nvPicPr>
          <p:cNvPr id="93189" name="Picture 4" descr="blueberries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48600" y="304800"/>
            <a:ext cx="904875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3186" name="Object 2"/>
          <p:cNvGraphicFramePr>
            <a:graphicFrameLocks noChangeAspect="1"/>
          </p:cNvGraphicFramePr>
          <p:nvPr/>
        </p:nvGraphicFramePr>
        <p:xfrm>
          <a:off x="4191000" y="990600"/>
          <a:ext cx="3616325" cy="5105400"/>
        </p:xfrm>
        <a:graphic>
          <a:graphicData uri="http://schemas.openxmlformats.org/presentationml/2006/ole">
            <p:oleObj spid="_x0000_s93186" name="Document" r:id="rId6" imgW="6729997" imgH="9488443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4"/>
          <p:cNvSpPr txBox="1">
            <a:spLocks noChangeArrowheads="1"/>
          </p:cNvSpPr>
          <p:nvPr/>
        </p:nvSpPr>
        <p:spPr bwMode="auto">
          <a:xfrm>
            <a:off x="2238567" y="1293813"/>
            <a:ext cx="4682742" cy="646331"/>
          </a:xfrm>
          <a:prstGeom prst="rect">
            <a:avLst/>
          </a:prstGeom>
          <a:solidFill>
            <a:srgbClr val="F8BF6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latin typeface="Calibri"/>
              </a:rPr>
              <a:t>Squashes and Pumpkins</a:t>
            </a:r>
            <a:endParaRPr lang="en-US" dirty="0"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143000"/>
            <a:ext cx="4495800" cy="3810000"/>
          </a:xfrm>
          <a:prstGeom prst="rect">
            <a:avLst/>
          </a:prstGeom>
          <a:noFill/>
          <a:ln w="38100">
            <a:solidFill>
              <a:srgbClr val="DF4D13"/>
            </a:solidFill>
            <a:miter lim="800000"/>
            <a:headEnd/>
            <a:tailEnd/>
          </a:ln>
        </p:spPr>
      </p:pic>
      <p:sp>
        <p:nvSpPr>
          <p:cNvPr id="97283" name="Text Box 4"/>
          <p:cNvSpPr txBox="1">
            <a:spLocks noChangeArrowheads="1"/>
          </p:cNvSpPr>
          <p:nvPr/>
        </p:nvSpPr>
        <p:spPr bwMode="auto">
          <a:xfrm>
            <a:off x="712578" y="5181600"/>
            <a:ext cx="42374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Calibri"/>
              </a:rPr>
              <a:t>Pumpkins, squashes, and gourds</a:t>
            </a:r>
          </a:p>
        </p:txBody>
      </p:sp>
      <p:sp>
        <p:nvSpPr>
          <p:cNvPr id="173062" name="Text Box 6"/>
          <p:cNvSpPr txBox="1">
            <a:spLocks noChangeArrowheads="1"/>
          </p:cNvSpPr>
          <p:nvPr/>
        </p:nvSpPr>
        <p:spPr bwMode="auto">
          <a:xfrm>
            <a:off x="6688868" y="0"/>
            <a:ext cx="10986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Calibri"/>
              </a:rPr>
              <a:t>melons</a:t>
            </a:r>
          </a:p>
        </p:txBody>
      </p:sp>
      <p:pic>
        <p:nvPicPr>
          <p:cNvPr id="173063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2971800"/>
            <a:ext cx="1881188" cy="2971800"/>
          </a:xfrm>
          <a:prstGeom prst="rect">
            <a:avLst/>
          </a:prstGeom>
          <a:noFill/>
          <a:ln w="28575">
            <a:solidFill>
              <a:srgbClr val="123D27"/>
            </a:solidFill>
            <a:miter lim="800000"/>
            <a:headEnd/>
            <a:tailEnd/>
          </a:ln>
        </p:spPr>
      </p:pic>
      <p:sp>
        <p:nvSpPr>
          <p:cNvPr id="173064" name="Text Box 8"/>
          <p:cNvSpPr txBox="1">
            <a:spLocks noChangeArrowheads="1"/>
          </p:cNvSpPr>
          <p:nvPr/>
        </p:nvSpPr>
        <p:spPr bwMode="auto">
          <a:xfrm>
            <a:off x="6477000" y="5867400"/>
            <a:ext cx="15514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/>
              </a:rPr>
              <a:t>cucumbers</a:t>
            </a:r>
          </a:p>
        </p:txBody>
      </p:sp>
      <p:sp>
        <p:nvSpPr>
          <p:cNvPr id="173065" name="Text Box 9"/>
          <p:cNvSpPr txBox="1">
            <a:spLocks noChangeArrowheads="1"/>
          </p:cNvSpPr>
          <p:nvPr/>
        </p:nvSpPr>
        <p:spPr bwMode="auto">
          <a:xfrm>
            <a:off x="927440" y="227013"/>
            <a:ext cx="36426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3600" dirty="0" smtClean="0">
                <a:solidFill>
                  <a:srgbClr val="D02F1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</a:rPr>
              <a:t>The Squash Family</a:t>
            </a:r>
            <a:endParaRPr lang="en-US" dirty="0">
              <a:latin typeface="Calibri"/>
            </a:endParaRPr>
          </a:p>
        </p:txBody>
      </p:sp>
      <p:pic>
        <p:nvPicPr>
          <p:cNvPr id="173066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1200" y="533400"/>
            <a:ext cx="2921000" cy="2290763"/>
          </a:xfrm>
          <a:prstGeom prst="rect">
            <a:avLst/>
          </a:prstGeom>
          <a:noFill/>
          <a:ln w="38100">
            <a:solidFill>
              <a:srgbClr val="123D27"/>
            </a:solidFill>
            <a:miter lim="800000"/>
            <a:headEnd/>
            <a:tailEnd/>
          </a:ln>
        </p:spPr>
      </p:pic>
      <p:sp>
        <p:nvSpPr>
          <p:cNvPr id="173067" name="Text Box 11"/>
          <p:cNvSpPr txBox="1">
            <a:spLocks noChangeArrowheads="1"/>
          </p:cNvSpPr>
          <p:nvPr/>
        </p:nvSpPr>
        <p:spPr bwMode="auto">
          <a:xfrm>
            <a:off x="1430338" y="6003925"/>
            <a:ext cx="248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D02F10"/>
                </a:solidFill>
                <a:latin typeface="Calibri"/>
              </a:rPr>
              <a:t>New World Origin</a:t>
            </a:r>
            <a:endParaRPr lang="en-US" dirty="0">
              <a:latin typeface="Calibri"/>
            </a:endParaRPr>
          </a:p>
        </p:txBody>
      </p:sp>
      <p:sp>
        <p:nvSpPr>
          <p:cNvPr id="173068" name="Text Box 12"/>
          <p:cNvSpPr txBox="1">
            <a:spLocks noChangeArrowheads="1"/>
          </p:cNvSpPr>
          <p:nvPr/>
        </p:nvSpPr>
        <p:spPr bwMode="auto">
          <a:xfrm>
            <a:off x="6096000" y="6248400"/>
            <a:ext cx="2368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123D27"/>
                </a:solidFill>
                <a:latin typeface="Calibri"/>
              </a:rPr>
              <a:t>Old World Origin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62" grpId="0"/>
      <p:bldP spid="173064" grpId="0"/>
      <p:bldP spid="173067" grpId="0"/>
      <p:bldP spid="17306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5410200" y="152400"/>
            <a:ext cx="3344863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 err="1">
                <a:latin typeface="Calibri"/>
              </a:rPr>
              <a:t>Cucurbitaceae</a:t>
            </a:r>
            <a:endParaRPr lang="en-US" sz="3600" dirty="0">
              <a:latin typeface="Calibri"/>
            </a:endParaRPr>
          </a:p>
          <a:p>
            <a:pPr algn="ctr"/>
            <a:r>
              <a:rPr lang="en-US" sz="3200" dirty="0">
                <a:latin typeface="Calibri"/>
              </a:rPr>
              <a:t>The Squash Family</a:t>
            </a:r>
          </a:p>
        </p:txBody>
      </p:sp>
      <p:sp>
        <p:nvSpPr>
          <p:cNvPr id="166921" name="Text Box 9"/>
          <p:cNvSpPr txBox="1">
            <a:spLocks noChangeArrowheads="1"/>
          </p:cNvSpPr>
          <p:nvPr/>
        </p:nvSpPr>
        <p:spPr bwMode="auto">
          <a:xfrm>
            <a:off x="5105400" y="1524000"/>
            <a:ext cx="4038600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95288" indent="-395288">
              <a:buFontTx/>
              <a:buChar char="•"/>
            </a:pPr>
            <a:r>
              <a:rPr lang="en-US" sz="2800" dirty="0" smtClean="0">
                <a:latin typeface="Calibri"/>
              </a:rPr>
              <a:t>Herbaceous </a:t>
            </a:r>
            <a:r>
              <a:rPr lang="en-US" sz="2800" dirty="0">
                <a:latin typeface="Calibri"/>
              </a:rPr>
              <a:t>vines with </a:t>
            </a:r>
            <a:r>
              <a:rPr lang="en-US" sz="2800" dirty="0" smtClean="0">
                <a:latin typeface="Calibri"/>
              </a:rPr>
              <a:t>tendrils</a:t>
            </a:r>
            <a:endParaRPr lang="en-US" sz="1600" dirty="0" smtClean="0">
              <a:latin typeface="Calibri"/>
            </a:endParaRPr>
          </a:p>
          <a:p>
            <a:pPr marL="395288" indent="-395288"/>
            <a:endParaRPr lang="en-US" sz="1600" dirty="0" smtClean="0">
              <a:latin typeface="Calibri"/>
            </a:endParaRPr>
          </a:p>
          <a:p>
            <a:pPr marL="395288" indent="-395288">
              <a:buFontTx/>
              <a:buChar char="•"/>
            </a:pPr>
            <a:r>
              <a:rPr lang="en-US" sz="2800" dirty="0" smtClean="0">
                <a:latin typeface="Calibri"/>
              </a:rPr>
              <a:t>Flowers </a:t>
            </a:r>
            <a:r>
              <a:rPr lang="en-US" sz="2800" dirty="0">
                <a:latin typeface="Calibri"/>
              </a:rPr>
              <a:t>unisexual, radially symmetrical, </a:t>
            </a:r>
          </a:p>
          <a:p>
            <a:r>
              <a:rPr lang="en-US" sz="2800" dirty="0">
                <a:latin typeface="Calibri"/>
              </a:rPr>
              <a:t>   </a:t>
            </a:r>
            <a:r>
              <a:rPr lang="en-US" sz="2800" dirty="0" smtClean="0">
                <a:latin typeface="Calibri"/>
              </a:rPr>
              <a:t>  often yellow or orange</a:t>
            </a:r>
            <a:endParaRPr lang="en-US" dirty="0" smtClean="0">
              <a:latin typeface="Calibri"/>
            </a:endParaRPr>
          </a:p>
          <a:p>
            <a:endParaRPr lang="en-US" dirty="0" smtClean="0">
              <a:latin typeface="Calibri"/>
            </a:endParaRPr>
          </a:p>
          <a:p>
            <a:pPr>
              <a:buFontTx/>
              <a:buChar char="•"/>
            </a:pPr>
            <a:r>
              <a:rPr lang="en-US" sz="2800" dirty="0" smtClean="0">
                <a:latin typeface="Calibri"/>
              </a:rPr>
              <a:t>  Ovary inferior</a:t>
            </a:r>
          </a:p>
          <a:p>
            <a:endParaRPr lang="en-US" dirty="0" smtClean="0">
              <a:latin typeface="Calibri"/>
            </a:endParaRPr>
          </a:p>
          <a:p>
            <a:pPr>
              <a:buFontTx/>
              <a:buChar char="•"/>
            </a:pPr>
            <a:r>
              <a:rPr lang="en-US" dirty="0">
                <a:latin typeface="Calibri"/>
              </a:rPr>
              <a:t>  </a:t>
            </a:r>
            <a:r>
              <a:rPr lang="en-US" sz="2800" dirty="0">
                <a:latin typeface="Calibri"/>
              </a:rPr>
              <a:t>Fruit a </a:t>
            </a:r>
            <a:r>
              <a:rPr lang="en-US" sz="2800" dirty="0" err="1" smtClean="0">
                <a:latin typeface="Calibri"/>
              </a:rPr>
              <a:t>pepo</a:t>
            </a:r>
            <a:endParaRPr lang="en-US" sz="2800" dirty="0" smtClean="0">
              <a:latin typeface="Calibri"/>
            </a:endParaRPr>
          </a:p>
          <a:p>
            <a:pPr>
              <a:buFontTx/>
              <a:buChar char="•"/>
            </a:pPr>
            <a:endParaRPr lang="en-US" sz="2800" dirty="0" smtClean="0">
              <a:latin typeface="Calibri"/>
            </a:endParaRPr>
          </a:p>
          <a:p>
            <a:pPr marL="395288" indent="-395288">
              <a:buFontTx/>
              <a:buChar char="•"/>
            </a:pPr>
            <a:r>
              <a:rPr lang="en-US" sz="2800" dirty="0" smtClean="0">
                <a:latin typeface="Calibri"/>
              </a:rPr>
              <a:t>Seeds flat, tear-drop shaped</a:t>
            </a:r>
            <a:endParaRPr lang="en-US" sz="2800" dirty="0">
              <a:latin typeface="Calibri"/>
            </a:endParaRPr>
          </a:p>
        </p:txBody>
      </p:sp>
      <p:pic>
        <p:nvPicPr>
          <p:cNvPr id="99332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-1009649" y="857251"/>
            <a:ext cx="6858000" cy="514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Shine-Skin-Pumpkin-See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4648200"/>
            <a:ext cx="2717800" cy="1824323"/>
          </a:xfrm>
          <a:prstGeom prst="rect">
            <a:avLst/>
          </a:prstGeom>
          <a:ln w="31750">
            <a:solidFill>
              <a:srgbClr val="FDE469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21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1143000" y="-1219200"/>
            <a:ext cx="7391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533400"/>
            <a:ext cx="437991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5486400" y="1219200"/>
            <a:ext cx="38862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latin typeface="Calibri"/>
              </a:rPr>
              <a:t>Pumpkin: inferior </a:t>
            </a:r>
            <a:r>
              <a:rPr lang="en-US" sz="3200" dirty="0">
                <a:latin typeface="Calibri"/>
              </a:rPr>
              <a:t>ovary</a:t>
            </a:r>
            <a:r>
              <a:rPr lang="en-US" sz="3200" dirty="0" smtClean="0">
                <a:latin typeface="Calibri"/>
              </a:rPr>
              <a:t> will develop </a:t>
            </a:r>
            <a:endParaRPr lang="en-US" sz="3200" dirty="0">
              <a:latin typeface="Calibri"/>
            </a:endParaRPr>
          </a:p>
          <a:p>
            <a:r>
              <a:rPr lang="en-US" sz="3200" dirty="0">
                <a:latin typeface="Calibri"/>
              </a:rPr>
              <a:t>into</a:t>
            </a:r>
            <a:r>
              <a:rPr lang="en-US" sz="3200" dirty="0" smtClean="0">
                <a:latin typeface="Calibri"/>
              </a:rPr>
              <a:t> the fruit after</a:t>
            </a:r>
          </a:p>
          <a:p>
            <a:r>
              <a:rPr lang="en-US" sz="3200" dirty="0" smtClean="0">
                <a:latin typeface="Calibri"/>
              </a:rPr>
              <a:t>pollination and</a:t>
            </a:r>
          </a:p>
          <a:p>
            <a:r>
              <a:rPr lang="en-US" sz="3200" dirty="0" smtClean="0">
                <a:latin typeface="Calibri"/>
              </a:rPr>
              <a:t>f</a:t>
            </a:r>
            <a:r>
              <a:rPr lang="en-US" sz="3200" smtClean="0">
                <a:latin typeface="Calibri"/>
              </a:rPr>
              <a:t>ertilization</a:t>
            </a:r>
            <a:r>
              <a:rPr lang="en-US" sz="3200" dirty="0" smtClean="0">
                <a:latin typeface="Calibri"/>
              </a:rPr>
              <a:t>.</a:t>
            </a:r>
            <a:endParaRPr lang="en-US" sz="3200" dirty="0">
              <a:latin typeface="Calibri"/>
            </a:endParaRPr>
          </a:p>
        </p:txBody>
      </p:sp>
      <p:pic>
        <p:nvPicPr>
          <p:cNvPr id="5" name="Picture 4" descr="jack-o-lanter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4114800"/>
            <a:ext cx="1758950" cy="1688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2"/>
          <p:cNvSpPr txBox="1">
            <a:spLocks noChangeArrowheads="1"/>
          </p:cNvSpPr>
          <p:nvPr/>
        </p:nvSpPr>
        <p:spPr bwMode="auto">
          <a:xfrm>
            <a:off x="152400" y="304800"/>
            <a:ext cx="88392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defTabSz="828675" eaLnBrk="1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/>
            </a:pPr>
            <a:r>
              <a:rPr lang="en-US" i="1" dirty="0" err="1">
                <a:solidFill>
                  <a:srgbClr val="000000"/>
                </a:solidFill>
                <a:latin typeface="Calibri"/>
              </a:rPr>
              <a:t>Cucurbita</a:t>
            </a:r>
            <a:r>
              <a:rPr lang="en-US" i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Calibri"/>
              </a:rPr>
              <a:t>pepo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dirty="0">
                <a:latin typeface="Calibri"/>
              </a:rPr>
              <a:t>was independently domesticated twice.  </a:t>
            </a:r>
            <a:r>
              <a:rPr lang="en-US" i="1" dirty="0" err="1">
                <a:solidFill>
                  <a:schemeClr val="tx2"/>
                </a:solidFill>
                <a:latin typeface="Calibri"/>
              </a:rPr>
              <a:t>Cucurbita</a:t>
            </a:r>
            <a:r>
              <a:rPr lang="en-US" i="1" dirty="0">
                <a:solidFill>
                  <a:schemeClr val="tx2"/>
                </a:solidFill>
                <a:latin typeface="Calibri"/>
              </a:rPr>
              <a:t> </a:t>
            </a:r>
            <a:r>
              <a:rPr lang="en-US" i="1" dirty="0" err="1">
                <a:solidFill>
                  <a:schemeClr val="tx2"/>
                </a:solidFill>
                <a:latin typeface="Calibri"/>
              </a:rPr>
              <a:t>pepo</a:t>
            </a:r>
            <a:r>
              <a:rPr lang="en-US" dirty="0">
                <a:solidFill>
                  <a:schemeClr val="tx2"/>
                </a:solidFill>
                <a:latin typeface="Calibri"/>
              </a:rPr>
              <a:t> </a:t>
            </a:r>
            <a:r>
              <a:rPr lang="en-US" dirty="0">
                <a:latin typeface="Calibri"/>
              </a:rPr>
              <a:t>subsp. </a:t>
            </a:r>
            <a:r>
              <a:rPr lang="en-US" i="1" dirty="0" err="1">
                <a:solidFill>
                  <a:srgbClr val="FF0000"/>
                </a:solidFill>
                <a:latin typeface="Calibri"/>
              </a:rPr>
              <a:t>pepo</a:t>
            </a:r>
            <a:r>
              <a:rPr lang="en-US" dirty="0">
                <a:latin typeface="Calibri"/>
              </a:rPr>
              <a:t> (pumpkins) was developed ca. 10, 000 years ago in Mexico.  </a:t>
            </a:r>
            <a:r>
              <a:rPr lang="en-US" i="1" dirty="0" err="1">
                <a:latin typeface="Calibri"/>
              </a:rPr>
              <a:t>Cucurbita</a:t>
            </a:r>
            <a:r>
              <a:rPr lang="en-US" i="1" dirty="0">
                <a:latin typeface="Calibri"/>
              </a:rPr>
              <a:t> </a:t>
            </a:r>
            <a:r>
              <a:rPr lang="en-US" i="1" dirty="0" err="1">
                <a:latin typeface="Calibri"/>
              </a:rPr>
              <a:t>pepo</a:t>
            </a:r>
            <a:r>
              <a:rPr lang="en-US" dirty="0">
                <a:latin typeface="Calibri"/>
              </a:rPr>
              <a:t> subsp. </a:t>
            </a:r>
            <a:r>
              <a:rPr lang="en-US" i="1" dirty="0" err="1">
                <a:solidFill>
                  <a:srgbClr val="FF0000"/>
                </a:solidFill>
                <a:latin typeface="Calibri"/>
              </a:rPr>
              <a:t>ovifera</a:t>
            </a:r>
            <a:r>
              <a:rPr lang="en-US" i="1" dirty="0">
                <a:latin typeface="Calibri"/>
              </a:rPr>
              <a:t> (</a:t>
            </a:r>
            <a:r>
              <a:rPr lang="en-US" dirty="0">
                <a:latin typeface="Calibri"/>
              </a:rPr>
              <a:t>acorn squashes), was domesticated about 5000 years ago in eastern North America.</a:t>
            </a:r>
            <a:endParaRPr lang="en-GB" dirty="0">
              <a:latin typeface="Calibri"/>
            </a:endParaRPr>
          </a:p>
        </p:txBody>
      </p:sp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" y="5943600"/>
            <a:ext cx="9107488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2133600"/>
            <a:ext cx="7804150" cy="357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5" name="Text Box 5"/>
          <p:cNvSpPr txBox="1">
            <a:spLocks noChangeArrowheads="1"/>
          </p:cNvSpPr>
          <p:nvPr/>
        </p:nvSpPr>
        <p:spPr bwMode="auto">
          <a:xfrm>
            <a:off x="671513" y="5972175"/>
            <a:ext cx="391795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defTabSz="828675" eaLnBrk="1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en-GB" sz="1100" b="1" dirty="0">
                <a:solidFill>
                  <a:srgbClr val="000000"/>
                </a:solidFill>
                <a:latin typeface="Calibri"/>
              </a:rPr>
              <a:t>Smith B D PNAS 2006;103:12223-12228</a:t>
            </a:r>
          </a:p>
        </p:txBody>
      </p:sp>
      <p:sp>
        <p:nvSpPr>
          <p:cNvPr id="107526" name="Text Box 6"/>
          <p:cNvSpPr txBox="1">
            <a:spLocks noChangeArrowheads="1"/>
          </p:cNvSpPr>
          <p:nvPr/>
        </p:nvSpPr>
        <p:spPr bwMode="auto">
          <a:xfrm>
            <a:off x="98425" y="6613525"/>
            <a:ext cx="4930775" cy="102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marL="77788" indent="-77788" defTabSz="828675" eaLnBrk="1">
              <a:lnSpc>
                <a:spcPct val="94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</a:pPr>
            <a:r>
              <a:rPr lang="en-GB" sz="700" dirty="0">
                <a:solidFill>
                  <a:srgbClr val="000000"/>
                </a:solidFill>
                <a:latin typeface="Calibri"/>
              </a:rPr>
              <a:t>©2006 by National Academy of Sciences</a:t>
            </a:r>
          </a:p>
        </p:txBody>
      </p:sp>
      <p:sp>
        <p:nvSpPr>
          <p:cNvPr id="107527" name="Rectangle 8"/>
          <p:cNvSpPr>
            <a:spLocks noChangeArrowheads="1"/>
          </p:cNvSpPr>
          <p:nvPr/>
        </p:nvSpPr>
        <p:spPr bwMode="auto">
          <a:xfrm>
            <a:off x="3657600" y="5105400"/>
            <a:ext cx="381000" cy="304800"/>
          </a:xfrm>
          <a:prstGeom prst="rect">
            <a:avLst/>
          </a:prstGeom>
          <a:noFill/>
          <a:ln w="38100">
            <a:solidFill>
              <a:srgbClr val="D02F1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pic>
        <p:nvPicPr>
          <p:cNvPr id="146443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600" y="4648200"/>
            <a:ext cx="1295400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9" name="Freeform 12"/>
          <p:cNvSpPr>
            <a:spLocks/>
          </p:cNvSpPr>
          <p:nvPr/>
        </p:nvSpPr>
        <p:spPr bwMode="auto">
          <a:xfrm>
            <a:off x="3440113" y="3540125"/>
            <a:ext cx="749300" cy="674688"/>
          </a:xfrm>
          <a:custGeom>
            <a:avLst/>
            <a:gdLst>
              <a:gd name="T0" fmla="*/ 2147483647 w 472"/>
              <a:gd name="T1" fmla="*/ 0 h 425"/>
              <a:gd name="T2" fmla="*/ 2147483647 w 472"/>
              <a:gd name="T3" fmla="*/ 2147483647 h 425"/>
              <a:gd name="T4" fmla="*/ 2147483647 w 472"/>
              <a:gd name="T5" fmla="*/ 2147483647 h 425"/>
              <a:gd name="T6" fmla="*/ 2147483647 w 472"/>
              <a:gd name="T7" fmla="*/ 2147483647 h 425"/>
              <a:gd name="T8" fmla="*/ 2147483647 w 472"/>
              <a:gd name="T9" fmla="*/ 2147483647 h 425"/>
              <a:gd name="T10" fmla="*/ 2147483647 w 472"/>
              <a:gd name="T11" fmla="*/ 2147483647 h 425"/>
              <a:gd name="T12" fmla="*/ 2147483647 w 472"/>
              <a:gd name="T13" fmla="*/ 2147483647 h 425"/>
              <a:gd name="T14" fmla="*/ 2147483647 w 472"/>
              <a:gd name="T15" fmla="*/ 2147483647 h 425"/>
              <a:gd name="T16" fmla="*/ 2147483647 w 472"/>
              <a:gd name="T17" fmla="*/ 2147483647 h 425"/>
              <a:gd name="T18" fmla="*/ 2147483647 w 472"/>
              <a:gd name="T19" fmla="*/ 2147483647 h 425"/>
              <a:gd name="T20" fmla="*/ 2147483647 w 472"/>
              <a:gd name="T21" fmla="*/ 2147483647 h 425"/>
              <a:gd name="T22" fmla="*/ 2147483647 w 472"/>
              <a:gd name="T23" fmla="*/ 2147483647 h 425"/>
              <a:gd name="T24" fmla="*/ 2147483647 w 472"/>
              <a:gd name="T25" fmla="*/ 2147483647 h 425"/>
              <a:gd name="T26" fmla="*/ 2147483647 w 472"/>
              <a:gd name="T27" fmla="*/ 2147483647 h 425"/>
              <a:gd name="T28" fmla="*/ 2147483647 w 472"/>
              <a:gd name="T29" fmla="*/ 2147483647 h 425"/>
              <a:gd name="T30" fmla="*/ 2147483647 w 472"/>
              <a:gd name="T31" fmla="*/ 2147483647 h 425"/>
              <a:gd name="T32" fmla="*/ 2147483647 w 472"/>
              <a:gd name="T33" fmla="*/ 2147483647 h 425"/>
              <a:gd name="T34" fmla="*/ 2147483647 w 472"/>
              <a:gd name="T35" fmla="*/ 2147483647 h 425"/>
              <a:gd name="T36" fmla="*/ 2147483647 w 472"/>
              <a:gd name="T37" fmla="*/ 2147483647 h 425"/>
              <a:gd name="T38" fmla="*/ 2147483647 w 472"/>
              <a:gd name="T39" fmla="*/ 0 h 42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472"/>
              <a:gd name="T61" fmla="*/ 0 h 425"/>
              <a:gd name="T62" fmla="*/ 472 w 472"/>
              <a:gd name="T63" fmla="*/ 425 h 425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472" h="425">
                <a:moveTo>
                  <a:pt x="252" y="0"/>
                </a:moveTo>
                <a:cubicBezTo>
                  <a:pt x="230" y="6"/>
                  <a:pt x="213" y="13"/>
                  <a:pt x="195" y="25"/>
                </a:cubicBezTo>
                <a:cubicBezTo>
                  <a:pt x="179" y="75"/>
                  <a:pt x="203" y="16"/>
                  <a:pt x="170" y="50"/>
                </a:cubicBezTo>
                <a:cubicBezTo>
                  <a:pt x="105" y="114"/>
                  <a:pt x="201" y="46"/>
                  <a:pt x="139" y="88"/>
                </a:cubicBezTo>
                <a:cubicBezTo>
                  <a:pt x="116" y="121"/>
                  <a:pt x="69" y="132"/>
                  <a:pt x="31" y="145"/>
                </a:cubicBezTo>
                <a:cubicBezTo>
                  <a:pt x="7" y="182"/>
                  <a:pt x="0" y="242"/>
                  <a:pt x="50" y="258"/>
                </a:cubicBezTo>
                <a:cubicBezTo>
                  <a:pt x="56" y="262"/>
                  <a:pt x="63" y="265"/>
                  <a:pt x="69" y="271"/>
                </a:cubicBezTo>
                <a:cubicBezTo>
                  <a:pt x="74" y="276"/>
                  <a:pt x="75" y="286"/>
                  <a:pt x="82" y="290"/>
                </a:cubicBezTo>
                <a:cubicBezTo>
                  <a:pt x="93" y="296"/>
                  <a:pt x="108" y="295"/>
                  <a:pt x="120" y="302"/>
                </a:cubicBezTo>
                <a:cubicBezTo>
                  <a:pt x="151" y="318"/>
                  <a:pt x="137" y="309"/>
                  <a:pt x="164" y="328"/>
                </a:cubicBezTo>
                <a:cubicBezTo>
                  <a:pt x="168" y="334"/>
                  <a:pt x="169" y="343"/>
                  <a:pt x="176" y="347"/>
                </a:cubicBezTo>
                <a:cubicBezTo>
                  <a:pt x="187" y="353"/>
                  <a:pt x="214" y="359"/>
                  <a:pt x="214" y="359"/>
                </a:cubicBezTo>
                <a:cubicBezTo>
                  <a:pt x="224" y="390"/>
                  <a:pt x="240" y="382"/>
                  <a:pt x="271" y="391"/>
                </a:cubicBezTo>
                <a:cubicBezTo>
                  <a:pt x="326" y="425"/>
                  <a:pt x="316" y="334"/>
                  <a:pt x="378" y="315"/>
                </a:cubicBezTo>
                <a:cubicBezTo>
                  <a:pt x="384" y="310"/>
                  <a:pt x="392" y="307"/>
                  <a:pt x="397" y="302"/>
                </a:cubicBezTo>
                <a:cubicBezTo>
                  <a:pt x="400" y="297"/>
                  <a:pt x="398" y="288"/>
                  <a:pt x="403" y="284"/>
                </a:cubicBezTo>
                <a:cubicBezTo>
                  <a:pt x="430" y="256"/>
                  <a:pt x="450" y="253"/>
                  <a:pt x="472" y="221"/>
                </a:cubicBezTo>
                <a:cubicBezTo>
                  <a:pt x="466" y="197"/>
                  <a:pt x="443" y="98"/>
                  <a:pt x="422" y="82"/>
                </a:cubicBezTo>
                <a:cubicBezTo>
                  <a:pt x="416" y="77"/>
                  <a:pt x="409" y="78"/>
                  <a:pt x="403" y="76"/>
                </a:cubicBezTo>
                <a:cubicBezTo>
                  <a:pt x="381" y="9"/>
                  <a:pt x="313" y="0"/>
                  <a:pt x="252" y="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107530" name="Rectangle 13"/>
          <p:cNvSpPr>
            <a:spLocks noChangeArrowheads="1"/>
          </p:cNvSpPr>
          <p:nvPr/>
        </p:nvSpPr>
        <p:spPr bwMode="auto">
          <a:xfrm>
            <a:off x="3429000" y="3581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pic>
        <p:nvPicPr>
          <p:cNvPr id="146446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19800" y="251460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47" name="Line 15"/>
          <p:cNvSpPr>
            <a:spLocks noChangeShapeType="1"/>
          </p:cNvSpPr>
          <p:nvPr/>
        </p:nvSpPr>
        <p:spPr bwMode="auto">
          <a:xfrm>
            <a:off x="2286000" y="5105400"/>
            <a:ext cx="1371600" cy="152400"/>
          </a:xfrm>
          <a:prstGeom prst="line">
            <a:avLst/>
          </a:prstGeom>
          <a:noFill/>
          <a:ln w="28575">
            <a:solidFill>
              <a:srgbClr val="D02F1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146448" name="Line 16"/>
          <p:cNvSpPr>
            <a:spLocks noChangeShapeType="1"/>
          </p:cNvSpPr>
          <p:nvPr/>
        </p:nvSpPr>
        <p:spPr bwMode="auto">
          <a:xfrm flipH="1">
            <a:off x="4572000" y="3276600"/>
            <a:ext cx="1371600" cy="152400"/>
          </a:xfrm>
          <a:prstGeom prst="line">
            <a:avLst/>
          </a:prstGeom>
          <a:noFill/>
          <a:ln w="19050">
            <a:solidFill>
              <a:srgbClr val="D02F1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47" grpId="0" animBg="1"/>
      <p:bldP spid="1464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Thanksgiving Dinner … what’s on the table?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bg1">
                    <a:alpha val="39000"/>
                  </a:schemeClr>
                </a:solidFill>
                <a:ea typeface="+mn-ea"/>
                <a:cs typeface="+mn-cs"/>
              </a:rPr>
              <a:t>Turkey and stuffing</a:t>
            </a:r>
          </a:p>
          <a:p>
            <a:pPr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Squash</a:t>
            </a:r>
          </a:p>
          <a:p>
            <a:pPr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Green beans</a:t>
            </a:r>
          </a:p>
          <a:p>
            <a:pPr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Mashed potatoes</a:t>
            </a:r>
          </a:p>
          <a:p>
            <a:pPr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Cranberry sauce</a:t>
            </a:r>
          </a:p>
          <a:p>
            <a:pPr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Apple, blueberry, and pumpkin  pie</a:t>
            </a:r>
          </a:p>
          <a:p>
            <a:pPr>
              <a:defRPr/>
            </a:pPr>
            <a:endParaRPr lang="en-US">
              <a:solidFill>
                <a:schemeClr val="bg1"/>
              </a:solidFill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4329201" y="990600"/>
            <a:ext cx="43860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Calibri"/>
              </a:rPr>
              <a:t>Green Beans (</a:t>
            </a:r>
            <a:r>
              <a:rPr lang="en-US" i="1" dirty="0" err="1">
                <a:latin typeface="Calibri"/>
              </a:rPr>
              <a:t>Phaseolus</a:t>
            </a:r>
            <a:r>
              <a:rPr lang="en-US" i="1" dirty="0">
                <a:latin typeface="Calibri"/>
              </a:rPr>
              <a:t> </a:t>
            </a:r>
            <a:r>
              <a:rPr lang="en-US" i="1" dirty="0" err="1">
                <a:latin typeface="Calibri"/>
              </a:rPr>
              <a:t>vulgaris</a:t>
            </a:r>
            <a:r>
              <a:rPr lang="en-US" dirty="0">
                <a:latin typeface="Calibri"/>
              </a:rPr>
              <a:t>)</a:t>
            </a:r>
          </a:p>
          <a:p>
            <a:pPr algn="ctr"/>
            <a:r>
              <a:rPr lang="en-US" b="1" dirty="0">
                <a:latin typeface="Calibri"/>
              </a:rPr>
              <a:t>Fabaceae</a:t>
            </a:r>
          </a:p>
        </p:txBody>
      </p:sp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533400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8600" y="3124200"/>
            <a:ext cx="4648200" cy="3490913"/>
          </a:xfrm>
          <a:prstGeom prst="rect">
            <a:avLst/>
          </a:prstGeom>
          <a:noFill/>
          <a:ln w="38100">
            <a:solidFill>
              <a:srgbClr val="96B97C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5029200" y="304800"/>
            <a:ext cx="3505200" cy="1143000"/>
          </a:xfrm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Fabaceae</a:t>
            </a:r>
            <a:br>
              <a:rPr lang="en-US" sz="32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2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Pea Family</a:t>
            </a:r>
            <a:endParaRPr lang="en-US" dirty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24400" y="1676400"/>
            <a:ext cx="4419600" cy="4114800"/>
          </a:xfrm>
        </p:spPr>
        <p:txBody>
          <a:bodyPr/>
          <a:lstStyle/>
          <a:p>
            <a:pPr lvl="0" algn="ctr">
              <a:buNone/>
            </a:pPr>
            <a:r>
              <a:rPr lang="en-US" sz="2800" dirty="0" smtClean="0">
                <a:ea typeface="ＭＳ Ｐゴシック" charset="-128"/>
                <a:cs typeface="ＭＳ Ｐゴシック" charset="-128"/>
              </a:rPr>
              <a:t>Vegetative Features</a:t>
            </a:r>
          </a:p>
          <a:p>
            <a:endParaRPr lang="en-US" dirty="0" smtClean="0">
              <a:ea typeface="ＭＳ Ｐゴシック" charset="-128"/>
              <a:cs typeface="ＭＳ Ｐゴシック" charset="-128"/>
            </a:endParaRPr>
          </a:p>
          <a:p>
            <a:r>
              <a:rPr lang="en-US" sz="2800" dirty="0" smtClean="0">
                <a:ea typeface="ＭＳ Ｐゴシック" charset="-128"/>
                <a:cs typeface="ＭＳ Ｐゴシック" charset="-128"/>
              </a:rPr>
              <a:t>Leaves 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alternate, 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compound</a:t>
            </a:r>
          </a:p>
          <a:p>
            <a:r>
              <a:rPr lang="en-US" sz="2800" dirty="0">
                <a:ea typeface="ＭＳ Ｐゴシック" charset="-128"/>
                <a:cs typeface="ＭＳ Ｐゴシック" charset="-128"/>
              </a:rPr>
              <a:t>Some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 species are 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twining vines</a:t>
            </a:r>
            <a:endParaRPr lang="en-US" sz="2800" dirty="0" smtClean="0">
              <a:ea typeface="ＭＳ Ｐゴシック" charset="-128"/>
              <a:cs typeface="ＭＳ Ｐゴシック" charset="-128"/>
            </a:endParaRPr>
          </a:p>
          <a:p>
            <a:r>
              <a:rPr lang="en-US" sz="2800" dirty="0" smtClean="0">
                <a:ea typeface="ＭＳ Ｐゴシック" charset="-128"/>
                <a:cs typeface="ＭＳ Ｐゴシック" charset="-128"/>
              </a:rPr>
              <a:t>Nodules present on the</a:t>
            </a:r>
          </a:p>
          <a:p>
            <a:pPr>
              <a:buNone/>
            </a:pPr>
            <a:r>
              <a:rPr lang="en-US" sz="2800" dirty="0" smtClean="0">
                <a:ea typeface="ＭＳ Ｐゴシック" charset="-128"/>
                <a:cs typeface="ＭＳ Ｐゴシック" charset="-128"/>
              </a:rPr>
              <a:t>	roots</a:t>
            </a:r>
            <a:endParaRPr lang="en-US" sz="2800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17764" name="Picture 4" descr="Copy of 5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81000" y="914400"/>
            <a:ext cx="3798888" cy="4572000"/>
          </a:xfrm>
          <a:ln w="38100">
            <a:solidFill>
              <a:srgbClr val="ECCCC1"/>
            </a:solidFill>
          </a:ln>
        </p:spPr>
      </p:pic>
      <p:pic>
        <p:nvPicPr>
          <p:cNvPr id="1812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4495800"/>
            <a:ext cx="131921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254" name="Rectangle 6"/>
          <p:cNvSpPr>
            <a:spLocks noChangeArrowheads="1"/>
          </p:cNvSpPr>
          <p:nvPr/>
        </p:nvSpPr>
        <p:spPr bwMode="auto">
          <a:xfrm>
            <a:off x="3276600" y="4495800"/>
            <a:ext cx="1295400" cy="1981200"/>
          </a:xfrm>
          <a:prstGeom prst="rect">
            <a:avLst/>
          </a:prstGeom>
          <a:noFill/>
          <a:ln w="57150">
            <a:solidFill>
              <a:srgbClr val="B2539A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105400" y="1828800"/>
            <a:ext cx="3505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4495800" cy="1143000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Fabaceae,</a:t>
            </a:r>
            <a:br>
              <a:rPr lang="en-US" sz="3200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200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Reproductive Features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981200"/>
            <a:ext cx="3810000" cy="4114800"/>
          </a:xfrm>
        </p:spPr>
        <p:txBody>
          <a:bodyPr/>
          <a:lstStyle/>
          <a:p>
            <a:r>
              <a:rPr lang="en-US" sz="2800" dirty="0">
                <a:ea typeface="ＭＳ Ｐゴシック" charset="-128"/>
                <a:cs typeface="ＭＳ Ｐゴシック" charset="-128"/>
              </a:rPr>
              <a:t>Flowers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 bilaterally symmetrical</a:t>
            </a:r>
          </a:p>
          <a:p>
            <a:r>
              <a:rPr lang="en-US" sz="2800" dirty="0">
                <a:ea typeface="ＭＳ Ｐゴシック" charset="-128"/>
                <a:cs typeface="ＭＳ Ｐゴシック" charset="-128"/>
              </a:rPr>
              <a:t>Androecium of 9 fused stamens and one free stamen</a:t>
            </a:r>
          </a:p>
          <a:p>
            <a:r>
              <a:rPr lang="en-US" sz="2800" dirty="0">
                <a:ea typeface="ＭＳ Ｐゴシック" charset="-128"/>
                <a:cs typeface="ＭＳ Ｐゴシック" charset="-128"/>
              </a:rPr>
              <a:t>Pistil simple</a:t>
            </a:r>
          </a:p>
          <a:p>
            <a:r>
              <a:rPr lang="en-US" sz="2800" dirty="0">
                <a:ea typeface="ＭＳ Ｐゴシック" charset="-128"/>
                <a:cs typeface="ＭＳ Ｐゴシック" charset="-128"/>
              </a:rPr>
              <a:t>Fruit a legume</a:t>
            </a:r>
          </a:p>
        </p:txBody>
      </p:sp>
      <p:pic>
        <p:nvPicPr>
          <p:cNvPr id="119812" name="Picture 4" descr="lev70065_13_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495800" y="-152400"/>
            <a:ext cx="4491038" cy="7391400"/>
          </a:xfrm>
        </p:spPr>
      </p:pic>
      <p:pic>
        <p:nvPicPr>
          <p:cNvPr id="1833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2590800"/>
            <a:ext cx="2743200" cy="1827213"/>
          </a:xfrm>
          <a:prstGeom prst="rect">
            <a:avLst/>
          </a:prstGeom>
          <a:noFill/>
          <a:ln w="38100">
            <a:solidFill>
              <a:srgbClr val="B2539A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>
            <a:alphaModFix amt="1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Economic Importance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ＭＳ Ｐゴシック" charset="-128"/>
                <a:cs typeface="ＭＳ Ｐゴシック" charset="-128"/>
              </a:rPr>
              <a:t>The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 second-most economically important family of flowering plants and the third largest</a:t>
            </a:r>
          </a:p>
          <a:p>
            <a:r>
              <a:rPr lang="en-US" dirty="0">
                <a:ea typeface="ＭＳ Ｐゴシック" charset="-128"/>
                <a:cs typeface="ＭＳ Ｐゴシック" charset="-128"/>
              </a:rPr>
              <a:t>Source of peas, beans, alfalfa, clover</a:t>
            </a:r>
          </a:p>
          <a:p>
            <a:r>
              <a:rPr lang="en-US" dirty="0">
                <a:ea typeface="ＭＳ Ｐゴシック" charset="-128"/>
                <a:cs typeface="ＭＳ Ｐゴシック" charset="-128"/>
              </a:rPr>
              <a:t>Nitrogen fixation</a:t>
            </a:r>
          </a:p>
          <a:p>
            <a:r>
              <a:rPr lang="en-US" dirty="0">
                <a:ea typeface="ＭＳ Ｐゴシック" charset="-128"/>
                <a:cs typeface="ＭＳ Ｐゴシック" charset="-128"/>
              </a:rPr>
              <a:t>Source of indigo dye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65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7" name="Text Box 3"/>
          <p:cNvSpPr txBox="1">
            <a:spLocks noChangeArrowheads="1"/>
          </p:cNvSpPr>
          <p:nvPr/>
        </p:nvSpPr>
        <p:spPr bwMode="auto">
          <a:xfrm>
            <a:off x="4800600" y="838200"/>
            <a:ext cx="419143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i="1" dirty="0" err="1">
                <a:latin typeface="Calibri"/>
              </a:rPr>
              <a:t>Rhizobium</a:t>
            </a:r>
            <a:r>
              <a:rPr lang="en-US" sz="3200" dirty="0">
                <a:latin typeface="Calibri"/>
              </a:rPr>
              <a:t> bacteria</a:t>
            </a:r>
          </a:p>
          <a:p>
            <a:r>
              <a:rPr lang="en-US" sz="3200" dirty="0">
                <a:latin typeface="Calibri"/>
              </a:rPr>
              <a:t>dwelling in the root </a:t>
            </a:r>
          </a:p>
          <a:p>
            <a:r>
              <a:rPr lang="en-US" sz="3200" dirty="0">
                <a:latin typeface="Calibri"/>
              </a:rPr>
              <a:t>nodules fix atmospheric</a:t>
            </a:r>
          </a:p>
          <a:p>
            <a:r>
              <a:rPr lang="en-US" sz="3200" dirty="0">
                <a:latin typeface="Calibri"/>
              </a:rPr>
              <a:t>nitrogen and make it </a:t>
            </a:r>
          </a:p>
          <a:p>
            <a:r>
              <a:rPr lang="en-US" sz="3200" dirty="0">
                <a:latin typeface="Calibri"/>
              </a:rPr>
              <a:t>available to the plants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 Box 2"/>
          <p:cNvSpPr txBox="1">
            <a:spLocks noChangeArrowheads="1"/>
          </p:cNvSpPr>
          <p:nvPr/>
        </p:nvSpPr>
        <p:spPr bwMode="auto">
          <a:xfrm>
            <a:off x="793217" y="5973763"/>
            <a:ext cx="779251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Calibri"/>
              </a:rPr>
              <a:t>Green beans (</a:t>
            </a:r>
            <a:r>
              <a:rPr lang="en-US" i="1" dirty="0" err="1">
                <a:latin typeface="Calibri"/>
              </a:rPr>
              <a:t>Phaseolus</a:t>
            </a:r>
            <a:r>
              <a:rPr lang="en-US" i="1" dirty="0">
                <a:latin typeface="Calibri"/>
              </a:rPr>
              <a:t> </a:t>
            </a:r>
            <a:r>
              <a:rPr lang="en-US" i="1" dirty="0" err="1">
                <a:latin typeface="Calibri"/>
              </a:rPr>
              <a:t>vulgaris</a:t>
            </a:r>
            <a:r>
              <a:rPr lang="en-US" dirty="0">
                <a:latin typeface="Calibri"/>
              </a:rPr>
              <a:t>; Fabaceae), domesticated in</a:t>
            </a:r>
            <a:r>
              <a:rPr lang="en-US" dirty="0" smtClean="0">
                <a:latin typeface="Calibri"/>
              </a:rPr>
              <a:t> </a:t>
            </a:r>
          </a:p>
          <a:p>
            <a:pPr algn="ctr"/>
            <a:r>
              <a:rPr lang="en-US" dirty="0" smtClean="0">
                <a:latin typeface="Calibri"/>
              </a:rPr>
              <a:t>Mesoamerica</a:t>
            </a:r>
            <a:r>
              <a:rPr lang="en-US" dirty="0">
                <a:latin typeface="Calibri"/>
              </a:rPr>
              <a:t> </a:t>
            </a:r>
            <a:r>
              <a:rPr lang="en-US" dirty="0" smtClean="0">
                <a:latin typeface="Calibri"/>
              </a:rPr>
              <a:t>by </a:t>
            </a:r>
            <a:r>
              <a:rPr lang="en-US" dirty="0">
                <a:latin typeface="Calibri"/>
              </a:rPr>
              <a:t>7000 </a:t>
            </a:r>
            <a:r>
              <a:rPr lang="en-US" dirty="0" smtClean="0">
                <a:latin typeface="Calibri"/>
              </a:rPr>
              <a:t>years ago</a:t>
            </a:r>
            <a:endParaRPr lang="en-US" dirty="0">
              <a:latin typeface="Calibri"/>
            </a:endParaRPr>
          </a:p>
        </p:txBody>
      </p:sp>
      <p:pic>
        <p:nvPicPr>
          <p:cNvPr id="125955" name="Picture 3" descr="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04800"/>
            <a:ext cx="3870325" cy="553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381000"/>
            <a:ext cx="40005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914400"/>
            <a:ext cx="479266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3" name="Text Box 3"/>
          <p:cNvSpPr txBox="1">
            <a:spLocks noChangeArrowheads="1"/>
          </p:cNvSpPr>
          <p:nvPr/>
        </p:nvSpPr>
        <p:spPr bwMode="auto">
          <a:xfrm>
            <a:off x="5494338" y="685800"/>
            <a:ext cx="3376612" cy="600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latin typeface="Calibri"/>
              </a:rPr>
              <a:t>The Three Sisters:</a:t>
            </a:r>
            <a:endParaRPr lang="en-US" dirty="0">
              <a:latin typeface="Calibri"/>
            </a:endParaRPr>
          </a:p>
          <a:p>
            <a:pPr algn="ctr"/>
            <a:endParaRPr lang="en-US" dirty="0">
              <a:latin typeface="Calibri"/>
            </a:endParaRPr>
          </a:p>
          <a:p>
            <a:pPr algn="ctr"/>
            <a:r>
              <a:rPr lang="en-US" dirty="0">
                <a:latin typeface="Calibri"/>
              </a:rPr>
              <a:t>Maize, green beans, </a:t>
            </a:r>
          </a:p>
          <a:p>
            <a:pPr algn="ctr"/>
            <a:r>
              <a:rPr lang="en-US" dirty="0">
                <a:latin typeface="Calibri"/>
              </a:rPr>
              <a:t>and squash, planted</a:t>
            </a:r>
          </a:p>
          <a:p>
            <a:pPr algn="ctr"/>
            <a:r>
              <a:rPr lang="en-US" dirty="0">
                <a:latin typeface="Calibri"/>
              </a:rPr>
              <a:t>together by Native</a:t>
            </a:r>
          </a:p>
          <a:p>
            <a:pPr algn="ctr"/>
            <a:r>
              <a:rPr lang="en-US" dirty="0">
                <a:latin typeface="Calibri"/>
              </a:rPr>
              <a:t>Americans. The </a:t>
            </a:r>
          </a:p>
          <a:p>
            <a:pPr algn="ctr"/>
            <a:r>
              <a:rPr lang="en-US" dirty="0">
                <a:latin typeface="Calibri"/>
              </a:rPr>
              <a:t>cornstalk would serve </a:t>
            </a:r>
          </a:p>
          <a:p>
            <a:pPr algn="ctr"/>
            <a:r>
              <a:rPr lang="en-US" dirty="0">
                <a:latin typeface="Calibri"/>
              </a:rPr>
              <a:t>as a trellis for the beans </a:t>
            </a:r>
          </a:p>
          <a:p>
            <a:pPr algn="ctr"/>
            <a:r>
              <a:rPr lang="en-US" dirty="0">
                <a:latin typeface="Calibri"/>
              </a:rPr>
              <a:t>to climb while the beans </a:t>
            </a:r>
          </a:p>
          <a:p>
            <a:pPr algn="ctr"/>
            <a:r>
              <a:rPr lang="en-US" dirty="0">
                <a:latin typeface="Calibri"/>
              </a:rPr>
              <a:t>would fix nitrogen </a:t>
            </a:r>
          </a:p>
          <a:p>
            <a:pPr algn="ctr"/>
            <a:r>
              <a:rPr lang="en-US" dirty="0">
                <a:latin typeface="Calibri"/>
              </a:rPr>
              <a:t>for the corn.  The </a:t>
            </a:r>
            <a:r>
              <a:rPr lang="en-US" dirty="0" smtClean="0">
                <a:latin typeface="Calibri"/>
              </a:rPr>
              <a:t>viney</a:t>
            </a:r>
            <a:endParaRPr lang="en-US" dirty="0">
              <a:latin typeface="Calibri"/>
            </a:endParaRPr>
          </a:p>
          <a:p>
            <a:pPr algn="ctr"/>
            <a:r>
              <a:rPr lang="en-US" dirty="0">
                <a:latin typeface="Calibri"/>
              </a:rPr>
              <a:t>squash plants serve as a </a:t>
            </a:r>
          </a:p>
          <a:p>
            <a:pPr algn="ctr"/>
            <a:r>
              <a:rPr lang="en-US" dirty="0">
                <a:latin typeface="Calibri"/>
              </a:rPr>
              <a:t>ground cover, minimizing</a:t>
            </a:r>
          </a:p>
          <a:p>
            <a:pPr algn="ctr"/>
            <a:r>
              <a:rPr lang="en-US" dirty="0">
                <a:latin typeface="Calibri"/>
              </a:rPr>
              <a:t>the growth of weeds </a:t>
            </a:r>
          </a:p>
          <a:p>
            <a:pPr algn="ctr"/>
            <a:r>
              <a:rPr lang="en-US" dirty="0">
                <a:latin typeface="Calibri"/>
              </a:rPr>
              <a:t>beneath the trio.</a:t>
            </a:r>
          </a:p>
          <a:p>
            <a:pPr algn="ctr"/>
            <a:endParaRPr lang="en-US" dirty="0">
              <a:latin typeface="Calibri"/>
            </a:endParaRPr>
          </a:p>
        </p:txBody>
      </p:sp>
      <p:sp>
        <p:nvSpPr>
          <p:cNvPr id="128004" name="Text Box 4"/>
          <p:cNvSpPr txBox="1">
            <a:spLocks noChangeArrowheads="1"/>
          </p:cNvSpPr>
          <p:nvPr/>
        </p:nvSpPr>
        <p:spPr bwMode="auto">
          <a:xfrm>
            <a:off x="1352550" y="6065838"/>
            <a:ext cx="3040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latin typeface="Calibri"/>
              </a:rPr>
              <a:t>2009 Sacagawea dollar coin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3600" b="1" dirty="0" smtClean="0"/>
              <a:t>Lecture Review: As American as …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4876800"/>
          </a:xfrm>
        </p:spPr>
        <p:txBody>
          <a:bodyPr/>
          <a:lstStyle/>
          <a:p>
            <a:r>
              <a:rPr lang="en-US" sz="2400" dirty="0" smtClean="0"/>
              <a:t>Trace the history of the apple, from the mountains of central Asia to the American frontier.</a:t>
            </a:r>
          </a:p>
          <a:p>
            <a:r>
              <a:rPr lang="en-US" sz="2400" dirty="0" smtClean="0"/>
              <a:t>Explain apple flower and fruit structure.</a:t>
            </a:r>
          </a:p>
          <a:p>
            <a:r>
              <a:rPr lang="en-US" sz="2400" dirty="0" smtClean="0"/>
              <a:t>Name two fruits that are native to northeastern North America.  Discuss their uses, both historically and in the present time.</a:t>
            </a:r>
          </a:p>
          <a:p>
            <a:r>
              <a:rPr lang="en-US" sz="2400" dirty="0" smtClean="0"/>
              <a:t>Describe the squash family, both botanically and with respect to human uses.  Where were pumpkins first domesticated?  Acorn squashes?</a:t>
            </a:r>
          </a:p>
          <a:p>
            <a:r>
              <a:rPr lang="en-US" sz="2400" dirty="0" smtClean="0"/>
              <a:t>What is a legume?  Why are they so nutritious?</a:t>
            </a:r>
          </a:p>
          <a:p>
            <a:r>
              <a:rPr lang="en-US" sz="2400" dirty="0" smtClean="0"/>
              <a:t>What are the Three Sisters?  Why do these crops compliment one another </a:t>
            </a:r>
            <a:r>
              <a:rPr lang="en-US" sz="2400" smtClean="0"/>
              <a:t>so effectively?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Thanksgiving Dinner … what’s on the table?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0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bg1">
                    <a:alpha val="39000"/>
                  </a:schemeClr>
                </a:solidFill>
                <a:ea typeface="+mn-ea"/>
                <a:cs typeface="+mn-cs"/>
              </a:rPr>
              <a:t>Turkey and stuffing</a:t>
            </a:r>
          </a:p>
          <a:p>
            <a:pPr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Squash</a:t>
            </a:r>
          </a:p>
          <a:p>
            <a:pPr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Green beans</a:t>
            </a:r>
          </a:p>
          <a:p>
            <a:pPr>
              <a:defRPr/>
            </a:pPr>
            <a:r>
              <a:rPr lang="en-US">
                <a:solidFill>
                  <a:schemeClr val="bg1">
                    <a:alpha val="46999"/>
                  </a:schemeClr>
                </a:solidFill>
                <a:ea typeface="+mn-ea"/>
                <a:cs typeface="+mn-cs"/>
              </a:rPr>
              <a:t>Mashed pota</a:t>
            </a:r>
            <a:r>
              <a:rPr lang="en-US">
                <a:solidFill>
                  <a:schemeClr val="bg1">
                    <a:alpha val="56000"/>
                  </a:schemeClr>
                </a:solidFill>
                <a:ea typeface="+mn-ea"/>
                <a:cs typeface="+mn-cs"/>
              </a:rPr>
              <a:t>toes</a:t>
            </a:r>
            <a:endParaRPr lang="en-US">
              <a:solidFill>
                <a:schemeClr val="bg1"/>
              </a:solidFill>
              <a:ea typeface="+mn-ea"/>
              <a:cs typeface="+mn-cs"/>
            </a:endParaRPr>
          </a:p>
          <a:p>
            <a:pPr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Cranberry sauce</a:t>
            </a:r>
          </a:p>
          <a:p>
            <a:pPr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Apple, blueberry, and pumpkin  pie</a:t>
            </a:r>
          </a:p>
          <a:p>
            <a:pPr>
              <a:defRPr/>
            </a:pPr>
            <a:endParaRPr lang="en-US">
              <a:solidFill>
                <a:schemeClr val="bg1"/>
              </a:solidFill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As American as-Apple-Pi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28600"/>
            <a:ext cx="4572000" cy="421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5165725" y="822325"/>
            <a:ext cx="3329006" cy="461665"/>
          </a:xfrm>
          <a:prstGeom prst="rect">
            <a:avLst/>
          </a:prstGeom>
          <a:noFill/>
          <a:ln w="28575">
            <a:solidFill>
              <a:srgbClr val="7E171A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80099"/>
                </a:solidFill>
                <a:latin typeface="Calibri"/>
              </a:rPr>
              <a:t>As American as Apple Pie</a:t>
            </a:r>
            <a:endParaRPr lang="en-US" dirty="0">
              <a:latin typeface="Calibri"/>
            </a:endParaRP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228600" y="5715000"/>
            <a:ext cx="480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80099"/>
                </a:solidFill>
                <a:latin typeface="Calibri"/>
              </a:rPr>
              <a:t>But just how American </a:t>
            </a:r>
            <a:r>
              <a:rPr lang="en-US" i="1" dirty="0">
                <a:solidFill>
                  <a:srgbClr val="080099"/>
                </a:solidFill>
                <a:latin typeface="Calibri"/>
              </a:rPr>
              <a:t>is</a:t>
            </a:r>
            <a:r>
              <a:rPr lang="en-US" dirty="0">
                <a:solidFill>
                  <a:srgbClr val="080099"/>
                </a:solidFill>
                <a:latin typeface="Calibri"/>
              </a:rPr>
              <a:t> apple pie?</a:t>
            </a:r>
          </a:p>
        </p:txBody>
      </p:sp>
      <p:pic>
        <p:nvPicPr>
          <p:cNvPr id="62469" name="Picture 5" descr="apple pi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1600200"/>
            <a:ext cx="276542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apple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14400" y="4267200"/>
            <a:ext cx="14351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4" descr="apple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191000"/>
            <a:ext cx="14351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5" descr="apple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4191000"/>
            <a:ext cx="14351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6" descr="apple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4191000"/>
            <a:ext cx="14351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7" descr="apple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4191000"/>
            <a:ext cx="14351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8" descr="apple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4191000"/>
            <a:ext cx="14351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9" descr="apple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08900" y="4191000"/>
            <a:ext cx="14351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9" name="Text Box 10"/>
          <p:cNvSpPr txBox="1">
            <a:spLocks noChangeArrowheads="1"/>
          </p:cNvSpPr>
          <p:nvPr/>
        </p:nvSpPr>
        <p:spPr bwMode="auto">
          <a:xfrm>
            <a:off x="3329226" y="1446213"/>
            <a:ext cx="2504599" cy="1754327"/>
          </a:xfrm>
          <a:prstGeom prst="rect">
            <a:avLst/>
          </a:prstGeom>
          <a:noFill/>
          <a:ln w="9525">
            <a:solidFill>
              <a:srgbClr val="AE3C2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AE3C21"/>
                </a:solidFill>
                <a:latin typeface="Calibri"/>
              </a:rPr>
              <a:t>Apple</a:t>
            </a:r>
          </a:p>
          <a:p>
            <a:pPr algn="ctr"/>
            <a:endParaRPr lang="en-US" dirty="0">
              <a:latin typeface="Calibri"/>
            </a:endParaRPr>
          </a:p>
          <a:p>
            <a:pPr algn="ctr"/>
            <a:r>
              <a:rPr lang="en-US" i="1" dirty="0">
                <a:latin typeface="Calibri"/>
              </a:rPr>
              <a:t>(</a:t>
            </a:r>
            <a:r>
              <a:rPr lang="en-US" i="1" dirty="0" err="1">
                <a:latin typeface="Calibri"/>
              </a:rPr>
              <a:t>Malus</a:t>
            </a:r>
            <a:r>
              <a:rPr lang="en-US" i="1" dirty="0">
                <a:latin typeface="Calibri"/>
              </a:rPr>
              <a:t> </a:t>
            </a:r>
            <a:r>
              <a:rPr lang="en-US" i="1" dirty="0" err="1">
                <a:latin typeface="Calibri"/>
              </a:rPr>
              <a:t>domestica</a:t>
            </a:r>
            <a:r>
              <a:rPr lang="en-US" i="1" dirty="0">
                <a:latin typeface="Calibri"/>
              </a:rPr>
              <a:t>)</a:t>
            </a:r>
            <a:endParaRPr lang="en-US" dirty="0">
              <a:latin typeface="Calibri"/>
            </a:endParaRPr>
          </a:p>
          <a:p>
            <a:pPr algn="ctr"/>
            <a:r>
              <a:rPr lang="en-US" dirty="0" err="1">
                <a:latin typeface="Calibri"/>
              </a:rPr>
              <a:t>Rosaceae</a:t>
            </a:r>
            <a:endParaRPr lang="en-US" dirty="0"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urope_satellite_glob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990600"/>
            <a:ext cx="9144000" cy="804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 Box 5"/>
          <p:cNvSpPr txBox="1">
            <a:spLocks noChangeArrowheads="1"/>
          </p:cNvSpPr>
          <p:nvPr/>
        </p:nvSpPr>
        <p:spPr bwMode="auto">
          <a:xfrm>
            <a:off x="7772400" y="3733800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Calibri"/>
              </a:rPr>
              <a:t>Kazakhstan</a:t>
            </a:r>
            <a:endParaRPr lang="en-US" b="1" dirty="0">
              <a:solidFill>
                <a:srgbClr val="990000"/>
              </a:solidFill>
              <a:latin typeface="Calibri"/>
            </a:endParaRPr>
          </a:p>
        </p:txBody>
      </p:sp>
      <p:sp>
        <p:nvSpPr>
          <p:cNvPr id="27654" name="Text Box 7"/>
          <p:cNvSpPr txBox="1">
            <a:spLocks noChangeArrowheads="1"/>
          </p:cNvSpPr>
          <p:nvPr/>
        </p:nvSpPr>
        <p:spPr bwMode="auto">
          <a:xfrm>
            <a:off x="5867400" y="5257800"/>
            <a:ext cx="962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latin typeface="Calibri"/>
              </a:rPr>
              <a:t>Black Sea</a:t>
            </a:r>
            <a:endParaRPr lang="en-US" sz="1800" dirty="0">
              <a:latin typeface="Calibri"/>
            </a:endParaRPr>
          </a:p>
        </p:txBody>
      </p:sp>
      <p:sp>
        <p:nvSpPr>
          <p:cNvPr id="27655" name="Text Box 8"/>
          <p:cNvSpPr txBox="1">
            <a:spLocks noChangeArrowheads="1"/>
          </p:cNvSpPr>
          <p:nvPr/>
        </p:nvSpPr>
        <p:spPr bwMode="auto">
          <a:xfrm rot="3075982">
            <a:off x="8187531" y="4995069"/>
            <a:ext cx="1182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latin typeface="Calibri"/>
              </a:rPr>
              <a:t>Caspian Sea</a:t>
            </a:r>
          </a:p>
        </p:txBody>
      </p:sp>
      <p:pic>
        <p:nvPicPr>
          <p:cNvPr id="8" name="Picture 7" descr="MapCentralAsi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27415" y="0"/>
            <a:ext cx="9971415" cy="7162800"/>
          </a:xfrm>
          <a:prstGeom prst="rect">
            <a:avLst/>
          </a:prstGeom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295400" y="457200"/>
            <a:ext cx="6688099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/>
              </a:rPr>
              <a:t>Apples are native to the</a:t>
            </a:r>
            <a:r>
              <a:rPr lang="en-US" dirty="0" smtClean="0">
                <a:latin typeface="Calibri"/>
              </a:rPr>
              <a:t> mountains of central </a:t>
            </a:r>
            <a:r>
              <a:rPr lang="en-US" dirty="0">
                <a:latin typeface="Calibri"/>
              </a:rPr>
              <a:t>Asia …</a:t>
            </a:r>
          </a:p>
        </p:txBody>
      </p:sp>
      <p:sp>
        <p:nvSpPr>
          <p:cNvPr id="10" name="Oval 3"/>
          <p:cNvSpPr>
            <a:spLocks noChangeArrowheads="1"/>
          </p:cNvSpPr>
          <p:nvPr/>
        </p:nvSpPr>
        <p:spPr bwMode="auto">
          <a:xfrm rot="17510433">
            <a:off x="6769328" y="3496187"/>
            <a:ext cx="2147887" cy="1262062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silkroad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447800"/>
            <a:ext cx="7848600" cy="4552950"/>
          </a:xfrm>
          <a:prstGeom prst="rect">
            <a:avLst/>
          </a:prstGeom>
          <a:noFill/>
          <a:ln w="12700">
            <a:solidFill>
              <a:srgbClr val="AE3C21"/>
            </a:solidFill>
            <a:miter lim="800000"/>
            <a:headEnd/>
            <a:tailEnd/>
          </a:ln>
        </p:spPr>
      </p:pic>
      <p:pic>
        <p:nvPicPr>
          <p:cNvPr id="29699" name="Picture 3" descr="apple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228600"/>
            <a:ext cx="914400" cy="898525"/>
          </a:xfrm>
          <a:prstGeom prst="rect">
            <a:avLst/>
          </a:prstGeom>
          <a:noFill/>
          <a:ln w="19050">
            <a:solidFill>
              <a:srgbClr val="AE3C21"/>
            </a:solidFill>
            <a:miter lim="800000"/>
            <a:headEnd/>
            <a:tailEnd/>
          </a:ln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593725" y="441325"/>
            <a:ext cx="66288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/>
              </a:rPr>
              <a:t>Apples spread west</a:t>
            </a:r>
            <a:r>
              <a:rPr lang="en-US" dirty="0" smtClean="0">
                <a:latin typeface="Calibri"/>
              </a:rPr>
              <a:t> with traders along </a:t>
            </a:r>
            <a:r>
              <a:rPr lang="en-US" dirty="0">
                <a:latin typeface="Calibri"/>
              </a:rPr>
              <a:t>the Silk Road</a:t>
            </a:r>
          </a:p>
        </p:txBody>
      </p:sp>
      <p:pic>
        <p:nvPicPr>
          <p:cNvPr id="29701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1443038"/>
            <a:ext cx="784860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1773</TotalTime>
  <Words>1147</Words>
  <Application>Microsoft Macintosh PowerPoint</Application>
  <PresentationFormat>On-screen Show (4:3)</PresentationFormat>
  <Paragraphs>237</Paragraphs>
  <Slides>47</Slides>
  <Notes>41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9" baseType="lpstr">
      <vt:lpstr>Blank Presentation</vt:lpstr>
      <vt:lpstr>Document</vt:lpstr>
      <vt:lpstr>Slide 1</vt:lpstr>
      <vt:lpstr>Lecture Outline As American as …</vt:lpstr>
      <vt:lpstr>Thanksgiving Dinner … what’s on the table?</vt:lpstr>
      <vt:lpstr>Thanksgiving Dinner … what’s on the table?</vt:lpstr>
      <vt:lpstr>Thanksgiving Dinner … what’s on the table?</vt:lpstr>
      <vt:lpstr>Slide 6</vt:lpstr>
      <vt:lpstr>Slide 7</vt:lpstr>
      <vt:lpstr>Slide 8</vt:lpstr>
      <vt:lpstr>Slide 9</vt:lpstr>
      <vt:lpstr>Slide 10</vt:lpstr>
      <vt:lpstr>So what is American about apples?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Fabaceae Pea Family</vt:lpstr>
      <vt:lpstr>Fabaceae, Reproductive Features</vt:lpstr>
      <vt:lpstr>Economic Importance</vt:lpstr>
      <vt:lpstr>Slide 44</vt:lpstr>
      <vt:lpstr>Slide 45</vt:lpstr>
      <vt:lpstr>Slide 46</vt:lpstr>
      <vt:lpstr>Lecture Review: As American as …</vt:lpstr>
    </vt:vector>
  </TitlesOfParts>
  <Company>Botany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Cathy Paris</dc:creator>
  <cp:lastModifiedBy>Catherine Paris</cp:lastModifiedBy>
  <cp:revision>135</cp:revision>
  <dcterms:created xsi:type="dcterms:W3CDTF">2014-03-25T16:36:46Z</dcterms:created>
  <dcterms:modified xsi:type="dcterms:W3CDTF">2014-03-25T16:44:04Z</dcterms:modified>
</cp:coreProperties>
</file>