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Override PartName="/ppt/notesSlides/notesSlide30.xml" ContentType="application/vnd.openxmlformats-officedocument.presentationml.notesSlide+xml"/>
  <Default Extension="bin" ContentType="application/vnd.openxmlformats-officedocument.presentationml.printerSettings"/>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notesSlides/notesSlide48.xml" ContentType="application/vnd.openxmlformats-officedocument.presentationml.notesSlide+xml"/>
  <Override PartName="/ppt/slides/slide3.xml" ContentType="application/vnd.openxmlformats-officedocument.presentationml.slide+xml"/>
  <Override PartName="/ppt/notesSlides/notesSlide34.xml" ContentType="application/vnd.openxmlformats-officedocument.presentationml.notes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notesSlides/notesSlide41.xml" ContentType="application/vnd.openxmlformats-officedocument.presentationml.notes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notesSlides/notesSlide45.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notesSlides/notesSlide50.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notesSlides/notesSlide49.xml" ContentType="application/vnd.openxmlformats-officedocument.presentationml.notesSlide+xml"/>
  <Override PartName="/ppt/slides/slide4.xml" ContentType="application/vnd.openxmlformats-officedocument.presentationml.slide+xml"/>
  <Override PartName="/ppt/notesSlides/notesSlide35.xml" ContentType="application/vnd.openxmlformats-officedocument.presentationml.notes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42.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notesSlides/notesSlide46.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notesSlides/notesSlide51.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ppt/notesSlides/notesSlide43.xml" ContentType="application/vnd.openxmlformats-officedocument.presentationml.notes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notesSlides/notesSlide47.xml" ContentType="application/vnd.openxmlformats-officedocument.presentationml.notesSlide+xml"/>
  <Override PartName="/ppt/slides/slide2.xml" ContentType="application/vnd.openxmlformats-officedocument.presentationml.slide+xml"/>
  <Override PartName="/ppt/notesSlides/notesSlide33.xml" ContentType="application/vnd.openxmlformats-officedocument.presentationml.notesSlide+xml"/>
  <Override PartName="/ppt/notesSlides/notesSlide52.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notesSlides/notesSlide40.xml" ContentType="application/vnd.openxmlformats-officedocument.presentationml.notes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xml" ContentType="application/vnd.openxmlformats-officedocument.presentationml.slide+xml"/>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56"/>
  </p:notesMasterIdLst>
  <p:sldIdLst>
    <p:sldId id="325" r:id="rId2"/>
    <p:sldId id="285" r:id="rId3"/>
    <p:sldId id="314" r:id="rId4"/>
    <p:sldId id="295" r:id="rId5"/>
    <p:sldId id="293" r:id="rId6"/>
    <p:sldId id="257" r:id="rId7"/>
    <p:sldId id="286" r:id="rId8"/>
    <p:sldId id="307" r:id="rId9"/>
    <p:sldId id="322" r:id="rId10"/>
    <p:sldId id="300" r:id="rId11"/>
    <p:sldId id="318" r:id="rId12"/>
    <p:sldId id="319" r:id="rId13"/>
    <p:sldId id="323" r:id="rId14"/>
    <p:sldId id="324" r:id="rId15"/>
    <p:sldId id="256" r:id="rId16"/>
    <p:sldId id="258" r:id="rId17"/>
    <p:sldId id="287" r:id="rId18"/>
    <p:sldId id="272" r:id="rId19"/>
    <p:sldId id="268" r:id="rId20"/>
    <p:sldId id="288" r:id="rId21"/>
    <p:sldId id="313" r:id="rId22"/>
    <p:sldId id="273" r:id="rId23"/>
    <p:sldId id="280" r:id="rId24"/>
    <p:sldId id="276" r:id="rId25"/>
    <p:sldId id="291" r:id="rId26"/>
    <p:sldId id="281" r:id="rId27"/>
    <p:sldId id="277" r:id="rId28"/>
    <p:sldId id="279" r:id="rId29"/>
    <p:sldId id="315" r:id="rId30"/>
    <p:sldId id="290" r:id="rId31"/>
    <p:sldId id="316" r:id="rId32"/>
    <p:sldId id="292" r:id="rId33"/>
    <p:sldId id="259" r:id="rId34"/>
    <p:sldId id="305" r:id="rId35"/>
    <p:sldId id="302" r:id="rId36"/>
    <p:sldId id="312" r:id="rId37"/>
    <p:sldId id="311" r:id="rId38"/>
    <p:sldId id="298" r:id="rId39"/>
    <p:sldId id="278" r:id="rId40"/>
    <p:sldId id="265" r:id="rId41"/>
    <p:sldId id="260" r:id="rId42"/>
    <p:sldId id="266" r:id="rId43"/>
    <p:sldId id="282" r:id="rId44"/>
    <p:sldId id="263" r:id="rId45"/>
    <p:sldId id="296" r:id="rId46"/>
    <p:sldId id="275" r:id="rId47"/>
    <p:sldId id="283" r:id="rId48"/>
    <p:sldId id="261" r:id="rId49"/>
    <p:sldId id="262" r:id="rId50"/>
    <p:sldId id="306" r:id="rId51"/>
    <p:sldId id="299" r:id="rId52"/>
    <p:sldId id="267" r:id="rId53"/>
    <p:sldId id="284" r:id="rId54"/>
    <p:sldId id="320" r:id="rId55"/>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Papyrus" charset="0"/>
        <a:ea typeface="+mn-ea"/>
        <a:cs typeface="+mn-cs"/>
      </a:defRPr>
    </a:lvl1pPr>
    <a:lvl2pPr marL="457200" algn="ctr" rtl="0" eaLnBrk="0" fontAlgn="base" hangingPunct="0">
      <a:spcBef>
        <a:spcPct val="0"/>
      </a:spcBef>
      <a:spcAft>
        <a:spcPct val="0"/>
      </a:spcAft>
      <a:defRPr sz="2400" kern="1200">
        <a:solidFill>
          <a:schemeClr val="tx1"/>
        </a:solidFill>
        <a:latin typeface="Papyrus" charset="0"/>
        <a:ea typeface="+mn-ea"/>
        <a:cs typeface="+mn-cs"/>
      </a:defRPr>
    </a:lvl2pPr>
    <a:lvl3pPr marL="914400" algn="ctr" rtl="0" eaLnBrk="0" fontAlgn="base" hangingPunct="0">
      <a:spcBef>
        <a:spcPct val="0"/>
      </a:spcBef>
      <a:spcAft>
        <a:spcPct val="0"/>
      </a:spcAft>
      <a:defRPr sz="2400" kern="1200">
        <a:solidFill>
          <a:schemeClr val="tx1"/>
        </a:solidFill>
        <a:latin typeface="Papyrus" charset="0"/>
        <a:ea typeface="+mn-ea"/>
        <a:cs typeface="+mn-cs"/>
      </a:defRPr>
    </a:lvl3pPr>
    <a:lvl4pPr marL="1371600" algn="ctr" rtl="0" eaLnBrk="0" fontAlgn="base" hangingPunct="0">
      <a:spcBef>
        <a:spcPct val="0"/>
      </a:spcBef>
      <a:spcAft>
        <a:spcPct val="0"/>
      </a:spcAft>
      <a:defRPr sz="2400" kern="1200">
        <a:solidFill>
          <a:schemeClr val="tx1"/>
        </a:solidFill>
        <a:latin typeface="Papyrus" charset="0"/>
        <a:ea typeface="+mn-ea"/>
        <a:cs typeface="+mn-cs"/>
      </a:defRPr>
    </a:lvl4pPr>
    <a:lvl5pPr marL="1828800" algn="ctr" rtl="0" eaLnBrk="0" fontAlgn="base" hangingPunct="0">
      <a:spcBef>
        <a:spcPct val="0"/>
      </a:spcBef>
      <a:spcAft>
        <a:spcPct val="0"/>
      </a:spcAft>
      <a:defRPr sz="2400" kern="1200">
        <a:solidFill>
          <a:schemeClr val="tx1"/>
        </a:solidFill>
        <a:latin typeface="Papyrus" charset="0"/>
        <a:ea typeface="+mn-ea"/>
        <a:cs typeface="+mn-cs"/>
      </a:defRPr>
    </a:lvl5pPr>
    <a:lvl6pPr marL="2286000" algn="l" defTabSz="457200" rtl="0" eaLnBrk="1" latinLnBrk="0" hangingPunct="1">
      <a:defRPr sz="2400" kern="1200">
        <a:solidFill>
          <a:schemeClr val="tx1"/>
        </a:solidFill>
        <a:latin typeface="Papyrus" charset="0"/>
        <a:ea typeface="+mn-ea"/>
        <a:cs typeface="+mn-cs"/>
      </a:defRPr>
    </a:lvl6pPr>
    <a:lvl7pPr marL="2743200" algn="l" defTabSz="457200" rtl="0" eaLnBrk="1" latinLnBrk="0" hangingPunct="1">
      <a:defRPr sz="2400" kern="1200">
        <a:solidFill>
          <a:schemeClr val="tx1"/>
        </a:solidFill>
        <a:latin typeface="Papyrus" charset="0"/>
        <a:ea typeface="+mn-ea"/>
        <a:cs typeface="+mn-cs"/>
      </a:defRPr>
    </a:lvl7pPr>
    <a:lvl8pPr marL="3200400" algn="l" defTabSz="457200" rtl="0" eaLnBrk="1" latinLnBrk="0" hangingPunct="1">
      <a:defRPr sz="2400" kern="1200">
        <a:solidFill>
          <a:schemeClr val="tx1"/>
        </a:solidFill>
        <a:latin typeface="Papyrus" charset="0"/>
        <a:ea typeface="+mn-ea"/>
        <a:cs typeface="+mn-cs"/>
      </a:defRPr>
    </a:lvl8pPr>
    <a:lvl9pPr marL="3657600" algn="l" defTabSz="457200" rtl="0" eaLnBrk="1" latinLnBrk="0" hangingPunct="1">
      <a:defRPr sz="2400" kern="1200">
        <a:solidFill>
          <a:schemeClr val="tx1"/>
        </a:solidFill>
        <a:latin typeface="Papyrus"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ED51"/>
    <a:srgbClr val="30CE10"/>
    <a:srgbClr val="E3C0E4"/>
    <a:srgbClr val="74245B"/>
    <a:srgbClr val="A4BB3B"/>
    <a:srgbClr val="E1E98B"/>
    <a:srgbClr val="FD201C"/>
    <a:srgbClr val="D85682"/>
    <a:srgbClr val="D4EFC6"/>
    <a:srgbClr val="C2FAF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p:cViewPr>
        <p:scale>
          <a:sx n="100" d="100"/>
          <a:sy n="100" d="100"/>
        </p:scale>
        <p:origin x="-1024" y="-2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Calibri"/>
              </a:defRPr>
            </a:lvl1pPr>
          </a:lstStyle>
          <a:p>
            <a:pPr>
              <a:defRPr/>
            </a:pPr>
            <a:endParaRPr lang="en-US" dirty="0"/>
          </a:p>
        </p:txBody>
      </p:sp>
      <p:sp>
        <p:nvSpPr>
          <p:cNvPr id="3481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482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482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Calibri"/>
              </a:defRPr>
            </a:lvl1pPr>
          </a:lstStyle>
          <a:p>
            <a:pPr>
              <a:defRPr/>
            </a:pPr>
            <a:endParaRPr lang="en-US" dirty="0"/>
          </a:p>
        </p:txBody>
      </p:sp>
      <p:sp>
        <p:nvSpPr>
          <p:cNvPr id="3482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a:defRPr>
            </a:lvl1pPr>
          </a:lstStyle>
          <a:p>
            <a:pPr>
              <a:defRPr/>
            </a:pPr>
            <a:fld id="{C4258367-E239-BD4D-899A-AB8D0A4814B9}" type="slidenum">
              <a:rPr lang="en-US" smtClean="0"/>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Calibri"/>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Calibri"/>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Calibri"/>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Calibri"/>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7ACDCDEC-1FC8-6A4F-857D-76E0FFA1991E}" type="slidenum">
              <a:rPr lang="en-US"/>
              <a:pPr/>
              <a:t>2</a:t>
            </a:fld>
            <a:endParaRPr lang="en-US" dirty="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endParaRPr lang="en-US" dirty="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23504376-F9F5-8040-A52B-F4F3213FB6D6}" type="slidenum">
              <a:rPr lang="en-US"/>
              <a:pPr/>
              <a:t>11</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43807320-EB5C-8442-B6BC-ADE7997D860C}" type="slidenum">
              <a:rPr lang="en-US"/>
              <a:pPr/>
              <a:t>12</a:t>
            </a:fld>
            <a:endParaRPr lang="en-US"/>
          </a:p>
        </p:txBody>
      </p:sp>
      <p:sp>
        <p:nvSpPr>
          <p:cNvPr id="68611" name="Rectangle 1026"/>
          <p:cNvSpPr>
            <a:spLocks noGrp="1" noRot="1" noChangeAspect="1" noChangeArrowheads="1"/>
          </p:cNvSpPr>
          <p:nvPr>
            <p:ph type="sldImg"/>
          </p:nvPr>
        </p:nvSpPr>
        <p:spPr>
          <a:solidFill>
            <a:srgbClr val="FFFFFF"/>
          </a:solidFill>
          <a:ln/>
        </p:spPr>
      </p:sp>
      <p:sp>
        <p:nvSpPr>
          <p:cNvPr id="68612" name="Rectangle 1027"/>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240DA6D4-3E5A-1940-8C05-76999B3D708B}" type="slidenum">
              <a:rPr lang="en-US"/>
              <a:pPr/>
              <a:t>13</a:t>
            </a:fld>
            <a:endParaRPr lang="en-US" dirty="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dirty="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C2682867-F46F-8847-80A0-8C8B858EE4F1}" type="slidenum">
              <a:rPr lang="en-US"/>
              <a:pPr/>
              <a:t>15</a:t>
            </a:fld>
            <a:endParaRPr lang="en-US"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endParaRPr lang="en-US" dirty="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2E38D56F-04A0-9540-9BD7-CF22DC566968}" type="slidenum">
              <a:rPr lang="en-US"/>
              <a:pPr/>
              <a:t>16</a:t>
            </a:fld>
            <a:endParaRPr lang="en-US" dirty="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r>
              <a:rPr lang="en-US" dirty="0">
                <a:latin typeface="Times New Roman" charset="0"/>
                <a:ea typeface="ＭＳ Ｐゴシック" charset="-128"/>
                <a:cs typeface="ＭＳ Ｐゴシック" charset="-128"/>
              </a:rPr>
              <a:t>The </a:t>
            </a:r>
            <a:r>
              <a:rPr lang="en-US" dirty="0" err="1">
                <a:latin typeface="Times New Roman" charset="0"/>
                <a:ea typeface="ＭＳ Ｐゴシック" charset="-128"/>
                <a:cs typeface="ＭＳ Ｐゴシック" charset="-128"/>
              </a:rPr>
              <a:t>Ebers</a:t>
            </a:r>
            <a:r>
              <a:rPr lang="en-US" dirty="0">
                <a:latin typeface="Times New Roman" charset="0"/>
                <a:ea typeface="ＭＳ Ｐゴシック" charset="-128"/>
                <a:cs typeface="ＭＳ Ｐゴシック" charset="-128"/>
              </a:rPr>
              <a:t> Papyrus, written ca  3500 years </a:t>
            </a:r>
            <a:r>
              <a:rPr lang="en-US" dirty="0" err="1">
                <a:latin typeface="Times New Roman" charset="0"/>
                <a:ea typeface="ＭＳ Ｐゴシック" charset="-128"/>
                <a:cs typeface="ＭＳ Ｐゴシック" charset="-128"/>
              </a:rPr>
              <a:t>bp</a:t>
            </a:r>
            <a:r>
              <a:rPr lang="en-US" dirty="0">
                <a:latin typeface="Times New Roman" charset="0"/>
                <a:ea typeface="ＭＳ Ｐゴシック" charset="-128"/>
                <a:cs typeface="ＭＳ Ｐゴシック" charset="-128"/>
              </a:rPr>
              <a:t>, is a scroll that lists the medical uses of many plants.  On it are anise, caraway, mustard, saffron, etc.  Cinnamon and cassia, native to SE Asia, are also mentioned in Egyptian writings, showing that trade in spices was underway even then.</a:t>
            </a:r>
          </a:p>
          <a:p>
            <a:endParaRPr lang="en-US" dirty="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4AB0B9C3-2D29-E946-A6EE-2BE2655DD061}" type="slidenum">
              <a:rPr lang="en-US"/>
              <a:pPr/>
              <a:t>17</a:t>
            </a:fld>
            <a:endParaRPr lang="en-US" dirty="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r>
              <a:rPr lang="en-US" dirty="0">
                <a:latin typeface="Times New Roman" charset="0"/>
                <a:ea typeface="ＭＳ Ｐゴシック" charset="-128"/>
                <a:cs typeface="ＭＳ Ｐゴシック" charset="-128"/>
              </a:rPr>
              <a:t>"And behold, a company of </a:t>
            </a:r>
            <a:r>
              <a:rPr lang="en-US" dirty="0" err="1">
                <a:latin typeface="Times New Roman" charset="0"/>
                <a:ea typeface="ＭＳ Ｐゴシック" charset="-128"/>
                <a:cs typeface="ＭＳ Ｐゴシック" charset="-128"/>
              </a:rPr>
              <a:t>Ishmaelites</a:t>
            </a:r>
            <a:r>
              <a:rPr lang="en-US" dirty="0">
                <a:latin typeface="Times New Roman" charset="0"/>
                <a:ea typeface="ＭＳ Ｐゴシック" charset="-128"/>
                <a:cs typeface="ＭＳ Ｐゴシック" charset="-128"/>
              </a:rPr>
              <a:t> came from Gilead (present-day Jordan) with their camels bearing </a:t>
            </a:r>
            <a:r>
              <a:rPr lang="en-US" dirty="0" err="1">
                <a:latin typeface="Times New Roman" charset="0"/>
                <a:ea typeface="ＭＳ Ｐゴシック" charset="-128"/>
                <a:cs typeface="ＭＳ Ｐゴシック" charset="-128"/>
              </a:rPr>
              <a:t>spicery</a:t>
            </a:r>
            <a:r>
              <a:rPr lang="en-US" dirty="0">
                <a:latin typeface="Times New Roman" charset="0"/>
                <a:ea typeface="ＭＳ Ｐゴシック" charset="-128"/>
                <a:cs typeface="ＭＳ Ｐゴシック" charset="-128"/>
              </a:rPr>
              <a:t> and balm and myrrh, going to carry it down to Egypt."</a:t>
            </a:r>
          </a:p>
          <a:p>
            <a:endParaRPr lang="en-US" dirty="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8A1A5E1-7B5E-9149-960C-A946B7FAA35D}" type="slidenum">
              <a:rPr lang="en-US"/>
              <a:pPr/>
              <a:t>18</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r>
              <a:rPr lang="en-US" dirty="0">
                <a:latin typeface="Times New Roman" charset="0"/>
                <a:ea typeface="ＭＳ Ｐゴシック" charset="-128"/>
                <a:cs typeface="ＭＳ Ｐゴシック" charset="-128"/>
              </a:rPr>
              <a:t>The route from Gilead to Egypt was part of the "golden road to Samarkand" traveled for hundreds, almost thousands of years, bringing pepper and cloves from India, cinnamon and nutmeg from the Spice Islands (or Moluccas), ginger from </a:t>
            </a:r>
            <a:r>
              <a:rPr lang="en-US" dirty="0" err="1">
                <a:latin typeface="Times New Roman" charset="0"/>
                <a:ea typeface="ＭＳ Ｐゴシック" charset="-128"/>
                <a:cs typeface="ＭＳ Ｐゴシック" charset="-128"/>
              </a:rPr>
              <a:t>China.</a:t>
            </a:r>
            <a:r>
              <a:rPr lang="en-US" dirty="0" err="1">
                <a:latin typeface="Lucida Grande" charset="0"/>
                <a:ea typeface="ＭＳ Ｐゴシック" charset="-128"/>
                <a:cs typeface="ＭＳ Ｐゴシック" charset="-128"/>
              </a:rPr>
              <a:t>�</a:t>
            </a:r>
            <a:r>
              <a:rPr lang="en-US" dirty="0">
                <a:latin typeface="Times New Roman" charset="0"/>
                <a:ea typeface="ＭＳ Ｐゴシック" charset="-128"/>
                <a:cs typeface="ＭＳ Ｐゴシック" charset="-128"/>
              </a:rPr>
              <a:t> </a:t>
            </a:r>
            <a:r>
              <a:rPr lang="en-US" i="1" dirty="0">
                <a:latin typeface="Times New Roman" charset="0"/>
                <a:ea typeface="ＭＳ Ｐゴシック" charset="-128"/>
                <a:cs typeface="ＭＳ Ｐゴシック" charset="-128"/>
              </a:rPr>
              <a:t>ASTA website</a:t>
            </a:r>
          </a:p>
          <a:p>
            <a:endParaRPr lang="en-US" dirty="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A32E82FE-4C18-FF41-8535-FDBAD523975F}" type="slidenum">
              <a:rPr lang="en-US"/>
              <a:pPr/>
              <a:t>19</a:t>
            </a:fld>
            <a:endParaRPr lang="en-US" dirty="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endParaRPr lang="en-US" dirty="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2B4C5CE2-8231-9F42-BC38-E125DF259AAF}" type="slidenum">
              <a:rPr lang="en-US"/>
              <a:pPr/>
              <a:t>20</a:t>
            </a:fld>
            <a:endParaRPr lang="en-US" dirty="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r>
              <a:rPr lang="en-US">
                <a:latin typeface="Times New Roman" charset="0"/>
                <a:ea typeface="ＭＳ Ｐゴシック" charset="-128"/>
                <a:cs typeface="ＭＳ Ｐゴシック" charset="-128"/>
              </a:rPr>
              <a:t>Use of herbs and spices spread through Europe with the Roman civilization.  Their use in cuisine expanded, as well as for luxuries such as bath oils, lotions, and perfumes.  When Nero’s wife died in Rome in 65 AD, a year’s supply of cinnamon, the most precious commodity in the imperial storehouse, was burned at her funeral. </a:t>
            </a:r>
          </a:p>
          <a:p>
            <a:r>
              <a:rPr lang="en-US">
                <a:latin typeface="Times New Roman" charset="0"/>
                <a:ea typeface="ＭＳ Ｐゴシック" charset="-128"/>
                <a:cs typeface="ＭＳ Ｐゴシック" charset="-128"/>
              </a:rPr>
              <a:t>In the West, trade collapsed with the fall of Rome in the fifth century AD.  Little happened in the Dark Ages.  (Medicinal herbs cultivated in monastery gardens.)</a:t>
            </a:r>
          </a:p>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1FCFF5FF-1E0A-4947-87C3-C8D4D3AF778B}" type="slidenum">
              <a:rPr lang="en-US"/>
              <a:pPr/>
              <a:t>21</a:t>
            </a:fld>
            <a:endParaRPr lang="en-US" dirty="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endParaRPr lang="en-US" dirty="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C2DA434E-21E7-C948-9765-06CFE611C9C8}" type="slidenum">
              <a:rPr lang="en-US"/>
              <a:pPr/>
              <a:t>3</a:t>
            </a:fld>
            <a:endParaRPr lang="en-US" dirty="0"/>
          </a:p>
        </p:txBody>
      </p:sp>
      <p:sp>
        <p:nvSpPr>
          <p:cNvPr id="15363" name="Rectangle 1026"/>
          <p:cNvSpPr>
            <a:spLocks noGrp="1" noRot="1" noChangeAspect="1" noChangeArrowheads="1" noTextEdit="1"/>
          </p:cNvSpPr>
          <p:nvPr>
            <p:ph type="sldImg"/>
          </p:nvPr>
        </p:nvSpPr>
        <p:spPr>
          <a:ln/>
        </p:spPr>
      </p:sp>
      <p:sp>
        <p:nvSpPr>
          <p:cNvPr id="15364" name="Rectangle 1027"/>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D4F79A2-7EAE-354D-B3EE-ACB14F5B8C22}" type="slidenum">
              <a:rPr lang="en-US"/>
              <a:pPr/>
              <a:t>22</a:t>
            </a:fld>
            <a:endParaRPr lang="en-US" dirty="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r>
              <a:rPr lang="en-US" dirty="0">
                <a:latin typeface="Times New Roman" charset="0"/>
                <a:ea typeface="ＭＳ Ｐゴシック" charset="-128"/>
                <a:cs typeface="ＭＳ Ｐゴシック" charset="-128"/>
              </a:rPr>
              <a:t>In the absence of competition, prices soared.  Dutch and English broke this control in the early 17</a:t>
            </a:r>
            <a:r>
              <a:rPr lang="en-US" baseline="30000" dirty="0">
                <a:latin typeface="Times New Roman" charset="0"/>
                <a:ea typeface="ＭＳ Ｐゴシック" charset="-128"/>
                <a:cs typeface="ＭＳ Ｐゴシック" charset="-128"/>
              </a:rPr>
              <a:t>th</a:t>
            </a:r>
            <a:r>
              <a:rPr lang="en-US" dirty="0">
                <a:latin typeface="Times New Roman" charset="0"/>
                <a:ea typeface="ＭＳ Ｐゴシック" charset="-128"/>
                <a:cs typeface="ＭＳ Ｐゴシック" charset="-128"/>
              </a:rPr>
              <a:t> century.  Dutch were even more ruthless in their control over the market, and uprooted 75% of the nutmeg and clove trees in the Spice Islands in order to drive up the price.  Dutch East India Company was the </a:t>
            </a:r>
            <a:r>
              <a:rPr lang="en-US" dirty="0">
                <a:latin typeface="Times New Roman" charset="0"/>
                <a:ea typeface="ヒラギノ角ゴ Pro W3" charset="-128"/>
                <a:cs typeface="ヒラギノ角ゴ Pro W3" charset="-128"/>
              </a:rPr>
              <a:t>o</a:t>
            </a:r>
            <a:r>
              <a:rPr lang="en-US" dirty="0">
                <a:latin typeface="Times New Roman" charset="0"/>
                <a:ea typeface="ＭＳ Ｐゴシック" charset="-128"/>
                <a:cs typeface="ＭＳ Ｐゴシック" charset="-128"/>
              </a:rPr>
              <a:t>fficially sanctioned trading </a:t>
            </a:r>
            <a:r>
              <a:rPr lang="en-US" dirty="0" err="1">
                <a:latin typeface="Times New Roman" charset="0"/>
                <a:ea typeface="ＭＳ Ｐゴシック" charset="-128"/>
                <a:cs typeface="ＭＳ Ｐゴシック" charset="-128"/>
              </a:rPr>
              <a:t>conglomerate.</a:t>
            </a:r>
            <a:r>
              <a:rPr lang="en-US" dirty="0" err="1">
                <a:latin typeface="Lucida Grande" charset="0"/>
                <a:ea typeface="ＭＳ Ｐゴシック" charset="-128"/>
                <a:cs typeface="ＭＳ Ｐゴシック" charset="-128"/>
              </a:rPr>
              <a:t>�</a:t>
            </a:r>
            <a:endParaRPr lang="en-US" dirty="0">
              <a:latin typeface="Times New Roman" charset="0"/>
              <a:ea typeface="ＭＳ Ｐゴシック" charset="-128"/>
              <a:cs typeface="ＭＳ Ｐゴシック" charset="-128"/>
            </a:endParaRPr>
          </a:p>
          <a:p>
            <a:endParaRPr lang="en-US" dirty="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C3062B1C-74CF-1B43-BB66-EFE2F0DBDF77}" type="slidenum">
              <a:rPr lang="en-US"/>
              <a:pPr/>
              <a:t>23</a:t>
            </a:fld>
            <a:endParaRPr lang="en-US" dirty="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r>
              <a:rPr lang="en-US">
                <a:latin typeface="Times New Roman" charset="0"/>
                <a:ea typeface="ＭＳ Ｐゴシック" charset="-128"/>
                <a:cs typeface="ＭＳ Ｐゴシック" charset="-128"/>
              </a:rPr>
              <a:t>1672, the first colonial American took an active part in spice-trading: Boston-born Elihu Yale - later to give his money and name to the great university - arrived in Madras, India, as a clerk of the British East India Company. There he established contacts on which he built a fortune in spices.</a:t>
            </a:r>
            <a:r>
              <a:rPr lang="en-US">
                <a:latin typeface="Lucida Grande" charset="0"/>
                <a:ea typeface="ＭＳ Ｐゴシック" charset="-128"/>
                <a:cs typeface="ＭＳ Ｐゴシック" charset="-128"/>
              </a:rPr>
              <a:t>�</a:t>
            </a:r>
            <a:r>
              <a:rPr lang="en-US">
                <a:latin typeface="Times New Roman" charset="0"/>
                <a:ea typeface="ＭＳ Ｐゴシック" charset="-128"/>
                <a:cs typeface="ＭＳ Ｐゴシック" charset="-128"/>
              </a:rPr>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BA21C0B8-FD70-B144-9278-26F578B59CEF}" type="slidenum">
              <a:rPr lang="en-US"/>
              <a:pPr/>
              <a:t>24</a:t>
            </a:fld>
            <a:endParaRPr lang="en-US" dirty="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endParaRPr lang="en-US" dirty="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52297BED-E5DD-7444-9D3A-AA811464E1EC}" type="slidenum">
              <a:rPr lang="en-US"/>
              <a:pPr/>
              <a:t>25</a:t>
            </a:fld>
            <a:endParaRPr lang="en-US" dirty="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endParaRPr lang="en-US" dirty="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8F085A45-CBCC-7845-BCE6-96B52BC83D3D}" type="slidenum">
              <a:rPr lang="en-US"/>
              <a:pPr/>
              <a:t>26</a:t>
            </a:fld>
            <a:endParaRPr lang="en-US" dirty="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r>
              <a:rPr lang="en-US">
                <a:latin typeface="Times New Roman" charset="0"/>
                <a:ea typeface="ＭＳ Ｐゴシック" charset="-128"/>
                <a:cs typeface="ＭＳ Ｐゴシック" charset="-128"/>
              </a:rPr>
              <a:t>Two year old stems and twigs are cut and the bark removed with a special curved knife.  The outer bark is scraped away and the inner bark curls into </a:t>
            </a:r>
            <a:r>
              <a:rPr lang="en-US">
                <a:latin typeface="Times New Roman" charset="0"/>
                <a:ea typeface="ヒラギノ角ゴ Pro W3" charset="-128"/>
                <a:cs typeface="ヒラギノ角ゴ Pro W3" charset="-128"/>
              </a:rPr>
              <a:t>賭</a:t>
            </a:r>
            <a:r>
              <a:rPr lang="en-US" altLang="ja-JP">
                <a:latin typeface="Times New Roman" charset="0"/>
                <a:ea typeface="ＭＳ Ｐゴシック" charset="-128"/>
                <a:cs typeface="ＭＳ Ｐゴシック" charset="-128"/>
              </a:rPr>
              <a:t>uills</a:t>
            </a:r>
            <a:r>
              <a:rPr lang="en-US" altLang="ja-JP">
                <a:latin typeface="Lucida Grande" charset="0"/>
                <a:ea typeface="ＭＳ Ｐゴシック" charset="-128"/>
                <a:cs typeface="ＭＳ Ｐゴシック" charset="-128"/>
              </a:rPr>
              <a:t>�</a:t>
            </a:r>
            <a:r>
              <a:rPr lang="en-US" altLang="ja-JP">
                <a:latin typeface="Times New Roman" charset="0"/>
                <a:ea typeface="ＭＳ Ｐゴシック" charset="-128"/>
                <a:cs typeface="ＭＳ Ｐゴシック" charset="-128"/>
              </a:rPr>
              <a:t> (cinnamon sticks) as it dries</a:t>
            </a:r>
          </a:p>
          <a:p>
            <a:pPr lvl="2"/>
            <a:r>
              <a:rPr lang="en-US">
                <a:latin typeface="Times New Roman" charset="0"/>
                <a:ea typeface="ＭＳ Ｐゴシック" charset="-128"/>
              </a:rPr>
              <a:t>Native to India and Sri Lanka</a:t>
            </a:r>
          </a:p>
          <a:p>
            <a:r>
              <a:rPr lang="en-US">
                <a:latin typeface="Times New Roman" charset="0"/>
                <a:ea typeface="ＭＳ Ｐゴシック" charset="-128"/>
                <a:cs typeface="ＭＳ Ｐゴシック" charset="-128"/>
              </a:rPr>
              <a:t>Cinnamon is one of the oldest herbal medicines known, having been mentioned in Chinese texts as long as 4,000 years ago</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EAAA3A46-3C13-EC40-944D-B52401EEED10}" type="slidenum">
              <a:rPr lang="en-US"/>
              <a:pPr/>
              <a:t>27</a:t>
            </a:fld>
            <a:endParaRPr lang="en-US" dirty="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lvl="2"/>
            <a:r>
              <a:rPr lang="en-US" dirty="0">
                <a:solidFill>
                  <a:srgbClr val="000000"/>
                </a:solidFill>
                <a:latin typeface="Times New Roman" charset="0"/>
                <a:ea typeface="ＭＳ Ｐゴシック" charset="-128"/>
              </a:rPr>
              <a:t>The tree grows to a height of 30 to 40 feet. It begins flowering in about seven years and continues to produce for another 80 or more years.</a:t>
            </a:r>
          </a:p>
          <a:p>
            <a:pPr lvl="2"/>
            <a:r>
              <a:rPr lang="en-US" b="1" dirty="0">
                <a:latin typeface="Times New Roman" charset="0"/>
                <a:ea typeface="ＭＳ Ｐゴシック" charset="-128"/>
              </a:rPr>
              <a:t>Geography</a:t>
            </a:r>
            <a:r>
              <a:rPr lang="en-US" dirty="0">
                <a:latin typeface="Times New Roman" charset="0"/>
                <a:ea typeface="ＭＳ Ｐゴシック" charset="-128"/>
              </a:rPr>
              <a:t>: The clove tree is grown in many countries — Tanzania, Brazil, Sri </a:t>
            </a:r>
            <a:r>
              <a:rPr lang="en-US" dirty="0" err="1">
                <a:latin typeface="Times New Roman" charset="0"/>
                <a:ea typeface="ＭＳ Ｐゴシック" charset="-128"/>
              </a:rPr>
              <a:t>Lanka,Indonesia</a:t>
            </a:r>
            <a:r>
              <a:rPr lang="en-US" dirty="0">
                <a:latin typeface="Times New Roman" charset="0"/>
                <a:ea typeface="ＭＳ Ｐゴシック" charset="-128"/>
              </a:rPr>
              <a:t> and in the West Indies</a:t>
            </a:r>
            <a:endParaRPr lang="en-US" dirty="0">
              <a:solidFill>
                <a:srgbClr val="000000"/>
              </a:solidFill>
              <a:latin typeface="Times New Roman" charset="0"/>
              <a:ea typeface="ＭＳ Ｐゴシック" charset="-128"/>
            </a:endParaRPr>
          </a:p>
          <a:p>
            <a:pPr lvl="1"/>
            <a:r>
              <a:rPr lang="en-US" b="1" dirty="0">
                <a:solidFill>
                  <a:srgbClr val="000000"/>
                </a:solidFill>
                <a:latin typeface="Times New Roman" charset="0"/>
              </a:rPr>
              <a:t> Uses</a:t>
            </a:r>
            <a:r>
              <a:rPr lang="en-US" dirty="0">
                <a:solidFill>
                  <a:srgbClr val="000000"/>
                </a:solidFill>
                <a:latin typeface="Times New Roman" charset="0"/>
              </a:rPr>
              <a:t>: Cloves are known to have antiseptic properties and their smell is often associated with the dentist. Their use as a preservative in pickles and spiced dishes is well documented. Culinary uses: desserts, beverages, meats, pickling, sauces, and gravies.  </a:t>
            </a:r>
          </a:p>
          <a:p>
            <a:pPr lvl="1"/>
            <a:endParaRPr lang="en-US" dirty="0">
              <a:solidFill>
                <a:srgbClr val="000000"/>
              </a:solidFill>
              <a:latin typeface="Times New Roman" charset="0"/>
            </a:endParaRPr>
          </a:p>
          <a:p>
            <a:pPr lvl="1"/>
            <a:r>
              <a:rPr lang="en-US" dirty="0">
                <a:solidFill>
                  <a:srgbClr val="000000"/>
                </a:solidFill>
                <a:latin typeface="Times New Roman" charset="0"/>
              </a:rPr>
              <a:t>Contemporary herbalists most often suggest cloves for this or to maintain good circulation.</a:t>
            </a:r>
          </a:p>
          <a:p>
            <a:pPr lvl="1"/>
            <a:r>
              <a:rPr lang="en-US" dirty="0">
                <a:solidFill>
                  <a:srgbClr val="000000"/>
                </a:solidFill>
                <a:latin typeface="Times New Roman" charset="0"/>
              </a:rPr>
              <a:t>Indonesia is still a major producer, but it is also the largest customer for cloves, because of its national penchant for clove flavored cigarettes. Called </a:t>
            </a:r>
            <a:r>
              <a:rPr lang="en-US" dirty="0" err="1">
                <a:solidFill>
                  <a:srgbClr val="000000"/>
                </a:solidFill>
                <a:latin typeface="Times New Roman" charset="0"/>
              </a:rPr>
              <a:t>kreteks</a:t>
            </a:r>
            <a:r>
              <a:rPr lang="en-US" dirty="0">
                <a:solidFill>
                  <a:srgbClr val="000000"/>
                </a:solidFill>
                <a:latin typeface="Times New Roman" charset="0"/>
              </a:rPr>
              <a:t> (because they crackle when lighted), these cigarettes are two parts tobacco and one part cloves. Production now amounts to about 36 billion cigarettes a year, requiring approximately half of the world production of cloves. This cigarette phenomenon dictates today's prices for cloves.</a:t>
            </a:r>
          </a:p>
          <a:p>
            <a:endParaRPr lang="en-US" dirty="0">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8200FF38-5F5C-A34A-B7FB-07091A529BFE}" type="slidenum">
              <a:rPr lang="en-US"/>
              <a:pPr/>
              <a:t>28</a:t>
            </a:fld>
            <a:endParaRPr lang="en-US" dirty="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r>
              <a:rPr lang="en-US">
                <a:latin typeface="Times New Roman" charset="0"/>
                <a:ea typeface="ＭＳ Ｐゴシック" charset="-128"/>
                <a:cs typeface="ＭＳ Ｐゴシック" charset="-128"/>
              </a:rPr>
              <a:t>A tropical, dioecious evergreen tree native to the Moluccas or Spice Islands of Indonesia.</a:t>
            </a:r>
          </a:p>
          <a:p>
            <a:pPr lvl="2"/>
            <a:r>
              <a:rPr lang="en-US" b="1">
                <a:solidFill>
                  <a:srgbClr val="000000"/>
                </a:solidFill>
                <a:latin typeface="Times New Roman" charset="0"/>
                <a:ea typeface="ＭＳ Ｐゴシック" charset="-128"/>
              </a:rPr>
              <a:t>Nutmeg as a hallucinogen</a:t>
            </a:r>
            <a:r>
              <a:rPr lang="en-US">
                <a:solidFill>
                  <a:srgbClr val="000000"/>
                </a:solidFill>
                <a:latin typeface="Times New Roman" charset="0"/>
                <a:ea typeface="ＭＳ Ｐゴシック" charset="-128"/>
              </a:rPr>
              <a:t>: Nutmeg powder is eaten or sometimes "snorted."  Low doses may produce mild and brief euphoria, lightheadedness, and CNS stimulation. At higher doses, there may be rapid heartbeat, excessive thirst, agitation, anxiety, acute panic, vomiting, and hallucinations. The effects begin slowly and last several hours; they may be followed by drowsiness.  Recovery from nutmeg intoxication is slow and often involves unpleasant hangover effects.</a:t>
            </a:r>
          </a:p>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41F4EE91-F5DF-2A44-A588-CB501C7258AB}" type="slidenum">
              <a:rPr lang="en-US"/>
              <a:pPr/>
              <a:t>29</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FA616605-2C41-E943-8739-39881B1400F4}" type="slidenum">
              <a:rPr lang="en-US"/>
              <a:pPr/>
              <a:t>30</a:t>
            </a:fld>
            <a:endParaRPr lang="en-US" dirty="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endParaRPr lang="en-US" dirty="0">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34AD3E9F-0A3C-BA4D-ADA6-64A8989962CC}" type="slidenum">
              <a:rPr lang="en-US"/>
              <a:pPr/>
              <a:t>31</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27CC7EAE-8F80-154B-978A-4A2B5D84966D}" type="slidenum">
              <a:rPr lang="en-US"/>
              <a:pPr/>
              <a:t>4</a:t>
            </a:fld>
            <a:endParaRPr lang="en-US" dirty="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endParaRPr lang="en-US" dirty="0">
              <a:ea typeface="ＭＳ Ｐゴシック" charset="-128"/>
              <a:cs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429C7576-343B-4449-9EA1-FCD1343E48E2}" type="slidenum">
              <a:rPr lang="en-US"/>
              <a:pPr/>
              <a:t>32</a:t>
            </a:fld>
            <a:endParaRPr lang="en-US" dirty="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dirty="0">
              <a:ea typeface="ＭＳ Ｐゴシック" charset="-128"/>
              <a:cs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AD9D172F-1E01-9B48-8CA3-3CC5C7FC66F8}" type="slidenum">
              <a:rPr lang="en-US"/>
              <a:pPr/>
              <a:t>33</a:t>
            </a:fld>
            <a:endParaRPr lang="en-US" dirty="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lvl="2"/>
            <a:r>
              <a:rPr lang="en-US" b="1" dirty="0">
                <a:latin typeface="Times New Roman" charset="0"/>
                <a:ea typeface="ＭＳ Ｐゴシック" charset="-128"/>
              </a:rPr>
              <a:t>History</a:t>
            </a:r>
            <a:r>
              <a:rPr lang="en-US" dirty="0">
                <a:latin typeface="Times New Roman" charset="0"/>
                <a:ea typeface="ＭＳ Ｐゴシック" charset="-128"/>
              </a:rPr>
              <a:t>: Cultivated by indigenous Americans for thousands of years.  Starch grains determined to be from chili peppers have been found in a 6000 year old archaeological site in Ecuador</a:t>
            </a:r>
          </a:p>
          <a:p>
            <a:pPr lvl="2"/>
            <a:r>
              <a:rPr lang="en-US" dirty="0">
                <a:latin typeface="Times New Roman" charset="0"/>
                <a:ea typeface="ＭＳ Ｐゴシック" charset="-128"/>
              </a:rPr>
              <a:t>No one thought to check for </a:t>
            </a:r>
            <a:r>
              <a:rPr lang="en-US" dirty="0" err="1">
                <a:latin typeface="Times New Roman" charset="0"/>
                <a:ea typeface="ＭＳ Ｐゴシック" charset="-128"/>
              </a:rPr>
              <a:t>chillies</a:t>
            </a:r>
            <a:r>
              <a:rPr lang="en-US" dirty="0">
                <a:latin typeface="Times New Roman" charset="0"/>
                <a:ea typeface="ＭＳ Ｐゴシック" charset="-128"/>
              </a:rPr>
              <a:t>, because everyone assumed early farmers would have focused on food staples. </a:t>
            </a:r>
          </a:p>
          <a:p>
            <a:pPr lvl="2"/>
            <a:r>
              <a:rPr lang="en-US" dirty="0">
                <a:latin typeface="Times New Roman" charset="0"/>
                <a:ea typeface="ＭＳ Ｐゴシック" charset="-128"/>
              </a:rPr>
              <a:t>First imported to Europe by Columbus.  Use spread from Spain throughout Europe to Asia and Africa.</a:t>
            </a:r>
          </a:p>
          <a:p>
            <a:endParaRPr lang="en-US" dirty="0">
              <a:ea typeface="ＭＳ Ｐゴシック" charset="-128"/>
              <a:cs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94F4EDCB-70AC-5243-893F-8C0F53F4065E}" type="slidenum">
              <a:rPr lang="en-US"/>
              <a:pPr/>
              <a:t>34</a:t>
            </a:fld>
            <a:endParaRPr lang="en-US" dirty="0"/>
          </a:p>
        </p:txBody>
      </p:sp>
      <p:sp>
        <p:nvSpPr>
          <p:cNvPr id="70659" name="Rectangle 2"/>
          <p:cNvSpPr>
            <a:spLocks noGrp="1" noRot="1" noChangeAspect="1" noChangeArrowheads="1"/>
          </p:cNvSpPr>
          <p:nvPr>
            <p:ph type="sldImg"/>
          </p:nvPr>
        </p:nvSpPr>
        <p:spPr>
          <a:solidFill>
            <a:srgbClr val="FFFFFF"/>
          </a:solidFill>
          <a:ln/>
        </p:spPr>
      </p:sp>
      <p:sp>
        <p:nvSpPr>
          <p:cNvPr id="70660" name="Rectangle 3"/>
          <p:cNvSpPr>
            <a:spLocks noGrp="1" noChangeArrowheads="1"/>
          </p:cNvSpPr>
          <p:nvPr>
            <p:ph type="body" idx="1"/>
          </p:nvPr>
        </p:nvSpPr>
        <p:spPr>
          <a:solidFill>
            <a:srgbClr val="FFFFFF"/>
          </a:solidFill>
          <a:ln>
            <a:solidFill>
              <a:srgbClr val="000000"/>
            </a:solidFill>
          </a:ln>
        </p:spPr>
        <p:txBody>
          <a:bodyPr/>
          <a:lstStyle/>
          <a:p>
            <a:endParaRPr lang="en-US" dirty="0">
              <a:ea typeface="ＭＳ Ｐゴシック" charset="-128"/>
              <a:cs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4E73E45E-1CD3-2C43-B367-71321DDDD199}" type="slidenum">
              <a:rPr lang="en-US"/>
              <a:pPr/>
              <a:t>35</a:t>
            </a:fld>
            <a:endParaRPr lang="en-US" dirty="0"/>
          </a:p>
        </p:txBody>
      </p:sp>
      <p:sp>
        <p:nvSpPr>
          <p:cNvPr id="72707" name="Rectangle 2"/>
          <p:cNvSpPr>
            <a:spLocks noGrp="1" noRot="1" noChangeAspect="1" noChangeArrowheads="1"/>
          </p:cNvSpPr>
          <p:nvPr>
            <p:ph type="sldImg"/>
          </p:nvPr>
        </p:nvSpPr>
        <p:spPr>
          <a:solidFill>
            <a:srgbClr val="FFFFFF"/>
          </a:solidFill>
          <a:ln/>
        </p:spPr>
      </p:sp>
      <p:sp>
        <p:nvSpPr>
          <p:cNvPr id="72708" name="Rectangle 3"/>
          <p:cNvSpPr>
            <a:spLocks noGrp="1" noChangeArrowheads="1"/>
          </p:cNvSpPr>
          <p:nvPr>
            <p:ph type="body" idx="1"/>
          </p:nvPr>
        </p:nvSpPr>
        <p:spPr>
          <a:solidFill>
            <a:srgbClr val="FFFFFF"/>
          </a:solidFill>
          <a:ln>
            <a:solidFill>
              <a:srgbClr val="000000"/>
            </a:solidFill>
          </a:ln>
        </p:spPr>
        <p:txBody>
          <a:bodyPr/>
          <a:lstStyle/>
          <a:p>
            <a:r>
              <a:rPr lang="en-US" dirty="0">
                <a:solidFill>
                  <a:srgbClr val="000000"/>
                </a:solidFill>
                <a:latin typeface="Lucida Grande" charset="0"/>
                <a:ea typeface="ＭＳ Ｐゴシック" charset="-128"/>
                <a:cs typeface="ＭＳ Ｐゴシック" charset="-128"/>
              </a:rPr>
              <a:t>Capsaicin itself is tasteless and odorless. What we describe as the "taste" of chili might better be described as the "pain" of chili (and we perceive this in parts of the body that clearly have no taste buds, to wit, the sphincter). One possible explanation for the appeal of chilies is that the body manufactures painkilling endorphins, akin to morphine, to counteract the pain, and endorphins themselves are pleasurable. In other words, we eat chilies because it feels so good when we stop. </a:t>
            </a:r>
            <a:endParaRPr lang="en-US" dirty="0">
              <a:ea typeface="ＭＳ Ｐゴシック" charset="-128"/>
              <a:cs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65D432B8-0919-9F4F-B449-2A310915AE52}" type="slidenum">
              <a:rPr lang="en-US"/>
              <a:pPr/>
              <a:t>36</a:t>
            </a:fld>
            <a:endParaRPr lang="en-US" dirty="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lvl="2"/>
            <a:r>
              <a:rPr lang="en-US" dirty="0">
                <a:latin typeface="Times New Roman" charset="0"/>
                <a:ea typeface="ＭＳ Ｐゴシック" charset="-128"/>
              </a:rPr>
              <a:t>An orchid, vanilla is the only member of the world’s largest family of plants that people use as food. Vanilla is a </a:t>
            </a:r>
            <a:r>
              <a:rPr lang="en-US" dirty="0" err="1">
                <a:latin typeface="Times New Roman" charset="0"/>
                <a:ea typeface="ＭＳ Ｐゴシック" charset="-128"/>
              </a:rPr>
              <a:t>viney</a:t>
            </a:r>
            <a:r>
              <a:rPr lang="en-US" dirty="0">
                <a:latin typeface="Times New Roman" charset="0"/>
                <a:ea typeface="ＭＳ Ｐゴシック" charset="-128"/>
              </a:rPr>
              <a:t> plant native to Mexico and Central America. It can grow as long as 350 feet, climbing up a host tree. The vines produce yellow-white flowers which turn into slender beans or pods. </a:t>
            </a:r>
            <a:endParaRPr lang="en-US" dirty="0">
              <a:ea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A3E77117-7381-B745-A058-5E6F13908D91}" type="slidenum">
              <a:rPr lang="en-US"/>
              <a:pPr/>
              <a:t>37</a:t>
            </a:fld>
            <a:endParaRPr lang="en-US" dirty="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lvl="2"/>
            <a:r>
              <a:rPr lang="en-US" dirty="0">
                <a:latin typeface="Times New Roman" charset="0"/>
                <a:ea typeface="ＭＳ Ｐゴシック" charset="-128"/>
              </a:rPr>
              <a:t>An orchid, vanilla is the only member of the world’s largest family of plants that people use as food. Vanilla is a </a:t>
            </a:r>
            <a:r>
              <a:rPr lang="en-US" dirty="0" err="1">
                <a:latin typeface="Times New Roman" charset="0"/>
                <a:ea typeface="ＭＳ Ｐゴシック" charset="-128"/>
              </a:rPr>
              <a:t>viney</a:t>
            </a:r>
            <a:r>
              <a:rPr lang="en-US" dirty="0">
                <a:latin typeface="Times New Roman" charset="0"/>
                <a:ea typeface="ＭＳ Ｐゴシック" charset="-128"/>
              </a:rPr>
              <a:t> plant native to Mexico and Central America. It can grow as long as 350 feet, climbing up a host tree. The vines produce yellow-white flowers which turn into slender beans or pods. </a:t>
            </a:r>
            <a:endParaRPr lang="en-US" dirty="0">
              <a:ea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1BC302E3-8473-B840-9269-1EBCFFBF0494}" type="slidenum">
              <a:rPr lang="en-US"/>
              <a:pPr/>
              <a:t>38</a:t>
            </a:fld>
            <a:endParaRPr lang="en-US" dirty="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lvl="2"/>
            <a:r>
              <a:rPr lang="en-US" dirty="0">
                <a:latin typeface="Times New Roman" charset="0"/>
                <a:ea typeface="ＭＳ Ｐゴシック" charset="-128"/>
              </a:rPr>
              <a:t>The pods must be scalded, then fermented, dried, and aged for three months, in order to become the vanilla we know and use. Vanilla remains the favorite ice cream flavor in the U. S. </a:t>
            </a:r>
          </a:p>
          <a:p>
            <a:pPr lvl="2"/>
            <a:r>
              <a:rPr lang="en-US" dirty="0">
                <a:latin typeface="Times New Roman" charset="0"/>
                <a:ea typeface="ＭＳ Ｐゴシック" charset="-128"/>
              </a:rPr>
              <a:t>The Spanish brought vanilla to Europe, along with countless other American food plants. Today Indonesia and Madagascar supply the bulk of the world’s vanilla. </a:t>
            </a:r>
          </a:p>
          <a:p>
            <a:pPr lvl="2"/>
            <a:endParaRPr lang="en-US" dirty="0">
              <a:latin typeface="Times New Roman" charset="0"/>
              <a:ea typeface="ＭＳ Ｐゴシック" charset="-128"/>
            </a:endParaRPr>
          </a:p>
          <a:p>
            <a:endParaRPr lang="en-US" dirty="0">
              <a:ea typeface="ＭＳ Ｐゴシック" charset="-128"/>
              <a:cs typeface="ＭＳ Ｐゴシック" charset="-128"/>
            </a:endParaRPr>
          </a:p>
          <a:p>
            <a:endParaRPr lang="en-US" dirty="0">
              <a:ea typeface="ＭＳ Ｐゴシック" charset="-128"/>
              <a:cs typeface="ＭＳ Ｐゴシック"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AF61137F-2A03-654B-969B-3B3D25584ED8}" type="slidenum">
              <a:rPr lang="en-US"/>
              <a:pPr/>
              <a:t>39</a:t>
            </a:fld>
            <a:endParaRPr lang="en-US" dirty="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endParaRPr lang="en-US" dirty="0">
              <a:ea typeface="ＭＳ Ｐゴシック" charset="-128"/>
              <a:cs typeface="ＭＳ Ｐゴシック"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A444244F-7550-A449-9B20-74BD0F7288F8}" type="slidenum">
              <a:rPr lang="en-US"/>
              <a:pPr/>
              <a:t>40</a:t>
            </a:fld>
            <a:endParaRPr lang="en-US" dirty="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en-US" dirty="0">
              <a:ea typeface="ＭＳ Ｐゴシック" charset="-128"/>
              <a:cs typeface="ＭＳ Ｐゴシック"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4D50016E-0F14-F941-93DD-C0937E6C2D74}" type="slidenum">
              <a:rPr lang="en-US"/>
              <a:pPr/>
              <a:t>41</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endParaRPr lang="en-US" dirty="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BF996C88-66E3-1945-88D5-EB1BD9847200}" type="slidenum">
              <a:rPr lang="en-US"/>
              <a:pPr/>
              <a:t>5</a:t>
            </a:fld>
            <a:endParaRPr lang="en-US" dirty="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en-US" dirty="0">
              <a:ea typeface="ＭＳ Ｐゴシック" charset="-128"/>
              <a:cs typeface="ＭＳ Ｐゴシック"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77480472-F80F-7343-AAA9-9AE37FA5B41A}" type="slidenum">
              <a:rPr lang="en-US"/>
              <a:pPr/>
              <a:t>42</a:t>
            </a:fld>
            <a:endParaRPr lang="en-US" dirty="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dirty="0">
              <a:ea typeface="ＭＳ Ｐゴシック" charset="-128"/>
              <a:cs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97E7E69-A28C-C440-BD25-57D00B4F8E6D}" type="slidenum">
              <a:rPr lang="en-US"/>
              <a:pPr/>
              <a:t>43</a:t>
            </a:fld>
            <a:endParaRPr lang="en-US" dirty="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endParaRPr lang="en-US" dirty="0">
              <a:ea typeface="ＭＳ Ｐゴシック" charset="-128"/>
              <a:cs typeface="ＭＳ Ｐゴシック"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CA5330C8-9A42-744D-A552-CA3A8C373101}" type="slidenum">
              <a:rPr lang="en-US"/>
              <a:pPr/>
              <a:t>44</a:t>
            </a:fld>
            <a:endParaRPr lang="en-US" dirty="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endParaRPr lang="en-US" dirty="0">
              <a:ea typeface="ＭＳ Ｐゴシック" charset="-128"/>
              <a:cs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38868579-BD88-5C4D-BACC-2285FB5C293C}" type="slidenum">
              <a:rPr lang="en-US"/>
              <a:pPr/>
              <a:t>45</a:t>
            </a:fld>
            <a:endParaRPr lang="en-US" dirty="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endParaRPr lang="en-US" dirty="0">
              <a:ea typeface="ＭＳ Ｐゴシック" charset="-128"/>
              <a:cs typeface="ＭＳ Ｐゴシック"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7AAA6DB3-110B-6B4C-B121-EA0773EAC412}" type="slidenum">
              <a:rPr lang="en-US"/>
              <a:pPr/>
              <a:t>46</a:t>
            </a:fld>
            <a:endParaRPr lang="en-US" dirty="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endParaRPr lang="en-US" dirty="0">
              <a:ea typeface="ＭＳ Ｐゴシック" charset="-128"/>
              <a:cs typeface="ＭＳ Ｐゴシック"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ECD2999B-E472-2F4C-9D30-75A1C7557707}" type="slidenum">
              <a:rPr lang="en-US"/>
              <a:pPr/>
              <a:t>47</a:t>
            </a:fld>
            <a:endParaRPr lang="en-US" dirty="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endParaRPr lang="en-US" dirty="0">
              <a:ea typeface="ＭＳ Ｐゴシック" charset="-128"/>
              <a:cs typeface="ＭＳ Ｐゴシック"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3F550CBA-E8E6-4440-A706-9241EFB9F272}" type="slidenum">
              <a:rPr lang="en-US"/>
              <a:pPr/>
              <a:t>48</a:t>
            </a:fld>
            <a:endParaRPr lang="en-US" dirty="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r>
              <a:rPr lang="en-US" dirty="0">
                <a:latin typeface="Times New Roman" charset="0"/>
                <a:ea typeface="ＭＳ Ｐゴシック" charset="-128"/>
                <a:cs typeface="ＭＳ Ｐゴシック" charset="-128"/>
              </a:rPr>
              <a:t>the </a:t>
            </a:r>
            <a:r>
              <a:rPr lang="en-US" dirty="0" smtClean="0">
                <a:latin typeface="Times New Roman" charset="0"/>
                <a:ea typeface="ＭＳ Ｐゴシック" charset="-128"/>
                <a:cs typeface="ＭＳ Ｐゴシック" charset="-128"/>
              </a:rPr>
              <a:t>40-some </a:t>
            </a:r>
            <a:r>
              <a:rPr lang="en-US" dirty="0">
                <a:latin typeface="Times New Roman" charset="0"/>
                <a:ea typeface="ＭＳ Ｐゴシック" charset="-128"/>
                <a:cs typeface="ＭＳ Ｐゴシック" charset="-128"/>
              </a:rPr>
              <a:t>species of the genus </a:t>
            </a:r>
            <a:r>
              <a:rPr lang="en-US" i="1" dirty="0" err="1">
                <a:latin typeface="Times New Roman" charset="0"/>
                <a:ea typeface="ＭＳ Ｐゴシック" charset="-128"/>
                <a:cs typeface="ＭＳ Ｐゴシック" charset="-128"/>
              </a:rPr>
              <a:t>Pogostemon</a:t>
            </a:r>
            <a:r>
              <a:rPr lang="en-US" dirty="0">
                <a:latin typeface="Times New Roman" charset="0"/>
                <a:ea typeface="ＭＳ Ｐゴシック" charset="-128"/>
                <a:cs typeface="ＭＳ Ｐゴシック" charset="-128"/>
              </a:rPr>
              <a:t> are found mostly in China and Indonesia. Of these 40 species, only two are used to make the pungent, dark amber colored Patchouli oil.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3265FBCE-43EB-C648-9CA4-1A2094834BAF}" type="slidenum">
              <a:rPr lang="en-US"/>
              <a:pPr/>
              <a:t>49</a:t>
            </a:fld>
            <a:endParaRPr lang="en-US" dirty="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lvl="2"/>
            <a:r>
              <a:rPr lang="en-US" b="1" dirty="0">
                <a:latin typeface="Times New Roman" charset="0"/>
                <a:ea typeface="ＭＳ Ｐゴシック" charset="-128"/>
              </a:rPr>
              <a:t>Geography:</a:t>
            </a:r>
            <a:r>
              <a:rPr lang="en-US" dirty="0">
                <a:latin typeface="Times New Roman" charset="0"/>
                <a:ea typeface="ＭＳ Ｐゴシック" charset="-128"/>
              </a:rPr>
              <a:t> A native of Africa and the Middle East</a:t>
            </a:r>
          </a:p>
          <a:p>
            <a:pPr lvl="2"/>
            <a:r>
              <a:rPr lang="en-US" dirty="0">
                <a:latin typeface="Times New Roman" charset="0"/>
                <a:ea typeface="ＭＳ Ｐゴシック" charset="-128"/>
              </a:rPr>
              <a:t>Preparation: The trunk of the frankincense tree exudes a sticky substance called oleo gum </a:t>
            </a:r>
            <a:r>
              <a:rPr lang="en-US" dirty="0" err="1">
                <a:latin typeface="Times New Roman" charset="0"/>
                <a:ea typeface="ＭＳ Ｐゴシック" charset="-128"/>
              </a:rPr>
              <a:t>resin.The</a:t>
            </a:r>
            <a:r>
              <a:rPr lang="en-US" dirty="0">
                <a:latin typeface="Times New Roman" charset="0"/>
                <a:ea typeface="ＭＳ Ｐゴシック" charset="-128"/>
              </a:rPr>
              <a:t> tree trunks are incised by collectors to expedite the release of the gum resin, which dries in the hot desert sun into hard knobby masses called 'tears',</a:t>
            </a:r>
          </a:p>
          <a:p>
            <a:pPr lvl="2"/>
            <a:r>
              <a:rPr lang="en-US" dirty="0">
                <a:latin typeface="Times New Roman" charset="0"/>
                <a:ea typeface="ＭＳ Ｐゴシック" charset="-128"/>
              </a:rPr>
              <a:t>Frankincense has long been associated with spirituality. One of the first oils to be used in perfume, it was commonly used for incense, medicine, embalming and as a highly valued cosmetic ingredient. </a:t>
            </a:r>
          </a:p>
          <a:p>
            <a:pPr lvl="2"/>
            <a:endParaRPr lang="en-US" dirty="0">
              <a:latin typeface="Times New Roman" charset="0"/>
              <a:ea typeface="ＭＳ Ｐゴシック"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6ADC651C-2282-0C43-9EB9-A23A8CD50597}" type="slidenum">
              <a:rPr lang="en-US"/>
              <a:pPr/>
              <a:t>50</a:t>
            </a:fld>
            <a:endParaRPr lang="en-US" dirty="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endParaRPr lang="en-US" dirty="0">
              <a:ea typeface="ＭＳ Ｐゴシック" charset="-128"/>
              <a:cs typeface="ＭＳ Ｐゴシック"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30474425-BE50-8C4A-9C46-CB3DD447C134}" type="slidenum">
              <a:rPr lang="en-US"/>
              <a:pPr/>
              <a:t>51</a:t>
            </a:fld>
            <a:endParaRPr lang="en-US" dirty="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lvl="2"/>
            <a:r>
              <a:rPr lang="en-US" dirty="0">
                <a:latin typeface="Times New Roman" charset="0"/>
                <a:ea typeface="ＭＳ Ｐゴシック" charset="-128"/>
              </a:rPr>
              <a:t>It was a prized possession in the ancient world rivaling the value of many precious gems and metals.</a:t>
            </a:r>
          </a:p>
          <a:p>
            <a:endParaRPr lang="en-US" dirty="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7C53E385-D29D-1743-B8F3-A667593E4BA7}" type="slidenum">
              <a:rPr lang="en-US"/>
              <a:pPr/>
              <a:t>6</a:t>
            </a:fld>
            <a:endParaRPr lang="en-US" dirty="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r>
              <a:rPr lang="en-US">
                <a:latin typeface="Times New Roman" charset="0"/>
                <a:ea typeface="ＭＳ Ｐゴシック" charset="-128"/>
                <a:cs typeface="ＭＳ Ｐゴシック" charset="-128"/>
              </a:rPr>
              <a:t>Most essential oils contain </a:t>
            </a:r>
            <a:r>
              <a:rPr lang="en-US" b="1">
                <a:latin typeface="Times New Roman" charset="0"/>
                <a:ea typeface="ＭＳ Ｐゴシック" charset="-128"/>
                <a:cs typeface="ＭＳ Ｐゴシック" charset="-128"/>
              </a:rPr>
              <a:t>terpenes</a:t>
            </a:r>
            <a:r>
              <a:rPr lang="en-US">
                <a:latin typeface="Times New Roman" charset="0"/>
                <a:ea typeface="ＭＳ Ｐゴシック" charset="-128"/>
                <a:cs typeface="ＭＳ Ｐゴシック" charset="-128"/>
              </a:rPr>
              <a:t>, a large group of (unsaturated) hydrocarbons with a common building block of </a:t>
            </a:r>
            <a:r>
              <a:rPr lang="en-US" b="1">
                <a:latin typeface="Times New Roman" charset="0"/>
                <a:ea typeface="ＭＳ Ｐゴシック" charset="-128"/>
                <a:cs typeface="ＭＳ Ｐゴシック" charset="-128"/>
              </a:rPr>
              <a:t>C</a:t>
            </a:r>
            <a:r>
              <a:rPr lang="en-US" b="1" baseline="-25000">
                <a:latin typeface="Times New Roman" charset="0"/>
                <a:ea typeface="ＭＳ Ｐゴシック" charset="-128"/>
                <a:cs typeface="ＭＳ Ｐゴシック" charset="-128"/>
              </a:rPr>
              <a:t>5</a:t>
            </a:r>
            <a:r>
              <a:rPr lang="en-US" b="1">
                <a:latin typeface="Times New Roman" charset="0"/>
                <a:ea typeface="ＭＳ Ｐゴシック" charset="-128"/>
                <a:cs typeface="ＭＳ Ｐゴシック" charset="-128"/>
              </a:rPr>
              <a:t>H</a:t>
            </a:r>
            <a:r>
              <a:rPr lang="en-US" b="1" baseline="-25000">
                <a:latin typeface="Times New Roman" charset="0"/>
                <a:ea typeface="ＭＳ Ｐゴシック" charset="-128"/>
                <a:cs typeface="ＭＳ Ｐゴシック" charset="-128"/>
              </a:rPr>
              <a:t>8</a:t>
            </a:r>
          </a:p>
          <a:p>
            <a:r>
              <a:rPr lang="en-US">
                <a:latin typeface="Times New Roman" charset="0"/>
                <a:ea typeface="ＭＳ Ｐゴシック" charset="-128"/>
                <a:cs typeface="ＭＳ Ｐゴシック" charset="-128"/>
              </a:rPr>
              <a:t>Role of essential oils unknown.  In flowers, probably serve to </a:t>
            </a:r>
            <a:r>
              <a:rPr lang="en-US" b="1">
                <a:latin typeface="Times New Roman" charset="0"/>
                <a:ea typeface="ＭＳ Ｐゴシック" charset="-128"/>
                <a:cs typeface="ＭＳ Ｐゴシック" charset="-128"/>
              </a:rPr>
              <a:t>attract</a:t>
            </a:r>
            <a:r>
              <a:rPr lang="en-US">
                <a:latin typeface="Times New Roman" charset="0"/>
                <a:ea typeface="ＭＳ Ｐゴシック" charset="-128"/>
                <a:cs typeface="ＭＳ Ｐゴシック" charset="-128"/>
              </a:rPr>
              <a:t> pollinators.  (Many moth pollinated flowers have heavy scents, for example: jasmine, gardenia)  Maybe they </a:t>
            </a:r>
            <a:r>
              <a:rPr lang="en-US" b="1">
                <a:latin typeface="Times New Roman" charset="0"/>
                <a:ea typeface="ＭＳ Ｐゴシック" charset="-128"/>
                <a:cs typeface="ＭＳ Ｐゴシック" charset="-128"/>
              </a:rPr>
              <a:t>discourage</a:t>
            </a:r>
            <a:r>
              <a:rPr lang="en-US">
                <a:latin typeface="Times New Roman" charset="0"/>
                <a:ea typeface="ＭＳ Ｐゴシック" charset="-128"/>
                <a:cs typeface="ＭＳ Ｐゴシック" charset="-128"/>
              </a:rPr>
              <a:t> herbivores or  </a:t>
            </a:r>
            <a:r>
              <a:rPr lang="en-US" b="1">
                <a:latin typeface="Times New Roman" charset="0"/>
                <a:ea typeface="ＭＳ Ｐゴシック" charset="-128"/>
                <a:cs typeface="ＭＳ Ｐゴシック" charset="-128"/>
              </a:rPr>
              <a:t>inhibit</a:t>
            </a:r>
            <a:r>
              <a:rPr lang="en-US">
                <a:latin typeface="Times New Roman" charset="0"/>
                <a:ea typeface="ＭＳ Ｐゴシック" charset="-128"/>
                <a:cs typeface="ＭＳ Ｐゴシック" charset="-128"/>
              </a:rPr>
              <a:t> bacterial and fungal pathogens.</a:t>
            </a:r>
          </a:p>
          <a:p>
            <a:endParaRPr lang="en-US" b="1" baseline="-25000">
              <a:latin typeface="Times New Roman" charset="0"/>
              <a:ea typeface="ＭＳ Ｐゴシック" charset="-128"/>
              <a:cs typeface="ＭＳ Ｐゴシック"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F4C49984-333F-A84D-9BFB-A715C884F155}" type="slidenum">
              <a:rPr lang="en-US"/>
              <a:pPr/>
              <a:t>52</a:t>
            </a:fld>
            <a:endParaRPr lang="en-US" dirty="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lvl="2"/>
            <a:r>
              <a:rPr lang="en-US" b="1" dirty="0">
                <a:solidFill>
                  <a:srgbClr val="000000"/>
                </a:solidFill>
                <a:latin typeface="Times New Roman" charset="0"/>
                <a:ea typeface="ＭＳ Ｐゴシック" charset="-128"/>
              </a:rPr>
              <a:t>Uses</a:t>
            </a:r>
            <a:r>
              <a:rPr lang="en-US" dirty="0">
                <a:solidFill>
                  <a:srgbClr val="000000"/>
                </a:solidFill>
                <a:latin typeface="Times New Roman" charset="0"/>
                <a:ea typeface="ＭＳ Ｐゴシック" charset="-128"/>
              </a:rPr>
              <a:t>: Genus name from Latin </a:t>
            </a:r>
            <a:r>
              <a:rPr lang="en-US" i="1" dirty="0" err="1">
                <a:solidFill>
                  <a:srgbClr val="000000"/>
                </a:solidFill>
                <a:latin typeface="Times New Roman" charset="0"/>
                <a:ea typeface="ＭＳ Ｐゴシック" charset="-128"/>
              </a:rPr>
              <a:t>lavare</a:t>
            </a:r>
            <a:r>
              <a:rPr lang="en-US" dirty="0">
                <a:solidFill>
                  <a:srgbClr val="000000"/>
                </a:solidFill>
                <a:latin typeface="Times New Roman" charset="0"/>
                <a:ea typeface="ＭＳ Ｐゴシック" charset="-128"/>
              </a:rPr>
              <a:t> meaning </a:t>
            </a:r>
            <a:r>
              <a:rPr lang="en-US" dirty="0">
                <a:solidFill>
                  <a:srgbClr val="000000"/>
                </a:solidFill>
                <a:latin typeface="Times New Roman" charset="0"/>
                <a:ea typeface="ヒラギノ角ゴ Pro W3" charset="-128"/>
                <a:cs typeface="ヒラギノ角ゴ Pro W3" charset="-128"/>
              </a:rPr>
              <a:t>t</a:t>
            </a:r>
            <a:r>
              <a:rPr lang="en-US" dirty="0">
                <a:solidFill>
                  <a:srgbClr val="000000"/>
                </a:solidFill>
                <a:latin typeface="Times New Roman" charset="0"/>
                <a:ea typeface="ＭＳ Ｐゴシック" charset="-128"/>
              </a:rPr>
              <a:t>o </a:t>
            </a:r>
            <a:r>
              <a:rPr lang="en-US" dirty="0" err="1">
                <a:solidFill>
                  <a:srgbClr val="000000"/>
                </a:solidFill>
                <a:latin typeface="Times New Roman" charset="0"/>
                <a:ea typeface="ＭＳ Ｐゴシック" charset="-128"/>
              </a:rPr>
              <a:t>wash</a:t>
            </a:r>
            <a:r>
              <a:rPr lang="en-US" dirty="0" err="1">
                <a:solidFill>
                  <a:srgbClr val="000000"/>
                </a:solidFill>
                <a:latin typeface="Lucida Grande" charset="0"/>
                <a:ea typeface="ＭＳ Ｐゴシック" charset="-128"/>
              </a:rPr>
              <a:t>�</a:t>
            </a:r>
            <a:r>
              <a:rPr lang="en-US" dirty="0">
                <a:solidFill>
                  <a:srgbClr val="000000"/>
                </a:solidFill>
                <a:latin typeface="Times New Roman" charset="0"/>
                <a:ea typeface="ＭＳ Ｐゴシック" charset="-128"/>
              </a:rPr>
              <a:t>, referring to its use in baths by ancient Greeks and later Romans</a:t>
            </a:r>
          </a:p>
          <a:p>
            <a:pPr lvl="2"/>
            <a:r>
              <a:rPr lang="en-US" dirty="0">
                <a:solidFill>
                  <a:srgbClr val="000000"/>
                </a:solidFill>
                <a:latin typeface="Times New Roman" charset="0"/>
                <a:ea typeface="ＭＳ Ｐゴシック" charset="-128"/>
              </a:rPr>
              <a:t>Household--dried flowers in sachets are used to scent drawers and repel moths; rub on skin and clothes or pin flowers on clothes to discourage flies; use dried as incense </a:t>
            </a:r>
          </a:p>
          <a:p>
            <a:pPr lvl="2"/>
            <a:r>
              <a:rPr lang="en-US" dirty="0">
                <a:solidFill>
                  <a:srgbClr val="000000"/>
                </a:solidFill>
                <a:latin typeface="Times New Roman" charset="0"/>
                <a:ea typeface="ＭＳ Ｐゴシック" charset="-128"/>
              </a:rPr>
              <a:t>Cosmetic--lavender water is used for delicate and sensitive skin to speed cell regeneration, for an antiseptic against acne, added to soaps, or in massage oil for muscle aches </a:t>
            </a:r>
          </a:p>
          <a:p>
            <a:pPr lvl="2"/>
            <a:r>
              <a:rPr lang="en-US" dirty="0">
                <a:solidFill>
                  <a:srgbClr val="000000"/>
                </a:solidFill>
                <a:latin typeface="Times New Roman" charset="0"/>
                <a:ea typeface="ＭＳ Ｐゴシック" charset="-128"/>
              </a:rPr>
              <a:t>Medicinal--a tea infusion is used for headaches and calming, especially in baths; oil is used for headaches (one drop on the temple), painkiller especially for insect bites </a:t>
            </a:r>
          </a:p>
          <a:p>
            <a:pPr lvl="2"/>
            <a:r>
              <a:rPr lang="en-US" dirty="0">
                <a:solidFill>
                  <a:srgbClr val="000000"/>
                </a:solidFill>
                <a:latin typeface="Times New Roman" charset="0"/>
                <a:ea typeface="ＭＳ Ｐゴシック" charset="-128"/>
              </a:rPr>
              <a:t>Aromatherapy--used in massage oil for calming, depression, throat infections and skin sores </a:t>
            </a:r>
          </a:p>
          <a:p>
            <a:endParaRPr lang="en-US" dirty="0">
              <a:ea typeface="ＭＳ Ｐゴシック" charset="-128"/>
              <a:cs typeface="ＭＳ Ｐゴシック"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EBD854F1-C95F-3341-90C1-D943D978AE02}" type="slidenum">
              <a:rPr lang="en-US"/>
              <a:pPr/>
              <a:t>53</a:t>
            </a:fld>
            <a:endParaRPr lang="en-US" dirty="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endParaRPr lang="en-US" dirty="0">
              <a:ea typeface="ＭＳ Ｐゴシック" charset="-128"/>
              <a:cs typeface="ＭＳ Ｐゴシック"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8B39D2F6-3C60-C04D-B330-AB656A920780}" type="slidenum">
              <a:rPr lang="en-US">
                <a:latin typeface="Papyrus" pitchFamily="-103" charset="0"/>
              </a:rPr>
              <a:pPr/>
              <a:t>54</a:t>
            </a:fld>
            <a:endParaRPr lang="en-US">
              <a:latin typeface="Papyrus" pitchFamily="-103"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endParaRPr lang="en-US">
              <a:latin typeface="Papyrus" pitchFamily="-103"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0C372082-B571-8B48-9C99-93B7B346FF92}" type="slidenum">
              <a:rPr lang="en-US"/>
              <a:pPr/>
              <a:t>7</a:t>
            </a:fld>
            <a:endParaRPr 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r>
              <a:rPr lang="en-US" b="1" dirty="0">
                <a:latin typeface="Times New Roman" charset="0"/>
                <a:ea typeface="ＭＳ Ｐゴシック" charset="-128"/>
                <a:cs typeface="ＭＳ Ｐゴシック" charset="-128"/>
              </a:rPr>
              <a:t>Antimicrobial properties</a:t>
            </a:r>
            <a:r>
              <a:rPr lang="en-US" dirty="0">
                <a:latin typeface="Times New Roman" charset="0"/>
                <a:ea typeface="ＭＳ Ｐゴシック" charset="-128"/>
                <a:cs typeface="ＭＳ Ｐゴシック" charset="-128"/>
              </a:rPr>
              <a:t> related to the history of their use: many herbs and spices have been shown to inhibit </a:t>
            </a:r>
            <a:r>
              <a:rPr lang="en-US" dirty="0" smtClean="0">
                <a:latin typeface="Times New Roman" charset="0"/>
                <a:ea typeface="ＭＳ Ｐゴシック" charset="-128"/>
                <a:cs typeface="ＭＳ Ｐゴシック" charset="-128"/>
              </a:rPr>
              <a:t>food-borne </a:t>
            </a:r>
            <a:r>
              <a:rPr lang="en-US" dirty="0">
                <a:latin typeface="Times New Roman" charset="0"/>
                <a:ea typeface="ＭＳ Ｐゴシック" charset="-128"/>
                <a:cs typeface="ＭＳ Ｐゴシック" charset="-128"/>
              </a:rPr>
              <a:t>bacteria.  Onions, garlic, allspice, and oregano especially effective.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E80E4DF5-0536-6045-BF4A-BC6BCD47A1A5}" type="slidenum">
              <a:rPr lang="en-US"/>
              <a:pPr/>
              <a:t>8</a:t>
            </a:fld>
            <a:endParaRPr lang="en-US" dirty="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en-US" dirty="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06E7BC40-E259-5942-8B31-18E455D414A1}" type="slidenum">
              <a:rPr lang="en-US"/>
              <a:pPr/>
              <a:t>9</a:t>
            </a:fld>
            <a:endParaRPr lang="en-US" dirty="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endParaRPr lang="en-US" dirty="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F344BD0D-C6BA-2942-8DF8-EED811A3F3DC}" type="slidenum">
              <a:rPr lang="en-US"/>
              <a:pPr/>
              <a:t>10</a:t>
            </a:fld>
            <a:endParaRPr lang="en-US" dirty="0"/>
          </a:p>
        </p:txBody>
      </p:sp>
      <p:sp>
        <p:nvSpPr>
          <p:cNvPr id="60419" name="Rectangle 2"/>
          <p:cNvSpPr>
            <a:spLocks noGrp="1" noRot="1" noChangeAspect="1" noChangeArrowheads="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p:spPr>
        <p:txBody>
          <a:bodyPr/>
          <a:lstStyle/>
          <a:p>
            <a:endParaRPr lang="en-US" dirty="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EDC24A-2A19-4C42-8AD7-73B96277D63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5E6A-F541-FA4B-8FA8-96DF83AFFFC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0E356D-5418-784C-8C4A-67F7CEF003D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E490E7-BEEB-D144-8927-CC0699163B6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CF291F-5429-F142-B6B2-B2F2D3FA090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352EF9-D300-C84A-8E16-C00060C10B5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612FBF9-068A-6142-BA02-01CC4F4115E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E5C1A33-6EE5-5246-A990-15128FE28D6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F4C711D-B522-2140-ACDF-1A46DAD142B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BF0C7D-272F-264F-8292-87E2C256F3C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BB6A62-AF30-D043-A0F8-5C7CADCCF29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Calibri"/>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a:defRPr>
            </a:lvl1pPr>
          </a:lstStyle>
          <a:p>
            <a:pPr>
              <a:defRPr/>
            </a:pPr>
            <a:fld id="{5215295C-A109-0C41-B1FC-25B25570850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Calibri"/>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Papyrus"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Papyrus"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Papyrus"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Papyrus"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Papyrus" pitchFamily="-107" charset="0"/>
        </a:defRPr>
      </a:lvl6pPr>
      <a:lvl7pPr marL="914400" algn="ctr" rtl="0" eaLnBrk="0" fontAlgn="base" hangingPunct="0">
        <a:spcBef>
          <a:spcPct val="0"/>
        </a:spcBef>
        <a:spcAft>
          <a:spcPct val="0"/>
        </a:spcAft>
        <a:defRPr sz="4400">
          <a:solidFill>
            <a:schemeClr val="tx2"/>
          </a:solidFill>
          <a:latin typeface="Papyrus" pitchFamily="-107" charset="0"/>
        </a:defRPr>
      </a:lvl7pPr>
      <a:lvl8pPr marL="1371600" algn="ctr" rtl="0" eaLnBrk="0" fontAlgn="base" hangingPunct="0">
        <a:spcBef>
          <a:spcPct val="0"/>
        </a:spcBef>
        <a:spcAft>
          <a:spcPct val="0"/>
        </a:spcAft>
        <a:defRPr sz="4400">
          <a:solidFill>
            <a:schemeClr val="tx2"/>
          </a:solidFill>
          <a:latin typeface="Papyrus" pitchFamily="-107" charset="0"/>
        </a:defRPr>
      </a:lvl8pPr>
      <a:lvl9pPr marL="1828800" algn="ctr" rtl="0" eaLnBrk="0" fontAlgn="base" hangingPunct="0">
        <a:spcBef>
          <a:spcPct val="0"/>
        </a:spcBef>
        <a:spcAft>
          <a:spcPct val="0"/>
        </a:spcAft>
        <a:defRPr sz="4400">
          <a:solidFill>
            <a:schemeClr val="tx2"/>
          </a:solidFill>
          <a:latin typeface="Papyrus"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Calibri"/>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Calibri"/>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Calibri"/>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Calibri"/>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png"/><Relationship Id="rId5"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png"/><Relationship Id="rId5" Type="http://schemas.openxmlformats.org/officeDocument/2006/relationships/image" Target="../media/image61.jpe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jpe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jpeg"/><Relationship Id="rId6"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jpe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81.jpeg"/></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jpeg"/><Relationship Id="rId5" Type="http://schemas.openxmlformats.org/officeDocument/2006/relationships/image" Target="../media/image86.jpe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8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88.jpeg"/></Relationships>
</file>

<file path=ppt/slides/_rels/slide52.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pn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368618" y="1447800"/>
            <a:ext cx="7682762" cy="954107"/>
          </a:xfrm>
          <a:prstGeom prst="rect">
            <a:avLst/>
          </a:prstGeom>
          <a:noFill/>
        </p:spPr>
        <p:txBody>
          <a:bodyPr wrap="none" rtlCol="0">
            <a:spAutoFit/>
          </a:bodyPr>
          <a:lstStyle/>
          <a:p>
            <a:r>
              <a:rPr lang="en-US" sz="2800" dirty="0" smtClean="0">
                <a:latin typeface="Arial"/>
                <a:cs typeface="Arial"/>
              </a:rPr>
              <a:t>Directions: Take</a:t>
            </a:r>
            <a:r>
              <a:rPr lang="en-US" sz="2800" dirty="0" smtClean="0">
                <a:latin typeface="Arial"/>
                <a:cs typeface="Arial"/>
              </a:rPr>
              <a:t> one </a:t>
            </a:r>
            <a:r>
              <a:rPr lang="en-US" sz="2800" dirty="0" smtClean="0">
                <a:latin typeface="Arial"/>
                <a:cs typeface="Arial"/>
              </a:rPr>
              <a:t>yellow jelly </a:t>
            </a:r>
            <a:r>
              <a:rPr lang="en-US" sz="2800" dirty="0" smtClean="0">
                <a:latin typeface="Arial"/>
                <a:cs typeface="Arial"/>
              </a:rPr>
              <a:t>bean </a:t>
            </a:r>
            <a:r>
              <a:rPr lang="en-US" sz="2800" dirty="0" smtClean="0">
                <a:latin typeface="Arial"/>
                <a:cs typeface="Arial"/>
              </a:rPr>
              <a:t>and two</a:t>
            </a:r>
            <a:endParaRPr lang="en-US" sz="2800" dirty="0" smtClean="0">
              <a:latin typeface="Arial"/>
              <a:cs typeface="Arial"/>
            </a:endParaRPr>
          </a:p>
          <a:p>
            <a:r>
              <a:rPr lang="en-US" sz="2800" dirty="0" smtClean="0">
                <a:latin typeface="Arial"/>
                <a:cs typeface="Arial"/>
              </a:rPr>
              <a:t>red </a:t>
            </a:r>
            <a:r>
              <a:rPr lang="en-US" sz="2800" dirty="0" smtClean="0">
                <a:latin typeface="Arial"/>
                <a:cs typeface="Arial"/>
              </a:rPr>
              <a:t>jelly beans.  DO NOT EAT!!</a:t>
            </a:r>
            <a:endParaRPr lang="en-US" sz="2800" dirty="0">
              <a:latin typeface="Arial"/>
              <a:cs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a:srcRect/>
          <a:stretch>
            <a:fillRect/>
          </a:stretch>
        </p:blipFill>
        <p:spPr bwMode="auto">
          <a:xfrm>
            <a:off x="2362200" y="533400"/>
            <a:ext cx="3810000" cy="2527300"/>
          </a:xfrm>
          <a:prstGeom prst="rect">
            <a:avLst/>
          </a:prstGeom>
          <a:noFill/>
          <a:ln w="9525">
            <a:noFill/>
            <a:miter lim="800000"/>
            <a:headEnd/>
            <a:tailEnd/>
          </a:ln>
        </p:spPr>
      </p:pic>
      <p:pic>
        <p:nvPicPr>
          <p:cNvPr id="59395" name="Picture 3"/>
          <p:cNvPicPr>
            <a:picLocks noChangeAspect="1" noChangeArrowheads="1"/>
          </p:cNvPicPr>
          <p:nvPr/>
        </p:nvPicPr>
        <p:blipFill>
          <a:blip r:embed="rId4"/>
          <a:srcRect/>
          <a:stretch>
            <a:fillRect/>
          </a:stretch>
        </p:blipFill>
        <p:spPr bwMode="auto">
          <a:xfrm>
            <a:off x="2362200" y="3886200"/>
            <a:ext cx="4445000" cy="2476500"/>
          </a:xfrm>
          <a:prstGeom prst="rect">
            <a:avLst/>
          </a:prstGeom>
          <a:noFill/>
          <a:ln w="9525">
            <a:noFill/>
            <a:miter lim="800000"/>
            <a:headEnd/>
            <a:tailEnd/>
          </a:ln>
        </p:spPr>
      </p:pic>
      <p:pic>
        <p:nvPicPr>
          <p:cNvPr id="59396" name="Picture 4"/>
          <p:cNvPicPr>
            <a:picLocks noChangeAspect="1" noChangeArrowheads="1"/>
          </p:cNvPicPr>
          <p:nvPr/>
        </p:nvPicPr>
        <p:blipFill>
          <a:blip r:embed="rId5"/>
          <a:srcRect/>
          <a:stretch>
            <a:fillRect/>
          </a:stretch>
        </p:blipFill>
        <p:spPr bwMode="auto">
          <a:xfrm>
            <a:off x="6629400" y="2057400"/>
            <a:ext cx="2336800" cy="2195513"/>
          </a:xfrm>
          <a:prstGeom prst="rect">
            <a:avLst/>
          </a:prstGeom>
          <a:noFill/>
          <a:ln w="9525">
            <a:noFill/>
            <a:miter lim="800000"/>
            <a:headEnd/>
            <a:tailEnd/>
          </a:ln>
        </p:spPr>
      </p:pic>
      <p:sp>
        <p:nvSpPr>
          <p:cNvPr id="59397" name="Oval 5"/>
          <p:cNvSpPr>
            <a:spLocks noChangeArrowheads="1"/>
          </p:cNvSpPr>
          <p:nvPr/>
        </p:nvSpPr>
        <p:spPr bwMode="auto">
          <a:xfrm>
            <a:off x="7620000" y="3886200"/>
            <a:ext cx="533400" cy="533400"/>
          </a:xfrm>
          <a:prstGeom prst="ellipse">
            <a:avLst/>
          </a:prstGeom>
          <a:noFill/>
          <a:ln w="38100">
            <a:solidFill>
              <a:srgbClr val="FFFF00"/>
            </a:solidFill>
            <a:round/>
            <a:headEnd/>
            <a:tailEnd/>
          </a:ln>
        </p:spPr>
        <p:txBody>
          <a:bodyPr wrap="none" anchor="ctr">
            <a:prstTxWarp prst="textNoShape">
              <a:avLst/>
            </a:prstTxWarp>
          </a:bodyPr>
          <a:lstStyle/>
          <a:p>
            <a:endParaRPr lang="en-US" dirty="0">
              <a:latin typeface="Calibri"/>
            </a:endParaRPr>
          </a:p>
        </p:txBody>
      </p:sp>
      <p:sp>
        <p:nvSpPr>
          <p:cNvPr id="59398" name="Line 6"/>
          <p:cNvSpPr>
            <a:spLocks noChangeShapeType="1"/>
          </p:cNvSpPr>
          <p:nvPr/>
        </p:nvSpPr>
        <p:spPr bwMode="auto">
          <a:xfrm flipH="1" flipV="1">
            <a:off x="4191000" y="2438400"/>
            <a:ext cx="3429000" cy="1600200"/>
          </a:xfrm>
          <a:prstGeom prst="line">
            <a:avLst/>
          </a:prstGeom>
          <a:noFill/>
          <a:ln w="38100">
            <a:solidFill>
              <a:srgbClr val="FFFF00"/>
            </a:solidFill>
            <a:round/>
            <a:headEnd/>
            <a:tailEnd type="triangle" w="med" len="med"/>
          </a:ln>
        </p:spPr>
        <p:txBody>
          <a:bodyPr wrap="none" anchor="ctr">
            <a:prstTxWarp prst="textNoShape">
              <a:avLst/>
            </a:prstTxWarp>
          </a:bodyPr>
          <a:lstStyle/>
          <a:p>
            <a:endParaRPr lang="en-US" dirty="0">
              <a:latin typeface="Calibri"/>
            </a:endParaRPr>
          </a:p>
        </p:txBody>
      </p:sp>
      <p:sp>
        <p:nvSpPr>
          <p:cNvPr id="59399" name="Text Box 7"/>
          <p:cNvSpPr txBox="1">
            <a:spLocks noChangeArrowheads="1"/>
          </p:cNvSpPr>
          <p:nvPr/>
        </p:nvSpPr>
        <p:spPr bwMode="auto">
          <a:xfrm rot="-701926">
            <a:off x="608013" y="2251075"/>
            <a:ext cx="957262" cy="457200"/>
          </a:xfrm>
          <a:prstGeom prst="rect">
            <a:avLst/>
          </a:prstGeom>
          <a:noFill/>
          <a:ln w="9525">
            <a:noFill/>
            <a:miter lim="800000"/>
            <a:headEnd/>
            <a:tailEnd/>
          </a:ln>
        </p:spPr>
        <p:txBody>
          <a:bodyPr wrap="none">
            <a:prstTxWarp prst="textNoShape">
              <a:avLst/>
            </a:prstTxWarp>
            <a:spAutoFit/>
          </a:bodyPr>
          <a:lstStyle/>
          <a:p>
            <a:pPr algn="l" eaLnBrk="1" hangingPunct="1"/>
            <a:r>
              <a:rPr lang="en-US" b="1" dirty="0">
                <a:solidFill>
                  <a:srgbClr val="00FFFF"/>
                </a:solidFill>
                <a:latin typeface="Calibri"/>
              </a:rPr>
              <a:t>sweet</a:t>
            </a:r>
          </a:p>
        </p:txBody>
      </p:sp>
      <p:sp>
        <p:nvSpPr>
          <p:cNvPr id="59400" name="Text Box 8"/>
          <p:cNvSpPr txBox="1">
            <a:spLocks noChangeArrowheads="1"/>
          </p:cNvSpPr>
          <p:nvPr/>
        </p:nvSpPr>
        <p:spPr bwMode="auto">
          <a:xfrm rot="879554">
            <a:off x="7295195" y="483543"/>
            <a:ext cx="641672" cy="461665"/>
          </a:xfrm>
          <a:prstGeom prst="rect">
            <a:avLst/>
          </a:prstGeom>
          <a:noFill/>
          <a:ln w="9525">
            <a:noFill/>
            <a:miter lim="800000"/>
            <a:headEnd/>
            <a:tailEnd/>
          </a:ln>
        </p:spPr>
        <p:txBody>
          <a:bodyPr wrap="none">
            <a:prstTxWarp prst="textNoShape">
              <a:avLst/>
            </a:prstTxWarp>
            <a:spAutoFit/>
          </a:bodyPr>
          <a:lstStyle/>
          <a:p>
            <a:pPr algn="l" eaLnBrk="1" hangingPunct="1"/>
            <a:r>
              <a:rPr lang="en-US" b="1" dirty="0">
                <a:solidFill>
                  <a:srgbClr val="00FFFF"/>
                </a:solidFill>
                <a:latin typeface="Calibri"/>
              </a:rPr>
              <a:t>salt</a:t>
            </a:r>
          </a:p>
        </p:txBody>
      </p:sp>
      <p:sp>
        <p:nvSpPr>
          <p:cNvPr id="59401" name="Text Box 9"/>
          <p:cNvSpPr txBox="1">
            <a:spLocks noChangeArrowheads="1"/>
          </p:cNvSpPr>
          <p:nvPr/>
        </p:nvSpPr>
        <p:spPr bwMode="auto">
          <a:xfrm rot="402561">
            <a:off x="992309" y="339081"/>
            <a:ext cx="747470" cy="461665"/>
          </a:xfrm>
          <a:prstGeom prst="rect">
            <a:avLst/>
          </a:prstGeom>
          <a:noFill/>
          <a:ln w="9525">
            <a:noFill/>
            <a:miter lim="800000"/>
            <a:headEnd/>
            <a:tailEnd/>
          </a:ln>
        </p:spPr>
        <p:txBody>
          <a:bodyPr wrap="none">
            <a:prstTxWarp prst="textNoShape">
              <a:avLst/>
            </a:prstTxWarp>
            <a:spAutoFit/>
          </a:bodyPr>
          <a:lstStyle/>
          <a:p>
            <a:pPr algn="l" eaLnBrk="1" hangingPunct="1"/>
            <a:r>
              <a:rPr lang="en-US" b="1" dirty="0">
                <a:solidFill>
                  <a:srgbClr val="00FFFF"/>
                </a:solidFill>
                <a:latin typeface="Calibri"/>
              </a:rPr>
              <a:t>sour</a:t>
            </a:r>
          </a:p>
        </p:txBody>
      </p:sp>
      <p:sp>
        <p:nvSpPr>
          <p:cNvPr id="59402" name="Text Box 10"/>
          <p:cNvSpPr txBox="1">
            <a:spLocks noChangeArrowheads="1"/>
          </p:cNvSpPr>
          <p:nvPr/>
        </p:nvSpPr>
        <p:spPr bwMode="auto">
          <a:xfrm rot="-713832">
            <a:off x="2915661" y="3321993"/>
            <a:ext cx="891740" cy="461665"/>
          </a:xfrm>
          <a:prstGeom prst="rect">
            <a:avLst/>
          </a:prstGeom>
          <a:noFill/>
          <a:ln w="9525">
            <a:noFill/>
            <a:miter lim="800000"/>
            <a:headEnd/>
            <a:tailEnd/>
          </a:ln>
        </p:spPr>
        <p:txBody>
          <a:bodyPr wrap="none">
            <a:prstTxWarp prst="textNoShape">
              <a:avLst/>
            </a:prstTxWarp>
            <a:spAutoFit/>
          </a:bodyPr>
          <a:lstStyle/>
          <a:p>
            <a:pPr algn="l" eaLnBrk="1" hangingPunct="1"/>
            <a:r>
              <a:rPr lang="en-US" b="1" dirty="0">
                <a:solidFill>
                  <a:srgbClr val="00FFFF"/>
                </a:solidFill>
                <a:latin typeface="Calibri"/>
              </a:rPr>
              <a:t>bitter</a:t>
            </a:r>
          </a:p>
        </p:txBody>
      </p:sp>
      <p:sp>
        <p:nvSpPr>
          <p:cNvPr id="59403" name="Text Box 11"/>
          <p:cNvSpPr txBox="1">
            <a:spLocks noChangeArrowheads="1"/>
          </p:cNvSpPr>
          <p:nvPr/>
        </p:nvSpPr>
        <p:spPr bwMode="auto">
          <a:xfrm rot="-505144">
            <a:off x="6971418" y="1409056"/>
            <a:ext cx="1078090" cy="461665"/>
          </a:xfrm>
          <a:prstGeom prst="rect">
            <a:avLst/>
          </a:prstGeom>
          <a:noFill/>
          <a:ln w="9525">
            <a:noFill/>
            <a:miter lim="800000"/>
            <a:headEnd/>
            <a:tailEnd/>
          </a:ln>
        </p:spPr>
        <p:txBody>
          <a:bodyPr wrap="none">
            <a:prstTxWarp prst="textNoShape">
              <a:avLst/>
            </a:prstTxWarp>
            <a:spAutoFit/>
          </a:bodyPr>
          <a:lstStyle/>
          <a:p>
            <a:pPr algn="l" eaLnBrk="1" hangingPunct="1"/>
            <a:r>
              <a:rPr lang="en-US" b="1" dirty="0" err="1">
                <a:solidFill>
                  <a:srgbClr val="00FFFF"/>
                </a:solidFill>
                <a:latin typeface="Calibri"/>
              </a:rPr>
              <a:t>umami</a:t>
            </a:r>
            <a:endParaRPr lang="en-US" b="1" dirty="0">
              <a:solidFill>
                <a:srgbClr val="00FFFF"/>
              </a:solidFill>
              <a:latin typeface="Calibri"/>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65538" name="Rectangle 1058"/>
          <p:cNvSpPr>
            <a:spLocks noChangeArrowheads="1"/>
          </p:cNvSpPr>
          <p:nvPr/>
        </p:nvSpPr>
        <p:spPr bwMode="auto">
          <a:xfrm>
            <a:off x="228600" y="228600"/>
            <a:ext cx="8534400" cy="762000"/>
          </a:xfrm>
          <a:prstGeom prst="rect">
            <a:avLst/>
          </a:prstGeom>
          <a:noFill/>
          <a:ln w="9525">
            <a:noFill/>
            <a:miter lim="800000"/>
            <a:headEnd/>
            <a:tailEnd/>
          </a:ln>
        </p:spPr>
        <p:txBody>
          <a:bodyPr>
            <a:prstTxWarp prst="textNoShape">
              <a:avLst/>
            </a:prstTxWarp>
            <a:spAutoFit/>
          </a:bodyPr>
          <a:lstStyle/>
          <a:p>
            <a:r>
              <a:rPr lang="en-US" sz="4400" dirty="0">
                <a:solidFill>
                  <a:srgbClr val="00FFFF"/>
                </a:solidFill>
                <a:latin typeface="Calibri"/>
              </a:rPr>
              <a:t>How do we smell?</a:t>
            </a:r>
          </a:p>
        </p:txBody>
      </p:sp>
      <p:grpSp>
        <p:nvGrpSpPr>
          <p:cNvPr id="2" name="Group 1062"/>
          <p:cNvGrpSpPr>
            <a:grpSpLocks/>
          </p:cNvGrpSpPr>
          <p:nvPr/>
        </p:nvGrpSpPr>
        <p:grpSpPr bwMode="auto">
          <a:xfrm>
            <a:off x="304800" y="1600200"/>
            <a:ext cx="8555038" cy="4792662"/>
            <a:chOff x="233" y="773"/>
            <a:chExt cx="5389" cy="3019"/>
          </a:xfrm>
        </p:grpSpPr>
        <p:pic>
          <p:nvPicPr>
            <p:cNvPr id="65543" name="Picture 1027" descr="50_15HumanSmell-U"/>
            <p:cNvPicPr>
              <a:picLocks noChangeAspect="1" noChangeArrowheads="1"/>
            </p:cNvPicPr>
            <p:nvPr/>
          </p:nvPicPr>
          <p:blipFill>
            <a:blip r:embed="rId3"/>
            <a:srcRect/>
            <a:stretch>
              <a:fillRect/>
            </a:stretch>
          </p:blipFill>
          <p:spPr bwMode="auto">
            <a:xfrm>
              <a:off x="233" y="773"/>
              <a:ext cx="5389" cy="3019"/>
            </a:xfrm>
            <a:prstGeom prst="rect">
              <a:avLst/>
            </a:prstGeom>
            <a:noFill/>
            <a:ln w="9525">
              <a:solidFill>
                <a:schemeClr val="tx1"/>
              </a:solidFill>
              <a:miter lim="800000"/>
              <a:headEnd/>
              <a:tailEnd/>
            </a:ln>
          </p:spPr>
        </p:pic>
        <p:sp>
          <p:nvSpPr>
            <p:cNvPr id="65544" name="Text Box 1029"/>
            <p:cNvSpPr txBox="1">
              <a:spLocks noChangeArrowheads="1"/>
            </p:cNvSpPr>
            <p:nvPr/>
          </p:nvSpPr>
          <p:spPr bwMode="auto">
            <a:xfrm>
              <a:off x="5058" y="1431"/>
              <a:ext cx="484" cy="227"/>
            </a:xfrm>
            <a:prstGeom prst="rect">
              <a:avLst/>
            </a:prstGeom>
            <a:noFill/>
            <a:ln w="9525">
              <a:noFill/>
              <a:miter lim="800000"/>
              <a:headEnd/>
              <a:tailEnd/>
            </a:ln>
          </p:spPr>
          <p:txBody>
            <a:bodyPr wrap="none" lIns="0" tIns="0" rIns="0" bIns="0">
              <a:prstTxWarp prst="textNoShape">
                <a:avLst/>
              </a:prstTxWarp>
            </a:bodyPr>
            <a:lstStyle/>
            <a:p>
              <a:pPr algn="l">
                <a:lnSpc>
                  <a:spcPct val="90000"/>
                </a:lnSpc>
              </a:pPr>
              <a:r>
                <a:rPr lang="en-US" sz="1400" b="1">
                  <a:latin typeface="Arial" charset="0"/>
                  <a:ea typeface="ヒラギノ角ゴ Pro W3" charset="-128"/>
                  <a:cs typeface="ヒラギノ角ゴ Pro W3" charset="-128"/>
                </a:rPr>
                <a:t>Olfactory</a:t>
              </a:r>
              <a:br>
                <a:rPr lang="en-US" sz="1400" b="1">
                  <a:latin typeface="Arial" charset="0"/>
                  <a:ea typeface="ヒラギノ角ゴ Pro W3" charset="-128"/>
                  <a:cs typeface="ヒラギノ角ゴ Pro W3" charset="-128"/>
                </a:rPr>
              </a:br>
              <a:r>
                <a:rPr lang="en-US" sz="1400" b="1">
                  <a:latin typeface="Arial" charset="0"/>
                  <a:ea typeface="ヒラギノ角ゴ Pro W3" charset="-128"/>
                  <a:cs typeface="ヒラギノ角ゴ Pro W3" charset="-128"/>
                </a:rPr>
                <a:t>bulb</a:t>
              </a:r>
            </a:p>
          </p:txBody>
        </p:sp>
        <p:sp>
          <p:nvSpPr>
            <p:cNvPr id="65545" name="Text Box 1030"/>
            <p:cNvSpPr txBox="1">
              <a:spLocks noChangeArrowheads="1"/>
            </p:cNvSpPr>
            <p:nvPr/>
          </p:nvSpPr>
          <p:spPr bwMode="auto">
            <a:xfrm>
              <a:off x="263" y="3394"/>
              <a:ext cx="505" cy="98"/>
            </a:xfrm>
            <a:prstGeom prst="rect">
              <a:avLst/>
            </a:prstGeom>
            <a:noFill/>
            <a:ln w="9525">
              <a:noFill/>
              <a:miter lim="800000"/>
              <a:headEnd/>
              <a:tailEnd/>
            </a:ln>
          </p:spPr>
          <p:txBody>
            <a:bodyPr wrap="none" lIns="0" tIns="0" rIns="0" bIns="0">
              <a:prstTxWarp prst="textNoShape">
                <a:avLst/>
              </a:prstTxWarp>
            </a:bodyPr>
            <a:lstStyle/>
            <a:p>
              <a:pPr algn="l">
                <a:lnSpc>
                  <a:spcPct val="90000"/>
                </a:lnSpc>
              </a:pPr>
              <a:r>
                <a:rPr lang="en-US" sz="1400" b="1">
                  <a:latin typeface="Arial" charset="0"/>
                  <a:ea typeface="ヒラギノ角ゴ Pro W3" charset="-128"/>
                  <a:cs typeface="ヒラギノ角ゴ Pro W3" charset="-128"/>
                </a:rPr>
                <a:t>Odorants</a:t>
              </a:r>
            </a:p>
          </p:txBody>
        </p:sp>
        <p:sp>
          <p:nvSpPr>
            <p:cNvPr id="65546" name="Text Box 1031"/>
            <p:cNvSpPr txBox="1">
              <a:spLocks noChangeArrowheads="1"/>
            </p:cNvSpPr>
            <p:nvPr/>
          </p:nvSpPr>
          <p:spPr bwMode="auto">
            <a:xfrm>
              <a:off x="5060" y="1884"/>
              <a:ext cx="292" cy="123"/>
            </a:xfrm>
            <a:prstGeom prst="rect">
              <a:avLst/>
            </a:prstGeom>
            <a:noFill/>
            <a:ln w="9525">
              <a:noFill/>
              <a:miter lim="800000"/>
              <a:headEnd/>
              <a:tailEnd/>
            </a:ln>
          </p:spPr>
          <p:txBody>
            <a:bodyPr wrap="none" lIns="0" tIns="0" rIns="0" bIns="0">
              <a:prstTxWarp prst="textNoShape">
                <a:avLst/>
              </a:prstTxWarp>
            </a:bodyPr>
            <a:lstStyle/>
            <a:p>
              <a:pPr algn="l">
                <a:lnSpc>
                  <a:spcPct val="90000"/>
                </a:lnSpc>
              </a:pPr>
              <a:r>
                <a:rPr lang="en-US" sz="1400" b="1">
                  <a:latin typeface="Arial" charset="0"/>
                  <a:ea typeface="ヒラギノ角ゴ Pro W3" charset="-128"/>
                  <a:cs typeface="ヒラギノ角ゴ Pro W3" charset="-128"/>
                </a:rPr>
                <a:t>Bone</a:t>
              </a:r>
            </a:p>
          </p:txBody>
        </p:sp>
        <p:sp>
          <p:nvSpPr>
            <p:cNvPr id="65547" name="Text Box 1033"/>
            <p:cNvSpPr txBox="1">
              <a:spLocks noChangeArrowheads="1"/>
            </p:cNvSpPr>
            <p:nvPr/>
          </p:nvSpPr>
          <p:spPr bwMode="auto">
            <a:xfrm>
              <a:off x="263" y="3018"/>
              <a:ext cx="593" cy="218"/>
            </a:xfrm>
            <a:prstGeom prst="rect">
              <a:avLst/>
            </a:prstGeom>
            <a:noFill/>
            <a:ln w="9525">
              <a:noFill/>
              <a:miter lim="800000"/>
              <a:headEnd/>
              <a:tailEnd/>
            </a:ln>
          </p:spPr>
          <p:txBody>
            <a:bodyPr wrap="none" lIns="0" tIns="0" rIns="0" bIns="0">
              <a:prstTxWarp prst="textNoShape">
                <a:avLst/>
              </a:prstTxWarp>
            </a:bodyPr>
            <a:lstStyle/>
            <a:p>
              <a:pPr algn="l">
                <a:lnSpc>
                  <a:spcPct val="90000"/>
                </a:lnSpc>
              </a:pPr>
              <a:r>
                <a:rPr lang="en-US" sz="1400" b="1">
                  <a:latin typeface="Arial" charset="0"/>
                  <a:ea typeface="ヒラギノ角ゴ Pro W3" charset="-128"/>
                  <a:cs typeface="ヒラギノ角ゴ Pro W3" charset="-128"/>
                </a:rPr>
                <a:t>Plasma</a:t>
              </a:r>
              <a:br>
                <a:rPr lang="en-US" sz="1400" b="1">
                  <a:latin typeface="Arial" charset="0"/>
                  <a:ea typeface="ヒラギノ角ゴ Pro W3" charset="-128"/>
                  <a:cs typeface="ヒラギノ角ゴ Pro W3" charset="-128"/>
                </a:rPr>
              </a:br>
              <a:r>
                <a:rPr lang="en-US" sz="1400" b="1">
                  <a:latin typeface="Arial" charset="0"/>
                  <a:ea typeface="ヒラギノ角ゴ Pro W3" charset="-128"/>
                  <a:cs typeface="ヒラギノ角ゴ Pro W3" charset="-128"/>
                </a:rPr>
                <a:t>membrane</a:t>
              </a:r>
            </a:p>
          </p:txBody>
        </p:sp>
        <p:sp>
          <p:nvSpPr>
            <p:cNvPr id="65548" name="Text Box 1034"/>
            <p:cNvSpPr txBox="1">
              <a:spLocks noChangeArrowheads="1"/>
            </p:cNvSpPr>
            <p:nvPr/>
          </p:nvSpPr>
          <p:spPr bwMode="auto">
            <a:xfrm>
              <a:off x="263" y="2498"/>
              <a:ext cx="593" cy="218"/>
            </a:xfrm>
            <a:prstGeom prst="rect">
              <a:avLst/>
            </a:prstGeom>
            <a:noFill/>
            <a:ln w="9525">
              <a:noFill/>
              <a:miter lim="800000"/>
              <a:headEnd/>
              <a:tailEnd/>
            </a:ln>
          </p:spPr>
          <p:txBody>
            <a:bodyPr wrap="none" lIns="0" tIns="0" rIns="0" bIns="0">
              <a:prstTxWarp prst="textNoShape">
                <a:avLst/>
              </a:prstTxWarp>
            </a:bodyPr>
            <a:lstStyle/>
            <a:p>
              <a:pPr algn="l">
                <a:lnSpc>
                  <a:spcPct val="90000"/>
                </a:lnSpc>
              </a:pPr>
              <a:r>
                <a:rPr lang="en-US" sz="1400" b="1">
                  <a:latin typeface="Arial" charset="0"/>
                  <a:ea typeface="ヒラギノ角ゴ Pro W3" charset="-128"/>
                  <a:cs typeface="ヒラギノ角ゴ Pro W3" charset="-128"/>
                </a:rPr>
                <a:t>Odorant</a:t>
              </a:r>
              <a:br>
                <a:rPr lang="en-US" sz="1400" b="1">
                  <a:latin typeface="Arial" charset="0"/>
                  <a:ea typeface="ヒラギノ角ゴ Pro W3" charset="-128"/>
                  <a:cs typeface="ヒラギノ角ゴ Pro W3" charset="-128"/>
                </a:rPr>
              </a:br>
              <a:r>
                <a:rPr lang="en-US" sz="1400" b="1">
                  <a:latin typeface="Arial" charset="0"/>
                  <a:ea typeface="ヒラギノ角ゴ Pro W3" charset="-128"/>
                  <a:cs typeface="ヒラギノ角ゴ Pro W3" charset="-128"/>
                </a:rPr>
                <a:t>receptors</a:t>
              </a:r>
            </a:p>
          </p:txBody>
        </p:sp>
        <p:sp>
          <p:nvSpPr>
            <p:cNvPr id="65549" name="Text Box 1035"/>
            <p:cNvSpPr txBox="1">
              <a:spLocks noChangeArrowheads="1"/>
            </p:cNvSpPr>
            <p:nvPr/>
          </p:nvSpPr>
          <p:spPr bwMode="auto">
            <a:xfrm>
              <a:off x="271" y="1650"/>
              <a:ext cx="521" cy="114"/>
            </a:xfrm>
            <a:prstGeom prst="rect">
              <a:avLst/>
            </a:prstGeom>
            <a:noFill/>
            <a:ln w="9525">
              <a:noFill/>
              <a:miter lim="800000"/>
              <a:headEnd/>
              <a:tailEnd/>
            </a:ln>
          </p:spPr>
          <p:txBody>
            <a:bodyPr wrap="none" lIns="0" tIns="0" rIns="0" bIns="0">
              <a:prstTxWarp prst="textNoShape">
                <a:avLst/>
              </a:prstTxWarp>
            </a:bodyPr>
            <a:lstStyle/>
            <a:p>
              <a:pPr algn="l">
                <a:lnSpc>
                  <a:spcPct val="90000"/>
                </a:lnSpc>
              </a:pPr>
              <a:r>
                <a:rPr lang="en-US" sz="1400" b="1">
                  <a:latin typeface="Arial" charset="0"/>
                  <a:ea typeface="ヒラギノ角ゴ Pro W3" charset="-128"/>
                  <a:cs typeface="ヒラギノ角ゴ Pro W3" charset="-128"/>
                </a:rPr>
                <a:t>Odorants</a:t>
              </a:r>
            </a:p>
          </p:txBody>
        </p:sp>
        <p:sp>
          <p:nvSpPr>
            <p:cNvPr id="65550" name="Text Box 1036"/>
            <p:cNvSpPr txBox="1">
              <a:spLocks noChangeArrowheads="1"/>
            </p:cNvSpPr>
            <p:nvPr/>
          </p:nvSpPr>
          <p:spPr bwMode="auto">
            <a:xfrm>
              <a:off x="1567" y="1858"/>
              <a:ext cx="617" cy="90"/>
            </a:xfrm>
            <a:prstGeom prst="rect">
              <a:avLst/>
            </a:prstGeom>
            <a:noFill/>
            <a:ln w="9525">
              <a:noFill/>
              <a:miter lim="800000"/>
              <a:headEnd/>
              <a:tailEnd/>
            </a:ln>
          </p:spPr>
          <p:txBody>
            <a:bodyPr wrap="none" lIns="0" tIns="0" rIns="0" bIns="0">
              <a:prstTxWarp prst="textNoShape">
                <a:avLst/>
              </a:prstTxWarp>
            </a:bodyPr>
            <a:lstStyle/>
            <a:p>
              <a:pPr algn="l">
                <a:lnSpc>
                  <a:spcPct val="90000"/>
                </a:lnSpc>
              </a:pPr>
              <a:r>
                <a:rPr lang="en-US" sz="1400" b="1" dirty="0">
                  <a:latin typeface="Arial" charset="0"/>
                  <a:ea typeface="ヒラギノ角ゴ Pro W3" charset="-128"/>
                  <a:cs typeface="ヒラギノ角ゴ Pro W3" charset="-128"/>
                </a:rPr>
                <a:t>Nasal cavity</a:t>
              </a:r>
            </a:p>
          </p:txBody>
        </p:sp>
        <p:sp>
          <p:nvSpPr>
            <p:cNvPr id="65551" name="Text Box 1037"/>
            <p:cNvSpPr txBox="1">
              <a:spLocks noChangeArrowheads="1"/>
            </p:cNvSpPr>
            <p:nvPr/>
          </p:nvSpPr>
          <p:spPr bwMode="auto">
            <a:xfrm>
              <a:off x="2119" y="882"/>
              <a:ext cx="353" cy="122"/>
            </a:xfrm>
            <a:prstGeom prst="rect">
              <a:avLst/>
            </a:prstGeom>
            <a:noFill/>
            <a:ln w="9525">
              <a:noFill/>
              <a:miter lim="800000"/>
              <a:headEnd/>
              <a:tailEnd/>
            </a:ln>
          </p:spPr>
          <p:txBody>
            <a:bodyPr wrap="none" lIns="0" tIns="0" rIns="0" bIns="0">
              <a:prstTxWarp prst="textNoShape">
                <a:avLst/>
              </a:prstTxWarp>
            </a:bodyPr>
            <a:lstStyle/>
            <a:p>
              <a:pPr algn="l">
                <a:lnSpc>
                  <a:spcPct val="90000"/>
                </a:lnSpc>
              </a:pPr>
              <a:r>
                <a:rPr lang="en-US" sz="1400" b="1">
                  <a:latin typeface="Arial" charset="0"/>
                  <a:ea typeface="ヒラギノ角ゴ Pro W3" charset="-128"/>
                  <a:cs typeface="ヒラギノ角ゴ Pro W3" charset="-128"/>
                </a:rPr>
                <a:t>Brain</a:t>
              </a:r>
            </a:p>
          </p:txBody>
        </p:sp>
        <p:sp>
          <p:nvSpPr>
            <p:cNvPr id="65552" name="Text Box 1038"/>
            <p:cNvSpPr txBox="1">
              <a:spLocks noChangeArrowheads="1"/>
            </p:cNvSpPr>
            <p:nvPr/>
          </p:nvSpPr>
          <p:spPr bwMode="auto">
            <a:xfrm>
              <a:off x="5066" y="2655"/>
              <a:ext cx="524" cy="227"/>
            </a:xfrm>
            <a:prstGeom prst="rect">
              <a:avLst/>
            </a:prstGeom>
            <a:noFill/>
            <a:ln w="9525">
              <a:noFill/>
              <a:miter lim="800000"/>
              <a:headEnd/>
              <a:tailEnd/>
            </a:ln>
          </p:spPr>
          <p:txBody>
            <a:bodyPr wrap="none" lIns="0" tIns="0" rIns="0" bIns="0">
              <a:prstTxWarp prst="textNoShape">
                <a:avLst/>
              </a:prstTxWarp>
            </a:bodyPr>
            <a:lstStyle/>
            <a:p>
              <a:pPr algn="l">
                <a:lnSpc>
                  <a:spcPct val="90000"/>
                </a:lnSpc>
              </a:pPr>
              <a:r>
                <a:rPr lang="en-US" sz="1400" b="1">
                  <a:latin typeface="Arial" charset="0"/>
                  <a:ea typeface="ヒラギノ角ゴ Pro W3" charset="-128"/>
                  <a:cs typeface="ヒラギノ角ゴ Pro W3" charset="-128"/>
                </a:rPr>
                <a:t>Smell</a:t>
              </a:r>
              <a:br>
                <a:rPr lang="en-US" sz="1400" b="1">
                  <a:latin typeface="Arial" charset="0"/>
                  <a:ea typeface="ヒラギノ角ゴ Pro W3" charset="-128"/>
                  <a:cs typeface="ヒラギノ角ゴ Pro W3" charset="-128"/>
                </a:rPr>
              </a:br>
              <a:r>
                <a:rPr lang="en-US" sz="1400" b="1">
                  <a:latin typeface="Arial" charset="0"/>
                  <a:ea typeface="ヒラギノ角ゴ Pro W3" charset="-128"/>
                  <a:cs typeface="ヒラギノ角ゴ Pro W3" charset="-128"/>
                </a:rPr>
                <a:t>receptor</a:t>
              </a:r>
            </a:p>
          </p:txBody>
        </p:sp>
        <p:sp>
          <p:nvSpPr>
            <p:cNvPr id="65553" name="Line 1042"/>
            <p:cNvSpPr>
              <a:spLocks noChangeShapeType="1"/>
            </p:cNvSpPr>
            <p:nvPr/>
          </p:nvSpPr>
          <p:spPr bwMode="auto">
            <a:xfrm>
              <a:off x="4568" y="2710"/>
              <a:ext cx="461" cy="0"/>
            </a:xfrm>
            <a:prstGeom prst="line">
              <a:avLst/>
            </a:prstGeom>
            <a:noFill/>
            <a:ln w="25400">
              <a:solidFill>
                <a:schemeClr val="tx1"/>
              </a:solidFill>
              <a:round/>
              <a:headEnd/>
              <a:tailEnd/>
            </a:ln>
          </p:spPr>
          <p:txBody>
            <a:bodyPr wrap="none" anchor="ctr">
              <a:prstTxWarp prst="textNoShape">
                <a:avLst/>
              </a:prstTxWarp>
            </a:bodyPr>
            <a:lstStyle/>
            <a:p>
              <a:endParaRPr lang="en-US" dirty="0">
                <a:latin typeface="Calibri"/>
              </a:endParaRPr>
            </a:p>
          </p:txBody>
        </p:sp>
        <p:sp>
          <p:nvSpPr>
            <p:cNvPr id="65554" name="Line 1045"/>
            <p:cNvSpPr>
              <a:spLocks noChangeShapeType="1"/>
            </p:cNvSpPr>
            <p:nvPr/>
          </p:nvSpPr>
          <p:spPr bwMode="auto">
            <a:xfrm>
              <a:off x="4877" y="1934"/>
              <a:ext cx="158" cy="0"/>
            </a:xfrm>
            <a:prstGeom prst="line">
              <a:avLst/>
            </a:prstGeom>
            <a:noFill/>
            <a:ln w="25400">
              <a:solidFill>
                <a:schemeClr val="tx1"/>
              </a:solidFill>
              <a:round/>
              <a:headEnd/>
              <a:tailEnd/>
            </a:ln>
          </p:spPr>
          <p:txBody>
            <a:bodyPr wrap="none" anchor="ctr">
              <a:prstTxWarp prst="textNoShape">
                <a:avLst/>
              </a:prstTxWarp>
            </a:bodyPr>
            <a:lstStyle/>
            <a:p>
              <a:endParaRPr lang="en-US" dirty="0">
                <a:latin typeface="Calibri"/>
              </a:endParaRPr>
            </a:p>
          </p:txBody>
        </p:sp>
        <p:sp>
          <p:nvSpPr>
            <p:cNvPr id="65555" name="Line 1046"/>
            <p:cNvSpPr>
              <a:spLocks noChangeShapeType="1"/>
            </p:cNvSpPr>
            <p:nvPr/>
          </p:nvSpPr>
          <p:spPr bwMode="auto">
            <a:xfrm>
              <a:off x="4877" y="1483"/>
              <a:ext cx="155" cy="0"/>
            </a:xfrm>
            <a:prstGeom prst="line">
              <a:avLst/>
            </a:prstGeom>
            <a:noFill/>
            <a:ln w="25400">
              <a:solidFill>
                <a:schemeClr val="tx1"/>
              </a:solidFill>
              <a:round/>
              <a:headEnd/>
              <a:tailEnd/>
            </a:ln>
          </p:spPr>
          <p:txBody>
            <a:bodyPr wrap="none" anchor="ctr">
              <a:prstTxWarp prst="textNoShape">
                <a:avLst/>
              </a:prstTxWarp>
            </a:bodyPr>
            <a:lstStyle/>
            <a:p>
              <a:endParaRPr lang="en-US" dirty="0">
                <a:latin typeface="Calibri"/>
              </a:endParaRPr>
            </a:p>
          </p:txBody>
        </p:sp>
        <p:sp>
          <p:nvSpPr>
            <p:cNvPr id="65556" name="Line 1047"/>
            <p:cNvSpPr>
              <a:spLocks noChangeShapeType="1"/>
            </p:cNvSpPr>
            <p:nvPr/>
          </p:nvSpPr>
          <p:spPr bwMode="auto">
            <a:xfrm>
              <a:off x="1693" y="1587"/>
              <a:ext cx="126" cy="272"/>
            </a:xfrm>
            <a:prstGeom prst="line">
              <a:avLst/>
            </a:prstGeom>
            <a:noFill/>
            <a:ln w="25400">
              <a:solidFill>
                <a:schemeClr val="tx1"/>
              </a:solidFill>
              <a:round/>
              <a:headEnd/>
              <a:tailEnd/>
            </a:ln>
          </p:spPr>
          <p:txBody>
            <a:bodyPr wrap="none" anchor="ctr">
              <a:prstTxWarp prst="textNoShape">
                <a:avLst/>
              </a:prstTxWarp>
            </a:bodyPr>
            <a:lstStyle/>
            <a:p>
              <a:endParaRPr lang="en-US" dirty="0">
                <a:latin typeface="Calibri"/>
              </a:endParaRPr>
            </a:p>
          </p:txBody>
        </p:sp>
        <p:sp>
          <p:nvSpPr>
            <p:cNvPr id="65557" name="Line 1048"/>
            <p:cNvSpPr>
              <a:spLocks noChangeShapeType="1"/>
            </p:cNvSpPr>
            <p:nvPr/>
          </p:nvSpPr>
          <p:spPr bwMode="auto">
            <a:xfrm>
              <a:off x="789" y="1734"/>
              <a:ext cx="110" cy="213"/>
            </a:xfrm>
            <a:prstGeom prst="line">
              <a:avLst/>
            </a:prstGeom>
            <a:noFill/>
            <a:ln w="25400">
              <a:solidFill>
                <a:schemeClr val="tx1"/>
              </a:solidFill>
              <a:round/>
              <a:headEnd/>
              <a:tailEnd/>
            </a:ln>
          </p:spPr>
          <p:txBody>
            <a:bodyPr wrap="none" anchor="ctr">
              <a:prstTxWarp prst="textNoShape">
                <a:avLst/>
              </a:prstTxWarp>
            </a:bodyPr>
            <a:lstStyle/>
            <a:p>
              <a:endParaRPr lang="en-US" dirty="0">
                <a:latin typeface="Calibri"/>
              </a:endParaRPr>
            </a:p>
          </p:txBody>
        </p:sp>
        <p:sp>
          <p:nvSpPr>
            <p:cNvPr id="65558" name="Line 1049"/>
            <p:cNvSpPr>
              <a:spLocks noChangeShapeType="1"/>
            </p:cNvSpPr>
            <p:nvPr/>
          </p:nvSpPr>
          <p:spPr bwMode="auto">
            <a:xfrm>
              <a:off x="783" y="1734"/>
              <a:ext cx="257" cy="48"/>
            </a:xfrm>
            <a:prstGeom prst="line">
              <a:avLst/>
            </a:prstGeom>
            <a:noFill/>
            <a:ln w="25400">
              <a:solidFill>
                <a:schemeClr val="tx1"/>
              </a:solidFill>
              <a:round/>
              <a:headEnd/>
              <a:tailEnd/>
            </a:ln>
          </p:spPr>
          <p:txBody>
            <a:bodyPr wrap="none" anchor="ctr">
              <a:prstTxWarp prst="textNoShape">
                <a:avLst/>
              </a:prstTxWarp>
            </a:bodyPr>
            <a:lstStyle/>
            <a:p>
              <a:endParaRPr lang="en-US" dirty="0">
                <a:latin typeface="Calibri"/>
              </a:endParaRPr>
            </a:p>
          </p:txBody>
        </p:sp>
        <p:sp>
          <p:nvSpPr>
            <p:cNvPr id="65559" name="Line 1050"/>
            <p:cNvSpPr>
              <a:spLocks noChangeShapeType="1"/>
            </p:cNvSpPr>
            <p:nvPr/>
          </p:nvSpPr>
          <p:spPr bwMode="auto">
            <a:xfrm flipV="1">
              <a:off x="805" y="2427"/>
              <a:ext cx="686" cy="240"/>
            </a:xfrm>
            <a:prstGeom prst="line">
              <a:avLst/>
            </a:prstGeom>
            <a:noFill/>
            <a:ln w="25400">
              <a:solidFill>
                <a:schemeClr val="tx1"/>
              </a:solidFill>
              <a:round/>
              <a:headEnd/>
              <a:tailEnd/>
            </a:ln>
          </p:spPr>
          <p:txBody>
            <a:bodyPr wrap="none" anchor="ctr">
              <a:prstTxWarp prst="textNoShape">
                <a:avLst/>
              </a:prstTxWarp>
            </a:bodyPr>
            <a:lstStyle/>
            <a:p>
              <a:endParaRPr lang="en-US" dirty="0">
                <a:latin typeface="Calibri"/>
              </a:endParaRPr>
            </a:p>
          </p:txBody>
        </p:sp>
        <p:sp>
          <p:nvSpPr>
            <p:cNvPr id="65560" name="Line 1051"/>
            <p:cNvSpPr>
              <a:spLocks noChangeShapeType="1"/>
            </p:cNvSpPr>
            <p:nvPr/>
          </p:nvSpPr>
          <p:spPr bwMode="auto">
            <a:xfrm>
              <a:off x="805" y="2661"/>
              <a:ext cx="640" cy="449"/>
            </a:xfrm>
            <a:prstGeom prst="line">
              <a:avLst/>
            </a:prstGeom>
            <a:noFill/>
            <a:ln w="25400">
              <a:solidFill>
                <a:schemeClr val="tx1"/>
              </a:solidFill>
              <a:round/>
              <a:headEnd/>
              <a:tailEnd/>
            </a:ln>
          </p:spPr>
          <p:txBody>
            <a:bodyPr wrap="none" anchor="ctr">
              <a:prstTxWarp prst="textNoShape">
                <a:avLst/>
              </a:prstTxWarp>
            </a:bodyPr>
            <a:lstStyle/>
            <a:p>
              <a:endParaRPr lang="en-US" dirty="0">
                <a:latin typeface="Calibri"/>
              </a:endParaRPr>
            </a:p>
          </p:txBody>
        </p:sp>
        <p:sp>
          <p:nvSpPr>
            <p:cNvPr id="65561" name="Line 1052"/>
            <p:cNvSpPr>
              <a:spLocks noChangeShapeType="1"/>
            </p:cNvSpPr>
            <p:nvPr/>
          </p:nvSpPr>
          <p:spPr bwMode="auto">
            <a:xfrm flipV="1">
              <a:off x="683" y="3011"/>
              <a:ext cx="304" cy="61"/>
            </a:xfrm>
            <a:prstGeom prst="line">
              <a:avLst/>
            </a:prstGeom>
            <a:noFill/>
            <a:ln w="25400">
              <a:solidFill>
                <a:schemeClr val="tx1"/>
              </a:solidFill>
              <a:round/>
              <a:headEnd/>
              <a:tailEnd/>
            </a:ln>
          </p:spPr>
          <p:txBody>
            <a:bodyPr wrap="none" anchor="ctr">
              <a:prstTxWarp prst="textNoShape">
                <a:avLst/>
              </a:prstTxWarp>
            </a:bodyPr>
            <a:lstStyle/>
            <a:p>
              <a:endParaRPr lang="en-US" dirty="0">
                <a:latin typeface="Calibri"/>
              </a:endParaRPr>
            </a:p>
          </p:txBody>
        </p:sp>
        <p:sp>
          <p:nvSpPr>
            <p:cNvPr id="65562" name="Line 1053"/>
            <p:cNvSpPr>
              <a:spLocks noChangeShapeType="1"/>
            </p:cNvSpPr>
            <p:nvPr/>
          </p:nvSpPr>
          <p:spPr bwMode="auto">
            <a:xfrm flipV="1">
              <a:off x="800" y="3355"/>
              <a:ext cx="424" cy="99"/>
            </a:xfrm>
            <a:prstGeom prst="line">
              <a:avLst/>
            </a:prstGeom>
            <a:noFill/>
            <a:ln w="25400">
              <a:solidFill>
                <a:schemeClr val="tx1"/>
              </a:solidFill>
              <a:round/>
              <a:headEnd/>
              <a:tailEnd/>
            </a:ln>
          </p:spPr>
          <p:txBody>
            <a:bodyPr wrap="none" anchor="ctr">
              <a:prstTxWarp prst="textNoShape">
                <a:avLst/>
              </a:prstTxWarp>
            </a:bodyPr>
            <a:lstStyle/>
            <a:p>
              <a:endParaRPr lang="en-US" dirty="0">
                <a:latin typeface="Calibri"/>
              </a:endParaRPr>
            </a:p>
          </p:txBody>
        </p:sp>
        <p:sp>
          <p:nvSpPr>
            <p:cNvPr id="65563" name="Line 1054"/>
            <p:cNvSpPr>
              <a:spLocks noChangeShapeType="1"/>
            </p:cNvSpPr>
            <p:nvPr/>
          </p:nvSpPr>
          <p:spPr bwMode="auto">
            <a:xfrm flipV="1">
              <a:off x="797" y="3400"/>
              <a:ext cx="824" cy="56"/>
            </a:xfrm>
            <a:prstGeom prst="line">
              <a:avLst/>
            </a:prstGeom>
            <a:noFill/>
            <a:ln w="25400">
              <a:solidFill>
                <a:schemeClr val="tx1"/>
              </a:solidFill>
              <a:round/>
              <a:headEnd/>
              <a:tailEnd/>
            </a:ln>
          </p:spPr>
          <p:txBody>
            <a:bodyPr wrap="none" anchor="ctr">
              <a:prstTxWarp prst="textNoShape">
                <a:avLst/>
              </a:prstTxWarp>
            </a:bodyPr>
            <a:lstStyle/>
            <a:p>
              <a:endParaRPr lang="en-US" dirty="0">
                <a:latin typeface="Calibri"/>
              </a:endParaRPr>
            </a:p>
          </p:txBody>
        </p:sp>
        <p:sp>
          <p:nvSpPr>
            <p:cNvPr id="65564" name="Line 1055"/>
            <p:cNvSpPr>
              <a:spLocks noChangeShapeType="1"/>
            </p:cNvSpPr>
            <p:nvPr/>
          </p:nvSpPr>
          <p:spPr bwMode="auto">
            <a:xfrm>
              <a:off x="1920" y="952"/>
              <a:ext cx="179" cy="0"/>
            </a:xfrm>
            <a:prstGeom prst="line">
              <a:avLst/>
            </a:prstGeom>
            <a:noFill/>
            <a:ln w="25400">
              <a:solidFill>
                <a:schemeClr val="tx1"/>
              </a:solidFill>
              <a:round/>
              <a:headEnd/>
              <a:tailEnd/>
            </a:ln>
          </p:spPr>
          <p:txBody>
            <a:bodyPr wrap="none" anchor="ctr">
              <a:prstTxWarp prst="textNoShape">
                <a:avLst/>
              </a:prstTxWarp>
            </a:bodyPr>
            <a:lstStyle/>
            <a:p>
              <a:endParaRPr lang="en-US" dirty="0">
                <a:latin typeface="Calibri"/>
              </a:endParaRPr>
            </a:p>
          </p:txBody>
        </p:sp>
        <p:sp>
          <p:nvSpPr>
            <p:cNvPr id="65565" name="Rectangle 1060"/>
            <p:cNvSpPr>
              <a:spLocks noChangeArrowheads="1"/>
            </p:cNvSpPr>
            <p:nvPr/>
          </p:nvSpPr>
          <p:spPr bwMode="auto">
            <a:xfrm>
              <a:off x="240" y="2160"/>
              <a:ext cx="2400" cy="1536"/>
            </a:xfrm>
            <a:prstGeom prst="rect">
              <a:avLst/>
            </a:prstGeom>
            <a:noFill/>
            <a:ln w="9525">
              <a:noFill/>
              <a:miter lim="800000"/>
              <a:headEnd/>
              <a:tailEnd/>
            </a:ln>
          </p:spPr>
          <p:txBody>
            <a:bodyPr wrap="none" anchor="ctr">
              <a:prstTxWarp prst="textNoShape">
                <a:avLst/>
              </a:prstTxWarp>
            </a:bodyPr>
            <a:lstStyle/>
            <a:p>
              <a:endParaRPr lang="en-US" dirty="0">
                <a:latin typeface="Calibri"/>
              </a:endParaRPr>
            </a:p>
          </p:txBody>
        </p:sp>
        <p:sp>
          <p:nvSpPr>
            <p:cNvPr id="65566" name="Rectangle 1061"/>
            <p:cNvSpPr>
              <a:spLocks noChangeArrowheads="1"/>
            </p:cNvSpPr>
            <p:nvPr/>
          </p:nvSpPr>
          <p:spPr bwMode="auto">
            <a:xfrm>
              <a:off x="240" y="2064"/>
              <a:ext cx="2304" cy="1584"/>
            </a:xfrm>
            <a:prstGeom prst="rect">
              <a:avLst/>
            </a:prstGeom>
            <a:noFill/>
            <a:ln w="9525">
              <a:noFill/>
              <a:miter lim="800000"/>
              <a:headEnd/>
              <a:tailEnd/>
            </a:ln>
          </p:spPr>
          <p:txBody>
            <a:bodyPr wrap="none" anchor="ctr">
              <a:prstTxWarp prst="textNoShape">
                <a:avLst/>
              </a:prstTxWarp>
            </a:bodyPr>
            <a:lstStyle/>
            <a:p>
              <a:endParaRPr lang="en-US" dirty="0">
                <a:latin typeface="Calibri"/>
              </a:endParaRPr>
            </a:p>
          </p:txBody>
        </p:sp>
      </p:grpSp>
      <p:sp>
        <p:nvSpPr>
          <p:cNvPr id="32" name="Rectangle 31"/>
          <p:cNvSpPr/>
          <p:nvPr/>
        </p:nvSpPr>
        <p:spPr bwMode="auto">
          <a:xfrm>
            <a:off x="304800" y="3657600"/>
            <a:ext cx="3886200" cy="27432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alibri"/>
            </a:endParaRPr>
          </a:p>
        </p:txBody>
      </p:sp>
      <p:pic>
        <p:nvPicPr>
          <p:cNvPr id="33" name="Picture 1065"/>
          <p:cNvPicPr>
            <a:picLocks noChangeAspect="1" noChangeArrowheads="1"/>
          </p:cNvPicPr>
          <p:nvPr/>
        </p:nvPicPr>
        <p:blipFill>
          <a:blip r:embed="rId4"/>
          <a:srcRect/>
          <a:stretch>
            <a:fillRect/>
          </a:stretch>
        </p:blipFill>
        <p:spPr bwMode="auto">
          <a:xfrm>
            <a:off x="1066800" y="4114800"/>
            <a:ext cx="2362200" cy="2362200"/>
          </a:xfrm>
          <a:prstGeom prst="rect">
            <a:avLst/>
          </a:prstGeom>
          <a:noFill/>
          <a:ln w="9525">
            <a:noFill/>
            <a:miter lim="800000"/>
            <a:headEnd/>
            <a:tailEnd/>
          </a:ln>
        </p:spPr>
      </p:pic>
      <p:sp>
        <p:nvSpPr>
          <p:cNvPr id="35" name="Rectangle 34"/>
          <p:cNvSpPr/>
          <p:nvPr/>
        </p:nvSpPr>
        <p:spPr bwMode="auto">
          <a:xfrm>
            <a:off x="0" y="1524000"/>
            <a:ext cx="9144000" cy="50292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FFFF"/>
              </a:solidFill>
              <a:effectLst/>
              <a:latin typeface="Calibri"/>
            </a:endParaRPr>
          </a:p>
          <a:p>
            <a:pPr marL="0" marR="0" indent="0" algn="ctr" defTabSz="914400" rtl="0" eaLnBrk="0" fontAlgn="base" latinLnBrk="0" hangingPunct="0">
              <a:lnSpc>
                <a:spcPct val="100000"/>
              </a:lnSpc>
              <a:spcBef>
                <a:spcPct val="0"/>
              </a:spcBef>
              <a:spcAft>
                <a:spcPct val="0"/>
              </a:spcAft>
              <a:buClrTx/>
              <a:buSzTx/>
              <a:buFontTx/>
              <a:buNone/>
              <a:tabLst/>
            </a:pPr>
            <a:endParaRPr lang="en-US" dirty="0" smtClean="0">
              <a:solidFill>
                <a:srgbClr val="00FFFF"/>
              </a:solidFill>
              <a:latin typeface="Calibri"/>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FFFF"/>
              </a:solidFill>
              <a:effectLst/>
              <a:latin typeface="Calibri"/>
            </a:endParaRPr>
          </a:p>
          <a:p>
            <a:pPr marL="0" marR="0" indent="0" algn="ctr" defTabSz="914400" rtl="0" eaLnBrk="0" fontAlgn="base" latinLnBrk="0" hangingPunct="0">
              <a:lnSpc>
                <a:spcPct val="100000"/>
              </a:lnSpc>
              <a:spcBef>
                <a:spcPct val="0"/>
              </a:spcBef>
              <a:spcAft>
                <a:spcPct val="0"/>
              </a:spcAft>
              <a:buClrTx/>
              <a:buSzTx/>
              <a:buFontTx/>
              <a:buNone/>
              <a:tabLst/>
            </a:pPr>
            <a:endParaRPr lang="en-US" dirty="0">
              <a:solidFill>
                <a:srgbClr val="00FFFF"/>
              </a:solidFill>
              <a:latin typeface="Calibri"/>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FFFF"/>
                </a:solidFill>
                <a:effectLst/>
                <a:latin typeface="Calibri"/>
              </a:rPr>
              <a:t>Oops, wrong photo!</a:t>
            </a:r>
            <a:endParaRPr kumimoji="0" lang="en-US" sz="2400" b="0" i="0" u="none" strike="noStrike" cap="none" normalizeH="0" baseline="0" dirty="0">
              <a:ln>
                <a:noFill/>
              </a:ln>
              <a:solidFill>
                <a:srgbClr val="00FFFF"/>
              </a:solidFill>
              <a:effectLst/>
              <a:latin typeface="Calibri"/>
            </a:endParaRPr>
          </a:p>
        </p:txBody>
      </p:sp>
      <p:pic>
        <p:nvPicPr>
          <p:cNvPr id="36" name="Picture 35"/>
          <p:cNvPicPr>
            <a:picLocks noChangeAspect="1"/>
          </p:cNvPicPr>
          <p:nvPr/>
        </p:nvPicPr>
        <p:blipFill>
          <a:blip r:embed="rId5"/>
          <a:stretch>
            <a:fillRect/>
          </a:stretch>
        </p:blipFill>
        <p:spPr>
          <a:xfrm>
            <a:off x="1143000" y="1295400"/>
            <a:ext cx="6781800" cy="5272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0" y="685800"/>
            <a:ext cx="9144000" cy="4832092"/>
          </a:xfrm>
          <a:prstGeom prst="rect">
            <a:avLst/>
          </a:prstGeom>
          <a:noFill/>
          <a:ln w="9525">
            <a:noFill/>
            <a:miter lim="800000"/>
            <a:headEnd/>
            <a:tailEnd/>
          </a:ln>
        </p:spPr>
        <p:txBody>
          <a:bodyPr wrap="square">
            <a:prstTxWarp prst="textNoShape">
              <a:avLst/>
            </a:prstTxWarp>
            <a:spAutoFit/>
          </a:bodyPr>
          <a:lstStyle/>
          <a:p>
            <a:pPr eaLnBrk="1" hangingPunct="1"/>
            <a:r>
              <a:rPr lang="en-US" sz="4400" b="1" dirty="0">
                <a:solidFill>
                  <a:srgbClr val="00FFFF"/>
                </a:solidFill>
                <a:latin typeface="Calibri"/>
              </a:rPr>
              <a:t>The senses of smell and  taste together contribute to flavor.</a:t>
            </a:r>
            <a:r>
              <a:rPr lang="en-US" sz="3800" b="1" dirty="0">
                <a:solidFill>
                  <a:srgbClr val="00FFFF"/>
                </a:solidFill>
                <a:latin typeface="Calibri"/>
              </a:rPr>
              <a:t>  </a:t>
            </a:r>
          </a:p>
          <a:p>
            <a:pPr algn="l" eaLnBrk="1" hangingPunct="1"/>
            <a:endParaRPr lang="en-US" sz="3800" b="1" dirty="0">
              <a:solidFill>
                <a:srgbClr val="00FFFF"/>
              </a:solidFill>
              <a:latin typeface="Calibri"/>
            </a:endParaRPr>
          </a:p>
          <a:p>
            <a:pPr algn="l" eaLnBrk="1" hangingPunct="1"/>
            <a:endParaRPr lang="en-US" sz="1200" dirty="0">
              <a:solidFill>
                <a:srgbClr val="00FFFF"/>
              </a:solidFill>
              <a:latin typeface="Calibri"/>
            </a:endParaRPr>
          </a:p>
          <a:p>
            <a:pPr algn="l" eaLnBrk="1" hangingPunct="1"/>
            <a:endParaRPr lang="en-US" sz="1200" dirty="0">
              <a:solidFill>
                <a:srgbClr val="00FFFF"/>
              </a:solidFill>
              <a:latin typeface="Calibri"/>
            </a:endParaRPr>
          </a:p>
          <a:p>
            <a:pPr algn="l" eaLnBrk="1" hangingPunct="1"/>
            <a:endParaRPr lang="en-US" sz="1200" dirty="0">
              <a:solidFill>
                <a:srgbClr val="00FFFF"/>
              </a:solidFill>
              <a:latin typeface="Calibri"/>
            </a:endParaRPr>
          </a:p>
          <a:p>
            <a:pPr eaLnBrk="1" hangingPunct="1"/>
            <a:r>
              <a:rPr lang="en-US" sz="1200" dirty="0">
                <a:solidFill>
                  <a:srgbClr val="00FFFF"/>
                </a:solidFill>
                <a:latin typeface="Calibri"/>
              </a:rPr>
              <a:t>   </a:t>
            </a:r>
            <a:r>
              <a:rPr lang="en-US" sz="1200" dirty="0" smtClean="0">
                <a:solidFill>
                  <a:srgbClr val="00FFFF"/>
                </a:solidFill>
                <a:latin typeface="Calibri"/>
              </a:rPr>
              <a:t>     </a:t>
            </a:r>
            <a:r>
              <a:rPr lang="en-US" sz="3200" dirty="0" smtClean="0">
                <a:solidFill>
                  <a:srgbClr val="00FFFF"/>
                </a:solidFill>
                <a:latin typeface="Calibri"/>
              </a:rPr>
              <a:t>Tongue </a:t>
            </a:r>
            <a:r>
              <a:rPr lang="en-US" sz="3200" dirty="0">
                <a:solidFill>
                  <a:srgbClr val="00FFFF"/>
                </a:solidFill>
                <a:latin typeface="Calibri"/>
              </a:rPr>
              <a:t>- distinguishes</a:t>
            </a:r>
            <a:r>
              <a:rPr lang="en-US" sz="3200" dirty="0" smtClean="0">
                <a:solidFill>
                  <a:srgbClr val="00FFFF"/>
                </a:solidFill>
                <a:latin typeface="Calibri"/>
              </a:rPr>
              <a:t> only among </a:t>
            </a:r>
            <a:r>
              <a:rPr lang="en-US" sz="3200" dirty="0">
                <a:solidFill>
                  <a:srgbClr val="00FFFF"/>
                </a:solidFill>
                <a:latin typeface="Calibri"/>
              </a:rPr>
              <a:t>five</a:t>
            </a:r>
            <a:r>
              <a:rPr lang="en-US" sz="3200" dirty="0" smtClean="0">
                <a:solidFill>
                  <a:srgbClr val="00FFFF"/>
                </a:solidFill>
                <a:latin typeface="Calibri"/>
              </a:rPr>
              <a:t> tastes</a:t>
            </a:r>
            <a:endParaRPr lang="en-US" sz="3200" dirty="0">
              <a:solidFill>
                <a:srgbClr val="00FFFF"/>
              </a:solidFill>
              <a:latin typeface="Calibri"/>
            </a:endParaRPr>
          </a:p>
          <a:p>
            <a:pPr eaLnBrk="1" hangingPunct="1"/>
            <a:endParaRPr lang="en-US" sz="3800" dirty="0">
              <a:solidFill>
                <a:srgbClr val="00FFFF"/>
              </a:solidFill>
              <a:latin typeface="Calibri"/>
            </a:endParaRPr>
          </a:p>
          <a:p>
            <a:pPr marL="342900" indent="-342900" eaLnBrk="1" hangingPunct="1"/>
            <a:r>
              <a:rPr lang="en-US" sz="3800" dirty="0">
                <a:solidFill>
                  <a:srgbClr val="00FFFF"/>
                </a:solidFill>
                <a:latin typeface="Calibri"/>
              </a:rPr>
              <a:t> </a:t>
            </a:r>
            <a:r>
              <a:rPr lang="en-US" sz="3800" dirty="0" smtClean="0">
                <a:solidFill>
                  <a:srgbClr val="00FFFF"/>
                </a:solidFill>
                <a:latin typeface="Calibri"/>
              </a:rPr>
              <a:t>  </a:t>
            </a:r>
            <a:r>
              <a:rPr lang="en-US" sz="3200" dirty="0" smtClean="0">
                <a:solidFill>
                  <a:srgbClr val="00FFFF"/>
                </a:solidFill>
                <a:latin typeface="Calibri"/>
              </a:rPr>
              <a:t>Nose </a:t>
            </a:r>
            <a:r>
              <a:rPr lang="en-US" sz="3200" dirty="0">
                <a:solidFill>
                  <a:srgbClr val="00FFFF"/>
                </a:solidFill>
                <a:latin typeface="Calibri"/>
              </a:rPr>
              <a:t>- distinguishes </a:t>
            </a:r>
            <a:r>
              <a:rPr lang="en-US" sz="3200" dirty="0" smtClean="0">
                <a:solidFill>
                  <a:srgbClr val="00FFFF"/>
                </a:solidFill>
                <a:latin typeface="Calibri"/>
              </a:rPr>
              <a:t>among</a:t>
            </a:r>
            <a:r>
              <a:rPr lang="en-US" sz="3200" dirty="0">
                <a:solidFill>
                  <a:srgbClr val="00FFFF"/>
                </a:solidFill>
                <a:latin typeface="Calibri"/>
              </a:rPr>
              <a:t> </a:t>
            </a:r>
            <a:r>
              <a:rPr lang="en-US" sz="3200" dirty="0" smtClean="0">
                <a:solidFill>
                  <a:srgbClr val="00FFFF"/>
                </a:solidFill>
                <a:latin typeface="Calibri"/>
              </a:rPr>
              <a:t>hundreds of</a:t>
            </a:r>
            <a:r>
              <a:rPr lang="en-US" sz="3200" dirty="0">
                <a:solidFill>
                  <a:srgbClr val="00FFFF"/>
                </a:solidFill>
                <a:latin typeface="Calibri"/>
              </a:rPr>
              <a:t> </a:t>
            </a:r>
            <a:r>
              <a:rPr lang="en-US" sz="3200" dirty="0" smtClean="0">
                <a:solidFill>
                  <a:srgbClr val="00FFFF"/>
                </a:solidFill>
                <a:latin typeface="Calibri"/>
              </a:rPr>
              <a:t>sub-     stances, even </a:t>
            </a:r>
            <a:r>
              <a:rPr lang="en-US" sz="3200" dirty="0">
                <a:solidFill>
                  <a:srgbClr val="00FFFF"/>
                </a:solidFill>
                <a:latin typeface="Calibri"/>
              </a:rPr>
              <a:t>in </a:t>
            </a:r>
            <a:r>
              <a:rPr lang="en-US" sz="3200" dirty="0" smtClean="0">
                <a:solidFill>
                  <a:srgbClr val="00FFFF"/>
                </a:solidFill>
                <a:latin typeface="Calibri"/>
              </a:rPr>
              <a:t>minute quantities</a:t>
            </a:r>
            <a:endParaRPr lang="en-US" sz="3200" b="1" dirty="0">
              <a:solidFill>
                <a:srgbClr val="2300B9"/>
              </a:solidFill>
              <a:latin typeface="Calibri"/>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304800" y="609600"/>
            <a:ext cx="8686800" cy="1143000"/>
          </a:xfrm>
        </p:spPr>
        <p:txBody>
          <a:bodyPr/>
          <a:lstStyle/>
          <a:p>
            <a:r>
              <a:rPr lang="en-US" dirty="0">
                <a:solidFill>
                  <a:srgbClr val="00FFFF"/>
                </a:solidFill>
                <a:ea typeface="ＭＳ Ｐゴシック" charset="-128"/>
                <a:cs typeface="ＭＳ Ｐゴシック" charset="-128"/>
              </a:rPr>
              <a:t>The</a:t>
            </a:r>
            <a:r>
              <a:rPr lang="en-US" dirty="0" smtClean="0">
                <a:solidFill>
                  <a:srgbClr val="00FFFF"/>
                </a:solidFill>
                <a:ea typeface="ＭＳ Ｐゴシック" charset="-128"/>
                <a:cs typeface="ＭＳ Ｐゴシック" charset="-128"/>
              </a:rPr>
              <a:t> red </a:t>
            </a:r>
            <a:r>
              <a:rPr lang="en-US" dirty="0">
                <a:solidFill>
                  <a:srgbClr val="00FFFF"/>
                </a:solidFill>
                <a:ea typeface="ＭＳ Ｐゴシック" charset="-128"/>
                <a:cs typeface="ＭＳ Ｐゴシック" charset="-128"/>
              </a:rPr>
              <a:t>jelly bean tastes like …</a:t>
            </a:r>
          </a:p>
        </p:txBody>
      </p:sp>
      <p:sp>
        <p:nvSpPr>
          <p:cNvPr id="63491" name="Rectangle 3"/>
          <p:cNvSpPr>
            <a:spLocks noGrp="1" noChangeArrowheads="1"/>
          </p:cNvSpPr>
          <p:nvPr>
            <p:ph type="body" idx="1"/>
          </p:nvPr>
        </p:nvSpPr>
        <p:spPr>
          <a:xfrm>
            <a:off x="685800" y="2514600"/>
            <a:ext cx="7772400" cy="4114800"/>
          </a:xfrm>
        </p:spPr>
        <p:txBody>
          <a:bodyPr/>
          <a:lstStyle/>
          <a:p>
            <a:pPr marL="609600" indent="-609600">
              <a:buFontTx/>
              <a:buAutoNum type="alphaUcPeriod"/>
            </a:pPr>
            <a:r>
              <a:rPr lang="en-US" dirty="0" smtClean="0">
                <a:solidFill>
                  <a:srgbClr val="00FFFF"/>
                </a:solidFill>
                <a:ea typeface="ＭＳ Ｐゴシック" charset="-128"/>
                <a:cs typeface="ＭＳ Ｐゴシック" charset="-128"/>
              </a:rPr>
              <a:t>Apple</a:t>
            </a:r>
            <a:endParaRPr lang="en-US" dirty="0" smtClean="0">
              <a:solidFill>
                <a:srgbClr val="00FFFF"/>
              </a:solidFill>
              <a:ea typeface="ＭＳ Ｐゴシック" charset="-128"/>
              <a:cs typeface="ＭＳ Ｐゴシック" charset="-128"/>
            </a:endParaRPr>
          </a:p>
          <a:p>
            <a:pPr marL="609600" indent="-609600">
              <a:buFontTx/>
              <a:buAutoNum type="alphaUcPeriod"/>
            </a:pPr>
            <a:r>
              <a:rPr lang="en-US" dirty="0" smtClean="0">
                <a:solidFill>
                  <a:srgbClr val="00FFFF"/>
                </a:solidFill>
                <a:ea typeface="ＭＳ Ｐゴシック" charset="-128"/>
                <a:cs typeface="ＭＳ Ｐゴシック" charset="-128"/>
              </a:rPr>
              <a:t>Cherry</a:t>
            </a:r>
          </a:p>
          <a:p>
            <a:pPr marL="609600" indent="-609600">
              <a:buFontTx/>
              <a:buAutoNum type="alphaUcPeriod"/>
            </a:pPr>
            <a:r>
              <a:rPr lang="en-US" dirty="0" smtClean="0">
                <a:solidFill>
                  <a:srgbClr val="00FFFF"/>
                </a:solidFill>
                <a:ea typeface="ＭＳ Ｐゴシック" charset="-128"/>
                <a:cs typeface="ＭＳ Ｐゴシック" charset="-128"/>
              </a:rPr>
              <a:t>Raspberry</a:t>
            </a:r>
          </a:p>
          <a:p>
            <a:pPr marL="609600" indent="-609600">
              <a:buFontTx/>
              <a:buAutoNum type="alphaUcPeriod"/>
            </a:pPr>
            <a:r>
              <a:rPr lang="en-US" dirty="0" smtClean="0">
                <a:solidFill>
                  <a:srgbClr val="00FFFF"/>
                </a:solidFill>
                <a:ea typeface="ＭＳ Ｐゴシック" charset="-128"/>
                <a:cs typeface="ＭＳ Ｐゴシック" charset="-128"/>
              </a:rPr>
              <a:t>Cinnamon</a:t>
            </a:r>
          </a:p>
          <a:p>
            <a:pPr marL="609600" indent="-609600">
              <a:buFontTx/>
              <a:buAutoNum type="alphaUcPeriod"/>
            </a:pPr>
            <a:r>
              <a:rPr lang="en-US" dirty="0" smtClean="0">
                <a:solidFill>
                  <a:srgbClr val="00FFFF"/>
                </a:solidFill>
                <a:ea typeface="ＭＳ Ｐゴシック" charset="-128"/>
                <a:cs typeface="ＭＳ Ｐゴシック" charset="-128"/>
              </a:rPr>
              <a:t>Other</a:t>
            </a:r>
          </a:p>
          <a:p>
            <a:pPr marL="609600" indent="-609600">
              <a:buFontTx/>
              <a:buNone/>
            </a:pPr>
            <a:endParaRPr lang="en-US" dirty="0">
              <a:solidFill>
                <a:srgbClr val="00FFFF"/>
              </a:solidFill>
              <a:ea typeface="ＭＳ Ｐゴシック" charset="-128"/>
              <a:cs typeface="ＭＳ Ｐゴシック" charset="-128"/>
            </a:endParaRPr>
          </a:p>
          <a:p>
            <a:pPr marL="609600" indent="-609600">
              <a:buFontTx/>
              <a:buNone/>
            </a:pPr>
            <a:endParaRPr lang="en-US" dirty="0">
              <a:solidFill>
                <a:srgbClr val="00FFFF"/>
              </a:solidFill>
              <a:ea typeface="ＭＳ Ｐゴシック" charset="-128"/>
              <a:cs typeface="ＭＳ Ｐゴシック" charset="-128"/>
            </a:endParaRPr>
          </a:p>
        </p:txBody>
      </p:sp>
      <p:sp>
        <p:nvSpPr>
          <p:cNvPr id="5" name="Rectangle 4"/>
          <p:cNvSpPr/>
          <p:nvPr/>
        </p:nvSpPr>
        <p:spPr bwMode="auto">
          <a:xfrm>
            <a:off x="0" y="0"/>
            <a:ext cx="9144000" cy="685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Papyrus" pitchFamily="-107" charset="0"/>
            </a:endParaRPr>
          </a:p>
        </p:txBody>
      </p:sp>
      <p:sp>
        <p:nvSpPr>
          <p:cNvPr id="7" name="Rectangle 6"/>
          <p:cNvSpPr/>
          <p:nvPr/>
        </p:nvSpPr>
        <p:spPr bwMode="auto">
          <a:xfrm>
            <a:off x="0" y="0"/>
            <a:ext cx="9144000" cy="685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Papyrus" pitchFamily="-107" charset="0"/>
            </a:endParaRPr>
          </a:p>
        </p:txBody>
      </p:sp>
      <p:sp>
        <p:nvSpPr>
          <p:cNvPr id="8" name="Rectangle 7"/>
          <p:cNvSpPr>
            <a:spLocks noChangeArrowheads="1"/>
          </p:cNvSpPr>
          <p:nvPr/>
        </p:nvSpPr>
        <p:spPr bwMode="auto">
          <a:xfrm>
            <a:off x="152400" y="152400"/>
            <a:ext cx="9144000" cy="6858000"/>
          </a:xfrm>
          <a:prstGeom prst="rect">
            <a:avLst/>
          </a:prstGeom>
          <a:solidFill>
            <a:schemeClr val="tx1"/>
          </a:solidFill>
          <a:ln w="9525">
            <a:noFill/>
            <a:miter lim="800000"/>
            <a:headEnd/>
            <a:tailEnd/>
          </a:ln>
        </p:spPr>
        <p:txBody>
          <a:bodyPr wrap="none" anchor="ctr">
            <a:prstTxWarp prst="textNoShape">
              <a:avLst/>
            </a:prstTxWarp>
          </a:bodyPr>
          <a:lstStyle/>
          <a:p>
            <a:r>
              <a:rPr lang="en-US" sz="3600" dirty="0" smtClean="0">
                <a:solidFill>
                  <a:srgbClr val="74F042"/>
                </a:solidFill>
                <a:latin typeface="Calibri"/>
              </a:rPr>
              <a:t>Clicker Question</a:t>
            </a:r>
            <a:endParaRPr lang="en-US" sz="3600" dirty="0">
              <a:solidFill>
                <a:srgbClr val="74F042"/>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208" name="Picture 40" descr="nrd2280-f3"/>
          <p:cNvPicPr>
            <a:picLocks noChangeAspect="1" noChangeArrowheads="1"/>
          </p:cNvPicPr>
          <p:nvPr/>
        </p:nvPicPr>
        <p:blipFill>
          <a:blip r:embed="rId2"/>
          <a:srcRect/>
          <a:stretch>
            <a:fillRect/>
          </a:stretch>
        </p:blipFill>
        <p:spPr bwMode="auto">
          <a:xfrm>
            <a:off x="1143000" y="762000"/>
            <a:ext cx="6858000" cy="4260850"/>
          </a:xfrm>
          <a:prstGeom prst="rect">
            <a:avLst/>
          </a:prstGeom>
          <a:noFill/>
        </p:spPr>
      </p:pic>
      <p:sp>
        <p:nvSpPr>
          <p:cNvPr id="3" name="Rectangle 2"/>
          <p:cNvSpPr/>
          <p:nvPr/>
        </p:nvSpPr>
        <p:spPr>
          <a:xfrm>
            <a:off x="533400" y="5181600"/>
            <a:ext cx="8153400" cy="1200328"/>
          </a:xfrm>
          <a:prstGeom prst="rect">
            <a:avLst/>
          </a:prstGeom>
        </p:spPr>
        <p:txBody>
          <a:bodyPr wrap="square">
            <a:spAutoFit/>
          </a:bodyPr>
          <a:lstStyle/>
          <a:p>
            <a:r>
              <a:rPr lang="en-US" b="1" dirty="0" smtClean="0">
                <a:solidFill>
                  <a:srgbClr val="FD201C"/>
                </a:solidFill>
                <a:latin typeface="Calibri"/>
              </a:rPr>
              <a:t>Capsaicin </a:t>
            </a:r>
            <a:r>
              <a:rPr lang="en-US" b="1" dirty="0" smtClean="0">
                <a:solidFill>
                  <a:srgbClr val="FD201C"/>
                </a:solidFill>
                <a:latin typeface="Calibri"/>
              </a:rPr>
              <a:t>and painful heat both activate sensory nerves through the same ion channel, which explains why our mouths feel hot when we eat</a:t>
            </a:r>
            <a:r>
              <a:rPr lang="en-US" b="1" dirty="0" smtClean="0">
                <a:solidFill>
                  <a:srgbClr val="FD201C"/>
                </a:solidFill>
                <a:latin typeface="Calibri"/>
              </a:rPr>
              <a:t> chili peppers </a:t>
            </a:r>
            <a:r>
              <a:rPr lang="en-US" b="1" dirty="0" smtClean="0">
                <a:solidFill>
                  <a:srgbClr val="FD201C"/>
                </a:solidFill>
                <a:latin typeface="Calibri"/>
              </a:rPr>
              <a:t>and other spicy foods.</a:t>
            </a:r>
            <a:endParaRPr lang="en-US" b="1" dirty="0">
              <a:solidFill>
                <a:srgbClr val="FD201C"/>
              </a:solidFill>
              <a:latin typeface="Calibri"/>
            </a:endParaRPr>
          </a:p>
        </p:txBody>
      </p:sp>
      <p:pic>
        <p:nvPicPr>
          <p:cNvPr id="6" name="Picture 5"/>
          <p:cNvPicPr>
            <a:picLocks noChangeAspect="1"/>
          </p:cNvPicPr>
          <p:nvPr/>
        </p:nvPicPr>
        <p:blipFill>
          <a:blip r:embed="rId3"/>
          <a:stretch>
            <a:fillRect/>
          </a:stretch>
        </p:blipFill>
        <p:spPr>
          <a:xfrm>
            <a:off x="533400" y="609600"/>
            <a:ext cx="1435100" cy="1270000"/>
          </a:xfrm>
          <a:prstGeom prst="rect">
            <a:avLst/>
          </a:prstGeom>
        </p:spPr>
      </p:pic>
      <p:sp>
        <p:nvSpPr>
          <p:cNvPr id="7" name="Rectangle 6"/>
          <p:cNvSpPr/>
          <p:nvPr/>
        </p:nvSpPr>
        <p:spPr bwMode="auto">
          <a:xfrm>
            <a:off x="1752600" y="533400"/>
            <a:ext cx="228600" cy="1447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Papyrus" pitchFamily="-107" charset="0"/>
            </a:endParaRPr>
          </a:p>
        </p:txBody>
      </p:sp>
      <p:pic>
        <p:nvPicPr>
          <p:cNvPr id="8" name="Picture 7"/>
          <p:cNvPicPr>
            <a:picLocks noChangeAspect="1"/>
          </p:cNvPicPr>
          <p:nvPr/>
        </p:nvPicPr>
        <p:blipFill>
          <a:blip r:embed="rId4"/>
          <a:stretch>
            <a:fillRect/>
          </a:stretch>
        </p:blipFill>
        <p:spPr>
          <a:xfrm>
            <a:off x="2514600" y="1371600"/>
            <a:ext cx="880872" cy="7054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srcRect/>
          <a:stretch>
            <a:fillRect/>
          </a:stretch>
        </p:blipFill>
        <p:spPr bwMode="auto">
          <a:xfrm>
            <a:off x="1295400" y="533400"/>
            <a:ext cx="6477000" cy="4248150"/>
          </a:xfrm>
          <a:prstGeom prst="rect">
            <a:avLst/>
          </a:prstGeom>
          <a:noFill/>
          <a:ln w="9525">
            <a:noFill/>
            <a:miter lim="800000"/>
            <a:headEnd/>
            <a:tailEnd/>
          </a:ln>
        </p:spPr>
      </p:pic>
      <p:sp>
        <p:nvSpPr>
          <p:cNvPr id="2051" name="Text Box 3"/>
          <p:cNvSpPr txBox="1">
            <a:spLocks noChangeArrowheads="1"/>
          </p:cNvSpPr>
          <p:nvPr/>
        </p:nvSpPr>
        <p:spPr bwMode="auto">
          <a:xfrm>
            <a:off x="457200" y="5486400"/>
            <a:ext cx="8458200" cy="701675"/>
          </a:xfrm>
          <a:prstGeom prst="rect">
            <a:avLst/>
          </a:prstGeom>
          <a:noFill/>
          <a:ln w="9525">
            <a:noFill/>
            <a:miter lim="800000"/>
            <a:headEnd/>
            <a:tailEnd/>
          </a:ln>
          <a:effectLst/>
        </p:spPr>
        <p:txBody>
          <a:bodyPr>
            <a:prstTxWarp prst="textNoShape">
              <a:avLst/>
            </a:prstTxWarp>
            <a:spAutoFit/>
          </a:bodyPr>
          <a:lstStyle/>
          <a:p>
            <a:pPr>
              <a:defRPr/>
            </a:pPr>
            <a:r>
              <a:rPr lang="en-US" sz="4000" dirty="0">
                <a:solidFill>
                  <a:schemeClr val="accent2"/>
                </a:solidFill>
                <a:effectLst>
                  <a:outerShdw blurRad="38100" dist="38100" dir="2700000" algn="tl">
                    <a:srgbClr val="DDDDDD"/>
                  </a:outerShdw>
                </a:effectLst>
                <a:latin typeface="Calibri"/>
              </a:rPr>
              <a:t>A Brief History of the Spice Trade</a:t>
            </a:r>
            <a:endParaRPr lang="en-US" sz="4000" dirty="0">
              <a:latin typeface="Calibri"/>
            </a:endParaRPr>
          </a:p>
        </p:txBody>
      </p:sp>
      <p:pic>
        <p:nvPicPr>
          <p:cNvPr id="5" name="Picture 4"/>
          <p:cNvPicPr>
            <a:picLocks noChangeAspect="1"/>
          </p:cNvPicPr>
          <p:nvPr/>
        </p:nvPicPr>
        <p:blipFill>
          <a:blip r:embed="rId4"/>
          <a:stretch>
            <a:fillRect/>
          </a:stretch>
        </p:blipFill>
        <p:spPr>
          <a:xfrm>
            <a:off x="914400" y="304800"/>
            <a:ext cx="7366000" cy="479710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srcRect/>
          <a:stretch>
            <a:fillRect/>
          </a:stretch>
        </p:blipFill>
        <p:spPr bwMode="auto">
          <a:xfrm>
            <a:off x="381000" y="533400"/>
            <a:ext cx="3810000" cy="4140200"/>
          </a:xfrm>
          <a:prstGeom prst="rect">
            <a:avLst/>
          </a:prstGeom>
          <a:noFill/>
          <a:ln w="38100">
            <a:solidFill>
              <a:srgbClr val="00FFCC"/>
            </a:solidFill>
            <a:miter lim="800000"/>
            <a:headEnd/>
            <a:tailEnd/>
          </a:ln>
        </p:spPr>
      </p:pic>
      <p:pic>
        <p:nvPicPr>
          <p:cNvPr id="26627" name="Picture 3"/>
          <p:cNvPicPr>
            <a:picLocks noChangeAspect="1" noChangeArrowheads="1"/>
          </p:cNvPicPr>
          <p:nvPr/>
        </p:nvPicPr>
        <p:blipFill>
          <a:blip r:embed="rId4"/>
          <a:srcRect/>
          <a:stretch>
            <a:fillRect/>
          </a:stretch>
        </p:blipFill>
        <p:spPr bwMode="auto">
          <a:xfrm>
            <a:off x="3733800" y="2895600"/>
            <a:ext cx="4810125" cy="3581400"/>
          </a:xfrm>
          <a:prstGeom prst="rect">
            <a:avLst/>
          </a:prstGeom>
          <a:noFill/>
          <a:ln w="28575">
            <a:solidFill>
              <a:srgbClr val="00FFCC"/>
            </a:solidFill>
            <a:miter lim="800000"/>
            <a:headEnd/>
            <a:tailEnd/>
          </a:ln>
        </p:spPr>
      </p:pic>
      <p:sp>
        <p:nvSpPr>
          <p:cNvPr id="26628" name="Text Box 4"/>
          <p:cNvSpPr txBox="1">
            <a:spLocks noChangeArrowheads="1"/>
          </p:cNvSpPr>
          <p:nvPr/>
        </p:nvSpPr>
        <p:spPr bwMode="auto">
          <a:xfrm>
            <a:off x="5165725" y="3313113"/>
            <a:ext cx="184150" cy="457200"/>
          </a:xfrm>
          <a:prstGeom prst="rect">
            <a:avLst/>
          </a:prstGeom>
          <a:noFill/>
          <a:ln w="9525">
            <a:noFill/>
            <a:miter lim="800000"/>
            <a:headEnd/>
            <a:tailEnd/>
          </a:ln>
        </p:spPr>
        <p:txBody>
          <a:bodyPr wrap="none">
            <a:prstTxWarp prst="textNoShape">
              <a:avLst/>
            </a:prstTxWarp>
            <a:spAutoFit/>
          </a:bodyPr>
          <a:lstStyle/>
          <a:p>
            <a:pPr algn="l"/>
            <a:endParaRPr lang="en-US" dirty="0">
              <a:latin typeface="Calibri"/>
            </a:endParaRPr>
          </a:p>
        </p:txBody>
      </p:sp>
      <p:sp>
        <p:nvSpPr>
          <p:cNvPr id="26629" name="Text Box 5"/>
          <p:cNvSpPr txBox="1">
            <a:spLocks noChangeArrowheads="1"/>
          </p:cNvSpPr>
          <p:nvPr/>
        </p:nvSpPr>
        <p:spPr bwMode="auto">
          <a:xfrm>
            <a:off x="4479925" y="430213"/>
            <a:ext cx="3899475" cy="1200328"/>
          </a:xfrm>
          <a:prstGeom prst="rect">
            <a:avLst/>
          </a:prstGeom>
          <a:noFill/>
          <a:ln w="9525">
            <a:noFill/>
            <a:miter lim="800000"/>
            <a:headEnd/>
            <a:tailEnd/>
          </a:ln>
        </p:spPr>
        <p:txBody>
          <a:bodyPr wrap="none">
            <a:prstTxWarp prst="textNoShape">
              <a:avLst/>
            </a:prstTxWarp>
            <a:spAutoFit/>
          </a:bodyPr>
          <a:lstStyle/>
          <a:p>
            <a:pPr algn="l"/>
            <a:r>
              <a:rPr lang="en-US" dirty="0">
                <a:solidFill>
                  <a:srgbClr val="00FFFF"/>
                </a:solidFill>
                <a:latin typeface="Calibri"/>
              </a:rPr>
              <a:t>Ancient Egyptians used spices</a:t>
            </a:r>
          </a:p>
          <a:p>
            <a:pPr algn="l"/>
            <a:r>
              <a:rPr lang="en-US" dirty="0">
                <a:solidFill>
                  <a:srgbClr val="00FFFF"/>
                </a:solidFill>
                <a:latin typeface="Calibri"/>
              </a:rPr>
              <a:t>in medicine, cooking, in </a:t>
            </a:r>
          </a:p>
          <a:p>
            <a:pPr algn="l"/>
            <a:r>
              <a:rPr lang="en-US" dirty="0">
                <a:solidFill>
                  <a:srgbClr val="00FFFF"/>
                </a:solidFill>
                <a:latin typeface="Calibri"/>
              </a:rPr>
              <a:t>embalming, and for perfume</a:t>
            </a:r>
            <a:r>
              <a:rPr lang="en-US" dirty="0">
                <a:latin typeface="Calibri"/>
              </a:rPr>
              <a:t>.</a:t>
            </a:r>
          </a:p>
        </p:txBody>
      </p:sp>
      <p:sp>
        <p:nvSpPr>
          <p:cNvPr id="26630" name="Text Box 6"/>
          <p:cNvSpPr txBox="1">
            <a:spLocks noChangeArrowheads="1"/>
          </p:cNvSpPr>
          <p:nvPr/>
        </p:nvSpPr>
        <p:spPr bwMode="auto">
          <a:xfrm>
            <a:off x="837472" y="5065713"/>
            <a:ext cx="1841369" cy="830997"/>
          </a:xfrm>
          <a:prstGeom prst="rect">
            <a:avLst/>
          </a:prstGeom>
          <a:noFill/>
          <a:ln w="9525">
            <a:noFill/>
            <a:miter lim="800000"/>
            <a:headEnd/>
            <a:tailEnd/>
          </a:ln>
        </p:spPr>
        <p:txBody>
          <a:bodyPr wrap="none">
            <a:prstTxWarp prst="textNoShape">
              <a:avLst/>
            </a:prstTxWarp>
            <a:spAutoFit/>
          </a:bodyPr>
          <a:lstStyle/>
          <a:p>
            <a:r>
              <a:rPr lang="en-US" dirty="0" err="1">
                <a:solidFill>
                  <a:srgbClr val="00FFFF"/>
                </a:solidFill>
                <a:latin typeface="Calibri"/>
              </a:rPr>
              <a:t>Ebers</a:t>
            </a:r>
            <a:r>
              <a:rPr lang="en-US" dirty="0">
                <a:solidFill>
                  <a:srgbClr val="00FFFF"/>
                </a:solidFill>
                <a:latin typeface="Calibri"/>
              </a:rPr>
              <a:t> </a:t>
            </a:r>
            <a:r>
              <a:rPr lang="en-US" dirty="0" err="1">
                <a:solidFill>
                  <a:srgbClr val="00FFFF"/>
                </a:solidFill>
                <a:latin typeface="Calibri"/>
              </a:rPr>
              <a:t>Payrus</a:t>
            </a:r>
            <a:r>
              <a:rPr lang="en-US" dirty="0">
                <a:solidFill>
                  <a:srgbClr val="00FFFF"/>
                </a:solidFill>
                <a:latin typeface="Calibri"/>
              </a:rPr>
              <a:t>,</a:t>
            </a:r>
          </a:p>
          <a:p>
            <a:r>
              <a:rPr lang="en-US" dirty="0">
                <a:solidFill>
                  <a:srgbClr val="00FFFF"/>
                </a:solidFill>
                <a:latin typeface="Calibri"/>
              </a:rPr>
              <a:t>ca. 3500 </a:t>
            </a:r>
            <a:r>
              <a:rPr lang="en-US" dirty="0" err="1">
                <a:solidFill>
                  <a:srgbClr val="00FFFF"/>
                </a:solidFill>
                <a:latin typeface="Calibri"/>
              </a:rPr>
              <a:t>ybp</a:t>
            </a:r>
            <a:endParaRPr lang="en-US" dirty="0">
              <a:solidFill>
                <a:srgbClr val="00FFFF"/>
              </a:solidFill>
              <a:latin typeface="Calibri"/>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4648200" y="533400"/>
            <a:ext cx="3743833" cy="1815882"/>
          </a:xfrm>
          <a:prstGeom prst="rect">
            <a:avLst/>
          </a:prstGeom>
          <a:noFill/>
          <a:ln w="9525">
            <a:noFill/>
            <a:miter lim="800000"/>
            <a:headEnd/>
            <a:tailEnd/>
          </a:ln>
        </p:spPr>
        <p:txBody>
          <a:bodyPr wrap="none">
            <a:prstTxWarp prst="textNoShape">
              <a:avLst/>
            </a:prstTxWarp>
            <a:spAutoFit/>
          </a:bodyPr>
          <a:lstStyle/>
          <a:p>
            <a:pPr algn="l"/>
            <a:r>
              <a:rPr lang="en-US" sz="2800" dirty="0">
                <a:solidFill>
                  <a:srgbClr val="00FFFF"/>
                </a:solidFill>
                <a:latin typeface="Calibri"/>
              </a:rPr>
              <a:t>Joseph, of the coat of </a:t>
            </a:r>
          </a:p>
          <a:p>
            <a:pPr algn="l"/>
            <a:r>
              <a:rPr lang="en-US" sz="2800" dirty="0">
                <a:solidFill>
                  <a:srgbClr val="00FFFF"/>
                </a:solidFill>
                <a:latin typeface="Calibri"/>
              </a:rPr>
              <a:t>many colors, was sold to </a:t>
            </a:r>
          </a:p>
          <a:p>
            <a:pPr algn="l"/>
            <a:r>
              <a:rPr lang="en-US" sz="2800" dirty="0">
                <a:solidFill>
                  <a:srgbClr val="00FFFF"/>
                </a:solidFill>
                <a:latin typeface="Calibri"/>
              </a:rPr>
              <a:t>spice traders bound for </a:t>
            </a:r>
          </a:p>
          <a:p>
            <a:pPr algn="l"/>
            <a:r>
              <a:rPr lang="en-US" sz="2800" dirty="0">
                <a:solidFill>
                  <a:srgbClr val="00FFFF"/>
                </a:solidFill>
                <a:latin typeface="Calibri"/>
              </a:rPr>
              <a:t>Egypt.</a:t>
            </a:r>
          </a:p>
        </p:txBody>
      </p:sp>
      <p:pic>
        <p:nvPicPr>
          <p:cNvPr id="28675" name="Picture 3" descr="joseph-coat"/>
          <p:cNvPicPr>
            <a:picLocks noChangeAspect="1" noChangeArrowheads="1"/>
          </p:cNvPicPr>
          <p:nvPr/>
        </p:nvPicPr>
        <p:blipFill>
          <a:blip r:embed="rId3"/>
          <a:srcRect/>
          <a:stretch>
            <a:fillRect/>
          </a:stretch>
        </p:blipFill>
        <p:spPr bwMode="auto">
          <a:xfrm>
            <a:off x="457200" y="838200"/>
            <a:ext cx="3643313"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srcRect/>
          <a:stretch>
            <a:fillRect/>
          </a:stretch>
        </p:blipFill>
        <p:spPr bwMode="auto">
          <a:xfrm>
            <a:off x="1447800" y="685800"/>
            <a:ext cx="6400800" cy="4035425"/>
          </a:xfrm>
          <a:prstGeom prst="rect">
            <a:avLst/>
          </a:prstGeom>
          <a:noFill/>
          <a:ln w="28575">
            <a:solidFill>
              <a:schemeClr val="accent6">
                <a:lumMod val="20000"/>
                <a:lumOff val="80000"/>
              </a:schemeClr>
            </a:solidFill>
            <a:miter lim="800000"/>
            <a:headEnd/>
            <a:tailEnd/>
          </a:ln>
        </p:spPr>
      </p:pic>
      <p:sp>
        <p:nvSpPr>
          <p:cNvPr id="30723" name="Text Box 3"/>
          <p:cNvSpPr txBox="1">
            <a:spLocks noChangeArrowheads="1"/>
          </p:cNvSpPr>
          <p:nvPr/>
        </p:nvSpPr>
        <p:spPr bwMode="auto">
          <a:xfrm>
            <a:off x="55563" y="5105400"/>
            <a:ext cx="9088437" cy="1569660"/>
          </a:xfrm>
          <a:prstGeom prst="rect">
            <a:avLst/>
          </a:prstGeom>
          <a:noFill/>
          <a:ln w="9525">
            <a:noFill/>
            <a:miter lim="800000"/>
            <a:headEnd/>
            <a:tailEnd/>
          </a:ln>
        </p:spPr>
        <p:txBody>
          <a:bodyPr>
            <a:prstTxWarp prst="textNoShape">
              <a:avLst/>
            </a:prstTxWarp>
            <a:spAutoFit/>
          </a:bodyPr>
          <a:lstStyle/>
          <a:p>
            <a:r>
              <a:rPr lang="en-US" dirty="0" smtClean="0">
                <a:solidFill>
                  <a:schemeClr val="accent6">
                    <a:lumMod val="20000"/>
                    <a:lumOff val="80000"/>
                  </a:schemeClr>
                </a:solidFill>
                <a:latin typeface="Calibri"/>
                <a:ea typeface="ＭＳ Ｐゴシック" charset="-128"/>
                <a:cs typeface="Calibri"/>
              </a:rPr>
              <a:t>The route from Gilead to Egypt was part of the "golden road to Samarkand" traveled for hundreds, almost thousands of years, bringing pepper and cloves from India, cinnamon and nutmeg from the Spice Islands (or Moluccas), ginger from China.</a:t>
            </a:r>
            <a:endParaRPr lang="en-US" dirty="0">
              <a:solidFill>
                <a:schemeClr val="accent6">
                  <a:lumMod val="20000"/>
                  <a:lumOff val="80000"/>
                </a:schemeClr>
              </a:solidFill>
              <a:latin typeface="Calibri"/>
              <a:ea typeface="Times" charset="0"/>
              <a:cs typeface="Calibri"/>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srcRect/>
          <a:stretch>
            <a:fillRect/>
          </a:stretch>
        </p:blipFill>
        <p:spPr bwMode="auto">
          <a:xfrm>
            <a:off x="1752600" y="914400"/>
            <a:ext cx="5689600" cy="4305300"/>
          </a:xfrm>
          <a:prstGeom prst="rect">
            <a:avLst/>
          </a:prstGeom>
          <a:noFill/>
          <a:ln w="38100">
            <a:solidFill>
              <a:srgbClr val="C2FAFB"/>
            </a:solidFill>
            <a:miter lim="800000"/>
            <a:headEnd/>
            <a:tailEnd/>
          </a:ln>
        </p:spPr>
      </p:pic>
      <p:pic>
        <p:nvPicPr>
          <p:cNvPr id="32771" name="Picture 4"/>
          <p:cNvPicPr>
            <a:picLocks noChangeAspect="1" noChangeArrowheads="1"/>
          </p:cNvPicPr>
          <p:nvPr/>
        </p:nvPicPr>
        <p:blipFill>
          <a:blip r:embed="rId4"/>
          <a:srcRect/>
          <a:stretch>
            <a:fillRect/>
          </a:stretch>
        </p:blipFill>
        <p:spPr bwMode="auto">
          <a:xfrm>
            <a:off x="990600" y="4419600"/>
            <a:ext cx="1905000" cy="1714500"/>
          </a:xfrm>
          <a:prstGeom prst="rect">
            <a:avLst/>
          </a:prstGeom>
          <a:noFill/>
          <a:ln w="28575">
            <a:solidFill>
              <a:srgbClr val="C2FAFB"/>
            </a:solidFill>
            <a:miter lim="800000"/>
            <a:headEnd/>
            <a:tailEnd/>
          </a:ln>
        </p:spPr>
      </p:pic>
      <p:sp>
        <p:nvSpPr>
          <p:cNvPr id="32772" name="Text Box 6"/>
          <p:cNvSpPr txBox="1">
            <a:spLocks noChangeArrowheads="1"/>
          </p:cNvSpPr>
          <p:nvPr/>
        </p:nvSpPr>
        <p:spPr bwMode="auto">
          <a:xfrm>
            <a:off x="3203479" y="5992813"/>
            <a:ext cx="3675255" cy="461665"/>
          </a:xfrm>
          <a:prstGeom prst="rect">
            <a:avLst/>
          </a:prstGeom>
          <a:noFill/>
          <a:ln w="9525">
            <a:noFill/>
            <a:miter lim="800000"/>
            <a:headEnd/>
            <a:tailEnd/>
          </a:ln>
        </p:spPr>
        <p:txBody>
          <a:bodyPr wrap="none">
            <a:prstTxWarp prst="textNoShape">
              <a:avLst/>
            </a:prstTxWarp>
            <a:spAutoFit/>
          </a:bodyPr>
          <a:lstStyle/>
          <a:p>
            <a:r>
              <a:rPr lang="en-US" dirty="0">
                <a:solidFill>
                  <a:srgbClr val="C2FAFB"/>
                </a:solidFill>
                <a:latin typeface="Calibri"/>
              </a:rPr>
              <a:t>Moluccas - the Spice Islands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8" name="Picture 2" descr="spices"/>
          <p:cNvPicPr>
            <a:picLocks noChangeAspect="1" noChangeArrowheads="1"/>
          </p:cNvPicPr>
          <p:nvPr/>
        </p:nvPicPr>
        <p:blipFill>
          <a:blip r:embed="rId3"/>
          <a:srcRect/>
          <a:stretch>
            <a:fillRect/>
          </a:stretch>
        </p:blipFill>
        <p:spPr bwMode="auto">
          <a:xfrm>
            <a:off x="-508000" y="-381000"/>
            <a:ext cx="10160000" cy="7620000"/>
          </a:xfrm>
          <a:prstGeom prst="rect">
            <a:avLst/>
          </a:prstGeom>
          <a:noFill/>
          <a:ln w="9525">
            <a:solidFill>
              <a:srgbClr val="CE3E02"/>
            </a:solidFill>
            <a:miter lim="800000"/>
            <a:headEnd/>
            <a:tailEnd/>
          </a:ln>
        </p:spPr>
      </p:pic>
      <p:sp>
        <p:nvSpPr>
          <p:cNvPr id="14339" name="Text Box 3"/>
          <p:cNvSpPr txBox="1">
            <a:spLocks noChangeArrowheads="1"/>
          </p:cNvSpPr>
          <p:nvPr/>
        </p:nvSpPr>
        <p:spPr bwMode="auto">
          <a:xfrm>
            <a:off x="1795355" y="2286000"/>
            <a:ext cx="5596153" cy="646331"/>
          </a:xfrm>
          <a:prstGeom prst="rect">
            <a:avLst/>
          </a:prstGeom>
          <a:solidFill>
            <a:srgbClr val="FFFF00"/>
          </a:solidFill>
          <a:ln w="9525">
            <a:solidFill>
              <a:srgbClr val="CE3E02"/>
            </a:solidFill>
            <a:miter lim="800000"/>
            <a:headEnd/>
            <a:tailEnd/>
          </a:ln>
        </p:spPr>
        <p:txBody>
          <a:bodyPr wrap="none">
            <a:prstTxWarp prst="textNoShape">
              <a:avLst/>
            </a:prstTxWarp>
            <a:spAutoFit/>
          </a:bodyPr>
          <a:lstStyle/>
          <a:p>
            <a:r>
              <a:rPr lang="en-US" sz="3600" dirty="0" smtClean="0">
                <a:solidFill>
                  <a:srgbClr val="CE3E02"/>
                </a:solidFill>
                <a:latin typeface="Calibri"/>
              </a:rPr>
              <a:t>Spices</a:t>
            </a:r>
            <a:r>
              <a:rPr lang="en-US" sz="3600" dirty="0">
                <a:solidFill>
                  <a:srgbClr val="CE3E02"/>
                </a:solidFill>
                <a:latin typeface="Calibri"/>
              </a:rPr>
              <a:t>,</a:t>
            </a:r>
            <a:r>
              <a:rPr lang="en-US" sz="3600" dirty="0" smtClean="0">
                <a:solidFill>
                  <a:srgbClr val="CE3E02"/>
                </a:solidFill>
                <a:latin typeface="Calibri"/>
              </a:rPr>
              <a:t> Herbs, and </a:t>
            </a:r>
            <a:r>
              <a:rPr lang="en-US" sz="3600" dirty="0">
                <a:solidFill>
                  <a:srgbClr val="CE3E02"/>
                </a:solidFill>
                <a:latin typeface="Calibri"/>
              </a:rPr>
              <a:t>Perfumes</a:t>
            </a:r>
            <a:endParaRPr lang="en-US" sz="3600" dirty="0">
              <a:latin typeface="Calibri"/>
            </a:endParaRPr>
          </a:p>
        </p:txBody>
      </p:sp>
      <p:sp>
        <p:nvSpPr>
          <p:cNvPr id="14340" name="Text Box 4"/>
          <p:cNvSpPr txBox="1">
            <a:spLocks noChangeArrowheads="1"/>
          </p:cNvSpPr>
          <p:nvPr/>
        </p:nvSpPr>
        <p:spPr bwMode="auto">
          <a:xfrm>
            <a:off x="3818454" y="4303713"/>
            <a:ext cx="1665841" cy="830997"/>
          </a:xfrm>
          <a:prstGeom prst="rect">
            <a:avLst/>
          </a:prstGeom>
          <a:solidFill>
            <a:srgbClr val="FFFF00"/>
          </a:solidFill>
          <a:ln w="9525">
            <a:solidFill>
              <a:srgbClr val="CE3E02"/>
            </a:solidFill>
            <a:miter lim="800000"/>
            <a:headEnd/>
            <a:tailEnd/>
          </a:ln>
        </p:spPr>
        <p:txBody>
          <a:bodyPr wrap="none">
            <a:prstTxWarp prst="textNoShape">
              <a:avLst/>
            </a:prstTxWarp>
            <a:spAutoFit/>
          </a:bodyPr>
          <a:lstStyle/>
          <a:p>
            <a:r>
              <a:rPr lang="en-US" dirty="0">
                <a:solidFill>
                  <a:srgbClr val="CE3E02"/>
                </a:solidFill>
                <a:latin typeface="Calibri"/>
              </a:rPr>
              <a:t>PBIO 006</a:t>
            </a:r>
          </a:p>
          <a:p>
            <a:r>
              <a:rPr lang="en-US" dirty="0" smtClean="0">
                <a:solidFill>
                  <a:srgbClr val="CE3E02"/>
                </a:solidFill>
                <a:latin typeface="Calibri"/>
              </a:rPr>
              <a:t>Spring </a:t>
            </a:r>
            <a:r>
              <a:rPr lang="en-US" dirty="0" smtClean="0">
                <a:solidFill>
                  <a:srgbClr val="CE3E02"/>
                </a:solidFill>
                <a:latin typeface="Calibri"/>
              </a:rPr>
              <a:t>2014</a:t>
            </a:r>
            <a:endParaRPr lang="en-US" dirty="0">
              <a:solidFill>
                <a:srgbClr val="CE3E02"/>
              </a:solidFill>
              <a:latin typeface="Calibri"/>
            </a:endParaRPr>
          </a:p>
        </p:txBody>
      </p:sp>
      <p:sp>
        <p:nvSpPr>
          <p:cNvPr id="5" name="TextBox 4"/>
          <p:cNvSpPr txBox="1"/>
          <p:nvPr/>
        </p:nvSpPr>
        <p:spPr>
          <a:xfrm>
            <a:off x="7315200" y="5791200"/>
            <a:ext cx="1216198" cy="369332"/>
          </a:xfrm>
          <a:prstGeom prst="rect">
            <a:avLst/>
          </a:prstGeom>
          <a:solidFill>
            <a:srgbClr val="FFFF00"/>
          </a:solidFill>
        </p:spPr>
        <p:txBody>
          <a:bodyPr wrap="none" rtlCol="0">
            <a:spAutoFit/>
          </a:bodyPr>
          <a:lstStyle/>
          <a:p>
            <a:r>
              <a:rPr lang="en-US" sz="1800" dirty="0" smtClean="0">
                <a:solidFill>
                  <a:srgbClr val="990000"/>
                </a:solidFill>
                <a:latin typeface="Calibri"/>
              </a:rPr>
              <a:t>Chapter 17</a:t>
            </a:r>
            <a:endParaRPr lang="en-US" sz="1800" dirty="0">
              <a:solidFill>
                <a:srgbClr val="990000"/>
              </a:solidFill>
              <a:latin typeface="Calibri"/>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5334000" y="1039813"/>
            <a:ext cx="3352800" cy="4789487"/>
          </a:xfrm>
          <a:prstGeom prst="rect">
            <a:avLst/>
          </a:prstGeom>
          <a:noFill/>
          <a:ln w="9525">
            <a:noFill/>
            <a:miter lim="800000"/>
            <a:headEnd/>
            <a:tailEnd/>
          </a:ln>
        </p:spPr>
        <p:txBody>
          <a:bodyPr>
            <a:prstTxWarp prst="textNoShape">
              <a:avLst/>
            </a:prstTxWarp>
            <a:spAutoFit/>
          </a:bodyPr>
          <a:lstStyle/>
          <a:p>
            <a:pPr algn="l"/>
            <a:r>
              <a:rPr lang="en-US" sz="2800" dirty="0">
                <a:solidFill>
                  <a:srgbClr val="C2FAFB"/>
                </a:solidFill>
                <a:latin typeface="Calibri"/>
              </a:rPr>
              <a:t>1st century A.D. - The use of herbs and spices spread</a:t>
            </a:r>
          </a:p>
          <a:p>
            <a:pPr algn="l"/>
            <a:r>
              <a:rPr lang="en-US" sz="2800" dirty="0">
                <a:solidFill>
                  <a:srgbClr val="C2FAFB"/>
                </a:solidFill>
                <a:latin typeface="Calibri"/>
              </a:rPr>
              <a:t>throughout Europe with Roman civilization.  When Nero’s wife died in 65 A.D., a year’s supply of cinnamon was burned at her funeral.</a:t>
            </a:r>
          </a:p>
        </p:txBody>
      </p:sp>
      <p:pic>
        <p:nvPicPr>
          <p:cNvPr id="34819" name="Picture 3" descr="octavianeronis1"/>
          <p:cNvPicPr>
            <a:picLocks noChangeAspect="1" noChangeArrowheads="1"/>
          </p:cNvPicPr>
          <p:nvPr/>
        </p:nvPicPr>
        <p:blipFill>
          <a:blip r:embed="rId3"/>
          <a:srcRect/>
          <a:stretch>
            <a:fillRect/>
          </a:stretch>
        </p:blipFill>
        <p:spPr bwMode="auto">
          <a:xfrm>
            <a:off x="228600" y="-304800"/>
            <a:ext cx="4572000" cy="730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6866" name="Picture 4" descr="lev70065_17_01"/>
          <p:cNvPicPr>
            <a:picLocks noChangeAspect="1" noChangeArrowheads="1"/>
          </p:cNvPicPr>
          <p:nvPr/>
        </p:nvPicPr>
        <p:blipFill>
          <a:blip r:embed="rId3"/>
          <a:srcRect/>
          <a:stretch>
            <a:fillRect/>
          </a:stretch>
        </p:blipFill>
        <p:spPr bwMode="auto">
          <a:xfrm>
            <a:off x="-152400" y="1143000"/>
            <a:ext cx="9525000" cy="5715000"/>
          </a:xfrm>
          <a:prstGeom prst="rect">
            <a:avLst/>
          </a:prstGeom>
          <a:noFill/>
          <a:ln w="9525">
            <a:noFill/>
            <a:miter lim="800000"/>
            <a:headEnd/>
            <a:tailEnd/>
          </a:ln>
        </p:spPr>
      </p:pic>
      <p:sp>
        <p:nvSpPr>
          <p:cNvPr id="2053" name="Text Box 5"/>
          <p:cNvSpPr txBox="1">
            <a:spLocks noChangeArrowheads="1"/>
          </p:cNvSpPr>
          <p:nvPr/>
        </p:nvSpPr>
        <p:spPr bwMode="auto">
          <a:xfrm>
            <a:off x="152400" y="152400"/>
            <a:ext cx="8839200" cy="671513"/>
          </a:xfrm>
          <a:prstGeom prst="rect">
            <a:avLst/>
          </a:prstGeom>
          <a:noFill/>
          <a:ln w="9525">
            <a:noFill/>
            <a:miter lim="800000"/>
            <a:headEnd/>
            <a:tailEnd/>
          </a:ln>
          <a:effectLst/>
        </p:spPr>
        <p:txBody>
          <a:bodyPr>
            <a:prstTxWarp prst="textNoShape">
              <a:avLst/>
            </a:prstTxWarp>
            <a:spAutoFit/>
          </a:bodyPr>
          <a:lstStyle/>
          <a:p>
            <a:pPr>
              <a:defRPr/>
            </a:pPr>
            <a:r>
              <a:rPr lang="en-US" sz="3800" dirty="0">
                <a:solidFill>
                  <a:srgbClr val="72A1C2"/>
                </a:solidFill>
                <a:effectLst>
                  <a:outerShdw blurRad="38100" dist="38100" dir="2700000" algn="tl">
                    <a:srgbClr val="DDDDDD"/>
                  </a:outerShdw>
                </a:effectLst>
                <a:latin typeface="Calibri"/>
              </a:rPr>
              <a:t>European explorations for exotic spices</a:t>
            </a:r>
            <a:endParaRPr lang="en-US" sz="4000" dirty="0">
              <a:solidFill>
                <a:srgbClr val="72A1C2"/>
              </a:solidFill>
              <a:latin typeface="Calibri"/>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8915" name="Text Box 4"/>
          <p:cNvSpPr txBox="1">
            <a:spLocks noChangeArrowheads="1"/>
          </p:cNvSpPr>
          <p:nvPr/>
        </p:nvSpPr>
        <p:spPr bwMode="auto">
          <a:xfrm>
            <a:off x="228600" y="6019800"/>
            <a:ext cx="4191000" cy="400110"/>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72A1C2"/>
                </a:solidFill>
                <a:latin typeface="Calibri"/>
              </a:rPr>
              <a:t>Portuguese </a:t>
            </a:r>
            <a:r>
              <a:rPr lang="en-US" sz="2000" dirty="0">
                <a:solidFill>
                  <a:srgbClr val="72A1C2"/>
                </a:solidFill>
                <a:latin typeface="Calibri"/>
              </a:rPr>
              <a:t>Trade Ship,</a:t>
            </a:r>
            <a:r>
              <a:rPr lang="en-US" sz="2000" dirty="0" smtClean="0">
                <a:solidFill>
                  <a:srgbClr val="72A1C2"/>
                </a:solidFill>
                <a:latin typeface="Calibri"/>
              </a:rPr>
              <a:t> 1540</a:t>
            </a:r>
            <a:endParaRPr lang="en-US" sz="2000" dirty="0">
              <a:solidFill>
                <a:srgbClr val="72A1C2"/>
              </a:solidFill>
              <a:latin typeface="Calibri"/>
            </a:endParaRPr>
          </a:p>
        </p:txBody>
      </p:sp>
      <p:sp>
        <p:nvSpPr>
          <p:cNvPr id="38916" name="Text Box 6"/>
          <p:cNvSpPr txBox="1">
            <a:spLocks noChangeArrowheads="1"/>
          </p:cNvSpPr>
          <p:nvPr/>
        </p:nvSpPr>
        <p:spPr bwMode="auto">
          <a:xfrm>
            <a:off x="228600" y="304800"/>
            <a:ext cx="4419600" cy="830997"/>
          </a:xfrm>
          <a:prstGeom prst="rect">
            <a:avLst/>
          </a:prstGeom>
          <a:noFill/>
          <a:ln w="9525">
            <a:noFill/>
            <a:miter lim="800000"/>
            <a:headEnd/>
            <a:tailEnd/>
          </a:ln>
        </p:spPr>
        <p:txBody>
          <a:bodyPr wrap="square">
            <a:prstTxWarp prst="textNoShape">
              <a:avLst/>
            </a:prstTxWarp>
            <a:spAutoFit/>
          </a:bodyPr>
          <a:lstStyle/>
          <a:p>
            <a:r>
              <a:rPr lang="en-US" dirty="0">
                <a:solidFill>
                  <a:srgbClr val="72A1C2"/>
                </a:solidFill>
                <a:latin typeface="Calibri"/>
              </a:rPr>
              <a:t>The </a:t>
            </a:r>
            <a:r>
              <a:rPr lang="en-US" dirty="0" smtClean="0">
                <a:solidFill>
                  <a:srgbClr val="72A1C2"/>
                </a:solidFill>
                <a:latin typeface="Calibri"/>
              </a:rPr>
              <a:t>Portuguese </a:t>
            </a:r>
            <a:r>
              <a:rPr lang="en-US" dirty="0">
                <a:solidFill>
                  <a:srgbClr val="72A1C2"/>
                </a:solidFill>
                <a:latin typeface="Calibri"/>
              </a:rPr>
              <a:t>dominated the</a:t>
            </a:r>
            <a:r>
              <a:rPr lang="en-US" dirty="0" smtClean="0">
                <a:solidFill>
                  <a:srgbClr val="72A1C2"/>
                </a:solidFill>
                <a:latin typeface="Calibri"/>
              </a:rPr>
              <a:t> </a:t>
            </a:r>
          </a:p>
          <a:p>
            <a:r>
              <a:rPr lang="en-US" dirty="0" smtClean="0">
                <a:solidFill>
                  <a:srgbClr val="72A1C2"/>
                </a:solidFill>
                <a:latin typeface="Calibri"/>
              </a:rPr>
              <a:t>spice </a:t>
            </a:r>
            <a:r>
              <a:rPr lang="en-US" dirty="0">
                <a:solidFill>
                  <a:srgbClr val="72A1C2"/>
                </a:solidFill>
                <a:latin typeface="Calibri"/>
              </a:rPr>
              <a:t>trade in the 16th century</a:t>
            </a:r>
          </a:p>
        </p:txBody>
      </p:sp>
      <p:sp>
        <p:nvSpPr>
          <p:cNvPr id="6" name="Rectangle 5"/>
          <p:cNvSpPr/>
          <p:nvPr/>
        </p:nvSpPr>
        <p:spPr bwMode="auto">
          <a:xfrm>
            <a:off x="3200400" y="1371600"/>
            <a:ext cx="2590800" cy="42672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alibri"/>
            </a:endParaRPr>
          </a:p>
        </p:txBody>
      </p:sp>
      <p:sp>
        <p:nvSpPr>
          <p:cNvPr id="7" name="Rectangle 6"/>
          <p:cNvSpPr/>
          <p:nvPr/>
        </p:nvSpPr>
        <p:spPr bwMode="auto">
          <a:xfrm>
            <a:off x="3200400" y="1371600"/>
            <a:ext cx="2590800" cy="41910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alibri"/>
            </a:endParaRPr>
          </a:p>
        </p:txBody>
      </p:sp>
      <p:pic>
        <p:nvPicPr>
          <p:cNvPr id="11" name="Picture 10" descr="800px-Anonymous_The_Noord-Nieuwland_in_Table_Bay,_1762.jpg"/>
          <p:cNvPicPr>
            <a:picLocks noChangeAspect="1"/>
          </p:cNvPicPr>
          <p:nvPr/>
        </p:nvPicPr>
        <p:blipFill>
          <a:blip r:embed="rId3"/>
          <a:stretch>
            <a:fillRect/>
          </a:stretch>
        </p:blipFill>
        <p:spPr>
          <a:xfrm>
            <a:off x="5029200" y="1600200"/>
            <a:ext cx="3428999" cy="4623828"/>
          </a:xfrm>
          <a:prstGeom prst="rect">
            <a:avLst/>
          </a:prstGeom>
        </p:spPr>
      </p:pic>
      <p:sp>
        <p:nvSpPr>
          <p:cNvPr id="12" name="TextBox 11"/>
          <p:cNvSpPr txBox="1"/>
          <p:nvPr/>
        </p:nvSpPr>
        <p:spPr>
          <a:xfrm>
            <a:off x="5118986" y="152400"/>
            <a:ext cx="3456445" cy="1200328"/>
          </a:xfrm>
          <a:prstGeom prst="rect">
            <a:avLst/>
          </a:prstGeom>
          <a:noFill/>
        </p:spPr>
        <p:txBody>
          <a:bodyPr wrap="none" rtlCol="0">
            <a:spAutoFit/>
          </a:bodyPr>
          <a:lstStyle/>
          <a:p>
            <a:r>
              <a:rPr lang="en-US" dirty="0" smtClean="0">
                <a:solidFill>
                  <a:srgbClr val="72A1C2"/>
                </a:solidFill>
                <a:latin typeface="Calibri"/>
              </a:rPr>
              <a:t>By 1621, the Dutch had </a:t>
            </a:r>
          </a:p>
          <a:p>
            <a:r>
              <a:rPr lang="en-US" dirty="0" smtClean="0">
                <a:solidFill>
                  <a:srgbClr val="72A1C2"/>
                </a:solidFill>
                <a:latin typeface="Calibri"/>
              </a:rPr>
              <a:t>forced the Portuguese out</a:t>
            </a:r>
          </a:p>
          <a:p>
            <a:r>
              <a:rPr lang="en-US" dirty="0" smtClean="0">
                <a:solidFill>
                  <a:srgbClr val="72A1C2"/>
                </a:solidFill>
                <a:latin typeface="Calibri"/>
              </a:rPr>
              <a:t>of the Spice Islands</a:t>
            </a:r>
            <a:endParaRPr lang="en-US" dirty="0">
              <a:solidFill>
                <a:srgbClr val="72A1C2"/>
              </a:solidFill>
              <a:latin typeface="Calibri"/>
            </a:endParaRPr>
          </a:p>
        </p:txBody>
      </p:sp>
      <p:pic>
        <p:nvPicPr>
          <p:cNvPr id="13" name="Picture 12" descr="Portuguese carrack ca. 1540.jpg"/>
          <p:cNvPicPr>
            <a:picLocks noChangeAspect="1"/>
          </p:cNvPicPr>
          <p:nvPr/>
        </p:nvPicPr>
        <p:blipFill>
          <a:blip r:embed="rId4"/>
          <a:stretch>
            <a:fillRect/>
          </a:stretch>
        </p:blipFill>
        <p:spPr>
          <a:xfrm>
            <a:off x="762000" y="1371600"/>
            <a:ext cx="3276600" cy="4405513"/>
          </a:xfrm>
          <a:prstGeom prst="rect">
            <a:avLst/>
          </a:prstGeom>
        </p:spPr>
      </p:pic>
      <p:sp>
        <p:nvSpPr>
          <p:cNvPr id="14" name="Rectangle 13"/>
          <p:cNvSpPr/>
          <p:nvPr/>
        </p:nvSpPr>
        <p:spPr bwMode="auto">
          <a:xfrm>
            <a:off x="4724400" y="0"/>
            <a:ext cx="4419600"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srcRect/>
          <a:stretch>
            <a:fillRect/>
          </a:stretch>
        </p:blipFill>
        <p:spPr bwMode="auto">
          <a:xfrm>
            <a:off x="533400" y="1066800"/>
            <a:ext cx="3508375" cy="4419600"/>
          </a:xfrm>
          <a:prstGeom prst="rect">
            <a:avLst/>
          </a:prstGeom>
          <a:noFill/>
          <a:ln w="9525">
            <a:solidFill>
              <a:srgbClr val="C2FAFB"/>
            </a:solidFill>
            <a:miter lim="800000"/>
            <a:headEnd/>
            <a:tailEnd/>
          </a:ln>
        </p:spPr>
      </p:pic>
      <p:pic>
        <p:nvPicPr>
          <p:cNvPr id="40963" name="Picture 4"/>
          <p:cNvPicPr>
            <a:picLocks noChangeAspect="1" noChangeArrowheads="1"/>
          </p:cNvPicPr>
          <p:nvPr/>
        </p:nvPicPr>
        <p:blipFill>
          <a:blip r:embed="rId4"/>
          <a:srcRect/>
          <a:stretch>
            <a:fillRect/>
          </a:stretch>
        </p:blipFill>
        <p:spPr bwMode="auto">
          <a:xfrm>
            <a:off x="5029200" y="2819400"/>
            <a:ext cx="3352800" cy="3135313"/>
          </a:xfrm>
          <a:prstGeom prst="rect">
            <a:avLst/>
          </a:prstGeom>
          <a:noFill/>
          <a:ln w="9525">
            <a:solidFill>
              <a:srgbClr val="C2FAFB"/>
            </a:solidFill>
            <a:miter lim="800000"/>
            <a:headEnd/>
            <a:tailEnd/>
          </a:ln>
        </p:spPr>
      </p:pic>
      <p:sp>
        <p:nvSpPr>
          <p:cNvPr id="40964" name="Text Box 5"/>
          <p:cNvSpPr txBox="1">
            <a:spLocks noChangeArrowheads="1"/>
          </p:cNvSpPr>
          <p:nvPr/>
        </p:nvSpPr>
        <p:spPr bwMode="auto">
          <a:xfrm>
            <a:off x="4270375" y="838200"/>
            <a:ext cx="4868863" cy="1200150"/>
          </a:xfrm>
          <a:prstGeom prst="rect">
            <a:avLst/>
          </a:prstGeom>
          <a:noFill/>
          <a:ln w="9525">
            <a:noFill/>
            <a:miter lim="800000"/>
            <a:headEnd/>
            <a:tailEnd/>
          </a:ln>
        </p:spPr>
        <p:txBody>
          <a:bodyPr>
            <a:prstTxWarp prst="textNoShape">
              <a:avLst/>
            </a:prstTxWarp>
            <a:spAutoFit/>
          </a:bodyPr>
          <a:lstStyle/>
          <a:p>
            <a:r>
              <a:rPr lang="en-US" dirty="0" err="1">
                <a:solidFill>
                  <a:srgbClr val="C2FAFB"/>
                </a:solidFill>
                <a:latin typeface="Calibri"/>
              </a:rPr>
              <a:t>Elihu</a:t>
            </a:r>
            <a:r>
              <a:rPr lang="en-US" dirty="0">
                <a:solidFill>
                  <a:srgbClr val="C2FAFB"/>
                </a:solidFill>
                <a:latin typeface="Calibri"/>
              </a:rPr>
              <a:t> Yale, benefactor of Yale </a:t>
            </a:r>
          </a:p>
          <a:p>
            <a:r>
              <a:rPr lang="en-US" dirty="0">
                <a:solidFill>
                  <a:srgbClr val="C2FAFB"/>
                </a:solidFill>
                <a:latin typeface="Calibri"/>
              </a:rPr>
              <a:t>University, made his fortune in the </a:t>
            </a:r>
          </a:p>
          <a:p>
            <a:r>
              <a:rPr lang="en-US" dirty="0">
                <a:solidFill>
                  <a:srgbClr val="C2FAFB"/>
                </a:solidFill>
                <a:latin typeface="Calibri"/>
              </a:rPr>
              <a:t>spice trade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058" name="Text Box 12"/>
          <p:cNvSpPr txBox="1">
            <a:spLocks noChangeArrowheads="1"/>
          </p:cNvSpPr>
          <p:nvPr/>
        </p:nvSpPr>
        <p:spPr bwMode="auto">
          <a:xfrm>
            <a:off x="9852025" y="4481513"/>
            <a:ext cx="184150" cy="274637"/>
          </a:xfrm>
          <a:prstGeom prst="rect">
            <a:avLst/>
          </a:prstGeom>
          <a:solidFill>
            <a:srgbClr val="B25900"/>
          </a:solidFill>
          <a:ln w="9525">
            <a:noFill/>
            <a:miter lim="800000"/>
            <a:headEnd/>
            <a:tailEnd/>
          </a:ln>
        </p:spPr>
        <p:txBody>
          <a:bodyPr>
            <a:prstTxWarp prst="textNoShape">
              <a:avLst/>
            </a:prstTxWarp>
            <a:spAutoFit/>
          </a:bodyPr>
          <a:lstStyle/>
          <a:p>
            <a:pPr algn="l"/>
            <a:endParaRPr lang="en-US" sz="1200" dirty="0">
              <a:latin typeface="Calibri"/>
            </a:endParaRPr>
          </a:p>
        </p:txBody>
      </p:sp>
      <p:sp>
        <p:nvSpPr>
          <p:cNvPr id="45059" name="Text Box 17"/>
          <p:cNvSpPr txBox="1">
            <a:spLocks noChangeArrowheads="1"/>
          </p:cNvSpPr>
          <p:nvPr/>
        </p:nvSpPr>
        <p:spPr bwMode="auto">
          <a:xfrm>
            <a:off x="3413115" y="2747963"/>
            <a:ext cx="2322533" cy="1107996"/>
          </a:xfrm>
          <a:prstGeom prst="rect">
            <a:avLst/>
          </a:prstGeom>
          <a:solidFill>
            <a:srgbClr val="FFCC00"/>
          </a:solidFill>
          <a:ln w="9525">
            <a:solidFill>
              <a:schemeClr val="tx1"/>
            </a:solidFill>
            <a:miter lim="800000"/>
            <a:headEnd/>
            <a:tailEnd/>
          </a:ln>
        </p:spPr>
        <p:txBody>
          <a:bodyPr wrap="none">
            <a:prstTxWarp prst="textNoShape">
              <a:avLst/>
            </a:prstTxWarp>
            <a:spAutoFit/>
          </a:bodyPr>
          <a:lstStyle/>
          <a:p>
            <a:r>
              <a:rPr lang="en-US" sz="6600" dirty="0">
                <a:latin typeface="Calibri"/>
              </a:rPr>
              <a:t>Spices</a:t>
            </a:r>
            <a:endParaRPr lang="en-US" sz="4000" dirty="0">
              <a:latin typeface="Calibri"/>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1295400" y="1143000"/>
            <a:ext cx="6646020" cy="707886"/>
          </a:xfrm>
          <a:prstGeom prst="rect">
            <a:avLst/>
          </a:prstGeom>
          <a:noFill/>
          <a:ln w="9525">
            <a:noFill/>
            <a:miter lim="800000"/>
            <a:headEnd/>
            <a:tailEnd/>
          </a:ln>
        </p:spPr>
        <p:txBody>
          <a:bodyPr wrap="none">
            <a:prstTxWarp prst="textNoShape">
              <a:avLst/>
            </a:prstTxWarp>
            <a:spAutoFit/>
          </a:bodyPr>
          <a:lstStyle/>
          <a:p>
            <a:pPr algn="l"/>
            <a:r>
              <a:rPr lang="en-US" sz="4000" dirty="0">
                <a:solidFill>
                  <a:srgbClr val="C2FAFB"/>
                </a:solidFill>
                <a:latin typeface="Calibri"/>
              </a:rPr>
              <a:t>Spices of the</a:t>
            </a:r>
            <a:r>
              <a:rPr lang="en-US" sz="4000" dirty="0" smtClean="0">
                <a:solidFill>
                  <a:srgbClr val="C2FAFB"/>
                </a:solidFill>
                <a:latin typeface="Calibri"/>
              </a:rPr>
              <a:t> Old World </a:t>
            </a:r>
            <a:r>
              <a:rPr lang="en-US" sz="4000" dirty="0">
                <a:solidFill>
                  <a:srgbClr val="C2FAFB"/>
                </a:solidFill>
                <a:latin typeface="Calibri"/>
              </a:rPr>
              <a:t>Tropics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304800"/>
            <a:ext cx="4191000" cy="1066800"/>
          </a:xfrm>
        </p:spPr>
        <p:txBody>
          <a:bodyPr/>
          <a:lstStyle/>
          <a:p>
            <a:r>
              <a:rPr lang="en-US" sz="2800" dirty="0" smtClean="0">
                <a:solidFill>
                  <a:srgbClr val="D4EFC6"/>
                </a:solidFill>
                <a:ea typeface="Times" charset="0"/>
                <a:cs typeface="Calibri"/>
              </a:rPr>
              <a:t>Cinnamon</a:t>
            </a:r>
            <a:br>
              <a:rPr lang="en-US" sz="2800" dirty="0" smtClean="0">
                <a:solidFill>
                  <a:srgbClr val="D4EFC6"/>
                </a:solidFill>
                <a:ea typeface="Times" charset="0"/>
                <a:cs typeface="Calibri"/>
              </a:rPr>
            </a:br>
            <a:r>
              <a:rPr lang="en-US" sz="2800" i="1" dirty="0" err="1" smtClean="0">
                <a:solidFill>
                  <a:srgbClr val="D4EFC6"/>
                </a:solidFill>
                <a:ea typeface="Times" charset="0"/>
                <a:cs typeface="Calibri"/>
              </a:rPr>
              <a:t>Cinnamomum</a:t>
            </a:r>
            <a:r>
              <a:rPr lang="en-US" sz="2800" i="1" dirty="0" smtClean="0">
                <a:solidFill>
                  <a:srgbClr val="D4EFC6"/>
                </a:solidFill>
                <a:ea typeface="Times" charset="0"/>
                <a:cs typeface="Calibri"/>
              </a:rPr>
              <a:t> </a:t>
            </a:r>
            <a:r>
              <a:rPr lang="en-US" sz="2800" i="1" dirty="0" err="1" smtClean="0">
                <a:solidFill>
                  <a:srgbClr val="D4EFC6"/>
                </a:solidFill>
                <a:ea typeface="Times" charset="0"/>
                <a:cs typeface="Calibri"/>
              </a:rPr>
              <a:t>zeylanicum</a:t>
            </a:r>
            <a:endParaRPr lang="en-US" sz="2800" dirty="0">
              <a:solidFill>
                <a:srgbClr val="D4EFC6"/>
              </a:solidFill>
              <a:ea typeface="Times" charset="0"/>
              <a:cs typeface="Calibri"/>
            </a:endParaRPr>
          </a:p>
        </p:txBody>
      </p:sp>
      <p:pic>
        <p:nvPicPr>
          <p:cNvPr id="49155" name="Picture 6"/>
          <p:cNvPicPr>
            <a:picLocks noChangeAspect="1" noChangeArrowheads="1"/>
          </p:cNvPicPr>
          <p:nvPr/>
        </p:nvPicPr>
        <p:blipFill>
          <a:blip r:embed="rId3"/>
          <a:srcRect/>
          <a:stretch>
            <a:fillRect/>
          </a:stretch>
        </p:blipFill>
        <p:spPr bwMode="auto">
          <a:xfrm>
            <a:off x="1905000" y="2286000"/>
            <a:ext cx="5334000" cy="3621088"/>
          </a:xfrm>
          <a:prstGeom prst="rect">
            <a:avLst/>
          </a:prstGeom>
          <a:noFill/>
          <a:ln w="38100">
            <a:solidFill>
              <a:srgbClr val="D4EFC6"/>
            </a:solidFill>
            <a:miter lim="800000"/>
            <a:headEnd/>
            <a:tailEnd/>
          </a:ln>
        </p:spPr>
      </p:pic>
      <p:sp>
        <p:nvSpPr>
          <p:cNvPr id="49156" name="Text Box 10"/>
          <p:cNvSpPr txBox="1">
            <a:spLocks noChangeArrowheads="1"/>
          </p:cNvSpPr>
          <p:nvPr/>
        </p:nvSpPr>
        <p:spPr bwMode="auto">
          <a:xfrm>
            <a:off x="1219200" y="6172200"/>
            <a:ext cx="7543800" cy="461665"/>
          </a:xfrm>
          <a:prstGeom prst="rect">
            <a:avLst/>
          </a:prstGeom>
          <a:noFill/>
          <a:ln w="9525">
            <a:noFill/>
            <a:miter lim="800000"/>
            <a:headEnd/>
            <a:tailEnd/>
          </a:ln>
        </p:spPr>
        <p:txBody>
          <a:bodyPr wrap="square">
            <a:prstTxWarp prst="textNoShape">
              <a:avLst/>
            </a:prstTxWarp>
            <a:spAutoFit/>
          </a:bodyPr>
          <a:lstStyle/>
          <a:p>
            <a:pPr algn="l"/>
            <a:r>
              <a:rPr lang="en-US" dirty="0">
                <a:solidFill>
                  <a:srgbClr val="D4EFC6"/>
                </a:solidFill>
                <a:latin typeface="Calibri"/>
              </a:rPr>
              <a:t>The part used is the inner bark of two year old twigs</a:t>
            </a:r>
          </a:p>
        </p:txBody>
      </p:sp>
      <p:pic>
        <p:nvPicPr>
          <p:cNvPr id="49157" name="Picture 11"/>
          <p:cNvPicPr>
            <a:picLocks noChangeAspect="1" noChangeArrowheads="1"/>
          </p:cNvPicPr>
          <p:nvPr/>
        </p:nvPicPr>
        <p:blipFill>
          <a:blip r:embed="rId4"/>
          <a:srcRect/>
          <a:stretch>
            <a:fillRect/>
          </a:stretch>
        </p:blipFill>
        <p:spPr bwMode="auto">
          <a:xfrm>
            <a:off x="5029200" y="1828800"/>
            <a:ext cx="3429000" cy="2214564"/>
          </a:xfrm>
          <a:prstGeom prst="rect">
            <a:avLst/>
          </a:prstGeom>
          <a:noFill/>
          <a:ln w="28575">
            <a:solidFill>
              <a:srgbClr val="9A4B27"/>
            </a:solidFill>
            <a:miter lim="800000"/>
            <a:headEnd/>
            <a:tailEnd/>
          </a:ln>
        </p:spPr>
      </p:pic>
      <p:pic>
        <p:nvPicPr>
          <p:cNvPr id="6" name="Picture 5"/>
          <p:cNvPicPr>
            <a:picLocks noChangeAspect="1"/>
          </p:cNvPicPr>
          <p:nvPr/>
        </p:nvPicPr>
        <p:blipFill>
          <a:blip r:embed="rId5"/>
          <a:stretch>
            <a:fillRect/>
          </a:stretch>
        </p:blipFill>
        <p:spPr>
          <a:xfrm>
            <a:off x="5029201" y="1828800"/>
            <a:ext cx="3428999" cy="2209800"/>
          </a:xfrm>
          <a:prstGeom prst="rect">
            <a:avLst/>
          </a:prstGeom>
        </p:spPr>
      </p:pic>
      <p:sp>
        <p:nvSpPr>
          <p:cNvPr id="8" name="TextBox 7"/>
          <p:cNvSpPr txBox="1"/>
          <p:nvPr/>
        </p:nvSpPr>
        <p:spPr>
          <a:xfrm>
            <a:off x="304800" y="1447800"/>
            <a:ext cx="3628668" cy="461665"/>
          </a:xfrm>
          <a:prstGeom prst="rect">
            <a:avLst/>
          </a:prstGeom>
          <a:noFill/>
          <a:ln>
            <a:noFill/>
          </a:ln>
        </p:spPr>
        <p:txBody>
          <a:bodyPr wrap="none" rtlCol="0">
            <a:spAutoFit/>
          </a:bodyPr>
          <a:lstStyle/>
          <a:p>
            <a:r>
              <a:rPr lang="en-US" dirty="0" smtClean="0">
                <a:solidFill>
                  <a:srgbClr val="D4EFC6"/>
                </a:solidFill>
                <a:latin typeface="Calibri"/>
                <a:cs typeface="Calibri"/>
              </a:rPr>
              <a:t>India and Sri Lanka (Ceylon)</a:t>
            </a:r>
            <a:endParaRPr lang="en-US" dirty="0">
              <a:solidFill>
                <a:srgbClr val="D4EFC6"/>
              </a:solidFill>
              <a:latin typeface="Calibri"/>
              <a:cs typeface="Calibri"/>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3"/>
          <a:srcRect/>
          <a:stretch>
            <a:fillRect/>
          </a:stretch>
        </p:blipFill>
        <p:spPr bwMode="auto">
          <a:xfrm>
            <a:off x="5410200" y="1828800"/>
            <a:ext cx="2540000" cy="4165600"/>
          </a:xfrm>
          <a:prstGeom prst="rect">
            <a:avLst/>
          </a:prstGeom>
          <a:noFill/>
          <a:ln w="9525">
            <a:noFill/>
            <a:miter lim="800000"/>
            <a:headEnd/>
            <a:tailEnd/>
          </a:ln>
        </p:spPr>
      </p:pic>
      <p:sp>
        <p:nvSpPr>
          <p:cNvPr id="51205" name="Text Box 6"/>
          <p:cNvSpPr txBox="1">
            <a:spLocks noChangeArrowheads="1"/>
          </p:cNvSpPr>
          <p:nvPr/>
        </p:nvSpPr>
        <p:spPr bwMode="auto">
          <a:xfrm>
            <a:off x="4800600" y="304800"/>
            <a:ext cx="3505200" cy="1384995"/>
          </a:xfrm>
          <a:prstGeom prst="rect">
            <a:avLst/>
          </a:prstGeom>
          <a:noFill/>
          <a:ln w="9525">
            <a:noFill/>
            <a:miter lim="800000"/>
            <a:headEnd/>
            <a:tailEnd/>
          </a:ln>
        </p:spPr>
        <p:txBody>
          <a:bodyPr>
            <a:prstTxWarp prst="textNoShape">
              <a:avLst/>
            </a:prstTxWarp>
            <a:spAutoFit/>
          </a:bodyPr>
          <a:lstStyle/>
          <a:p>
            <a:r>
              <a:rPr lang="en-US" sz="3600" dirty="0" smtClean="0">
                <a:ln>
                  <a:solidFill>
                    <a:srgbClr val="D4BB8F"/>
                  </a:solidFill>
                </a:ln>
                <a:solidFill>
                  <a:srgbClr val="D3BC8A"/>
                </a:solidFill>
                <a:latin typeface="Calibri"/>
              </a:rPr>
              <a:t>Cloves</a:t>
            </a:r>
            <a:r>
              <a:rPr lang="en-US" b="1" dirty="0">
                <a:solidFill>
                  <a:srgbClr val="D3BC8A"/>
                </a:solidFill>
                <a:latin typeface="Calibri"/>
                <a:ea typeface="Times" charset="0"/>
                <a:cs typeface="Times" charset="0"/>
              </a:rPr>
              <a:t>: </a:t>
            </a:r>
          </a:p>
          <a:p>
            <a:r>
              <a:rPr lang="en-US" i="1" dirty="0" err="1">
                <a:solidFill>
                  <a:srgbClr val="D3BC8A"/>
                </a:solidFill>
                <a:latin typeface="Calibri"/>
                <a:ea typeface="Times" charset="0"/>
                <a:cs typeface="Times" charset="0"/>
              </a:rPr>
              <a:t>Syzygium</a:t>
            </a:r>
            <a:r>
              <a:rPr lang="en-US" i="1" dirty="0">
                <a:solidFill>
                  <a:srgbClr val="D3BC8A"/>
                </a:solidFill>
                <a:latin typeface="Calibri"/>
                <a:ea typeface="Times" charset="0"/>
                <a:cs typeface="Times" charset="0"/>
              </a:rPr>
              <a:t> </a:t>
            </a:r>
            <a:r>
              <a:rPr lang="en-US" i="1" dirty="0" err="1">
                <a:solidFill>
                  <a:srgbClr val="D3BC8A"/>
                </a:solidFill>
                <a:latin typeface="Calibri"/>
                <a:ea typeface="Times" charset="0"/>
                <a:cs typeface="Times" charset="0"/>
              </a:rPr>
              <a:t>aromaticum</a:t>
            </a:r>
            <a:r>
              <a:rPr lang="en-US" i="1" dirty="0">
                <a:solidFill>
                  <a:srgbClr val="D3BC8A"/>
                </a:solidFill>
                <a:latin typeface="Calibri"/>
                <a:ea typeface="Times" charset="0"/>
                <a:cs typeface="Times" charset="0"/>
              </a:rPr>
              <a:t> </a:t>
            </a:r>
            <a:endParaRPr lang="en-US" i="1" dirty="0" smtClean="0">
              <a:solidFill>
                <a:srgbClr val="D3BC8A"/>
              </a:solidFill>
              <a:latin typeface="Calibri"/>
              <a:ea typeface="Times" charset="0"/>
              <a:cs typeface="Times" charset="0"/>
            </a:endParaRPr>
          </a:p>
          <a:p>
            <a:r>
              <a:rPr lang="en-US" dirty="0" err="1" smtClean="0">
                <a:solidFill>
                  <a:srgbClr val="D3BC8A"/>
                </a:solidFill>
                <a:latin typeface="Calibri"/>
                <a:ea typeface="Times" charset="0"/>
                <a:cs typeface="Times" charset="0"/>
              </a:rPr>
              <a:t>Molucca</a:t>
            </a:r>
            <a:r>
              <a:rPr lang="en-US" dirty="0" smtClean="0">
                <a:solidFill>
                  <a:srgbClr val="D3BC8A"/>
                </a:solidFill>
                <a:latin typeface="Calibri"/>
                <a:ea typeface="Times" charset="0"/>
                <a:cs typeface="Times" charset="0"/>
              </a:rPr>
              <a:t> Islands</a:t>
            </a:r>
            <a:endParaRPr lang="en-US" dirty="0">
              <a:solidFill>
                <a:srgbClr val="D3BC8A"/>
              </a:solidFill>
              <a:latin typeface="Calibri"/>
            </a:endParaRPr>
          </a:p>
        </p:txBody>
      </p:sp>
      <p:sp>
        <p:nvSpPr>
          <p:cNvPr id="25607" name="Text Box 7"/>
          <p:cNvSpPr txBox="1">
            <a:spLocks noChangeArrowheads="1"/>
          </p:cNvSpPr>
          <p:nvPr/>
        </p:nvSpPr>
        <p:spPr bwMode="auto">
          <a:xfrm>
            <a:off x="528317" y="5943600"/>
            <a:ext cx="7584127" cy="707886"/>
          </a:xfrm>
          <a:prstGeom prst="rect">
            <a:avLst/>
          </a:prstGeom>
          <a:noFill/>
          <a:ln w="9525">
            <a:noFill/>
            <a:miter lim="800000"/>
            <a:headEnd/>
            <a:tailEnd/>
          </a:ln>
        </p:spPr>
        <p:txBody>
          <a:bodyPr wrap="none">
            <a:prstTxWarp prst="textNoShape">
              <a:avLst/>
            </a:prstTxWarp>
            <a:spAutoFit/>
          </a:bodyPr>
          <a:lstStyle/>
          <a:p>
            <a:r>
              <a:rPr lang="en-US" sz="2000" dirty="0">
                <a:solidFill>
                  <a:srgbClr val="D4BB8F"/>
                </a:solidFill>
                <a:latin typeface="Calibri"/>
              </a:rPr>
              <a:t>Production now amounts to about 36 billion cigarettes a year, requiring </a:t>
            </a:r>
          </a:p>
          <a:p>
            <a:r>
              <a:rPr lang="en-US" sz="2000" dirty="0">
                <a:solidFill>
                  <a:srgbClr val="D4BB8F"/>
                </a:solidFill>
                <a:latin typeface="Calibri"/>
              </a:rPr>
              <a:t>almost half  the world production of cloves.</a:t>
            </a:r>
          </a:p>
        </p:txBody>
      </p:sp>
      <p:pic>
        <p:nvPicPr>
          <p:cNvPr id="7" name="Picture 6"/>
          <p:cNvPicPr>
            <a:picLocks noChangeAspect="1"/>
          </p:cNvPicPr>
          <p:nvPr/>
        </p:nvPicPr>
        <p:blipFill>
          <a:blip r:embed="rId4"/>
          <a:stretch>
            <a:fillRect/>
          </a:stretch>
        </p:blipFill>
        <p:spPr>
          <a:xfrm>
            <a:off x="685800" y="685800"/>
            <a:ext cx="3657600" cy="4754880"/>
          </a:xfrm>
          <a:prstGeom prst="rect">
            <a:avLst/>
          </a:prstGeom>
        </p:spPr>
      </p:pic>
      <p:pic>
        <p:nvPicPr>
          <p:cNvPr id="8" name="Picture 5"/>
          <p:cNvPicPr>
            <a:picLocks noChangeAspect="1" noChangeArrowheads="1"/>
          </p:cNvPicPr>
          <p:nvPr/>
        </p:nvPicPr>
        <p:blipFill>
          <a:blip r:embed="rId5"/>
          <a:srcRect/>
          <a:stretch>
            <a:fillRect/>
          </a:stretch>
        </p:blipFill>
        <p:spPr bwMode="auto">
          <a:xfrm>
            <a:off x="3657600" y="2286000"/>
            <a:ext cx="2184400" cy="1981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a:stretch>
            <a:fillRect/>
          </a:stretch>
        </p:blipFill>
        <p:spPr bwMode="auto">
          <a:xfrm>
            <a:off x="5105400" y="2514600"/>
            <a:ext cx="3429000" cy="2841625"/>
          </a:xfrm>
          <a:prstGeom prst="rect">
            <a:avLst/>
          </a:prstGeom>
          <a:noFill/>
          <a:ln w="38100">
            <a:solidFill>
              <a:srgbClr val="D85682"/>
            </a:solidFill>
            <a:miter lim="800000"/>
            <a:headEnd/>
            <a:tailEnd/>
          </a:ln>
        </p:spPr>
      </p:pic>
      <p:pic>
        <p:nvPicPr>
          <p:cNvPr id="53251" name="Picture 4"/>
          <p:cNvPicPr>
            <a:picLocks noChangeAspect="1" noChangeArrowheads="1"/>
          </p:cNvPicPr>
          <p:nvPr/>
        </p:nvPicPr>
        <p:blipFill>
          <a:blip r:embed="rId4"/>
          <a:srcRect/>
          <a:stretch>
            <a:fillRect/>
          </a:stretch>
        </p:blipFill>
        <p:spPr bwMode="auto">
          <a:xfrm>
            <a:off x="685800" y="3505200"/>
            <a:ext cx="3505200" cy="2924175"/>
          </a:xfrm>
          <a:prstGeom prst="rect">
            <a:avLst/>
          </a:prstGeom>
          <a:noFill/>
          <a:ln w="28575">
            <a:solidFill>
              <a:srgbClr val="D85682"/>
            </a:solidFill>
            <a:miter lim="800000"/>
            <a:headEnd/>
            <a:tailEnd/>
          </a:ln>
        </p:spPr>
      </p:pic>
      <p:pic>
        <p:nvPicPr>
          <p:cNvPr id="53252" name="Picture 6"/>
          <p:cNvPicPr>
            <a:picLocks noChangeAspect="1" noChangeArrowheads="1"/>
          </p:cNvPicPr>
          <p:nvPr/>
        </p:nvPicPr>
        <p:blipFill>
          <a:blip r:embed="rId5"/>
          <a:srcRect/>
          <a:stretch>
            <a:fillRect/>
          </a:stretch>
        </p:blipFill>
        <p:spPr bwMode="auto">
          <a:xfrm>
            <a:off x="990600" y="762000"/>
            <a:ext cx="2908300" cy="2032000"/>
          </a:xfrm>
          <a:prstGeom prst="rect">
            <a:avLst/>
          </a:prstGeom>
          <a:noFill/>
          <a:ln w="28575">
            <a:solidFill>
              <a:srgbClr val="D85682"/>
            </a:solidFill>
            <a:miter lim="800000"/>
            <a:headEnd/>
            <a:tailEnd/>
          </a:ln>
        </p:spPr>
      </p:pic>
      <p:sp>
        <p:nvSpPr>
          <p:cNvPr id="53253" name="Text Box 9"/>
          <p:cNvSpPr txBox="1">
            <a:spLocks noChangeArrowheads="1"/>
          </p:cNvSpPr>
          <p:nvPr/>
        </p:nvSpPr>
        <p:spPr bwMode="auto">
          <a:xfrm>
            <a:off x="5528985" y="360363"/>
            <a:ext cx="2934254" cy="1692771"/>
          </a:xfrm>
          <a:prstGeom prst="rect">
            <a:avLst/>
          </a:prstGeom>
          <a:noFill/>
          <a:ln w="9525">
            <a:noFill/>
            <a:miter lim="800000"/>
            <a:headEnd/>
            <a:tailEnd/>
          </a:ln>
        </p:spPr>
        <p:txBody>
          <a:bodyPr wrap="none">
            <a:prstTxWarp prst="textNoShape">
              <a:avLst/>
            </a:prstTxWarp>
            <a:spAutoFit/>
          </a:bodyPr>
          <a:lstStyle/>
          <a:p>
            <a:r>
              <a:rPr lang="en-US" sz="2800" dirty="0">
                <a:solidFill>
                  <a:srgbClr val="D85682"/>
                </a:solidFill>
                <a:latin typeface="Calibri"/>
              </a:rPr>
              <a:t>Nutmeg and </a:t>
            </a:r>
            <a:r>
              <a:rPr lang="en-US" sz="2800" dirty="0" smtClean="0">
                <a:solidFill>
                  <a:srgbClr val="D85682"/>
                </a:solidFill>
                <a:latin typeface="Calibri"/>
              </a:rPr>
              <a:t>Mace</a:t>
            </a:r>
          </a:p>
          <a:p>
            <a:endParaRPr lang="en-US" sz="1000" dirty="0" smtClean="0">
              <a:solidFill>
                <a:srgbClr val="D85682"/>
              </a:solidFill>
              <a:latin typeface="Calibri"/>
            </a:endParaRPr>
          </a:p>
          <a:p>
            <a:r>
              <a:rPr lang="en-US" sz="2800" i="1" dirty="0" err="1" smtClean="0">
                <a:solidFill>
                  <a:srgbClr val="D85682"/>
                </a:solidFill>
                <a:latin typeface="Calibri"/>
              </a:rPr>
              <a:t>Myristica</a:t>
            </a:r>
            <a:r>
              <a:rPr lang="en-US" sz="2800" i="1" dirty="0" smtClean="0">
                <a:solidFill>
                  <a:srgbClr val="D85682"/>
                </a:solidFill>
                <a:latin typeface="Calibri"/>
              </a:rPr>
              <a:t> </a:t>
            </a:r>
            <a:r>
              <a:rPr lang="en-US" sz="2800" i="1" dirty="0" err="1" smtClean="0">
                <a:solidFill>
                  <a:srgbClr val="D85682"/>
                </a:solidFill>
                <a:latin typeface="Calibri"/>
              </a:rPr>
              <a:t>fragrans</a:t>
            </a:r>
            <a:endParaRPr lang="en-US" sz="2800" i="1" dirty="0" smtClean="0">
              <a:solidFill>
                <a:srgbClr val="D85682"/>
              </a:solidFill>
              <a:latin typeface="Calibri"/>
            </a:endParaRPr>
          </a:p>
          <a:p>
            <a:endParaRPr lang="en-US" sz="1000" i="1" dirty="0" smtClean="0">
              <a:solidFill>
                <a:srgbClr val="D85682"/>
              </a:solidFill>
              <a:latin typeface="Calibri"/>
            </a:endParaRPr>
          </a:p>
          <a:p>
            <a:r>
              <a:rPr lang="en-US" sz="2800" dirty="0" err="1" smtClean="0">
                <a:solidFill>
                  <a:srgbClr val="D85682"/>
                </a:solidFill>
                <a:latin typeface="Calibri"/>
              </a:rPr>
              <a:t>Molucca</a:t>
            </a:r>
            <a:r>
              <a:rPr lang="en-US" sz="2800" dirty="0" smtClean="0">
                <a:solidFill>
                  <a:srgbClr val="D85682"/>
                </a:solidFill>
                <a:latin typeface="Calibri"/>
              </a:rPr>
              <a:t> Islands</a:t>
            </a:r>
            <a:endParaRPr lang="en-US" sz="2800" dirty="0">
              <a:solidFill>
                <a:srgbClr val="D85682"/>
              </a:solidFill>
              <a:latin typeface="Calibri"/>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9154" name="Picture 5"/>
          <p:cNvPicPr>
            <a:picLocks noChangeAspect="1" noChangeArrowheads="1"/>
          </p:cNvPicPr>
          <p:nvPr/>
        </p:nvPicPr>
        <p:blipFill>
          <a:blip r:embed="rId3"/>
          <a:srcRect/>
          <a:stretch>
            <a:fillRect/>
          </a:stretch>
        </p:blipFill>
        <p:spPr bwMode="auto">
          <a:xfrm>
            <a:off x="4800600" y="1066800"/>
            <a:ext cx="4056062" cy="5410200"/>
          </a:xfrm>
          <a:prstGeom prst="rect">
            <a:avLst/>
          </a:prstGeom>
          <a:noFill/>
          <a:ln w="9525">
            <a:solidFill>
              <a:srgbClr val="1A9626"/>
            </a:solidFill>
            <a:miter lim="800000"/>
            <a:headEnd/>
            <a:tailEnd/>
          </a:ln>
        </p:spPr>
      </p:pic>
      <p:pic>
        <p:nvPicPr>
          <p:cNvPr id="49155" name="Picture 6"/>
          <p:cNvPicPr>
            <a:picLocks noChangeAspect="1" noChangeArrowheads="1"/>
          </p:cNvPicPr>
          <p:nvPr/>
        </p:nvPicPr>
        <p:blipFill>
          <a:blip r:embed="rId4"/>
          <a:srcRect/>
          <a:stretch>
            <a:fillRect/>
          </a:stretch>
        </p:blipFill>
        <p:spPr bwMode="auto">
          <a:xfrm>
            <a:off x="838200" y="2743200"/>
            <a:ext cx="3200400" cy="2284413"/>
          </a:xfrm>
          <a:prstGeom prst="rect">
            <a:avLst/>
          </a:prstGeom>
          <a:noFill/>
          <a:ln w="9525">
            <a:noFill/>
            <a:miter lim="800000"/>
            <a:headEnd/>
            <a:tailEnd/>
          </a:ln>
        </p:spPr>
      </p:pic>
      <p:sp>
        <p:nvSpPr>
          <p:cNvPr id="49156" name="Rectangle 7"/>
          <p:cNvSpPr>
            <a:spLocks noChangeArrowheads="1"/>
          </p:cNvSpPr>
          <p:nvPr/>
        </p:nvSpPr>
        <p:spPr bwMode="auto">
          <a:xfrm>
            <a:off x="1219200" y="5257800"/>
            <a:ext cx="2099252" cy="461665"/>
          </a:xfrm>
          <a:prstGeom prst="rect">
            <a:avLst/>
          </a:prstGeom>
          <a:noFill/>
          <a:ln w="9525">
            <a:noFill/>
            <a:miter lim="800000"/>
            <a:headEnd/>
            <a:tailEnd/>
          </a:ln>
        </p:spPr>
        <p:txBody>
          <a:bodyPr wrap="none">
            <a:prstTxWarp prst="textNoShape">
              <a:avLst/>
            </a:prstTxWarp>
            <a:spAutoFit/>
          </a:bodyPr>
          <a:lstStyle/>
          <a:p>
            <a:r>
              <a:rPr lang="en-US" dirty="0">
                <a:solidFill>
                  <a:srgbClr val="1A9626"/>
                </a:solidFill>
                <a:latin typeface="Calibri"/>
              </a:rPr>
              <a:t>Ginger rhizome</a:t>
            </a:r>
          </a:p>
        </p:txBody>
      </p:sp>
      <p:sp>
        <p:nvSpPr>
          <p:cNvPr id="49157" name="Rectangle 8"/>
          <p:cNvSpPr>
            <a:spLocks noChangeArrowheads="1"/>
          </p:cNvSpPr>
          <p:nvPr/>
        </p:nvSpPr>
        <p:spPr bwMode="auto">
          <a:xfrm>
            <a:off x="1593806" y="458788"/>
            <a:ext cx="1309774" cy="584776"/>
          </a:xfrm>
          <a:prstGeom prst="rect">
            <a:avLst/>
          </a:prstGeom>
          <a:noFill/>
          <a:ln w="9525">
            <a:noFill/>
            <a:miter lim="800000"/>
            <a:headEnd/>
            <a:tailEnd/>
          </a:ln>
        </p:spPr>
        <p:txBody>
          <a:bodyPr wrap="none">
            <a:prstTxWarp prst="textNoShape">
              <a:avLst/>
            </a:prstTxWarp>
            <a:spAutoFit/>
          </a:bodyPr>
          <a:lstStyle/>
          <a:p>
            <a:r>
              <a:rPr lang="en-US" sz="3200" dirty="0" smtClean="0">
                <a:solidFill>
                  <a:srgbClr val="1A9626"/>
                </a:solidFill>
                <a:latin typeface="Calibri"/>
              </a:rPr>
              <a:t>Ginger</a:t>
            </a:r>
            <a:endParaRPr lang="en-US" dirty="0">
              <a:solidFill>
                <a:srgbClr val="1A9626"/>
              </a:solidFill>
              <a:latin typeface="Calibri"/>
            </a:endParaRPr>
          </a:p>
        </p:txBody>
      </p:sp>
      <p:sp>
        <p:nvSpPr>
          <p:cNvPr id="49158" name="Rectangle 9"/>
          <p:cNvSpPr>
            <a:spLocks noChangeArrowheads="1"/>
          </p:cNvSpPr>
          <p:nvPr/>
        </p:nvSpPr>
        <p:spPr bwMode="auto">
          <a:xfrm>
            <a:off x="990600" y="1143000"/>
            <a:ext cx="2480579" cy="830997"/>
          </a:xfrm>
          <a:prstGeom prst="rect">
            <a:avLst/>
          </a:prstGeom>
          <a:noFill/>
          <a:ln w="9525">
            <a:noFill/>
            <a:miter lim="800000"/>
            <a:headEnd/>
            <a:tailEnd/>
          </a:ln>
        </p:spPr>
        <p:txBody>
          <a:bodyPr wrap="none">
            <a:prstTxWarp prst="textNoShape">
              <a:avLst/>
            </a:prstTxWarp>
            <a:spAutoFit/>
          </a:bodyPr>
          <a:lstStyle/>
          <a:p>
            <a:r>
              <a:rPr lang="en-US" i="1" dirty="0" err="1" smtClean="0">
                <a:solidFill>
                  <a:srgbClr val="1A9626"/>
                </a:solidFill>
                <a:latin typeface="Calibri"/>
              </a:rPr>
              <a:t>Zingiber</a:t>
            </a:r>
            <a:r>
              <a:rPr lang="en-US" i="1" dirty="0" smtClean="0">
                <a:solidFill>
                  <a:srgbClr val="1A9626"/>
                </a:solidFill>
                <a:latin typeface="Calibri"/>
              </a:rPr>
              <a:t> </a:t>
            </a:r>
            <a:r>
              <a:rPr lang="en-US" i="1" dirty="0" err="1" smtClean="0">
                <a:solidFill>
                  <a:srgbClr val="1A9626"/>
                </a:solidFill>
                <a:latin typeface="Calibri"/>
              </a:rPr>
              <a:t>officinale</a:t>
            </a:r>
            <a:endParaRPr lang="en-US" i="1" dirty="0" smtClean="0">
              <a:solidFill>
                <a:srgbClr val="1A9626"/>
              </a:solidFill>
              <a:latin typeface="Calibri"/>
            </a:endParaRPr>
          </a:p>
          <a:p>
            <a:r>
              <a:rPr lang="en-US" dirty="0" smtClean="0">
                <a:solidFill>
                  <a:srgbClr val="1A9626"/>
                </a:solidFill>
                <a:latin typeface="Calibri"/>
              </a:rPr>
              <a:t>Southern Asia </a:t>
            </a:r>
            <a:endParaRPr lang="en-US" dirty="0">
              <a:solidFill>
                <a:srgbClr val="1A9626"/>
              </a:solidFill>
              <a:latin typeface="Calibri"/>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685800" y="187325"/>
            <a:ext cx="7848600" cy="646331"/>
          </a:xfrm>
          <a:prstGeom prst="rect">
            <a:avLst/>
          </a:prstGeom>
          <a:noFill/>
          <a:ln w="9525">
            <a:noFill/>
            <a:miter lim="800000"/>
            <a:headEnd/>
            <a:tailEnd/>
          </a:ln>
        </p:spPr>
        <p:txBody>
          <a:bodyPr wrap="square">
            <a:prstTxWarp prst="textNoShape">
              <a:avLst/>
            </a:prstTxWarp>
            <a:spAutoFit/>
          </a:bodyPr>
          <a:lstStyle/>
          <a:p>
            <a:r>
              <a:rPr lang="en-US" sz="3600" b="1" dirty="0" smtClean="0">
                <a:solidFill>
                  <a:srgbClr val="CE3E02"/>
                </a:solidFill>
                <a:latin typeface="Calibri"/>
              </a:rPr>
              <a:t>Spices, Herbs, and Perfumes</a:t>
            </a:r>
            <a:endParaRPr lang="en-US" sz="2800" dirty="0" smtClean="0">
              <a:solidFill>
                <a:srgbClr val="CE3E02"/>
              </a:solidFill>
              <a:latin typeface="Calibri"/>
            </a:endParaRPr>
          </a:p>
        </p:txBody>
      </p:sp>
      <p:sp>
        <p:nvSpPr>
          <p:cNvPr id="14340" name="Text Box 5"/>
          <p:cNvSpPr txBox="1">
            <a:spLocks noChangeArrowheads="1"/>
          </p:cNvSpPr>
          <p:nvPr/>
        </p:nvSpPr>
        <p:spPr bwMode="auto">
          <a:xfrm>
            <a:off x="457200" y="1371600"/>
            <a:ext cx="8382000" cy="4893647"/>
          </a:xfrm>
          <a:prstGeom prst="rect">
            <a:avLst/>
          </a:prstGeom>
          <a:noFill/>
          <a:ln w="9525">
            <a:noFill/>
            <a:miter lim="800000"/>
            <a:headEnd/>
            <a:tailEnd/>
          </a:ln>
        </p:spPr>
        <p:txBody>
          <a:bodyPr wrap="square">
            <a:prstTxWarp prst="textNoShape">
              <a:avLst/>
            </a:prstTxWarp>
            <a:spAutoFit/>
          </a:bodyPr>
          <a:lstStyle/>
          <a:p>
            <a:pPr algn="l"/>
            <a:r>
              <a:rPr lang="en-US" u="sng" dirty="0">
                <a:solidFill>
                  <a:srgbClr val="CE3E02"/>
                </a:solidFill>
                <a:latin typeface="Calibri"/>
              </a:rPr>
              <a:t>Lecture Outline</a:t>
            </a:r>
            <a:r>
              <a:rPr lang="en-US" dirty="0" smtClean="0">
                <a:solidFill>
                  <a:srgbClr val="CE3E02"/>
                </a:solidFill>
                <a:latin typeface="Calibri"/>
              </a:rPr>
              <a:t>:</a:t>
            </a:r>
          </a:p>
          <a:p>
            <a:pPr algn="l"/>
            <a:endParaRPr lang="en-US" dirty="0" smtClean="0">
              <a:solidFill>
                <a:srgbClr val="CE3E02"/>
              </a:solidFill>
              <a:latin typeface="Calibri"/>
            </a:endParaRPr>
          </a:p>
          <a:p>
            <a:pPr algn="l"/>
            <a:r>
              <a:rPr lang="en-US" dirty="0" smtClean="0">
                <a:solidFill>
                  <a:srgbClr val="CE3E02"/>
                </a:solidFill>
                <a:latin typeface="Calibri"/>
              </a:rPr>
              <a:t>I. Differences </a:t>
            </a:r>
            <a:r>
              <a:rPr lang="en-US" dirty="0">
                <a:solidFill>
                  <a:srgbClr val="CE3E02"/>
                </a:solidFill>
                <a:latin typeface="Calibri"/>
              </a:rPr>
              <a:t>between herbs and spices</a:t>
            </a:r>
            <a:endParaRPr lang="en-US" dirty="0" smtClean="0">
              <a:solidFill>
                <a:srgbClr val="CE3E02"/>
              </a:solidFill>
              <a:latin typeface="Calibri"/>
            </a:endParaRPr>
          </a:p>
          <a:p>
            <a:pPr algn="l"/>
            <a:r>
              <a:rPr lang="en-US" dirty="0" smtClean="0">
                <a:solidFill>
                  <a:srgbClr val="CE3E02"/>
                </a:solidFill>
                <a:latin typeface="Calibri"/>
              </a:rPr>
              <a:t>II. Why </a:t>
            </a:r>
            <a:r>
              <a:rPr lang="en-US" dirty="0">
                <a:solidFill>
                  <a:srgbClr val="CE3E02"/>
                </a:solidFill>
                <a:latin typeface="Calibri"/>
              </a:rPr>
              <a:t>did ancient cultures use spices?</a:t>
            </a:r>
            <a:endParaRPr lang="en-US" dirty="0" smtClean="0">
              <a:solidFill>
                <a:srgbClr val="CE3E02"/>
              </a:solidFill>
              <a:latin typeface="Calibri"/>
            </a:endParaRPr>
          </a:p>
          <a:p>
            <a:pPr algn="l"/>
            <a:r>
              <a:rPr lang="en-US" dirty="0" smtClean="0">
                <a:solidFill>
                  <a:srgbClr val="CE3E02"/>
                </a:solidFill>
                <a:latin typeface="Calibri"/>
              </a:rPr>
              <a:t>III. Terpenoids</a:t>
            </a:r>
            <a:r>
              <a:rPr lang="en-US" dirty="0">
                <a:solidFill>
                  <a:srgbClr val="CE3E02"/>
                </a:solidFill>
                <a:latin typeface="Calibri"/>
              </a:rPr>
              <a:t>/essential </a:t>
            </a:r>
            <a:r>
              <a:rPr lang="en-US" dirty="0" smtClean="0">
                <a:solidFill>
                  <a:srgbClr val="CE3E02"/>
                </a:solidFill>
                <a:latin typeface="Calibri"/>
              </a:rPr>
              <a:t>oils</a:t>
            </a:r>
          </a:p>
          <a:p>
            <a:pPr algn="l"/>
            <a:r>
              <a:rPr lang="en-US" dirty="0" smtClean="0">
                <a:solidFill>
                  <a:srgbClr val="CE3E02"/>
                </a:solidFill>
                <a:latin typeface="Calibri"/>
              </a:rPr>
              <a:t>IV.</a:t>
            </a:r>
            <a:r>
              <a:rPr lang="en-US" dirty="0" smtClean="0">
                <a:solidFill>
                  <a:srgbClr val="CE3E02"/>
                </a:solidFill>
                <a:latin typeface="Calibri"/>
              </a:rPr>
              <a:t> The biology of taste and </a:t>
            </a:r>
            <a:r>
              <a:rPr lang="en-US" dirty="0" smtClean="0">
                <a:solidFill>
                  <a:srgbClr val="CE3E02"/>
                </a:solidFill>
                <a:latin typeface="Calibri"/>
              </a:rPr>
              <a:t>smell</a:t>
            </a:r>
            <a:endParaRPr lang="en-US" dirty="0" smtClean="0">
              <a:solidFill>
                <a:srgbClr val="CE3E02"/>
              </a:solidFill>
              <a:latin typeface="Calibri"/>
            </a:endParaRPr>
          </a:p>
          <a:p>
            <a:pPr algn="l"/>
            <a:r>
              <a:rPr lang="en-US" dirty="0" smtClean="0">
                <a:solidFill>
                  <a:srgbClr val="CE3E02"/>
                </a:solidFill>
                <a:latin typeface="Calibri"/>
              </a:rPr>
              <a:t>V.</a:t>
            </a:r>
            <a:r>
              <a:rPr lang="en-US" dirty="0" smtClean="0">
                <a:solidFill>
                  <a:srgbClr val="CE3E02"/>
                </a:solidFill>
                <a:latin typeface="Calibri"/>
              </a:rPr>
              <a:t> Ancient trade of spices</a:t>
            </a:r>
          </a:p>
          <a:p>
            <a:pPr marL="342900" indent="-342900" algn="l"/>
            <a:r>
              <a:rPr lang="en-US" dirty="0" smtClean="0">
                <a:solidFill>
                  <a:srgbClr val="CE3E02"/>
                </a:solidFill>
                <a:latin typeface="Calibri"/>
              </a:rPr>
              <a:t>VI. Spices of the Old World tropics: cinnamon</a:t>
            </a:r>
            <a:r>
              <a:rPr lang="en-US" dirty="0">
                <a:solidFill>
                  <a:srgbClr val="CE3E02"/>
                </a:solidFill>
                <a:latin typeface="Calibri"/>
              </a:rPr>
              <a:t>, clove, nutmeg and mace, </a:t>
            </a:r>
            <a:r>
              <a:rPr lang="en-US" dirty="0" smtClean="0">
                <a:solidFill>
                  <a:srgbClr val="CE3E02"/>
                </a:solidFill>
                <a:latin typeface="Calibri"/>
              </a:rPr>
              <a:t>ginger, </a:t>
            </a:r>
            <a:r>
              <a:rPr lang="en-US" dirty="0">
                <a:solidFill>
                  <a:srgbClr val="CE3E02"/>
                </a:solidFill>
                <a:latin typeface="Calibri"/>
              </a:rPr>
              <a:t>and </a:t>
            </a:r>
            <a:r>
              <a:rPr lang="en-US" dirty="0" smtClean="0">
                <a:solidFill>
                  <a:srgbClr val="CE3E02"/>
                </a:solidFill>
                <a:latin typeface="Calibri"/>
              </a:rPr>
              <a:t>turmeric</a:t>
            </a:r>
          </a:p>
          <a:p>
            <a:pPr marL="457200" indent="-457200" algn="l"/>
            <a:r>
              <a:rPr lang="en-US" dirty="0" smtClean="0">
                <a:solidFill>
                  <a:srgbClr val="CE3E02"/>
                </a:solidFill>
                <a:latin typeface="Calibri"/>
              </a:rPr>
              <a:t>VII. Spices of the New World tropics: capsicum peppers and vanilla </a:t>
            </a:r>
          </a:p>
          <a:p>
            <a:pPr algn="l"/>
            <a:r>
              <a:rPr lang="en-US" dirty="0" smtClean="0">
                <a:solidFill>
                  <a:srgbClr val="CE3E02"/>
                </a:solidFill>
                <a:latin typeface="Calibri"/>
              </a:rPr>
              <a:t>VIII. Herbs of the mint, parsley, and mustard families</a:t>
            </a:r>
          </a:p>
          <a:p>
            <a:pPr algn="l"/>
            <a:r>
              <a:rPr lang="en-US" dirty="0" smtClean="0">
                <a:solidFill>
                  <a:srgbClr val="CE3E02"/>
                </a:solidFill>
                <a:latin typeface="Calibri"/>
              </a:rPr>
              <a:t>IX. Perfumes: patchouli, frankincense, and lavender</a:t>
            </a:r>
            <a:endParaRPr lang="en-US" dirty="0">
              <a:latin typeface="Calibri"/>
            </a:endParaRPr>
          </a:p>
        </p:txBody>
      </p:sp>
      <p:pic>
        <p:nvPicPr>
          <p:cNvPr id="4" name="Picture 3" descr="Pestel-and-Mortar.jpg"/>
          <p:cNvPicPr>
            <a:picLocks noChangeAspect="1"/>
          </p:cNvPicPr>
          <p:nvPr/>
        </p:nvPicPr>
        <p:blipFill>
          <a:blip r:embed="rId3"/>
          <a:stretch>
            <a:fillRect/>
          </a:stretch>
        </p:blipFill>
        <p:spPr>
          <a:xfrm>
            <a:off x="6553200" y="1295400"/>
            <a:ext cx="1812000" cy="1577353"/>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3906669" y="838200"/>
            <a:ext cx="4953700" cy="2862322"/>
          </a:xfrm>
          <a:prstGeom prst="rect">
            <a:avLst/>
          </a:prstGeom>
          <a:noFill/>
          <a:ln w="9525">
            <a:noFill/>
            <a:miter lim="800000"/>
            <a:headEnd/>
            <a:tailEnd/>
          </a:ln>
        </p:spPr>
        <p:txBody>
          <a:bodyPr wrap="none">
            <a:prstTxWarp prst="textNoShape">
              <a:avLst/>
            </a:prstTxWarp>
            <a:spAutoFit/>
          </a:bodyPr>
          <a:lstStyle/>
          <a:p>
            <a:pPr algn="l"/>
            <a:r>
              <a:rPr lang="en-US" sz="3600" b="1" dirty="0" smtClean="0">
                <a:solidFill>
                  <a:srgbClr val="1A9626"/>
                </a:solidFill>
                <a:latin typeface="Calibri"/>
              </a:rPr>
              <a:t>A </a:t>
            </a:r>
            <a:r>
              <a:rPr lang="en-US" sz="3600" dirty="0" smtClean="0">
                <a:solidFill>
                  <a:srgbClr val="1A9626"/>
                </a:solidFill>
                <a:latin typeface="Calibri"/>
              </a:rPr>
              <a:t>1983 </a:t>
            </a:r>
            <a:r>
              <a:rPr lang="en-US" sz="3600" dirty="0">
                <a:solidFill>
                  <a:srgbClr val="1A9626"/>
                </a:solidFill>
                <a:latin typeface="Calibri"/>
              </a:rPr>
              <a:t>British study </a:t>
            </a:r>
          </a:p>
          <a:p>
            <a:pPr algn="l"/>
            <a:r>
              <a:rPr lang="en-US" sz="3600" dirty="0" smtClean="0">
                <a:solidFill>
                  <a:srgbClr val="1A9626"/>
                </a:solidFill>
                <a:latin typeface="Calibri"/>
              </a:rPr>
              <a:t>showed </a:t>
            </a:r>
            <a:r>
              <a:rPr lang="en-US" sz="3600" dirty="0">
                <a:solidFill>
                  <a:srgbClr val="1A9626"/>
                </a:solidFill>
                <a:latin typeface="Calibri"/>
              </a:rPr>
              <a:t>that ginger is</a:t>
            </a:r>
            <a:r>
              <a:rPr lang="en-US" sz="3600" dirty="0" smtClean="0">
                <a:solidFill>
                  <a:srgbClr val="1A9626"/>
                </a:solidFill>
                <a:latin typeface="Calibri"/>
              </a:rPr>
              <a:t> </a:t>
            </a:r>
          </a:p>
          <a:p>
            <a:pPr algn="l"/>
            <a:r>
              <a:rPr lang="en-US" sz="3600" dirty="0" smtClean="0">
                <a:solidFill>
                  <a:srgbClr val="1A9626"/>
                </a:solidFill>
                <a:latin typeface="Calibri"/>
              </a:rPr>
              <a:t>twice as </a:t>
            </a:r>
            <a:r>
              <a:rPr lang="en-US" sz="3600" dirty="0">
                <a:solidFill>
                  <a:srgbClr val="1A9626"/>
                </a:solidFill>
                <a:latin typeface="Calibri"/>
              </a:rPr>
              <a:t>effective as</a:t>
            </a:r>
            <a:r>
              <a:rPr lang="en-US" sz="3600" dirty="0" smtClean="0">
                <a:solidFill>
                  <a:srgbClr val="1A9626"/>
                </a:solidFill>
                <a:latin typeface="Calibri"/>
              </a:rPr>
              <a:t> </a:t>
            </a:r>
          </a:p>
          <a:p>
            <a:pPr algn="l"/>
            <a:r>
              <a:rPr lang="en-US" sz="3600" dirty="0" smtClean="0">
                <a:solidFill>
                  <a:srgbClr val="1A9626"/>
                </a:solidFill>
                <a:latin typeface="Calibri"/>
              </a:rPr>
              <a:t>Dramamine</a:t>
            </a:r>
            <a:r>
              <a:rPr lang="en-US" sz="3600" dirty="0">
                <a:solidFill>
                  <a:srgbClr val="1A9626"/>
                </a:solidFill>
                <a:latin typeface="Calibri"/>
              </a:rPr>
              <a:t> </a:t>
            </a:r>
            <a:r>
              <a:rPr lang="en-US" sz="3600" dirty="0" smtClean="0">
                <a:solidFill>
                  <a:srgbClr val="1A9626"/>
                </a:solidFill>
                <a:latin typeface="Calibri"/>
              </a:rPr>
              <a:t>in </a:t>
            </a:r>
            <a:r>
              <a:rPr lang="en-US" sz="3600" dirty="0">
                <a:solidFill>
                  <a:srgbClr val="1A9626"/>
                </a:solidFill>
                <a:latin typeface="Calibri"/>
              </a:rPr>
              <a:t>preventing</a:t>
            </a:r>
            <a:r>
              <a:rPr lang="en-US" sz="3600" dirty="0" smtClean="0">
                <a:solidFill>
                  <a:srgbClr val="1A9626"/>
                </a:solidFill>
                <a:latin typeface="Calibri"/>
              </a:rPr>
              <a:t> </a:t>
            </a:r>
          </a:p>
          <a:p>
            <a:pPr algn="l"/>
            <a:r>
              <a:rPr lang="en-US" sz="3600" dirty="0" smtClean="0">
                <a:solidFill>
                  <a:srgbClr val="1A9626"/>
                </a:solidFill>
                <a:latin typeface="Calibri"/>
              </a:rPr>
              <a:t>motion </a:t>
            </a:r>
            <a:r>
              <a:rPr lang="en-US" sz="3600" dirty="0">
                <a:solidFill>
                  <a:srgbClr val="1A9626"/>
                </a:solidFill>
                <a:latin typeface="Calibri"/>
              </a:rPr>
              <a:t>sickness.</a:t>
            </a:r>
          </a:p>
        </p:txBody>
      </p:sp>
      <p:pic>
        <p:nvPicPr>
          <p:cNvPr id="43011" name="Picture 4"/>
          <p:cNvPicPr>
            <a:picLocks noChangeAspect="1" noChangeArrowheads="1"/>
          </p:cNvPicPr>
          <p:nvPr/>
        </p:nvPicPr>
        <p:blipFill>
          <a:blip r:embed="rId3"/>
          <a:srcRect/>
          <a:stretch>
            <a:fillRect/>
          </a:stretch>
        </p:blipFill>
        <p:spPr bwMode="auto">
          <a:xfrm>
            <a:off x="533400" y="838200"/>
            <a:ext cx="2976081" cy="3429000"/>
          </a:xfrm>
          <a:prstGeom prst="rect">
            <a:avLst/>
          </a:prstGeom>
          <a:noFill/>
          <a:ln w="28575">
            <a:solidFill>
              <a:srgbClr val="1A9626"/>
            </a:solidFill>
            <a:miter lim="800000"/>
            <a:headEnd/>
            <a:tailEnd/>
          </a:ln>
        </p:spPr>
      </p:pic>
      <p:pic>
        <p:nvPicPr>
          <p:cNvPr id="43012" name="Picture 5"/>
          <p:cNvPicPr>
            <a:picLocks noChangeAspect="1" noChangeArrowheads="1"/>
          </p:cNvPicPr>
          <p:nvPr/>
        </p:nvPicPr>
        <p:blipFill>
          <a:blip r:embed="rId4"/>
          <a:srcRect/>
          <a:stretch>
            <a:fillRect/>
          </a:stretch>
        </p:blipFill>
        <p:spPr bwMode="auto">
          <a:xfrm>
            <a:off x="5334000" y="3886200"/>
            <a:ext cx="2209800"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srcRect/>
          <a:stretch>
            <a:fillRect/>
          </a:stretch>
        </p:blipFill>
        <p:spPr bwMode="auto">
          <a:xfrm>
            <a:off x="609600" y="3124200"/>
            <a:ext cx="3276600" cy="2436813"/>
          </a:xfrm>
          <a:prstGeom prst="rect">
            <a:avLst/>
          </a:prstGeom>
          <a:noFill/>
          <a:ln w="9525">
            <a:noFill/>
            <a:miter lim="800000"/>
            <a:headEnd/>
            <a:tailEnd/>
          </a:ln>
        </p:spPr>
      </p:pic>
      <p:sp>
        <p:nvSpPr>
          <p:cNvPr id="51203" name="Rectangle 3"/>
          <p:cNvSpPr>
            <a:spLocks noChangeArrowheads="1"/>
          </p:cNvSpPr>
          <p:nvPr/>
        </p:nvSpPr>
        <p:spPr bwMode="auto">
          <a:xfrm>
            <a:off x="982420" y="5715000"/>
            <a:ext cx="2376973" cy="461665"/>
          </a:xfrm>
          <a:prstGeom prst="rect">
            <a:avLst/>
          </a:prstGeom>
          <a:noFill/>
          <a:ln w="9525">
            <a:noFill/>
            <a:miter lim="800000"/>
            <a:headEnd/>
            <a:tailEnd/>
          </a:ln>
        </p:spPr>
        <p:txBody>
          <a:bodyPr wrap="none">
            <a:prstTxWarp prst="textNoShape">
              <a:avLst/>
            </a:prstTxWarp>
            <a:spAutoFit/>
          </a:bodyPr>
          <a:lstStyle/>
          <a:p>
            <a:r>
              <a:rPr lang="en-US" dirty="0">
                <a:solidFill>
                  <a:srgbClr val="00FFFF"/>
                </a:solidFill>
                <a:latin typeface="Calibri"/>
              </a:rPr>
              <a:t>Turmeric rhizome</a:t>
            </a:r>
            <a:endParaRPr lang="en-US" dirty="0">
              <a:latin typeface="Calibri"/>
            </a:endParaRPr>
          </a:p>
        </p:txBody>
      </p:sp>
      <p:pic>
        <p:nvPicPr>
          <p:cNvPr id="51204" name="Picture 4"/>
          <p:cNvPicPr>
            <a:picLocks noChangeAspect="1" noChangeArrowheads="1"/>
          </p:cNvPicPr>
          <p:nvPr/>
        </p:nvPicPr>
        <p:blipFill>
          <a:blip r:embed="rId4"/>
          <a:srcRect/>
          <a:stretch>
            <a:fillRect/>
          </a:stretch>
        </p:blipFill>
        <p:spPr bwMode="auto">
          <a:xfrm>
            <a:off x="4572000" y="990546"/>
            <a:ext cx="4362450" cy="5334053"/>
          </a:xfrm>
          <a:prstGeom prst="rect">
            <a:avLst/>
          </a:prstGeom>
          <a:noFill/>
          <a:ln w="9525">
            <a:solidFill>
              <a:schemeClr val="tx1"/>
            </a:solidFill>
            <a:miter lim="800000"/>
            <a:headEnd/>
            <a:tailEnd/>
          </a:ln>
        </p:spPr>
      </p:pic>
      <p:sp>
        <p:nvSpPr>
          <p:cNvPr id="51206" name="Rectangle 6"/>
          <p:cNvSpPr>
            <a:spLocks noChangeArrowheads="1"/>
          </p:cNvSpPr>
          <p:nvPr/>
        </p:nvSpPr>
        <p:spPr bwMode="auto">
          <a:xfrm>
            <a:off x="609600" y="304800"/>
            <a:ext cx="3382494" cy="830997"/>
          </a:xfrm>
          <a:prstGeom prst="rect">
            <a:avLst/>
          </a:prstGeom>
          <a:noFill/>
          <a:ln w="9525">
            <a:noFill/>
            <a:miter lim="800000"/>
            <a:headEnd/>
            <a:tailEnd/>
          </a:ln>
        </p:spPr>
        <p:txBody>
          <a:bodyPr wrap="none">
            <a:prstTxWarp prst="textNoShape">
              <a:avLst/>
            </a:prstTxWarp>
            <a:spAutoFit/>
          </a:bodyPr>
          <a:lstStyle/>
          <a:p>
            <a:r>
              <a:rPr lang="en-US" dirty="0">
                <a:solidFill>
                  <a:srgbClr val="00FFFF"/>
                </a:solidFill>
                <a:latin typeface="Calibri"/>
              </a:rPr>
              <a:t>Turmeric</a:t>
            </a:r>
            <a:r>
              <a:rPr lang="en-US" i="1" dirty="0">
                <a:solidFill>
                  <a:srgbClr val="00FFFF"/>
                </a:solidFill>
                <a:latin typeface="Calibri"/>
              </a:rPr>
              <a:t>, Curcuma </a:t>
            </a:r>
            <a:r>
              <a:rPr lang="en-US" i="1" dirty="0" err="1" smtClean="0">
                <a:solidFill>
                  <a:srgbClr val="00FFFF"/>
                </a:solidFill>
                <a:latin typeface="Calibri"/>
              </a:rPr>
              <a:t>longa</a:t>
            </a:r>
            <a:endParaRPr lang="en-US" i="1" dirty="0" smtClean="0">
              <a:solidFill>
                <a:srgbClr val="00FFFF"/>
              </a:solidFill>
              <a:latin typeface="Calibri"/>
            </a:endParaRPr>
          </a:p>
          <a:p>
            <a:r>
              <a:rPr lang="en-US" dirty="0" smtClean="0">
                <a:solidFill>
                  <a:srgbClr val="00FFFF"/>
                </a:solidFill>
                <a:latin typeface="Calibri"/>
              </a:rPr>
              <a:t>South Asia </a:t>
            </a:r>
            <a:endParaRPr lang="en-US" dirty="0">
              <a:solidFill>
                <a:srgbClr val="00FFFF"/>
              </a:solidFill>
              <a:latin typeface="Calibri"/>
            </a:endParaRPr>
          </a:p>
        </p:txBody>
      </p:sp>
      <p:pic>
        <p:nvPicPr>
          <p:cNvPr id="7" name="Picture 7"/>
          <p:cNvPicPr>
            <a:picLocks noChangeAspect="1" noChangeArrowheads="1"/>
          </p:cNvPicPr>
          <p:nvPr/>
        </p:nvPicPr>
        <p:blipFill>
          <a:blip r:embed="rId5"/>
          <a:srcRect/>
          <a:stretch>
            <a:fillRect/>
          </a:stretch>
        </p:blipFill>
        <p:spPr bwMode="auto">
          <a:xfrm>
            <a:off x="304800" y="1524000"/>
            <a:ext cx="3810000" cy="1270000"/>
          </a:xfrm>
          <a:prstGeom prst="rect">
            <a:avLst/>
          </a:prstGeom>
          <a:noFill/>
          <a:ln w="9525">
            <a:noFill/>
            <a:miter lim="800000"/>
            <a:headEnd/>
            <a:tailEnd/>
          </a:ln>
        </p:spPr>
      </p:pic>
      <p:sp>
        <p:nvSpPr>
          <p:cNvPr id="8" name="Rectangle 8"/>
          <p:cNvSpPr>
            <a:spLocks noChangeArrowheads="1"/>
          </p:cNvSpPr>
          <p:nvPr/>
        </p:nvSpPr>
        <p:spPr bwMode="auto">
          <a:xfrm>
            <a:off x="1524000" y="2362200"/>
            <a:ext cx="1225115" cy="400110"/>
          </a:xfrm>
          <a:prstGeom prst="rect">
            <a:avLst/>
          </a:prstGeom>
          <a:noFill/>
          <a:ln w="9525">
            <a:noFill/>
            <a:miter lim="800000"/>
            <a:headEnd/>
            <a:tailEnd/>
          </a:ln>
        </p:spPr>
        <p:txBody>
          <a:bodyPr wrap="none">
            <a:prstTxWarp prst="textNoShape">
              <a:avLst/>
            </a:prstTxWarp>
            <a:spAutoFit/>
          </a:bodyPr>
          <a:lstStyle/>
          <a:p>
            <a:pPr algn="l"/>
            <a:r>
              <a:rPr lang="en-US" sz="2000" dirty="0" err="1">
                <a:latin typeface="Arial"/>
                <a:cs typeface="Arial"/>
              </a:rPr>
              <a:t>curcumin</a:t>
            </a:r>
            <a:endParaRPr lang="en-US" sz="2000"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1908354" y="2362200"/>
            <a:ext cx="5449529" cy="707886"/>
          </a:xfrm>
          <a:prstGeom prst="rect">
            <a:avLst/>
          </a:prstGeom>
          <a:noFill/>
          <a:ln w="9525">
            <a:noFill/>
            <a:miter lim="800000"/>
            <a:headEnd/>
            <a:tailEnd/>
          </a:ln>
        </p:spPr>
        <p:txBody>
          <a:bodyPr wrap="none">
            <a:prstTxWarp prst="textNoShape">
              <a:avLst/>
            </a:prstTxWarp>
            <a:spAutoFit/>
          </a:bodyPr>
          <a:lstStyle/>
          <a:p>
            <a:r>
              <a:rPr lang="en-US" sz="4000" dirty="0">
                <a:solidFill>
                  <a:srgbClr val="00FFFF"/>
                </a:solidFill>
                <a:latin typeface="Calibri"/>
              </a:rPr>
              <a:t>Spices from the Americas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457200" y="381000"/>
            <a:ext cx="4114800" cy="6143625"/>
          </a:xfrm>
          <a:prstGeom prst="rect">
            <a:avLst/>
          </a:prstGeom>
          <a:solidFill>
            <a:srgbClr val="FF7C80"/>
          </a:solidFill>
          <a:ln w="9525">
            <a:noFill/>
            <a:miter lim="800000"/>
            <a:headEnd/>
            <a:tailEnd/>
          </a:ln>
        </p:spPr>
        <p:txBody>
          <a:bodyPr>
            <a:prstTxWarp prst="textNoShape">
              <a:avLst/>
            </a:prstTxWarp>
            <a:spAutoFit/>
          </a:bodyPr>
          <a:lstStyle/>
          <a:p>
            <a:pPr algn="l"/>
            <a:r>
              <a:rPr lang="en-US" sz="800" dirty="0">
                <a:solidFill>
                  <a:srgbClr val="000000"/>
                </a:solidFill>
                <a:latin typeface="Times New Roman" charset="0"/>
              </a:rPr>
              <a:t> </a:t>
            </a:r>
          </a:p>
          <a:p>
            <a:pPr algn="l"/>
            <a:endParaRPr lang="en-US" sz="800" dirty="0">
              <a:solidFill>
                <a:srgbClr val="000000"/>
              </a:solidFill>
              <a:latin typeface="Times New Roman" charset="0"/>
            </a:endParaRPr>
          </a:p>
          <a:p>
            <a:pPr algn="l"/>
            <a:r>
              <a:rPr lang="en-US" sz="1400" b="1" dirty="0">
                <a:solidFill>
                  <a:srgbClr val="000000"/>
                </a:solidFill>
                <a:latin typeface="Arial" charset="0"/>
              </a:rPr>
              <a:t>Here are some typical </a:t>
            </a:r>
            <a:r>
              <a:rPr lang="en-US" sz="1400" b="1" dirty="0" err="1">
                <a:solidFill>
                  <a:srgbClr val="000000"/>
                </a:solidFill>
                <a:latin typeface="Arial" charset="0"/>
              </a:rPr>
              <a:t>Scoville</a:t>
            </a:r>
            <a:r>
              <a:rPr lang="en-US" sz="1400" b="1" dirty="0">
                <a:solidFill>
                  <a:srgbClr val="000000"/>
                </a:solidFill>
                <a:latin typeface="Arial" charset="0"/>
              </a:rPr>
              <a:t> ratings:</a:t>
            </a:r>
            <a:endParaRPr lang="en-US" sz="1400" dirty="0">
              <a:solidFill>
                <a:srgbClr val="000000"/>
              </a:solidFill>
              <a:latin typeface="Times New Roman" charset="0"/>
            </a:endParaRPr>
          </a:p>
          <a:p>
            <a:pPr algn="l"/>
            <a:r>
              <a:rPr lang="en-US" sz="1400" b="1" dirty="0">
                <a:solidFill>
                  <a:srgbClr val="FFFFFF"/>
                </a:solidFill>
                <a:latin typeface="Arial" charset="0"/>
              </a:rPr>
              <a:t>	</a:t>
            </a:r>
            <a:endParaRPr lang="en-US" sz="1400" dirty="0">
              <a:solidFill>
                <a:srgbClr val="000000"/>
              </a:solidFill>
              <a:latin typeface="Times New Roman" charset="0"/>
            </a:endParaRPr>
          </a:p>
          <a:p>
            <a:pPr algn="l"/>
            <a:r>
              <a:rPr lang="en-US" sz="1400" dirty="0">
                <a:solidFill>
                  <a:srgbClr val="000000"/>
                </a:solidFill>
                <a:latin typeface="Times New Roman" charset="0"/>
              </a:rPr>
              <a:t>	</a:t>
            </a:r>
          </a:p>
          <a:p>
            <a:pPr algn="l"/>
            <a:r>
              <a:rPr lang="en-US" sz="1400" b="1" dirty="0">
                <a:solidFill>
                  <a:srgbClr val="000000"/>
                </a:solidFill>
                <a:latin typeface="Times New Roman" charset="0"/>
              </a:rPr>
              <a:t>Pure Capsaicin	     16,000,000</a:t>
            </a:r>
            <a:endParaRPr lang="en-US" sz="1400" dirty="0">
              <a:solidFill>
                <a:srgbClr val="000000"/>
              </a:solidFill>
              <a:latin typeface="Times New Roman" charset="0"/>
            </a:endParaRPr>
          </a:p>
          <a:p>
            <a:pPr algn="l"/>
            <a:r>
              <a:rPr lang="en-US" sz="1400" dirty="0">
                <a:solidFill>
                  <a:srgbClr val="000000"/>
                </a:solidFill>
                <a:latin typeface="Times New Roman" charset="0"/>
              </a:rPr>
              <a:t>	</a:t>
            </a:r>
          </a:p>
          <a:p>
            <a:pPr algn="l"/>
            <a:r>
              <a:rPr lang="en-US" sz="1400" b="1" dirty="0" err="1">
                <a:latin typeface="Times New Roman" charset="0"/>
              </a:rPr>
              <a:t>Habanero</a:t>
            </a:r>
            <a:r>
              <a:rPr lang="en-US" sz="1400" b="1" u="sng" dirty="0">
                <a:latin typeface="Times New Roman" charset="0"/>
              </a:rPr>
              <a:t>		</a:t>
            </a:r>
            <a:r>
              <a:rPr lang="en-US" sz="1400" b="1" dirty="0">
                <a:latin typeface="Times New Roman" charset="0"/>
              </a:rPr>
              <a:t>    100</a:t>
            </a:r>
            <a:r>
              <a:rPr lang="en-US" sz="1400" dirty="0">
                <a:solidFill>
                  <a:srgbClr val="000000"/>
                </a:solidFill>
                <a:latin typeface="Times New Roman" charset="0"/>
              </a:rPr>
              <a:t>,</a:t>
            </a:r>
            <a:r>
              <a:rPr lang="en-US" sz="1400" b="1" dirty="0">
                <a:solidFill>
                  <a:srgbClr val="000000"/>
                </a:solidFill>
                <a:latin typeface="Times New Roman" charset="0"/>
              </a:rPr>
              <a:t>000-450,000</a:t>
            </a:r>
            <a:r>
              <a:rPr lang="en-US" sz="1400" b="1" u="sng" dirty="0">
                <a:latin typeface="Times New Roman" charset="0"/>
              </a:rPr>
              <a:t> </a:t>
            </a:r>
          </a:p>
          <a:p>
            <a:pPr algn="l"/>
            <a:endParaRPr lang="en-US" sz="1400" b="1" u="sng" dirty="0">
              <a:latin typeface="Times New Roman" charset="0"/>
            </a:endParaRPr>
          </a:p>
          <a:p>
            <a:pPr algn="l"/>
            <a:r>
              <a:rPr lang="en-US" sz="1400" b="1" dirty="0">
                <a:solidFill>
                  <a:srgbClr val="000000"/>
                </a:solidFill>
                <a:latin typeface="Times New Roman" charset="0"/>
              </a:rPr>
              <a:t>Thai; </a:t>
            </a:r>
            <a:r>
              <a:rPr lang="en-US" sz="1400" b="1" dirty="0" err="1">
                <a:solidFill>
                  <a:srgbClr val="000000"/>
                </a:solidFill>
                <a:latin typeface="Times New Roman" charset="0"/>
              </a:rPr>
              <a:t>Chiletepin</a:t>
            </a:r>
            <a:r>
              <a:rPr lang="en-US" sz="1400" b="1" dirty="0">
                <a:solidFill>
                  <a:srgbClr val="000000"/>
                </a:solidFill>
                <a:latin typeface="Times New Roman" charset="0"/>
              </a:rPr>
              <a:t>, Pepin	     50,000-100,000</a:t>
            </a:r>
            <a:endParaRPr lang="en-US" sz="1400" dirty="0">
              <a:solidFill>
                <a:srgbClr val="000000"/>
              </a:solidFill>
              <a:latin typeface="Times New Roman" charset="0"/>
            </a:endParaRPr>
          </a:p>
          <a:p>
            <a:pPr algn="l"/>
            <a:r>
              <a:rPr lang="en-US" sz="1400" dirty="0">
                <a:solidFill>
                  <a:srgbClr val="000000"/>
                </a:solidFill>
                <a:latin typeface="Times New Roman" charset="0"/>
              </a:rPr>
              <a:t>	</a:t>
            </a:r>
          </a:p>
          <a:p>
            <a:pPr algn="l"/>
            <a:r>
              <a:rPr lang="en-US" sz="1400" b="1" dirty="0">
                <a:solidFill>
                  <a:srgbClr val="000000"/>
                </a:solidFill>
                <a:latin typeface="Times New Roman" charset="0"/>
              </a:rPr>
              <a:t>Tabasco; Cayenne	     30,000-50,000</a:t>
            </a:r>
            <a:endParaRPr lang="en-US" sz="1400" dirty="0">
              <a:solidFill>
                <a:srgbClr val="000000"/>
              </a:solidFill>
              <a:latin typeface="Times New Roman" charset="0"/>
            </a:endParaRPr>
          </a:p>
          <a:p>
            <a:pPr algn="l"/>
            <a:r>
              <a:rPr lang="en-US" sz="1400" dirty="0">
                <a:solidFill>
                  <a:srgbClr val="000000"/>
                </a:solidFill>
                <a:latin typeface="Times New Roman" charset="0"/>
              </a:rPr>
              <a:t>	</a:t>
            </a:r>
          </a:p>
          <a:p>
            <a:pPr algn="l"/>
            <a:r>
              <a:rPr lang="en-US" sz="1400" b="1" dirty="0">
                <a:solidFill>
                  <a:srgbClr val="000000"/>
                </a:solidFill>
                <a:latin typeface="Times New Roman" charset="0"/>
              </a:rPr>
              <a:t>Chile De </a:t>
            </a:r>
            <a:r>
              <a:rPr lang="en-US" sz="1400" b="1" dirty="0" err="1">
                <a:solidFill>
                  <a:srgbClr val="000000"/>
                </a:solidFill>
                <a:latin typeface="Times New Roman" charset="0"/>
              </a:rPr>
              <a:t>Arbol</a:t>
            </a:r>
            <a:r>
              <a:rPr lang="en-US" sz="1400" b="1" dirty="0">
                <a:solidFill>
                  <a:srgbClr val="000000"/>
                </a:solidFill>
                <a:latin typeface="Times New Roman" charset="0"/>
              </a:rPr>
              <a:t>	     15,000-30,000</a:t>
            </a:r>
            <a:endParaRPr lang="en-US" sz="1400" dirty="0">
              <a:solidFill>
                <a:srgbClr val="000000"/>
              </a:solidFill>
              <a:latin typeface="Times New Roman" charset="0"/>
            </a:endParaRPr>
          </a:p>
          <a:p>
            <a:pPr algn="l"/>
            <a:r>
              <a:rPr lang="en-US" sz="1400" dirty="0">
                <a:solidFill>
                  <a:srgbClr val="000000"/>
                </a:solidFill>
                <a:latin typeface="Times New Roman" charset="0"/>
              </a:rPr>
              <a:t>	</a:t>
            </a:r>
          </a:p>
          <a:p>
            <a:pPr algn="l"/>
            <a:r>
              <a:rPr lang="en-US" sz="1400" b="1" dirty="0">
                <a:solidFill>
                  <a:srgbClr val="000000"/>
                </a:solidFill>
                <a:latin typeface="Times New Roman" charset="0"/>
              </a:rPr>
              <a:t>Serrano		       5,000-15,000</a:t>
            </a:r>
            <a:endParaRPr lang="en-US" sz="1400" dirty="0">
              <a:solidFill>
                <a:srgbClr val="000000"/>
              </a:solidFill>
              <a:latin typeface="Times New Roman" charset="0"/>
            </a:endParaRPr>
          </a:p>
          <a:p>
            <a:pPr algn="l"/>
            <a:r>
              <a:rPr lang="en-US" sz="1400" dirty="0">
                <a:solidFill>
                  <a:srgbClr val="000000"/>
                </a:solidFill>
                <a:latin typeface="Times New Roman" charset="0"/>
              </a:rPr>
              <a:t>	</a:t>
            </a:r>
          </a:p>
          <a:p>
            <a:pPr algn="l"/>
            <a:r>
              <a:rPr lang="en-US" sz="1400" b="1" dirty="0">
                <a:solidFill>
                  <a:srgbClr val="000000"/>
                </a:solidFill>
                <a:latin typeface="Times New Roman" charset="0"/>
              </a:rPr>
              <a:t>Jalapeno		       2,500-5,000</a:t>
            </a:r>
            <a:endParaRPr lang="en-US" sz="1400" dirty="0">
              <a:solidFill>
                <a:srgbClr val="000000"/>
              </a:solidFill>
              <a:latin typeface="Times New Roman" charset="0"/>
            </a:endParaRPr>
          </a:p>
          <a:p>
            <a:pPr algn="l"/>
            <a:r>
              <a:rPr lang="en-US" sz="1400" dirty="0">
                <a:solidFill>
                  <a:srgbClr val="000000"/>
                </a:solidFill>
                <a:latin typeface="Times New Roman" charset="0"/>
              </a:rPr>
              <a:t>	</a:t>
            </a:r>
          </a:p>
          <a:p>
            <a:pPr algn="l"/>
            <a:r>
              <a:rPr lang="en-US" sz="1400" b="1" dirty="0" err="1">
                <a:solidFill>
                  <a:srgbClr val="000000"/>
                </a:solidFill>
                <a:latin typeface="Times New Roman" charset="0"/>
              </a:rPr>
              <a:t>Ancho</a:t>
            </a:r>
            <a:r>
              <a:rPr lang="en-US" sz="1400" b="1" dirty="0">
                <a:solidFill>
                  <a:srgbClr val="000000"/>
                </a:solidFill>
                <a:latin typeface="Times New Roman" charset="0"/>
              </a:rPr>
              <a:t>; </a:t>
            </a:r>
            <a:r>
              <a:rPr lang="en-US" sz="1400" b="1" dirty="0" err="1">
                <a:solidFill>
                  <a:srgbClr val="000000"/>
                </a:solidFill>
                <a:latin typeface="Times New Roman" charset="0"/>
              </a:rPr>
              <a:t>Pasilla</a:t>
            </a:r>
            <a:r>
              <a:rPr lang="en-US" sz="1400" b="1" dirty="0">
                <a:solidFill>
                  <a:srgbClr val="000000"/>
                </a:solidFill>
                <a:latin typeface="Times New Roman" charset="0"/>
              </a:rPr>
              <a:t>	       1,000-1,500</a:t>
            </a:r>
            <a:endParaRPr lang="en-US" sz="1400" dirty="0">
              <a:solidFill>
                <a:srgbClr val="000000"/>
              </a:solidFill>
              <a:latin typeface="Times New Roman" charset="0"/>
            </a:endParaRPr>
          </a:p>
          <a:p>
            <a:pPr algn="l"/>
            <a:r>
              <a:rPr lang="en-US" sz="1400" dirty="0">
                <a:solidFill>
                  <a:srgbClr val="000000"/>
                </a:solidFill>
                <a:latin typeface="Times New Roman" charset="0"/>
              </a:rPr>
              <a:t>	</a:t>
            </a:r>
          </a:p>
          <a:p>
            <a:pPr algn="l"/>
            <a:r>
              <a:rPr lang="en-US" sz="1400" b="1" dirty="0">
                <a:solidFill>
                  <a:srgbClr val="000000"/>
                </a:solidFill>
                <a:latin typeface="Times New Roman" charset="0"/>
              </a:rPr>
              <a:t>Anaheim		         500-1,000</a:t>
            </a:r>
            <a:endParaRPr lang="en-US" sz="1400" dirty="0">
              <a:solidFill>
                <a:srgbClr val="000000"/>
              </a:solidFill>
              <a:latin typeface="Times New Roman" charset="0"/>
            </a:endParaRPr>
          </a:p>
          <a:p>
            <a:pPr algn="l"/>
            <a:r>
              <a:rPr lang="en-US" sz="1400" dirty="0">
                <a:solidFill>
                  <a:srgbClr val="000000"/>
                </a:solidFill>
                <a:latin typeface="Times New Roman" charset="0"/>
              </a:rPr>
              <a:t>	</a:t>
            </a:r>
          </a:p>
          <a:p>
            <a:pPr algn="l"/>
            <a:r>
              <a:rPr lang="en-US" sz="1400" b="1" dirty="0">
                <a:solidFill>
                  <a:srgbClr val="000000"/>
                </a:solidFill>
                <a:latin typeface="Times New Roman" charset="0"/>
              </a:rPr>
              <a:t>Bell; Pimento	             0-100</a:t>
            </a:r>
            <a:endParaRPr lang="en-US" sz="1400" dirty="0">
              <a:solidFill>
                <a:srgbClr val="000000"/>
              </a:solidFill>
              <a:latin typeface="Times New Roman" charset="0"/>
            </a:endParaRPr>
          </a:p>
          <a:p>
            <a:pPr algn="l"/>
            <a:endParaRPr lang="en-US" sz="1400" dirty="0">
              <a:solidFill>
                <a:srgbClr val="000000"/>
              </a:solidFill>
              <a:latin typeface="Times New Roman" charset="0"/>
            </a:endParaRPr>
          </a:p>
          <a:p>
            <a:pPr algn="l"/>
            <a:endParaRPr lang="en-US" sz="1400" dirty="0">
              <a:solidFill>
                <a:srgbClr val="000000"/>
              </a:solidFill>
              <a:latin typeface="Times New Roman" charset="0"/>
            </a:endParaRPr>
          </a:p>
          <a:p>
            <a:pPr algn="l"/>
            <a:endParaRPr lang="en-US" sz="1400" dirty="0">
              <a:solidFill>
                <a:srgbClr val="000000"/>
              </a:solidFill>
              <a:latin typeface="Times New Roman" charset="0"/>
            </a:endParaRPr>
          </a:p>
          <a:p>
            <a:pPr algn="l"/>
            <a:endParaRPr lang="en-US" sz="800" dirty="0">
              <a:solidFill>
                <a:srgbClr val="000000"/>
              </a:solidFill>
              <a:latin typeface="Times New Roman" charset="0"/>
            </a:endParaRPr>
          </a:p>
          <a:p>
            <a:pPr algn="l"/>
            <a:r>
              <a:rPr lang="en-US" sz="800" dirty="0">
                <a:solidFill>
                  <a:srgbClr val="000000"/>
                </a:solidFill>
                <a:latin typeface="Times New Roman" charset="0"/>
              </a:rPr>
              <a:t>	</a:t>
            </a:r>
          </a:p>
          <a:p>
            <a:pPr algn="l"/>
            <a:endParaRPr lang="en-US" sz="800" dirty="0">
              <a:solidFill>
                <a:srgbClr val="000000"/>
              </a:solidFill>
              <a:latin typeface="Times New Roman" charset="0"/>
            </a:endParaRPr>
          </a:p>
          <a:p>
            <a:pPr algn="l"/>
            <a:r>
              <a:rPr lang="en-US" sz="800" dirty="0">
                <a:solidFill>
                  <a:srgbClr val="000000"/>
                </a:solidFill>
                <a:latin typeface="Times New Roman" charset="0"/>
              </a:rPr>
              <a:t> </a:t>
            </a:r>
          </a:p>
        </p:txBody>
      </p:sp>
      <p:pic>
        <p:nvPicPr>
          <p:cNvPr id="67587" name="Picture 3"/>
          <p:cNvPicPr>
            <a:picLocks noChangeAspect="1" noChangeArrowheads="1"/>
          </p:cNvPicPr>
          <p:nvPr/>
        </p:nvPicPr>
        <p:blipFill>
          <a:blip r:embed="rId3"/>
          <a:srcRect/>
          <a:stretch>
            <a:fillRect/>
          </a:stretch>
        </p:blipFill>
        <p:spPr bwMode="auto">
          <a:xfrm>
            <a:off x="5410200" y="4800600"/>
            <a:ext cx="1295400" cy="1295400"/>
          </a:xfrm>
          <a:prstGeom prst="rect">
            <a:avLst/>
          </a:prstGeom>
          <a:noFill/>
          <a:ln w="9525">
            <a:noFill/>
            <a:miter lim="800000"/>
            <a:headEnd/>
            <a:tailEnd/>
          </a:ln>
        </p:spPr>
      </p:pic>
      <p:pic>
        <p:nvPicPr>
          <p:cNvPr id="67588" name="Picture 4"/>
          <p:cNvPicPr>
            <a:picLocks noChangeAspect="1" noChangeArrowheads="1"/>
          </p:cNvPicPr>
          <p:nvPr/>
        </p:nvPicPr>
        <p:blipFill>
          <a:blip r:embed="rId4"/>
          <a:srcRect/>
          <a:stretch>
            <a:fillRect/>
          </a:stretch>
        </p:blipFill>
        <p:spPr bwMode="auto">
          <a:xfrm>
            <a:off x="7162800" y="4800600"/>
            <a:ext cx="1612900" cy="1257300"/>
          </a:xfrm>
          <a:prstGeom prst="rect">
            <a:avLst/>
          </a:prstGeom>
          <a:noFill/>
          <a:ln w="9525">
            <a:noFill/>
            <a:miter lim="800000"/>
            <a:headEnd/>
            <a:tailEnd/>
          </a:ln>
        </p:spPr>
      </p:pic>
      <p:pic>
        <p:nvPicPr>
          <p:cNvPr id="67589" name="Picture 5"/>
          <p:cNvPicPr>
            <a:picLocks noChangeAspect="1" noChangeArrowheads="1"/>
          </p:cNvPicPr>
          <p:nvPr/>
        </p:nvPicPr>
        <p:blipFill>
          <a:blip r:embed="rId5"/>
          <a:srcRect/>
          <a:stretch>
            <a:fillRect/>
          </a:stretch>
        </p:blipFill>
        <p:spPr bwMode="auto">
          <a:xfrm>
            <a:off x="6553200" y="2895600"/>
            <a:ext cx="914400" cy="1244600"/>
          </a:xfrm>
          <a:prstGeom prst="rect">
            <a:avLst/>
          </a:prstGeom>
          <a:noFill/>
          <a:ln w="9525">
            <a:noFill/>
            <a:miter lim="800000"/>
            <a:headEnd/>
            <a:tailEnd/>
          </a:ln>
        </p:spPr>
      </p:pic>
      <p:sp>
        <p:nvSpPr>
          <p:cNvPr id="67590" name="Text Box 8"/>
          <p:cNvSpPr txBox="1">
            <a:spLocks noChangeArrowheads="1"/>
          </p:cNvSpPr>
          <p:nvPr/>
        </p:nvSpPr>
        <p:spPr bwMode="auto">
          <a:xfrm>
            <a:off x="5638800" y="762000"/>
            <a:ext cx="2897188" cy="1503363"/>
          </a:xfrm>
          <a:prstGeom prst="rect">
            <a:avLst/>
          </a:prstGeom>
          <a:noFill/>
          <a:ln w="9525">
            <a:solidFill>
              <a:srgbClr val="990000"/>
            </a:solidFill>
            <a:miter lim="800000"/>
            <a:headEnd/>
            <a:tailEnd/>
          </a:ln>
        </p:spPr>
        <p:txBody>
          <a:bodyPr>
            <a:prstTxWarp prst="textNoShape">
              <a:avLst/>
            </a:prstTxWarp>
            <a:spAutoFit/>
          </a:bodyPr>
          <a:lstStyle/>
          <a:p>
            <a:r>
              <a:rPr lang="en-US" sz="3600" dirty="0">
                <a:solidFill>
                  <a:srgbClr val="FF0000"/>
                </a:solidFill>
                <a:latin typeface="Calibri"/>
              </a:rPr>
              <a:t>Hot Peppers</a:t>
            </a:r>
          </a:p>
          <a:p>
            <a:r>
              <a:rPr lang="en-US" i="1" dirty="0">
                <a:solidFill>
                  <a:srgbClr val="FF0000"/>
                </a:solidFill>
                <a:latin typeface="Calibri"/>
              </a:rPr>
              <a:t>Capsicum spp.</a:t>
            </a:r>
          </a:p>
          <a:p>
            <a:r>
              <a:rPr lang="en-US" sz="3200" dirty="0">
                <a:solidFill>
                  <a:srgbClr val="FF0000"/>
                </a:solidFill>
                <a:latin typeface="Calibri"/>
              </a:rPr>
              <a:t>(</a:t>
            </a:r>
            <a:r>
              <a:rPr lang="en-US" sz="3200" dirty="0" err="1">
                <a:solidFill>
                  <a:srgbClr val="FF0000"/>
                </a:solidFill>
                <a:latin typeface="Calibri"/>
              </a:rPr>
              <a:t>Solanaceae</a:t>
            </a:r>
            <a:r>
              <a:rPr lang="en-US" sz="3200" dirty="0">
                <a:solidFill>
                  <a:srgbClr val="FF0000"/>
                </a:solidFill>
                <a:latin typeface="Calibri"/>
              </a:rPr>
              <a:t>)</a:t>
            </a:r>
            <a:endParaRPr lang="en-US" sz="3600" dirty="0">
              <a:solidFill>
                <a:srgbClr val="FF0000"/>
              </a:solidFill>
              <a:latin typeface="Calibri"/>
            </a:endParaRPr>
          </a:p>
        </p:txBody>
      </p:sp>
      <p:pic>
        <p:nvPicPr>
          <p:cNvPr id="7" name="Picture 6"/>
          <p:cNvPicPr>
            <a:picLocks noChangeAspect="1"/>
          </p:cNvPicPr>
          <p:nvPr/>
        </p:nvPicPr>
        <p:blipFill>
          <a:blip r:embed="rId6"/>
          <a:stretch>
            <a:fillRect/>
          </a:stretch>
        </p:blipFill>
        <p:spPr>
          <a:xfrm rot="5400000">
            <a:off x="-558800" y="1016000"/>
            <a:ext cx="6350000" cy="477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69634" name="Picture 2" descr="Capsaicin"/>
          <p:cNvPicPr>
            <a:picLocks noChangeAspect="1" noChangeArrowheads="1"/>
          </p:cNvPicPr>
          <p:nvPr/>
        </p:nvPicPr>
        <p:blipFill>
          <a:blip r:embed="rId3"/>
          <a:srcRect/>
          <a:stretch>
            <a:fillRect/>
          </a:stretch>
        </p:blipFill>
        <p:spPr bwMode="auto">
          <a:xfrm>
            <a:off x="838200" y="609600"/>
            <a:ext cx="7467600" cy="4119563"/>
          </a:xfrm>
          <a:prstGeom prst="rect">
            <a:avLst/>
          </a:prstGeom>
          <a:noFill/>
          <a:ln w="9525">
            <a:noFill/>
            <a:miter lim="800000"/>
            <a:headEnd/>
            <a:tailEnd/>
          </a:ln>
        </p:spPr>
      </p:pic>
      <p:sp>
        <p:nvSpPr>
          <p:cNvPr id="69635" name="Rectangle 3"/>
          <p:cNvSpPr>
            <a:spLocks noChangeArrowheads="1"/>
          </p:cNvSpPr>
          <p:nvPr/>
        </p:nvSpPr>
        <p:spPr bwMode="auto">
          <a:xfrm>
            <a:off x="381000" y="5334000"/>
            <a:ext cx="8458200" cy="830997"/>
          </a:xfrm>
          <a:prstGeom prst="rect">
            <a:avLst/>
          </a:prstGeom>
          <a:noFill/>
          <a:ln w="9525">
            <a:noFill/>
            <a:miter lim="800000"/>
            <a:headEnd/>
            <a:tailEnd/>
          </a:ln>
        </p:spPr>
        <p:txBody>
          <a:bodyPr>
            <a:prstTxWarp prst="textNoShape">
              <a:avLst/>
            </a:prstTxWarp>
            <a:spAutoFit/>
          </a:bodyPr>
          <a:lstStyle/>
          <a:p>
            <a:pPr eaLnBrk="1" hangingPunct="1"/>
            <a:r>
              <a:rPr lang="en-US" dirty="0">
                <a:solidFill>
                  <a:srgbClr val="FD201C"/>
                </a:solidFill>
                <a:latin typeface="Calibri"/>
              </a:rPr>
              <a:t>The active principle that causes the heat in jalapeno peppers is an alkaloid called </a:t>
            </a:r>
            <a:r>
              <a:rPr lang="en-US" i="1" dirty="0">
                <a:solidFill>
                  <a:srgbClr val="FD201C"/>
                </a:solidFill>
                <a:latin typeface="Calibri"/>
              </a:rPr>
              <a:t>capsaicin</a:t>
            </a:r>
            <a:r>
              <a:rPr lang="en-US" dirty="0">
                <a:solidFill>
                  <a:srgbClr val="FD201C"/>
                </a:solidFill>
                <a:latin typeface="Calibri"/>
              </a:rPr>
              <a:t>. </a:t>
            </a:r>
            <a:endParaRPr lang="en-US" dirty="0">
              <a:solidFill>
                <a:srgbClr val="FD201C"/>
              </a:solidFill>
              <a:latin typeface="Times New Roman"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a:srcRect/>
          <a:stretch>
            <a:fillRect/>
          </a:stretch>
        </p:blipFill>
        <p:spPr bwMode="auto">
          <a:xfrm>
            <a:off x="2514600" y="304800"/>
            <a:ext cx="4127500" cy="5041900"/>
          </a:xfrm>
          <a:prstGeom prst="rect">
            <a:avLst/>
          </a:prstGeom>
          <a:noFill/>
          <a:ln w="9525">
            <a:solidFill>
              <a:srgbClr val="DD2C30"/>
            </a:solid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73730" name="Text Box 3"/>
          <p:cNvSpPr txBox="1">
            <a:spLocks noChangeArrowheads="1"/>
          </p:cNvSpPr>
          <p:nvPr/>
        </p:nvSpPr>
        <p:spPr bwMode="auto">
          <a:xfrm>
            <a:off x="4670425" y="1287463"/>
            <a:ext cx="3787775" cy="457200"/>
          </a:xfrm>
          <a:prstGeom prst="rect">
            <a:avLst/>
          </a:prstGeom>
          <a:noFill/>
          <a:ln w="9525">
            <a:noFill/>
            <a:miter lim="800000"/>
            <a:headEnd/>
            <a:tailEnd/>
          </a:ln>
        </p:spPr>
        <p:txBody>
          <a:bodyPr>
            <a:prstTxWarp prst="textNoShape">
              <a:avLst/>
            </a:prstTxWarp>
            <a:spAutoFit/>
          </a:bodyPr>
          <a:lstStyle/>
          <a:p>
            <a:pPr algn="l">
              <a:spcBef>
                <a:spcPct val="50000"/>
              </a:spcBef>
            </a:pPr>
            <a:endParaRPr lang="en-US">
              <a:solidFill>
                <a:srgbClr val="A6A6A6"/>
              </a:solidFill>
              <a:latin typeface="Arial" charset="0"/>
            </a:endParaRPr>
          </a:p>
        </p:txBody>
      </p:sp>
      <p:sp>
        <p:nvSpPr>
          <p:cNvPr id="73731" name="Text Box 6"/>
          <p:cNvSpPr txBox="1">
            <a:spLocks noChangeArrowheads="1"/>
          </p:cNvSpPr>
          <p:nvPr/>
        </p:nvSpPr>
        <p:spPr bwMode="auto">
          <a:xfrm>
            <a:off x="4876800" y="1066800"/>
            <a:ext cx="4495800" cy="2231380"/>
          </a:xfrm>
          <a:prstGeom prst="rect">
            <a:avLst/>
          </a:prstGeom>
          <a:noFill/>
          <a:ln w="9525">
            <a:noFill/>
            <a:miter lim="800000"/>
            <a:headEnd/>
            <a:tailEnd/>
          </a:ln>
        </p:spPr>
        <p:txBody>
          <a:bodyPr>
            <a:prstTxWarp prst="textNoShape">
              <a:avLst/>
            </a:prstTxWarp>
            <a:spAutoFit/>
          </a:bodyPr>
          <a:lstStyle/>
          <a:p>
            <a:r>
              <a:rPr lang="en-US" sz="3600" dirty="0">
                <a:solidFill>
                  <a:srgbClr val="A4BB3B"/>
                </a:solidFill>
                <a:latin typeface="Calibri"/>
              </a:rPr>
              <a:t>VANILLA</a:t>
            </a:r>
            <a:endParaRPr lang="en-US" sz="1000" dirty="0">
              <a:solidFill>
                <a:srgbClr val="A4BB3B"/>
              </a:solidFill>
              <a:latin typeface="Calibri"/>
              <a:ea typeface="ヒラギノ角ゴ Pro W3" charset="-128"/>
              <a:cs typeface="ヒラギノ角ゴ Pro W3" charset="-128"/>
            </a:endParaRPr>
          </a:p>
          <a:p>
            <a:endParaRPr lang="en-US" sz="1000" i="1" dirty="0">
              <a:solidFill>
                <a:srgbClr val="A4BB3B"/>
              </a:solidFill>
              <a:latin typeface="Calibri"/>
            </a:endParaRPr>
          </a:p>
          <a:p>
            <a:r>
              <a:rPr lang="en-US" i="1" dirty="0">
                <a:solidFill>
                  <a:srgbClr val="A4BB3B"/>
                </a:solidFill>
                <a:latin typeface="Calibri"/>
              </a:rPr>
              <a:t>Vanilla </a:t>
            </a:r>
            <a:r>
              <a:rPr lang="en-US" i="1" dirty="0" err="1" smtClean="0">
                <a:solidFill>
                  <a:srgbClr val="A4BB3B"/>
                </a:solidFill>
                <a:latin typeface="Calibri"/>
              </a:rPr>
              <a:t>planifolia</a:t>
            </a:r>
            <a:endParaRPr lang="en-US" i="1" dirty="0" smtClean="0">
              <a:solidFill>
                <a:srgbClr val="A4BB3B"/>
              </a:solidFill>
              <a:latin typeface="Calibri"/>
            </a:endParaRPr>
          </a:p>
          <a:p>
            <a:endParaRPr lang="en-US" sz="1050" i="1" dirty="0" smtClean="0">
              <a:solidFill>
                <a:srgbClr val="A4BB3B"/>
              </a:solidFill>
              <a:latin typeface="Calibri"/>
            </a:endParaRPr>
          </a:p>
          <a:p>
            <a:r>
              <a:rPr lang="en-US" dirty="0">
                <a:solidFill>
                  <a:srgbClr val="A4BB3B"/>
                </a:solidFill>
                <a:latin typeface="Calibri"/>
              </a:rPr>
              <a:t>Orchid Family</a:t>
            </a:r>
            <a:r>
              <a:rPr lang="en-US" dirty="0" smtClean="0">
                <a:solidFill>
                  <a:srgbClr val="A4BB3B"/>
                </a:solidFill>
                <a:latin typeface="Calibri"/>
              </a:rPr>
              <a:t> – Orchidaceae</a:t>
            </a:r>
          </a:p>
          <a:p>
            <a:endParaRPr lang="en-US" sz="1050" dirty="0" smtClean="0">
              <a:solidFill>
                <a:srgbClr val="A4BB3B"/>
              </a:solidFill>
              <a:latin typeface="Calibri"/>
            </a:endParaRPr>
          </a:p>
          <a:p>
            <a:r>
              <a:rPr lang="en-US" dirty="0" smtClean="0">
                <a:solidFill>
                  <a:srgbClr val="A4BB3B"/>
                </a:solidFill>
                <a:latin typeface="Calibri"/>
                <a:ea typeface="ＭＳ Ｐゴシック" charset="-128"/>
                <a:cs typeface="Calibri"/>
              </a:rPr>
              <a:t>Mexico and Central America</a:t>
            </a:r>
            <a:endParaRPr lang="en-US" dirty="0">
              <a:solidFill>
                <a:srgbClr val="A4BB3B"/>
              </a:solidFill>
              <a:latin typeface="Calibri"/>
              <a:cs typeface="Calibri"/>
            </a:endParaRPr>
          </a:p>
        </p:txBody>
      </p:sp>
      <p:pic>
        <p:nvPicPr>
          <p:cNvPr id="73732" name="Picture 7"/>
          <p:cNvPicPr>
            <a:picLocks noChangeAspect="1" noChangeArrowheads="1"/>
          </p:cNvPicPr>
          <p:nvPr/>
        </p:nvPicPr>
        <p:blipFill>
          <a:blip r:embed="rId3"/>
          <a:srcRect/>
          <a:stretch>
            <a:fillRect/>
          </a:stretch>
        </p:blipFill>
        <p:spPr bwMode="auto">
          <a:xfrm>
            <a:off x="304800" y="838200"/>
            <a:ext cx="4672557" cy="5181600"/>
          </a:xfrm>
          <a:prstGeom prst="rect">
            <a:avLst/>
          </a:prstGeom>
          <a:noFill/>
          <a:ln w="9525">
            <a:solidFill>
              <a:srgbClr val="A4BB3B"/>
            </a:solid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a:srcRect/>
          <a:stretch>
            <a:fillRect/>
          </a:stretch>
        </p:blipFill>
        <p:spPr bwMode="auto">
          <a:xfrm>
            <a:off x="838200" y="381000"/>
            <a:ext cx="3432175" cy="5334000"/>
          </a:xfrm>
          <a:prstGeom prst="rect">
            <a:avLst/>
          </a:prstGeom>
          <a:noFill/>
          <a:ln w="25400">
            <a:solidFill>
              <a:srgbClr val="E1E98B"/>
            </a:solidFill>
            <a:miter lim="800000"/>
            <a:headEnd/>
            <a:tailEnd/>
          </a:ln>
        </p:spPr>
      </p:pic>
      <p:sp>
        <p:nvSpPr>
          <p:cNvPr id="75779" name="Text Box 3"/>
          <p:cNvSpPr txBox="1">
            <a:spLocks noChangeArrowheads="1"/>
          </p:cNvSpPr>
          <p:nvPr/>
        </p:nvSpPr>
        <p:spPr bwMode="auto">
          <a:xfrm>
            <a:off x="4670425" y="1287463"/>
            <a:ext cx="3787775" cy="457200"/>
          </a:xfrm>
          <a:prstGeom prst="rect">
            <a:avLst/>
          </a:prstGeom>
          <a:noFill/>
          <a:ln w="9525">
            <a:noFill/>
            <a:miter lim="800000"/>
            <a:headEnd/>
            <a:tailEnd/>
          </a:ln>
        </p:spPr>
        <p:txBody>
          <a:bodyPr>
            <a:prstTxWarp prst="textNoShape">
              <a:avLst/>
            </a:prstTxWarp>
            <a:spAutoFit/>
          </a:bodyPr>
          <a:lstStyle/>
          <a:p>
            <a:pPr algn="l">
              <a:spcBef>
                <a:spcPct val="50000"/>
              </a:spcBef>
            </a:pPr>
            <a:endParaRPr lang="en-US">
              <a:solidFill>
                <a:srgbClr val="A6A6A6"/>
              </a:solidFill>
              <a:latin typeface="Arial" charset="0"/>
            </a:endParaRPr>
          </a:p>
        </p:txBody>
      </p:sp>
      <p:sp>
        <p:nvSpPr>
          <p:cNvPr id="75780" name="Text Box 4"/>
          <p:cNvSpPr txBox="1">
            <a:spLocks noChangeArrowheads="1"/>
          </p:cNvSpPr>
          <p:nvPr/>
        </p:nvSpPr>
        <p:spPr bwMode="auto">
          <a:xfrm>
            <a:off x="762000" y="5867400"/>
            <a:ext cx="3505200" cy="457200"/>
          </a:xfrm>
          <a:prstGeom prst="rect">
            <a:avLst/>
          </a:prstGeom>
          <a:noFill/>
          <a:ln w="9525">
            <a:noFill/>
            <a:miter lim="800000"/>
            <a:headEnd/>
            <a:tailEnd/>
          </a:ln>
        </p:spPr>
        <p:txBody>
          <a:bodyPr>
            <a:prstTxWarp prst="textNoShape">
              <a:avLst/>
            </a:prstTxWarp>
            <a:spAutoFit/>
          </a:bodyPr>
          <a:lstStyle/>
          <a:p>
            <a:r>
              <a:rPr lang="en-US" b="1" dirty="0">
                <a:solidFill>
                  <a:srgbClr val="E1E98B"/>
                </a:solidFill>
                <a:latin typeface="Calibri"/>
              </a:rPr>
              <a:t>Vanilla flower</a:t>
            </a:r>
            <a:endParaRPr lang="en-US" i="1" dirty="0">
              <a:solidFill>
                <a:srgbClr val="E1E98B"/>
              </a:solidFill>
              <a:latin typeface="Arial" charset="0"/>
            </a:endParaRPr>
          </a:p>
        </p:txBody>
      </p:sp>
      <p:pic>
        <p:nvPicPr>
          <p:cNvPr id="75781" name="Picture 6"/>
          <p:cNvPicPr>
            <a:picLocks noChangeAspect="1" noChangeArrowheads="1"/>
          </p:cNvPicPr>
          <p:nvPr/>
        </p:nvPicPr>
        <p:blipFill>
          <a:blip r:embed="rId4"/>
          <a:srcRect/>
          <a:stretch>
            <a:fillRect/>
          </a:stretch>
        </p:blipFill>
        <p:spPr bwMode="auto">
          <a:xfrm>
            <a:off x="5410200" y="304800"/>
            <a:ext cx="2967038" cy="5334000"/>
          </a:xfrm>
          <a:prstGeom prst="rect">
            <a:avLst/>
          </a:prstGeom>
          <a:noFill/>
          <a:ln w="25400">
            <a:solidFill>
              <a:srgbClr val="E1E98B"/>
            </a:solidFill>
            <a:miter lim="800000"/>
            <a:headEnd/>
            <a:tailEnd/>
          </a:ln>
        </p:spPr>
      </p:pic>
      <p:sp>
        <p:nvSpPr>
          <p:cNvPr id="75782" name="Text Box 7"/>
          <p:cNvSpPr txBox="1">
            <a:spLocks noChangeArrowheads="1"/>
          </p:cNvSpPr>
          <p:nvPr/>
        </p:nvSpPr>
        <p:spPr bwMode="auto">
          <a:xfrm>
            <a:off x="5181600" y="5867400"/>
            <a:ext cx="3505200" cy="457200"/>
          </a:xfrm>
          <a:prstGeom prst="rect">
            <a:avLst/>
          </a:prstGeom>
          <a:noFill/>
          <a:ln w="9525">
            <a:noFill/>
            <a:miter lim="800000"/>
            <a:headEnd/>
            <a:tailEnd/>
          </a:ln>
        </p:spPr>
        <p:txBody>
          <a:bodyPr>
            <a:prstTxWarp prst="textNoShape">
              <a:avLst/>
            </a:prstTxWarp>
            <a:spAutoFit/>
          </a:bodyPr>
          <a:lstStyle/>
          <a:p>
            <a:r>
              <a:rPr lang="en-US" b="1" dirty="0">
                <a:solidFill>
                  <a:srgbClr val="E1E98B"/>
                </a:solidFill>
                <a:latin typeface="Calibri"/>
              </a:rPr>
              <a:t>Vanilla pod or “bean”</a:t>
            </a:r>
            <a:endParaRPr lang="en-US" i="1" dirty="0">
              <a:solidFill>
                <a:srgbClr val="E1E98B"/>
              </a:solidFill>
              <a:latin typeface="Arial"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77826" name="Picture 4"/>
          <p:cNvPicPr>
            <a:picLocks noChangeAspect="1" noChangeArrowheads="1"/>
          </p:cNvPicPr>
          <p:nvPr/>
        </p:nvPicPr>
        <p:blipFill>
          <a:blip r:embed="rId3"/>
          <a:srcRect/>
          <a:stretch>
            <a:fillRect/>
          </a:stretch>
        </p:blipFill>
        <p:spPr bwMode="auto">
          <a:xfrm>
            <a:off x="1143000" y="685800"/>
            <a:ext cx="7010400" cy="3657600"/>
          </a:xfrm>
          <a:prstGeom prst="rect">
            <a:avLst/>
          </a:prstGeom>
          <a:noFill/>
          <a:ln w="9525">
            <a:noFill/>
            <a:miter lim="800000"/>
            <a:headEnd/>
            <a:tailEnd/>
          </a:ln>
        </p:spPr>
      </p:pic>
      <p:sp>
        <p:nvSpPr>
          <p:cNvPr id="77827" name="Text Box 5"/>
          <p:cNvSpPr txBox="1">
            <a:spLocks noChangeArrowheads="1"/>
          </p:cNvSpPr>
          <p:nvPr/>
        </p:nvSpPr>
        <p:spPr bwMode="auto">
          <a:xfrm>
            <a:off x="1066800" y="5029200"/>
            <a:ext cx="7142249" cy="830997"/>
          </a:xfrm>
          <a:prstGeom prst="rect">
            <a:avLst/>
          </a:prstGeom>
          <a:noFill/>
          <a:ln w="9525">
            <a:noFill/>
            <a:miter lim="800000"/>
            <a:headEnd/>
            <a:tailEnd/>
          </a:ln>
        </p:spPr>
        <p:txBody>
          <a:bodyPr wrap="none">
            <a:prstTxWarp prst="textNoShape">
              <a:avLst/>
            </a:prstTxWarp>
            <a:spAutoFit/>
          </a:bodyPr>
          <a:lstStyle/>
          <a:p>
            <a:r>
              <a:rPr lang="en-US" dirty="0">
                <a:solidFill>
                  <a:srgbClr val="00FFFF"/>
                </a:solidFill>
                <a:latin typeface="Calibri"/>
              </a:rPr>
              <a:t>The</a:t>
            </a:r>
            <a:r>
              <a:rPr lang="en-US" dirty="0" smtClean="0">
                <a:solidFill>
                  <a:srgbClr val="00FFFF"/>
                </a:solidFill>
                <a:latin typeface="Calibri"/>
              </a:rPr>
              <a:t> pods, once harvested, are scalded, </a:t>
            </a:r>
            <a:r>
              <a:rPr lang="en-US" dirty="0">
                <a:solidFill>
                  <a:srgbClr val="00FFFF"/>
                </a:solidFill>
                <a:latin typeface="Calibri"/>
              </a:rPr>
              <a:t>fermented, then</a:t>
            </a:r>
          </a:p>
          <a:p>
            <a:pPr algn="l"/>
            <a:r>
              <a:rPr lang="en-US" dirty="0">
                <a:solidFill>
                  <a:srgbClr val="00FFFF"/>
                </a:solidFill>
                <a:latin typeface="Calibri"/>
              </a:rPr>
              <a:t>dried and aged for three months.</a:t>
            </a:r>
          </a:p>
        </p:txBody>
      </p:sp>
      <p:sp>
        <p:nvSpPr>
          <p:cNvPr id="5" name="Rectangle 4"/>
          <p:cNvSpPr/>
          <p:nvPr/>
        </p:nvSpPr>
        <p:spPr bwMode="auto">
          <a:xfrm>
            <a:off x="1143000" y="762000"/>
            <a:ext cx="4724400" cy="685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Papyrus" pitchFamily="-107" charset="0"/>
            </a:endParaRPr>
          </a:p>
        </p:txBody>
      </p:sp>
      <p:pic>
        <p:nvPicPr>
          <p:cNvPr id="6" name="Picture 6"/>
          <p:cNvPicPr>
            <a:picLocks noChangeAspect="1" noChangeArrowheads="1"/>
          </p:cNvPicPr>
          <p:nvPr/>
        </p:nvPicPr>
        <p:blipFill>
          <a:blip r:embed="rId4"/>
          <a:srcRect/>
          <a:stretch>
            <a:fillRect/>
          </a:stretch>
        </p:blipFill>
        <p:spPr bwMode="auto">
          <a:xfrm>
            <a:off x="1981200" y="609600"/>
            <a:ext cx="5588000" cy="5080000"/>
          </a:xfrm>
          <a:prstGeom prst="rect">
            <a:avLst/>
          </a:prstGeom>
          <a:noFill/>
          <a:ln w="38100">
            <a:solidFill>
              <a:srgbClr val="DAB9AA"/>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3657600" y="2514600"/>
            <a:ext cx="2590800" cy="1371600"/>
          </a:xfrm>
          <a:solidFill>
            <a:srgbClr val="9DA34A"/>
          </a:solidFill>
          <a:ln w="38100">
            <a:solidFill>
              <a:srgbClr val="4A5839"/>
            </a:solidFill>
          </a:ln>
        </p:spPr>
        <p:txBody>
          <a:bodyPr/>
          <a:lstStyle/>
          <a:p>
            <a:r>
              <a:rPr lang="en-US" sz="6000">
                <a:solidFill>
                  <a:srgbClr val="003300"/>
                </a:solidFill>
                <a:ea typeface="ＭＳ Ｐゴシック" charset="-128"/>
                <a:cs typeface="ＭＳ Ｐゴシック" charset="-128"/>
              </a:rPr>
              <a:t>Herbs</a:t>
            </a:r>
            <a:endParaRPr lang="en-US">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762000" y="990600"/>
            <a:ext cx="8064500" cy="1754327"/>
          </a:xfrm>
          <a:prstGeom prst="rect">
            <a:avLst/>
          </a:prstGeom>
          <a:noFill/>
          <a:ln w="9525">
            <a:noFill/>
            <a:miter lim="800000"/>
            <a:headEnd/>
            <a:tailEnd/>
          </a:ln>
        </p:spPr>
        <p:txBody>
          <a:bodyPr>
            <a:prstTxWarp prst="textNoShape">
              <a:avLst/>
            </a:prstTxWarp>
            <a:spAutoFit/>
          </a:bodyPr>
          <a:lstStyle/>
          <a:p>
            <a:pPr algn="l"/>
            <a:r>
              <a:rPr lang="en-US" sz="3600" b="1" dirty="0">
                <a:solidFill>
                  <a:srgbClr val="00FFFF"/>
                </a:solidFill>
                <a:latin typeface="Calibri"/>
              </a:rPr>
              <a:t>Herbs</a:t>
            </a:r>
            <a:r>
              <a:rPr lang="en-US" sz="3600" dirty="0">
                <a:solidFill>
                  <a:srgbClr val="00FFFF"/>
                </a:solidFill>
                <a:latin typeface="Calibri"/>
              </a:rPr>
              <a:t>: aromatic leaves; temperate origin</a:t>
            </a:r>
          </a:p>
          <a:p>
            <a:pPr algn="l"/>
            <a:r>
              <a:rPr lang="en-US" sz="3600" dirty="0">
                <a:solidFill>
                  <a:srgbClr val="00FFFF"/>
                </a:solidFill>
                <a:latin typeface="Calibri"/>
              </a:rPr>
              <a:t>	     </a:t>
            </a:r>
          </a:p>
          <a:p>
            <a:pPr algn="l"/>
            <a:r>
              <a:rPr lang="en-US" sz="3600" dirty="0">
                <a:solidFill>
                  <a:srgbClr val="00FFFF"/>
                </a:solidFill>
                <a:latin typeface="Calibri"/>
              </a:rPr>
              <a:t>	</a:t>
            </a:r>
            <a:r>
              <a:rPr lang="en-US" sz="3600" i="1" dirty="0">
                <a:solidFill>
                  <a:srgbClr val="00FFFF"/>
                </a:solidFill>
                <a:latin typeface="Calibri"/>
              </a:rPr>
              <a:t>Example</a:t>
            </a:r>
            <a:r>
              <a:rPr lang="en-US" sz="3600" dirty="0">
                <a:solidFill>
                  <a:srgbClr val="00FFFF"/>
                </a:solidFill>
                <a:latin typeface="Calibri"/>
              </a:rPr>
              <a:t>: oregano	</a:t>
            </a:r>
          </a:p>
        </p:txBody>
      </p:sp>
      <p:sp>
        <p:nvSpPr>
          <p:cNvPr id="16387" name="Text Box 3"/>
          <p:cNvSpPr txBox="1">
            <a:spLocks noChangeArrowheads="1"/>
          </p:cNvSpPr>
          <p:nvPr/>
        </p:nvSpPr>
        <p:spPr bwMode="auto">
          <a:xfrm>
            <a:off x="685800" y="3657600"/>
            <a:ext cx="8015288" cy="2289175"/>
          </a:xfrm>
          <a:prstGeom prst="rect">
            <a:avLst/>
          </a:prstGeom>
          <a:noFill/>
          <a:ln w="9525">
            <a:noFill/>
            <a:miter lim="800000"/>
            <a:headEnd/>
            <a:tailEnd/>
          </a:ln>
        </p:spPr>
        <p:txBody>
          <a:bodyPr>
            <a:prstTxWarp prst="textNoShape">
              <a:avLst/>
            </a:prstTxWarp>
            <a:spAutoFit/>
          </a:bodyPr>
          <a:lstStyle/>
          <a:p>
            <a:pPr algn="l"/>
            <a:r>
              <a:rPr lang="en-US" sz="3600" b="1" dirty="0">
                <a:solidFill>
                  <a:srgbClr val="00FFFF"/>
                </a:solidFill>
                <a:latin typeface="Calibri"/>
              </a:rPr>
              <a:t>Spices</a:t>
            </a:r>
            <a:r>
              <a:rPr lang="en-US" sz="3600" dirty="0">
                <a:solidFill>
                  <a:srgbClr val="00FFFF"/>
                </a:solidFill>
                <a:latin typeface="Calibri"/>
              </a:rPr>
              <a:t>: aromatic bark, buds, flowers, seeds; tropical origin</a:t>
            </a:r>
          </a:p>
          <a:p>
            <a:pPr algn="l"/>
            <a:r>
              <a:rPr lang="en-US" sz="3600" dirty="0">
                <a:solidFill>
                  <a:srgbClr val="00FFFF"/>
                </a:solidFill>
                <a:latin typeface="Calibri"/>
              </a:rPr>
              <a:t>	     </a:t>
            </a:r>
          </a:p>
          <a:p>
            <a:pPr algn="l"/>
            <a:r>
              <a:rPr lang="en-US" sz="3600" dirty="0">
                <a:solidFill>
                  <a:srgbClr val="00FFFF"/>
                </a:solidFill>
                <a:latin typeface="Calibri"/>
              </a:rPr>
              <a:t>	</a:t>
            </a:r>
            <a:r>
              <a:rPr lang="en-US" sz="3600" i="1" dirty="0">
                <a:solidFill>
                  <a:srgbClr val="00FFFF"/>
                </a:solidFill>
                <a:latin typeface="Calibri"/>
              </a:rPr>
              <a:t>Example</a:t>
            </a:r>
            <a:r>
              <a:rPr lang="en-US" sz="3600" dirty="0">
                <a:solidFill>
                  <a:srgbClr val="00FFFF"/>
                </a:solidFill>
                <a:latin typeface="Calibri"/>
              </a:rPr>
              <a:t>: cinnamon</a:t>
            </a:r>
          </a:p>
        </p:txBody>
      </p:sp>
      <p:pic>
        <p:nvPicPr>
          <p:cNvPr id="16388" name="Picture 4"/>
          <p:cNvPicPr>
            <a:picLocks noChangeAspect="1" noChangeArrowheads="1"/>
          </p:cNvPicPr>
          <p:nvPr/>
        </p:nvPicPr>
        <p:blipFill>
          <a:blip r:embed="rId3"/>
          <a:srcRect/>
          <a:stretch>
            <a:fillRect/>
          </a:stretch>
        </p:blipFill>
        <p:spPr bwMode="auto">
          <a:xfrm>
            <a:off x="6553200" y="4953001"/>
            <a:ext cx="1981200" cy="1295400"/>
          </a:xfrm>
          <a:prstGeom prst="rect">
            <a:avLst/>
          </a:prstGeom>
          <a:noFill/>
          <a:ln w="28575">
            <a:solidFill>
              <a:srgbClr val="9A4B27"/>
            </a:solidFill>
            <a:miter lim="800000"/>
            <a:headEnd/>
            <a:tailEnd/>
          </a:ln>
        </p:spPr>
      </p:pic>
      <p:pic>
        <p:nvPicPr>
          <p:cNvPr id="16389" name="Picture 5" descr="oregano"/>
          <p:cNvPicPr>
            <a:picLocks noChangeAspect="1" noChangeArrowheads="1"/>
          </p:cNvPicPr>
          <p:nvPr/>
        </p:nvPicPr>
        <p:blipFill>
          <a:blip r:embed="rId4"/>
          <a:srcRect/>
          <a:stretch>
            <a:fillRect/>
          </a:stretch>
        </p:blipFill>
        <p:spPr bwMode="auto">
          <a:xfrm>
            <a:off x="7239000" y="2057400"/>
            <a:ext cx="1219200" cy="1028700"/>
          </a:xfrm>
          <a:prstGeom prst="rect">
            <a:avLst/>
          </a:prstGeom>
          <a:noFill/>
          <a:ln w="28575">
            <a:solidFill>
              <a:srgbClr val="377244"/>
            </a:solidFill>
            <a:miter lim="800000"/>
            <a:headEnd/>
            <a:tailEnd/>
          </a:ln>
        </p:spPr>
      </p:pic>
      <p:pic>
        <p:nvPicPr>
          <p:cNvPr id="6" name="Picture 5"/>
          <p:cNvPicPr>
            <a:picLocks noChangeAspect="1"/>
          </p:cNvPicPr>
          <p:nvPr/>
        </p:nvPicPr>
        <p:blipFill>
          <a:blip r:embed="rId5"/>
          <a:stretch>
            <a:fillRect/>
          </a:stretch>
        </p:blipFill>
        <p:spPr>
          <a:xfrm>
            <a:off x="6553200" y="4953000"/>
            <a:ext cx="1981200" cy="1289647"/>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81922" name="Picture 3"/>
          <p:cNvPicPr>
            <a:picLocks noChangeAspect="1" noChangeArrowheads="1"/>
          </p:cNvPicPr>
          <p:nvPr/>
        </p:nvPicPr>
        <p:blipFill>
          <a:blip r:embed="rId3"/>
          <a:srcRect/>
          <a:stretch>
            <a:fillRect/>
          </a:stretch>
        </p:blipFill>
        <p:spPr bwMode="auto">
          <a:xfrm>
            <a:off x="533400" y="914400"/>
            <a:ext cx="3603625" cy="5410200"/>
          </a:xfrm>
          <a:prstGeom prst="rect">
            <a:avLst/>
          </a:prstGeom>
          <a:noFill/>
          <a:ln w="9525">
            <a:noFill/>
            <a:miter lim="800000"/>
            <a:headEnd/>
            <a:tailEnd/>
          </a:ln>
        </p:spPr>
      </p:pic>
      <p:pic>
        <p:nvPicPr>
          <p:cNvPr id="81923" name="Picture 4"/>
          <p:cNvPicPr>
            <a:picLocks noChangeAspect="1" noChangeArrowheads="1"/>
          </p:cNvPicPr>
          <p:nvPr/>
        </p:nvPicPr>
        <p:blipFill>
          <a:blip r:embed="rId4"/>
          <a:srcRect/>
          <a:stretch>
            <a:fillRect/>
          </a:stretch>
        </p:blipFill>
        <p:spPr bwMode="auto">
          <a:xfrm>
            <a:off x="4648200" y="3429000"/>
            <a:ext cx="3987800" cy="2655888"/>
          </a:xfrm>
          <a:prstGeom prst="rect">
            <a:avLst/>
          </a:prstGeom>
          <a:noFill/>
          <a:ln w="9525">
            <a:solidFill>
              <a:srgbClr val="E3C0E4"/>
            </a:solidFill>
            <a:miter lim="800000"/>
            <a:headEnd/>
            <a:tailEnd/>
          </a:ln>
        </p:spPr>
      </p:pic>
      <p:sp>
        <p:nvSpPr>
          <p:cNvPr id="81924" name="Text Box 5"/>
          <p:cNvSpPr txBox="1">
            <a:spLocks noChangeArrowheads="1"/>
          </p:cNvSpPr>
          <p:nvPr/>
        </p:nvSpPr>
        <p:spPr bwMode="auto">
          <a:xfrm>
            <a:off x="4267200" y="457200"/>
            <a:ext cx="4689475" cy="519113"/>
          </a:xfrm>
          <a:prstGeom prst="rect">
            <a:avLst/>
          </a:prstGeom>
          <a:noFill/>
          <a:ln w="9525">
            <a:noFill/>
            <a:miter lim="800000"/>
            <a:headEnd/>
            <a:tailEnd/>
          </a:ln>
        </p:spPr>
        <p:txBody>
          <a:bodyPr>
            <a:prstTxWarp prst="textNoShape">
              <a:avLst/>
            </a:prstTxWarp>
            <a:spAutoFit/>
          </a:bodyPr>
          <a:lstStyle/>
          <a:p>
            <a:r>
              <a:rPr lang="en-US" sz="2800" dirty="0" err="1">
                <a:solidFill>
                  <a:srgbClr val="E3C0E4"/>
                </a:solidFill>
                <a:latin typeface="Calibri"/>
              </a:rPr>
              <a:t>Lamiaceae</a:t>
            </a:r>
            <a:r>
              <a:rPr lang="en-US" sz="2800" dirty="0">
                <a:solidFill>
                  <a:srgbClr val="E3C0E4"/>
                </a:solidFill>
                <a:latin typeface="Calibri"/>
              </a:rPr>
              <a:t> - The Mint Family</a:t>
            </a:r>
            <a:endParaRPr lang="en-US" dirty="0">
              <a:solidFill>
                <a:srgbClr val="E3C0E4"/>
              </a:solidFill>
              <a:latin typeface="Calibri"/>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83970" name="Picture 3"/>
          <p:cNvSpPr>
            <a:spLocks noChangeAspect="1" noChangeArrowheads="1"/>
          </p:cNvSpPr>
          <p:nvPr/>
        </p:nvSpPr>
        <p:spPr bwMode="auto">
          <a:xfrm>
            <a:off x="4573588" y="3427413"/>
            <a:ext cx="2284412" cy="2284412"/>
          </a:xfrm>
          <a:prstGeom prst="rect">
            <a:avLst/>
          </a:prstGeom>
          <a:noFill/>
          <a:ln w="9525">
            <a:noFill/>
            <a:miter lim="800000"/>
            <a:headEnd/>
            <a:tailEnd/>
          </a:ln>
        </p:spPr>
        <p:txBody>
          <a:bodyPr>
            <a:prstTxWarp prst="textNoShape">
              <a:avLst/>
            </a:prstTxWarp>
          </a:bodyPr>
          <a:lstStyle/>
          <a:p>
            <a:endParaRPr lang="en-US" dirty="0">
              <a:latin typeface="Calibri"/>
            </a:endParaRPr>
          </a:p>
        </p:txBody>
      </p:sp>
      <p:sp>
        <p:nvSpPr>
          <p:cNvPr id="83971" name="Picture 4"/>
          <p:cNvSpPr>
            <a:spLocks noChangeAspect="1" noChangeArrowheads="1"/>
          </p:cNvSpPr>
          <p:nvPr/>
        </p:nvSpPr>
        <p:spPr bwMode="auto">
          <a:xfrm>
            <a:off x="4573588" y="3427413"/>
            <a:ext cx="2132012" cy="2132012"/>
          </a:xfrm>
          <a:prstGeom prst="rect">
            <a:avLst/>
          </a:prstGeom>
          <a:noFill/>
          <a:ln w="9525">
            <a:noFill/>
            <a:miter lim="800000"/>
            <a:headEnd/>
            <a:tailEnd/>
          </a:ln>
        </p:spPr>
        <p:txBody>
          <a:bodyPr>
            <a:prstTxWarp prst="textNoShape">
              <a:avLst/>
            </a:prstTxWarp>
          </a:bodyPr>
          <a:lstStyle/>
          <a:p>
            <a:endParaRPr lang="en-US" dirty="0">
              <a:latin typeface="Calibri"/>
            </a:endParaRPr>
          </a:p>
        </p:txBody>
      </p:sp>
      <p:sp>
        <p:nvSpPr>
          <p:cNvPr id="83972" name="Picture 5"/>
          <p:cNvSpPr>
            <a:spLocks noChangeAspect="1" noChangeArrowheads="1"/>
          </p:cNvSpPr>
          <p:nvPr/>
        </p:nvSpPr>
        <p:spPr bwMode="auto">
          <a:xfrm>
            <a:off x="7162800" y="8534400"/>
            <a:ext cx="0" cy="0"/>
          </a:xfrm>
          <a:prstGeom prst="rect">
            <a:avLst/>
          </a:prstGeom>
          <a:noFill/>
          <a:ln w="9525">
            <a:noFill/>
            <a:miter lim="800000"/>
            <a:headEnd/>
            <a:tailEnd/>
          </a:ln>
        </p:spPr>
        <p:txBody>
          <a:bodyPr>
            <a:prstTxWarp prst="textNoShape">
              <a:avLst/>
            </a:prstTxWarp>
          </a:bodyPr>
          <a:lstStyle/>
          <a:p>
            <a:endParaRPr lang="en-US" dirty="0">
              <a:latin typeface="Calibri"/>
            </a:endParaRPr>
          </a:p>
        </p:txBody>
      </p:sp>
      <p:sp>
        <p:nvSpPr>
          <p:cNvPr id="83973" name="Picture 6"/>
          <p:cNvSpPr>
            <a:spLocks noChangeAspect="1" noChangeArrowheads="1"/>
          </p:cNvSpPr>
          <p:nvPr/>
        </p:nvSpPr>
        <p:spPr bwMode="auto">
          <a:xfrm flipV="1">
            <a:off x="3352800" y="3124200"/>
            <a:ext cx="4953000" cy="4953000"/>
          </a:xfrm>
          <a:prstGeom prst="rect">
            <a:avLst/>
          </a:prstGeom>
          <a:noFill/>
          <a:ln w="9525">
            <a:noFill/>
            <a:miter lim="800000"/>
            <a:headEnd/>
            <a:tailEnd/>
          </a:ln>
        </p:spPr>
        <p:txBody>
          <a:bodyPr>
            <a:prstTxWarp prst="textNoShape">
              <a:avLst/>
            </a:prstTxWarp>
          </a:bodyPr>
          <a:lstStyle/>
          <a:p>
            <a:endParaRPr lang="en-US" dirty="0">
              <a:latin typeface="Calibri"/>
            </a:endParaRPr>
          </a:p>
        </p:txBody>
      </p:sp>
      <p:pic>
        <p:nvPicPr>
          <p:cNvPr id="83974" name="Picture 7"/>
          <p:cNvPicPr>
            <a:picLocks noChangeAspect="1" noChangeArrowheads="1"/>
          </p:cNvPicPr>
          <p:nvPr/>
        </p:nvPicPr>
        <p:blipFill>
          <a:blip r:embed="rId3"/>
          <a:srcRect/>
          <a:stretch>
            <a:fillRect/>
          </a:stretch>
        </p:blipFill>
        <p:spPr bwMode="auto">
          <a:xfrm flipV="1">
            <a:off x="6096000" y="990600"/>
            <a:ext cx="1590675" cy="2514600"/>
          </a:xfrm>
          <a:prstGeom prst="rect">
            <a:avLst/>
          </a:prstGeom>
          <a:noFill/>
          <a:ln w="9525">
            <a:noFill/>
            <a:miter lim="800000"/>
            <a:headEnd/>
            <a:tailEnd/>
          </a:ln>
          <a:scene3d>
            <a:camera prst="orthographicFront">
              <a:rot lat="0" lon="0" rev="10800000"/>
            </a:camera>
            <a:lightRig rig="threePt" dir="t"/>
          </a:scene3d>
        </p:spPr>
      </p:pic>
      <p:pic>
        <p:nvPicPr>
          <p:cNvPr id="83975" name="Picture 8"/>
          <p:cNvPicPr>
            <a:picLocks noChangeAspect="1" noChangeArrowheads="1"/>
          </p:cNvPicPr>
          <p:nvPr/>
        </p:nvPicPr>
        <p:blipFill>
          <a:blip r:embed="rId4"/>
          <a:srcRect/>
          <a:stretch>
            <a:fillRect/>
          </a:stretch>
        </p:blipFill>
        <p:spPr bwMode="auto">
          <a:xfrm>
            <a:off x="5638800" y="4267200"/>
            <a:ext cx="2590800" cy="1906588"/>
          </a:xfrm>
          <a:prstGeom prst="rect">
            <a:avLst/>
          </a:prstGeom>
          <a:noFill/>
          <a:ln w="9525">
            <a:noFill/>
            <a:miter lim="800000"/>
            <a:headEnd/>
            <a:tailEnd/>
          </a:ln>
        </p:spPr>
      </p:pic>
      <p:sp>
        <p:nvSpPr>
          <p:cNvPr id="83976" name="Picture 9"/>
          <p:cNvSpPr>
            <a:spLocks noChangeAspect="1" noChangeArrowheads="1"/>
          </p:cNvSpPr>
          <p:nvPr/>
        </p:nvSpPr>
        <p:spPr bwMode="auto">
          <a:xfrm>
            <a:off x="3733800" y="2209800"/>
            <a:ext cx="0" cy="0"/>
          </a:xfrm>
          <a:prstGeom prst="rect">
            <a:avLst/>
          </a:prstGeom>
          <a:noFill/>
          <a:ln w="9525">
            <a:noFill/>
            <a:miter lim="800000"/>
            <a:headEnd/>
            <a:tailEnd/>
          </a:ln>
        </p:spPr>
        <p:txBody>
          <a:bodyPr>
            <a:prstTxWarp prst="textNoShape">
              <a:avLst/>
            </a:prstTxWarp>
          </a:bodyPr>
          <a:lstStyle/>
          <a:p>
            <a:endParaRPr lang="en-US" dirty="0">
              <a:latin typeface="Calibri"/>
            </a:endParaRPr>
          </a:p>
        </p:txBody>
      </p:sp>
      <p:sp>
        <p:nvSpPr>
          <p:cNvPr id="83977" name="Picture 10"/>
          <p:cNvSpPr>
            <a:spLocks noChangeAspect="1" noChangeArrowheads="1"/>
          </p:cNvSpPr>
          <p:nvPr/>
        </p:nvSpPr>
        <p:spPr bwMode="auto">
          <a:xfrm>
            <a:off x="4191000" y="1524000"/>
            <a:ext cx="0" cy="0"/>
          </a:xfrm>
          <a:prstGeom prst="rect">
            <a:avLst/>
          </a:prstGeom>
          <a:noFill/>
          <a:ln w="9525">
            <a:noFill/>
            <a:miter lim="800000"/>
            <a:headEnd/>
            <a:tailEnd/>
          </a:ln>
        </p:spPr>
        <p:txBody>
          <a:bodyPr>
            <a:prstTxWarp prst="textNoShape">
              <a:avLst/>
            </a:prstTxWarp>
          </a:bodyPr>
          <a:lstStyle/>
          <a:p>
            <a:endParaRPr lang="en-US" dirty="0">
              <a:latin typeface="Calibri"/>
            </a:endParaRPr>
          </a:p>
        </p:txBody>
      </p:sp>
      <p:sp>
        <p:nvSpPr>
          <p:cNvPr id="83978" name="Picture 11"/>
          <p:cNvSpPr>
            <a:spLocks noChangeAspect="1" noChangeArrowheads="1"/>
          </p:cNvSpPr>
          <p:nvPr/>
        </p:nvSpPr>
        <p:spPr bwMode="auto">
          <a:xfrm>
            <a:off x="2286000" y="1144588"/>
            <a:ext cx="2290763" cy="2290762"/>
          </a:xfrm>
          <a:prstGeom prst="rect">
            <a:avLst/>
          </a:prstGeom>
          <a:noFill/>
          <a:ln w="9525">
            <a:noFill/>
            <a:miter lim="800000"/>
            <a:headEnd/>
            <a:tailEnd/>
          </a:ln>
        </p:spPr>
        <p:txBody>
          <a:bodyPr>
            <a:prstTxWarp prst="textNoShape">
              <a:avLst/>
            </a:prstTxWarp>
          </a:bodyPr>
          <a:lstStyle/>
          <a:p>
            <a:endParaRPr lang="en-US" dirty="0">
              <a:latin typeface="Calibri"/>
            </a:endParaRPr>
          </a:p>
        </p:txBody>
      </p:sp>
      <p:pic>
        <p:nvPicPr>
          <p:cNvPr id="83979" name="Picture 12"/>
          <p:cNvPicPr>
            <a:picLocks noChangeAspect="1" noChangeArrowheads="1"/>
          </p:cNvPicPr>
          <p:nvPr/>
        </p:nvPicPr>
        <p:blipFill>
          <a:blip r:embed="rId5"/>
          <a:srcRect/>
          <a:stretch>
            <a:fillRect/>
          </a:stretch>
        </p:blipFill>
        <p:spPr bwMode="auto">
          <a:xfrm>
            <a:off x="838200" y="457200"/>
            <a:ext cx="3201988" cy="2171700"/>
          </a:xfrm>
          <a:prstGeom prst="rect">
            <a:avLst/>
          </a:prstGeom>
          <a:noFill/>
          <a:ln w="9525">
            <a:noFill/>
            <a:miter lim="800000"/>
            <a:headEnd/>
            <a:tailEnd/>
          </a:ln>
        </p:spPr>
      </p:pic>
      <p:pic>
        <p:nvPicPr>
          <p:cNvPr id="83980" name="Picture 13"/>
          <p:cNvPicPr>
            <a:picLocks noChangeAspect="1" noChangeArrowheads="1"/>
          </p:cNvPicPr>
          <p:nvPr/>
        </p:nvPicPr>
        <p:blipFill>
          <a:blip r:embed="rId6"/>
          <a:srcRect/>
          <a:stretch>
            <a:fillRect/>
          </a:stretch>
        </p:blipFill>
        <p:spPr bwMode="auto">
          <a:xfrm>
            <a:off x="3200400" y="4191000"/>
            <a:ext cx="1546225" cy="2133600"/>
          </a:xfrm>
          <a:prstGeom prst="rect">
            <a:avLst/>
          </a:prstGeom>
          <a:noFill/>
          <a:ln w="9525">
            <a:noFill/>
            <a:miter lim="800000"/>
            <a:headEnd/>
            <a:tailEnd/>
          </a:ln>
        </p:spPr>
      </p:pic>
      <p:pic>
        <p:nvPicPr>
          <p:cNvPr id="83981" name="Picture 14"/>
          <p:cNvPicPr>
            <a:picLocks noChangeAspect="1" noChangeArrowheads="1"/>
          </p:cNvPicPr>
          <p:nvPr/>
        </p:nvPicPr>
        <p:blipFill>
          <a:blip r:embed="rId7"/>
          <a:srcRect/>
          <a:stretch>
            <a:fillRect/>
          </a:stretch>
        </p:blipFill>
        <p:spPr bwMode="auto">
          <a:xfrm>
            <a:off x="685800" y="4191000"/>
            <a:ext cx="1228725" cy="1828800"/>
          </a:xfrm>
          <a:prstGeom prst="rect">
            <a:avLst/>
          </a:prstGeom>
          <a:noFill/>
          <a:ln w="9525">
            <a:noFill/>
            <a:miter lim="800000"/>
            <a:headEnd/>
            <a:tailEnd/>
          </a:ln>
        </p:spPr>
      </p:pic>
      <p:sp>
        <p:nvSpPr>
          <p:cNvPr id="83982" name="Picture 15"/>
          <p:cNvSpPr>
            <a:spLocks noChangeAspect="1" noChangeArrowheads="1"/>
          </p:cNvSpPr>
          <p:nvPr/>
        </p:nvSpPr>
        <p:spPr bwMode="auto">
          <a:xfrm>
            <a:off x="4800600" y="3962400"/>
            <a:ext cx="0" cy="0"/>
          </a:xfrm>
          <a:prstGeom prst="rect">
            <a:avLst/>
          </a:prstGeom>
          <a:noFill/>
          <a:ln w="9525">
            <a:noFill/>
            <a:miter lim="800000"/>
            <a:headEnd/>
            <a:tailEnd/>
          </a:ln>
        </p:spPr>
        <p:txBody>
          <a:bodyPr>
            <a:prstTxWarp prst="textNoShape">
              <a:avLst/>
            </a:prstTxWarp>
          </a:bodyPr>
          <a:lstStyle/>
          <a:p>
            <a:endParaRPr lang="en-US" dirty="0">
              <a:latin typeface="Calibri"/>
            </a:endParaRPr>
          </a:p>
        </p:txBody>
      </p:sp>
      <p:sp>
        <p:nvSpPr>
          <p:cNvPr id="83983" name="Picture 16"/>
          <p:cNvSpPr>
            <a:spLocks noChangeAspect="1" noChangeArrowheads="1"/>
          </p:cNvSpPr>
          <p:nvPr/>
        </p:nvSpPr>
        <p:spPr bwMode="auto">
          <a:xfrm>
            <a:off x="3810000" y="4191000"/>
            <a:ext cx="0" cy="0"/>
          </a:xfrm>
          <a:prstGeom prst="rect">
            <a:avLst/>
          </a:prstGeom>
          <a:noFill/>
          <a:ln w="9525">
            <a:noFill/>
            <a:miter lim="800000"/>
            <a:headEnd/>
            <a:tailEnd/>
          </a:ln>
        </p:spPr>
        <p:txBody>
          <a:bodyPr>
            <a:prstTxWarp prst="textNoShape">
              <a:avLst/>
            </a:prstTxWarp>
          </a:bodyPr>
          <a:lstStyle/>
          <a:p>
            <a:endParaRPr lang="en-US" dirty="0">
              <a:latin typeface="Calibri"/>
            </a:endParaRPr>
          </a:p>
        </p:txBody>
      </p:sp>
      <p:pic>
        <p:nvPicPr>
          <p:cNvPr id="83984" name="Picture 17"/>
          <p:cNvPicPr>
            <a:picLocks noChangeAspect="1" noChangeArrowheads="1"/>
          </p:cNvPicPr>
          <p:nvPr/>
        </p:nvPicPr>
        <p:blipFill>
          <a:blip r:embed="rId8"/>
          <a:srcRect/>
          <a:stretch>
            <a:fillRect/>
          </a:stretch>
        </p:blipFill>
        <p:spPr bwMode="auto">
          <a:xfrm>
            <a:off x="1143000" y="2895600"/>
            <a:ext cx="1133475" cy="1133475"/>
          </a:xfrm>
          <a:prstGeom prst="rect">
            <a:avLst/>
          </a:prstGeom>
          <a:noFill/>
          <a:ln w="9525">
            <a:noFill/>
            <a:miter lim="800000"/>
            <a:headEnd/>
            <a:tailEnd/>
          </a:ln>
        </p:spPr>
      </p:pic>
      <p:sp>
        <p:nvSpPr>
          <p:cNvPr id="83985" name="Text Box 18"/>
          <p:cNvSpPr txBox="1">
            <a:spLocks noChangeArrowheads="1"/>
          </p:cNvSpPr>
          <p:nvPr/>
        </p:nvSpPr>
        <p:spPr bwMode="auto">
          <a:xfrm>
            <a:off x="1000125" y="6096000"/>
            <a:ext cx="752475" cy="366713"/>
          </a:xfrm>
          <a:prstGeom prst="rect">
            <a:avLst/>
          </a:prstGeom>
          <a:noFill/>
          <a:ln w="9525">
            <a:noFill/>
            <a:miter lim="800000"/>
            <a:headEnd/>
            <a:tailEnd/>
          </a:ln>
        </p:spPr>
        <p:txBody>
          <a:bodyPr>
            <a:prstTxWarp prst="textNoShape">
              <a:avLst/>
            </a:prstTxWarp>
            <a:spAutoFit/>
          </a:bodyPr>
          <a:lstStyle/>
          <a:p>
            <a:r>
              <a:rPr lang="en-US" sz="1800" dirty="0">
                <a:solidFill>
                  <a:srgbClr val="30CE10"/>
                </a:solidFill>
                <a:latin typeface="Calibri"/>
              </a:rPr>
              <a:t>sage</a:t>
            </a:r>
          </a:p>
        </p:txBody>
      </p:sp>
      <p:sp>
        <p:nvSpPr>
          <p:cNvPr id="83986" name="Text Box 19"/>
          <p:cNvSpPr txBox="1">
            <a:spLocks noChangeArrowheads="1"/>
          </p:cNvSpPr>
          <p:nvPr/>
        </p:nvSpPr>
        <p:spPr bwMode="auto">
          <a:xfrm>
            <a:off x="2346325" y="3368675"/>
            <a:ext cx="1069524" cy="369332"/>
          </a:xfrm>
          <a:prstGeom prst="rect">
            <a:avLst/>
          </a:prstGeom>
          <a:noFill/>
          <a:ln w="9525">
            <a:noFill/>
            <a:miter lim="800000"/>
            <a:headEnd/>
            <a:tailEnd/>
          </a:ln>
        </p:spPr>
        <p:txBody>
          <a:bodyPr wrap="none">
            <a:prstTxWarp prst="textNoShape">
              <a:avLst/>
            </a:prstTxWarp>
            <a:spAutoFit/>
          </a:bodyPr>
          <a:lstStyle/>
          <a:p>
            <a:pPr algn="l"/>
            <a:r>
              <a:rPr lang="en-US" sz="1800" dirty="0">
                <a:solidFill>
                  <a:srgbClr val="30CE10"/>
                </a:solidFill>
                <a:latin typeface="Calibri"/>
              </a:rPr>
              <a:t>rosemary</a:t>
            </a:r>
          </a:p>
        </p:txBody>
      </p:sp>
      <p:sp>
        <p:nvSpPr>
          <p:cNvPr id="83987" name="Text Box 20"/>
          <p:cNvSpPr txBox="1">
            <a:spLocks noChangeArrowheads="1"/>
          </p:cNvSpPr>
          <p:nvPr/>
        </p:nvSpPr>
        <p:spPr bwMode="auto">
          <a:xfrm>
            <a:off x="4419600" y="304800"/>
            <a:ext cx="4876800" cy="457200"/>
          </a:xfrm>
          <a:prstGeom prst="rect">
            <a:avLst/>
          </a:prstGeom>
          <a:noFill/>
          <a:ln w="9525">
            <a:noFill/>
            <a:miter lim="800000"/>
            <a:headEnd/>
            <a:tailEnd/>
          </a:ln>
        </p:spPr>
        <p:txBody>
          <a:bodyPr>
            <a:prstTxWarp prst="textNoShape">
              <a:avLst/>
            </a:prstTxWarp>
            <a:spAutoFit/>
          </a:bodyPr>
          <a:lstStyle/>
          <a:p>
            <a:pPr algn="l"/>
            <a:r>
              <a:rPr lang="en-US" dirty="0">
                <a:solidFill>
                  <a:srgbClr val="30CE10"/>
                </a:solidFill>
                <a:latin typeface="Calibri"/>
              </a:rPr>
              <a:t>Culinary herbs of the Mint family</a:t>
            </a:r>
          </a:p>
        </p:txBody>
      </p:sp>
      <p:sp>
        <p:nvSpPr>
          <p:cNvPr id="83988" name="Text Box 21"/>
          <p:cNvSpPr txBox="1">
            <a:spLocks noChangeArrowheads="1"/>
          </p:cNvSpPr>
          <p:nvPr/>
        </p:nvSpPr>
        <p:spPr bwMode="auto">
          <a:xfrm>
            <a:off x="6627829" y="6416675"/>
            <a:ext cx="612743" cy="369332"/>
          </a:xfrm>
          <a:prstGeom prst="rect">
            <a:avLst/>
          </a:prstGeom>
          <a:noFill/>
          <a:ln w="9525">
            <a:noFill/>
            <a:miter lim="800000"/>
            <a:headEnd/>
            <a:tailEnd/>
          </a:ln>
        </p:spPr>
        <p:txBody>
          <a:bodyPr wrap="none">
            <a:prstTxWarp prst="textNoShape">
              <a:avLst/>
            </a:prstTxWarp>
            <a:spAutoFit/>
          </a:bodyPr>
          <a:lstStyle/>
          <a:p>
            <a:r>
              <a:rPr lang="en-US" sz="1800" dirty="0">
                <a:solidFill>
                  <a:srgbClr val="30CE10"/>
                </a:solidFill>
                <a:latin typeface="Calibri"/>
              </a:rPr>
              <a:t>basil</a:t>
            </a:r>
          </a:p>
        </p:txBody>
      </p:sp>
      <p:sp>
        <p:nvSpPr>
          <p:cNvPr id="83989" name="Text Box 22"/>
          <p:cNvSpPr txBox="1">
            <a:spLocks noChangeArrowheads="1"/>
          </p:cNvSpPr>
          <p:nvPr/>
        </p:nvSpPr>
        <p:spPr bwMode="auto">
          <a:xfrm>
            <a:off x="6629400" y="3657600"/>
            <a:ext cx="620683" cy="369332"/>
          </a:xfrm>
          <a:prstGeom prst="rect">
            <a:avLst/>
          </a:prstGeom>
          <a:noFill/>
          <a:ln w="9525">
            <a:noFill/>
            <a:miter lim="800000"/>
            <a:headEnd/>
            <a:tailEnd/>
          </a:ln>
        </p:spPr>
        <p:txBody>
          <a:bodyPr wrap="none">
            <a:prstTxWarp prst="textNoShape">
              <a:avLst/>
            </a:prstTxWarp>
            <a:spAutoFit/>
          </a:bodyPr>
          <a:lstStyle/>
          <a:p>
            <a:r>
              <a:rPr lang="en-US" sz="1800" dirty="0">
                <a:solidFill>
                  <a:srgbClr val="30CE10"/>
                </a:solidFill>
                <a:latin typeface="Calibri"/>
              </a:rPr>
              <a:t>mint</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a:srcRect/>
          <a:stretch>
            <a:fillRect/>
          </a:stretch>
        </p:blipFill>
        <p:spPr bwMode="auto">
          <a:xfrm>
            <a:off x="990600" y="1447800"/>
            <a:ext cx="3249613" cy="4876800"/>
          </a:xfrm>
          <a:prstGeom prst="rect">
            <a:avLst/>
          </a:prstGeom>
          <a:noFill/>
          <a:ln w="9525">
            <a:solidFill>
              <a:srgbClr val="FFED51"/>
            </a:solidFill>
            <a:miter lim="800000"/>
            <a:headEnd/>
            <a:tailEnd/>
          </a:ln>
        </p:spPr>
      </p:pic>
      <p:pic>
        <p:nvPicPr>
          <p:cNvPr id="86019" name="Picture 3"/>
          <p:cNvPicPr>
            <a:picLocks noChangeAspect="1" noChangeArrowheads="1"/>
          </p:cNvPicPr>
          <p:nvPr/>
        </p:nvPicPr>
        <p:blipFill>
          <a:blip r:embed="rId4"/>
          <a:srcRect/>
          <a:stretch>
            <a:fillRect/>
          </a:stretch>
        </p:blipFill>
        <p:spPr bwMode="auto">
          <a:xfrm>
            <a:off x="5410200" y="304800"/>
            <a:ext cx="2971800" cy="1979613"/>
          </a:xfrm>
          <a:prstGeom prst="rect">
            <a:avLst/>
          </a:prstGeom>
          <a:noFill/>
          <a:ln w="9525">
            <a:solidFill>
              <a:srgbClr val="FFED51"/>
            </a:solidFill>
            <a:miter lim="800000"/>
            <a:headEnd/>
            <a:tailEnd/>
          </a:ln>
        </p:spPr>
      </p:pic>
      <p:pic>
        <p:nvPicPr>
          <p:cNvPr id="86020" name="Picture 4"/>
          <p:cNvPicPr>
            <a:picLocks noChangeAspect="1" noChangeArrowheads="1"/>
          </p:cNvPicPr>
          <p:nvPr/>
        </p:nvPicPr>
        <p:blipFill>
          <a:blip r:embed="rId5"/>
          <a:srcRect/>
          <a:stretch>
            <a:fillRect/>
          </a:stretch>
        </p:blipFill>
        <p:spPr bwMode="auto">
          <a:xfrm>
            <a:off x="5638800" y="2667000"/>
            <a:ext cx="2538413" cy="3810000"/>
          </a:xfrm>
          <a:prstGeom prst="rect">
            <a:avLst/>
          </a:prstGeom>
          <a:noFill/>
          <a:ln w="9525">
            <a:solidFill>
              <a:srgbClr val="FFED51"/>
            </a:solidFill>
            <a:miter lim="800000"/>
            <a:headEnd/>
            <a:tailEnd/>
          </a:ln>
        </p:spPr>
      </p:pic>
      <p:sp>
        <p:nvSpPr>
          <p:cNvPr id="86021" name="Text Box 5"/>
          <p:cNvSpPr txBox="1">
            <a:spLocks noChangeArrowheads="1"/>
          </p:cNvSpPr>
          <p:nvPr/>
        </p:nvSpPr>
        <p:spPr bwMode="auto">
          <a:xfrm>
            <a:off x="414802" y="333375"/>
            <a:ext cx="4364697" cy="584776"/>
          </a:xfrm>
          <a:prstGeom prst="rect">
            <a:avLst/>
          </a:prstGeom>
          <a:noFill/>
          <a:ln w="9525">
            <a:noFill/>
            <a:miter lim="800000"/>
            <a:headEnd/>
            <a:tailEnd/>
          </a:ln>
        </p:spPr>
        <p:txBody>
          <a:bodyPr wrap="none">
            <a:prstTxWarp prst="textNoShape">
              <a:avLst/>
            </a:prstTxWarp>
            <a:spAutoFit/>
          </a:bodyPr>
          <a:lstStyle/>
          <a:p>
            <a:r>
              <a:rPr lang="en-US" sz="3200" dirty="0" err="1">
                <a:solidFill>
                  <a:srgbClr val="FFED51"/>
                </a:solidFill>
                <a:latin typeface="Calibri"/>
              </a:rPr>
              <a:t>Apiaceae</a:t>
            </a:r>
            <a:r>
              <a:rPr lang="en-US" sz="3200" dirty="0">
                <a:solidFill>
                  <a:srgbClr val="FFED51"/>
                </a:solidFill>
                <a:latin typeface="Calibri"/>
              </a:rPr>
              <a:t> - Parsley Family</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228600" y="533400"/>
            <a:ext cx="8686800" cy="1311275"/>
          </a:xfrm>
          <a:prstGeom prst="rect">
            <a:avLst/>
          </a:prstGeom>
          <a:noFill/>
          <a:ln w="9525">
            <a:noFill/>
            <a:miter lim="800000"/>
            <a:headEnd/>
            <a:tailEnd/>
          </a:ln>
        </p:spPr>
        <p:txBody>
          <a:bodyPr>
            <a:prstTxWarp prst="textNoShape">
              <a:avLst/>
            </a:prstTxWarp>
            <a:spAutoFit/>
          </a:bodyPr>
          <a:lstStyle/>
          <a:p>
            <a:r>
              <a:rPr lang="en-US" sz="4000" dirty="0">
                <a:solidFill>
                  <a:srgbClr val="FFED51"/>
                </a:solidFill>
                <a:latin typeface="Calibri"/>
                <a:ea typeface="Times" charset="0"/>
                <a:cs typeface="Times" charset="0"/>
              </a:rPr>
              <a:t>Culinary Herbs of the Parsley Family</a:t>
            </a:r>
          </a:p>
          <a:p>
            <a:r>
              <a:rPr lang="en-US" sz="4000" dirty="0">
                <a:solidFill>
                  <a:srgbClr val="FFED51"/>
                </a:solidFill>
                <a:latin typeface="Calibri"/>
                <a:ea typeface="Times" charset="0"/>
                <a:cs typeface="Times" charset="0"/>
              </a:rPr>
              <a:t> (</a:t>
            </a:r>
            <a:r>
              <a:rPr lang="en-US" sz="4000" dirty="0" err="1">
                <a:solidFill>
                  <a:srgbClr val="FFED51"/>
                </a:solidFill>
                <a:latin typeface="Calibri"/>
                <a:ea typeface="Times" charset="0"/>
                <a:cs typeface="Times" charset="0"/>
              </a:rPr>
              <a:t>Apiaceae</a:t>
            </a:r>
            <a:r>
              <a:rPr lang="en-US" sz="4000" dirty="0">
                <a:solidFill>
                  <a:srgbClr val="FFED51"/>
                </a:solidFill>
                <a:latin typeface="Calibri"/>
                <a:ea typeface="Times" charset="0"/>
                <a:cs typeface="Times" charset="0"/>
              </a:rPr>
              <a:t>)</a:t>
            </a:r>
          </a:p>
        </p:txBody>
      </p:sp>
      <p:sp>
        <p:nvSpPr>
          <p:cNvPr id="88067" name="Picture 6"/>
          <p:cNvSpPr>
            <a:spLocks noChangeAspect="1" noChangeArrowheads="1"/>
          </p:cNvSpPr>
          <p:nvPr/>
        </p:nvSpPr>
        <p:spPr bwMode="auto">
          <a:xfrm>
            <a:off x="9753600" y="1981200"/>
            <a:ext cx="0" cy="0"/>
          </a:xfrm>
          <a:prstGeom prst="rect">
            <a:avLst/>
          </a:prstGeom>
          <a:noFill/>
          <a:ln w="9525">
            <a:noFill/>
            <a:miter lim="800000"/>
            <a:headEnd/>
            <a:tailEnd/>
          </a:ln>
        </p:spPr>
        <p:txBody>
          <a:bodyPr>
            <a:prstTxWarp prst="textNoShape">
              <a:avLst/>
            </a:prstTxWarp>
          </a:bodyPr>
          <a:lstStyle/>
          <a:p>
            <a:endParaRPr lang="en-US" dirty="0">
              <a:latin typeface="Calibri"/>
            </a:endParaRPr>
          </a:p>
        </p:txBody>
      </p:sp>
      <p:pic>
        <p:nvPicPr>
          <p:cNvPr id="88068" name="Picture 9"/>
          <p:cNvPicPr>
            <a:picLocks noChangeAspect="1" noChangeArrowheads="1"/>
          </p:cNvPicPr>
          <p:nvPr/>
        </p:nvPicPr>
        <p:blipFill>
          <a:blip r:embed="rId3"/>
          <a:srcRect/>
          <a:stretch>
            <a:fillRect/>
          </a:stretch>
        </p:blipFill>
        <p:spPr bwMode="auto">
          <a:xfrm>
            <a:off x="3429000" y="2286000"/>
            <a:ext cx="1944688" cy="2819400"/>
          </a:xfrm>
          <a:prstGeom prst="rect">
            <a:avLst/>
          </a:prstGeom>
          <a:noFill/>
          <a:ln w="9525">
            <a:solidFill>
              <a:srgbClr val="FFED51"/>
            </a:solidFill>
            <a:miter lim="800000"/>
            <a:headEnd/>
            <a:tailEnd/>
          </a:ln>
        </p:spPr>
      </p:pic>
      <p:pic>
        <p:nvPicPr>
          <p:cNvPr id="88069" name="Picture 10"/>
          <p:cNvPicPr>
            <a:picLocks noChangeAspect="1" noChangeArrowheads="1"/>
          </p:cNvPicPr>
          <p:nvPr/>
        </p:nvPicPr>
        <p:blipFill>
          <a:blip r:embed="rId4"/>
          <a:srcRect/>
          <a:stretch>
            <a:fillRect/>
          </a:stretch>
        </p:blipFill>
        <p:spPr bwMode="auto">
          <a:xfrm>
            <a:off x="381000" y="2819400"/>
            <a:ext cx="2389188" cy="2667000"/>
          </a:xfrm>
          <a:prstGeom prst="rect">
            <a:avLst/>
          </a:prstGeom>
          <a:noFill/>
          <a:ln w="9525">
            <a:solidFill>
              <a:srgbClr val="FFED51"/>
            </a:solidFill>
            <a:miter lim="800000"/>
            <a:headEnd/>
            <a:tailEnd/>
          </a:ln>
        </p:spPr>
      </p:pic>
      <p:pic>
        <p:nvPicPr>
          <p:cNvPr id="88070" name="Picture 11"/>
          <p:cNvPicPr>
            <a:picLocks noChangeAspect="1" noChangeArrowheads="1"/>
          </p:cNvPicPr>
          <p:nvPr/>
        </p:nvPicPr>
        <p:blipFill>
          <a:blip r:embed="rId5"/>
          <a:srcRect/>
          <a:stretch>
            <a:fillRect/>
          </a:stretch>
        </p:blipFill>
        <p:spPr bwMode="auto">
          <a:xfrm>
            <a:off x="5638800" y="5105400"/>
            <a:ext cx="1790700" cy="1346200"/>
          </a:xfrm>
          <a:prstGeom prst="rect">
            <a:avLst/>
          </a:prstGeom>
          <a:noFill/>
          <a:ln w="38100">
            <a:solidFill>
              <a:srgbClr val="FFED51"/>
            </a:solidFill>
            <a:miter lim="800000"/>
            <a:headEnd/>
            <a:tailEnd/>
          </a:ln>
        </p:spPr>
      </p:pic>
      <p:pic>
        <p:nvPicPr>
          <p:cNvPr id="88071" name="Picture 12"/>
          <p:cNvPicPr>
            <a:picLocks noChangeAspect="1" noChangeArrowheads="1"/>
          </p:cNvPicPr>
          <p:nvPr/>
        </p:nvPicPr>
        <p:blipFill>
          <a:blip r:embed="rId6"/>
          <a:srcRect/>
          <a:stretch>
            <a:fillRect/>
          </a:stretch>
        </p:blipFill>
        <p:spPr bwMode="auto">
          <a:xfrm>
            <a:off x="6553200" y="2971800"/>
            <a:ext cx="2271713" cy="2362200"/>
          </a:xfrm>
          <a:prstGeom prst="rect">
            <a:avLst/>
          </a:prstGeom>
          <a:noFill/>
          <a:ln w="38100">
            <a:solidFill>
              <a:srgbClr val="FFED51"/>
            </a:solidFill>
            <a:miter lim="800000"/>
            <a:headEnd/>
            <a:tailEnd/>
          </a:ln>
        </p:spPr>
      </p:pic>
      <p:sp>
        <p:nvSpPr>
          <p:cNvPr id="88072" name="Text Box 13"/>
          <p:cNvSpPr txBox="1">
            <a:spLocks noChangeArrowheads="1"/>
          </p:cNvSpPr>
          <p:nvPr/>
        </p:nvSpPr>
        <p:spPr bwMode="auto">
          <a:xfrm>
            <a:off x="7785100" y="5486400"/>
            <a:ext cx="749300" cy="457200"/>
          </a:xfrm>
          <a:prstGeom prst="rect">
            <a:avLst/>
          </a:prstGeom>
          <a:noFill/>
          <a:ln w="9525">
            <a:noFill/>
            <a:miter lim="800000"/>
            <a:headEnd/>
            <a:tailEnd/>
          </a:ln>
        </p:spPr>
        <p:txBody>
          <a:bodyPr>
            <a:prstTxWarp prst="textNoShape">
              <a:avLst/>
            </a:prstTxWarp>
            <a:spAutoFit/>
          </a:bodyPr>
          <a:lstStyle/>
          <a:p>
            <a:r>
              <a:rPr lang="en-US" dirty="0">
                <a:solidFill>
                  <a:srgbClr val="00FFCC"/>
                </a:solidFill>
                <a:latin typeface="Calibri"/>
              </a:rPr>
              <a:t>dill</a:t>
            </a:r>
            <a:endParaRPr lang="en-US" dirty="0">
              <a:latin typeface="Calibri"/>
            </a:endParaRPr>
          </a:p>
        </p:txBody>
      </p:sp>
      <p:sp>
        <p:nvSpPr>
          <p:cNvPr id="88073" name="Text Box 14"/>
          <p:cNvSpPr txBox="1">
            <a:spLocks noChangeArrowheads="1"/>
          </p:cNvSpPr>
          <p:nvPr/>
        </p:nvSpPr>
        <p:spPr bwMode="auto">
          <a:xfrm>
            <a:off x="3802963" y="5170488"/>
            <a:ext cx="1130087" cy="461665"/>
          </a:xfrm>
          <a:prstGeom prst="rect">
            <a:avLst/>
          </a:prstGeom>
          <a:noFill/>
          <a:ln w="9525">
            <a:noFill/>
            <a:miter lim="800000"/>
            <a:headEnd/>
            <a:tailEnd/>
          </a:ln>
        </p:spPr>
        <p:txBody>
          <a:bodyPr wrap="none">
            <a:prstTxWarp prst="textNoShape">
              <a:avLst/>
            </a:prstTxWarp>
            <a:spAutoFit/>
          </a:bodyPr>
          <a:lstStyle/>
          <a:p>
            <a:r>
              <a:rPr lang="en-US" dirty="0">
                <a:solidFill>
                  <a:srgbClr val="00FFCC"/>
                </a:solidFill>
                <a:latin typeface="Calibri"/>
              </a:rPr>
              <a:t>cilantro</a:t>
            </a:r>
            <a:endParaRPr lang="en-US" dirty="0">
              <a:latin typeface="Calibri"/>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3"/>
          <a:srcRect/>
          <a:stretch>
            <a:fillRect/>
          </a:stretch>
        </p:blipFill>
        <p:spPr bwMode="auto">
          <a:xfrm>
            <a:off x="4114800" y="1371600"/>
            <a:ext cx="4732338" cy="5105400"/>
          </a:xfrm>
          <a:prstGeom prst="rect">
            <a:avLst/>
          </a:prstGeom>
          <a:noFill/>
          <a:ln w="9525">
            <a:solidFill>
              <a:srgbClr val="FFED51"/>
            </a:solidFill>
            <a:miter lim="800000"/>
            <a:headEnd/>
            <a:tailEnd/>
          </a:ln>
        </p:spPr>
      </p:pic>
      <p:pic>
        <p:nvPicPr>
          <p:cNvPr id="90115" name="Picture 3"/>
          <p:cNvPicPr>
            <a:picLocks noChangeAspect="1" noChangeArrowheads="1"/>
          </p:cNvPicPr>
          <p:nvPr/>
        </p:nvPicPr>
        <p:blipFill>
          <a:blip r:embed="rId4"/>
          <a:srcRect/>
          <a:stretch>
            <a:fillRect/>
          </a:stretch>
        </p:blipFill>
        <p:spPr bwMode="auto">
          <a:xfrm>
            <a:off x="304800" y="533400"/>
            <a:ext cx="2971800" cy="2738438"/>
          </a:xfrm>
          <a:prstGeom prst="rect">
            <a:avLst/>
          </a:prstGeom>
          <a:noFill/>
          <a:ln w="9525">
            <a:solidFill>
              <a:srgbClr val="FFED51"/>
            </a:solidFill>
            <a:miter lim="800000"/>
            <a:headEnd/>
            <a:tailEnd/>
          </a:ln>
        </p:spPr>
      </p:pic>
      <p:sp>
        <p:nvSpPr>
          <p:cNvPr id="90116" name="Text Box 4"/>
          <p:cNvSpPr txBox="1">
            <a:spLocks noChangeArrowheads="1"/>
          </p:cNvSpPr>
          <p:nvPr/>
        </p:nvSpPr>
        <p:spPr bwMode="auto">
          <a:xfrm>
            <a:off x="4601296" y="28575"/>
            <a:ext cx="3470421" cy="1077218"/>
          </a:xfrm>
          <a:prstGeom prst="rect">
            <a:avLst/>
          </a:prstGeom>
          <a:noFill/>
          <a:ln w="9525">
            <a:noFill/>
            <a:miter lim="800000"/>
            <a:headEnd/>
            <a:tailEnd/>
          </a:ln>
        </p:spPr>
        <p:txBody>
          <a:bodyPr wrap="none">
            <a:prstTxWarp prst="textNoShape">
              <a:avLst/>
            </a:prstTxWarp>
            <a:spAutoFit/>
          </a:bodyPr>
          <a:lstStyle/>
          <a:p>
            <a:r>
              <a:rPr lang="en-US" sz="3200" dirty="0">
                <a:solidFill>
                  <a:srgbClr val="FFED51"/>
                </a:solidFill>
                <a:latin typeface="Calibri"/>
              </a:rPr>
              <a:t>Brassicaceae -</a:t>
            </a:r>
          </a:p>
          <a:p>
            <a:r>
              <a:rPr lang="en-US" sz="3200" dirty="0">
                <a:solidFill>
                  <a:srgbClr val="FFED51"/>
                </a:solidFill>
                <a:latin typeface="Calibri"/>
              </a:rPr>
              <a:t>The Mustard Family</a:t>
            </a:r>
            <a:endParaRPr lang="en-US" dirty="0">
              <a:solidFill>
                <a:srgbClr val="FFED51"/>
              </a:solidFill>
              <a:latin typeface="Calibri"/>
            </a:endParaRPr>
          </a:p>
        </p:txBody>
      </p:sp>
      <p:pic>
        <p:nvPicPr>
          <p:cNvPr id="90117" name="Picture 5"/>
          <p:cNvPicPr>
            <a:picLocks noChangeAspect="1" noChangeArrowheads="1"/>
          </p:cNvPicPr>
          <p:nvPr/>
        </p:nvPicPr>
        <p:blipFill>
          <a:blip r:embed="rId5"/>
          <a:srcRect/>
          <a:stretch>
            <a:fillRect/>
          </a:stretch>
        </p:blipFill>
        <p:spPr bwMode="auto">
          <a:xfrm flipH="1">
            <a:off x="304800" y="3733800"/>
            <a:ext cx="3581400" cy="2487613"/>
          </a:xfrm>
          <a:prstGeom prst="rect">
            <a:avLst/>
          </a:prstGeom>
          <a:noFill/>
          <a:ln w="9525">
            <a:solidFill>
              <a:srgbClr val="00FFFF"/>
            </a:solid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a:srcRect/>
          <a:stretch>
            <a:fillRect/>
          </a:stretch>
        </p:blipFill>
        <p:spPr bwMode="auto">
          <a:xfrm>
            <a:off x="1143000" y="1066800"/>
            <a:ext cx="2757488" cy="4749800"/>
          </a:xfrm>
          <a:prstGeom prst="rect">
            <a:avLst/>
          </a:prstGeom>
          <a:noFill/>
          <a:ln w="9525">
            <a:solidFill>
              <a:srgbClr val="FFED51"/>
            </a:solidFill>
            <a:miter lim="800000"/>
            <a:headEnd/>
            <a:tailEnd/>
          </a:ln>
        </p:spPr>
      </p:pic>
      <p:sp>
        <p:nvSpPr>
          <p:cNvPr id="92163" name="Text Box 3"/>
          <p:cNvSpPr txBox="1">
            <a:spLocks noChangeArrowheads="1"/>
          </p:cNvSpPr>
          <p:nvPr/>
        </p:nvSpPr>
        <p:spPr bwMode="auto">
          <a:xfrm>
            <a:off x="5029200" y="685800"/>
            <a:ext cx="3505200" cy="830997"/>
          </a:xfrm>
          <a:prstGeom prst="rect">
            <a:avLst/>
          </a:prstGeom>
          <a:noFill/>
          <a:ln w="9525">
            <a:noFill/>
            <a:miter lim="800000"/>
            <a:headEnd/>
            <a:tailEnd/>
          </a:ln>
        </p:spPr>
        <p:txBody>
          <a:bodyPr>
            <a:prstTxWarp prst="textNoShape">
              <a:avLst/>
            </a:prstTxWarp>
            <a:spAutoFit/>
          </a:bodyPr>
          <a:lstStyle/>
          <a:p>
            <a:r>
              <a:rPr lang="en-US" b="1" dirty="0">
                <a:solidFill>
                  <a:srgbClr val="FFED51"/>
                </a:solidFill>
                <a:latin typeface="Calibri"/>
              </a:rPr>
              <a:t>Horseradish </a:t>
            </a:r>
          </a:p>
          <a:p>
            <a:r>
              <a:rPr lang="en-US" b="1" dirty="0">
                <a:solidFill>
                  <a:srgbClr val="FFED51"/>
                </a:solidFill>
                <a:latin typeface="Calibri"/>
              </a:rPr>
              <a:t>(</a:t>
            </a:r>
            <a:r>
              <a:rPr lang="en-US" b="1" i="1" dirty="0" err="1">
                <a:solidFill>
                  <a:srgbClr val="FFED51"/>
                </a:solidFill>
                <a:latin typeface="Calibri"/>
              </a:rPr>
              <a:t>Armoracia</a:t>
            </a:r>
            <a:r>
              <a:rPr lang="en-US" b="1" i="1" dirty="0">
                <a:solidFill>
                  <a:srgbClr val="FFED51"/>
                </a:solidFill>
                <a:latin typeface="Calibri"/>
              </a:rPr>
              <a:t> </a:t>
            </a:r>
            <a:r>
              <a:rPr lang="en-US" b="1" i="1" dirty="0" err="1">
                <a:solidFill>
                  <a:srgbClr val="FFED51"/>
                </a:solidFill>
                <a:latin typeface="Calibri"/>
              </a:rPr>
              <a:t>rusticana</a:t>
            </a:r>
            <a:r>
              <a:rPr lang="en-US" b="1" i="1" dirty="0">
                <a:solidFill>
                  <a:srgbClr val="FFED51"/>
                </a:solidFill>
                <a:latin typeface="Calibri"/>
              </a:rPr>
              <a:t>)</a:t>
            </a:r>
          </a:p>
        </p:txBody>
      </p:sp>
      <p:pic>
        <p:nvPicPr>
          <p:cNvPr id="92164" name="Picture 4"/>
          <p:cNvPicPr>
            <a:picLocks noChangeAspect="1" noChangeArrowheads="1"/>
          </p:cNvPicPr>
          <p:nvPr/>
        </p:nvPicPr>
        <p:blipFill>
          <a:blip r:embed="rId4"/>
          <a:srcRect/>
          <a:stretch>
            <a:fillRect/>
          </a:stretch>
        </p:blipFill>
        <p:spPr bwMode="auto">
          <a:xfrm>
            <a:off x="4876800" y="4648200"/>
            <a:ext cx="3200400" cy="1639888"/>
          </a:xfrm>
          <a:prstGeom prst="rect">
            <a:avLst/>
          </a:prstGeom>
          <a:noFill/>
          <a:ln w="28575">
            <a:solidFill>
              <a:srgbClr val="FFED51"/>
            </a:solidFill>
            <a:miter lim="800000"/>
            <a:headEnd/>
            <a:tailEnd/>
          </a:ln>
        </p:spPr>
      </p:pic>
      <p:pic>
        <p:nvPicPr>
          <p:cNvPr id="92165" name="Picture 5"/>
          <p:cNvPicPr>
            <a:picLocks noChangeAspect="1" noChangeArrowheads="1"/>
          </p:cNvPicPr>
          <p:nvPr/>
        </p:nvPicPr>
        <p:blipFill>
          <a:blip r:embed="rId5"/>
          <a:srcRect/>
          <a:stretch>
            <a:fillRect/>
          </a:stretch>
        </p:blipFill>
        <p:spPr bwMode="auto">
          <a:xfrm>
            <a:off x="5029200" y="2133600"/>
            <a:ext cx="2819400" cy="1897063"/>
          </a:xfrm>
          <a:prstGeom prst="rect">
            <a:avLst/>
          </a:prstGeom>
          <a:noFill/>
          <a:ln w="28575">
            <a:solidFill>
              <a:srgbClr val="FFED51"/>
            </a:solid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3"/>
          <a:srcRect/>
          <a:stretch>
            <a:fillRect/>
          </a:stretch>
        </p:blipFill>
        <p:spPr bwMode="auto">
          <a:xfrm>
            <a:off x="4038600" y="990600"/>
            <a:ext cx="4025900" cy="3446463"/>
          </a:xfrm>
          <a:prstGeom prst="rect">
            <a:avLst/>
          </a:prstGeom>
          <a:noFill/>
          <a:ln w="9525">
            <a:noFill/>
            <a:miter lim="800000"/>
            <a:headEnd/>
            <a:tailEnd/>
          </a:ln>
        </p:spPr>
      </p:pic>
      <p:pic>
        <p:nvPicPr>
          <p:cNvPr id="94211" name="Picture 3"/>
          <p:cNvPicPr>
            <a:picLocks noChangeAspect="1" noChangeArrowheads="1"/>
          </p:cNvPicPr>
          <p:nvPr/>
        </p:nvPicPr>
        <p:blipFill>
          <a:blip r:embed="rId4"/>
          <a:srcRect/>
          <a:stretch>
            <a:fillRect/>
          </a:stretch>
        </p:blipFill>
        <p:spPr bwMode="auto">
          <a:xfrm>
            <a:off x="609600" y="2895600"/>
            <a:ext cx="3962400" cy="2789238"/>
          </a:xfrm>
          <a:prstGeom prst="rect">
            <a:avLst/>
          </a:prstGeom>
          <a:noFill/>
          <a:ln w="9525">
            <a:noFill/>
            <a:miter lim="800000"/>
            <a:headEnd/>
            <a:tailEnd/>
          </a:ln>
        </p:spPr>
      </p:pic>
      <p:sp>
        <p:nvSpPr>
          <p:cNvPr id="94212" name="Text Box 4"/>
          <p:cNvSpPr txBox="1">
            <a:spLocks noChangeArrowheads="1"/>
          </p:cNvSpPr>
          <p:nvPr/>
        </p:nvSpPr>
        <p:spPr bwMode="auto">
          <a:xfrm>
            <a:off x="4953000" y="4648200"/>
            <a:ext cx="3200400" cy="830997"/>
          </a:xfrm>
          <a:prstGeom prst="rect">
            <a:avLst/>
          </a:prstGeom>
          <a:noFill/>
          <a:ln w="9525">
            <a:noFill/>
            <a:miter lim="800000"/>
            <a:headEnd/>
            <a:tailEnd/>
          </a:ln>
        </p:spPr>
        <p:txBody>
          <a:bodyPr>
            <a:prstTxWarp prst="textNoShape">
              <a:avLst/>
            </a:prstTxWarp>
            <a:spAutoFit/>
          </a:bodyPr>
          <a:lstStyle/>
          <a:p>
            <a:r>
              <a:rPr lang="en-US" dirty="0">
                <a:solidFill>
                  <a:srgbClr val="FFED51"/>
                </a:solidFill>
                <a:latin typeface="Calibri"/>
              </a:rPr>
              <a:t>Wasabi, fresh root and prepared paste</a:t>
            </a:r>
          </a:p>
        </p:txBody>
      </p:sp>
      <p:sp>
        <p:nvSpPr>
          <p:cNvPr id="94213" name="Text Box 5"/>
          <p:cNvSpPr txBox="1">
            <a:spLocks noChangeArrowheads="1"/>
          </p:cNvSpPr>
          <p:nvPr/>
        </p:nvSpPr>
        <p:spPr bwMode="auto">
          <a:xfrm>
            <a:off x="685800" y="5867400"/>
            <a:ext cx="3657600" cy="461665"/>
          </a:xfrm>
          <a:prstGeom prst="rect">
            <a:avLst/>
          </a:prstGeom>
          <a:noFill/>
          <a:ln w="9525">
            <a:noFill/>
            <a:miter lim="800000"/>
            <a:headEnd/>
            <a:tailEnd/>
          </a:ln>
        </p:spPr>
        <p:txBody>
          <a:bodyPr wrap="square">
            <a:prstTxWarp prst="textNoShape">
              <a:avLst/>
            </a:prstTxWarp>
            <a:spAutoFit/>
          </a:bodyPr>
          <a:lstStyle/>
          <a:p>
            <a:pPr algn="l"/>
            <a:r>
              <a:rPr lang="en-US" dirty="0">
                <a:solidFill>
                  <a:srgbClr val="FFED51"/>
                </a:solidFill>
                <a:latin typeface="Calibri"/>
              </a:rPr>
              <a:t>Wasabi, growing streamside</a:t>
            </a:r>
          </a:p>
        </p:txBody>
      </p:sp>
      <p:sp>
        <p:nvSpPr>
          <p:cNvPr id="94214" name="Text Box 8"/>
          <p:cNvSpPr txBox="1">
            <a:spLocks noChangeArrowheads="1"/>
          </p:cNvSpPr>
          <p:nvPr/>
        </p:nvSpPr>
        <p:spPr bwMode="auto">
          <a:xfrm>
            <a:off x="746125" y="495300"/>
            <a:ext cx="1854294" cy="769441"/>
          </a:xfrm>
          <a:prstGeom prst="rect">
            <a:avLst/>
          </a:prstGeom>
          <a:noFill/>
          <a:ln w="9525">
            <a:noFill/>
            <a:miter lim="800000"/>
            <a:headEnd/>
            <a:tailEnd/>
          </a:ln>
        </p:spPr>
        <p:txBody>
          <a:bodyPr wrap="none">
            <a:prstTxWarp prst="textNoShape">
              <a:avLst/>
            </a:prstTxWarp>
            <a:spAutoFit/>
          </a:bodyPr>
          <a:lstStyle/>
          <a:p>
            <a:pPr algn="l"/>
            <a:r>
              <a:rPr lang="en-US" sz="4400" dirty="0">
                <a:solidFill>
                  <a:srgbClr val="FFED51"/>
                </a:solidFill>
                <a:latin typeface="Calibri"/>
              </a:rPr>
              <a:t>Wasabi</a:t>
            </a:r>
            <a:endParaRPr lang="en-US" dirty="0">
              <a:solidFill>
                <a:srgbClr val="FFED51"/>
              </a:solidFill>
              <a:latin typeface="Calibri"/>
            </a:endParaRPr>
          </a:p>
        </p:txBody>
      </p:sp>
      <p:pic>
        <p:nvPicPr>
          <p:cNvPr id="9" name="Picture 8" descr="photo.JPG"/>
          <p:cNvPicPr>
            <a:picLocks noChangeAspect="1"/>
          </p:cNvPicPr>
          <p:nvPr/>
        </p:nvPicPr>
        <p:blipFill>
          <a:blip r:embed="rId5"/>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6258" name="Picture 3"/>
          <p:cNvPicPr>
            <a:picLocks noChangeAspect="1" noChangeArrowheads="1"/>
          </p:cNvPicPr>
          <p:nvPr/>
        </p:nvPicPr>
        <p:blipFill>
          <a:blip r:embed="rId3"/>
          <a:srcRect/>
          <a:stretch>
            <a:fillRect/>
          </a:stretch>
        </p:blipFill>
        <p:spPr bwMode="auto">
          <a:xfrm>
            <a:off x="3352800" y="1143000"/>
            <a:ext cx="4356100" cy="4216400"/>
          </a:xfrm>
          <a:prstGeom prst="rect">
            <a:avLst/>
          </a:prstGeom>
          <a:noFill/>
          <a:ln w="9525">
            <a:noFill/>
            <a:miter lim="800000"/>
            <a:headEnd/>
            <a:tailEnd/>
          </a:ln>
        </p:spPr>
      </p:pic>
      <p:sp>
        <p:nvSpPr>
          <p:cNvPr id="96259" name="WordArt 4"/>
          <p:cNvSpPr>
            <a:spLocks noChangeArrowheads="1" noChangeShapeType="1" noTextEdit="1"/>
          </p:cNvSpPr>
          <p:nvPr/>
        </p:nvSpPr>
        <p:spPr bwMode="auto">
          <a:xfrm rot="5400000">
            <a:off x="-647700" y="2628900"/>
            <a:ext cx="4800600" cy="1219200"/>
          </a:xfrm>
          <a:prstGeom prst="rect">
            <a:avLst/>
          </a:prstGeom>
        </p:spPr>
        <p:txBody>
          <a:bodyPr vert="wordArtVert" wrap="none" fromWordArt="1">
            <a:prstTxWarp prst="textPlain">
              <a:avLst>
                <a:gd name="adj" fmla="val 50000"/>
              </a:avLst>
            </a:prstTxWarp>
          </a:bodyPr>
          <a:lstStyle/>
          <a:p>
            <a:pPr fontAlgn="auto"/>
            <a:r>
              <a:rPr lang="en-US" sz="3600" i="1" kern="10">
                <a:ln w="9525">
                  <a:solidFill>
                    <a:srgbClr val="800000"/>
                  </a:solidFill>
                  <a:round/>
                  <a:headEnd/>
                  <a:tailEnd/>
                </a:ln>
                <a:solidFill>
                  <a:srgbClr val="800000"/>
                </a:solidFill>
                <a:effectLst>
                  <a:outerShdw blurRad="63500" dist="38099" dir="2700000" algn="ctr" rotWithShape="0">
                    <a:srgbClr val="C0C0C0">
                      <a:alpha val="74997"/>
                    </a:srgbClr>
                  </a:outerShdw>
                </a:effectLst>
                <a:latin typeface="Arial Black"/>
                <a:ea typeface="Arial Black"/>
                <a:cs typeface="Arial Black"/>
              </a:rPr>
              <a:t>Perfume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98306" name="Picture 3"/>
          <p:cNvPicPr>
            <a:picLocks noChangeAspect="1" noChangeArrowheads="1"/>
          </p:cNvPicPr>
          <p:nvPr/>
        </p:nvPicPr>
        <p:blipFill>
          <a:blip r:embed="rId3"/>
          <a:srcRect/>
          <a:stretch>
            <a:fillRect/>
          </a:stretch>
        </p:blipFill>
        <p:spPr bwMode="auto">
          <a:xfrm>
            <a:off x="762000" y="381000"/>
            <a:ext cx="3505200" cy="5811838"/>
          </a:xfrm>
          <a:prstGeom prst="rect">
            <a:avLst/>
          </a:prstGeom>
          <a:noFill/>
          <a:ln w="9525">
            <a:noFill/>
            <a:miter lim="800000"/>
            <a:headEnd/>
            <a:tailEnd/>
          </a:ln>
        </p:spPr>
      </p:pic>
      <p:sp>
        <p:nvSpPr>
          <p:cNvPr id="98307" name="Text Box 4"/>
          <p:cNvSpPr txBox="1">
            <a:spLocks noChangeArrowheads="1"/>
          </p:cNvSpPr>
          <p:nvPr/>
        </p:nvSpPr>
        <p:spPr bwMode="auto">
          <a:xfrm>
            <a:off x="4953000" y="4495800"/>
            <a:ext cx="3733800" cy="1200328"/>
          </a:xfrm>
          <a:prstGeom prst="rect">
            <a:avLst/>
          </a:prstGeom>
          <a:noFill/>
          <a:ln w="9525">
            <a:noFill/>
            <a:miter lim="800000"/>
            <a:headEnd/>
            <a:tailEnd/>
          </a:ln>
        </p:spPr>
        <p:txBody>
          <a:bodyPr>
            <a:prstTxWarp prst="textNoShape">
              <a:avLst/>
            </a:prstTxWarp>
            <a:spAutoFit/>
          </a:bodyPr>
          <a:lstStyle/>
          <a:p>
            <a:r>
              <a:rPr lang="en-US" dirty="0">
                <a:solidFill>
                  <a:srgbClr val="00FFFF"/>
                </a:solidFill>
                <a:latin typeface="Calibri"/>
              </a:rPr>
              <a:t>Patchouli</a:t>
            </a:r>
          </a:p>
          <a:p>
            <a:r>
              <a:rPr lang="en-US" i="1" dirty="0" err="1">
                <a:solidFill>
                  <a:srgbClr val="00FFFF"/>
                </a:solidFill>
                <a:latin typeface="Calibri"/>
                <a:ea typeface="Times" charset="0"/>
                <a:cs typeface="Times" charset="0"/>
              </a:rPr>
              <a:t>Pogostemon</a:t>
            </a:r>
            <a:r>
              <a:rPr lang="en-US" dirty="0">
                <a:solidFill>
                  <a:srgbClr val="00FFFF"/>
                </a:solidFill>
                <a:latin typeface="Calibri"/>
                <a:ea typeface="Times" charset="0"/>
                <a:cs typeface="Times" charset="0"/>
              </a:rPr>
              <a:t> </a:t>
            </a:r>
            <a:r>
              <a:rPr lang="en-US" i="1" dirty="0" err="1">
                <a:solidFill>
                  <a:srgbClr val="00FFFF"/>
                </a:solidFill>
                <a:latin typeface="Calibri"/>
                <a:ea typeface="Times" charset="0"/>
                <a:cs typeface="Times" charset="0"/>
              </a:rPr>
              <a:t>cablin</a:t>
            </a:r>
            <a:r>
              <a:rPr lang="en-US" dirty="0">
                <a:solidFill>
                  <a:srgbClr val="00FFFF"/>
                </a:solidFill>
                <a:latin typeface="Calibri"/>
                <a:ea typeface="Times" charset="0"/>
                <a:cs typeface="Times" charset="0"/>
              </a:rPr>
              <a:t> </a:t>
            </a:r>
          </a:p>
          <a:p>
            <a:r>
              <a:rPr lang="en-US" dirty="0">
                <a:solidFill>
                  <a:srgbClr val="00FFFF"/>
                </a:solidFill>
                <a:latin typeface="Calibri"/>
                <a:ea typeface="Times" charset="0"/>
                <a:cs typeface="Times" charset="0"/>
              </a:rPr>
              <a:t>Mint Family </a:t>
            </a:r>
            <a:r>
              <a:rPr lang="en-US" dirty="0" smtClean="0">
                <a:solidFill>
                  <a:srgbClr val="00FFFF"/>
                </a:solidFill>
                <a:latin typeface="Calibri"/>
                <a:ea typeface="Times" charset="0"/>
                <a:cs typeface="Times" charset="0"/>
              </a:rPr>
              <a:t>- </a:t>
            </a:r>
            <a:r>
              <a:rPr lang="en-US" dirty="0" err="1" smtClean="0">
                <a:solidFill>
                  <a:srgbClr val="00FFFF"/>
                </a:solidFill>
                <a:latin typeface="Calibri"/>
                <a:ea typeface="Times" charset="0"/>
                <a:cs typeface="Times" charset="0"/>
              </a:rPr>
              <a:t>Lamiaceae</a:t>
            </a:r>
            <a:endParaRPr lang="en-US" dirty="0">
              <a:solidFill>
                <a:srgbClr val="00FFFF"/>
              </a:solidFill>
              <a:latin typeface="Calibri"/>
              <a:ea typeface="Times" charset="0"/>
              <a:cs typeface="Times" charset="0"/>
            </a:endParaRPr>
          </a:p>
        </p:txBody>
      </p:sp>
      <p:pic>
        <p:nvPicPr>
          <p:cNvPr id="98308" name="Picture 5"/>
          <p:cNvPicPr>
            <a:picLocks noChangeAspect="1" noChangeArrowheads="1"/>
          </p:cNvPicPr>
          <p:nvPr/>
        </p:nvPicPr>
        <p:blipFill>
          <a:blip r:embed="rId4"/>
          <a:srcRect/>
          <a:stretch>
            <a:fillRect/>
          </a:stretch>
        </p:blipFill>
        <p:spPr bwMode="auto">
          <a:xfrm>
            <a:off x="5867400" y="1828800"/>
            <a:ext cx="1905000" cy="1905000"/>
          </a:xfrm>
          <a:prstGeom prst="rect">
            <a:avLst/>
          </a:prstGeom>
          <a:noFill/>
          <a:ln w="9525">
            <a:noFill/>
            <a:miter lim="800000"/>
            <a:headEnd/>
            <a:tailEnd/>
          </a:ln>
        </p:spPr>
      </p:pic>
      <p:sp>
        <p:nvSpPr>
          <p:cNvPr id="5" name="TextBox 4"/>
          <p:cNvSpPr txBox="1"/>
          <p:nvPr/>
        </p:nvSpPr>
        <p:spPr>
          <a:xfrm>
            <a:off x="5562600" y="5791200"/>
            <a:ext cx="2716759" cy="461665"/>
          </a:xfrm>
          <a:prstGeom prst="rect">
            <a:avLst/>
          </a:prstGeom>
          <a:noFill/>
        </p:spPr>
        <p:txBody>
          <a:bodyPr wrap="none" rtlCol="0">
            <a:spAutoFit/>
          </a:bodyPr>
          <a:lstStyle/>
          <a:p>
            <a:r>
              <a:rPr lang="en-US" dirty="0" smtClean="0">
                <a:solidFill>
                  <a:srgbClr val="1FF3FB"/>
                </a:solidFill>
                <a:latin typeface="Calibri"/>
                <a:cs typeface="Calibri"/>
              </a:rPr>
              <a:t>China and Indonesia</a:t>
            </a:r>
            <a:endParaRPr lang="en-US" dirty="0">
              <a:solidFill>
                <a:srgbClr val="1FF3FB"/>
              </a:solidFill>
              <a:latin typeface="Calibri"/>
              <a:cs typeface="Calibri"/>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a:srcRect/>
          <a:stretch>
            <a:fillRect/>
          </a:stretch>
        </p:blipFill>
        <p:spPr bwMode="auto">
          <a:xfrm>
            <a:off x="762000" y="457200"/>
            <a:ext cx="3594100" cy="4648200"/>
          </a:xfrm>
          <a:prstGeom prst="rect">
            <a:avLst/>
          </a:prstGeom>
          <a:noFill/>
          <a:ln w="9525">
            <a:solidFill>
              <a:srgbClr val="BBC05E"/>
            </a:solidFill>
            <a:miter lim="800000"/>
            <a:headEnd/>
            <a:tailEnd/>
          </a:ln>
        </p:spPr>
      </p:pic>
      <p:pic>
        <p:nvPicPr>
          <p:cNvPr id="100355" name="Picture 3"/>
          <p:cNvPicPr>
            <a:picLocks noChangeAspect="1" noChangeArrowheads="1"/>
          </p:cNvPicPr>
          <p:nvPr/>
        </p:nvPicPr>
        <p:blipFill>
          <a:blip r:embed="rId4"/>
          <a:srcRect/>
          <a:stretch>
            <a:fillRect/>
          </a:stretch>
        </p:blipFill>
        <p:spPr bwMode="auto">
          <a:xfrm>
            <a:off x="5181600" y="2133600"/>
            <a:ext cx="3108325" cy="4191000"/>
          </a:xfrm>
          <a:prstGeom prst="rect">
            <a:avLst/>
          </a:prstGeom>
          <a:noFill/>
          <a:ln w="9525">
            <a:solidFill>
              <a:srgbClr val="BBC05E"/>
            </a:solidFill>
            <a:miter lim="800000"/>
            <a:headEnd/>
            <a:tailEnd/>
          </a:ln>
        </p:spPr>
      </p:pic>
      <p:sp>
        <p:nvSpPr>
          <p:cNvPr id="100356" name="Picture 4"/>
          <p:cNvSpPr>
            <a:spLocks noChangeAspect="1" noChangeArrowheads="1"/>
          </p:cNvSpPr>
          <p:nvPr/>
        </p:nvSpPr>
        <p:spPr bwMode="auto">
          <a:xfrm>
            <a:off x="2895600" y="7086600"/>
            <a:ext cx="0" cy="0"/>
          </a:xfrm>
          <a:prstGeom prst="rect">
            <a:avLst/>
          </a:prstGeom>
          <a:noFill/>
          <a:ln w="9525">
            <a:noFill/>
            <a:miter lim="800000"/>
            <a:headEnd/>
            <a:tailEnd/>
          </a:ln>
        </p:spPr>
        <p:txBody>
          <a:bodyPr>
            <a:prstTxWarp prst="textNoShape">
              <a:avLst/>
            </a:prstTxWarp>
          </a:bodyPr>
          <a:lstStyle/>
          <a:p>
            <a:endParaRPr lang="en-US" dirty="0">
              <a:latin typeface="Calibri"/>
            </a:endParaRPr>
          </a:p>
        </p:txBody>
      </p:sp>
      <p:pic>
        <p:nvPicPr>
          <p:cNvPr id="100357" name="Picture 5"/>
          <p:cNvPicPr>
            <a:picLocks noChangeAspect="1" noChangeArrowheads="1"/>
          </p:cNvPicPr>
          <p:nvPr/>
        </p:nvPicPr>
        <p:blipFill>
          <a:blip r:embed="rId5"/>
          <a:srcRect/>
          <a:stretch>
            <a:fillRect/>
          </a:stretch>
        </p:blipFill>
        <p:spPr bwMode="auto">
          <a:xfrm>
            <a:off x="5638800" y="304800"/>
            <a:ext cx="2209800" cy="1627188"/>
          </a:xfrm>
          <a:prstGeom prst="rect">
            <a:avLst/>
          </a:prstGeom>
          <a:noFill/>
          <a:ln w="9525">
            <a:solidFill>
              <a:srgbClr val="BBC05E"/>
            </a:solidFill>
            <a:miter lim="800000"/>
            <a:headEnd/>
            <a:tailEnd/>
          </a:ln>
        </p:spPr>
      </p:pic>
      <p:sp>
        <p:nvSpPr>
          <p:cNvPr id="100358" name="Text Box 7"/>
          <p:cNvSpPr txBox="1">
            <a:spLocks noChangeArrowheads="1"/>
          </p:cNvSpPr>
          <p:nvPr/>
        </p:nvSpPr>
        <p:spPr bwMode="auto">
          <a:xfrm>
            <a:off x="1061203" y="5307013"/>
            <a:ext cx="2922670" cy="1300356"/>
          </a:xfrm>
          <a:prstGeom prst="rect">
            <a:avLst/>
          </a:prstGeom>
          <a:noFill/>
          <a:ln w="9525">
            <a:noFill/>
            <a:miter lim="800000"/>
            <a:headEnd/>
            <a:tailEnd/>
          </a:ln>
        </p:spPr>
        <p:txBody>
          <a:bodyPr wrap="none">
            <a:prstTxWarp prst="textNoShape">
              <a:avLst/>
            </a:prstTxWarp>
            <a:spAutoFit/>
          </a:bodyPr>
          <a:lstStyle/>
          <a:p>
            <a:r>
              <a:rPr lang="en-US" dirty="0">
                <a:solidFill>
                  <a:srgbClr val="BBC05E"/>
                </a:solidFill>
                <a:latin typeface="Calibri"/>
              </a:rPr>
              <a:t>Frankincense</a:t>
            </a:r>
          </a:p>
          <a:p>
            <a:r>
              <a:rPr lang="en-US" dirty="0">
                <a:solidFill>
                  <a:srgbClr val="BBC05E"/>
                </a:solidFill>
                <a:latin typeface="Calibri"/>
                <a:cs typeface="Calibri"/>
              </a:rPr>
              <a:t>(</a:t>
            </a:r>
            <a:r>
              <a:rPr lang="en-US" i="1" dirty="0" err="1">
                <a:solidFill>
                  <a:srgbClr val="BBC05E"/>
                </a:solidFill>
                <a:latin typeface="Calibri"/>
                <a:cs typeface="Calibri"/>
              </a:rPr>
              <a:t>Boswellia</a:t>
            </a:r>
            <a:r>
              <a:rPr lang="en-US" i="1" dirty="0">
                <a:solidFill>
                  <a:srgbClr val="BBC05E"/>
                </a:solidFill>
                <a:latin typeface="Calibri"/>
                <a:cs typeface="Calibri"/>
              </a:rPr>
              <a:t> </a:t>
            </a:r>
            <a:r>
              <a:rPr lang="en-US" i="1" dirty="0" err="1">
                <a:solidFill>
                  <a:srgbClr val="BBC05E"/>
                </a:solidFill>
                <a:latin typeface="Calibri"/>
                <a:cs typeface="Calibri"/>
              </a:rPr>
              <a:t>carteri</a:t>
            </a:r>
            <a:r>
              <a:rPr lang="en-US" dirty="0" smtClean="0">
                <a:solidFill>
                  <a:srgbClr val="BBC05E"/>
                </a:solidFill>
                <a:latin typeface="Calibri"/>
                <a:cs typeface="Calibri"/>
              </a:rPr>
              <a:t>)</a:t>
            </a:r>
          </a:p>
          <a:p>
            <a:endParaRPr lang="en-US" sz="1050" dirty="0" smtClean="0">
              <a:solidFill>
                <a:srgbClr val="BBC05E"/>
              </a:solidFill>
              <a:latin typeface="Calibri"/>
              <a:cs typeface="Calibri"/>
            </a:endParaRPr>
          </a:p>
          <a:p>
            <a:r>
              <a:rPr lang="en-US" sz="2000" dirty="0" smtClean="0">
                <a:solidFill>
                  <a:srgbClr val="BBC05E"/>
                </a:solidFill>
                <a:latin typeface="Calibri"/>
                <a:ea typeface="ＭＳ Ｐゴシック" charset="-128"/>
                <a:cs typeface="Calibri"/>
              </a:rPr>
              <a:t>Africa and the Middle East</a:t>
            </a:r>
            <a:endParaRPr lang="en-US" sz="2000" dirty="0">
              <a:solidFill>
                <a:srgbClr val="BBC05E"/>
              </a:solidFill>
              <a:latin typeface="Calibri"/>
              <a:cs typeface="Calibri"/>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381000" y="1219200"/>
            <a:ext cx="8534400" cy="3140075"/>
          </a:xfrm>
          <a:prstGeom prst="rect">
            <a:avLst/>
          </a:prstGeom>
          <a:noFill/>
          <a:ln w="9525">
            <a:noFill/>
            <a:miter lim="800000"/>
            <a:headEnd/>
            <a:tailEnd/>
          </a:ln>
        </p:spPr>
        <p:txBody>
          <a:bodyPr>
            <a:prstTxWarp prst="textNoShape">
              <a:avLst/>
            </a:prstTxWarp>
            <a:spAutoFit/>
          </a:bodyPr>
          <a:lstStyle/>
          <a:p>
            <a:r>
              <a:rPr lang="en-US" sz="4000" dirty="0">
                <a:solidFill>
                  <a:srgbClr val="99FFFF"/>
                </a:solidFill>
                <a:latin typeface="Calibri"/>
              </a:rPr>
              <a:t>The characteristic scent of aromatic plants is due to the presence of </a:t>
            </a:r>
            <a:r>
              <a:rPr lang="en-US" sz="4000" b="1" i="1" dirty="0">
                <a:solidFill>
                  <a:srgbClr val="99FFFF"/>
                </a:solidFill>
                <a:latin typeface="Calibri"/>
              </a:rPr>
              <a:t>essential oils</a:t>
            </a:r>
            <a:r>
              <a:rPr lang="en-US" sz="4000" dirty="0">
                <a:solidFill>
                  <a:srgbClr val="99FFFF"/>
                </a:solidFill>
                <a:latin typeface="Calibri"/>
              </a:rPr>
              <a:t>, volatile substances occurring in specialized glands in the leaves, flowers, and fruits.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a:srcRect/>
          <a:stretch>
            <a:fillRect/>
          </a:stretch>
        </p:blipFill>
        <p:spPr bwMode="auto">
          <a:xfrm>
            <a:off x="-609600" y="0"/>
            <a:ext cx="6183313" cy="6858000"/>
          </a:xfrm>
          <a:prstGeom prst="rect">
            <a:avLst/>
          </a:prstGeom>
          <a:noFill/>
          <a:ln w="9525">
            <a:noFill/>
            <a:miter lim="800000"/>
            <a:headEnd/>
            <a:tailEnd/>
          </a:ln>
        </p:spPr>
      </p:pic>
      <p:sp>
        <p:nvSpPr>
          <p:cNvPr id="102403" name="Text Box 3"/>
          <p:cNvSpPr txBox="1">
            <a:spLocks noChangeArrowheads="1"/>
          </p:cNvSpPr>
          <p:nvPr/>
        </p:nvSpPr>
        <p:spPr bwMode="auto">
          <a:xfrm>
            <a:off x="5975043" y="1219200"/>
            <a:ext cx="3168957" cy="1569660"/>
          </a:xfrm>
          <a:prstGeom prst="rect">
            <a:avLst/>
          </a:prstGeom>
          <a:noFill/>
          <a:ln w="9525">
            <a:noFill/>
            <a:miter lim="800000"/>
            <a:headEnd/>
            <a:tailEnd/>
          </a:ln>
        </p:spPr>
        <p:txBody>
          <a:bodyPr wrap="none">
            <a:prstTxWarp prst="textNoShape">
              <a:avLst/>
            </a:prstTxWarp>
            <a:spAutoFit/>
          </a:bodyPr>
          <a:lstStyle/>
          <a:p>
            <a:r>
              <a:rPr lang="en-US" dirty="0">
                <a:solidFill>
                  <a:srgbClr val="74F042"/>
                </a:solidFill>
                <a:latin typeface="Calibri"/>
              </a:rPr>
              <a:t>Frankincense is perhaps</a:t>
            </a:r>
          </a:p>
          <a:p>
            <a:r>
              <a:rPr lang="en-US" dirty="0">
                <a:solidFill>
                  <a:srgbClr val="74F042"/>
                </a:solidFill>
                <a:latin typeface="Calibri"/>
              </a:rPr>
              <a:t>best known as one of</a:t>
            </a:r>
          </a:p>
          <a:p>
            <a:r>
              <a:rPr lang="en-US" dirty="0">
                <a:solidFill>
                  <a:srgbClr val="74F042"/>
                </a:solidFill>
                <a:latin typeface="Calibri"/>
              </a:rPr>
              <a:t>the gifts brought by</a:t>
            </a:r>
          </a:p>
          <a:p>
            <a:r>
              <a:rPr lang="en-US" dirty="0">
                <a:solidFill>
                  <a:srgbClr val="74F042"/>
                </a:solidFill>
                <a:latin typeface="Calibri"/>
              </a:rPr>
              <a:t>the Magi.</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104450" name="Picture 2" descr="Webdriver"/>
          <p:cNvPicPr>
            <a:picLocks noChangeAspect="1" noChangeArrowheads="1"/>
          </p:cNvPicPr>
          <p:nvPr/>
        </p:nvPicPr>
        <p:blipFill>
          <a:blip r:embed="rId3"/>
          <a:srcRect/>
          <a:stretch>
            <a:fillRect/>
          </a:stretch>
        </p:blipFill>
        <p:spPr bwMode="auto">
          <a:xfrm>
            <a:off x="914400" y="1066800"/>
            <a:ext cx="2800350" cy="4267200"/>
          </a:xfrm>
          <a:prstGeom prst="rect">
            <a:avLst/>
          </a:prstGeom>
          <a:noFill/>
          <a:ln w="9525">
            <a:noFill/>
            <a:miter lim="800000"/>
            <a:headEnd/>
            <a:tailEnd/>
          </a:ln>
        </p:spPr>
      </p:pic>
      <p:sp>
        <p:nvSpPr>
          <p:cNvPr id="104451" name="Text Box 3"/>
          <p:cNvSpPr txBox="1">
            <a:spLocks noChangeArrowheads="1"/>
          </p:cNvSpPr>
          <p:nvPr/>
        </p:nvSpPr>
        <p:spPr bwMode="auto">
          <a:xfrm>
            <a:off x="4267200" y="1066800"/>
            <a:ext cx="4550870" cy="1384995"/>
          </a:xfrm>
          <a:prstGeom prst="rect">
            <a:avLst/>
          </a:prstGeom>
          <a:noFill/>
          <a:ln w="9525">
            <a:noFill/>
            <a:miter lim="800000"/>
            <a:headEnd/>
            <a:tailEnd/>
          </a:ln>
        </p:spPr>
        <p:txBody>
          <a:bodyPr wrap="none">
            <a:prstTxWarp prst="textNoShape">
              <a:avLst/>
            </a:prstTxWarp>
            <a:spAutoFit/>
          </a:bodyPr>
          <a:lstStyle/>
          <a:p>
            <a:r>
              <a:rPr lang="en-US" sz="2800" dirty="0">
                <a:ln>
                  <a:solidFill>
                    <a:srgbClr val="CBB93E"/>
                  </a:solidFill>
                </a:ln>
                <a:solidFill>
                  <a:srgbClr val="CBB93E"/>
                </a:solidFill>
                <a:latin typeface="Calibri"/>
              </a:rPr>
              <a:t>In ancient Egypt, frankincense</a:t>
            </a:r>
          </a:p>
          <a:p>
            <a:r>
              <a:rPr lang="en-US" sz="2800" dirty="0">
                <a:ln>
                  <a:solidFill>
                    <a:srgbClr val="CBB93E"/>
                  </a:solidFill>
                </a:ln>
                <a:solidFill>
                  <a:srgbClr val="CBB93E"/>
                </a:solidFill>
                <a:latin typeface="Calibri"/>
              </a:rPr>
              <a:t>was charred to produce </a:t>
            </a:r>
            <a:r>
              <a:rPr lang="en-US" sz="2800" i="1" dirty="0">
                <a:ln>
                  <a:solidFill>
                    <a:srgbClr val="CBB93E"/>
                  </a:solidFill>
                </a:ln>
                <a:solidFill>
                  <a:srgbClr val="CBB93E"/>
                </a:solidFill>
                <a:latin typeface="Calibri"/>
              </a:rPr>
              <a:t>kohl</a:t>
            </a:r>
            <a:r>
              <a:rPr lang="en-US" sz="2800" dirty="0">
                <a:ln>
                  <a:solidFill>
                    <a:srgbClr val="CBB93E"/>
                  </a:solidFill>
                </a:ln>
                <a:solidFill>
                  <a:srgbClr val="CBB93E"/>
                </a:solidFill>
                <a:latin typeface="Calibri"/>
              </a:rPr>
              <a:t>,</a:t>
            </a:r>
          </a:p>
          <a:p>
            <a:r>
              <a:rPr lang="en-US" sz="2800" dirty="0">
                <a:ln>
                  <a:solidFill>
                    <a:srgbClr val="CBB93E"/>
                  </a:solidFill>
                </a:ln>
                <a:solidFill>
                  <a:srgbClr val="CBB93E"/>
                </a:solidFill>
                <a:latin typeface="Calibri"/>
              </a:rPr>
              <a:t>an eyeliner of sorts.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5181600" y="4495800"/>
            <a:ext cx="2586628" cy="1261884"/>
          </a:xfrm>
          <a:prstGeom prst="rect">
            <a:avLst/>
          </a:prstGeom>
          <a:noFill/>
          <a:ln w="9525">
            <a:noFill/>
            <a:miter lim="800000"/>
            <a:headEnd/>
            <a:tailEnd/>
          </a:ln>
          <a:effectLst/>
        </p:spPr>
        <p:txBody>
          <a:bodyPr wrap="none">
            <a:prstTxWarp prst="textNoShape">
              <a:avLst/>
            </a:prstTxWarp>
            <a:spAutoFit/>
          </a:bodyPr>
          <a:lstStyle/>
          <a:p>
            <a:pPr>
              <a:defRPr/>
            </a:pPr>
            <a:r>
              <a:rPr lang="en-US" sz="4400" dirty="0" smtClean="0">
                <a:solidFill>
                  <a:srgbClr val="B3B3FF"/>
                </a:solidFill>
                <a:effectLst>
                  <a:outerShdw blurRad="38100" dist="38100" dir="2700000" algn="tl">
                    <a:srgbClr val="FFFFFF"/>
                  </a:outerShdw>
                </a:effectLst>
                <a:latin typeface="Calibri"/>
              </a:rPr>
              <a:t>Lavender</a:t>
            </a:r>
          </a:p>
          <a:p>
            <a:pPr>
              <a:defRPr/>
            </a:pPr>
            <a:r>
              <a:rPr lang="en-US" sz="3200" i="1" dirty="0" err="1" smtClean="0">
                <a:solidFill>
                  <a:srgbClr val="B3B3FF"/>
                </a:solidFill>
                <a:effectLst>
                  <a:outerShdw blurRad="38100" dist="38100" dir="2700000" algn="tl">
                    <a:srgbClr val="FFFFFF"/>
                  </a:outerShdw>
                </a:effectLst>
                <a:latin typeface="Calibri"/>
              </a:rPr>
              <a:t>Lavandula</a:t>
            </a:r>
            <a:r>
              <a:rPr lang="en-US" sz="3200" i="1" dirty="0" smtClean="0">
                <a:solidFill>
                  <a:srgbClr val="B3B3FF"/>
                </a:solidFill>
                <a:effectLst>
                  <a:outerShdw blurRad="38100" dist="38100" dir="2700000" algn="tl">
                    <a:srgbClr val="FFFFFF"/>
                  </a:outerShdw>
                </a:effectLst>
                <a:latin typeface="Calibri"/>
              </a:rPr>
              <a:t> sp.</a:t>
            </a:r>
            <a:endParaRPr lang="en-US" sz="3200" i="1" dirty="0">
              <a:latin typeface="Calibri"/>
            </a:endParaRPr>
          </a:p>
        </p:txBody>
      </p:sp>
      <p:pic>
        <p:nvPicPr>
          <p:cNvPr id="106500" name="Picture 4"/>
          <p:cNvPicPr>
            <a:picLocks noChangeAspect="1" noChangeArrowheads="1"/>
          </p:cNvPicPr>
          <p:nvPr/>
        </p:nvPicPr>
        <p:blipFill>
          <a:blip r:embed="rId3"/>
          <a:srcRect/>
          <a:stretch>
            <a:fillRect/>
          </a:stretch>
        </p:blipFill>
        <p:spPr bwMode="auto">
          <a:xfrm>
            <a:off x="5181600" y="1219200"/>
            <a:ext cx="2780288" cy="2362200"/>
          </a:xfrm>
          <a:prstGeom prst="rect">
            <a:avLst/>
          </a:prstGeom>
          <a:noFill/>
          <a:ln w="9525">
            <a:noFill/>
            <a:miter lim="800000"/>
            <a:headEnd/>
            <a:tailEnd/>
          </a:ln>
        </p:spPr>
      </p:pic>
      <p:pic>
        <p:nvPicPr>
          <p:cNvPr id="5" name="Picture 4"/>
          <p:cNvPicPr>
            <a:picLocks noChangeAspect="1"/>
          </p:cNvPicPr>
          <p:nvPr/>
        </p:nvPicPr>
        <p:blipFill>
          <a:blip r:embed="rId4"/>
          <a:stretch>
            <a:fillRect/>
          </a:stretch>
        </p:blipFill>
        <p:spPr>
          <a:xfrm>
            <a:off x="609600" y="609600"/>
            <a:ext cx="3855720" cy="52578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228600" y="533400"/>
            <a:ext cx="8686800" cy="1569660"/>
          </a:xfrm>
          <a:prstGeom prst="rect">
            <a:avLst/>
          </a:prstGeom>
          <a:noFill/>
          <a:ln w="9525">
            <a:noFill/>
            <a:miter lim="800000"/>
            <a:headEnd/>
            <a:tailEnd/>
          </a:ln>
        </p:spPr>
        <p:txBody>
          <a:bodyPr>
            <a:prstTxWarp prst="textNoShape">
              <a:avLst/>
            </a:prstTxWarp>
            <a:spAutoFit/>
          </a:bodyPr>
          <a:lstStyle/>
          <a:p>
            <a:pPr marL="228600" lvl="2" algn="l"/>
            <a:r>
              <a:rPr lang="en-US" b="1" dirty="0">
                <a:solidFill>
                  <a:srgbClr val="CC99CC"/>
                </a:solidFill>
                <a:latin typeface="Calibri"/>
                <a:ea typeface="Times" charset="0"/>
                <a:cs typeface="Times" charset="0"/>
              </a:rPr>
              <a:t>Aromatherapy: </a:t>
            </a:r>
            <a:r>
              <a:rPr lang="en-US" dirty="0">
                <a:solidFill>
                  <a:srgbClr val="CC99CC"/>
                </a:solidFill>
                <a:latin typeface="Calibri"/>
                <a:ea typeface="Times" charset="0"/>
                <a:cs typeface="Times" charset="0"/>
              </a:rPr>
              <a:t>evidence for sedative effects of the essential oil of lavender after </a:t>
            </a:r>
            <a:r>
              <a:rPr lang="en-US" dirty="0" smtClean="0">
                <a:solidFill>
                  <a:srgbClr val="CC99CC"/>
                </a:solidFill>
                <a:latin typeface="Calibri"/>
                <a:ea typeface="Times" charset="0"/>
                <a:cs typeface="Times" charset="0"/>
              </a:rPr>
              <a:t>inhalation.  </a:t>
            </a:r>
            <a:r>
              <a:rPr lang="en-US" dirty="0" err="1" smtClean="0">
                <a:solidFill>
                  <a:srgbClr val="CC99CC"/>
                </a:solidFill>
                <a:latin typeface="Calibri"/>
                <a:ea typeface="Times" charset="0"/>
                <a:cs typeface="Times" charset="0"/>
              </a:rPr>
              <a:t>Buchbauer</a:t>
            </a:r>
            <a:r>
              <a:rPr lang="en-US" dirty="0" smtClean="0">
                <a:solidFill>
                  <a:srgbClr val="CC99CC"/>
                </a:solidFill>
                <a:latin typeface="Calibri"/>
                <a:ea typeface="Times" charset="0"/>
                <a:cs typeface="Times" charset="0"/>
              </a:rPr>
              <a:t> </a:t>
            </a:r>
            <a:r>
              <a:rPr lang="en-US" dirty="0">
                <a:solidFill>
                  <a:srgbClr val="CC99CC"/>
                </a:solidFill>
                <a:latin typeface="Calibri"/>
                <a:ea typeface="Times" charset="0"/>
                <a:cs typeface="Times" charset="0"/>
              </a:rPr>
              <a:t>G, </a:t>
            </a:r>
            <a:r>
              <a:rPr lang="en-US" dirty="0" err="1">
                <a:solidFill>
                  <a:srgbClr val="CC99CC"/>
                </a:solidFill>
                <a:latin typeface="Calibri"/>
                <a:ea typeface="Times" charset="0"/>
                <a:cs typeface="Times" charset="0"/>
              </a:rPr>
              <a:t>Jirovetz</a:t>
            </a:r>
            <a:r>
              <a:rPr lang="en-US" dirty="0">
                <a:solidFill>
                  <a:srgbClr val="CC99CC"/>
                </a:solidFill>
                <a:latin typeface="Calibri"/>
                <a:ea typeface="Times" charset="0"/>
                <a:cs typeface="Times" charset="0"/>
              </a:rPr>
              <a:t> L, </a:t>
            </a:r>
            <a:r>
              <a:rPr lang="en-US" dirty="0" err="1">
                <a:solidFill>
                  <a:srgbClr val="CC99CC"/>
                </a:solidFill>
                <a:latin typeface="Calibri"/>
                <a:ea typeface="Times" charset="0"/>
                <a:cs typeface="Times" charset="0"/>
              </a:rPr>
              <a:t>Jager</a:t>
            </a:r>
            <a:r>
              <a:rPr lang="en-US" dirty="0">
                <a:solidFill>
                  <a:srgbClr val="CC99CC"/>
                </a:solidFill>
                <a:latin typeface="Calibri"/>
                <a:ea typeface="Times" charset="0"/>
                <a:cs typeface="Times" charset="0"/>
              </a:rPr>
              <a:t> W, Dietrich H, Plank </a:t>
            </a:r>
            <a:r>
              <a:rPr lang="en-US" dirty="0" smtClean="0">
                <a:solidFill>
                  <a:srgbClr val="CC99CC"/>
                </a:solidFill>
                <a:latin typeface="Calibri"/>
                <a:ea typeface="Times" charset="0"/>
                <a:cs typeface="Times" charset="0"/>
              </a:rPr>
              <a:t>C.  Institute </a:t>
            </a:r>
            <a:r>
              <a:rPr lang="en-US" dirty="0">
                <a:solidFill>
                  <a:srgbClr val="CC99CC"/>
                </a:solidFill>
                <a:latin typeface="Calibri"/>
                <a:ea typeface="Times" charset="0"/>
                <a:cs typeface="Times" charset="0"/>
              </a:rPr>
              <a:t>of Pharmaceutical Chemistry, University of Vienna, Austria.</a:t>
            </a:r>
            <a:endParaRPr lang="en-US" dirty="0">
              <a:solidFill>
                <a:srgbClr val="CC99CC"/>
              </a:solidFill>
              <a:latin typeface="Calibri"/>
            </a:endParaRPr>
          </a:p>
        </p:txBody>
      </p:sp>
      <p:sp>
        <p:nvSpPr>
          <p:cNvPr id="33795" name="Text Box 3"/>
          <p:cNvSpPr txBox="1">
            <a:spLocks noChangeArrowheads="1"/>
          </p:cNvSpPr>
          <p:nvPr/>
        </p:nvSpPr>
        <p:spPr bwMode="auto">
          <a:xfrm>
            <a:off x="457200" y="3505200"/>
            <a:ext cx="8305800" cy="2215991"/>
          </a:xfrm>
          <a:prstGeom prst="rect">
            <a:avLst/>
          </a:prstGeom>
          <a:noFill/>
          <a:ln w="9525">
            <a:noFill/>
            <a:miter lim="800000"/>
            <a:headEnd/>
            <a:tailEnd/>
          </a:ln>
        </p:spPr>
        <p:txBody>
          <a:bodyPr wrap="square">
            <a:prstTxWarp prst="textNoShape">
              <a:avLst/>
            </a:prstTxWarp>
            <a:spAutoFit/>
          </a:bodyPr>
          <a:lstStyle/>
          <a:p>
            <a:pPr marL="228600" lvl="2"/>
            <a:r>
              <a:rPr lang="en-US" dirty="0">
                <a:solidFill>
                  <a:srgbClr val="CC99CC"/>
                </a:solidFill>
                <a:latin typeface="Calibri"/>
                <a:ea typeface="Times" charset="0"/>
                <a:cs typeface="Times" charset="0"/>
              </a:rPr>
              <a:t>… thus furnishing evidence of the </a:t>
            </a:r>
            <a:r>
              <a:rPr lang="en-US" dirty="0" err="1">
                <a:solidFill>
                  <a:srgbClr val="CC99CC"/>
                </a:solidFill>
                <a:latin typeface="Calibri"/>
                <a:ea typeface="Times" charset="0"/>
                <a:cs typeface="Times" charset="0"/>
              </a:rPr>
              <a:t>aromatherapeutical</a:t>
            </a:r>
            <a:r>
              <a:rPr lang="en-US" dirty="0">
                <a:solidFill>
                  <a:srgbClr val="CC99CC"/>
                </a:solidFill>
                <a:latin typeface="Calibri"/>
                <a:ea typeface="Times" charset="0"/>
                <a:cs typeface="Times" charset="0"/>
              </a:rPr>
              <a:t> use</a:t>
            </a:r>
          </a:p>
          <a:p>
            <a:pPr marL="228600" lvl="2"/>
            <a:r>
              <a:rPr lang="en-US" dirty="0">
                <a:solidFill>
                  <a:srgbClr val="CC99CC"/>
                </a:solidFill>
                <a:latin typeface="Calibri"/>
                <a:ea typeface="Times" charset="0"/>
                <a:cs typeface="Times" charset="0"/>
              </a:rPr>
              <a:t> of herbal pillows employed in folk medicine since ancient times </a:t>
            </a:r>
          </a:p>
          <a:p>
            <a:pPr marL="228600" lvl="2"/>
            <a:r>
              <a:rPr lang="en-US" dirty="0">
                <a:solidFill>
                  <a:srgbClr val="CC99CC"/>
                </a:solidFill>
                <a:latin typeface="Calibri"/>
                <a:ea typeface="Times" charset="0"/>
                <a:cs typeface="Times" charset="0"/>
              </a:rPr>
              <a:t>in order to facilitate falling asleep or to minimize stressful</a:t>
            </a:r>
          </a:p>
          <a:p>
            <a:pPr marL="228600" lvl="2"/>
            <a:r>
              <a:rPr lang="en-US" dirty="0">
                <a:solidFill>
                  <a:srgbClr val="CC99CC"/>
                </a:solidFill>
                <a:latin typeface="Calibri"/>
                <a:ea typeface="Times" charset="0"/>
                <a:cs typeface="Times" charset="0"/>
              </a:rPr>
              <a:t>situations of man.</a:t>
            </a:r>
          </a:p>
          <a:p>
            <a:pPr marL="228600" lvl="2"/>
            <a:r>
              <a:rPr lang="en-US" dirty="0">
                <a:solidFill>
                  <a:srgbClr val="CC99CC"/>
                </a:solidFill>
                <a:latin typeface="Calibri"/>
                <a:ea typeface="Times" charset="0"/>
                <a:cs typeface="Times" charset="0"/>
              </a:rPr>
              <a:t>PMID: 1817516 [</a:t>
            </a:r>
            <a:r>
              <a:rPr lang="en-US" dirty="0" err="1">
                <a:solidFill>
                  <a:srgbClr val="CC99CC"/>
                </a:solidFill>
                <a:latin typeface="Calibri"/>
                <a:ea typeface="Times" charset="0"/>
                <a:cs typeface="Times" charset="0"/>
              </a:rPr>
              <a:t>PubMed</a:t>
            </a:r>
            <a:r>
              <a:rPr lang="en-US" dirty="0">
                <a:solidFill>
                  <a:srgbClr val="CC99CC"/>
                </a:solidFill>
                <a:latin typeface="Calibri"/>
                <a:ea typeface="Times" charset="0"/>
                <a:cs typeface="Times" charset="0"/>
              </a:rPr>
              <a:t> - indexed for MEDLINE]</a:t>
            </a:r>
            <a:endParaRPr lang="en-US" sz="1800" dirty="0">
              <a:solidFill>
                <a:srgbClr val="CC99CC"/>
              </a:solidFill>
              <a:latin typeface="Calibri"/>
            </a:endParaRPr>
          </a:p>
          <a:p>
            <a:endParaRPr lang="en-US" sz="1800" dirty="0">
              <a:solidFill>
                <a:srgbClr val="CC99CC"/>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1752600" y="0"/>
            <a:ext cx="5562600" cy="762000"/>
          </a:xfrm>
        </p:spPr>
        <p:txBody>
          <a:bodyPr/>
          <a:lstStyle/>
          <a:p>
            <a:r>
              <a:rPr lang="en-US" sz="3600" b="1" dirty="0"/>
              <a:t>Lecture</a:t>
            </a:r>
            <a:r>
              <a:rPr lang="en-US" b="1" dirty="0"/>
              <a:t> </a:t>
            </a:r>
            <a:r>
              <a:rPr lang="en-US" sz="3600" b="1" dirty="0"/>
              <a:t>Review, Chapter 17</a:t>
            </a:r>
            <a:endParaRPr lang="en-US" sz="3600" dirty="0"/>
          </a:p>
        </p:txBody>
      </p:sp>
      <p:pic>
        <p:nvPicPr>
          <p:cNvPr id="4" name="Picture 2" descr="spices"/>
          <p:cNvPicPr>
            <a:picLocks noChangeAspect="1" noChangeArrowheads="1"/>
          </p:cNvPicPr>
          <p:nvPr/>
        </p:nvPicPr>
        <p:blipFill>
          <a:blip r:embed="rId3">
            <a:alphaModFix amt="23000"/>
          </a:blip>
          <a:srcRect/>
          <a:stretch>
            <a:fillRect/>
          </a:stretch>
        </p:blipFill>
        <p:spPr bwMode="auto">
          <a:xfrm>
            <a:off x="0" y="0"/>
            <a:ext cx="9144000" cy="6858000"/>
          </a:xfrm>
          <a:prstGeom prst="rect">
            <a:avLst/>
          </a:prstGeom>
          <a:noFill/>
          <a:ln w="9525">
            <a:solidFill>
              <a:srgbClr val="CE3E02"/>
            </a:solidFill>
            <a:miter lim="800000"/>
            <a:headEnd/>
            <a:tailEnd/>
          </a:ln>
        </p:spPr>
      </p:pic>
      <p:sp>
        <p:nvSpPr>
          <p:cNvPr id="6" name="Rectangle 3"/>
          <p:cNvSpPr txBox="1">
            <a:spLocks noChangeArrowheads="1"/>
          </p:cNvSpPr>
          <p:nvPr/>
        </p:nvSpPr>
        <p:spPr bwMode="auto">
          <a:xfrm>
            <a:off x="381000" y="990600"/>
            <a:ext cx="84582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US" sz="2200" b="0" i="0" u="none" strike="noStrike" kern="0" cap="none" spc="0" normalizeH="0" baseline="0" noProof="0" dirty="0" smtClean="0">
                <a:ln>
                  <a:noFill/>
                </a:ln>
                <a:solidFill>
                  <a:schemeClr val="tx1"/>
                </a:solidFill>
                <a:effectLst/>
                <a:uLnTx/>
                <a:uFillTx/>
                <a:latin typeface="Calibri"/>
                <a:ea typeface="ＭＳ Ｐゴシック" pitchFamily="-107" charset="-128"/>
                <a:cs typeface="ＭＳ Ｐゴシック" pitchFamily="-107" charset="-128"/>
              </a:rPr>
              <a:t>What is the difference between an herb and a spice?</a:t>
            </a:r>
          </a:p>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US" sz="2200" b="0" i="0" u="none" strike="noStrike" kern="0" cap="none" spc="0" normalizeH="0" baseline="0" noProof="0" dirty="0" smtClean="0">
                <a:ln>
                  <a:noFill/>
                </a:ln>
                <a:solidFill>
                  <a:schemeClr val="tx1"/>
                </a:solidFill>
                <a:effectLst/>
                <a:uLnTx/>
                <a:uFillTx/>
                <a:latin typeface="Calibri"/>
                <a:ea typeface="ＭＳ Ｐゴシック" pitchFamily="-107" charset="-128"/>
                <a:cs typeface="ＭＳ Ｐゴシック" pitchFamily="-107" charset="-128"/>
              </a:rPr>
              <a:t>What kind of secondary compound lend herbs and spices their distinctive odors and flavors?</a:t>
            </a:r>
          </a:p>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US" sz="2200" b="0" i="0" u="none" strike="noStrike" kern="0" cap="none" spc="0" normalizeH="0" baseline="0" noProof="0" dirty="0" smtClean="0">
                <a:ln>
                  <a:noFill/>
                </a:ln>
                <a:solidFill>
                  <a:schemeClr val="tx1"/>
                </a:solidFill>
                <a:effectLst/>
                <a:uLnTx/>
                <a:uFillTx/>
                <a:latin typeface="Calibri"/>
                <a:ea typeface="ＭＳ Ｐゴシック" pitchFamily="-107" charset="-128"/>
                <a:cs typeface="ＭＳ Ｐゴシック" pitchFamily="-107" charset="-128"/>
              </a:rPr>
              <a:t>Why were spices originally used in ancient cultures?  Where did familiar spices such as cloves</a:t>
            </a:r>
            <a:r>
              <a:rPr kumimoji="0" lang="en-US" sz="2200" b="0" i="0" u="none" strike="noStrike" kern="0" cap="none" spc="0" normalizeH="0" noProof="0" dirty="0" smtClean="0">
                <a:ln>
                  <a:noFill/>
                </a:ln>
                <a:solidFill>
                  <a:schemeClr val="tx1"/>
                </a:solidFill>
                <a:effectLst/>
                <a:uLnTx/>
                <a:uFillTx/>
                <a:latin typeface="Calibri"/>
                <a:ea typeface="ＭＳ Ｐゴシック" pitchFamily="-107" charset="-128"/>
                <a:cs typeface="ＭＳ Ｐゴシック" pitchFamily="-107" charset="-128"/>
              </a:rPr>
              <a:t> </a:t>
            </a:r>
            <a:r>
              <a:rPr lang="en-US" sz="2200" kern="0" dirty="0" smtClean="0">
                <a:latin typeface="Calibri"/>
                <a:ea typeface="ＭＳ Ｐゴシック" pitchFamily="-107" charset="-128"/>
                <a:cs typeface="ＭＳ Ｐゴシック" pitchFamily="-107" charset="-128"/>
              </a:rPr>
              <a:t>and nutmeg originate?</a:t>
            </a:r>
            <a:endParaRPr kumimoji="0" lang="en-US" sz="2200" b="0" i="0" u="none" strike="noStrike" kern="0" cap="none" spc="0" normalizeH="0" baseline="0" noProof="0" dirty="0" smtClean="0">
              <a:ln>
                <a:noFill/>
              </a:ln>
              <a:solidFill>
                <a:schemeClr val="tx1"/>
              </a:solidFill>
              <a:effectLst/>
              <a:uLnTx/>
              <a:uFillTx/>
              <a:latin typeface="Calibri"/>
              <a:ea typeface="ＭＳ Ｐゴシック" pitchFamily="-107" charset="-128"/>
              <a:cs typeface="ＭＳ Ｐゴシック" pitchFamily="-107" charset="-128"/>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US" sz="2200" b="0" i="0" u="none" strike="noStrike" kern="0" cap="none" spc="0" normalizeH="0" baseline="0" noProof="0" dirty="0" smtClean="0">
                <a:ln>
                  <a:noFill/>
                </a:ln>
                <a:solidFill>
                  <a:schemeClr val="tx1"/>
                </a:solidFill>
                <a:effectLst/>
                <a:uLnTx/>
                <a:uFillTx/>
                <a:latin typeface="Calibri"/>
                <a:ea typeface="ＭＳ Ｐゴシック" pitchFamily="-107" charset="-128"/>
                <a:cs typeface="ＭＳ Ｐゴシック" pitchFamily="-107" charset="-128"/>
              </a:rPr>
              <a:t>Briefly describe the history of the spice trade. Which culture originally dominated the trade? Did it change?</a:t>
            </a:r>
          </a:p>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US" sz="2200" b="0" i="0" u="none" strike="noStrike" kern="0" cap="none" spc="0" normalizeH="0" baseline="0" noProof="0" dirty="0" smtClean="0">
                <a:ln>
                  <a:noFill/>
                </a:ln>
                <a:solidFill>
                  <a:schemeClr val="tx1"/>
                </a:solidFill>
                <a:effectLst/>
                <a:uLnTx/>
                <a:uFillTx/>
                <a:latin typeface="Calibri"/>
                <a:ea typeface="ＭＳ Ｐゴシック" pitchFamily="-107" charset="-128"/>
                <a:cs typeface="ＭＳ Ｐゴシック" pitchFamily="-107" charset="-128"/>
              </a:rPr>
              <a:t>Briefly describe the biology, history, and uses of cinnamon, clove, nutmeg, mace, ginger, turmeric, and vanilla.</a:t>
            </a:r>
          </a:p>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US" sz="2200" b="0" i="0" u="none" strike="noStrike" kern="0" cap="none" spc="0" normalizeH="0" baseline="0" noProof="0" dirty="0" smtClean="0">
                <a:ln>
                  <a:noFill/>
                </a:ln>
                <a:solidFill>
                  <a:schemeClr val="tx1"/>
                </a:solidFill>
                <a:effectLst/>
                <a:uLnTx/>
                <a:uFillTx/>
                <a:latin typeface="Calibri"/>
                <a:ea typeface="ＭＳ Ｐゴシック" pitchFamily="-107" charset="-128"/>
                <a:cs typeface="ＭＳ Ｐゴシック" pitchFamily="-107" charset="-128"/>
              </a:rPr>
              <a:t>Where are the capsicum peppers originally from? What is the active component that makes them spicy? Do we truly “taste” chili peppers?  Explain.</a:t>
            </a:r>
          </a:p>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US" sz="2200" b="0" i="0" u="none" strike="noStrike" kern="0" cap="none" spc="0" normalizeH="0" baseline="0" noProof="0" dirty="0" smtClean="0">
                <a:ln>
                  <a:noFill/>
                </a:ln>
                <a:solidFill>
                  <a:schemeClr val="tx1"/>
                </a:solidFill>
                <a:effectLst/>
                <a:uLnTx/>
                <a:uFillTx/>
                <a:latin typeface="Calibri"/>
                <a:ea typeface="ＭＳ Ｐゴシック" pitchFamily="-107" charset="-128"/>
                <a:cs typeface="ＭＳ Ｐゴシック" pitchFamily="-107" charset="-128"/>
              </a:rPr>
              <a:t>Briefly describe the biology, history, and uses of herbs from the mint, parsley, and mustard families.</a:t>
            </a:r>
          </a:p>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US" sz="2200" b="0" i="0" u="none" strike="noStrike" kern="0" cap="none" spc="0" normalizeH="0" baseline="0" noProof="0" dirty="0" smtClean="0">
                <a:ln>
                  <a:noFill/>
                </a:ln>
                <a:solidFill>
                  <a:schemeClr val="tx1"/>
                </a:solidFill>
                <a:effectLst/>
                <a:uLnTx/>
                <a:uFillTx/>
                <a:latin typeface="Calibri"/>
                <a:ea typeface="ＭＳ Ｐゴシック" pitchFamily="-107" charset="-128"/>
                <a:cs typeface="ＭＳ Ｐゴシック" pitchFamily="-107" charset="-128"/>
              </a:rPr>
              <a:t>Name two plants from the mint family that are used for perfumes.</a:t>
            </a:r>
          </a:p>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US" sz="2200" b="0" i="0" u="none" strike="noStrike" kern="0" cap="none" spc="0" normalizeH="0" baseline="0" noProof="0" dirty="0" smtClean="0">
                <a:ln>
                  <a:noFill/>
                </a:ln>
                <a:solidFill>
                  <a:schemeClr val="tx1"/>
                </a:solidFill>
                <a:effectLst/>
                <a:uLnTx/>
                <a:uFillTx/>
                <a:latin typeface="Calibri"/>
                <a:ea typeface="ＭＳ Ｐゴシック" pitchFamily="-107" charset="-128"/>
                <a:cs typeface="ＭＳ Ｐゴシック" pitchFamily="-107" charset="-128"/>
              </a:rPr>
              <a:t>What is frankincense?  What is the plant part from which it is obtained?  From what part of the world does it come?</a:t>
            </a:r>
            <a:endParaRPr kumimoji="0" lang="en-US" sz="2800" b="0" i="0" u="none" strike="noStrike" kern="0" cap="none" spc="0" normalizeH="0" baseline="0" noProof="0" dirty="0">
              <a:ln>
                <a:noFill/>
              </a:ln>
              <a:solidFill>
                <a:schemeClr val="tx1"/>
              </a:solidFill>
              <a:effectLst/>
              <a:uLnTx/>
              <a:uFillTx/>
              <a:latin typeface="Calibri"/>
              <a:ea typeface="ＭＳ Ｐゴシック" pitchFamily="-107" charset="-128"/>
              <a:cs typeface="ＭＳ Ｐゴシック" pitchFamily="-107" charset="-12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srcRect/>
          <a:stretch>
            <a:fillRect/>
          </a:stretch>
        </p:blipFill>
        <p:spPr bwMode="auto">
          <a:xfrm>
            <a:off x="1447800" y="685800"/>
            <a:ext cx="6189663" cy="5002213"/>
          </a:xfrm>
          <a:prstGeom prst="rect">
            <a:avLst/>
          </a:prstGeom>
          <a:noFill/>
          <a:ln w="9525">
            <a:noFill/>
            <a:miter lim="800000"/>
            <a:headEnd/>
            <a:tailEnd/>
          </a:ln>
        </p:spPr>
      </p:pic>
      <p:sp>
        <p:nvSpPr>
          <p:cNvPr id="20483" name="Text Box 3"/>
          <p:cNvSpPr txBox="1">
            <a:spLocks noChangeArrowheads="1"/>
          </p:cNvSpPr>
          <p:nvPr/>
        </p:nvSpPr>
        <p:spPr bwMode="auto">
          <a:xfrm>
            <a:off x="-304800" y="5670550"/>
            <a:ext cx="9753600" cy="830997"/>
          </a:xfrm>
          <a:prstGeom prst="rect">
            <a:avLst/>
          </a:prstGeom>
          <a:noFill/>
          <a:ln w="9525">
            <a:noFill/>
            <a:miter lim="800000"/>
            <a:headEnd/>
            <a:tailEnd/>
          </a:ln>
        </p:spPr>
        <p:txBody>
          <a:bodyPr>
            <a:prstTxWarp prst="textNoShape">
              <a:avLst/>
            </a:prstTxWarp>
            <a:spAutoFit/>
          </a:bodyPr>
          <a:lstStyle/>
          <a:p>
            <a:r>
              <a:rPr lang="en-US" dirty="0">
                <a:latin typeface="Calibri"/>
              </a:rPr>
              <a:t>Most essential oils contain </a:t>
            </a:r>
            <a:r>
              <a:rPr lang="en-US" b="1" dirty="0" err="1" smtClean="0">
                <a:latin typeface="Calibri"/>
              </a:rPr>
              <a:t>terpenes</a:t>
            </a:r>
            <a:r>
              <a:rPr lang="en-US" dirty="0">
                <a:latin typeface="Calibri"/>
              </a:rPr>
              <a:t>,</a:t>
            </a:r>
            <a:r>
              <a:rPr lang="en-US" dirty="0" smtClean="0">
                <a:latin typeface="Calibri"/>
              </a:rPr>
              <a:t> a </a:t>
            </a:r>
            <a:r>
              <a:rPr lang="en-US" dirty="0">
                <a:latin typeface="Calibri"/>
              </a:rPr>
              <a:t>large group of</a:t>
            </a:r>
            <a:r>
              <a:rPr lang="en-US" dirty="0" smtClean="0">
                <a:latin typeface="Calibri"/>
              </a:rPr>
              <a:t> </a:t>
            </a:r>
          </a:p>
          <a:p>
            <a:r>
              <a:rPr lang="en-US" dirty="0">
                <a:latin typeface="Calibri"/>
              </a:rPr>
              <a:t>h</a:t>
            </a:r>
            <a:r>
              <a:rPr lang="en-US" dirty="0" smtClean="0">
                <a:latin typeface="Calibri"/>
              </a:rPr>
              <a:t>ydrocarbons with </a:t>
            </a:r>
            <a:r>
              <a:rPr lang="en-US" dirty="0">
                <a:latin typeface="Calibri"/>
              </a:rPr>
              <a:t>a common building block of </a:t>
            </a:r>
            <a:r>
              <a:rPr lang="en-US" b="1" dirty="0">
                <a:latin typeface="Calibri"/>
              </a:rPr>
              <a:t>C</a:t>
            </a:r>
            <a:r>
              <a:rPr lang="en-US" b="1" baseline="-25000" dirty="0">
                <a:latin typeface="Calibri"/>
              </a:rPr>
              <a:t>5</a:t>
            </a:r>
            <a:r>
              <a:rPr lang="en-US" b="1" dirty="0">
                <a:latin typeface="Calibri"/>
              </a:rPr>
              <a:t>H</a:t>
            </a:r>
            <a:r>
              <a:rPr lang="en-US" b="1" baseline="-25000" dirty="0">
                <a:latin typeface="Calibri"/>
              </a:rPr>
              <a:t>8</a:t>
            </a:r>
          </a:p>
        </p:txBody>
      </p:sp>
      <p:pic>
        <p:nvPicPr>
          <p:cNvPr id="4" name="Picture 3"/>
          <p:cNvPicPr>
            <a:picLocks noChangeAspect="1"/>
          </p:cNvPicPr>
          <p:nvPr/>
        </p:nvPicPr>
        <p:blipFill>
          <a:blip r:embed="rId4"/>
          <a:stretch>
            <a:fillRect/>
          </a:stretch>
        </p:blipFill>
        <p:spPr>
          <a:xfrm>
            <a:off x="762000" y="685800"/>
            <a:ext cx="7620000" cy="502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609600" y="1143000"/>
            <a:ext cx="7924800" cy="1143000"/>
          </a:xfrm>
          <a:solidFill>
            <a:srgbClr val="FFFF00"/>
          </a:solidFill>
        </p:spPr>
        <p:txBody>
          <a:bodyPr/>
          <a:lstStyle/>
          <a:p>
            <a:r>
              <a:rPr lang="en-US">
                <a:ea typeface="ＭＳ Ｐゴシック" charset="-128"/>
                <a:cs typeface="ＭＳ Ｐゴシック" charset="-128"/>
              </a:rPr>
              <a:t>Why have spices been used?</a:t>
            </a:r>
          </a:p>
        </p:txBody>
      </p:sp>
      <p:sp>
        <p:nvSpPr>
          <p:cNvPr id="22531" name="Rectangle 3"/>
          <p:cNvSpPr>
            <a:spLocks noGrp="1" noChangeArrowheads="1"/>
          </p:cNvSpPr>
          <p:nvPr>
            <p:ph type="subTitle" idx="1"/>
          </p:nvPr>
        </p:nvSpPr>
        <p:spPr>
          <a:xfrm>
            <a:off x="685800" y="2590800"/>
            <a:ext cx="7772400" cy="2667000"/>
          </a:xfrm>
          <a:solidFill>
            <a:srgbClr val="FFFF00"/>
          </a:solidFill>
        </p:spPr>
        <p:txBody>
          <a:bodyPr/>
          <a:lstStyle/>
          <a:p>
            <a:r>
              <a:rPr lang="en-US" b="1" dirty="0" smtClean="0">
                <a:ea typeface="ＭＳ Ｐゴシック" charset="-128"/>
                <a:cs typeface="ＭＳ Ｐゴシック" charset="-128"/>
              </a:rPr>
              <a:t>Food preservation</a:t>
            </a:r>
            <a:r>
              <a:rPr lang="en-US" dirty="0" smtClean="0">
                <a:ea typeface="ＭＳ Ｐゴシック" charset="-128"/>
                <a:cs typeface="ＭＳ Ｐゴシック" charset="-128"/>
              </a:rPr>
              <a:t> may have been the initial function.  Many herbs and spices have been shown to inhibit food borne bacteria.  Onions, garlic, allspice, and oregano are especially effective in this respect.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1981200"/>
            <a:ext cx="7772400" cy="1143000"/>
          </a:xfrm>
        </p:spPr>
        <p:txBody>
          <a:bodyPr/>
          <a:lstStyle/>
          <a:p>
            <a:r>
              <a:rPr lang="en-US">
                <a:solidFill>
                  <a:srgbClr val="00FFFF"/>
                </a:solidFill>
                <a:ea typeface="ＭＳ Ｐゴシック" charset="-128"/>
                <a:cs typeface="ＭＳ Ｐゴシック" charset="-128"/>
              </a:rPr>
              <a:t>A matter of taste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04800" y="609600"/>
            <a:ext cx="8534400" cy="1143000"/>
          </a:xfrm>
        </p:spPr>
        <p:txBody>
          <a:bodyPr/>
          <a:lstStyle/>
          <a:p>
            <a:r>
              <a:rPr lang="en-US" dirty="0">
                <a:solidFill>
                  <a:srgbClr val="00FFFF"/>
                </a:solidFill>
                <a:ea typeface="ＭＳ Ｐゴシック" charset="-128"/>
                <a:cs typeface="ＭＳ Ｐゴシック" charset="-128"/>
              </a:rPr>
              <a:t>The</a:t>
            </a:r>
            <a:r>
              <a:rPr lang="en-US" dirty="0" smtClean="0">
                <a:solidFill>
                  <a:srgbClr val="00FFFF"/>
                </a:solidFill>
                <a:ea typeface="ＭＳ Ｐゴシック" charset="-128"/>
                <a:cs typeface="ＭＳ Ｐゴシック" charset="-128"/>
              </a:rPr>
              <a:t> yellow </a:t>
            </a:r>
            <a:r>
              <a:rPr lang="en-US" dirty="0">
                <a:solidFill>
                  <a:srgbClr val="00FFFF"/>
                </a:solidFill>
                <a:ea typeface="ＭＳ Ｐゴシック" charset="-128"/>
                <a:cs typeface="ＭＳ Ｐゴシック" charset="-128"/>
              </a:rPr>
              <a:t>jelly bean tastes like …</a:t>
            </a:r>
          </a:p>
        </p:txBody>
      </p:sp>
      <p:sp>
        <p:nvSpPr>
          <p:cNvPr id="57347" name="Rectangle 3"/>
          <p:cNvSpPr>
            <a:spLocks noGrp="1" noChangeArrowheads="1"/>
          </p:cNvSpPr>
          <p:nvPr>
            <p:ph type="body" idx="1"/>
          </p:nvPr>
        </p:nvSpPr>
        <p:spPr>
          <a:xfrm>
            <a:off x="685800" y="2514600"/>
            <a:ext cx="7772400" cy="4114800"/>
          </a:xfrm>
        </p:spPr>
        <p:txBody>
          <a:bodyPr/>
          <a:lstStyle/>
          <a:p>
            <a:pPr marL="609600" indent="-609600">
              <a:buFontTx/>
              <a:buAutoNum type="alphaUcPeriod"/>
            </a:pPr>
            <a:r>
              <a:rPr lang="en-US" dirty="0" smtClean="0">
                <a:solidFill>
                  <a:srgbClr val="00FFFF"/>
                </a:solidFill>
                <a:ea typeface="ＭＳ Ｐゴシック" charset="-128"/>
                <a:cs typeface="ＭＳ Ｐゴシック" charset="-128"/>
              </a:rPr>
              <a:t>Lemonade</a:t>
            </a:r>
          </a:p>
          <a:p>
            <a:pPr marL="609600" indent="-609600">
              <a:buFontTx/>
              <a:buAutoNum type="alphaUcPeriod"/>
            </a:pPr>
            <a:r>
              <a:rPr lang="en-US" dirty="0" smtClean="0">
                <a:solidFill>
                  <a:srgbClr val="00FFFF"/>
                </a:solidFill>
                <a:ea typeface="ＭＳ Ｐゴシック" charset="-128"/>
                <a:cs typeface="ＭＳ Ｐゴシック" charset="-128"/>
              </a:rPr>
              <a:t>Grapefruit</a:t>
            </a:r>
          </a:p>
          <a:p>
            <a:pPr marL="609600" indent="-609600">
              <a:buFontTx/>
              <a:buAutoNum type="alphaUcPeriod"/>
            </a:pPr>
            <a:r>
              <a:rPr lang="en-US" dirty="0" smtClean="0">
                <a:solidFill>
                  <a:srgbClr val="00FFFF"/>
                </a:solidFill>
                <a:ea typeface="ＭＳ Ｐゴシック" charset="-128"/>
                <a:cs typeface="ＭＳ Ｐゴシック" charset="-128"/>
              </a:rPr>
              <a:t>Pear</a:t>
            </a:r>
          </a:p>
          <a:p>
            <a:pPr marL="609600" indent="-609600">
              <a:buFontTx/>
              <a:buAutoNum type="alphaUcPeriod"/>
            </a:pPr>
            <a:r>
              <a:rPr lang="en-US" dirty="0" smtClean="0">
                <a:solidFill>
                  <a:srgbClr val="00FFFF"/>
                </a:solidFill>
                <a:ea typeface="ＭＳ Ｐゴシック" charset="-128"/>
                <a:cs typeface="ＭＳ Ｐゴシック" charset="-128"/>
              </a:rPr>
              <a:t>Banana</a:t>
            </a:r>
          </a:p>
          <a:p>
            <a:pPr marL="609600" indent="-609600">
              <a:buFontTx/>
              <a:buAutoNum type="alphaUcPeriod"/>
            </a:pPr>
            <a:r>
              <a:rPr lang="en-US" dirty="0" smtClean="0">
                <a:solidFill>
                  <a:srgbClr val="00FFFF"/>
                </a:solidFill>
                <a:ea typeface="ＭＳ Ｐゴシック" charset="-128"/>
                <a:cs typeface="ＭＳ Ｐゴシック" charset="-128"/>
              </a:rPr>
              <a:t>Sweet but non</a:t>
            </a:r>
            <a:r>
              <a:rPr lang="en-US" dirty="0">
                <a:solidFill>
                  <a:srgbClr val="00FFFF"/>
                </a:solidFill>
                <a:ea typeface="ＭＳ Ｐゴシック" charset="-128"/>
                <a:cs typeface="ＭＳ Ｐゴシック" charset="-128"/>
              </a:rPr>
              <a:t>-descript</a:t>
            </a:r>
          </a:p>
          <a:p>
            <a:pPr marL="609600" indent="-609600">
              <a:buFontTx/>
              <a:buNone/>
            </a:pPr>
            <a:endParaRPr lang="en-US" dirty="0">
              <a:solidFill>
                <a:srgbClr val="00FFFF"/>
              </a:solidFill>
              <a:ea typeface="ＭＳ Ｐゴシック" charset="-128"/>
              <a:cs typeface="ＭＳ Ｐゴシック" charset="-128"/>
            </a:endParaRPr>
          </a:p>
          <a:p>
            <a:pPr marL="609600" indent="-609600">
              <a:buFontTx/>
              <a:buNone/>
            </a:pPr>
            <a:endParaRPr lang="en-US" dirty="0">
              <a:solidFill>
                <a:srgbClr val="00FFFF"/>
              </a:solidFill>
              <a:ea typeface="ＭＳ Ｐゴシック" charset="-128"/>
              <a:cs typeface="ＭＳ Ｐゴシック" charset="-128"/>
            </a:endParaRPr>
          </a:p>
        </p:txBody>
      </p:sp>
      <p:sp>
        <p:nvSpPr>
          <p:cNvPr id="6" name="Rectangle 5"/>
          <p:cNvSpPr>
            <a:spLocks noChangeArrowheads="1"/>
          </p:cNvSpPr>
          <p:nvPr/>
        </p:nvSpPr>
        <p:spPr bwMode="auto">
          <a:xfrm>
            <a:off x="0" y="0"/>
            <a:ext cx="9144000" cy="6858000"/>
          </a:xfrm>
          <a:prstGeom prst="rect">
            <a:avLst/>
          </a:prstGeom>
          <a:solidFill>
            <a:schemeClr val="tx1"/>
          </a:solidFill>
          <a:ln w="9525">
            <a:noFill/>
            <a:miter lim="800000"/>
            <a:headEnd/>
            <a:tailEnd/>
          </a:ln>
        </p:spPr>
        <p:txBody>
          <a:bodyPr wrap="none" anchor="ctr">
            <a:prstTxWarp prst="textNoShape">
              <a:avLst/>
            </a:prstTxWarp>
          </a:bodyPr>
          <a:lstStyle/>
          <a:p>
            <a:r>
              <a:rPr lang="en-US" sz="3600" dirty="0" smtClean="0">
                <a:solidFill>
                  <a:srgbClr val="74F042"/>
                </a:solidFill>
                <a:latin typeface="Calibri"/>
              </a:rPr>
              <a:t>Clicker Question</a:t>
            </a:r>
            <a:endParaRPr lang="en-US" sz="3600" dirty="0">
              <a:solidFill>
                <a:srgbClr val="74F042"/>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Papyrus"/>
        <a:ea typeface=""/>
        <a:cs typeface=""/>
      </a:majorFont>
      <a:minorFont>
        <a:latin typeface="Papyr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Papyrus" pitchFamily="-107"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Papyrus"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1476</TotalTime>
  <Words>2760</Words>
  <Application>Microsoft Macintosh PowerPoint</Application>
  <PresentationFormat>On-screen Show (4:3)</PresentationFormat>
  <Paragraphs>317</Paragraphs>
  <Slides>54</Slides>
  <Notes>52</Notes>
  <HiddenSlides>0</HiddenSlides>
  <MMClips>0</MMClips>
  <ScaleCrop>false</ScaleCrop>
  <HeadingPairs>
    <vt:vector size="4" baseType="variant">
      <vt:variant>
        <vt:lpstr>Design Template</vt:lpstr>
      </vt:variant>
      <vt:variant>
        <vt:i4>1</vt:i4>
      </vt:variant>
      <vt:variant>
        <vt:lpstr>Slide Titles</vt:lpstr>
      </vt:variant>
      <vt:variant>
        <vt:i4>54</vt:i4>
      </vt:variant>
    </vt:vector>
  </HeadingPairs>
  <TitlesOfParts>
    <vt:vector size="55" baseType="lpstr">
      <vt:lpstr>Blank Presentation</vt:lpstr>
      <vt:lpstr>Slide 1</vt:lpstr>
      <vt:lpstr>Slide 2</vt:lpstr>
      <vt:lpstr>Slide 3</vt:lpstr>
      <vt:lpstr>Slide 4</vt:lpstr>
      <vt:lpstr>Slide 5</vt:lpstr>
      <vt:lpstr>Slide 6</vt:lpstr>
      <vt:lpstr>Why have spices been used?</vt:lpstr>
      <vt:lpstr>A matter of taste …</vt:lpstr>
      <vt:lpstr>The yellow jelly bean tastes like …</vt:lpstr>
      <vt:lpstr>Slide 10</vt:lpstr>
      <vt:lpstr>Slide 11</vt:lpstr>
      <vt:lpstr>Slide 12</vt:lpstr>
      <vt:lpstr>The red jelly bean tastes like …</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Cinnamon Cinnamomum zeylanicum</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Herbs</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Lecture Review, Chapter 17</vt:lpstr>
    </vt:vector>
  </TitlesOfParts>
  <Company>Botany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Cathy Paris</dc:creator>
  <cp:lastModifiedBy>Catherine Paris</cp:lastModifiedBy>
  <cp:revision>122</cp:revision>
  <dcterms:created xsi:type="dcterms:W3CDTF">2014-04-10T16:06:28Z</dcterms:created>
  <dcterms:modified xsi:type="dcterms:W3CDTF">2014-04-10T16:17:25Z</dcterms:modified>
</cp:coreProperties>
</file>