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1"/>
  </p:notesMasterIdLst>
  <p:sldIdLst>
    <p:sldId id="547" r:id="rId2"/>
    <p:sldId id="571" r:id="rId3"/>
    <p:sldId id="572" r:id="rId4"/>
    <p:sldId id="568" r:id="rId5"/>
    <p:sldId id="569" r:id="rId6"/>
    <p:sldId id="574" r:id="rId7"/>
    <p:sldId id="556" r:id="rId8"/>
    <p:sldId id="557" r:id="rId9"/>
    <p:sldId id="558" r:id="rId10"/>
    <p:sldId id="560" r:id="rId11"/>
    <p:sldId id="575" r:id="rId12"/>
    <p:sldId id="565" r:id="rId13"/>
    <p:sldId id="544" r:id="rId14"/>
    <p:sldId id="512" r:id="rId15"/>
    <p:sldId id="563" r:id="rId16"/>
    <p:sldId id="576" r:id="rId17"/>
    <p:sldId id="583" r:id="rId18"/>
    <p:sldId id="584" r:id="rId19"/>
    <p:sldId id="513" r:id="rId20"/>
    <p:sldId id="535" r:id="rId21"/>
    <p:sldId id="517" r:id="rId22"/>
    <p:sldId id="579" r:id="rId23"/>
    <p:sldId id="468" r:id="rId24"/>
    <p:sldId id="490" r:id="rId25"/>
    <p:sldId id="469" r:id="rId26"/>
    <p:sldId id="486" r:id="rId27"/>
    <p:sldId id="472" r:id="rId28"/>
    <p:sldId id="473" r:id="rId29"/>
    <p:sldId id="580" r:id="rId30"/>
    <p:sldId id="477" r:id="rId31"/>
    <p:sldId id="495" r:id="rId32"/>
    <p:sldId id="564" r:id="rId33"/>
    <p:sldId id="581" r:id="rId34"/>
    <p:sldId id="582" r:id="rId35"/>
    <p:sldId id="542" r:id="rId36"/>
    <p:sldId id="524" r:id="rId37"/>
    <p:sldId id="520" r:id="rId38"/>
    <p:sldId id="526" r:id="rId39"/>
    <p:sldId id="578"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itchFamily="-103" charset="0"/>
        <a:ea typeface="+mn-ea"/>
        <a:cs typeface="+mn-cs"/>
      </a:defRPr>
    </a:lvl1pPr>
    <a:lvl2pPr marL="457200" algn="l" rtl="0" fontAlgn="base">
      <a:spcBef>
        <a:spcPct val="0"/>
      </a:spcBef>
      <a:spcAft>
        <a:spcPct val="0"/>
      </a:spcAft>
      <a:defRPr kern="1200">
        <a:solidFill>
          <a:schemeClr val="tx1"/>
        </a:solidFill>
        <a:latin typeface="Times New Roman" pitchFamily="-103" charset="0"/>
        <a:ea typeface="+mn-ea"/>
        <a:cs typeface="+mn-cs"/>
      </a:defRPr>
    </a:lvl2pPr>
    <a:lvl3pPr marL="914400" algn="l" rtl="0" fontAlgn="base">
      <a:spcBef>
        <a:spcPct val="0"/>
      </a:spcBef>
      <a:spcAft>
        <a:spcPct val="0"/>
      </a:spcAft>
      <a:defRPr kern="1200">
        <a:solidFill>
          <a:schemeClr val="tx1"/>
        </a:solidFill>
        <a:latin typeface="Times New Roman" pitchFamily="-103" charset="0"/>
        <a:ea typeface="+mn-ea"/>
        <a:cs typeface="+mn-cs"/>
      </a:defRPr>
    </a:lvl3pPr>
    <a:lvl4pPr marL="1371600" algn="l" rtl="0" fontAlgn="base">
      <a:spcBef>
        <a:spcPct val="0"/>
      </a:spcBef>
      <a:spcAft>
        <a:spcPct val="0"/>
      </a:spcAft>
      <a:defRPr kern="1200">
        <a:solidFill>
          <a:schemeClr val="tx1"/>
        </a:solidFill>
        <a:latin typeface="Times New Roman" pitchFamily="-103" charset="0"/>
        <a:ea typeface="+mn-ea"/>
        <a:cs typeface="+mn-cs"/>
      </a:defRPr>
    </a:lvl4pPr>
    <a:lvl5pPr marL="1828800" algn="l" rtl="0" fontAlgn="base">
      <a:spcBef>
        <a:spcPct val="0"/>
      </a:spcBef>
      <a:spcAft>
        <a:spcPct val="0"/>
      </a:spcAft>
      <a:defRPr kern="1200">
        <a:solidFill>
          <a:schemeClr val="tx1"/>
        </a:solidFill>
        <a:latin typeface="Times New Roman" pitchFamily="-103" charset="0"/>
        <a:ea typeface="+mn-ea"/>
        <a:cs typeface="+mn-cs"/>
      </a:defRPr>
    </a:lvl5pPr>
    <a:lvl6pPr marL="2286000" algn="l" defTabSz="457200" rtl="0" eaLnBrk="1" latinLnBrk="0" hangingPunct="1">
      <a:defRPr kern="1200">
        <a:solidFill>
          <a:schemeClr val="tx1"/>
        </a:solidFill>
        <a:latin typeface="Times New Roman" pitchFamily="-103" charset="0"/>
        <a:ea typeface="+mn-ea"/>
        <a:cs typeface="+mn-cs"/>
      </a:defRPr>
    </a:lvl6pPr>
    <a:lvl7pPr marL="2743200" algn="l" defTabSz="457200" rtl="0" eaLnBrk="1" latinLnBrk="0" hangingPunct="1">
      <a:defRPr kern="1200">
        <a:solidFill>
          <a:schemeClr val="tx1"/>
        </a:solidFill>
        <a:latin typeface="Times New Roman" pitchFamily="-103" charset="0"/>
        <a:ea typeface="+mn-ea"/>
        <a:cs typeface="+mn-cs"/>
      </a:defRPr>
    </a:lvl7pPr>
    <a:lvl8pPr marL="3200400" algn="l" defTabSz="457200" rtl="0" eaLnBrk="1" latinLnBrk="0" hangingPunct="1">
      <a:defRPr kern="1200">
        <a:solidFill>
          <a:schemeClr val="tx1"/>
        </a:solidFill>
        <a:latin typeface="Times New Roman" pitchFamily="-103" charset="0"/>
        <a:ea typeface="+mn-ea"/>
        <a:cs typeface="+mn-cs"/>
      </a:defRPr>
    </a:lvl8pPr>
    <a:lvl9pPr marL="3657600" algn="l" defTabSz="457200" rtl="0" eaLnBrk="1" latinLnBrk="0" hangingPunct="1">
      <a:defRPr kern="1200">
        <a:solidFill>
          <a:schemeClr val="tx1"/>
        </a:solidFill>
        <a:latin typeface="Times New Roman" pitchFamily="-103"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A2526"/>
    <a:srgbClr val="FF6666"/>
    <a:srgbClr val="95FF00"/>
    <a:srgbClr val="FF0000"/>
    <a:srgbClr val="FFFFFF"/>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p:scale>
          <a:sx n="100" d="100"/>
          <a:sy n="100" d="100"/>
        </p:scale>
        <p:origin x="-1024"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defRPr>
            </a:lvl1pPr>
          </a:lstStyle>
          <a:p>
            <a:pPr>
              <a:defRPr/>
            </a:pPr>
            <a:endParaRPr lang="en-US"/>
          </a:p>
        </p:txBody>
      </p:sp>
      <p:sp>
        <p:nvSpPr>
          <p:cNvPr id="942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42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42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defRPr>
            </a:lvl1pPr>
          </a:lstStyle>
          <a:p>
            <a:pPr>
              <a:defRPr/>
            </a:pPr>
            <a:endParaRPr lang="en-US"/>
          </a:p>
        </p:txBody>
      </p:sp>
      <p:sp>
        <p:nvSpPr>
          <p:cNvPr id="942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67559684-4702-E14F-A3CC-8B07BD46578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pitchFamily="58"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pitchFamily="58"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pitchFamily="58"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pitchFamily="5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51A8C5B-6D4A-8B49-9E8F-9A4DEF86DF7F}" type="slidenum">
              <a:rPr lang="en-US">
                <a:latin typeface="Calibri" pitchFamily="-103" charset="0"/>
              </a:rPr>
              <a:pPr/>
              <a:t>1</a:t>
            </a:fld>
            <a:endParaRPr lang="en-US">
              <a:latin typeface="Calibri" pitchFamily="-103" charset="0"/>
            </a:endParaRPr>
          </a:p>
        </p:txBody>
      </p:sp>
      <p:sp>
        <p:nvSpPr>
          <p:cNvPr id="15363" name="Rectangle 2"/>
          <p:cNvSpPr>
            <a:spLocks noGrp="1" noRot="1" noChangeAspect="1" noChangeArrowheads="1"/>
          </p:cNvSpPr>
          <p:nvPr>
            <p:ph type="sldImg"/>
          </p:nvPr>
        </p:nvSpPr>
        <p:spPr>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E92618D-3EC1-2F47-8AF3-E84F0C18A784}" type="slidenum">
              <a:rPr lang="en-US">
                <a:latin typeface="Calibri" pitchFamily="-103" charset="0"/>
              </a:rPr>
              <a:pPr/>
              <a:t>14</a:t>
            </a:fld>
            <a:endParaRPr lang="en-US">
              <a:latin typeface="Calibri" pitchFamily="-103" charset="0"/>
            </a:endParaRPr>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917AA33-408B-6443-949D-4CF826A9D05B}" type="slidenum">
              <a:rPr lang="en-US">
                <a:latin typeface="Calibri" pitchFamily="-103" charset="0"/>
              </a:rPr>
              <a:pPr/>
              <a:t>16</a:t>
            </a:fld>
            <a:endParaRPr lang="en-US">
              <a:latin typeface="Calibri" pitchFamily="-103" charset="0"/>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if yams and sweet potatoes are totally different, why are they so often confused?. African slaves in the South had already been calling the soft sweet potatoes ‘yams’ because they resembled the yams in Africa. The word ‘yam’ comes from the Senegalese word ‘</a:t>
            </a:r>
            <a:r>
              <a:rPr lang="en-US" i="1" dirty="0" err="1" smtClean="0"/>
              <a:t>nyami</a:t>
            </a:r>
            <a:r>
              <a:rPr lang="en-US" dirty="0" smtClean="0"/>
              <a:t>,’ which means "to eat," and was first recorded in America in 1676. </a:t>
            </a:r>
            <a:endParaRPr lang="en-US" dirty="0"/>
          </a:p>
        </p:txBody>
      </p:sp>
      <p:sp>
        <p:nvSpPr>
          <p:cNvPr id="4" name="Slide Number Placeholder 3"/>
          <p:cNvSpPr>
            <a:spLocks noGrp="1"/>
          </p:cNvSpPr>
          <p:nvPr>
            <p:ph type="sldNum" sz="quarter" idx="10"/>
          </p:nvPr>
        </p:nvSpPr>
        <p:spPr/>
        <p:txBody>
          <a:bodyPr/>
          <a:lstStyle/>
          <a:p>
            <a:pPr>
              <a:defRPr/>
            </a:pPr>
            <a:fld id="{67559684-4702-E14F-A3CC-8B07BD465784}" type="slidenum">
              <a:rPr lang="en-US" smtClean="0"/>
              <a:pPr>
                <a:defRPr/>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9B62919-0092-BC48-B406-9B7EED323C41}" type="slidenum">
              <a:rPr lang="en-US">
                <a:latin typeface="Calibri" pitchFamily="-103" charset="0"/>
              </a:rPr>
              <a:pPr/>
              <a:t>19</a:t>
            </a:fld>
            <a:endParaRPr lang="en-US">
              <a:latin typeface="Calibri" pitchFamily="-103" charset="0"/>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0E763E5-1FAA-584E-A46F-07BD2A86CE8F}" type="slidenum">
              <a:rPr lang="en-US">
                <a:latin typeface="Calibri" pitchFamily="-103" charset="0"/>
              </a:rPr>
              <a:pPr/>
              <a:t>20</a:t>
            </a:fld>
            <a:endParaRPr lang="en-US">
              <a:latin typeface="Calibri" pitchFamily="-103"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49BD968-55A7-6A4B-B452-1E118D14C26F}" type="slidenum">
              <a:rPr lang="en-US">
                <a:latin typeface="Calibri" pitchFamily="-103" charset="0"/>
              </a:rPr>
              <a:pPr/>
              <a:t>21</a:t>
            </a:fld>
            <a:endParaRPr lang="en-US">
              <a:latin typeface="Calibri" pitchFamily="-103" charset="0"/>
            </a:endParaRPr>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5012DE7-BFAF-6647-9740-8B4E337CAB72}" type="slidenum">
              <a:rPr lang="en-US">
                <a:latin typeface="Calibri" pitchFamily="-103" charset="0"/>
              </a:rPr>
              <a:pPr/>
              <a:t>23</a:t>
            </a:fld>
            <a:endParaRPr lang="en-US">
              <a:latin typeface="Calibri" pitchFamily="-103" charset="0"/>
            </a:endParaRPr>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Calibri" pitchFamily="-103" charset="0"/>
                <a:ea typeface="ＭＳ Ｐゴシック" pitchFamily="-103" charset="-128"/>
                <a:cs typeface="ＭＳ Ｐゴシック" pitchFamily="-103" charset="-128"/>
              </a:rPr>
              <a:t>Stopped here on Tuesday</a:t>
            </a:r>
            <a:r>
              <a:rPr lang="en-US" baseline="0" dirty="0" smtClean="0">
                <a:latin typeface="Calibri" pitchFamily="-103" charset="0"/>
                <a:ea typeface="ＭＳ Ｐゴシック" pitchFamily="-103" charset="-128"/>
                <a:cs typeface="ＭＳ Ｐゴシック" pitchFamily="-103" charset="-128"/>
              </a:rPr>
              <a:t>, March 12.</a:t>
            </a:r>
            <a:endParaRPr lang="en-US" dirty="0">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09A795D-F28D-6E4D-B754-84352560C0C0}" type="slidenum">
              <a:rPr lang="en-US">
                <a:latin typeface="Calibri" pitchFamily="-103" charset="0"/>
              </a:rPr>
              <a:pPr/>
              <a:t>24</a:t>
            </a:fld>
            <a:endParaRPr lang="en-US">
              <a:latin typeface="Calibri" pitchFamily="-103" charset="0"/>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6C000B8-823B-D545-A386-5F28E6BB44D1}" type="slidenum">
              <a:rPr lang="en-US">
                <a:latin typeface="Calibri" pitchFamily="-103" charset="0"/>
              </a:rPr>
              <a:pPr/>
              <a:t>3</a:t>
            </a:fld>
            <a:endParaRPr lang="en-US">
              <a:latin typeface="Calibri" pitchFamily="-103" charset="0"/>
            </a:endParaRPr>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E85D8B4-2998-884B-A7EC-D1334E1EBEAD}" type="slidenum">
              <a:rPr lang="en-US">
                <a:latin typeface="Calibri" pitchFamily="-103" charset="0"/>
              </a:rPr>
              <a:pPr/>
              <a:t>25</a:t>
            </a:fld>
            <a:endParaRPr lang="en-US">
              <a:latin typeface="Calibri" pitchFamily="-103" charset="0"/>
            </a:endParaRPr>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A17FDED-224A-7E43-A7BC-C889AAD2DF23}" type="slidenum">
              <a:rPr lang="en-US">
                <a:latin typeface="Calibri" pitchFamily="-103" charset="0"/>
              </a:rPr>
              <a:pPr/>
              <a:t>26</a:t>
            </a:fld>
            <a:endParaRPr lang="en-US">
              <a:latin typeface="Calibri" pitchFamily="-103" charset="0"/>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90F3DF2-55D3-994C-9511-4DD466E785EE}" type="slidenum">
              <a:rPr lang="en-US">
                <a:latin typeface="Calibri" pitchFamily="-103" charset="0"/>
              </a:rPr>
              <a:pPr/>
              <a:t>27</a:t>
            </a:fld>
            <a:endParaRPr lang="en-US">
              <a:latin typeface="Calibri" pitchFamily="-103" charset="0"/>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9CE3B7D-FB36-4F4E-B9D2-7D33136958D2}" type="slidenum">
              <a:rPr lang="en-US">
                <a:latin typeface="Calibri" pitchFamily="-103" charset="0"/>
              </a:rPr>
              <a:pPr/>
              <a:t>28</a:t>
            </a:fld>
            <a:endParaRPr lang="en-US">
              <a:latin typeface="Calibri" pitchFamily="-103" charset="0"/>
            </a:endParaRPr>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271E709-C2B1-D54F-AC18-B06027E0FFEB}" type="slidenum">
              <a:rPr lang="en-US">
                <a:latin typeface="Calibri" pitchFamily="-103" charset="0"/>
              </a:rPr>
              <a:pPr/>
              <a:t>30</a:t>
            </a:fld>
            <a:endParaRPr lang="en-US">
              <a:latin typeface="Calibri" pitchFamily="-103" charset="0"/>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A5A0BFF-93BC-C244-ACC4-474DDEF94A7C}" type="slidenum">
              <a:rPr lang="en-US">
                <a:latin typeface="Calibri" pitchFamily="-103" charset="0"/>
              </a:rPr>
              <a:pPr/>
              <a:t>31</a:t>
            </a:fld>
            <a:endParaRPr lang="en-US">
              <a:latin typeface="Calibri" pitchFamily="-103" charset="0"/>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9F89678-24BB-104D-90F1-2098C45295CF}" type="slidenum">
              <a:rPr lang="en-US">
                <a:latin typeface="Calibri" pitchFamily="-103" charset="0"/>
              </a:rPr>
              <a:pPr/>
              <a:t>35</a:t>
            </a:fld>
            <a:endParaRPr lang="en-US">
              <a:latin typeface="Calibri" pitchFamily="-103"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3E56666-C2C8-B841-B01D-3D19C5B9154D}" type="slidenum">
              <a:rPr lang="en-US">
                <a:latin typeface="Calibri" pitchFamily="-103" charset="0"/>
              </a:rPr>
              <a:pPr/>
              <a:t>36</a:t>
            </a:fld>
            <a:endParaRPr lang="en-US">
              <a:latin typeface="Calibri" pitchFamily="-103"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8881CF8F-3874-C34B-88CE-60D51D93B443}" type="slidenum">
              <a:rPr lang="en-US">
                <a:latin typeface="Calibri" pitchFamily="-103" charset="0"/>
              </a:rPr>
              <a:pPr/>
              <a:t>37</a:t>
            </a:fld>
            <a:endParaRPr lang="en-US">
              <a:latin typeface="Calibri" pitchFamily="-103"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37F9E33-8E2C-1D49-AE7A-05AA9C1C0EC2}" type="slidenum">
              <a:rPr lang="en-US">
                <a:latin typeface="Calibri" pitchFamily="-103" charset="0"/>
              </a:rPr>
              <a:pPr/>
              <a:t>7</a:t>
            </a:fld>
            <a:endParaRPr lang="en-US">
              <a:latin typeface="Calibri" pitchFamily="-103" charset="0"/>
            </a:endParaRPr>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3D2390A-2EDD-C14B-9DC9-E181EC0DD4F2}" type="slidenum">
              <a:rPr lang="en-US">
                <a:latin typeface="Calibri" pitchFamily="-103" charset="0"/>
              </a:rPr>
              <a:pPr/>
              <a:t>38</a:t>
            </a:fld>
            <a:endParaRPr lang="en-US">
              <a:latin typeface="Calibri" pitchFamily="-103"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0D83F50E-0015-8243-886F-28E20E13E656}" type="slidenum">
              <a:rPr lang="en-US">
                <a:latin typeface="Calibri" pitchFamily="-103" charset="0"/>
              </a:rPr>
              <a:pPr/>
              <a:t>8</a:t>
            </a:fld>
            <a:endParaRPr lang="en-US">
              <a:latin typeface="Calibri" pitchFamily="-103" charset="0"/>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E99A46A-1C1A-BD40-B320-736EF2A50CEF}" type="slidenum">
              <a:rPr lang="en-US">
                <a:latin typeface="Calibri" pitchFamily="-103" charset="0"/>
              </a:rPr>
              <a:pPr/>
              <a:t>9</a:t>
            </a:fld>
            <a:endParaRPr lang="en-US">
              <a:latin typeface="Calibri" pitchFamily="-103" charset="0"/>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42488CA-E374-AB4C-ABB5-8D9675534A02}" type="slidenum">
              <a:rPr lang="en-US">
                <a:latin typeface="Calibri" pitchFamily="-103" charset="0"/>
              </a:rPr>
              <a:pPr/>
              <a:t>10</a:t>
            </a:fld>
            <a:endParaRPr lang="en-US">
              <a:latin typeface="Calibri" pitchFamily="-103" charset="0"/>
            </a:endParaRPr>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a:t>
            </a:r>
            <a:r>
              <a:rPr lang="en-US" baseline="0" dirty="0" smtClean="0"/>
              <a:t> here on Monday</a:t>
            </a:r>
            <a:endParaRPr lang="en-US" dirty="0"/>
          </a:p>
        </p:txBody>
      </p:sp>
      <p:sp>
        <p:nvSpPr>
          <p:cNvPr id="4" name="Slide Number Placeholder 3"/>
          <p:cNvSpPr>
            <a:spLocks noGrp="1"/>
          </p:cNvSpPr>
          <p:nvPr>
            <p:ph type="sldNum" sz="quarter" idx="10"/>
          </p:nvPr>
        </p:nvSpPr>
        <p:spPr/>
        <p:txBody>
          <a:bodyPr/>
          <a:lstStyle/>
          <a:p>
            <a:pPr>
              <a:defRPr/>
            </a:pPr>
            <a:fld id="{67559684-4702-E14F-A3CC-8B07BD465784}" type="slidenum">
              <a:rPr lang="en-US" smtClean="0"/>
              <a:pPr>
                <a:defRPr/>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885D49D-3AAD-3146-BF01-B785F0897A8C}" type="slidenum">
              <a:rPr lang="en-US">
                <a:latin typeface="Calibri" pitchFamily="-103" charset="0"/>
              </a:rPr>
              <a:pPr/>
              <a:t>13</a:t>
            </a:fld>
            <a:endParaRPr lang="en-US">
              <a:latin typeface="Calibri" pitchFamily="-103"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Calibri" pitchFamily="-103" charset="0"/>
              <a:ea typeface="ＭＳ Ｐゴシック" pitchFamily="-103" charset="-128"/>
              <a:cs typeface="ＭＳ Ｐゴシック" pitchFamily="-10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BC2F2F-6EAB-E542-85A4-F854C328E40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667A51-35C3-6C4C-9BA2-91B221DA476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4DEF50-40E2-1A49-9663-26F8C788EF2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175F31-8281-5A48-9CED-158FA60AB5B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11CD26-B711-FF4A-AA2A-1C95B923D48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FD2EA-BF70-5447-A207-CA648E20084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6A505C-D9AE-DA48-AABA-E31B61AA495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EE6230-3C36-004F-B02B-1466C05754B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8F2D32-9339-4D4A-9F2A-B36F9F15D53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5F4C68-C62B-C249-9905-60E555EDB5C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C1F2F-D5AC-6941-ACC8-5859333D362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amma/>
                <a:shade val="46275"/>
                <a:invGamma/>
              </a:schemeClr>
            </a:gs>
            <a:gs pos="5000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8CFAE4AB-B06C-7E4A-A757-65D84F0A805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Calibri" pitchFamily="-103"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Calibri" pitchFamily="-103"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Calibri" pitchFamily="-103"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Calibri" pitchFamily="-103"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58" charset="0"/>
        </a:defRPr>
      </a:lvl6pPr>
      <a:lvl7pPr marL="914400" algn="ctr" rtl="0" fontAlgn="base">
        <a:spcBef>
          <a:spcPct val="0"/>
        </a:spcBef>
        <a:spcAft>
          <a:spcPct val="0"/>
        </a:spcAft>
        <a:defRPr sz="4400">
          <a:solidFill>
            <a:schemeClr val="tx2"/>
          </a:solidFill>
          <a:latin typeface="Arial" pitchFamily="58" charset="0"/>
        </a:defRPr>
      </a:lvl7pPr>
      <a:lvl8pPr marL="1371600" algn="ctr" rtl="0" fontAlgn="base">
        <a:spcBef>
          <a:spcPct val="0"/>
        </a:spcBef>
        <a:spcAft>
          <a:spcPct val="0"/>
        </a:spcAft>
        <a:defRPr sz="4400">
          <a:solidFill>
            <a:schemeClr val="tx2"/>
          </a:solidFill>
          <a:latin typeface="Arial" pitchFamily="58" charset="0"/>
        </a:defRPr>
      </a:lvl8pPr>
      <a:lvl9pPr marL="1828800" algn="ctr" rtl="0" fontAlgn="base">
        <a:spcBef>
          <a:spcPct val="0"/>
        </a:spcBef>
        <a:spcAft>
          <a:spcPct val="0"/>
        </a:spcAft>
        <a:defRPr sz="4400">
          <a:solidFill>
            <a:schemeClr val="tx2"/>
          </a:solidFill>
          <a:latin typeface="Arial" pitchFamily="58"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pitchFamily="58"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pitchFamily="58"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pitchFamily="58"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pitchFamily="5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5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5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5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5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524000" y="228600"/>
            <a:ext cx="6019800" cy="1138238"/>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200">
                <a:solidFill>
                  <a:schemeClr val="bg1"/>
                </a:solidFill>
                <a:latin typeface="Calibri" pitchFamily="-103" charset="0"/>
                <a:ea typeface="ＭＳ Ｐゴシック" pitchFamily="-103" charset="-128"/>
                <a:cs typeface="ＭＳ Ｐゴシック" pitchFamily="-103" charset="-128"/>
              </a:rPr>
              <a:t>You Say Tomato, I Say Potato: </a:t>
            </a:r>
          </a:p>
          <a:p>
            <a:pPr algn="ctr" eaLnBrk="0" hangingPunct="0">
              <a:spcBef>
                <a:spcPct val="50000"/>
              </a:spcBef>
            </a:pPr>
            <a:r>
              <a:rPr lang="en-US" sz="2400">
                <a:solidFill>
                  <a:schemeClr val="bg1"/>
                </a:solidFill>
                <a:latin typeface="Calibri" pitchFamily="-103" charset="0"/>
                <a:ea typeface="ＭＳ Ｐゴシック" pitchFamily="-103" charset="-128"/>
                <a:cs typeface="ＭＳ Ｐゴシック" pitchFamily="-103" charset="-128"/>
              </a:rPr>
              <a:t>The Nightshade Family (Solanaceae)</a:t>
            </a:r>
          </a:p>
        </p:txBody>
      </p:sp>
      <p:pic>
        <p:nvPicPr>
          <p:cNvPr id="14339" name="Picture 7"/>
          <p:cNvPicPr>
            <a:picLocks noChangeAspect="1"/>
          </p:cNvPicPr>
          <p:nvPr/>
        </p:nvPicPr>
        <p:blipFill>
          <a:blip r:embed="rId3"/>
          <a:srcRect/>
          <a:stretch>
            <a:fillRect/>
          </a:stretch>
        </p:blipFill>
        <p:spPr bwMode="auto">
          <a:xfrm>
            <a:off x="1371600" y="1828800"/>
            <a:ext cx="6324600" cy="4743450"/>
          </a:xfrm>
          <a:prstGeom prst="rect">
            <a:avLst/>
          </a:prstGeom>
          <a:noFill/>
          <a:ln w="9525">
            <a:noFill/>
            <a:miter lim="800000"/>
            <a:headEnd/>
            <a:tailEnd/>
          </a:ln>
        </p:spPr>
      </p:pic>
      <p:pic>
        <p:nvPicPr>
          <p:cNvPr id="5" name="Picture 4"/>
          <p:cNvPicPr>
            <a:picLocks noChangeAspect="1"/>
          </p:cNvPicPr>
          <p:nvPr/>
        </p:nvPicPr>
        <p:blipFill>
          <a:blip r:embed="rId4"/>
          <a:srcRect/>
          <a:stretch>
            <a:fillRect/>
          </a:stretch>
        </p:blipFill>
        <p:spPr bwMode="auto">
          <a:xfrm>
            <a:off x="1371600" y="1828800"/>
            <a:ext cx="640080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33400" y="1143000"/>
            <a:ext cx="5638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sz="2400">
              <a:solidFill>
                <a:schemeClr val="accent1"/>
              </a:solidFill>
              <a:latin typeface="Calibri" pitchFamily="-103" charset="0"/>
            </a:endParaRPr>
          </a:p>
        </p:txBody>
      </p:sp>
      <p:sp>
        <p:nvSpPr>
          <p:cNvPr id="28675" name="Rectangle 3"/>
          <p:cNvSpPr>
            <a:spLocks noGrp="1" noChangeArrowheads="1"/>
          </p:cNvSpPr>
          <p:nvPr>
            <p:ph type="title"/>
          </p:nvPr>
        </p:nvSpPr>
        <p:spPr>
          <a:xfrm>
            <a:off x="457200" y="0"/>
            <a:ext cx="8229600" cy="1143000"/>
          </a:xfrm>
        </p:spPr>
        <p:txBody>
          <a:bodyPr/>
          <a:lstStyle/>
          <a:p>
            <a:r>
              <a:rPr lang="en-US" sz="3600">
                <a:solidFill>
                  <a:srgbClr val="FFFFFF"/>
                </a:solidFill>
                <a:latin typeface="Calibri" pitchFamily="-103" charset="0"/>
                <a:ea typeface="ＭＳ Ｐゴシック" pitchFamily="-103" charset="-128"/>
                <a:cs typeface="ＭＳ Ｐゴシック" pitchFamily="-103" charset="-128"/>
              </a:rPr>
              <a:t>Tomato culinary history</a:t>
            </a:r>
            <a:endParaRPr lang="en-US" sz="3600" u="sng">
              <a:solidFill>
                <a:srgbClr val="FFFFFF"/>
              </a:solidFill>
              <a:latin typeface="Calibri" pitchFamily="-103" charset="0"/>
              <a:ea typeface="ＭＳ Ｐゴシック" pitchFamily="-103" charset="-128"/>
              <a:cs typeface="ＭＳ Ｐゴシック" pitchFamily="-103" charset="-128"/>
            </a:endParaRPr>
          </a:p>
        </p:txBody>
      </p:sp>
      <p:pic>
        <p:nvPicPr>
          <p:cNvPr id="28676" name="Picture 7" descr="Europe_satellite_globe"/>
          <p:cNvPicPr>
            <a:picLocks noChangeAspect="1" noChangeArrowheads="1"/>
          </p:cNvPicPr>
          <p:nvPr/>
        </p:nvPicPr>
        <p:blipFill>
          <a:blip r:embed="rId3"/>
          <a:srcRect/>
          <a:stretch>
            <a:fillRect/>
          </a:stretch>
        </p:blipFill>
        <p:spPr bwMode="auto">
          <a:xfrm>
            <a:off x="7467600" y="381000"/>
            <a:ext cx="1100138" cy="1219200"/>
          </a:xfrm>
          <a:prstGeom prst="rect">
            <a:avLst/>
          </a:prstGeom>
          <a:noFill/>
          <a:ln w="9525">
            <a:noFill/>
            <a:miter lim="800000"/>
            <a:headEnd/>
            <a:tailEnd/>
          </a:ln>
        </p:spPr>
      </p:pic>
      <p:pic>
        <p:nvPicPr>
          <p:cNvPr id="28677" name="Picture 11" descr="North_America_satellite_globe"/>
          <p:cNvPicPr>
            <a:picLocks noChangeAspect="1" noChangeArrowheads="1"/>
          </p:cNvPicPr>
          <p:nvPr/>
        </p:nvPicPr>
        <p:blipFill>
          <a:blip r:embed="rId4"/>
          <a:srcRect/>
          <a:stretch>
            <a:fillRect/>
          </a:stretch>
        </p:blipFill>
        <p:spPr bwMode="auto">
          <a:xfrm>
            <a:off x="4876800" y="1371600"/>
            <a:ext cx="2000250" cy="2065338"/>
          </a:xfrm>
          <a:prstGeom prst="rect">
            <a:avLst/>
          </a:prstGeom>
          <a:noFill/>
          <a:ln w="9525">
            <a:noFill/>
            <a:miter lim="800000"/>
            <a:headEnd/>
            <a:tailEnd/>
          </a:ln>
        </p:spPr>
      </p:pic>
      <p:sp>
        <p:nvSpPr>
          <p:cNvPr id="28678" name="Line 13"/>
          <p:cNvSpPr>
            <a:spLocks noChangeShapeType="1"/>
          </p:cNvSpPr>
          <p:nvPr/>
        </p:nvSpPr>
        <p:spPr bwMode="auto">
          <a:xfrm flipH="1">
            <a:off x="5867400" y="1066800"/>
            <a:ext cx="2209800" cy="1219200"/>
          </a:xfrm>
          <a:prstGeom prst="line">
            <a:avLst/>
          </a:prstGeom>
          <a:noFill/>
          <a:ln w="31750">
            <a:solidFill>
              <a:srgbClr val="00FFFF"/>
            </a:solidFill>
            <a:round/>
            <a:headEnd/>
            <a:tailEnd type="triangle" w="med" len="med"/>
          </a:ln>
        </p:spPr>
        <p:txBody>
          <a:bodyPr wrap="none" anchor="ctr">
            <a:prstTxWarp prst="textNoShape">
              <a:avLst/>
            </a:prstTxWarp>
          </a:bodyPr>
          <a:lstStyle/>
          <a:p>
            <a:endParaRPr lang="en-US"/>
          </a:p>
        </p:txBody>
      </p:sp>
      <p:sp>
        <p:nvSpPr>
          <p:cNvPr id="28679" name="Rectangle 7"/>
          <p:cNvSpPr>
            <a:spLocks noChangeArrowheads="1"/>
          </p:cNvSpPr>
          <p:nvPr/>
        </p:nvSpPr>
        <p:spPr bwMode="auto">
          <a:xfrm>
            <a:off x="152400" y="3657600"/>
            <a:ext cx="9144000" cy="1384300"/>
          </a:xfrm>
          <a:prstGeom prst="rect">
            <a:avLst/>
          </a:prstGeom>
          <a:noFill/>
          <a:ln w="9525">
            <a:noFill/>
            <a:miter lim="800000"/>
            <a:headEnd/>
            <a:tailEnd/>
          </a:ln>
        </p:spPr>
        <p:txBody>
          <a:bodyPr>
            <a:prstTxWarp prst="textNoShape">
              <a:avLst/>
            </a:prstTxWarp>
            <a:spAutoFit/>
          </a:bodyPr>
          <a:lstStyle/>
          <a:p>
            <a:pPr eaLnBrk="0" hangingPunct="0"/>
            <a:r>
              <a:rPr lang="en-US" sz="2800">
                <a:solidFill>
                  <a:srgbClr val="FFFFFF"/>
                </a:solidFill>
                <a:latin typeface="Calibri" pitchFamily="-103" charset="0"/>
                <a:ea typeface="ＭＳ Ｐゴシック" pitchFamily="-103" charset="-128"/>
                <a:cs typeface="ＭＳ Ｐゴシック" pitchFamily="-103" charset="-128"/>
              </a:rPr>
              <a:t>In North America, too, tomatoes were considered poisonous, even though Thomas Jefferson, having eaten them in France, declared them safe.</a:t>
            </a:r>
          </a:p>
        </p:txBody>
      </p:sp>
      <p:pic>
        <p:nvPicPr>
          <p:cNvPr id="28680" name="Picture 8"/>
          <p:cNvPicPr>
            <a:picLocks noChangeAspect="1" noChangeArrowheads="1"/>
          </p:cNvPicPr>
          <p:nvPr/>
        </p:nvPicPr>
        <p:blipFill>
          <a:blip r:embed="rId5"/>
          <a:srcRect/>
          <a:stretch>
            <a:fillRect/>
          </a:stretch>
        </p:blipFill>
        <p:spPr bwMode="auto">
          <a:xfrm>
            <a:off x="990600" y="1143000"/>
            <a:ext cx="2667000" cy="2566988"/>
          </a:xfrm>
          <a:prstGeom prst="rect">
            <a:avLst/>
          </a:prstGeom>
          <a:noFill/>
          <a:ln w="9525">
            <a:noFill/>
            <a:miter lim="800000"/>
            <a:headEnd/>
            <a:tailEnd/>
          </a:ln>
        </p:spPr>
      </p:pic>
      <p:sp>
        <p:nvSpPr>
          <p:cNvPr id="9" name="TextBox 8"/>
          <p:cNvSpPr txBox="1">
            <a:spLocks noChangeArrowheads="1"/>
          </p:cNvSpPr>
          <p:nvPr/>
        </p:nvSpPr>
        <p:spPr bwMode="auto">
          <a:xfrm>
            <a:off x="228600" y="5105400"/>
            <a:ext cx="9144000" cy="2092325"/>
          </a:xfrm>
          <a:prstGeom prst="rect">
            <a:avLst/>
          </a:prstGeom>
          <a:noFill/>
          <a:ln w="9525">
            <a:noFill/>
            <a:miter lim="800000"/>
            <a:headEnd/>
            <a:tailEnd/>
          </a:ln>
        </p:spPr>
        <p:txBody>
          <a:bodyPr>
            <a:prstTxWarp prst="textNoShape">
              <a:avLst/>
            </a:prstTxWarp>
            <a:spAutoFit/>
          </a:bodyPr>
          <a:lstStyle/>
          <a:p>
            <a:pPr eaLnBrk="0" hangingPunct="0"/>
            <a:r>
              <a:rPr lang="en-US" sz="2800">
                <a:solidFill>
                  <a:srgbClr val="FFFFFF"/>
                </a:solidFill>
                <a:latin typeface="Calibri" pitchFamily="-103" charset="0"/>
                <a:ea typeface="ＭＳ Ｐゴシック" pitchFamily="-103" charset="-128"/>
                <a:cs typeface="ＭＳ Ｐゴシック" pitchFamily="-103" charset="-128"/>
              </a:rPr>
              <a:t>Their edibility was convincingly demonstrated by Colonel Robert G. Johnson, who, at at noon on September 26, 1820, sat on the courthouse steps in Salem, New Jersey, and ate not one but a basketful of tomatoes.  He lived to tell the tale!</a:t>
            </a:r>
          </a:p>
          <a:p>
            <a:endParaRPr lang="en-US">
              <a:latin typeface="Calibri" pitchFamily="-1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381000"/>
          <a:ext cx="5715001" cy="5852160"/>
        </p:xfrm>
        <a:graphic>
          <a:graphicData uri="http://schemas.openxmlformats.org/drawingml/2006/table">
            <a:tbl>
              <a:tblPr firstRow="1" bandRow="1">
                <a:tableStyleId>{EB344D84-9AFB-497E-A393-DC336BA19D2E}</a:tableStyleId>
              </a:tblPr>
              <a:tblGrid>
                <a:gridCol w="785813"/>
                <a:gridCol w="2357438"/>
                <a:gridCol w="2571750"/>
              </a:tblGrid>
              <a:tr h="356553">
                <a:tc>
                  <a:txBody>
                    <a:bodyPr/>
                    <a:lstStyle/>
                    <a:p>
                      <a:endParaRPr lang="en-US" dirty="0">
                        <a:latin typeface="Calibri"/>
                        <a:cs typeface="Calibri"/>
                      </a:endParaRPr>
                    </a:p>
                  </a:txBody>
                  <a:tcPr/>
                </a:tc>
                <a:tc>
                  <a:txBody>
                    <a:bodyPr/>
                    <a:lstStyle/>
                    <a:p>
                      <a:r>
                        <a:rPr lang="en-US" dirty="0" smtClean="0">
                          <a:solidFill>
                            <a:srgbClr val="000000"/>
                          </a:solidFill>
                          <a:latin typeface="Calibri"/>
                          <a:cs typeface="Calibri"/>
                        </a:rPr>
                        <a:t>Crop Species</a:t>
                      </a:r>
                      <a:endParaRPr lang="en-US" dirty="0">
                        <a:solidFill>
                          <a:srgbClr val="000000"/>
                        </a:solidFill>
                        <a:latin typeface="Calibri"/>
                        <a:cs typeface="Calibri"/>
                      </a:endParaRPr>
                    </a:p>
                  </a:txBody>
                  <a:tcPr/>
                </a:tc>
                <a:tc>
                  <a:txBody>
                    <a:bodyPr/>
                    <a:lstStyle/>
                    <a:p>
                      <a:pPr algn="ctr"/>
                      <a:r>
                        <a:rPr lang="en-US" dirty="0" smtClean="0">
                          <a:solidFill>
                            <a:srgbClr val="000000"/>
                          </a:solidFill>
                          <a:latin typeface="Calibri"/>
                          <a:cs typeface="Calibri"/>
                        </a:rPr>
                        <a:t>Million metric tons</a:t>
                      </a:r>
                      <a:endParaRPr lang="en-US" dirty="0">
                        <a:solidFill>
                          <a:srgbClr val="000000"/>
                        </a:solidFill>
                        <a:latin typeface="Calibri"/>
                        <a:cs typeface="Calibri"/>
                      </a:endParaRPr>
                    </a:p>
                  </a:txBody>
                  <a:tcPr/>
                </a:tc>
              </a:tr>
              <a:tr h="356553">
                <a:tc>
                  <a:txBody>
                    <a:bodyPr/>
                    <a:lstStyle/>
                    <a:p>
                      <a:pPr algn="ctr"/>
                      <a:r>
                        <a:rPr lang="en-US" baseline="0" dirty="0" smtClean="0">
                          <a:solidFill>
                            <a:srgbClr val="FF0000"/>
                          </a:solidFill>
                          <a:latin typeface="Calibri"/>
                          <a:cs typeface="Calibri"/>
                        </a:rPr>
                        <a:t> 1</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Wheat</a:t>
                      </a:r>
                    </a:p>
                  </a:txBody>
                  <a:tcPr/>
                </a:tc>
                <a:tc>
                  <a:txBody>
                    <a:bodyPr/>
                    <a:lstStyle/>
                    <a:p>
                      <a:pPr algn="ctr"/>
                      <a:r>
                        <a:rPr lang="en-US" dirty="0" smtClean="0">
                          <a:solidFill>
                            <a:srgbClr val="FF0000"/>
                          </a:solidFill>
                          <a:latin typeface="Calibri"/>
                          <a:cs typeface="Calibri"/>
                        </a:rPr>
                        <a:t>468</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 2</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Maize</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429</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 3</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Rice</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330</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 4</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Barley</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160</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 5</a:t>
                      </a:r>
                      <a:endParaRPr lang="en-US" dirty="0">
                        <a:latin typeface="Calibri"/>
                        <a:cs typeface="Calibri"/>
                      </a:endParaRPr>
                    </a:p>
                  </a:txBody>
                  <a:tcPr/>
                </a:tc>
                <a:tc>
                  <a:txBody>
                    <a:bodyPr/>
                    <a:lstStyle/>
                    <a:p>
                      <a:r>
                        <a:rPr lang="en-US" dirty="0" smtClean="0">
                          <a:latin typeface="Calibri"/>
                          <a:cs typeface="Calibri"/>
                        </a:rPr>
                        <a:t>Soybean</a:t>
                      </a:r>
                      <a:endParaRPr lang="en-US" dirty="0">
                        <a:latin typeface="Calibri"/>
                        <a:cs typeface="Calibri"/>
                      </a:endParaRPr>
                    </a:p>
                  </a:txBody>
                  <a:tcPr/>
                </a:tc>
                <a:tc>
                  <a:txBody>
                    <a:bodyPr/>
                    <a:lstStyle/>
                    <a:p>
                      <a:pPr algn="ctr"/>
                      <a:r>
                        <a:rPr lang="en-US" dirty="0" smtClean="0">
                          <a:latin typeface="Calibri"/>
                          <a:cs typeface="Calibri"/>
                        </a:rPr>
                        <a:t> 88</a:t>
                      </a:r>
                      <a:endParaRPr lang="en-US" dirty="0">
                        <a:latin typeface="Calibri"/>
                        <a:cs typeface="Calibri"/>
                      </a:endParaRPr>
                    </a:p>
                  </a:txBody>
                  <a:tcPr/>
                </a:tc>
              </a:tr>
              <a:tr h="356553">
                <a:tc>
                  <a:txBody>
                    <a:bodyPr/>
                    <a:lstStyle/>
                    <a:p>
                      <a:pPr algn="ctr"/>
                      <a:r>
                        <a:rPr lang="en-US" dirty="0" smtClean="0">
                          <a:solidFill>
                            <a:srgbClr val="FF0000"/>
                          </a:solidFill>
                          <a:latin typeface="Calibri"/>
                          <a:cs typeface="Calibri"/>
                        </a:rPr>
                        <a:t>6</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Cane Sugar</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 67</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7</a:t>
                      </a:r>
                      <a:endParaRPr lang="en-US" dirty="0">
                        <a:latin typeface="Calibri"/>
                        <a:cs typeface="Calibri"/>
                      </a:endParaRPr>
                    </a:p>
                  </a:txBody>
                  <a:tcPr/>
                </a:tc>
                <a:tc>
                  <a:txBody>
                    <a:bodyPr/>
                    <a:lstStyle/>
                    <a:p>
                      <a:r>
                        <a:rPr lang="en-US" dirty="0" smtClean="0">
                          <a:latin typeface="Calibri"/>
                          <a:cs typeface="Calibri"/>
                        </a:rPr>
                        <a:t>Potato</a:t>
                      </a:r>
                      <a:endParaRPr lang="en-US" dirty="0">
                        <a:latin typeface="Calibri"/>
                        <a:cs typeface="Calibri"/>
                      </a:endParaRPr>
                    </a:p>
                  </a:txBody>
                  <a:tcPr/>
                </a:tc>
                <a:tc>
                  <a:txBody>
                    <a:bodyPr/>
                    <a:lstStyle/>
                    <a:p>
                      <a:pPr algn="ctr"/>
                      <a:r>
                        <a:rPr lang="en-US" dirty="0" smtClean="0">
                          <a:latin typeface="Calibri"/>
                          <a:cs typeface="Calibri"/>
                        </a:rPr>
                        <a:t> 60</a:t>
                      </a:r>
                      <a:endParaRPr lang="en-US" dirty="0">
                        <a:latin typeface="Calibri"/>
                        <a:cs typeface="Calibri"/>
                      </a:endParaRPr>
                    </a:p>
                  </a:txBody>
                  <a:tcPr/>
                </a:tc>
              </a:tr>
              <a:tr h="356553">
                <a:tc>
                  <a:txBody>
                    <a:bodyPr/>
                    <a:lstStyle/>
                    <a:p>
                      <a:pPr algn="ctr"/>
                      <a:r>
                        <a:rPr lang="en-US" dirty="0" smtClean="0">
                          <a:latin typeface="Calibri"/>
                          <a:cs typeface="Calibri"/>
                        </a:rPr>
                        <a:t> 8</a:t>
                      </a:r>
                      <a:endParaRPr lang="en-US" dirty="0">
                        <a:latin typeface="Calibri"/>
                        <a:cs typeface="Calibri"/>
                      </a:endParaRPr>
                    </a:p>
                  </a:txBody>
                  <a:tcPr/>
                </a:tc>
                <a:tc>
                  <a:txBody>
                    <a:bodyPr/>
                    <a:lstStyle/>
                    <a:p>
                      <a:r>
                        <a:rPr lang="en-US" dirty="0" smtClean="0">
                          <a:latin typeface="Calibri"/>
                          <a:cs typeface="Calibri"/>
                        </a:rPr>
                        <a:t>Sorghum</a:t>
                      </a:r>
                      <a:endParaRPr lang="en-US" dirty="0">
                        <a:latin typeface="Calibri"/>
                        <a:cs typeface="Calibri"/>
                      </a:endParaRPr>
                    </a:p>
                  </a:txBody>
                  <a:tcPr/>
                </a:tc>
                <a:tc>
                  <a:txBody>
                    <a:bodyPr/>
                    <a:lstStyle/>
                    <a:p>
                      <a:pPr algn="ctr"/>
                      <a:r>
                        <a:rPr lang="en-US" dirty="0" smtClean="0">
                          <a:latin typeface="Calibri"/>
                          <a:cs typeface="Calibri"/>
                        </a:rPr>
                        <a:t> 54</a:t>
                      </a:r>
                      <a:endParaRPr lang="en-US" dirty="0">
                        <a:latin typeface="Calibri"/>
                        <a:cs typeface="Calibri"/>
                      </a:endParaRPr>
                    </a:p>
                  </a:txBody>
                  <a:tcPr/>
                </a:tc>
              </a:tr>
              <a:tr h="356553">
                <a:tc>
                  <a:txBody>
                    <a:bodyPr/>
                    <a:lstStyle/>
                    <a:p>
                      <a:pPr algn="ctr"/>
                      <a:r>
                        <a:rPr lang="en-US" dirty="0" smtClean="0">
                          <a:solidFill>
                            <a:srgbClr val="FF0000"/>
                          </a:solidFill>
                          <a:latin typeface="Calibri"/>
                          <a:cs typeface="Calibri"/>
                        </a:rPr>
                        <a:t> 9</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Oats</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 43</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10</a:t>
                      </a:r>
                      <a:endParaRPr lang="en-US" dirty="0">
                        <a:latin typeface="Calibri"/>
                        <a:cs typeface="Calibri"/>
                      </a:endParaRPr>
                    </a:p>
                  </a:txBody>
                  <a:tcPr/>
                </a:tc>
                <a:tc>
                  <a:txBody>
                    <a:bodyPr/>
                    <a:lstStyle/>
                    <a:p>
                      <a:r>
                        <a:rPr lang="en-US" dirty="0" smtClean="0">
                          <a:latin typeface="Calibri"/>
                          <a:cs typeface="Calibri"/>
                        </a:rPr>
                        <a:t>Cassava</a:t>
                      </a:r>
                      <a:endParaRPr lang="en-US" dirty="0">
                        <a:latin typeface="Calibri"/>
                        <a:cs typeface="Calibri"/>
                      </a:endParaRPr>
                    </a:p>
                  </a:txBody>
                  <a:tcPr/>
                </a:tc>
                <a:tc>
                  <a:txBody>
                    <a:bodyPr/>
                    <a:lstStyle/>
                    <a:p>
                      <a:pPr algn="ctr"/>
                      <a:r>
                        <a:rPr lang="en-US" dirty="0" smtClean="0">
                          <a:latin typeface="Calibri"/>
                          <a:cs typeface="Calibri"/>
                        </a:rPr>
                        <a:t> 41</a:t>
                      </a:r>
                      <a:endParaRPr lang="en-US" dirty="0">
                        <a:latin typeface="Calibri"/>
                        <a:cs typeface="Calibri"/>
                      </a:endParaRPr>
                    </a:p>
                  </a:txBody>
                  <a:tcPr/>
                </a:tc>
              </a:tr>
              <a:tr h="356553">
                <a:tc>
                  <a:txBody>
                    <a:bodyPr/>
                    <a:lstStyle/>
                    <a:p>
                      <a:pPr algn="ctr"/>
                      <a:r>
                        <a:rPr lang="en-US" dirty="0" smtClean="0">
                          <a:latin typeface="Calibri"/>
                          <a:cs typeface="Calibri"/>
                        </a:rPr>
                        <a:t>11</a:t>
                      </a:r>
                      <a:endParaRPr lang="en-US" dirty="0">
                        <a:latin typeface="Calibri"/>
                        <a:cs typeface="Calibri"/>
                      </a:endParaRPr>
                    </a:p>
                  </a:txBody>
                  <a:tcPr/>
                </a:tc>
                <a:tc>
                  <a:txBody>
                    <a:bodyPr/>
                    <a:lstStyle/>
                    <a:p>
                      <a:r>
                        <a:rPr lang="en-US" dirty="0" smtClean="0">
                          <a:latin typeface="Calibri"/>
                          <a:cs typeface="Calibri"/>
                        </a:rPr>
                        <a:t>Sweet</a:t>
                      </a:r>
                      <a:r>
                        <a:rPr lang="en-US" baseline="0" dirty="0" smtClean="0">
                          <a:latin typeface="Calibri"/>
                          <a:cs typeface="Calibri"/>
                        </a:rPr>
                        <a:t> Potato</a:t>
                      </a:r>
                      <a:endParaRPr lang="en-US" dirty="0">
                        <a:latin typeface="Calibri"/>
                        <a:cs typeface="Calibri"/>
                      </a:endParaRPr>
                    </a:p>
                  </a:txBody>
                  <a:tcPr/>
                </a:tc>
                <a:tc>
                  <a:txBody>
                    <a:bodyPr/>
                    <a:lstStyle/>
                    <a:p>
                      <a:pPr algn="ctr"/>
                      <a:r>
                        <a:rPr lang="en-US" dirty="0" smtClean="0">
                          <a:latin typeface="Calibri"/>
                          <a:cs typeface="Calibri"/>
                        </a:rPr>
                        <a:t> 35</a:t>
                      </a:r>
                      <a:endParaRPr lang="en-US" dirty="0">
                        <a:latin typeface="Calibri"/>
                        <a:cs typeface="Calibri"/>
                      </a:endParaRPr>
                    </a:p>
                  </a:txBody>
                  <a:tcPr/>
                </a:tc>
              </a:tr>
              <a:tr h="356553">
                <a:tc>
                  <a:txBody>
                    <a:bodyPr/>
                    <a:lstStyle/>
                    <a:p>
                      <a:pPr algn="ctr"/>
                      <a:r>
                        <a:rPr lang="en-US" dirty="0" smtClean="0">
                          <a:latin typeface="Calibri"/>
                          <a:cs typeface="Calibri"/>
                        </a:rPr>
                        <a:t>12</a:t>
                      </a:r>
                      <a:endParaRPr lang="en-US" dirty="0">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a:cs typeface="Calibri"/>
                        </a:rPr>
                        <a:t>Beet</a:t>
                      </a:r>
                      <a:r>
                        <a:rPr lang="en-US" baseline="0" dirty="0" smtClean="0">
                          <a:latin typeface="Calibri"/>
                          <a:cs typeface="Calibri"/>
                        </a:rPr>
                        <a:t> Sugar</a:t>
                      </a:r>
                      <a:endParaRPr lang="en-US" dirty="0" smtClean="0">
                        <a:latin typeface="Calibri"/>
                        <a:cs typeface="Calibri"/>
                      </a:endParaRPr>
                    </a:p>
                  </a:txBody>
                  <a:tcPr/>
                </a:tc>
                <a:tc>
                  <a:txBody>
                    <a:bodyPr/>
                    <a:lstStyle/>
                    <a:p>
                      <a:pPr algn="ctr"/>
                      <a:r>
                        <a:rPr lang="en-US" dirty="0" smtClean="0">
                          <a:latin typeface="Calibri"/>
                          <a:cs typeface="Calibri"/>
                        </a:rPr>
                        <a:t> 34</a:t>
                      </a:r>
                      <a:endParaRPr lang="en-US" dirty="0">
                        <a:latin typeface="Calibri"/>
                        <a:cs typeface="Calibri"/>
                      </a:endParaRPr>
                    </a:p>
                  </a:txBody>
                  <a:tcPr/>
                </a:tc>
              </a:tr>
              <a:tr h="356553">
                <a:tc>
                  <a:txBody>
                    <a:bodyPr/>
                    <a:lstStyle/>
                    <a:p>
                      <a:pPr algn="ctr"/>
                      <a:r>
                        <a:rPr lang="en-US" dirty="0" smtClean="0">
                          <a:solidFill>
                            <a:srgbClr val="FF0000"/>
                          </a:solidFill>
                          <a:latin typeface="Calibri"/>
                          <a:cs typeface="Calibri"/>
                        </a:rPr>
                        <a:t>13</a:t>
                      </a:r>
                      <a:endParaRPr lang="en-US" dirty="0">
                        <a:solidFill>
                          <a:srgbClr val="FF0000"/>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latin typeface="Calibri"/>
                          <a:cs typeface="Calibri"/>
                        </a:rPr>
                        <a:t>Rye</a:t>
                      </a:r>
                    </a:p>
                  </a:txBody>
                  <a:tcPr/>
                </a:tc>
                <a:tc>
                  <a:txBody>
                    <a:bodyPr/>
                    <a:lstStyle/>
                    <a:p>
                      <a:pPr algn="ctr"/>
                      <a:r>
                        <a:rPr lang="en-US" dirty="0" smtClean="0">
                          <a:solidFill>
                            <a:srgbClr val="FF0000"/>
                          </a:solidFill>
                          <a:latin typeface="Calibri"/>
                          <a:cs typeface="Calibri"/>
                        </a:rPr>
                        <a:t> 29</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14</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Millet</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 26</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15</a:t>
                      </a:r>
                      <a:endParaRPr lang="en-US" dirty="0">
                        <a:latin typeface="Calibri"/>
                        <a:cs typeface="Calibri"/>
                      </a:endParaRPr>
                    </a:p>
                  </a:txBody>
                  <a:tcPr/>
                </a:tc>
                <a:tc>
                  <a:txBody>
                    <a:bodyPr/>
                    <a:lstStyle/>
                    <a:p>
                      <a:r>
                        <a:rPr lang="en-US" dirty="0" smtClean="0">
                          <a:latin typeface="Calibri"/>
                          <a:cs typeface="Calibri"/>
                        </a:rPr>
                        <a:t>Rape (Canola)</a:t>
                      </a:r>
                      <a:r>
                        <a:rPr lang="en-US" baseline="0" dirty="0" smtClean="0">
                          <a:latin typeface="Calibri"/>
                          <a:cs typeface="Calibri"/>
                        </a:rPr>
                        <a:t> Seed</a:t>
                      </a:r>
                      <a:endParaRPr lang="en-US" dirty="0">
                        <a:latin typeface="Calibri"/>
                        <a:cs typeface="Calibri"/>
                      </a:endParaRPr>
                    </a:p>
                  </a:txBody>
                  <a:tcPr/>
                </a:tc>
                <a:tc>
                  <a:txBody>
                    <a:bodyPr/>
                    <a:lstStyle/>
                    <a:p>
                      <a:pPr algn="ctr"/>
                      <a:r>
                        <a:rPr lang="en-US" dirty="0" smtClean="0">
                          <a:latin typeface="Calibri"/>
                          <a:cs typeface="Calibri"/>
                        </a:rPr>
                        <a:t> 19</a:t>
                      </a:r>
                      <a:endParaRPr lang="en-US" dirty="0">
                        <a:latin typeface="Calibri"/>
                        <a:cs typeface="Calibri"/>
                      </a:endParaRPr>
                    </a:p>
                  </a:txBody>
                  <a:tcPr/>
                </a:tc>
              </a:tr>
            </a:tbl>
          </a:graphicData>
        </a:graphic>
      </p:graphicFrame>
      <p:sp>
        <p:nvSpPr>
          <p:cNvPr id="31798" name="TextBox 2"/>
          <p:cNvSpPr txBox="1">
            <a:spLocks noChangeArrowheads="1"/>
          </p:cNvSpPr>
          <p:nvPr/>
        </p:nvSpPr>
        <p:spPr bwMode="auto">
          <a:xfrm>
            <a:off x="6553200" y="762000"/>
            <a:ext cx="2176497" cy="830997"/>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latin typeface="Calibri" pitchFamily="-103" charset="0"/>
                <a:ea typeface="Calibri" pitchFamily="-103" charset="0"/>
                <a:cs typeface="Calibri" pitchFamily="-103" charset="0"/>
              </a:rPr>
              <a:t>The World’s Top</a:t>
            </a:r>
          </a:p>
          <a:p>
            <a:r>
              <a:rPr lang="en-US" sz="2400" dirty="0">
                <a:solidFill>
                  <a:srgbClr val="FFFFFF"/>
                </a:solidFill>
                <a:latin typeface="Calibri" pitchFamily="-103" charset="0"/>
                <a:ea typeface="Calibri" pitchFamily="-103" charset="0"/>
                <a:cs typeface="Calibri" pitchFamily="-103" charset="0"/>
              </a:rPr>
              <a:t>15 Food Crops</a:t>
            </a:r>
          </a:p>
        </p:txBody>
      </p:sp>
      <p:sp>
        <p:nvSpPr>
          <p:cNvPr id="31799" name="TextBox 3"/>
          <p:cNvSpPr txBox="1">
            <a:spLocks noChangeArrowheads="1"/>
          </p:cNvSpPr>
          <p:nvPr/>
        </p:nvSpPr>
        <p:spPr bwMode="auto">
          <a:xfrm>
            <a:off x="1219200" y="6396038"/>
            <a:ext cx="3246438" cy="338137"/>
          </a:xfrm>
          <a:prstGeom prst="rect">
            <a:avLst/>
          </a:prstGeom>
          <a:noFill/>
          <a:ln w="9525">
            <a:noFill/>
            <a:miter lim="800000"/>
            <a:headEnd/>
            <a:tailEnd/>
          </a:ln>
        </p:spPr>
        <p:txBody>
          <a:bodyPr wrap="none">
            <a:prstTxWarp prst="textNoShape">
              <a:avLst/>
            </a:prstTxWarp>
            <a:spAutoFit/>
          </a:bodyPr>
          <a:lstStyle/>
          <a:p>
            <a:r>
              <a:rPr lang="en-US" sz="1600" i="1">
                <a:solidFill>
                  <a:srgbClr val="FF0000"/>
                </a:solidFill>
                <a:latin typeface="Calibri" pitchFamily="-103" charset="0"/>
                <a:ea typeface="Calibri" pitchFamily="-103" charset="0"/>
                <a:cs typeface="Calibri" pitchFamily="-103" charset="0"/>
              </a:rPr>
              <a:t>(Members of the grass family in red)</a:t>
            </a:r>
          </a:p>
        </p:txBody>
      </p:sp>
      <p:sp>
        <p:nvSpPr>
          <p:cNvPr id="5" name="Rectangle 4"/>
          <p:cNvSpPr/>
          <p:nvPr/>
        </p:nvSpPr>
        <p:spPr>
          <a:xfrm>
            <a:off x="609600" y="2971800"/>
            <a:ext cx="5638800" cy="304800"/>
          </a:xfrm>
          <a:prstGeom prst="rect">
            <a:avLst/>
          </a:prstGeom>
          <a:solidFill>
            <a:srgbClr val="33CC33">
              <a:alpha val="37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3" descr="Knollenvielfalt bei Kulturkartoffeln - tuber diversity of cultivated potatoes"/>
          <p:cNvPicPr>
            <a:picLocks noChangeAspect="1" noChangeArrowheads="1"/>
          </p:cNvPicPr>
          <p:nvPr/>
        </p:nvPicPr>
        <p:blipFill>
          <a:blip r:embed="rId3"/>
          <a:srcRect/>
          <a:stretch>
            <a:fillRect/>
          </a:stretch>
        </p:blipFill>
        <p:spPr bwMode="auto">
          <a:xfrm>
            <a:off x="0" y="304800"/>
            <a:ext cx="9144000" cy="6181725"/>
          </a:xfrm>
          <a:prstGeom prst="rect">
            <a:avLst/>
          </a:prstGeom>
          <a:noFill/>
          <a:ln w="9525">
            <a:noFill/>
            <a:miter lim="800000"/>
            <a:headEnd/>
            <a:tailEnd/>
          </a:ln>
        </p:spPr>
      </p:pic>
      <p:sp>
        <p:nvSpPr>
          <p:cNvPr id="32771" name="Text Box 6"/>
          <p:cNvSpPr txBox="1">
            <a:spLocks noChangeArrowheads="1"/>
          </p:cNvSpPr>
          <p:nvPr/>
        </p:nvSpPr>
        <p:spPr bwMode="auto">
          <a:xfrm>
            <a:off x="1784350" y="1433513"/>
            <a:ext cx="5575300" cy="646112"/>
          </a:xfrm>
          <a:prstGeom prst="rect">
            <a:avLst/>
          </a:prstGeom>
          <a:solidFill>
            <a:schemeClr val="accent2"/>
          </a:solidFill>
          <a:ln w="9525">
            <a:noFill/>
            <a:miter lim="800000"/>
            <a:headEnd/>
            <a:tailEnd/>
          </a:ln>
        </p:spPr>
        <p:txBody>
          <a:bodyPr wrap="none">
            <a:prstTxWarp prst="textNoShape">
              <a:avLst/>
            </a:prstTxWarp>
            <a:spAutoFit/>
          </a:bodyPr>
          <a:lstStyle/>
          <a:p>
            <a:pPr algn="ctr"/>
            <a:r>
              <a:rPr lang="en-US" sz="3600">
                <a:solidFill>
                  <a:srgbClr val="FFFFFF"/>
                </a:solidFill>
                <a:latin typeface="Calibri" pitchFamily="-103" charset="0"/>
              </a:rPr>
              <a:t>Potato (</a:t>
            </a:r>
            <a:r>
              <a:rPr lang="en-US" sz="3600" i="1">
                <a:solidFill>
                  <a:srgbClr val="FFFFFF"/>
                </a:solidFill>
                <a:latin typeface="Calibri" pitchFamily="-103" charset="0"/>
              </a:rPr>
              <a:t>Solanum tuberosum</a:t>
            </a:r>
            <a:r>
              <a:rPr lang="en-US" sz="3600">
                <a:solidFill>
                  <a:srgbClr val="FFFFFF"/>
                </a:solidFill>
                <a:latin typeface="Calibri" pitchFamily="-103"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3" descr="tuber"/>
          <p:cNvPicPr>
            <a:picLocks noChangeAspect="1" noChangeArrowheads="1"/>
          </p:cNvPicPr>
          <p:nvPr/>
        </p:nvPicPr>
        <p:blipFill>
          <a:blip r:embed="rId3"/>
          <a:srcRect/>
          <a:stretch>
            <a:fillRect/>
          </a:stretch>
        </p:blipFill>
        <p:spPr bwMode="auto">
          <a:xfrm>
            <a:off x="762000" y="609600"/>
            <a:ext cx="2568575" cy="2932157"/>
          </a:xfrm>
          <a:prstGeom prst="rect">
            <a:avLst/>
          </a:prstGeom>
          <a:noFill/>
          <a:ln w="9525">
            <a:noFill/>
            <a:miter lim="800000"/>
            <a:headEnd/>
            <a:tailEnd/>
          </a:ln>
        </p:spPr>
      </p:pic>
      <p:sp>
        <p:nvSpPr>
          <p:cNvPr id="34819" name="Text Box 4"/>
          <p:cNvSpPr txBox="1">
            <a:spLocks noChangeArrowheads="1"/>
          </p:cNvSpPr>
          <p:nvPr/>
        </p:nvSpPr>
        <p:spPr bwMode="auto">
          <a:xfrm>
            <a:off x="3962400" y="304800"/>
            <a:ext cx="5181600" cy="1373188"/>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solidFill>
                  <a:srgbClr val="FFFFFF"/>
                </a:solidFill>
                <a:latin typeface="Calibri" pitchFamily="-103" charset="0"/>
              </a:rPr>
              <a:t>The potato is a </a:t>
            </a:r>
            <a:r>
              <a:rPr lang="en-US" sz="2800" b="1" i="1" dirty="0">
                <a:solidFill>
                  <a:srgbClr val="FFFFFF"/>
                </a:solidFill>
                <a:latin typeface="Calibri" pitchFamily="-103" charset="0"/>
              </a:rPr>
              <a:t>tuber</a:t>
            </a:r>
            <a:r>
              <a:rPr lang="en-US" sz="2800" dirty="0">
                <a:solidFill>
                  <a:srgbClr val="FFFFFF"/>
                </a:solidFill>
                <a:latin typeface="Calibri" pitchFamily="-103" charset="0"/>
              </a:rPr>
              <a:t>, a modified underground stem.  The ‘eyes’ are </a:t>
            </a:r>
            <a:r>
              <a:rPr lang="en-US" sz="2800" dirty="0" err="1">
                <a:solidFill>
                  <a:srgbClr val="FFFFFF"/>
                </a:solidFill>
                <a:latin typeface="Calibri" pitchFamily="-103" charset="0"/>
              </a:rPr>
              <a:t>axillary</a:t>
            </a:r>
            <a:r>
              <a:rPr lang="en-US" sz="2800" dirty="0">
                <a:solidFill>
                  <a:srgbClr val="FFFFFF"/>
                </a:solidFill>
                <a:latin typeface="Calibri" pitchFamily="-103" charset="0"/>
              </a:rPr>
              <a:t> buds.</a:t>
            </a:r>
          </a:p>
        </p:txBody>
      </p:sp>
      <p:pic>
        <p:nvPicPr>
          <p:cNvPr id="4" name="Picture 3" descr="Potatoes,_Digging_New_Potatoes"/>
          <p:cNvPicPr>
            <a:picLocks noChangeAspect="1" noChangeArrowheads="1"/>
          </p:cNvPicPr>
          <p:nvPr/>
        </p:nvPicPr>
        <p:blipFill>
          <a:blip r:embed="rId4"/>
          <a:srcRect/>
          <a:stretch>
            <a:fillRect/>
          </a:stretch>
        </p:blipFill>
        <p:spPr bwMode="auto">
          <a:xfrm>
            <a:off x="304800" y="3962400"/>
            <a:ext cx="3581400" cy="2374900"/>
          </a:xfrm>
          <a:prstGeom prst="rect">
            <a:avLst/>
          </a:prstGeom>
          <a:noFill/>
          <a:ln w="9525">
            <a:noFill/>
            <a:miter lim="800000"/>
            <a:headEnd/>
            <a:tailEnd/>
          </a:ln>
        </p:spPr>
      </p:pic>
      <p:sp>
        <p:nvSpPr>
          <p:cNvPr id="5" name="Rectangle 4"/>
          <p:cNvSpPr/>
          <p:nvPr/>
        </p:nvSpPr>
        <p:spPr>
          <a:xfrm>
            <a:off x="762000" y="609600"/>
            <a:ext cx="1447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digging"/>
          <p:cNvPicPr>
            <a:picLocks noChangeAspect="1" noChangeArrowheads="1"/>
          </p:cNvPicPr>
          <p:nvPr/>
        </p:nvPicPr>
        <p:blipFill>
          <a:blip r:embed="rId5"/>
          <a:srcRect/>
          <a:stretch>
            <a:fillRect/>
          </a:stretch>
        </p:blipFill>
        <p:spPr bwMode="auto">
          <a:xfrm>
            <a:off x="4495800" y="3048000"/>
            <a:ext cx="4191000" cy="2742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1066800" y="228600"/>
            <a:ext cx="6477000" cy="1143000"/>
          </a:xfrm>
        </p:spPr>
        <p:txBody>
          <a:bodyPr/>
          <a:lstStyle/>
          <a:p>
            <a:pPr eaLnBrk="1" hangingPunct="1"/>
            <a:r>
              <a:rPr lang="en-US" sz="3200">
                <a:solidFill>
                  <a:srgbClr val="FFFFFF"/>
                </a:solidFill>
                <a:latin typeface="Calibri" pitchFamily="-103" charset="0"/>
                <a:ea typeface="ＭＳ Ｐゴシック" pitchFamily="-103" charset="-128"/>
                <a:cs typeface="ＭＳ Ｐゴシック" pitchFamily="-103" charset="-128"/>
              </a:rPr>
              <a:t>Potato (</a:t>
            </a:r>
            <a:r>
              <a:rPr lang="en-US" sz="3200" i="1">
                <a:solidFill>
                  <a:srgbClr val="FFFFFF"/>
                </a:solidFill>
                <a:latin typeface="Calibri" pitchFamily="-103" charset="0"/>
                <a:ea typeface="ＭＳ Ｐゴシック" pitchFamily="-103" charset="-128"/>
                <a:cs typeface="ＭＳ Ｐゴシック" pitchFamily="-103" charset="-128"/>
              </a:rPr>
              <a:t>Solanum</a:t>
            </a:r>
            <a:r>
              <a:rPr lang="en-US" sz="3200">
                <a:solidFill>
                  <a:srgbClr val="FFFFFF"/>
                </a:solidFill>
                <a:latin typeface="Calibri" pitchFamily="-103" charset="0"/>
                <a:ea typeface="ＭＳ Ｐゴシック" pitchFamily="-103" charset="-128"/>
                <a:cs typeface="ＭＳ Ｐゴシック" pitchFamily="-103" charset="-128"/>
              </a:rPr>
              <a:t> </a:t>
            </a:r>
            <a:r>
              <a:rPr lang="en-US" sz="3200" i="1">
                <a:solidFill>
                  <a:srgbClr val="FFFFFF"/>
                </a:solidFill>
                <a:latin typeface="Calibri" pitchFamily="-103" charset="0"/>
                <a:ea typeface="ＭＳ Ｐゴシック" pitchFamily="-103" charset="-128"/>
                <a:cs typeface="ＭＳ Ｐゴシック" pitchFamily="-103" charset="-128"/>
              </a:rPr>
              <a:t>tuberosum</a:t>
            </a:r>
            <a:r>
              <a:rPr lang="en-US" sz="3200">
                <a:solidFill>
                  <a:srgbClr val="FFFFFF"/>
                </a:solidFill>
                <a:latin typeface="Calibri" pitchFamily="-103" charset="0"/>
                <a:ea typeface="ＭＳ Ｐゴシック" pitchFamily="-103" charset="-128"/>
                <a:cs typeface="ＭＳ Ｐゴシック" pitchFamily="-103" charset="-128"/>
              </a:rPr>
              <a:t>)</a:t>
            </a:r>
            <a:endParaRPr lang="en-US" sz="3200" i="1">
              <a:solidFill>
                <a:schemeClr val="folHlink"/>
              </a:solidFill>
              <a:latin typeface="Calibri" pitchFamily="-103" charset="0"/>
              <a:ea typeface="ＭＳ Ｐゴシック" pitchFamily="-103" charset="-128"/>
              <a:cs typeface="ＭＳ Ｐゴシック" pitchFamily="-103" charset="-128"/>
            </a:endParaRPr>
          </a:p>
        </p:txBody>
      </p:sp>
      <p:sp>
        <p:nvSpPr>
          <p:cNvPr id="38915" name="Rectangle 3"/>
          <p:cNvSpPr>
            <a:spLocks noGrp="1" noChangeArrowheads="1"/>
          </p:cNvSpPr>
          <p:nvPr>
            <p:ph type="subTitle" idx="1"/>
          </p:nvPr>
        </p:nvSpPr>
        <p:spPr>
          <a:xfrm>
            <a:off x="228600" y="1524000"/>
            <a:ext cx="4953000" cy="2362200"/>
          </a:xfrm>
        </p:spPr>
        <p:txBody>
          <a:bodyPr/>
          <a:lstStyle/>
          <a:p>
            <a:pPr marL="114300" indent="-114300" algn="l" eaLnBrk="1" hangingPunct="1">
              <a:buFontTx/>
              <a:buChar char="•"/>
            </a:pPr>
            <a:r>
              <a:rPr lang="en-US" sz="2400" dirty="0" smtClean="0">
                <a:solidFill>
                  <a:schemeClr val="bg1"/>
                </a:solidFill>
                <a:latin typeface="Calibri" pitchFamily="-103" charset="0"/>
                <a:ea typeface="ＭＳ Ｐゴシック" pitchFamily="-103" charset="-128"/>
                <a:cs typeface="ＭＳ Ｐゴシック" pitchFamily="-103" charset="-128"/>
              </a:rPr>
              <a:t>  Origin - Peruvian Andes</a:t>
            </a:r>
          </a:p>
          <a:p>
            <a:pPr marL="114300" indent="-114300" algn="l" eaLnBrk="1" hangingPunct="1">
              <a:buFontTx/>
              <a:buChar char="•"/>
            </a:pPr>
            <a:r>
              <a:rPr lang="en-US" sz="2400" dirty="0" smtClean="0">
                <a:solidFill>
                  <a:schemeClr val="bg1"/>
                </a:solidFill>
                <a:latin typeface="Calibri" pitchFamily="-103" charset="0"/>
                <a:ea typeface="ＭＳ Ｐゴシック" pitchFamily="-103" charset="-128"/>
                <a:cs typeface="ＭＳ Ｐゴシック" pitchFamily="-103" charset="-128"/>
              </a:rPr>
              <a:t>  Cultivated &gt;7000 yrs</a:t>
            </a:r>
          </a:p>
          <a:p>
            <a:pPr marL="114300" indent="-114300" algn="l" eaLnBrk="1" hangingPunct="1">
              <a:buFontTx/>
              <a:buChar char="•"/>
            </a:pPr>
            <a:r>
              <a:rPr lang="en-US" sz="2400" dirty="0" smtClean="0">
                <a:solidFill>
                  <a:schemeClr val="bg1"/>
                </a:solidFill>
                <a:latin typeface="Calibri" pitchFamily="-103" charset="0"/>
                <a:ea typeface="ＭＳ Ｐゴシック" pitchFamily="-103" charset="-128"/>
                <a:cs typeface="ＭＳ Ｐゴシック" pitchFamily="-103" charset="-128"/>
              </a:rPr>
              <a:t>  &gt; 5000 varieties grown worldwide</a:t>
            </a:r>
          </a:p>
          <a:p>
            <a:pPr marL="114300" indent="-114300" algn="l" eaLnBrk="1" hangingPunct="1">
              <a:buFontTx/>
              <a:buChar char="•"/>
            </a:pPr>
            <a:r>
              <a:rPr lang="en-US" sz="2400" dirty="0" smtClean="0">
                <a:solidFill>
                  <a:schemeClr val="bg1"/>
                </a:solidFill>
                <a:latin typeface="Calibri" pitchFamily="-103" charset="0"/>
                <a:ea typeface="ＭＳ Ｐゴシック" pitchFamily="-103" charset="-128"/>
                <a:cs typeface="ＭＳ Ｐゴシック" pitchFamily="-103" charset="-128"/>
              </a:rPr>
              <a:t>  Adapted to cool, moist conditions</a:t>
            </a:r>
          </a:p>
          <a:p>
            <a:pPr marL="114300" indent="-114300" algn="l" eaLnBrk="1" hangingPunct="1"/>
            <a:endParaRPr lang="en-US" sz="2400" dirty="0" smtClean="0">
              <a:solidFill>
                <a:schemeClr val="bg1"/>
              </a:solidFill>
              <a:latin typeface="Calibri" pitchFamily="-103" charset="0"/>
              <a:ea typeface="ＭＳ Ｐゴシック" pitchFamily="-103" charset="-128"/>
              <a:cs typeface="ＭＳ Ｐゴシック" pitchFamily="-103" charset="-128"/>
            </a:endParaRPr>
          </a:p>
        </p:txBody>
      </p:sp>
      <p:pic>
        <p:nvPicPr>
          <p:cNvPr id="38916" name="Picture 4" descr="South_America_satellite_plane"/>
          <p:cNvPicPr>
            <a:picLocks noChangeAspect="1" noChangeArrowheads="1"/>
          </p:cNvPicPr>
          <p:nvPr/>
        </p:nvPicPr>
        <p:blipFill>
          <a:blip r:embed="rId3"/>
          <a:srcRect/>
          <a:stretch>
            <a:fillRect/>
          </a:stretch>
        </p:blipFill>
        <p:spPr bwMode="auto">
          <a:xfrm>
            <a:off x="5334000" y="1447800"/>
            <a:ext cx="3513138" cy="5029200"/>
          </a:xfrm>
          <a:prstGeom prst="rect">
            <a:avLst/>
          </a:prstGeom>
          <a:noFill/>
          <a:ln w="9525">
            <a:noFill/>
            <a:miter lim="800000"/>
            <a:headEnd/>
            <a:tailEnd/>
          </a:ln>
        </p:spPr>
      </p:pic>
      <p:sp>
        <p:nvSpPr>
          <p:cNvPr id="38917" name="Oval 5"/>
          <p:cNvSpPr>
            <a:spLocks noChangeArrowheads="1"/>
          </p:cNvSpPr>
          <p:nvPr/>
        </p:nvSpPr>
        <p:spPr bwMode="auto">
          <a:xfrm rot="-1211338">
            <a:off x="5486400" y="2590800"/>
            <a:ext cx="685800" cy="990600"/>
          </a:xfrm>
          <a:prstGeom prst="ellipse">
            <a:avLst/>
          </a:prstGeom>
          <a:noFill/>
          <a:ln w="25400">
            <a:solidFill>
              <a:srgbClr val="FFFF00"/>
            </a:solidFill>
            <a:round/>
            <a:headEnd/>
            <a:tailEnd/>
          </a:ln>
        </p:spPr>
        <p:txBody>
          <a:bodyPr wrap="none" anchor="ctr">
            <a:prstTxWarp prst="textNoShape">
              <a:avLst/>
            </a:prstTxWarp>
          </a:bodyPr>
          <a:lstStyle/>
          <a:p>
            <a:endParaRPr lang="en-US">
              <a:latin typeface="Calibri" pitchFamily="-103" charset="0"/>
            </a:endParaRPr>
          </a:p>
        </p:txBody>
      </p:sp>
      <p:pic>
        <p:nvPicPr>
          <p:cNvPr id="38918" name="Picture 6" descr="potatoflower"/>
          <p:cNvPicPr>
            <a:picLocks noChangeAspect="1" noChangeArrowheads="1"/>
          </p:cNvPicPr>
          <p:nvPr/>
        </p:nvPicPr>
        <p:blipFill>
          <a:blip r:embed="rId4"/>
          <a:srcRect/>
          <a:stretch>
            <a:fillRect/>
          </a:stretch>
        </p:blipFill>
        <p:spPr bwMode="auto">
          <a:xfrm>
            <a:off x="609600" y="4114800"/>
            <a:ext cx="3733800" cy="2490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81000" y="5791200"/>
            <a:ext cx="8258892" cy="523220"/>
          </a:xfrm>
          <a:prstGeom prst="rect">
            <a:avLst/>
          </a:prstGeom>
          <a:noFill/>
          <a:ln w="9525">
            <a:noFill/>
            <a:miter lim="800000"/>
            <a:headEnd/>
            <a:tailEnd/>
          </a:ln>
        </p:spPr>
        <p:txBody>
          <a:bodyPr wrap="none">
            <a:prstTxWarp prst="textNoShape">
              <a:avLst/>
            </a:prstTxWarp>
            <a:spAutoFit/>
          </a:bodyPr>
          <a:lstStyle/>
          <a:p>
            <a:r>
              <a:rPr lang="en-US" sz="2800" dirty="0">
                <a:solidFill>
                  <a:schemeClr val="bg1"/>
                </a:solidFill>
                <a:latin typeface="Calibri" pitchFamily="-103" charset="0"/>
                <a:ea typeface="ＭＳ Ｐゴシック" pitchFamily="-103" charset="-128"/>
                <a:cs typeface="ＭＳ Ｐゴシック" pitchFamily="-103" charset="-128"/>
              </a:rPr>
              <a:t>Potatoes provided the food source for the Incan Empire</a:t>
            </a:r>
          </a:p>
        </p:txBody>
      </p:sp>
      <p:pic>
        <p:nvPicPr>
          <p:cNvPr id="40963" name="Picture 3"/>
          <p:cNvPicPr>
            <a:picLocks noChangeAspect="1" noChangeArrowheads="1"/>
          </p:cNvPicPr>
          <p:nvPr/>
        </p:nvPicPr>
        <p:blipFill>
          <a:blip r:embed="rId3"/>
          <a:srcRect/>
          <a:stretch>
            <a:fillRect/>
          </a:stretch>
        </p:blipFill>
        <p:spPr bwMode="auto">
          <a:xfrm>
            <a:off x="609600" y="457200"/>
            <a:ext cx="4876800" cy="4757738"/>
          </a:xfrm>
          <a:prstGeom prst="rect">
            <a:avLst/>
          </a:prstGeom>
          <a:noFill/>
          <a:ln w="9525">
            <a:noFill/>
            <a:miter lim="800000"/>
            <a:headEnd/>
            <a:tailEnd/>
          </a:ln>
        </p:spPr>
      </p:pic>
      <p:pic>
        <p:nvPicPr>
          <p:cNvPr id="40964" name="Picture 4"/>
          <p:cNvPicPr>
            <a:picLocks noChangeAspect="1" noChangeArrowheads="1"/>
          </p:cNvPicPr>
          <p:nvPr/>
        </p:nvPicPr>
        <p:blipFill>
          <a:blip r:embed="rId4"/>
          <a:srcRect/>
          <a:stretch>
            <a:fillRect/>
          </a:stretch>
        </p:blipFill>
        <p:spPr bwMode="auto">
          <a:xfrm>
            <a:off x="6096000" y="609600"/>
            <a:ext cx="2471738"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descr="potatoe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43011" name="Picture 3" descr="DWS-Peru-Women-big"/>
          <p:cNvPicPr>
            <a:picLocks noChangeAspect="1" noChangeArrowheads="1"/>
          </p:cNvPicPr>
          <p:nvPr/>
        </p:nvPicPr>
        <p:blipFill>
          <a:blip r:embed="rId4"/>
          <a:srcRect/>
          <a:stretch>
            <a:fillRect/>
          </a:stretch>
        </p:blipFill>
        <p:spPr bwMode="auto">
          <a:xfrm>
            <a:off x="5181600" y="228600"/>
            <a:ext cx="3765550" cy="2819400"/>
          </a:xfrm>
          <a:prstGeom prst="rect">
            <a:avLst/>
          </a:prstGeom>
          <a:noFill/>
          <a:ln w="9525">
            <a:noFill/>
            <a:miter lim="800000"/>
            <a:headEnd/>
            <a:tailEnd/>
          </a:ln>
        </p:spPr>
      </p:pic>
      <p:pic>
        <p:nvPicPr>
          <p:cNvPr id="43012" name="Picture 4" descr="img_1367"/>
          <p:cNvPicPr>
            <a:picLocks noChangeAspect="1" noChangeArrowheads="1"/>
          </p:cNvPicPr>
          <p:nvPr/>
        </p:nvPicPr>
        <p:blipFill>
          <a:blip r:embed="rId5"/>
          <a:srcRect/>
          <a:stretch>
            <a:fillRect/>
          </a:stretch>
        </p:blipFill>
        <p:spPr bwMode="auto">
          <a:xfrm>
            <a:off x="1066800" y="304800"/>
            <a:ext cx="3657600" cy="2743200"/>
          </a:xfrm>
          <a:prstGeom prst="rect">
            <a:avLst/>
          </a:prstGeom>
          <a:noFill/>
          <a:ln w="9525">
            <a:noFill/>
            <a:miter lim="800000"/>
            <a:headEnd/>
            <a:tailEnd/>
          </a:ln>
        </p:spPr>
      </p:pic>
      <p:pic>
        <p:nvPicPr>
          <p:cNvPr id="43013" name="Picture 5" descr="Potatoes"/>
          <p:cNvPicPr>
            <a:picLocks noChangeAspect="1" noChangeArrowheads="1"/>
          </p:cNvPicPr>
          <p:nvPr/>
        </p:nvPicPr>
        <p:blipFill>
          <a:blip r:embed="rId6"/>
          <a:srcRect/>
          <a:stretch>
            <a:fillRect/>
          </a:stretch>
        </p:blipFill>
        <p:spPr bwMode="auto">
          <a:xfrm>
            <a:off x="2057400" y="3273425"/>
            <a:ext cx="5184775" cy="3355975"/>
          </a:xfrm>
          <a:prstGeom prst="rect">
            <a:avLst/>
          </a:prstGeom>
          <a:noFill/>
          <a:ln w="9525">
            <a:noFill/>
            <a:miter lim="800000"/>
            <a:headEnd/>
            <a:tailEnd/>
          </a:ln>
        </p:spPr>
      </p:pic>
      <p:sp>
        <p:nvSpPr>
          <p:cNvPr id="43014" name="Text Box 6"/>
          <p:cNvSpPr txBox="1">
            <a:spLocks noChangeArrowheads="1"/>
          </p:cNvSpPr>
          <p:nvPr/>
        </p:nvSpPr>
        <p:spPr bwMode="auto">
          <a:xfrm>
            <a:off x="0" y="2790825"/>
            <a:ext cx="9144000" cy="830263"/>
          </a:xfrm>
          <a:prstGeom prst="rect">
            <a:avLst/>
          </a:prstGeom>
          <a:solidFill>
            <a:schemeClr val="accent2"/>
          </a:solidFill>
          <a:ln w="9525">
            <a:noFill/>
            <a:miter lim="800000"/>
            <a:headEnd/>
            <a:tailEnd/>
          </a:ln>
        </p:spPr>
        <p:txBody>
          <a:bodyPr>
            <a:prstTxWarp prst="textNoShape">
              <a:avLst/>
            </a:prstTxWarp>
            <a:spAutoFit/>
          </a:bodyPr>
          <a:lstStyle/>
          <a:p>
            <a:pPr algn="ctr"/>
            <a:r>
              <a:rPr lang="en-US" sz="2400">
                <a:solidFill>
                  <a:srgbClr val="FFFFFF"/>
                </a:solidFill>
                <a:latin typeface="Calibri" pitchFamily="-103" charset="0"/>
                <a:ea typeface="Calibri" pitchFamily="-103" charset="0"/>
                <a:cs typeface="Calibri" pitchFamily="-103" charset="0"/>
              </a:rPr>
              <a:t>The word ‘potato’ is a compound of the Taino ‘batata’ (sweet potato) and the Quechua ‘papa’ (potato).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684238" y="457200"/>
            <a:ext cx="7822123" cy="1200328"/>
          </a:xfrm>
          <a:prstGeom prst="rect">
            <a:avLst/>
          </a:prstGeom>
          <a:noFill/>
          <a:ln w="9525">
            <a:noFill/>
            <a:miter lim="800000"/>
            <a:headEnd/>
            <a:tailEnd/>
          </a:ln>
        </p:spPr>
        <p:txBody>
          <a:bodyPr wrap="none">
            <a:prstTxWarp prst="textNoShape">
              <a:avLst/>
            </a:prstTxWarp>
            <a:spAutoFit/>
          </a:bodyPr>
          <a:lstStyle/>
          <a:p>
            <a:pPr algn="ctr"/>
            <a:r>
              <a:rPr lang="en-US" sz="2400" dirty="0">
                <a:solidFill>
                  <a:srgbClr val="FFFFFF"/>
                </a:solidFill>
                <a:latin typeface="Calibri" pitchFamily="-103" charset="0"/>
                <a:ea typeface="Calibri" pitchFamily="-103" charset="0"/>
                <a:cs typeface="Calibri" pitchFamily="-103" charset="0"/>
              </a:rPr>
              <a:t>Interestingly, sweet </a:t>
            </a:r>
            <a:r>
              <a:rPr lang="en-US" sz="2400" dirty="0" smtClean="0">
                <a:solidFill>
                  <a:srgbClr val="FFFFFF"/>
                </a:solidFill>
                <a:latin typeface="Calibri" pitchFamily="-103" charset="0"/>
                <a:ea typeface="Calibri" pitchFamily="-103" charset="0"/>
                <a:cs typeface="Calibri" pitchFamily="-103" charset="0"/>
              </a:rPr>
              <a:t>potatoes are </a:t>
            </a:r>
            <a:r>
              <a:rPr lang="en-US" sz="2400" dirty="0">
                <a:solidFill>
                  <a:srgbClr val="FFFFFF"/>
                </a:solidFill>
                <a:latin typeface="Calibri" pitchFamily="-103" charset="0"/>
                <a:ea typeface="Calibri" pitchFamily="-103" charset="0"/>
                <a:cs typeface="Calibri" pitchFamily="-103" charset="0"/>
              </a:rPr>
              <a:t>not</a:t>
            </a:r>
            <a:r>
              <a:rPr lang="en-US" sz="2400" dirty="0" smtClean="0">
                <a:solidFill>
                  <a:srgbClr val="FFFFFF"/>
                </a:solidFill>
                <a:latin typeface="Calibri" pitchFamily="-103" charset="0"/>
                <a:ea typeface="Calibri" pitchFamily="-103" charset="0"/>
                <a:cs typeface="Calibri" pitchFamily="-103" charset="0"/>
              </a:rPr>
              <a:t>  very </a:t>
            </a:r>
            <a:r>
              <a:rPr lang="en-US" sz="2400" dirty="0">
                <a:solidFill>
                  <a:srgbClr val="FFFFFF"/>
                </a:solidFill>
                <a:latin typeface="Calibri" pitchFamily="-103" charset="0"/>
                <a:ea typeface="Calibri" pitchFamily="-103" charset="0"/>
                <a:cs typeface="Calibri" pitchFamily="-103" charset="0"/>
              </a:rPr>
              <a:t>closely related</a:t>
            </a:r>
            <a:r>
              <a:rPr lang="en-US" sz="2400" dirty="0" smtClean="0">
                <a:solidFill>
                  <a:srgbClr val="FFFFFF"/>
                </a:solidFill>
                <a:latin typeface="Calibri" pitchFamily="-103" charset="0"/>
                <a:ea typeface="Calibri" pitchFamily="-103" charset="0"/>
                <a:cs typeface="Calibri" pitchFamily="-103" charset="0"/>
              </a:rPr>
              <a:t> </a:t>
            </a:r>
          </a:p>
          <a:p>
            <a:pPr algn="ctr"/>
            <a:r>
              <a:rPr lang="en-US" sz="2400" dirty="0" smtClean="0">
                <a:solidFill>
                  <a:srgbClr val="FFFFFF"/>
                </a:solidFill>
                <a:latin typeface="Calibri" pitchFamily="-103" charset="0"/>
                <a:ea typeface="Calibri" pitchFamily="-103" charset="0"/>
                <a:cs typeface="Calibri" pitchFamily="-103" charset="0"/>
              </a:rPr>
              <a:t>to white potatoes:  the fleshy, edible parts are modified </a:t>
            </a:r>
            <a:r>
              <a:rPr lang="en-US" sz="2400" i="1" dirty="0" smtClean="0">
                <a:solidFill>
                  <a:srgbClr val="FFFFFF"/>
                </a:solidFill>
                <a:latin typeface="Calibri" pitchFamily="-103" charset="0"/>
                <a:ea typeface="Calibri" pitchFamily="-103" charset="0"/>
                <a:cs typeface="Calibri" pitchFamily="-103" charset="0"/>
              </a:rPr>
              <a:t>roots </a:t>
            </a:r>
          </a:p>
          <a:p>
            <a:pPr algn="ctr"/>
            <a:r>
              <a:rPr lang="en-US" sz="2400" dirty="0" smtClean="0">
                <a:solidFill>
                  <a:srgbClr val="FFFFFF"/>
                </a:solidFill>
                <a:latin typeface="Calibri" pitchFamily="-103" charset="0"/>
                <a:ea typeface="Calibri" pitchFamily="-103" charset="0"/>
                <a:cs typeface="Calibri" pitchFamily="-103" charset="0"/>
              </a:rPr>
              <a:t>(not stems) and they </a:t>
            </a:r>
            <a:r>
              <a:rPr lang="en-US" sz="2400" dirty="0">
                <a:solidFill>
                  <a:srgbClr val="FFFFFF"/>
                </a:solidFill>
                <a:latin typeface="Calibri" pitchFamily="-103" charset="0"/>
                <a:ea typeface="Calibri" pitchFamily="-103" charset="0"/>
                <a:cs typeface="Calibri" pitchFamily="-103" charset="0"/>
              </a:rPr>
              <a:t>belong to the</a:t>
            </a:r>
            <a:r>
              <a:rPr lang="en-US" sz="2400" dirty="0" smtClean="0">
                <a:solidFill>
                  <a:srgbClr val="FFFFFF"/>
                </a:solidFill>
                <a:latin typeface="Calibri" pitchFamily="-103" charset="0"/>
                <a:ea typeface="Calibri" pitchFamily="-103" charset="0"/>
                <a:cs typeface="Calibri" pitchFamily="-103" charset="0"/>
              </a:rPr>
              <a:t> morning </a:t>
            </a:r>
            <a:r>
              <a:rPr lang="en-US" sz="2400" dirty="0">
                <a:solidFill>
                  <a:srgbClr val="FFFFFF"/>
                </a:solidFill>
                <a:latin typeface="Calibri" pitchFamily="-103" charset="0"/>
                <a:ea typeface="Calibri" pitchFamily="-103" charset="0"/>
                <a:cs typeface="Calibri" pitchFamily="-103" charset="0"/>
              </a:rPr>
              <a:t>glory family!</a:t>
            </a:r>
          </a:p>
        </p:txBody>
      </p:sp>
      <p:pic>
        <p:nvPicPr>
          <p:cNvPr id="45059" name="Picture 3"/>
          <p:cNvPicPr>
            <a:picLocks noChangeAspect="1" noChangeArrowheads="1"/>
          </p:cNvPicPr>
          <p:nvPr/>
        </p:nvPicPr>
        <p:blipFill>
          <a:blip r:embed="rId3"/>
          <a:srcRect/>
          <a:stretch>
            <a:fillRect/>
          </a:stretch>
        </p:blipFill>
        <p:spPr bwMode="auto">
          <a:xfrm>
            <a:off x="762000" y="3352800"/>
            <a:ext cx="4800600" cy="2700338"/>
          </a:xfrm>
          <a:prstGeom prst="rect">
            <a:avLst/>
          </a:prstGeom>
          <a:noFill/>
          <a:ln w="9525">
            <a:noFill/>
            <a:miter lim="800000"/>
            <a:headEnd/>
            <a:tailEnd/>
          </a:ln>
        </p:spPr>
      </p:pic>
      <p:pic>
        <p:nvPicPr>
          <p:cNvPr id="45060" name="Picture 4"/>
          <p:cNvPicPr>
            <a:picLocks noChangeAspect="1" noChangeArrowheads="1"/>
          </p:cNvPicPr>
          <p:nvPr/>
        </p:nvPicPr>
        <p:blipFill>
          <a:blip r:embed="rId4"/>
          <a:srcRect/>
          <a:stretch>
            <a:fillRect/>
          </a:stretch>
        </p:blipFill>
        <p:spPr bwMode="auto">
          <a:xfrm>
            <a:off x="4953000" y="1981200"/>
            <a:ext cx="2819400" cy="2246313"/>
          </a:xfrm>
          <a:prstGeom prst="rect">
            <a:avLst/>
          </a:prstGeom>
          <a:noFill/>
          <a:ln w="9525">
            <a:noFill/>
            <a:miter lim="800000"/>
            <a:headEnd/>
            <a:tailEnd/>
          </a:ln>
        </p:spPr>
      </p:pic>
      <p:sp>
        <p:nvSpPr>
          <p:cNvPr id="45061" name="Text Box 5"/>
          <p:cNvSpPr txBox="1">
            <a:spLocks noChangeArrowheads="1"/>
          </p:cNvSpPr>
          <p:nvPr/>
        </p:nvSpPr>
        <p:spPr bwMode="auto">
          <a:xfrm>
            <a:off x="1219200" y="2819400"/>
            <a:ext cx="3406775" cy="369888"/>
          </a:xfrm>
          <a:prstGeom prst="rect">
            <a:avLst/>
          </a:prstGeom>
          <a:noFill/>
          <a:ln w="9525">
            <a:noFill/>
            <a:miter lim="800000"/>
            <a:headEnd/>
            <a:tailEnd/>
          </a:ln>
        </p:spPr>
        <p:txBody>
          <a:bodyPr wrap="none">
            <a:prstTxWarp prst="textNoShape">
              <a:avLst/>
            </a:prstTxWarp>
            <a:spAutoFit/>
          </a:bodyPr>
          <a:lstStyle/>
          <a:p>
            <a:r>
              <a:rPr lang="en-US" i="1" dirty="0">
                <a:solidFill>
                  <a:srgbClr val="FFFFFF"/>
                </a:solidFill>
                <a:latin typeface="Calibri" pitchFamily="-103" charset="0"/>
                <a:ea typeface="Calibri" pitchFamily="-103" charset="0"/>
                <a:cs typeface="Calibri" pitchFamily="-103" charset="0"/>
              </a:rPr>
              <a:t>Ipomoea </a:t>
            </a:r>
            <a:r>
              <a:rPr lang="en-US" i="1" dirty="0" err="1">
                <a:solidFill>
                  <a:srgbClr val="FFFFFF"/>
                </a:solidFill>
                <a:latin typeface="Calibri" pitchFamily="-103" charset="0"/>
                <a:ea typeface="Calibri" pitchFamily="-103" charset="0"/>
                <a:cs typeface="Calibri" pitchFamily="-103" charset="0"/>
              </a:rPr>
              <a:t>batata</a:t>
            </a:r>
            <a:r>
              <a:rPr lang="en-US" i="1" dirty="0">
                <a:solidFill>
                  <a:srgbClr val="FFFFFF"/>
                </a:solidFill>
                <a:latin typeface="Calibri" pitchFamily="-103" charset="0"/>
                <a:ea typeface="Calibri" pitchFamily="-103" charset="0"/>
                <a:cs typeface="Calibri" pitchFamily="-103" charset="0"/>
              </a:rPr>
              <a:t>,</a:t>
            </a:r>
            <a:r>
              <a:rPr lang="en-US" dirty="0">
                <a:solidFill>
                  <a:srgbClr val="FFFFFF"/>
                </a:solidFill>
                <a:latin typeface="Calibri" pitchFamily="-103" charset="0"/>
                <a:ea typeface="Calibri" pitchFamily="-103" charset="0"/>
                <a:cs typeface="Calibri" pitchFamily="-103" charset="0"/>
              </a:rPr>
              <a:t> the sweet potato</a:t>
            </a:r>
          </a:p>
        </p:txBody>
      </p:sp>
      <p:sp>
        <p:nvSpPr>
          <p:cNvPr id="6" name="TextBox 5"/>
          <p:cNvSpPr txBox="1"/>
          <p:nvPr/>
        </p:nvSpPr>
        <p:spPr>
          <a:xfrm>
            <a:off x="228600" y="6324600"/>
            <a:ext cx="8721659" cy="400110"/>
          </a:xfrm>
          <a:prstGeom prst="rect">
            <a:avLst/>
          </a:prstGeom>
          <a:noFill/>
        </p:spPr>
        <p:txBody>
          <a:bodyPr wrap="none" rtlCol="0">
            <a:spAutoFit/>
          </a:bodyPr>
          <a:lstStyle/>
          <a:p>
            <a:pPr algn="ctr"/>
            <a:r>
              <a:rPr lang="en-US" sz="2000" dirty="0" smtClean="0">
                <a:solidFill>
                  <a:srgbClr val="FFFFFF"/>
                </a:solidFill>
                <a:latin typeface="Calibri"/>
                <a:cs typeface="Calibri"/>
              </a:rPr>
              <a:t>Like the potato, it is native to the New World, probably Central American and Peru</a:t>
            </a:r>
            <a:endParaRPr lang="en-US" sz="2000"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62844" y="457200"/>
            <a:ext cx="7968848" cy="1200328"/>
          </a:xfrm>
          <a:prstGeom prst="rect">
            <a:avLst/>
          </a:prstGeom>
          <a:noFill/>
        </p:spPr>
        <p:txBody>
          <a:bodyPr wrap="none" rtlCol="0">
            <a:spAutoFit/>
          </a:bodyPr>
          <a:lstStyle/>
          <a:p>
            <a:pPr algn="ctr"/>
            <a:r>
              <a:rPr lang="en-US" sz="2400" dirty="0" smtClean="0">
                <a:solidFill>
                  <a:schemeClr val="bg1"/>
                </a:solidFill>
                <a:latin typeface="Calibri"/>
                <a:cs typeface="Calibri"/>
              </a:rPr>
              <a:t>And, just to complicate the issue, neither potato nor sweet</a:t>
            </a:r>
          </a:p>
          <a:p>
            <a:pPr algn="ctr"/>
            <a:r>
              <a:rPr lang="en-US" sz="2400" dirty="0" smtClean="0">
                <a:solidFill>
                  <a:schemeClr val="bg1"/>
                </a:solidFill>
                <a:latin typeface="Calibri"/>
                <a:cs typeface="Calibri"/>
              </a:rPr>
              <a:t>potato is closely related to </a:t>
            </a:r>
            <a:r>
              <a:rPr lang="en-US" sz="2400" b="1" dirty="0" smtClean="0">
                <a:solidFill>
                  <a:schemeClr val="bg1"/>
                </a:solidFill>
                <a:latin typeface="Calibri"/>
                <a:cs typeface="Calibri"/>
              </a:rPr>
              <a:t>yam</a:t>
            </a:r>
            <a:r>
              <a:rPr lang="en-US" sz="2400" dirty="0" smtClean="0">
                <a:solidFill>
                  <a:schemeClr val="bg1"/>
                </a:solidFill>
                <a:latin typeface="Calibri"/>
                <a:cs typeface="Calibri"/>
              </a:rPr>
              <a:t>, a tuber of the monocot family</a:t>
            </a:r>
          </a:p>
          <a:p>
            <a:pPr algn="ctr"/>
            <a:r>
              <a:rPr lang="en-US" sz="2400" dirty="0" err="1" smtClean="0">
                <a:solidFill>
                  <a:schemeClr val="bg1"/>
                </a:solidFill>
                <a:latin typeface="Calibri"/>
                <a:cs typeface="Calibri"/>
              </a:rPr>
              <a:t>Dioscoriaceae</a:t>
            </a:r>
            <a:r>
              <a:rPr lang="en-US" sz="2400" dirty="0" smtClean="0">
                <a:solidFill>
                  <a:schemeClr val="bg1"/>
                </a:solidFill>
                <a:latin typeface="Calibri"/>
                <a:cs typeface="Calibri"/>
              </a:rPr>
              <a:t>.  Yams are native to Africa and Asia.</a:t>
            </a:r>
            <a:endParaRPr lang="en-US" sz="2400" dirty="0">
              <a:solidFill>
                <a:schemeClr val="bg1"/>
              </a:solidFill>
              <a:latin typeface="Calibri"/>
              <a:cs typeface="Calibri"/>
            </a:endParaRPr>
          </a:p>
        </p:txBody>
      </p:sp>
      <p:pic>
        <p:nvPicPr>
          <p:cNvPr id="3" name="Picture 2"/>
          <p:cNvPicPr>
            <a:picLocks noChangeAspect="1"/>
          </p:cNvPicPr>
          <p:nvPr/>
        </p:nvPicPr>
        <p:blipFill>
          <a:blip r:embed="rId3"/>
          <a:stretch>
            <a:fillRect/>
          </a:stretch>
        </p:blipFill>
        <p:spPr>
          <a:xfrm>
            <a:off x="4267200" y="2514600"/>
            <a:ext cx="4284133" cy="3213100"/>
          </a:xfrm>
          <a:prstGeom prst="rect">
            <a:avLst/>
          </a:prstGeom>
        </p:spPr>
      </p:pic>
      <p:pic>
        <p:nvPicPr>
          <p:cNvPr id="4" name="Picture 3"/>
          <p:cNvPicPr>
            <a:picLocks noChangeAspect="1"/>
          </p:cNvPicPr>
          <p:nvPr/>
        </p:nvPicPr>
        <p:blipFill>
          <a:blip r:embed="rId4"/>
          <a:stretch>
            <a:fillRect/>
          </a:stretch>
        </p:blipFill>
        <p:spPr>
          <a:xfrm>
            <a:off x="685800" y="2057400"/>
            <a:ext cx="2794000" cy="3721100"/>
          </a:xfrm>
          <a:prstGeom prst="rect">
            <a:avLst/>
          </a:prstGeom>
        </p:spPr>
      </p:pic>
      <p:sp>
        <p:nvSpPr>
          <p:cNvPr id="5" name="TextBox 4"/>
          <p:cNvSpPr txBox="1"/>
          <p:nvPr/>
        </p:nvSpPr>
        <p:spPr>
          <a:xfrm>
            <a:off x="838200" y="6172200"/>
            <a:ext cx="7704979" cy="369332"/>
          </a:xfrm>
          <a:prstGeom prst="rect">
            <a:avLst/>
          </a:prstGeom>
          <a:noFill/>
        </p:spPr>
        <p:txBody>
          <a:bodyPr wrap="none" rtlCol="0">
            <a:spAutoFit/>
          </a:bodyPr>
          <a:lstStyle/>
          <a:p>
            <a:pPr algn="ctr"/>
            <a:r>
              <a:rPr lang="en-US" dirty="0" smtClean="0">
                <a:solidFill>
                  <a:srgbClr val="FFFFFF"/>
                </a:solidFill>
                <a:latin typeface="Calibri"/>
                <a:cs typeface="Calibri"/>
              </a:rPr>
              <a:t>The word ‘yam’ comes from the Senegalese word ‘</a:t>
            </a:r>
            <a:r>
              <a:rPr lang="en-US" i="1" dirty="0" err="1" smtClean="0">
                <a:solidFill>
                  <a:srgbClr val="FFFFFF"/>
                </a:solidFill>
                <a:latin typeface="Calibri"/>
                <a:cs typeface="Calibri"/>
              </a:rPr>
              <a:t>nyami</a:t>
            </a:r>
            <a:r>
              <a:rPr lang="en-US" dirty="0" smtClean="0">
                <a:solidFill>
                  <a:srgbClr val="FFFFFF"/>
                </a:solidFill>
                <a:latin typeface="Calibri"/>
                <a:cs typeface="Calibri"/>
              </a:rPr>
              <a:t>,’ which means "to eat.”</a:t>
            </a:r>
            <a:endParaRPr lang="en-US"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28600" y="228600"/>
            <a:ext cx="34290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1" dirty="0" smtClean="0">
                <a:solidFill>
                  <a:schemeClr val="bg1"/>
                </a:solidFill>
                <a:latin typeface="Calibri" pitchFamily="-103" charset="0"/>
                <a:ea typeface="ＭＳ Ｐゴシック" pitchFamily="-103" charset="-128"/>
                <a:cs typeface="ＭＳ Ｐゴシック" pitchFamily="-103" charset="-128"/>
              </a:rPr>
              <a:t>Potato Nutrition</a:t>
            </a:r>
            <a:endParaRPr lang="en-US" sz="3200" b="1" dirty="0">
              <a:solidFill>
                <a:schemeClr val="bg1"/>
              </a:solidFill>
              <a:latin typeface="Calibri" pitchFamily="-103" charset="0"/>
              <a:ea typeface="ＭＳ Ｐゴシック" pitchFamily="-103" charset="-128"/>
              <a:cs typeface="ＭＳ Ｐゴシック" pitchFamily="-103" charset="-128"/>
            </a:endParaRPr>
          </a:p>
        </p:txBody>
      </p:sp>
      <p:sp>
        <p:nvSpPr>
          <p:cNvPr id="53254" name="Text Box 6"/>
          <p:cNvSpPr txBox="1">
            <a:spLocks noChangeArrowheads="1"/>
          </p:cNvSpPr>
          <p:nvPr/>
        </p:nvSpPr>
        <p:spPr bwMode="auto">
          <a:xfrm>
            <a:off x="152400" y="2057400"/>
            <a:ext cx="8683625" cy="4770438"/>
          </a:xfrm>
          <a:prstGeom prst="rect">
            <a:avLst/>
          </a:prstGeom>
          <a:noFill/>
          <a:ln w="9525">
            <a:noFill/>
            <a:miter lim="800000"/>
            <a:headEnd/>
            <a:tailEnd/>
          </a:ln>
        </p:spPr>
        <p:txBody>
          <a:bodyPr>
            <a:prstTxWarp prst="textNoShape">
              <a:avLst/>
            </a:prstTxWarp>
            <a:spAutoFit/>
          </a:bodyPr>
          <a:lstStyle/>
          <a:p>
            <a:pPr>
              <a:buFont typeface="Arial" pitchFamily="-103" charset="0"/>
              <a:buChar char="•"/>
            </a:pPr>
            <a:r>
              <a:rPr lang="en-US" sz="3200" dirty="0">
                <a:solidFill>
                  <a:srgbClr val="FFFFFF"/>
                </a:solidFill>
                <a:latin typeface="Calibri" pitchFamily="-103" charset="0"/>
                <a:ea typeface="ＭＳ Ｐゴシック" pitchFamily="-103" charset="-128"/>
                <a:cs typeface="ＭＳ Ｐゴシック" pitchFamily="-103" charset="-128"/>
              </a:rPr>
              <a:t> 148 calories</a:t>
            </a:r>
          </a:p>
          <a:p>
            <a:pPr>
              <a:buFontTx/>
              <a:buChar char="•"/>
            </a:pPr>
            <a:r>
              <a:rPr lang="en-US" sz="3200" dirty="0">
                <a:solidFill>
                  <a:srgbClr val="FFFFFF"/>
                </a:solidFill>
                <a:latin typeface="Calibri" pitchFamily="-103" charset="0"/>
                <a:ea typeface="ＭＳ Ｐゴシック" pitchFamily="-103" charset="-128"/>
                <a:cs typeface="ＭＳ Ｐゴシック" pitchFamily="-103" charset="-128"/>
              </a:rPr>
              <a:t> 27 mg of vitamin C (45%)</a:t>
            </a:r>
          </a:p>
          <a:p>
            <a:pPr>
              <a:buFontTx/>
              <a:buChar char="•"/>
            </a:pPr>
            <a:r>
              <a:rPr lang="en-US" sz="3200" dirty="0">
                <a:solidFill>
                  <a:srgbClr val="FFFFFF"/>
                </a:solidFill>
                <a:latin typeface="Calibri" pitchFamily="-103" charset="0"/>
                <a:ea typeface="ＭＳ Ｐゴシック" pitchFamily="-103" charset="-128"/>
                <a:cs typeface="ＭＳ Ｐゴシック" pitchFamily="-103" charset="-128"/>
              </a:rPr>
              <a:t> 620 mg of potassium (18%)</a:t>
            </a:r>
          </a:p>
          <a:p>
            <a:pPr>
              <a:buFontTx/>
              <a:buChar char="•"/>
            </a:pPr>
            <a:r>
              <a:rPr lang="en-US" sz="3200" dirty="0">
                <a:solidFill>
                  <a:srgbClr val="FFFFFF"/>
                </a:solidFill>
                <a:latin typeface="Calibri" pitchFamily="-103" charset="0"/>
                <a:ea typeface="ＭＳ Ｐゴシック" pitchFamily="-103" charset="-128"/>
                <a:cs typeface="ＭＳ Ｐゴシック" pitchFamily="-103" charset="-128"/>
              </a:rPr>
              <a:t> 0.2 mg vitamin B6 (10%)</a:t>
            </a:r>
          </a:p>
          <a:p>
            <a:pPr>
              <a:buFontTx/>
              <a:buChar char="•"/>
            </a:pPr>
            <a:r>
              <a:rPr lang="en-US" sz="3200" dirty="0">
                <a:solidFill>
                  <a:srgbClr val="FFFFFF"/>
                </a:solidFill>
                <a:latin typeface="Calibri" pitchFamily="-103" charset="0"/>
                <a:ea typeface="ＭＳ Ｐゴシック" pitchFamily="-103" charset="-128"/>
                <a:cs typeface="ＭＳ Ｐゴシック" pitchFamily="-103" charset="-128"/>
              </a:rPr>
              <a:t> Trace amounts of the vitamins thiamin, riboflavin, </a:t>
            </a:r>
          </a:p>
          <a:p>
            <a:r>
              <a:rPr lang="en-US" sz="3200" dirty="0">
                <a:solidFill>
                  <a:srgbClr val="FFFFFF"/>
                </a:solidFill>
                <a:latin typeface="Calibri" pitchFamily="-103" charset="0"/>
                <a:ea typeface="ＭＳ Ｐゴシック" pitchFamily="-103" charset="-128"/>
                <a:cs typeface="ＭＳ Ｐゴシック" pitchFamily="-103" charset="-128"/>
              </a:rPr>
              <a:t>   </a:t>
            </a:r>
            <a:r>
              <a:rPr lang="en-US" sz="3200" dirty="0" err="1">
                <a:solidFill>
                  <a:srgbClr val="FFFFFF"/>
                </a:solidFill>
                <a:latin typeface="Calibri" pitchFamily="-103" charset="0"/>
                <a:ea typeface="ＭＳ Ｐゴシック" pitchFamily="-103" charset="-128"/>
                <a:cs typeface="ＭＳ Ｐゴシック" pitchFamily="-103" charset="-128"/>
              </a:rPr>
              <a:t>folate</a:t>
            </a:r>
            <a:r>
              <a:rPr lang="en-US" sz="3200" dirty="0">
                <a:solidFill>
                  <a:srgbClr val="FFFFFF"/>
                </a:solidFill>
                <a:latin typeface="Calibri" pitchFamily="-103" charset="0"/>
                <a:ea typeface="ＭＳ Ｐゴシック" pitchFamily="-103" charset="-128"/>
                <a:cs typeface="ＭＳ Ｐゴシック" pitchFamily="-103" charset="-128"/>
              </a:rPr>
              <a:t>, and niacin</a:t>
            </a:r>
          </a:p>
          <a:p>
            <a:pPr>
              <a:buFontTx/>
              <a:buChar char="•"/>
            </a:pPr>
            <a:r>
              <a:rPr lang="en-US" sz="3200" dirty="0">
                <a:solidFill>
                  <a:srgbClr val="FFFFFF"/>
                </a:solidFill>
                <a:latin typeface="Calibri" pitchFamily="-103" charset="0"/>
                <a:ea typeface="ＭＳ Ｐゴシック" pitchFamily="-103" charset="-128"/>
                <a:cs typeface="ＭＳ Ｐゴシック" pitchFamily="-103" charset="-128"/>
              </a:rPr>
              <a:t> Trace amounts of  the minerals magnesium, zinc,</a:t>
            </a:r>
          </a:p>
          <a:p>
            <a:r>
              <a:rPr lang="en-US" sz="3200" dirty="0">
                <a:solidFill>
                  <a:srgbClr val="FFFFFF"/>
                </a:solidFill>
                <a:latin typeface="Calibri" pitchFamily="-103" charset="0"/>
                <a:ea typeface="ＭＳ Ｐゴシック" pitchFamily="-103" charset="-128"/>
                <a:cs typeface="ＭＳ Ｐゴシック" pitchFamily="-103" charset="-128"/>
              </a:rPr>
              <a:t>   phosphorus, and iron</a:t>
            </a:r>
          </a:p>
          <a:p>
            <a:endParaRPr lang="en-US" sz="1600" dirty="0">
              <a:solidFill>
                <a:srgbClr val="FFFFFF"/>
              </a:solidFill>
              <a:latin typeface="Calibri" pitchFamily="-103" charset="0"/>
              <a:ea typeface="ＭＳ Ｐゴシック" pitchFamily="-103" charset="-128"/>
              <a:cs typeface="ＭＳ Ｐゴシック" pitchFamily="-103" charset="-128"/>
            </a:endParaRPr>
          </a:p>
          <a:p>
            <a:r>
              <a:rPr lang="en-US" sz="3200" dirty="0">
                <a:solidFill>
                  <a:srgbClr val="FFFFFF"/>
                </a:solidFill>
                <a:latin typeface="Calibri" pitchFamily="-103" charset="0"/>
                <a:ea typeface="ＭＳ Ｐゴシック" pitchFamily="-103" charset="-128"/>
                <a:cs typeface="ＭＳ Ｐゴシック" pitchFamily="-103" charset="-128"/>
              </a:rPr>
              <a:t>It is </a:t>
            </a:r>
            <a:r>
              <a:rPr lang="en-US" sz="3200" b="1" i="1" dirty="0">
                <a:solidFill>
                  <a:srgbClr val="FFFFFF"/>
                </a:solidFill>
                <a:latin typeface="Calibri" pitchFamily="-103" charset="0"/>
                <a:ea typeface="ＭＳ Ｐゴシック" pitchFamily="-103" charset="-128"/>
                <a:cs typeface="ＭＳ Ｐゴシック" pitchFamily="-103" charset="-128"/>
              </a:rPr>
              <a:t>not</a:t>
            </a:r>
            <a:r>
              <a:rPr lang="en-US" sz="3200" dirty="0">
                <a:solidFill>
                  <a:srgbClr val="FFFFFF"/>
                </a:solidFill>
                <a:latin typeface="Calibri" pitchFamily="-103" charset="0"/>
                <a:ea typeface="ＭＳ Ｐゴシック" pitchFamily="-103" charset="-128"/>
                <a:cs typeface="ＭＳ Ｐゴシック" pitchFamily="-103" charset="-128"/>
              </a:rPr>
              <a:t> a rich source of protein.</a:t>
            </a:r>
          </a:p>
        </p:txBody>
      </p:sp>
      <p:sp>
        <p:nvSpPr>
          <p:cNvPr id="47108" name="TextBox 3"/>
          <p:cNvSpPr txBox="1">
            <a:spLocks noChangeArrowheads="1"/>
          </p:cNvSpPr>
          <p:nvPr/>
        </p:nvSpPr>
        <p:spPr bwMode="auto">
          <a:xfrm>
            <a:off x="0" y="914400"/>
            <a:ext cx="9144000" cy="1077218"/>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FFFFFF"/>
                </a:solidFill>
                <a:latin typeface="Calibri" pitchFamily="-103" charset="0"/>
                <a:ea typeface="ＭＳ Ｐゴシック" pitchFamily="-103" charset="-128"/>
                <a:cs typeface="ＭＳ Ｐゴシック" pitchFamily="-103" charset="-128"/>
              </a:rPr>
              <a:t>  A </a:t>
            </a:r>
            <a:r>
              <a:rPr lang="en-US" sz="3200" dirty="0">
                <a:solidFill>
                  <a:srgbClr val="FFFFFF"/>
                </a:solidFill>
                <a:latin typeface="Calibri" pitchFamily="-103" charset="0"/>
                <a:ea typeface="ＭＳ Ｐゴシック" pitchFamily="-103" charset="-128"/>
                <a:cs typeface="ＭＳ Ｐゴシック" pitchFamily="-103" charset="-128"/>
              </a:rPr>
              <a:t>medium-sized 150 </a:t>
            </a:r>
            <a:r>
              <a:rPr lang="en-US" sz="3200" dirty="0" err="1">
                <a:solidFill>
                  <a:srgbClr val="FFFFFF"/>
                </a:solidFill>
                <a:latin typeface="Calibri" pitchFamily="-103" charset="0"/>
                <a:ea typeface="ＭＳ Ｐゴシック" pitchFamily="-103" charset="-128"/>
                <a:cs typeface="ＭＳ Ｐゴシック" pitchFamily="-103" charset="-128"/>
              </a:rPr>
              <a:t>g</a:t>
            </a:r>
            <a:r>
              <a:rPr lang="en-US" sz="3200" dirty="0">
                <a:solidFill>
                  <a:srgbClr val="FFFFFF"/>
                </a:solidFill>
                <a:latin typeface="Calibri" pitchFamily="-103" charset="0"/>
                <a:ea typeface="ＭＳ Ｐゴシック" pitchFamily="-103" charset="-128"/>
                <a:cs typeface="ＭＳ Ｐゴシック" pitchFamily="-103" charset="-128"/>
              </a:rPr>
              <a:t> potato with the skin provides:</a:t>
            </a:r>
          </a:p>
          <a:p>
            <a:endParaRPr lang="en-US" sz="3200" dirty="0">
              <a:latin typeface="Calibri" pitchFamily="-1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25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2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build="p" bldLvl="3"/>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1" descr="danmala24.jpg"/>
          <p:cNvPicPr>
            <a:picLocks noChangeAspect="1"/>
          </p:cNvPicPr>
          <p:nvPr/>
        </p:nvPicPr>
        <p:blipFill>
          <a:blip r:embed="rId2"/>
          <a:srcRect/>
          <a:stretch>
            <a:fillRect/>
          </a:stretch>
        </p:blipFill>
        <p:spPr bwMode="auto">
          <a:xfrm>
            <a:off x="609600" y="1981200"/>
            <a:ext cx="3835400" cy="3914775"/>
          </a:xfrm>
          <a:prstGeom prst="rect">
            <a:avLst/>
          </a:prstGeom>
          <a:noFill/>
          <a:ln w="9525">
            <a:noFill/>
            <a:miter lim="800000"/>
            <a:headEnd/>
            <a:tailEnd/>
          </a:ln>
        </p:spPr>
      </p:pic>
      <p:sp>
        <p:nvSpPr>
          <p:cNvPr id="16387" name="TextBox 2"/>
          <p:cNvSpPr txBox="1">
            <a:spLocks noChangeArrowheads="1"/>
          </p:cNvSpPr>
          <p:nvPr/>
        </p:nvSpPr>
        <p:spPr bwMode="auto">
          <a:xfrm>
            <a:off x="727075" y="457200"/>
            <a:ext cx="7762875" cy="892175"/>
          </a:xfrm>
          <a:prstGeom prst="rect">
            <a:avLst/>
          </a:prstGeom>
          <a:noFill/>
          <a:ln w="9525">
            <a:noFill/>
            <a:miter lim="800000"/>
            <a:headEnd/>
            <a:tailEnd/>
          </a:ln>
        </p:spPr>
        <p:txBody>
          <a:bodyPr wrap="none">
            <a:prstTxWarp prst="textNoShape">
              <a:avLst/>
            </a:prstTxWarp>
            <a:spAutoFit/>
          </a:bodyPr>
          <a:lstStyle/>
          <a:p>
            <a:pPr algn="ctr"/>
            <a:r>
              <a:rPr lang="en-US" sz="2800">
                <a:solidFill>
                  <a:srgbClr val="FFFFFF"/>
                </a:solidFill>
                <a:latin typeface="Calibri" pitchFamily="-103" charset="0"/>
                <a:ea typeface="Calibri" pitchFamily="-103" charset="0"/>
                <a:cs typeface="Calibri" pitchFamily="-103" charset="0"/>
              </a:rPr>
              <a:t>You Say Tomato, I Say Potato: the Nightshade Family</a:t>
            </a:r>
          </a:p>
          <a:p>
            <a:pPr algn="ctr"/>
            <a:r>
              <a:rPr lang="en-US" sz="2400">
                <a:solidFill>
                  <a:srgbClr val="FFFFFF"/>
                </a:solidFill>
                <a:latin typeface="Calibri" pitchFamily="-103" charset="0"/>
                <a:ea typeface="Calibri" pitchFamily="-103" charset="0"/>
                <a:cs typeface="Calibri" pitchFamily="-103" charset="0"/>
              </a:rPr>
              <a:t>Chapter 14</a:t>
            </a:r>
          </a:p>
        </p:txBody>
      </p:sp>
      <p:sp>
        <p:nvSpPr>
          <p:cNvPr id="4" name="Content Placeholder 3"/>
          <p:cNvSpPr txBox="1">
            <a:spLocks/>
          </p:cNvSpPr>
          <p:nvPr/>
        </p:nvSpPr>
        <p:spPr bwMode="auto">
          <a:xfrm>
            <a:off x="4648200" y="1981200"/>
            <a:ext cx="4191000" cy="38862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Tx/>
              <a:buChar char="•"/>
              <a:defRPr/>
            </a:pPr>
            <a:r>
              <a:rPr lang="en-US" sz="2400" b="1" kern="0" dirty="0" err="1">
                <a:solidFill>
                  <a:srgbClr val="FFFFFF"/>
                </a:solidFill>
                <a:latin typeface="Calibri" charset="0"/>
                <a:ea typeface="ＭＳ Ｐゴシック" charset="-128"/>
                <a:cs typeface="ＭＳ Ｐゴシック" charset="-128"/>
              </a:rPr>
              <a:t>Solan</a:t>
            </a:r>
            <a:r>
              <a:rPr lang="en-US" sz="2400" b="1" kern="0" dirty="0">
                <a:solidFill>
                  <a:srgbClr val="FFFFFF"/>
                </a:solidFill>
                <a:latin typeface="Calibri" charset="0"/>
                <a:ea typeface="ＭＳ Ｐゴシック" charset="-128"/>
                <a:cs typeface="ＭＳ Ｐゴシック" charset="-128"/>
              </a:rPr>
              <a:t>aceae: </a:t>
            </a:r>
            <a:r>
              <a:rPr lang="en-US" sz="2400" kern="0" dirty="0">
                <a:solidFill>
                  <a:srgbClr val="FFFFFF"/>
                </a:solidFill>
                <a:latin typeface="Calibri" charset="0"/>
                <a:ea typeface="ＭＳ Ｐゴシック" charset="-128"/>
                <a:cs typeface="ＭＳ Ｐゴシック" charset="-128"/>
              </a:rPr>
              <a:t>The Nightshade Family</a:t>
            </a:r>
          </a:p>
          <a:p>
            <a:pPr marL="342900" indent="-342900" eaLnBrk="0" hangingPunct="0">
              <a:spcBef>
                <a:spcPct val="20000"/>
              </a:spcBef>
              <a:buFontTx/>
              <a:buChar char="•"/>
              <a:defRPr/>
            </a:pPr>
            <a:r>
              <a:rPr lang="en-US" sz="2400" kern="0" dirty="0">
                <a:solidFill>
                  <a:srgbClr val="FFFFFF"/>
                </a:solidFill>
                <a:latin typeface="Calibri" charset="0"/>
                <a:ea typeface="ＭＳ Ｐゴシック" charset="-128"/>
                <a:cs typeface="ＭＳ Ｐゴシック" charset="-128"/>
              </a:rPr>
              <a:t>Economically Important Members of the Nightshade Family</a:t>
            </a:r>
          </a:p>
          <a:p>
            <a:pPr marL="342900" indent="-342900" eaLnBrk="0" hangingPunct="0">
              <a:spcBef>
                <a:spcPct val="20000"/>
              </a:spcBef>
              <a:buFontTx/>
              <a:buChar char="•"/>
              <a:defRPr/>
            </a:pPr>
            <a:r>
              <a:rPr lang="en-US" sz="2400" b="1" kern="0" dirty="0">
                <a:solidFill>
                  <a:srgbClr val="FFFFFF"/>
                </a:solidFill>
                <a:latin typeface="Calibri" charset="0"/>
                <a:ea typeface="ＭＳ Ｐゴシック" charset="-128"/>
                <a:cs typeface="ＭＳ Ｐゴシック" charset="-128"/>
              </a:rPr>
              <a:t>Tomato</a:t>
            </a:r>
            <a:r>
              <a:rPr lang="en-US" sz="2400" kern="0" dirty="0">
                <a:solidFill>
                  <a:srgbClr val="FFFFFF"/>
                </a:solidFill>
                <a:latin typeface="Calibri" charset="0"/>
                <a:ea typeface="ＭＳ Ｐゴシック" charset="-128"/>
                <a:cs typeface="ＭＳ Ｐゴシック" charset="-128"/>
              </a:rPr>
              <a:t>: History, Uses</a:t>
            </a:r>
          </a:p>
          <a:p>
            <a:pPr marL="342900" indent="-342900" eaLnBrk="0" hangingPunct="0">
              <a:spcBef>
                <a:spcPct val="20000"/>
              </a:spcBef>
              <a:buFontTx/>
              <a:buChar char="•"/>
              <a:defRPr/>
            </a:pPr>
            <a:r>
              <a:rPr lang="en-US" sz="2400" b="1" kern="0" dirty="0">
                <a:solidFill>
                  <a:srgbClr val="FFFFFF"/>
                </a:solidFill>
                <a:latin typeface="Calibri" charset="0"/>
                <a:ea typeface="ＭＳ Ｐゴシック" charset="-128"/>
                <a:cs typeface="ＭＳ Ｐゴシック" charset="-128"/>
              </a:rPr>
              <a:t>Potato: </a:t>
            </a:r>
            <a:r>
              <a:rPr lang="en-US" sz="2400" kern="0" dirty="0">
                <a:solidFill>
                  <a:srgbClr val="FFFFFF"/>
                </a:solidFill>
                <a:latin typeface="Calibri" charset="0"/>
                <a:ea typeface="ＭＳ Ｐゴシック" charset="-128"/>
                <a:cs typeface="ＭＳ Ｐゴシック" charset="-128"/>
              </a:rPr>
              <a:t>Morphology, Nutritional Value, History, Uses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Florida_20040124_1600_map"/>
          <p:cNvPicPr>
            <a:picLocks noChangeAspect="1" noChangeArrowheads="1"/>
          </p:cNvPicPr>
          <p:nvPr/>
        </p:nvPicPr>
        <p:blipFill>
          <a:blip r:embed="rId3">
            <a:alphaModFix amt="28000"/>
          </a:blip>
          <a:srcRect/>
          <a:stretch>
            <a:fillRect/>
          </a:stretch>
        </p:blipFill>
        <p:spPr bwMode="auto">
          <a:xfrm>
            <a:off x="1981200" y="50800"/>
            <a:ext cx="6781800" cy="6781800"/>
          </a:xfrm>
          <a:prstGeom prst="rect">
            <a:avLst/>
          </a:prstGeom>
          <a:noFill/>
          <a:ln w="9525">
            <a:noFill/>
            <a:miter lim="800000"/>
            <a:headEnd/>
            <a:tailEnd/>
          </a:ln>
        </p:spPr>
      </p:pic>
      <p:pic>
        <p:nvPicPr>
          <p:cNvPr id="49155" name="Picture 3" descr="galleon2"/>
          <p:cNvPicPr>
            <a:picLocks noChangeAspect="1" noChangeArrowheads="1"/>
          </p:cNvPicPr>
          <p:nvPr/>
        </p:nvPicPr>
        <p:blipFill>
          <a:blip r:embed="rId4">
            <a:alphaModFix amt="32000"/>
          </a:blip>
          <a:srcRect/>
          <a:stretch>
            <a:fillRect/>
          </a:stretch>
        </p:blipFill>
        <p:spPr bwMode="auto">
          <a:xfrm>
            <a:off x="381000" y="3657600"/>
            <a:ext cx="3886200" cy="2878138"/>
          </a:xfrm>
          <a:prstGeom prst="rect">
            <a:avLst/>
          </a:prstGeom>
          <a:noFill/>
          <a:ln w="9525">
            <a:noFill/>
            <a:miter lim="800000"/>
            <a:headEnd/>
            <a:tailEnd/>
          </a:ln>
        </p:spPr>
      </p:pic>
      <p:sp>
        <p:nvSpPr>
          <p:cNvPr id="49156" name="Text Box 4"/>
          <p:cNvSpPr txBox="1">
            <a:spLocks noChangeArrowheads="1"/>
          </p:cNvSpPr>
          <p:nvPr/>
        </p:nvSpPr>
        <p:spPr bwMode="auto">
          <a:xfrm>
            <a:off x="304800" y="228600"/>
            <a:ext cx="2438400" cy="823913"/>
          </a:xfrm>
          <a:prstGeom prst="rect">
            <a:avLst/>
          </a:prstGeom>
          <a:noFill/>
          <a:ln w="9525">
            <a:noFill/>
            <a:miter lim="800000"/>
            <a:headEnd/>
            <a:tailEnd/>
          </a:ln>
        </p:spPr>
        <p:txBody>
          <a:bodyPr>
            <a:prstTxWarp prst="textNoShape">
              <a:avLst/>
            </a:prstTxWarp>
            <a:spAutoFit/>
          </a:bodyPr>
          <a:lstStyle/>
          <a:p>
            <a:pPr>
              <a:spcBef>
                <a:spcPct val="50000"/>
              </a:spcBef>
            </a:pPr>
            <a:r>
              <a:rPr lang="en-US" sz="4800" dirty="0">
                <a:solidFill>
                  <a:srgbClr val="FFFFFF"/>
                </a:solidFill>
                <a:latin typeface="Calibri" pitchFamily="-103" charset="0"/>
              </a:rPr>
              <a:t>History</a:t>
            </a:r>
            <a:endParaRPr lang="en-US" sz="4800" dirty="0">
              <a:latin typeface="Calibri" pitchFamily="-103" charset="0"/>
            </a:endParaRPr>
          </a:p>
        </p:txBody>
      </p:sp>
      <p:sp>
        <p:nvSpPr>
          <p:cNvPr id="5" name="Text Box 3"/>
          <p:cNvSpPr txBox="1">
            <a:spLocks noChangeArrowheads="1"/>
          </p:cNvSpPr>
          <p:nvPr/>
        </p:nvSpPr>
        <p:spPr bwMode="auto">
          <a:xfrm>
            <a:off x="609600" y="1295401"/>
            <a:ext cx="8001000" cy="3754874"/>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buFont typeface="Arial" pitchFamily="-103" charset="0"/>
              <a:buChar char="•"/>
            </a:pPr>
            <a:r>
              <a:rPr lang="en-US" sz="2800" dirty="0">
                <a:solidFill>
                  <a:schemeClr val="bg1"/>
                </a:solidFill>
                <a:latin typeface="Calibri" pitchFamily="-103" charset="0"/>
                <a:ea typeface="ＭＳ Ｐゴシック" pitchFamily="-103" charset="-128"/>
                <a:cs typeface="ＭＳ Ｐゴシック" pitchFamily="-103" charset="-128"/>
              </a:rPr>
              <a:t>  Spain introduced the potato to Europe in 1536.</a:t>
            </a:r>
            <a:endParaRPr lang="en-US" sz="2800" dirty="0" smtClean="0">
              <a:solidFill>
                <a:schemeClr val="bg1"/>
              </a:solidFill>
              <a:latin typeface="Calibri" pitchFamily="-103" charset="0"/>
              <a:ea typeface="ＭＳ Ｐゴシック" pitchFamily="-103" charset="-128"/>
              <a:cs typeface="ＭＳ Ｐゴシック" pitchFamily="-103" charset="-128"/>
            </a:endParaRPr>
          </a:p>
          <a:p>
            <a:pPr marL="292100" indent="-292100" eaLnBrk="0" hangingPunct="0">
              <a:spcBef>
                <a:spcPct val="50000"/>
              </a:spcBef>
              <a:buFont typeface="Arial" pitchFamily="-103" charset="0"/>
              <a:buChar char="•"/>
            </a:pPr>
            <a:r>
              <a:rPr lang="en-US" sz="2800" dirty="0" smtClean="0">
                <a:solidFill>
                  <a:schemeClr val="bg1"/>
                </a:solidFill>
                <a:latin typeface="Calibri" pitchFamily="-103" charset="0"/>
                <a:ea typeface="ＭＳ Ｐゴシック" pitchFamily="-103" charset="-128"/>
                <a:cs typeface="ＭＳ Ｐゴシック" pitchFamily="-103" charset="-128"/>
              </a:rPr>
              <a:t>European </a:t>
            </a:r>
            <a:r>
              <a:rPr lang="en-US" sz="2800" dirty="0">
                <a:solidFill>
                  <a:schemeClr val="bg1"/>
                </a:solidFill>
                <a:latin typeface="Calibri" pitchFamily="-103" charset="0"/>
                <a:ea typeface="ＭＳ Ｐゴシック" pitchFamily="-103" charset="-128"/>
                <a:cs typeface="ＭＳ Ｐゴシック" pitchFamily="-103" charset="-128"/>
              </a:rPr>
              <a:t>mariners carried them to ports throughout the world.</a:t>
            </a:r>
            <a:endParaRPr lang="en-US" sz="2800" dirty="0" smtClean="0">
              <a:solidFill>
                <a:schemeClr val="bg1"/>
              </a:solidFill>
              <a:latin typeface="Calibri" pitchFamily="-103" charset="0"/>
              <a:ea typeface="ＭＳ Ｐゴシック" pitchFamily="-103" charset="-128"/>
              <a:cs typeface="ＭＳ Ｐゴシック" pitchFamily="-103" charset="-128"/>
            </a:endParaRPr>
          </a:p>
          <a:p>
            <a:pPr marL="292100" indent="-292100" eaLnBrk="0" hangingPunct="0">
              <a:spcBef>
                <a:spcPct val="50000"/>
              </a:spcBef>
              <a:buFont typeface="Arial" pitchFamily="-103" charset="0"/>
              <a:buChar char="•"/>
            </a:pPr>
            <a:r>
              <a:rPr lang="en-US" sz="2800" dirty="0" smtClean="0">
                <a:solidFill>
                  <a:schemeClr val="bg1"/>
                </a:solidFill>
                <a:latin typeface="Calibri" pitchFamily="-103" charset="0"/>
                <a:ea typeface="ＭＳ Ｐゴシック" pitchFamily="-103" charset="-128"/>
                <a:cs typeface="ＭＳ Ｐゴシック" pitchFamily="-103" charset="-128"/>
              </a:rPr>
              <a:t>Sir </a:t>
            </a:r>
            <a:r>
              <a:rPr lang="en-US" sz="2800" dirty="0">
                <a:solidFill>
                  <a:schemeClr val="bg1"/>
                </a:solidFill>
                <a:latin typeface="Calibri" pitchFamily="-103" charset="0"/>
                <a:ea typeface="ＭＳ Ｐゴシック" pitchFamily="-103" charset="-128"/>
                <a:cs typeface="ＭＳ Ｐゴシック" pitchFamily="-103" charset="-128"/>
              </a:rPr>
              <a:t>Francis Drake introduced the potato to England in </a:t>
            </a:r>
            <a:r>
              <a:rPr lang="en-US" sz="2800" dirty="0" smtClean="0">
                <a:solidFill>
                  <a:schemeClr val="bg1"/>
                </a:solidFill>
                <a:latin typeface="Calibri" pitchFamily="-103" charset="0"/>
                <a:ea typeface="ＭＳ Ｐゴシック" pitchFamily="-103" charset="-128"/>
                <a:cs typeface="ＭＳ Ｐゴシック" pitchFamily="-103" charset="-128"/>
              </a:rPr>
              <a:t>1580</a:t>
            </a:r>
            <a:endParaRPr lang="en-US" sz="2800" dirty="0" smtClean="0">
              <a:solidFill>
                <a:srgbClr val="FFFFFF"/>
              </a:solidFill>
              <a:latin typeface="Calibri" pitchFamily="-103" charset="0"/>
              <a:ea typeface="ＭＳ Ｐゴシック" pitchFamily="-103" charset="-128"/>
              <a:cs typeface="ＭＳ Ｐゴシック" pitchFamily="-103" charset="-128"/>
            </a:endParaRPr>
          </a:p>
          <a:p>
            <a:pPr marL="292100" indent="-292100" eaLnBrk="0" hangingPunct="0">
              <a:spcBef>
                <a:spcPct val="50000"/>
              </a:spcBef>
              <a:buFont typeface="Arial" pitchFamily="-103" charset="0"/>
              <a:buChar char="•"/>
            </a:pPr>
            <a:r>
              <a:rPr lang="en-US" sz="2800" dirty="0" smtClean="0">
                <a:solidFill>
                  <a:srgbClr val="FFFFFF"/>
                </a:solidFill>
                <a:latin typeface="Calibri" pitchFamily="-103" charset="0"/>
                <a:ea typeface="ＭＳ Ｐゴシック" pitchFamily="-103" charset="-128"/>
                <a:cs typeface="ＭＳ Ｐゴシック" pitchFamily="-103" charset="-128"/>
              </a:rPr>
              <a:t>Basque fisherman introduced them to western Ireland in the late 1500s.</a:t>
            </a:r>
            <a:endParaRPr lang="en-US" sz="2400" dirty="0" smtClean="0">
              <a:solidFill>
                <a:srgbClr val="FFFFFF"/>
              </a:solidFill>
              <a:latin typeface="Calibri" pitchFamily="-103" charset="0"/>
              <a:ea typeface="ＭＳ Ｐゴシック" pitchFamily="-103" charset="-128"/>
              <a:cs typeface="ＭＳ Ｐゴシック" pitchFamily="-103"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descr="potato-eaters"/>
          <p:cNvPicPr>
            <a:picLocks noChangeAspect="1" noChangeArrowheads="1"/>
          </p:cNvPicPr>
          <p:nvPr/>
        </p:nvPicPr>
        <p:blipFill>
          <a:blip r:embed="rId3"/>
          <a:srcRect/>
          <a:stretch>
            <a:fillRect/>
          </a:stretch>
        </p:blipFill>
        <p:spPr bwMode="auto">
          <a:xfrm>
            <a:off x="-183426" y="0"/>
            <a:ext cx="9878138" cy="7010399"/>
          </a:xfrm>
          <a:prstGeom prst="rect">
            <a:avLst/>
          </a:prstGeom>
          <a:noFill/>
          <a:ln w="9525">
            <a:noFill/>
            <a:miter lim="800000"/>
            <a:headEnd/>
            <a:tailEnd/>
          </a:ln>
        </p:spPr>
      </p:pic>
      <p:sp>
        <p:nvSpPr>
          <p:cNvPr id="53251" name="Text Box 3"/>
          <p:cNvSpPr txBox="1">
            <a:spLocks noChangeArrowheads="1"/>
          </p:cNvSpPr>
          <p:nvPr/>
        </p:nvSpPr>
        <p:spPr bwMode="auto">
          <a:xfrm>
            <a:off x="457200" y="685800"/>
            <a:ext cx="8878887" cy="1570038"/>
          </a:xfrm>
          <a:prstGeom prst="rect">
            <a:avLst/>
          </a:prstGeom>
          <a:noFill/>
          <a:ln w="9525">
            <a:noFill/>
            <a:miter lim="800000"/>
            <a:headEnd/>
            <a:tailEnd/>
          </a:ln>
        </p:spPr>
        <p:txBody>
          <a:bodyPr>
            <a:prstTxWarp prst="textNoShape">
              <a:avLst/>
            </a:prstTxWarp>
            <a:spAutoFit/>
          </a:bodyPr>
          <a:lstStyle/>
          <a:p>
            <a:pPr marL="457200" indent="-457200">
              <a:defRPr/>
            </a:pPr>
            <a:r>
              <a:rPr lang="en-US" sz="3200" dirty="0">
                <a:solidFill>
                  <a:srgbClr val="FFFFFF"/>
                </a:solidFill>
                <a:latin typeface="Calibri"/>
                <a:ea typeface="ＭＳ Ｐゴシック" charset="-128"/>
                <a:cs typeface="ＭＳ Ｐゴシック" charset="-128"/>
              </a:rPr>
              <a:t>The potato was the most important new food crop </a:t>
            </a:r>
          </a:p>
          <a:p>
            <a:pPr>
              <a:defRPr/>
            </a:pPr>
            <a:r>
              <a:rPr lang="en-US" sz="3200" dirty="0">
                <a:solidFill>
                  <a:srgbClr val="FFFFFF"/>
                </a:solidFill>
                <a:latin typeface="Calibri"/>
                <a:ea typeface="ＭＳ Ｐゴシック" charset="-128"/>
                <a:cs typeface="ＭＳ Ｐゴシック" charset="-128"/>
              </a:rPr>
              <a:t>throughout Europe food in the 1800s.  Potato offered</a:t>
            </a:r>
            <a:r>
              <a:rPr lang="en-US" sz="3200" dirty="0" smtClean="0">
                <a:solidFill>
                  <a:srgbClr val="FFFFFF"/>
                </a:solidFill>
                <a:latin typeface="Calibri"/>
                <a:ea typeface="ＭＳ Ｐゴシック" charset="-128"/>
                <a:cs typeface="ＭＳ Ｐゴシック" charset="-128"/>
              </a:rPr>
              <a:t> 3 </a:t>
            </a:r>
            <a:r>
              <a:rPr lang="en-US" sz="3200" dirty="0">
                <a:solidFill>
                  <a:srgbClr val="FFFFFF"/>
                </a:solidFill>
                <a:latin typeface="Calibri"/>
                <a:ea typeface="ＭＳ Ｐゴシック" charset="-128"/>
                <a:cs typeface="ＭＳ Ｐゴシック" charset="-128"/>
              </a:rPr>
              <a:t>big advantages over other food crops:</a:t>
            </a:r>
            <a:endParaRPr lang="en-US" sz="2400" dirty="0">
              <a:solidFill>
                <a:srgbClr val="FFFFFF"/>
              </a:solidFill>
              <a:latin typeface="Calibri"/>
              <a:ea typeface="ＭＳ Ｐゴシック" charset="-128"/>
              <a:cs typeface="ＭＳ Ｐゴシック" charset="-128"/>
            </a:endParaRPr>
          </a:p>
        </p:txBody>
      </p:sp>
      <p:sp>
        <p:nvSpPr>
          <p:cNvPr id="53252" name="Text Box 4"/>
          <p:cNvSpPr txBox="1">
            <a:spLocks noChangeArrowheads="1"/>
          </p:cNvSpPr>
          <p:nvPr/>
        </p:nvSpPr>
        <p:spPr bwMode="auto">
          <a:xfrm>
            <a:off x="5638800" y="6172200"/>
            <a:ext cx="3284538" cy="366713"/>
          </a:xfrm>
          <a:prstGeom prst="rect">
            <a:avLst/>
          </a:prstGeom>
          <a:noFill/>
          <a:ln w="9525">
            <a:noFill/>
            <a:miter lim="800000"/>
            <a:headEnd/>
            <a:tailEnd/>
          </a:ln>
        </p:spPr>
        <p:txBody>
          <a:bodyPr wrap="none">
            <a:prstTxWarp prst="textNoShape">
              <a:avLst/>
            </a:prstTxWarp>
            <a:spAutoFit/>
          </a:bodyPr>
          <a:lstStyle/>
          <a:p>
            <a:r>
              <a:rPr lang="en-US">
                <a:solidFill>
                  <a:srgbClr val="FFFFFF"/>
                </a:solidFill>
                <a:latin typeface="Helvetica" pitchFamily="-103" charset="0"/>
              </a:rPr>
              <a:t>Van Gogh’s </a:t>
            </a:r>
            <a:r>
              <a:rPr lang="en-US" i="1">
                <a:solidFill>
                  <a:srgbClr val="FFFFFF"/>
                </a:solidFill>
                <a:latin typeface="Helvetica" pitchFamily="-103" charset="0"/>
              </a:rPr>
              <a:t>The Potato Eaters</a:t>
            </a:r>
          </a:p>
        </p:txBody>
      </p:sp>
      <p:sp>
        <p:nvSpPr>
          <p:cNvPr id="5" name="TextBox 4"/>
          <p:cNvSpPr txBox="1"/>
          <p:nvPr/>
        </p:nvSpPr>
        <p:spPr>
          <a:xfrm>
            <a:off x="457200" y="2514600"/>
            <a:ext cx="6429375" cy="2400300"/>
          </a:xfrm>
          <a:prstGeom prst="rect">
            <a:avLst/>
          </a:prstGeom>
          <a:noFill/>
        </p:spPr>
        <p:txBody>
          <a:bodyPr>
            <a:spAutoFit/>
          </a:bodyPr>
          <a:lstStyle/>
          <a:p>
            <a:pPr marL="457200" indent="-457200">
              <a:defRPr/>
            </a:pPr>
            <a:endParaRPr lang="en-US" dirty="0">
              <a:solidFill>
                <a:srgbClr val="FFFFFF"/>
              </a:solidFill>
              <a:latin typeface="Calibri"/>
              <a:ea typeface="ＭＳ Ｐゴシック" charset="-128"/>
              <a:cs typeface="ＭＳ Ｐゴシック" charset="-128"/>
            </a:endParaRPr>
          </a:p>
          <a:p>
            <a:pPr marL="457200" indent="-457200">
              <a:buFont typeface="Arial" charset="0"/>
              <a:buAutoNum type="arabicParenR"/>
              <a:defRPr/>
            </a:pPr>
            <a:r>
              <a:rPr lang="en-US" sz="3200" dirty="0">
                <a:solidFill>
                  <a:srgbClr val="FFFFFF"/>
                </a:solidFill>
                <a:latin typeface="Calibri"/>
                <a:ea typeface="ＭＳ Ｐゴシック" charset="-128"/>
                <a:cs typeface="ＭＳ Ｐゴシック" charset="-128"/>
              </a:rPr>
              <a:t>Low rate of spoilage</a:t>
            </a:r>
          </a:p>
          <a:p>
            <a:pPr marL="457200" indent="-457200">
              <a:buFont typeface="Arial" charset="0"/>
              <a:buAutoNum type="arabicParenR"/>
              <a:defRPr/>
            </a:pPr>
            <a:r>
              <a:rPr lang="en-US" sz="3200" dirty="0">
                <a:solidFill>
                  <a:srgbClr val="FFFFFF"/>
                </a:solidFill>
                <a:latin typeface="Calibri"/>
                <a:ea typeface="ＭＳ Ｐゴシック" charset="-128"/>
                <a:cs typeface="ＭＳ Ｐゴシック" charset="-128"/>
              </a:rPr>
              <a:t>Bulk, which easily satisfied hunger</a:t>
            </a:r>
          </a:p>
          <a:p>
            <a:pPr marL="457200" indent="-457200">
              <a:buFont typeface="+mj-lt"/>
              <a:buAutoNum type="arabicParenR"/>
              <a:defRPr/>
            </a:pPr>
            <a:r>
              <a:rPr lang="en-US" sz="3200" dirty="0">
                <a:solidFill>
                  <a:srgbClr val="FFFFFF"/>
                </a:solidFill>
                <a:latin typeface="Calibri"/>
                <a:ea typeface="ＭＳ Ｐゴシック" charset="-128"/>
                <a:cs typeface="ＭＳ Ｐゴシック" charset="-128"/>
              </a:rPr>
              <a:t>They were cheap!</a:t>
            </a:r>
          </a:p>
          <a:p>
            <a:pPr marL="457200" indent="-457200">
              <a:buFont typeface="Arial" charset="0"/>
              <a:buAutoNum type="arabicParenR"/>
              <a:defRPr/>
            </a:pPr>
            <a:endParaRPr lang="en-US" dirty="0">
              <a:solidFill>
                <a:srgbClr val="FFFFFF"/>
              </a:solidFill>
              <a:latin typeface="Calibri"/>
              <a:ea typeface="ＭＳ Ｐゴシック" charset="-128"/>
              <a:cs typeface="ＭＳ Ｐゴシック" charset="-128"/>
            </a:endParaRPr>
          </a:p>
          <a:p>
            <a:pPr>
              <a:defRPr/>
            </a:pPr>
            <a:endParaRPr lang="en-US" dirty="0">
              <a:latin typeface="Calibri"/>
            </a:endParaRPr>
          </a:p>
        </p:txBody>
      </p:sp>
      <p:sp>
        <p:nvSpPr>
          <p:cNvPr id="6" name="TextBox 5"/>
          <p:cNvSpPr txBox="1">
            <a:spLocks noChangeArrowheads="1"/>
          </p:cNvSpPr>
          <p:nvPr/>
        </p:nvSpPr>
        <p:spPr bwMode="auto">
          <a:xfrm>
            <a:off x="457200" y="5257800"/>
            <a:ext cx="8686800" cy="954088"/>
          </a:xfrm>
          <a:prstGeom prst="rect">
            <a:avLst/>
          </a:prstGeom>
          <a:noFill/>
          <a:ln w="9525">
            <a:noFill/>
            <a:miter lim="800000"/>
            <a:headEnd/>
            <a:tailEnd/>
          </a:ln>
        </p:spPr>
        <p:txBody>
          <a:bodyPr>
            <a:prstTxWarp prst="textNoShape">
              <a:avLst/>
            </a:prstTxWarp>
            <a:spAutoFit/>
          </a:bodyPr>
          <a:lstStyle/>
          <a:p>
            <a:pPr>
              <a:buFont typeface="Arial" pitchFamily="-103" charset="0"/>
              <a:buNone/>
            </a:pPr>
            <a:r>
              <a:rPr lang="en-US" sz="2800">
                <a:solidFill>
                  <a:srgbClr val="FFFFFF"/>
                </a:solidFill>
                <a:latin typeface="Calibri" pitchFamily="-103" charset="0"/>
                <a:ea typeface="ＭＳ Ｐゴシック" pitchFamily="-103" charset="-128"/>
                <a:cs typeface="ＭＳ Ｐゴシック" pitchFamily="-103" charset="-128"/>
              </a:rPr>
              <a:t>By 1845, potatoes made up about 10% of European caloric intake.</a:t>
            </a:r>
            <a:endParaRPr lang="en-US" sz="2800">
              <a:latin typeface="Calibri" pitchFamily="-1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5" grpId="0" build="p" bldLvl="3"/>
      <p:bldP spid="6"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alphaModFix amt="32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chemeClr val="tx1"/>
                </a:solidFill>
              </a:rPr>
              <a:t>The Great Famine: What Went Wrong?</a:t>
            </a:r>
            <a:endParaRPr lang="en-US" sz="3600" b="1" dirty="0">
              <a:solidFill>
                <a:schemeClr val="tx1"/>
              </a:solidFill>
            </a:endParaRPr>
          </a:p>
        </p:txBody>
      </p:sp>
      <p:sp>
        <p:nvSpPr>
          <p:cNvPr id="3" name="Content Placeholder 2"/>
          <p:cNvSpPr>
            <a:spLocks noGrp="1"/>
          </p:cNvSpPr>
          <p:nvPr>
            <p:ph idx="1"/>
          </p:nvPr>
        </p:nvSpPr>
        <p:spPr/>
        <p:txBody>
          <a:bodyPr/>
          <a:lstStyle/>
          <a:p>
            <a:r>
              <a:rPr lang="en-US" dirty="0" smtClean="0">
                <a:solidFill>
                  <a:srgbClr val="000000"/>
                </a:solidFill>
              </a:rPr>
              <a:t>Irish population was already living on the edge: many were tenant farmers</a:t>
            </a:r>
          </a:p>
          <a:p>
            <a:r>
              <a:rPr lang="en-US" dirty="0" smtClean="0">
                <a:solidFill>
                  <a:srgbClr val="000000"/>
                </a:solidFill>
              </a:rPr>
              <a:t>Their rights and access to power had previously been curtailed by the Penal Laws</a:t>
            </a:r>
          </a:p>
          <a:p>
            <a:r>
              <a:rPr lang="en-US" dirty="0" smtClean="0">
                <a:solidFill>
                  <a:srgbClr val="000000"/>
                </a:solidFill>
              </a:rPr>
              <a:t> A potato-based diet had allowed the population to exceed a sustainable level</a:t>
            </a:r>
          </a:p>
          <a:p>
            <a:r>
              <a:rPr lang="en-US" dirty="0" smtClean="0">
                <a:solidFill>
                  <a:srgbClr val="000000"/>
                </a:solidFill>
              </a:rPr>
              <a:t>Most of Ireland’s potatoes were one genetic clone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228600" y="685800"/>
            <a:ext cx="8534400" cy="2246769"/>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FFFF"/>
                </a:solidFill>
                <a:latin typeface="Calibri" pitchFamily="-103" charset="0"/>
              </a:rPr>
              <a:t>A diet of potatoes allowed </a:t>
            </a:r>
            <a:r>
              <a:rPr lang="en-US" sz="2800" dirty="0">
                <a:solidFill>
                  <a:srgbClr val="FFFFFF"/>
                </a:solidFill>
                <a:latin typeface="Calibri" pitchFamily="-103" charset="0"/>
              </a:rPr>
              <a:t>the Irish population to </a:t>
            </a:r>
            <a:r>
              <a:rPr lang="en-US" sz="2800" dirty="0" smtClean="0">
                <a:solidFill>
                  <a:srgbClr val="FFFFFF"/>
                </a:solidFill>
                <a:latin typeface="Calibri" pitchFamily="-103" charset="0"/>
              </a:rPr>
              <a:t>soar: 12 </a:t>
            </a:r>
            <a:r>
              <a:rPr lang="en-US" sz="2800" dirty="0">
                <a:solidFill>
                  <a:srgbClr val="FFFFFF"/>
                </a:solidFill>
                <a:latin typeface="Calibri" pitchFamily="-103" charset="0"/>
              </a:rPr>
              <a:t>tons</a:t>
            </a:r>
            <a:r>
              <a:rPr lang="en-US" sz="2800" dirty="0" smtClean="0">
                <a:solidFill>
                  <a:srgbClr val="FFFFFF"/>
                </a:solidFill>
                <a:latin typeface="Calibri" pitchFamily="-103" charset="0"/>
              </a:rPr>
              <a:t> could be produced per acre.  </a:t>
            </a:r>
          </a:p>
          <a:p>
            <a:endParaRPr lang="en-US" sz="2800" dirty="0" smtClean="0">
              <a:solidFill>
                <a:srgbClr val="FFFFFF"/>
              </a:solidFill>
              <a:latin typeface="Calibri" pitchFamily="-103" charset="0"/>
            </a:endParaRPr>
          </a:p>
          <a:p>
            <a:r>
              <a:rPr lang="en-US" sz="2800" dirty="0" smtClean="0">
                <a:solidFill>
                  <a:srgbClr val="FFFFFF"/>
                </a:solidFill>
                <a:latin typeface="Calibri" pitchFamily="-103" charset="0"/>
              </a:rPr>
              <a:t>In the 1700s, </a:t>
            </a:r>
            <a:r>
              <a:rPr lang="en-US" sz="2800" dirty="0">
                <a:solidFill>
                  <a:srgbClr val="FFFFFF"/>
                </a:solidFill>
                <a:latin typeface="Calibri" pitchFamily="-103" charset="0"/>
              </a:rPr>
              <a:t>t</a:t>
            </a:r>
            <a:r>
              <a:rPr lang="en-US" sz="2800" dirty="0" smtClean="0">
                <a:solidFill>
                  <a:srgbClr val="FFFFFF"/>
                </a:solidFill>
                <a:latin typeface="Calibri" pitchFamily="-103" charset="0"/>
              </a:rPr>
              <a:t>he Irish population  was ca. 4 million.  By 1830, it was close to 8 million.</a:t>
            </a:r>
            <a:endParaRPr lang="en-US" sz="2800" dirty="0">
              <a:solidFill>
                <a:srgbClr val="FFFFFF"/>
              </a:solidFill>
              <a:latin typeface="Calibri" pitchFamily="-103" charset="0"/>
            </a:endParaRPr>
          </a:p>
        </p:txBody>
      </p:sp>
      <p:pic>
        <p:nvPicPr>
          <p:cNvPr id="7" name="Picture 6" descr="800px-IrelandEuropePopulation1750.jpg"/>
          <p:cNvPicPr>
            <a:picLocks noChangeAspect="1"/>
          </p:cNvPicPr>
          <p:nvPr/>
        </p:nvPicPr>
        <p:blipFill>
          <a:blip r:embed="rId3"/>
          <a:stretch>
            <a:fillRect/>
          </a:stretch>
        </p:blipFill>
        <p:spPr>
          <a:xfrm>
            <a:off x="1295400" y="3276600"/>
            <a:ext cx="1727200" cy="2961783"/>
          </a:xfrm>
          <a:prstGeom prst="rect">
            <a:avLst/>
          </a:prstGeom>
        </p:spPr>
      </p:pic>
      <p:sp>
        <p:nvSpPr>
          <p:cNvPr id="8" name="TextBox 7"/>
          <p:cNvSpPr txBox="1"/>
          <p:nvPr/>
        </p:nvSpPr>
        <p:spPr>
          <a:xfrm>
            <a:off x="685800" y="3657600"/>
            <a:ext cx="461665" cy="2172192"/>
          </a:xfrm>
          <a:prstGeom prst="rect">
            <a:avLst/>
          </a:prstGeom>
          <a:noFill/>
        </p:spPr>
        <p:txBody>
          <a:bodyPr vert="vert270" wrap="none" rtlCol="0">
            <a:spAutoFit/>
          </a:bodyPr>
          <a:lstStyle/>
          <a:p>
            <a:r>
              <a:rPr lang="en-US" dirty="0" smtClean="0">
                <a:solidFill>
                  <a:schemeClr val="bg1"/>
                </a:solidFill>
                <a:latin typeface="Calibri"/>
                <a:cs typeface="Calibri"/>
              </a:rPr>
              <a:t>Population, in millions</a:t>
            </a:r>
            <a:endParaRPr lang="en-US" dirty="0">
              <a:solidFill>
                <a:schemeClr val="bg1"/>
              </a:solidFill>
              <a:latin typeface="Calibri"/>
              <a:cs typeface="Calibri"/>
            </a:endParaRPr>
          </a:p>
        </p:txBody>
      </p:sp>
      <p:sp>
        <p:nvSpPr>
          <p:cNvPr id="9" name="TextBox 8"/>
          <p:cNvSpPr txBox="1"/>
          <p:nvPr/>
        </p:nvSpPr>
        <p:spPr>
          <a:xfrm>
            <a:off x="1828800" y="6324600"/>
            <a:ext cx="586481" cy="369332"/>
          </a:xfrm>
          <a:prstGeom prst="rect">
            <a:avLst/>
          </a:prstGeom>
          <a:noFill/>
        </p:spPr>
        <p:txBody>
          <a:bodyPr wrap="none" rtlCol="0">
            <a:spAutoFit/>
          </a:bodyPr>
          <a:lstStyle/>
          <a:p>
            <a:pPr algn="ctr"/>
            <a:r>
              <a:rPr lang="en-US" dirty="0" smtClean="0">
                <a:solidFill>
                  <a:srgbClr val="FFFFFF"/>
                </a:solidFill>
                <a:latin typeface="Calibri"/>
                <a:cs typeface="Calibri"/>
              </a:rPr>
              <a:t>Year</a:t>
            </a:r>
            <a:endParaRPr lang="en-US" dirty="0">
              <a:solidFill>
                <a:srgbClr val="FFFFFF"/>
              </a:solidFill>
              <a:latin typeface="Calibri"/>
              <a:cs typeface="Calibri"/>
            </a:endParaRPr>
          </a:p>
        </p:txBody>
      </p:sp>
      <p:sp>
        <p:nvSpPr>
          <p:cNvPr id="10" name="Rectangle 9"/>
          <p:cNvSpPr/>
          <p:nvPr/>
        </p:nvSpPr>
        <p:spPr>
          <a:xfrm>
            <a:off x="3017520" y="3276600"/>
            <a:ext cx="228600" cy="297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3733800" y="3276600"/>
            <a:ext cx="4435231" cy="28829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609600" y="762000"/>
            <a:ext cx="8077200" cy="954107"/>
          </a:xfrm>
          <a:prstGeom prst="rect">
            <a:avLst/>
          </a:prstGeom>
          <a:noFill/>
          <a:ln w="9525">
            <a:noFill/>
            <a:miter lim="800000"/>
            <a:headEnd/>
            <a:tailEnd/>
          </a:ln>
        </p:spPr>
        <p:txBody>
          <a:bodyPr wrap="square">
            <a:prstTxWarp prst="textNoShape">
              <a:avLst/>
            </a:prstTxWarp>
            <a:spAutoFit/>
          </a:bodyPr>
          <a:lstStyle/>
          <a:p>
            <a:pPr algn="ctr"/>
            <a:r>
              <a:rPr lang="en-US" sz="2800" dirty="0">
                <a:solidFill>
                  <a:srgbClr val="FFFFFF"/>
                </a:solidFill>
                <a:latin typeface="Calibri" pitchFamily="-103" charset="0"/>
              </a:rPr>
              <a:t>Most of the Irish lived in poverty and on the </a:t>
            </a:r>
            <a:r>
              <a:rPr lang="en-US" sz="2800" dirty="0" smtClean="0">
                <a:solidFill>
                  <a:srgbClr val="FFFFFF"/>
                </a:solidFill>
                <a:latin typeface="Calibri" pitchFamily="-103" charset="0"/>
              </a:rPr>
              <a:t>edge,</a:t>
            </a:r>
          </a:p>
          <a:p>
            <a:pPr algn="ctr"/>
            <a:r>
              <a:rPr lang="en-US" sz="2800" dirty="0">
                <a:solidFill>
                  <a:srgbClr val="FFFFFF"/>
                </a:solidFill>
                <a:latin typeface="Calibri" pitchFamily="-103" charset="0"/>
              </a:rPr>
              <a:t>s</a:t>
            </a:r>
            <a:r>
              <a:rPr lang="en-US" sz="2800" dirty="0" smtClean="0">
                <a:solidFill>
                  <a:srgbClr val="FFFFFF"/>
                </a:solidFill>
                <a:latin typeface="Calibri" pitchFamily="-103" charset="0"/>
              </a:rPr>
              <a:t>ubsisting on what could be produced on 1</a:t>
            </a:r>
            <a:r>
              <a:rPr lang="en-US" sz="2800" dirty="0">
                <a:solidFill>
                  <a:srgbClr val="FFFFFF"/>
                </a:solidFill>
                <a:latin typeface="Calibri" pitchFamily="-103" charset="0"/>
              </a:rPr>
              <a:t>/10 acre</a:t>
            </a:r>
          </a:p>
        </p:txBody>
      </p:sp>
      <p:pic>
        <p:nvPicPr>
          <p:cNvPr id="61444" name="Picture 9" descr="PotatoDinner"/>
          <p:cNvPicPr>
            <a:picLocks noChangeAspect="1" noChangeArrowheads="1"/>
          </p:cNvPicPr>
          <p:nvPr/>
        </p:nvPicPr>
        <p:blipFill>
          <a:blip r:embed="rId3"/>
          <a:srcRect/>
          <a:stretch>
            <a:fillRect/>
          </a:stretch>
        </p:blipFill>
        <p:spPr bwMode="auto">
          <a:xfrm>
            <a:off x="203200" y="2971800"/>
            <a:ext cx="4216400" cy="3146425"/>
          </a:xfrm>
          <a:prstGeom prst="rect">
            <a:avLst/>
          </a:prstGeom>
          <a:noFill/>
          <a:ln w="9525">
            <a:noFill/>
            <a:miter lim="800000"/>
            <a:headEnd/>
            <a:tailEnd/>
          </a:ln>
        </p:spPr>
      </p:pic>
      <p:pic>
        <p:nvPicPr>
          <p:cNvPr id="61445" name="Picture 10" descr="Stopford"/>
          <p:cNvPicPr>
            <a:picLocks noChangeAspect="1" noChangeArrowheads="1"/>
          </p:cNvPicPr>
          <p:nvPr/>
        </p:nvPicPr>
        <p:blipFill>
          <a:blip r:embed="rId4"/>
          <a:srcRect/>
          <a:stretch>
            <a:fillRect/>
          </a:stretch>
        </p:blipFill>
        <p:spPr bwMode="auto">
          <a:xfrm>
            <a:off x="4800600" y="2971800"/>
            <a:ext cx="4195763" cy="316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4572000" y="914400"/>
            <a:ext cx="4343400" cy="1815882"/>
          </a:xfrm>
          <a:prstGeom prst="rect">
            <a:avLst/>
          </a:prstGeom>
          <a:noFill/>
          <a:ln w="9525">
            <a:noFill/>
            <a:miter lim="800000"/>
            <a:headEnd/>
            <a:tailEnd/>
          </a:ln>
        </p:spPr>
        <p:txBody>
          <a:bodyPr wrap="square">
            <a:prstTxWarp prst="textNoShape">
              <a:avLst/>
            </a:prstTxWarp>
            <a:spAutoFit/>
          </a:bodyPr>
          <a:lstStyle/>
          <a:p>
            <a:pPr marL="292100" indent="-292100" algn="ctr"/>
            <a:r>
              <a:rPr lang="en-US" sz="2800" dirty="0" smtClean="0">
                <a:solidFill>
                  <a:srgbClr val="FFFFFF"/>
                </a:solidFill>
                <a:latin typeface="Calibri" pitchFamily="-103" charset="0"/>
              </a:rPr>
              <a:t>In the summer of 1845, the Late blight struck, killing 80% of the potato plants in Ireland.</a:t>
            </a:r>
            <a:r>
              <a:rPr lang="en-US" sz="2800" i="1" dirty="0" smtClean="0">
                <a:solidFill>
                  <a:srgbClr val="FFFFFF"/>
                </a:solidFill>
                <a:latin typeface="Calibri" pitchFamily="-103" charset="0"/>
              </a:rPr>
              <a:t> </a:t>
            </a:r>
            <a:endParaRPr lang="en-US" sz="2800" dirty="0">
              <a:solidFill>
                <a:srgbClr val="FFFFFF"/>
              </a:solidFill>
              <a:latin typeface="Calibri" pitchFamily="-103" charset="0"/>
            </a:endParaRPr>
          </a:p>
        </p:txBody>
      </p:sp>
      <p:pic>
        <p:nvPicPr>
          <p:cNvPr id="5" name="Picture 4" descr="PotatoDigger.gif"/>
          <p:cNvPicPr>
            <a:picLocks noChangeAspect="1"/>
          </p:cNvPicPr>
          <p:nvPr/>
        </p:nvPicPr>
        <p:blipFill>
          <a:blip r:embed="rId3"/>
          <a:stretch>
            <a:fillRect/>
          </a:stretch>
        </p:blipFill>
        <p:spPr>
          <a:xfrm>
            <a:off x="914400" y="1066800"/>
            <a:ext cx="2996773" cy="4953000"/>
          </a:xfrm>
          <a:prstGeom prst="rect">
            <a:avLst/>
          </a:prstGeom>
        </p:spPr>
      </p:pic>
      <p:pic>
        <p:nvPicPr>
          <p:cNvPr id="6" name="Picture 5" descr="Potato-blight"/>
          <p:cNvPicPr>
            <a:picLocks noChangeAspect="1" noChangeArrowheads="1"/>
          </p:cNvPicPr>
          <p:nvPr/>
        </p:nvPicPr>
        <p:blipFill>
          <a:blip r:embed="rId4"/>
          <a:srcRect/>
          <a:stretch>
            <a:fillRect/>
          </a:stretch>
        </p:blipFill>
        <p:spPr bwMode="auto">
          <a:xfrm>
            <a:off x="5334000" y="3429000"/>
            <a:ext cx="2743200" cy="2112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457200" y="533400"/>
            <a:ext cx="7924800" cy="1815882"/>
          </a:xfrm>
          <a:prstGeom prst="rect">
            <a:avLst/>
          </a:prstGeom>
          <a:noFill/>
          <a:ln w="9525">
            <a:noFill/>
            <a:miter lim="800000"/>
            <a:headEnd/>
            <a:tailEnd/>
          </a:ln>
        </p:spPr>
        <p:txBody>
          <a:bodyPr>
            <a:prstTxWarp prst="textNoShape">
              <a:avLst/>
            </a:prstTxWarp>
            <a:spAutoFit/>
          </a:bodyPr>
          <a:lstStyle/>
          <a:p>
            <a:pPr algn="ctr"/>
            <a:r>
              <a:rPr lang="en-US" sz="2800" dirty="0" smtClean="0">
                <a:solidFill>
                  <a:srgbClr val="FFFFFF"/>
                </a:solidFill>
                <a:latin typeface="Calibri" pitchFamily="-103" charset="0"/>
              </a:rPr>
              <a:t>Late blight: </a:t>
            </a:r>
            <a:r>
              <a:rPr lang="en-US" sz="2800" i="1" dirty="0" err="1" smtClean="0">
                <a:solidFill>
                  <a:srgbClr val="FFFFFF"/>
                </a:solidFill>
                <a:latin typeface="Calibri" pitchFamily="-103" charset="0"/>
              </a:rPr>
              <a:t>Phytophthora</a:t>
            </a:r>
            <a:r>
              <a:rPr lang="en-US" sz="2800" i="1" dirty="0" smtClean="0">
                <a:solidFill>
                  <a:srgbClr val="FFFFFF"/>
                </a:solidFill>
                <a:latin typeface="Calibri" pitchFamily="-103" charset="0"/>
              </a:rPr>
              <a:t> </a:t>
            </a:r>
            <a:r>
              <a:rPr lang="en-US" sz="2800" i="1" dirty="0" err="1" smtClean="0">
                <a:solidFill>
                  <a:srgbClr val="FFFFFF"/>
                </a:solidFill>
                <a:latin typeface="Calibri" pitchFamily="-103" charset="0"/>
              </a:rPr>
              <a:t>infestans</a:t>
            </a:r>
            <a:r>
              <a:rPr lang="en-US" sz="2800" dirty="0" smtClean="0">
                <a:solidFill>
                  <a:srgbClr val="FFFFFF"/>
                </a:solidFill>
                <a:latin typeface="Calibri" pitchFamily="-103" charset="0"/>
              </a:rPr>
              <a:t>, a </a:t>
            </a:r>
            <a:r>
              <a:rPr lang="en-US" sz="2800" dirty="0">
                <a:solidFill>
                  <a:srgbClr val="FFFFFF"/>
                </a:solidFill>
                <a:latin typeface="Calibri" pitchFamily="-103" charset="0"/>
              </a:rPr>
              <a:t>fungus-like bacterium that invades the plant and reproduces </a:t>
            </a:r>
            <a:r>
              <a:rPr lang="en-US" sz="2800" dirty="0" smtClean="0">
                <a:solidFill>
                  <a:srgbClr val="FFFFFF"/>
                </a:solidFill>
                <a:latin typeface="Calibri" pitchFamily="-103" charset="0"/>
              </a:rPr>
              <a:t>explosively.  All parts of the plant become infected; the plant dies.</a:t>
            </a:r>
            <a:endParaRPr lang="en-US" sz="2800" dirty="0">
              <a:solidFill>
                <a:srgbClr val="FFFFFF"/>
              </a:solidFill>
              <a:latin typeface="Calibri" pitchFamily="-103" charset="0"/>
            </a:endParaRPr>
          </a:p>
        </p:txBody>
      </p:sp>
      <p:pic>
        <p:nvPicPr>
          <p:cNvPr id="6" name="Picture 5"/>
          <p:cNvPicPr>
            <a:picLocks noChangeAspect="1"/>
          </p:cNvPicPr>
          <p:nvPr/>
        </p:nvPicPr>
        <p:blipFill>
          <a:blip r:embed="rId3"/>
          <a:stretch>
            <a:fillRect/>
          </a:stretch>
        </p:blipFill>
        <p:spPr>
          <a:xfrm>
            <a:off x="762000" y="2590800"/>
            <a:ext cx="4165600" cy="2947162"/>
          </a:xfrm>
          <a:prstGeom prst="rect">
            <a:avLst/>
          </a:prstGeom>
        </p:spPr>
      </p:pic>
      <p:pic>
        <p:nvPicPr>
          <p:cNvPr id="7" name="Picture 4" descr="potato_blight03"/>
          <p:cNvPicPr>
            <a:picLocks noChangeAspect="1" noChangeArrowheads="1"/>
          </p:cNvPicPr>
          <p:nvPr/>
        </p:nvPicPr>
        <p:blipFill>
          <a:blip r:embed="rId4"/>
          <a:srcRect/>
          <a:stretch>
            <a:fillRect/>
          </a:stretch>
        </p:blipFill>
        <p:spPr bwMode="auto">
          <a:xfrm>
            <a:off x="4953000" y="2590800"/>
            <a:ext cx="3355975" cy="294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457200" y="457200"/>
            <a:ext cx="8229600" cy="20320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dirty="0">
                <a:solidFill>
                  <a:schemeClr val="bg1"/>
                </a:solidFill>
                <a:latin typeface="Calibri" pitchFamily="-103" charset="0"/>
                <a:ea typeface="ＭＳ Ｐゴシック" pitchFamily="-103" charset="-128"/>
                <a:cs typeface="ＭＳ Ｐゴシック" pitchFamily="-103" charset="-128"/>
              </a:rPr>
              <a:t>In the summer of 1846, the  blight struck again, followed by a severe winter.</a:t>
            </a:r>
          </a:p>
          <a:p>
            <a:pPr algn="ctr" eaLnBrk="0" hangingPunct="0">
              <a:spcBef>
                <a:spcPct val="50000"/>
              </a:spcBef>
            </a:pPr>
            <a:r>
              <a:rPr lang="en-US" sz="2800" dirty="0">
                <a:solidFill>
                  <a:schemeClr val="bg1"/>
                </a:solidFill>
                <a:latin typeface="Calibri" pitchFamily="-103" charset="0"/>
                <a:ea typeface="ＭＳ Ｐゴシック" pitchFamily="-103" charset="-128"/>
                <a:cs typeface="ＭＳ Ｐゴシック" pitchFamily="-103" charset="-128"/>
              </a:rPr>
              <a:t>Troops were dispatched to control food riots and maintain order.</a:t>
            </a:r>
          </a:p>
        </p:txBody>
      </p:sp>
      <p:pic>
        <p:nvPicPr>
          <p:cNvPr id="69636" name="Picture 7" descr="escort"/>
          <p:cNvPicPr>
            <a:picLocks noChangeAspect="1" noChangeArrowheads="1"/>
          </p:cNvPicPr>
          <p:nvPr/>
        </p:nvPicPr>
        <p:blipFill>
          <a:blip r:embed="rId3"/>
          <a:srcRect/>
          <a:stretch>
            <a:fillRect/>
          </a:stretch>
        </p:blipFill>
        <p:spPr bwMode="auto">
          <a:xfrm>
            <a:off x="1143000" y="3048000"/>
            <a:ext cx="4192914" cy="2971800"/>
          </a:xfrm>
          <a:prstGeom prst="rect">
            <a:avLst/>
          </a:prstGeom>
          <a:noFill/>
          <a:ln w="9525">
            <a:noFill/>
            <a:miter lim="800000"/>
            <a:headEnd/>
            <a:tailEnd/>
          </a:ln>
        </p:spPr>
      </p:pic>
      <p:pic>
        <p:nvPicPr>
          <p:cNvPr id="69638" name="Picture 11" descr="BridgetODonnel"/>
          <p:cNvPicPr>
            <a:picLocks noChangeAspect="1" noChangeArrowheads="1"/>
          </p:cNvPicPr>
          <p:nvPr/>
        </p:nvPicPr>
        <p:blipFill>
          <a:blip r:embed="rId4"/>
          <a:srcRect/>
          <a:stretch>
            <a:fillRect/>
          </a:stretch>
        </p:blipFill>
        <p:spPr bwMode="auto">
          <a:xfrm>
            <a:off x="6248400" y="2895600"/>
            <a:ext cx="1676400" cy="3228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457200" y="762000"/>
            <a:ext cx="8229600" cy="13843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dirty="0">
                <a:solidFill>
                  <a:schemeClr val="bg1"/>
                </a:solidFill>
                <a:latin typeface="Calibri" pitchFamily="-103" charset="0"/>
                <a:ea typeface="ＭＳ Ｐゴシック" pitchFamily="-103" charset="-128"/>
                <a:cs typeface="ＭＳ Ｐゴシック" pitchFamily="-103" charset="-128"/>
              </a:rPr>
              <a:t>1847 - decent summer but not enough seed potatoes to plant.  Landowners deprived of income, started repossessing land.</a:t>
            </a:r>
          </a:p>
        </p:txBody>
      </p:sp>
      <p:pic>
        <p:nvPicPr>
          <p:cNvPr id="71685" name="Picture 5" descr="Ejectment"/>
          <p:cNvPicPr>
            <a:picLocks noChangeAspect="1" noChangeArrowheads="1"/>
          </p:cNvPicPr>
          <p:nvPr/>
        </p:nvPicPr>
        <p:blipFill>
          <a:blip r:embed="rId3"/>
          <a:srcRect/>
          <a:stretch>
            <a:fillRect/>
          </a:stretch>
        </p:blipFill>
        <p:spPr bwMode="auto">
          <a:xfrm>
            <a:off x="1676400" y="2514600"/>
            <a:ext cx="56134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Emigrants_Leave_Ireland_by_Henry_Doyle_1868.jpg"/>
          <p:cNvPicPr>
            <a:picLocks noChangeAspect="1"/>
          </p:cNvPicPr>
          <p:nvPr/>
        </p:nvPicPr>
        <p:blipFill>
          <a:blip r:embed="rId2"/>
          <a:stretch>
            <a:fillRect/>
          </a:stretch>
        </p:blipFill>
        <p:spPr>
          <a:xfrm>
            <a:off x="990600" y="762000"/>
            <a:ext cx="3746500" cy="5080000"/>
          </a:xfrm>
          <a:prstGeom prst="rect">
            <a:avLst/>
          </a:prstGeom>
        </p:spPr>
      </p:pic>
      <p:sp>
        <p:nvSpPr>
          <p:cNvPr id="4" name="TextBox 3"/>
          <p:cNvSpPr txBox="1"/>
          <p:nvPr/>
        </p:nvSpPr>
        <p:spPr>
          <a:xfrm>
            <a:off x="5029200" y="762000"/>
            <a:ext cx="3886200" cy="1569660"/>
          </a:xfrm>
          <a:prstGeom prst="rect">
            <a:avLst/>
          </a:prstGeom>
          <a:noFill/>
        </p:spPr>
        <p:txBody>
          <a:bodyPr wrap="square" rtlCol="0">
            <a:spAutoFit/>
          </a:bodyPr>
          <a:lstStyle/>
          <a:p>
            <a:pPr algn="ctr"/>
            <a:r>
              <a:rPr lang="en-US" sz="2400" dirty="0" smtClean="0">
                <a:solidFill>
                  <a:srgbClr val="FFFFFF"/>
                </a:solidFill>
                <a:latin typeface="Calibri"/>
                <a:cs typeface="Calibri"/>
              </a:rPr>
              <a:t>More than 500,000 Irish left the country in the famine years, many bound for North</a:t>
            </a:r>
          </a:p>
          <a:p>
            <a:pPr algn="ctr"/>
            <a:r>
              <a:rPr lang="en-US" sz="2400" dirty="0" smtClean="0">
                <a:solidFill>
                  <a:srgbClr val="FFFFFF"/>
                </a:solidFill>
                <a:latin typeface="Calibri"/>
                <a:cs typeface="Calibri"/>
              </a:rPr>
              <a:t>America.</a:t>
            </a:r>
            <a:endParaRPr lang="en-US" sz="2400" dirty="0">
              <a:solidFill>
                <a:srgbClr val="FFFFFF"/>
              </a:solidFill>
              <a:latin typeface="Calibri"/>
              <a:cs typeface="Calibri"/>
            </a:endParaRPr>
          </a:p>
        </p:txBody>
      </p:sp>
      <p:sp>
        <p:nvSpPr>
          <p:cNvPr id="5" name="TextBox 4"/>
          <p:cNvSpPr txBox="1"/>
          <p:nvPr/>
        </p:nvSpPr>
        <p:spPr>
          <a:xfrm>
            <a:off x="4972251" y="2743200"/>
            <a:ext cx="3943507" cy="830997"/>
          </a:xfrm>
          <a:prstGeom prst="rect">
            <a:avLst/>
          </a:prstGeom>
          <a:noFill/>
        </p:spPr>
        <p:txBody>
          <a:bodyPr wrap="none" rtlCol="0">
            <a:spAutoFit/>
          </a:bodyPr>
          <a:lstStyle/>
          <a:p>
            <a:pPr algn="ctr"/>
            <a:r>
              <a:rPr lang="en-US" sz="2400" dirty="0" smtClean="0">
                <a:solidFill>
                  <a:schemeClr val="bg1"/>
                </a:solidFill>
                <a:latin typeface="Calibri" pitchFamily="-103" charset="0"/>
                <a:ea typeface="ＭＳ Ｐゴシック" pitchFamily="-103" charset="-128"/>
                <a:cs typeface="ＭＳ Ｐゴシック" pitchFamily="-103" charset="-128"/>
              </a:rPr>
              <a:t>1 in 5 emigrants died during </a:t>
            </a:r>
          </a:p>
          <a:p>
            <a:pPr algn="ctr"/>
            <a:r>
              <a:rPr lang="en-US" sz="2400" dirty="0" smtClean="0">
                <a:solidFill>
                  <a:schemeClr val="bg1"/>
                </a:solidFill>
                <a:latin typeface="Calibri" pitchFamily="-103" charset="0"/>
                <a:ea typeface="ＭＳ Ｐゴシック" pitchFamily="-103" charset="-128"/>
                <a:cs typeface="ＭＳ Ｐゴシック" pitchFamily="-103" charset="-128"/>
              </a:rPr>
              <a:t>passage, frequently of typhus.</a:t>
            </a:r>
            <a:endParaRPr lang="en-US" sz="2400" dirty="0">
              <a:solidFill>
                <a:srgbClr val="FFFFFF"/>
              </a:solidFill>
              <a:latin typeface="Calibri"/>
              <a:cs typeface="Calibri"/>
            </a:endParaRPr>
          </a:p>
        </p:txBody>
      </p:sp>
      <p:pic>
        <p:nvPicPr>
          <p:cNvPr id="6" name="Picture 9" descr="BetweenDecks3"/>
          <p:cNvPicPr>
            <a:picLocks noChangeAspect="1" noChangeArrowheads="1"/>
          </p:cNvPicPr>
          <p:nvPr/>
        </p:nvPicPr>
        <p:blipFill>
          <a:blip r:embed="rId3"/>
          <a:srcRect/>
          <a:stretch>
            <a:fillRect/>
          </a:stretch>
        </p:blipFill>
        <p:spPr bwMode="auto">
          <a:xfrm>
            <a:off x="5257800" y="3962400"/>
            <a:ext cx="3477070" cy="2132055"/>
          </a:xfrm>
          <a:prstGeom prst="rect">
            <a:avLst/>
          </a:prstGeom>
          <a:noFill/>
          <a:ln w="9525">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7"/>
          <p:cNvPicPr>
            <a:picLocks noChangeAspect="1"/>
          </p:cNvPicPr>
          <p:nvPr/>
        </p:nvPicPr>
        <p:blipFill>
          <a:blip r:embed="rId3"/>
          <a:srcRect/>
          <a:stretch>
            <a:fillRect/>
          </a:stretch>
        </p:blipFill>
        <p:spPr bwMode="auto">
          <a:xfrm rot="5400000">
            <a:off x="-495300" y="1257300"/>
            <a:ext cx="5791200" cy="4343400"/>
          </a:xfrm>
          <a:prstGeom prst="rect">
            <a:avLst/>
          </a:prstGeom>
          <a:noFill/>
          <a:ln w="9525">
            <a:noFill/>
            <a:miter lim="800000"/>
            <a:headEnd/>
            <a:tailEnd/>
          </a:ln>
        </p:spPr>
      </p:pic>
      <p:sp>
        <p:nvSpPr>
          <p:cNvPr id="17411" name="TextBox 8"/>
          <p:cNvSpPr txBox="1">
            <a:spLocks noChangeArrowheads="1"/>
          </p:cNvSpPr>
          <p:nvPr/>
        </p:nvSpPr>
        <p:spPr bwMode="auto">
          <a:xfrm>
            <a:off x="4557713" y="533400"/>
            <a:ext cx="4632325" cy="892175"/>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latin typeface="Calibri" pitchFamily="-103" charset="0"/>
              </a:rPr>
              <a:t>Solanaceae Family Characters</a:t>
            </a:r>
          </a:p>
          <a:p>
            <a:pPr algn="ctr"/>
            <a:endParaRPr lang="en-US" sz="2400">
              <a:solidFill>
                <a:schemeClr val="bg1"/>
              </a:solidFill>
              <a:latin typeface="Calibri" pitchFamily="-103" charset="0"/>
            </a:endParaRPr>
          </a:p>
        </p:txBody>
      </p:sp>
      <p:sp>
        <p:nvSpPr>
          <p:cNvPr id="10" name="TextBox 9"/>
          <p:cNvSpPr txBox="1">
            <a:spLocks noChangeArrowheads="1"/>
          </p:cNvSpPr>
          <p:nvPr/>
        </p:nvSpPr>
        <p:spPr bwMode="auto">
          <a:xfrm>
            <a:off x="4598988" y="1595438"/>
            <a:ext cx="4532312" cy="7108825"/>
          </a:xfrm>
          <a:prstGeom prst="rect">
            <a:avLst/>
          </a:prstGeom>
          <a:noFill/>
          <a:ln w="9525">
            <a:noFill/>
            <a:miter lim="800000"/>
            <a:headEnd/>
            <a:tailEnd/>
          </a:ln>
        </p:spPr>
        <p:txBody>
          <a:bodyPr wrap="none">
            <a:prstTxWarp prst="textNoShape">
              <a:avLst/>
            </a:prstTxWarp>
            <a:spAutoFit/>
          </a:bodyPr>
          <a:lstStyle/>
          <a:p>
            <a:pPr>
              <a:buFont typeface="Arial" pitchFamily="-103" charset="0"/>
              <a:buChar char="•"/>
            </a:pPr>
            <a:r>
              <a:rPr lang="en-US" sz="2400">
                <a:solidFill>
                  <a:srgbClr val="FFFFFF"/>
                </a:solidFill>
                <a:latin typeface="Calibri" pitchFamily="-103" charset="0"/>
              </a:rPr>
              <a:t> Leaves alternate</a:t>
            </a:r>
          </a:p>
          <a:p>
            <a:pPr>
              <a:buFont typeface="Arial" pitchFamily="-103" charset="0"/>
              <a:buChar char="•"/>
            </a:pPr>
            <a:endParaRPr lang="en-US" sz="2400">
              <a:solidFill>
                <a:srgbClr val="FFFFFF"/>
              </a:solidFill>
              <a:latin typeface="Calibri" pitchFamily="-103" charset="0"/>
            </a:endParaRPr>
          </a:p>
          <a:p>
            <a:pPr>
              <a:buFont typeface="Arial" pitchFamily="-103" charset="0"/>
              <a:buChar char="•"/>
            </a:pPr>
            <a:r>
              <a:rPr lang="en-US" sz="2400">
                <a:solidFill>
                  <a:srgbClr val="FFFFFF"/>
                </a:solidFill>
                <a:latin typeface="Calibri" pitchFamily="-103" charset="0"/>
              </a:rPr>
              <a:t> Crushed foliage pungent-smelling</a:t>
            </a:r>
          </a:p>
          <a:p>
            <a:pPr>
              <a:buFont typeface="Arial" pitchFamily="-103" charset="0"/>
              <a:buChar char="•"/>
            </a:pPr>
            <a:endParaRPr lang="en-US" sz="2400">
              <a:solidFill>
                <a:srgbClr val="FFFFFF"/>
              </a:solidFill>
              <a:latin typeface="Calibri" pitchFamily="-103" charset="0"/>
            </a:endParaRPr>
          </a:p>
          <a:p>
            <a:pPr>
              <a:buFont typeface="Arial" pitchFamily="-103" charset="0"/>
              <a:buChar char="•"/>
            </a:pPr>
            <a:r>
              <a:rPr lang="en-US" sz="2400">
                <a:solidFill>
                  <a:srgbClr val="FFFFFF"/>
                </a:solidFill>
                <a:latin typeface="Calibri" pitchFamily="-103" charset="0"/>
              </a:rPr>
              <a:t> Flowers radially symmetrical, </a:t>
            </a:r>
          </a:p>
          <a:p>
            <a:r>
              <a:rPr lang="en-US" sz="2400">
                <a:solidFill>
                  <a:srgbClr val="FFFFFF"/>
                </a:solidFill>
                <a:latin typeface="Calibri" pitchFamily="-103" charset="0"/>
              </a:rPr>
              <a:t>    often star-shaped</a:t>
            </a:r>
          </a:p>
          <a:p>
            <a:pPr>
              <a:buFont typeface="Arial" pitchFamily="-103" charset="0"/>
              <a:buChar char="•"/>
            </a:pPr>
            <a:endParaRPr lang="en-US" sz="2400">
              <a:solidFill>
                <a:srgbClr val="FFFFFF"/>
              </a:solidFill>
              <a:latin typeface="Calibri" pitchFamily="-103" charset="0"/>
            </a:endParaRPr>
          </a:p>
          <a:p>
            <a:pPr>
              <a:buFont typeface="Arial" pitchFamily="-103" charset="0"/>
              <a:buChar char="•"/>
            </a:pPr>
            <a:r>
              <a:rPr lang="en-US" sz="2400">
                <a:solidFill>
                  <a:srgbClr val="FFFFFF"/>
                </a:solidFill>
                <a:latin typeface="Calibri" pitchFamily="-103" charset="0"/>
              </a:rPr>
              <a:t> 4 or 5 fused petals</a:t>
            </a:r>
          </a:p>
          <a:p>
            <a:pPr>
              <a:buFont typeface="Arial" pitchFamily="-103" charset="0"/>
              <a:buChar char="•"/>
            </a:pPr>
            <a:endParaRPr lang="en-US" sz="2400">
              <a:solidFill>
                <a:srgbClr val="FFFFFF"/>
              </a:solidFill>
              <a:latin typeface="Calibri" pitchFamily="-103" charset="0"/>
            </a:endParaRPr>
          </a:p>
          <a:p>
            <a:pPr>
              <a:buFont typeface="Arial" pitchFamily="-103" charset="0"/>
              <a:buChar char="•"/>
            </a:pPr>
            <a:r>
              <a:rPr lang="en-US" sz="2400">
                <a:solidFill>
                  <a:srgbClr val="FFFFFF"/>
                </a:solidFill>
                <a:latin typeface="Calibri" pitchFamily="-103" charset="0"/>
              </a:rPr>
              <a:t> Fruit commonly a berry</a:t>
            </a:r>
          </a:p>
          <a:p>
            <a:pPr>
              <a:buFont typeface="Arial" pitchFamily="-103" charset="0"/>
              <a:buChar char="•"/>
            </a:pPr>
            <a:endParaRPr lang="en-US" sz="2400">
              <a:solidFill>
                <a:srgbClr val="FFFFFF"/>
              </a:solidFill>
              <a:latin typeface="Calibri" pitchFamily="-103" charset="0"/>
            </a:endParaRPr>
          </a:p>
          <a:p>
            <a:r>
              <a:rPr lang="en-US" sz="2400">
                <a:solidFill>
                  <a:srgbClr val="FFFFFF"/>
                </a:solidFill>
                <a:latin typeface="Calibri" pitchFamily="-103" charset="0"/>
              </a:rPr>
              <a:t>      Family is rich in poisonous</a:t>
            </a:r>
          </a:p>
          <a:p>
            <a:r>
              <a:rPr lang="en-US" sz="2400">
                <a:solidFill>
                  <a:srgbClr val="FFFFFF"/>
                </a:solidFill>
                <a:latin typeface="Calibri" pitchFamily="-103" charset="0"/>
              </a:rPr>
              <a:t>               phytochemicals!</a:t>
            </a:r>
          </a:p>
          <a:p>
            <a:pPr>
              <a:buFont typeface="Arial" pitchFamily="-103" charset="0"/>
              <a:buChar char="•"/>
            </a:pPr>
            <a:endParaRPr lang="en-US" sz="2400">
              <a:solidFill>
                <a:srgbClr val="FFFFFF"/>
              </a:solidFill>
              <a:latin typeface="Calibri" pitchFamily="-103" charset="0"/>
            </a:endParaRPr>
          </a:p>
          <a:p>
            <a:pPr>
              <a:buFont typeface="Arial" pitchFamily="-103" charset="0"/>
              <a:buChar char="•"/>
            </a:pPr>
            <a:endParaRPr lang="en-US" sz="2400">
              <a:solidFill>
                <a:srgbClr val="FFFFFF"/>
              </a:solidFill>
              <a:latin typeface="Calibri" pitchFamily="-103" charset="0"/>
            </a:endParaRPr>
          </a:p>
          <a:p>
            <a:endParaRPr lang="en-US" sz="2400">
              <a:solidFill>
                <a:srgbClr val="FFFFFF"/>
              </a:solidFill>
              <a:latin typeface="Calibri" pitchFamily="-103" charset="0"/>
            </a:endParaRPr>
          </a:p>
          <a:p>
            <a:endParaRPr lang="en-US" sz="2400">
              <a:solidFill>
                <a:srgbClr val="FFFFFF"/>
              </a:solidFill>
              <a:latin typeface="Calibri" pitchFamily="-103" charset="0"/>
            </a:endParaRPr>
          </a:p>
          <a:p>
            <a:endParaRPr lang="en-US" sz="2400">
              <a:solidFill>
                <a:srgbClr val="FFFFFF"/>
              </a:solidFill>
              <a:latin typeface="Calibri" pitchFamily="-103" charset="0"/>
            </a:endParaRPr>
          </a:p>
          <a:p>
            <a:endParaRPr lang="en-US" sz="2400">
              <a:solidFill>
                <a:srgbClr val="FFFFFF"/>
              </a:solidFill>
              <a:latin typeface="Calibri" pitchFamily="-1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30000"/>
          </a:blip>
          <a:stretch>
            <a:fillRect/>
          </a:stretch>
        </a:blipFill>
        <a:effectLst/>
      </p:bgPr>
    </p:bg>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1066800" y="3581400"/>
            <a:ext cx="8077200" cy="2246769"/>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800" dirty="0" smtClean="0">
                <a:latin typeface="Calibri" pitchFamily="-103" charset="0"/>
              </a:rPr>
              <a:t>&gt; </a:t>
            </a:r>
            <a:r>
              <a:rPr lang="en-US" sz="2800" dirty="0">
                <a:latin typeface="Calibri" pitchFamily="-103" charset="0"/>
              </a:rPr>
              <a:t>1 million starved</a:t>
            </a:r>
            <a:endParaRPr lang="en-US" sz="2800" dirty="0">
              <a:latin typeface="Calibri" pitchFamily="-103" charset="0"/>
              <a:ea typeface="ＭＳ Ｐゴシック" pitchFamily="-103" charset="-128"/>
              <a:cs typeface="ＭＳ Ｐゴシック" pitchFamily="-103" charset="-128"/>
            </a:endParaRPr>
          </a:p>
          <a:p>
            <a:pPr eaLnBrk="0" hangingPunct="0">
              <a:spcBef>
                <a:spcPct val="50000"/>
              </a:spcBef>
            </a:pPr>
            <a:r>
              <a:rPr lang="en-US" sz="2800" dirty="0">
                <a:latin typeface="Calibri" pitchFamily="-103" charset="0"/>
              </a:rPr>
              <a:t>&gt; 500,000 emigrated</a:t>
            </a:r>
            <a:endParaRPr lang="en-US" sz="2800" dirty="0" smtClean="0">
              <a:latin typeface="Calibri" pitchFamily="-103" charset="0"/>
              <a:ea typeface="ＭＳ Ｐゴシック" pitchFamily="-103" charset="-128"/>
              <a:cs typeface="ＭＳ Ｐゴシック" pitchFamily="-103" charset="-128"/>
            </a:endParaRPr>
          </a:p>
          <a:p>
            <a:pPr eaLnBrk="0" hangingPunct="0">
              <a:spcBef>
                <a:spcPct val="50000"/>
              </a:spcBef>
            </a:pPr>
            <a:r>
              <a:rPr lang="en-US" sz="2800" dirty="0" smtClean="0">
                <a:latin typeface="Calibri" pitchFamily="-103" charset="0"/>
                <a:ea typeface="ＭＳ Ｐゴシック" pitchFamily="-103" charset="-128"/>
                <a:cs typeface="ＭＳ Ｐゴシック" pitchFamily="-103" charset="-128"/>
              </a:rPr>
              <a:t>The social and political effects are still felt today, including in the rise of the IRA.</a:t>
            </a:r>
            <a:endParaRPr lang="en-US" sz="2800" dirty="0">
              <a:latin typeface="Calibri" pitchFamily="-103" charset="0"/>
              <a:ea typeface="ＭＳ Ｐゴシック" pitchFamily="-103" charset="-128"/>
              <a:cs typeface="ＭＳ Ｐゴシック" pitchFamily="-103" charset="-128"/>
            </a:endParaRPr>
          </a:p>
        </p:txBody>
      </p:sp>
      <p:sp>
        <p:nvSpPr>
          <p:cNvPr id="5" name="TextBox 4"/>
          <p:cNvSpPr txBox="1"/>
          <p:nvPr/>
        </p:nvSpPr>
        <p:spPr>
          <a:xfrm>
            <a:off x="1066800" y="1600200"/>
            <a:ext cx="7239000" cy="1815882"/>
          </a:xfrm>
          <a:prstGeom prst="rect">
            <a:avLst/>
          </a:prstGeom>
          <a:noFill/>
        </p:spPr>
        <p:txBody>
          <a:bodyPr wrap="square" rtlCol="0">
            <a:spAutoFit/>
          </a:bodyPr>
          <a:lstStyle/>
          <a:p>
            <a:r>
              <a:rPr lang="en-US" sz="2800" dirty="0" smtClean="0">
                <a:latin typeface="Calibri"/>
                <a:cs typeface="Calibri"/>
              </a:rPr>
              <a:t>In 1841, the Irish population was </a:t>
            </a:r>
            <a:r>
              <a:rPr lang="en-US" sz="2800" dirty="0" smtClean="0">
                <a:latin typeface="Calibri" pitchFamily="-103" charset="0"/>
              </a:rPr>
              <a:t>8,175,124.</a:t>
            </a:r>
          </a:p>
          <a:p>
            <a:endParaRPr lang="en-US" sz="2800" dirty="0">
              <a:latin typeface="Calibri" pitchFamily="-103" charset="0"/>
            </a:endParaRPr>
          </a:p>
          <a:p>
            <a:r>
              <a:rPr lang="en-US" sz="2800" dirty="0" smtClean="0">
                <a:latin typeface="Calibri" pitchFamily="-103" charset="0"/>
                <a:cs typeface="Calibri"/>
              </a:rPr>
              <a:t>By 1851, it had fallen to </a:t>
            </a:r>
            <a:r>
              <a:rPr lang="en-US" sz="2800" dirty="0" smtClean="0">
                <a:latin typeface="Calibri" pitchFamily="-103" charset="0"/>
              </a:rPr>
              <a:t>6,552,385, a decrease </a:t>
            </a:r>
            <a:r>
              <a:rPr lang="en-US" sz="2800" dirty="0" smtClean="0">
                <a:latin typeface="Calibri" pitchFamily="-103" charset="0"/>
                <a:cs typeface="Calibri"/>
              </a:rPr>
              <a:t>of about 20%:</a:t>
            </a:r>
            <a:endParaRPr lang="en-US" sz="2800" dirty="0">
              <a:latin typeface="Calibri"/>
              <a:cs typeface="Calibri"/>
            </a:endParaRPr>
          </a:p>
        </p:txBody>
      </p:sp>
      <p:sp>
        <p:nvSpPr>
          <p:cNvPr id="6" name="TextBox 5"/>
          <p:cNvSpPr txBox="1"/>
          <p:nvPr/>
        </p:nvSpPr>
        <p:spPr>
          <a:xfrm>
            <a:off x="2139083" y="609600"/>
            <a:ext cx="4957983" cy="523220"/>
          </a:xfrm>
          <a:prstGeom prst="rect">
            <a:avLst/>
          </a:prstGeom>
          <a:noFill/>
        </p:spPr>
        <p:txBody>
          <a:bodyPr wrap="none" rtlCol="0">
            <a:spAutoFit/>
          </a:bodyPr>
          <a:lstStyle/>
          <a:p>
            <a:pPr algn="ctr"/>
            <a:r>
              <a:rPr lang="en-US" sz="2800" b="1" dirty="0" smtClean="0">
                <a:latin typeface="Calibri"/>
                <a:cs typeface="Calibri"/>
              </a:rPr>
              <a:t>an </a:t>
            </a:r>
            <a:r>
              <a:rPr lang="en-US" sz="2800" b="1" dirty="0" err="1" smtClean="0">
                <a:latin typeface="Calibri"/>
                <a:cs typeface="Calibri"/>
              </a:rPr>
              <a:t>Gorta</a:t>
            </a:r>
            <a:r>
              <a:rPr lang="en-US" sz="2800" b="1" dirty="0" smtClean="0">
                <a:latin typeface="Calibri"/>
                <a:cs typeface="Calibri"/>
              </a:rPr>
              <a:t> </a:t>
            </a:r>
            <a:r>
              <a:rPr lang="en-US" sz="2800" b="1" dirty="0" err="1" smtClean="0">
                <a:latin typeface="Calibri"/>
                <a:cs typeface="Calibri"/>
              </a:rPr>
              <a:t>Mór</a:t>
            </a:r>
            <a:r>
              <a:rPr lang="en-US" sz="2800" b="1" dirty="0" smtClean="0">
                <a:latin typeface="Calibri"/>
                <a:cs typeface="Calibri"/>
              </a:rPr>
              <a:t>: the Great Hunger</a:t>
            </a:r>
            <a:endParaRPr lang="en-US" sz="280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P spid="5"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457200" y="381000"/>
            <a:ext cx="8305800" cy="584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200" dirty="0" smtClean="0">
                <a:solidFill>
                  <a:schemeClr val="bg1"/>
                </a:solidFill>
                <a:latin typeface="Calibri" pitchFamily="-103" charset="0"/>
                <a:ea typeface="ＭＳ Ｐゴシック" pitchFamily="-103" charset="-128"/>
                <a:cs typeface="ＭＳ Ｐゴシック" pitchFamily="-103" charset="-128"/>
              </a:rPr>
              <a:t>Lessons Learned</a:t>
            </a:r>
            <a:endParaRPr lang="en-US" sz="3200" dirty="0">
              <a:solidFill>
                <a:schemeClr val="bg1"/>
              </a:solidFill>
              <a:latin typeface="Calibri" pitchFamily="-103" charset="0"/>
              <a:ea typeface="ＭＳ Ｐゴシック" pitchFamily="-103" charset="-128"/>
              <a:cs typeface="ＭＳ Ｐゴシック" pitchFamily="-103" charset="-128"/>
            </a:endParaRPr>
          </a:p>
        </p:txBody>
      </p:sp>
      <p:sp>
        <p:nvSpPr>
          <p:cNvPr id="79875" name="Text Box 3"/>
          <p:cNvSpPr txBox="1">
            <a:spLocks noChangeArrowheads="1"/>
          </p:cNvSpPr>
          <p:nvPr/>
        </p:nvSpPr>
        <p:spPr bwMode="auto">
          <a:xfrm>
            <a:off x="0" y="1066800"/>
            <a:ext cx="9144000" cy="954107"/>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dirty="0" smtClean="0">
                <a:solidFill>
                  <a:schemeClr val="bg1"/>
                </a:solidFill>
                <a:latin typeface="Calibri" pitchFamily="-103" charset="0"/>
                <a:ea typeface="ＭＳ Ｐゴシック" pitchFamily="-103" charset="-128"/>
                <a:cs typeface="ＭＳ Ｐゴシック" pitchFamily="-103" charset="-128"/>
              </a:rPr>
              <a:t>Sustainability: Do not </a:t>
            </a:r>
            <a:r>
              <a:rPr lang="en-US" sz="2800" dirty="0">
                <a:solidFill>
                  <a:schemeClr val="bg1"/>
                </a:solidFill>
                <a:latin typeface="Calibri" pitchFamily="-103" charset="0"/>
                <a:ea typeface="ＭＳ Ｐゴシック" pitchFamily="-103" charset="-128"/>
                <a:cs typeface="ＭＳ Ｐゴシック" pitchFamily="-103" charset="-128"/>
              </a:rPr>
              <a:t>rely on crops</a:t>
            </a:r>
            <a:r>
              <a:rPr lang="en-US" sz="2800" dirty="0" smtClean="0">
                <a:solidFill>
                  <a:schemeClr val="bg1"/>
                </a:solidFill>
                <a:latin typeface="Calibri" pitchFamily="-103" charset="0"/>
                <a:ea typeface="ＭＳ Ｐゴシック" pitchFamily="-103" charset="-128"/>
                <a:cs typeface="ＭＳ Ｐゴシック" pitchFamily="-103" charset="-128"/>
              </a:rPr>
              <a:t> that are </a:t>
            </a:r>
            <a:r>
              <a:rPr lang="en-US" sz="2800" dirty="0">
                <a:solidFill>
                  <a:schemeClr val="bg1"/>
                </a:solidFill>
                <a:latin typeface="Calibri" pitchFamily="-103" charset="0"/>
                <a:ea typeface="ＭＳ Ｐゴシック" pitchFamily="-103" charset="-128"/>
                <a:cs typeface="ＭＳ Ｐゴシック" pitchFamily="-103" charset="-128"/>
              </a:rPr>
              <a:t>genetically </a:t>
            </a:r>
            <a:r>
              <a:rPr lang="en-US" sz="2800" dirty="0" smtClean="0">
                <a:solidFill>
                  <a:schemeClr val="bg1"/>
                </a:solidFill>
                <a:latin typeface="Calibri" pitchFamily="-103" charset="0"/>
                <a:ea typeface="ＭＳ Ｐゴシック" pitchFamily="-103" charset="-128"/>
                <a:cs typeface="ＭＳ Ｐゴシック" pitchFamily="-103" charset="-128"/>
              </a:rPr>
              <a:t>uniform</a:t>
            </a:r>
            <a:endParaRPr lang="en-US" sz="2800" dirty="0">
              <a:solidFill>
                <a:schemeClr val="bg1"/>
              </a:solidFill>
              <a:latin typeface="Calibri" pitchFamily="-103" charset="0"/>
              <a:ea typeface="ＭＳ Ｐゴシック" pitchFamily="-103" charset="-128"/>
              <a:cs typeface="ＭＳ Ｐゴシック" pitchFamily="-103" charset="-128"/>
            </a:endParaRPr>
          </a:p>
        </p:txBody>
      </p:sp>
      <p:pic>
        <p:nvPicPr>
          <p:cNvPr id="79877" name="Picture 6" descr="ire57"/>
          <p:cNvPicPr>
            <a:picLocks noChangeAspect="1" noChangeArrowheads="1"/>
          </p:cNvPicPr>
          <p:nvPr/>
        </p:nvPicPr>
        <p:blipFill>
          <a:blip r:embed="rId3"/>
          <a:srcRect/>
          <a:stretch>
            <a:fillRect/>
          </a:stretch>
        </p:blipFill>
        <p:spPr bwMode="auto">
          <a:xfrm>
            <a:off x="1066800" y="2057400"/>
            <a:ext cx="3278188" cy="4318000"/>
          </a:xfrm>
          <a:prstGeom prst="rect">
            <a:avLst/>
          </a:prstGeom>
          <a:noFill/>
          <a:ln w="9525">
            <a:noFill/>
            <a:miter lim="800000"/>
            <a:headEnd/>
            <a:tailEnd/>
          </a:ln>
        </p:spPr>
      </p:pic>
      <p:sp>
        <p:nvSpPr>
          <p:cNvPr id="6" name="TextBox 5"/>
          <p:cNvSpPr txBox="1"/>
          <p:nvPr/>
        </p:nvSpPr>
        <p:spPr>
          <a:xfrm>
            <a:off x="6756400" y="723900"/>
            <a:ext cx="184666" cy="369332"/>
          </a:xfrm>
          <a:prstGeom prst="rect">
            <a:avLst/>
          </a:prstGeom>
          <a:noFill/>
        </p:spPr>
        <p:txBody>
          <a:bodyPr wrap="none" rtlCol="0">
            <a:spAutoFit/>
          </a:bodyPr>
          <a:lstStyle/>
          <a:p>
            <a:endParaRPr lang="en-US" dirty="0"/>
          </a:p>
        </p:txBody>
      </p:sp>
      <p:pic>
        <p:nvPicPr>
          <p:cNvPr id="7" name="Picture 6" descr="250px-Ireland_population_change_1841_1851.png"/>
          <p:cNvPicPr>
            <a:picLocks noChangeAspect="1"/>
          </p:cNvPicPr>
          <p:nvPr/>
        </p:nvPicPr>
        <p:blipFill>
          <a:blip r:embed="rId4"/>
          <a:stretch>
            <a:fillRect/>
          </a:stretch>
        </p:blipFill>
        <p:spPr>
          <a:xfrm>
            <a:off x="5181600" y="2057400"/>
            <a:ext cx="2867796" cy="4255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1922" name="Object 2"/>
          <p:cNvGraphicFramePr>
            <a:graphicFrameLocks noChangeAspect="1"/>
          </p:cNvGraphicFramePr>
          <p:nvPr/>
        </p:nvGraphicFramePr>
        <p:xfrm>
          <a:off x="1447800" y="2133600"/>
          <a:ext cx="6324600" cy="4368434"/>
        </p:xfrm>
        <a:graphic>
          <a:graphicData uri="http://schemas.openxmlformats.org/presentationml/2006/ole">
            <p:oleObj spid="_x0000_s81922" name="Document" r:id="rId4" imgW="5193792" imgH="3587496" progId="Word.Document.8">
              <p:embed/>
            </p:oleObj>
          </a:graphicData>
        </a:graphic>
      </p:graphicFrame>
      <p:sp>
        <p:nvSpPr>
          <p:cNvPr id="4" name="Text Box 2"/>
          <p:cNvSpPr txBox="1">
            <a:spLocks noChangeArrowheads="1"/>
          </p:cNvSpPr>
          <p:nvPr/>
        </p:nvSpPr>
        <p:spPr bwMode="auto">
          <a:xfrm>
            <a:off x="457200" y="228600"/>
            <a:ext cx="8305800" cy="584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200" dirty="0" smtClean="0">
                <a:solidFill>
                  <a:schemeClr val="bg1"/>
                </a:solidFill>
                <a:latin typeface="Calibri" pitchFamily="-103" charset="0"/>
                <a:ea typeface="ＭＳ Ｐゴシック" pitchFamily="-103" charset="-128"/>
                <a:cs typeface="ＭＳ Ｐゴシック" pitchFamily="-103" charset="-128"/>
              </a:rPr>
              <a:t>Lessons Learned</a:t>
            </a:r>
            <a:endParaRPr lang="en-US" sz="3200" dirty="0">
              <a:solidFill>
                <a:schemeClr val="bg1"/>
              </a:solidFill>
              <a:latin typeface="Calibri" pitchFamily="-103" charset="0"/>
              <a:ea typeface="ＭＳ Ｐゴシック" pitchFamily="-103" charset="-128"/>
              <a:cs typeface="ＭＳ Ｐゴシック" pitchFamily="-103" charset="-128"/>
            </a:endParaRPr>
          </a:p>
        </p:txBody>
      </p:sp>
      <p:sp>
        <p:nvSpPr>
          <p:cNvPr id="6" name="Text Box 3"/>
          <p:cNvSpPr txBox="1">
            <a:spLocks noChangeArrowheads="1"/>
          </p:cNvSpPr>
          <p:nvPr/>
        </p:nvSpPr>
        <p:spPr bwMode="auto">
          <a:xfrm>
            <a:off x="0" y="914400"/>
            <a:ext cx="9144000" cy="954107"/>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dirty="0" smtClean="0">
                <a:solidFill>
                  <a:schemeClr val="bg1"/>
                </a:solidFill>
                <a:latin typeface="Calibri" pitchFamily="-103" charset="0"/>
                <a:ea typeface="ＭＳ Ｐゴシック" pitchFamily="-103" charset="-128"/>
                <a:cs typeface="ＭＳ Ｐゴシック" pitchFamily="-103" charset="-128"/>
              </a:rPr>
              <a:t>Sustainability: a population that exceeds the environment’s carrying capacity is a population at risk</a:t>
            </a:r>
            <a:endParaRPr lang="en-US" sz="2800" dirty="0">
              <a:solidFill>
                <a:schemeClr val="bg1"/>
              </a:solidFill>
              <a:latin typeface="Calibri" pitchFamily="-103" charset="0"/>
              <a:ea typeface="ＭＳ Ｐゴシック" pitchFamily="-103" charset="-128"/>
              <a:cs typeface="ＭＳ Ｐゴシック" pitchFamily="-103" charset="-128"/>
            </a:endParaRPr>
          </a:p>
        </p:txBody>
      </p:sp>
      <p:sp>
        <p:nvSpPr>
          <p:cNvPr id="8" name="Rectangle 7"/>
          <p:cNvSpPr/>
          <p:nvPr/>
        </p:nvSpPr>
        <p:spPr>
          <a:xfrm>
            <a:off x="4038600" y="2667000"/>
            <a:ext cx="3733800" cy="3810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solidFill>
              </a:rPr>
              <a:t>The Late blight struck all over Europe in the late 19</a:t>
            </a:r>
            <a:r>
              <a:rPr lang="en-US" sz="2800" baseline="30000" dirty="0" smtClean="0">
                <a:solidFill>
                  <a:srgbClr val="FFFFFF"/>
                </a:solidFill>
              </a:rPr>
              <a:t>th</a:t>
            </a:r>
            <a:r>
              <a:rPr lang="en-US" sz="2800" dirty="0" smtClean="0">
                <a:solidFill>
                  <a:srgbClr val="FFFFFF"/>
                </a:solidFill>
              </a:rPr>
              <a:t> century.  Why didn’t other countries experience the devastation that Ireland did as a result?</a:t>
            </a:r>
            <a:endParaRPr lang="en-US" sz="2800" dirty="0">
              <a:solidFill>
                <a:srgbClr val="FFFFFF"/>
              </a:solidFill>
            </a:endParaRPr>
          </a:p>
        </p:txBody>
      </p:sp>
      <p:sp>
        <p:nvSpPr>
          <p:cNvPr id="3" name="Content Placeholder 2"/>
          <p:cNvSpPr>
            <a:spLocks noGrp="1"/>
          </p:cNvSpPr>
          <p:nvPr>
            <p:ph idx="1"/>
          </p:nvPr>
        </p:nvSpPr>
        <p:spPr>
          <a:xfrm>
            <a:off x="228600" y="1905000"/>
            <a:ext cx="8915400" cy="4144963"/>
          </a:xfrm>
        </p:spPr>
        <p:txBody>
          <a:bodyPr/>
          <a:lstStyle/>
          <a:p>
            <a:pPr marL="514350" indent="-514350">
              <a:buFont typeface="+mj-lt"/>
              <a:buAutoNum type="alphaUcPeriod"/>
            </a:pPr>
            <a:r>
              <a:rPr lang="en-US" sz="2800" dirty="0" smtClean="0">
                <a:solidFill>
                  <a:srgbClr val="FFFFFF"/>
                </a:solidFill>
              </a:rPr>
              <a:t>In other European countries, people’s diets were more varied.  They didn’t rely so much on the potato for sustenance.  </a:t>
            </a:r>
          </a:p>
          <a:p>
            <a:pPr marL="514350" indent="-514350">
              <a:buFont typeface="+mj-lt"/>
              <a:buAutoNum type="alphaUcPeriod"/>
            </a:pPr>
            <a:r>
              <a:rPr lang="en-US" sz="2800" dirty="0" smtClean="0">
                <a:solidFill>
                  <a:srgbClr val="FFFFFF"/>
                </a:solidFill>
              </a:rPr>
              <a:t>The soil is better for potato culture in other European countries, so the potato plants were healthier.</a:t>
            </a:r>
          </a:p>
          <a:p>
            <a:pPr marL="514350" indent="-514350">
              <a:buFont typeface="+mj-lt"/>
              <a:buAutoNum type="alphaUcPeriod"/>
            </a:pPr>
            <a:r>
              <a:rPr lang="en-US" sz="2800" dirty="0" smtClean="0">
                <a:solidFill>
                  <a:srgbClr val="FFFFFF"/>
                </a:solidFill>
              </a:rPr>
              <a:t>In other countries, the potato crop was more diverse genetically: crops were not one uniform clone.</a:t>
            </a:r>
          </a:p>
          <a:p>
            <a:pPr marL="514350" indent="-514350">
              <a:buFont typeface="+mj-lt"/>
              <a:buAutoNum type="alphaUcPeriod"/>
            </a:pPr>
            <a:r>
              <a:rPr lang="en-US" sz="2800" dirty="0" smtClean="0">
                <a:solidFill>
                  <a:srgbClr val="FFFFFF"/>
                </a:solidFill>
              </a:rPr>
              <a:t>They did; you just don’t hear as much about it.</a:t>
            </a:r>
          </a:p>
          <a:p>
            <a:pPr marL="514350" indent="-514350">
              <a:buFont typeface="+mj-lt"/>
              <a:buAutoNum type="alphaUcPeriod"/>
            </a:pPr>
            <a:r>
              <a:rPr lang="en-US" sz="2800" dirty="0" smtClean="0">
                <a:solidFill>
                  <a:srgbClr val="FFFFFF"/>
                </a:solidFill>
              </a:rPr>
              <a:t>Both A and C are true.</a:t>
            </a:r>
          </a:p>
          <a:p>
            <a:pPr marL="514350" indent="-514350">
              <a:buFont typeface="+mj-lt"/>
              <a:buAutoNum type="alphaUcPeriod"/>
            </a:pPr>
            <a:endParaRPr lang="en-US" sz="2800" dirty="0" smtClean="0">
              <a:solidFill>
                <a:srgbClr val="FFFFFF"/>
              </a:solidFill>
            </a:endParaRPr>
          </a:p>
          <a:p>
            <a:pPr marL="514350" indent="-514350">
              <a:buFont typeface="+mj-lt"/>
              <a:buAutoNum type="alphaUcPeriod"/>
            </a:pPr>
            <a:endParaRPr lang="en-US" sz="2800" dirty="0" smtClean="0">
              <a:solidFill>
                <a:srgbClr val="FFFFFF"/>
              </a:solidFill>
            </a:endParaRPr>
          </a:p>
          <a:p>
            <a:pPr marL="514350" indent="-514350">
              <a:buNone/>
            </a:pPr>
            <a:endParaRPr lang="en-US" sz="2800" dirty="0" smtClean="0">
              <a:solidFill>
                <a:srgbClr val="FFFFFF"/>
              </a:solidFill>
            </a:endParaRPr>
          </a:p>
          <a:p>
            <a:pPr marL="514350" indent="-514350">
              <a:buFont typeface="+mj-lt"/>
              <a:buAutoNum type="alphaUcPeriod"/>
            </a:pPr>
            <a:endParaRPr lang="en-US" sz="2800" dirty="0" smtClean="0">
              <a:solidFill>
                <a:srgbClr val="FFFFFF"/>
              </a:solidFill>
            </a:endParaRPr>
          </a:p>
          <a:p>
            <a:pPr marL="514350" indent="-514350">
              <a:buFont typeface="+mj-lt"/>
              <a:buAutoNum type="alphaUcPeriod"/>
            </a:pPr>
            <a:endParaRPr lang="en-US" dirty="0">
              <a:solidFill>
                <a:srgbClr val="FFFF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solidFill>
              </a:rPr>
              <a:t>The Late blight struck all over Europe in the late 19</a:t>
            </a:r>
            <a:r>
              <a:rPr lang="en-US" sz="2800" baseline="30000" dirty="0" smtClean="0">
                <a:solidFill>
                  <a:srgbClr val="FFFFFF"/>
                </a:solidFill>
              </a:rPr>
              <a:t>th</a:t>
            </a:r>
            <a:r>
              <a:rPr lang="en-US" sz="2800" dirty="0" smtClean="0">
                <a:solidFill>
                  <a:srgbClr val="FFFFFF"/>
                </a:solidFill>
              </a:rPr>
              <a:t> century.  Why didn’t other countries experience the devastation that Ireland did as a result?</a:t>
            </a:r>
            <a:endParaRPr lang="en-US" sz="2800" dirty="0">
              <a:solidFill>
                <a:srgbClr val="FFFFFF"/>
              </a:solidFill>
            </a:endParaRPr>
          </a:p>
        </p:txBody>
      </p:sp>
      <p:sp>
        <p:nvSpPr>
          <p:cNvPr id="3" name="Content Placeholder 2"/>
          <p:cNvSpPr>
            <a:spLocks noGrp="1"/>
          </p:cNvSpPr>
          <p:nvPr>
            <p:ph idx="1"/>
          </p:nvPr>
        </p:nvSpPr>
        <p:spPr>
          <a:xfrm>
            <a:off x="228600" y="1905000"/>
            <a:ext cx="8915400" cy="4343400"/>
          </a:xfrm>
        </p:spPr>
        <p:txBody>
          <a:bodyPr/>
          <a:lstStyle/>
          <a:p>
            <a:pPr marL="514350" indent="-514350">
              <a:buFont typeface="+mj-lt"/>
              <a:buAutoNum type="alphaUcPeriod"/>
            </a:pPr>
            <a:r>
              <a:rPr lang="en-US" sz="2800" dirty="0" smtClean="0">
                <a:solidFill>
                  <a:srgbClr val="FFFFFF"/>
                </a:solidFill>
              </a:rPr>
              <a:t>In other European countries, people’s diets were more varied.  They didn’t rely so much on the potato for sustenance.  </a:t>
            </a:r>
          </a:p>
          <a:p>
            <a:pPr marL="514350" indent="-514350">
              <a:buFont typeface="+mj-lt"/>
              <a:buAutoNum type="alphaUcPeriod"/>
            </a:pPr>
            <a:r>
              <a:rPr lang="en-US" sz="2800" dirty="0" smtClean="0">
                <a:solidFill>
                  <a:srgbClr val="FFFFFF"/>
                </a:solidFill>
              </a:rPr>
              <a:t>The soil is better for potato culture in other European countries, so the potato plants were healthier.</a:t>
            </a:r>
          </a:p>
          <a:p>
            <a:pPr marL="514350" indent="-514350">
              <a:buFont typeface="+mj-lt"/>
              <a:buAutoNum type="alphaUcPeriod"/>
            </a:pPr>
            <a:r>
              <a:rPr lang="en-US" sz="2800" dirty="0" smtClean="0">
                <a:solidFill>
                  <a:srgbClr val="FFFFFF"/>
                </a:solidFill>
              </a:rPr>
              <a:t>In other countries, the potato crop was more diverse genetically: crops were not one uniform clone.</a:t>
            </a:r>
          </a:p>
          <a:p>
            <a:pPr marL="514350" indent="-514350">
              <a:buFont typeface="+mj-lt"/>
              <a:buAutoNum type="alphaUcPeriod"/>
            </a:pPr>
            <a:r>
              <a:rPr lang="en-US" sz="2800" dirty="0" smtClean="0">
                <a:solidFill>
                  <a:srgbClr val="FFFFFF"/>
                </a:solidFill>
              </a:rPr>
              <a:t>They did; you just don’t hear as much about it.</a:t>
            </a:r>
            <a:endParaRPr lang="en-US" sz="2800" dirty="0" smtClean="0">
              <a:solidFill>
                <a:srgbClr val="FF0000"/>
              </a:solidFill>
            </a:endParaRPr>
          </a:p>
          <a:p>
            <a:pPr marL="514350" indent="-514350">
              <a:buFont typeface="+mj-lt"/>
              <a:buAutoNum type="alphaUcPeriod"/>
            </a:pPr>
            <a:r>
              <a:rPr lang="en-US" sz="2800" dirty="0" smtClean="0">
                <a:solidFill>
                  <a:srgbClr val="FF0000"/>
                </a:solidFill>
              </a:rPr>
              <a:t>Both A and C are true.</a:t>
            </a:r>
          </a:p>
          <a:p>
            <a:pPr marL="514350" indent="-514350">
              <a:buFont typeface="+mj-lt"/>
              <a:buAutoNum type="alphaUcPeriod"/>
            </a:pPr>
            <a:endParaRPr lang="en-US" sz="2800" dirty="0" smtClean="0">
              <a:solidFill>
                <a:srgbClr val="FFFFFF"/>
              </a:solidFill>
            </a:endParaRPr>
          </a:p>
          <a:p>
            <a:pPr marL="514350" indent="-514350">
              <a:buFont typeface="+mj-lt"/>
              <a:buAutoNum type="alphaUcPeriod"/>
            </a:pPr>
            <a:endParaRPr lang="en-US" sz="2800" dirty="0" smtClean="0">
              <a:solidFill>
                <a:srgbClr val="FFFFFF"/>
              </a:solidFill>
            </a:endParaRPr>
          </a:p>
          <a:p>
            <a:pPr marL="514350" indent="-514350">
              <a:buNone/>
            </a:pPr>
            <a:endParaRPr lang="en-US" sz="2800" dirty="0" smtClean="0">
              <a:solidFill>
                <a:srgbClr val="FFFFFF"/>
              </a:solidFill>
            </a:endParaRPr>
          </a:p>
          <a:p>
            <a:pPr marL="514350" indent="-514350">
              <a:buFont typeface="+mj-lt"/>
              <a:buAutoNum type="alphaUcPeriod"/>
            </a:pPr>
            <a:endParaRPr lang="en-US" sz="2800" dirty="0" smtClean="0">
              <a:solidFill>
                <a:srgbClr val="FFFFFF"/>
              </a:solidFill>
            </a:endParaRPr>
          </a:p>
          <a:p>
            <a:pPr marL="514350" indent="-514350">
              <a:buFont typeface="+mj-lt"/>
              <a:buAutoNum type="alphaUcPeriod"/>
            </a:pPr>
            <a:endParaRPr lang="en-US" dirty="0">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3400" y="1981200"/>
            <a:ext cx="8229600" cy="1143000"/>
          </a:xfrm>
        </p:spPr>
        <p:txBody>
          <a:bodyPr/>
          <a:lstStyle/>
          <a:p>
            <a:pPr eaLnBrk="1" hangingPunct="1"/>
            <a:r>
              <a:rPr lang="en-US">
                <a:solidFill>
                  <a:srgbClr val="FFFFFF"/>
                </a:solidFill>
                <a:latin typeface="Calibri" pitchFamily="-103" charset="0"/>
                <a:ea typeface="ＭＳ Ｐゴシック" pitchFamily="-103" charset="-128"/>
                <a:cs typeface="ＭＳ Ｐゴシック" pitchFamily="-103" charset="-128"/>
              </a:rPr>
              <a:t>What about potatoes today?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3" descr="Yield3"/>
          <p:cNvPicPr>
            <a:picLocks noChangeAspect="1" noChangeArrowheads="1"/>
          </p:cNvPicPr>
          <p:nvPr/>
        </p:nvPicPr>
        <p:blipFill>
          <a:blip r:embed="rId3"/>
          <a:srcRect/>
          <a:stretch>
            <a:fillRect/>
          </a:stretch>
        </p:blipFill>
        <p:spPr bwMode="auto">
          <a:xfrm>
            <a:off x="0" y="704850"/>
            <a:ext cx="9144000" cy="5449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2590800" y="304800"/>
            <a:ext cx="4572000" cy="838200"/>
          </a:xfrm>
        </p:spPr>
        <p:txBody>
          <a:bodyPr/>
          <a:lstStyle/>
          <a:p>
            <a:pPr eaLnBrk="1" hangingPunct="1"/>
            <a:r>
              <a:rPr lang="en-US">
                <a:solidFill>
                  <a:srgbClr val="FFFFFF"/>
                </a:solidFill>
                <a:latin typeface="Calibri" pitchFamily="-103" charset="0"/>
                <a:ea typeface="ＭＳ Ｐゴシック" pitchFamily="-103" charset="-128"/>
                <a:cs typeface="ＭＳ Ｐゴシック" pitchFamily="-103" charset="-128"/>
              </a:rPr>
              <a:t>Use of potatoes</a:t>
            </a:r>
          </a:p>
        </p:txBody>
      </p:sp>
      <p:sp>
        <p:nvSpPr>
          <p:cNvPr id="90115" name="Rectangle 3"/>
          <p:cNvSpPr>
            <a:spLocks noGrp="1" noChangeArrowheads="1"/>
          </p:cNvSpPr>
          <p:nvPr>
            <p:ph type="subTitle" idx="1"/>
          </p:nvPr>
        </p:nvSpPr>
        <p:spPr>
          <a:xfrm>
            <a:off x="304800" y="1905000"/>
            <a:ext cx="3505200" cy="2286000"/>
          </a:xfrm>
        </p:spPr>
        <p:txBody>
          <a:bodyPr/>
          <a:lstStyle/>
          <a:p>
            <a:pPr algn="l" eaLnBrk="1" hangingPunct="1">
              <a:buFontTx/>
              <a:buChar char="•"/>
              <a:defRPr/>
            </a:pPr>
            <a:r>
              <a:rPr lang="en-US" dirty="0" smtClean="0">
                <a:solidFill>
                  <a:srgbClr val="FFFFFF"/>
                </a:solidFill>
                <a:latin typeface="Calibri" pitchFamily="-103" charset="0"/>
                <a:ea typeface="ＭＳ Ｐゴシック" pitchFamily="-103" charset="-128"/>
                <a:cs typeface="ＭＳ Ｐゴシック" pitchFamily="-103" charset="-128"/>
              </a:rPr>
              <a:t>  1/3 eaten fresh</a:t>
            </a:r>
          </a:p>
          <a:p>
            <a:pPr algn="l" eaLnBrk="1" hangingPunct="1">
              <a:buFontTx/>
              <a:buChar char="•"/>
              <a:defRPr/>
            </a:pPr>
            <a:r>
              <a:rPr lang="en-US" dirty="0" smtClean="0">
                <a:solidFill>
                  <a:srgbClr val="FFFFFF"/>
                </a:solidFill>
                <a:latin typeface="Calibri" pitchFamily="-103" charset="0"/>
                <a:ea typeface="ＭＳ Ｐゴシック" pitchFamily="-103" charset="-128"/>
                <a:cs typeface="ＭＳ Ｐゴシック" pitchFamily="-103" charset="-128"/>
              </a:rPr>
              <a:t>  1/3 used for fries</a:t>
            </a:r>
          </a:p>
          <a:p>
            <a:pPr marL="406400" indent="-406400" algn="l" eaLnBrk="1" hangingPunct="1">
              <a:buFontTx/>
              <a:buChar char="•"/>
              <a:defRPr/>
            </a:pPr>
            <a:r>
              <a:rPr lang="en-US" dirty="0" smtClean="0">
                <a:solidFill>
                  <a:srgbClr val="FFFFFF"/>
                </a:solidFill>
                <a:latin typeface="Calibri" pitchFamily="-103" charset="0"/>
                <a:ea typeface="ＭＳ Ｐゴシック" pitchFamily="-103" charset="-128"/>
                <a:cs typeface="ＭＳ Ｐゴシック" pitchFamily="-103" charset="-128"/>
              </a:rPr>
              <a:t>1/3 processed as chips, flakes</a:t>
            </a:r>
          </a:p>
        </p:txBody>
      </p:sp>
      <p:pic>
        <p:nvPicPr>
          <p:cNvPr id="88068" name="Picture 4" descr="chips"/>
          <p:cNvPicPr>
            <a:picLocks noChangeAspect="1" noChangeArrowheads="1"/>
          </p:cNvPicPr>
          <p:nvPr/>
        </p:nvPicPr>
        <p:blipFill>
          <a:blip r:embed="rId3"/>
          <a:srcRect/>
          <a:stretch>
            <a:fillRect/>
          </a:stretch>
        </p:blipFill>
        <p:spPr bwMode="auto">
          <a:xfrm>
            <a:off x="1016000" y="4162425"/>
            <a:ext cx="2489200" cy="2390775"/>
          </a:xfrm>
          <a:prstGeom prst="rect">
            <a:avLst/>
          </a:prstGeom>
          <a:noFill/>
          <a:ln w="9525">
            <a:noFill/>
            <a:miter lim="800000"/>
            <a:headEnd/>
            <a:tailEnd/>
          </a:ln>
        </p:spPr>
      </p:pic>
      <p:pic>
        <p:nvPicPr>
          <p:cNvPr id="88069" name="Picture 5" descr="french fries"/>
          <p:cNvPicPr>
            <a:picLocks noChangeAspect="1" noChangeArrowheads="1"/>
          </p:cNvPicPr>
          <p:nvPr/>
        </p:nvPicPr>
        <p:blipFill>
          <a:blip r:embed="rId4"/>
          <a:srcRect/>
          <a:stretch>
            <a:fillRect/>
          </a:stretch>
        </p:blipFill>
        <p:spPr bwMode="auto">
          <a:xfrm>
            <a:off x="3962400" y="1752600"/>
            <a:ext cx="2952750" cy="2203450"/>
          </a:xfrm>
          <a:prstGeom prst="rect">
            <a:avLst/>
          </a:prstGeom>
          <a:noFill/>
          <a:ln w="9525">
            <a:noFill/>
            <a:miter lim="800000"/>
            <a:headEnd/>
            <a:tailEnd/>
          </a:ln>
        </p:spPr>
      </p:pic>
      <p:pic>
        <p:nvPicPr>
          <p:cNvPr id="88070" name="Picture 6" descr="tots"/>
          <p:cNvPicPr>
            <a:picLocks noChangeAspect="1" noChangeArrowheads="1"/>
          </p:cNvPicPr>
          <p:nvPr/>
        </p:nvPicPr>
        <p:blipFill>
          <a:blip r:embed="rId5"/>
          <a:srcRect/>
          <a:stretch>
            <a:fillRect/>
          </a:stretch>
        </p:blipFill>
        <p:spPr bwMode="auto">
          <a:xfrm>
            <a:off x="7543800" y="2590800"/>
            <a:ext cx="1447800" cy="1085850"/>
          </a:xfrm>
          <a:prstGeom prst="rect">
            <a:avLst/>
          </a:prstGeom>
          <a:noFill/>
          <a:ln w="9525">
            <a:noFill/>
            <a:miter lim="800000"/>
            <a:headEnd/>
            <a:tailEnd/>
          </a:ln>
        </p:spPr>
      </p:pic>
      <p:pic>
        <p:nvPicPr>
          <p:cNvPr id="88071" name="Picture 7" descr="McDonald-s-sued-because-of-its-fries-2"/>
          <p:cNvPicPr>
            <a:picLocks noChangeAspect="1" noChangeArrowheads="1"/>
          </p:cNvPicPr>
          <p:nvPr/>
        </p:nvPicPr>
        <p:blipFill>
          <a:blip r:embed="rId6"/>
          <a:srcRect/>
          <a:stretch>
            <a:fillRect/>
          </a:stretch>
        </p:blipFill>
        <p:spPr bwMode="auto">
          <a:xfrm>
            <a:off x="7086600" y="76200"/>
            <a:ext cx="2011363" cy="2011363"/>
          </a:xfrm>
          <a:prstGeom prst="rect">
            <a:avLst/>
          </a:prstGeom>
          <a:noFill/>
          <a:ln w="9525">
            <a:noFill/>
            <a:miter lim="800000"/>
            <a:headEnd/>
            <a:tailEnd/>
          </a:ln>
        </p:spPr>
      </p:pic>
      <p:pic>
        <p:nvPicPr>
          <p:cNvPr id="88072" name="Picture 8" descr="mash3"/>
          <p:cNvPicPr>
            <a:picLocks noChangeAspect="1" noChangeArrowheads="1"/>
          </p:cNvPicPr>
          <p:nvPr/>
        </p:nvPicPr>
        <p:blipFill>
          <a:blip r:embed="rId7"/>
          <a:srcRect/>
          <a:stretch>
            <a:fillRect/>
          </a:stretch>
        </p:blipFill>
        <p:spPr bwMode="auto">
          <a:xfrm>
            <a:off x="4343400" y="4146550"/>
            <a:ext cx="1736725" cy="2330450"/>
          </a:xfrm>
          <a:prstGeom prst="rect">
            <a:avLst/>
          </a:prstGeom>
          <a:noFill/>
          <a:ln w="9525">
            <a:noFill/>
            <a:miter lim="800000"/>
            <a:headEnd/>
            <a:tailEnd/>
          </a:ln>
        </p:spPr>
      </p:pic>
      <p:pic>
        <p:nvPicPr>
          <p:cNvPr id="88073" name="Picture 9" descr="potatoes"/>
          <p:cNvPicPr>
            <a:picLocks noChangeAspect="1" noChangeArrowheads="1"/>
          </p:cNvPicPr>
          <p:nvPr/>
        </p:nvPicPr>
        <p:blipFill>
          <a:blip r:embed="rId8"/>
          <a:srcRect/>
          <a:stretch>
            <a:fillRect/>
          </a:stretch>
        </p:blipFill>
        <p:spPr bwMode="auto">
          <a:xfrm>
            <a:off x="0" y="28575"/>
            <a:ext cx="2057400"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4" name="Picture 10" descr="Potato-salad"/>
          <p:cNvPicPr>
            <a:picLocks noChangeAspect="1" noChangeArrowheads="1"/>
          </p:cNvPicPr>
          <p:nvPr/>
        </p:nvPicPr>
        <p:blipFill>
          <a:blip r:embed="rId3"/>
          <a:srcRect/>
          <a:stretch>
            <a:fillRect/>
          </a:stretch>
        </p:blipFill>
        <p:spPr bwMode="auto">
          <a:xfrm>
            <a:off x="2743200" y="4381500"/>
            <a:ext cx="3810000" cy="2781300"/>
          </a:xfrm>
          <a:prstGeom prst="rect">
            <a:avLst/>
          </a:prstGeom>
          <a:noFill/>
          <a:ln w="9525">
            <a:noFill/>
            <a:miter lim="800000"/>
            <a:headEnd/>
            <a:tailEnd/>
          </a:ln>
        </p:spPr>
      </p:pic>
      <p:pic>
        <p:nvPicPr>
          <p:cNvPr id="90115" name="Picture 7" descr="Potato-salad"/>
          <p:cNvPicPr>
            <a:picLocks noChangeAspect="1" noChangeArrowheads="1"/>
          </p:cNvPicPr>
          <p:nvPr/>
        </p:nvPicPr>
        <p:blipFill>
          <a:blip r:embed="rId3"/>
          <a:srcRect/>
          <a:stretch>
            <a:fillRect/>
          </a:stretch>
        </p:blipFill>
        <p:spPr bwMode="auto">
          <a:xfrm>
            <a:off x="2743200" y="-762000"/>
            <a:ext cx="4038600" cy="2947988"/>
          </a:xfrm>
          <a:prstGeom prst="rect">
            <a:avLst/>
          </a:prstGeom>
          <a:noFill/>
          <a:ln w="9525">
            <a:noFill/>
            <a:miter lim="800000"/>
            <a:headEnd/>
            <a:tailEnd/>
          </a:ln>
        </p:spPr>
      </p:pic>
      <p:pic>
        <p:nvPicPr>
          <p:cNvPr id="90116" name="Picture 9" descr="ultimate-scalloped-potatoes"/>
          <p:cNvPicPr>
            <a:picLocks noChangeAspect="1" noChangeArrowheads="1"/>
          </p:cNvPicPr>
          <p:nvPr/>
        </p:nvPicPr>
        <p:blipFill>
          <a:blip r:embed="rId4"/>
          <a:srcRect/>
          <a:stretch>
            <a:fillRect/>
          </a:stretch>
        </p:blipFill>
        <p:spPr bwMode="auto">
          <a:xfrm>
            <a:off x="6400800" y="1828800"/>
            <a:ext cx="2743200" cy="3352800"/>
          </a:xfrm>
          <a:prstGeom prst="rect">
            <a:avLst/>
          </a:prstGeom>
          <a:noFill/>
          <a:ln w="9525">
            <a:noFill/>
            <a:miter lim="800000"/>
            <a:headEnd/>
            <a:tailEnd/>
          </a:ln>
        </p:spPr>
      </p:pic>
      <p:pic>
        <p:nvPicPr>
          <p:cNvPr id="90117" name="Picture 8" descr="ultimate-scalloped-potatoes"/>
          <p:cNvPicPr>
            <a:picLocks noChangeAspect="1" noChangeArrowheads="1"/>
          </p:cNvPicPr>
          <p:nvPr/>
        </p:nvPicPr>
        <p:blipFill>
          <a:blip r:embed="rId4"/>
          <a:srcRect/>
          <a:stretch>
            <a:fillRect/>
          </a:stretch>
        </p:blipFill>
        <p:spPr bwMode="auto">
          <a:xfrm>
            <a:off x="0" y="2362200"/>
            <a:ext cx="2743200" cy="3352800"/>
          </a:xfrm>
          <a:prstGeom prst="rect">
            <a:avLst/>
          </a:prstGeom>
          <a:noFill/>
          <a:ln w="9525">
            <a:noFill/>
            <a:miter lim="800000"/>
            <a:headEnd/>
            <a:tailEnd/>
          </a:ln>
        </p:spPr>
      </p:pic>
      <p:pic>
        <p:nvPicPr>
          <p:cNvPr id="90118" name="Picture 2" descr="Mashed potatoes"/>
          <p:cNvPicPr>
            <a:picLocks noChangeAspect="1" noChangeArrowheads="1"/>
          </p:cNvPicPr>
          <p:nvPr/>
        </p:nvPicPr>
        <p:blipFill>
          <a:blip r:embed="rId5"/>
          <a:srcRect/>
          <a:stretch>
            <a:fillRect/>
          </a:stretch>
        </p:blipFill>
        <p:spPr bwMode="auto">
          <a:xfrm>
            <a:off x="2743200" y="1828800"/>
            <a:ext cx="4011613" cy="3008313"/>
          </a:xfrm>
          <a:prstGeom prst="rect">
            <a:avLst/>
          </a:prstGeom>
          <a:noFill/>
          <a:ln w="9525">
            <a:noFill/>
            <a:miter lim="800000"/>
            <a:headEnd/>
            <a:tailEnd/>
          </a:ln>
        </p:spPr>
      </p:pic>
      <p:pic>
        <p:nvPicPr>
          <p:cNvPr id="90119" name="Picture 3" descr="potato_pancakes"/>
          <p:cNvPicPr>
            <a:picLocks noChangeAspect="1" noChangeArrowheads="1"/>
          </p:cNvPicPr>
          <p:nvPr/>
        </p:nvPicPr>
        <p:blipFill>
          <a:blip r:embed="rId6"/>
          <a:srcRect/>
          <a:stretch>
            <a:fillRect/>
          </a:stretch>
        </p:blipFill>
        <p:spPr bwMode="auto">
          <a:xfrm>
            <a:off x="6781800" y="76200"/>
            <a:ext cx="2332038" cy="1747838"/>
          </a:xfrm>
          <a:prstGeom prst="rect">
            <a:avLst/>
          </a:prstGeom>
          <a:noFill/>
          <a:ln w="9525">
            <a:noFill/>
            <a:miter lim="800000"/>
            <a:headEnd/>
            <a:tailEnd/>
          </a:ln>
        </p:spPr>
      </p:pic>
      <p:pic>
        <p:nvPicPr>
          <p:cNvPr id="90120" name="Picture 4" descr="51363944"/>
          <p:cNvPicPr>
            <a:picLocks noChangeAspect="1" noChangeArrowheads="1"/>
          </p:cNvPicPr>
          <p:nvPr/>
        </p:nvPicPr>
        <p:blipFill>
          <a:blip r:embed="rId7"/>
          <a:srcRect/>
          <a:stretch>
            <a:fillRect/>
          </a:stretch>
        </p:blipFill>
        <p:spPr bwMode="auto">
          <a:xfrm>
            <a:off x="0" y="4810125"/>
            <a:ext cx="2743200" cy="2047875"/>
          </a:xfrm>
          <a:prstGeom prst="rect">
            <a:avLst/>
          </a:prstGeom>
          <a:noFill/>
          <a:ln w="9525">
            <a:noFill/>
            <a:miter lim="800000"/>
            <a:headEnd/>
            <a:tailEnd/>
          </a:ln>
        </p:spPr>
      </p:pic>
      <p:pic>
        <p:nvPicPr>
          <p:cNvPr id="90121" name="Picture 5" descr="colcannon"/>
          <p:cNvPicPr>
            <a:picLocks noChangeAspect="1" noChangeArrowheads="1"/>
          </p:cNvPicPr>
          <p:nvPr/>
        </p:nvPicPr>
        <p:blipFill>
          <a:blip r:embed="rId8"/>
          <a:srcRect/>
          <a:stretch>
            <a:fillRect/>
          </a:stretch>
        </p:blipFill>
        <p:spPr bwMode="auto">
          <a:xfrm>
            <a:off x="0" y="0"/>
            <a:ext cx="2743200" cy="2427288"/>
          </a:xfrm>
          <a:prstGeom prst="rect">
            <a:avLst/>
          </a:prstGeom>
          <a:noFill/>
          <a:ln w="9525">
            <a:noFill/>
            <a:miter lim="800000"/>
            <a:headEnd/>
            <a:tailEnd/>
          </a:ln>
        </p:spPr>
      </p:pic>
      <p:pic>
        <p:nvPicPr>
          <p:cNvPr id="90122" name="Picture 6" descr="gallery_2_0_98290"/>
          <p:cNvPicPr>
            <a:picLocks noChangeAspect="1" noChangeArrowheads="1"/>
          </p:cNvPicPr>
          <p:nvPr/>
        </p:nvPicPr>
        <p:blipFill>
          <a:blip r:embed="rId9"/>
          <a:srcRect/>
          <a:stretch>
            <a:fillRect/>
          </a:stretch>
        </p:blipFill>
        <p:spPr bwMode="auto">
          <a:xfrm>
            <a:off x="6400800" y="4800600"/>
            <a:ext cx="27432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381000"/>
            <a:ext cx="8229600" cy="774700"/>
          </a:xfrm>
        </p:spPr>
        <p:txBody>
          <a:bodyPr/>
          <a:lstStyle/>
          <a:p>
            <a:r>
              <a:rPr lang="en-US" sz="3600" b="1" smtClean="0">
                <a:solidFill>
                  <a:srgbClr val="FFFFFF"/>
                </a:solidFill>
                <a:latin typeface="Calibri" pitchFamily="-103" charset="0"/>
                <a:ea typeface="ＭＳ Ｐゴシック" pitchFamily="-103" charset="-128"/>
                <a:cs typeface="ＭＳ Ｐゴシック" pitchFamily="-103" charset="-128"/>
              </a:rPr>
              <a:t>Lecture Review, Chapter 14</a:t>
            </a:r>
            <a:br>
              <a:rPr lang="en-US" sz="3600" b="1" smtClean="0">
                <a:solidFill>
                  <a:srgbClr val="FFFFFF"/>
                </a:solidFill>
                <a:latin typeface="Calibri" pitchFamily="-103" charset="0"/>
                <a:ea typeface="ＭＳ Ｐゴシック" pitchFamily="-103" charset="-128"/>
                <a:cs typeface="ＭＳ Ｐゴシック" pitchFamily="-103" charset="-128"/>
              </a:rPr>
            </a:br>
            <a:endParaRPr lang="en-US" sz="3600" b="1" smtClean="0">
              <a:solidFill>
                <a:srgbClr val="FF0000"/>
              </a:solidFill>
              <a:latin typeface="Calibri" pitchFamily="-103" charset="0"/>
              <a:ea typeface="ＭＳ Ｐゴシック" pitchFamily="-103" charset="-128"/>
              <a:cs typeface="ＭＳ Ｐゴシック" pitchFamily="-103" charset="-128"/>
            </a:endParaRPr>
          </a:p>
        </p:txBody>
      </p:sp>
      <p:sp>
        <p:nvSpPr>
          <p:cNvPr id="92163" name="Content Placeholder 2"/>
          <p:cNvSpPr>
            <a:spLocks noGrp="1"/>
          </p:cNvSpPr>
          <p:nvPr>
            <p:ph idx="1"/>
          </p:nvPr>
        </p:nvSpPr>
        <p:spPr>
          <a:xfrm>
            <a:off x="409575" y="1371600"/>
            <a:ext cx="8734425" cy="5715000"/>
          </a:xfrm>
        </p:spPr>
        <p:txBody>
          <a:bodyPr/>
          <a:lstStyle/>
          <a:p>
            <a:r>
              <a:rPr lang="en-US" sz="2000" smtClean="0">
                <a:solidFill>
                  <a:srgbClr val="FFFFFF"/>
                </a:solidFill>
                <a:latin typeface="Calibri" pitchFamily="-103" charset="0"/>
                <a:ea typeface="ＭＳ Ｐゴシック" pitchFamily="-103" charset="-128"/>
                <a:cs typeface="ＭＳ Ｐゴシック" pitchFamily="-103" charset="-128"/>
              </a:rPr>
              <a:t>Describe the flower and fruit of plants in the nightshade family (Solanaceae).</a:t>
            </a:r>
          </a:p>
          <a:p>
            <a:r>
              <a:rPr lang="en-US" sz="2000" smtClean="0">
                <a:solidFill>
                  <a:srgbClr val="FFFFFF"/>
                </a:solidFill>
                <a:latin typeface="Calibri" pitchFamily="-103" charset="0"/>
                <a:ea typeface="ＭＳ Ｐゴシック" pitchFamily="-103" charset="-128"/>
                <a:cs typeface="ＭＳ Ｐゴシック" pitchFamily="-103" charset="-128"/>
              </a:rPr>
              <a:t>Name some economically important members of the nightshade family, both edibles and pharmaceuticals.</a:t>
            </a:r>
          </a:p>
          <a:p>
            <a:r>
              <a:rPr lang="en-US" sz="2000" smtClean="0">
                <a:solidFill>
                  <a:srgbClr val="FFFFFF"/>
                </a:solidFill>
                <a:latin typeface="Calibri" pitchFamily="-103" charset="0"/>
                <a:ea typeface="ＭＳ Ｐゴシック" pitchFamily="-103" charset="-128"/>
                <a:cs typeface="ＭＳ Ｐゴシック" pitchFamily="-103" charset="-128"/>
              </a:rPr>
              <a:t>Explain where tomatoes originated, and trace their history to the United States.</a:t>
            </a:r>
          </a:p>
          <a:p>
            <a:r>
              <a:rPr lang="en-US" sz="2000" smtClean="0">
                <a:solidFill>
                  <a:srgbClr val="FFFFFF"/>
                </a:solidFill>
                <a:latin typeface="Calibri" pitchFamily="-103" charset="0"/>
                <a:ea typeface="ＭＳ Ｐゴシック" pitchFamily="-103" charset="-128"/>
                <a:cs typeface="ＭＳ Ｐゴシック" pitchFamily="-103" charset="-128"/>
              </a:rPr>
              <a:t>What is a tuber?  </a:t>
            </a:r>
          </a:p>
          <a:p>
            <a:r>
              <a:rPr lang="en-US" sz="2000" smtClean="0">
                <a:solidFill>
                  <a:srgbClr val="FFFFFF"/>
                </a:solidFill>
                <a:latin typeface="Calibri" pitchFamily="-103" charset="0"/>
                <a:ea typeface="ＭＳ Ｐゴシック" pitchFamily="-103" charset="-128"/>
                <a:cs typeface="ＭＳ Ｐゴシック" pitchFamily="-103" charset="-128"/>
              </a:rPr>
              <a:t>Sweet potatoes and “Irish” potatoes are both tubers.  Are they closely related?  Explain.</a:t>
            </a:r>
          </a:p>
          <a:p>
            <a:r>
              <a:rPr lang="en-US" sz="2000" smtClean="0">
                <a:solidFill>
                  <a:srgbClr val="FFFFFF"/>
                </a:solidFill>
                <a:latin typeface="Calibri" pitchFamily="-103" charset="0"/>
                <a:ea typeface="ＭＳ Ｐゴシック" pitchFamily="-103" charset="-128"/>
                <a:cs typeface="ＭＳ Ｐゴシック" pitchFamily="-103" charset="-128"/>
              </a:rPr>
              <a:t>Where did potatoes originate?  When and how were they introduced to Europe?  How did they come to be a staple of the ‘peasant’ diet in Europe?</a:t>
            </a:r>
          </a:p>
          <a:p>
            <a:r>
              <a:rPr lang="en-US" sz="2000" smtClean="0">
                <a:solidFill>
                  <a:srgbClr val="FFFFFF"/>
                </a:solidFill>
                <a:latin typeface="Calibri" pitchFamily="-103" charset="0"/>
                <a:ea typeface="ＭＳ Ｐゴシック" pitchFamily="-103" charset="-128"/>
                <a:cs typeface="ＭＳ Ｐゴシック" pitchFamily="-103" charset="-128"/>
              </a:rPr>
              <a:t>Describe the ‘perfect storm’ of historical, social,  and biological factors that conspired to produce the devastation of the Irish potato famine.</a:t>
            </a:r>
          </a:p>
          <a:p>
            <a:r>
              <a:rPr lang="en-US" sz="2000" smtClean="0">
                <a:solidFill>
                  <a:srgbClr val="FFFFFF"/>
                </a:solidFill>
                <a:latin typeface="Calibri" pitchFamily="-103" charset="0"/>
                <a:ea typeface="ＭＳ Ｐゴシック" pitchFamily="-103" charset="-128"/>
                <a:cs typeface="ＭＳ Ｐゴシック" pitchFamily="-103" charset="-128"/>
              </a:rPr>
              <a:t>What impact did the Great Famine have on Irish society, history, and culture?</a:t>
            </a:r>
          </a:p>
          <a:p>
            <a:r>
              <a:rPr lang="en-US" sz="2000" smtClean="0">
                <a:solidFill>
                  <a:srgbClr val="FFFFFF"/>
                </a:solidFill>
                <a:latin typeface="Calibri" pitchFamily="-103" charset="0"/>
                <a:ea typeface="ＭＳ Ｐゴシック" pitchFamily="-103" charset="-128"/>
                <a:cs typeface="ＭＳ Ｐゴシック" pitchFamily="-103" charset="-128"/>
              </a:rPr>
              <a:t>Where are potatoes grown today and how are they used?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458" name="Group 17"/>
          <p:cNvGrpSpPr>
            <a:grpSpLocks/>
          </p:cNvGrpSpPr>
          <p:nvPr/>
        </p:nvGrpSpPr>
        <p:grpSpPr bwMode="auto">
          <a:xfrm>
            <a:off x="1133475" y="1793875"/>
            <a:ext cx="6867525" cy="4849813"/>
            <a:chOff x="480" y="1130"/>
            <a:chExt cx="4326" cy="3055"/>
          </a:xfrm>
        </p:grpSpPr>
        <p:pic>
          <p:nvPicPr>
            <p:cNvPr id="19464" name="Picture 8" descr="Tomatoes 2"/>
            <p:cNvPicPr>
              <a:picLocks noChangeAspect="1" noChangeArrowheads="1"/>
            </p:cNvPicPr>
            <p:nvPr/>
          </p:nvPicPr>
          <p:blipFill>
            <a:blip r:embed="rId2"/>
            <a:srcRect/>
            <a:stretch>
              <a:fillRect/>
            </a:stretch>
          </p:blipFill>
          <p:spPr bwMode="auto">
            <a:xfrm>
              <a:off x="480" y="1139"/>
              <a:ext cx="2167" cy="1445"/>
            </a:xfrm>
            <a:prstGeom prst="rect">
              <a:avLst/>
            </a:prstGeom>
            <a:noFill/>
            <a:ln w="9525">
              <a:noFill/>
              <a:miter lim="800000"/>
              <a:headEnd/>
              <a:tailEnd/>
            </a:ln>
          </p:spPr>
        </p:pic>
        <p:pic>
          <p:nvPicPr>
            <p:cNvPr id="19465" name="Picture 9" descr="Colored Bell Peppers 800x600"/>
            <p:cNvPicPr>
              <a:picLocks noChangeAspect="1" noChangeArrowheads="1"/>
            </p:cNvPicPr>
            <p:nvPr/>
          </p:nvPicPr>
          <p:blipFill>
            <a:blip r:embed="rId3"/>
            <a:srcRect/>
            <a:stretch>
              <a:fillRect/>
            </a:stretch>
          </p:blipFill>
          <p:spPr bwMode="auto">
            <a:xfrm>
              <a:off x="481" y="2576"/>
              <a:ext cx="2160" cy="1598"/>
            </a:xfrm>
            <a:prstGeom prst="rect">
              <a:avLst/>
            </a:prstGeom>
            <a:noFill/>
            <a:ln w="9525">
              <a:noFill/>
              <a:miter lim="800000"/>
              <a:headEnd/>
              <a:tailEnd/>
            </a:ln>
          </p:spPr>
        </p:pic>
        <p:pic>
          <p:nvPicPr>
            <p:cNvPr id="19466" name="Picture 10" descr="potatoes"/>
            <p:cNvPicPr>
              <a:picLocks noChangeAspect="1" noChangeArrowheads="1"/>
            </p:cNvPicPr>
            <p:nvPr/>
          </p:nvPicPr>
          <p:blipFill>
            <a:blip r:embed="rId4"/>
            <a:srcRect/>
            <a:stretch>
              <a:fillRect/>
            </a:stretch>
          </p:blipFill>
          <p:spPr bwMode="auto">
            <a:xfrm>
              <a:off x="2641" y="1130"/>
              <a:ext cx="2165" cy="1446"/>
            </a:xfrm>
            <a:prstGeom prst="rect">
              <a:avLst/>
            </a:prstGeom>
            <a:noFill/>
            <a:ln w="9525">
              <a:noFill/>
              <a:miter lim="800000"/>
              <a:headEnd/>
              <a:tailEnd/>
            </a:ln>
          </p:spPr>
        </p:pic>
        <p:pic>
          <p:nvPicPr>
            <p:cNvPr id="19467" name="Picture 11" descr="eggplant"/>
            <p:cNvPicPr>
              <a:picLocks noChangeAspect="1" noChangeArrowheads="1"/>
            </p:cNvPicPr>
            <p:nvPr/>
          </p:nvPicPr>
          <p:blipFill>
            <a:blip r:embed="rId5"/>
            <a:srcRect/>
            <a:stretch>
              <a:fillRect/>
            </a:stretch>
          </p:blipFill>
          <p:spPr bwMode="auto">
            <a:xfrm>
              <a:off x="2640" y="2565"/>
              <a:ext cx="2160" cy="1620"/>
            </a:xfrm>
            <a:prstGeom prst="rect">
              <a:avLst/>
            </a:prstGeom>
            <a:noFill/>
            <a:ln w="9525">
              <a:noFill/>
              <a:miter lim="800000"/>
              <a:headEnd/>
              <a:tailEnd/>
            </a:ln>
          </p:spPr>
        </p:pic>
      </p:grpSp>
      <p:sp>
        <p:nvSpPr>
          <p:cNvPr id="19459" name="TextBox 6"/>
          <p:cNvSpPr txBox="1">
            <a:spLocks noChangeArrowheads="1"/>
          </p:cNvSpPr>
          <p:nvPr/>
        </p:nvSpPr>
        <p:spPr bwMode="auto">
          <a:xfrm>
            <a:off x="990600" y="304800"/>
            <a:ext cx="7262813" cy="1354138"/>
          </a:xfrm>
          <a:prstGeom prst="rect">
            <a:avLst/>
          </a:prstGeom>
          <a:noFill/>
          <a:ln w="9525">
            <a:noFill/>
            <a:miter lim="800000"/>
            <a:headEnd/>
            <a:tailEnd/>
          </a:ln>
        </p:spPr>
        <p:txBody>
          <a:bodyPr wrap="none">
            <a:prstTxWarp prst="textNoShape">
              <a:avLst/>
            </a:prstTxWarp>
            <a:spAutoFit/>
          </a:bodyPr>
          <a:lstStyle/>
          <a:p>
            <a:pPr algn="ctr"/>
            <a:r>
              <a:rPr lang="en-US" sz="3200">
                <a:solidFill>
                  <a:schemeClr val="bg1"/>
                </a:solidFill>
                <a:latin typeface="Calibri" pitchFamily="-103" charset="0"/>
              </a:rPr>
              <a:t>The nightshade family is the </a:t>
            </a:r>
            <a:r>
              <a:rPr lang="en-US" sz="3200" b="1">
                <a:solidFill>
                  <a:schemeClr val="bg1"/>
                </a:solidFill>
                <a:latin typeface="Calibri" pitchFamily="-103" charset="0"/>
              </a:rPr>
              <a:t>seventh-most </a:t>
            </a:r>
          </a:p>
          <a:p>
            <a:pPr algn="ctr"/>
            <a:r>
              <a:rPr lang="en-US" sz="3200">
                <a:solidFill>
                  <a:schemeClr val="bg1"/>
                </a:solidFill>
                <a:latin typeface="Calibri" pitchFamily="-103" charset="0"/>
              </a:rPr>
              <a:t>economically important plant family</a:t>
            </a:r>
          </a:p>
          <a:p>
            <a:pPr algn="ctr"/>
            <a:endParaRPr lang="en-US">
              <a:latin typeface="Calibri" pitchFamily="-103" charset="0"/>
            </a:endParaRPr>
          </a:p>
        </p:txBody>
      </p:sp>
      <p:sp>
        <p:nvSpPr>
          <p:cNvPr id="19460" name="TextBox 7"/>
          <p:cNvSpPr txBox="1">
            <a:spLocks noChangeArrowheads="1"/>
          </p:cNvSpPr>
          <p:nvPr/>
        </p:nvSpPr>
        <p:spPr bwMode="auto">
          <a:xfrm>
            <a:off x="5867400" y="3581400"/>
            <a:ext cx="808038" cy="36988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a:latin typeface="Calibri" pitchFamily="-103" charset="0"/>
                <a:ea typeface="Calibri" pitchFamily="-103" charset="0"/>
                <a:cs typeface="Calibri" pitchFamily="-103" charset="0"/>
              </a:rPr>
              <a:t>potato</a:t>
            </a:r>
          </a:p>
        </p:txBody>
      </p:sp>
      <p:sp>
        <p:nvSpPr>
          <p:cNvPr id="19461" name="TextBox 8"/>
          <p:cNvSpPr txBox="1">
            <a:spLocks noChangeArrowheads="1"/>
          </p:cNvSpPr>
          <p:nvPr/>
        </p:nvSpPr>
        <p:spPr bwMode="auto">
          <a:xfrm>
            <a:off x="5768975" y="6096000"/>
            <a:ext cx="1004888" cy="36988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a:latin typeface="Calibri" pitchFamily="-103" charset="0"/>
                <a:ea typeface="Calibri" pitchFamily="-103" charset="0"/>
                <a:cs typeface="Calibri" pitchFamily="-103" charset="0"/>
              </a:rPr>
              <a:t>eggplant</a:t>
            </a:r>
          </a:p>
        </p:txBody>
      </p:sp>
      <p:sp>
        <p:nvSpPr>
          <p:cNvPr id="19462" name="TextBox 9"/>
          <p:cNvSpPr txBox="1">
            <a:spLocks noChangeArrowheads="1"/>
          </p:cNvSpPr>
          <p:nvPr/>
        </p:nvSpPr>
        <p:spPr bwMode="auto">
          <a:xfrm>
            <a:off x="2057400" y="6096000"/>
            <a:ext cx="1903413" cy="36988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i="1">
                <a:latin typeface="Calibri" pitchFamily="-103" charset="0"/>
                <a:ea typeface="Calibri" pitchFamily="-103" charset="0"/>
                <a:cs typeface="Calibri" pitchFamily="-103" charset="0"/>
              </a:rPr>
              <a:t>Capsicum</a:t>
            </a:r>
            <a:r>
              <a:rPr lang="en-US">
                <a:latin typeface="Calibri" pitchFamily="-103" charset="0"/>
                <a:ea typeface="Calibri" pitchFamily="-103" charset="0"/>
                <a:cs typeface="Calibri" pitchFamily="-103" charset="0"/>
              </a:rPr>
              <a:t> peppers</a:t>
            </a:r>
          </a:p>
        </p:txBody>
      </p:sp>
      <p:sp>
        <p:nvSpPr>
          <p:cNvPr id="19463" name="TextBox 10"/>
          <p:cNvSpPr txBox="1">
            <a:spLocks noChangeArrowheads="1"/>
          </p:cNvSpPr>
          <p:nvPr/>
        </p:nvSpPr>
        <p:spPr bwMode="auto">
          <a:xfrm>
            <a:off x="2482850" y="3581400"/>
            <a:ext cx="871538" cy="36988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a:latin typeface="Calibri" pitchFamily="-103" charset="0"/>
                <a:ea typeface="Calibri" pitchFamily="-103" charset="0"/>
                <a:cs typeface="Calibri" pitchFamily="-103" charset="0"/>
              </a:rPr>
              <a:t>tomato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srcRect/>
          <a:stretch>
            <a:fillRect/>
          </a:stretch>
        </p:blipFill>
        <p:spPr bwMode="auto">
          <a:xfrm>
            <a:off x="762000" y="1752600"/>
            <a:ext cx="3581400" cy="4787900"/>
          </a:xfrm>
          <a:prstGeom prst="rect">
            <a:avLst/>
          </a:prstGeom>
          <a:noFill/>
          <a:ln w="9525">
            <a:noFill/>
            <a:miter lim="800000"/>
            <a:headEnd/>
            <a:tailEnd/>
          </a:ln>
        </p:spPr>
      </p:pic>
      <p:sp>
        <p:nvSpPr>
          <p:cNvPr id="20483" name="TextBox 2"/>
          <p:cNvSpPr txBox="1">
            <a:spLocks noChangeArrowheads="1"/>
          </p:cNvSpPr>
          <p:nvPr/>
        </p:nvSpPr>
        <p:spPr bwMode="auto">
          <a:xfrm>
            <a:off x="1219200" y="609600"/>
            <a:ext cx="2636838" cy="830263"/>
          </a:xfrm>
          <a:prstGeom prst="rect">
            <a:avLst/>
          </a:prstGeom>
          <a:noFill/>
          <a:ln w="9525">
            <a:noFill/>
            <a:miter lim="800000"/>
            <a:headEnd/>
            <a:tailEnd/>
          </a:ln>
        </p:spPr>
        <p:txBody>
          <a:bodyPr wrap="none">
            <a:prstTxWarp prst="textNoShape">
              <a:avLst/>
            </a:prstTxWarp>
            <a:spAutoFit/>
          </a:bodyPr>
          <a:lstStyle/>
          <a:p>
            <a:pPr algn="ctr"/>
            <a:r>
              <a:rPr lang="en-US" sz="2400" i="1">
                <a:solidFill>
                  <a:srgbClr val="FFFFFF"/>
                </a:solidFill>
                <a:latin typeface="Calibri" pitchFamily="-103" charset="0"/>
              </a:rPr>
              <a:t>Nicotiana tabacum</a:t>
            </a:r>
          </a:p>
          <a:p>
            <a:pPr algn="ctr"/>
            <a:r>
              <a:rPr lang="en-US" sz="2400">
                <a:solidFill>
                  <a:srgbClr val="FFFFFF"/>
                </a:solidFill>
                <a:latin typeface="Calibri" pitchFamily="-103" charset="0"/>
              </a:rPr>
              <a:t>Tobacco</a:t>
            </a:r>
          </a:p>
        </p:txBody>
      </p:sp>
      <p:pic>
        <p:nvPicPr>
          <p:cNvPr id="20484" name="Picture 3"/>
          <p:cNvPicPr>
            <a:picLocks noChangeAspect="1"/>
          </p:cNvPicPr>
          <p:nvPr/>
        </p:nvPicPr>
        <p:blipFill>
          <a:blip r:embed="rId3"/>
          <a:srcRect/>
          <a:stretch>
            <a:fillRect/>
          </a:stretch>
        </p:blipFill>
        <p:spPr bwMode="auto">
          <a:xfrm>
            <a:off x="5029200" y="3314700"/>
            <a:ext cx="3429000" cy="2571750"/>
          </a:xfrm>
          <a:prstGeom prst="rect">
            <a:avLst/>
          </a:prstGeom>
          <a:noFill/>
          <a:ln w="9525">
            <a:noFill/>
            <a:miter lim="800000"/>
            <a:headEnd/>
            <a:tailEnd/>
          </a:ln>
        </p:spPr>
      </p:pic>
      <p:sp>
        <p:nvSpPr>
          <p:cNvPr id="20485" name="TextBox 4"/>
          <p:cNvSpPr txBox="1">
            <a:spLocks noChangeArrowheads="1"/>
          </p:cNvSpPr>
          <p:nvPr/>
        </p:nvSpPr>
        <p:spPr bwMode="auto">
          <a:xfrm>
            <a:off x="5437188" y="2286000"/>
            <a:ext cx="2722562" cy="830263"/>
          </a:xfrm>
          <a:prstGeom prst="rect">
            <a:avLst/>
          </a:prstGeom>
          <a:noFill/>
          <a:ln w="9525">
            <a:noFill/>
            <a:miter lim="800000"/>
            <a:headEnd/>
            <a:tailEnd/>
          </a:ln>
        </p:spPr>
        <p:txBody>
          <a:bodyPr wrap="none">
            <a:prstTxWarp prst="textNoShape">
              <a:avLst/>
            </a:prstTxWarp>
            <a:spAutoFit/>
          </a:bodyPr>
          <a:lstStyle/>
          <a:p>
            <a:pPr algn="ctr"/>
            <a:r>
              <a:rPr lang="en-US" sz="2400" i="1">
                <a:solidFill>
                  <a:srgbClr val="FFFFFF"/>
                </a:solidFill>
                <a:latin typeface="Calibri" pitchFamily="-103" charset="0"/>
              </a:rPr>
              <a:t>Datura stramonium</a:t>
            </a:r>
          </a:p>
          <a:p>
            <a:pPr algn="ctr"/>
            <a:r>
              <a:rPr lang="en-US" sz="2400">
                <a:solidFill>
                  <a:srgbClr val="FFFFFF"/>
                </a:solidFill>
                <a:latin typeface="Calibri" pitchFamily="-103" charset="0"/>
              </a:rPr>
              <a:t>Jimson weed</a:t>
            </a:r>
          </a:p>
        </p:txBody>
      </p:sp>
      <p:sp>
        <p:nvSpPr>
          <p:cNvPr id="20486" name="TextBox 5"/>
          <p:cNvSpPr txBox="1">
            <a:spLocks noChangeArrowheads="1"/>
          </p:cNvSpPr>
          <p:nvPr/>
        </p:nvSpPr>
        <p:spPr bwMode="auto">
          <a:xfrm>
            <a:off x="4419600" y="228600"/>
            <a:ext cx="4418013" cy="954088"/>
          </a:xfrm>
          <a:prstGeom prst="rect">
            <a:avLst/>
          </a:prstGeom>
          <a:noFill/>
          <a:ln w="9525">
            <a:noFill/>
            <a:miter lim="800000"/>
            <a:headEnd/>
            <a:tailEnd/>
          </a:ln>
        </p:spPr>
        <p:txBody>
          <a:bodyPr wrap="none">
            <a:prstTxWarp prst="textNoShape">
              <a:avLst/>
            </a:prstTxWarp>
            <a:spAutoFit/>
          </a:bodyPr>
          <a:lstStyle/>
          <a:p>
            <a:pPr algn="ctr"/>
            <a:r>
              <a:rPr lang="en-US" sz="2800">
                <a:solidFill>
                  <a:srgbClr val="FFFFFF"/>
                </a:solidFill>
                <a:latin typeface="Calibri" pitchFamily="-103" charset="0"/>
              </a:rPr>
              <a:t>Not all of the important ones</a:t>
            </a:r>
          </a:p>
          <a:p>
            <a:pPr algn="ctr"/>
            <a:r>
              <a:rPr lang="en-US" sz="2800">
                <a:solidFill>
                  <a:srgbClr val="FFFFFF"/>
                </a:solidFill>
                <a:latin typeface="Calibri" pitchFamily="-103" charset="0"/>
              </a:rPr>
              <a:t>are edibles …</a:t>
            </a:r>
          </a:p>
        </p:txBody>
      </p:sp>
      <p:pic>
        <p:nvPicPr>
          <p:cNvPr id="7" name="Picture 6"/>
          <p:cNvPicPr>
            <a:picLocks noChangeAspect="1"/>
          </p:cNvPicPr>
          <p:nvPr/>
        </p:nvPicPr>
        <p:blipFill>
          <a:blip r:embed="rId4"/>
          <a:stretch>
            <a:fillRect/>
          </a:stretch>
        </p:blipFill>
        <p:spPr>
          <a:xfrm>
            <a:off x="2819400" y="4724400"/>
            <a:ext cx="1968500" cy="2008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Mandrake9.jpg"/>
          <p:cNvPicPr>
            <a:picLocks noChangeAspect="1"/>
          </p:cNvPicPr>
          <p:nvPr/>
        </p:nvPicPr>
        <p:blipFill>
          <a:blip r:embed="rId2"/>
          <a:srcRect/>
          <a:stretch>
            <a:fillRect/>
          </a:stretch>
        </p:blipFill>
        <p:spPr bwMode="auto">
          <a:xfrm>
            <a:off x="1676400" y="3886200"/>
            <a:ext cx="5867400" cy="2425700"/>
          </a:xfrm>
          <a:prstGeom prst="rect">
            <a:avLst/>
          </a:prstGeom>
          <a:noFill/>
          <a:ln w="9525">
            <a:noFill/>
            <a:miter lim="800000"/>
            <a:headEnd/>
            <a:tailEnd/>
          </a:ln>
        </p:spPr>
      </p:pic>
      <p:pic>
        <p:nvPicPr>
          <p:cNvPr id="4" name="Picture 3" descr="Mandrake3.jpg"/>
          <p:cNvPicPr>
            <a:picLocks noChangeAspect="1"/>
          </p:cNvPicPr>
          <p:nvPr/>
        </p:nvPicPr>
        <p:blipFill>
          <a:blip r:embed="rId3"/>
          <a:srcRect/>
          <a:stretch>
            <a:fillRect/>
          </a:stretch>
        </p:blipFill>
        <p:spPr bwMode="auto">
          <a:xfrm>
            <a:off x="3276600" y="762000"/>
            <a:ext cx="2362200" cy="2605088"/>
          </a:xfrm>
          <a:prstGeom prst="rect">
            <a:avLst/>
          </a:prstGeom>
          <a:noFill/>
          <a:ln w="9525">
            <a:noFill/>
            <a:miter lim="800000"/>
            <a:headEnd/>
            <a:tailEnd/>
          </a:ln>
        </p:spPr>
      </p:pic>
      <p:pic>
        <p:nvPicPr>
          <p:cNvPr id="21508" name="Picture 4" descr="mandrakert.jpg"/>
          <p:cNvPicPr>
            <a:picLocks noChangeAspect="1"/>
          </p:cNvPicPr>
          <p:nvPr/>
        </p:nvPicPr>
        <p:blipFill>
          <a:blip r:embed="rId4"/>
          <a:srcRect/>
          <a:stretch>
            <a:fillRect/>
          </a:stretch>
        </p:blipFill>
        <p:spPr bwMode="auto">
          <a:xfrm>
            <a:off x="609600" y="762000"/>
            <a:ext cx="1981200" cy="2641600"/>
          </a:xfrm>
          <a:prstGeom prst="rect">
            <a:avLst/>
          </a:prstGeom>
          <a:noFill/>
          <a:ln w="9525">
            <a:noFill/>
            <a:miter lim="800000"/>
            <a:headEnd/>
            <a:tailEnd/>
          </a:ln>
        </p:spPr>
      </p:pic>
      <p:sp>
        <p:nvSpPr>
          <p:cNvPr id="21509" name="TextBox 5"/>
          <p:cNvSpPr txBox="1">
            <a:spLocks noChangeArrowheads="1"/>
          </p:cNvSpPr>
          <p:nvPr/>
        </p:nvSpPr>
        <p:spPr bwMode="auto">
          <a:xfrm>
            <a:off x="5867400" y="990600"/>
            <a:ext cx="2970213" cy="1016000"/>
          </a:xfrm>
          <a:prstGeom prst="rect">
            <a:avLst/>
          </a:prstGeom>
          <a:noFill/>
          <a:ln w="9525">
            <a:noFill/>
            <a:miter lim="800000"/>
            <a:headEnd/>
            <a:tailEnd/>
          </a:ln>
        </p:spPr>
        <p:txBody>
          <a:bodyPr wrap="none">
            <a:prstTxWarp prst="textNoShape">
              <a:avLst/>
            </a:prstTxWarp>
            <a:spAutoFit/>
          </a:bodyPr>
          <a:lstStyle/>
          <a:p>
            <a:pPr algn="ctr"/>
            <a:r>
              <a:rPr lang="en-US" sz="2800">
                <a:solidFill>
                  <a:srgbClr val="FFFFFF"/>
                </a:solidFill>
                <a:latin typeface="Calibri" pitchFamily="-103" charset="0"/>
              </a:rPr>
              <a:t>Mandrake</a:t>
            </a:r>
          </a:p>
          <a:p>
            <a:pPr algn="ctr"/>
            <a:endParaRPr lang="en-US" sz="1200">
              <a:solidFill>
                <a:srgbClr val="FFFFFF"/>
              </a:solidFill>
              <a:latin typeface="Calibri" pitchFamily="-103" charset="0"/>
            </a:endParaRPr>
          </a:p>
          <a:p>
            <a:pPr algn="ctr"/>
            <a:r>
              <a:rPr lang="en-US" sz="2000" i="1">
                <a:solidFill>
                  <a:srgbClr val="FFFFFF"/>
                </a:solidFill>
                <a:latin typeface="Calibri" pitchFamily="-103" charset="0"/>
              </a:rPr>
              <a:t>Mandragora officianarum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8" descr="Tomatoes 2"/>
          <p:cNvPicPr>
            <a:picLocks noChangeAspect="1" noChangeArrowheads="1"/>
          </p:cNvPicPr>
          <p:nvPr/>
        </p:nvPicPr>
        <p:blipFill>
          <a:blip r:embed="rId3"/>
          <a:srcRect/>
          <a:stretch>
            <a:fillRect/>
          </a:stretch>
        </p:blipFill>
        <p:spPr bwMode="auto">
          <a:xfrm>
            <a:off x="228600" y="457200"/>
            <a:ext cx="8686800" cy="5791200"/>
          </a:xfrm>
          <a:prstGeom prst="rect">
            <a:avLst/>
          </a:prstGeom>
          <a:noFill/>
          <a:ln w="9525">
            <a:noFill/>
            <a:miter lim="800000"/>
            <a:headEnd/>
            <a:tailEnd/>
          </a:ln>
        </p:spPr>
      </p:pic>
      <p:sp>
        <p:nvSpPr>
          <p:cNvPr id="22531" name="Text Box 3"/>
          <p:cNvSpPr txBox="1">
            <a:spLocks noChangeArrowheads="1"/>
          </p:cNvSpPr>
          <p:nvPr/>
        </p:nvSpPr>
        <p:spPr bwMode="auto">
          <a:xfrm>
            <a:off x="1752600" y="1600200"/>
            <a:ext cx="5637213" cy="584200"/>
          </a:xfrm>
          <a:prstGeom prst="rect">
            <a:avLst/>
          </a:prstGeom>
          <a:noFill/>
          <a:ln w="9525">
            <a:noFill/>
            <a:miter lim="800000"/>
            <a:headEnd/>
            <a:tailEnd/>
          </a:ln>
        </p:spPr>
        <p:txBody>
          <a:bodyPr wrap="none">
            <a:prstTxWarp prst="textNoShape">
              <a:avLst/>
            </a:prstTxWarp>
            <a:spAutoFit/>
          </a:bodyPr>
          <a:lstStyle/>
          <a:p>
            <a:r>
              <a:rPr lang="en-US" sz="3200">
                <a:solidFill>
                  <a:srgbClr val="FFFFFF"/>
                </a:solidFill>
                <a:latin typeface="Calibri" pitchFamily="-103" charset="0"/>
                <a:ea typeface="ＭＳ Ｐゴシック" pitchFamily="-103" charset="-128"/>
                <a:cs typeface="ＭＳ Ｐゴシック" pitchFamily="-103" charset="-128"/>
              </a:rPr>
              <a:t>Tomato  (</a:t>
            </a:r>
            <a:r>
              <a:rPr lang="en-US" sz="3200" i="1">
                <a:solidFill>
                  <a:srgbClr val="FFFFFF"/>
                </a:solidFill>
                <a:latin typeface="Calibri" pitchFamily="-103" charset="0"/>
                <a:ea typeface="ＭＳ Ｐゴシック" pitchFamily="-103" charset="-128"/>
                <a:cs typeface="ＭＳ Ｐゴシック" pitchFamily="-103" charset="-128"/>
              </a:rPr>
              <a:t>Solanum</a:t>
            </a:r>
            <a:r>
              <a:rPr lang="en-US" sz="3200">
                <a:solidFill>
                  <a:srgbClr val="FFFFFF"/>
                </a:solidFill>
                <a:latin typeface="Calibri" pitchFamily="-103" charset="0"/>
                <a:ea typeface="ＭＳ Ｐゴシック" pitchFamily="-103" charset="-128"/>
                <a:cs typeface="ＭＳ Ｐゴシック" pitchFamily="-103" charset="-128"/>
              </a:rPr>
              <a:t> </a:t>
            </a:r>
            <a:r>
              <a:rPr lang="en-US" sz="3200" i="1">
                <a:solidFill>
                  <a:srgbClr val="FFFFFF"/>
                </a:solidFill>
                <a:latin typeface="Calibri" pitchFamily="-103" charset="0"/>
                <a:ea typeface="ＭＳ Ｐゴシック" pitchFamily="-103" charset="-128"/>
                <a:cs typeface="ＭＳ Ｐゴシック" pitchFamily="-103" charset="-128"/>
              </a:rPr>
              <a:t>lycopersicum</a:t>
            </a:r>
            <a:r>
              <a:rPr lang="en-US" sz="3200">
                <a:solidFill>
                  <a:srgbClr val="FFFFFF"/>
                </a:solidFill>
                <a:latin typeface="Calibri" pitchFamily="-103" charset="0"/>
                <a:ea typeface="ＭＳ Ｐゴシック" pitchFamily="-103" charset="-128"/>
                <a:cs typeface="ＭＳ Ｐゴシック" pitchFamily="-103" charset="-128"/>
              </a:rPr>
              <a:t>)</a:t>
            </a:r>
            <a:endParaRPr lang="en-US" sz="3200">
              <a:solidFill>
                <a:schemeClr val="folHlink"/>
              </a:solidFill>
              <a:latin typeface="Calibri" pitchFamily="-103" charset="0"/>
              <a:ea typeface="ＭＳ Ｐゴシック" pitchFamily="-103" charset="-128"/>
              <a:cs typeface="ＭＳ Ｐゴシック" pitchFamily="-103" charset="-128"/>
            </a:endParaRPr>
          </a:p>
        </p:txBody>
      </p:sp>
      <p:sp>
        <p:nvSpPr>
          <p:cNvPr id="4" name="TextBox 3"/>
          <p:cNvSpPr txBox="1"/>
          <p:nvPr/>
        </p:nvSpPr>
        <p:spPr>
          <a:xfrm>
            <a:off x="486287" y="4495800"/>
            <a:ext cx="8226944" cy="923330"/>
          </a:xfrm>
          <a:prstGeom prst="rect">
            <a:avLst/>
          </a:prstGeom>
          <a:solidFill>
            <a:schemeClr val="bg1"/>
          </a:solidFill>
          <a:ln>
            <a:solidFill>
              <a:srgbClr val="DA2526"/>
            </a:solidFill>
          </a:ln>
        </p:spPr>
        <p:txBody>
          <a:bodyPr wrap="none" rtlCol="0">
            <a:spAutoFit/>
          </a:bodyPr>
          <a:lstStyle/>
          <a:p>
            <a:pPr algn="ctr"/>
            <a:r>
              <a:rPr lang="en-US" dirty="0" smtClean="0"/>
              <a:t>“The tomato is a fruit because it develops from the ovary of the plant after fertilization, </a:t>
            </a:r>
          </a:p>
          <a:p>
            <a:pPr algn="ctr"/>
            <a:r>
              <a:rPr lang="en-US" dirty="0" smtClean="0"/>
              <a:t>its flesh being the pericarp wall. They also contain seeds ….” </a:t>
            </a: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143000" y="0"/>
            <a:ext cx="5943600" cy="1143000"/>
          </a:xfrm>
        </p:spPr>
        <p:txBody>
          <a:bodyPr/>
          <a:lstStyle/>
          <a:p>
            <a:r>
              <a:rPr lang="en-US" sz="3200">
                <a:solidFill>
                  <a:srgbClr val="FFFFFF"/>
                </a:solidFill>
                <a:latin typeface="Calibri" pitchFamily="-103" charset="0"/>
                <a:ea typeface="ＭＳ Ｐゴシック" pitchFamily="-103" charset="-128"/>
                <a:cs typeface="ＭＳ Ｐゴシック" pitchFamily="-103" charset="-128"/>
              </a:rPr>
              <a:t> Tomato  (</a:t>
            </a:r>
            <a:r>
              <a:rPr lang="en-US" sz="3200" i="1">
                <a:solidFill>
                  <a:srgbClr val="FFFFFF"/>
                </a:solidFill>
                <a:latin typeface="Calibri" pitchFamily="-103" charset="0"/>
                <a:ea typeface="ＭＳ Ｐゴシック" pitchFamily="-103" charset="-128"/>
                <a:cs typeface="ＭＳ Ｐゴシック" pitchFamily="-103" charset="-128"/>
              </a:rPr>
              <a:t>Solanum</a:t>
            </a:r>
            <a:r>
              <a:rPr lang="en-US" sz="3200">
                <a:solidFill>
                  <a:srgbClr val="FFFFFF"/>
                </a:solidFill>
                <a:latin typeface="Calibri" pitchFamily="-103" charset="0"/>
                <a:ea typeface="ＭＳ Ｐゴシック" pitchFamily="-103" charset="-128"/>
                <a:cs typeface="ＭＳ Ｐゴシック" pitchFamily="-103" charset="-128"/>
              </a:rPr>
              <a:t> </a:t>
            </a:r>
            <a:r>
              <a:rPr lang="en-US" sz="3200" i="1">
                <a:solidFill>
                  <a:srgbClr val="FFFFFF"/>
                </a:solidFill>
                <a:latin typeface="Calibri" pitchFamily="-103" charset="0"/>
                <a:ea typeface="ＭＳ Ｐゴシック" pitchFamily="-103" charset="-128"/>
                <a:cs typeface="ＭＳ Ｐゴシック" pitchFamily="-103" charset="-128"/>
              </a:rPr>
              <a:t>lycopersicum</a:t>
            </a:r>
            <a:r>
              <a:rPr lang="en-US" sz="3200">
                <a:solidFill>
                  <a:srgbClr val="FFFFFF"/>
                </a:solidFill>
                <a:latin typeface="Calibri" pitchFamily="-103" charset="0"/>
                <a:ea typeface="ＭＳ Ｐゴシック" pitchFamily="-103" charset="-128"/>
                <a:cs typeface="ＭＳ Ｐゴシック" pitchFamily="-103" charset="-128"/>
              </a:rPr>
              <a:t>) </a:t>
            </a:r>
            <a:endParaRPr lang="en-US" sz="3200" i="1">
              <a:solidFill>
                <a:srgbClr val="FFFFFF"/>
              </a:solidFill>
              <a:latin typeface="Calibri" pitchFamily="-103" charset="0"/>
              <a:ea typeface="ＭＳ Ｐゴシック" pitchFamily="-103" charset="-128"/>
              <a:cs typeface="ＭＳ Ｐゴシック" pitchFamily="-103" charset="-128"/>
            </a:endParaRPr>
          </a:p>
        </p:txBody>
      </p:sp>
      <p:sp>
        <p:nvSpPr>
          <p:cNvPr id="24579" name="Rectangle 3"/>
          <p:cNvSpPr>
            <a:spLocks noGrp="1" noChangeArrowheads="1"/>
          </p:cNvSpPr>
          <p:nvPr>
            <p:ph type="subTitle" idx="1"/>
          </p:nvPr>
        </p:nvSpPr>
        <p:spPr>
          <a:xfrm>
            <a:off x="990600" y="4343400"/>
            <a:ext cx="2667000" cy="1447800"/>
          </a:xfrm>
        </p:spPr>
        <p:txBody>
          <a:bodyPr/>
          <a:lstStyle/>
          <a:p>
            <a:pPr algn="l"/>
            <a:r>
              <a:rPr lang="en-US" sz="2400">
                <a:solidFill>
                  <a:srgbClr val="FFFFFF"/>
                </a:solidFill>
                <a:latin typeface="Calibri" pitchFamily="-103" charset="0"/>
                <a:ea typeface="ＭＳ Ｐゴシック" pitchFamily="-103" charset="-128"/>
                <a:cs typeface="ＭＳ Ｐゴシック" pitchFamily="-103" charset="-128"/>
              </a:rPr>
              <a:t>Originated in Peru</a:t>
            </a:r>
          </a:p>
          <a:p>
            <a:pPr algn="l"/>
            <a:r>
              <a:rPr lang="en-US" sz="2400">
                <a:solidFill>
                  <a:srgbClr val="FFFFFF"/>
                </a:solidFill>
                <a:latin typeface="Calibri" pitchFamily="-103" charset="0"/>
                <a:ea typeface="ＭＳ Ｐゴシック" pitchFamily="-103" charset="-128"/>
                <a:cs typeface="ＭＳ Ｐゴシック" pitchFamily="-103" charset="-128"/>
              </a:rPr>
              <a:t>8 species grow wild</a:t>
            </a:r>
          </a:p>
        </p:txBody>
      </p:sp>
      <p:grpSp>
        <p:nvGrpSpPr>
          <p:cNvPr id="24580" name="Group 17"/>
          <p:cNvGrpSpPr>
            <a:grpSpLocks/>
          </p:cNvGrpSpPr>
          <p:nvPr/>
        </p:nvGrpSpPr>
        <p:grpSpPr bwMode="auto">
          <a:xfrm>
            <a:off x="4876800" y="1447800"/>
            <a:ext cx="3513138" cy="5029200"/>
            <a:chOff x="3072" y="912"/>
            <a:chExt cx="2213" cy="3168"/>
          </a:xfrm>
        </p:grpSpPr>
        <p:pic>
          <p:nvPicPr>
            <p:cNvPr id="24582" name="Picture 4" descr="South_America_satellite_plane"/>
            <p:cNvPicPr>
              <a:picLocks noChangeAspect="1" noChangeArrowheads="1"/>
            </p:cNvPicPr>
            <p:nvPr/>
          </p:nvPicPr>
          <p:blipFill>
            <a:blip r:embed="rId3"/>
            <a:srcRect/>
            <a:stretch>
              <a:fillRect/>
            </a:stretch>
          </p:blipFill>
          <p:spPr bwMode="auto">
            <a:xfrm>
              <a:off x="3072" y="912"/>
              <a:ext cx="2213" cy="3168"/>
            </a:xfrm>
            <a:prstGeom prst="rect">
              <a:avLst/>
            </a:prstGeom>
            <a:noFill/>
            <a:ln w="9525">
              <a:noFill/>
              <a:miter lim="800000"/>
              <a:headEnd/>
              <a:tailEnd/>
            </a:ln>
          </p:spPr>
        </p:pic>
        <p:sp>
          <p:nvSpPr>
            <p:cNvPr id="24583" name="Oval 5"/>
            <p:cNvSpPr>
              <a:spLocks noChangeArrowheads="1"/>
            </p:cNvSpPr>
            <p:nvPr/>
          </p:nvSpPr>
          <p:spPr bwMode="auto">
            <a:xfrm rot="-1107203">
              <a:off x="3168" y="1632"/>
              <a:ext cx="288" cy="624"/>
            </a:xfrm>
            <a:prstGeom prst="ellipse">
              <a:avLst/>
            </a:prstGeom>
            <a:noFill/>
            <a:ln w="25400">
              <a:solidFill>
                <a:srgbClr val="FFFF00"/>
              </a:solidFill>
              <a:round/>
              <a:headEnd/>
              <a:tailEnd/>
            </a:ln>
          </p:spPr>
          <p:txBody>
            <a:bodyPr wrap="none" anchor="ctr">
              <a:prstTxWarp prst="textNoShape">
                <a:avLst/>
              </a:prstTxWarp>
            </a:bodyPr>
            <a:lstStyle/>
            <a:p>
              <a:endParaRPr lang="en-US">
                <a:solidFill>
                  <a:srgbClr val="FFFFFF"/>
                </a:solidFill>
                <a:latin typeface="Calibri" pitchFamily="-103" charset="0"/>
              </a:endParaRPr>
            </a:p>
          </p:txBody>
        </p:sp>
      </p:grpSp>
      <p:pic>
        <p:nvPicPr>
          <p:cNvPr id="24581" name="Picture 16" descr="YELLOW-CURRANT---L2129"/>
          <p:cNvPicPr>
            <a:picLocks noChangeAspect="1" noChangeArrowheads="1"/>
          </p:cNvPicPr>
          <p:nvPr/>
        </p:nvPicPr>
        <p:blipFill>
          <a:blip r:embed="rId4"/>
          <a:srcRect/>
          <a:stretch>
            <a:fillRect/>
          </a:stretch>
        </p:blipFill>
        <p:spPr bwMode="auto">
          <a:xfrm>
            <a:off x="1066800" y="1752600"/>
            <a:ext cx="2632075" cy="218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 Box 12"/>
          <p:cNvSpPr txBox="1">
            <a:spLocks noChangeArrowheads="1"/>
          </p:cNvSpPr>
          <p:nvPr/>
        </p:nvSpPr>
        <p:spPr bwMode="auto">
          <a:xfrm>
            <a:off x="457200" y="1828800"/>
            <a:ext cx="5257800" cy="3970338"/>
          </a:xfrm>
          <a:prstGeom prst="rect">
            <a:avLst/>
          </a:prstGeom>
          <a:noFill/>
          <a:ln w="9525">
            <a:noFill/>
            <a:miter lim="800000"/>
            <a:headEnd/>
            <a:tailEnd/>
          </a:ln>
        </p:spPr>
        <p:txBody>
          <a:bodyPr>
            <a:prstTxWarp prst="textNoShape">
              <a:avLst/>
            </a:prstTxWarp>
            <a:spAutoFit/>
          </a:bodyPr>
          <a:lstStyle/>
          <a:p>
            <a:pPr marL="228600" indent="-228600">
              <a:spcBef>
                <a:spcPct val="50000"/>
              </a:spcBef>
              <a:buFont typeface="Arial" pitchFamily="-103" charset="0"/>
              <a:buChar char="•"/>
            </a:pPr>
            <a:r>
              <a:rPr lang="en-US" sz="2800">
                <a:solidFill>
                  <a:srgbClr val="FFFFFF"/>
                </a:solidFill>
                <a:latin typeface="Calibri" pitchFamily="-103" charset="0"/>
              </a:rPr>
              <a:t>The common name is from the Aztec </a:t>
            </a:r>
            <a:r>
              <a:rPr lang="en-US" sz="2800" i="1">
                <a:solidFill>
                  <a:srgbClr val="FFFFFF"/>
                </a:solidFill>
                <a:latin typeface="Calibri" pitchFamily="-103" charset="0"/>
              </a:rPr>
              <a:t>tomatl</a:t>
            </a:r>
            <a:endParaRPr lang="en-US" sz="2800">
              <a:solidFill>
                <a:srgbClr val="FFFFFF"/>
              </a:solidFill>
              <a:latin typeface="Calibri" pitchFamily="-103" charset="0"/>
            </a:endParaRPr>
          </a:p>
          <a:p>
            <a:pPr marL="228600" indent="-228600">
              <a:spcBef>
                <a:spcPct val="50000"/>
              </a:spcBef>
              <a:buFont typeface="Arial" pitchFamily="-103" charset="0"/>
              <a:buChar char="•"/>
            </a:pPr>
            <a:r>
              <a:rPr lang="en-US" sz="2800">
                <a:solidFill>
                  <a:srgbClr val="FFFFFF"/>
                </a:solidFill>
                <a:latin typeface="Calibri" pitchFamily="-103" charset="0"/>
              </a:rPr>
              <a:t>Introduced to Spain by Cortez in 1521, or perhaps as early as 1493 by Christopher Columbus</a:t>
            </a:r>
          </a:p>
          <a:p>
            <a:pPr marL="228600" indent="-228600">
              <a:spcBef>
                <a:spcPct val="50000"/>
              </a:spcBef>
              <a:buFont typeface="Arial" pitchFamily="-103" charset="0"/>
              <a:buChar char="•"/>
            </a:pPr>
            <a:r>
              <a:rPr lang="en-US" sz="2800">
                <a:solidFill>
                  <a:srgbClr val="FFFFFF"/>
                </a:solidFill>
                <a:latin typeface="Calibri" pitchFamily="-103" charset="0"/>
              </a:rPr>
              <a:t> Mostly ornamental: considered unsafe to eat, and probably poisonous</a:t>
            </a:r>
          </a:p>
        </p:txBody>
      </p:sp>
      <p:sp>
        <p:nvSpPr>
          <p:cNvPr id="26627" name="Rectangle 13"/>
          <p:cNvSpPr>
            <a:spLocks noGrp="1" noChangeArrowheads="1"/>
          </p:cNvSpPr>
          <p:nvPr>
            <p:ph type="title"/>
          </p:nvPr>
        </p:nvSpPr>
        <p:spPr>
          <a:xfrm>
            <a:off x="457200" y="0"/>
            <a:ext cx="8229600" cy="1143000"/>
          </a:xfrm>
        </p:spPr>
        <p:txBody>
          <a:bodyPr/>
          <a:lstStyle/>
          <a:p>
            <a:r>
              <a:rPr lang="en-US" sz="3600">
                <a:solidFill>
                  <a:schemeClr val="bg1"/>
                </a:solidFill>
                <a:latin typeface="Calibri" pitchFamily="-103" charset="0"/>
                <a:ea typeface="ＭＳ Ｐゴシック" pitchFamily="-103" charset="-128"/>
                <a:cs typeface="ＭＳ Ｐゴシック" pitchFamily="-103" charset="-128"/>
              </a:rPr>
              <a:t>Tomato history</a:t>
            </a:r>
            <a:endParaRPr lang="en-US" sz="3600" u="sng">
              <a:solidFill>
                <a:schemeClr val="bg1"/>
              </a:solidFill>
              <a:latin typeface="Calibri" pitchFamily="-103" charset="0"/>
              <a:ea typeface="ＭＳ Ｐゴシック" pitchFamily="-103" charset="-128"/>
              <a:cs typeface="ＭＳ Ｐゴシック" pitchFamily="-103" charset="-128"/>
            </a:endParaRPr>
          </a:p>
        </p:txBody>
      </p:sp>
      <p:pic>
        <p:nvPicPr>
          <p:cNvPr id="26628" name="Picture 14" descr="Europe_satellite_globe"/>
          <p:cNvPicPr>
            <a:picLocks noChangeAspect="1" noChangeArrowheads="1"/>
          </p:cNvPicPr>
          <p:nvPr/>
        </p:nvPicPr>
        <p:blipFill>
          <a:blip r:embed="rId3"/>
          <a:srcRect/>
          <a:stretch>
            <a:fillRect/>
          </a:stretch>
        </p:blipFill>
        <p:spPr bwMode="auto">
          <a:xfrm>
            <a:off x="6303963" y="228600"/>
            <a:ext cx="2230437" cy="2590800"/>
          </a:xfrm>
          <a:prstGeom prst="rect">
            <a:avLst/>
          </a:prstGeom>
          <a:noFill/>
          <a:ln w="9525">
            <a:noFill/>
            <a:miter lim="800000"/>
            <a:headEnd/>
            <a:tailEnd/>
          </a:ln>
        </p:spPr>
      </p:pic>
      <p:sp>
        <p:nvSpPr>
          <p:cNvPr id="451601" name="Line 17"/>
          <p:cNvSpPr>
            <a:spLocks noChangeShapeType="1"/>
          </p:cNvSpPr>
          <p:nvPr/>
        </p:nvSpPr>
        <p:spPr bwMode="auto">
          <a:xfrm>
            <a:off x="6781800" y="1828800"/>
            <a:ext cx="1143000" cy="304800"/>
          </a:xfrm>
          <a:prstGeom prst="line">
            <a:avLst/>
          </a:prstGeom>
          <a:noFill/>
          <a:ln w="31750">
            <a:solidFill>
              <a:srgbClr val="00FFFF"/>
            </a:solidFill>
            <a:round/>
            <a:headEnd/>
            <a:tailEnd type="triangle" w="med" len="med"/>
          </a:ln>
        </p:spPr>
        <p:txBody>
          <a:bodyPr wrap="none" anchor="ctr">
            <a:prstTxWarp prst="textNoShape">
              <a:avLst/>
            </a:prstTxWarp>
          </a:bodyPr>
          <a:lstStyle/>
          <a:p>
            <a:endParaRPr lang="en-US"/>
          </a:p>
        </p:txBody>
      </p:sp>
      <p:sp>
        <p:nvSpPr>
          <p:cNvPr id="451602" name="Line 18"/>
          <p:cNvSpPr>
            <a:spLocks noChangeShapeType="1"/>
          </p:cNvSpPr>
          <p:nvPr/>
        </p:nvSpPr>
        <p:spPr bwMode="auto">
          <a:xfrm flipV="1">
            <a:off x="7924800" y="1447800"/>
            <a:ext cx="0" cy="533400"/>
          </a:xfrm>
          <a:prstGeom prst="line">
            <a:avLst/>
          </a:prstGeom>
          <a:noFill/>
          <a:ln w="31750">
            <a:solidFill>
              <a:srgbClr val="00FFFF"/>
            </a:solidFill>
            <a:round/>
            <a:headEnd/>
            <a:tailEnd type="triangle" w="med" len="med"/>
          </a:ln>
        </p:spPr>
        <p:txBody>
          <a:bodyPr wrap="none" anchor="ctr">
            <a:prstTxWarp prst="textNoShape">
              <a:avLst/>
            </a:prstTxWarp>
          </a:bodyPr>
          <a:lstStyle/>
          <a:p>
            <a:endParaRPr lang="en-US"/>
          </a:p>
        </p:txBody>
      </p:sp>
      <p:sp>
        <p:nvSpPr>
          <p:cNvPr id="451603" name="Line 19"/>
          <p:cNvSpPr>
            <a:spLocks noChangeShapeType="1"/>
          </p:cNvSpPr>
          <p:nvPr/>
        </p:nvSpPr>
        <p:spPr bwMode="auto">
          <a:xfrm flipH="1" flipV="1">
            <a:off x="7467600" y="1066800"/>
            <a:ext cx="304800" cy="838200"/>
          </a:xfrm>
          <a:prstGeom prst="line">
            <a:avLst/>
          </a:prstGeom>
          <a:noFill/>
          <a:ln w="31750">
            <a:solidFill>
              <a:srgbClr val="00FFFF"/>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1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16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1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01" grpId="0" animBg="1"/>
      <p:bldP spid="451602" grpId="0" animBg="1"/>
      <p:bldP spid="45160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22925</TotalTime>
  <Words>1635</Words>
  <Application>Microsoft Macintosh PowerPoint</Application>
  <PresentationFormat>On-screen Show (4:3)</PresentationFormat>
  <Paragraphs>241</Paragraphs>
  <Slides>39</Slides>
  <Notes>30</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Default Design</vt:lpstr>
      <vt:lpstr>Document</vt:lpstr>
      <vt:lpstr>Slide 1</vt:lpstr>
      <vt:lpstr>Slide 2</vt:lpstr>
      <vt:lpstr>Slide 3</vt:lpstr>
      <vt:lpstr>Slide 4</vt:lpstr>
      <vt:lpstr>Slide 5</vt:lpstr>
      <vt:lpstr>Slide 6</vt:lpstr>
      <vt:lpstr>Slide 7</vt:lpstr>
      <vt:lpstr> Tomato  (Solanum lycopersicum) </vt:lpstr>
      <vt:lpstr>Tomato history</vt:lpstr>
      <vt:lpstr>Tomato culinary history</vt:lpstr>
      <vt:lpstr>Slide 11</vt:lpstr>
      <vt:lpstr>Slide 12</vt:lpstr>
      <vt:lpstr>Slide 13</vt:lpstr>
      <vt:lpstr>Potato (Solanum tuberosum)</vt:lpstr>
      <vt:lpstr>Slide 15</vt:lpstr>
      <vt:lpstr>Slide 16</vt:lpstr>
      <vt:lpstr>Slide 17</vt:lpstr>
      <vt:lpstr>Slide 18</vt:lpstr>
      <vt:lpstr>Slide 19</vt:lpstr>
      <vt:lpstr>Slide 20</vt:lpstr>
      <vt:lpstr>Slide 21</vt:lpstr>
      <vt:lpstr>The Great Famine: What Went Wrong?</vt:lpstr>
      <vt:lpstr>Slide 23</vt:lpstr>
      <vt:lpstr>Slide 24</vt:lpstr>
      <vt:lpstr>Slide 25</vt:lpstr>
      <vt:lpstr>Slide 26</vt:lpstr>
      <vt:lpstr>Slide 27</vt:lpstr>
      <vt:lpstr>Slide 28</vt:lpstr>
      <vt:lpstr>Slide 29</vt:lpstr>
      <vt:lpstr>Slide 30</vt:lpstr>
      <vt:lpstr>Slide 31</vt:lpstr>
      <vt:lpstr>Slide 32</vt:lpstr>
      <vt:lpstr>The Late blight struck all over Europe in the late 19th century.  Why didn’t other countries experience the devastation that Ireland did as a result?</vt:lpstr>
      <vt:lpstr>The Late blight struck all over Europe in the late 19th century.  Why didn’t other countries experience the devastation that Ireland did as a result?</vt:lpstr>
      <vt:lpstr>What about potatoes today?</vt:lpstr>
      <vt:lpstr>Slide 36</vt:lpstr>
      <vt:lpstr>Use of potatoes</vt:lpstr>
      <vt:lpstr>Slide 38</vt:lpstr>
      <vt:lpstr>Lecture Review, Chapter 14 </vt:lpstr>
    </vt:vector>
  </TitlesOfParts>
  <Company>CTL-UVM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Hoffmann</dc:creator>
  <cp:lastModifiedBy>Catherine Paris</cp:lastModifiedBy>
  <cp:revision>509</cp:revision>
  <dcterms:created xsi:type="dcterms:W3CDTF">2014-03-13T16:48:27Z</dcterms:created>
  <dcterms:modified xsi:type="dcterms:W3CDTF">2014-03-15T14:20:51Z</dcterms:modified>
</cp:coreProperties>
</file>