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49.xml" ContentType="application/vnd.openxmlformats-officedocument.presentationml.slide+xml"/>
  <Override PartName="/ppt/notesSlides/notesSlide30.xml" ContentType="application/vnd.openxmlformats-officedocument.presentationml.notesSlide+xml"/>
  <Default Extension="bin" ContentType="application/vnd.openxmlformats-officedocument.presentationml.printerSettings"/>
  <Override PartName="/ppt/slideLayouts/slideLayout20.xml" ContentType="application/vnd.openxmlformats-officedocument.presentationml.slideLayout+xml"/>
  <Override PartName="/ppt/slideLayouts/slideLayout17.xml" ContentType="application/vnd.openxmlformats-officedocument.presentationml.slideLayout+xml"/>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notesSlides/notesSlide34.xml" ContentType="application/vnd.openxmlformats-officedocument.presentationml.notesSlide+xml"/>
  <Override PartName="/ppt/slides/slide23.xml" ContentType="application/vnd.openxmlformats-officedocument.presentationml.slide+xml"/>
  <Override PartName="/ppt/slides/slide42.xml" ContentType="application/vnd.openxmlformats-officedocument.presentationml.slide+xml"/>
  <Override PartName="/ppt/slideLayouts/slideLayout24.xml" ContentType="application/vnd.openxmlformats-officedocument.presentationml.slideLayout+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notesSlides/notesSlide41.xml" ContentType="application/vnd.openxmlformats-officedocument.presentationml.notesSlide+xml"/>
  <Override PartName="/ppt/notesSlides/notesSlide8.xml" ContentType="application/vnd.openxmlformats-officedocument.presentationml.notesSlide+xml"/>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notesSlides/notesSlide45.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slideLayouts/slideLayout21.xml" ContentType="application/vnd.openxmlformats-officedocument.presentationml.slideLayout+xml"/>
  <Override PartName="/ppt/slideLayouts/slideLayout18.xml" ContentType="application/vnd.openxmlformats-officedocument.presentationml.slideLayout+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notesSlides/notesSlide35.xml" ContentType="application/vnd.openxmlformats-officedocument.presentationml.notesSlide+xml"/>
  <Override PartName="/ppt/slides/slide24.xml" ContentType="application/vnd.openxmlformats-officedocument.presentationml.slide+xml"/>
  <Override PartName="/ppt/slides/slide43.xml" ContentType="application/vnd.openxmlformats-officedocument.presentationml.slide+xml"/>
  <Override PartName="/ppt/slideLayouts/slideLayout25.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42.xml" ContentType="application/vnd.openxmlformats-officedocument.presentationml.notesSlide+xml"/>
  <Override PartName="/ppt/notesSlides/notesSlide9.xml" ContentType="application/vnd.openxmlformats-officedocument.presentationml.notesSlide+xml"/>
  <Override PartName="/ppt/slideLayouts/slideLayout15.xml" ContentType="application/vnd.openxmlformats-officedocument.presentationml.slideLayout+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notesSlides/notesSlide46.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slideLayouts/slideLayout22.xml" ContentType="application/vnd.openxmlformats-officedocument.presentationml.slideLayout+xml"/>
  <Override PartName="/ppt/slideLayouts/slideLayout19.xml" ContentType="application/vnd.openxmlformats-officedocument.presentationml.slideLayout+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slides/slide29.xml" ContentType="application/vnd.openxmlformats-officedocument.presentationml.slide+xml"/>
  <Override PartName="/ppt/viewProps.xml" ContentType="application/vnd.openxmlformats-officedocument.presentationml.viewProps+xml"/>
  <Override PartName="/ppt/notesSlides/notesSlide43.xml" ContentType="application/vnd.openxmlformats-officedocument.presentationml.notesSlide+xml"/>
  <Override PartName="/ppt/slideLayouts/slideLayout16.xml" ContentType="application/vnd.openxmlformats-officedocument.presentationml.slideLayout+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slideLayouts/slideLayout23.xml" ContentType="application/vnd.openxmlformats-officedocument.presentationml.slideLayout+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slides/slide6.xml" ContentType="application/vnd.openxmlformats-officedocument.presentationml.slide+xml"/>
  <Override PartName="/ppt/slideMasters/slideMaster2.xml" ContentType="application/vnd.openxmlformats-officedocument.presentationml.slideMaster+xml"/>
  <Override PartName="/ppt/slideLayouts/slideLayout4.xml" ContentType="application/vnd.openxmlformats-officedocument.presentationml.slideLayout+xml"/>
  <Override PartName="/ppt/slides/slide26.xml" ContentType="application/vnd.openxmlformats-officedocument.presentationml.slide+xml"/>
  <Override PartName="/ppt/slides/slide45.xml" ContentType="application/vnd.openxmlformats-officedocument.presentationml.slide+xml"/>
  <Override PartName="/ppt/slides/slide10.xml" ContentType="application/vnd.openxmlformats-officedocument.presentationml.slide+xml"/>
  <Override PartName="/ppt/notesSlides/notesSlide40.xml" ContentType="application/vnd.openxmlformats-officedocument.presentationml.notesSlide+xml"/>
  <Override PartName="/ppt/slideLayouts/slideLayout13.xml" ContentType="application/vnd.openxmlformats-officedocument.presentationml.slideLayout+xml"/>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49" r:id="rId2"/>
  </p:sldMasterIdLst>
  <p:notesMasterIdLst>
    <p:notesMasterId r:id="rId52"/>
  </p:notesMasterIdLst>
  <p:sldIdLst>
    <p:sldId id="351" r:id="rId3"/>
    <p:sldId id="367" r:id="rId4"/>
    <p:sldId id="349" r:id="rId5"/>
    <p:sldId id="352" r:id="rId6"/>
    <p:sldId id="331" r:id="rId7"/>
    <p:sldId id="322" r:id="rId8"/>
    <p:sldId id="323" r:id="rId9"/>
    <p:sldId id="324" r:id="rId10"/>
    <p:sldId id="368" r:id="rId11"/>
    <p:sldId id="329" r:id="rId12"/>
    <p:sldId id="342" r:id="rId13"/>
    <p:sldId id="330" r:id="rId14"/>
    <p:sldId id="275" r:id="rId15"/>
    <p:sldId id="304" r:id="rId16"/>
    <p:sldId id="276" r:id="rId17"/>
    <p:sldId id="353" r:id="rId18"/>
    <p:sldId id="369" r:id="rId19"/>
    <p:sldId id="334" r:id="rId20"/>
    <p:sldId id="305" r:id="rId21"/>
    <p:sldId id="360" r:id="rId22"/>
    <p:sldId id="320" r:id="rId23"/>
    <p:sldId id="357" r:id="rId24"/>
    <p:sldId id="344" r:id="rId25"/>
    <p:sldId id="302" r:id="rId26"/>
    <p:sldId id="341" r:id="rId27"/>
    <p:sldId id="361" r:id="rId28"/>
    <p:sldId id="318" r:id="rId29"/>
    <p:sldId id="277" r:id="rId30"/>
    <p:sldId id="362" r:id="rId31"/>
    <p:sldId id="363" r:id="rId32"/>
    <p:sldId id="364" r:id="rId33"/>
    <p:sldId id="365" r:id="rId34"/>
    <p:sldId id="366" r:id="rId35"/>
    <p:sldId id="284" r:id="rId36"/>
    <p:sldId id="290" r:id="rId37"/>
    <p:sldId id="317" r:id="rId38"/>
    <p:sldId id="286" r:id="rId39"/>
    <p:sldId id="314" r:id="rId40"/>
    <p:sldId id="370" r:id="rId41"/>
    <p:sldId id="371" r:id="rId42"/>
    <p:sldId id="279" r:id="rId43"/>
    <p:sldId id="309" r:id="rId44"/>
    <p:sldId id="293" r:id="rId45"/>
    <p:sldId id="310" r:id="rId46"/>
    <p:sldId id="311" r:id="rId47"/>
    <p:sldId id="292" r:id="rId48"/>
    <p:sldId id="313" r:id="rId49"/>
    <p:sldId id="299" r:id="rId50"/>
    <p:sldId id="350" r:id="rId51"/>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Times New Roman" charset="0"/>
        <a:ea typeface="+mn-ea"/>
        <a:cs typeface="+mn-cs"/>
      </a:defRPr>
    </a:lvl1pPr>
    <a:lvl2pPr marL="457200" algn="ctr" rtl="0" fontAlgn="base">
      <a:spcBef>
        <a:spcPct val="0"/>
      </a:spcBef>
      <a:spcAft>
        <a:spcPct val="0"/>
      </a:spcAft>
      <a:defRPr kern="1200">
        <a:solidFill>
          <a:schemeClr val="tx1"/>
        </a:solidFill>
        <a:latin typeface="Times New Roman" charset="0"/>
        <a:ea typeface="+mn-ea"/>
        <a:cs typeface="+mn-cs"/>
      </a:defRPr>
    </a:lvl2pPr>
    <a:lvl3pPr marL="914400" algn="ctr" rtl="0" fontAlgn="base">
      <a:spcBef>
        <a:spcPct val="0"/>
      </a:spcBef>
      <a:spcAft>
        <a:spcPct val="0"/>
      </a:spcAft>
      <a:defRPr kern="1200">
        <a:solidFill>
          <a:schemeClr val="tx1"/>
        </a:solidFill>
        <a:latin typeface="Times New Roman" charset="0"/>
        <a:ea typeface="+mn-ea"/>
        <a:cs typeface="+mn-cs"/>
      </a:defRPr>
    </a:lvl3pPr>
    <a:lvl4pPr marL="1371600" algn="ctr" rtl="0" fontAlgn="base">
      <a:spcBef>
        <a:spcPct val="0"/>
      </a:spcBef>
      <a:spcAft>
        <a:spcPct val="0"/>
      </a:spcAft>
      <a:defRPr kern="1200">
        <a:solidFill>
          <a:schemeClr val="tx1"/>
        </a:solidFill>
        <a:latin typeface="Times New Roman" charset="0"/>
        <a:ea typeface="+mn-ea"/>
        <a:cs typeface="+mn-cs"/>
      </a:defRPr>
    </a:lvl4pPr>
    <a:lvl5pPr marL="1828800" algn="ctr" rtl="0" fontAlgn="base">
      <a:spcBef>
        <a:spcPct val="0"/>
      </a:spcBef>
      <a:spcAft>
        <a:spcPct val="0"/>
      </a:spcAft>
      <a:defRPr kern="1200">
        <a:solidFill>
          <a:schemeClr val="tx1"/>
        </a:solidFill>
        <a:latin typeface="Times New Roman" charset="0"/>
        <a:ea typeface="+mn-ea"/>
        <a:cs typeface="+mn-cs"/>
      </a:defRPr>
    </a:lvl5pPr>
    <a:lvl6pPr marL="2286000" algn="l" defTabSz="457200" rtl="0" eaLnBrk="1" latinLnBrk="0" hangingPunct="1">
      <a:defRPr kern="1200">
        <a:solidFill>
          <a:schemeClr val="tx1"/>
        </a:solidFill>
        <a:latin typeface="Times New Roman" charset="0"/>
        <a:ea typeface="+mn-ea"/>
        <a:cs typeface="+mn-cs"/>
      </a:defRPr>
    </a:lvl6pPr>
    <a:lvl7pPr marL="2743200" algn="l" defTabSz="457200" rtl="0" eaLnBrk="1" latinLnBrk="0" hangingPunct="1">
      <a:defRPr kern="1200">
        <a:solidFill>
          <a:schemeClr val="tx1"/>
        </a:solidFill>
        <a:latin typeface="Times New Roman" charset="0"/>
        <a:ea typeface="+mn-ea"/>
        <a:cs typeface="+mn-cs"/>
      </a:defRPr>
    </a:lvl7pPr>
    <a:lvl8pPr marL="3200400" algn="l" defTabSz="457200" rtl="0" eaLnBrk="1" latinLnBrk="0" hangingPunct="1">
      <a:defRPr kern="1200">
        <a:solidFill>
          <a:schemeClr val="tx1"/>
        </a:solidFill>
        <a:latin typeface="Times New Roman" charset="0"/>
        <a:ea typeface="+mn-ea"/>
        <a:cs typeface="+mn-cs"/>
      </a:defRPr>
    </a:lvl8pPr>
    <a:lvl9pPr marL="3657600" algn="l" defTabSz="457200" rtl="0" eaLnBrk="1" latinLnBrk="0" hangingPunct="1">
      <a:defRPr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796B"/>
    <a:srgbClr val="710C23"/>
    <a:srgbClr val="431618"/>
    <a:srgbClr val="5DB089"/>
    <a:srgbClr val="81AFC9"/>
    <a:srgbClr val="C22810"/>
    <a:srgbClr val="FF0000"/>
    <a:srgbClr val="CC6600"/>
    <a:srgbClr val="FF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68713" autoAdjust="0"/>
  </p:normalViewPr>
  <p:slideViewPr>
    <p:cSldViewPr>
      <p:cViewPr varScale="1">
        <p:scale>
          <a:sx n="77" d="100"/>
          <a:sy n="77" d="100"/>
        </p:scale>
        <p:origin x="-168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8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Calibri"/>
              </a:defRPr>
            </a:lvl1pPr>
          </a:lstStyle>
          <a:p>
            <a:pPr>
              <a:defRPr/>
            </a:pPr>
            <a:endParaRPr lang="en-US" dirty="0"/>
          </a:p>
        </p:txBody>
      </p:sp>
      <p:sp>
        <p:nvSpPr>
          <p:cNvPr id="6963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a:defRPr>
            </a:lvl1pPr>
          </a:lstStyle>
          <a:p>
            <a:pPr>
              <a:defRPr/>
            </a:pPr>
            <a:endParaRPr lang="en-US" dirty="0"/>
          </a:p>
        </p:txBody>
      </p:sp>
      <p:sp>
        <p:nvSpPr>
          <p:cNvPr id="286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963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963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Calibri"/>
              </a:defRPr>
            </a:lvl1pPr>
          </a:lstStyle>
          <a:p>
            <a:pPr>
              <a:defRPr/>
            </a:pPr>
            <a:endParaRPr lang="en-US" dirty="0"/>
          </a:p>
        </p:txBody>
      </p:sp>
      <p:sp>
        <p:nvSpPr>
          <p:cNvPr id="6963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a:defRPr>
            </a:lvl1pPr>
          </a:lstStyle>
          <a:p>
            <a:pPr>
              <a:defRPr/>
            </a:pPr>
            <a:fld id="{9B9499CB-9937-2E4C-9778-313F0ADB5855}" type="slidenum">
              <a:rPr lang="en-US" smtClean="0"/>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Calibri"/>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Calibri"/>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Calibri"/>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Calibri"/>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86F233DD-4A5C-EB41-95EB-161DAC33AB67}" type="slidenum">
              <a:rPr lang="en-US"/>
              <a:pPr/>
              <a:t>1</a:t>
            </a:fld>
            <a:endParaRPr lang="en-US"/>
          </a:p>
        </p:txBody>
      </p:sp>
      <p:sp>
        <p:nvSpPr>
          <p:cNvPr id="32771" name="Rectangle 2"/>
          <p:cNvSpPr>
            <a:spLocks noGrp="1" noRot="1" noChangeAspect="1" noChangeArrowheads="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12F31836-B275-014C-88EB-F299FFDCB3D4}" type="slidenum">
              <a:rPr lang="en-US"/>
              <a:pPr/>
              <a:t>11</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8D7B2B06-3876-CE42-8C09-76DF8DBE0DA4}" type="slidenum">
              <a:rPr lang="en-US"/>
              <a:pPr/>
              <a:t>12</a:t>
            </a:fld>
            <a:endParaRPr lang="en-US"/>
          </a:p>
        </p:txBody>
      </p:sp>
      <p:sp>
        <p:nvSpPr>
          <p:cNvPr id="55299" name="Rectangle 2"/>
          <p:cNvSpPr>
            <a:spLocks noGrp="1" noRot="1" noChangeAspect="1" noChangeArrowheads="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5515B635-1A2D-8248-86D0-AFED6501BD58}" type="slidenum">
              <a:rPr lang="en-US"/>
              <a:pPr/>
              <a:t>13</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buFontTx/>
              <a:buChar char="•"/>
            </a:pPr>
            <a:r>
              <a:rPr lang="en-US" sz="1600" dirty="0"/>
              <a:t>Often added to aspirin: because headaches are often caused by dilated blood vessels in the brain, caffeine’s ability to constrict them enhances the effects of the pain-reliever.</a:t>
            </a:r>
          </a:p>
          <a:p>
            <a:pPr eaLnBrk="1" hangingPunct="1">
              <a:buFontTx/>
              <a:buChar char="•"/>
            </a:pPr>
            <a:endParaRPr lang="en-US" sz="1600" dirty="0"/>
          </a:p>
          <a:p>
            <a:pPr eaLnBrk="1" hangingPunct="1">
              <a:buFontTx/>
              <a:buChar char="•"/>
            </a:pPr>
            <a:r>
              <a:rPr lang="en-US" sz="1600" dirty="0"/>
              <a:t>Interestingly, according to the results of a recent study (of over 800 Japanese-American men in Hawaii), regular coffee drinkers have a significantly lower incidence of Parkinson’s disease, a neurological disorder in which dopamine-producing cells in the brain are destroyed over time.</a:t>
            </a:r>
          </a:p>
          <a:p>
            <a:pPr eaLnBrk="1" hangingPunct="1">
              <a:buFontTx/>
              <a:buChar char="•"/>
            </a:pPr>
            <a:endParaRPr lang="en-US" sz="16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FB2F5A95-7041-8849-9300-67603796E368}" type="slidenum">
              <a:rPr lang="en-US"/>
              <a:pPr/>
              <a:t>14</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2F19DAE-FA71-A146-AA6F-EEA248F2F6DC}" type="slidenum">
              <a:rPr lang="en-US"/>
              <a:pPr/>
              <a:t>15</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F04CCC94-7954-C443-A62F-1B0741CA7F3E}" type="slidenum">
              <a:rPr lang="en-US"/>
              <a:pPr/>
              <a:t>16</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F04CCC94-7954-C443-A62F-1B0741CA7F3E}" type="slidenum">
              <a:rPr lang="en-US"/>
              <a:pPr/>
              <a:t>17</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932B80C7-250A-E848-8ADE-530ACB25585B}" type="slidenum">
              <a:rPr lang="en-US"/>
              <a:pPr/>
              <a:t>18</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635E0B23-5DF3-9440-AD2C-0953B27E3F9C}" type="slidenum">
              <a:rPr lang="en-US"/>
              <a:pPr/>
              <a:t>19</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ea typeface="ＭＳ Ｐゴシック" charset="-128"/>
                <a:cs typeface="ＭＳ Ｐゴシック" charset="-128"/>
              </a:rPr>
              <a:t>Contrary to what the specific epithet implies, the plant is actually native to the plateaus of central Ethiopia, not Arabia.</a:t>
            </a:r>
          </a:p>
          <a:p>
            <a:endParaRPr lang="en-US" dirty="0"/>
          </a:p>
        </p:txBody>
      </p:sp>
      <p:sp>
        <p:nvSpPr>
          <p:cNvPr id="4" name="Slide Number Placeholder 3"/>
          <p:cNvSpPr>
            <a:spLocks noGrp="1"/>
          </p:cNvSpPr>
          <p:nvPr>
            <p:ph type="sldNum" sz="quarter" idx="10"/>
          </p:nvPr>
        </p:nvSpPr>
        <p:spPr/>
        <p:txBody>
          <a:bodyPr/>
          <a:lstStyle/>
          <a:p>
            <a:pPr>
              <a:defRPr/>
            </a:pPr>
            <a:fld id="{9B9499CB-9937-2E4C-9778-313F0ADB5855}" type="slidenum">
              <a:rPr lang="en-US" smtClean="0"/>
              <a:pPr>
                <a:defRPr/>
              </a:pPr>
              <a:t>20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57441167-DFBD-F343-8E1C-FDE7A97ABA2E}" type="slidenum">
              <a:rPr lang="en-US"/>
              <a:pPr/>
              <a:t>3</a:t>
            </a:fld>
            <a:endParaRPr lang="en-US"/>
          </a:p>
        </p:txBody>
      </p:sp>
      <p:sp>
        <p:nvSpPr>
          <p:cNvPr id="30723" name="Rectangle 2"/>
          <p:cNvSpPr>
            <a:spLocks noGrp="1" noRot="1" noChangeAspect="1" noChangeArrowheads="1"/>
          </p:cNvSpPr>
          <p:nvPr>
            <p:ph type="sldImg"/>
          </p:nvPr>
        </p:nvSpPr>
        <p:spPr>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5AA1145D-260E-2E48-B0CC-80EFBA108168}" type="slidenum">
              <a:rPr lang="en-US"/>
              <a:pPr/>
              <a:t>21</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r>
              <a:rPr lang="en-US" dirty="0" smtClean="0"/>
              <a:t>Species </a:t>
            </a:r>
            <a:r>
              <a:rPr lang="en-US" dirty="0"/>
              <a:t>distribution is tropical or subtropical.  Grow best in cool highlands; require 60-100 inches of rain per year.  Intolerant of frost.</a:t>
            </a:r>
            <a:endParaRPr lang="en-US" sz="1600" dirty="0"/>
          </a:p>
          <a:p>
            <a:pPr eaLnBrk="1" hangingPunct="1"/>
            <a:endParaRPr lang="en-US" sz="1600" dirty="0"/>
          </a:p>
          <a:p>
            <a:pPr eaLnBrk="1" hangingPunct="1"/>
            <a:r>
              <a:rPr lang="en-US" sz="1600" dirty="0"/>
              <a:t>Coffee plants thrive at higher elevations, especially on volcanic slopes such as one finds in Hawaii and Costa Rica. </a:t>
            </a:r>
          </a:p>
          <a:p>
            <a:pPr eaLnBrk="1" hangingPunct="1"/>
            <a:endParaRPr lang="en-US" sz="1600" dirty="0"/>
          </a:p>
          <a:p>
            <a:pPr eaLnBrk="1" hangingPunct="1"/>
            <a:r>
              <a:rPr lang="en-US" sz="1600" dirty="0"/>
              <a:t>Coffee trees thrive where the soil is deep, hard, permeable, well-irrigated, with well-drained subsoil. The best lands are the hilly ones, those cut into a mountainside, of volcanic nature.</a:t>
            </a:r>
          </a:p>
          <a:p>
            <a:pPr eaLnBrk="1" hangingPunct="1"/>
            <a:endParaRPr lang="en-US" sz="16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601EA3DE-4E5C-344D-A4F8-A45AE8B3B8FA}" type="slidenum">
              <a:rPr lang="en-US"/>
              <a:pPr/>
              <a:t>22</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2431155B-94E2-C64E-A32C-FFD9B0A335EA}" type="slidenum">
              <a:rPr lang="en-US"/>
              <a:pPr/>
              <a:t>23</a:t>
            </a:fld>
            <a:endParaRPr 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5B238E30-F2DD-A043-BC2B-10B16CDF37FD}" type="slidenum">
              <a:rPr lang="en-US"/>
              <a:pPr/>
              <a:t>24</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r>
              <a:rPr lang="en-US"/>
              <a:t>According to legend, coffee-drinking began almost 12 centuries ago (850 A.D.) when an Ethiopian goat herder named Khalid noticed that while the afternoon sun made him drowsy, his flock frolicked and skipped about after nibbling at some berries. </a:t>
            </a:r>
          </a:p>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DC642337-7BC6-D74A-81B1-9F772785A990}" type="slidenum">
              <a:rPr lang="en-US"/>
              <a:pPr/>
              <a:t>25</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en-US" sz="1600" dirty="0"/>
              <a:t>Arab traders got the beans from Ethiopia across the Red Sea to Yemen around the 6th Century A.D.  By 1500 A.D., coffee trees were widely cultivated in Yemen and coffee drinking had spread throughout the Arabian world.  Coffeehouses established – places where men gathered to discuss politics, business, the affairs of the day.</a:t>
            </a:r>
            <a:endParaRPr lang="en-US" sz="1600" dirty="0" smtClean="0"/>
          </a:p>
          <a:p>
            <a:pPr eaLnBrk="1" hangingPunct="1"/>
            <a:endParaRPr lang="en-US" sz="16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4DB66D2B-78F3-914B-9762-5CF66FF46D89}" type="slidenum">
              <a:rPr lang="en-US">
                <a:latin typeface="Arial" charset="0"/>
              </a:rPr>
              <a:pPr/>
              <a:t>26</a:t>
            </a:fld>
            <a:endParaRPr lang="en-US">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r>
              <a:rPr lang="en-US" sz="1600" dirty="0" smtClean="0">
                <a:ea typeface="ＭＳ Ｐゴシック" charset="-128"/>
                <a:cs typeface="ＭＳ Ｐゴシック" charset="-128"/>
              </a:rPr>
              <a:t>Venetian traders introduced coffee to Europe.  By the start of the 18</a:t>
            </a:r>
            <a:r>
              <a:rPr lang="en-US" sz="1600" baseline="30000" dirty="0" smtClean="0">
                <a:ea typeface="ＭＳ Ｐゴシック" charset="-128"/>
                <a:cs typeface="ＭＳ Ｐゴシック" charset="-128"/>
              </a:rPr>
              <a:t>th</a:t>
            </a:r>
            <a:r>
              <a:rPr lang="en-US" sz="1600" dirty="0" smtClean="0">
                <a:ea typeface="ＭＳ Ｐゴシック" charset="-128"/>
                <a:cs typeface="ＭＳ Ｐゴシック" charset="-128"/>
              </a:rPr>
              <a:t> </a:t>
            </a:r>
            <a:r>
              <a:rPr lang="en-US" sz="1600" dirty="0" err="1" smtClean="0">
                <a:ea typeface="ＭＳ Ｐゴシック" charset="-128"/>
                <a:cs typeface="ＭＳ Ｐゴシック" charset="-128"/>
              </a:rPr>
              <a:t>c</a:t>
            </a:r>
            <a:r>
              <a:rPr lang="en-US" sz="1600" dirty="0" smtClean="0">
                <a:ea typeface="ＭＳ Ｐゴシック" charset="-128"/>
                <a:cs typeface="ＭＳ Ｐゴシック" charset="-128"/>
              </a:rPr>
              <a:t>., coffeehouses were well established in England as well.  The site of intellectual debate on many topics, they were sometimes called </a:t>
            </a:r>
            <a:r>
              <a:rPr lang="en-US" sz="1600" dirty="0" smtClean="0">
                <a:ea typeface="ヒラギノ角ゴ Pro W3" charset="-128"/>
                <a:cs typeface="ヒラギノ角ゴ Pro W3" charset="-128"/>
              </a:rPr>
              <a:t>p</a:t>
            </a:r>
            <a:r>
              <a:rPr lang="en-US" sz="1600" dirty="0" smtClean="0">
                <a:ea typeface="ＭＳ Ｐゴシック" charset="-128"/>
                <a:cs typeface="ＭＳ Ｐゴシック" charset="-128"/>
              </a:rPr>
              <a:t>enny universities, that being the price of a cup of coffee!  The famous company that insures ships, Lloyd’s of London, began as a coffee house. </a:t>
            </a:r>
          </a:p>
          <a:p>
            <a:pPr eaLnBrk="1" hangingPunct="1"/>
            <a:endParaRPr lang="en-US" sz="1600" dirty="0" smtClean="0">
              <a:latin typeface="Arial" charset="0"/>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10F3F499-EA98-224A-89A6-4A9A2970DC46}" type="slidenum">
              <a:rPr lang="en-US"/>
              <a:pPr/>
              <a:t>27</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r>
              <a:rPr lang="en-US" sz="1600"/>
              <a:t>- Roasting – After a number of preliminary processing steps, beans are roasted, typically in the country where the coffee is to be consumed.  </a:t>
            </a:r>
          </a:p>
          <a:p>
            <a:pPr eaLnBrk="1" hangingPunct="1"/>
            <a:r>
              <a:rPr lang="en-US" sz="1600"/>
              <a:t>- Roasting is done in cylinders that simultaneously heat and tumble the seeds.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C51B3B81-EBBC-9246-A6ED-C67CE3DDBC1D}" type="slidenum">
              <a:rPr lang="en-US"/>
              <a:pPr/>
              <a:t>28</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en-US" sz="1600"/>
              <a:t>- Beans are roasted at temps of about 400-450 degrees F. for 10-15 minutes.  The kind of roast is determined by how long the beans are roasted and at what temp.  </a:t>
            </a:r>
          </a:p>
          <a:p>
            <a:pPr eaLnBrk="1" hangingPunct="1"/>
            <a:r>
              <a:rPr lang="en-US" sz="1600"/>
              <a:t>- Though dark roasts have more intense flavor that lighter roasts, they are not stronger.  They feel oily because the roasting causes some of the aromatic oils to come to the surface.</a:t>
            </a:r>
          </a:p>
          <a:p>
            <a:pPr eaLnBrk="1" hangingPunct="1"/>
            <a:endParaRPr lang="en-US" sz="1600"/>
          </a:p>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9372333D-39A3-1148-B824-D7E506ABFBD8}" type="slidenum">
              <a:rPr lang="en-US">
                <a:latin typeface="Arial" charset="0"/>
              </a:rPr>
              <a:pPr/>
              <a:t>29</a:t>
            </a:fld>
            <a:endParaRPr lang="en-US">
              <a:latin typeface="Arial" charset="0"/>
            </a:endParaRPr>
          </a:p>
        </p:txBody>
      </p:sp>
      <p:sp>
        <p:nvSpPr>
          <p:cNvPr id="84995" name="Rectangle 1026"/>
          <p:cNvSpPr>
            <a:spLocks noGrp="1" noRot="1" noChangeAspect="1" noChangeArrowheads="1" noTextEdit="1"/>
          </p:cNvSpPr>
          <p:nvPr>
            <p:ph type="sldImg"/>
          </p:nvPr>
        </p:nvSpPr>
        <p:spPr>
          <a:ln/>
        </p:spPr>
      </p:sp>
      <p:sp>
        <p:nvSpPr>
          <p:cNvPr id="84996" name="Rectangle 1027"/>
          <p:cNvSpPr>
            <a:spLocks noGrp="1" noChangeArrowheads="1"/>
          </p:cNvSpPr>
          <p:nvPr>
            <p:ph type="body" idx="1"/>
          </p:nvPr>
        </p:nvSpPr>
        <p:spPr>
          <a:noFill/>
          <a:ln/>
        </p:spPr>
        <p:txBody>
          <a:bodyPr/>
          <a:lstStyle/>
          <a:p>
            <a:pPr eaLnBrk="1" hangingPunct="1"/>
            <a:r>
              <a:rPr lang="en-US" dirty="0">
                <a:ea typeface="ＭＳ Ｐゴシック" charset="-128"/>
                <a:cs typeface="ＭＳ Ｐゴシック" charset="-128"/>
              </a:rPr>
              <a:t>Millions of cups are consumed each day; some 20 million people around the world depend on coffee production for their income.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6B4D1217-FE7C-264A-ACE7-A599355ECBB0}" type="slidenum">
              <a:rPr lang="en-US">
                <a:latin typeface="Arial" charset="0"/>
              </a:rPr>
              <a:pPr/>
              <a:t>30</a:t>
            </a:fld>
            <a:endParaRPr lang="en-US">
              <a:latin typeface="Arial" charset="0"/>
            </a:endParaRPr>
          </a:p>
        </p:txBody>
      </p:sp>
      <p:sp>
        <p:nvSpPr>
          <p:cNvPr id="87043" name="Slide Image Placeholder 1"/>
          <p:cNvSpPr>
            <a:spLocks noGrp="1" noRot="1" noChangeAspect="1" noTextEdit="1"/>
          </p:cNvSpPr>
          <p:nvPr>
            <p:ph type="sldImg"/>
          </p:nvPr>
        </p:nvSpPr>
        <p:spPr>
          <a:solidFill>
            <a:srgbClr val="FFFFFF"/>
          </a:solidFill>
          <a:ln/>
        </p:spPr>
      </p:sp>
      <p:sp>
        <p:nvSpPr>
          <p:cNvPr id="87044" name="Notes Placeholder 2"/>
          <p:cNvSpPr>
            <a:spLocks noGrp="1"/>
          </p:cNvSpPr>
          <p:nvPr>
            <p:ph type="body" idx="1"/>
          </p:nvPr>
        </p:nvSpPr>
        <p:spPr>
          <a:xfrm>
            <a:off x="0" y="0"/>
            <a:ext cx="0" cy="0"/>
          </a:xfrm>
          <a:noFill/>
          <a:ln/>
        </p:spPr>
        <p:txBody>
          <a:bodyPr/>
          <a:lstStyle/>
          <a:p>
            <a:pPr marL="228600" indent="-228600" eaLnBrk="1" hangingPunct="1">
              <a:spcBef>
                <a:spcPct val="0"/>
              </a:spcBef>
              <a:buFontTx/>
              <a:buAutoNum type="arabicPeriod"/>
            </a:pPr>
            <a:r>
              <a:rPr lang="en-US" sz="800" dirty="0">
                <a:latin typeface="Arial" charset="0"/>
                <a:ea typeface="ＭＳ Ｐゴシック" charset="-128"/>
                <a:cs typeface="ＭＳ Ｐゴシック" charset="-128"/>
              </a:rPr>
              <a:t>Although coffee is the second biggest commodity traded on the world market (after oil), farmers who grow coffee see very little profit. Consumers in importing countries spend roughly 40 billions US dollars annually, and yet, the average coffee farming family nets only $200-$300 in annual income. How is that possible? Most profits go to the middle men, especially the coffee roasters (</a:t>
            </a:r>
            <a:r>
              <a:rPr lang="en-US" sz="800" dirty="0" err="1">
                <a:latin typeface="Arial" charset="0"/>
                <a:ea typeface="ＭＳ Ｐゴシック" charset="-128"/>
                <a:cs typeface="ＭＳ Ｐゴシック" charset="-128"/>
              </a:rPr>
              <a:t>eg</a:t>
            </a:r>
            <a:r>
              <a:rPr lang="en-US" sz="800" dirty="0">
                <a:latin typeface="Arial" charset="0"/>
                <a:ea typeface="ＭＳ Ｐゴシック" charset="-128"/>
                <a:cs typeface="ＭＳ Ｐゴシック" charset="-128"/>
              </a:rPr>
              <a:t>. Kraft, Nestle)</a:t>
            </a:r>
            <a:r>
              <a:rPr lang="en-US" sz="800" dirty="0" smtClean="0">
                <a:latin typeface="Arial" charset="0"/>
                <a:ea typeface="ＭＳ Ｐゴシック" charset="-128"/>
                <a:cs typeface="ＭＳ Ｐゴシック" charset="-128"/>
              </a:rPr>
              <a:t>. Coffee is grown mainly by families on small farms. Coffee ‘cherries’ are usually hand-picked, because they don’t all ripen at the same time.</a:t>
            </a:r>
          </a:p>
          <a:p>
            <a:pPr marL="228600" indent="-228600" eaLnBrk="1" hangingPunct="1">
              <a:spcBef>
                <a:spcPct val="0"/>
              </a:spcBef>
              <a:buFontTx/>
              <a:buAutoNum type="arabicPeriod"/>
            </a:pPr>
            <a:r>
              <a:rPr lang="en-US" sz="800" dirty="0" smtClean="0">
                <a:latin typeface="Arial" charset="0"/>
                <a:ea typeface="ＭＳ Ｐゴシック" charset="-128"/>
                <a:cs typeface="ＭＳ Ｐゴシック" charset="-128"/>
              </a:rPr>
              <a:t>The exporter sorts the beans into different sizes and packs them into bags. The bags are taken to the port for export.</a:t>
            </a:r>
          </a:p>
          <a:p>
            <a:pPr marL="228600" indent="-228600" eaLnBrk="1" hangingPunct="1">
              <a:spcBef>
                <a:spcPct val="0"/>
              </a:spcBef>
              <a:buFontTx/>
              <a:buAutoNum type="arabicPeriod"/>
            </a:pPr>
            <a:r>
              <a:rPr lang="en-US" sz="800" dirty="0" smtClean="0">
                <a:latin typeface="Arial" charset="0"/>
                <a:ea typeface="ＭＳ Ｐゴシック" charset="-128"/>
                <a:cs typeface="ＭＳ Ｐゴシック" charset="-128"/>
              </a:rPr>
              <a:t>The shipper transports the bags of coffee beans to countries where the beans will be roasted and blended.</a:t>
            </a:r>
          </a:p>
          <a:p>
            <a:pPr marL="228600" indent="-228600" eaLnBrk="1" hangingPunct="1">
              <a:spcBef>
                <a:spcPct val="0"/>
              </a:spcBef>
              <a:buFontTx/>
              <a:buAutoNum type="arabicPeriod"/>
            </a:pPr>
            <a:r>
              <a:rPr lang="en-US" sz="800" dirty="0" smtClean="0">
                <a:latin typeface="Arial" charset="0"/>
                <a:ea typeface="ＭＳ Ｐゴシック" charset="-128"/>
                <a:cs typeface="ＭＳ Ｐゴシック" charset="-128"/>
              </a:rPr>
              <a:t>The roasting industry is dominated by coffee companies such as Kraft and Nestle. This is where tremendous value is added to the product and profits sky-rocket. </a:t>
            </a:r>
          </a:p>
          <a:p>
            <a:pPr marL="228600" indent="-228600" eaLnBrk="1" hangingPunct="1">
              <a:spcBef>
                <a:spcPct val="0"/>
              </a:spcBef>
              <a:buFontTx/>
              <a:buAutoNum type="arabicPeriod"/>
            </a:pPr>
            <a:r>
              <a:rPr lang="en-US" sz="800" dirty="0" smtClean="0">
                <a:latin typeface="Arial" charset="0"/>
                <a:ea typeface="ＭＳ Ｐゴシック" charset="-128"/>
                <a:cs typeface="ＭＳ Ｐゴシック" charset="-128"/>
              </a:rPr>
              <a:t>The retailers include grocery stores, coffee shops, and restaurants where we buy coffee.</a:t>
            </a:r>
          </a:p>
          <a:p>
            <a:pPr eaLnBrk="1" hangingPunct="1">
              <a:spcBef>
                <a:spcPct val="0"/>
              </a:spcBef>
            </a:pPr>
            <a:endParaRPr lang="en-US" dirty="0" smtClean="0">
              <a:latin typeface="Arial" charset="0"/>
              <a:ea typeface="ＭＳ Ｐゴシック" charset="-128"/>
              <a:cs typeface="ＭＳ Ｐゴシック" charset="-128"/>
            </a:endParaRPr>
          </a:p>
          <a:p>
            <a:pPr eaLnBrk="1" hangingPunct="1">
              <a:spcBef>
                <a:spcPct val="0"/>
              </a:spcBef>
              <a:buFontTx/>
              <a:buAutoNum type="arabicPeriod"/>
            </a:pPr>
            <a:endParaRPr lang="en-US" dirty="0">
              <a:latin typeface="Arial" charset="0"/>
              <a:ea typeface="ＭＳ Ｐゴシック" charset="-128"/>
              <a:cs typeface="ＭＳ Ｐゴシック" charset="-128"/>
            </a:endParaRPr>
          </a:p>
        </p:txBody>
      </p:sp>
      <p:sp>
        <p:nvSpPr>
          <p:cNvPr id="8704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193FBB40-CDDA-884B-A0A9-CA6E4C346B12}" type="slidenum">
              <a:rPr lang="en-US" sz="1200">
                <a:latin typeface="Calibri" charset="0"/>
              </a:rPr>
              <a:pPr algn="r"/>
              <a:t>30</a:t>
            </a:fld>
            <a:endParaRPr lang="en-US"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358BAB8E-58F0-1448-BA2E-5326A425453E}" type="slidenum">
              <a:rPr lang="en-US"/>
              <a:pPr/>
              <a:t>4</a:t>
            </a:fld>
            <a:endParaRPr lang="en-US"/>
          </a:p>
        </p:txBody>
      </p:sp>
      <p:sp>
        <p:nvSpPr>
          <p:cNvPr id="40963" name="Rectangle 2"/>
          <p:cNvSpPr>
            <a:spLocks noGrp="1" noRot="1" noChangeAspect="1" noChangeArrowheads="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63467BF1-E515-A246-B1C9-53009CAED98B}" type="slidenum">
              <a:rPr lang="en-US">
                <a:latin typeface="Arial" charset="0"/>
              </a:rPr>
              <a:pPr/>
              <a:t>31</a:t>
            </a:fld>
            <a:endParaRPr lang="en-US">
              <a:latin typeface="Arial" charset="0"/>
            </a:endParaRPr>
          </a:p>
        </p:txBody>
      </p:sp>
      <p:sp>
        <p:nvSpPr>
          <p:cNvPr id="89091" name="Slide Image Placeholder 1"/>
          <p:cNvSpPr>
            <a:spLocks noGrp="1" noRot="1" noChangeAspect="1" noTextEdit="1"/>
          </p:cNvSpPr>
          <p:nvPr>
            <p:ph type="sldImg"/>
          </p:nvPr>
        </p:nvSpPr>
        <p:spPr>
          <a:solidFill>
            <a:srgbClr val="FFFFFF"/>
          </a:solidFill>
          <a:ln/>
        </p:spPr>
      </p:sp>
      <p:sp>
        <p:nvSpPr>
          <p:cNvPr id="89092" name="Notes Placeholder 2"/>
          <p:cNvSpPr>
            <a:spLocks noGrp="1"/>
          </p:cNvSpPr>
          <p:nvPr>
            <p:ph type="body" idx="1"/>
          </p:nvPr>
        </p:nvSpPr>
        <p:spPr>
          <a:xfrm>
            <a:off x="685800" y="4343400"/>
            <a:ext cx="5486400" cy="4114800"/>
          </a:xfrm>
          <a:solidFill>
            <a:srgbClr val="FFFFFF"/>
          </a:solidFill>
          <a:ln>
            <a:solidFill>
              <a:srgbClr val="000000"/>
            </a:solidFill>
          </a:ln>
        </p:spPr>
        <p:txBody>
          <a:bodyPr/>
          <a:lstStyle/>
          <a:p>
            <a:pPr marL="228600" indent="-228600" eaLnBrk="1" hangingPunct="1">
              <a:spcBef>
                <a:spcPct val="0"/>
              </a:spcBef>
              <a:buFontTx/>
              <a:buAutoNum type="arabicPeriod"/>
            </a:pPr>
            <a:endParaRPr lang="en-US" dirty="0">
              <a:latin typeface="Arial" charset="0"/>
              <a:ea typeface="ＭＳ Ｐゴシック" charset="-128"/>
              <a:cs typeface="ＭＳ Ｐゴシック" charset="-128"/>
            </a:endParaRPr>
          </a:p>
        </p:txBody>
      </p:sp>
      <p:sp>
        <p:nvSpPr>
          <p:cNvPr id="8909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FF699829-6EA1-9643-8FE7-B5A7E5AF6BB2}" type="slidenum">
              <a:rPr lang="en-US" sz="1200">
                <a:latin typeface="Calibri" charset="0"/>
              </a:rPr>
              <a:pPr algn="r"/>
              <a:t>31</a:t>
            </a:fld>
            <a:endParaRPr lang="en-US" sz="1200">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E853712A-C3AF-9946-A33B-6C2C25BAAA59}" type="slidenum">
              <a:rPr lang="en-US">
                <a:latin typeface="Arial" charset="0"/>
              </a:rPr>
              <a:pPr/>
              <a:t>32</a:t>
            </a:fld>
            <a:endParaRPr lang="en-US">
              <a:latin typeface="Arial" charset="0"/>
            </a:endParaRPr>
          </a:p>
        </p:txBody>
      </p:sp>
      <p:sp>
        <p:nvSpPr>
          <p:cNvPr id="91139" name="Slide Image Placeholder 1"/>
          <p:cNvSpPr>
            <a:spLocks noGrp="1" noRot="1" noChangeAspect="1" noTextEdit="1"/>
          </p:cNvSpPr>
          <p:nvPr>
            <p:ph type="sldImg"/>
          </p:nvPr>
        </p:nvSpPr>
        <p:spPr>
          <a:solidFill>
            <a:srgbClr val="FFFFFF"/>
          </a:solidFill>
          <a:ln/>
        </p:spPr>
      </p:sp>
      <p:sp>
        <p:nvSpPr>
          <p:cNvPr id="91140" name="Notes Placeholder 2"/>
          <p:cNvSpPr>
            <a:spLocks noGrp="1"/>
          </p:cNvSpPr>
          <p:nvPr>
            <p:ph type="body" idx="1"/>
          </p:nvPr>
        </p:nvSpPr>
        <p:spPr>
          <a:xfrm>
            <a:off x="685800" y="4343400"/>
            <a:ext cx="5486400" cy="4114800"/>
          </a:xfrm>
          <a:solidFill>
            <a:srgbClr val="FFFFFF"/>
          </a:solidFill>
          <a:ln>
            <a:solidFill>
              <a:srgbClr val="000000"/>
            </a:solidFill>
          </a:ln>
        </p:spPr>
        <p:txBody>
          <a:bodyPr/>
          <a:lstStyle/>
          <a:p>
            <a:pPr eaLnBrk="1" hangingPunct="1">
              <a:spcBef>
                <a:spcPct val="0"/>
              </a:spcBef>
            </a:pPr>
            <a:r>
              <a:rPr lang="en-US" dirty="0">
                <a:latin typeface="Arial" charset="0"/>
                <a:ea typeface="ＭＳ Ｐゴシック" charset="-128"/>
                <a:cs typeface="ＭＳ Ｐゴシック" charset="-128"/>
              </a:rPr>
              <a:t>Coffee prices have been declining since the 1970s, and the farmers have been hit hardest, because their crops are worth less and less, and they have no control over pricing.</a:t>
            </a:r>
          </a:p>
          <a:p>
            <a:pPr eaLnBrk="1" hangingPunct="1">
              <a:spcBef>
                <a:spcPct val="0"/>
              </a:spcBef>
            </a:pPr>
            <a:r>
              <a:rPr lang="en-US" dirty="0">
                <a:ea typeface="ＭＳ Ｐゴシック" charset="-128"/>
                <a:cs typeface="ＭＳ Ｐゴシック" charset="-128"/>
              </a:rPr>
              <a:t>Unfortunately, coffee is a very unstable source of income, as prices fluctuate on the world market, and are right now at historic lows. Small producers in Central America and elsewhere earn as little as 40 cents a pound for their efforts. This will net an average family $200-$300 per year in income.</a:t>
            </a:r>
          </a:p>
        </p:txBody>
      </p:sp>
      <p:sp>
        <p:nvSpPr>
          <p:cNvPr id="9114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047EDC4-BA11-4B4C-88F8-B68D321E2A40}" type="slidenum">
              <a:rPr lang="en-US" sz="1200">
                <a:latin typeface="Calibri" charset="0"/>
              </a:rPr>
              <a:pPr algn="r"/>
              <a:t>32</a:t>
            </a:fld>
            <a:endParaRPr lang="en-US" sz="1200">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500ACF8D-07E5-E940-ABF3-0CCA2EE63634}" type="slidenum">
              <a:rPr lang="en-US">
                <a:latin typeface="Arial" charset="0"/>
              </a:rPr>
              <a:pPr/>
              <a:t>33</a:t>
            </a:fld>
            <a:endParaRPr lang="en-US">
              <a:latin typeface="Arial"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dirty="0">
                <a:ea typeface="ＭＳ Ｐゴシック" charset="-128"/>
                <a:cs typeface="ＭＳ Ｐゴシック" charset="-128"/>
              </a:rPr>
              <a:t>Coffee naturally grows best in the shade of other, larger trees. In this way, raising coffee doesn't interfere drastically with the natural forest ecosystem in tropical areas where it is grown. However, higher yields can be had by packing trees closely together on hillsides in the open sunlight. Trouble is, the lack of shade stresses the trees, making it necessary to heavily fertilize them. In addition, with the forest cover now gone, so are the birds—a welcome development to insect populations. Pesticides must then be employed to control bugs.</a:t>
            </a:r>
          </a:p>
          <a:p>
            <a:pPr eaLnBrk="1" hangingPunct="1"/>
            <a:r>
              <a:rPr lang="en-US" dirty="0">
                <a:ea typeface="ＭＳ Ｐゴシック" charset="-128"/>
                <a:cs typeface="ＭＳ Ｐゴシック" charset="-128"/>
              </a:rPr>
              <a:t>Equal Exchange is worker-owned fair trade organization committed to fair trade on 100% of their products. For coffee, they pay their farmer partners a guaranteed minimum of $1.26 per pound ($1.41 a pound for organic) or 5 cents per pound above market price, whichever is higher. By buying directly from cooperatives, more money gets to the grower. Equal Exchange also provides advance credit and encourages organic shade-grown coffee production.</a:t>
            </a:r>
          </a:p>
          <a:p>
            <a:pPr eaLnBrk="1" hangingPunct="1"/>
            <a:endParaRPr lang="en-US" dirty="0">
              <a:latin typeface="Arial" charset="0"/>
              <a:ea typeface="ＭＳ Ｐゴシック" charset="-128"/>
              <a:cs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B64C5ECC-6AFF-8B4A-B4E3-04A01B97C8F1}" type="slidenum">
              <a:rPr lang="en-US"/>
              <a:pPr/>
              <a:t>34</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B3A13129-8990-F64D-BDC6-420AB1FD11FB}" type="slidenum">
              <a:rPr lang="en-US"/>
              <a:pPr/>
              <a:t>35</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r>
              <a:rPr lang="en-US" sz="1600"/>
              <a:t>By 1400, the Aztec empire dominated a sizeable segment of Mesoamerica. The Aztecs traded with Maya and other peoples for cacao and often required that citizens and conquered peoples pay their tribute in cacao seeds—a form of Aztec money.</a:t>
            </a:r>
          </a:p>
          <a:p>
            <a:pPr eaLnBrk="1" hangingPunct="1"/>
            <a:r>
              <a:rPr lang="en-US" sz="1600"/>
              <a:t>When mixed with water, chili peppers, cornmeal, and other ingredients, this paste made a frothy, spicy chocolate drink.</a:t>
            </a:r>
          </a:p>
          <a:p>
            <a:pPr eaLnBrk="1" hangingPunct="1"/>
            <a:endParaRPr lang="en-US" sz="16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888A9699-2365-3242-A44A-A359452E2C4E}" type="slidenum">
              <a:rPr lang="en-US"/>
              <a:pPr/>
              <a:t>36</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US"/>
              <a:t>There is roughly 20mg of theobromine in a gram of cocoa. Theobromine, like caffeine, acts as a diuretic, a vasodilater, and a heart stimulant. It is in fact responsible for many of the effects that people associate with caffeine in chocolate, and is responsible for poisoning in dogs and cats, which is why it is suggested that the animals not ingest chocolate.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E1578655-56F5-B34B-B9BC-411BA3F89BC4}" type="slidenum">
              <a:rPr lang="en-US"/>
              <a:pPr/>
              <a:t>37</a:t>
            </a:fld>
            <a:endParaRPr lang="en-US"/>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21681FBE-721B-2A4C-AFF4-28A4A13C0AEA}" type="slidenum">
              <a:rPr lang="en-US"/>
              <a:pPr/>
              <a:t>38</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527A506C-BCC9-7541-931C-757D98B51C1B}" type="slidenum">
              <a:rPr lang="en-US"/>
              <a:pPr/>
              <a:t>41</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a:t>Start here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F24A4C37-22D4-484F-AAA5-6BADBF6FA4B2}" type="slidenum">
              <a:rPr lang="en-US"/>
              <a:pPr/>
              <a:t>42</a:t>
            </a:fld>
            <a:endParaRPr 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8BA53B1D-DC20-804D-95B1-DA8B1D373159}" type="slidenum">
              <a:rPr lang="en-US"/>
              <a:pPr/>
              <a:t>5</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77020E45-047F-5748-AE53-1BE3B31C86B5}" type="slidenum">
              <a:rPr lang="en-US"/>
              <a:pPr/>
              <a:t>43</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dirty="0"/>
              <a:t>There are over 3000 varieties of tea each with its own specific characteristics. Just as Bordeaux wine is named after the Bordeaux region in France, teas such as Assam are named after the regions where they are grown (Assam region is in India).</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D839BB77-025D-EA48-8E91-A9E0175B996A}" type="slidenum">
              <a:rPr lang="en-US"/>
              <a:pPr/>
              <a:t>44</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FDFC0592-DFB2-B941-AC14-53233CBC613B}" type="slidenum">
              <a:rPr lang="en-US"/>
              <a:pPr/>
              <a:t>45</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FDE0B952-5229-5E40-A4A2-531AD2056958}" type="slidenum">
              <a:rPr lang="en-US"/>
              <a:pPr/>
              <a:t>46</a:t>
            </a:fld>
            <a:endParaRPr 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en-US"/>
              <a:t>One summer day while visiting a distant region of his realm, he and the court stopped to rest. In accordance with his ruling, the servants began to boil water for the court to drink. Dried leaves from the near by bush fell into the boiling water, and a brown liquid was infused into the water. As a scientist, the Emperor was interested in the new liquid, drank some, and found it very refreshing.</a:t>
            </a:r>
          </a:p>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3111D857-316D-AB48-AAEE-603865282BE7}" type="slidenum">
              <a:rPr lang="en-US"/>
              <a:pPr/>
              <a:t>47</a:t>
            </a:fld>
            <a:endParaRPr 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sz="1600"/>
          </a:p>
          <a:p>
            <a:pPr lvl="2" eaLnBrk="1" hangingPunct="1"/>
            <a:endParaRPr lang="en-US" b="1"/>
          </a:p>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1612BF03-0452-4E4C-88DE-C3E97BA3D181}" type="slidenum">
              <a:rPr lang="en-US"/>
              <a:pPr/>
              <a:t>48</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B91AFAE9-2697-5B49-B90D-F581957C08AE}" type="slidenum">
              <a:rPr lang="en-US"/>
              <a:pPr/>
              <a:t>49</a:t>
            </a:fld>
            <a:endParaRPr lang="en-US"/>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B2DF941D-340E-014A-A80D-1700C7853BF2}" type="slidenum">
              <a:rPr lang="en-US"/>
              <a:pPr/>
              <a:t>6</a:t>
            </a:fld>
            <a:endParaRPr lang="en-US"/>
          </a:p>
        </p:txBody>
      </p:sp>
      <p:sp>
        <p:nvSpPr>
          <p:cNvPr id="45059" name="Rectangle 2"/>
          <p:cNvSpPr>
            <a:spLocks noGrp="1" noRot="1" noChangeAspect="1" noChangeArrowheads="1"/>
          </p:cNvSpPr>
          <p:nvPr>
            <p:ph type="sldImg"/>
          </p:nvPr>
        </p:nvSpPr>
        <p:spPr>
          <a:solidFill>
            <a:srgbClr val="FFFFFF"/>
          </a:solidFill>
          <a:ln/>
        </p:spPr>
      </p:sp>
      <p:sp>
        <p:nvSpPr>
          <p:cNvPr id="450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E4D4C245-7F8D-2E44-BD63-42A899406C71}" type="slidenum">
              <a:rPr lang="en-US"/>
              <a:pPr/>
              <a:t>7</a:t>
            </a:fld>
            <a:endParaRPr lang="en-US"/>
          </a:p>
        </p:txBody>
      </p:sp>
      <p:sp>
        <p:nvSpPr>
          <p:cNvPr id="47107" name="Rectangle 2"/>
          <p:cNvSpPr>
            <a:spLocks noGrp="1" noRot="1" noChangeAspect="1" noChangeArrowheads="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DF70CEA7-B2DE-7B46-B278-423BB7F79046}" type="slidenum">
              <a:rPr lang="en-US"/>
              <a:pPr/>
              <a:t>8</a:t>
            </a:fld>
            <a:endParaRPr lang="en-US"/>
          </a:p>
        </p:txBody>
      </p:sp>
      <p:sp>
        <p:nvSpPr>
          <p:cNvPr id="49155" name="Rectangle 2"/>
          <p:cNvSpPr>
            <a:spLocks noGrp="1" noRot="1" noChangeAspect="1" noChangeArrowheads="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DF70CEA7-B2DE-7B46-B278-423BB7F79046}" type="slidenum">
              <a:rPr lang="en-US"/>
              <a:pPr/>
              <a:t>9</a:t>
            </a:fld>
            <a:endParaRPr lang="en-US"/>
          </a:p>
        </p:txBody>
      </p:sp>
      <p:sp>
        <p:nvSpPr>
          <p:cNvPr id="49155" name="Rectangle 2"/>
          <p:cNvSpPr>
            <a:spLocks noGrp="1" noRot="1" noChangeAspect="1" noChangeArrowheads="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2761361E-B55A-5347-9AA4-507B3750260F}" type="slidenum">
              <a:rPr lang="en-US"/>
              <a:pPr/>
              <a:t>10</a:t>
            </a:fld>
            <a:endParaRPr lang="en-US"/>
          </a:p>
        </p:txBody>
      </p:sp>
      <p:sp>
        <p:nvSpPr>
          <p:cNvPr id="51203" name="Rectangle 2"/>
          <p:cNvSpPr>
            <a:spLocks noGrp="1" noRot="1" noChangeAspect="1" noChangeArrowheads="1"/>
          </p:cNvSpPr>
          <p:nvPr>
            <p:ph type="sldImg"/>
          </p:nvPr>
        </p:nvSpPr>
        <p:spPr>
          <a:solidFill>
            <a:srgbClr val="FFFFFF"/>
          </a:solidFill>
          <a:ln/>
        </p:spPr>
      </p:sp>
      <p:sp>
        <p:nvSpPr>
          <p:cNvPr id="512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2946F6-B30C-E048-B31A-B48BB334868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0DE98E-2536-8A4B-8C0F-2637F0B8AE6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5F2DB7-509B-F041-BDEE-73478D2EFDB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654C3F-AB04-B745-8F0C-C925931037F8}"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9052A1-1ED2-2046-8387-B2FF75869ACC}"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25E641-C972-A743-9875-1A3B7ABBB970}"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A5F35E-CE35-B645-B2A4-2B87418037AF}"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55F41E-D385-0B49-A7EA-7D1F4C1BEC97}"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6B0A976-63E2-B843-9CCA-8AEEC9D1A1E8}"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0DB046-F727-A74A-B418-B2AE41E5CDA0}"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E2628F-15CC-D348-88E6-AE09E00F18B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D4E96-632A-3E4A-8DC7-1B10BFA91BFA}"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F8F7EB-6396-544C-82E5-06F07D856B05}"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583285-AB0A-DC46-AD46-5D5665FB015A}"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4FBB31-CBD4-7B4B-827D-D6A2BA8766A3}"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E3156F4-6E1C-BB45-BBF9-CC0616189642}"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B53DDE-B4FF-294D-8C15-FD816ACA85FE}"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4BF531-36BF-884B-9871-4D0365DC655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E51064-F63A-B242-8C55-D58A4171EA6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E713D7-AF49-294F-AACD-E9571212223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82F1FE6-5129-0E4A-813B-D0C0D3FF4C8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277BF56-705A-B24E-A5C7-6311C8E6493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88CDC0F-98F2-A647-9EDA-E041F5080E1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E9742E-D488-E448-B7AB-711E5FF55F5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9E120F-00B9-7144-8A9F-DDE0814B9A4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Calibri"/>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a:defRPr>
            </a:lvl1pPr>
          </a:lstStyle>
          <a:p>
            <a:pPr>
              <a:defRPr/>
            </a:pPr>
            <a:fld id="{E0B851D4-AFFD-4748-AE5A-0B5A39DBD6B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Calibri"/>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Calibri"/>
              </a:defRPr>
            </a:lvl1pPr>
          </a:lstStyle>
          <a:p>
            <a:pPr>
              <a:defRPr/>
            </a:pPr>
            <a:endParaRPr lang="en-US" dirty="0"/>
          </a:p>
        </p:txBody>
      </p:sp>
      <p:sp>
        <p:nvSpPr>
          <p:cNvPr id="22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a:defRPr>
            </a:lvl1pPr>
          </a:lstStyle>
          <a:p>
            <a:pPr>
              <a:defRPr/>
            </a:pPr>
            <a:endParaRPr lang="en-US" dirty="0"/>
          </a:p>
        </p:txBody>
      </p:sp>
      <p:sp>
        <p:nvSpPr>
          <p:cNvPr id="22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a:defRPr>
            </a:lvl1pPr>
          </a:lstStyle>
          <a:p>
            <a:pPr>
              <a:defRPr/>
            </a:pPr>
            <a:fld id="{D7FAA141-7252-9B42-A11F-C4A1E13242E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Calibri"/>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8.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18.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9.jpeg"/><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1" Type="http://schemas.openxmlformats.org/officeDocument/2006/relationships/slideLayout" Target="../slideLayouts/slideLayout18.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xml"/><Relationship Id="rId3" Type="http://schemas.openxmlformats.org/officeDocument/2006/relationships/image" Target="../media/image1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png"/><Relationship Id="rId1" Type="http://schemas.openxmlformats.org/officeDocument/2006/relationships/slideLayout" Target="../slideLayouts/slideLayout18.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18.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18.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jpeg"/><Relationship Id="rId7" Type="http://schemas.openxmlformats.org/officeDocument/2006/relationships/image" Target="../media/image35.jpeg"/><Relationship Id="rId1" Type="http://schemas.openxmlformats.org/officeDocument/2006/relationships/slideLayout" Target="../slideLayouts/slideLayout18.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 Id="rId3"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5" Type="http://schemas.openxmlformats.org/officeDocument/2006/relationships/image" Target="../media/image40.jpeg"/><Relationship Id="rId1" Type="http://schemas.openxmlformats.org/officeDocument/2006/relationships/slideLayout" Target="../slideLayouts/slideLayout18.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3.xml"/><Relationship Id="rId3" Type="http://schemas.openxmlformats.org/officeDocument/2006/relationships/image" Target="../media/image4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4.xml"/><Relationship Id="rId3" Type="http://schemas.openxmlformats.org/officeDocument/2006/relationships/image" Target="../media/image4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5.xml"/><Relationship Id="rId3" Type="http://schemas.openxmlformats.org/officeDocument/2006/relationships/image" Target="../media/image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6.xml"/><Relationship Id="rId3"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png"/><Relationship Id="rId1" Type="http://schemas.openxmlformats.org/officeDocument/2006/relationships/slideLayout" Target="../slideLayouts/slideLayout18.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hyperlink" Target="http://www.nytimes.com/2013/03/08/science/plants-use-caffeine-to-lure-bees-scientists-find.html?_r=0" TargetMode="External"/><Relationship Id="rId4" Type="http://schemas.openxmlformats.org/officeDocument/2006/relationships/image" Target="../media/image36.png"/><Relationship Id="rId1" Type="http://schemas.openxmlformats.org/officeDocument/2006/relationships/slideLayout" Target="../slideLayouts/slideLayout18.xml"/><Relationship Id="rId2"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8.xml"/><Relationship Id="rId3"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9.xml"/><Relationship Id="rId3" Type="http://schemas.openxmlformats.org/officeDocument/2006/relationships/image" Target="../media/image4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0.xml"/><Relationship Id="rId3" Type="http://schemas.openxmlformats.org/officeDocument/2006/relationships/image" Target="../media/image50.jpeg"/></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23.xml"/><Relationship Id="rId2"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52.jpeg"/><Relationship Id="rId1" Type="http://schemas.openxmlformats.org/officeDocument/2006/relationships/slideLayout" Target="../slideLayouts/slideLayout24.xml"/><Relationship Id="rId2"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3.xml"/><Relationship Id="rId3" Type="http://schemas.openxmlformats.org/officeDocument/2006/relationships/image" Target="../media/image5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4.xml"/><Relationship Id="rId3" Type="http://schemas.openxmlformats.org/officeDocument/2006/relationships/image" Target="../media/image5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5.xml"/><Relationship Id="rId3" Type="http://schemas.openxmlformats.org/officeDocument/2006/relationships/image" Target="../media/image5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xfrm>
            <a:off x="304800" y="76200"/>
            <a:ext cx="8534400" cy="1066800"/>
          </a:xfrm>
          <a:solidFill>
            <a:schemeClr val="bg1"/>
          </a:solidFill>
        </p:spPr>
        <p:txBody>
          <a:bodyPr/>
          <a:lstStyle/>
          <a:p>
            <a:pPr eaLnBrk="1" hangingPunct="1"/>
            <a:r>
              <a:rPr lang="en-US" dirty="0" smtClean="0"/>
              <a:t>Assignment </a:t>
            </a:r>
            <a:r>
              <a:rPr lang="en-US" dirty="0"/>
              <a:t>due</a:t>
            </a:r>
            <a:r>
              <a:rPr lang="en-US" dirty="0" smtClean="0"/>
              <a:t> March 30</a:t>
            </a:r>
            <a:endParaRPr lang="en-US" dirty="0"/>
          </a:p>
        </p:txBody>
      </p:sp>
      <p:pic>
        <p:nvPicPr>
          <p:cNvPr id="31747" name="Picture 3" descr="backgroundbode"/>
          <p:cNvPicPr>
            <a:picLocks noChangeAspect="1" noChangeArrowheads="1"/>
          </p:cNvPicPr>
          <p:nvPr/>
        </p:nvPicPr>
        <p:blipFill>
          <a:blip r:embed="rId3"/>
          <a:srcRect/>
          <a:stretch>
            <a:fillRect/>
          </a:stretch>
        </p:blipFill>
        <p:spPr bwMode="auto">
          <a:xfrm>
            <a:off x="76200" y="1143000"/>
            <a:ext cx="8991600" cy="3370263"/>
          </a:xfrm>
          <a:prstGeom prst="rect">
            <a:avLst/>
          </a:prstGeom>
          <a:noFill/>
          <a:ln w="9525">
            <a:noFill/>
            <a:miter lim="800000"/>
            <a:headEnd/>
            <a:tailEnd/>
          </a:ln>
        </p:spPr>
      </p:pic>
      <p:sp>
        <p:nvSpPr>
          <p:cNvPr id="31748" name="Rectangle 4"/>
          <p:cNvSpPr>
            <a:spLocks noChangeArrowheads="1"/>
          </p:cNvSpPr>
          <p:nvPr/>
        </p:nvSpPr>
        <p:spPr bwMode="auto">
          <a:xfrm>
            <a:off x="5046663" y="4114800"/>
            <a:ext cx="4021137" cy="396875"/>
          </a:xfrm>
          <a:prstGeom prst="rect">
            <a:avLst/>
          </a:prstGeom>
          <a:noFill/>
          <a:ln w="9525">
            <a:noFill/>
            <a:miter lim="800000"/>
            <a:headEnd/>
            <a:tailEnd/>
          </a:ln>
        </p:spPr>
        <p:txBody>
          <a:bodyPr wrap="none">
            <a:prstTxWarp prst="textNoShape">
              <a:avLst/>
            </a:prstTxWarp>
            <a:spAutoFit/>
          </a:bodyPr>
          <a:lstStyle/>
          <a:p>
            <a:pPr algn="l" eaLnBrk="0" hangingPunct="0"/>
            <a:r>
              <a:rPr lang="en-US" sz="2000" i="1" dirty="0">
                <a:solidFill>
                  <a:schemeClr val="bg1"/>
                </a:solidFill>
                <a:latin typeface="Calibri"/>
                <a:ea typeface="ＭＳ Ｐゴシック" charset="-128"/>
                <a:cs typeface="ＭＳ Ｐゴシック" charset="-128"/>
              </a:rPr>
              <a:t>The Botany of Desire,</a:t>
            </a:r>
            <a:r>
              <a:rPr lang="en-US" sz="2000" dirty="0">
                <a:solidFill>
                  <a:schemeClr val="bg1"/>
                </a:solidFill>
                <a:latin typeface="Calibri"/>
                <a:ea typeface="ＭＳ Ｐゴシック" charset="-128"/>
                <a:cs typeface="ＭＳ Ｐゴシック" charset="-128"/>
              </a:rPr>
              <a:t> Michael </a:t>
            </a:r>
            <a:r>
              <a:rPr lang="en-US" sz="2000" dirty="0" err="1">
                <a:solidFill>
                  <a:schemeClr val="bg1"/>
                </a:solidFill>
                <a:latin typeface="Calibri"/>
                <a:ea typeface="ＭＳ Ｐゴシック" charset="-128"/>
                <a:cs typeface="ＭＳ Ｐゴシック" charset="-128"/>
              </a:rPr>
              <a:t>Pollan</a:t>
            </a:r>
            <a:endParaRPr lang="en-US" sz="2000" dirty="0">
              <a:solidFill>
                <a:schemeClr val="bg1"/>
              </a:solidFill>
              <a:latin typeface="Calibri"/>
              <a:ea typeface="ＭＳ Ｐゴシック" charset="-128"/>
              <a:cs typeface="ＭＳ Ｐゴシック" charset="-128"/>
            </a:endParaRPr>
          </a:p>
        </p:txBody>
      </p:sp>
      <p:sp>
        <p:nvSpPr>
          <p:cNvPr id="31749" name="Rectangle 6"/>
          <p:cNvSpPr>
            <a:spLocks noChangeArrowheads="1"/>
          </p:cNvSpPr>
          <p:nvPr/>
        </p:nvSpPr>
        <p:spPr bwMode="auto">
          <a:xfrm>
            <a:off x="1171575" y="4625975"/>
            <a:ext cx="6984279" cy="1938992"/>
          </a:xfrm>
          <a:prstGeom prst="rect">
            <a:avLst/>
          </a:prstGeom>
          <a:noFill/>
          <a:ln w="9525">
            <a:noFill/>
            <a:miter lim="800000"/>
            <a:headEnd/>
            <a:tailEnd/>
          </a:ln>
        </p:spPr>
        <p:txBody>
          <a:bodyPr wrap="none">
            <a:prstTxWarp prst="textNoShape">
              <a:avLst/>
            </a:prstTxWarp>
            <a:spAutoFit/>
          </a:bodyPr>
          <a:lstStyle/>
          <a:p>
            <a:pPr algn="l"/>
            <a:r>
              <a:rPr lang="en-US" sz="2000" dirty="0" smtClean="0">
                <a:latin typeface="Calibri"/>
              </a:rPr>
              <a:t>Watch </a:t>
            </a:r>
            <a:r>
              <a:rPr lang="en-US" sz="2000" dirty="0">
                <a:latin typeface="Calibri"/>
              </a:rPr>
              <a:t>online</a:t>
            </a:r>
          </a:p>
          <a:p>
            <a:pPr lvl="1" algn="l">
              <a:buFontTx/>
              <a:buChar char="•"/>
            </a:pPr>
            <a:r>
              <a:rPr lang="en-US" sz="2000" dirty="0">
                <a:latin typeface="Calibri"/>
              </a:rPr>
              <a:t> BB link under “Videos”</a:t>
            </a:r>
          </a:p>
          <a:p>
            <a:pPr lvl="1" algn="l">
              <a:buFontTx/>
              <a:buChar char="•"/>
            </a:pPr>
            <a:r>
              <a:rPr lang="en-US" sz="2000" dirty="0">
                <a:latin typeface="Calibri"/>
              </a:rPr>
              <a:t> Have a Netflix streaming account?  Watch </a:t>
            </a:r>
            <a:r>
              <a:rPr lang="en-US" sz="2000" dirty="0" smtClean="0">
                <a:latin typeface="Calibri"/>
              </a:rPr>
              <a:t>instantly</a:t>
            </a:r>
          </a:p>
          <a:p>
            <a:pPr lvl="1" algn="l"/>
            <a:r>
              <a:rPr lang="en-US" sz="2000" b="1" i="1" dirty="0" smtClean="0">
                <a:latin typeface="Calibri"/>
              </a:rPr>
              <a:t>or</a:t>
            </a:r>
          </a:p>
          <a:p>
            <a:pPr algn="l"/>
            <a:r>
              <a:rPr lang="en-US" sz="2000" dirty="0" smtClean="0">
                <a:latin typeface="Calibri"/>
              </a:rPr>
              <a:t>Watch closed caption DVD in </a:t>
            </a:r>
            <a:r>
              <a:rPr lang="en-US" sz="2000" dirty="0">
                <a:latin typeface="Calibri"/>
              </a:rPr>
              <a:t>Media Resources (library basement</a:t>
            </a:r>
            <a:r>
              <a:rPr lang="en-US" sz="2000" dirty="0" smtClean="0">
                <a:latin typeface="Calibri"/>
              </a:rPr>
              <a:t>)</a:t>
            </a:r>
          </a:p>
          <a:p>
            <a:pPr algn="l"/>
            <a:r>
              <a:rPr lang="en-US" sz="2000" dirty="0" smtClean="0">
                <a:latin typeface="Calibri"/>
              </a:rPr>
              <a:t>Complete quiz 8 by March 30 at midnight</a:t>
            </a:r>
            <a:endParaRPr lang="en-US" sz="2000" dirty="0">
              <a:latin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2" descr="CafTheo"/>
          <p:cNvPicPr>
            <a:picLocks noChangeAspect="1" noChangeArrowheads="1"/>
          </p:cNvPicPr>
          <p:nvPr/>
        </p:nvPicPr>
        <p:blipFill>
          <a:blip r:embed="rId3"/>
          <a:srcRect/>
          <a:stretch>
            <a:fillRect/>
          </a:stretch>
        </p:blipFill>
        <p:spPr bwMode="auto">
          <a:xfrm>
            <a:off x="2438400" y="228600"/>
            <a:ext cx="4237038" cy="6400800"/>
          </a:xfrm>
          <a:prstGeom prst="rect">
            <a:avLst/>
          </a:prstGeom>
          <a:noFill/>
          <a:ln w="9525">
            <a:noFill/>
            <a:miter lim="800000"/>
            <a:headEnd/>
            <a:tailEnd/>
          </a:ln>
        </p:spPr>
      </p:pic>
      <p:sp>
        <p:nvSpPr>
          <p:cNvPr id="50179" name="Text Box 3"/>
          <p:cNvSpPr txBox="1">
            <a:spLocks noChangeArrowheads="1"/>
          </p:cNvSpPr>
          <p:nvPr/>
        </p:nvSpPr>
        <p:spPr bwMode="auto">
          <a:xfrm>
            <a:off x="381000" y="0"/>
            <a:ext cx="8534400" cy="3429000"/>
          </a:xfrm>
          <a:prstGeom prst="rect">
            <a:avLst/>
          </a:prstGeom>
          <a:solidFill>
            <a:schemeClr val="bg1"/>
          </a:solidFill>
          <a:ln w="9525">
            <a:noFill/>
            <a:miter lim="800000"/>
            <a:headEnd/>
            <a:tailEnd/>
          </a:ln>
        </p:spPr>
        <p:txBody>
          <a:bodyPr wrap="square">
            <a:prstTxWarp prst="textNoShape">
              <a:avLst/>
            </a:prstTxWarp>
            <a:spAutoFit/>
          </a:bodyPr>
          <a:lstStyle/>
          <a:p>
            <a:pPr algn="l"/>
            <a:r>
              <a:rPr lang="en-US" sz="3200" dirty="0">
                <a:latin typeface="Calibri"/>
              </a:rPr>
              <a:t>Alkaloids:</a:t>
            </a:r>
          </a:p>
          <a:p>
            <a:pPr algn="l"/>
            <a:endParaRPr lang="en-US" sz="3200" dirty="0">
              <a:latin typeface="Calibri"/>
            </a:endParaRPr>
          </a:p>
          <a:p>
            <a:pPr algn="l"/>
            <a:r>
              <a:rPr lang="en-US" sz="3200" dirty="0">
                <a:latin typeface="Calibri"/>
              </a:rPr>
              <a:t>- ring compounds in which a nitrogen is included</a:t>
            </a:r>
          </a:p>
          <a:p>
            <a:pPr algn="l"/>
            <a:r>
              <a:rPr lang="en-US" sz="3200" dirty="0">
                <a:latin typeface="Calibri"/>
              </a:rPr>
              <a:t>- alkaline (pH &gt; 7)</a:t>
            </a:r>
          </a:p>
          <a:p>
            <a:pPr algn="l"/>
            <a:r>
              <a:rPr lang="en-US" sz="3200" dirty="0">
                <a:latin typeface="Calibri"/>
              </a:rPr>
              <a:t>- bitter-tasting</a:t>
            </a:r>
          </a:p>
          <a:p>
            <a:pPr algn="l"/>
            <a:r>
              <a:rPr lang="en-US" sz="3200" dirty="0">
                <a:latin typeface="Calibri"/>
              </a:rPr>
              <a:t>- derived from amino acids</a:t>
            </a:r>
            <a:endParaRPr lang="en-US" sz="3200" dirty="0">
              <a:solidFill>
                <a:srgbClr val="FF0000"/>
              </a:solidFill>
              <a:latin typeface="Calibri"/>
            </a:endParaRPr>
          </a:p>
          <a:p>
            <a:pPr algn="l"/>
            <a:endParaRPr lang="en-US" dirty="0">
              <a:latin typeface="Calibri"/>
            </a:endParaRPr>
          </a:p>
        </p:txBody>
      </p:sp>
      <p:sp>
        <p:nvSpPr>
          <p:cNvPr id="50180" name="Oval 4"/>
          <p:cNvSpPr>
            <a:spLocks noChangeArrowheads="1"/>
          </p:cNvSpPr>
          <p:nvPr/>
        </p:nvSpPr>
        <p:spPr bwMode="auto">
          <a:xfrm>
            <a:off x="5181600" y="4038600"/>
            <a:ext cx="457200" cy="457200"/>
          </a:xfrm>
          <a:prstGeom prst="ellipse">
            <a:avLst/>
          </a:prstGeom>
          <a:noFill/>
          <a:ln w="38100">
            <a:solidFill>
              <a:srgbClr val="FF0000"/>
            </a:solidFill>
            <a:round/>
            <a:headEnd/>
            <a:tailEnd/>
          </a:ln>
        </p:spPr>
        <p:txBody>
          <a:bodyPr wrap="none" anchor="ctr">
            <a:prstTxWarp prst="textNoShape">
              <a:avLst/>
            </a:prstTxWarp>
          </a:bodyPr>
          <a:lstStyle/>
          <a:p>
            <a:endParaRPr lang="en-US" dirty="0">
              <a:latin typeface="Calibri"/>
            </a:endParaRPr>
          </a:p>
        </p:txBody>
      </p:sp>
      <p:sp>
        <p:nvSpPr>
          <p:cNvPr id="50181" name="Oval 5"/>
          <p:cNvSpPr>
            <a:spLocks noChangeArrowheads="1"/>
          </p:cNvSpPr>
          <p:nvPr/>
        </p:nvSpPr>
        <p:spPr bwMode="auto">
          <a:xfrm>
            <a:off x="2895600" y="4267200"/>
            <a:ext cx="457200" cy="457200"/>
          </a:xfrm>
          <a:prstGeom prst="ellipse">
            <a:avLst/>
          </a:prstGeom>
          <a:noFill/>
          <a:ln w="38100">
            <a:solidFill>
              <a:srgbClr val="FF0000"/>
            </a:solidFill>
            <a:round/>
            <a:headEnd/>
            <a:tailEnd/>
          </a:ln>
        </p:spPr>
        <p:txBody>
          <a:bodyPr wrap="none" anchor="ctr">
            <a:prstTxWarp prst="textNoShape">
              <a:avLst/>
            </a:prstTxWarp>
          </a:bodyPr>
          <a:lstStyle/>
          <a:p>
            <a:endParaRPr lang="en-US" dirty="0">
              <a:latin typeface="Calibri"/>
            </a:endParaRPr>
          </a:p>
        </p:txBody>
      </p:sp>
      <p:sp>
        <p:nvSpPr>
          <p:cNvPr id="50182" name="Oval 6"/>
          <p:cNvSpPr>
            <a:spLocks noChangeArrowheads="1"/>
          </p:cNvSpPr>
          <p:nvPr/>
        </p:nvSpPr>
        <p:spPr bwMode="auto">
          <a:xfrm>
            <a:off x="5181600" y="5257800"/>
            <a:ext cx="457200" cy="457200"/>
          </a:xfrm>
          <a:prstGeom prst="ellipse">
            <a:avLst/>
          </a:prstGeom>
          <a:noFill/>
          <a:ln w="38100">
            <a:solidFill>
              <a:srgbClr val="FF0000"/>
            </a:solidFill>
            <a:round/>
            <a:headEnd/>
            <a:tailEnd/>
          </a:ln>
        </p:spPr>
        <p:txBody>
          <a:bodyPr wrap="none" anchor="ctr">
            <a:prstTxWarp prst="textNoShape">
              <a:avLst/>
            </a:prstTxWarp>
          </a:bodyPr>
          <a:lstStyle/>
          <a:p>
            <a:endParaRPr lang="en-US" dirty="0">
              <a:latin typeface="Calibri"/>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533400" y="533400"/>
            <a:ext cx="7848600" cy="5509200"/>
          </a:xfrm>
          <a:prstGeom prst="rect">
            <a:avLst/>
          </a:prstGeom>
          <a:noFill/>
          <a:ln w="9525">
            <a:noFill/>
            <a:miter lim="800000"/>
            <a:headEnd/>
            <a:tailEnd/>
          </a:ln>
        </p:spPr>
        <p:txBody>
          <a:bodyPr>
            <a:prstTxWarp prst="textNoShape">
              <a:avLst/>
            </a:prstTxWarp>
            <a:spAutoFit/>
          </a:bodyPr>
          <a:lstStyle/>
          <a:p>
            <a:pPr lvl="2" algn="l"/>
            <a:r>
              <a:rPr lang="en-US" sz="3200" dirty="0">
                <a:latin typeface="Calibri"/>
              </a:rPr>
              <a:t>Alkaloids are present in more </a:t>
            </a:r>
            <a:br>
              <a:rPr lang="en-US" sz="3200" dirty="0">
                <a:latin typeface="Calibri"/>
              </a:rPr>
            </a:br>
            <a:r>
              <a:rPr lang="en-US" sz="3200" dirty="0">
                <a:latin typeface="Calibri"/>
              </a:rPr>
              <a:t>than 300 families of flowering </a:t>
            </a:r>
            <a:br>
              <a:rPr lang="en-US" sz="3200" dirty="0">
                <a:latin typeface="Calibri"/>
              </a:rPr>
            </a:br>
            <a:r>
              <a:rPr lang="en-US" sz="3200" dirty="0">
                <a:latin typeface="Calibri"/>
              </a:rPr>
              <a:t>plants</a:t>
            </a:r>
            <a:endParaRPr lang="en-US" sz="3200" dirty="0" smtClean="0">
              <a:latin typeface="Calibri"/>
            </a:endParaRPr>
          </a:p>
          <a:p>
            <a:pPr lvl="2" algn="l"/>
            <a:endParaRPr lang="en-US" sz="3200" dirty="0" smtClean="0">
              <a:latin typeface="Calibri"/>
            </a:endParaRPr>
          </a:p>
          <a:p>
            <a:pPr lvl="2" algn="l"/>
            <a:r>
              <a:rPr lang="en-US" sz="3200" dirty="0" smtClean="0">
                <a:latin typeface="Calibri"/>
              </a:rPr>
              <a:t>Families Rich in Alkaloids:</a:t>
            </a:r>
          </a:p>
          <a:p>
            <a:pPr lvl="2" algn="l"/>
            <a:endParaRPr lang="en-US" sz="3200" dirty="0" smtClean="0">
              <a:latin typeface="Calibri"/>
            </a:endParaRPr>
          </a:p>
          <a:p>
            <a:pPr lvl="2" algn="l">
              <a:buFontTx/>
              <a:buChar char="•"/>
            </a:pPr>
            <a:r>
              <a:rPr lang="en-US" sz="3200" dirty="0">
                <a:latin typeface="Calibri"/>
              </a:rPr>
              <a:t> Nightshade family (Solanaceae)</a:t>
            </a:r>
          </a:p>
          <a:p>
            <a:pPr lvl="2" algn="l">
              <a:buFontTx/>
              <a:buChar char="•"/>
            </a:pPr>
            <a:r>
              <a:rPr lang="en-US" sz="3200" dirty="0">
                <a:latin typeface="Calibri"/>
              </a:rPr>
              <a:t> Pea family (Fabaceae)</a:t>
            </a:r>
          </a:p>
          <a:p>
            <a:pPr lvl="2" algn="l">
              <a:buFontTx/>
              <a:buChar char="•"/>
            </a:pPr>
            <a:r>
              <a:rPr lang="en-US" sz="3200" dirty="0">
                <a:latin typeface="Calibri"/>
              </a:rPr>
              <a:t> Coffee family (</a:t>
            </a:r>
            <a:r>
              <a:rPr lang="en-US" sz="3200" dirty="0" err="1">
                <a:latin typeface="Calibri"/>
              </a:rPr>
              <a:t>Rubiaceae</a:t>
            </a:r>
            <a:r>
              <a:rPr lang="en-US" sz="3200" dirty="0">
                <a:latin typeface="Calibri"/>
              </a:rPr>
              <a:t>)</a:t>
            </a:r>
          </a:p>
          <a:p>
            <a:pPr lvl="2" algn="l">
              <a:buFontTx/>
              <a:buChar char="•"/>
            </a:pPr>
            <a:r>
              <a:rPr lang="en-US" sz="3200" dirty="0">
                <a:latin typeface="Calibri"/>
              </a:rPr>
              <a:t> Poppy family (</a:t>
            </a:r>
            <a:r>
              <a:rPr lang="en-US" sz="3200" dirty="0" err="1">
                <a:latin typeface="Calibri"/>
              </a:rPr>
              <a:t>Papaveraceae</a:t>
            </a:r>
            <a:r>
              <a:rPr lang="en-US" sz="3200" dirty="0">
                <a:latin typeface="Calibri"/>
              </a:rPr>
              <a:t>)</a:t>
            </a:r>
            <a:endParaRPr lang="en-US" sz="3200" b="1" dirty="0">
              <a:latin typeface="Calibri"/>
            </a:endParaRPr>
          </a:p>
          <a:p>
            <a:pPr algn="l">
              <a:buFontTx/>
              <a:buChar char="•"/>
            </a:pPr>
            <a:endParaRPr lang="en-US" sz="3200" dirty="0">
              <a:latin typeface="Calibri"/>
            </a:endParaRPr>
          </a:p>
        </p:txBody>
      </p:sp>
      <p:pic>
        <p:nvPicPr>
          <p:cNvPr id="52227" name="Picture 3"/>
          <p:cNvPicPr>
            <a:picLocks noChangeAspect="1" noChangeArrowheads="1"/>
          </p:cNvPicPr>
          <p:nvPr/>
        </p:nvPicPr>
        <p:blipFill>
          <a:blip r:embed="rId3"/>
          <a:srcRect/>
          <a:stretch>
            <a:fillRect/>
          </a:stretch>
        </p:blipFill>
        <p:spPr bwMode="auto">
          <a:xfrm>
            <a:off x="6096000" y="0"/>
            <a:ext cx="3048000" cy="3048000"/>
          </a:xfrm>
          <a:prstGeom prst="rect">
            <a:avLst/>
          </a:prstGeom>
          <a:noFill/>
          <a:ln w="9525">
            <a:noFill/>
            <a:miter lim="800000"/>
            <a:headEnd/>
            <a:tailEnd/>
          </a:ln>
        </p:spPr>
      </p:pic>
      <p:sp>
        <p:nvSpPr>
          <p:cNvPr id="52228" name="Rectangle 4"/>
          <p:cNvSpPr>
            <a:spLocks noChangeArrowheads="1"/>
          </p:cNvSpPr>
          <p:nvPr/>
        </p:nvSpPr>
        <p:spPr bwMode="auto">
          <a:xfrm>
            <a:off x="8345488" y="5724525"/>
            <a:ext cx="184150" cy="366713"/>
          </a:xfrm>
          <a:prstGeom prst="rect">
            <a:avLst/>
          </a:prstGeom>
          <a:noFill/>
          <a:ln w="9525">
            <a:noFill/>
            <a:miter lim="800000"/>
            <a:headEnd/>
            <a:tailEnd/>
          </a:ln>
        </p:spPr>
        <p:txBody>
          <a:bodyPr wrap="none">
            <a:prstTxWarp prst="textNoShape">
              <a:avLst/>
            </a:prstTxWarp>
            <a:spAutoFit/>
          </a:bodyPr>
          <a:lstStyle/>
          <a:p>
            <a:endParaRPr lang="en-US" dirty="0">
              <a:latin typeface="Calibri"/>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4" name="Picture 5"/>
          <p:cNvPicPr>
            <a:picLocks noChangeAspect="1" noChangeArrowheads="1"/>
          </p:cNvPicPr>
          <p:nvPr/>
        </p:nvPicPr>
        <p:blipFill>
          <a:blip r:embed="rId3"/>
          <a:srcRect/>
          <a:stretch>
            <a:fillRect/>
          </a:stretch>
        </p:blipFill>
        <p:spPr bwMode="auto">
          <a:xfrm>
            <a:off x="0" y="0"/>
            <a:ext cx="8839200" cy="6831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6322" name="Picture 2" descr="CafTheo"/>
          <p:cNvPicPr>
            <a:picLocks noChangeAspect="1" noChangeArrowheads="1"/>
          </p:cNvPicPr>
          <p:nvPr/>
        </p:nvPicPr>
        <p:blipFill>
          <a:blip r:embed="rId3"/>
          <a:srcRect/>
          <a:stretch>
            <a:fillRect/>
          </a:stretch>
        </p:blipFill>
        <p:spPr bwMode="auto">
          <a:xfrm>
            <a:off x="2590800" y="-1524000"/>
            <a:ext cx="4237038" cy="6400800"/>
          </a:xfrm>
          <a:prstGeom prst="rect">
            <a:avLst/>
          </a:prstGeom>
          <a:noFill/>
          <a:ln w="9525">
            <a:noFill/>
            <a:miter lim="800000"/>
            <a:headEnd/>
            <a:tailEnd/>
          </a:ln>
        </p:spPr>
      </p:pic>
      <p:sp>
        <p:nvSpPr>
          <p:cNvPr id="56323" name="Rectangle 3"/>
          <p:cNvSpPr>
            <a:spLocks noChangeArrowheads="1"/>
          </p:cNvSpPr>
          <p:nvPr/>
        </p:nvSpPr>
        <p:spPr bwMode="auto">
          <a:xfrm>
            <a:off x="2209800" y="0"/>
            <a:ext cx="5867400" cy="1752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latin typeface="Calibri"/>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5" name="Text Box 3"/>
          <p:cNvSpPr txBox="1">
            <a:spLocks noChangeArrowheads="1"/>
          </p:cNvSpPr>
          <p:nvPr/>
        </p:nvSpPr>
        <p:spPr bwMode="auto">
          <a:xfrm>
            <a:off x="974725" y="5032375"/>
            <a:ext cx="7837488" cy="1373188"/>
          </a:xfrm>
          <a:prstGeom prst="rect">
            <a:avLst/>
          </a:prstGeom>
          <a:noFill/>
          <a:ln w="9525">
            <a:noFill/>
            <a:miter lim="800000"/>
            <a:headEnd/>
            <a:tailEnd/>
          </a:ln>
        </p:spPr>
        <p:txBody>
          <a:bodyPr wrap="none">
            <a:prstTxWarp prst="textNoShape">
              <a:avLst/>
            </a:prstTxWarp>
            <a:spAutoFit/>
          </a:bodyPr>
          <a:lstStyle/>
          <a:p>
            <a:pPr algn="l"/>
            <a:r>
              <a:rPr lang="en-US" sz="2800" dirty="0">
                <a:latin typeface="Calibri"/>
              </a:rPr>
              <a:t>According to Michael </a:t>
            </a:r>
            <a:r>
              <a:rPr lang="en-US" sz="2800" dirty="0" err="1">
                <a:latin typeface="Calibri"/>
              </a:rPr>
              <a:t>Pollan</a:t>
            </a:r>
            <a:r>
              <a:rPr lang="en-US" sz="2800" dirty="0">
                <a:latin typeface="Calibri"/>
              </a:rPr>
              <a:t> (</a:t>
            </a:r>
            <a:r>
              <a:rPr lang="en-US" sz="2800" i="1" dirty="0">
                <a:latin typeface="Calibri"/>
              </a:rPr>
              <a:t>The</a:t>
            </a:r>
            <a:r>
              <a:rPr lang="en-US" sz="2800" dirty="0">
                <a:latin typeface="Calibri"/>
              </a:rPr>
              <a:t> </a:t>
            </a:r>
            <a:r>
              <a:rPr lang="en-US" sz="2800" i="1" dirty="0">
                <a:latin typeface="Calibri"/>
              </a:rPr>
              <a:t>Botany of Desire</a:t>
            </a:r>
            <a:r>
              <a:rPr lang="en-US" sz="2800" dirty="0">
                <a:latin typeface="Calibri"/>
              </a:rPr>
              <a:t>), </a:t>
            </a:r>
          </a:p>
          <a:p>
            <a:pPr algn="l"/>
            <a:r>
              <a:rPr lang="en-US" sz="2800" dirty="0">
                <a:latin typeface="Calibri"/>
              </a:rPr>
              <a:t>caffeine “unhinges an insect’s nervous system and</a:t>
            </a:r>
          </a:p>
          <a:p>
            <a:pPr algn="l"/>
            <a:r>
              <a:rPr lang="en-US" sz="2800" dirty="0">
                <a:latin typeface="Calibri"/>
              </a:rPr>
              <a:t>kills its appetite.”</a:t>
            </a:r>
          </a:p>
        </p:txBody>
      </p:sp>
      <p:sp>
        <p:nvSpPr>
          <p:cNvPr id="58371" name="Text Box 4"/>
          <p:cNvSpPr txBox="1">
            <a:spLocks noChangeArrowheads="1"/>
          </p:cNvSpPr>
          <p:nvPr/>
        </p:nvSpPr>
        <p:spPr bwMode="auto">
          <a:xfrm>
            <a:off x="1391741" y="381000"/>
            <a:ext cx="6492282" cy="584776"/>
          </a:xfrm>
          <a:prstGeom prst="rect">
            <a:avLst/>
          </a:prstGeom>
          <a:noFill/>
          <a:ln w="9525">
            <a:noFill/>
            <a:miter lim="800000"/>
            <a:headEnd/>
            <a:tailEnd/>
          </a:ln>
        </p:spPr>
        <p:txBody>
          <a:bodyPr wrap="none">
            <a:prstTxWarp prst="textNoShape">
              <a:avLst/>
            </a:prstTxWarp>
            <a:spAutoFit/>
          </a:bodyPr>
          <a:lstStyle/>
          <a:p>
            <a:r>
              <a:rPr lang="en-US" sz="3200" dirty="0">
                <a:latin typeface="Calibri"/>
              </a:rPr>
              <a:t>So what is caffeine doing in the plant?</a:t>
            </a:r>
          </a:p>
        </p:txBody>
      </p:sp>
      <p:pic>
        <p:nvPicPr>
          <p:cNvPr id="58372" name="Picture 5" descr="backgroundbode"/>
          <p:cNvPicPr>
            <a:picLocks noChangeAspect="1" noChangeArrowheads="1"/>
          </p:cNvPicPr>
          <p:nvPr/>
        </p:nvPicPr>
        <p:blipFill>
          <a:blip r:embed="rId3"/>
          <a:srcRect/>
          <a:stretch>
            <a:fillRect/>
          </a:stretch>
        </p:blipFill>
        <p:spPr bwMode="auto">
          <a:xfrm>
            <a:off x="76200" y="1447800"/>
            <a:ext cx="8991600" cy="3370263"/>
          </a:xfrm>
          <a:prstGeom prst="rect">
            <a:avLst/>
          </a:prstGeom>
          <a:noFill/>
          <a:ln w="9525">
            <a:noFill/>
            <a:miter lim="800000"/>
            <a:headEnd/>
            <a:tailEnd/>
          </a:ln>
        </p:spPr>
      </p:pic>
      <p:sp>
        <p:nvSpPr>
          <p:cNvPr id="58373" name="Rectangle 6"/>
          <p:cNvSpPr>
            <a:spLocks noChangeArrowheads="1"/>
          </p:cNvSpPr>
          <p:nvPr/>
        </p:nvSpPr>
        <p:spPr bwMode="auto">
          <a:xfrm>
            <a:off x="4970463" y="4419600"/>
            <a:ext cx="4021137" cy="396875"/>
          </a:xfrm>
          <a:prstGeom prst="rect">
            <a:avLst/>
          </a:prstGeom>
          <a:noFill/>
          <a:ln w="9525">
            <a:noFill/>
            <a:miter lim="800000"/>
            <a:headEnd/>
            <a:tailEnd/>
          </a:ln>
        </p:spPr>
        <p:txBody>
          <a:bodyPr wrap="none">
            <a:prstTxWarp prst="textNoShape">
              <a:avLst/>
            </a:prstTxWarp>
            <a:spAutoFit/>
          </a:bodyPr>
          <a:lstStyle/>
          <a:p>
            <a:pPr algn="l" eaLnBrk="0" hangingPunct="0"/>
            <a:r>
              <a:rPr lang="en-US" sz="2000" i="1" dirty="0">
                <a:solidFill>
                  <a:schemeClr val="bg1"/>
                </a:solidFill>
                <a:latin typeface="Calibri"/>
                <a:ea typeface="ＭＳ Ｐゴシック" charset="-128"/>
                <a:cs typeface="ＭＳ Ｐゴシック" charset="-128"/>
              </a:rPr>
              <a:t>The Botany of Desire,</a:t>
            </a:r>
            <a:r>
              <a:rPr lang="en-US" sz="2000" dirty="0">
                <a:solidFill>
                  <a:schemeClr val="bg1"/>
                </a:solidFill>
                <a:latin typeface="Calibri"/>
                <a:ea typeface="ＭＳ Ｐゴシック" charset="-128"/>
                <a:cs typeface="ＭＳ Ｐゴシック" charset="-128"/>
              </a:rPr>
              <a:t> Michael </a:t>
            </a:r>
            <a:r>
              <a:rPr lang="en-US" sz="2000" dirty="0" err="1">
                <a:solidFill>
                  <a:schemeClr val="bg1"/>
                </a:solidFill>
                <a:latin typeface="Calibri"/>
                <a:ea typeface="ＭＳ Ｐゴシック" charset="-128"/>
                <a:cs typeface="ＭＳ Ｐゴシック" charset="-128"/>
              </a:rPr>
              <a:t>Pollan</a:t>
            </a:r>
            <a:endParaRPr lang="en-US" sz="2000" dirty="0">
              <a:solidFill>
                <a:schemeClr val="bg1"/>
              </a:solidFill>
              <a:latin typeface="Calibri"/>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05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0418" name="Picture 7" descr="lev70065_t16_01"/>
          <p:cNvPicPr>
            <a:picLocks noChangeAspect="1" noChangeArrowheads="1"/>
          </p:cNvPicPr>
          <p:nvPr/>
        </p:nvPicPr>
        <p:blipFill>
          <a:blip r:embed="rId3"/>
          <a:srcRect/>
          <a:stretch>
            <a:fillRect/>
          </a:stretch>
        </p:blipFill>
        <p:spPr bwMode="auto">
          <a:xfrm>
            <a:off x="2759075" y="15875"/>
            <a:ext cx="3627438" cy="6827838"/>
          </a:xfrm>
          <a:prstGeom prst="rect">
            <a:avLst/>
          </a:prstGeom>
          <a:noFill/>
          <a:ln w="9525">
            <a:noFill/>
            <a:miter lim="800000"/>
            <a:headEnd/>
            <a:tailEnd/>
          </a:ln>
        </p:spPr>
      </p:pic>
      <p:sp>
        <p:nvSpPr>
          <p:cNvPr id="60419" name="Line 8"/>
          <p:cNvSpPr>
            <a:spLocks noChangeShapeType="1"/>
          </p:cNvSpPr>
          <p:nvPr/>
        </p:nvSpPr>
        <p:spPr bwMode="auto">
          <a:xfrm flipH="1">
            <a:off x="6248400" y="1295400"/>
            <a:ext cx="762000" cy="0"/>
          </a:xfrm>
          <a:prstGeom prst="line">
            <a:avLst/>
          </a:prstGeom>
          <a:noFill/>
          <a:ln w="19050">
            <a:solidFill>
              <a:srgbClr val="FF0000"/>
            </a:solidFill>
            <a:round/>
            <a:headEnd/>
            <a:tailEnd type="triangle" w="med" len="med"/>
          </a:ln>
        </p:spPr>
        <p:txBody>
          <a:bodyPr wrap="none" anchor="ctr">
            <a:prstTxWarp prst="textNoShape">
              <a:avLst/>
            </a:prstTxWarp>
          </a:bodyPr>
          <a:lstStyle/>
          <a:p>
            <a:endParaRPr lang="en-US" dirty="0">
              <a:latin typeface="Calibri"/>
            </a:endParaRPr>
          </a:p>
        </p:txBody>
      </p:sp>
      <p:sp>
        <p:nvSpPr>
          <p:cNvPr id="60420" name="Line 9"/>
          <p:cNvSpPr>
            <a:spLocks noChangeShapeType="1"/>
          </p:cNvSpPr>
          <p:nvPr/>
        </p:nvSpPr>
        <p:spPr bwMode="auto">
          <a:xfrm flipH="1">
            <a:off x="6248400" y="2286000"/>
            <a:ext cx="762000" cy="0"/>
          </a:xfrm>
          <a:prstGeom prst="line">
            <a:avLst/>
          </a:prstGeom>
          <a:noFill/>
          <a:ln w="19050">
            <a:solidFill>
              <a:srgbClr val="FF0000"/>
            </a:solidFill>
            <a:round/>
            <a:headEnd/>
            <a:tailEnd type="triangle" w="med" len="med"/>
          </a:ln>
        </p:spPr>
        <p:txBody>
          <a:bodyPr wrap="none" anchor="ctr">
            <a:prstTxWarp prst="textNoShape">
              <a:avLst/>
            </a:prstTxWarp>
          </a:bodyPr>
          <a:lstStyle/>
          <a:p>
            <a:endParaRPr lang="en-US" dirty="0">
              <a:latin typeface="Calibri"/>
            </a:endParaRPr>
          </a:p>
        </p:txBody>
      </p:sp>
      <p:sp>
        <p:nvSpPr>
          <p:cNvPr id="60421" name="Line 10"/>
          <p:cNvSpPr>
            <a:spLocks noChangeShapeType="1"/>
          </p:cNvSpPr>
          <p:nvPr/>
        </p:nvSpPr>
        <p:spPr bwMode="auto">
          <a:xfrm flipH="1">
            <a:off x="6248400" y="2514600"/>
            <a:ext cx="762000" cy="0"/>
          </a:xfrm>
          <a:prstGeom prst="line">
            <a:avLst/>
          </a:prstGeom>
          <a:noFill/>
          <a:ln w="19050">
            <a:solidFill>
              <a:srgbClr val="FF0000"/>
            </a:solidFill>
            <a:round/>
            <a:headEnd/>
            <a:tailEnd type="triangle" w="med" len="med"/>
          </a:ln>
        </p:spPr>
        <p:txBody>
          <a:bodyPr wrap="none" anchor="ctr">
            <a:prstTxWarp prst="textNoShape">
              <a:avLst/>
            </a:prstTxWarp>
          </a:bodyPr>
          <a:lstStyle/>
          <a:p>
            <a:endParaRPr lang="en-US" dirty="0">
              <a:latin typeface="Calibri"/>
            </a:endParaRPr>
          </a:p>
        </p:txBody>
      </p:sp>
      <p:sp>
        <p:nvSpPr>
          <p:cNvPr id="60422" name="Rectangle 11"/>
          <p:cNvSpPr>
            <a:spLocks noChangeArrowheads="1"/>
          </p:cNvSpPr>
          <p:nvPr/>
        </p:nvSpPr>
        <p:spPr bwMode="auto">
          <a:xfrm>
            <a:off x="7016750" y="1081088"/>
            <a:ext cx="755650" cy="366712"/>
          </a:xfrm>
          <a:prstGeom prst="rect">
            <a:avLst/>
          </a:prstGeom>
          <a:noFill/>
          <a:ln w="9525">
            <a:noFill/>
            <a:miter lim="800000"/>
            <a:headEnd/>
            <a:tailEnd/>
          </a:ln>
        </p:spPr>
        <p:txBody>
          <a:bodyPr wrap="none">
            <a:prstTxWarp prst="textNoShape">
              <a:avLst/>
            </a:prstTxWarp>
            <a:spAutoFit/>
          </a:bodyPr>
          <a:lstStyle/>
          <a:p>
            <a:r>
              <a:rPr lang="en-US" dirty="0">
                <a:latin typeface="Calibri"/>
              </a:rPr>
              <a:t>coffee</a:t>
            </a:r>
          </a:p>
        </p:txBody>
      </p:sp>
      <p:sp>
        <p:nvSpPr>
          <p:cNvPr id="60423" name="Rectangle 12"/>
          <p:cNvSpPr>
            <a:spLocks noChangeArrowheads="1"/>
          </p:cNvSpPr>
          <p:nvPr/>
        </p:nvSpPr>
        <p:spPr bwMode="auto">
          <a:xfrm>
            <a:off x="7145761" y="2071688"/>
            <a:ext cx="484928" cy="369332"/>
          </a:xfrm>
          <a:prstGeom prst="rect">
            <a:avLst/>
          </a:prstGeom>
          <a:noFill/>
          <a:ln w="9525">
            <a:noFill/>
            <a:miter lim="800000"/>
            <a:headEnd/>
            <a:tailEnd/>
          </a:ln>
        </p:spPr>
        <p:txBody>
          <a:bodyPr wrap="none">
            <a:prstTxWarp prst="textNoShape">
              <a:avLst/>
            </a:prstTxWarp>
            <a:spAutoFit/>
          </a:bodyPr>
          <a:lstStyle/>
          <a:p>
            <a:r>
              <a:rPr lang="en-US" dirty="0">
                <a:latin typeface="Calibri"/>
              </a:rPr>
              <a:t>tea</a:t>
            </a:r>
          </a:p>
        </p:txBody>
      </p:sp>
      <p:sp>
        <p:nvSpPr>
          <p:cNvPr id="60424" name="Rectangle 13"/>
          <p:cNvSpPr>
            <a:spLocks noChangeArrowheads="1"/>
          </p:cNvSpPr>
          <p:nvPr/>
        </p:nvSpPr>
        <p:spPr bwMode="auto">
          <a:xfrm>
            <a:off x="7024776" y="2376488"/>
            <a:ext cx="730075" cy="369332"/>
          </a:xfrm>
          <a:prstGeom prst="rect">
            <a:avLst/>
          </a:prstGeom>
          <a:noFill/>
          <a:ln w="9525">
            <a:noFill/>
            <a:miter lim="800000"/>
            <a:headEnd/>
            <a:tailEnd/>
          </a:ln>
        </p:spPr>
        <p:txBody>
          <a:bodyPr wrap="none">
            <a:prstTxWarp prst="textNoShape">
              <a:avLst/>
            </a:prstTxWarp>
            <a:spAutoFit/>
          </a:bodyPr>
          <a:lstStyle/>
          <a:p>
            <a:r>
              <a:rPr lang="en-US" dirty="0">
                <a:latin typeface="Calibri"/>
              </a:rPr>
              <a:t>cocoa</a:t>
            </a:r>
          </a:p>
        </p:txBody>
      </p:sp>
      <p:sp>
        <p:nvSpPr>
          <p:cNvPr id="10" name="TextBox 9"/>
          <p:cNvSpPr txBox="1"/>
          <p:nvPr/>
        </p:nvSpPr>
        <p:spPr>
          <a:xfrm>
            <a:off x="7010400" y="5105400"/>
            <a:ext cx="960219" cy="338554"/>
          </a:xfrm>
          <a:prstGeom prst="rect">
            <a:avLst/>
          </a:prstGeom>
          <a:noFill/>
        </p:spPr>
        <p:txBody>
          <a:bodyPr wrap="none" rtlCol="0">
            <a:spAutoFit/>
          </a:bodyPr>
          <a:lstStyle/>
          <a:p>
            <a:pPr algn="l"/>
            <a:r>
              <a:rPr lang="en-US" sz="1600" dirty="0" smtClean="0">
                <a:latin typeface="Arial"/>
                <a:cs typeface="Arial"/>
              </a:rPr>
              <a:t>Red Bull</a:t>
            </a:r>
            <a:endParaRPr lang="en-US" sz="1600" dirty="0">
              <a:latin typeface="Arial"/>
              <a:cs typeface="Arial"/>
            </a:endParaRPr>
          </a:p>
        </p:txBody>
      </p:sp>
      <p:sp>
        <p:nvSpPr>
          <p:cNvPr id="11" name="Line 10"/>
          <p:cNvSpPr>
            <a:spLocks noChangeShapeType="1"/>
          </p:cNvSpPr>
          <p:nvPr/>
        </p:nvSpPr>
        <p:spPr bwMode="auto">
          <a:xfrm flipH="1">
            <a:off x="6248400" y="5303520"/>
            <a:ext cx="762000" cy="0"/>
          </a:xfrm>
          <a:prstGeom prst="line">
            <a:avLst/>
          </a:prstGeom>
          <a:noFill/>
          <a:ln w="19050">
            <a:solidFill>
              <a:srgbClr val="FF0000"/>
            </a:solidFill>
            <a:round/>
            <a:headEnd/>
            <a:tailEnd type="triangle" w="med" len="med"/>
          </a:ln>
        </p:spPr>
        <p:txBody>
          <a:bodyPr wrap="none" anchor="ctr">
            <a:prstTxWarp prst="textNoShape">
              <a:avLst/>
            </a:prstTxWarp>
          </a:bodyPr>
          <a:lstStyle/>
          <a:p>
            <a:endParaRPr lang="en-US" dirty="0">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460375" y="533400"/>
            <a:ext cx="8226425" cy="5432256"/>
          </a:xfrm>
          <a:prstGeom prst="rect">
            <a:avLst/>
          </a:prstGeom>
          <a:noFill/>
          <a:ln w="9525">
            <a:noFill/>
            <a:miter lim="800000"/>
            <a:headEnd/>
            <a:tailEnd/>
          </a:ln>
        </p:spPr>
        <p:txBody>
          <a:bodyPr>
            <a:prstTxWarp prst="textNoShape">
              <a:avLst/>
            </a:prstTxWarp>
            <a:spAutoFit/>
          </a:bodyPr>
          <a:lstStyle/>
          <a:p>
            <a:pPr marL="342900" indent="-342900" algn="l"/>
            <a:r>
              <a:rPr lang="en-US" sz="3500" b="1" dirty="0" smtClean="0">
                <a:latin typeface="Calibri"/>
              </a:rPr>
              <a:t>Concept Test  .</a:t>
            </a:r>
            <a:r>
              <a:rPr lang="en-US" sz="3500" b="1" dirty="0">
                <a:latin typeface="Calibri"/>
              </a:rPr>
              <a:t>...................</a:t>
            </a:r>
          </a:p>
          <a:p>
            <a:pPr marL="342900" indent="-342900" algn="l"/>
            <a:endParaRPr lang="en-US" sz="3500" dirty="0">
              <a:latin typeface="Calibri"/>
            </a:endParaRPr>
          </a:p>
          <a:p>
            <a:pPr marL="342900" indent="-342900" algn="l"/>
            <a:r>
              <a:rPr lang="en-US" sz="3500" dirty="0">
                <a:latin typeface="Calibri"/>
              </a:rPr>
              <a:t>Caffeine is considered an alkaloid because </a:t>
            </a:r>
            <a:r>
              <a:rPr lang="en-US" sz="3500" dirty="0" smtClean="0">
                <a:latin typeface="Calibri"/>
              </a:rPr>
              <a:t>it:</a:t>
            </a:r>
            <a:br>
              <a:rPr lang="en-US" sz="3500" dirty="0" smtClean="0">
                <a:latin typeface="Calibri"/>
              </a:rPr>
            </a:br>
            <a:endParaRPr lang="en-US" sz="3200" dirty="0">
              <a:latin typeface="Calibri"/>
            </a:endParaRPr>
          </a:p>
          <a:p>
            <a:pPr marL="342900" indent="-342900" algn="l">
              <a:buFont typeface="Arial" charset="0"/>
              <a:buAutoNum type="alphaUcPeriod"/>
            </a:pPr>
            <a:r>
              <a:rPr lang="en-US" sz="3200" dirty="0">
                <a:latin typeface="Calibri"/>
              </a:rPr>
              <a:t> is an herbivore deterrent. </a:t>
            </a:r>
          </a:p>
          <a:p>
            <a:pPr marL="342900" indent="-342900" algn="l">
              <a:buFont typeface="Arial" charset="0"/>
              <a:buAutoNum type="alphaUcPeriod"/>
            </a:pPr>
            <a:r>
              <a:rPr lang="en-US" sz="3200" dirty="0">
                <a:latin typeface="Calibri"/>
              </a:rPr>
              <a:t> has a stimulating effect on humans. </a:t>
            </a:r>
          </a:p>
          <a:p>
            <a:pPr marL="342900" indent="-342900" algn="l">
              <a:buFont typeface="Arial" charset="0"/>
              <a:buAutoNum type="alphaUcPeriod"/>
            </a:pPr>
            <a:r>
              <a:rPr lang="en-US" sz="3200" dirty="0">
                <a:latin typeface="Calibri"/>
              </a:rPr>
              <a:t> affects the</a:t>
            </a:r>
            <a:r>
              <a:rPr lang="en-US" sz="3200" dirty="0" smtClean="0">
                <a:latin typeface="Calibri"/>
              </a:rPr>
              <a:t> central </a:t>
            </a:r>
            <a:r>
              <a:rPr lang="en-US" sz="3200" dirty="0">
                <a:latin typeface="Calibri"/>
              </a:rPr>
              <a:t>nervous system. </a:t>
            </a:r>
          </a:p>
          <a:p>
            <a:pPr marL="342900" indent="-342900" algn="l">
              <a:buFont typeface="Arial" charset="0"/>
              <a:buAutoNum type="alphaUcPeriod"/>
            </a:pPr>
            <a:r>
              <a:rPr lang="en-US" sz="3200" dirty="0">
                <a:latin typeface="Calibri"/>
              </a:rPr>
              <a:t> is a secondary metabolite produced by plants.</a:t>
            </a:r>
          </a:p>
          <a:p>
            <a:pPr marL="342900" indent="-342900" algn="l">
              <a:buFont typeface="Arial" charset="0"/>
              <a:buAutoNum type="alphaUcPeriod"/>
            </a:pPr>
            <a:r>
              <a:rPr lang="en-US" sz="3200" dirty="0">
                <a:latin typeface="Calibri"/>
              </a:rPr>
              <a:t> is an organic compound containing nitrogen </a:t>
            </a:r>
            <a:r>
              <a:rPr lang="en-US" sz="3200" dirty="0" smtClean="0">
                <a:latin typeface="Calibri"/>
              </a:rPr>
              <a:t>in</a:t>
            </a:r>
            <a:r>
              <a:rPr lang="en-US" sz="3200" dirty="0">
                <a:latin typeface="Calibri"/>
              </a:rPr>
              <a:t> </a:t>
            </a:r>
            <a:r>
              <a:rPr lang="en-US" sz="3200" dirty="0" smtClean="0">
                <a:latin typeface="Calibri"/>
              </a:rPr>
              <a:t>a </a:t>
            </a:r>
            <a:r>
              <a:rPr lang="en-US" sz="3200" dirty="0">
                <a:latin typeface="Calibri"/>
              </a:rPr>
              <a:t>ring structure.</a:t>
            </a:r>
            <a:endParaRPr lang="en-US" dirty="0">
              <a:latin typeface="Calibri"/>
            </a:endParaRPr>
          </a:p>
          <a:p>
            <a:pPr marL="342900" indent="-342900" algn="l"/>
            <a:r>
              <a:rPr lang="en-US" dirty="0">
                <a:latin typeface="Calibri"/>
              </a:rPr>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460375" y="533400"/>
            <a:ext cx="8226425" cy="5970865"/>
          </a:xfrm>
          <a:prstGeom prst="rect">
            <a:avLst/>
          </a:prstGeom>
          <a:noFill/>
          <a:ln w="9525">
            <a:noFill/>
            <a:miter lim="800000"/>
            <a:headEnd/>
            <a:tailEnd/>
          </a:ln>
        </p:spPr>
        <p:txBody>
          <a:bodyPr>
            <a:prstTxWarp prst="textNoShape">
              <a:avLst/>
            </a:prstTxWarp>
            <a:spAutoFit/>
          </a:bodyPr>
          <a:lstStyle/>
          <a:p>
            <a:pPr marL="342900" indent="-342900" algn="l"/>
            <a:r>
              <a:rPr lang="en-US" sz="3500" b="1" dirty="0" smtClean="0">
                <a:latin typeface="Calibri"/>
              </a:rPr>
              <a:t>Concept Test  .</a:t>
            </a:r>
            <a:r>
              <a:rPr lang="en-US" sz="3500" b="1" dirty="0">
                <a:latin typeface="Calibri"/>
              </a:rPr>
              <a:t>...................</a:t>
            </a:r>
          </a:p>
          <a:p>
            <a:pPr marL="342900" indent="-342900" algn="l"/>
            <a:endParaRPr lang="en-US" sz="3500" dirty="0">
              <a:latin typeface="Calibri"/>
            </a:endParaRPr>
          </a:p>
          <a:p>
            <a:pPr marL="342900" indent="-342900" algn="l"/>
            <a:r>
              <a:rPr lang="en-US" sz="3500" dirty="0">
                <a:latin typeface="Calibri"/>
              </a:rPr>
              <a:t>Caffeine is considered an alkaloid because </a:t>
            </a:r>
            <a:r>
              <a:rPr lang="en-US" sz="3500" dirty="0" smtClean="0">
                <a:latin typeface="Calibri"/>
              </a:rPr>
              <a:t>it:</a:t>
            </a:r>
            <a:br>
              <a:rPr lang="en-US" sz="3500" dirty="0" smtClean="0">
                <a:latin typeface="Calibri"/>
              </a:rPr>
            </a:br>
            <a:endParaRPr lang="en-US" sz="3200" dirty="0">
              <a:latin typeface="Calibri"/>
            </a:endParaRPr>
          </a:p>
          <a:p>
            <a:pPr marL="342900" indent="-342900" algn="l">
              <a:buFont typeface="Arial" charset="0"/>
              <a:buAutoNum type="alphaUcPeriod"/>
            </a:pPr>
            <a:r>
              <a:rPr lang="en-US" sz="3200" dirty="0">
                <a:latin typeface="Calibri"/>
              </a:rPr>
              <a:t> is an herbivore deterrent. </a:t>
            </a:r>
          </a:p>
          <a:p>
            <a:pPr marL="342900" indent="-342900" algn="l">
              <a:buFont typeface="Arial" charset="0"/>
              <a:buAutoNum type="alphaUcPeriod"/>
            </a:pPr>
            <a:r>
              <a:rPr lang="en-US" sz="3200" dirty="0">
                <a:latin typeface="Calibri"/>
              </a:rPr>
              <a:t> has a stimulating effect on humans. </a:t>
            </a:r>
          </a:p>
          <a:p>
            <a:pPr marL="342900" indent="-342900" algn="l">
              <a:buFont typeface="Arial" charset="0"/>
              <a:buAutoNum type="alphaUcPeriod"/>
            </a:pPr>
            <a:r>
              <a:rPr lang="en-US" sz="3200" dirty="0">
                <a:latin typeface="Calibri"/>
              </a:rPr>
              <a:t> affects the</a:t>
            </a:r>
            <a:r>
              <a:rPr lang="en-US" sz="3200" dirty="0" smtClean="0">
                <a:latin typeface="Calibri"/>
              </a:rPr>
              <a:t> central </a:t>
            </a:r>
            <a:r>
              <a:rPr lang="en-US" sz="3200" dirty="0">
                <a:latin typeface="Calibri"/>
              </a:rPr>
              <a:t>nervous system. </a:t>
            </a:r>
          </a:p>
          <a:p>
            <a:pPr marL="342900" indent="-342900" algn="l">
              <a:buFont typeface="Arial" charset="0"/>
              <a:buAutoNum type="alphaUcPeriod"/>
            </a:pPr>
            <a:r>
              <a:rPr lang="en-US" sz="3200" dirty="0">
                <a:latin typeface="Calibri"/>
              </a:rPr>
              <a:t> is a secondary metabolite produced by plants.</a:t>
            </a:r>
          </a:p>
          <a:p>
            <a:pPr marL="342900" indent="-342900" algn="l">
              <a:buFont typeface="Arial" charset="0"/>
              <a:buAutoNum type="alphaUcPeriod"/>
            </a:pPr>
            <a:r>
              <a:rPr lang="en-US" sz="3200" b="1" dirty="0">
                <a:latin typeface="Calibri"/>
              </a:rPr>
              <a:t> is an organic compound containing nitrogen </a:t>
            </a:r>
            <a:r>
              <a:rPr lang="en-US" sz="3200" b="1" dirty="0" smtClean="0">
                <a:latin typeface="Calibri"/>
              </a:rPr>
              <a:t>in</a:t>
            </a:r>
            <a:r>
              <a:rPr lang="en-US" sz="3200" b="1" dirty="0">
                <a:latin typeface="Calibri"/>
              </a:rPr>
              <a:t> </a:t>
            </a:r>
            <a:r>
              <a:rPr lang="en-US" sz="3200" b="1" dirty="0" smtClean="0">
                <a:latin typeface="Calibri"/>
              </a:rPr>
              <a:t>a </a:t>
            </a:r>
            <a:r>
              <a:rPr lang="en-US" sz="3200" b="1" dirty="0">
                <a:latin typeface="Calibri"/>
              </a:rPr>
              <a:t>ring structure.</a:t>
            </a:r>
            <a:endParaRPr lang="en-US" b="1" dirty="0">
              <a:latin typeface="Calibri"/>
            </a:endParaRPr>
          </a:p>
          <a:p>
            <a:pPr marL="342900" indent="-342900" algn="l"/>
            <a:r>
              <a:rPr lang="en-US" dirty="0">
                <a:latin typeface="Calibri"/>
              </a:rPr>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152400" y="1905000"/>
            <a:ext cx="4267200" cy="2530475"/>
          </a:xfrm>
          <a:prstGeom prst="rect">
            <a:avLst/>
          </a:prstGeom>
          <a:noFill/>
          <a:ln w="9525">
            <a:noFill/>
            <a:miter lim="800000"/>
            <a:headEnd/>
            <a:tailEnd/>
          </a:ln>
        </p:spPr>
        <p:txBody>
          <a:bodyPr>
            <a:prstTxWarp prst="textNoShape">
              <a:avLst/>
            </a:prstTxWarp>
            <a:spAutoFit/>
          </a:bodyPr>
          <a:lstStyle/>
          <a:p>
            <a:r>
              <a:rPr lang="en-US" sz="4000" dirty="0">
                <a:latin typeface="Calibri"/>
              </a:rPr>
              <a:t>Stimulating Beverages:</a:t>
            </a:r>
          </a:p>
          <a:p>
            <a:r>
              <a:rPr lang="en-US" sz="4000" dirty="0">
                <a:latin typeface="Calibri"/>
              </a:rPr>
              <a:t>Coffee, Tea, and Chocolate</a:t>
            </a:r>
          </a:p>
        </p:txBody>
      </p:sp>
      <p:pic>
        <p:nvPicPr>
          <p:cNvPr id="5" name="Picture 4" descr="fernlatte.JPG"/>
          <p:cNvPicPr>
            <a:picLocks noChangeAspect="1"/>
          </p:cNvPicPr>
          <p:nvPr/>
        </p:nvPicPr>
        <p:blipFill>
          <a:blip r:embed="rId3"/>
          <a:stretch>
            <a:fillRect/>
          </a:stretch>
        </p:blipFill>
        <p:spPr>
          <a:xfrm rot="5400000">
            <a:off x="3895725" y="1438275"/>
            <a:ext cx="5410200" cy="405765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610" name="Picture 2" descr="Coffea_arabica-5"/>
          <p:cNvPicPr>
            <a:picLocks noChangeAspect="1" noChangeArrowheads="1"/>
          </p:cNvPicPr>
          <p:nvPr/>
        </p:nvPicPr>
        <p:blipFill>
          <a:blip r:embed="rId3"/>
          <a:srcRect/>
          <a:stretch>
            <a:fillRect/>
          </a:stretch>
        </p:blipFill>
        <p:spPr bwMode="auto">
          <a:xfrm>
            <a:off x="533400" y="762000"/>
            <a:ext cx="4565650" cy="5410200"/>
          </a:xfrm>
          <a:prstGeom prst="rect">
            <a:avLst/>
          </a:prstGeom>
          <a:noFill/>
          <a:ln w="38100">
            <a:solidFill>
              <a:srgbClr val="E13830"/>
            </a:solidFill>
            <a:miter lim="800000"/>
            <a:headEnd/>
            <a:tailEnd/>
          </a:ln>
        </p:spPr>
      </p:pic>
      <p:sp>
        <p:nvSpPr>
          <p:cNvPr id="112644" name="Text Box 4"/>
          <p:cNvSpPr txBox="1">
            <a:spLocks noChangeArrowheads="1"/>
          </p:cNvSpPr>
          <p:nvPr/>
        </p:nvSpPr>
        <p:spPr bwMode="auto">
          <a:xfrm>
            <a:off x="5772995" y="1433513"/>
            <a:ext cx="2938362" cy="2616101"/>
          </a:xfrm>
          <a:prstGeom prst="rect">
            <a:avLst/>
          </a:prstGeom>
          <a:noFill/>
          <a:ln w="9525">
            <a:noFill/>
            <a:miter lim="800000"/>
            <a:headEnd/>
            <a:tailEnd/>
          </a:ln>
          <a:effectLst/>
        </p:spPr>
        <p:txBody>
          <a:bodyPr wrap="none">
            <a:prstTxWarp prst="textNoShape">
              <a:avLst/>
            </a:prstTxWarp>
            <a:spAutoFit/>
          </a:bodyPr>
          <a:lstStyle/>
          <a:p>
            <a:pPr>
              <a:defRPr/>
            </a:pPr>
            <a:r>
              <a:rPr lang="en-US" sz="3600" dirty="0">
                <a:solidFill>
                  <a:srgbClr val="E13830"/>
                </a:solidFill>
                <a:effectLst>
                  <a:outerShdw blurRad="38100" dist="38100" dir="2700000" algn="tl">
                    <a:srgbClr val="DDDDDD"/>
                  </a:outerShdw>
                </a:effectLst>
                <a:latin typeface="Calibri"/>
              </a:rPr>
              <a:t>Coffee</a:t>
            </a:r>
            <a:endParaRPr lang="en-US" sz="3200" dirty="0">
              <a:latin typeface="Calibri"/>
            </a:endParaRPr>
          </a:p>
          <a:p>
            <a:pPr>
              <a:defRPr/>
            </a:pPr>
            <a:r>
              <a:rPr lang="en-US" sz="3200" i="1" dirty="0">
                <a:latin typeface="Calibri"/>
              </a:rPr>
              <a:t>(Coffea arabica)</a:t>
            </a:r>
          </a:p>
          <a:p>
            <a:pPr>
              <a:defRPr/>
            </a:pPr>
            <a:endParaRPr lang="en-US" sz="3200" i="1" dirty="0">
              <a:latin typeface="Calibri"/>
            </a:endParaRPr>
          </a:p>
          <a:p>
            <a:pPr>
              <a:defRPr/>
            </a:pPr>
            <a:r>
              <a:rPr lang="en-US" sz="3200" dirty="0" err="1">
                <a:latin typeface="Calibri"/>
              </a:rPr>
              <a:t>Rubiaceae</a:t>
            </a:r>
            <a:r>
              <a:rPr lang="en-US" sz="3200" dirty="0">
                <a:latin typeface="Calibri"/>
              </a:rPr>
              <a:t> - the </a:t>
            </a:r>
          </a:p>
          <a:p>
            <a:pPr>
              <a:defRPr/>
            </a:pPr>
            <a:r>
              <a:rPr lang="en-US" sz="3200" dirty="0">
                <a:latin typeface="Calibri"/>
              </a:rPr>
              <a:t>Coffee Family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Exam 2: April 3, 2014</a:t>
            </a:r>
            <a:endParaRPr lang="en-US" dirty="0"/>
          </a:p>
        </p:txBody>
      </p:sp>
      <p:sp>
        <p:nvSpPr>
          <p:cNvPr id="3" name="Content Placeholder 2"/>
          <p:cNvSpPr>
            <a:spLocks noGrp="1"/>
          </p:cNvSpPr>
          <p:nvPr>
            <p:ph idx="1"/>
          </p:nvPr>
        </p:nvSpPr>
        <p:spPr>
          <a:xfrm>
            <a:off x="533400" y="1295400"/>
            <a:ext cx="8229600" cy="5029200"/>
          </a:xfrm>
        </p:spPr>
        <p:txBody>
          <a:bodyPr/>
          <a:lstStyle/>
          <a:p>
            <a:r>
              <a:rPr lang="en-US" dirty="0" smtClean="0"/>
              <a:t>Will cover material from Chapter 6 (fruits and seeds) through Chapter 19 (medicinal plants)</a:t>
            </a:r>
          </a:p>
          <a:p>
            <a:r>
              <a:rPr lang="en-US" dirty="0" smtClean="0"/>
              <a:t>As before, focus on material covered </a:t>
            </a:r>
            <a:r>
              <a:rPr lang="en-US" i="1" dirty="0" smtClean="0"/>
              <a:t>in class.</a:t>
            </a:r>
          </a:p>
          <a:p>
            <a:r>
              <a:rPr lang="en-US" dirty="0" smtClean="0"/>
              <a:t>Format: 50 multiple choice questions</a:t>
            </a:r>
          </a:p>
          <a:p>
            <a:r>
              <a:rPr lang="en-US" dirty="0" smtClean="0"/>
              <a:t>Let me know if you plan to take the exam at the Exam Proctoring Center</a:t>
            </a:r>
          </a:p>
          <a:p>
            <a:r>
              <a:rPr lang="en-US" dirty="0" smtClean="0"/>
              <a:t>My office hours are Tuesday, 4-5:30 p.m.</a:t>
            </a:r>
          </a:p>
          <a:p>
            <a:r>
              <a:rPr lang="en-US" dirty="0" smtClean="0"/>
              <a:t>Kelly will hold a review session on Weds. evening from 7-9 p.m., location TBD.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448800" y="-6172200"/>
            <a:ext cx="22783800" cy="14287500"/>
          </a:xfrm>
          <a:prstGeom prst="rect">
            <a:avLst/>
          </a:prstGeom>
        </p:spPr>
      </p:pic>
      <p:pic>
        <p:nvPicPr>
          <p:cNvPr id="3" name="Picture 2"/>
          <p:cNvPicPr>
            <a:picLocks noChangeAspect="1"/>
          </p:cNvPicPr>
          <p:nvPr/>
        </p:nvPicPr>
        <p:blipFill>
          <a:blip r:embed="rId4"/>
          <a:stretch>
            <a:fillRect/>
          </a:stretch>
        </p:blipFill>
        <p:spPr>
          <a:xfrm>
            <a:off x="5257800" y="3276600"/>
            <a:ext cx="838200" cy="838200"/>
          </a:xfrm>
          <a:prstGeom prst="rect">
            <a:avLst/>
          </a:prstGeom>
          <a:ln>
            <a:solidFill>
              <a:srgbClr val="FF0000"/>
            </a:solid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658" name="Picture 4" descr="3Tarrazu-Evening_JPG"/>
          <p:cNvPicPr>
            <a:picLocks noChangeAspect="1" noChangeArrowheads="1"/>
          </p:cNvPicPr>
          <p:nvPr/>
        </p:nvPicPr>
        <p:blipFill>
          <a:blip r:embed="rId3"/>
          <a:srcRect/>
          <a:stretch>
            <a:fillRect/>
          </a:stretch>
        </p:blipFill>
        <p:spPr bwMode="auto">
          <a:xfrm>
            <a:off x="-609600" y="0"/>
            <a:ext cx="10280650" cy="7029450"/>
          </a:xfrm>
          <a:prstGeom prst="rect">
            <a:avLst/>
          </a:prstGeom>
          <a:noFill/>
          <a:ln w="9525">
            <a:noFill/>
            <a:miter lim="800000"/>
            <a:headEnd/>
            <a:tailEnd/>
          </a:ln>
        </p:spPr>
      </p:pic>
      <p:sp>
        <p:nvSpPr>
          <p:cNvPr id="70659" name="Text Box 5"/>
          <p:cNvSpPr txBox="1">
            <a:spLocks noChangeArrowheads="1"/>
          </p:cNvSpPr>
          <p:nvPr/>
        </p:nvSpPr>
        <p:spPr bwMode="auto">
          <a:xfrm>
            <a:off x="0" y="228600"/>
            <a:ext cx="6781800" cy="1373188"/>
          </a:xfrm>
          <a:prstGeom prst="rect">
            <a:avLst/>
          </a:prstGeom>
          <a:noFill/>
          <a:ln w="9525">
            <a:noFill/>
            <a:miter lim="800000"/>
            <a:headEnd/>
            <a:tailEnd/>
          </a:ln>
        </p:spPr>
        <p:txBody>
          <a:bodyPr>
            <a:prstTxWarp prst="textNoShape">
              <a:avLst/>
            </a:prstTxWarp>
            <a:spAutoFit/>
          </a:bodyPr>
          <a:lstStyle/>
          <a:p>
            <a:r>
              <a:rPr lang="en-US" sz="2800" dirty="0">
                <a:latin typeface="Calibri"/>
              </a:rPr>
              <a:t>Coffee plants thrive at higher elevations, especially on volcanic slopes such as one finds in Hawaii and Costa Rica</a:t>
            </a:r>
          </a:p>
        </p:txBody>
      </p:sp>
      <p:pic>
        <p:nvPicPr>
          <p:cNvPr id="70660" name="Picture 7" descr="coffee"/>
          <p:cNvPicPr>
            <a:picLocks noChangeAspect="1" noChangeArrowheads="1"/>
          </p:cNvPicPr>
          <p:nvPr/>
        </p:nvPicPr>
        <p:blipFill>
          <a:blip r:embed="rId4"/>
          <a:srcRect/>
          <a:stretch>
            <a:fillRect/>
          </a:stretch>
        </p:blipFill>
        <p:spPr bwMode="auto">
          <a:xfrm>
            <a:off x="6934200" y="0"/>
            <a:ext cx="2760663" cy="1846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4754" name="Picture 2" descr="coffee_bean_flower"/>
          <p:cNvPicPr>
            <a:picLocks noChangeAspect="1" noChangeArrowheads="1"/>
          </p:cNvPicPr>
          <p:nvPr/>
        </p:nvPicPr>
        <p:blipFill>
          <a:blip r:embed="rId3"/>
          <a:srcRect/>
          <a:stretch>
            <a:fillRect/>
          </a:stretch>
        </p:blipFill>
        <p:spPr bwMode="auto">
          <a:xfrm>
            <a:off x="304800" y="533400"/>
            <a:ext cx="2493963" cy="4191000"/>
          </a:xfrm>
          <a:prstGeom prst="rect">
            <a:avLst/>
          </a:prstGeom>
          <a:noFill/>
          <a:ln w="28575">
            <a:solidFill>
              <a:srgbClr val="AB4564"/>
            </a:solidFill>
            <a:miter lim="800000"/>
            <a:headEnd/>
            <a:tailEnd/>
          </a:ln>
        </p:spPr>
      </p:pic>
      <p:pic>
        <p:nvPicPr>
          <p:cNvPr id="74755" name="Picture 3" descr="coffeehistorycherries"/>
          <p:cNvPicPr>
            <a:picLocks noChangeAspect="1" noChangeArrowheads="1"/>
          </p:cNvPicPr>
          <p:nvPr/>
        </p:nvPicPr>
        <p:blipFill>
          <a:blip r:embed="rId4"/>
          <a:srcRect/>
          <a:stretch>
            <a:fillRect/>
          </a:stretch>
        </p:blipFill>
        <p:spPr bwMode="auto">
          <a:xfrm rot="5400000">
            <a:off x="2947194" y="2691606"/>
            <a:ext cx="2120900" cy="1614488"/>
          </a:xfrm>
          <a:prstGeom prst="rect">
            <a:avLst/>
          </a:prstGeom>
          <a:noFill/>
          <a:ln w="9525">
            <a:solidFill>
              <a:srgbClr val="AB4564"/>
            </a:solidFill>
            <a:miter lim="800000"/>
            <a:headEnd/>
            <a:tailEnd/>
          </a:ln>
        </p:spPr>
      </p:pic>
      <p:sp>
        <p:nvSpPr>
          <p:cNvPr id="74756" name="Text Box 4"/>
          <p:cNvSpPr txBox="1">
            <a:spLocks noChangeArrowheads="1"/>
          </p:cNvSpPr>
          <p:nvPr/>
        </p:nvSpPr>
        <p:spPr bwMode="auto">
          <a:xfrm>
            <a:off x="507956" y="5562600"/>
            <a:ext cx="8204289" cy="830997"/>
          </a:xfrm>
          <a:prstGeom prst="rect">
            <a:avLst/>
          </a:prstGeom>
          <a:noFill/>
          <a:ln w="9525">
            <a:noFill/>
            <a:miter lim="800000"/>
            <a:headEnd/>
            <a:tailEnd/>
          </a:ln>
        </p:spPr>
        <p:txBody>
          <a:bodyPr wrap="none">
            <a:prstTxWarp prst="textNoShape">
              <a:avLst/>
            </a:prstTxWarp>
            <a:spAutoFit/>
          </a:bodyPr>
          <a:lstStyle/>
          <a:p>
            <a:r>
              <a:rPr lang="en-US" sz="2400" dirty="0">
                <a:latin typeface="Calibri"/>
              </a:rPr>
              <a:t>Coffee leaves are shiny, simple, and opposite.  </a:t>
            </a:r>
          </a:p>
          <a:p>
            <a:r>
              <a:rPr lang="en-US" sz="2400" dirty="0">
                <a:latin typeface="Calibri"/>
              </a:rPr>
              <a:t>Coffee</a:t>
            </a:r>
            <a:r>
              <a:rPr lang="en-US" sz="2400" i="1" dirty="0">
                <a:latin typeface="Calibri"/>
              </a:rPr>
              <a:t> </a:t>
            </a:r>
            <a:r>
              <a:rPr lang="en-US" sz="2400" dirty="0">
                <a:solidFill>
                  <a:srgbClr val="000000"/>
                </a:solidFill>
                <a:latin typeface="Calibri"/>
              </a:rPr>
              <a:t>flowers</a:t>
            </a:r>
            <a:r>
              <a:rPr lang="en-US" sz="2400" dirty="0">
                <a:latin typeface="Calibri"/>
              </a:rPr>
              <a:t> are small, white, and fragrant, in </a:t>
            </a:r>
            <a:r>
              <a:rPr lang="en-US" sz="2400" dirty="0" err="1">
                <a:latin typeface="Calibri"/>
              </a:rPr>
              <a:t>axillary</a:t>
            </a:r>
            <a:r>
              <a:rPr lang="en-US" sz="2400" dirty="0">
                <a:latin typeface="Calibri"/>
              </a:rPr>
              <a:t> clusters.</a:t>
            </a:r>
          </a:p>
        </p:txBody>
      </p:sp>
      <p:pic>
        <p:nvPicPr>
          <p:cNvPr id="74757" name="Picture 5" descr="Coffea_arabica-5"/>
          <p:cNvPicPr>
            <a:picLocks noChangeAspect="1" noChangeArrowheads="1"/>
          </p:cNvPicPr>
          <p:nvPr/>
        </p:nvPicPr>
        <p:blipFill>
          <a:blip r:embed="rId5"/>
          <a:srcRect/>
          <a:stretch>
            <a:fillRect/>
          </a:stretch>
        </p:blipFill>
        <p:spPr bwMode="auto">
          <a:xfrm>
            <a:off x="5181600" y="762000"/>
            <a:ext cx="3600450" cy="4267200"/>
          </a:xfrm>
          <a:prstGeom prst="rect">
            <a:avLst/>
          </a:prstGeom>
          <a:noFill/>
          <a:ln w="38100">
            <a:solidFill>
              <a:srgbClr val="E13830"/>
            </a:solidFill>
            <a:miter lim="800000"/>
            <a:headEnd/>
            <a:tailEnd/>
          </a:ln>
        </p:spPr>
      </p:pic>
      <p:sp>
        <p:nvSpPr>
          <p:cNvPr id="74758" name="Rectangle 6"/>
          <p:cNvSpPr>
            <a:spLocks noChangeArrowheads="1"/>
          </p:cNvSpPr>
          <p:nvPr/>
        </p:nvSpPr>
        <p:spPr bwMode="auto">
          <a:xfrm>
            <a:off x="5213350" y="6369050"/>
            <a:ext cx="184150" cy="366713"/>
          </a:xfrm>
          <a:prstGeom prst="rect">
            <a:avLst/>
          </a:prstGeom>
          <a:noFill/>
          <a:ln w="9525">
            <a:noFill/>
            <a:miter lim="800000"/>
            <a:headEnd/>
            <a:tailEnd/>
          </a:ln>
        </p:spPr>
        <p:txBody>
          <a:bodyPr wrap="none">
            <a:prstTxWarp prst="textNoShape">
              <a:avLst/>
            </a:prstTxWarp>
            <a:spAutoFit/>
          </a:bodyPr>
          <a:lstStyle/>
          <a:p>
            <a:endParaRPr lang="en-US" dirty="0">
              <a:latin typeface="Calibri"/>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a:srcRect/>
          <a:stretch>
            <a:fillRect/>
          </a:stretch>
        </p:blipFill>
        <p:spPr bwMode="auto">
          <a:xfrm>
            <a:off x="685800" y="381000"/>
            <a:ext cx="3681413" cy="4914900"/>
          </a:xfrm>
          <a:prstGeom prst="rect">
            <a:avLst/>
          </a:prstGeom>
          <a:noFill/>
          <a:ln w="9525">
            <a:noFill/>
            <a:miter lim="800000"/>
            <a:headEnd/>
            <a:tailEnd/>
          </a:ln>
        </p:spPr>
      </p:pic>
      <p:sp>
        <p:nvSpPr>
          <p:cNvPr id="76803" name="Text Box 3"/>
          <p:cNvSpPr txBox="1">
            <a:spLocks noChangeArrowheads="1"/>
          </p:cNvSpPr>
          <p:nvPr/>
        </p:nvSpPr>
        <p:spPr bwMode="auto">
          <a:xfrm>
            <a:off x="6172200" y="381000"/>
            <a:ext cx="2286000" cy="584776"/>
          </a:xfrm>
          <a:prstGeom prst="rect">
            <a:avLst/>
          </a:prstGeom>
          <a:noFill/>
          <a:ln w="9525">
            <a:noFill/>
            <a:miter lim="800000"/>
            <a:headEnd/>
            <a:tailEnd/>
          </a:ln>
        </p:spPr>
        <p:txBody>
          <a:bodyPr wrap="square">
            <a:prstTxWarp prst="textNoShape">
              <a:avLst/>
            </a:prstTxWarp>
            <a:spAutoFit/>
          </a:bodyPr>
          <a:lstStyle/>
          <a:p>
            <a:pPr algn="l">
              <a:spcBef>
                <a:spcPct val="50000"/>
              </a:spcBef>
            </a:pPr>
            <a:r>
              <a:rPr lang="en-US" sz="3200" b="1" dirty="0" smtClean="0">
                <a:latin typeface="Calibri"/>
              </a:rPr>
              <a:t>Coffee Fruit</a:t>
            </a:r>
            <a:endParaRPr lang="en-US" sz="3200" b="1" dirty="0">
              <a:latin typeface="Calibri"/>
            </a:endParaRPr>
          </a:p>
        </p:txBody>
      </p:sp>
      <p:sp>
        <p:nvSpPr>
          <p:cNvPr id="7" name="Rectangle 6"/>
          <p:cNvSpPr/>
          <p:nvPr/>
        </p:nvSpPr>
        <p:spPr bwMode="auto">
          <a:xfrm>
            <a:off x="3352800" y="1295400"/>
            <a:ext cx="121920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alibri"/>
            </a:endParaRPr>
          </a:p>
        </p:txBody>
      </p:sp>
      <p:sp>
        <p:nvSpPr>
          <p:cNvPr id="9" name="TextBox 8"/>
          <p:cNvSpPr txBox="1"/>
          <p:nvPr/>
        </p:nvSpPr>
        <p:spPr>
          <a:xfrm>
            <a:off x="3124200" y="914400"/>
            <a:ext cx="2292239" cy="400110"/>
          </a:xfrm>
          <a:prstGeom prst="rect">
            <a:avLst/>
          </a:prstGeom>
          <a:solidFill>
            <a:schemeClr val="bg1"/>
          </a:solidFill>
        </p:spPr>
        <p:txBody>
          <a:bodyPr wrap="none" rtlCol="0">
            <a:spAutoFit/>
          </a:bodyPr>
          <a:lstStyle/>
          <a:p>
            <a:pPr algn="l"/>
            <a:r>
              <a:rPr lang="en-US" sz="2000" dirty="0">
                <a:latin typeface="Calibri"/>
                <a:cs typeface="Calibri"/>
              </a:rPr>
              <a:t>c</a:t>
            </a:r>
            <a:r>
              <a:rPr lang="en-US" sz="2000" dirty="0" smtClean="0">
                <a:latin typeface="Calibri"/>
                <a:cs typeface="Calibri"/>
              </a:rPr>
              <a:t>offee bean (= seed)</a:t>
            </a:r>
            <a:endParaRPr lang="en-US" sz="2000" dirty="0">
              <a:latin typeface="Calibri"/>
              <a:cs typeface="Calibri"/>
            </a:endParaRPr>
          </a:p>
        </p:txBody>
      </p:sp>
      <p:cxnSp>
        <p:nvCxnSpPr>
          <p:cNvPr id="11" name="Straight Connector 10"/>
          <p:cNvCxnSpPr/>
          <p:nvPr/>
        </p:nvCxnSpPr>
        <p:spPr bwMode="auto">
          <a:xfrm flipV="1">
            <a:off x="2590800" y="1752600"/>
            <a:ext cx="838200" cy="381000"/>
          </a:xfrm>
          <a:prstGeom prst="line">
            <a:avLst/>
          </a:prstGeom>
          <a:solidFill>
            <a:schemeClr val="accent1"/>
          </a:solidFill>
          <a:ln w="38100" cap="flat" cmpd="sng" algn="ctr">
            <a:solidFill>
              <a:schemeClr val="bg1"/>
            </a:solidFill>
            <a:prstDash val="solid"/>
            <a:round/>
            <a:headEnd type="none" w="med" len="med"/>
            <a:tailEnd type="none" w="med" len="med"/>
          </a:ln>
          <a:effectLst/>
        </p:spPr>
      </p:cxnSp>
      <p:sp>
        <p:nvSpPr>
          <p:cNvPr id="14" name="Rectangle 13"/>
          <p:cNvSpPr/>
          <p:nvPr/>
        </p:nvSpPr>
        <p:spPr bwMode="auto">
          <a:xfrm>
            <a:off x="1295400" y="2819400"/>
            <a:ext cx="15240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alibri"/>
            </a:endParaRPr>
          </a:p>
        </p:txBody>
      </p:sp>
      <p:sp>
        <p:nvSpPr>
          <p:cNvPr id="17" name="TextBox 16"/>
          <p:cNvSpPr txBox="1"/>
          <p:nvPr/>
        </p:nvSpPr>
        <p:spPr>
          <a:xfrm>
            <a:off x="762000" y="609600"/>
            <a:ext cx="919543" cy="369332"/>
          </a:xfrm>
          <a:prstGeom prst="rect">
            <a:avLst/>
          </a:prstGeom>
          <a:solidFill>
            <a:schemeClr val="bg1"/>
          </a:solidFill>
        </p:spPr>
        <p:txBody>
          <a:bodyPr wrap="none" rtlCol="0">
            <a:spAutoFit/>
          </a:bodyPr>
          <a:lstStyle/>
          <a:p>
            <a:pPr algn="l"/>
            <a:r>
              <a:rPr lang="en-US" dirty="0" err="1" smtClean="0">
                <a:latin typeface="Calibri"/>
                <a:cs typeface="Calibri"/>
              </a:rPr>
              <a:t>exocarp</a:t>
            </a:r>
            <a:endParaRPr lang="en-US" dirty="0">
              <a:latin typeface="Calibri"/>
              <a:cs typeface="Calibri"/>
            </a:endParaRPr>
          </a:p>
        </p:txBody>
      </p:sp>
      <p:sp>
        <p:nvSpPr>
          <p:cNvPr id="18" name="TextBox 17"/>
          <p:cNvSpPr txBox="1"/>
          <p:nvPr/>
        </p:nvSpPr>
        <p:spPr>
          <a:xfrm>
            <a:off x="533400" y="4495800"/>
            <a:ext cx="1103938" cy="369332"/>
          </a:xfrm>
          <a:prstGeom prst="rect">
            <a:avLst/>
          </a:prstGeom>
          <a:solidFill>
            <a:schemeClr val="bg1"/>
          </a:solidFill>
        </p:spPr>
        <p:txBody>
          <a:bodyPr wrap="none" rtlCol="0">
            <a:spAutoFit/>
          </a:bodyPr>
          <a:lstStyle/>
          <a:p>
            <a:pPr algn="l"/>
            <a:r>
              <a:rPr lang="en-US" dirty="0" err="1" smtClean="0">
                <a:latin typeface="Calibri"/>
                <a:cs typeface="Calibri"/>
              </a:rPr>
              <a:t>mesocarp</a:t>
            </a:r>
            <a:endParaRPr lang="en-US" dirty="0">
              <a:latin typeface="Calibri"/>
              <a:cs typeface="Calibri"/>
            </a:endParaRPr>
          </a:p>
        </p:txBody>
      </p:sp>
      <p:sp>
        <p:nvSpPr>
          <p:cNvPr id="19" name="TextBox 18"/>
          <p:cNvSpPr txBox="1"/>
          <p:nvPr/>
        </p:nvSpPr>
        <p:spPr>
          <a:xfrm>
            <a:off x="3124200" y="4267200"/>
            <a:ext cx="1071815" cy="369332"/>
          </a:xfrm>
          <a:prstGeom prst="rect">
            <a:avLst/>
          </a:prstGeom>
          <a:solidFill>
            <a:schemeClr val="bg1"/>
          </a:solidFill>
        </p:spPr>
        <p:txBody>
          <a:bodyPr wrap="none" rtlCol="0">
            <a:spAutoFit/>
          </a:bodyPr>
          <a:lstStyle/>
          <a:p>
            <a:pPr algn="l"/>
            <a:r>
              <a:rPr lang="en-US" dirty="0" smtClean="0">
                <a:latin typeface="Calibri"/>
                <a:cs typeface="Calibri"/>
              </a:rPr>
              <a:t>endocarp</a:t>
            </a:r>
            <a:endParaRPr lang="en-US" dirty="0">
              <a:latin typeface="Calibri"/>
              <a:cs typeface="Calibri"/>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0898" name="Picture 2" descr="goat"/>
          <p:cNvPicPr>
            <a:picLocks noChangeAspect="1" noChangeArrowheads="1"/>
          </p:cNvPicPr>
          <p:nvPr/>
        </p:nvPicPr>
        <p:blipFill>
          <a:blip r:embed="rId3"/>
          <a:srcRect/>
          <a:stretch>
            <a:fillRect/>
          </a:stretch>
        </p:blipFill>
        <p:spPr bwMode="auto">
          <a:xfrm>
            <a:off x="838200" y="1295400"/>
            <a:ext cx="3313113" cy="4953000"/>
          </a:xfrm>
          <a:prstGeom prst="rect">
            <a:avLst/>
          </a:prstGeom>
          <a:noFill/>
          <a:ln w="28575">
            <a:solidFill>
              <a:srgbClr val="FF331A"/>
            </a:solidFill>
            <a:miter lim="800000"/>
            <a:headEnd/>
            <a:tailEnd/>
          </a:ln>
        </p:spPr>
      </p:pic>
      <p:pic>
        <p:nvPicPr>
          <p:cNvPr id="80899" name="Picture 3" descr="Kahlid"/>
          <p:cNvPicPr>
            <a:picLocks noChangeAspect="1" noChangeArrowheads="1"/>
          </p:cNvPicPr>
          <p:nvPr/>
        </p:nvPicPr>
        <p:blipFill>
          <a:blip r:embed="rId4"/>
          <a:srcRect/>
          <a:stretch>
            <a:fillRect/>
          </a:stretch>
        </p:blipFill>
        <p:spPr bwMode="auto">
          <a:xfrm>
            <a:off x="5410200" y="1066800"/>
            <a:ext cx="2379663" cy="2667000"/>
          </a:xfrm>
          <a:prstGeom prst="rect">
            <a:avLst/>
          </a:prstGeom>
          <a:noFill/>
          <a:ln w="9525">
            <a:noFill/>
            <a:miter lim="800000"/>
            <a:headEnd/>
            <a:tailEnd/>
          </a:ln>
        </p:spPr>
      </p:pic>
      <p:sp>
        <p:nvSpPr>
          <p:cNvPr id="104452" name="Text Box 4"/>
          <p:cNvSpPr txBox="1">
            <a:spLocks noChangeArrowheads="1"/>
          </p:cNvSpPr>
          <p:nvPr/>
        </p:nvSpPr>
        <p:spPr bwMode="auto">
          <a:xfrm>
            <a:off x="1066800" y="338138"/>
            <a:ext cx="2916238" cy="579437"/>
          </a:xfrm>
          <a:prstGeom prst="rect">
            <a:avLst/>
          </a:prstGeom>
          <a:noFill/>
          <a:ln w="9525">
            <a:noFill/>
            <a:miter lim="800000"/>
            <a:headEnd/>
            <a:tailEnd/>
          </a:ln>
          <a:effectLst/>
        </p:spPr>
        <p:txBody>
          <a:bodyPr>
            <a:prstTxWarp prst="textNoShape">
              <a:avLst/>
            </a:prstTxWarp>
            <a:spAutoFit/>
          </a:bodyPr>
          <a:lstStyle/>
          <a:p>
            <a:pPr>
              <a:defRPr/>
            </a:pPr>
            <a:r>
              <a:rPr lang="en-US" sz="3200" dirty="0">
                <a:effectLst>
                  <a:outerShdw blurRad="38100" dist="38100" dir="2700000" algn="tl">
                    <a:srgbClr val="DDDDDD"/>
                  </a:outerShdw>
                </a:effectLst>
                <a:latin typeface="Calibri"/>
              </a:rPr>
              <a:t>Coffee History</a:t>
            </a:r>
            <a:endParaRPr lang="en-US" sz="2400" dirty="0">
              <a:latin typeface="Calibri"/>
            </a:endParaRPr>
          </a:p>
        </p:txBody>
      </p:sp>
      <p:sp>
        <p:nvSpPr>
          <p:cNvPr id="80901" name="Text Box 6"/>
          <p:cNvSpPr txBox="1">
            <a:spLocks noChangeArrowheads="1"/>
          </p:cNvSpPr>
          <p:nvPr/>
        </p:nvSpPr>
        <p:spPr bwMode="auto">
          <a:xfrm>
            <a:off x="4495800" y="4313238"/>
            <a:ext cx="4491038" cy="1631216"/>
          </a:xfrm>
          <a:prstGeom prst="rect">
            <a:avLst/>
          </a:prstGeom>
          <a:noFill/>
          <a:ln w="9525">
            <a:noFill/>
            <a:miter lim="800000"/>
            <a:headEnd/>
            <a:tailEnd/>
          </a:ln>
        </p:spPr>
        <p:txBody>
          <a:bodyPr>
            <a:prstTxWarp prst="textNoShape">
              <a:avLst/>
            </a:prstTxWarp>
            <a:spAutoFit/>
          </a:bodyPr>
          <a:lstStyle/>
          <a:p>
            <a:pPr algn="l"/>
            <a:r>
              <a:rPr lang="en-US" sz="2000" dirty="0">
                <a:latin typeface="Calibri"/>
              </a:rPr>
              <a:t>According to legend, coffee drinking began almost 12 centuries ago, when an </a:t>
            </a:r>
          </a:p>
          <a:p>
            <a:pPr algn="l"/>
            <a:r>
              <a:rPr lang="en-US" sz="2000" dirty="0">
                <a:latin typeface="Calibri"/>
              </a:rPr>
              <a:t>Ethiopian goat herd named Khalid noticed the antics of his frisky herd of goats …</a:t>
            </a:r>
            <a:endParaRPr lang="en-US" dirty="0">
              <a:latin typeface="Calibri"/>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2946" name="Picture 2" descr="564px-CoffeePalestineStereo"/>
          <p:cNvPicPr>
            <a:picLocks noChangeAspect="1" noChangeArrowheads="1"/>
          </p:cNvPicPr>
          <p:nvPr/>
        </p:nvPicPr>
        <p:blipFill>
          <a:blip r:embed="rId3"/>
          <a:srcRect/>
          <a:stretch>
            <a:fillRect/>
          </a:stretch>
        </p:blipFill>
        <p:spPr bwMode="auto">
          <a:xfrm>
            <a:off x="990600" y="-381000"/>
            <a:ext cx="7162800" cy="762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9" name="Text Box 4"/>
          <p:cNvSpPr txBox="1">
            <a:spLocks noChangeArrowheads="1"/>
          </p:cNvSpPr>
          <p:nvPr/>
        </p:nvSpPr>
        <p:spPr bwMode="auto">
          <a:xfrm>
            <a:off x="304800" y="6248400"/>
            <a:ext cx="8524622" cy="400110"/>
          </a:xfrm>
          <a:prstGeom prst="rect">
            <a:avLst/>
          </a:prstGeom>
          <a:noFill/>
          <a:ln w="9525">
            <a:noFill/>
            <a:miter lim="800000"/>
            <a:headEnd/>
            <a:tailEnd/>
          </a:ln>
        </p:spPr>
        <p:txBody>
          <a:bodyPr wrap="none">
            <a:prstTxWarp prst="textNoShape">
              <a:avLst/>
            </a:prstTxWarp>
            <a:spAutoFit/>
          </a:bodyPr>
          <a:lstStyle/>
          <a:p>
            <a:r>
              <a:rPr lang="en-US" sz="2000" dirty="0" smtClean="0">
                <a:latin typeface="Calibri"/>
                <a:ea typeface="ＭＳ Ｐゴシック" charset="-128"/>
                <a:cs typeface="Calibri"/>
              </a:rPr>
              <a:t>By the start of the 18</a:t>
            </a:r>
            <a:r>
              <a:rPr lang="en-US" sz="2000" baseline="30000" dirty="0" smtClean="0">
                <a:latin typeface="Calibri"/>
                <a:ea typeface="ＭＳ Ｐゴシック" charset="-128"/>
                <a:cs typeface="Calibri"/>
              </a:rPr>
              <a:t>th</a:t>
            </a:r>
            <a:r>
              <a:rPr lang="en-US" sz="2000" dirty="0" smtClean="0">
                <a:latin typeface="Calibri"/>
                <a:ea typeface="ＭＳ Ｐゴシック" charset="-128"/>
                <a:cs typeface="Calibri"/>
              </a:rPr>
              <a:t> </a:t>
            </a:r>
            <a:r>
              <a:rPr lang="en-US" sz="2000" dirty="0" err="1" smtClean="0">
                <a:latin typeface="Calibri"/>
                <a:ea typeface="ＭＳ Ｐゴシック" charset="-128"/>
                <a:cs typeface="Calibri"/>
              </a:rPr>
              <a:t>c</a:t>
            </a:r>
            <a:r>
              <a:rPr lang="en-US" sz="2000" dirty="0" smtClean="0">
                <a:latin typeface="Calibri"/>
                <a:ea typeface="ＭＳ Ｐゴシック" charset="-128"/>
                <a:cs typeface="Calibri"/>
              </a:rPr>
              <a:t>., coffeehouses were well established in England as well. </a:t>
            </a:r>
            <a:endParaRPr lang="en-US" sz="2000" dirty="0">
              <a:latin typeface="Calibri"/>
              <a:cs typeface="Calibri"/>
            </a:endParaRPr>
          </a:p>
        </p:txBody>
      </p:sp>
      <p:pic>
        <p:nvPicPr>
          <p:cNvPr id="4" name="Picture 3"/>
          <p:cNvPicPr>
            <a:picLocks noChangeAspect="1"/>
          </p:cNvPicPr>
          <p:nvPr/>
        </p:nvPicPr>
        <p:blipFill>
          <a:blip r:embed="rId3"/>
          <a:stretch>
            <a:fillRect/>
          </a:stretch>
        </p:blipFill>
        <p:spPr>
          <a:xfrm>
            <a:off x="457200" y="0"/>
            <a:ext cx="8128000" cy="60833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4994" name="Picture 3"/>
          <p:cNvPicPr>
            <a:picLocks noChangeAspect="1" noChangeArrowheads="1"/>
          </p:cNvPicPr>
          <p:nvPr/>
        </p:nvPicPr>
        <p:blipFill>
          <a:blip r:embed="rId3"/>
          <a:srcRect/>
          <a:stretch>
            <a:fillRect/>
          </a:stretch>
        </p:blipFill>
        <p:spPr bwMode="auto">
          <a:xfrm>
            <a:off x="1295400" y="609600"/>
            <a:ext cx="2819400" cy="1308100"/>
          </a:xfrm>
          <a:prstGeom prst="rect">
            <a:avLst/>
          </a:prstGeom>
          <a:noFill/>
          <a:ln w="28575">
            <a:solidFill>
              <a:srgbClr val="431618"/>
            </a:solidFill>
            <a:miter lim="800000"/>
            <a:headEnd/>
            <a:tailEnd/>
          </a:ln>
        </p:spPr>
      </p:pic>
      <p:pic>
        <p:nvPicPr>
          <p:cNvPr id="84995" name="Picture 4" descr="Coffee"/>
          <p:cNvPicPr>
            <a:picLocks noChangeAspect="1" noChangeArrowheads="1"/>
          </p:cNvPicPr>
          <p:nvPr/>
        </p:nvPicPr>
        <p:blipFill>
          <a:blip r:embed="rId4"/>
          <a:srcRect/>
          <a:stretch>
            <a:fillRect/>
          </a:stretch>
        </p:blipFill>
        <p:spPr bwMode="auto">
          <a:xfrm>
            <a:off x="6019800" y="990600"/>
            <a:ext cx="2392363" cy="2895600"/>
          </a:xfrm>
          <a:prstGeom prst="rect">
            <a:avLst/>
          </a:prstGeom>
          <a:noFill/>
          <a:ln w="19050">
            <a:solidFill>
              <a:srgbClr val="431618"/>
            </a:solidFill>
            <a:miter lim="800000"/>
            <a:headEnd/>
            <a:tailEnd/>
          </a:ln>
        </p:spPr>
      </p:pic>
      <p:pic>
        <p:nvPicPr>
          <p:cNvPr id="84996" name="Picture 6" descr="Roast-o-matic"/>
          <p:cNvPicPr>
            <a:picLocks noChangeAspect="1" noChangeArrowheads="1"/>
          </p:cNvPicPr>
          <p:nvPr/>
        </p:nvPicPr>
        <p:blipFill>
          <a:blip r:embed="rId5"/>
          <a:srcRect/>
          <a:stretch>
            <a:fillRect/>
          </a:stretch>
        </p:blipFill>
        <p:spPr bwMode="auto">
          <a:xfrm>
            <a:off x="533400" y="2362200"/>
            <a:ext cx="4572000" cy="3657600"/>
          </a:xfrm>
          <a:prstGeom prst="rect">
            <a:avLst/>
          </a:prstGeom>
          <a:noFill/>
          <a:ln w="28575">
            <a:solidFill>
              <a:srgbClr val="C22810"/>
            </a:solidFill>
            <a:miter lim="800000"/>
            <a:headEnd/>
            <a:tailEnd/>
          </a:ln>
        </p:spPr>
      </p:pic>
      <p:pic>
        <p:nvPicPr>
          <p:cNvPr id="84997" name="Picture 7"/>
          <p:cNvPicPr>
            <a:picLocks noChangeAspect="1" noChangeArrowheads="1"/>
          </p:cNvPicPr>
          <p:nvPr/>
        </p:nvPicPr>
        <p:blipFill>
          <a:blip r:embed="rId6"/>
          <a:srcRect/>
          <a:stretch>
            <a:fillRect/>
          </a:stretch>
        </p:blipFill>
        <p:spPr bwMode="auto">
          <a:xfrm>
            <a:off x="6477000" y="4343400"/>
            <a:ext cx="1289050" cy="1676400"/>
          </a:xfrm>
          <a:prstGeom prst="rect">
            <a:avLst/>
          </a:prstGeom>
          <a:noFill/>
          <a:ln w="9525">
            <a:noFill/>
            <a:miter lim="800000"/>
            <a:headEnd/>
            <a:tailEnd/>
          </a:ln>
        </p:spPr>
      </p:pic>
      <p:sp>
        <p:nvSpPr>
          <p:cNvPr id="84998" name="Text Box 8"/>
          <p:cNvSpPr txBox="1">
            <a:spLocks noChangeArrowheads="1"/>
          </p:cNvSpPr>
          <p:nvPr/>
        </p:nvSpPr>
        <p:spPr bwMode="auto">
          <a:xfrm>
            <a:off x="6440488" y="231775"/>
            <a:ext cx="1447800" cy="519113"/>
          </a:xfrm>
          <a:prstGeom prst="rect">
            <a:avLst/>
          </a:prstGeom>
          <a:noFill/>
          <a:ln w="9525">
            <a:noFill/>
            <a:miter lim="800000"/>
            <a:headEnd/>
            <a:tailEnd/>
          </a:ln>
        </p:spPr>
        <p:txBody>
          <a:bodyPr wrap="none">
            <a:prstTxWarp prst="textNoShape">
              <a:avLst/>
            </a:prstTxWarp>
            <a:spAutoFit/>
          </a:bodyPr>
          <a:lstStyle/>
          <a:p>
            <a:r>
              <a:rPr lang="en-US" sz="2800" dirty="0">
                <a:solidFill>
                  <a:srgbClr val="710C23"/>
                </a:solidFill>
                <a:latin typeface="Calibri"/>
              </a:rPr>
              <a:t>Roasting</a:t>
            </a:r>
            <a:endParaRPr lang="en-US" sz="2800" dirty="0">
              <a:latin typeface="Calibri"/>
            </a:endParaRPr>
          </a:p>
        </p:txBody>
      </p:sp>
      <p:sp>
        <p:nvSpPr>
          <p:cNvPr id="84999" name="Text Box 9"/>
          <p:cNvSpPr txBox="1">
            <a:spLocks noChangeArrowheads="1"/>
          </p:cNvSpPr>
          <p:nvPr/>
        </p:nvSpPr>
        <p:spPr bwMode="auto">
          <a:xfrm>
            <a:off x="513897" y="6118225"/>
            <a:ext cx="4657044" cy="707886"/>
          </a:xfrm>
          <a:prstGeom prst="rect">
            <a:avLst/>
          </a:prstGeom>
          <a:noFill/>
          <a:ln w="9525">
            <a:noFill/>
            <a:miter lim="800000"/>
            <a:headEnd/>
            <a:tailEnd/>
          </a:ln>
        </p:spPr>
        <p:txBody>
          <a:bodyPr wrap="none">
            <a:prstTxWarp prst="textNoShape">
              <a:avLst/>
            </a:prstTxWarp>
            <a:spAutoFit/>
          </a:bodyPr>
          <a:lstStyle/>
          <a:p>
            <a:r>
              <a:rPr lang="en-US" sz="2000" dirty="0">
                <a:latin typeface="Calibri"/>
              </a:rPr>
              <a:t>Roasting is done in cylinders that </a:t>
            </a:r>
          </a:p>
          <a:p>
            <a:r>
              <a:rPr lang="en-US" sz="2000" dirty="0">
                <a:latin typeface="Calibri"/>
              </a:rPr>
              <a:t>simultaneously heat and tumble the seeds.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Text Box 3"/>
          <p:cNvSpPr txBox="1">
            <a:spLocks noChangeArrowheads="1"/>
          </p:cNvSpPr>
          <p:nvPr/>
        </p:nvSpPr>
        <p:spPr bwMode="auto">
          <a:xfrm>
            <a:off x="4876800" y="1069975"/>
            <a:ext cx="3810000" cy="1815882"/>
          </a:xfrm>
          <a:prstGeom prst="rect">
            <a:avLst/>
          </a:prstGeom>
          <a:noFill/>
          <a:ln w="9525">
            <a:noFill/>
            <a:miter lim="800000"/>
            <a:headEnd/>
            <a:tailEnd/>
          </a:ln>
        </p:spPr>
        <p:txBody>
          <a:bodyPr>
            <a:prstTxWarp prst="textNoShape">
              <a:avLst/>
            </a:prstTxWarp>
            <a:spAutoFit/>
          </a:bodyPr>
          <a:lstStyle/>
          <a:p>
            <a:pPr algn="l"/>
            <a:r>
              <a:rPr lang="en-US" sz="2800" dirty="0">
                <a:solidFill>
                  <a:srgbClr val="2F241E"/>
                </a:solidFill>
                <a:latin typeface="Calibri"/>
              </a:rPr>
              <a:t>Coffee beans are roasted</a:t>
            </a:r>
          </a:p>
          <a:p>
            <a:pPr algn="l"/>
            <a:r>
              <a:rPr lang="en-US" sz="2800" dirty="0">
                <a:solidFill>
                  <a:srgbClr val="2F241E"/>
                </a:solidFill>
                <a:latin typeface="Calibri"/>
              </a:rPr>
              <a:t>at temperatures of </a:t>
            </a:r>
            <a:r>
              <a:rPr lang="en-US" sz="2800" dirty="0" smtClean="0">
                <a:solidFill>
                  <a:srgbClr val="2F241E"/>
                </a:solidFill>
                <a:latin typeface="Calibri"/>
              </a:rPr>
              <a:t>about 400°- 480° F</a:t>
            </a:r>
            <a:r>
              <a:rPr lang="en-US" sz="2800" dirty="0">
                <a:solidFill>
                  <a:srgbClr val="2F241E"/>
                </a:solidFill>
                <a:latin typeface="Calibri"/>
              </a:rPr>
              <a:t>. for</a:t>
            </a:r>
          </a:p>
          <a:p>
            <a:pPr algn="l"/>
            <a:r>
              <a:rPr lang="en-US" sz="2800" dirty="0">
                <a:solidFill>
                  <a:srgbClr val="2F241E"/>
                </a:solidFill>
                <a:latin typeface="Calibri"/>
              </a:rPr>
              <a:t>about 10-15 minutes</a:t>
            </a:r>
            <a:r>
              <a:rPr lang="en-US" sz="2400" dirty="0">
                <a:solidFill>
                  <a:srgbClr val="2F241E"/>
                </a:solidFill>
                <a:latin typeface="Calibri"/>
              </a:rPr>
              <a:t>.</a:t>
            </a:r>
          </a:p>
        </p:txBody>
      </p:sp>
      <p:pic>
        <p:nvPicPr>
          <p:cNvPr id="87043" name="Picture 6" descr="roast scale"/>
          <p:cNvPicPr>
            <a:picLocks noChangeAspect="1" noChangeArrowheads="1"/>
          </p:cNvPicPr>
          <p:nvPr/>
        </p:nvPicPr>
        <p:blipFill>
          <a:blip r:embed="rId3"/>
          <a:srcRect/>
          <a:stretch>
            <a:fillRect/>
          </a:stretch>
        </p:blipFill>
        <p:spPr bwMode="auto">
          <a:xfrm>
            <a:off x="762000" y="457200"/>
            <a:ext cx="3602038" cy="5334000"/>
          </a:xfrm>
          <a:prstGeom prst="rect">
            <a:avLst/>
          </a:prstGeom>
          <a:noFill/>
          <a:ln w="9525">
            <a:noFill/>
            <a:miter lim="800000"/>
            <a:headEnd/>
            <a:tailEnd/>
          </a:ln>
        </p:spPr>
      </p:pic>
      <p:pic>
        <p:nvPicPr>
          <p:cNvPr id="87044" name="Picture 7" descr="French-Roast"/>
          <p:cNvPicPr>
            <a:picLocks noChangeAspect="1" noChangeArrowheads="1"/>
          </p:cNvPicPr>
          <p:nvPr/>
        </p:nvPicPr>
        <p:blipFill>
          <a:blip r:embed="rId4"/>
          <a:srcRect/>
          <a:stretch>
            <a:fillRect/>
          </a:stretch>
        </p:blipFill>
        <p:spPr bwMode="auto">
          <a:xfrm>
            <a:off x="5638800" y="3657600"/>
            <a:ext cx="2133600" cy="1474788"/>
          </a:xfrm>
          <a:prstGeom prst="rect">
            <a:avLst/>
          </a:prstGeom>
          <a:solidFill>
            <a:srgbClr val="431618"/>
          </a:solidFill>
          <a:ln w="28575">
            <a:solidFill>
              <a:srgbClr val="000000"/>
            </a:solid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3970" name="Picture 1026" descr="KinjibiPeople2"/>
          <p:cNvPicPr>
            <a:picLocks noChangeAspect="1" noChangeArrowheads="1"/>
          </p:cNvPicPr>
          <p:nvPr/>
        </p:nvPicPr>
        <p:blipFill>
          <a:blip r:embed="rId3"/>
          <a:srcRect/>
          <a:stretch>
            <a:fillRect/>
          </a:stretch>
        </p:blipFill>
        <p:spPr bwMode="auto">
          <a:xfrm>
            <a:off x="838200" y="990600"/>
            <a:ext cx="4800600" cy="4352925"/>
          </a:xfrm>
          <a:prstGeom prst="rect">
            <a:avLst/>
          </a:prstGeom>
          <a:noFill/>
          <a:ln w="28575">
            <a:solidFill>
              <a:srgbClr val="81AFC9"/>
            </a:solidFill>
            <a:miter lim="800000"/>
            <a:headEnd/>
            <a:tailEnd/>
          </a:ln>
        </p:spPr>
      </p:pic>
      <p:pic>
        <p:nvPicPr>
          <p:cNvPr id="147459" name="Picture 1027"/>
          <p:cNvPicPr>
            <a:picLocks noChangeAspect="1" noChangeArrowheads="1"/>
          </p:cNvPicPr>
          <p:nvPr/>
        </p:nvPicPr>
        <p:blipFill>
          <a:blip r:embed="rId4"/>
          <a:srcRect/>
          <a:stretch>
            <a:fillRect/>
          </a:stretch>
        </p:blipFill>
        <p:spPr bwMode="auto">
          <a:xfrm>
            <a:off x="6324600" y="762000"/>
            <a:ext cx="1905000" cy="1778000"/>
          </a:xfrm>
          <a:prstGeom prst="rect">
            <a:avLst/>
          </a:prstGeom>
          <a:noFill/>
          <a:ln w="28575">
            <a:solidFill>
              <a:srgbClr val="FF0000"/>
            </a:solidFill>
            <a:miter lim="800000"/>
            <a:headEnd/>
            <a:tailEnd/>
          </a:ln>
        </p:spPr>
      </p:pic>
      <p:pic>
        <p:nvPicPr>
          <p:cNvPr id="147460" name="Picture 1028"/>
          <p:cNvPicPr>
            <a:picLocks noChangeAspect="1" noChangeArrowheads="1"/>
          </p:cNvPicPr>
          <p:nvPr/>
        </p:nvPicPr>
        <p:blipFill>
          <a:blip r:embed="rId5"/>
          <a:srcRect/>
          <a:stretch>
            <a:fillRect/>
          </a:stretch>
        </p:blipFill>
        <p:spPr bwMode="auto">
          <a:xfrm>
            <a:off x="6248400" y="2895600"/>
            <a:ext cx="2057400" cy="2743200"/>
          </a:xfrm>
          <a:prstGeom prst="rect">
            <a:avLst/>
          </a:prstGeom>
          <a:noFill/>
          <a:ln w="28575">
            <a:solidFill>
              <a:srgbClr val="5DB089"/>
            </a:solidFill>
            <a:miter lim="800000"/>
            <a:headEnd/>
            <a:tailEnd/>
          </a:ln>
        </p:spPr>
      </p:pic>
      <p:sp>
        <p:nvSpPr>
          <p:cNvPr id="83973" name="Text Box 1029"/>
          <p:cNvSpPr txBox="1">
            <a:spLocks noChangeArrowheads="1"/>
          </p:cNvSpPr>
          <p:nvPr/>
        </p:nvSpPr>
        <p:spPr bwMode="auto">
          <a:xfrm>
            <a:off x="304800" y="5791200"/>
            <a:ext cx="8534400" cy="830997"/>
          </a:xfrm>
          <a:prstGeom prst="rect">
            <a:avLst/>
          </a:prstGeom>
          <a:noFill/>
          <a:ln w="9525">
            <a:noFill/>
            <a:miter lim="800000"/>
            <a:headEnd/>
            <a:tailEnd/>
          </a:ln>
        </p:spPr>
        <p:txBody>
          <a:bodyPr wrap="square">
            <a:prstTxWarp prst="textNoShape">
              <a:avLst/>
            </a:prstTxWarp>
            <a:spAutoFit/>
          </a:bodyPr>
          <a:lstStyle/>
          <a:p>
            <a:r>
              <a:rPr lang="en-US" sz="2400" dirty="0">
                <a:latin typeface="Calibri"/>
              </a:rPr>
              <a:t>Coffee is the world’s second-most heavily traded commodity.</a:t>
            </a:r>
          </a:p>
          <a:p>
            <a:r>
              <a:rPr lang="en-US" sz="2400" dirty="0">
                <a:latin typeface="Calibri"/>
              </a:rPr>
              <a:t>Unfortunately, the grower sees little of the profit.</a:t>
            </a:r>
          </a:p>
        </p:txBody>
      </p:sp>
      <p:pic>
        <p:nvPicPr>
          <p:cNvPr id="147462" name="Picture 1030"/>
          <p:cNvPicPr>
            <a:picLocks noChangeAspect="1" noChangeArrowheads="1"/>
          </p:cNvPicPr>
          <p:nvPr/>
        </p:nvPicPr>
        <p:blipFill>
          <a:blip r:embed="rId6"/>
          <a:srcRect/>
          <a:stretch>
            <a:fillRect/>
          </a:stretch>
        </p:blipFill>
        <p:spPr bwMode="auto">
          <a:xfrm>
            <a:off x="2743200" y="990600"/>
            <a:ext cx="3597275" cy="4432300"/>
          </a:xfrm>
          <a:prstGeom prst="rect">
            <a:avLst/>
          </a:prstGeom>
          <a:noFill/>
          <a:ln w="9525">
            <a:noFill/>
            <a:miter lim="800000"/>
            <a:headEnd/>
            <a:tailEnd/>
          </a:ln>
        </p:spPr>
      </p:pic>
      <p:sp>
        <p:nvSpPr>
          <p:cNvPr id="7" name="TextBox 6"/>
          <p:cNvSpPr txBox="1"/>
          <p:nvPr/>
        </p:nvSpPr>
        <p:spPr>
          <a:xfrm>
            <a:off x="838200" y="304800"/>
            <a:ext cx="3119564" cy="584776"/>
          </a:xfrm>
          <a:prstGeom prst="rect">
            <a:avLst/>
          </a:prstGeom>
          <a:noFill/>
        </p:spPr>
        <p:txBody>
          <a:bodyPr wrap="none" rtlCol="0">
            <a:spAutoFit/>
          </a:bodyPr>
          <a:lstStyle/>
          <a:p>
            <a:pPr algn="l"/>
            <a:r>
              <a:rPr lang="en-US" sz="3200" dirty="0" smtClean="0">
                <a:latin typeface="Calibri"/>
              </a:rPr>
              <a:t>Coffee Economics</a:t>
            </a:r>
            <a:endParaRPr lang="en-US" sz="3200" dirty="0">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4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74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7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3429000" y="2540000"/>
            <a:ext cx="184666" cy="5501506"/>
          </a:xfrm>
          <a:prstGeom prst="rect">
            <a:avLst/>
          </a:prstGeom>
          <a:noFill/>
          <a:ln w="9525">
            <a:noFill/>
            <a:miter lim="800000"/>
            <a:headEnd/>
            <a:tailEnd/>
          </a:ln>
        </p:spPr>
        <p:txBody>
          <a:bodyPr wrap="none">
            <a:prstTxWarp prst="textNoShape">
              <a:avLst/>
            </a:prstTxWarp>
            <a:spAutoFit/>
          </a:bodyPr>
          <a:lstStyle/>
          <a:p>
            <a:pPr algn="l">
              <a:lnSpc>
                <a:spcPct val="90000"/>
              </a:lnSpc>
            </a:pPr>
            <a:endParaRPr lang="en-US" sz="3000" b="1" dirty="0">
              <a:solidFill>
                <a:schemeClr val="tx2"/>
              </a:solidFill>
              <a:latin typeface="Calibri"/>
              <a:ea typeface="Arial" charset="0"/>
              <a:cs typeface="Arial" charset="0"/>
            </a:endParaRPr>
          </a:p>
          <a:p>
            <a:pPr algn="l">
              <a:lnSpc>
                <a:spcPct val="90000"/>
              </a:lnSpc>
            </a:pPr>
            <a:endParaRPr lang="en-US" sz="3000" b="1" dirty="0">
              <a:solidFill>
                <a:schemeClr val="tx2"/>
              </a:solidFill>
              <a:latin typeface="Calibri"/>
              <a:ea typeface="Arial" charset="0"/>
              <a:cs typeface="Arial" charset="0"/>
            </a:endParaRPr>
          </a:p>
          <a:p>
            <a:pPr algn="l">
              <a:lnSpc>
                <a:spcPct val="90000"/>
              </a:lnSpc>
            </a:pPr>
            <a:endParaRPr lang="en-US" sz="3000" b="1" dirty="0">
              <a:solidFill>
                <a:schemeClr val="tx2"/>
              </a:solidFill>
              <a:latin typeface="Calibri"/>
              <a:ea typeface="Arial" charset="0"/>
              <a:cs typeface="Arial" charset="0"/>
            </a:endParaRPr>
          </a:p>
          <a:p>
            <a:pPr algn="l">
              <a:lnSpc>
                <a:spcPct val="90000"/>
              </a:lnSpc>
            </a:pPr>
            <a:endParaRPr lang="en-US" sz="3000" b="1" dirty="0">
              <a:solidFill>
                <a:schemeClr val="tx2"/>
              </a:solidFill>
              <a:latin typeface="Calibri"/>
              <a:ea typeface="Arial" charset="0"/>
              <a:cs typeface="Arial" charset="0"/>
            </a:endParaRPr>
          </a:p>
          <a:p>
            <a:pPr algn="l">
              <a:lnSpc>
                <a:spcPct val="90000"/>
              </a:lnSpc>
            </a:pPr>
            <a:endParaRPr lang="en-US" sz="3000" b="1" dirty="0">
              <a:solidFill>
                <a:schemeClr val="tx2"/>
              </a:solidFill>
              <a:latin typeface="Calibri"/>
              <a:ea typeface="Arial" charset="0"/>
              <a:cs typeface="Arial" charset="0"/>
            </a:endParaRPr>
          </a:p>
          <a:p>
            <a:pPr algn="l">
              <a:lnSpc>
                <a:spcPct val="90000"/>
              </a:lnSpc>
            </a:pPr>
            <a:endParaRPr lang="en-US" sz="3000" b="1" dirty="0">
              <a:solidFill>
                <a:schemeClr val="tx2"/>
              </a:solidFill>
              <a:latin typeface="Calibri"/>
              <a:ea typeface="Arial" charset="0"/>
              <a:cs typeface="Arial" charset="0"/>
            </a:endParaRPr>
          </a:p>
          <a:p>
            <a:pPr algn="l">
              <a:lnSpc>
                <a:spcPct val="90000"/>
              </a:lnSpc>
            </a:pPr>
            <a:endParaRPr lang="en-US" sz="3000" b="1" dirty="0">
              <a:solidFill>
                <a:schemeClr val="tx2"/>
              </a:solidFill>
              <a:latin typeface="Calibri"/>
              <a:ea typeface="Arial" charset="0"/>
              <a:cs typeface="Arial" charset="0"/>
            </a:endParaRPr>
          </a:p>
          <a:p>
            <a:pPr algn="l">
              <a:lnSpc>
                <a:spcPct val="90000"/>
              </a:lnSpc>
            </a:pPr>
            <a:endParaRPr lang="en-US" sz="3000" b="1" dirty="0">
              <a:solidFill>
                <a:schemeClr val="tx2"/>
              </a:solidFill>
              <a:latin typeface="Calibri"/>
              <a:ea typeface="Arial" charset="0"/>
              <a:cs typeface="Arial" charset="0"/>
            </a:endParaRPr>
          </a:p>
          <a:p>
            <a:pPr algn="l">
              <a:lnSpc>
                <a:spcPct val="90000"/>
              </a:lnSpc>
            </a:pPr>
            <a:endParaRPr lang="en-US" sz="3000" b="1" dirty="0">
              <a:solidFill>
                <a:schemeClr val="tx2"/>
              </a:solidFill>
              <a:latin typeface="Calibri"/>
              <a:ea typeface="Arial" charset="0"/>
              <a:cs typeface="Arial" charset="0"/>
            </a:endParaRPr>
          </a:p>
          <a:p>
            <a:pPr algn="l">
              <a:lnSpc>
                <a:spcPct val="90000"/>
              </a:lnSpc>
            </a:pPr>
            <a:endParaRPr lang="en-US" sz="3000" b="1" dirty="0">
              <a:solidFill>
                <a:schemeClr val="tx2"/>
              </a:solidFill>
              <a:latin typeface="Calibri"/>
              <a:ea typeface="Arial" charset="0"/>
              <a:cs typeface="Arial" charset="0"/>
            </a:endParaRPr>
          </a:p>
          <a:p>
            <a:pPr algn="l">
              <a:lnSpc>
                <a:spcPct val="90000"/>
              </a:lnSpc>
            </a:pPr>
            <a:endParaRPr lang="en-US" sz="3000" b="1" dirty="0">
              <a:solidFill>
                <a:schemeClr val="tx2"/>
              </a:solidFill>
              <a:latin typeface="Calibri"/>
              <a:ea typeface="Arial" charset="0"/>
              <a:cs typeface="Arial" charset="0"/>
            </a:endParaRPr>
          </a:p>
          <a:p>
            <a:pPr algn="l">
              <a:lnSpc>
                <a:spcPct val="90000"/>
              </a:lnSpc>
            </a:pPr>
            <a:endParaRPr lang="en-US" sz="3000" b="1" dirty="0">
              <a:solidFill>
                <a:schemeClr val="tx2"/>
              </a:solidFill>
              <a:latin typeface="Calibri"/>
              <a:ea typeface="Arial" charset="0"/>
              <a:cs typeface="Arial" charset="0"/>
            </a:endParaRPr>
          </a:p>
          <a:p>
            <a:pPr algn="l">
              <a:lnSpc>
                <a:spcPct val="90000"/>
              </a:lnSpc>
            </a:pPr>
            <a:endParaRPr lang="en-US" sz="3000" b="1" dirty="0">
              <a:solidFill>
                <a:schemeClr val="tx2"/>
              </a:solidFill>
              <a:latin typeface="Calibri"/>
              <a:ea typeface="Arial" charset="0"/>
              <a:cs typeface="Arial" charset="0"/>
            </a:endParaRPr>
          </a:p>
        </p:txBody>
      </p:sp>
      <p:sp>
        <p:nvSpPr>
          <p:cNvPr id="29699" name="Rectangle 7"/>
          <p:cNvSpPr>
            <a:spLocks noChangeArrowheads="1"/>
          </p:cNvSpPr>
          <p:nvPr/>
        </p:nvSpPr>
        <p:spPr bwMode="auto">
          <a:xfrm>
            <a:off x="228600" y="76200"/>
            <a:ext cx="8686800" cy="2057400"/>
          </a:xfrm>
          <a:prstGeom prst="rect">
            <a:avLst/>
          </a:prstGeom>
          <a:noFill/>
          <a:ln w="9525">
            <a:noFill/>
            <a:miter lim="800000"/>
            <a:headEnd/>
            <a:tailEnd/>
          </a:ln>
        </p:spPr>
        <p:txBody>
          <a:bodyPr anchor="ctr">
            <a:prstTxWarp prst="textNoShape">
              <a:avLst/>
            </a:prstTxWarp>
          </a:bodyPr>
          <a:lstStyle/>
          <a:p>
            <a:r>
              <a:rPr lang="en-US" sz="4200" b="1" dirty="0">
                <a:solidFill>
                  <a:schemeClr val="tx2"/>
                </a:solidFill>
                <a:latin typeface="Calibri"/>
              </a:rPr>
              <a:t>Plant Secondary Compounds &amp; Stimulating Beverages</a:t>
            </a:r>
            <a:r>
              <a:rPr lang="en-US" sz="4400" dirty="0">
                <a:solidFill>
                  <a:schemeClr val="tx2"/>
                </a:solidFill>
                <a:latin typeface="Calibri"/>
              </a:rPr>
              <a:t/>
            </a:r>
            <a:br>
              <a:rPr lang="en-US" sz="4400" dirty="0">
                <a:solidFill>
                  <a:schemeClr val="tx2"/>
                </a:solidFill>
                <a:latin typeface="Calibri"/>
              </a:rPr>
            </a:br>
            <a:r>
              <a:rPr lang="en-US" sz="3200" dirty="0">
                <a:solidFill>
                  <a:schemeClr val="tx2"/>
                </a:solidFill>
                <a:latin typeface="Calibri"/>
              </a:rPr>
              <a:t>Chapter 16, pp. 263 - 278</a:t>
            </a:r>
            <a:endParaRPr lang="en-US" sz="4400" dirty="0">
              <a:solidFill>
                <a:schemeClr val="tx2"/>
              </a:solidFill>
              <a:latin typeface="Calibri"/>
            </a:endParaRPr>
          </a:p>
        </p:txBody>
      </p:sp>
      <p:sp>
        <p:nvSpPr>
          <p:cNvPr id="29700" name="Rectangle 9"/>
          <p:cNvSpPr>
            <a:spLocks noChangeArrowheads="1"/>
          </p:cNvSpPr>
          <p:nvPr/>
        </p:nvSpPr>
        <p:spPr bwMode="auto">
          <a:xfrm>
            <a:off x="228600" y="3733800"/>
            <a:ext cx="6248400" cy="2895600"/>
          </a:xfrm>
          <a:prstGeom prst="rect">
            <a:avLst/>
          </a:prstGeom>
          <a:noFill/>
          <a:ln w="9525">
            <a:noFill/>
            <a:miter lim="800000"/>
            <a:headEnd/>
            <a:tailEnd/>
          </a:ln>
        </p:spPr>
        <p:txBody>
          <a:bodyPr>
            <a:prstTxWarp prst="textNoShape">
              <a:avLst/>
            </a:prstTxWarp>
          </a:bodyPr>
          <a:lstStyle/>
          <a:p>
            <a:pPr algn="l" eaLnBrk="0" hangingPunct="0"/>
            <a:r>
              <a:rPr lang="en-US" sz="2200" b="1" dirty="0">
                <a:latin typeface="Calibri"/>
              </a:rPr>
              <a:t>Lecture Outline</a:t>
            </a:r>
            <a:r>
              <a:rPr lang="en-US" sz="2200" b="1" dirty="0" smtClean="0">
                <a:latin typeface="Calibri"/>
              </a:rPr>
              <a:t>:</a:t>
            </a:r>
            <a:endParaRPr lang="en-US" sz="1000" b="1" dirty="0" smtClean="0">
              <a:latin typeface="Calibri"/>
            </a:endParaRPr>
          </a:p>
          <a:p>
            <a:pPr algn="l" eaLnBrk="0" hangingPunct="0"/>
            <a:endParaRPr lang="en-US" sz="1000" dirty="0" smtClean="0">
              <a:latin typeface="Calibri"/>
            </a:endParaRPr>
          </a:p>
          <a:p>
            <a:pPr algn="l" eaLnBrk="0" hangingPunct="0">
              <a:buFont typeface="Arial"/>
              <a:buChar char="•"/>
            </a:pPr>
            <a:r>
              <a:rPr lang="en-US" sz="2400" dirty="0" smtClean="0">
                <a:latin typeface="Calibri"/>
              </a:rPr>
              <a:t> </a:t>
            </a:r>
            <a:r>
              <a:rPr lang="en-US" sz="2200" dirty="0" smtClean="0">
                <a:latin typeface="Calibri"/>
              </a:rPr>
              <a:t>Plant </a:t>
            </a:r>
            <a:r>
              <a:rPr lang="en-US" sz="2200" dirty="0">
                <a:latin typeface="Calibri"/>
              </a:rPr>
              <a:t>secondary metabolites - a focus on alkaloids</a:t>
            </a:r>
            <a:endParaRPr lang="en-US" sz="2200" dirty="0" smtClean="0">
              <a:latin typeface="Calibri"/>
            </a:endParaRPr>
          </a:p>
          <a:p>
            <a:pPr algn="l" eaLnBrk="0" hangingPunct="0">
              <a:buFont typeface="Arial"/>
              <a:buChar char="•"/>
            </a:pPr>
            <a:r>
              <a:rPr lang="en-US" sz="2200" dirty="0" smtClean="0">
                <a:latin typeface="Calibri"/>
              </a:rPr>
              <a:t> Caffeine</a:t>
            </a:r>
            <a:r>
              <a:rPr lang="en-US" sz="2200" dirty="0">
                <a:latin typeface="Calibri"/>
              </a:rPr>
              <a:t>, a plant alkaloid</a:t>
            </a:r>
            <a:endParaRPr lang="en-US" sz="2200" dirty="0" smtClean="0">
              <a:latin typeface="Calibri"/>
            </a:endParaRPr>
          </a:p>
          <a:p>
            <a:pPr algn="l" eaLnBrk="0" hangingPunct="0">
              <a:buFont typeface="Arial"/>
              <a:buChar char="•"/>
            </a:pPr>
            <a:r>
              <a:rPr lang="en-US" sz="2200" dirty="0" smtClean="0">
                <a:latin typeface="Calibri"/>
              </a:rPr>
              <a:t> The </a:t>
            </a:r>
            <a:r>
              <a:rPr lang="en-US" sz="2200" dirty="0">
                <a:latin typeface="Calibri"/>
              </a:rPr>
              <a:t>biology, history, and processing of...</a:t>
            </a:r>
          </a:p>
          <a:p>
            <a:pPr lvl="1" algn="l" eaLnBrk="0" hangingPunct="0">
              <a:buFontTx/>
              <a:buChar char="•"/>
            </a:pPr>
            <a:r>
              <a:rPr lang="en-US" sz="2200" dirty="0">
                <a:latin typeface="Calibri"/>
              </a:rPr>
              <a:t> Coffee (</a:t>
            </a:r>
            <a:r>
              <a:rPr lang="en-US" sz="2200" i="1" dirty="0">
                <a:latin typeface="Calibri"/>
              </a:rPr>
              <a:t>Coffea arabica</a:t>
            </a:r>
            <a:r>
              <a:rPr lang="en-US" sz="2200" dirty="0">
                <a:latin typeface="Calibri"/>
              </a:rPr>
              <a:t>)</a:t>
            </a:r>
            <a:endParaRPr lang="en-US" sz="2200" dirty="0" smtClean="0">
              <a:latin typeface="Calibri"/>
            </a:endParaRPr>
          </a:p>
          <a:p>
            <a:pPr lvl="1" algn="l" eaLnBrk="0" hangingPunct="0">
              <a:buFontTx/>
              <a:buChar char="•"/>
            </a:pPr>
            <a:r>
              <a:rPr lang="en-US" sz="2200" dirty="0" smtClean="0">
                <a:latin typeface="Calibri"/>
              </a:rPr>
              <a:t> Chocolate </a:t>
            </a:r>
            <a:r>
              <a:rPr lang="en-US" sz="2200" dirty="0">
                <a:latin typeface="Calibri"/>
              </a:rPr>
              <a:t>(</a:t>
            </a:r>
            <a:r>
              <a:rPr lang="en-US" sz="2200" i="1" dirty="0">
                <a:latin typeface="Calibri"/>
              </a:rPr>
              <a:t>Theobroma cacao</a:t>
            </a:r>
            <a:r>
              <a:rPr lang="en-US" sz="2200" dirty="0" smtClean="0">
                <a:latin typeface="Calibri"/>
              </a:rPr>
              <a:t>)</a:t>
            </a:r>
          </a:p>
          <a:p>
            <a:pPr lvl="1" algn="l" eaLnBrk="0" hangingPunct="0">
              <a:buFontTx/>
              <a:buChar char="•"/>
            </a:pPr>
            <a:r>
              <a:rPr lang="en-US" sz="2200" dirty="0" smtClean="0">
                <a:latin typeface="Calibri"/>
              </a:rPr>
              <a:t> Tea (</a:t>
            </a:r>
            <a:r>
              <a:rPr lang="en-US" sz="2200" i="1" dirty="0" smtClean="0">
                <a:latin typeface="Calibri"/>
              </a:rPr>
              <a:t>Camellia </a:t>
            </a:r>
            <a:r>
              <a:rPr lang="en-US" sz="2200" i="1" dirty="0" err="1" smtClean="0">
                <a:latin typeface="Calibri"/>
              </a:rPr>
              <a:t>sinensis</a:t>
            </a:r>
            <a:r>
              <a:rPr lang="en-US" sz="2200" dirty="0" smtClean="0">
                <a:latin typeface="Calibri"/>
              </a:rPr>
              <a:t>)</a:t>
            </a:r>
            <a:endParaRPr lang="en-US" sz="3200" dirty="0" smtClean="0">
              <a:latin typeface="Calibri"/>
            </a:endParaRPr>
          </a:p>
          <a:p>
            <a:pPr lvl="1" algn="l" eaLnBrk="0" hangingPunct="0">
              <a:buFontTx/>
              <a:buChar char="•"/>
            </a:pPr>
            <a:endParaRPr lang="en-US" sz="2200" dirty="0">
              <a:latin typeface="Calibri"/>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772001" y="152400"/>
            <a:ext cx="5460299" cy="707886"/>
          </a:xfrm>
          <a:prstGeom prst="rect">
            <a:avLst/>
          </a:prstGeom>
          <a:noFill/>
        </p:spPr>
        <p:txBody>
          <a:bodyPr wrap="none">
            <a:spAutoFit/>
          </a:bodyPr>
          <a:lstStyle/>
          <a:p>
            <a:pPr fontAlgn="auto">
              <a:spcBef>
                <a:spcPts val="0"/>
              </a:spcBef>
              <a:spcAft>
                <a:spcPts val="0"/>
              </a:spcAft>
              <a:defRPr/>
            </a:pPr>
            <a:r>
              <a:rPr lang="en-US" sz="4000" b="1" u="sng" dirty="0">
                <a:solidFill>
                  <a:schemeClr val="accent2">
                    <a:lumMod val="50000"/>
                  </a:schemeClr>
                </a:solidFill>
                <a:latin typeface="Calibri"/>
              </a:rPr>
              <a:t>Coffee Commodity Chain</a:t>
            </a:r>
          </a:p>
        </p:txBody>
      </p:sp>
      <p:pic>
        <p:nvPicPr>
          <p:cNvPr id="86019" name="Picture 2" descr="C:\Users\Bryarly\Desktop\Coffee tree.jpg"/>
          <p:cNvPicPr>
            <a:picLocks noChangeAspect="1" noChangeArrowheads="1"/>
          </p:cNvPicPr>
          <p:nvPr/>
        </p:nvPicPr>
        <p:blipFill>
          <a:blip r:embed="rId3"/>
          <a:srcRect/>
          <a:stretch>
            <a:fillRect/>
          </a:stretch>
        </p:blipFill>
        <p:spPr bwMode="auto">
          <a:xfrm>
            <a:off x="685800" y="1143000"/>
            <a:ext cx="1181100" cy="787400"/>
          </a:xfrm>
          <a:prstGeom prst="rect">
            <a:avLst/>
          </a:prstGeom>
          <a:noFill/>
          <a:ln w="9525">
            <a:noFill/>
            <a:miter lim="800000"/>
            <a:headEnd/>
            <a:tailEnd/>
          </a:ln>
        </p:spPr>
      </p:pic>
      <p:pic>
        <p:nvPicPr>
          <p:cNvPr id="86020" name="Picture 4" descr="C:\Users\Bryarly\Desktop\A-cargo-ship-001.jpg"/>
          <p:cNvPicPr>
            <a:picLocks noChangeAspect="1" noChangeArrowheads="1"/>
          </p:cNvPicPr>
          <p:nvPr/>
        </p:nvPicPr>
        <p:blipFill>
          <a:blip r:embed="rId4"/>
          <a:srcRect/>
          <a:stretch>
            <a:fillRect/>
          </a:stretch>
        </p:blipFill>
        <p:spPr bwMode="auto">
          <a:xfrm>
            <a:off x="2819400" y="2971800"/>
            <a:ext cx="1447800" cy="868363"/>
          </a:xfrm>
          <a:prstGeom prst="rect">
            <a:avLst/>
          </a:prstGeom>
          <a:noFill/>
          <a:ln w="9525">
            <a:noFill/>
            <a:miter lim="800000"/>
            <a:headEnd/>
            <a:tailEnd/>
          </a:ln>
        </p:spPr>
      </p:pic>
      <p:pic>
        <p:nvPicPr>
          <p:cNvPr id="86021" name="Picture 5" descr="C:\Users\Bryarly\Desktop\dab5fc0d-e66f-4dd8-b3e1-bbe538195db4_image1_Coffee-Sacks250.jpg"/>
          <p:cNvPicPr>
            <a:picLocks noChangeAspect="1" noChangeArrowheads="1"/>
          </p:cNvPicPr>
          <p:nvPr/>
        </p:nvPicPr>
        <p:blipFill>
          <a:blip r:embed="rId5"/>
          <a:srcRect t="22401" r="-3226"/>
          <a:stretch>
            <a:fillRect/>
          </a:stretch>
        </p:blipFill>
        <p:spPr bwMode="auto">
          <a:xfrm>
            <a:off x="1905000" y="1905000"/>
            <a:ext cx="914400" cy="1055688"/>
          </a:xfrm>
          <a:prstGeom prst="rect">
            <a:avLst/>
          </a:prstGeom>
          <a:noFill/>
          <a:ln w="9525">
            <a:noFill/>
            <a:miter lim="800000"/>
            <a:headEnd/>
            <a:tailEnd/>
          </a:ln>
        </p:spPr>
      </p:pic>
      <p:pic>
        <p:nvPicPr>
          <p:cNvPr id="86022" name="Picture 6" descr="C:\Users\Bryarly\Desktop\nes1kg.jpg"/>
          <p:cNvPicPr>
            <a:picLocks noChangeAspect="1" noChangeArrowheads="1"/>
          </p:cNvPicPr>
          <p:nvPr/>
        </p:nvPicPr>
        <p:blipFill>
          <a:blip r:embed="rId6"/>
          <a:srcRect/>
          <a:stretch>
            <a:fillRect/>
          </a:stretch>
        </p:blipFill>
        <p:spPr bwMode="auto">
          <a:xfrm>
            <a:off x="4267200" y="3810000"/>
            <a:ext cx="1096963" cy="1096963"/>
          </a:xfrm>
          <a:prstGeom prst="rect">
            <a:avLst/>
          </a:prstGeom>
          <a:noFill/>
          <a:ln w="9525">
            <a:noFill/>
            <a:miter lim="800000"/>
            <a:headEnd/>
            <a:tailEnd/>
          </a:ln>
        </p:spPr>
      </p:pic>
      <p:sp>
        <p:nvSpPr>
          <p:cNvPr id="15" name="TextBox 14"/>
          <p:cNvSpPr txBox="1"/>
          <p:nvPr/>
        </p:nvSpPr>
        <p:spPr>
          <a:xfrm>
            <a:off x="4191000" y="4724400"/>
            <a:ext cx="1295400" cy="244475"/>
          </a:xfrm>
          <a:prstGeom prst="rect">
            <a:avLst/>
          </a:prstGeom>
          <a:noFill/>
        </p:spPr>
        <p:txBody>
          <a:bodyPr>
            <a:spAutoFit/>
          </a:bodyPr>
          <a:lstStyle/>
          <a:p>
            <a:pPr algn="l" fontAlgn="auto">
              <a:spcBef>
                <a:spcPts val="0"/>
              </a:spcBef>
              <a:spcAft>
                <a:spcPts val="0"/>
              </a:spcAft>
              <a:defRPr/>
            </a:pPr>
            <a:r>
              <a:rPr lang="en-US" sz="1000" dirty="0">
                <a:solidFill>
                  <a:schemeClr val="bg1">
                    <a:lumMod val="75000"/>
                  </a:schemeClr>
                </a:solidFill>
                <a:latin typeface="Calibri"/>
              </a:rPr>
              <a:t>im.edirectory.co.uk</a:t>
            </a:r>
          </a:p>
        </p:txBody>
      </p:sp>
      <p:cxnSp>
        <p:nvCxnSpPr>
          <p:cNvPr id="25" name="Straight Arrow Connector 24"/>
          <p:cNvCxnSpPr/>
          <p:nvPr/>
        </p:nvCxnSpPr>
        <p:spPr>
          <a:xfrm>
            <a:off x="2971800" y="1752600"/>
            <a:ext cx="304800" cy="228600"/>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a:off x="4267200" y="2590800"/>
            <a:ext cx="304800" cy="228600"/>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a:off x="5486400" y="3657600"/>
            <a:ext cx="304800" cy="228600"/>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28" name="Straight Arrow Connector 27"/>
          <p:cNvCxnSpPr/>
          <p:nvPr/>
        </p:nvCxnSpPr>
        <p:spPr>
          <a:xfrm>
            <a:off x="6858000" y="4724400"/>
            <a:ext cx="304800" cy="228600"/>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pic>
        <p:nvPicPr>
          <p:cNvPr id="86028" name="Picture 7" descr="C:\Users\Bryarly\Desktop\groceries.JPG"/>
          <p:cNvPicPr>
            <a:picLocks noChangeAspect="1" noChangeArrowheads="1"/>
          </p:cNvPicPr>
          <p:nvPr/>
        </p:nvPicPr>
        <p:blipFill>
          <a:blip r:embed="rId7"/>
          <a:srcRect/>
          <a:stretch>
            <a:fillRect/>
          </a:stretch>
        </p:blipFill>
        <p:spPr bwMode="auto">
          <a:xfrm>
            <a:off x="5410200" y="4895850"/>
            <a:ext cx="1397000" cy="1047750"/>
          </a:xfrm>
          <a:prstGeom prst="rect">
            <a:avLst/>
          </a:prstGeom>
          <a:noFill/>
          <a:ln w="9525">
            <a:noFill/>
            <a:miter lim="800000"/>
            <a:headEnd/>
            <a:tailEnd/>
          </a:ln>
        </p:spPr>
      </p:pic>
      <p:sp>
        <p:nvSpPr>
          <p:cNvPr id="29" name="TextBox 28"/>
          <p:cNvSpPr txBox="1"/>
          <p:nvPr/>
        </p:nvSpPr>
        <p:spPr>
          <a:xfrm>
            <a:off x="2057400" y="1219200"/>
            <a:ext cx="942085" cy="400110"/>
          </a:xfrm>
          <a:prstGeom prst="rect">
            <a:avLst/>
          </a:prstGeom>
          <a:noFill/>
        </p:spPr>
        <p:txBody>
          <a:bodyPr wrap="none">
            <a:spAutoFit/>
          </a:bodyPr>
          <a:lstStyle/>
          <a:p>
            <a:pPr algn="l" fontAlgn="auto">
              <a:spcBef>
                <a:spcPts val="0"/>
              </a:spcBef>
              <a:spcAft>
                <a:spcPts val="0"/>
              </a:spcAft>
              <a:defRPr/>
            </a:pPr>
            <a:r>
              <a:rPr lang="en-US" sz="2000" b="1" dirty="0">
                <a:solidFill>
                  <a:schemeClr val="accent2">
                    <a:lumMod val="50000"/>
                  </a:schemeClr>
                </a:solidFill>
                <a:latin typeface="Calibri"/>
              </a:rPr>
              <a:t>Farmer</a:t>
            </a:r>
          </a:p>
        </p:txBody>
      </p:sp>
      <p:sp>
        <p:nvSpPr>
          <p:cNvPr id="30" name="TextBox 29"/>
          <p:cNvSpPr txBox="1"/>
          <p:nvPr/>
        </p:nvSpPr>
        <p:spPr>
          <a:xfrm>
            <a:off x="3048000" y="2133600"/>
            <a:ext cx="1100381" cy="400110"/>
          </a:xfrm>
          <a:prstGeom prst="rect">
            <a:avLst/>
          </a:prstGeom>
          <a:noFill/>
        </p:spPr>
        <p:txBody>
          <a:bodyPr wrap="none">
            <a:spAutoFit/>
          </a:bodyPr>
          <a:lstStyle/>
          <a:p>
            <a:pPr algn="l" fontAlgn="auto">
              <a:spcBef>
                <a:spcPts val="0"/>
              </a:spcBef>
              <a:spcAft>
                <a:spcPts val="0"/>
              </a:spcAft>
              <a:defRPr/>
            </a:pPr>
            <a:r>
              <a:rPr lang="en-US" sz="2000" b="1" dirty="0">
                <a:solidFill>
                  <a:schemeClr val="accent2">
                    <a:lumMod val="50000"/>
                  </a:schemeClr>
                </a:solidFill>
                <a:latin typeface="Calibri"/>
              </a:rPr>
              <a:t>Exporter</a:t>
            </a:r>
          </a:p>
        </p:txBody>
      </p:sp>
      <p:sp>
        <p:nvSpPr>
          <p:cNvPr id="31" name="TextBox 30"/>
          <p:cNvSpPr txBox="1"/>
          <p:nvPr/>
        </p:nvSpPr>
        <p:spPr>
          <a:xfrm>
            <a:off x="4419600" y="3124200"/>
            <a:ext cx="1005403" cy="400110"/>
          </a:xfrm>
          <a:prstGeom prst="rect">
            <a:avLst/>
          </a:prstGeom>
          <a:noFill/>
        </p:spPr>
        <p:txBody>
          <a:bodyPr wrap="none">
            <a:spAutoFit/>
          </a:bodyPr>
          <a:lstStyle/>
          <a:p>
            <a:pPr algn="l" fontAlgn="auto">
              <a:spcBef>
                <a:spcPts val="0"/>
              </a:spcBef>
              <a:spcAft>
                <a:spcPts val="0"/>
              </a:spcAft>
              <a:defRPr/>
            </a:pPr>
            <a:r>
              <a:rPr lang="en-US" sz="2000" b="1" dirty="0">
                <a:solidFill>
                  <a:schemeClr val="accent2">
                    <a:lumMod val="50000"/>
                  </a:schemeClr>
                </a:solidFill>
                <a:latin typeface="Calibri"/>
              </a:rPr>
              <a:t>Shipper</a:t>
            </a:r>
          </a:p>
        </p:txBody>
      </p:sp>
      <p:sp>
        <p:nvSpPr>
          <p:cNvPr id="32" name="TextBox 31"/>
          <p:cNvSpPr txBox="1"/>
          <p:nvPr/>
        </p:nvSpPr>
        <p:spPr>
          <a:xfrm>
            <a:off x="5486400" y="4114800"/>
            <a:ext cx="994558" cy="400110"/>
          </a:xfrm>
          <a:prstGeom prst="rect">
            <a:avLst/>
          </a:prstGeom>
          <a:noFill/>
        </p:spPr>
        <p:txBody>
          <a:bodyPr wrap="none">
            <a:spAutoFit/>
          </a:bodyPr>
          <a:lstStyle/>
          <a:p>
            <a:pPr algn="l" fontAlgn="auto">
              <a:spcBef>
                <a:spcPts val="0"/>
              </a:spcBef>
              <a:spcAft>
                <a:spcPts val="0"/>
              </a:spcAft>
              <a:defRPr/>
            </a:pPr>
            <a:r>
              <a:rPr lang="en-US" sz="2000" b="1" dirty="0">
                <a:solidFill>
                  <a:schemeClr val="accent2">
                    <a:lumMod val="50000"/>
                  </a:schemeClr>
                </a:solidFill>
                <a:latin typeface="Calibri"/>
              </a:rPr>
              <a:t>Roaster</a:t>
            </a:r>
          </a:p>
        </p:txBody>
      </p:sp>
      <p:sp>
        <p:nvSpPr>
          <p:cNvPr id="33" name="TextBox 32"/>
          <p:cNvSpPr txBox="1"/>
          <p:nvPr/>
        </p:nvSpPr>
        <p:spPr>
          <a:xfrm>
            <a:off x="7010400" y="5181600"/>
            <a:ext cx="1011966" cy="400110"/>
          </a:xfrm>
          <a:prstGeom prst="rect">
            <a:avLst/>
          </a:prstGeom>
          <a:noFill/>
        </p:spPr>
        <p:txBody>
          <a:bodyPr wrap="none">
            <a:spAutoFit/>
          </a:bodyPr>
          <a:lstStyle/>
          <a:p>
            <a:pPr algn="l" fontAlgn="auto">
              <a:spcBef>
                <a:spcPts val="0"/>
              </a:spcBef>
              <a:spcAft>
                <a:spcPts val="0"/>
              </a:spcAft>
              <a:defRPr/>
            </a:pPr>
            <a:r>
              <a:rPr lang="en-US" sz="2000" b="1" dirty="0">
                <a:solidFill>
                  <a:schemeClr val="accent2">
                    <a:lumMod val="50000"/>
                  </a:schemeClr>
                </a:solidFill>
                <a:latin typeface="Calibri"/>
              </a:rPr>
              <a:t>Retailer</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TextBox 15"/>
          <p:cNvSpPr txBox="1"/>
          <p:nvPr/>
        </p:nvSpPr>
        <p:spPr>
          <a:xfrm>
            <a:off x="609600" y="609600"/>
            <a:ext cx="7924800" cy="1569660"/>
          </a:xfrm>
          <a:prstGeom prst="rect">
            <a:avLst/>
          </a:prstGeom>
          <a:noFill/>
        </p:spPr>
        <p:txBody>
          <a:bodyPr wrap="square">
            <a:spAutoFit/>
          </a:bodyPr>
          <a:lstStyle/>
          <a:p>
            <a:pPr algn="l" fontAlgn="auto">
              <a:spcBef>
                <a:spcPts val="0"/>
              </a:spcBef>
              <a:spcAft>
                <a:spcPts val="0"/>
              </a:spcAft>
              <a:defRPr/>
            </a:pPr>
            <a:r>
              <a:rPr lang="en-US" sz="3200" dirty="0">
                <a:latin typeface="Calibri"/>
              </a:rPr>
              <a:t>What percentage of the</a:t>
            </a:r>
            <a:r>
              <a:rPr lang="en-US" sz="3200" dirty="0" smtClean="0">
                <a:latin typeface="Calibri"/>
              </a:rPr>
              <a:t> $4.00 that you might pay for a cup of premium coffee goes to the farmer that grew it?</a:t>
            </a:r>
            <a:endParaRPr lang="en-US" sz="3200" dirty="0">
              <a:latin typeface="Calibri"/>
            </a:endParaRPr>
          </a:p>
        </p:txBody>
      </p:sp>
      <p:sp>
        <p:nvSpPr>
          <p:cNvPr id="19" name="Rectangle 18"/>
          <p:cNvSpPr/>
          <p:nvPr/>
        </p:nvSpPr>
        <p:spPr>
          <a:xfrm>
            <a:off x="4929059" y="4419600"/>
            <a:ext cx="327283" cy="461665"/>
          </a:xfrm>
          <a:prstGeom prst="rect">
            <a:avLst/>
          </a:prstGeom>
          <a:noFill/>
        </p:spPr>
        <p:txBody>
          <a:bodyPr wrap="none">
            <a:spAutoFit/>
          </a:bodyPr>
          <a:lstStyle/>
          <a:p>
            <a:pPr fontAlgn="auto">
              <a:spcBef>
                <a:spcPts val="0"/>
              </a:spcBef>
              <a:spcAft>
                <a:spcPts val="0"/>
              </a:spcAft>
              <a:defRPr/>
            </a:pPr>
            <a:r>
              <a:rPr lang="en-US" sz="2400" dirty="0" smtClean="0">
                <a:ln w="0">
                  <a:noFill/>
                  <a:prstDash val="solid"/>
                </a:ln>
                <a:solidFill>
                  <a:srgbClr val="FFFFFF"/>
                </a:solidFill>
                <a:effectLst>
                  <a:outerShdw dist="32000" dir="5400000" algn="tl">
                    <a:srgbClr val="000000">
                      <a:alpha val="0"/>
                    </a:srgbClr>
                  </a:outerShdw>
                </a:effectLst>
                <a:latin typeface="Calibri"/>
              </a:rPr>
              <a:t>?</a:t>
            </a:r>
            <a:endParaRPr lang="en-US" sz="2400" dirty="0">
              <a:ln w="0">
                <a:noFill/>
                <a:prstDash val="solid"/>
              </a:ln>
              <a:solidFill>
                <a:srgbClr val="FFFFFF"/>
              </a:solidFill>
              <a:effectLst>
                <a:outerShdw dist="32000" dir="5400000" algn="tl">
                  <a:srgbClr val="000000">
                    <a:alpha val="0"/>
                  </a:srgbClr>
                </a:outerShdw>
              </a:effectLst>
              <a:latin typeface="Calibri"/>
            </a:endParaRPr>
          </a:p>
        </p:txBody>
      </p:sp>
      <p:sp>
        <p:nvSpPr>
          <p:cNvPr id="9" name="TextBox 8"/>
          <p:cNvSpPr txBox="1"/>
          <p:nvPr/>
        </p:nvSpPr>
        <p:spPr>
          <a:xfrm>
            <a:off x="1143000" y="2819400"/>
            <a:ext cx="1620957" cy="2554545"/>
          </a:xfrm>
          <a:prstGeom prst="rect">
            <a:avLst/>
          </a:prstGeom>
          <a:noFill/>
        </p:spPr>
        <p:txBody>
          <a:bodyPr wrap="none" rtlCol="0">
            <a:spAutoFit/>
          </a:bodyPr>
          <a:lstStyle/>
          <a:p>
            <a:pPr marL="514350" indent="-514350" algn="l">
              <a:buAutoNum type="alphaUcPeriod"/>
            </a:pPr>
            <a:r>
              <a:rPr lang="en-US" sz="3200" dirty="0" smtClean="0">
                <a:latin typeface="Calibri"/>
                <a:cs typeface="Calibri"/>
              </a:rPr>
              <a:t>$3.50</a:t>
            </a:r>
          </a:p>
          <a:p>
            <a:pPr marL="514350" indent="-514350" algn="l">
              <a:buAutoNum type="alphaUcPeriod"/>
            </a:pPr>
            <a:r>
              <a:rPr lang="en-US" sz="3200" dirty="0" smtClean="0">
                <a:latin typeface="Calibri"/>
                <a:cs typeface="Calibri"/>
              </a:rPr>
              <a:t>$2.00</a:t>
            </a:r>
          </a:p>
          <a:p>
            <a:pPr marL="514350" indent="-514350" algn="l">
              <a:buAutoNum type="alphaUcPeriod"/>
            </a:pPr>
            <a:r>
              <a:rPr lang="en-US" sz="3200" dirty="0" smtClean="0">
                <a:latin typeface="Calibri"/>
                <a:cs typeface="Calibri"/>
              </a:rPr>
              <a:t>$1.25</a:t>
            </a:r>
          </a:p>
          <a:p>
            <a:pPr marL="514350" indent="-514350" algn="l">
              <a:buAutoNum type="alphaUcPeriod"/>
            </a:pPr>
            <a:r>
              <a:rPr lang="en-US" sz="3200" dirty="0" smtClean="0">
                <a:latin typeface="Calibri"/>
                <a:cs typeface="Calibri"/>
              </a:rPr>
              <a:t>$0.50</a:t>
            </a:r>
          </a:p>
          <a:p>
            <a:pPr marL="514350" indent="-514350" algn="l">
              <a:buAutoNum type="alphaUcPeriod"/>
            </a:pPr>
            <a:r>
              <a:rPr lang="en-US" sz="3200" dirty="0" smtClean="0">
                <a:latin typeface="Calibri"/>
                <a:cs typeface="Calibri"/>
              </a:rPr>
              <a:t>$0.05</a:t>
            </a:r>
            <a:endParaRPr lang="en-US" sz="3200" dirty="0">
              <a:latin typeface="Calibri"/>
              <a:cs typeface="Calibri"/>
            </a:endParaRPr>
          </a:p>
        </p:txBody>
      </p:sp>
      <p:pic>
        <p:nvPicPr>
          <p:cNvPr id="10" name="Picture 9"/>
          <p:cNvPicPr>
            <a:picLocks noChangeAspect="1"/>
          </p:cNvPicPr>
          <p:nvPr/>
        </p:nvPicPr>
        <p:blipFill>
          <a:blip r:embed="rId3"/>
          <a:stretch>
            <a:fillRect/>
          </a:stretch>
        </p:blipFill>
        <p:spPr>
          <a:xfrm>
            <a:off x="4038600" y="1828800"/>
            <a:ext cx="4724400" cy="4724400"/>
          </a:xfrm>
          <a:prstGeom prst="rect">
            <a:avLst/>
          </a:prstGeom>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TextBox 6"/>
          <p:cNvSpPr txBox="1">
            <a:spLocks noChangeArrowheads="1"/>
          </p:cNvSpPr>
          <p:nvPr/>
        </p:nvSpPr>
        <p:spPr bwMode="auto">
          <a:xfrm>
            <a:off x="1828800" y="533400"/>
            <a:ext cx="5486400" cy="1311275"/>
          </a:xfrm>
          <a:prstGeom prst="rect">
            <a:avLst/>
          </a:prstGeom>
          <a:noFill/>
          <a:ln w="9525">
            <a:noFill/>
            <a:miter lim="800000"/>
            <a:headEnd/>
            <a:tailEnd/>
          </a:ln>
        </p:spPr>
        <p:txBody>
          <a:bodyPr>
            <a:prstTxWarp prst="textNoShape">
              <a:avLst/>
            </a:prstTxWarp>
            <a:spAutoFit/>
          </a:bodyPr>
          <a:lstStyle/>
          <a:p>
            <a:r>
              <a:rPr lang="en-US" sz="4000" b="1" u="sng">
                <a:solidFill>
                  <a:srgbClr val="7B3D17"/>
                </a:solidFill>
                <a:latin typeface="Calibri" charset="0"/>
              </a:rPr>
              <a:t>A Coffee Farmer’s Story</a:t>
            </a:r>
          </a:p>
        </p:txBody>
      </p:sp>
      <p:sp>
        <p:nvSpPr>
          <p:cNvPr id="90115" name="TextBox 15"/>
          <p:cNvSpPr txBox="1">
            <a:spLocks noChangeArrowheads="1"/>
          </p:cNvSpPr>
          <p:nvPr/>
        </p:nvSpPr>
        <p:spPr bwMode="auto">
          <a:xfrm>
            <a:off x="685800" y="3962400"/>
            <a:ext cx="7696200" cy="2563813"/>
          </a:xfrm>
          <a:prstGeom prst="rect">
            <a:avLst/>
          </a:prstGeom>
          <a:noFill/>
          <a:ln w="9525">
            <a:noFill/>
            <a:miter lim="800000"/>
            <a:headEnd/>
            <a:tailEnd/>
          </a:ln>
        </p:spPr>
        <p:txBody>
          <a:bodyPr>
            <a:prstTxWarp prst="textNoShape">
              <a:avLst/>
            </a:prstTxWarp>
            <a:spAutoFit/>
          </a:bodyPr>
          <a:lstStyle/>
          <a:p>
            <a:pPr algn="l"/>
            <a:r>
              <a:rPr lang="en-US" i="1">
                <a:solidFill>
                  <a:srgbClr val="7B3D17"/>
                </a:solidFill>
                <a:latin typeface="Calibri" charset="0"/>
              </a:rPr>
              <a:t>'I have three acres of coffee with bananas. About one in eight of the bushes is affected by wilt, but it’s the price that has brought us down. I can’t maintain the farm. I’ve abandoned it. I just pick the little that’s left, but even that’s not worth doing. I can’t employ any labour because there’s no money from the coffee. Everyone is abandoning their coffee… We can’t afford anything. We have no cash. We can’t send children to hospital. We can’t buy sugar, salt, rice, oil, soap, paraffin. We can only eat the food we grow, maize, beans, cassava, sweet potatoes. ..’ </a:t>
            </a:r>
            <a:r>
              <a:rPr lang="en-US">
                <a:solidFill>
                  <a:srgbClr val="7B3D17"/>
                </a:solidFill>
                <a:latin typeface="Calibri" charset="0"/>
              </a:rPr>
              <a:t>(from interview with Oxfam)</a:t>
            </a:r>
            <a:endParaRPr lang="en-US" i="1">
              <a:solidFill>
                <a:srgbClr val="7B3D17"/>
              </a:solidFill>
              <a:latin typeface="Calibri" charset="0"/>
            </a:endParaRPr>
          </a:p>
        </p:txBody>
      </p:sp>
      <p:pic>
        <p:nvPicPr>
          <p:cNvPr id="90116" name="Picture 2" descr="C:\Users\Bryarly\Desktop\http---www.oxfam.org.uk-education-resources-coffee_chain_game-files-interviews_farmers.pdf - Adobe Reader.bmp"/>
          <p:cNvPicPr>
            <a:picLocks noChangeAspect="1" noChangeArrowheads="1"/>
          </p:cNvPicPr>
          <p:nvPr/>
        </p:nvPicPr>
        <p:blipFill>
          <a:blip r:embed="rId3"/>
          <a:srcRect/>
          <a:stretch>
            <a:fillRect/>
          </a:stretch>
        </p:blipFill>
        <p:spPr bwMode="auto">
          <a:xfrm>
            <a:off x="838200" y="1600200"/>
            <a:ext cx="2978150" cy="2047875"/>
          </a:xfrm>
          <a:prstGeom prst="rect">
            <a:avLst/>
          </a:prstGeom>
          <a:noFill/>
          <a:ln w="9525">
            <a:noFill/>
            <a:miter lim="800000"/>
            <a:headEnd/>
            <a:tailEnd/>
          </a:ln>
        </p:spPr>
      </p:pic>
      <p:sp>
        <p:nvSpPr>
          <p:cNvPr id="10" name="TextBox 9"/>
          <p:cNvSpPr txBox="1"/>
          <p:nvPr/>
        </p:nvSpPr>
        <p:spPr>
          <a:xfrm>
            <a:off x="3962400" y="2219325"/>
            <a:ext cx="4194077" cy="523220"/>
          </a:xfrm>
          <a:prstGeom prst="rect">
            <a:avLst/>
          </a:prstGeom>
          <a:noFill/>
        </p:spPr>
        <p:txBody>
          <a:bodyPr wrap="none">
            <a:spAutoFit/>
          </a:bodyPr>
          <a:lstStyle/>
          <a:p>
            <a:pPr algn="l" fontAlgn="auto">
              <a:spcBef>
                <a:spcPts val="0"/>
              </a:spcBef>
              <a:spcAft>
                <a:spcPts val="0"/>
              </a:spcAft>
              <a:defRPr/>
            </a:pPr>
            <a:r>
              <a:rPr lang="en-US" sz="2800" dirty="0">
                <a:solidFill>
                  <a:schemeClr val="accent2">
                    <a:lumMod val="50000"/>
                  </a:schemeClr>
                </a:solidFill>
                <a:latin typeface="Calibri"/>
              </a:rPr>
              <a:t>Lawrence </a:t>
            </a:r>
            <a:r>
              <a:rPr lang="en-US" sz="2800" dirty="0" err="1">
                <a:solidFill>
                  <a:schemeClr val="accent2">
                    <a:lumMod val="50000"/>
                  </a:schemeClr>
                </a:solidFill>
                <a:latin typeface="Calibri"/>
              </a:rPr>
              <a:t>Segunda</a:t>
            </a:r>
            <a:r>
              <a:rPr lang="en-US" sz="2800" dirty="0">
                <a:solidFill>
                  <a:schemeClr val="accent2">
                    <a:lumMod val="50000"/>
                  </a:schemeClr>
                </a:solidFill>
                <a:latin typeface="Calibri"/>
              </a:rPr>
              <a:t>, Uganda</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62" name="Picture 6"/>
          <p:cNvPicPr>
            <a:picLocks noChangeAspect="1" noChangeArrowheads="1"/>
          </p:cNvPicPr>
          <p:nvPr/>
        </p:nvPicPr>
        <p:blipFill>
          <a:blip r:embed="rId3"/>
          <a:srcRect/>
          <a:stretch>
            <a:fillRect/>
          </a:stretch>
        </p:blipFill>
        <p:spPr bwMode="auto">
          <a:xfrm>
            <a:off x="0" y="0"/>
            <a:ext cx="9906000" cy="6858000"/>
          </a:xfrm>
          <a:prstGeom prst="rect">
            <a:avLst/>
          </a:prstGeom>
          <a:noFill/>
          <a:ln w="38100">
            <a:solidFill>
              <a:srgbClr val="769969"/>
            </a:solidFill>
            <a:miter lim="800000"/>
            <a:headEnd/>
            <a:tailEnd/>
          </a:ln>
        </p:spPr>
      </p:pic>
      <p:pic>
        <p:nvPicPr>
          <p:cNvPr id="119815" name="Picture 7" descr="tropical_bird"/>
          <p:cNvPicPr>
            <a:picLocks noChangeAspect="1" noChangeArrowheads="1"/>
          </p:cNvPicPr>
          <p:nvPr/>
        </p:nvPicPr>
        <p:blipFill>
          <a:blip r:embed="rId4"/>
          <a:srcRect/>
          <a:stretch>
            <a:fillRect/>
          </a:stretch>
        </p:blipFill>
        <p:spPr bwMode="auto">
          <a:xfrm>
            <a:off x="1219200" y="685800"/>
            <a:ext cx="1295400" cy="971550"/>
          </a:xfrm>
          <a:prstGeom prst="rect">
            <a:avLst/>
          </a:prstGeom>
          <a:noFill/>
          <a:ln w="9525">
            <a:noFill/>
            <a:miter lim="800000"/>
            <a:headEnd/>
            <a:tailEnd/>
          </a:ln>
        </p:spPr>
      </p:pic>
      <p:pic>
        <p:nvPicPr>
          <p:cNvPr id="119816" name="Picture 8" descr="Organic Equal Exchange Coffee Bulk"/>
          <p:cNvPicPr>
            <a:picLocks noChangeAspect="1" noChangeArrowheads="1"/>
          </p:cNvPicPr>
          <p:nvPr/>
        </p:nvPicPr>
        <p:blipFill>
          <a:blip r:embed="rId5"/>
          <a:srcRect/>
          <a:stretch>
            <a:fillRect/>
          </a:stretch>
        </p:blipFill>
        <p:spPr bwMode="auto">
          <a:xfrm>
            <a:off x="3200400" y="304800"/>
            <a:ext cx="5351463" cy="5943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8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8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5474" name="Picture 2" descr="Theobroma1"/>
          <p:cNvPicPr>
            <a:picLocks noChangeAspect="1" noChangeArrowheads="1"/>
          </p:cNvPicPr>
          <p:nvPr/>
        </p:nvPicPr>
        <p:blipFill>
          <a:blip r:embed="rId3"/>
          <a:srcRect/>
          <a:stretch>
            <a:fillRect/>
          </a:stretch>
        </p:blipFill>
        <p:spPr bwMode="auto">
          <a:xfrm>
            <a:off x="685800" y="457200"/>
            <a:ext cx="4489450" cy="5867400"/>
          </a:xfrm>
          <a:prstGeom prst="rect">
            <a:avLst/>
          </a:prstGeom>
          <a:noFill/>
          <a:ln w="9525">
            <a:noFill/>
            <a:miter lim="800000"/>
            <a:headEnd/>
            <a:tailEnd/>
          </a:ln>
        </p:spPr>
      </p:pic>
      <p:sp>
        <p:nvSpPr>
          <p:cNvPr id="105475" name="Text Box 3"/>
          <p:cNvSpPr txBox="1">
            <a:spLocks noChangeArrowheads="1"/>
          </p:cNvSpPr>
          <p:nvPr/>
        </p:nvSpPr>
        <p:spPr bwMode="auto">
          <a:xfrm>
            <a:off x="5387882" y="947738"/>
            <a:ext cx="3106924" cy="2739211"/>
          </a:xfrm>
          <a:prstGeom prst="rect">
            <a:avLst/>
          </a:prstGeom>
          <a:noFill/>
          <a:ln w="9525">
            <a:noFill/>
            <a:miter lim="800000"/>
            <a:headEnd/>
            <a:tailEnd/>
          </a:ln>
        </p:spPr>
        <p:txBody>
          <a:bodyPr wrap="none">
            <a:prstTxWarp prst="textNoShape">
              <a:avLst/>
            </a:prstTxWarp>
            <a:spAutoFit/>
          </a:bodyPr>
          <a:lstStyle/>
          <a:p>
            <a:r>
              <a:rPr lang="en-US" sz="3200" b="1" dirty="0">
                <a:solidFill>
                  <a:srgbClr val="431618"/>
                </a:solidFill>
                <a:latin typeface="Calibri"/>
              </a:rPr>
              <a:t>Cacao</a:t>
            </a:r>
            <a:endParaRPr lang="en-US" sz="2800" dirty="0">
              <a:latin typeface="Calibri"/>
            </a:endParaRPr>
          </a:p>
          <a:p>
            <a:r>
              <a:rPr lang="en-US" sz="2800" dirty="0">
                <a:latin typeface="Calibri"/>
              </a:rPr>
              <a:t>(</a:t>
            </a:r>
            <a:r>
              <a:rPr lang="en-US" sz="2800" i="1" dirty="0">
                <a:latin typeface="Calibri"/>
              </a:rPr>
              <a:t>Theobroma cacao)</a:t>
            </a:r>
          </a:p>
          <a:p>
            <a:endParaRPr lang="en-US" sz="2800" i="1" dirty="0">
              <a:latin typeface="Calibri"/>
            </a:endParaRPr>
          </a:p>
          <a:p>
            <a:r>
              <a:rPr lang="en-US" sz="2800" dirty="0" err="1">
                <a:latin typeface="Calibri"/>
              </a:rPr>
              <a:t>Sterculiaceae</a:t>
            </a:r>
            <a:r>
              <a:rPr lang="en-US" sz="2800" dirty="0">
                <a:latin typeface="Calibri"/>
              </a:rPr>
              <a:t> -</a:t>
            </a:r>
          </a:p>
          <a:p>
            <a:r>
              <a:rPr lang="en-US" sz="2800" dirty="0">
                <a:latin typeface="Calibri"/>
              </a:rPr>
              <a:t>Chocolate Family</a:t>
            </a:r>
            <a:endParaRPr lang="en-US" sz="2800" i="1" dirty="0">
              <a:latin typeface="Calibri"/>
            </a:endParaRPr>
          </a:p>
          <a:p>
            <a:endParaRPr lang="en-US" sz="2800" dirty="0">
              <a:latin typeface="Calibri"/>
            </a:endParaRPr>
          </a:p>
        </p:txBody>
      </p:sp>
      <p:sp>
        <p:nvSpPr>
          <p:cNvPr id="50180" name="Text Box 4"/>
          <p:cNvSpPr txBox="1">
            <a:spLocks noChangeArrowheads="1"/>
          </p:cNvSpPr>
          <p:nvPr/>
        </p:nvSpPr>
        <p:spPr bwMode="auto">
          <a:xfrm>
            <a:off x="6096000" y="4389438"/>
            <a:ext cx="1981200" cy="650875"/>
          </a:xfrm>
          <a:prstGeom prst="rect">
            <a:avLst/>
          </a:prstGeom>
          <a:noFill/>
          <a:ln w="9525">
            <a:solidFill>
              <a:schemeClr val="tx1"/>
            </a:solidFill>
            <a:miter lim="800000"/>
            <a:headEnd/>
            <a:tailEnd/>
          </a:ln>
        </p:spPr>
        <p:txBody>
          <a:bodyPr>
            <a:prstTxWarp prst="textNoShape">
              <a:avLst/>
            </a:prstTxWarp>
            <a:spAutoFit/>
          </a:bodyPr>
          <a:lstStyle/>
          <a:p>
            <a:pPr algn="l"/>
            <a:r>
              <a:rPr lang="en-US" i="1" dirty="0">
                <a:latin typeface="Calibri"/>
              </a:rPr>
              <a:t>Theobroma</a:t>
            </a:r>
            <a:r>
              <a:rPr lang="en-US" dirty="0">
                <a:latin typeface="Calibri"/>
              </a:rPr>
              <a:t> means</a:t>
            </a:r>
          </a:p>
          <a:p>
            <a:pPr algn="l"/>
            <a:r>
              <a:rPr lang="en-US" dirty="0">
                <a:latin typeface="Calibri"/>
              </a:rPr>
              <a:t> “food of the gods”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7522" name="Picture 2" descr="Aztecs"/>
          <p:cNvPicPr>
            <a:picLocks noChangeAspect="1" noChangeArrowheads="1"/>
          </p:cNvPicPr>
          <p:nvPr/>
        </p:nvPicPr>
        <p:blipFill>
          <a:blip r:embed="rId3"/>
          <a:srcRect/>
          <a:stretch>
            <a:fillRect/>
          </a:stretch>
        </p:blipFill>
        <p:spPr bwMode="auto">
          <a:xfrm>
            <a:off x="990600" y="609600"/>
            <a:ext cx="7315200" cy="5070475"/>
          </a:xfrm>
          <a:prstGeom prst="rect">
            <a:avLst/>
          </a:prstGeom>
          <a:noFill/>
          <a:ln w="9525">
            <a:noFill/>
            <a:miter lim="800000"/>
            <a:headEnd/>
            <a:tailEnd/>
          </a:ln>
        </p:spPr>
      </p:pic>
      <p:sp>
        <p:nvSpPr>
          <p:cNvPr id="107523" name="Text Box 3"/>
          <p:cNvSpPr txBox="1">
            <a:spLocks noChangeArrowheads="1"/>
          </p:cNvSpPr>
          <p:nvPr/>
        </p:nvSpPr>
        <p:spPr bwMode="auto">
          <a:xfrm>
            <a:off x="231775" y="5946775"/>
            <a:ext cx="8885238" cy="519113"/>
          </a:xfrm>
          <a:prstGeom prst="rect">
            <a:avLst/>
          </a:prstGeom>
          <a:noFill/>
          <a:ln w="9525">
            <a:noFill/>
            <a:miter lim="800000"/>
            <a:headEnd/>
            <a:tailEnd/>
          </a:ln>
        </p:spPr>
        <p:txBody>
          <a:bodyPr wrap="none">
            <a:prstTxWarp prst="textNoShape">
              <a:avLst/>
            </a:prstTxWarp>
            <a:spAutoFit/>
          </a:bodyPr>
          <a:lstStyle/>
          <a:p>
            <a:r>
              <a:rPr lang="en-US" sz="2800" b="1" dirty="0">
                <a:solidFill>
                  <a:srgbClr val="710C23"/>
                </a:solidFill>
                <a:latin typeface="Calibri"/>
              </a:rPr>
              <a:t>The Aztecs required that citizens pay taxes in cacao seeds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9570" name="Picture 4" descr="CafTheo"/>
          <p:cNvPicPr>
            <a:picLocks noChangeAspect="1" noChangeArrowheads="1"/>
          </p:cNvPicPr>
          <p:nvPr/>
        </p:nvPicPr>
        <p:blipFill>
          <a:blip r:embed="rId3"/>
          <a:srcRect/>
          <a:stretch>
            <a:fillRect/>
          </a:stretch>
        </p:blipFill>
        <p:spPr bwMode="auto">
          <a:xfrm>
            <a:off x="990600" y="609600"/>
            <a:ext cx="3479800" cy="5257800"/>
          </a:xfrm>
          <a:prstGeom prst="rect">
            <a:avLst/>
          </a:prstGeom>
          <a:noFill/>
          <a:ln w="9525">
            <a:solidFill>
              <a:schemeClr val="tx1"/>
            </a:solidFill>
            <a:miter lim="800000"/>
            <a:headEnd/>
            <a:tailEnd/>
          </a:ln>
        </p:spPr>
      </p:pic>
      <p:sp>
        <p:nvSpPr>
          <p:cNvPr id="109571" name="Text Box 5"/>
          <p:cNvSpPr txBox="1">
            <a:spLocks noChangeArrowheads="1"/>
          </p:cNvSpPr>
          <p:nvPr/>
        </p:nvSpPr>
        <p:spPr bwMode="auto">
          <a:xfrm>
            <a:off x="5091113" y="1222375"/>
            <a:ext cx="3357059" cy="2246769"/>
          </a:xfrm>
          <a:prstGeom prst="rect">
            <a:avLst/>
          </a:prstGeom>
          <a:noFill/>
          <a:ln w="9525">
            <a:noFill/>
            <a:miter lim="800000"/>
            <a:headEnd/>
            <a:tailEnd/>
          </a:ln>
        </p:spPr>
        <p:txBody>
          <a:bodyPr wrap="none">
            <a:prstTxWarp prst="textNoShape">
              <a:avLst/>
            </a:prstTxWarp>
            <a:spAutoFit/>
          </a:bodyPr>
          <a:lstStyle/>
          <a:p>
            <a:pPr algn="l"/>
            <a:r>
              <a:rPr lang="en-US" sz="2800" dirty="0">
                <a:latin typeface="Calibri"/>
              </a:rPr>
              <a:t>… and it contains the</a:t>
            </a:r>
          </a:p>
          <a:p>
            <a:pPr algn="l"/>
            <a:r>
              <a:rPr lang="en-US" sz="2800" dirty="0">
                <a:latin typeface="Calibri"/>
              </a:rPr>
              <a:t>alkaloid </a:t>
            </a:r>
            <a:r>
              <a:rPr lang="en-US" sz="2800" i="1" dirty="0" err="1">
                <a:solidFill>
                  <a:srgbClr val="FF0000"/>
                </a:solidFill>
                <a:latin typeface="Calibri"/>
              </a:rPr>
              <a:t>theobromine</a:t>
            </a:r>
            <a:r>
              <a:rPr lang="en-US" sz="2800" dirty="0">
                <a:latin typeface="Calibri"/>
              </a:rPr>
              <a:t>,</a:t>
            </a:r>
          </a:p>
          <a:p>
            <a:pPr algn="l"/>
            <a:r>
              <a:rPr lang="en-US" sz="2800" dirty="0">
                <a:latin typeface="Calibri"/>
              </a:rPr>
              <a:t>which in chemically</a:t>
            </a:r>
          </a:p>
          <a:p>
            <a:pPr algn="l"/>
            <a:r>
              <a:rPr lang="en-US" sz="2800" dirty="0">
                <a:latin typeface="Calibri"/>
              </a:rPr>
              <a:t>nearly identical to </a:t>
            </a:r>
          </a:p>
          <a:p>
            <a:pPr algn="l"/>
            <a:r>
              <a:rPr lang="en-US" sz="2800" dirty="0">
                <a:latin typeface="Calibri"/>
              </a:rPr>
              <a:t>caffeine.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1618" name="Picture 2" descr="Theobroma3"/>
          <p:cNvPicPr>
            <a:picLocks noChangeAspect="1" noChangeArrowheads="1"/>
          </p:cNvPicPr>
          <p:nvPr/>
        </p:nvPicPr>
        <p:blipFill>
          <a:blip r:embed="rId3"/>
          <a:srcRect/>
          <a:stretch>
            <a:fillRect/>
          </a:stretch>
        </p:blipFill>
        <p:spPr bwMode="auto">
          <a:xfrm>
            <a:off x="0" y="0"/>
            <a:ext cx="5299075" cy="6934200"/>
          </a:xfrm>
          <a:prstGeom prst="rect">
            <a:avLst/>
          </a:prstGeom>
          <a:noFill/>
          <a:ln w="9525">
            <a:noFill/>
            <a:miter lim="800000"/>
            <a:headEnd/>
            <a:tailEnd/>
          </a:ln>
        </p:spPr>
      </p:pic>
      <p:sp>
        <p:nvSpPr>
          <p:cNvPr id="111619" name="Text Box 3"/>
          <p:cNvSpPr txBox="1">
            <a:spLocks noChangeArrowheads="1"/>
          </p:cNvSpPr>
          <p:nvPr/>
        </p:nvSpPr>
        <p:spPr bwMode="auto">
          <a:xfrm>
            <a:off x="5486400" y="841375"/>
            <a:ext cx="3606800" cy="2227263"/>
          </a:xfrm>
          <a:prstGeom prst="rect">
            <a:avLst/>
          </a:prstGeom>
          <a:noFill/>
          <a:ln w="9525">
            <a:noFill/>
            <a:miter lim="800000"/>
            <a:headEnd/>
            <a:tailEnd/>
          </a:ln>
        </p:spPr>
        <p:txBody>
          <a:bodyPr>
            <a:prstTxWarp prst="textNoShape">
              <a:avLst/>
            </a:prstTxWarp>
            <a:spAutoFit/>
          </a:bodyPr>
          <a:lstStyle/>
          <a:p>
            <a:pPr algn="l"/>
            <a:r>
              <a:rPr lang="en-US" sz="2800" dirty="0">
                <a:latin typeface="Calibri"/>
              </a:rPr>
              <a:t>The cacao plant is</a:t>
            </a:r>
          </a:p>
          <a:p>
            <a:pPr algn="l"/>
            <a:r>
              <a:rPr lang="en-US" sz="2800" b="1" dirty="0" err="1">
                <a:latin typeface="Calibri"/>
              </a:rPr>
              <a:t>cauliflorous</a:t>
            </a:r>
            <a:r>
              <a:rPr lang="en-US" sz="2800" dirty="0">
                <a:latin typeface="Calibri"/>
              </a:rPr>
              <a:t>, which</a:t>
            </a:r>
          </a:p>
          <a:p>
            <a:pPr algn="l"/>
            <a:r>
              <a:rPr lang="en-US" sz="2800" dirty="0">
                <a:latin typeface="Calibri"/>
              </a:rPr>
              <a:t>means that the flowers</a:t>
            </a:r>
          </a:p>
          <a:p>
            <a:pPr algn="l"/>
            <a:r>
              <a:rPr lang="en-US" sz="2800" dirty="0">
                <a:latin typeface="Calibri"/>
              </a:rPr>
              <a:t>emerge directly from</a:t>
            </a:r>
          </a:p>
          <a:p>
            <a:pPr algn="l"/>
            <a:r>
              <a:rPr lang="en-US" sz="2800" dirty="0">
                <a:latin typeface="Calibri"/>
              </a:rPr>
              <a:t>the trunk</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3666" name="Picture 3" descr="Theobroma_cacao-7"/>
          <p:cNvPicPr>
            <a:picLocks noChangeAspect="1" noChangeArrowheads="1"/>
          </p:cNvPicPr>
          <p:nvPr/>
        </p:nvPicPr>
        <p:blipFill>
          <a:blip r:embed="rId3"/>
          <a:srcRect/>
          <a:stretch>
            <a:fillRect/>
          </a:stretch>
        </p:blipFill>
        <p:spPr bwMode="auto">
          <a:xfrm>
            <a:off x="76200" y="152400"/>
            <a:ext cx="5162550" cy="6610350"/>
          </a:xfrm>
          <a:prstGeom prst="rect">
            <a:avLst/>
          </a:prstGeom>
          <a:noFill/>
          <a:ln w="9525">
            <a:noFill/>
            <a:miter lim="800000"/>
            <a:headEnd/>
            <a:tailEnd/>
          </a:ln>
        </p:spPr>
      </p:pic>
      <p:pic>
        <p:nvPicPr>
          <p:cNvPr id="113667" name="Picture 4" descr="chocolate"/>
          <p:cNvPicPr>
            <a:picLocks noChangeAspect="1" noChangeArrowheads="1"/>
          </p:cNvPicPr>
          <p:nvPr/>
        </p:nvPicPr>
        <p:blipFill>
          <a:blip r:embed="rId4"/>
          <a:srcRect/>
          <a:stretch>
            <a:fillRect/>
          </a:stretch>
        </p:blipFill>
        <p:spPr bwMode="auto">
          <a:xfrm>
            <a:off x="4967288" y="0"/>
            <a:ext cx="4176712" cy="5486400"/>
          </a:xfrm>
          <a:prstGeom prst="rect">
            <a:avLst/>
          </a:prstGeom>
          <a:noFill/>
          <a:ln w="9525">
            <a:noFill/>
            <a:miter lim="800000"/>
            <a:headEnd/>
            <a:tailEnd/>
          </a:ln>
        </p:spPr>
      </p:pic>
      <p:sp>
        <p:nvSpPr>
          <p:cNvPr id="113668" name="Rectangle 5"/>
          <p:cNvSpPr>
            <a:spLocks noChangeArrowheads="1"/>
          </p:cNvSpPr>
          <p:nvPr/>
        </p:nvSpPr>
        <p:spPr bwMode="auto">
          <a:xfrm>
            <a:off x="5105400" y="5073650"/>
            <a:ext cx="3581400" cy="641350"/>
          </a:xfrm>
          <a:prstGeom prst="rect">
            <a:avLst/>
          </a:prstGeom>
          <a:noFill/>
          <a:ln w="9525">
            <a:noFill/>
            <a:miter lim="800000"/>
            <a:headEnd/>
            <a:tailEnd/>
          </a:ln>
        </p:spPr>
        <p:txBody>
          <a:bodyPr>
            <a:prstTxWarp prst="textNoShape">
              <a:avLst/>
            </a:prstTxWarp>
            <a:spAutoFit/>
          </a:bodyPr>
          <a:lstStyle/>
          <a:p>
            <a:pPr algn="l"/>
            <a:r>
              <a:rPr lang="en-US" dirty="0">
                <a:latin typeface="Calibri"/>
              </a:rPr>
              <a:t>A cacao pod split open to reveal the pulpy seeds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lydgatepilgrims.jpg"/>
          <p:cNvPicPr>
            <a:picLocks noChangeAspect="1"/>
          </p:cNvPicPr>
          <p:nvPr/>
        </p:nvPicPr>
        <p:blipFill>
          <a:blip r:embed="rId2">
            <a:alphaModFix/>
          </a:blip>
          <a:stretch>
            <a:fillRect/>
          </a:stretch>
        </p:blipFill>
        <p:spPr>
          <a:xfrm>
            <a:off x="762000" y="0"/>
            <a:ext cx="7543800" cy="7489528"/>
          </a:xfrm>
          <a:prstGeom prst="rect">
            <a:avLst/>
          </a:prstGeom>
        </p:spPr>
      </p:pic>
      <p:sp>
        <p:nvSpPr>
          <p:cNvPr id="6" name="TextBox 5"/>
          <p:cNvSpPr txBox="1"/>
          <p:nvPr/>
        </p:nvSpPr>
        <p:spPr>
          <a:xfrm>
            <a:off x="1752600" y="457200"/>
            <a:ext cx="5488903" cy="1323439"/>
          </a:xfrm>
          <a:prstGeom prst="rect">
            <a:avLst/>
          </a:prstGeom>
          <a:solidFill>
            <a:schemeClr val="bg1"/>
          </a:solidFill>
        </p:spPr>
        <p:txBody>
          <a:bodyPr wrap="none" rtlCol="0">
            <a:spAutoFit/>
          </a:bodyPr>
          <a:lstStyle/>
          <a:p>
            <a:r>
              <a:rPr lang="en-US" sz="2000" dirty="0" smtClean="0">
                <a:latin typeface="Lucida Blackletter"/>
              </a:rPr>
              <a:t>WHAN that </a:t>
            </a:r>
            <a:r>
              <a:rPr lang="en-US" sz="2000" dirty="0" err="1" smtClean="0">
                <a:latin typeface="Lucida Blackletter"/>
              </a:rPr>
              <a:t>Aprille</a:t>
            </a:r>
            <a:r>
              <a:rPr lang="en-US" sz="2000" dirty="0" smtClean="0">
                <a:latin typeface="Lucida Blackletter"/>
              </a:rPr>
              <a:t> with his </a:t>
            </a:r>
            <a:r>
              <a:rPr lang="en-US" sz="2000" dirty="0" err="1" smtClean="0">
                <a:latin typeface="Lucida Blackletter"/>
              </a:rPr>
              <a:t>shoures</a:t>
            </a:r>
            <a:r>
              <a:rPr lang="en-US" sz="2000" dirty="0" smtClean="0">
                <a:latin typeface="Lucida Blackletter"/>
              </a:rPr>
              <a:t> </a:t>
            </a:r>
            <a:r>
              <a:rPr lang="en-US" sz="2000" dirty="0" err="1" smtClean="0">
                <a:latin typeface="Lucida Blackletter"/>
              </a:rPr>
              <a:t>soote</a:t>
            </a:r>
            <a:endParaRPr lang="en-US" sz="2000" dirty="0" smtClean="0">
              <a:latin typeface="Lucida Blackletter"/>
            </a:endParaRPr>
          </a:p>
          <a:p>
            <a:r>
              <a:rPr lang="en-US" sz="2000" dirty="0" smtClean="0">
                <a:latin typeface="Lucida Blackletter"/>
              </a:rPr>
              <a:t>The </a:t>
            </a:r>
            <a:r>
              <a:rPr lang="en-US" sz="2000" dirty="0" err="1" smtClean="0">
                <a:latin typeface="Lucida Blackletter"/>
              </a:rPr>
              <a:t>droghte</a:t>
            </a:r>
            <a:r>
              <a:rPr lang="en-US" sz="2000" dirty="0" smtClean="0">
                <a:latin typeface="Lucida Blackletter"/>
              </a:rPr>
              <a:t> of Marche hath </a:t>
            </a:r>
            <a:r>
              <a:rPr lang="en-US" sz="2000" dirty="0" err="1" smtClean="0">
                <a:latin typeface="Lucida Blackletter"/>
              </a:rPr>
              <a:t>perced</a:t>
            </a:r>
            <a:r>
              <a:rPr lang="en-US" sz="2000" dirty="0" smtClean="0">
                <a:latin typeface="Lucida Blackletter"/>
              </a:rPr>
              <a:t> to the </a:t>
            </a:r>
            <a:r>
              <a:rPr lang="en-US" sz="2000" dirty="0" err="1" smtClean="0">
                <a:latin typeface="Lucida Blackletter"/>
              </a:rPr>
              <a:t>roote</a:t>
            </a:r>
            <a:r>
              <a:rPr lang="en-US" sz="2000" dirty="0" smtClean="0">
                <a:latin typeface="Lucida Blackletter"/>
              </a:rPr>
              <a:t>, </a:t>
            </a:r>
          </a:p>
          <a:p>
            <a:r>
              <a:rPr lang="en-US" sz="2000" dirty="0" smtClean="0">
                <a:latin typeface="Lucida Blackletter"/>
              </a:rPr>
              <a:t>And bathed every </a:t>
            </a:r>
            <a:r>
              <a:rPr lang="en-US" sz="2000" dirty="0" err="1" smtClean="0">
                <a:latin typeface="Lucida Blackletter"/>
              </a:rPr>
              <a:t>veyne</a:t>
            </a:r>
            <a:r>
              <a:rPr lang="en-US" sz="2000" dirty="0" smtClean="0">
                <a:latin typeface="Lucida Blackletter"/>
              </a:rPr>
              <a:t> in </a:t>
            </a:r>
            <a:r>
              <a:rPr lang="en-US" sz="2000" dirty="0" err="1" smtClean="0">
                <a:latin typeface="Lucida Blackletter"/>
              </a:rPr>
              <a:t>swich</a:t>
            </a:r>
            <a:r>
              <a:rPr lang="en-US" sz="2000" dirty="0" smtClean="0">
                <a:latin typeface="Lucida Blackletter"/>
              </a:rPr>
              <a:t> </a:t>
            </a:r>
            <a:r>
              <a:rPr lang="en-US" sz="2000" dirty="0" err="1" smtClean="0">
                <a:latin typeface="Lucida Blackletter"/>
              </a:rPr>
              <a:t>licour</a:t>
            </a:r>
            <a:r>
              <a:rPr lang="en-US" sz="2000" dirty="0" smtClean="0">
                <a:latin typeface="Lucida Blackletter"/>
              </a:rPr>
              <a:t>,</a:t>
            </a:r>
          </a:p>
          <a:p>
            <a:r>
              <a:rPr lang="en-US" sz="2000" dirty="0" smtClean="0">
                <a:latin typeface="Lucida Blackletter"/>
              </a:rPr>
              <a:t> Of which </a:t>
            </a:r>
            <a:r>
              <a:rPr lang="en-US" sz="2000" dirty="0" err="1" smtClean="0">
                <a:latin typeface="Lucida Blackletter"/>
              </a:rPr>
              <a:t>vertu</a:t>
            </a:r>
            <a:r>
              <a:rPr lang="en-US" sz="2000" dirty="0" smtClean="0">
                <a:latin typeface="Lucida Blackletter"/>
              </a:rPr>
              <a:t> </a:t>
            </a:r>
            <a:r>
              <a:rPr lang="en-US" sz="2000" dirty="0" err="1" smtClean="0">
                <a:latin typeface="Lucida Blackletter"/>
              </a:rPr>
              <a:t>engendred</a:t>
            </a:r>
            <a:r>
              <a:rPr lang="en-US" sz="2000" dirty="0" smtClean="0">
                <a:latin typeface="Lucida Blackletter"/>
              </a:rPr>
              <a:t> is </a:t>
            </a:r>
            <a:r>
              <a:rPr lang="en-US" sz="2000" smtClean="0">
                <a:latin typeface="Lucida Blackletter"/>
              </a:rPr>
              <a:t>the flour …</a:t>
            </a:r>
            <a:endParaRPr lang="en-US" sz="2000" dirty="0">
              <a:latin typeface="Lucida Blacklet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822325" y="1481138"/>
            <a:ext cx="6626533" cy="1077218"/>
          </a:xfrm>
          <a:prstGeom prst="rect">
            <a:avLst/>
          </a:prstGeom>
          <a:noFill/>
          <a:ln w="9525">
            <a:noFill/>
            <a:miter lim="800000"/>
            <a:headEnd/>
            <a:tailEnd/>
          </a:ln>
        </p:spPr>
        <p:txBody>
          <a:bodyPr wrap="none">
            <a:prstTxWarp prst="textNoShape">
              <a:avLst/>
            </a:prstTxWarp>
            <a:spAutoFit/>
          </a:bodyPr>
          <a:lstStyle/>
          <a:p>
            <a:pPr algn="l"/>
            <a:r>
              <a:rPr lang="en-US" sz="3200" dirty="0">
                <a:latin typeface="Calibri"/>
              </a:rPr>
              <a:t>What are</a:t>
            </a:r>
            <a:r>
              <a:rPr lang="en-US" sz="3200" i="1" dirty="0">
                <a:latin typeface="Calibri"/>
              </a:rPr>
              <a:t> </a:t>
            </a:r>
            <a:r>
              <a:rPr lang="en-US" sz="3200" dirty="0">
                <a:latin typeface="Calibri"/>
              </a:rPr>
              <a:t>plant secondary compounds,</a:t>
            </a:r>
          </a:p>
          <a:p>
            <a:pPr algn="l"/>
            <a:r>
              <a:rPr lang="en-US" sz="3200" dirty="0">
                <a:latin typeface="Calibri"/>
              </a:rPr>
              <a:t>       a.k.a. secondary metabolites?</a:t>
            </a:r>
          </a:p>
        </p:txBody>
      </p:sp>
      <p:sp>
        <p:nvSpPr>
          <p:cNvPr id="237571" name="Text Box 3"/>
          <p:cNvSpPr txBox="1">
            <a:spLocks noChangeArrowheads="1"/>
          </p:cNvSpPr>
          <p:nvPr/>
        </p:nvSpPr>
        <p:spPr bwMode="auto">
          <a:xfrm>
            <a:off x="762000" y="2700338"/>
            <a:ext cx="7620000" cy="579437"/>
          </a:xfrm>
          <a:prstGeom prst="rect">
            <a:avLst/>
          </a:prstGeom>
          <a:noFill/>
          <a:ln w="9525">
            <a:noFill/>
            <a:miter lim="800000"/>
            <a:headEnd/>
            <a:tailEnd/>
          </a:ln>
        </p:spPr>
        <p:txBody>
          <a:bodyPr>
            <a:prstTxWarp prst="textNoShape">
              <a:avLst/>
            </a:prstTxWarp>
            <a:spAutoFit/>
          </a:bodyPr>
          <a:lstStyle/>
          <a:p>
            <a:pPr algn="l"/>
            <a:r>
              <a:rPr lang="en-US" sz="3200" b="1" dirty="0">
                <a:latin typeface="Calibri"/>
              </a:rPr>
              <a:t>Q</a:t>
            </a:r>
            <a:r>
              <a:rPr lang="en-US" sz="3200" dirty="0">
                <a:latin typeface="Calibri"/>
              </a:rPr>
              <a:t>. First, what are </a:t>
            </a:r>
            <a:r>
              <a:rPr lang="en-US" sz="3200" u="sng" dirty="0">
                <a:latin typeface="Calibri"/>
              </a:rPr>
              <a:t>primary</a:t>
            </a:r>
            <a:r>
              <a:rPr lang="en-US" sz="3200" dirty="0">
                <a:latin typeface="Calibri"/>
              </a:rPr>
              <a:t> metabolites? </a:t>
            </a:r>
          </a:p>
        </p:txBody>
      </p:sp>
      <p:sp>
        <p:nvSpPr>
          <p:cNvPr id="237572" name="Text Box 4"/>
          <p:cNvSpPr txBox="1">
            <a:spLocks noChangeArrowheads="1"/>
          </p:cNvSpPr>
          <p:nvPr/>
        </p:nvSpPr>
        <p:spPr bwMode="auto">
          <a:xfrm>
            <a:off x="762000" y="3614738"/>
            <a:ext cx="7772400" cy="2062103"/>
          </a:xfrm>
          <a:prstGeom prst="rect">
            <a:avLst/>
          </a:prstGeom>
          <a:noFill/>
          <a:ln w="9525">
            <a:noFill/>
            <a:miter lim="800000"/>
            <a:headEnd/>
            <a:tailEnd/>
          </a:ln>
        </p:spPr>
        <p:txBody>
          <a:bodyPr>
            <a:prstTxWarp prst="textNoShape">
              <a:avLst/>
            </a:prstTxWarp>
            <a:spAutoFit/>
          </a:bodyPr>
          <a:lstStyle/>
          <a:p>
            <a:pPr marL="342900" indent="-342900" algn="l">
              <a:buFont typeface="Times New Roman" charset="0"/>
              <a:buNone/>
            </a:pPr>
            <a:r>
              <a:rPr lang="en-US" sz="3200" b="1" dirty="0">
                <a:latin typeface="Calibri"/>
              </a:rPr>
              <a:t>A.</a:t>
            </a:r>
            <a:r>
              <a:rPr lang="en-US" sz="3200" dirty="0">
                <a:latin typeface="Calibri"/>
              </a:rPr>
              <a:t>  Primary metabolites are major products of plant metabolism.  They are </a:t>
            </a:r>
            <a:r>
              <a:rPr lang="en-US" sz="3200" i="1" dirty="0">
                <a:latin typeface="Calibri"/>
              </a:rPr>
              <a:t>necessary to the life of the cell</a:t>
            </a:r>
            <a:r>
              <a:rPr lang="en-US" sz="3200" dirty="0">
                <a:latin typeface="Calibri"/>
              </a:rPr>
              <a:t> and play a critical role in plant growth and function.  Examples?</a:t>
            </a:r>
          </a:p>
        </p:txBody>
      </p:sp>
      <p:sp>
        <p:nvSpPr>
          <p:cNvPr id="39941" name="Text Box 5"/>
          <p:cNvSpPr txBox="1">
            <a:spLocks noChangeArrowheads="1"/>
          </p:cNvSpPr>
          <p:nvPr/>
        </p:nvSpPr>
        <p:spPr bwMode="auto">
          <a:xfrm>
            <a:off x="2471738" y="414338"/>
            <a:ext cx="4214812" cy="579437"/>
          </a:xfrm>
          <a:prstGeom prst="rect">
            <a:avLst/>
          </a:prstGeom>
          <a:noFill/>
          <a:ln w="9525">
            <a:noFill/>
            <a:miter lim="800000"/>
            <a:headEnd/>
            <a:tailEnd/>
          </a:ln>
        </p:spPr>
        <p:txBody>
          <a:bodyPr wrap="none">
            <a:prstTxWarp prst="textNoShape">
              <a:avLst/>
            </a:prstTxWarp>
            <a:spAutoFit/>
          </a:bodyPr>
          <a:lstStyle/>
          <a:p>
            <a:r>
              <a:rPr lang="en-US" sz="3200" b="1" dirty="0">
                <a:latin typeface="Calibri"/>
              </a:rPr>
              <a:t>Secondary Compounds</a:t>
            </a:r>
            <a:endParaRPr lang="en-US" sz="3200" dirty="0">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75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75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1" grpId="0"/>
      <p:bldP spid="237572" grpId="0"/>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106" name="Picture 1"/>
          <p:cNvPicPr>
            <a:picLocks noChangeAspect="1"/>
          </p:cNvPicPr>
          <p:nvPr/>
        </p:nvPicPr>
        <p:blipFill>
          <a:blip r:embed="rId2"/>
          <a:srcRect/>
          <a:stretch>
            <a:fillRect/>
          </a:stretch>
        </p:blipFill>
        <p:spPr bwMode="auto">
          <a:xfrm>
            <a:off x="1447800" y="1828800"/>
            <a:ext cx="6197600" cy="3986213"/>
          </a:xfrm>
          <a:prstGeom prst="rect">
            <a:avLst/>
          </a:prstGeom>
          <a:noFill/>
          <a:ln w="9525">
            <a:noFill/>
            <a:miter lim="800000"/>
            <a:headEnd/>
            <a:tailEnd/>
          </a:ln>
        </p:spPr>
      </p:pic>
      <p:sp>
        <p:nvSpPr>
          <p:cNvPr id="47107" name="TextBox 2"/>
          <p:cNvSpPr txBox="1">
            <a:spLocks noChangeArrowheads="1"/>
          </p:cNvSpPr>
          <p:nvPr/>
        </p:nvSpPr>
        <p:spPr bwMode="auto">
          <a:xfrm>
            <a:off x="990600" y="533400"/>
            <a:ext cx="7280275" cy="954088"/>
          </a:xfrm>
          <a:prstGeom prst="rect">
            <a:avLst/>
          </a:prstGeom>
          <a:noFill/>
          <a:ln w="9525">
            <a:noFill/>
            <a:miter lim="800000"/>
            <a:headEnd/>
            <a:tailEnd/>
          </a:ln>
        </p:spPr>
        <p:txBody>
          <a:bodyPr wrap="none">
            <a:prstTxWarp prst="textNoShape">
              <a:avLst/>
            </a:prstTxWarp>
            <a:spAutoFit/>
          </a:bodyPr>
          <a:lstStyle/>
          <a:p>
            <a:pPr algn="ctr"/>
            <a:r>
              <a:rPr lang="en-US" sz="2800">
                <a:latin typeface="Calibri" charset="0"/>
                <a:ea typeface="Calibri" charset="0"/>
                <a:cs typeface="Calibri" charset="0"/>
              </a:rPr>
              <a:t>News flash: caffeine content in floral nectar lures</a:t>
            </a:r>
          </a:p>
          <a:p>
            <a:pPr algn="ctr"/>
            <a:r>
              <a:rPr lang="en-US" sz="2800">
                <a:latin typeface="Calibri" charset="0"/>
                <a:ea typeface="Calibri" charset="0"/>
                <a:cs typeface="Calibri" charset="0"/>
              </a:rPr>
              <a:t>bees back for more …</a:t>
            </a:r>
          </a:p>
        </p:txBody>
      </p:sp>
      <p:sp>
        <p:nvSpPr>
          <p:cNvPr id="47108" name="TextBox 3"/>
          <p:cNvSpPr txBox="1">
            <a:spLocks noChangeArrowheads="1"/>
          </p:cNvSpPr>
          <p:nvPr/>
        </p:nvSpPr>
        <p:spPr bwMode="auto">
          <a:xfrm>
            <a:off x="2133600" y="6019800"/>
            <a:ext cx="4776788" cy="461963"/>
          </a:xfrm>
          <a:prstGeom prst="rect">
            <a:avLst/>
          </a:prstGeom>
          <a:noFill/>
          <a:ln w="9525">
            <a:noFill/>
            <a:miter lim="800000"/>
            <a:headEnd/>
            <a:tailEnd/>
          </a:ln>
        </p:spPr>
        <p:txBody>
          <a:bodyPr wrap="none">
            <a:prstTxWarp prst="textNoShape">
              <a:avLst/>
            </a:prstTxWarp>
            <a:spAutoFit/>
          </a:bodyPr>
          <a:lstStyle/>
          <a:p>
            <a:r>
              <a:rPr lang="en-US" sz="2400">
                <a:latin typeface="Calibri" charset="0"/>
                <a:ea typeface="Calibri" charset="0"/>
                <a:cs typeface="Calibri" charset="0"/>
              </a:rPr>
              <a:t>Honeybee pollinating a coffee flower</a:t>
            </a:r>
          </a:p>
        </p:txBody>
      </p:sp>
      <p:sp>
        <p:nvSpPr>
          <p:cNvPr id="47109" name="TextBox 4"/>
          <p:cNvSpPr txBox="1">
            <a:spLocks noChangeArrowheads="1"/>
          </p:cNvSpPr>
          <p:nvPr/>
        </p:nvSpPr>
        <p:spPr bwMode="auto">
          <a:xfrm>
            <a:off x="152400" y="6519863"/>
            <a:ext cx="8653463" cy="338137"/>
          </a:xfrm>
          <a:prstGeom prst="rect">
            <a:avLst/>
          </a:prstGeom>
          <a:noFill/>
          <a:ln w="9525">
            <a:noFill/>
            <a:miter lim="800000"/>
            <a:headEnd/>
            <a:tailEnd/>
          </a:ln>
        </p:spPr>
        <p:txBody>
          <a:bodyPr wrap="none">
            <a:prstTxWarp prst="textNoShape">
              <a:avLst/>
            </a:prstTxWarp>
            <a:spAutoFit/>
          </a:bodyPr>
          <a:lstStyle/>
          <a:p>
            <a:r>
              <a:rPr lang="en-US" sz="1600">
                <a:hlinkClick r:id="rId3"/>
              </a:rPr>
              <a:t>http://www.nytimes.com/2013/03/08/science/plants-use-caffeine-to-lure-bees-scientists-find.html?_r=0</a:t>
            </a:r>
            <a:endParaRPr lang="en-US" sz="1600"/>
          </a:p>
        </p:txBody>
      </p:sp>
      <p:pic>
        <p:nvPicPr>
          <p:cNvPr id="7" name="Picture 6"/>
          <p:cNvPicPr>
            <a:picLocks noChangeAspect="1"/>
          </p:cNvPicPr>
          <p:nvPr/>
        </p:nvPicPr>
        <p:blipFill>
          <a:blip r:embed="rId4"/>
          <a:srcRect/>
          <a:stretch>
            <a:fillRect/>
          </a:stretch>
        </p:blipFill>
        <p:spPr bwMode="auto">
          <a:xfrm>
            <a:off x="4876800" y="2743200"/>
            <a:ext cx="685800" cy="685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9090" name="Picture 3" descr="tprint"/>
          <p:cNvPicPr>
            <a:picLocks noChangeAspect="1" noChangeArrowheads="1"/>
          </p:cNvPicPr>
          <p:nvPr/>
        </p:nvPicPr>
        <p:blipFill>
          <a:blip r:embed="rId3"/>
          <a:srcRect/>
          <a:stretch>
            <a:fillRect/>
          </a:stretch>
        </p:blipFill>
        <p:spPr bwMode="auto">
          <a:xfrm>
            <a:off x="457200" y="381000"/>
            <a:ext cx="4387850" cy="6102350"/>
          </a:xfrm>
          <a:prstGeom prst="rect">
            <a:avLst/>
          </a:prstGeom>
          <a:noFill/>
          <a:ln w="28575">
            <a:solidFill>
              <a:srgbClr val="403743"/>
            </a:solidFill>
            <a:miter lim="800000"/>
            <a:headEnd/>
            <a:tailEnd/>
          </a:ln>
        </p:spPr>
      </p:pic>
      <p:sp>
        <p:nvSpPr>
          <p:cNvPr id="89091" name="Text Box 4"/>
          <p:cNvSpPr txBox="1">
            <a:spLocks noChangeArrowheads="1"/>
          </p:cNvSpPr>
          <p:nvPr/>
        </p:nvSpPr>
        <p:spPr bwMode="auto">
          <a:xfrm>
            <a:off x="5284373" y="900113"/>
            <a:ext cx="3328230" cy="2616101"/>
          </a:xfrm>
          <a:prstGeom prst="rect">
            <a:avLst/>
          </a:prstGeom>
          <a:noFill/>
          <a:ln w="9525">
            <a:noFill/>
            <a:miter lim="800000"/>
            <a:headEnd/>
            <a:tailEnd/>
          </a:ln>
        </p:spPr>
        <p:txBody>
          <a:bodyPr wrap="none">
            <a:prstTxWarp prst="textNoShape">
              <a:avLst/>
            </a:prstTxWarp>
            <a:spAutoFit/>
          </a:bodyPr>
          <a:lstStyle/>
          <a:p>
            <a:r>
              <a:rPr lang="en-US" sz="3600" dirty="0">
                <a:solidFill>
                  <a:srgbClr val="2F241E"/>
                </a:solidFill>
                <a:latin typeface="Calibri"/>
              </a:rPr>
              <a:t>Tea</a:t>
            </a:r>
            <a:endParaRPr lang="en-US" sz="3200" dirty="0">
              <a:latin typeface="Calibri"/>
            </a:endParaRPr>
          </a:p>
          <a:p>
            <a:r>
              <a:rPr lang="en-US" sz="3200" dirty="0">
                <a:latin typeface="Calibri"/>
              </a:rPr>
              <a:t>(</a:t>
            </a:r>
            <a:r>
              <a:rPr lang="en-US" sz="3200" i="1" dirty="0">
                <a:latin typeface="Calibri"/>
              </a:rPr>
              <a:t>Camellia </a:t>
            </a:r>
            <a:r>
              <a:rPr lang="en-US" sz="3200" i="1" dirty="0" err="1">
                <a:latin typeface="Calibri"/>
              </a:rPr>
              <a:t>sinensis</a:t>
            </a:r>
            <a:r>
              <a:rPr lang="en-US" sz="3200" i="1" dirty="0">
                <a:latin typeface="Calibri"/>
              </a:rPr>
              <a:t>)</a:t>
            </a:r>
          </a:p>
          <a:p>
            <a:endParaRPr lang="en-US" sz="3200" i="1" dirty="0">
              <a:latin typeface="Calibri"/>
            </a:endParaRPr>
          </a:p>
          <a:p>
            <a:r>
              <a:rPr lang="en-US" sz="3200" dirty="0" err="1">
                <a:latin typeface="Calibri"/>
              </a:rPr>
              <a:t>Theaceae</a:t>
            </a:r>
            <a:r>
              <a:rPr lang="en-US" sz="3200" dirty="0">
                <a:latin typeface="Calibri"/>
              </a:rPr>
              <a:t> - the</a:t>
            </a:r>
          </a:p>
          <a:p>
            <a:r>
              <a:rPr lang="en-US" sz="3200" dirty="0">
                <a:latin typeface="Calibri"/>
              </a:rPr>
              <a:t>Tea Family</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1138" name="Picture 2" descr="teacultivation"/>
          <p:cNvPicPr>
            <a:picLocks noChangeAspect="1" noChangeArrowheads="1"/>
          </p:cNvPicPr>
          <p:nvPr/>
        </p:nvPicPr>
        <p:blipFill>
          <a:blip r:embed="rId3"/>
          <a:srcRect/>
          <a:stretch>
            <a:fillRect/>
          </a:stretch>
        </p:blipFill>
        <p:spPr bwMode="auto">
          <a:xfrm>
            <a:off x="0" y="1524000"/>
            <a:ext cx="9144000" cy="3090863"/>
          </a:xfrm>
          <a:prstGeom prst="rect">
            <a:avLst/>
          </a:prstGeom>
          <a:noFill/>
          <a:ln w="9525">
            <a:noFill/>
            <a:miter lim="800000"/>
            <a:headEnd/>
            <a:tailEnd/>
          </a:ln>
        </p:spPr>
      </p:pic>
      <p:sp>
        <p:nvSpPr>
          <p:cNvPr id="91139" name="Text Box 3"/>
          <p:cNvSpPr txBox="1">
            <a:spLocks noChangeArrowheads="1"/>
          </p:cNvSpPr>
          <p:nvPr/>
        </p:nvSpPr>
        <p:spPr bwMode="auto">
          <a:xfrm>
            <a:off x="188913" y="5337175"/>
            <a:ext cx="8666162" cy="946150"/>
          </a:xfrm>
          <a:prstGeom prst="rect">
            <a:avLst/>
          </a:prstGeom>
          <a:noFill/>
          <a:ln w="9525">
            <a:noFill/>
            <a:miter lim="800000"/>
            <a:headEnd/>
            <a:tailEnd/>
          </a:ln>
        </p:spPr>
        <p:txBody>
          <a:bodyPr wrap="none">
            <a:prstTxWarp prst="textNoShape">
              <a:avLst/>
            </a:prstTxWarp>
            <a:spAutoFit/>
          </a:bodyPr>
          <a:lstStyle/>
          <a:p>
            <a:r>
              <a:rPr lang="en-US" sz="2800" dirty="0">
                <a:latin typeface="Calibri"/>
              </a:rPr>
              <a:t>Tea is an evergreen shrub that may grow up to 35 feet tall.  </a:t>
            </a:r>
          </a:p>
          <a:p>
            <a:r>
              <a:rPr lang="en-US" sz="2800" dirty="0">
                <a:latin typeface="Calibri"/>
              </a:rPr>
              <a:t>In cultivation, it is pruned to a height of about three feet.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3186" name="Picture 2" descr="PickingTea"/>
          <p:cNvPicPr>
            <a:picLocks noChangeAspect="1" noChangeArrowheads="1"/>
          </p:cNvPicPr>
          <p:nvPr/>
        </p:nvPicPr>
        <p:blipFill>
          <a:blip r:embed="rId3"/>
          <a:srcRect/>
          <a:stretch>
            <a:fillRect/>
          </a:stretch>
        </p:blipFill>
        <p:spPr bwMode="auto">
          <a:xfrm>
            <a:off x="381000" y="533400"/>
            <a:ext cx="8382000" cy="5729288"/>
          </a:xfrm>
          <a:prstGeom prst="rect">
            <a:avLst/>
          </a:prstGeom>
          <a:noFill/>
          <a:ln w="9525">
            <a:noFill/>
            <a:miter lim="800000"/>
            <a:headEnd/>
            <a:tailEnd/>
          </a:ln>
        </p:spPr>
      </p:pic>
      <p:sp>
        <p:nvSpPr>
          <p:cNvPr id="3" name="TextBox 2"/>
          <p:cNvSpPr txBox="1"/>
          <p:nvPr/>
        </p:nvSpPr>
        <p:spPr>
          <a:xfrm>
            <a:off x="609600" y="990601"/>
            <a:ext cx="7972555" cy="1200329"/>
          </a:xfrm>
          <a:prstGeom prst="rect">
            <a:avLst/>
          </a:prstGeom>
          <a:solidFill>
            <a:schemeClr val="bg1"/>
          </a:solidFill>
        </p:spPr>
        <p:txBody>
          <a:bodyPr wrap="square" rtlCol="0">
            <a:spAutoFit/>
          </a:bodyPr>
          <a:lstStyle/>
          <a:p>
            <a:r>
              <a:rPr lang="en-US" dirty="0" smtClean="0"/>
              <a:t>There are over 3000 varieties of tea each with its own specific characteristics. </a:t>
            </a:r>
          </a:p>
          <a:p>
            <a:r>
              <a:rPr lang="en-US" dirty="0" smtClean="0"/>
              <a:t>Just as Bordeaux wine is named after the Bordeaux region in France, teas such as </a:t>
            </a:r>
          </a:p>
          <a:p>
            <a:r>
              <a:rPr lang="en-US" dirty="0" smtClean="0"/>
              <a:t>Assam and Darjeeling are named after the regions where they are grown.</a:t>
            </a:r>
          </a:p>
          <a:p>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685800" y="152400"/>
            <a:ext cx="7772400" cy="1295400"/>
          </a:xfrm>
        </p:spPr>
        <p:txBody>
          <a:bodyPr/>
          <a:lstStyle/>
          <a:p>
            <a:pPr eaLnBrk="1" hangingPunct="1"/>
            <a:r>
              <a:rPr lang="en-US"/>
              <a:t>There are four types of tea:</a:t>
            </a:r>
          </a:p>
        </p:txBody>
      </p:sp>
      <p:sp>
        <p:nvSpPr>
          <p:cNvPr id="95235" name="Rectangle 5"/>
          <p:cNvSpPr>
            <a:spLocks noGrp="1" noChangeArrowheads="1"/>
          </p:cNvSpPr>
          <p:nvPr>
            <p:ph type="body" sz="half" idx="3"/>
          </p:nvPr>
        </p:nvSpPr>
        <p:spPr/>
        <p:txBody>
          <a:bodyPr/>
          <a:lstStyle/>
          <a:p>
            <a:pPr eaLnBrk="1" hangingPunct="1">
              <a:lnSpc>
                <a:spcPct val="90000"/>
              </a:lnSpc>
            </a:pPr>
            <a:r>
              <a:rPr lang="en-US" sz="2400" b="1"/>
              <a:t>Black</a:t>
            </a:r>
            <a:r>
              <a:rPr lang="en-US" sz="2400"/>
              <a:t> - withered, fully oxidized (fermented), and dried</a:t>
            </a:r>
          </a:p>
          <a:p>
            <a:pPr eaLnBrk="1" hangingPunct="1">
              <a:lnSpc>
                <a:spcPct val="90000"/>
              </a:lnSpc>
            </a:pPr>
            <a:r>
              <a:rPr lang="en-US" sz="2400" b="1"/>
              <a:t>Oolong</a:t>
            </a:r>
            <a:r>
              <a:rPr lang="en-US" sz="2400"/>
              <a:t> - withered, partially oxidized, and dried</a:t>
            </a:r>
          </a:p>
          <a:p>
            <a:pPr eaLnBrk="1" hangingPunct="1">
              <a:lnSpc>
                <a:spcPct val="90000"/>
              </a:lnSpc>
            </a:pPr>
            <a:r>
              <a:rPr lang="en-US" sz="2400" b="1"/>
              <a:t>Green</a:t>
            </a:r>
            <a:r>
              <a:rPr lang="en-US" sz="2400"/>
              <a:t> - oxidation step is omitted: it is simply withered and dried</a:t>
            </a:r>
          </a:p>
          <a:p>
            <a:pPr eaLnBrk="1" hangingPunct="1">
              <a:lnSpc>
                <a:spcPct val="90000"/>
              </a:lnSpc>
            </a:pPr>
            <a:r>
              <a:rPr lang="en-US" sz="2400" b="1"/>
              <a:t>White</a:t>
            </a:r>
            <a:r>
              <a:rPr lang="en-US" sz="2400"/>
              <a:t> - withered and dried</a:t>
            </a:r>
          </a:p>
        </p:txBody>
      </p:sp>
      <p:pic>
        <p:nvPicPr>
          <p:cNvPr id="95236" name="Picture 7" descr="whitetea"/>
          <p:cNvPicPr>
            <a:picLocks noGrp="1" noChangeAspect="1" noChangeArrowheads="1"/>
          </p:cNvPicPr>
          <p:nvPr>
            <p:ph sz="quarter" idx="2"/>
          </p:nvPr>
        </p:nvPicPr>
        <p:blipFill>
          <a:blip r:embed="rId3"/>
          <a:srcRect/>
          <a:stretch>
            <a:fillRect/>
          </a:stretch>
        </p:blipFill>
        <p:spPr>
          <a:xfrm>
            <a:off x="1447800" y="1981200"/>
            <a:ext cx="1849438" cy="1981200"/>
          </a:xfrm>
        </p:spPr>
      </p:pic>
      <p:pic>
        <p:nvPicPr>
          <p:cNvPr id="95237" name="Picture 11" descr="greentea"/>
          <p:cNvPicPr>
            <a:picLocks noChangeAspect="1" noChangeArrowheads="1"/>
          </p:cNvPicPr>
          <p:nvPr/>
        </p:nvPicPr>
        <p:blipFill>
          <a:blip r:embed="rId4"/>
          <a:srcRect/>
          <a:stretch>
            <a:fillRect/>
          </a:stretch>
        </p:blipFill>
        <p:spPr bwMode="auto">
          <a:xfrm>
            <a:off x="685800" y="4343400"/>
            <a:ext cx="3522663"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685800" y="381000"/>
            <a:ext cx="7772400" cy="1066800"/>
          </a:xfrm>
        </p:spPr>
        <p:txBody>
          <a:bodyPr/>
          <a:lstStyle/>
          <a:p>
            <a:pPr eaLnBrk="1" hangingPunct="1"/>
            <a:r>
              <a:rPr lang="en-US"/>
              <a:t>So what’s in tea?</a:t>
            </a:r>
          </a:p>
        </p:txBody>
      </p:sp>
      <p:sp>
        <p:nvSpPr>
          <p:cNvPr id="97283" name="Rectangle 5"/>
          <p:cNvSpPr>
            <a:spLocks noGrp="1" noChangeArrowheads="1"/>
          </p:cNvSpPr>
          <p:nvPr>
            <p:ph type="body" sz="half" idx="2"/>
          </p:nvPr>
        </p:nvSpPr>
        <p:spPr>
          <a:xfrm>
            <a:off x="4800600" y="1752600"/>
            <a:ext cx="3657600" cy="4419600"/>
          </a:xfrm>
          <a:ln>
            <a:solidFill>
              <a:schemeClr val="bg1"/>
            </a:solidFill>
          </a:ln>
        </p:spPr>
        <p:txBody>
          <a:bodyPr/>
          <a:lstStyle/>
          <a:p>
            <a:pPr eaLnBrk="1" hangingPunct="1"/>
            <a:endParaRPr lang="en-US" sz="2800"/>
          </a:p>
          <a:p>
            <a:pPr eaLnBrk="1" hangingPunct="1"/>
            <a:r>
              <a:rPr lang="en-US" sz="2800" b="1"/>
              <a:t>Caffeine </a:t>
            </a:r>
            <a:r>
              <a:rPr lang="en-US" sz="2800"/>
              <a:t>- a CNS stimulant</a:t>
            </a:r>
          </a:p>
          <a:p>
            <a:pPr eaLnBrk="1" hangingPunct="1"/>
            <a:r>
              <a:rPr lang="en-US" sz="2800" b="1"/>
              <a:t>Essential oils</a:t>
            </a:r>
            <a:r>
              <a:rPr lang="en-US" sz="2800"/>
              <a:t> - provide the aroma</a:t>
            </a:r>
          </a:p>
          <a:p>
            <a:pPr eaLnBrk="1" hangingPunct="1"/>
            <a:r>
              <a:rPr lang="en-US" sz="2800" b="1"/>
              <a:t>Polyphenols</a:t>
            </a:r>
            <a:r>
              <a:rPr lang="en-US" sz="2800"/>
              <a:t> - these give tea its anti-oxidant properties</a:t>
            </a:r>
          </a:p>
        </p:txBody>
      </p:sp>
      <p:pic>
        <p:nvPicPr>
          <p:cNvPr id="97284" name="Picture 8" descr="CafTheo"/>
          <p:cNvPicPr>
            <a:picLocks noGrp="1" noChangeAspect="1" noChangeArrowheads="1"/>
          </p:cNvPicPr>
          <p:nvPr>
            <p:ph type="clipArt" sz="half" idx="1"/>
          </p:nvPr>
        </p:nvPicPr>
        <p:blipFill>
          <a:blip r:embed="rId3"/>
          <a:srcRect/>
          <a:stretch>
            <a:fillRect/>
          </a:stretch>
        </p:blipFill>
        <p:spPr>
          <a:xfrm>
            <a:off x="838200" y="1828800"/>
            <a:ext cx="2724150" cy="4114800"/>
          </a:xfrm>
        </p:spPr>
      </p:pic>
      <p:sp>
        <p:nvSpPr>
          <p:cNvPr id="97285" name="Rectangle 9"/>
          <p:cNvSpPr>
            <a:spLocks noChangeArrowheads="1"/>
          </p:cNvSpPr>
          <p:nvPr/>
        </p:nvSpPr>
        <p:spPr bwMode="auto">
          <a:xfrm>
            <a:off x="76200" y="1828800"/>
            <a:ext cx="3581400" cy="20574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latin typeface="Calibri"/>
            </a:endParaRPr>
          </a:p>
        </p:txBody>
      </p:sp>
      <p:pic>
        <p:nvPicPr>
          <p:cNvPr id="97286" name="Picture 12" descr="greentea"/>
          <p:cNvPicPr>
            <a:picLocks noChangeAspect="1" noChangeArrowheads="1"/>
          </p:cNvPicPr>
          <p:nvPr/>
        </p:nvPicPr>
        <p:blipFill>
          <a:blip r:embed="rId4"/>
          <a:srcRect/>
          <a:stretch>
            <a:fillRect/>
          </a:stretch>
        </p:blipFill>
        <p:spPr bwMode="auto">
          <a:xfrm>
            <a:off x="838200" y="1828800"/>
            <a:ext cx="2716213" cy="1527175"/>
          </a:xfrm>
          <a:prstGeom prst="rect">
            <a:avLst/>
          </a:prstGeom>
          <a:noFill/>
          <a:ln w="28575">
            <a:solidFill>
              <a:srgbClr val="93A823"/>
            </a:solid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9330" name="Picture 3" descr="Shen Nung"/>
          <p:cNvPicPr>
            <a:picLocks noChangeAspect="1" noChangeArrowheads="1"/>
          </p:cNvPicPr>
          <p:nvPr/>
        </p:nvPicPr>
        <p:blipFill>
          <a:blip r:embed="rId3"/>
          <a:srcRect/>
          <a:stretch>
            <a:fillRect/>
          </a:stretch>
        </p:blipFill>
        <p:spPr bwMode="auto">
          <a:xfrm>
            <a:off x="1219200" y="1524000"/>
            <a:ext cx="2984500" cy="4186238"/>
          </a:xfrm>
          <a:prstGeom prst="rect">
            <a:avLst/>
          </a:prstGeom>
          <a:noFill/>
          <a:ln w="9525">
            <a:solidFill>
              <a:srgbClr val="689F80"/>
            </a:solidFill>
            <a:miter lim="800000"/>
            <a:headEnd/>
            <a:tailEnd/>
          </a:ln>
        </p:spPr>
      </p:pic>
      <p:sp>
        <p:nvSpPr>
          <p:cNvPr id="58373" name="Text Box 5"/>
          <p:cNvSpPr txBox="1">
            <a:spLocks noChangeArrowheads="1"/>
          </p:cNvSpPr>
          <p:nvPr/>
        </p:nvSpPr>
        <p:spPr bwMode="auto">
          <a:xfrm>
            <a:off x="2073275" y="685800"/>
            <a:ext cx="1493838" cy="579438"/>
          </a:xfrm>
          <a:prstGeom prst="rect">
            <a:avLst/>
          </a:prstGeom>
          <a:noFill/>
          <a:ln w="9525">
            <a:noFill/>
            <a:miter lim="800000"/>
            <a:headEnd/>
            <a:tailEnd/>
          </a:ln>
          <a:effectLst/>
        </p:spPr>
        <p:txBody>
          <a:bodyPr>
            <a:prstTxWarp prst="textNoShape">
              <a:avLst/>
            </a:prstTxWarp>
            <a:spAutoFit/>
          </a:bodyPr>
          <a:lstStyle/>
          <a:p>
            <a:pPr>
              <a:defRPr/>
            </a:pPr>
            <a:r>
              <a:rPr lang="en-US" sz="3200" b="1" dirty="0">
                <a:solidFill>
                  <a:srgbClr val="689F80"/>
                </a:solidFill>
                <a:effectLst>
                  <a:outerShdw blurRad="38100" dist="38100" dir="2700000" algn="tl">
                    <a:srgbClr val="DDDDDD"/>
                  </a:outerShdw>
                </a:effectLst>
                <a:latin typeface="Calibri"/>
              </a:rPr>
              <a:t>History</a:t>
            </a:r>
            <a:endParaRPr lang="en-US" b="1" dirty="0">
              <a:solidFill>
                <a:srgbClr val="689F80"/>
              </a:solidFill>
              <a:effectLst>
                <a:outerShdw blurRad="38100" dist="38100" dir="2700000" algn="tl">
                  <a:srgbClr val="DDDDDD"/>
                </a:outerShdw>
              </a:effectLst>
              <a:latin typeface="Calibri"/>
            </a:endParaRPr>
          </a:p>
        </p:txBody>
      </p:sp>
      <p:sp>
        <p:nvSpPr>
          <p:cNvPr id="99332" name="Text Box 6"/>
          <p:cNvSpPr txBox="1">
            <a:spLocks noChangeArrowheads="1"/>
          </p:cNvSpPr>
          <p:nvPr/>
        </p:nvSpPr>
        <p:spPr bwMode="auto">
          <a:xfrm>
            <a:off x="4572000" y="1652588"/>
            <a:ext cx="4603750" cy="1938992"/>
          </a:xfrm>
          <a:prstGeom prst="rect">
            <a:avLst/>
          </a:prstGeom>
          <a:noFill/>
          <a:ln w="9525">
            <a:noFill/>
            <a:miter lim="800000"/>
            <a:headEnd/>
            <a:tailEnd/>
          </a:ln>
        </p:spPr>
        <p:txBody>
          <a:bodyPr>
            <a:prstTxWarp prst="textNoShape">
              <a:avLst/>
            </a:prstTxWarp>
            <a:spAutoFit/>
          </a:bodyPr>
          <a:lstStyle/>
          <a:p>
            <a:pPr algn="l"/>
            <a:r>
              <a:rPr lang="en-US" sz="2400" dirty="0">
                <a:latin typeface="Calibri"/>
              </a:rPr>
              <a:t>The story of tea begins in China,</a:t>
            </a:r>
          </a:p>
          <a:p>
            <a:pPr algn="l"/>
            <a:r>
              <a:rPr lang="en-US" sz="2400" dirty="0">
                <a:latin typeface="Calibri"/>
              </a:rPr>
              <a:t>over 5000 years ago.  According</a:t>
            </a:r>
          </a:p>
          <a:p>
            <a:pPr algn="l"/>
            <a:r>
              <a:rPr lang="en-US" sz="2400" dirty="0">
                <a:latin typeface="Calibri"/>
              </a:rPr>
              <a:t>to legend, the emperor </a:t>
            </a:r>
            <a:r>
              <a:rPr lang="en-US" sz="2400" dirty="0" err="1">
                <a:latin typeface="Calibri"/>
              </a:rPr>
              <a:t>Shen</a:t>
            </a:r>
            <a:r>
              <a:rPr lang="en-US" sz="2400" dirty="0">
                <a:latin typeface="Calibri"/>
              </a:rPr>
              <a:t> </a:t>
            </a:r>
            <a:r>
              <a:rPr lang="en-US" sz="2400" dirty="0" err="1">
                <a:latin typeface="Calibri"/>
              </a:rPr>
              <a:t>Nung</a:t>
            </a:r>
            <a:endParaRPr lang="en-US" sz="2400" dirty="0">
              <a:latin typeface="Calibri"/>
            </a:endParaRPr>
          </a:p>
          <a:p>
            <a:pPr algn="l"/>
            <a:r>
              <a:rPr lang="en-US" sz="2400" dirty="0">
                <a:latin typeface="Calibri"/>
              </a:rPr>
              <a:t>and his court had stopped to rest</a:t>
            </a:r>
          </a:p>
          <a:p>
            <a:pPr algn="l"/>
            <a:r>
              <a:rPr lang="en-US" sz="2400" dirty="0">
                <a:latin typeface="Calibri"/>
              </a:rPr>
              <a:t>under a tea tree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1378" name="Picture 2" descr="coffee_house"/>
          <p:cNvPicPr>
            <a:picLocks noChangeAspect="1" noChangeArrowheads="1"/>
          </p:cNvPicPr>
          <p:nvPr/>
        </p:nvPicPr>
        <p:blipFill>
          <a:blip r:embed="rId3"/>
          <a:srcRect/>
          <a:stretch>
            <a:fillRect/>
          </a:stretch>
        </p:blipFill>
        <p:spPr bwMode="auto">
          <a:xfrm>
            <a:off x="762000" y="609600"/>
            <a:ext cx="4029075" cy="5334000"/>
          </a:xfrm>
          <a:prstGeom prst="rect">
            <a:avLst/>
          </a:prstGeom>
          <a:noFill/>
          <a:ln w="57150">
            <a:solidFill>
              <a:srgbClr val="431618"/>
            </a:solidFill>
            <a:miter lim="800000"/>
            <a:headEnd/>
            <a:tailEnd/>
          </a:ln>
        </p:spPr>
      </p:pic>
      <p:sp>
        <p:nvSpPr>
          <p:cNvPr id="101379" name="Text Box 3"/>
          <p:cNvSpPr txBox="1">
            <a:spLocks noChangeArrowheads="1"/>
          </p:cNvSpPr>
          <p:nvPr/>
        </p:nvSpPr>
        <p:spPr bwMode="auto">
          <a:xfrm>
            <a:off x="5105400" y="685800"/>
            <a:ext cx="3810000" cy="1569660"/>
          </a:xfrm>
          <a:prstGeom prst="rect">
            <a:avLst/>
          </a:prstGeom>
          <a:noFill/>
          <a:ln w="9525">
            <a:noFill/>
            <a:miter lim="800000"/>
            <a:headEnd/>
            <a:tailEnd/>
          </a:ln>
        </p:spPr>
        <p:txBody>
          <a:bodyPr>
            <a:prstTxWarp prst="textNoShape">
              <a:avLst/>
            </a:prstTxWarp>
            <a:spAutoFit/>
          </a:bodyPr>
          <a:lstStyle/>
          <a:p>
            <a:pPr algn="l"/>
            <a:r>
              <a:rPr lang="en-US" sz="2400" dirty="0">
                <a:latin typeface="Calibri"/>
              </a:rPr>
              <a:t>In 17th-century Great Britain, tea became popular in the newly established coffee-houses.</a:t>
            </a:r>
          </a:p>
        </p:txBody>
      </p:sp>
      <p:sp>
        <p:nvSpPr>
          <p:cNvPr id="101380" name="Text Box 4"/>
          <p:cNvSpPr txBox="1">
            <a:spLocks noChangeArrowheads="1"/>
          </p:cNvSpPr>
          <p:nvPr/>
        </p:nvSpPr>
        <p:spPr bwMode="auto">
          <a:xfrm>
            <a:off x="5105400" y="3810000"/>
            <a:ext cx="3800475" cy="1938992"/>
          </a:xfrm>
          <a:prstGeom prst="rect">
            <a:avLst/>
          </a:prstGeom>
          <a:noFill/>
          <a:ln w="9525">
            <a:noFill/>
            <a:miter lim="800000"/>
            <a:headEnd/>
            <a:tailEnd/>
          </a:ln>
        </p:spPr>
        <p:txBody>
          <a:bodyPr>
            <a:prstTxWarp prst="textNoShape">
              <a:avLst/>
            </a:prstTxWarp>
            <a:spAutoFit/>
          </a:bodyPr>
          <a:lstStyle/>
          <a:p>
            <a:pPr algn="l"/>
            <a:r>
              <a:rPr lang="en-US" sz="2400" dirty="0">
                <a:latin typeface="Calibri"/>
              </a:rPr>
              <a:t>Tea drinking displaced coffee when, in the 1850s, a fungal pathogen</a:t>
            </a:r>
            <a:r>
              <a:rPr lang="en-US" sz="2400" dirty="0" smtClean="0">
                <a:latin typeface="Calibri"/>
              </a:rPr>
              <a:t> destroyed </a:t>
            </a:r>
            <a:r>
              <a:rPr lang="en-US" sz="2400" dirty="0">
                <a:latin typeface="Calibri"/>
              </a:rPr>
              <a:t>the coffee plantations in Ceylon (Sri Lanka)</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3426" name="Picture 6"/>
          <p:cNvPicPr>
            <a:picLocks noGrp="1" noChangeAspect="1" noChangeArrowheads="1"/>
          </p:cNvPicPr>
          <p:nvPr>
            <p:ph/>
          </p:nvPr>
        </p:nvPicPr>
        <p:blipFill>
          <a:blip r:embed="rId3"/>
          <a:srcRect/>
          <a:stretch>
            <a:fillRect/>
          </a:stretch>
        </p:blipFill>
        <p:spPr>
          <a:xfrm>
            <a:off x="685800" y="1560513"/>
            <a:ext cx="7772400" cy="4687887"/>
          </a:xfrm>
          <a:noFill/>
          <a:ln>
            <a:solidFill>
              <a:schemeClr val="tx1"/>
            </a:solidFill>
          </a:ln>
        </p:spPr>
      </p:pic>
      <p:sp>
        <p:nvSpPr>
          <p:cNvPr id="103427" name="Rectangle 7"/>
          <p:cNvSpPr>
            <a:spLocks noChangeArrowheads="1"/>
          </p:cNvSpPr>
          <p:nvPr/>
        </p:nvSpPr>
        <p:spPr bwMode="auto">
          <a:xfrm>
            <a:off x="2432809" y="609600"/>
            <a:ext cx="4037083" cy="584776"/>
          </a:xfrm>
          <a:prstGeom prst="rect">
            <a:avLst/>
          </a:prstGeom>
          <a:noFill/>
          <a:ln w="9525">
            <a:noFill/>
            <a:miter lim="800000"/>
            <a:headEnd/>
            <a:tailEnd/>
          </a:ln>
        </p:spPr>
        <p:txBody>
          <a:bodyPr wrap="none">
            <a:prstTxWarp prst="textNoShape">
              <a:avLst/>
            </a:prstTxWarp>
            <a:spAutoFit/>
          </a:bodyPr>
          <a:lstStyle/>
          <a:p>
            <a:r>
              <a:rPr lang="en-US" sz="3200" b="1" dirty="0">
                <a:latin typeface="Calibri"/>
              </a:rPr>
              <a:t>Boston Tea Party, 1773</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685800" y="76200"/>
            <a:ext cx="7772400" cy="1143000"/>
          </a:xfrm>
        </p:spPr>
        <p:txBody>
          <a:bodyPr/>
          <a:lstStyle/>
          <a:p>
            <a:pPr eaLnBrk="1" hangingPunct="1"/>
            <a:r>
              <a:rPr lang="en-US" dirty="0"/>
              <a:t>Lecture Review, </a:t>
            </a:r>
            <a:r>
              <a:rPr lang="en-US" dirty="0" smtClean="0"/>
              <a:t>Chapter </a:t>
            </a:r>
            <a:r>
              <a:rPr lang="en-US" dirty="0"/>
              <a:t>16</a:t>
            </a:r>
          </a:p>
        </p:txBody>
      </p:sp>
      <p:sp>
        <p:nvSpPr>
          <p:cNvPr id="117763" name="Rectangle 3"/>
          <p:cNvSpPr>
            <a:spLocks noGrp="1" noChangeArrowheads="1"/>
          </p:cNvSpPr>
          <p:nvPr>
            <p:ph type="body" idx="1"/>
          </p:nvPr>
        </p:nvSpPr>
        <p:spPr>
          <a:xfrm>
            <a:off x="304800" y="1295400"/>
            <a:ext cx="8610600" cy="5486400"/>
          </a:xfrm>
        </p:spPr>
        <p:txBody>
          <a:bodyPr/>
          <a:lstStyle/>
          <a:p>
            <a:pPr eaLnBrk="1" hangingPunct="1">
              <a:lnSpc>
                <a:spcPct val="90000"/>
              </a:lnSpc>
            </a:pPr>
            <a:r>
              <a:rPr lang="en-US" sz="2400" dirty="0"/>
              <a:t>What is a secondary metabolite?  How does it differ from a primary metabolite? What kind of secondary metabolite is caffeine?</a:t>
            </a:r>
          </a:p>
          <a:p>
            <a:pPr eaLnBrk="1" hangingPunct="1">
              <a:lnSpc>
                <a:spcPct val="90000"/>
              </a:lnSpc>
            </a:pPr>
            <a:r>
              <a:rPr lang="en-US" sz="2400"/>
              <a:t>What does caffeine do to the human body to make us feel “caffeinated”?</a:t>
            </a:r>
          </a:p>
          <a:p>
            <a:pPr eaLnBrk="1" hangingPunct="1">
              <a:lnSpc>
                <a:spcPct val="90000"/>
              </a:lnSpc>
            </a:pPr>
            <a:r>
              <a:rPr lang="en-US" sz="2400" dirty="0"/>
              <a:t>Describe the biology and ecology </a:t>
            </a:r>
            <a:r>
              <a:rPr lang="en-US" sz="2400" i="1" dirty="0"/>
              <a:t>Coffea arabica</a:t>
            </a:r>
            <a:r>
              <a:rPr lang="en-US" sz="2400" dirty="0"/>
              <a:t>, </a:t>
            </a:r>
            <a:r>
              <a:rPr lang="en-US" sz="2400" i="1" dirty="0"/>
              <a:t>Theobroma cacao</a:t>
            </a:r>
            <a:r>
              <a:rPr lang="en-US" sz="2400" dirty="0"/>
              <a:t>, and </a:t>
            </a:r>
            <a:r>
              <a:rPr lang="en-US" sz="2400" i="1" dirty="0"/>
              <a:t>Camellia </a:t>
            </a:r>
            <a:r>
              <a:rPr lang="en-US" sz="2400" i="1" dirty="0" err="1"/>
              <a:t>sinensis</a:t>
            </a:r>
            <a:r>
              <a:rPr lang="en-US" sz="2400" dirty="0"/>
              <a:t> (i.e., Is it an herb, shrub, tree? Describes the leaf and flower structure. Where does it grow?)</a:t>
            </a:r>
          </a:p>
          <a:p>
            <a:pPr eaLnBrk="1" hangingPunct="1">
              <a:lnSpc>
                <a:spcPct val="90000"/>
              </a:lnSpc>
            </a:pPr>
            <a:r>
              <a:rPr lang="en-US" sz="2400" dirty="0"/>
              <a:t>What part of the </a:t>
            </a:r>
            <a:r>
              <a:rPr lang="en-US" sz="2400" i="1" dirty="0"/>
              <a:t>Coffea arabica </a:t>
            </a:r>
            <a:r>
              <a:rPr lang="en-US" sz="2400" dirty="0"/>
              <a:t>plant is used by humans?  What part of </a:t>
            </a:r>
            <a:r>
              <a:rPr lang="en-US" sz="2400" i="1" dirty="0"/>
              <a:t>Theobroma cacao </a:t>
            </a:r>
            <a:r>
              <a:rPr lang="en-US" sz="2400" dirty="0"/>
              <a:t>and </a:t>
            </a:r>
            <a:r>
              <a:rPr lang="en-US" sz="2400" i="1" dirty="0"/>
              <a:t>Camellia </a:t>
            </a:r>
            <a:r>
              <a:rPr lang="en-US" sz="2400" i="1" dirty="0" err="1"/>
              <a:t>sinensis</a:t>
            </a:r>
            <a:r>
              <a:rPr lang="en-US" sz="2400" dirty="0"/>
              <a:t>?</a:t>
            </a:r>
          </a:p>
          <a:p>
            <a:pPr eaLnBrk="1" hangingPunct="1">
              <a:lnSpc>
                <a:spcPct val="90000"/>
              </a:lnSpc>
            </a:pPr>
            <a:r>
              <a:rPr lang="en-US" sz="2400" dirty="0"/>
              <a:t>Where did each of the 3 major stimulating beverages originate?  Briefly describe the history of each plant.</a:t>
            </a:r>
          </a:p>
          <a:p>
            <a:pPr eaLnBrk="1" hangingPunct="1">
              <a:lnSpc>
                <a:spcPct val="90000"/>
              </a:lnSpc>
            </a:pPr>
            <a:r>
              <a:rPr lang="en-US" sz="2400" dirty="0"/>
              <a:t>Briefly describe the cultivation and processing of coffee, chocolate, and tea.</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476250" y="1143000"/>
            <a:ext cx="7263126" cy="584776"/>
          </a:xfrm>
          <a:prstGeom prst="rect">
            <a:avLst/>
          </a:prstGeom>
          <a:noFill/>
          <a:ln w="9525">
            <a:noFill/>
            <a:miter lim="800000"/>
            <a:headEnd/>
            <a:tailEnd/>
          </a:ln>
        </p:spPr>
        <p:txBody>
          <a:bodyPr wrap="none">
            <a:prstTxWarp prst="textNoShape">
              <a:avLst/>
            </a:prstTxWarp>
            <a:spAutoFit/>
          </a:bodyPr>
          <a:lstStyle/>
          <a:p>
            <a:pPr algn="l"/>
            <a:r>
              <a:rPr lang="en-US" sz="3200" dirty="0">
                <a:latin typeface="Calibri"/>
              </a:rPr>
              <a:t>OK, then what are </a:t>
            </a:r>
            <a:r>
              <a:rPr lang="en-US" sz="3200" u="sng" dirty="0">
                <a:latin typeface="Calibri"/>
              </a:rPr>
              <a:t>secondary</a:t>
            </a:r>
            <a:r>
              <a:rPr lang="en-US" sz="3200" dirty="0">
                <a:latin typeface="Calibri"/>
              </a:rPr>
              <a:t> metabolites?</a:t>
            </a:r>
          </a:p>
        </p:txBody>
      </p:sp>
      <p:sp>
        <p:nvSpPr>
          <p:cNvPr id="178179" name="Text Box 3"/>
          <p:cNvSpPr txBox="1">
            <a:spLocks noChangeArrowheads="1"/>
          </p:cNvSpPr>
          <p:nvPr/>
        </p:nvSpPr>
        <p:spPr bwMode="auto">
          <a:xfrm>
            <a:off x="457200" y="2057400"/>
            <a:ext cx="8682648" cy="2554545"/>
          </a:xfrm>
          <a:prstGeom prst="rect">
            <a:avLst/>
          </a:prstGeom>
          <a:noFill/>
          <a:ln w="9525">
            <a:noFill/>
            <a:miter lim="800000"/>
            <a:headEnd/>
            <a:tailEnd/>
          </a:ln>
        </p:spPr>
        <p:txBody>
          <a:bodyPr wrap="none">
            <a:prstTxWarp prst="textNoShape">
              <a:avLst/>
            </a:prstTxWarp>
            <a:spAutoFit/>
          </a:bodyPr>
          <a:lstStyle/>
          <a:p>
            <a:pPr marL="342900" indent="-342900" algn="l">
              <a:buFont typeface="Times New Roman" charset="0"/>
              <a:buNone/>
            </a:pPr>
            <a:r>
              <a:rPr lang="en-US" sz="3200" b="1" dirty="0">
                <a:latin typeface="Calibri"/>
              </a:rPr>
              <a:t>Secondary metabolites </a:t>
            </a:r>
            <a:r>
              <a:rPr lang="en-US" sz="3200" dirty="0">
                <a:latin typeface="Calibri"/>
              </a:rPr>
              <a:t>are those that occur </a:t>
            </a:r>
          </a:p>
          <a:p>
            <a:pPr marL="342900" indent="-342900" algn="l">
              <a:buFont typeface="Times New Roman" charset="0"/>
              <a:buNone/>
            </a:pPr>
            <a:r>
              <a:rPr lang="en-US" sz="3200" dirty="0">
                <a:latin typeface="Calibri"/>
              </a:rPr>
              <a:t>usually only in special, differentiated cells and are </a:t>
            </a:r>
          </a:p>
          <a:p>
            <a:pPr marL="342900" indent="-342900" algn="l">
              <a:buFont typeface="Times New Roman" charset="0"/>
              <a:buNone/>
            </a:pPr>
            <a:r>
              <a:rPr lang="en-US" sz="3200" i="1" dirty="0">
                <a:latin typeface="Calibri"/>
              </a:rPr>
              <a:t>not necessary for the cells themselves</a:t>
            </a:r>
            <a:r>
              <a:rPr lang="en-US" sz="3200" dirty="0">
                <a:latin typeface="Calibri"/>
              </a:rPr>
              <a:t> but may be </a:t>
            </a:r>
          </a:p>
          <a:p>
            <a:pPr marL="342900" indent="-342900" algn="l">
              <a:buFont typeface="Times New Roman" charset="0"/>
              <a:buNone/>
            </a:pPr>
            <a:r>
              <a:rPr lang="en-US" sz="3200" dirty="0">
                <a:latin typeface="Calibri"/>
              </a:rPr>
              <a:t>useful for the plant as a whole.  Examples</a:t>
            </a:r>
          </a:p>
          <a:p>
            <a:pPr marL="342900" indent="-342900" algn="l">
              <a:buFont typeface="Times New Roman" charset="0"/>
              <a:buNone/>
            </a:pPr>
            <a:r>
              <a:rPr lang="en-US" sz="3200" dirty="0">
                <a:latin typeface="Calibri"/>
              </a:rPr>
              <a:t>include pigments, scents, and defense compounds.</a:t>
            </a:r>
          </a:p>
        </p:txBody>
      </p:sp>
      <p:pic>
        <p:nvPicPr>
          <p:cNvPr id="178180" name="Picture 4" descr="Image17"/>
          <p:cNvPicPr>
            <a:picLocks noChangeAspect="1" noChangeArrowheads="1"/>
          </p:cNvPicPr>
          <p:nvPr/>
        </p:nvPicPr>
        <p:blipFill>
          <a:blip r:embed="rId3"/>
          <a:srcRect/>
          <a:stretch>
            <a:fillRect/>
          </a:stretch>
        </p:blipFill>
        <p:spPr bwMode="auto">
          <a:xfrm>
            <a:off x="5030788" y="4800600"/>
            <a:ext cx="1773237" cy="1787525"/>
          </a:xfrm>
          <a:prstGeom prst="rect">
            <a:avLst/>
          </a:prstGeom>
          <a:noFill/>
          <a:ln w="9525">
            <a:noFill/>
            <a:miter lim="800000"/>
            <a:headEnd/>
            <a:tailEnd/>
          </a:ln>
        </p:spPr>
      </p:pic>
      <p:pic>
        <p:nvPicPr>
          <p:cNvPr id="178181" name="Picture 5" descr="Image19"/>
          <p:cNvPicPr>
            <a:picLocks noChangeAspect="1" noChangeArrowheads="1"/>
          </p:cNvPicPr>
          <p:nvPr/>
        </p:nvPicPr>
        <p:blipFill>
          <a:blip r:embed="rId4"/>
          <a:srcRect/>
          <a:stretch>
            <a:fillRect/>
          </a:stretch>
        </p:blipFill>
        <p:spPr bwMode="auto">
          <a:xfrm>
            <a:off x="2362200" y="4800600"/>
            <a:ext cx="1517650" cy="1752600"/>
          </a:xfrm>
          <a:prstGeom prst="rect">
            <a:avLst/>
          </a:prstGeom>
          <a:noFill/>
          <a:ln w="9525">
            <a:noFill/>
            <a:miter lim="800000"/>
            <a:headEnd/>
            <a:tailEnd/>
          </a:ln>
        </p:spPr>
      </p:pic>
      <p:sp>
        <p:nvSpPr>
          <p:cNvPr id="178182" name="Text Box 6"/>
          <p:cNvSpPr txBox="1">
            <a:spLocks noChangeArrowheads="1"/>
          </p:cNvSpPr>
          <p:nvPr/>
        </p:nvSpPr>
        <p:spPr bwMode="auto">
          <a:xfrm>
            <a:off x="441325" y="5303838"/>
            <a:ext cx="1575409" cy="646331"/>
          </a:xfrm>
          <a:prstGeom prst="rect">
            <a:avLst/>
          </a:prstGeom>
          <a:noFill/>
          <a:ln w="9525">
            <a:noFill/>
            <a:miter lim="800000"/>
            <a:headEnd/>
            <a:tailEnd/>
          </a:ln>
        </p:spPr>
        <p:txBody>
          <a:bodyPr wrap="none">
            <a:prstTxWarp prst="textNoShape">
              <a:avLst/>
            </a:prstTxWarp>
            <a:spAutoFit/>
          </a:bodyPr>
          <a:lstStyle/>
          <a:p>
            <a:pPr algn="l"/>
            <a:r>
              <a:rPr lang="en-US" dirty="0">
                <a:latin typeface="Calibri"/>
              </a:rPr>
              <a:t>orange flowers</a:t>
            </a:r>
          </a:p>
          <a:p>
            <a:pPr algn="l"/>
            <a:r>
              <a:rPr lang="en-US" dirty="0">
                <a:latin typeface="Calibri"/>
              </a:rPr>
              <a:t>of </a:t>
            </a:r>
            <a:r>
              <a:rPr lang="en-US" i="1" dirty="0" err="1">
                <a:latin typeface="Calibri"/>
              </a:rPr>
              <a:t>Allamanda</a:t>
            </a:r>
            <a:endParaRPr lang="en-US" dirty="0">
              <a:latin typeface="Calibri"/>
            </a:endParaRPr>
          </a:p>
        </p:txBody>
      </p:sp>
      <p:sp>
        <p:nvSpPr>
          <p:cNvPr id="178183" name="Text Box 7"/>
          <p:cNvSpPr txBox="1">
            <a:spLocks noChangeArrowheads="1"/>
          </p:cNvSpPr>
          <p:nvPr/>
        </p:nvSpPr>
        <p:spPr bwMode="auto">
          <a:xfrm>
            <a:off x="7010400" y="5032375"/>
            <a:ext cx="1517650" cy="1190625"/>
          </a:xfrm>
          <a:prstGeom prst="rect">
            <a:avLst/>
          </a:prstGeom>
          <a:noFill/>
          <a:ln w="9525">
            <a:noFill/>
            <a:miter lim="800000"/>
            <a:headEnd/>
            <a:tailEnd/>
          </a:ln>
        </p:spPr>
        <p:txBody>
          <a:bodyPr wrap="none">
            <a:prstTxWarp prst="textNoShape">
              <a:avLst/>
            </a:prstTxWarp>
            <a:spAutoFit/>
          </a:bodyPr>
          <a:lstStyle/>
          <a:p>
            <a:pPr algn="l"/>
            <a:r>
              <a:rPr lang="en-US" dirty="0" err="1">
                <a:latin typeface="Calibri"/>
              </a:rPr>
              <a:t>chromoplasts</a:t>
            </a:r>
            <a:r>
              <a:rPr lang="en-US" dirty="0">
                <a:latin typeface="Calibri"/>
              </a:rPr>
              <a:t>, </a:t>
            </a:r>
          </a:p>
          <a:p>
            <a:pPr algn="l"/>
            <a:r>
              <a:rPr lang="en-US" dirty="0">
                <a:latin typeface="Calibri"/>
              </a:rPr>
              <a:t>pigment-rich </a:t>
            </a:r>
          </a:p>
          <a:p>
            <a:pPr algn="l"/>
            <a:r>
              <a:rPr lang="en-US" dirty="0">
                <a:latin typeface="Calibri"/>
              </a:rPr>
              <a:t> organelles in</a:t>
            </a:r>
          </a:p>
          <a:p>
            <a:pPr algn="l"/>
            <a:r>
              <a:rPr lang="en-US" dirty="0">
                <a:latin typeface="Calibri"/>
              </a:rPr>
              <a:t>petal cells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1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818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818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818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8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9" grpId="0"/>
      <p:bldP spid="178182" grpId="0"/>
      <p:bldP spid="178183"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685800" y="1447800"/>
            <a:ext cx="7772400" cy="1143000"/>
          </a:xfrm>
          <a:noFill/>
        </p:spPr>
        <p:txBody>
          <a:bodyPr/>
          <a:lstStyle/>
          <a:p>
            <a:pPr marL="508000" indent="-508000" algn="l" eaLnBrk="1" hangingPunct="1"/>
            <a:r>
              <a:rPr lang="en-US" sz="3200" b="1"/>
              <a:t>Q.</a:t>
            </a:r>
            <a:r>
              <a:rPr lang="en-US" sz="3200"/>
              <a:t> What do secondary compounds do in the                    life of the plant?</a:t>
            </a:r>
          </a:p>
        </p:txBody>
      </p:sp>
      <p:sp>
        <p:nvSpPr>
          <p:cNvPr id="158723" name="Rectangle 3"/>
          <p:cNvSpPr>
            <a:spLocks noGrp="1" noChangeArrowheads="1"/>
          </p:cNvSpPr>
          <p:nvPr>
            <p:ph type="subTitle" idx="1"/>
          </p:nvPr>
        </p:nvSpPr>
        <p:spPr>
          <a:xfrm>
            <a:off x="609600" y="3429000"/>
            <a:ext cx="7848600" cy="2209800"/>
          </a:xfrm>
          <a:noFill/>
        </p:spPr>
        <p:txBody>
          <a:bodyPr/>
          <a:lstStyle/>
          <a:p>
            <a:pPr marL="508000" indent="-508000" algn="l" eaLnBrk="1" hangingPunct="1"/>
            <a:r>
              <a:rPr lang="en-US" b="1" dirty="0"/>
              <a:t>A.</a:t>
            </a:r>
            <a:r>
              <a:rPr lang="en-US" dirty="0"/>
              <a:t> Their role appears to be </a:t>
            </a:r>
            <a:r>
              <a:rPr lang="en-US" b="1" i="1" dirty="0"/>
              <a:t>ecological</a:t>
            </a:r>
            <a:r>
              <a:rPr lang="en-US" dirty="0"/>
              <a:t>: they serve as</a:t>
            </a:r>
            <a:r>
              <a:rPr lang="en-US" dirty="0" smtClean="0"/>
              <a:t> pollinator attractants, herbivore deterrents, </a:t>
            </a:r>
            <a:r>
              <a:rPr lang="en-US" dirty="0"/>
              <a:t>etc. </a:t>
            </a:r>
          </a:p>
        </p:txBody>
      </p:sp>
      <p:sp>
        <p:nvSpPr>
          <p:cNvPr id="44036" name="Rectangle 4"/>
          <p:cNvSpPr>
            <a:spLocks noChangeArrowheads="1"/>
          </p:cNvSpPr>
          <p:nvPr/>
        </p:nvSpPr>
        <p:spPr bwMode="auto">
          <a:xfrm>
            <a:off x="381000" y="5867400"/>
            <a:ext cx="8580438" cy="457200"/>
          </a:xfrm>
          <a:prstGeom prst="rect">
            <a:avLst/>
          </a:prstGeom>
          <a:solidFill>
            <a:schemeClr val="bg1"/>
          </a:solidFill>
          <a:ln w="9525">
            <a:noFill/>
            <a:miter lim="800000"/>
            <a:headEnd/>
            <a:tailEnd/>
          </a:ln>
        </p:spPr>
        <p:txBody>
          <a:bodyPr>
            <a:prstTxWarp prst="textNoShape">
              <a:avLst/>
            </a:prstTxWarp>
            <a:spAutoFit/>
          </a:bodyPr>
          <a:lstStyle/>
          <a:p>
            <a:pPr eaLnBrk="0" hangingPunct="0"/>
            <a:r>
              <a:rPr lang="en-US" sz="2400" dirty="0">
                <a:latin typeface="Calibri"/>
              </a:rPr>
              <a:t>“Plants can’t run away... But they are wonderful chemists” </a:t>
            </a:r>
            <a:r>
              <a:rPr lang="en-US" dirty="0" err="1">
                <a:latin typeface="Calibri"/>
              </a:rPr>
              <a:t>Ilya</a:t>
            </a:r>
            <a:r>
              <a:rPr lang="en-US" dirty="0">
                <a:latin typeface="Calibri"/>
              </a:rPr>
              <a:t> </a:t>
            </a:r>
            <a:r>
              <a:rPr lang="en-US" dirty="0" err="1">
                <a:latin typeface="Calibri"/>
              </a:rPr>
              <a:t>Raskin</a:t>
            </a:r>
            <a:endParaRPr lang="en-US" sz="2400" dirty="0">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p:bldP spid="44036"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z="3600"/>
              <a:t>These are the compounds that provide humans with:</a:t>
            </a:r>
            <a:endParaRPr lang="en-US" sz="3200"/>
          </a:p>
        </p:txBody>
      </p:sp>
      <p:sp>
        <p:nvSpPr>
          <p:cNvPr id="46083" name="Rectangle 3"/>
          <p:cNvSpPr>
            <a:spLocks noGrp="1" noChangeArrowheads="1"/>
          </p:cNvSpPr>
          <p:nvPr>
            <p:ph type="body" idx="1"/>
          </p:nvPr>
        </p:nvSpPr>
        <p:spPr/>
        <p:txBody>
          <a:bodyPr/>
          <a:lstStyle/>
          <a:p>
            <a:pPr eaLnBrk="1" hangingPunct="1"/>
            <a:r>
              <a:rPr lang="en-US" dirty="0"/>
              <a:t>Stimulants</a:t>
            </a:r>
          </a:p>
          <a:p>
            <a:pPr eaLnBrk="1" hangingPunct="1"/>
            <a:r>
              <a:rPr lang="en-US" dirty="0"/>
              <a:t>Medicines</a:t>
            </a:r>
          </a:p>
          <a:p>
            <a:pPr eaLnBrk="1" hangingPunct="1"/>
            <a:r>
              <a:rPr lang="en-US" dirty="0"/>
              <a:t>Poisons</a:t>
            </a:r>
          </a:p>
          <a:p>
            <a:pPr eaLnBrk="1" hangingPunct="1"/>
            <a:r>
              <a:rPr lang="en-US" dirty="0"/>
              <a:t>Hallucinogens</a:t>
            </a:r>
          </a:p>
          <a:p>
            <a:pPr eaLnBrk="1" hangingPunct="1"/>
            <a:r>
              <a:rPr lang="en-US" dirty="0"/>
              <a:t>Herbs, spices, and perfumes</a:t>
            </a:r>
          </a:p>
          <a:p>
            <a:pPr eaLnBrk="1" hangingPunct="1"/>
            <a:r>
              <a:rPr lang="en-US" i="1" dirty="0"/>
              <a:t>and a host of others</a:t>
            </a:r>
            <a:endParaRPr lang="en-US" dirty="0"/>
          </a:p>
          <a:p>
            <a:pPr eaLnBrk="1" hangingPunct="1"/>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0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0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0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0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08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solidFill>
            <a:schemeClr val="bg1"/>
          </a:solidFill>
        </p:spPr>
        <p:txBody>
          <a:bodyPr/>
          <a:lstStyle/>
          <a:p>
            <a:pPr eaLnBrk="1" hangingPunct="1"/>
            <a:r>
              <a:rPr lang="en-US" sz="3600"/>
              <a:t>Classes of Plant Secondary Compounds:</a:t>
            </a:r>
            <a:endParaRPr lang="en-US"/>
          </a:p>
        </p:txBody>
      </p:sp>
      <p:sp>
        <p:nvSpPr>
          <p:cNvPr id="48131" name="Rectangle 3"/>
          <p:cNvSpPr>
            <a:spLocks noGrp="1" noChangeArrowheads="1"/>
          </p:cNvSpPr>
          <p:nvPr>
            <p:ph type="body" idx="1"/>
          </p:nvPr>
        </p:nvSpPr>
        <p:spPr>
          <a:xfrm>
            <a:off x="685800" y="2057400"/>
            <a:ext cx="7772400" cy="3581400"/>
          </a:xfrm>
          <a:solidFill>
            <a:schemeClr val="bg1"/>
          </a:solidFill>
        </p:spPr>
        <p:txBody>
          <a:bodyPr/>
          <a:lstStyle/>
          <a:p>
            <a:pPr eaLnBrk="1" hangingPunct="1"/>
            <a:r>
              <a:rPr lang="en-US"/>
              <a:t>Terpenoids/Essential Oils</a:t>
            </a:r>
          </a:p>
          <a:p>
            <a:pPr eaLnBrk="1" hangingPunct="1"/>
            <a:r>
              <a:rPr lang="en-US"/>
              <a:t>Phenolics</a:t>
            </a:r>
          </a:p>
          <a:p>
            <a:pPr eaLnBrk="1" hangingPunct="1"/>
            <a:r>
              <a:rPr lang="en-US"/>
              <a:t>Glycosides</a:t>
            </a:r>
          </a:p>
          <a:p>
            <a:pPr eaLnBrk="1" hangingPunct="1"/>
            <a:r>
              <a:rPr lang="en-US"/>
              <a:t>Alkaloids</a:t>
            </a:r>
          </a:p>
          <a:p>
            <a:pPr eaLnBrk="1" hangingPunct="1"/>
            <a:r>
              <a:rPr lang="en-US"/>
              <a:t>and others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solidFill>
            <a:schemeClr val="bg1"/>
          </a:solidFill>
        </p:spPr>
        <p:txBody>
          <a:bodyPr/>
          <a:lstStyle/>
          <a:p>
            <a:pPr eaLnBrk="1" hangingPunct="1"/>
            <a:r>
              <a:rPr lang="en-US" sz="3600"/>
              <a:t>Classes of Plant Secondary Compounds:</a:t>
            </a:r>
            <a:endParaRPr lang="en-US"/>
          </a:p>
        </p:txBody>
      </p:sp>
      <p:sp>
        <p:nvSpPr>
          <p:cNvPr id="48131" name="Rectangle 3"/>
          <p:cNvSpPr>
            <a:spLocks noGrp="1" noChangeArrowheads="1"/>
          </p:cNvSpPr>
          <p:nvPr>
            <p:ph type="body" idx="1"/>
          </p:nvPr>
        </p:nvSpPr>
        <p:spPr>
          <a:xfrm>
            <a:off x="685800" y="2057400"/>
            <a:ext cx="7772400" cy="3581400"/>
          </a:xfrm>
          <a:solidFill>
            <a:schemeClr val="bg1"/>
          </a:solidFill>
        </p:spPr>
        <p:txBody>
          <a:bodyPr/>
          <a:lstStyle/>
          <a:p>
            <a:pPr eaLnBrk="1" hangingPunct="1"/>
            <a:r>
              <a:rPr lang="en-US" dirty="0"/>
              <a:t>Terpenoids/Essential Oils</a:t>
            </a:r>
          </a:p>
          <a:p>
            <a:pPr eaLnBrk="1" hangingPunct="1"/>
            <a:r>
              <a:rPr lang="en-US" dirty="0" err="1"/>
              <a:t>Phenolics</a:t>
            </a:r>
            <a:endParaRPr lang="en-US" dirty="0"/>
          </a:p>
          <a:p>
            <a:pPr eaLnBrk="1" hangingPunct="1"/>
            <a:r>
              <a:rPr lang="en-US" dirty="0"/>
              <a:t>Glycosides</a:t>
            </a:r>
          </a:p>
          <a:p>
            <a:pPr eaLnBrk="1" hangingPunct="1"/>
            <a:r>
              <a:rPr lang="en-US" dirty="0">
                <a:solidFill>
                  <a:srgbClr val="FF0000"/>
                </a:solidFill>
              </a:rPr>
              <a:t>Alkaloids</a:t>
            </a:r>
          </a:p>
          <a:p>
            <a:pPr eaLnBrk="1" hangingPunct="1"/>
            <a:r>
              <a:rPr lang="en-US" dirty="0"/>
              <a:t>and others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9393</TotalTime>
  <Words>2896</Words>
  <Application>Microsoft Macintosh PowerPoint</Application>
  <PresentationFormat>On-screen Show (4:3)</PresentationFormat>
  <Paragraphs>305</Paragraphs>
  <Slides>49</Slides>
  <Notes>46</Notes>
  <HiddenSlides>0</HiddenSlides>
  <MMClips>0</MMClips>
  <ScaleCrop>false</ScaleCrop>
  <HeadingPairs>
    <vt:vector size="4" baseType="variant">
      <vt:variant>
        <vt:lpstr>Design Template</vt:lpstr>
      </vt:variant>
      <vt:variant>
        <vt:i4>2</vt:i4>
      </vt:variant>
      <vt:variant>
        <vt:lpstr>Slide Titles</vt:lpstr>
      </vt:variant>
      <vt:variant>
        <vt:i4>49</vt:i4>
      </vt:variant>
    </vt:vector>
  </HeadingPairs>
  <TitlesOfParts>
    <vt:vector size="51" baseType="lpstr">
      <vt:lpstr>Default Design</vt:lpstr>
      <vt:lpstr>1_Default Design</vt:lpstr>
      <vt:lpstr>Assignment due March 30</vt:lpstr>
      <vt:lpstr>Exam 2: April 3, 2014</vt:lpstr>
      <vt:lpstr>Slide 3</vt:lpstr>
      <vt:lpstr>Slide 4</vt:lpstr>
      <vt:lpstr>Slide 5</vt:lpstr>
      <vt:lpstr>Q. What do secondary compounds do in the                    life of the plant?</vt:lpstr>
      <vt:lpstr>These are the compounds that provide humans with:</vt:lpstr>
      <vt:lpstr>Classes of Plant Secondary Compounds:</vt:lpstr>
      <vt:lpstr>Classes of Plant Secondary Compounds:</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There are four types of tea:</vt:lpstr>
      <vt:lpstr>So what’s in tea?</vt:lpstr>
      <vt:lpstr>Slide 46</vt:lpstr>
      <vt:lpstr>Slide 47</vt:lpstr>
      <vt:lpstr>Slide 48</vt:lpstr>
      <vt:lpstr>Lecture Review, Chapter 16</vt:lpstr>
    </vt:vector>
  </TitlesOfParts>
  <Company>CTL-UVM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Poisonous Plants and Stimulating Beverages</dc:title>
  <dc:creator>Jim Hoffmann</dc:creator>
  <cp:lastModifiedBy>Catherine Paris</cp:lastModifiedBy>
  <cp:revision>127</cp:revision>
  <dcterms:created xsi:type="dcterms:W3CDTF">2014-04-01T11:50:46Z</dcterms:created>
  <dcterms:modified xsi:type="dcterms:W3CDTF">2014-04-01T11:57:40Z</dcterms:modified>
</cp:coreProperties>
</file>