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notesSlides/notesSlide50.xml" ContentType="application/vnd.openxmlformats-officedocument.presentationml.notes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notesSlides/notesSlide49.xml" ContentType="application/vnd.openxmlformats-officedocument.presentationml.notes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notesSlides/notesSlide47.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slides/slide10.xml" ContentType="application/vnd.openxmlformats-officedocument.presentationml.slide+xml"/>
  <Override PartName="/ppt/notesSlides/notesSlide40.xml" ContentType="application/vnd.openxmlformats-officedocument.presentationml.notesSlide+xml"/>
  <Override PartName="/ppt/slideLayouts/slideLayout13.xml" ContentType="application/vnd.openxmlformats-officedocument.presentationml.slideLayout+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49" r:id="rId2"/>
  </p:sldMasterIdLst>
  <p:notesMasterIdLst>
    <p:notesMasterId r:id="rId62"/>
  </p:notesMasterIdLst>
  <p:sldIdLst>
    <p:sldId id="279" r:id="rId3"/>
    <p:sldId id="482" r:id="rId4"/>
    <p:sldId id="429" r:id="rId5"/>
    <p:sldId id="454" r:id="rId6"/>
    <p:sldId id="477" r:id="rId7"/>
    <p:sldId id="455" r:id="rId8"/>
    <p:sldId id="420" r:id="rId9"/>
    <p:sldId id="422" r:id="rId10"/>
    <p:sldId id="456" r:id="rId11"/>
    <p:sldId id="390" r:id="rId12"/>
    <p:sldId id="474" r:id="rId13"/>
    <p:sldId id="423" r:id="rId14"/>
    <p:sldId id="481" r:id="rId15"/>
    <p:sldId id="274" r:id="rId16"/>
    <p:sldId id="367" r:id="rId17"/>
    <p:sldId id="451" r:id="rId18"/>
    <p:sldId id="433" r:id="rId19"/>
    <p:sldId id="434" r:id="rId20"/>
    <p:sldId id="430" r:id="rId21"/>
    <p:sldId id="435" r:id="rId22"/>
    <p:sldId id="337" r:id="rId23"/>
    <p:sldId id="369" r:id="rId24"/>
    <p:sldId id="277" r:id="rId25"/>
    <p:sldId id="425" r:id="rId26"/>
    <p:sldId id="411" r:id="rId27"/>
    <p:sldId id="366" r:id="rId28"/>
    <p:sldId id="432" r:id="rId29"/>
    <p:sldId id="272" r:id="rId30"/>
    <p:sldId id="436" r:id="rId31"/>
    <p:sldId id="393" r:id="rId32"/>
    <p:sldId id="427" r:id="rId33"/>
    <p:sldId id="266" r:id="rId34"/>
    <p:sldId id="376" r:id="rId35"/>
    <p:sldId id="263" r:id="rId36"/>
    <p:sldId id="475" r:id="rId37"/>
    <p:sldId id="417" r:id="rId38"/>
    <p:sldId id="418" r:id="rId39"/>
    <p:sldId id="478" r:id="rId40"/>
    <p:sldId id="472" r:id="rId41"/>
    <p:sldId id="457" r:id="rId42"/>
    <p:sldId id="468" r:id="rId43"/>
    <p:sldId id="469" r:id="rId44"/>
    <p:sldId id="470" r:id="rId45"/>
    <p:sldId id="473" r:id="rId46"/>
    <p:sldId id="458" r:id="rId47"/>
    <p:sldId id="511" r:id="rId48"/>
    <p:sldId id="459" r:id="rId49"/>
    <p:sldId id="461" r:id="rId50"/>
    <p:sldId id="462" r:id="rId51"/>
    <p:sldId id="463" r:id="rId52"/>
    <p:sldId id="460" r:id="rId53"/>
    <p:sldId id="464" r:id="rId54"/>
    <p:sldId id="465" r:id="rId55"/>
    <p:sldId id="466" r:id="rId56"/>
    <p:sldId id="509" r:id="rId57"/>
    <p:sldId id="479" r:id="rId58"/>
    <p:sldId id="480" r:id="rId59"/>
    <p:sldId id="374" r:id="rId60"/>
    <p:sldId id="510" r:id="rId61"/>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9DBCC"/>
    <a:srgbClr val="AFD09A"/>
    <a:srgbClr val="9FA774"/>
    <a:srgbClr val="FD8F2A"/>
    <a:srgbClr val="23D900"/>
    <a:srgbClr val="2EFF00"/>
    <a:srgbClr val="8A8D29"/>
    <a:srgbClr val="8AB58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varScale="1">
        <p:scale>
          <a:sx n="106" d="100"/>
          <a:sy n="106" d="100"/>
        </p:scale>
        <p:origin x="-85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3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Calibri"/>
              </a:defRPr>
            </a:lvl1pPr>
          </a:lstStyle>
          <a:p>
            <a:pPr>
              <a:defRPr/>
            </a:pPr>
            <a:endParaRPr lang="en-US" dirty="0"/>
          </a:p>
        </p:txBody>
      </p:sp>
      <p:sp>
        <p:nvSpPr>
          <p:cNvPr id="1525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defRPr>
            </a:lvl1pPr>
          </a:lstStyle>
          <a:p>
            <a:pPr>
              <a:defRPr/>
            </a:pPr>
            <a:endParaRPr lang="en-US" dirty="0"/>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25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25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Calibri"/>
              </a:defRPr>
            </a:lvl1pPr>
          </a:lstStyle>
          <a:p>
            <a:pPr>
              <a:defRPr/>
            </a:pPr>
            <a:endParaRPr lang="en-US" dirty="0"/>
          </a:p>
        </p:txBody>
      </p:sp>
      <p:sp>
        <p:nvSpPr>
          <p:cNvPr id="1525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defRPr>
            </a:lvl1pPr>
          </a:lstStyle>
          <a:p>
            <a:pPr>
              <a:defRPr/>
            </a:pPr>
            <a:fld id="{2381E54D-AA77-9A43-9ACC-A2A31B50870C}"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en.wikipedia.org/wiki/Opioid_receptor" TargetMode="External"/><Relationship Id="rId4" Type="http://schemas.openxmlformats.org/officeDocument/2006/relationships/hyperlink" Target="http://en.wikipedia.org/wiki/Agonist" TargetMode="External"/><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53CDE7A-0F1D-BD4F-BCE4-605BCB5C7F04}" type="slidenum">
              <a:rPr lang="en-US"/>
              <a:pPr/>
              <a:t>1</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F223A430-A080-2445-995B-5BF7531773D3}" type="slidenum">
              <a:rPr lang="en-US"/>
              <a:pPr/>
              <a:t>12</a:t>
            </a:fld>
            <a:endParaRPr lang="en-US"/>
          </a:p>
        </p:txBody>
      </p:sp>
      <p:sp>
        <p:nvSpPr>
          <p:cNvPr id="47107" name="Rectangle 1026"/>
          <p:cNvSpPr>
            <a:spLocks noGrp="1" noRot="1" noChangeAspect="1" noChangeArrowheads="1"/>
          </p:cNvSpPr>
          <p:nvPr>
            <p:ph type="sldImg"/>
          </p:nvPr>
        </p:nvSpPr>
        <p:spPr>
          <a:solidFill>
            <a:srgbClr val="FFFFFF"/>
          </a:solidFill>
          <a:ln/>
        </p:spPr>
      </p:sp>
      <p:sp>
        <p:nvSpPr>
          <p:cNvPr id="4710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187C4E7-F1CC-CE43-866B-16232027AA4E}" type="slidenum">
              <a:rPr lang="en-US"/>
              <a:pPr/>
              <a:t>14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lvl="2" eaLnBrk="1" hangingPunct="1"/>
            <a:r>
              <a:rPr lang="en-US" dirty="0">
                <a:latin typeface="Calibri"/>
              </a:rPr>
              <a:t>With approximately 5.1 million weekly users, marijuana rivals caffeine, tobacco, and alcohol as one of the most widely used non-medicinal (i.e., recreational) drugs in the United States today.</a:t>
            </a:r>
          </a:p>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534AAF1-607A-B14C-9450-5C12ED10E9CB}" type="slidenum">
              <a:rPr lang="en-US"/>
              <a:pPr/>
              <a:t>15</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sz="2000" dirty="0">
                <a:latin typeface="Calibri"/>
              </a:rPr>
              <a:t>Active component is </a:t>
            </a:r>
            <a:r>
              <a:rPr lang="en-US" sz="2000" dirty="0" err="1">
                <a:latin typeface="Calibri"/>
              </a:rPr>
              <a:t>tetrahydrocannabinol</a:t>
            </a:r>
            <a:r>
              <a:rPr lang="en-US" sz="2000" dirty="0">
                <a:latin typeface="Calibri"/>
              </a:rPr>
              <a:t> (THC), a complex </a:t>
            </a:r>
            <a:r>
              <a:rPr lang="en-US" sz="2000" dirty="0" err="1">
                <a:latin typeface="Calibri"/>
              </a:rPr>
              <a:t>multicyclic</a:t>
            </a:r>
            <a:r>
              <a:rPr lang="en-US" sz="2000" dirty="0">
                <a:latin typeface="Calibri"/>
              </a:rPr>
              <a:t> alcohol.</a:t>
            </a:r>
            <a:endParaRPr lang="en-US" dirty="0">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7FCA692-4EB8-CE4A-B4D1-8001069710D6}" type="slidenum">
              <a:rPr lang="en-US"/>
              <a:pPr/>
              <a:t>16</a:t>
            </a:fld>
            <a:endParaRPr lang="en-US"/>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7B09B04-855A-C748-8190-B3E93B0569CF}" type="slidenum">
              <a:rPr lang="en-US"/>
              <a:pPr/>
              <a:t>17</a:t>
            </a:fld>
            <a:endParaRPr lang="en-US"/>
          </a:p>
        </p:txBody>
      </p:sp>
      <p:sp>
        <p:nvSpPr>
          <p:cNvPr id="63491" name="Rectangle 1026"/>
          <p:cNvSpPr>
            <a:spLocks noGrp="1" noRot="1" noChangeAspect="1" noChangeArrowheads="1"/>
          </p:cNvSpPr>
          <p:nvPr>
            <p:ph type="sldImg"/>
          </p:nvPr>
        </p:nvSpPr>
        <p:spPr>
          <a:solidFill>
            <a:srgbClr val="FFFFFF"/>
          </a:solidFill>
          <a:ln/>
        </p:spPr>
      </p:sp>
      <p:sp>
        <p:nvSpPr>
          <p:cNvPr id="6349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8876F19-139E-E548-85A0-DB2B1E9AC3B2}" type="slidenum">
              <a:rPr lang="en-US"/>
              <a:pPr/>
              <a:t>18</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lvl="2" eaLnBrk="1" hangingPunct="1"/>
            <a:r>
              <a:rPr lang="en-US" dirty="0">
                <a:latin typeface="Calibri"/>
              </a:rPr>
              <a:t>The British introduced marijuana to Jamaica around 1800 in an attempt to establish a lucrative fiber crop.  The attempt failed, but the plant spread around the island.  When African slaves were brought to Jamaica in the middle of the 19</a:t>
            </a:r>
            <a:r>
              <a:rPr lang="en-US" baseline="30000" dirty="0">
                <a:latin typeface="Calibri"/>
              </a:rPr>
              <a:t>th</a:t>
            </a:r>
            <a:r>
              <a:rPr lang="en-US" dirty="0">
                <a:latin typeface="Calibri"/>
              </a:rPr>
              <a:t> century to harvest sugar cane, they found their familiar drug well established. </a:t>
            </a:r>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66F8327-1175-BB49-B3EE-D470406F9264}" type="slidenum">
              <a:rPr lang="en-US"/>
              <a:pPr/>
              <a:t>19</a:t>
            </a:fld>
            <a:endParaRPr lang="en-US"/>
          </a:p>
        </p:txBody>
      </p:sp>
      <p:sp>
        <p:nvSpPr>
          <p:cNvPr id="67587" name="Rectangle 1026"/>
          <p:cNvSpPr>
            <a:spLocks noGrp="1" noRot="1" noChangeAspect="1" noChangeArrowheads="1" noTextEdit="1"/>
          </p:cNvSpPr>
          <p:nvPr>
            <p:ph type="sldImg"/>
          </p:nvPr>
        </p:nvSpPr>
        <p:spPr>
          <a:ln/>
        </p:spPr>
      </p:sp>
      <p:sp>
        <p:nvSpPr>
          <p:cNvPr id="67588" name="Rectangle 1027"/>
          <p:cNvSpPr>
            <a:spLocks noGrp="1" noChangeArrowheads="1"/>
          </p:cNvSpPr>
          <p:nvPr>
            <p:ph type="body" idx="1"/>
          </p:nvPr>
        </p:nvSpPr>
        <p:spPr>
          <a:noFill/>
          <a:ln/>
        </p:spPr>
        <p:txBody>
          <a:bodyPr/>
          <a:lstStyle/>
          <a:p>
            <a:pPr lvl="2" eaLnBrk="1" hangingPunct="1"/>
            <a:r>
              <a:rPr lang="en-US" sz="1600" dirty="0">
                <a:latin typeface="Calibri"/>
              </a:rPr>
              <a:t>Established in the US as a fiber source, marijuana was first used as a psychedelic in the 1800s.  First taken up by intellectuals and artists, then its use spread more widely.  The 1876 Centennial Exposition featured a Turkish Bazaar featuring hashish smoking as a special attraction, </a:t>
            </a:r>
          </a:p>
          <a:p>
            <a:pPr eaLnBrk="1" hangingPunct="1"/>
            <a:endParaRPr lang="en-US" sz="16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E32D419-65BD-1C41-947A-41EF0055B190}" type="slidenum">
              <a:rPr lang="en-US"/>
              <a:pPr/>
              <a:t>20</a:t>
            </a:fld>
            <a:endParaRPr lang="en-US"/>
          </a:p>
        </p:txBody>
      </p:sp>
      <p:sp>
        <p:nvSpPr>
          <p:cNvPr id="69635" name="Rectangle 1026"/>
          <p:cNvSpPr>
            <a:spLocks noGrp="1" noRot="1" noChangeAspect="1" noChangeArrowheads="1" noTextEdit="1"/>
          </p:cNvSpPr>
          <p:nvPr>
            <p:ph type="sldImg"/>
          </p:nvPr>
        </p:nvSpPr>
        <p:spPr>
          <a:ln/>
        </p:spPr>
      </p:sp>
      <p:sp>
        <p:nvSpPr>
          <p:cNvPr id="69636" name="Rectangle 1027"/>
          <p:cNvSpPr>
            <a:spLocks noGrp="1" noChangeArrowheads="1"/>
          </p:cNvSpPr>
          <p:nvPr>
            <p:ph type="body" idx="1"/>
          </p:nvPr>
        </p:nvSpPr>
        <p:spPr>
          <a:noFill/>
          <a:ln/>
        </p:spPr>
        <p:txBody>
          <a:bodyPr/>
          <a:lstStyle/>
          <a:p>
            <a:pPr eaLnBrk="1" hangingPunct="1"/>
            <a:r>
              <a:rPr lang="en-US"/>
              <a:t>Storyville, the red light district of New Orleans, is where the first recorded American use of "marihuana" occurred in 1909.  According to cannabis historian Ernest Abel, "It was in these bordellos, where music provided the background and not the primary focus of attention, that marihuana became an integral part of the jazz era. Unlike booze, which dulled and incapacitated, marihuana enabled musicians whose job required them to play long into the night to forget their exhaustion.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71062DC-AF59-8144-A2D4-B1FF65D519C4}" type="slidenum">
              <a:rPr lang="en-US"/>
              <a:pPr/>
              <a:t>21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lvl="2" eaLnBrk="1" hangingPunct="1"/>
            <a:r>
              <a:rPr lang="en-US" sz="2000" dirty="0">
                <a:latin typeface="Calibri"/>
              </a:rPr>
              <a:t>Then, in the late 20s and early 1930s, public opinion began to turn, due in part to efforts of the Narcotics Bureau.</a:t>
            </a:r>
          </a:p>
          <a:p>
            <a:pPr lvl="2" eaLnBrk="1" hangingPunct="1"/>
            <a:endParaRPr lang="en-US" sz="2000" dirty="0">
              <a:latin typeface="Calibri"/>
            </a:endParaRPr>
          </a:p>
          <a:p>
            <a:pPr eaLnBrk="1" hangingPunct="1"/>
            <a:endParaRPr lang="en-US" sz="20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44D590C-626D-CE40-8F31-AADD4BCB6C9E}" type="slidenum">
              <a:rPr lang="en-US"/>
              <a:pPr/>
              <a:t>22</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58F0D42-0248-F045-938B-907D7D8E62FF}" type="slidenum">
              <a:rPr lang="en-US"/>
              <a:pPr/>
              <a:t>3</a:t>
            </a:fld>
            <a:endParaRPr lang="en-US"/>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757CE00-2CCA-9849-BD09-F50C30FD7056}" type="slidenum">
              <a:rPr lang="en-US"/>
              <a:pPr/>
              <a:t>23</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F15C2E4-1B74-9C45-B44E-207115DC58A0}" type="slidenum">
              <a:rPr lang="en-US"/>
              <a:pPr/>
              <a:t>24</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lvl="2" eaLnBrk="1" hangingPunct="1"/>
            <a:r>
              <a:rPr lang="en-US" sz="1400" dirty="0">
                <a:latin typeface="Calibri"/>
              </a:rPr>
              <a:t>Growers enhance resin production by removing male plants, which prolongs flowering.  Unfertilized female plants are called </a:t>
            </a:r>
            <a:r>
              <a:rPr lang="en-US" sz="1400" b="1" i="1" dirty="0" err="1">
                <a:latin typeface="Calibri"/>
              </a:rPr>
              <a:t>sinsemilla</a:t>
            </a:r>
            <a:r>
              <a:rPr lang="en-US" sz="1400" dirty="0">
                <a:latin typeface="Calibri"/>
              </a:rPr>
              <a:t> (without seed).  </a:t>
            </a:r>
            <a:r>
              <a:rPr lang="en-US" sz="1400" b="1" i="1" dirty="0">
                <a:latin typeface="Calibri"/>
              </a:rPr>
              <a:t>Ganja</a:t>
            </a:r>
            <a:r>
              <a:rPr lang="en-US" sz="1400" dirty="0">
                <a:latin typeface="Calibri"/>
              </a:rPr>
              <a:t> refers to the female flowers and upper leaves; </a:t>
            </a:r>
            <a:r>
              <a:rPr lang="en-US" sz="1400" b="1" i="1" dirty="0">
                <a:latin typeface="Calibri"/>
              </a:rPr>
              <a:t>hashish</a:t>
            </a:r>
            <a:r>
              <a:rPr lang="en-US" sz="1400" dirty="0">
                <a:latin typeface="Calibri"/>
              </a:rPr>
              <a:t> is the relatively pure resin.</a:t>
            </a:r>
          </a:p>
          <a:p>
            <a:pPr eaLnBrk="1" hangingPunct="1"/>
            <a:endParaRPr lang="en-US" sz="14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2429672-6609-C846-B765-6104810CD276}" type="slidenum">
              <a:rPr lang="en-US"/>
              <a:pPr/>
              <a:t>25</a:t>
            </a:fld>
            <a:endParaRPr lang="en-US"/>
          </a:p>
        </p:txBody>
      </p:sp>
      <p:sp>
        <p:nvSpPr>
          <p:cNvPr id="80899" name="Rectangle 1026"/>
          <p:cNvSpPr>
            <a:spLocks noGrp="1" noRot="1" noChangeAspect="1" noChangeArrowheads="1" noTextEdit="1"/>
          </p:cNvSpPr>
          <p:nvPr>
            <p:ph type="sldImg"/>
          </p:nvPr>
        </p:nvSpPr>
        <p:spPr>
          <a:ln/>
        </p:spPr>
      </p:sp>
      <p:sp>
        <p:nvSpPr>
          <p:cNvPr id="80900" name="Rectangle 1027"/>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5873F78-20CB-924B-8935-8BB729B9729B}" type="slidenum">
              <a:rPr lang="en-US"/>
              <a:pPr/>
              <a:t>26</a:t>
            </a:fld>
            <a:endParaRPr lang="en-US"/>
          </a:p>
        </p:txBody>
      </p:sp>
      <p:sp>
        <p:nvSpPr>
          <p:cNvPr id="84995" name="Rectangle 1026"/>
          <p:cNvSpPr>
            <a:spLocks noGrp="1" noRot="1" noChangeAspect="1" noChangeArrowheads="1" noTextEdit="1"/>
          </p:cNvSpPr>
          <p:nvPr>
            <p:ph type="sldImg"/>
          </p:nvPr>
        </p:nvSpPr>
        <p:spPr>
          <a:ln/>
        </p:spPr>
      </p:sp>
      <p:sp>
        <p:nvSpPr>
          <p:cNvPr id="84996" name="Rectangle 1027"/>
          <p:cNvSpPr>
            <a:spLocks noGrp="1" noChangeArrowheads="1"/>
          </p:cNvSpPr>
          <p:nvPr>
            <p:ph type="body" idx="1"/>
          </p:nvPr>
        </p:nvSpPr>
        <p:spPr>
          <a:noFill/>
          <a:ln/>
        </p:spPr>
        <p:txBody>
          <a:bodyPr/>
          <a:lstStyle/>
          <a:p>
            <a:pPr eaLnBrk="1" hangingPunct="1"/>
            <a:r>
              <a:rPr lang="en-US" dirty="0">
                <a:latin typeface="Calibri"/>
              </a:rPr>
              <a:t>Several members of the cactus family are used as a source of peyote.  The best known is </a:t>
            </a:r>
            <a:r>
              <a:rPr lang="en-US" i="1" dirty="0">
                <a:latin typeface="Calibri"/>
              </a:rPr>
              <a:t>Lophophora williamsii</a:t>
            </a:r>
            <a:r>
              <a:rPr lang="en-US" dirty="0">
                <a:latin typeface="Calibri"/>
              </a:rPr>
              <a:t>, a small, grayish-green cactus native to southern Texas and northern Mexico.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0172E4C4-8E52-D74C-9E38-4354CFB6DA60}" type="slidenum">
              <a:rPr lang="en-US"/>
              <a:pPr/>
              <a:t>27</a:t>
            </a:fld>
            <a:endParaRPr lang="en-US"/>
          </a:p>
        </p:txBody>
      </p:sp>
      <p:sp>
        <p:nvSpPr>
          <p:cNvPr id="87043" name="Rectangle 1026"/>
          <p:cNvSpPr>
            <a:spLocks noGrp="1" noRot="1" noChangeAspect="1" noChangeArrowheads="1" noTextEdit="1"/>
          </p:cNvSpPr>
          <p:nvPr>
            <p:ph type="sldImg"/>
          </p:nvPr>
        </p:nvSpPr>
        <p:spPr>
          <a:ln/>
        </p:spPr>
      </p:sp>
      <p:sp>
        <p:nvSpPr>
          <p:cNvPr id="87044" name="Rectangle 1027"/>
          <p:cNvSpPr>
            <a:spLocks noGrp="1" noChangeArrowheads="1"/>
          </p:cNvSpPr>
          <p:nvPr>
            <p:ph type="body" idx="1"/>
          </p:nvPr>
        </p:nvSpPr>
        <p:spPr>
          <a:noFill/>
          <a:ln/>
        </p:spPr>
        <p:txBody>
          <a:bodyPr/>
          <a:lstStyle/>
          <a:p>
            <a:pPr lvl="2" eaLnBrk="1" hangingPunct="1"/>
            <a:r>
              <a:rPr lang="en-US" dirty="0">
                <a:latin typeface="Calibri"/>
              </a:rPr>
              <a:t>At the time of contact by the Spanish explorers of the 16</a:t>
            </a:r>
            <a:r>
              <a:rPr lang="en-US" baseline="30000" dirty="0">
                <a:latin typeface="Calibri"/>
              </a:rPr>
              <a:t>th</a:t>
            </a:r>
            <a:r>
              <a:rPr lang="en-US" dirty="0">
                <a:latin typeface="Calibri"/>
              </a:rPr>
              <a:t> century, the plant was used by the Aztecs.  After the collapse of the Aztec empire, use of peyote survived among indigenous tribes of Mexico.</a:t>
            </a:r>
          </a:p>
          <a:p>
            <a:pPr eaLnBrk="1" hangingPunct="1"/>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C5267F55-7E62-3049-9708-EB6BBB9F5A86}" type="slidenum">
              <a:rPr lang="en-US"/>
              <a:pPr/>
              <a:t>28</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lvl="2" eaLnBrk="1" hangingPunct="1"/>
            <a:r>
              <a:rPr lang="en-US" dirty="0">
                <a:latin typeface="Calibri"/>
              </a:rPr>
              <a:t>Tops are cut off and dried, leaving the root to regenerate.  The tops, or buttons, are eaten fresh or dried for later use.</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767749C-B817-A44C-A620-1A8A3BA159F7}" type="slidenum">
              <a:rPr lang="en-US"/>
              <a:pPr/>
              <a:t>29</a:t>
            </a:fld>
            <a:endParaRPr lang="en-US"/>
          </a:p>
        </p:txBody>
      </p:sp>
      <p:sp>
        <p:nvSpPr>
          <p:cNvPr id="91139" name="Rectangle 1026"/>
          <p:cNvSpPr>
            <a:spLocks noGrp="1" noRot="1" noChangeAspect="1" noChangeArrowheads="1" noTextEdit="1"/>
          </p:cNvSpPr>
          <p:nvPr>
            <p:ph type="sldImg"/>
          </p:nvPr>
        </p:nvSpPr>
        <p:spPr>
          <a:ln/>
        </p:spPr>
      </p:sp>
      <p:sp>
        <p:nvSpPr>
          <p:cNvPr id="91140" name="Rectangle 1027"/>
          <p:cNvSpPr>
            <a:spLocks noGrp="1" noChangeArrowheads="1"/>
          </p:cNvSpPr>
          <p:nvPr>
            <p:ph type="body" idx="1"/>
          </p:nvPr>
        </p:nvSpPr>
        <p:spPr>
          <a:noFill/>
          <a:ln/>
        </p:spPr>
        <p:txBody>
          <a:bodyPr/>
          <a:lstStyle/>
          <a:p>
            <a:pPr eaLnBrk="1" hangingPunct="1"/>
            <a:r>
              <a:rPr lang="en-US" dirty="0">
                <a:latin typeface="Calibri"/>
              </a:rPr>
              <a:t>After an initial period of nausea, the plant produces spectacular visual hallucinations.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5EF13E7-9C33-6942-B9CE-F8A6461926AA}" type="slidenum">
              <a:rPr lang="en-US"/>
              <a:pPr/>
              <a:t>30</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lvl="2" eaLnBrk="1" hangingPunct="1"/>
            <a:r>
              <a:rPr lang="en-US" dirty="0">
                <a:latin typeface="Calibri"/>
              </a:rPr>
              <a:t>The most active of the many alkaloids present in the plant is mescaline, a mimic of the neurotransmitter </a:t>
            </a:r>
            <a:r>
              <a:rPr lang="en-US" dirty="0" err="1">
                <a:latin typeface="Calibri"/>
              </a:rPr>
              <a:t>norepinepherine</a:t>
            </a:r>
            <a:r>
              <a:rPr lang="en-US" dirty="0">
                <a:latin typeface="Calibri"/>
              </a:rPr>
              <a:t>.</a:t>
            </a:r>
          </a:p>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BA099EFB-1833-2247-A5CB-D52F106FAE5D}" type="slidenum">
              <a:rPr lang="en-US"/>
              <a:pPr/>
              <a:t>31</a:t>
            </a:fld>
            <a:endParaRPr lang="en-US"/>
          </a:p>
        </p:txBody>
      </p:sp>
      <p:sp>
        <p:nvSpPr>
          <p:cNvPr id="95235" name="Rectangle 1026"/>
          <p:cNvSpPr>
            <a:spLocks noGrp="1" noRot="1" noChangeAspect="1" noChangeArrowheads="1"/>
          </p:cNvSpPr>
          <p:nvPr>
            <p:ph type="sldImg"/>
          </p:nvPr>
        </p:nvSpPr>
        <p:spPr>
          <a:solidFill>
            <a:srgbClr val="FFFFFF"/>
          </a:solidFill>
          <a:ln/>
        </p:spPr>
      </p:sp>
      <p:sp>
        <p:nvSpPr>
          <p:cNvPr id="952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DC1F2F7-4111-1A47-B9FF-3468823BEB84}" type="slidenum">
              <a:rPr lang="en-US"/>
              <a:pPr/>
              <a:t>32</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lvl="2" eaLnBrk="1" hangingPunct="1"/>
            <a:r>
              <a:rPr lang="en-US" dirty="0">
                <a:latin typeface="Calibri"/>
              </a:rPr>
              <a:t>Although peyote is illegal in the US, the Native American Church uses peyote in its religious rituals under a special exemption from the US Supreme Court.  The sect, a hybrid of Christianity and native shamanistic traditions, espouses brotherly love, abstinence from alcohol, and high moral conduct.</a:t>
            </a:r>
          </a:p>
          <a:p>
            <a:pPr eaLnBrk="1" hangingPunct="1"/>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7CA5E95-F582-A241-9827-FE62E7A53BE0}" type="slidenum">
              <a:rPr lang="en-US"/>
              <a:pPr/>
              <a:t>4</a:t>
            </a:fld>
            <a:endParaRPr lang="en-US"/>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0B1B3C76-0953-2649-AB9C-E584AA978FAE}" type="slidenum">
              <a:rPr lang="en-US"/>
              <a:pPr/>
              <a:t>33</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33B7BB0-4109-F14E-AA67-5E8D7F141CD3}" type="slidenum">
              <a:rPr lang="en-US"/>
              <a:pPr/>
              <a:t>34</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C827188-C326-DF4C-8696-DEC3E250613C}" type="slidenum">
              <a:rPr lang="en-US"/>
              <a:pPr/>
              <a:t>36</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lvl="2" eaLnBrk="1" hangingPunct="1"/>
            <a:r>
              <a:rPr lang="en-US" dirty="0">
                <a:latin typeface="Calibri"/>
              </a:rPr>
              <a:t>These plants were components of a potent mix used by witches during the Middle Ages.  The intoxicating mix was administered by a special wooden dildo, thus the association of witches with broomsticks.</a:t>
            </a: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0F095A4-89CE-4C48-B076-F5E25F8CD31A}" type="slidenum">
              <a:rPr lang="en-US"/>
              <a:pPr/>
              <a:t>37</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lvl="2" eaLnBrk="1" hangingPunct="1"/>
            <a:r>
              <a:rPr lang="en-US" i="1" dirty="0">
                <a:latin typeface="Calibri"/>
              </a:rPr>
              <a:t>Salvia </a:t>
            </a:r>
            <a:r>
              <a:rPr lang="en-US" i="1" dirty="0" err="1">
                <a:latin typeface="Calibri"/>
              </a:rPr>
              <a:t>divinorum</a:t>
            </a:r>
            <a:r>
              <a:rPr lang="en-US" dirty="0">
                <a:latin typeface="Calibri"/>
              </a:rPr>
              <a:t> is an unusual member of the mint family; its name means "Sage of the Diviners". Under the right conditions, Salvia produces a unique state of "divine inebriation". For hundreds of years, </a:t>
            </a:r>
            <a:r>
              <a:rPr lang="en-US" i="1" dirty="0">
                <a:latin typeface="Calibri"/>
              </a:rPr>
              <a:t>Salvia </a:t>
            </a:r>
            <a:r>
              <a:rPr lang="en-US" i="1" dirty="0" err="1">
                <a:latin typeface="Calibri"/>
              </a:rPr>
              <a:t>divinorum</a:t>
            </a:r>
            <a:r>
              <a:rPr lang="en-US" i="1" dirty="0">
                <a:latin typeface="Calibri"/>
              </a:rPr>
              <a:t> </a:t>
            </a:r>
            <a:r>
              <a:rPr lang="en-US" dirty="0">
                <a:latin typeface="Calibri"/>
              </a:rPr>
              <a:t>has been used in religious and healing ceremonies by the </a:t>
            </a:r>
            <a:r>
              <a:rPr lang="en-US" dirty="0" err="1">
                <a:latin typeface="Calibri"/>
              </a:rPr>
              <a:t>Mazatec</a:t>
            </a:r>
            <a:r>
              <a:rPr lang="en-US" dirty="0">
                <a:latin typeface="Calibri"/>
              </a:rPr>
              <a:t> Indians, who live in the province of Oaxaca, in Mexico.</a:t>
            </a:r>
          </a:p>
          <a:p>
            <a:pPr lvl="2" eaLnBrk="1" hangingPunct="1"/>
            <a:r>
              <a:rPr lang="en-US" dirty="0" err="1">
                <a:latin typeface="Calibri"/>
              </a:rPr>
              <a:t>Salvinorin</a:t>
            </a:r>
            <a:r>
              <a:rPr lang="en-US" dirty="0">
                <a:latin typeface="Calibri"/>
              </a:rPr>
              <a:t> A is a remarkably potent and selective kappa </a:t>
            </a:r>
            <a:r>
              <a:rPr lang="en-US" dirty="0">
                <a:latin typeface="Calibri"/>
                <a:hlinkClick r:id="rId3"/>
              </a:rPr>
              <a:t>opioid receptor</a:t>
            </a:r>
            <a:r>
              <a:rPr lang="en-US" dirty="0">
                <a:latin typeface="Calibri"/>
              </a:rPr>
              <a:t> </a:t>
            </a:r>
            <a:r>
              <a:rPr lang="en-US" dirty="0">
                <a:latin typeface="Calibri"/>
                <a:hlinkClick r:id="rId4"/>
              </a:rPr>
              <a:t>agonist</a:t>
            </a:r>
            <a:r>
              <a:rPr lang="en-US" dirty="0">
                <a:latin typeface="Calibri"/>
              </a:rPr>
              <a:t>. </a:t>
            </a:r>
            <a:r>
              <a:rPr lang="en-US" dirty="0" err="1">
                <a:latin typeface="Calibri"/>
              </a:rPr>
              <a:t>Salvinorin</a:t>
            </a:r>
            <a:r>
              <a:rPr lang="en-US" dirty="0">
                <a:latin typeface="Calibri"/>
              </a:rPr>
              <a:t> A is unique in that it is the only naturally occurring substance known to induce a visionary state </a:t>
            </a:r>
            <a:r>
              <a:rPr lang="en-US" i="1" dirty="0">
                <a:latin typeface="Calibri"/>
              </a:rPr>
              <a:t>via</a:t>
            </a:r>
            <a:r>
              <a:rPr lang="en-US" dirty="0">
                <a:latin typeface="Calibri"/>
              </a:rPr>
              <a:t> this mechanism of action.</a:t>
            </a:r>
          </a:p>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E277606-320D-5044-8883-61A52C88D3D9}" type="slidenum">
              <a:rPr lang="en-US"/>
              <a:pPr/>
              <a:t>40</a:t>
            </a:fld>
            <a:endParaRPr lang="en-US"/>
          </a:p>
        </p:txBody>
      </p:sp>
      <p:sp>
        <p:nvSpPr>
          <p:cNvPr id="110595" name="Rectangle 2"/>
          <p:cNvSpPr>
            <a:spLocks noGrp="1" noRot="1" noChangeAspect="1" noChangeArrowheads="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a:rPr>
              <a:t>The same poppy, </a:t>
            </a:r>
            <a:r>
              <a:rPr lang="en-US" i="1" dirty="0" err="1">
                <a:latin typeface="Calibri"/>
              </a:rPr>
              <a:t>Papaver</a:t>
            </a:r>
            <a:r>
              <a:rPr lang="en-US" i="1" dirty="0">
                <a:latin typeface="Calibri"/>
              </a:rPr>
              <a:t> </a:t>
            </a:r>
            <a:r>
              <a:rPr lang="en-US" i="1" dirty="0" err="1">
                <a:latin typeface="Calibri"/>
              </a:rPr>
              <a:t>somniferum</a:t>
            </a:r>
            <a:r>
              <a:rPr lang="en-US" i="1" dirty="0">
                <a:latin typeface="Calibri"/>
              </a:rPr>
              <a:t>,</a:t>
            </a:r>
            <a:r>
              <a:rPr lang="en-US" dirty="0">
                <a:latin typeface="Calibri"/>
              </a:rPr>
              <a:t> that is planted as a garden ornamental and which provides the poppy seeds used in cooking is also the source of opium.</a:t>
            </a:r>
            <a:endParaRPr lang="en-US" dirty="0">
              <a:solidFill>
                <a:srgbClr val="FFFFC0"/>
              </a:solidFill>
              <a:latin typeface="Calibri"/>
            </a:endParaRPr>
          </a:p>
          <a:p>
            <a:pPr eaLnBrk="1" hangingPunct="1"/>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AD62D81-B513-7846-9084-2C52364B958D}" type="slidenum">
              <a:rPr lang="en-US"/>
              <a:pPr/>
              <a:t>41</a:t>
            </a:fld>
            <a:endParaRPr lang="en-US"/>
          </a:p>
        </p:txBody>
      </p:sp>
      <p:sp>
        <p:nvSpPr>
          <p:cNvPr id="112643" name="Rectangle 2"/>
          <p:cNvSpPr>
            <a:spLocks noGrp="1" noRot="1" noChangeAspect="1" noChangeArrowheads="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a:rPr>
              <a:t>Opium alkaloids are produced by the plant’s capsule fruit.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A3D5B6A7-7E12-8341-AF3C-EA3551B6E130}" type="slidenum">
              <a:rPr lang="en-US"/>
              <a:pPr/>
              <a:t>42</a:t>
            </a:fld>
            <a:endParaRPr lang="en-US"/>
          </a:p>
        </p:txBody>
      </p:sp>
      <p:sp>
        <p:nvSpPr>
          <p:cNvPr id="114691" name="Rectangle 2"/>
          <p:cNvSpPr>
            <a:spLocks noGrp="1" noRot="1" noChangeAspect="1" noChangeArrowheads="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a:rPr>
              <a:t>Scoring the immature capsule with a blade causes it to ooze the alkaloid-rich latex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80AC48FE-8811-A046-BDED-440F1F5CC4EF}" type="slidenum">
              <a:rPr lang="en-US"/>
              <a:pPr/>
              <a:t>43</a:t>
            </a:fld>
            <a:endParaRPr lang="en-US"/>
          </a:p>
        </p:txBody>
      </p:sp>
      <p:sp>
        <p:nvSpPr>
          <p:cNvPr id="116739" name="Rectangle 2"/>
          <p:cNvSpPr>
            <a:spLocks noGrp="1" noRot="1" noChangeAspect="1" noChangeArrowheads="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 </a:t>
            </a:r>
            <a:r>
              <a:rPr lang="en-US" dirty="0">
                <a:latin typeface="Calibri"/>
              </a:rPr>
              <a:t>which, after drying, is scraped off with a knife.</a:t>
            </a:r>
          </a:p>
          <a:p>
            <a:pPr eaLnBrk="1" hangingPunct="1"/>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9C46B5E7-63E5-674B-8657-D260B407A428}" type="slidenum">
              <a:rPr lang="en-US"/>
              <a:pPr/>
              <a:t>45</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dirty="0">
                <a:latin typeface="Calibri"/>
              </a:rPr>
              <a:t>Opium has been used as a pain reliever since at least 3000 BC.  All the classical medical texts of ancient Greece and Rome refer to 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A6A8153F-3A70-2B42-834F-2CF6C5B93AA7}" type="slidenum">
              <a:rPr lang="en-US"/>
              <a:pPr/>
              <a:t>46</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668295E-4430-9947-837B-90054F6B8AB9}" type="slidenum">
              <a:rPr lang="en-US"/>
              <a:pPr/>
              <a:t>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a:latin typeface="Calibri"/>
              </a:rPr>
              <a:t>The chemical structure of many of these compounds mimics that of human neurotransmitters, those compounds that carry nerve impulses across the gap, or synapse, between adjacent nerve cells.</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A02CAD1C-8847-CD42-9CC8-3CAEC51666B7}" type="slidenum">
              <a:rPr lang="en-US"/>
              <a:pPr/>
              <a:t>47</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dirty="0">
                <a:latin typeface="Calibri"/>
              </a:rPr>
              <a:t>its use in Europe was uncommon until 1525, when Paracelsus (Mr. </a:t>
            </a:r>
            <a:r>
              <a:rPr lang="en-US" dirty="0" err="1">
                <a:latin typeface="Calibri"/>
                <a:ea typeface="ヒラギノ角ゴ Pro W3" charset="-128"/>
                <a:cs typeface="ヒラギノ角ゴ Pro W3" charset="-128"/>
              </a:rPr>
              <a:t>D</a:t>
            </a:r>
            <a:r>
              <a:rPr lang="en-US" dirty="0" err="1">
                <a:latin typeface="Calibri"/>
              </a:rPr>
              <a:t>octorine</a:t>
            </a:r>
            <a:r>
              <a:rPr lang="en-US" dirty="0">
                <a:latin typeface="Calibri"/>
              </a:rPr>
              <a:t> of Signatures) discovered the strategy of dissolving it in alcohol, producing a tincture called </a:t>
            </a:r>
            <a:r>
              <a:rPr lang="en-US" b="1" i="1" dirty="0">
                <a:latin typeface="Calibri"/>
              </a:rPr>
              <a:t>laudanum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7BC57D02-F42E-D14E-ADFB-6C5C4C5F11E9}" type="slidenum">
              <a:rPr lang="en-US"/>
              <a:pPr/>
              <a:t>48</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dirty="0">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002C4954-ECE8-6F4A-A2E0-7D78DA1CF090}" type="slidenum">
              <a:rPr lang="en-US"/>
              <a:pPr/>
              <a:t>49</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a:t>… </a:t>
            </a:r>
            <a:r>
              <a:rPr lang="en-US" dirty="0">
                <a:latin typeface="Calibri"/>
              </a:rPr>
              <a:t>when some 45,000 soldiers returned from the war addicted to the drug.</a:t>
            </a:r>
          </a:p>
          <a:p>
            <a:pPr eaLnBrk="1" hangingPunct="1"/>
            <a:r>
              <a:rPr lang="en-US" dirty="0">
                <a:latin typeface="Calibri"/>
              </a:rPr>
              <a:t>The Civil War ushered in a new era of reliance on narcotics for pain relief and ultimately, escape from the emotional sufferings that accompanied the war. Following the war, medicines, tonics and cure-alls of all kinds began to be patented and sold by traveling salesmen, pharmacists and doctors, still without benefit of any centralized regulation. The drug trade, free of restrictions, began to thrive in the United States, with no differentiation between legal and illegal drugs.</a:t>
            </a:r>
          </a:p>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B7111BCE-E961-B145-BE8D-5C728876CC4D}" type="slidenum">
              <a:rPr lang="en-US"/>
              <a:pPr/>
              <a:t>50</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399F648E-AF59-2A45-88AF-78ED5CF736C0}" type="slidenum">
              <a:rPr lang="en-US"/>
              <a:pPr/>
              <a:t>51</a:t>
            </a:fld>
            <a:endParaRPr lang="en-US"/>
          </a:p>
        </p:txBody>
      </p:sp>
      <p:sp>
        <p:nvSpPr>
          <p:cNvPr id="130051" name="Rectangle 2"/>
          <p:cNvSpPr>
            <a:spLocks noGrp="1" noRot="1" noChangeAspect="1" noChangeArrowheads="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a:rPr>
              <a:t>Opium contains a mixture of alkaloids.  The isolation of purified morphine in 1806 allowed for controlled dosage for medicinal purposes.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ED54BDBC-4CF0-2344-A46E-6480EED1FFEB}" type="slidenum">
              <a:rPr lang="en-US"/>
              <a:pPr/>
              <a:t>52</a:t>
            </a:fld>
            <a:endParaRPr lang="en-US"/>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a:rPr>
              <a:t>In an attempt to devise a non-addictive painkiller, pharmacists in 1874 modified morphine by adding two acetyl groups.  The result was heroin, first thought to be a wonder drug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6F84515-375B-6C4D-9A91-9413DF25783C}" type="slidenum">
              <a:rPr lang="en-US"/>
              <a:pPr/>
              <a:t>53</a:t>
            </a:fld>
            <a:endParaRPr lang="en-US"/>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a:rPr>
              <a:t>Marketed by the Bayer Company …</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A532FDE1-1EF0-504E-B0B5-9A85C3994DF0}" type="slidenum">
              <a:rPr lang="en-US"/>
              <a:pPr/>
              <a:t>54</a:t>
            </a:fld>
            <a:endParaRPr lang="en-US"/>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 </a:t>
            </a:r>
            <a:r>
              <a:rPr lang="en-US" dirty="0">
                <a:latin typeface="Calibri"/>
              </a:rPr>
              <a:t>, and included in cough syrups for children.</a:t>
            </a:r>
          </a:p>
          <a:p>
            <a:pPr eaLnBrk="1" hangingPunct="1"/>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B17D36A2-B99C-9449-80A8-C757EC9D64F0}" type="slidenum">
              <a:rPr lang="en-US">
                <a:latin typeface="Calibri"/>
              </a:rPr>
              <a:pPr/>
              <a:t>56</a:t>
            </a:fld>
            <a:endParaRPr lang="en-US" dirty="0">
              <a:latin typeface="Calibri"/>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dirty="0">
                <a:latin typeface="Calibri"/>
              </a:rPr>
              <a:t>Its primary uses in the United States and Europe are as an anti-depressant, stress reliever and muscle relaxant. Kava kava also is gaining popularity as a sleep aid. In Europe, Kava kava is being used as a natural alternative to Prozac, Valium and </a:t>
            </a:r>
            <a:r>
              <a:rPr lang="en-US" dirty="0" err="1">
                <a:latin typeface="Calibri"/>
              </a:rPr>
              <a:t>Xanax</a:t>
            </a:r>
            <a:r>
              <a:rPr lang="en-US" dirty="0">
                <a:latin typeface="Calibri"/>
              </a:rPr>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E51B0E4C-94DF-B448-8B1D-A3C471679C9B}" type="slidenum">
              <a:rPr lang="en-US">
                <a:latin typeface="Calibri"/>
              </a:rPr>
              <a:pPr/>
              <a:t>57</a:t>
            </a:fld>
            <a:endParaRPr lang="en-US" dirty="0">
              <a:latin typeface="Calibri"/>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dirty="0">
                <a:solidFill>
                  <a:srgbClr val="000000"/>
                </a:solidFill>
                <a:latin typeface="Calibri"/>
              </a:rPr>
              <a:t>Captain Cook’s voyage to the Pacific in 1768-1771 that Europeans first encountered the plant and its consumption in sacred ceremonies. According to Cook’s account, natives chewed or pounded the root and mixed it with water to produce a brownish, often bitter brew, which they then consumed for its psychoactive properties.</a:t>
            </a:r>
          </a:p>
          <a:p>
            <a:pPr eaLnBrk="1" hangingPunct="1"/>
            <a:r>
              <a:rPr lang="en-US" dirty="0">
                <a:solidFill>
                  <a:srgbClr val="000000"/>
                </a:solidFill>
                <a:latin typeface="Calibri"/>
              </a:rPr>
              <a:t>This traditional drink still plays a key role in Fijian, Samoan, and Tongan societies where it is drunk in ceremonies meant to honor visitors, unite participants and validate their social identities. Kava can be found in recreational and social gatherings. </a:t>
            </a:r>
          </a:p>
          <a:p>
            <a:pPr eaLnBrk="1" hangingPunct="1"/>
            <a:endParaRPr lang="en-US" dirty="0">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15BCE76-9381-EC40-9C5D-F2CCD0E06CEB}" type="slidenum">
              <a:rPr lang="en-US"/>
              <a:pPr/>
              <a:t>7</a:t>
            </a:fld>
            <a:endParaRPr lang="en-US"/>
          </a:p>
        </p:txBody>
      </p:sp>
      <p:sp>
        <p:nvSpPr>
          <p:cNvPr id="43011" name="Rectangle 1026"/>
          <p:cNvSpPr>
            <a:spLocks noGrp="1" noRot="1" noChangeAspect="1" noChangeArrowheads="1"/>
          </p:cNvSpPr>
          <p:nvPr>
            <p:ph type="sldImg"/>
          </p:nvPr>
        </p:nvSpPr>
        <p:spPr>
          <a:solidFill>
            <a:srgbClr val="FFFFFF"/>
          </a:solidFill>
          <a:ln/>
        </p:spPr>
      </p:sp>
      <p:sp>
        <p:nvSpPr>
          <p:cNvPr id="4301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B98DF700-C1EB-1E47-9604-01CF00326F80}" type="slidenum">
              <a:rPr lang="en-US"/>
              <a:pPr/>
              <a:t>58</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9C8C8266-1C0F-5F4B-9198-A4D73894F5CA}" type="slidenum">
              <a:rPr lang="en-US"/>
              <a:pPr/>
              <a:t>8</a:t>
            </a:fld>
            <a:endParaRPr lang="en-US"/>
          </a:p>
        </p:txBody>
      </p:sp>
      <p:sp>
        <p:nvSpPr>
          <p:cNvPr id="45059" name="Rectangle 1026"/>
          <p:cNvSpPr>
            <a:spLocks noGrp="1" noRot="1" noChangeAspect="1" noChangeArrowheads="1" noTextEdit="1"/>
          </p:cNvSpPr>
          <p:nvPr>
            <p:ph type="sldImg"/>
          </p:nvPr>
        </p:nvSpPr>
        <p:spPr>
          <a:ln/>
        </p:spPr>
      </p:sp>
      <p:sp>
        <p:nvSpPr>
          <p:cNvPr id="45060" name="Rectangle 1027"/>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BDC4847E-D5FB-EF42-8B2D-3B1AD32B441A}" type="slidenum">
              <a:rPr lang="en-US"/>
              <a:pPr/>
              <a:t>9</a:t>
            </a:fld>
            <a:endParaRPr lang="en-US"/>
          </a:p>
        </p:txBody>
      </p:sp>
      <p:sp>
        <p:nvSpPr>
          <p:cNvPr id="49155" name="Rectangle 1026"/>
          <p:cNvSpPr>
            <a:spLocks noGrp="1" noRot="1" noChangeAspect="1" noChangeArrowheads="1" noTextEdit="1"/>
          </p:cNvSpPr>
          <p:nvPr>
            <p:ph type="sldImg"/>
          </p:nvPr>
        </p:nvSpPr>
        <p:spPr>
          <a:ln/>
        </p:spPr>
      </p:sp>
      <p:sp>
        <p:nvSpPr>
          <p:cNvPr id="49156" name="Rectangle 1027"/>
          <p:cNvSpPr>
            <a:spLocks noGrp="1" noChangeArrowheads="1"/>
          </p:cNvSpPr>
          <p:nvPr>
            <p:ph type="body" idx="1"/>
          </p:nvPr>
        </p:nvSpPr>
        <p:spPr>
          <a:noFill/>
          <a:ln/>
        </p:spPr>
        <p:txBody>
          <a:bodyPr/>
          <a:lstStyle/>
          <a:p>
            <a:r>
              <a:rPr lang="en-US" dirty="0">
                <a:latin typeface="Calibri"/>
              </a:rPr>
              <a:t>Recall that the distinction between poison, medicinal, and psychoactive effect is often one of </a:t>
            </a:r>
            <a:r>
              <a:rPr lang="en-US" b="1" dirty="0">
                <a:latin typeface="Calibri"/>
              </a:rPr>
              <a:t>dose</a:t>
            </a:r>
            <a:r>
              <a:rPr lang="en-US" dirty="0">
                <a:latin typeface="Calibri"/>
              </a:rPr>
              <a:t>, for example the opiates, in lower doses, are invaluable as painkillers but at higher doses are lethal.  And of course the opiates have a long history of use – and abuse – as </a:t>
            </a:r>
            <a:r>
              <a:rPr lang="en-US" dirty="0" err="1">
                <a:latin typeface="Calibri"/>
              </a:rPr>
              <a:t>psychoactives</a:t>
            </a:r>
            <a:r>
              <a:rPr lang="en-US" dirty="0">
                <a:latin typeface="Calibri"/>
              </a:rPr>
              <a:t>. A reminder of the relationship between the psychoactive and poisonous properties of these plants is apparent in the word </a:t>
            </a:r>
            <a:r>
              <a:rPr lang="en-US" i="1" dirty="0">
                <a:latin typeface="Calibri"/>
              </a:rPr>
              <a:t>in</a:t>
            </a:r>
            <a:r>
              <a:rPr lang="en-US" b="1" i="1" dirty="0">
                <a:latin typeface="Calibri"/>
              </a:rPr>
              <a:t>toxic</a:t>
            </a:r>
            <a:r>
              <a:rPr lang="en-US" i="1" dirty="0">
                <a:latin typeface="Calibri"/>
              </a:rPr>
              <a:t>ation</a:t>
            </a:r>
            <a:r>
              <a:rPr lang="en-US" dirty="0">
                <a:latin typeface="Calibri"/>
              </a:rPr>
              <a:t>.</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460C4CE-F6C0-3044-9A84-4E9CC8AF263B}" type="slidenum">
              <a:rPr lang="en-US"/>
              <a:pPr/>
              <a:t>10</a:t>
            </a:fld>
            <a:endParaRPr lang="en-US"/>
          </a:p>
        </p:txBody>
      </p:sp>
      <p:sp>
        <p:nvSpPr>
          <p:cNvPr id="53251" name="Rectangle 1026"/>
          <p:cNvSpPr>
            <a:spLocks noGrp="1" noRot="1" noChangeAspect="1"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eaLnBrk="1" hangingPunct="1"/>
            <a:r>
              <a:rPr lang="en-US" dirty="0" smtClean="0"/>
              <a:t>Begin</a:t>
            </a:r>
            <a:r>
              <a:rPr lang="en-US" baseline="0" dirty="0" smtClean="0"/>
              <a:t> here on Tuesday</a:t>
            </a:r>
            <a:r>
              <a:rPr lang="en-US" baseline="0" smtClean="0"/>
              <a:t>, April 2.</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1928F00-985A-1A43-8B6B-5A8F30C34BAF}" type="slidenum">
              <a:rPr lang="en-US"/>
              <a:pPr/>
              <a:t>11</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D314C5-7A27-8440-A6BF-CA494FFFFE4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A45089-6F2C-F04F-9191-203C835260F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548E32-5EC0-CC48-B8E7-C1D6EBD1BA8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9B6B4F-BF88-4547-B9D1-4F9A76778D7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65C181-82AC-5840-96BE-8FC61C6B238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777BD-9511-204B-B652-A55FE31FC59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471AD6-2FA2-AF48-88B1-75144088DE0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336F02-03F0-3C4F-A9E4-A2B05CD6B46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87A13F-8DF8-9E49-9F92-1673C29C8C8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845B60-F3D8-4946-9B0B-38FFC8D4544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4077E2-E07E-6B4C-9AD4-B87C306C73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639313-C993-5145-BED0-0835C9D84CF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290003-17C9-E84D-8547-6297B26A81B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81C062-A0E7-A74D-B82F-7EA2D3D3DFD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82B22D-795B-434C-BADB-69CCBB9AAB4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483D6-2107-7246-B185-BD114A2C95C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BE8297-203F-A640-86C5-C85C713E16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D6983C-74EC-9A4D-8FAD-CE04D15F210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C1A66E-9CDD-8F47-8D6D-CD3F79063A1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16BA78-7B70-3142-A95F-94CE0541A9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697F93-8E53-2A4F-B92B-05953F53E79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D5D4E4-B6D6-994A-BA1C-55D3BE525DB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4F0A1E-A1CB-9742-97EE-99F72C05449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Calibri"/>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defRPr>
            </a:lvl1pPr>
          </a:lstStyle>
          <a:p>
            <a:pPr>
              <a:defRPr/>
            </a:pPr>
            <a:fld id="{A8410C6F-932C-494A-93AC-0459626B15E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Calibri"/>
              </a:defRPr>
            </a:lvl1pPr>
          </a:lstStyle>
          <a:p>
            <a:pPr>
              <a:defRPr/>
            </a:pPr>
            <a:endParaRPr lang="en-US" dirty="0"/>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defRPr>
            </a:lvl1pPr>
          </a:lstStyle>
          <a:p>
            <a:pPr>
              <a:defRPr/>
            </a:pPr>
            <a:endParaRPr lang="en-US" dirty="0"/>
          </a:p>
        </p:txBody>
      </p:sp>
      <p:sp>
        <p:nvSpPr>
          <p:cNvPr id="2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defRPr>
            </a:lvl1pPr>
          </a:lstStyle>
          <a:p>
            <a:pPr>
              <a:defRPr/>
            </a:pPr>
            <a:fld id="{0B3FBC2F-4F49-0347-A36B-3DD7D537439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Calibri"/>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19.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6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6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6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youtube.com/watch?v=hqWv0iEF4ho&amp;NR=1" TargetMode="Externa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5314950" y="1066800"/>
            <a:ext cx="3829050" cy="2593975"/>
          </a:xfrm>
          <a:prstGeom prst="rect">
            <a:avLst/>
          </a:prstGeom>
          <a:noFill/>
          <a:ln w="9525">
            <a:noFill/>
            <a:miter lim="800000"/>
            <a:headEnd/>
            <a:tailEnd/>
          </a:ln>
        </p:spPr>
        <p:txBody>
          <a:bodyPr wrap="none">
            <a:prstTxWarp prst="textNoShape">
              <a:avLst/>
            </a:prstTxWarp>
            <a:spAutoFit/>
          </a:bodyPr>
          <a:lstStyle/>
          <a:p>
            <a:r>
              <a:rPr lang="en-US" sz="3600" dirty="0">
                <a:solidFill>
                  <a:srgbClr val="FFFFFF"/>
                </a:solidFill>
                <a:latin typeface="Calibri"/>
              </a:rPr>
              <a:t>Psychoactive Plants</a:t>
            </a:r>
          </a:p>
          <a:p>
            <a:endParaRPr lang="en-US" sz="3600" dirty="0">
              <a:solidFill>
                <a:srgbClr val="FFFFFF"/>
              </a:solidFill>
              <a:latin typeface="Calibri"/>
            </a:endParaRPr>
          </a:p>
          <a:p>
            <a:endParaRPr lang="en-US" sz="3600" dirty="0">
              <a:solidFill>
                <a:srgbClr val="FFFFFF"/>
              </a:solidFill>
              <a:latin typeface="Calibri"/>
            </a:endParaRPr>
          </a:p>
          <a:p>
            <a:r>
              <a:rPr lang="en-US" sz="2800" dirty="0">
                <a:solidFill>
                  <a:srgbClr val="FFFFFF"/>
                </a:solidFill>
                <a:latin typeface="Calibri"/>
              </a:rPr>
              <a:t>PBIO 006</a:t>
            </a:r>
          </a:p>
          <a:p>
            <a:r>
              <a:rPr lang="en-US" sz="2800" dirty="0">
                <a:solidFill>
                  <a:srgbClr val="FFFFFF"/>
                </a:solidFill>
                <a:latin typeface="Calibri"/>
              </a:rPr>
              <a:t>Spring </a:t>
            </a:r>
            <a:r>
              <a:rPr lang="en-US" sz="2800" dirty="0" smtClean="0">
                <a:solidFill>
                  <a:srgbClr val="FFFFFF"/>
                </a:solidFill>
                <a:latin typeface="Calibri"/>
              </a:rPr>
              <a:t>2014</a:t>
            </a:r>
            <a:endParaRPr lang="en-US" sz="3600" dirty="0">
              <a:solidFill>
                <a:srgbClr val="FFFFFF"/>
              </a:solidFill>
              <a:latin typeface="Calibri"/>
            </a:endParaRPr>
          </a:p>
        </p:txBody>
      </p:sp>
      <p:sp>
        <p:nvSpPr>
          <p:cNvPr id="27652" name="TextBox 4"/>
          <p:cNvSpPr txBox="1">
            <a:spLocks noChangeArrowheads="1"/>
          </p:cNvSpPr>
          <p:nvPr/>
        </p:nvSpPr>
        <p:spPr bwMode="auto">
          <a:xfrm>
            <a:off x="6705600" y="5486400"/>
            <a:ext cx="1216198" cy="369332"/>
          </a:xfrm>
          <a:prstGeom prst="rect">
            <a:avLst/>
          </a:prstGeom>
          <a:noFill/>
          <a:ln w="9525">
            <a:noFill/>
            <a:miter lim="800000"/>
            <a:headEnd/>
            <a:tailEnd/>
          </a:ln>
        </p:spPr>
        <p:txBody>
          <a:bodyPr wrap="none">
            <a:prstTxWarp prst="textNoShape">
              <a:avLst/>
            </a:prstTxWarp>
            <a:spAutoFit/>
          </a:bodyPr>
          <a:lstStyle/>
          <a:p>
            <a:r>
              <a:rPr lang="en-US" dirty="0">
                <a:solidFill>
                  <a:srgbClr val="FFFFFF"/>
                </a:solidFill>
                <a:latin typeface="Calibri"/>
              </a:rPr>
              <a:t>Chapter 20</a:t>
            </a:r>
          </a:p>
        </p:txBody>
      </p:sp>
      <p:pic>
        <p:nvPicPr>
          <p:cNvPr id="5" name="Picture 2" descr="alice-hudson-caterpillar"/>
          <p:cNvPicPr>
            <a:picLocks noChangeAspect="1" noChangeArrowheads="1"/>
          </p:cNvPicPr>
          <p:nvPr/>
        </p:nvPicPr>
        <p:blipFill>
          <a:blip r:embed="rId3"/>
          <a:srcRect/>
          <a:stretch>
            <a:fillRect/>
          </a:stretch>
        </p:blipFill>
        <p:spPr bwMode="auto">
          <a:xfrm>
            <a:off x="304800" y="304800"/>
            <a:ext cx="4566067" cy="627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6400" y="457200"/>
            <a:ext cx="5867400" cy="5199566"/>
          </a:xfrm>
          <a:prstGeom prst="rect">
            <a:avLst/>
          </a:prstGeom>
        </p:spPr>
      </p:pic>
      <p:sp>
        <p:nvSpPr>
          <p:cNvPr id="7" name="TextBox 6"/>
          <p:cNvSpPr txBox="1"/>
          <p:nvPr/>
        </p:nvSpPr>
        <p:spPr>
          <a:xfrm>
            <a:off x="7847127" y="2552093"/>
            <a:ext cx="184666" cy="369332"/>
          </a:xfrm>
          <a:prstGeom prst="rect">
            <a:avLst/>
          </a:prstGeom>
          <a:noFill/>
        </p:spPr>
        <p:txBody>
          <a:bodyPr wrap="none" rtlCol="0">
            <a:spAutoFit/>
          </a:bodyPr>
          <a:lstStyle/>
          <a:p>
            <a:endParaRPr lang="en-US" dirty="0"/>
          </a:p>
        </p:txBody>
      </p:sp>
      <p:sp>
        <p:nvSpPr>
          <p:cNvPr id="8" name="TextBox 7"/>
          <p:cNvSpPr txBox="1"/>
          <p:nvPr/>
        </p:nvSpPr>
        <p:spPr>
          <a:xfrm>
            <a:off x="2052089" y="6172200"/>
            <a:ext cx="5224507" cy="461665"/>
          </a:xfrm>
          <a:prstGeom prst="rect">
            <a:avLst/>
          </a:prstGeom>
          <a:noFill/>
        </p:spPr>
        <p:txBody>
          <a:bodyPr wrap="none" rtlCol="0">
            <a:spAutoFit/>
          </a:bodyPr>
          <a:lstStyle/>
          <a:p>
            <a:r>
              <a:rPr lang="en-US" sz="2400" dirty="0" smtClean="0">
                <a:solidFill>
                  <a:schemeClr val="accent3"/>
                </a:solidFill>
                <a:latin typeface="Calibri"/>
                <a:cs typeface="Calibri"/>
              </a:rPr>
              <a:t>Spider on drugs: your tax dollars at work</a:t>
            </a:r>
            <a:endParaRPr lang="en-US" sz="2400" dirty="0">
              <a:solidFill>
                <a:schemeClr val="accent3"/>
              </a:solidFill>
              <a:latin typeface="Calibri"/>
              <a:cs typeface="Calibri"/>
            </a:endParaRPr>
          </a:p>
        </p:txBody>
      </p:sp>
      <p:sp>
        <p:nvSpPr>
          <p:cNvPr id="9" name="Rectangle 8"/>
          <p:cNvSpPr/>
          <p:nvPr/>
        </p:nvSpPr>
        <p:spPr bwMode="auto">
          <a:xfrm>
            <a:off x="3657600" y="457200"/>
            <a:ext cx="1905000" cy="2667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5562600" y="381000"/>
            <a:ext cx="2209800" cy="5562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p:cNvSpPr/>
          <p:nvPr/>
        </p:nvSpPr>
        <p:spPr bwMode="auto">
          <a:xfrm>
            <a:off x="4648200" y="3124200"/>
            <a:ext cx="2057400" cy="2819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ectangle 11"/>
          <p:cNvSpPr/>
          <p:nvPr/>
        </p:nvSpPr>
        <p:spPr bwMode="auto">
          <a:xfrm>
            <a:off x="1600200" y="3124200"/>
            <a:ext cx="3200400" cy="28194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741595" y="457200"/>
            <a:ext cx="7654459" cy="584776"/>
          </a:xfrm>
          <a:prstGeom prst="rect">
            <a:avLst/>
          </a:prstGeom>
          <a:noFill/>
          <a:ln w="9525">
            <a:noFill/>
            <a:miter lim="800000"/>
            <a:headEnd/>
            <a:tailEnd/>
          </a:ln>
        </p:spPr>
        <p:txBody>
          <a:bodyPr wrap="none">
            <a:prstTxWarp prst="textNoShape">
              <a:avLst/>
            </a:prstTxWarp>
            <a:spAutoFit/>
          </a:bodyPr>
          <a:lstStyle/>
          <a:p>
            <a:r>
              <a:rPr lang="en-US" sz="3200" b="1" dirty="0">
                <a:solidFill>
                  <a:srgbClr val="FFFFFF"/>
                </a:solidFill>
                <a:latin typeface="Calibri"/>
              </a:rPr>
              <a:t>Neurotransmitters are chemical messengers</a:t>
            </a:r>
            <a:endParaRPr lang="en-US" dirty="0">
              <a:solidFill>
                <a:srgbClr val="FFFFFF"/>
              </a:solidFill>
              <a:latin typeface="Calibri"/>
            </a:endParaRPr>
          </a:p>
        </p:txBody>
      </p:sp>
      <p:grpSp>
        <p:nvGrpSpPr>
          <p:cNvPr id="39939" name="Group 10"/>
          <p:cNvGrpSpPr>
            <a:grpSpLocks/>
          </p:cNvGrpSpPr>
          <p:nvPr/>
        </p:nvGrpSpPr>
        <p:grpSpPr bwMode="auto">
          <a:xfrm>
            <a:off x="1970088" y="1389063"/>
            <a:ext cx="7173912" cy="5316537"/>
            <a:chOff x="620" y="485"/>
            <a:chExt cx="4519" cy="3349"/>
          </a:xfrm>
        </p:grpSpPr>
        <p:pic>
          <p:nvPicPr>
            <p:cNvPr id="39945" name="Picture 2" descr="02-18-Neurochemistry-NL"/>
            <p:cNvPicPr>
              <a:picLocks noChangeAspect="1" noChangeArrowheads="1"/>
            </p:cNvPicPr>
            <p:nvPr/>
          </p:nvPicPr>
          <p:blipFill>
            <a:blip r:embed="rId3"/>
            <a:srcRect/>
            <a:stretch>
              <a:fillRect/>
            </a:stretch>
          </p:blipFill>
          <p:spPr bwMode="auto">
            <a:xfrm>
              <a:off x="620" y="485"/>
              <a:ext cx="4519" cy="3349"/>
            </a:xfrm>
            <a:prstGeom prst="rect">
              <a:avLst/>
            </a:prstGeom>
            <a:noFill/>
            <a:ln w="9525">
              <a:noFill/>
              <a:miter lim="800000"/>
              <a:headEnd/>
              <a:tailEnd/>
            </a:ln>
          </p:spPr>
        </p:pic>
        <p:sp>
          <p:nvSpPr>
            <p:cNvPr id="39946" name="Rectangle 5"/>
            <p:cNvSpPr>
              <a:spLocks noChangeArrowheads="1"/>
            </p:cNvSpPr>
            <p:nvPr/>
          </p:nvSpPr>
          <p:spPr bwMode="auto">
            <a:xfrm>
              <a:off x="1200" y="1728"/>
              <a:ext cx="824" cy="404"/>
            </a:xfrm>
            <a:prstGeom prst="rect">
              <a:avLst/>
            </a:prstGeom>
            <a:noFill/>
            <a:ln w="9525">
              <a:noFill/>
              <a:miter lim="800000"/>
              <a:headEnd/>
              <a:tailEnd/>
            </a:ln>
          </p:spPr>
          <p:txBody>
            <a:bodyPr wrap="none">
              <a:prstTxWarp prst="textNoShape">
                <a:avLst/>
              </a:prstTxWarp>
              <a:spAutoFit/>
            </a:bodyPr>
            <a:lstStyle/>
            <a:p>
              <a:r>
                <a:rPr lang="en-US" dirty="0" err="1">
                  <a:latin typeface="Calibri"/>
                </a:rPr>
                <a:t>Presynaptic</a:t>
              </a:r>
              <a:r>
                <a:rPr lang="en-US" dirty="0">
                  <a:latin typeface="Calibri"/>
                </a:rPr>
                <a:t> </a:t>
              </a:r>
              <a:br>
                <a:rPr lang="en-US" dirty="0">
                  <a:latin typeface="Calibri"/>
                </a:rPr>
              </a:br>
              <a:r>
                <a:rPr lang="en-US" dirty="0">
                  <a:latin typeface="Calibri"/>
                </a:rPr>
                <a:t>neuron</a:t>
              </a:r>
            </a:p>
          </p:txBody>
        </p:sp>
        <p:sp>
          <p:nvSpPr>
            <p:cNvPr id="39947" name="Rectangle 6"/>
            <p:cNvSpPr>
              <a:spLocks noChangeArrowheads="1"/>
            </p:cNvSpPr>
            <p:nvPr/>
          </p:nvSpPr>
          <p:spPr bwMode="auto">
            <a:xfrm>
              <a:off x="4052" y="2400"/>
              <a:ext cx="880" cy="404"/>
            </a:xfrm>
            <a:prstGeom prst="rect">
              <a:avLst/>
            </a:prstGeom>
            <a:noFill/>
            <a:ln w="9525">
              <a:noFill/>
              <a:miter lim="800000"/>
              <a:headEnd/>
              <a:tailEnd/>
            </a:ln>
          </p:spPr>
          <p:txBody>
            <a:bodyPr wrap="none">
              <a:prstTxWarp prst="textNoShape">
                <a:avLst/>
              </a:prstTxWarp>
              <a:spAutoFit/>
            </a:bodyPr>
            <a:lstStyle/>
            <a:p>
              <a:r>
                <a:rPr lang="en-US" dirty="0">
                  <a:latin typeface="Calibri"/>
                </a:rPr>
                <a:t>Postsynaptic </a:t>
              </a:r>
              <a:br>
                <a:rPr lang="en-US" dirty="0">
                  <a:latin typeface="Calibri"/>
                </a:rPr>
              </a:br>
              <a:r>
                <a:rPr lang="en-US" dirty="0">
                  <a:latin typeface="Calibri"/>
                </a:rPr>
                <a:t>neuron</a:t>
              </a:r>
            </a:p>
          </p:txBody>
        </p:sp>
        <p:sp>
          <p:nvSpPr>
            <p:cNvPr id="39948" name="Rectangle 7"/>
            <p:cNvSpPr>
              <a:spLocks noChangeArrowheads="1"/>
            </p:cNvSpPr>
            <p:nvPr/>
          </p:nvSpPr>
          <p:spPr bwMode="auto">
            <a:xfrm>
              <a:off x="2106" y="3024"/>
              <a:ext cx="835" cy="407"/>
            </a:xfrm>
            <a:prstGeom prst="rect">
              <a:avLst/>
            </a:prstGeom>
            <a:noFill/>
            <a:ln w="9525">
              <a:noFill/>
              <a:miter lim="800000"/>
              <a:headEnd/>
              <a:tailEnd/>
            </a:ln>
          </p:spPr>
          <p:txBody>
            <a:bodyPr wrap="none">
              <a:prstTxWarp prst="textNoShape">
                <a:avLst/>
              </a:prstTxWarp>
              <a:spAutoFit/>
            </a:bodyPr>
            <a:lstStyle/>
            <a:p>
              <a:r>
                <a:rPr lang="en-US" dirty="0" err="1">
                  <a:latin typeface="Calibri"/>
                </a:rPr>
                <a:t>Neuro</a:t>
              </a:r>
              <a:r>
                <a:rPr lang="en-US" dirty="0">
                  <a:latin typeface="Calibri"/>
                </a:rPr>
                <a:t>-</a:t>
              </a:r>
              <a:br>
                <a:rPr lang="en-US" dirty="0">
                  <a:latin typeface="Calibri"/>
                </a:rPr>
              </a:br>
              <a:r>
                <a:rPr lang="en-US" dirty="0">
                  <a:latin typeface="Calibri"/>
                </a:rPr>
                <a:t>transmitters</a:t>
              </a:r>
            </a:p>
          </p:txBody>
        </p:sp>
        <p:sp>
          <p:nvSpPr>
            <p:cNvPr id="39949" name="Line 8"/>
            <p:cNvSpPr>
              <a:spLocks noChangeShapeType="1"/>
            </p:cNvSpPr>
            <p:nvPr/>
          </p:nvSpPr>
          <p:spPr bwMode="auto">
            <a:xfrm flipV="1">
              <a:off x="2496" y="2784"/>
              <a:ext cx="0" cy="24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9950" name="Line 9"/>
            <p:cNvSpPr>
              <a:spLocks noChangeShapeType="1"/>
            </p:cNvSpPr>
            <p:nvPr/>
          </p:nvSpPr>
          <p:spPr bwMode="auto">
            <a:xfrm flipV="1">
              <a:off x="2496" y="2784"/>
              <a:ext cx="336" cy="24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grpSp>
      <p:pic>
        <p:nvPicPr>
          <p:cNvPr id="39940" name="Picture 11" descr="neuron"/>
          <p:cNvPicPr>
            <a:picLocks noChangeAspect="1" noChangeArrowheads="1"/>
          </p:cNvPicPr>
          <p:nvPr/>
        </p:nvPicPr>
        <p:blipFill>
          <a:blip r:embed="rId4"/>
          <a:srcRect/>
          <a:stretch>
            <a:fillRect/>
          </a:stretch>
        </p:blipFill>
        <p:spPr bwMode="auto">
          <a:xfrm>
            <a:off x="0" y="2066925"/>
            <a:ext cx="1951038" cy="4191000"/>
          </a:xfrm>
          <a:prstGeom prst="rect">
            <a:avLst/>
          </a:prstGeom>
          <a:noFill/>
          <a:ln w="9525">
            <a:noFill/>
            <a:miter lim="800000"/>
            <a:headEnd/>
            <a:tailEnd/>
          </a:ln>
        </p:spPr>
      </p:pic>
      <p:sp>
        <p:nvSpPr>
          <p:cNvPr id="39941" name="Rectangle 12"/>
          <p:cNvSpPr>
            <a:spLocks noChangeArrowheads="1"/>
          </p:cNvSpPr>
          <p:nvPr/>
        </p:nvSpPr>
        <p:spPr bwMode="auto">
          <a:xfrm>
            <a:off x="7016366" y="1524000"/>
            <a:ext cx="2034356" cy="369332"/>
          </a:xfrm>
          <a:prstGeom prst="rect">
            <a:avLst/>
          </a:prstGeom>
          <a:noFill/>
          <a:ln w="9525">
            <a:noFill/>
            <a:miter lim="800000"/>
            <a:headEnd/>
            <a:tailEnd/>
          </a:ln>
        </p:spPr>
        <p:txBody>
          <a:bodyPr wrap="none">
            <a:prstTxWarp prst="textNoShape">
              <a:avLst/>
            </a:prstTxWarp>
            <a:spAutoFit/>
          </a:bodyPr>
          <a:lstStyle/>
          <a:p>
            <a:r>
              <a:rPr lang="en-US" b="1" i="1" dirty="0">
                <a:latin typeface="Calibri"/>
              </a:rPr>
              <a:t>Neuron</a:t>
            </a:r>
            <a:r>
              <a:rPr lang="en-US" dirty="0">
                <a:latin typeface="Calibri"/>
              </a:rPr>
              <a:t> = nerve cell</a:t>
            </a:r>
          </a:p>
        </p:txBody>
      </p:sp>
      <p:sp>
        <p:nvSpPr>
          <p:cNvPr id="39942" name="Rectangle 13"/>
          <p:cNvSpPr>
            <a:spLocks noChangeArrowheads="1"/>
          </p:cNvSpPr>
          <p:nvPr/>
        </p:nvSpPr>
        <p:spPr bwMode="auto">
          <a:xfrm>
            <a:off x="4940829" y="1676400"/>
            <a:ext cx="932392" cy="369332"/>
          </a:xfrm>
          <a:prstGeom prst="rect">
            <a:avLst/>
          </a:prstGeom>
          <a:noFill/>
          <a:ln w="9525">
            <a:noFill/>
            <a:miter lim="800000"/>
            <a:headEnd/>
            <a:tailEnd/>
          </a:ln>
        </p:spPr>
        <p:txBody>
          <a:bodyPr wrap="none">
            <a:prstTxWarp prst="textNoShape">
              <a:avLst/>
            </a:prstTxWarp>
            <a:spAutoFit/>
          </a:bodyPr>
          <a:lstStyle/>
          <a:p>
            <a:r>
              <a:rPr lang="en-US" dirty="0">
                <a:latin typeface="Calibri"/>
              </a:rPr>
              <a:t>synapse</a:t>
            </a:r>
          </a:p>
        </p:txBody>
      </p:sp>
      <p:sp>
        <p:nvSpPr>
          <p:cNvPr id="39943" name="Line 15"/>
          <p:cNvSpPr>
            <a:spLocks noChangeShapeType="1"/>
          </p:cNvSpPr>
          <p:nvPr/>
        </p:nvSpPr>
        <p:spPr bwMode="auto">
          <a:xfrm flipH="1">
            <a:off x="4800600" y="2057400"/>
            <a:ext cx="609600" cy="3810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
        <p:nvSpPr>
          <p:cNvPr id="39944" name="Line 16"/>
          <p:cNvSpPr>
            <a:spLocks noChangeShapeType="1"/>
          </p:cNvSpPr>
          <p:nvPr/>
        </p:nvSpPr>
        <p:spPr bwMode="auto">
          <a:xfrm>
            <a:off x="5410200" y="2057400"/>
            <a:ext cx="762000" cy="381000"/>
          </a:xfrm>
          <a:prstGeom prst="line">
            <a:avLst/>
          </a:prstGeom>
          <a:noFill/>
          <a:ln w="9525">
            <a:solidFill>
              <a:schemeClr val="tx1"/>
            </a:solidFill>
            <a:round/>
            <a:headEnd/>
            <a:tailEnd/>
          </a:ln>
        </p:spPr>
        <p:txBody>
          <a:bodyPr wrap="none" anchor="ctr">
            <a:prstTxWarp prst="textNoShape">
              <a:avLst/>
            </a:prstTxWarp>
          </a:bodyPr>
          <a:lstStyle/>
          <a:p>
            <a:endParaRPr lang="en-US" dirty="0">
              <a:latin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6082" name="Picture 2" descr="48T-01-Neurotransmitters-L"/>
          <p:cNvPicPr>
            <a:picLocks noChangeAspect="1" noChangeArrowheads="1"/>
          </p:cNvPicPr>
          <p:nvPr/>
        </p:nvPicPr>
        <p:blipFill>
          <a:blip r:embed="rId3"/>
          <a:srcRect/>
          <a:stretch>
            <a:fillRect/>
          </a:stretch>
        </p:blipFill>
        <p:spPr bwMode="auto">
          <a:xfrm>
            <a:off x="457200" y="533400"/>
            <a:ext cx="8229600" cy="5842000"/>
          </a:xfrm>
          <a:prstGeom prst="rect">
            <a:avLst/>
          </a:prstGeom>
          <a:noFill/>
          <a:ln w="38100">
            <a:solidFill>
              <a:srgbClr val="00FF00"/>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extBox 1"/>
          <p:cNvSpPr txBox="1">
            <a:spLocks noChangeArrowheads="1"/>
          </p:cNvSpPr>
          <p:nvPr/>
        </p:nvSpPr>
        <p:spPr bwMode="auto">
          <a:xfrm>
            <a:off x="2011363" y="2895600"/>
            <a:ext cx="5278437" cy="1016000"/>
          </a:xfrm>
          <a:prstGeom prst="rect">
            <a:avLst/>
          </a:prstGeom>
          <a:noFill/>
          <a:ln w="9525">
            <a:noFill/>
            <a:miter lim="800000"/>
            <a:headEnd/>
            <a:tailEnd/>
          </a:ln>
        </p:spPr>
        <p:txBody>
          <a:bodyPr wrap="none">
            <a:prstTxWarp prst="textNoShape">
              <a:avLst/>
            </a:prstTxWarp>
            <a:spAutoFit/>
          </a:bodyPr>
          <a:lstStyle/>
          <a:p>
            <a:r>
              <a:rPr lang="en-US" sz="6000" dirty="0">
                <a:solidFill>
                  <a:srgbClr val="FFFFFF"/>
                </a:solidFill>
                <a:latin typeface="Desdemona" charset="0"/>
                <a:ea typeface="Desdemona" charset="0"/>
                <a:cs typeface="Desdemona" charset="0"/>
              </a:rPr>
              <a:t>Hallucinogens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2" descr="Cannabis"/>
          <p:cNvPicPr>
            <a:picLocks noChangeAspect="1" noChangeArrowheads="1"/>
          </p:cNvPicPr>
          <p:nvPr/>
        </p:nvPicPr>
        <p:blipFill>
          <a:blip r:embed="rId3"/>
          <a:srcRect/>
          <a:stretch>
            <a:fillRect/>
          </a:stretch>
        </p:blipFill>
        <p:spPr bwMode="auto">
          <a:xfrm>
            <a:off x="533400" y="381000"/>
            <a:ext cx="4013200" cy="6019800"/>
          </a:xfrm>
          <a:prstGeom prst="rect">
            <a:avLst/>
          </a:prstGeom>
          <a:noFill/>
          <a:ln w="9525">
            <a:noFill/>
            <a:miter lim="800000"/>
            <a:headEnd/>
            <a:tailEnd/>
          </a:ln>
        </p:spPr>
      </p:pic>
      <p:sp>
        <p:nvSpPr>
          <p:cNvPr id="55299" name="Rectangle 3"/>
          <p:cNvSpPr>
            <a:spLocks noChangeArrowheads="1"/>
          </p:cNvSpPr>
          <p:nvPr/>
        </p:nvSpPr>
        <p:spPr bwMode="auto">
          <a:xfrm>
            <a:off x="533400" y="457200"/>
            <a:ext cx="4038600" cy="5943600"/>
          </a:xfrm>
          <a:prstGeom prst="rect">
            <a:avLst/>
          </a:prstGeom>
          <a:noFill/>
          <a:ln w="57150">
            <a:solidFill>
              <a:srgbClr val="66FF33"/>
            </a:solidFill>
            <a:miter lim="800000"/>
            <a:headEnd/>
            <a:tailEnd/>
          </a:ln>
        </p:spPr>
        <p:txBody>
          <a:bodyPr wrap="none" anchor="ctr">
            <a:prstTxWarp prst="textNoShape">
              <a:avLst/>
            </a:prstTxWarp>
          </a:bodyPr>
          <a:lstStyle/>
          <a:p>
            <a:endParaRPr lang="en-US" dirty="0">
              <a:latin typeface="Calibri"/>
            </a:endParaRPr>
          </a:p>
        </p:txBody>
      </p:sp>
      <p:sp>
        <p:nvSpPr>
          <p:cNvPr id="55300" name="Text Box 4"/>
          <p:cNvSpPr txBox="1">
            <a:spLocks noChangeArrowheads="1"/>
          </p:cNvSpPr>
          <p:nvPr/>
        </p:nvSpPr>
        <p:spPr bwMode="auto">
          <a:xfrm>
            <a:off x="5029200" y="838200"/>
            <a:ext cx="3683000" cy="1828800"/>
          </a:xfrm>
          <a:prstGeom prst="rect">
            <a:avLst/>
          </a:prstGeom>
          <a:noFill/>
          <a:ln w="9525">
            <a:noFill/>
            <a:miter lim="800000"/>
            <a:headEnd/>
            <a:tailEnd/>
          </a:ln>
        </p:spPr>
        <p:txBody>
          <a:bodyPr wrap="none">
            <a:prstTxWarp prst="textNoShape">
              <a:avLst/>
            </a:prstTxWarp>
            <a:spAutoFit/>
          </a:bodyPr>
          <a:lstStyle/>
          <a:p>
            <a:r>
              <a:rPr lang="en-US" sz="4000" dirty="0">
                <a:solidFill>
                  <a:srgbClr val="FFFFFF"/>
                </a:solidFill>
                <a:latin typeface="Calibri"/>
              </a:rPr>
              <a:t>Marijuana</a:t>
            </a:r>
            <a:endParaRPr lang="en-US" sz="1000" dirty="0">
              <a:solidFill>
                <a:srgbClr val="FFFFFF"/>
              </a:solidFill>
              <a:latin typeface="Calibri"/>
            </a:endParaRPr>
          </a:p>
          <a:p>
            <a:endParaRPr lang="en-US" sz="1000" dirty="0">
              <a:solidFill>
                <a:srgbClr val="FFFFFF"/>
              </a:solidFill>
              <a:latin typeface="Calibri"/>
            </a:endParaRPr>
          </a:p>
          <a:p>
            <a:r>
              <a:rPr lang="en-US" sz="3200" i="1" dirty="0">
                <a:solidFill>
                  <a:srgbClr val="FFFFFF"/>
                </a:solidFill>
                <a:latin typeface="Calibri"/>
              </a:rPr>
              <a:t>Cannabis sativa </a:t>
            </a:r>
          </a:p>
          <a:p>
            <a:r>
              <a:rPr lang="en-US" sz="3200" dirty="0">
                <a:solidFill>
                  <a:srgbClr val="FFFFFF"/>
                </a:solidFill>
                <a:latin typeface="Calibri"/>
              </a:rPr>
              <a:t>The Cannabis Family</a:t>
            </a:r>
            <a:endParaRPr lang="en-US" sz="4000" dirty="0">
              <a:solidFill>
                <a:srgbClr val="FFFFFF"/>
              </a:solidFill>
              <a:latin typeface="Calibri"/>
            </a:endParaRPr>
          </a:p>
        </p:txBody>
      </p:sp>
      <p:sp>
        <p:nvSpPr>
          <p:cNvPr id="52229" name="TextBox 4"/>
          <p:cNvSpPr txBox="1">
            <a:spLocks noChangeArrowheads="1"/>
          </p:cNvSpPr>
          <p:nvPr/>
        </p:nvSpPr>
        <p:spPr bwMode="auto">
          <a:xfrm>
            <a:off x="5105400" y="3429000"/>
            <a:ext cx="3657600" cy="2246313"/>
          </a:xfrm>
          <a:prstGeom prst="rect">
            <a:avLst/>
          </a:prstGeom>
          <a:noFill/>
          <a:ln w="9525">
            <a:noFill/>
            <a:miter lim="800000"/>
            <a:headEnd/>
            <a:tailEnd/>
          </a:ln>
        </p:spPr>
        <p:txBody>
          <a:bodyPr>
            <a:prstTxWarp prst="textNoShape">
              <a:avLst/>
            </a:prstTxWarp>
            <a:spAutoFit/>
          </a:bodyPr>
          <a:lstStyle/>
          <a:p>
            <a:pPr marL="0" lvl="2"/>
            <a:r>
              <a:rPr lang="en-US" sz="2000" dirty="0">
                <a:solidFill>
                  <a:srgbClr val="FFFFFF"/>
                </a:solidFill>
                <a:latin typeface="Calibri"/>
              </a:rPr>
              <a:t>With approximately 5.1 million weekly users, marijuana rivals caffeine, tobacco, and alcohol as </a:t>
            </a:r>
          </a:p>
          <a:p>
            <a:pPr marL="0" lvl="2"/>
            <a:r>
              <a:rPr lang="en-US" sz="2000" dirty="0">
                <a:solidFill>
                  <a:srgbClr val="FFFFFF"/>
                </a:solidFill>
                <a:latin typeface="Calibri"/>
              </a:rPr>
              <a:t>one of the most widely used </a:t>
            </a:r>
          </a:p>
          <a:p>
            <a:pPr marL="0" lvl="2"/>
            <a:r>
              <a:rPr lang="en-US" sz="2000" dirty="0">
                <a:solidFill>
                  <a:srgbClr val="FFFFFF"/>
                </a:solidFill>
                <a:latin typeface="Calibri"/>
              </a:rPr>
              <a:t>non-medicinal (i.e., recreational) drugs in the United States today.</a:t>
            </a:r>
          </a:p>
          <a:p>
            <a:endParaRPr lang="en-US" sz="2000" dirty="0">
              <a:solidFill>
                <a:srgbClr val="FFFFFF"/>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4" descr="thc"/>
          <p:cNvPicPr>
            <a:picLocks noChangeAspect="1" noChangeArrowheads="1"/>
          </p:cNvPicPr>
          <p:nvPr/>
        </p:nvPicPr>
        <p:blipFill>
          <a:blip r:embed="rId3"/>
          <a:srcRect/>
          <a:stretch>
            <a:fillRect/>
          </a:stretch>
        </p:blipFill>
        <p:spPr bwMode="auto">
          <a:xfrm>
            <a:off x="1066800" y="457200"/>
            <a:ext cx="7010400" cy="5640388"/>
          </a:xfrm>
          <a:prstGeom prst="rect">
            <a:avLst/>
          </a:prstGeom>
          <a:noFill/>
          <a:ln w="57150">
            <a:solidFill>
              <a:srgbClr val="0FEA00"/>
            </a:solidFill>
            <a:miter lim="800000"/>
            <a:headEnd/>
            <a:tailEnd/>
          </a:ln>
        </p:spPr>
      </p:pic>
      <p:sp>
        <p:nvSpPr>
          <p:cNvPr id="58371" name="Rectangle 5"/>
          <p:cNvSpPr>
            <a:spLocks noChangeArrowheads="1"/>
          </p:cNvSpPr>
          <p:nvPr/>
        </p:nvSpPr>
        <p:spPr bwMode="auto">
          <a:xfrm>
            <a:off x="1066800" y="762000"/>
            <a:ext cx="7010400" cy="762000"/>
          </a:xfrm>
          <a:prstGeom prst="rect">
            <a:avLst/>
          </a:prstGeom>
          <a:solidFill>
            <a:schemeClr val="bg1"/>
          </a:solidFill>
          <a:ln w="9525">
            <a:noFill/>
            <a:miter lim="800000"/>
            <a:headEnd/>
            <a:tailEnd/>
          </a:ln>
        </p:spPr>
        <p:txBody>
          <a:bodyPr wrap="none" anchor="ctr">
            <a:prstTxWarp prst="textNoShape">
              <a:avLst/>
            </a:prstTxWarp>
          </a:bodyPr>
          <a:lstStyle/>
          <a:p>
            <a:r>
              <a:rPr lang="en-US" sz="3600" dirty="0">
                <a:latin typeface="Calibri"/>
              </a:rPr>
              <a:t>Δ</a:t>
            </a:r>
            <a:r>
              <a:rPr lang="en-US" sz="3600" baseline="30000" dirty="0">
                <a:latin typeface="Calibri"/>
              </a:rPr>
              <a:t>9 </a:t>
            </a:r>
            <a:r>
              <a:rPr lang="en-US" sz="3600" dirty="0" err="1">
                <a:latin typeface="Calibri"/>
              </a:rPr>
              <a:t>tetrahydrocannabinol</a:t>
            </a:r>
            <a:r>
              <a:rPr lang="en-US" sz="3600" dirty="0">
                <a:latin typeface="Calibri"/>
              </a:rPr>
              <a:t> (THC)</a:t>
            </a:r>
            <a:endParaRPr lang="en-US" dirty="0">
              <a:latin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0418" name="Picture 2" descr="anandamide"/>
          <p:cNvPicPr>
            <a:picLocks noChangeAspect="1" noChangeArrowheads="1"/>
          </p:cNvPicPr>
          <p:nvPr/>
        </p:nvPicPr>
        <p:blipFill>
          <a:blip r:embed="rId3"/>
          <a:srcRect/>
          <a:stretch>
            <a:fillRect/>
          </a:stretch>
        </p:blipFill>
        <p:spPr bwMode="auto">
          <a:xfrm>
            <a:off x="533400" y="2362200"/>
            <a:ext cx="2590800" cy="1725613"/>
          </a:xfrm>
          <a:prstGeom prst="rect">
            <a:avLst/>
          </a:prstGeom>
          <a:noFill/>
          <a:ln w="28575">
            <a:solidFill>
              <a:srgbClr val="0FEA00"/>
            </a:solidFill>
            <a:miter lim="800000"/>
            <a:headEnd/>
            <a:tailEnd/>
          </a:ln>
        </p:spPr>
      </p:pic>
      <p:pic>
        <p:nvPicPr>
          <p:cNvPr id="60419" name="Picture 3" descr="locknkey"/>
          <p:cNvPicPr>
            <a:picLocks noChangeAspect="1" noChangeArrowheads="1"/>
          </p:cNvPicPr>
          <p:nvPr/>
        </p:nvPicPr>
        <p:blipFill>
          <a:blip r:embed="rId4"/>
          <a:srcRect/>
          <a:stretch>
            <a:fillRect/>
          </a:stretch>
        </p:blipFill>
        <p:spPr bwMode="auto">
          <a:xfrm>
            <a:off x="4724400" y="4038600"/>
            <a:ext cx="2738438" cy="1885950"/>
          </a:xfrm>
          <a:prstGeom prst="rect">
            <a:avLst/>
          </a:prstGeom>
          <a:noFill/>
          <a:ln w="38100">
            <a:solidFill>
              <a:srgbClr val="0FEA00"/>
            </a:solidFill>
            <a:miter lim="800000"/>
            <a:headEnd/>
            <a:tailEnd/>
          </a:ln>
        </p:spPr>
      </p:pic>
      <p:sp>
        <p:nvSpPr>
          <p:cNvPr id="60420" name="Text Box 4"/>
          <p:cNvSpPr txBox="1">
            <a:spLocks noChangeArrowheads="1"/>
          </p:cNvSpPr>
          <p:nvPr/>
        </p:nvSpPr>
        <p:spPr bwMode="auto">
          <a:xfrm>
            <a:off x="1077913" y="152400"/>
            <a:ext cx="7007225" cy="2677656"/>
          </a:xfrm>
          <a:prstGeom prst="rect">
            <a:avLst/>
          </a:prstGeom>
          <a:noFill/>
          <a:ln w="9525">
            <a:noFill/>
            <a:miter lim="800000"/>
            <a:headEnd/>
            <a:tailEnd/>
          </a:ln>
        </p:spPr>
        <p:txBody>
          <a:bodyPr>
            <a:prstTxWarp prst="textNoShape">
              <a:avLst/>
            </a:prstTxWarp>
            <a:spAutoFit/>
          </a:bodyPr>
          <a:lstStyle/>
          <a:p>
            <a:r>
              <a:rPr lang="en-US" sz="2800" dirty="0" err="1">
                <a:solidFill>
                  <a:srgbClr val="FFFFFF"/>
                </a:solidFill>
                <a:latin typeface="Calibri"/>
              </a:rPr>
              <a:t>Anandamide</a:t>
            </a:r>
            <a:r>
              <a:rPr lang="en-US" sz="2800" dirty="0">
                <a:solidFill>
                  <a:srgbClr val="FFFFFF"/>
                </a:solidFill>
                <a:latin typeface="Calibri"/>
              </a:rPr>
              <a:t> - a human neurotransmitter with a </a:t>
            </a:r>
          </a:p>
          <a:p>
            <a:r>
              <a:rPr lang="en-US" sz="2800" dirty="0">
                <a:solidFill>
                  <a:srgbClr val="FFFFFF"/>
                </a:solidFill>
                <a:latin typeface="Calibri"/>
              </a:rPr>
              <a:t>chemical structure similar to THC</a:t>
            </a:r>
          </a:p>
          <a:p>
            <a:endParaRPr lang="en-US" dirty="0">
              <a:solidFill>
                <a:srgbClr val="FFFFFF"/>
              </a:solidFill>
              <a:latin typeface="Calibri"/>
            </a:endParaRPr>
          </a:p>
          <a:p>
            <a:pPr lvl="2"/>
            <a:r>
              <a:rPr lang="en-US" sz="1600" dirty="0">
                <a:solidFill>
                  <a:srgbClr val="FFFFFF"/>
                </a:solidFill>
                <a:latin typeface="Calibri"/>
                <a:ea typeface="ＭＳ Ｐゴシック" charset="-128"/>
                <a:cs typeface="ＭＳ Ｐゴシック" charset="-128"/>
              </a:rPr>
              <a:t>The activity of THC results from the structural similarity of THC to </a:t>
            </a:r>
            <a:r>
              <a:rPr lang="en-US" sz="1600" dirty="0" err="1">
                <a:solidFill>
                  <a:srgbClr val="FFFFFF"/>
                </a:solidFill>
                <a:latin typeface="Calibri"/>
                <a:ea typeface="ＭＳ Ｐゴシック" charset="-128"/>
                <a:cs typeface="ＭＳ Ｐゴシック" charset="-128"/>
              </a:rPr>
              <a:t>anandamide</a:t>
            </a:r>
            <a:r>
              <a:rPr lang="en-US" sz="1600" dirty="0">
                <a:solidFill>
                  <a:srgbClr val="FFFFFF"/>
                </a:solidFill>
                <a:latin typeface="Calibri"/>
                <a:ea typeface="ＭＳ Ｐゴシック" charset="-128"/>
                <a:cs typeface="ＭＳ Ｐゴシック" charset="-128"/>
              </a:rPr>
              <a:t>, a neurotransmitter that binds to specific receptors in the brain.</a:t>
            </a:r>
          </a:p>
          <a:p>
            <a:pPr lvl="2"/>
            <a:endParaRPr lang="en-US" dirty="0">
              <a:solidFill>
                <a:srgbClr val="FFFFFF"/>
              </a:solidFill>
              <a:latin typeface="Calibri"/>
              <a:ea typeface="ＭＳ Ｐゴシック" charset="-128"/>
              <a:cs typeface="ＭＳ Ｐゴシック" charset="-128"/>
            </a:endParaRPr>
          </a:p>
        </p:txBody>
      </p:sp>
      <p:pic>
        <p:nvPicPr>
          <p:cNvPr id="60421" name="Picture 5"/>
          <p:cNvPicPr>
            <a:picLocks noChangeAspect="1" noChangeArrowheads="1"/>
          </p:cNvPicPr>
          <p:nvPr/>
        </p:nvPicPr>
        <p:blipFill>
          <a:blip r:embed="rId5"/>
          <a:srcRect/>
          <a:stretch>
            <a:fillRect/>
          </a:stretch>
        </p:blipFill>
        <p:spPr bwMode="auto">
          <a:xfrm>
            <a:off x="228600" y="4800600"/>
            <a:ext cx="3200400" cy="896938"/>
          </a:xfrm>
          <a:prstGeom prst="rect">
            <a:avLst/>
          </a:prstGeom>
          <a:noFill/>
          <a:ln w="28575">
            <a:solidFill>
              <a:srgbClr val="0FEA00"/>
            </a:solidFill>
            <a:miter lim="800000"/>
            <a:headEnd/>
            <a:tailEnd/>
          </a:ln>
        </p:spPr>
      </p:pic>
      <p:sp>
        <p:nvSpPr>
          <p:cNvPr id="60422" name="Text Box 8"/>
          <p:cNvSpPr txBox="1">
            <a:spLocks noChangeArrowheads="1"/>
          </p:cNvSpPr>
          <p:nvPr/>
        </p:nvSpPr>
        <p:spPr bwMode="auto">
          <a:xfrm>
            <a:off x="3265488" y="6019800"/>
            <a:ext cx="5662612" cy="641350"/>
          </a:xfrm>
          <a:prstGeom prst="rect">
            <a:avLst/>
          </a:prstGeom>
          <a:noFill/>
          <a:ln w="9525">
            <a:noFill/>
            <a:miter lim="800000"/>
            <a:headEnd/>
            <a:tailEnd/>
          </a:ln>
        </p:spPr>
        <p:txBody>
          <a:bodyPr>
            <a:prstTxWarp prst="textNoShape">
              <a:avLst/>
            </a:prstTxWarp>
            <a:spAutoFit/>
          </a:bodyPr>
          <a:lstStyle/>
          <a:p>
            <a:r>
              <a:rPr lang="en-US" dirty="0">
                <a:solidFill>
                  <a:srgbClr val="FFFFFF"/>
                </a:solidFill>
                <a:latin typeface="Calibri"/>
              </a:rPr>
              <a:t>3-D model showing the lock-and-key fit of the </a:t>
            </a:r>
          </a:p>
          <a:p>
            <a:r>
              <a:rPr lang="en-US" dirty="0" err="1">
                <a:solidFill>
                  <a:srgbClr val="FFFFFF"/>
                </a:solidFill>
                <a:latin typeface="Calibri"/>
              </a:rPr>
              <a:t>anandamide</a:t>
            </a:r>
            <a:r>
              <a:rPr lang="en-US" dirty="0">
                <a:solidFill>
                  <a:srgbClr val="FFFFFF"/>
                </a:solidFill>
                <a:latin typeface="Calibri"/>
              </a:rPr>
              <a:t> molecule into its </a:t>
            </a:r>
            <a:r>
              <a:rPr lang="en-US" dirty="0" err="1">
                <a:solidFill>
                  <a:srgbClr val="FFFFFF"/>
                </a:solidFill>
                <a:latin typeface="Calibri"/>
              </a:rPr>
              <a:t>cannabinoid</a:t>
            </a:r>
            <a:r>
              <a:rPr lang="en-US" dirty="0">
                <a:solidFill>
                  <a:srgbClr val="FFFFFF"/>
                </a:solidFill>
                <a:latin typeface="Calibri"/>
              </a:rPr>
              <a:t> receptor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2" descr="Shen Nung"/>
          <p:cNvPicPr>
            <a:picLocks noChangeAspect="1" noChangeArrowheads="1"/>
          </p:cNvPicPr>
          <p:nvPr/>
        </p:nvPicPr>
        <p:blipFill>
          <a:blip r:embed="rId3"/>
          <a:srcRect/>
          <a:stretch>
            <a:fillRect/>
          </a:stretch>
        </p:blipFill>
        <p:spPr bwMode="auto">
          <a:xfrm>
            <a:off x="1219200" y="1524000"/>
            <a:ext cx="2984500" cy="4186238"/>
          </a:xfrm>
          <a:prstGeom prst="rect">
            <a:avLst/>
          </a:prstGeom>
          <a:noFill/>
          <a:ln w="9525">
            <a:solidFill>
              <a:srgbClr val="689F80"/>
            </a:solidFill>
            <a:miter lim="800000"/>
            <a:headEnd/>
            <a:tailEnd/>
          </a:ln>
        </p:spPr>
      </p:pic>
      <p:sp>
        <p:nvSpPr>
          <p:cNvPr id="308227" name="Text Box 3"/>
          <p:cNvSpPr txBox="1">
            <a:spLocks noChangeArrowheads="1"/>
          </p:cNvSpPr>
          <p:nvPr/>
        </p:nvSpPr>
        <p:spPr bwMode="auto">
          <a:xfrm>
            <a:off x="2073275" y="685800"/>
            <a:ext cx="1493838" cy="579438"/>
          </a:xfrm>
          <a:prstGeom prst="rect">
            <a:avLst/>
          </a:prstGeom>
          <a:noFill/>
          <a:ln w="9525">
            <a:noFill/>
            <a:miter lim="800000"/>
            <a:headEnd/>
            <a:tailEnd/>
          </a:ln>
          <a:effectLst/>
        </p:spPr>
        <p:txBody>
          <a:bodyPr>
            <a:prstTxWarp prst="textNoShape">
              <a:avLst/>
            </a:prstTxWarp>
            <a:spAutoFit/>
          </a:bodyPr>
          <a:lstStyle/>
          <a:p>
            <a:pPr>
              <a:defRPr/>
            </a:pPr>
            <a:r>
              <a:rPr lang="en-US" sz="3200" b="1" dirty="0">
                <a:solidFill>
                  <a:srgbClr val="FFFFFF"/>
                </a:solidFill>
                <a:effectLst>
                  <a:outerShdw blurRad="38100" dist="38100" dir="2700000" algn="tl">
                    <a:srgbClr val="FFFFFF"/>
                  </a:outerShdw>
                </a:effectLst>
                <a:latin typeface="Calibri"/>
              </a:rPr>
              <a:t>History</a:t>
            </a:r>
            <a:endParaRPr lang="en-US" b="1" dirty="0">
              <a:solidFill>
                <a:srgbClr val="FFFFFF"/>
              </a:solidFill>
              <a:effectLst>
                <a:outerShdw blurRad="38100" dist="38100" dir="2700000" algn="tl">
                  <a:srgbClr val="FFFFFF"/>
                </a:outerShdw>
              </a:effectLst>
              <a:latin typeface="Calibri"/>
            </a:endParaRPr>
          </a:p>
        </p:txBody>
      </p:sp>
      <p:sp>
        <p:nvSpPr>
          <p:cNvPr id="62468" name="Text Box 4"/>
          <p:cNvSpPr txBox="1">
            <a:spLocks noChangeArrowheads="1"/>
          </p:cNvSpPr>
          <p:nvPr/>
        </p:nvSpPr>
        <p:spPr bwMode="auto">
          <a:xfrm>
            <a:off x="4572000" y="1652588"/>
            <a:ext cx="4603750" cy="2530475"/>
          </a:xfrm>
          <a:prstGeom prst="rect">
            <a:avLst/>
          </a:prstGeom>
          <a:noFill/>
          <a:ln w="9525">
            <a:noFill/>
            <a:miter lim="800000"/>
            <a:headEnd/>
            <a:tailEnd/>
          </a:ln>
        </p:spPr>
        <p:txBody>
          <a:bodyPr>
            <a:prstTxWarp prst="textNoShape">
              <a:avLst/>
            </a:prstTxWarp>
            <a:spAutoFit/>
          </a:bodyPr>
          <a:lstStyle/>
          <a:p>
            <a:pPr algn="l" eaLnBrk="0" hangingPunct="0"/>
            <a:r>
              <a:rPr lang="en-US" sz="2000" dirty="0">
                <a:solidFill>
                  <a:srgbClr val="FFFFFF"/>
                </a:solidFill>
                <a:latin typeface="Calibri"/>
              </a:rPr>
              <a:t>The Chinese were the first to use cannabis.  The legendary Chinese emperor </a:t>
            </a:r>
            <a:r>
              <a:rPr lang="en-US" sz="2000" dirty="0" err="1">
                <a:solidFill>
                  <a:srgbClr val="FFFFFF"/>
                </a:solidFill>
                <a:latin typeface="Calibri"/>
              </a:rPr>
              <a:t>Shen</a:t>
            </a:r>
            <a:r>
              <a:rPr lang="en-US" sz="2000" dirty="0">
                <a:solidFill>
                  <a:srgbClr val="FFFFFF"/>
                </a:solidFill>
                <a:latin typeface="Calibri"/>
              </a:rPr>
              <a:t> </a:t>
            </a:r>
            <a:r>
              <a:rPr lang="en-US" sz="2000" dirty="0" err="1">
                <a:solidFill>
                  <a:srgbClr val="FFFFFF"/>
                </a:solidFill>
                <a:latin typeface="Calibri"/>
              </a:rPr>
              <a:t>Nung</a:t>
            </a:r>
            <a:r>
              <a:rPr lang="en-US" sz="2000" dirty="0">
                <a:solidFill>
                  <a:srgbClr val="FFFFFF"/>
                </a:solidFill>
                <a:latin typeface="Calibri"/>
              </a:rPr>
              <a:t> is said to have observed that the female plants contained a greater property of of the creative principle </a:t>
            </a:r>
            <a:r>
              <a:rPr lang="en-US" sz="2000" i="1" dirty="0">
                <a:solidFill>
                  <a:srgbClr val="FFFFFF"/>
                </a:solidFill>
                <a:latin typeface="Calibri"/>
              </a:rPr>
              <a:t>(yin)</a:t>
            </a:r>
            <a:r>
              <a:rPr lang="en-US" sz="2000" dirty="0">
                <a:solidFill>
                  <a:srgbClr val="FFFFFF"/>
                </a:solidFill>
                <a:latin typeface="Calibri"/>
              </a:rPr>
              <a:t> than did the males and so recommended the cultivation of female plants for use in correcting spiritual imbalances.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srcRect/>
          <a:stretch>
            <a:fillRect/>
          </a:stretch>
        </p:blipFill>
        <p:spPr bwMode="auto">
          <a:xfrm>
            <a:off x="2057400" y="1066800"/>
            <a:ext cx="5334000" cy="3962400"/>
          </a:xfrm>
          <a:prstGeom prst="rect">
            <a:avLst/>
          </a:prstGeom>
          <a:noFill/>
          <a:ln w="9525">
            <a:noFill/>
            <a:miter lim="800000"/>
            <a:headEnd/>
            <a:tailEnd/>
          </a:ln>
        </p:spPr>
      </p:pic>
      <p:pic>
        <p:nvPicPr>
          <p:cNvPr id="310275" name="Picture 3"/>
          <p:cNvPicPr>
            <a:picLocks noChangeAspect="1" noChangeArrowheads="1"/>
          </p:cNvPicPr>
          <p:nvPr/>
        </p:nvPicPr>
        <p:blipFill>
          <a:blip r:embed="rId4"/>
          <a:srcRect/>
          <a:stretch>
            <a:fillRect/>
          </a:stretch>
        </p:blipFill>
        <p:spPr bwMode="auto">
          <a:xfrm>
            <a:off x="1828800" y="914400"/>
            <a:ext cx="5943600" cy="4457700"/>
          </a:xfrm>
          <a:prstGeom prst="rect">
            <a:avLst/>
          </a:prstGeom>
          <a:noFill/>
          <a:ln w="38100">
            <a:solidFill>
              <a:srgbClr val="27580E"/>
            </a:solidFill>
            <a:miter lim="800000"/>
            <a:headEnd/>
            <a:tailEnd/>
          </a:ln>
        </p:spPr>
      </p:pic>
      <p:sp>
        <p:nvSpPr>
          <p:cNvPr id="64516" name="Text Box 4"/>
          <p:cNvSpPr txBox="1">
            <a:spLocks noChangeArrowheads="1"/>
          </p:cNvSpPr>
          <p:nvPr/>
        </p:nvSpPr>
        <p:spPr bwMode="auto">
          <a:xfrm>
            <a:off x="669925" y="5767388"/>
            <a:ext cx="8012831" cy="830997"/>
          </a:xfrm>
          <a:prstGeom prst="rect">
            <a:avLst/>
          </a:prstGeom>
          <a:noFill/>
          <a:ln w="9525">
            <a:noFill/>
            <a:miter lim="800000"/>
            <a:headEnd/>
            <a:tailEnd/>
          </a:ln>
        </p:spPr>
        <p:txBody>
          <a:bodyPr wrap="none">
            <a:prstTxWarp prst="textNoShape">
              <a:avLst/>
            </a:prstTxWarp>
            <a:spAutoFit/>
          </a:bodyPr>
          <a:lstStyle/>
          <a:p>
            <a:pPr algn="l"/>
            <a:r>
              <a:rPr lang="en-US" sz="2400" dirty="0">
                <a:solidFill>
                  <a:srgbClr val="FFFFFF"/>
                </a:solidFill>
                <a:latin typeface="Calibri"/>
              </a:rPr>
              <a:t>The British introduced marijuana to Jamaica around 1800 in an </a:t>
            </a:r>
          </a:p>
          <a:p>
            <a:pPr algn="l"/>
            <a:r>
              <a:rPr lang="en-US" sz="2400" dirty="0">
                <a:solidFill>
                  <a:srgbClr val="FFFFFF"/>
                </a:solidFill>
                <a:latin typeface="Calibri"/>
              </a:rPr>
              <a:t>attempt to establish a lucrative fiber crop.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10275"/>
                                        </p:tgtEl>
                                      </p:cBhvr>
                                    </p:animEffect>
                                    <p:set>
                                      <p:cBhvr>
                                        <p:cTn id="7" dur="1" fill="hold">
                                          <p:stCondLst>
                                            <p:cond delay="499"/>
                                          </p:stCondLst>
                                        </p:cTn>
                                        <p:tgtEl>
                                          <p:spTgt spid="310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2" descr="1876"/>
          <p:cNvPicPr>
            <a:picLocks noChangeAspect="1" noChangeArrowheads="1"/>
          </p:cNvPicPr>
          <p:nvPr/>
        </p:nvPicPr>
        <p:blipFill>
          <a:blip r:embed="rId3"/>
          <a:srcRect/>
          <a:stretch>
            <a:fillRect/>
          </a:stretch>
        </p:blipFill>
        <p:spPr bwMode="auto">
          <a:xfrm>
            <a:off x="381000" y="685800"/>
            <a:ext cx="4298950" cy="5029200"/>
          </a:xfrm>
          <a:prstGeom prst="rect">
            <a:avLst/>
          </a:prstGeom>
          <a:noFill/>
          <a:ln w="57150">
            <a:solidFill>
              <a:srgbClr val="0FEA00"/>
            </a:solidFill>
            <a:miter lim="800000"/>
            <a:headEnd/>
            <a:tailEnd/>
          </a:ln>
        </p:spPr>
      </p:pic>
      <p:sp>
        <p:nvSpPr>
          <p:cNvPr id="66563" name="Text Box 3"/>
          <p:cNvSpPr txBox="1">
            <a:spLocks noChangeArrowheads="1"/>
          </p:cNvSpPr>
          <p:nvPr/>
        </p:nvSpPr>
        <p:spPr bwMode="auto">
          <a:xfrm>
            <a:off x="5105400" y="990600"/>
            <a:ext cx="3827463" cy="2227263"/>
          </a:xfrm>
          <a:prstGeom prst="rect">
            <a:avLst/>
          </a:prstGeom>
          <a:noFill/>
          <a:ln w="9525">
            <a:noFill/>
            <a:miter lim="800000"/>
            <a:headEnd/>
            <a:tailEnd/>
          </a:ln>
        </p:spPr>
        <p:txBody>
          <a:bodyPr wrap="none">
            <a:prstTxWarp prst="textNoShape">
              <a:avLst/>
            </a:prstTxWarp>
            <a:spAutoFit/>
          </a:bodyPr>
          <a:lstStyle/>
          <a:p>
            <a:pPr algn="l"/>
            <a:r>
              <a:rPr lang="en-US" sz="2800" dirty="0">
                <a:solidFill>
                  <a:srgbClr val="FFFFFF"/>
                </a:solidFill>
                <a:latin typeface="Calibri"/>
              </a:rPr>
              <a:t>The 1876 Centennial</a:t>
            </a:r>
          </a:p>
          <a:p>
            <a:pPr algn="l"/>
            <a:r>
              <a:rPr lang="en-US" sz="2800" dirty="0">
                <a:solidFill>
                  <a:srgbClr val="FFFFFF"/>
                </a:solidFill>
                <a:latin typeface="Calibri"/>
              </a:rPr>
              <a:t>Exhibition included a</a:t>
            </a:r>
          </a:p>
          <a:p>
            <a:pPr algn="l"/>
            <a:r>
              <a:rPr lang="en-US" sz="2800" dirty="0">
                <a:solidFill>
                  <a:srgbClr val="FFFFFF"/>
                </a:solidFill>
                <a:latin typeface="Calibri"/>
              </a:rPr>
              <a:t>Turkish Bazaar featuring </a:t>
            </a:r>
          </a:p>
          <a:p>
            <a:pPr algn="l"/>
            <a:r>
              <a:rPr lang="en-US" sz="2800" dirty="0">
                <a:solidFill>
                  <a:srgbClr val="FFFFFF"/>
                </a:solidFill>
                <a:latin typeface="Calibri"/>
              </a:rPr>
              <a:t>hashish smoking.</a:t>
            </a:r>
          </a:p>
          <a:p>
            <a:pPr algn="l"/>
            <a:endParaRPr lang="en-US" sz="2800" dirty="0">
              <a:solidFill>
                <a:srgbClr val="FFFFFF"/>
              </a:solidFill>
              <a:latin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z="3600" dirty="0" smtClean="0">
                <a:solidFill>
                  <a:srgbClr val="FFFFFF"/>
                </a:solidFill>
                <a:latin typeface="Calibri"/>
                <a:ea typeface="Calibri"/>
                <a:cs typeface="Calibri"/>
              </a:rPr>
              <a:t>Lecture Outline</a:t>
            </a:r>
          </a:p>
        </p:txBody>
      </p:sp>
      <p:sp>
        <p:nvSpPr>
          <p:cNvPr id="29699" name="Content Placeholder 2"/>
          <p:cNvSpPr>
            <a:spLocks noGrp="1"/>
          </p:cNvSpPr>
          <p:nvPr>
            <p:ph idx="1"/>
          </p:nvPr>
        </p:nvSpPr>
        <p:spPr/>
        <p:txBody>
          <a:bodyPr/>
          <a:lstStyle/>
          <a:p>
            <a:pPr>
              <a:buFontTx/>
              <a:buNone/>
            </a:pPr>
            <a:r>
              <a:rPr lang="en-US" sz="2800" dirty="0" smtClean="0">
                <a:solidFill>
                  <a:srgbClr val="FFFFFF"/>
                </a:solidFill>
                <a:latin typeface="Calibri"/>
                <a:ea typeface="Calibri"/>
                <a:cs typeface="Calibri"/>
              </a:rPr>
              <a:t>I.  Introduction</a:t>
            </a:r>
          </a:p>
          <a:p>
            <a:pPr>
              <a:buFontTx/>
              <a:buNone/>
            </a:pPr>
            <a:r>
              <a:rPr lang="en-US" sz="2800" dirty="0" smtClean="0">
                <a:solidFill>
                  <a:srgbClr val="FFFFFF"/>
                </a:solidFill>
                <a:latin typeface="Calibri"/>
                <a:ea typeface="Calibri"/>
                <a:cs typeface="Calibri"/>
              </a:rPr>
              <a:t>II. How psychoactive plants work in the body: neurons and neurotransmitters</a:t>
            </a:r>
          </a:p>
          <a:p>
            <a:pPr>
              <a:buFontTx/>
              <a:buNone/>
            </a:pPr>
            <a:r>
              <a:rPr lang="en-US" sz="2800" dirty="0" smtClean="0">
                <a:solidFill>
                  <a:srgbClr val="FFFFFF"/>
                </a:solidFill>
                <a:latin typeface="Calibri"/>
                <a:ea typeface="Calibri"/>
                <a:cs typeface="Calibri"/>
              </a:rPr>
              <a:t>III. Hallucinogens</a:t>
            </a:r>
          </a:p>
          <a:p>
            <a:pPr>
              <a:buFontTx/>
              <a:buNone/>
            </a:pPr>
            <a:r>
              <a:rPr lang="en-US" sz="2800" dirty="0" smtClean="0">
                <a:solidFill>
                  <a:srgbClr val="FFFFFF"/>
                </a:solidFill>
                <a:latin typeface="Calibri"/>
                <a:ea typeface="Calibri"/>
                <a:cs typeface="Calibri"/>
              </a:rPr>
              <a:t>		A. Marijuana</a:t>
            </a:r>
          </a:p>
          <a:p>
            <a:pPr>
              <a:buFontTx/>
              <a:buNone/>
            </a:pPr>
            <a:r>
              <a:rPr lang="en-US" sz="2800" dirty="0" smtClean="0">
                <a:solidFill>
                  <a:srgbClr val="FFFFFF"/>
                </a:solidFill>
                <a:latin typeface="Calibri"/>
                <a:ea typeface="Calibri"/>
                <a:cs typeface="Calibri"/>
              </a:rPr>
              <a:t>		B. Peyote</a:t>
            </a:r>
          </a:p>
          <a:p>
            <a:pPr>
              <a:buFontTx/>
              <a:buNone/>
            </a:pPr>
            <a:r>
              <a:rPr lang="en-US" sz="2800" dirty="0" smtClean="0">
                <a:solidFill>
                  <a:srgbClr val="FFFFFF"/>
                </a:solidFill>
                <a:latin typeface="Calibri"/>
                <a:ea typeface="Calibri"/>
                <a:cs typeface="Calibri"/>
              </a:rPr>
              <a:t>IV. Depressants</a:t>
            </a:r>
          </a:p>
          <a:p>
            <a:pPr>
              <a:buFontTx/>
              <a:buNone/>
            </a:pPr>
            <a:r>
              <a:rPr lang="en-US" sz="2800" dirty="0" smtClean="0">
                <a:solidFill>
                  <a:srgbClr val="FFFFFF"/>
                </a:solidFill>
                <a:latin typeface="Calibri"/>
                <a:ea typeface="Calibri"/>
                <a:cs typeface="Calibri"/>
              </a:rPr>
              <a:t>		A. Opium</a:t>
            </a:r>
          </a:p>
          <a:p>
            <a:pPr>
              <a:buFontTx/>
              <a:buNone/>
            </a:pPr>
            <a:r>
              <a:rPr lang="en-US" sz="2800" dirty="0" smtClean="0">
                <a:solidFill>
                  <a:srgbClr val="FFFFFF"/>
                </a:solidFill>
                <a:latin typeface="Calibri"/>
                <a:ea typeface="Calibri"/>
                <a:cs typeface="Calibri"/>
              </a:rPr>
              <a:t>		B. Kava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3"/>
          <p:cNvPicPr>
            <a:picLocks noChangeAspect="1" noChangeArrowheads="1"/>
          </p:cNvPicPr>
          <p:nvPr/>
        </p:nvPicPr>
        <p:blipFill>
          <a:blip r:embed="rId3"/>
          <a:srcRect/>
          <a:stretch>
            <a:fillRect/>
          </a:stretch>
        </p:blipFill>
        <p:spPr bwMode="auto">
          <a:xfrm>
            <a:off x="609600" y="1219200"/>
            <a:ext cx="3043238" cy="4038600"/>
          </a:xfrm>
          <a:prstGeom prst="rect">
            <a:avLst/>
          </a:prstGeom>
          <a:noFill/>
          <a:ln w="9525">
            <a:noFill/>
            <a:miter lim="800000"/>
            <a:headEnd/>
            <a:tailEnd/>
          </a:ln>
        </p:spPr>
      </p:pic>
      <p:sp>
        <p:nvSpPr>
          <p:cNvPr id="68611" name="Text Box 4"/>
          <p:cNvSpPr txBox="1">
            <a:spLocks noChangeArrowheads="1"/>
          </p:cNvSpPr>
          <p:nvPr/>
        </p:nvSpPr>
        <p:spPr bwMode="auto">
          <a:xfrm>
            <a:off x="3886200" y="1606550"/>
            <a:ext cx="5023431" cy="1200328"/>
          </a:xfrm>
          <a:prstGeom prst="rect">
            <a:avLst/>
          </a:prstGeom>
          <a:noFill/>
          <a:ln w="9525">
            <a:noFill/>
            <a:miter lim="800000"/>
            <a:headEnd/>
            <a:tailEnd/>
          </a:ln>
        </p:spPr>
        <p:txBody>
          <a:bodyPr wrap="none">
            <a:prstTxWarp prst="textNoShape">
              <a:avLst/>
            </a:prstTxWarp>
            <a:spAutoFit/>
          </a:bodyPr>
          <a:lstStyle/>
          <a:p>
            <a:pPr algn="l"/>
            <a:r>
              <a:rPr lang="en-US" sz="2400" dirty="0">
                <a:solidFill>
                  <a:srgbClr val="FFFFFF"/>
                </a:solidFill>
                <a:latin typeface="Calibri"/>
              </a:rPr>
              <a:t>In the U.S. the use of marijuana</a:t>
            </a:r>
          </a:p>
          <a:p>
            <a:pPr algn="l"/>
            <a:r>
              <a:rPr lang="en-US" sz="2400" dirty="0">
                <a:solidFill>
                  <a:srgbClr val="FFFFFF"/>
                </a:solidFill>
                <a:latin typeface="Calibri"/>
              </a:rPr>
              <a:t>spread with jazz and blues through the </a:t>
            </a:r>
          </a:p>
          <a:p>
            <a:pPr algn="l"/>
            <a:r>
              <a:rPr lang="en-US" sz="2400" dirty="0">
                <a:solidFill>
                  <a:srgbClr val="FFFFFF"/>
                </a:solidFill>
                <a:latin typeface="Calibri"/>
              </a:rPr>
              <a:t>first decades of the last century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Text Box 5"/>
          <p:cNvSpPr txBox="1">
            <a:spLocks noChangeArrowheads="1"/>
          </p:cNvSpPr>
          <p:nvPr/>
        </p:nvSpPr>
        <p:spPr bwMode="auto">
          <a:xfrm>
            <a:off x="1203325" y="1252538"/>
            <a:ext cx="184150" cy="579437"/>
          </a:xfrm>
          <a:prstGeom prst="rect">
            <a:avLst/>
          </a:prstGeom>
          <a:noFill/>
          <a:ln w="9525">
            <a:noFill/>
            <a:miter lim="800000"/>
            <a:headEnd/>
            <a:tailEnd/>
          </a:ln>
        </p:spPr>
        <p:txBody>
          <a:bodyPr wrap="none">
            <a:prstTxWarp prst="textNoShape">
              <a:avLst/>
            </a:prstTxWarp>
            <a:spAutoFit/>
          </a:bodyPr>
          <a:lstStyle/>
          <a:p>
            <a:pPr algn="l"/>
            <a:endParaRPr lang="en-US" sz="3200" dirty="0">
              <a:solidFill>
                <a:srgbClr val="66FF33"/>
              </a:solidFill>
              <a:latin typeface="Calibri"/>
            </a:endParaRPr>
          </a:p>
        </p:txBody>
      </p:sp>
      <p:sp>
        <p:nvSpPr>
          <p:cNvPr id="70659" name="Text Box 7"/>
          <p:cNvSpPr txBox="1">
            <a:spLocks noChangeArrowheads="1"/>
          </p:cNvSpPr>
          <p:nvPr/>
        </p:nvSpPr>
        <p:spPr bwMode="auto">
          <a:xfrm>
            <a:off x="1295400" y="990600"/>
            <a:ext cx="6754774" cy="1569660"/>
          </a:xfrm>
          <a:prstGeom prst="rect">
            <a:avLst/>
          </a:prstGeom>
          <a:noFill/>
          <a:ln w="9525">
            <a:noFill/>
            <a:miter lim="800000"/>
            <a:headEnd/>
            <a:tailEnd/>
          </a:ln>
        </p:spPr>
        <p:txBody>
          <a:bodyPr wrap="none">
            <a:prstTxWarp prst="textNoShape">
              <a:avLst/>
            </a:prstTxWarp>
            <a:spAutoFit/>
          </a:bodyPr>
          <a:lstStyle/>
          <a:p>
            <a:pPr algn="l"/>
            <a:r>
              <a:rPr lang="en-US" sz="3200" dirty="0">
                <a:solidFill>
                  <a:srgbClr val="66FF33"/>
                </a:solidFill>
                <a:latin typeface="Calibri"/>
              </a:rPr>
              <a:t>In the late ‘20s and early ‘30s, public</a:t>
            </a:r>
          </a:p>
          <a:p>
            <a:pPr algn="l"/>
            <a:r>
              <a:rPr lang="en-US" sz="3200" dirty="0">
                <a:solidFill>
                  <a:srgbClr val="66FF33"/>
                </a:solidFill>
                <a:latin typeface="Calibri"/>
              </a:rPr>
              <a:t>opinion began to change, due in part to</a:t>
            </a:r>
          </a:p>
          <a:p>
            <a:pPr algn="l"/>
            <a:r>
              <a:rPr lang="en-US" sz="3200" dirty="0">
                <a:solidFill>
                  <a:srgbClr val="66FF33"/>
                </a:solidFill>
                <a:latin typeface="Calibri"/>
              </a:rPr>
              <a:t>the efforts of the Narcotics Bureau.</a:t>
            </a:r>
          </a:p>
        </p:txBody>
      </p:sp>
      <p:pic>
        <p:nvPicPr>
          <p:cNvPr id="88072" name="Picture 8"/>
          <p:cNvPicPr>
            <a:picLocks noChangeAspect="1" noChangeArrowheads="1"/>
          </p:cNvPicPr>
          <p:nvPr/>
        </p:nvPicPr>
        <p:blipFill>
          <a:blip r:embed="rId3"/>
          <a:srcRect/>
          <a:stretch>
            <a:fillRect/>
          </a:stretch>
        </p:blipFill>
        <p:spPr bwMode="auto">
          <a:xfrm>
            <a:off x="1143000" y="533400"/>
            <a:ext cx="7035800" cy="5526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descr="CanSativa"/>
          <p:cNvPicPr>
            <a:picLocks noChangeAspect="1" noChangeArrowheads="1"/>
          </p:cNvPicPr>
          <p:nvPr/>
        </p:nvPicPr>
        <p:blipFill>
          <a:blip r:embed="rId3"/>
          <a:srcRect/>
          <a:stretch>
            <a:fillRect/>
          </a:stretch>
        </p:blipFill>
        <p:spPr bwMode="auto">
          <a:xfrm>
            <a:off x="0" y="273050"/>
            <a:ext cx="5492750" cy="6584950"/>
          </a:xfrm>
          <a:prstGeom prst="rect">
            <a:avLst/>
          </a:prstGeom>
          <a:noFill/>
          <a:ln w="9525">
            <a:solidFill>
              <a:schemeClr val="tx1"/>
            </a:solidFill>
            <a:miter lim="800000"/>
            <a:headEnd/>
            <a:tailEnd/>
          </a:ln>
        </p:spPr>
      </p:pic>
      <p:sp>
        <p:nvSpPr>
          <p:cNvPr id="72707" name="Rectangle 3"/>
          <p:cNvSpPr>
            <a:spLocks noChangeArrowheads="1"/>
          </p:cNvSpPr>
          <p:nvPr/>
        </p:nvSpPr>
        <p:spPr bwMode="auto">
          <a:xfrm>
            <a:off x="0" y="304800"/>
            <a:ext cx="5486400" cy="6553200"/>
          </a:xfrm>
          <a:prstGeom prst="rect">
            <a:avLst/>
          </a:prstGeom>
          <a:noFill/>
          <a:ln w="57150">
            <a:solidFill>
              <a:srgbClr val="66FF33"/>
            </a:solidFill>
            <a:miter lim="800000"/>
            <a:headEnd/>
            <a:tailEnd/>
          </a:ln>
        </p:spPr>
        <p:txBody>
          <a:bodyPr wrap="none" anchor="ctr">
            <a:prstTxWarp prst="textNoShape">
              <a:avLst/>
            </a:prstTxWarp>
          </a:bodyPr>
          <a:lstStyle/>
          <a:p>
            <a:endParaRPr lang="en-US" dirty="0">
              <a:latin typeface="Calibri"/>
            </a:endParaRPr>
          </a:p>
        </p:txBody>
      </p:sp>
      <p:sp>
        <p:nvSpPr>
          <p:cNvPr id="72708" name="Text Box 4"/>
          <p:cNvSpPr txBox="1">
            <a:spLocks noChangeArrowheads="1"/>
          </p:cNvSpPr>
          <p:nvPr/>
        </p:nvSpPr>
        <p:spPr bwMode="auto">
          <a:xfrm>
            <a:off x="5715000" y="4191000"/>
            <a:ext cx="3225800" cy="1800225"/>
          </a:xfrm>
          <a:prstGeom prst="rect">
            <a:avLst/>
          </a:prstGeom>
          <a:noFill/>
          <a:ln w="9525">
            <a:noFill/>
            <a:miter lim="800000"/>
            <a:headEnd/>
            <a:tailEnd/>
          </a:ln>
        </p:spPr>
        <p:txBody>
          <a:bodyPr wrap="none">
            <a:prstTxWarp prst="textNoShape">
              <a:avLst/>
            </a:prstTxWarp>
            <a:spAutoFit/>
          </a:bodyPr>
          <a:lstStyle/>
          <a:p>
            <a:pPr algn="l"/>
            <a:r>
              <a:rPr lang="en-US" sz="2800" dirty="0">
                <a:solidFill>
                  <a:srgbClr val="FFFFFF"/>
                </a:solidFill>
                <a:latin typeface="Calibri"/>
              </a:rPr>
              <a:t>Plants are </a:t>
            </a:r>
            <a:r>
              <a:rPr lang="en-US" sz="2800" b="1" i="1" dirty="0">
                <a:solidFill>
                  <a:srgbClr val="FFFFFF"/>
                </a:solidFill>
                <a:latin typeface="Calibri"/>
              </a:rPr>
              <a:t>dioecious</a:t>
            </a:r>
            <a:r>
              <a:rPr lang="en-US" sz="2800" dirty="0">
                <a:solidFill>
                  <a:srgbClr val="FFFFFF"/>
                </a:solidFill>
                <a:latin typeface="Calibri"/>
              </a:rPr>
              <a:t>, </a:t>
            </a:r>
          </a:p>
          <a:p>
            <a:pPr algn="l"/>
            <a:r>
              <a:rPr lang="en-US" sz="2800" dirty="0">
                <a:solidFill>
                  <a:srgbClr val="FFFFFF"/>
                </a:solidFill>
                <a:latin typeface="Calibri"/>
              </a:rPr>
              <a:t>that is, there are</a:t>
            </a:r>
          </a:p>
          <a:p>
            <a:pPr algn="l"/>
            <a:r>
              <a:rPr lang="en-US" sz="2800" dirty="0">
                <a:solidFill>
                  <a:srgbClr val="FFFFFF"/>
                </a:solidFill>
                <a:latin typeface="Calibri"/>
              </a:rPr>
              <a:t>separate male and</a:t>
            </a:r>
          </a:p>
          <a:p>
            <a:pPr algn="l"/>
            <a:r>
              <a:rPr lang="en-US" sz="2800" dirty="0">
                <a:solidFill>
                  <a:srgbClr val="FFFFFF"/>
                </a:solidFill>
                <a:latin typeface="Calibri"/>
              </a:rPr>
              <a:t>female plants.</a:t>
            </a:r>
            <a:endParaRPr lang="en-US" sz="3200" dirty="0">
              <a:solidFill>
                <a:srgbClr val="FFFFFF"/>
              </a:solidFill>
              <a:latin typeface="Calibri"/>
            </a:endParaRPr>
          </a:p>
        </p:txBody>
      </p:sp>
      <p:pic>
        <p:nvPicPr>
          <p:cNvPr id="131077" name="Picture 5" descr="forum_women_female-symbol"/>
          <p:cNvPicPr>
            <a:picLocks noChangeAspect="1" noChangeArrowheads="1"/>
          </p:cNvPicPr>
          <p:nvPr/>
        </p:nvPicPr>
        <p:blipFill>
          <a:blip r:embed="rId4"/>
          <a:srcRect/>
          <a:stretch>
            <a:fillRect/>
          </a:stretch>
        </p:blipFill>
        <p:spPr bwMode="auto">
          <a:xfrm>
            <a:off x="4648200" y="3810000"/>
            <a:ext cx="546100" cy="841375"/>
          </a:xfrm>
          <a:prstGeom prst="rect">
            <a:avLst/>
          </a:prstGeom>
          <a:noFill/>
          <a:ln w="9525">
            <a:noFill/>
            <a:miter lim="800000"/>
            <a:headEnd/>
            <a:tailEnd/>
          </a:ln>
        </p:spPr>
      </p:pic>
      <p:pic>
        <p:nvPicPr>
          <p:cNvPr id="131078" name="Picture 6" descr="male_symbol_dan_gerhards_01"/>
          <p:cNvPicPr>
            <a:picLocks noChangeAspect="1" noChangeArrowheads="1"/>
          </p:cNvPicPr>
          <p:nvPr/>
        </p:nvPicPr>
        <p:blipFill>
          <a:blip r:embed="rId5"/>
          <a:srcRect/>
          <a:stretch>
            <a:fillRect/>
          </a:stretch>
        </p:blipFill>
        <p:spPr bwMode="auto">
          <a:xfrm>
            <a:off x="1447800" y="685800"/>
            <a:ext cx="688975" cy="688975"/>
          </a:xfrm>
          <a:prstGeom prst="rect">
            <a:avLst/>
          </a:prstGeom>
          <a:noFill/>
          <a:ln w="9525">
            <a:noFill/>
            <a:miter lim="800000"/>
            <a:headEnd/>
            <a:tailEnd/>
          </a:ln>
        </p:spPr>
      </p:pic>
      <p:sp>
        <p:nvSpPr>
          <p:cNvPr id="72711" name="TextBox 6"/>
          <p:cNvSpPr txBox="1">
            <a:spLocks noChangeArrowheads="1"/>
          </p:cNvSpPr>
          <p:nvPr/>
        </p:nvSpPr>
        <p:spPr bwMode="auto">
          <a:xfrm>
            <a:off x="5710668" y="1066800"/>
            <a:ext cx="3386865" cy="1077218"/>
          </a:xfrm>
          <a:prstGeom prst="rect">
            <a:avLst/>
          </a:prstGeom>
          <a:noFill/>
          <a:ln w="9525">
            <a:noFill/>
            <a:miter lim="800000"/>
            <a:headEnd/>
            <a:tailEnd/>
          </a:ln>
        </p:spPr>
        <p:txBody>
          <a:bodyPr wrap="none">
            <a:prstTxWarp prst="textNoShape">
              <a:avLst/>
            </a:prstTxWarp>
            <a:spAutoFit/>
          </a:bodyPr>
          <a:lstStyle/>
          <a:p>
            <a:r>
              <a:rPr lang="en-US" sz="3200" dirty="0">
                <a:solidFill>
                  <a:srgbClr val="FFFFFF"/>
                </a:solidFill>
                <a:latin typeface="Calibri"/>
                <a:ea typeface="Calibri"/>
                <a:cs typeface="Calibri"/>
              </a:rPr>
              <a:t>Cannabis Biology &amp;</a:t>
            </a:r>
          </a:p>
          <a:p>
            <a:r>
              <a:rPr lang="en-US" sz="3200" dirty="0">
                <a:solidFill>
                  <a:srgbClr val="FFFFFF"/>
                </a:solidFill>
                <a:latin typeface="Calibri"/>
                <a:ea typeface="Calibri"/>
                <a:cs typeface="Calibri"/>
              </a:rPr>
              <a:t>Cultivation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0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6019800" y="1371600"/>
            <a:ext cx="2985538" cy="1384995"/>
          </a:xfrm>
          <a:prstGeom prst="rect">
            <a:avLst/>
          </a:prstGeom>
          <a:noFill/>
          <a:ln w="9525">
            <a:noFill/>
            <a:miter lim="800000"/>
            <a:headEnd/>
            <a:tailEnd/>
          </a:ln>
        </p:spPr>
        <p:txBody>
          <a:bodyPr wrap="none">
            <a:prstTxWarp prst="textNoShape">
              <a:avLst/>
            </a:prstTxWarp>
            <a:spAutoFit/>
          </a:bodyPr>
          <a:lstStyle/>
          <a:p>
            <a:pPr algn="l"/>
            <a:r>
              <a:rPr lang="en-US" sz="2800" dirty="0">
                <a:solidFill>
                  <a:srgbClr val="FFFFFF"/>
                </a:solidFill>
                <a:latin typeface="Calibri"/>
              </a:rPr>
              <a:t>Resin-containing </a:t>
            </a:r>
          </a:p>
          <a:p>
            <a:pPr algn="l"/>
            <a:r>
              <a:rPr lang="en-US" sz="2800" dirty="0">
                <a:solidFill>
                  <a:srgbClr val="FFFFFF"/>
                </a:solidFill>
                <a:latin typeface="Calibri"/>
              </a:rPr>
              <a:t>glands on the bract</a:t>
            </a:r>
          </a:p>
          <a:p>
            <a:pPr algn="l"/>
            <a:r>
              <a:rPr lang="en-US" sz="2800" dirty="0">
                <a:solidFill>
                  <a:srgbClr val="FFFFFF"/>
                </a:solidFill>
                <a:latin typeface="Calibri"/>
              </a:rPr>
              <a:t>of a female flower</a:t>
            </a:r>
          </a:p>
        </p:txBody>
      </p:sp>
      <p:pic>
        <p:nvPicPr>
          <p:cNvPr id="74755" name="Picture 3"/>
          <p:cNvPicPr>
            <a:picLocks noChangeAspect="1"/>
          </p:cNvPicPr>
          <p:nvPr/>
        </p:nvPicPr>
        <p:blipFill>
          <a:blip r:embed="rId3"/>
          <a:srcRect/>
          <a:stretch>
            <a:fillRect/>
          </a:stretch>
        </p:blipFill>
        <p:spPr bwMode="auto">
          <a:xfrm rot="-5400000">
            <a:off x="-319882" y="853282"/>
            <a:ext cx="6240463" cy="499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2" descr="sinsemilla"/>
          <p:cNvPicPr>
            <a:picLocks noChangeAspect="1" noChangeArrowheads="1"/>
          </p:cNvPicPr>
          <p:nvPr/>
        </p:nvPicPr>
        <p:blipFill>
          <a:blip r:embed="rId3"/>
          <a:srcRect/>
          <a:stretch>
            <a:fillRect/>
          </a:stretch>
        </p:blipFill>
        <p:spPr bwMode="auto">
          <a:xfrm>
            <a:off x="1219200" y="685800"/>
            <a:ext cx="3355975" cy="5715000"/>
          </a:xfrm>
          <a:prstGeom prst="rect">
            <a:avLst/>
          </a:prstGeom>
          <a:noFill/>
          <a:ln w="9525">
            <a:solidFill>
              <a:srgbClr val="0FEA00"/>
            </a:solidFill>
            <a:miter lim="800000"/>
            <a:headEnd/>
            <a:tailEnd/>
          </a:ln>
        </p:spPr>
      </p:pic>
      <p:sp>
        <p:nvSpPr>
          <p:cNvPr id="76803" name="Text Box 3"/>
          <p:cNvSpPr txBox="1">
            <a:spLocks noChangeArrowheads="1"/>
          </p:cNvSpPr>
          <p:nvPr/>
        </p:nvSpPr>
        <p:spPr bwMode="auto">
          <a:xfrm>
            <a:off x="5181600" y="914400"/>
            <a:ext cx="2667000" cy="641350"/>
          </a:xfrm>
          <a:prstGeom prst="rect">
            <a:avLst/>
          </a:prstGeom>
          <a:noFill/>
          <a:ln w="9525">
            <a:noFill/>
            <a:miter lim="800000"/>
            <a:headEnd/>
            <a:tailEnd/>
          </a:ln>
        </p:spPr>
        <p:txBody>
          <a:bodyPr>
            <a:prstTxWarp prst="textNoShape">
              <a:avLst/>
            </a:prstTxWarp>
            <a:spAutoFit/>
          </a:bodyPr>
          <a:lstStyle/>
          <a:p>
            <a:r>
              <a:rPr lang="en-US" sz="3600" dirty="0" err="1">
                <a:solidFill>
                  <a:srgbClr val="FFFFFF"/>
                </a:solidFill>
                <a:latin typeface="Calibri"/>
              </a:rPr>
              <a:t>Sinsemilla</a:t>
            </a:r>
            <a:endParaRPr lang="en-US" sz="3600" dirty="0">
              <a:solidFill>
                <a:srgbClr val="FFFFFF"/>
              </a:solidFill>
              <a:latin typeface="Calibri"/>
            </a:endParaRPr>
          </a:p>
        </p:txBody>
      </p:sp>
      <p:pic>
        <p:nvPicPr>
          <p:cNvPr id="76804" name="Picture 4"/>
          <p:cNvPicPr>
            <a:picLocks noChangeAspect="1" noChangeArrowheads="1"/>
          </p:cNvPicPr>
          <p:nvPr/>
        </p:nvPicPr>
        <p:blipFill>
          <a:blip r:embed="rId4"/>
          <a:srcRect/>
          <a:stretch>
            <a:fillRect/>
          </a:stretch>
        </p:blipFill>
        <p:spPr bwMode="auto">
          <a:xfrm>
            <a:off x="5334000" y="2590800"/>
            <a:ext cx="3124200" cy="2882900"/>
          </a:xfrm>
          <a:prstGeom prst="rect">
            <a:avLst/>
          </a:prstGeom>
          <a:noFill/>
          <a:ln w="9525">
            <a:solidFill>
              <a:srgbClr val="0FEA00"/>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4" descr="marijuana cultivation"/>
          <p:cNvPicPr>
            <a:picLocks noChangeAspect="1" noChangeArrowheads="1"/>
          </p:cNvPicPr>
          <p:nvPr/>
        </p:nvPicPr>
        <p:blipFill>
          <a:blip r:embed="rId3"/>
          <a:srcRect/>
          <a:stretch>
            <a:fillRect/>
          </a:stretch>
        </p:blipFill>
        <p:spPr bwMode="auto">
          <a:xfrm>
            <a:off x="1905000" y="914400"/>
            <a:ext cx="5181600" cy="3892550"/>
          </a:xfrm>
          <a:prstGeom prst="rect">
            <a:avLst/>
          </a:prstGeom>
          <a:noFill/>
          <a:ln w="38100">
            <a:solidFill>
              <a:srgbClr val="0FEA00"/>
            </a:solidFill>
            <a:miter lim="800000"/>
            <a:headEnd/>
            <a:tailEnd/>
          </a:ln>
        </p:spPr>
      </p:pic>
      <p:sp>
        <p:nvSpPr>
          <p:cNvPr id="79875" name="Text Box 5"/>
          <p:cNvSpPr txBox="1">
            <a:spLocks noChangeArrowheads="1"/>
          </p:cNvSpPr>
          <p:nvPr/>
        </p:nvSpPr>
        <p:spPr bwMode="auto">
          <a:xfrm>
            <a:off x="4479925" y="5527675"/>
            <a:ext cx="184150" cy="274638"/>
          </a:xfrm>
          <a:prstGeom prst="rect">
            <a:avLst/>
          </a:prstGeom>
          <a:noFill/>
          <a:ln w="9525">
            <a:noFill/>
            <a:miter lim="800000"/>
            <a:headEnd/>
            <a:tailEnd/>
          </a:ln>
        </p:spPr>
        <p:txBody>
          <a:bodyPr wrap="none">
            <a:prstTxWarp prst="textNoShape">
              <a:avLst/>
            </a:prstTxWarp>
            <a:spAutoFit/>
          </a:bodyPr>
          <a:lstStyle/>
          <a:p>
            <a:endParaRPr lang="en-US" sz="1200" dirty="0">
              <a:latin typeface="Calibri"/>
            </a:endParaRPr>
          </a:p>
        </p:txBody>
      </p:sp>
      <p:sp>
        <p:nvSpPr>
          <p:cNvPr id="79876" name="Text Box 6"/>
          <p:cNvSpPr txBox="1">
            <a:spLocks noChangeArrowheads="1"/>
          </p:cNvSpPr>
          <p:nvPr/>
        </p:nvSpPr>
        <p:spPr bwMode="auto">
          <a:xfrm>
            <a:off x="1047830" y="5310188"/>
            <a:ext cx="7070565" cy="830997"/>
          </a:xfrm>
          <a:prstGeom prst="rect">
            <a:avLst/>
          </a:prstGeom>
          <a:noFill/>
          <a:ln w="9525">
            <a:noFill/>
            <a:miter lim="800000"/>
            <a:headEnd/>
            <a:tailEnd/>
          </a:ln>
        </p:spPr>
        <p:txBody>
          <a:bodyPr wrap="none">
            <a:prstTxWarp prst="textNoShape">
              <a:avLst/>
            </a:prstTxWarp>
            <a:spAutoFit/>
          </a:bodyPr>
          <a:lstStyle/>
          <a:p>
            <a:r>
              <a:rPr lang="en-US" sz="2400" dirty="0">
                <a:solidFill>
                  <a:srgbClr val="FFFFFF"/>
                </a:solidFill>
                <a:latin typeface="Calibri"/>
              </a:rPr>
              <a:t>Contemporary marijuana culture, indoors, under bright</a:t>
            </a:r>
          </a:p>
          <a:p>
            <a:r>
              <a:rPr lang="en-US" sz="2400" dirty="0">
                <a:solidFill>
                  <a:srgbClr val="FFFFFF"/>
                </a:solidFill>
                <a:latin typeface="Calibri"/>
              </a:rPr>
              <a:t>lights, in a CO</a:t>
            </a:r>
            <a:r>
              <a:rPr lang="en-US" sz="2400" baseline="-25000" dirty="0">
                <a:solidFill>
                  <a:srgbClr val="FFFFFF"/>
                </a:solidFill>
                <a:latin typeface="Calibri"/>
              </a:rPr>
              <a:t>2</a:t>
            </a:r>
            <a:r>
              <a:rPr lang="en-US" sz="2400" dirty="0">
                <a:solidFill>
                  <a:srgbClr val="FFFFFF"/>
                </a:solidFill>
                <a:latin typeface="Calibri"/>
              </a:rPr>
              <a:t> enriched atmosphere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5" descr="peyote2"/>
          <p:cNvPicPr>
            <a:picLocks noChangeAspect="1" noChangeArrowheads="1"/>
          </p:cNvPicPr>
          <p:nvPr/>
        </p:nvPicPr>
        <p:blipFill>
          <a:blip r:embed="rId3"/>
          <a:srcRect/>
          <a:stretch>
            <a:fillRect/>
          </a:stretch>
        </p:blipFill>
        <p:spPr bwMode="auto">
          <a:xfrm>
            <a:off x="685800" y="609600"/>
            <a:ext cx="4149725" cy="4953000"/>
          </a:xfrm>
          <a:prstGeom prst="rect">
            <a:avLst/>
          </a:prstGeom>
          <a:noFill/>
          <a:ln w="57150">
            <a:solidFill>
              <a:srgbClr val="0FEA00"/>
            </a:solidFill>
            <a:miter lim="800000"/>
            <a:headEnd/>
            <a:tailEnd/>
          </a:ln>
        </p:spPr>
      </p:pic>
      <p:sp>
        <p:nvSpPr>
          <p:cNvPr id="83971" name="Text Box 6"/>
          <p:cNvSpPr txBox="1">
            <a:spLocks noChangeArrowheads="1"/>
          </p:cNvSpPr>
          <p:nvPr/>
        </p:nvSpPr>
        <p:spPr bwMode="auto">
          <a:xfrm>
            <a:off x="4954307" y="1158875"/>
            <a:ext cx="4074086" cy="2831544"/>
          </a:xfrm>
          <a:prstGeom prst="rect">
            <a:avLst/>
          </a:prstGeom>
          <a:noFill/>
          <a:ln w="9525">
            <a:noFill/>
            <a:miter lim="800000"/>
            <a:headEnd/>
            <a:tailEnd/>
          </a:ln>
        </p:spPr>
        <p:txBody>
          <a:bodyPr wrap="none">
            <a:prstTxWarp prst="textNoShape">
              <a:avLst/>
            </a:prstTxWarp>
            <a:spAutoFit/>
          </a:bodyPr>
          <a:lstStyle/>
          <a:p>
            <a:r>
              <a:rPr lang="en-US" sz="4000" dirty="0">
                <a:solidFill>
                  <a:srgbClr val="FFFFFF"/>
                </a:solidFill>
                <a:latin typeface="Calibri"/>
              </a:rPr>
              <a:t>Peyote</a:t>
            </a:r>
            <a:endParaRPr lang="en-US" sz="3200" dirty="0">
              <a:solidFill>
                <a:srgbClr val="FFFFFF"/>
              </a:solidFill>
              <a:latin typeface="Calibri"/>
            </a:endParaRPr>
          </a:p>
          <a:p>
            <a:endParaRPr lang="en-US" sz="3200" dirty="0">
              <a:solidFill>
                <a:srgbClr val="FFFFFF"/>
              </a:solidFill>
              <a:latin typeface="Calibri"/>
            </a:endParaRPr>
          </a:p>
          <a:p>
            <a:r>
              <a:rPr lang="en-US" sz="3200" i="1" dirty="0">
                <a:solidFill>
                  <a:srgbClr val="FFFFFF"/>
                </a:solidFill>
                <a:latin typeface="Calibri"/>
              </a:rPr>
              <a:t>Lophophora williamsii</a:t>
            </a:r>
            <a:endParaRPr lang="en-US" sz="1000" i="1" dirty="0">
              <a:solidFill>
                <a:srgbClr val="FFFFFF"/>
              </a:solidFill>
              <a:latin typeface="Calibri"/>
            </a:endParaRPr>
          </a:p>
          <a:p>
            <a:endParaRPr lang="en-US" sz="1000" i="1" dirty="0">
              <a:solidFill>
                <a:srgbClr val="FFFFFF"/>
              </a:solidFill>
              <a:latin typeface="Calibri"/>
            </a:endParaRPr>
          </a:p>
          <a:p>
            <a:r>
              <a:rPr lang="en-US" sz="3200" dirty="0" err="1">
                <a:solidFill>
                  <a:srgbClr val="FFFFFF"/>
                </a:solidFill>
                <a:latin typeface="Calibri"/>
              </a:rPr>
              <a:t>Cactaceae</a:t>
            </a:r>
            <a:r>
              <a:rPr lang="en-US" sz="3200" dirty="0">
                <a:solidFill>
                  <a:srgbClr val="FFFFFF"/>
                </a:solidFill>
                <a:latin typeface="Calibri"/>
              </a:rPr>
              <a:t> - the Cactus </a:t>
            </a:r>
          </a:p>
          <a:p>
            <a:r>
              <a:rPr lang="en-US" sz="3200" dirty="0">
                <a:solidFill>
                  <a:srgbClr val="FFFFFF"/>
                </a:solidFill>
                <a:latin typeface="Calibri"/>
              </a:rPr>
              <a:t>Family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4" descr="516px-Patecatl_telleriano"/>
          <p:cNvPicPr>
            <a:picLocks noChangeAspect="1" noChangeArrowheads="1"/>
          </p:cNvPicPr>
          <p:nvPr/>
        </p:nvPicPr>
        <p:blipFill>
          <a:blip r:embed="rId3"/>
          <a:srcRect/>
          <a:stretch>
            <a:fillRect/>
          </a:stretch>
        </p:blipFill>
        <p:spPr bwMode="auto">
          <a:xfrm>
            <a:off x="457200" y="228600"/>
            <a:ext cx="4914900" cy="5716588"/>
          </a:xfrm>
          <a:prstGeom prst="rect">
            <a:avLst/>
          </a:prstGeom>
          <a:noFill/>
          <a:ln w="38100">
            <a:solidFill>
              <a:srgbClr val="9FAB72"/>
            </a:solidFill>
            <a:miter lim="800000"/>
            <a:headEnd/>
            <a:tailEnd/>
          </a:ln>
        </p:spPr>
      </p:pic>
      <p:sp>
        <p:nvSpPr>
          <p:cNvPr id="84995" name="Text Box 5"/>
          <p:cNvSpPr txBox="1">
            <a:spLocks noChangeArrowheads="1"/>
          </p:cNvSpPr>
          <p:nvPr/>
        </p:nvSpPr>
        <p:spPr bwMode="auto">
          <a:xfrm>
            <a:off x="381000" y="6073170"/>
            <a:ext cx="4953000" cy="1569660"/>
          </a:xfrm>
          <a:prstGeom prst="rect">
            <a:avLst/>
          </a:prstGeom>
          <a:noFill/>
          <a:ln w="9525">
            <a:noFill/>
            <a:miter lim="800000"/>
            <a:headEnd/>
            <a:tailEnd/>
          </a:ln>
        </p:spPr>
        <p:txBody>
          <a:bodyPr wrap="none">
            <a:prstTxWarp prst="textNoShape">
              <a:avLst/>
            </a:prstTxWarp>
          </a:bodyPr>
          <a:lstStyle/>
          <a:p>
            <a:pPr>
              <a:defRPr/>
            </a:pPr>
            <a:r>
              <a:rPr lang="en-US" sz="2000" b="1" dirty="0" err="1">
                <a:ln>
                  <a:solidFill>
                    <a:srgbClr val="9FA774"/>
                  </a:solidFill>
                </a:ln>
                <a:solidFill>
                  <a:srgbClr val="FFFFFF"/>
                </a:solidFill>
                <a:latin typeface="Calibri"/>
              </a:rPr>
              <a:t>Patecatl</a:t>
            </a:r>
            <a:r>
              <a:rPr lang="en-US" sz="2000" dirty="0">
                <a:ln>
                  <a:solidFill>
                    <a:srgbClr val="9FA774"/>
                  </a:solidFill>
                </a:ln>
                <a:solidFill>
                  <a:srgbClr val="FFFFFF"/>
                </a:solidFill>
                <a:latin typeface="Calibri"/>
              </a:rPr>
              <a:t> Aztec god of healing and fertility, and </a:t>
            </a:r>
          </a:p>
          <a:p>
            <a:pPr>
              <a:defRPr/>
            </a:pPr>
            <a:r>
              <a:rPr lang="en-US" sz="2000" dirty="0">
                <a:ln>
                  <a:solidFill>
                    <a:srgbClr val="9FA774"/>
                  </a:solidFill>
                </a:ln>
                <a:solidFill>
                  <a:srgbClr val="FFFFFF"/>
                </a:solidFill>
                <a:latin typeface="Calibri"/>
              </a:rPr>
              <a:t>the discoverer of peyote.</a:t>
            </a:r>
          </a:p>
        </p:txBody>
      </p:sp>
      <p:sp>
        <p:nvSpPr>
          <p:cNvPr id="86021" name="TextBox 4"/>
          <p:cNvSpPr txBox="1">
            <a:spLocks noChangeArrowheads="1"/>
          </p:cNvSpPr>
          <p:nvPr/>
        </p:nvSpPr>
        <p:spPr bwMode="auto">
          <a:xfrm>
            <a:off x="5562600" y="228600"/>
            <a:ext cx="3733800" cy="4154488"/>
          </a:xfrm>
          <a:prstGeom prst="rect">
            <a:avLst/>
          </a:prstGeom>
          <a:noFill/>
          <a:ln w="9525">
            <a:noFill/>
            <a:miter lim="800000"/>
            <a:headEnd/>
            <a:tailEnd/>
          </a:ln>
        </p:spPr>
        <p:txBody>
          <a:bodyPr>
            <a:prstTxWarp prst="textNoShape">
              <a:avLst/>
            </a:prstTxWarp>
            <a:spAutoFit/>
          </a:bodyPr>
          <a:lstStyle/>
          <a:p>
            <a:pPr marL="230188" lvl="2"/>
            <a:r>
              <a:rPr lang="en-US" sz="2400" dirty="0">
                <a:solidFill>
                  <a:srgbClr val="FFFFFF"/>
                </a:solidFill>
                <a:latin typeface="Calibri"/>
                <a:ea typeface="ＭＳ Ｐゴシック" charset="-128"/>
                <a:cs typeface="ＭＳ Ｐゴシック" charset="-128"/>
              </a:rPr>
              <a:t>At the time of contact by the Spanish explorers of the 16</a:t>
            </a:r>
            <a:r>
              <a:rPr lang="en-US" sz="2400" baseline="30000" dirty="0">
                <a:solidFill>
                  <a:srgbClr val="FFFFFF"/>
                </a:solidFill>
                <a:latin typeface="Calibri"/>
                <a:ea typeface="ＭＳ Ｐゴシック" charset="-128"/>
                <a:cs typeface="ＭＳ Ｐゴシック" charset="-128"/>
              </a:rPr>
              <a:t>th</a:t>
            </a:r>
            <a:r>
              <a:rPr lang="en-US" sz="2400" dirty="0">
                <a:solidFill>
                  <a:srgbClr val="FFFFFF"/>
                </a:solidFill>
                <a:latin typeface="Calibri"/>
                <a:ea typeface="ＭＳ Ｐゴシック" charset="-128"/>
                <a:cs typeface="ＭＳ Ｐゴシック" charset="-128"/>
              </a:rPr>
              <a:t> century, peyote was used by the Aztecs.  After the collapse of the Aztec empire, use of the drug survived among indigenous tribes of Mexico.</a:t>
            </a:r>
          </a:p>
          <a:p>
            <a:endParaRPr lang="en-US" sz="2400" dirty="0">
              <a:solidFill>
                <a:srgbClr val="9FA774"/>
              </a:solidFill>
              <a:latin typeface="Calibri"/>
              <a:ea typeface="ＭＳ Ｐゴシック" charset="-128"/>
              <a:cs typeface="ＭＳ Ｐゴシック" charset="-128"/>
            </a:endParaRPr>
          </a:p>
          <a:p>
            <a:pPr algn="l"/>
            <a:endParaRPr lang="en-US" sz="2400" dirty="0">
              <a:solidFill>
                <a:srgbClr val="9FA774"/>
              </a:solidFill>
              <a:latin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3"/>
          <p:cNvPicPr>
            <a:picLocks noChangeAspect="1" noChangeArrowheads="1"/>
          </p:cNvPicPr>
          <p:nvPr/>
        </p:nvPicPr>
        <p:blipFill>
          <a:blip r:embed="rId3"/>
          <a:srcRect/>
          <a:stretch>
            <a:fillRect/>
          </a:stretch>
        </p:blipFill>
        <p:spPr bwMode="auto">
          <a:xfrm>
            <a:off x="5257800" y="4114800"/>
            <a:ext cx="3352800" cy="2235200"/>
          </a:xfrm>
          <a:prstGeom prst="rect">
            <a:avLst/>
          </a:prstGeom>
          <a:noFill/>
          <a:ln w="9525">
            <a:noFill/>
            <a:miter lim="800000"/>
            <a:headEnd/>
            <a:tailEnd/>
          </a:ln>
        </p:spPr>
      </p:pic>
      <p:pic>
        <p:nvPicPr>
          <p:cNvPr id="88067" name="Picture 4"/>
          <p:cNvPicPr>
            <a:picLocks noChangeAspect="1" noChangeArrowheads="1"/>
          </p:cNvPicPr>
          <p:nvPr/>
        </p:nvPicPr>
        <p:blipFill>
          <a:blip r:embed="rId4"/>
          <a:srcRect/>
          <a:stretch>
            <a:fillRect/>
          </a:stretch>
        </p:blipFill>
        <p:spPr bwMode="auto">
          <a:xfrm>
            <a:off x="5257800" y="685800"/>
            <a:ext cx="3276600" cy="2457450"/>
          </a:xfrm>
          <a:prstGeom prst="rect">
            <a:avLst/>
          </a:prstGeom>
          <a:noFill/>
          <a:ln w="9525">
            <a:noFill/>
            <a:miter lim="800000"/>
            <a:headEnd/>
            <a:tailEnd/>
          </a:ln>
        </p:spPr>
      </p:pic>
      <p:pic>
        <p:nvPicPr>
          <p:cNvPr id="88068" name="Picture 5"/>
          <p:cNvPicPr>
            <a:picLocks noChangeAspect="1" noChangeArrowheads="1"/>
          </p:cNvPicPr>
          <p:nvPr/>
        </p:nvPicPr>
        <p:blipFill>
          <a:blip r:embed="rId5"/>
          <a:srcRect/>
          <a:stretch>
            <a:fillRect/>
          </a:stretch>
        </p:blipFill>
        <p:spPr bwMode="auto">
          <a:xfrm>
            <a:off x="609600" y="609600"/>
            <a:ext cx="405765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914400" y="838200"/>
            <a:ext cx="7239000" cy="530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a:stretch>
            <a:fillRect/>
          </a:stretch>
        </p:blipFill>
        <p:spPr bwMode="auto">
          <a:xfrm>
            <a:off x="304800" y="609600"/>
            <a:ext cx="5080000" cy="5753100"/>
          </a:xfrm>
          <a:prstGeom prst="rect">
            <a:avLst/>
          </a:prstGeom>
          <a:noFill/>
          <a:ln w="9525">
            <a:noFill/>
            <a:miter lim="800000"/>
            <a:headEnd/>
            <a:tailEnd/>
          </a:ln>
        </p:spPr>
      </p:pic>
      <p:sp>
        <p:nvSpPr>
          <p:cNvPr id="30723" name="Text Box 3"/>
          <p:cNvSpPr txBox="1">
            <a:spLocks noChangeArrowheads="1"/>
          </p:cNvSpPr>
          <p:nvPr/>
        </p:nvSpPr>
        <p:spPr bwMode="auto">
          <a:xfrm>
            <a:off x="5699125" y="338138"/>
            <a:ext cx="3544360" cy="3046988"/>
          </a:xfrm>
          <a:prstGeom prst="rect">
            <a:avLst/>
          </a:prstGeom>
          <a:noFill/>
          <a:ln w="9525">
            <a:noFill/>
            <a:miter lim="800000"/>
            <a:headEnd/>
            <a:tailEnd/>
          </a:ln>
        </p:spPr>
        <p:txBody>
          <a:bodyPr wrap="none">
            <a:prstTxWarp prst="textNoShape">
              <a:avLst/>
            </a:prstTxWarp>
            <a:spAutoFit/>
          </a:bodyPr>
          <a:lstStyle/>
          <a:p>
            <a:pPr algn="l"/>
            <a:r>
              <a:rPr lang="en-US" sz="3200" dirty="0">
                <a:solidFill>
                  <a:srgbClr val="FFFFFF"/>
                </a:solidFill>
                <a:latin typeface="Calibri"/>
              </a:rPr>
              <a:t>With the exception</a:t>
            </a:r>
          </a:p>
          <a:p>
            <a:pPr algn="l"/>
            <a:r>
              <a:rPr lang="en-US" sz="3200" dirty="0">
                <a:solidFill>
                  <a:srgbClr val="FFFFFF"/>
                </a:solidFill>
                <a:latin typeface="Calibri"/>
              </a:rPr>
              <a:t>of the Inuit, each</a:t>
            </a:r>
          </a:p>
          <a:p>
            <a:pPr algn="l"/>
            <a:r>
              <a:rPr lang="en-US" sz="3200" dirty="0">
                <a:solidFill>
                  <a:srgbClr val="FFFFFF"/>
                </a:solidFill>
                <a:latin typeface="Calibri"/>
              </a:rPr>
              <a:t>of Earth’s cultures </a:t>
            </a:r>
          </a:p>
          <a:p>
            <a:pPr algn="l"/>
            <a:r>
              <a:rPr lang="en-US" sz="3200" dirty="0">
                <a:solidFill>
                  <a:srgbClr val="FFFFFF"/>
                </a:solidFill>
                <a:latin typeface="Calibri"/>
              </a:rPr>
              <a:t>has used some form </a:t>
            </a:r>
          </a:p>
          <a:p>
            <a:pPr algn="l"/>
            <a:r>
              <a:rPr lang="en-US" sz="3200" dirty="0">
                <a:solidFill>
                  <a:srgbClr val="FFFFFF"/>
                </a:solidFill>
                <a:latin typeface="Calibri"/>
              </a:rPr>
              <a:t>of psychoactive to </a:t>
            </a:r>
          </a:p>
          <a:p>
            <a:pPr algn="l"/>
            <a:r>
              <a:rPr lang="en-US" sz="3200" dirty="0">
                <a:solidFill>
                  <a:srgbClr val="FFFFFF"/>
                </a:solidFill>
                <a:latin typeface="Calibri"/>
              </a:rPr>
              <a:t>alter consciousness.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62" name="Picture 2" descr="Norepinephrine"/>
          <p:cNvPicPr>
            <a:picLocks noChangeAspect="1" noChangeArrowheads="1"/>
          </p:cNvPicPr>
          <p:nvPr/>
        </p:nvPicPr>
        <p:blipFill>
          <a:blip r:embed="rId3"/>
          <a:srcRect/>
          <a:stretch>
            <a:fillRect/>
          </a:stretch>
        </p:blipFill>
        <p:spPr bwMode="auto">
          <a:xfrm>
            <a:off x="304800" y="1143000"/>
            <a:ext cx="8647113" cy="4664075"/>
          </a:xfrm>
          <a:prstGeom prst="rect">
            <a:avLst/>
          </a:prstGeom>
          <a:noFill/>
          <a:ln w="9525">
            <a:noFill/>
            <a:miter lim="800000"/>
            <a:headEnd/>
            <a:tailEnd/>
          </a:ln>
        </p:spPr>
      </p:pic>
      <p:sp>
        <p:nvSpPr>
          <p:cNvPr id="92163" name="Rectangle 3"/>
          <p:cNvSpPr>
            <a:spLocks noChangeArrowheads="1"/>
          </p:cNvSpPr>
          <p:nvPr/>
        </p:nvSpPr>
        <p:spPr bwMode="auto">
          <a:xfrm>
            <a:off x="304800" y="1143000"/>
            <a:ext cx="3200400" cy="22860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latin typeface="Calibri"/>
            </a:endParaRPr>
          </a:p>
        </p:txBody>
      </p:sp>
      <p:sp>
        <p:nvSpPr>
          <p:cNvPr id="92164" name="Rectangle 4"/>
          <p:cNvSpPr>
            <a:spLocks noChangeArrowheads="1"/>
          </p:cNvSpPr>
          <p:nvPr/>
        </p:nvSpPr>
        <p:spPr bwMode="auto">
          <a:xfrm>
            <a:off x="5867400" y="1295400"/>
            <a:ext cx="3048000" cy="22098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latin typeface="Calibri"/>
            </a:endParaRPr>
          </a:p>
        </p:txBody>
      </p:sp>
      <p:sp>
        <p:nvSpPr>
          <p:cNvPr id="92165" name="Rectangle 5"/>
          <p:cNvSpPr>
            <a:spLocks noChangeArrowheads="1"/>
          </p:cNvSpPr>
          <p:nvPr/>
        </p:nvSpPr>
        <p:spPr bwMode="auto">
          <a:xfrm>
            <a:off x="3048000" y="3048000"/>
            <a:ext cx="5943600" cy="2819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dirty="0">
              <a:latin typeface="Calibri"/>
            </a:endParaRPr>
          </a:p>
        </p:txBody>
      </p:sp>
      <p:sp>
        <p:nvSpPr>
          <p:cNvPr id="92166" name="Rectangle 6"/>
          <p:cNvSpPr>
            <a:spLocks noChangeArrowheads="1"/>
          </p:cNvSpPr>
          <p:nvPr/>
        </p:nvSpPr>
        <p:spPr bwMode="auto">
          <a:xfrm>
            <a:off x="152400" y="1143000"/>
            <a:ext cx="3200400" cy="2286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dirty="0">
              <a:latin typeface="Calibri"/>
            </a:endParaRPr>
          </a:p>
        </p:txBody>
      </p:sp>
      <p:sp>
        <p:nvSpPr>
          <p:cNvPr id="92167" name="Rectangle 7"/>
          <p:cNvSpPr>
            <a:spLocks noChangeArrowheads="1"/>
          </p:cNvSpPr>
          <p:nvPr/>
        </p:nvSpPr>
        <p:spPr bwMode="auto">
          <a:xfrm>
            <a:off x="5943600" y="990600"/>
            <a:ext cx="3200400" cy="2819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dirty="0">
              <a:latin typeface="Calibri"/>
            </a:endParaRPr>
          </a:p>
        </p:txBody>
      </p:sp>
      <p:sp>
        <p:nvSpPr>
          <p:cNvPr id="92168" name="Text Box 9"/>
          <p:cNvSpPr txBox="1">
            <a:spLocks noChangeArrowheads="1"/>
          </p:cNvSpPr>
          <p:nvPr/>
        </p:nvSpPr>
        <p:spPr bwMode="auto">
          <a:xfrm>
            <a:off x="3644900" y="3633788"/>
            <a:ext cx="5151320" cy="1200328"/>
          </a:xfrm>
          <a:prstGeom prst="rect">
            <a:avLst/>
          </a:prstGeom>
          <a:noFill/>
          <a:ln w="9525">
            <a:noFill/>
            <a:miter lim="800000"/>
            <a:headEnd/>
            <a:tailEnd/>
          </a:ln>
        </p:spPr>
        <p:txBody>
          <a:bodyPr wrap="none">
            <a:prstTxWarp prst="textNoShape">
              <a:avLst/>
            </a:prstTxWarp>
            <a:spAutoFit/>
          </a:bodyPr>
          <a:lstStyle/>
          <a:p>
            <a:pPr algn="l"/>
            <a:r>
              <a:rPr lang="en-US" sz="2400" dirty="0">
                <a:solidFill>
                  <a:srgbClr val="FFFFFF"/>
                </a:solidFill>
                <a:latin typeface="Calibri"/>
              </a:rPr>
              <a:t>The most abundant alkaloid in peyote is</a:t>
            </a:r>
          </a:p>
          <a:p>
            <a:pPr algn="l"/>
            <a:r>
              <a:rPr lang="en-US" sz="2400" dirty="0">
                <a:solidFill>
                  <a:srgbClr val="FFFFFF"/>
                </a:solidFill>
                <a:latin typeface="Calibri"/>
              </a:rPr>
              <a:t>mescaline, a mimic of the human </a:t>
            </a:r>
          </a:p>
          <a:p>
            <a:pPr algn="l"/>
            <a:r>
              <a:rPr lang="en-US" sz="2400" dirty="0">
                <a:solidFill>
                  <a:srgbClr val="FFFFFF"/>
                </a:solidFill>
                <a:latin typeface="Calibri"/>
              </a:rPr>
              <a:t>neurotransmitter </a:t>
            </a:r>
            <a:r>
              <a:rPr lang="en-US" sz="2400" dirty="0" err="1">
                <a:solidFill>
                  <a:srgbClr val="FFFFFF"/>
                </a:solidFill>
                <a:latin typeface="Calibri"/>
              </a:rPr>
              <a:t>norepinephrine</a:t>
            </a:r>
            <a:r>
              <a:rPr lang="en-US" sz="2400" dirty="0">
                <a:solidFill>
                  <a:srgbClr val="FFFFFF"/>
                </a:solidFill>
                <a:latin typeface="Calibri"/>
              </a:rPr>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94210" name="Picture 2" descr="48T-01-Neurotransmitters-L"/>
          <p:cNvPicPr>
            <a:picLocks noChangeAspect="1" noChangeArrowheads="1"/>
          </p:cNvPicPr>
          <p:nvPr/>
        </p:nvPicPr>
        <p:blipFill>
          <a:blip r:embed="rId3"/>
          <a:srcRect/>
          <a:stretch>
            <a:fillRect/>
          </a:stretch>
        </p:blipFill>
        <p:spPr bwMode="auto">
          <a:xfrm>
            <a:off x="457200" y="533400"/>
            <a:ext cx="8229600" cy="5842000"/>
          </a:xfrm>
          <a:prstGeom prst="rect">
            <a:avLst/>
          </a:prstGeom>
          <a:noFill/>
          <a:ln w="38100">
            <a:solidFill>
              <a:srgbClr val="00FF00"/>
            </a:solidFill>
            <a:miter lim="800000"/>
            <a:headEnd/>
            <a:tailEnd/>
          </a:ln>
        </p:spPr>
      </p:pic>
      <p:sp>
        <p:nvSpPr>
          <p:cNvPr id="94211" name="Oval 4"/>
          <p:cNvSpPr>
            <a:spLocks noChangeArrowheads="1"/>
          </p:cNvSpPr>
          <p:nvPr/>
        </p:nvSpPr>
        <p:spPr bwMode="auto">
          <a:xfrm>
            <a:off x="457200" y="1676400"/>
            <a:ext cx="8153400" cy="914400"/>
          </a:xfrm>
          <a:prstGeom prst="ellipse">
            <a:avLst/>
          </a:prstGeom>
          <a:noFill/>
          <a:ln w="38100">
            <a:solidFill>
              <a:srgbClr val="0FEA00"/>
            </a:solidFill>
            <a:round/>
            <a:headEnd/>
            <a:tailEnd/>
          </a:ln>
        </p:spPr>
        <p:txBody>
          <a:bodyPr wrap="none" anchor="ctr">
            <a:prstTxWarp prst="textNoShape">
              <a:avLst/>
            </a:prstTxWarp>
          </a:bodyPr>
          <a:lstStyle/>
          <a:p>
            <a:endParaRPr lang="en-US" dirty="0">
              <a:solidFill>
                <a:srgbClr val="0FEA00"/>
              </a:solidFill>
              <a:latin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258" name="Picture 4" descr="Peyote Ceremony Saskatchewa"/>
          <p:cNvPicPr>
            <a:picLocks noChangeAspect="1" noChangeArrowheads="1"/>
          </p:cNvPicPr>
          <p:nvPr/>
        </p:nvPicPr>
        <p:blipFill>
          <a:blip r:embed="rId3"/>
          <a:srcRect l="9793" t="183" r="13261"/>
          <a:stretch>
            <a:fillRect/>
          </a:stretch>
        </p:blipFill>
        <p:spPr bwMode="auto">
          <a:xfrm>
            <a:off x="1905000" y="457200"/>
            <a:ext cx="5334000" cy="5076825"/>
          </a:xfrm>
          <a:prstGeom prst="rect">
            <a:avLst/>
          </a:prstGeom>
          <a:noFill/>
          <a:ln w="28575">
            <a:solidFill>
              <a:srgbClr val="66FF33"/>
            </a:solidFill>
            <a:miter lim="800000"/>
            <a:headEnd/>
            <a:tailEnd/>
          </a:ln>
        </p:spPr>
      </p:pic>
      <p:sp>
        <p:nvSpPr>
          <p:cNvPr id="96259" name="Text Box 5"/>
          <p:cNvSpPr txBox="1">
            <a:spLocks noChangeArrowheads="1"/>
          </p:cNvSpPr>
          <p:nvPr/>
        </p:nvSpPr>
        <p:spPr bwMode="auto">
          <a:xfrm>
            <a:off x="1481138" y="5794375"/>
            <a:ext cx="6346825" cy="519113"/>
          </a:xfrm>
          <a:prstGeom prst="rect">
            <a:avLst/>
          </a:prstGeom>
          <a:noFill/>
          <a:ln w="9525">
            <a:noFill/>
            <a:miter lim="800000"/>
            <a:headEnd/>
            <a:tailEnd/>
          </a:ln>
        </p:spPr>
        <p:txBody>
          <a:bodyPr wrap="none">
            <a:prstTxWarp prst="textNoShape">
              <a:avLst/>
            </a:prstTxWarp>
            <a:spAutoFit/>
          </a:bodyPr>
          <a:lstStyle/>
          <a:p>
            <a:r>
              <a:rPr lang="en-US" sz="2800" dirty="0">
                <a:solidFill>
                  <a:srgbClr val="FFFFFF"/>
                </a:solidFill>
                <a:latin typeface="Calibri"/>
              </a:rPr>
              <a:t>Peyote use by the Native American Church</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8306" name="Picture 2" descr="peyote_visions"/>
          <p:cNvPicPr>
            <a:picLocks noChangeAspect="1" noChangeArrowheads="1"/>
          </p:cNvPicPr>
          <p:nvPr/>
        </p:nvPicPr>
        <p:blipFill>
          <a:blip r:embed="rId3"/>
          <a:srcRect/>
          <a:stretch>
            <a:fillRect/>
          </a:stretch>
        </p:blipFill>
        <p:spPr bwMode="auto">
          <a:xfrm>
            <a:off x="2262188" y="304800"/>
            <a:ext cx="4676775"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0354" name="Picture 4" descr="Collected Peyote in Mexico"/>
          <p:cNvPicPr>
            <a:picLocks noChangeAspect="1" noChangeArrowheads="1"/>
          </p:cNvPicPr>
          <p:nvPr/>
        </p:nvPicPr>
        <p:blipFill>
          <a:blip r:embed="rId3"/>
          <a:srcRect/>
          <a:stretch>
            <a:fillRect/>
          </a:stretch>
        </p:blipFill>
        <p:spPr bwMode="auto">
          <a:xfrm>
            <a:off x="152400" y="381000"/>
            <a:ext cx="88392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TextBox 1"/>
          <p:cNvSpPr txBox="1">
            <a:spLocks noChangeArrowheads="1"/>
          </p:cNvSpPr>
          <p:nvPr/>
        </p:nvSpPr>
        <p:spPr bwMode="auto">
          <a:xfrm>
            <a:off x="2014538" y="1905000"/>
            <a:ext cx="4959350" cy="1077913"/>
          </a:xfrm>
          <a:prstGeom prst="rect">
            <a:avLst/>
          </a:prstGeom>
          <a:noFill/>
          <a:ln w="9525">
            <a:noFill/>
            <a:miter lim="800000"/>
            <a:headEnd/>
            <a:tailEnd/>
          </a:ln>
        </p:spPr>
        <p:txBody>
          <a:bodyPr wrap="none">
            <a:prstTxWarp prst="textNoShape">
              <a:avLst/>
            </a:prstTxWarp>
            <a:spAutoFit/>
          </a:bodyPr>
          <a:lstStyle/>
          <a:p>
            <a:r>
              <a:rPr lang="en-US" sz="3200" dirty="0">
                <a:solidFill>
                  <a:srgbClr val="FFFFFF"/>
                </a:solidFill>
                <a:latin typeface="Calibri"/>
                <a:ea typeface="Calibri"/>
                <a:cs typeface="Calibri"/>
              </a:rPr>
              <a:t>Psychoactive Plants from the </a:t>
            </a:r>
          </a:p>
          <a:p>
            <a:r>
              <a:rPr lang="en-US" sz="3200" dirty="0">
                <a:solidFill>
                  <a:srgbClr val="FFFFFF"/>
                </a:solidFill>
                <a:latin typeface="Calibri"/>
                <a:ea typeface="Calibri"/>
                <a:cs typeface="Calibri"/>
              </a:rPr>
              <a:t>Nightshade Family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6" name="Picture 4" descr="herbs_henbane"/>
          <p:cNvPicPr>
            <a:picLocks noChangeAspect="1" noChangeArrowheads="1"/>
          </p:cNvPicPr>
          <p:nvPr/>
        </p:nvPicPr>
        <p:blipFill>
          <a:blip r:embed="rId3"/>
          <a:srcRect/>
          <a:stretch>
            <a:fillRect/>
          </a:stretch>
        </p:blipFill>
        <p:spPr bwMode="auto">
          <a:xfrm>
            <a:off x="838200" y="609600"/>
            <a:ext cx="2876550" cy="3048000"/>
          </a:xfrm>
          <a:prstGeom prst="rect">
            <a:avLst/>
          </a:prstGeom>
          <a:noFill/>
          <a:ln w="38100">
            <a:solidFill>
              <a:srgbClr val="A0C866"/>
            </a:solidFill>
            <a:miter lim="800000"/>
            <a:headEnd/>
            <a:tailEnd/>
          </a:ln>
        </p:spPr>
      </p:pic>
      <p:sp>
        <p:nvSpPr>
          <p:cNvPr id="103427" name="Text Box 5"/>
          <p:cNvSpPr txBox="1">
            <a:spLocks noChangeArrowheads="1"/>
          </p:cNvSpPr>
          <p:nvPr/>
        </p:nvSpPr>
        <p:spPr bwMode="auto">
          <a:xfrm>
            <a:off x="1295400" y="3938588"/>
            <a:ext cx="1930400" cy="457200"/>
          </a:xfrm>
          <a:prstGeom prst="rect">
            <a:avLst/>
          </a:prstGeom>
          <a:noFill/>
          <a:ln w="9525">
            <a:noFill/>
            <a:miter lim="800000"/>
            <a:headEnd/>
            <a:tailEnd/>
          </a:ln>
        </p:spPr>
        <p:txBody>
          <a:bodyPr>
            <a:prstTxWarp prst="textNoShape">
              <a:avLst/>
            </a:prstTxWarp>
            <a:spAutoFit/>
          </a:bodyPr>
          <a:lstStyle/>
          <a:p>
            <a:r>
              <a:rPr lang="en-US" sz="2400" dirty="0">
                <a:solidFill>
                  <a:srgbClr val="FFFFFF"/>
                </a:solidFill>
                <a:latin typeface="Calibri"/>
              </a:rPr>
              <a:t>Henbane</a:t>
            </a:r>
          </a:p>
        </p:txBody>
      </p:sp>
      <p:pic>
        <p:nvPicPr>
          <p:cNvPr id="103428" name="Picture 7" descr="BELLADONNA"/>
          <p:cNvPicPr>
            <a:picLocks noChangeAspect="1" noChangeArrowheads="1"/>
          </p:cNvPicPr>
          <p:nvPr/>
        </p:nvPicPr>
        <p:blipFill>
          <a:blip r:embed="rId4"/>
          <a:srcRect/>
          <a:stretch>
            <a:fillRect/>
          </a:stretch>
        </p:blipFill>
        <p:spPr bwMode="auto">
          <a:xfrm>
            <a:off x="5638800" y="609600"/>
            <a:ext cx="2820988" cy="3276600"/>
          </a:xfrm>
          <a:prstGeom prst="rect">
            <a:avLst/>
          </a:prstGeom>
          <a:noFill/>
          <a:ln w="38100">
            <a:solidFill>
              <a:srgbClr val="608F04"/>
            </a:solidFill>
            <a:miter lim="800000"/>
            <a:headEnd/>
            <a:tailEnd/>
          </a:ln>
        </p:spPr>
      </p:pic>
      <p:sp>
        <p:nvSpPr>
          <p:cNvPr id="103429" name="Text Box 8"/>
          <p:cNvSpPr txBox="1">
            <a:spLocks noChangeArrowheads="1"/>
          </p:cNvSpPr>
          <p:nvPr/>
        </p:nvSpPr>
        <p:spPr bwMode="auto">
          <a:xfrm>
            <a:off x="6292228" y="4090988"/>
            <a:ext cx="1588746"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FFFFFF"/>
                </a:solidFill>
                <a:latin typeface="Calibri"/>
              </a:rPr>
              <a:t>Belladonna</a:t>
            </a:r>
          </a:p>
        </p:txBody>
      </p:sp>
      <p:pic>
        <p:nvPicPr>
          <p:cNvPr id="266249" name="Picture 9" descr="wtchgoat"/>
          <p:cNvPicPr>
            <a:picLocks noChangeAspect="1" noChangeArrowheads="1"/>
          </p:cNvPicPr>
          <p:nvPr/>
        </p:nvPicPr>
        <p:blipFill>
          <a:blip r:embed="rId5"/>
          <a:srcRect/>
          <a:stretch>
            <a:fillRect/>
          </a:stretch>
        </p:blipFill>
        <p:spPr bwMode="auto">
          <a:xfrm>
            <a:off x="2667000" y="1143000"/>
            <a:ext cx="3563938" cy="2287588"/>
          </a:xfrm>
          <a:prstGeom prst="rect">
            <a:avLst/>
          </a:prstGeom>
          <a:noFill/>
          <a:ln w="38100">
            <a:solidFill>
              <a:srgbClr val="A0C866"/>
            </a:solidFill>
            <a:miter lim="800000"/>
            <a:headEnd/>
            <a:tailEnd/>
          </a:ln>
        </p:spPr>
      </p:pic>
      <p:sp>
        <p:nvSpPr>
          <p:cNvPr id="103431" name="Text Box 10"/>
          <p:cNvSpPr txBox="1">
            <a:spLocks noChangeArrowheads="1"/>
          </p:cNvSpPr>
          <p:nvPr/>
        </p:nvSpPr>
        <p:spPr bwMode="auto">
          <a:xfrm>
            <a:off x="517525" y="5081588"/>
            <a:ext cx="7823025" cy="1200328"/>
          </a:xfrm>
          <a:prstGeom prst="rect">
            <a:avLst/>
          </a:prstGeom>
          <a:noFill/>
          <a:ln w="9525">
            <a:noFill/>
            <a:miter lim="800000"/>
            <a:headEnd/>
            <a:tailEnd/>
          </a:ln>
        </p:spPr>
        <p:txBody>
          <a:bodyPr wrap="none">
            <a:prstTxWarp prst="textNoShape">
              <a:avLst/>
            </a:prstTxWarp>
            <a:spAutoFit/>
          </a:bodyPr>
          <a:lstStyle/>
          <a:p>
            <a:r>
              <a:rPr lang="en-US" sz="2400" dirty="0">
                <a:solidFill>
                  <a:srgbClr val="FFFFFF"/>
                </a:solidFill>
                <a:latin typeface="Calibri"/>
              </a:rPr>
              <a:t>These plants - and other members of the Solanaceae, such as </a:t>
            </a:r>
          </a:p>
          <a:p>
            <a:r>
              <a:rPr lang="en-US" sz="2400" dirty="0">
                <a:solidFill>
                  <a:srgbClr val="FFFFFF"/>
                </a:solidFill>
                <a:latin typeface="Calibri"/>
              </a:rPr>
              <a:t>mandrake - contain powerful alkaloids that impart to the user</a:t>
            </a:r>
          </a:p>
          <a:p>
            <a:r>
              <a:rPr lang="en-US" sz="2400" dirty="0">
                <a:solidFill>
                  <a:srgbClr val="FFFFFF"/>
                </a:solidFill>
                <a:latin typeface="Calibri"/>
              </a:rPr>
              <a:t>the sensation of flying.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4" name="Picture 2" descr="2_Large_Salvia_Divinorum_Plants"/>
          <p:cNvPicPr>
            <a:picLocks noChangeAspect="1" noChangeArrowheads="1"/>
          </p:cNvPicPr>
          <p:nvPr/>
        </p:nvPicPr>
        <p:blipFill>
          <a:blip r:embed="rId3"/>
          <a:srcRect/>
          <a:stretch>
            <a:fillRect/>
          </a:stretch>
        </p:blipFill>
        <p:spPr bwMode="auto">
          <a:xfrm>
            <a:off x="5181600" y="3810000"/>
            <a:ext cx="3429000" cy="2571750"/>
          </a:xfrm>
          <a:prstGeom prst="rect">
            <a:avLst/>
          </a:prstGeom>
          <a:noFill/>
          <a:ln w="38100">
            <a:solidFill>
              <a:srgbClr val="A0C866"/>
            </a:solidFill>
            <a:miter lim="800000"/>
            <a:headEnd/>
            <a:tailEnd/>
          </a:ln>
        </p:spPr>
      </p:pic>
      <p:pic>
        <p:nvPicPr>
          <p:cNvPr id="105475" name="Picture 3" descr="planta_salvia_divinorum"/>
          <p:cNvPicPr>
            <a:picLocks noChangeAspect="1" noChangeArrowheads="1"/>
          </p:cNvPicPr>
          <p:nvPr/>
        </p:nvPicPr>
        <p:blipFill>
          <a:blip r:embed="rId4"/>
          <a:srcRect/>
          <a:stretch>
            <a:fillRect/>
          </a:stretch>
        </p:blipFill>
        <p:spPr bwMode="auto">
          <a:xfrm>
            <a:off x="609600" y="685800"/>
            <a:ext cx="3438525" cy="5257800"/>
          </a:xfrm>
          <a:prstGeom prst="rect">
            <a:avLst/>
          </a:prstGeom>
          <a:noFill/>
          <a:ln w="38100">
            <a:solidFill>
              <a:srgbClr val="A0C866"/>
            </a:solidFill>
            <a:miter lim="800000"/>
            <a:headEnd/>
            <a:tailEnd/>
          </a:ln>
        </p:spPr>
      </p:pic>
      <p:sp>
        <p:nvSpPr>
          <p:cNvPr id="105476" name="Text Box 4"/>
          <p:cNvSpPr txBox="1">
            <a:spLocks noChangeArrowheads="1"/>
          </p:cNvSpPr>
          <p:nvPr/>
        </p:nvSpPr>
        <p:spPr bwMode="auto">
          <a:xfrm>
            <a:off x="5029200" y="762000"/>
            <a:ext cx="3352800" cy="2185988"/>
          </a:xfrm>
          <a:prstGeom prst="rect">
            <a:avLst/>
          </a:prstGeom>
          <a:noFill/>
          <a:ln w="9525">
            <a:noFill/>
            <a:miter lim="800000"/>
            <a:headEnd/>
            <a:tailEnd/>
          </a:ln>
        </p:spPr>
        <p:txBody>
          <a:bodyPr>
            <a:prstTxWarp prst="textNoShape">
              <a:avLst/>
            </a:prstTxWarp>
            <a:spAutoFit/>
          </a:bodyPr>
          <a:lstStyle/>
          <a:p>
            <a:r>
              <a:rPr lang="en-US" sz="3200" i="1" dirty="0">
                <a:solidFill>
                  <a:srgbClr val="FFFFFF"/>
                </a:solidFill>
                <a:latin typeface="Calibri"/>
              </a:rPr>
              <a:t>Salvia </a:t>
            </a:r>
            <a:r>
              <a:rPr lang="en-US" sz="3200" i="1" dirty="0" err="1">
                <a:solidFill>
                  <a:srgbClr val="FFFFFF"/>
                </a:solidFill>
                <a:latin typeface="Calibri"/>
              </a:rPr>
              <a:t>divinorum</a:t>
            </a:r>
            <a:endParaRPr lang="en-US" sz="3200" i="1" dirty="0">
              <a:solidFill>
                <a:srgbClr val="FFFFFF"/>
              </a:solidFill>
              <a:latin typeface="Calibri"/>
            </a:endParaRPr>
          </a:p>
          <a:p>
            <a:r>
              <a:rPr lang="en-US" sz="2800" dirty="0" err="1">
                <a:solidFill>
                  <a:srgbClr val="FFFFFF"/>
                </a:solidFill>
                <a:latin typeface="Calibri"/>
              </a:rPr>
              <a:t>Lamiaceae</a:t>
            </a:r>
            <a:r>
              <a:rPr lang="en-US" sz="2800" dirty="0">
                <a:solidFill>
                  <a:srgbClr val="FFFFFF"/>
                </a:solidFill>
                <a:latin typeface="Calibri"/>
              </a:rPr>
              <a:t> - the Mint Family</a:t>
            </a:r>
            <a:endParaRPr lang="en-US" sz="2400" i="1" dirty="0">
              <a:solidFill>
                <a:srgbClr val="FFFFFF"/>
              </a:solidFill>
              <a:latin typeface="Calibri"/>
            </a:endParaRPr>
          </a:p>
          <a:p>
            <a:endParaRPr lang="en-US" sz="2400" i="1" dirty="0">
              <a:solidFill>
                <a:srgbClr val="FFFFFF"/>
              </a:solidFill>
              <a:latin typeface="Calibri"/>
            </a:endParaRPr>
          </a:p>
          <a:p>
            <a:r>
              <a:rPr lang="en-US" sz="2400" i="1" dirty="0">
                <a:solidFill>
                  <a:srgbClr val="FFFFFF"/>
                </a:solidFill>
                <a:latin typeface="Calibri"/>
              </a:rPr>
              <a:t>“</a:t>
            </a:r>
            <a:r>
              <a:rPr lang="en-US" sz="2400" dirty="0">
                <a:solidFill>
                  <a:srgbClr val="FFFFFF"/>
                </a:solidFill>
                <a:latin typeface="Calibri"/>
              </a:rPr>
              <a:t>Sage of the Diviners”</a:t>
            </a:r>
            <a:endParaRPr lang="en-US" dirty="0">
              <a:solidFill>
                <a:srgbClr val="FFFFFF"/>
              </a:solidFill>
              <a:latin typeface="Calibri"/>
            </a:endParaRPr>
          </a:p>
        </p:txBody>
      </p:sp>
      <p:pic>
        <p:nvPicPr>
          <p:cNvPr id="268293" name="Picture 5" descr="180px-Salvinorin-A-structure"/>
          <p:cNvPicPr>
            <a:picLocks noChangeAspect="1" noChangeArrowheads="1"/>
          </p:cNvPicPr>
          <p:nvPr/>
        </p:nvPicPr>
        <p:blipFill>
          <a:blip r:embed="rId5"/>
          <a:srcRect/>
          <a:stretch>
            <a:fillRect/>
          </a:stretch>
        </p:blipFill>
        <p:spPr bwMode="auto">
          <a:xfrm>
            <a:off x="2895600" y="2089150"/>
            <a:ext cx="1949450" cy="1558925"/>
          </a:xfrm>
          <a:prstGeom prst="rect">
            <a:avLst/>
          </a:prstGeom>
          <a:noFill/>
          <a:ln w="38100">
            <a:solidFill>
              <a:srgbClr val="A0C866"/>
            </a:solidFill>
            <a:miter lim="800000"/>
            <a:headEnd/>
            <a:tailEnd/>
          </a:ln>
        </p:spPr>
      </p:pic>
      <p:sp>
        <p:nvSpPr>
          <p:cNvPr id="268295" name="Text Box 7"/>
          <p:cNvSpPr txBox="1">
            <a:spLocks noChangeArrowheads="1"/>
          </p:cNvSpPr>
          <p:nvPr/>
        </p:nvSpPr>
        <p:spPr bwMode="auto">
          <a:xfrm>
            <a:off x="2895600" y="3862388"/>
            <a:ext cx="2062163" cy="830997"/>
          </a:xfrm>
          <a:prstGeom prst="rect">
            <a:avLst/>
          </a:prstGeom>
          <a:solidFill>
            <a:schemeClr val="bg1"/>
          </a:solidFill>
          <a:ln w="9525">
            <a:noFill/>
            <a:miter lim="800000"/>
            <a:headEnd/>
            <a:tailEnd/>
          </a:ln>
          <a:effectLst/>
        </p:spPr>
        <p:txBody>
          <a:bodyPr>
            <a:prstTxWarp prst="textNoShape">
              <a:avLst/>
            </a:prstTxWarp>
            <a:spAutoFit/>
          </a:bodyPr>
          <a:lstStyle/>
          <a:p>
            <a:pPr>
              <a:defRPr/>
            </a:pPr>
            <a:r>
              <a:rPr lang="en-US" sz="2400" b="1" dirty="0" err="1">
                <a:solidFill>
                  <a:srgbClr val="608F04"/>
                </a:solidFill>
                <a:effectLst>
                  <a:outerShdw blurRad="38100" dist="38100" dir="2700000" algn="tl">
                    <a:srgbClr val="DDDDDD"/>
                  </a:outerShdw>
                </a:effectLst>
                <a:latin typeface="Calibri"/>
              </a:rPr>
              <a:t>Salvinorin</a:t>
            </a:r>
            <a:r>
              <a:rPr lang="en-US" sz="2400" b="1" dirty="0">
                <a:solidFill>
                  <a:srgbClr val="608F04"/>
                </a:solidFill>
                <a:effectLst>
                  <a:outerShdw blurRad="38100" dist="38100" dir="2700000" algn="tl">
                    <a:srgbClr val="DDDDDD"/>
                  </a:outerShdw>
                </a:effectLst>
                <a:latin typeface="Calibri"/>
              </a:rPr>
              <a:t> A,</a:t>
            </a:r>
          </a:p>
          <a:p>
            <a:pPr>
              <a:defRPr/>
            </a:pPr>
            <a:r>
              <a:rPr lang="en-US" sz="2400" b="1" dirty="0">
                <a:solidFill>
                  <a:srgbClr val="608F04"/>
                </a:solidFill>
                <a:effectLst>
                  <a:outerShdw blurRad="38100" dist="38100" dir="2700000" algn="tl">
                    <a:srgbClr val="DDDDDD"/>
                  </a:outerShdw>
                </a:effectLst>
                <a:latin typeface="Calibri"/>
              </a:rPr>
              <a:t>a </a:t>
            </a:r>
            <a:r>
              <a:rPr lang="en-US" sz="2400" b="1" dirty="0" err="1">
                <a:solidFill>
                  <a:srgbClr val="608F04"/>
                </a:solidFill>
                <a:effectLst>
                  <a:outerShdw blurRad="38100" dist="38100" dir="2700000" algn="tl">
                    <a:srgbClr val="DDDDDD"/>
                  </a:outerShdw>
                </a:effectLst>
                <a:latin typeface="Calibri"/>
              </a:rPr>
              <a:t>diterpenoid</a:t>
            </a:r>
            <a:endParaRPr lang="en-US" sz="2400" b="1" dirty="0">
              <a:solidFill>
                <a:srgbClr val="608F04"/>
              </a:solidFill>
              <a:effectLst>
                <a:outerShdw blurRad="38100" dist="38100" dir="2700000" algn="tl">
                  <a:srgbClr val="DDDDDD"/>
                </a:outerShdw>
              </a:effectLst>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82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8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5"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2384425" y="2209800"/>
            <a:ext cx="4560888" cy="1508125"/>
          </a:xfrm>
          <a:prstGeom prst="rect">
            <a:avLst/>
          </a:prstGeom>
          <a:noFill/>
        </p:spPr>
        <p:txBody>
          <a:bodyPr wrap="none">
            <a:spAutoFit/>
          </a:bodyPr>
          <a:lstStyle/>
          <a:p>
            <a:pPr>
              <a:defRPr/>
            </a:pPr>
            <a:r>
              <a:rPr lang="en-US" sz="6000" dirty="0">
                <a:solidFill>
                  <a:srgbClr val="FFFFFF"/>
                </a:solidFill>
                <a:latin typeface="Desdemona"/>
                <a:cs typeface="Desdemona"/>
              </a:rPr>
              <a:t>Depressants</a:t>
            </a:r>
          </a:p>
          <a:p>
            <a:pPr>
              <a:defRPr/>
            </a:pPr>
            <a:endParaRPr lang="en-US" sz="3200" dirty="0">
              <a:solidFill>
                <a:srgbClr val="FFFFFF"/>
              </a:solidFill>
              <a:latin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srcRect/>
          <a:stretch>
            <a:fillRect/>
          </a:stretch>
        </p:blipFill>
        <p:spPr bwMode="auto">
          <a:xfrm>
            <a:off x="304800" y="152400"/>
            <a:ext cx="4435475" cy="6464300"/>
          </a:xfrm>
          <a:prstGeom prst="rect">
            <a:avLst/>
          </a:prstGeom>
          <a:noFill/>
          <a:ln w="9525">
            <a:solidFill>
              <a:schemeClr val="tx1"/>
            </a:solidFill>
            <a:miter lim="800000"/>
            <a:headEnd/>
            <a:tailEnd/>
          </a:ln>
        </p:spPr>
      </p:pic>
      <p:sp>
        <p:nvSpPr>
          <p:cNvPr id="108547" name="Text Box 3"/>
          <p:cNvSpPr txBox="1">
            <a:spLocks noChangeArrowheads="1"/>
          </p:cNvSpPr>
          <p:nvPr/>
        </p:nvSpPr>
        <p:spPr bwMode="auto">
          <a:xfrm>
            <a:off x="4986338" y="1235075"/>
            <a:ext cx="3868737" cy="2832100"/>
          </a:xfrm>
          <a:prstGeom prst="rect">
            <a:avLst/>
          </a:prstGeom>
          <a:noFill/>
          <a:ln w="9525">
            <a:noFill/>
            <a:miter lim="800000"/>
            <a:headEnd/>
            <a:tailEnd/>
          </a:ln>
        </p:spPr>
        <p:txBody>
          <a:bodyPr wrap="none">
            <a:prstTxWarp prst="textNoShape">
              <a:avLst/>
            </a:prstTxWarp>
            <a:spAutoFit/>
          </a:bodyPr>
          <a:lstStyle/>
          <a:p>
            <a:r>
              <a:rPr lang="en-US" sz="4000" dirty="0">
                <a:solidFill>
                  <a:srgbClr val="FFFFFF"/>
                </a:solidFill>
                <a:latin typeface="Calibri"/>
              </a:rPr>
              <a:t>Opium poppy</a:t>
            </a:r>
            <a:endParaRPr lang="en-US" sz="1000" dirty="0">
              <a:solidFill>
                <a:srgbClr val="FFFFFF"/>
              </a:solidFill>
              <a:latin typeface="Calibri"/>
            </a:endParaRPr>
          </a:p>
          <a:p>
            <a:endParaRPr lang="en-US" sz="1000" dirty="0">
              <a:solidFill>
                <a:srgbClr val="FFFFFF"/>
              </a:solidFill>
              <a:latin typeface="Calibri"/>
            </a:endParaRPr>
          </a:p>
          <a:p>
            <a:r>
              <a:rPr lang="en-US" sz="3200" i="1" dirty="0" err="1">
                <a:solidFill>
                  <a:srgbClr val="FFFFFF"/>
                </a:solidFill>
                <a:latin typeface="Calibri"/>
              </a:rPr>
              <a:t>Papaver</a:t>
            </a:r>
            <a:r>
              <a:rPr lang="en-US" sz="3200" i="1" dirty="0">
                <a:solidFill>
                  <a:srgbClr val="FFFFFF"/>
                </a:solidFill>
                <a:latin typeface="Calibri"/>
              </a:rPr>
              <a:t> </a:t>
            </a:r>
            <a:r>
              <a:rPr lang="en-US" sz="3200" i="1" dirty="0" err="1">
                <a:solidFill>
                  <a:srgbClr val="FFFFFF"/>
                </a:solidFill>
                <a:latin typeface="Calibri"/>
              </a:rPr>
              <a:t>sominiferum</a:t>
            </a:r>
            <a:r>
              <a:rPr lang="en-US" sz="3200" i="1" dirty="0">
                <a:solidFill>
                  <a:srgbClr val="FFFFFF"/>
                </a:solidFill>
                <a:latin typeface="Calibri"/>
              </a:rPr>
              <a:t> </a:t>
            </a:r>
          </a:p>
          <a:p>
            <a:endParaRPr lang="en-US" sz="3200" dirty="0">
              <a:solidFill>
                <a:srgbClr val="FFFFFF"/>
              </a:solidFill>
              <a:latin typeface="Calibri"/>
            </a:endParaRPr>
          </a:p>
          <a:p>
            <a:r>
              <a:rPr lang="en-US" sz="3200" dirty="0" err="1">
                <a:solidFill>
                  <a:srgbClr val="FFFFFF"/>
                </a:solidFill>
                <a:latin typeface="Calibri"/>
                <a:ea typeface="Calibri"/>
                <a:cs typeface="Calibri"/>
              </a:rPr>
              <a:t>Papaveraceae</a:t>
            </a:r>
            <a:r>
              <a:rPr lang="en-US" sz="3200" dirty="0">
                <a:solidFill>
                  <a:srgbClr val="FFFFFF"/>
                </a:solidFill>
                <a:latin typeface="Calibri"/>
              </a:rPr>
              <a:t/>
            </a:r>
            <a:br>
              <a:rPr lang="en-US" sz="3200" dirty="0">
                <a:solidFill>
                  <a:srgbClr val="FFFFFF"/>
                </a:solidFill>
                <a:latin typeface="Calibri"/>
              </a:rPr>
            </a:br>
            <a:r>
              <a:rPr lang="en-US" sz="3200" dirty="0">
                <a:solidFill>
                  <a:srgbClr val="FFFFFF"/>
                </a:solidFill>
                <a:latin typeface="Calibri"/>
              </a:rPr>
              <a:t>(Poppy Family)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1026" descr="Richard_Schultes"/>
          <p:cNvPicPr>
            <a:picLocks noGrp="1" noChangeAspect="1" noChangeArrowheads="1"/>
          </p:cNvPicPr>
          <p:nvPr>
            <p:ph/>
          </p:nvPr>
        </p:nvPicPr>
        <p:blipFill>
          <a:blip r:embed="rId3"/>
          <a:srcRect/>
          <a:stretch>
            <a:fillRect/>
          </a:stretch>
        </p:blipFill>
        <p:spPr>
          <a:xfrm>
            <a:off x="1219200" y="0"/>
            <a:ext cx="6856413" cy="6858000"/>
          </a:xfrm>
        </p:spPr>
      </p:pic>
      <p:sp>
        <p:nvSpPr>
          <p:cNvPr id="35843" name="Rectangle 1027"/>
          <p:cNvSpPr>
            <a:spLocks noChangeArrowheads="1"/>
          </p:cNvSpPr>
          <p:nvPr/>
        </p:nvSpPr>
        <p:spPr bwMode="auto">
          <a:xfrm>
            <a:off x="1219200" y="6276975"/>
            <a:ext cx="3079750" cy="581025"/>
          </a:xfrm>
          <a:prstGeom prst="rect">
            <a:avLst/>
          </a:prstGeom>
          <a:noFill/>
          <a:ln w="9525">
            <a:noFill/>
            <a:miter lim="800000"/>
            <a:headEnd/>
            <a:tailEnd/>
          </a:ln>
        </p:spPr>
        <p:txBody>
          <a:bodyPr wrap="none">
            <a:prstTxWarp prst="textNoShape">
              <a:avLst/>
            </a:prstTxWarp>
            <a:spAutoFit/>
          </a:bodyPr>
          <a:lstStyle/>
          <a:p>
            <a:pPr algn="l" eaLnBrk="0" hangingPunct="0"/>
            <a:r>
              <a:rPr lang="en-US" sz="1600" dirty="0">
                <a:solidFill>
                  <a:schemeClr val="bg1"/>
                </a:solidFill>
                <a:latin typeface="Calibri"/>
                <a:ea typeface="ＭＳ Ｐゴシック" charset="-128"/>
                <a:cs typeface="ＭＳ Ｐゴシック" charset="-128"/>
              </a:rPr>
              <a:t>Credit: By Richard Evans </a:t>
            </a:r>
            <a:r>
              <a:rPr lang="en-US" sz="1600" dirty="0" err="1">
                <a:solidFill>
                  <a:schemeClr val="bg1"/>
                </a:solidFill>
                <a:latin typeface="Calibri"/>
                <a:ea typeface="ＭＳ Ｐゴシック" charset="-128"/>
                <a:cs typeface="ＭＳ Ｐゴシック" charset="-128"/>
              </a:rPr>
              <a:t>Schultes</a:t>
            </a:r>
            <a:endParaRPr lang="en-US" sz="1600" dirty="0">
              <a:solidFill>
                <a:schemeClr val="bg1"/>
              </a:solidFill>
              <a:latin typeface="Calibri"/>
              <a:ea typeface="ＭＳ Ｐゴシック" charset="-128"/>
              <a:cs typeface="ＭＳ Ｐゴシック" charset="-128"/>
            </a:endParaRPr>
          </a:p>
          <a:p>
            <a:pPr algn="l" eaLnBrk="0" hangingPunct="0"/>
            <a:r>
              <a:rPr lang="en-US" sz="1600" dirty="0">
                <a:solidFill>
                  <a:schemeClr val="bg1"/>
                </a:solidFill>
                <a:latin typeface="Calibri"/>
                <a:ea typeface="ＭＳ Ｐゴシック" charset="-128"/>
                <a:cs typeface="ＭＳ Ｐゴシック" charset="-128"/>
              </a:rPr>
              <a:t>Date: Savannah of </a:t>
            </a:r>
            <a:r>
              <a:rPr lang="en-US" sz="1600" dirty="0" err="1">
                <a:solidFill>
                  <a:schemeClr val="bg1"/>
                </a:solidFill>
                <a:latin typeface="Calibri"/>
                <a:ea typeface="ＭＳ Ｐゴシック" charset="-128"/>
                <a:cs typeface="ＭＳ Ｐゴシック" charset="-128"/>
              </a:rPr>
              <a:t>Yapobodá</a:t>
            </a:r>
            <a:r>
              <a:rPr lang="en-US" sz="1600" dirty="0">
                <a:solidFill>
                  <a:schemeClr val="bg1"/>
                </a:solidFill>
                <a:latin typeface="Calibri"/>
                <a:ea typeface="ＭＳ Ｐゴシック" charset="-128"/>
                <a:cs typeface="ＭＳ Ｐゴシック" charset="-128"/>
              </a:rPr>
              <a:t>, 1946</a:t>
            </a:r>
            <a:endParaRPr lang="en-US" sz="2400" dirty="0">
              <a:solidFill>
                <a:schemeClr val="bg1"/>
              </a:solidFill>
              <a:latin typeface="Calibri"/>
              <a:ea typeface="ＭＳ Ｐゴシック" charset="-128"/>
              <a:cs typeface="ＭＳ Ｐゴシック" charset="-128"/>
            </a:endParaRPr>
          </a:p>
        </p:txBody>
      </p:sp>
      <p:sp>
        <p:nvSpPr>
          <p:cNvPr id="35844" name="Rectangle 1028"/>
          <p:cNvSpPr>
            <a:spLocks noChangeArrowheads="1"/>
          </p:cNvSpPr>
          <p:nvPr/>
        </p:nvSpPr>
        <p:spPr bwMode="auto">
          <a:xfrm>
            <a:off x="4230826" y="0"/>
            <a:ext cx="3931961" cy="769441"/>
          </a:xfrm>
          <a:prstGeom prst="rect">
            <a:avLst/>
          </a:prstGeom>
          <a:solidFill>
            <a:srgbClr val="000000"/>
          </a:solidFill>
          <a:ln w="9525">
            <a:noFill/>
            <a:miter lim="800000"/>
            <a:headEnd/>
            <a:tailEnd/>
          </a:ln>
        </p:spPr>
        <p:txBody>
          <a:bodyPr wrap="none">
            <a:prstTxWarp prst="textNoShape">
              <a:avLst/>
            </a:prstTxWarp>
            <a:spAutoFit/>
          </a:bodyPr>
          <a:lstStyle/>
          <a:p>
            <a:pPr eaLnBrk="0" hangingPunct="0"/>
            <a:r>
              <a:rPr lang="en-US" sz="2200" dirty="0">
                <a:solidFill>
                  <a:schemeClr val="bg1"/>
                </a:solidFill>
                <a:latin typeface="Calibri"/>
                <a:ea typeface="ＭＳ Ｐゴシック" charset="-128"/>
                <a:cs typeface="ＭＳ Ｐゴシック" charset="-128"/>
              </a:rPr>
              <a:t>Richard Evan </a:t>
            </a:r>
            <a:r>
              <a:rPr lang="en-US" sz="2200" dirty="0" err="1">
                <a:solidFill>
                  <a:schemeClr val="bg1"/>
                </a:solidFill>
                <a:latin typeface="Calibri"/>
                <a:ea typeface="ＭＳ Ｐゴシック" charset="-128"/>
                <a:cs typeface="ＭＳ Ｐゴシック" charset="-128"/>
              </a:rPr>
              <a:t>Schultes</a:t>
            </a:r>
            <a:r>
              <a:rPr lang="en-US" sz="2200" dirty="0">
                <a:solidFill>
                  <a:schemeClr val="bg1"/>
                </a:solidFill>
                <a:latin typeface="Calibri"/>
                <a:ea typeface="ＭＳ Ｐゴシック" charset="-128"/>
                <a:cs typeface="ＭＳ Ｐゴシック" charset="-128"/>
              </a:rPr>
              <a:t>, </a:t>
            </a:r>
          </a:p>
          <a:p>
            <a:pPr eaLnBrk="0" hangingPunct="0"/>
            <a:r>
              <a:rPr lang="en-US" sz="2200" dirty="0">
                <a:solidFill>
                  <a:schemeClr val="bg1"/>
                </a:solidFill>
                <a:latin typeface="Calibri"/>
                <a:ea typeface="ＭＳ Ｐゴシック" charset="-128"/>
                <a:cs typeface="ＭＳ Ｐゴシック" charset="-128"/>
              </a:rPr>
              <a:t>“father of modern </a:t>
            </a:r>
            <a:r>
              <a:rPr lang="en-US" sz="2200" dirty="0" err="1">
                <a:solidFill>
                  <a:schemeClr val="bg1"/>
                </a:solidFill>
                <a:latin typeface="Calibri"/>
                <a:ea typeface="ＭＳ Ｐゴシック" charset="-128"/>
                <a:cs typeface="ＭＳ Ｐゴシック" charset="-128"/>
              </a:rPr>
              <a:t>ethnobotany</a:t>
            </a:r>
            <a:r>
              <a:rPr lang="en-US" sz="2200" dirty="0">
                <a:solidFill>
                  <a:schemeClr val="bg1"/>
                </a:solidFill>
                <a:latin typeface="Calibri"/>
                <a:ea typeface="ＭＳ Ｐゴシック" charset="-128"/>
                <a:cs typeface="ＭＳ Ｐゴシック" charset="-128"/>
              </a:rPr>
              <a:t>”</a:t>
            </a:r>
            <a:endParaRPr lang="en-US" sz="1600" dirty="0">
              <a:latin typeface="Calibri"/>
              <a:ea typeface="ＭＳ Ｐゴシック" charset="-128"/>
              <a:cs typeface="ＭＳ Ｐゴシック" charset="-128"/>
            </a:endParaRPr>
          </a:p>
        </p:txBody>
      </p:sp>
      <p:sp>
        <p:nvSpPr>
          <p:cNvPr id="35845" name="Rectangle 1029"/>
          <p:cNvSpPr>
            <a:spLocks noChangeArrowheads="1"/>
          </p:cNvSpPr>
          <p:nvPr/>
        </p:nvSpPr>
        <p:spPr bwMode="auto">
          <a:xfrm>
            <a:off x="1219200" y="3962400"/>
            <a:ext cx="6858000" cy="1524000"/>
          </a:xfrm>
          <a:prstGeom prst="rect">
            <a:avLst/>
          </a:prstGeom>
          <a:solidFill>
            <a:schemeClr val="bg1">
              <a:alpha val="65097"/>
            </a:schemeClr>
          </a:solidFill>
          <a:ln w="9525">
            <a:noFill/>
            <a:miter lim="800000"/>
            <a:headEnd/>
            <a:tailEnd/>
          </a:ln>
        </p:spPr>
        <p:txBody>
          <a:bodyPr>
            <a:prstTxWarp prst="textNoShape">
              <a:avLst/>
            </a:prstTxWarp>
          </a:bodyPr>
          <a:lstStyle/>
          <a:p>
            <a:pPr marL="342900" indent="-342900" algn="l">
              <a:spcBef>
                <a:spcPct val="20000"/>
              </a:spcBef>
            </a:pPr>
            <a:r>
              <a:rPr lang="en-US" sz="3200" dirty="0" err="1">
                <a:latin typeface="Calibri"/>
              </a:rPr>
              <a:t>Ethnobotanists</a:t>
            </a:r>
            <a:r>
              <a:rPr lang="en-US" sz="3200" dirty="0">
                <a:latin typeface="Calibri"/>
              </a:rPr>
              <a:t> call hallucinogenic plants </a:t>
            </a:r>
            <a:r>
              <a:rPr lang="en-US" sz="3200" b="1" i="1" dirty="0" err="1">
                <a:latin typeface="Calibri"/>
              </a:rPr>
              <a:t>entheogens</a:t>
            </a:r>
            <a:r>
              <a:rPr lang="en-US" sz="3200" dirty="0">
                <a:latin typeface="Calibri"/>
              </a:rPr>
              <a:t>, which means “the god within.”</a:t>
            </a:r>
            <a:r>
              <a:rPr lang="en-US" sz="3200" dirty="0">
                <a:solidFill>
                  <a:srgbClr val="66FF33"/>
                </a:solidFill>
                <a:latin typeface="Calibri"/>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descr="Poppy"/>
          <p:cNvPicPr>
            <a:picLocks noChangeAspect="1" noChangeArrowheads="1"/>
          </p:cNvPicPr>
          <p:nvPr/>
        </p:nvPicPr>
        <p:blipFill>
          <a:blip r:embed="rId3"/>
          <a:srcRect b="3751"/>
          <a:stretch>
            <a:fillRect/>
          </a:stretch>
        </p:blipFill>
        <p:spPr bwMode="auto">
          <a:xfrm>
            <a:off x="762000" y="533400"/>
            <a:ext cx="3962400" cy="5181600"/>
          </a:xfrm>
          <a:prstGeom prst="rect">
            <a:avLst/>
          </a:prstGeom>
          <a:noFill/>
          <a:ln w="38100">
            <a:solidFill>
              <a:schemeClr val="bg1"/>
            </a:solidFill>
            <a:miter lim="800000"/>
            <a:headEnd/>
            <a:tailEnd/>
          </a:ln>
        </p:spPr>
      </p:pic>
      <p:sp>
        <p:nvSpPr>
          <p:cNvPr id="109571" name="Text Box 3"/>
          <p:cNvSpPr txBox="1">
            <a:spLocks noChangeArrowheads="1"/>
          </p:cNvSpPr>
          <p:nvPr/>
        </p:nvSpPr>
        <p:spPr bwMode="auto">
          <a:xfrm>
            <a:off x="5546725" y="976313"/>
            <a:ext cx="184150" cy="641350"/>
          </a:xfrm>
          <a:prstGeom prst="rect">
            <a:avLst/>
          </a:prstGeom>
          <a:noFill/>
          <a:ln w="9525">
            <a:noFill/>
            <a:miter lim="800000"/>
            <a:headEnd/>
            <a:tailEnd/>
          </a:ln>
        </p:spPr>
        <p:txBody>
          <a:bodyPr wrap="none">
            <a:prstTxWarp prst="textNoShape">
              <a:avLst/>
            </a:prstTxWarp>
            <a:spAutoFit/>
          </a:bodyPr>
          <a:lstStyle/>
          <a:p>
            <a:endParaRPr lang="en-US" sz="3600" dirty="0">
              <a:solidFill>
                <a:srgbClr val="0FEA00"/>
              </a:solidFill>
              <a:latin typeface="Calibri"/>
            </a:endParaRPr>
          </a:p>
        </p:txBody>
      </p:sp>
      <p:sp>
        <p:nvSpPr>
          <p:cNvPr id="109572" name="Text Box 4"/>
          <p:cNvSpPr txBox="1">
            <a:spLocks noChangeArrowheads="1"/>
          </p:cNvSpPr>
          <p:nvPr/>
        </p:nvSpPr>
        <p:spPr bwMode="auto">
          <a:xfrm>
            <a:off x="1267447" y="5691188"/>
            <a:ext cx="2962620" cy="830997"/>
          </a:xfrm>
          <a:prstGeom prst="rect">
            <a:avLst/>
          </a:prstGeom>
          <a:noFill/>
          <a:ln w="9525">
            <a:noFill/>
            <a:miter lim="800000"/>
            <a:headEnd/>
            <a:tailEnd/>
          </a:ln>
        </p:spPr>
        <p:txBody>
          <a:bodyPr wrap="none">
            <a:prstTxWarp prst="textNoShape">
              <a:avLst/>
            </a:prstTxWarp>
            <a:spAutoFit/>
          </a:bodyPr>
          <a:lstStyle/>
          <a:p>
            <a:r>
              <a:rPr lang="en-US" sz="2400" dirty="0">
                <a:solidFill>
                  <a:srgbClr val="FFFFFF"/>
                </a:solidFill>
                <a:latin typeface="Calibri"/>
              </a:rPr>
              <a:t>Opium poppy</a:t>
            </a:r>
          </a:p>
          <a:p>
            <a:r>
              <a:rPr lang="en-US" sz="2400" dirty="0">
                <a:solidFill>
                  <a:srgbClr val="FFFFFF"/>
                </a:solidFill>
                <a:latin typeface="Calibri"/>
              </a:rPr>
              <a:t>(</a:t>
            </a:r>
            <a:r>
              <a:rPr lang="en-US" sz="2400" i="1" dirty="0" err="1">
                <a:solidFill>
                  <a:srgbClr val="FFFFFF"/>
                </a:solidFill>
                <a:latin typeface="Calibri"/>
              </a:rPr>
              <a:t>Papaver</a:t>
            </a:r>
            <a:r>
              <a:rPr lang="en-US" sz="2400" i="1" dirty="0">
                <a:solidFill>
                  <a:srgbClr val="FFFFFF"/>
                </a:solidFill>
                <a:latin typeface="Calibri"/>
              </a:rPr>
              <a:t> </a:t>
            </a:r>
            <a:r>
              <a:rPr lang="en-US" sz="2400" i="1" dirty="0" err="1">
                <a:solidFill>
                  <a:srgbClr val="FFFFFF"/>
                </a:solidFill>
                <a:latin typeface="Calibri"/>
              </a:rPr>
              <a:t>somniferum</a:t>
            </a:r>
            <a:r>
              <a:rPr lang="en-US" sz="2400" dirty="0">
                <a:solidFill>
                  <a:srgbClr val="FFFFFF"/>
                </a:solidFill>
                <a:latin typeface="Calibri"/>
              </a:rPr>
              <a:t>)</a:t>
            </a:r>
          </a:p>
        </p:txBody>
      </p:sp>
      <p:sp>
        <p:nvSpPr>
          <p:cNvPr id="109573" name="Text Box 5"/>
          <p:cNvSpPr txBox="1">
            <a:spLocks noChangeArrowheads="1"/>
          </p:cNvSpPr>
          <p:nvPr/>
        </p:nvSpPr>
        <p:spPr bwMode="auto">
          <a:xfrm>
            <a:off x="6594475" y="2862263"/>
            <a:ext cx="184150" cy="366712"/>
          </a:xfrm>
          <a:prstGeom prst="rect">
            <a:avLst/>
          </a:prstGeom>
          <a:noFill/>
          <a:ln w="9525">
            <a:noFill/>
            <a:miter lim="800000"/>
            <a:headEnd/>
            <a:tailEnd/>
          </a:ln>
        </p:spPr>
        <p:txBody>
          <a:bodyPr wrap="none">
            <a:prstTxWarp prst="textNoShape">
              <a:avLst/>
            </a:prstTxWarp>
            <a:spAutoFit/>
          </a:bodyPr>
          <a:lstStyle/>
          <a:p>
            <a:endParaRPr lang="en-US" dirty="0">
              <a:solidFill>
                <a:srgbClr val="00FF00"/>
              </a:solidFill>
              <a:latin typeface="Calibri"/>
            </a:endParaRPr>
          </a:p>
        </p:txBody>
      </p:sp>
      <p:pic>
        <p:nvPicPr>
          <p:cNvPr id="109574" name="Picture 7"/>
          <p:cNvPicPr>
            <a:picLocks noChangeAspect="1" noChangeArrowheads="1"/>
          </p:cNvPicPr>
          <p:nvPr/>
        </p:nvPicPr>
        <p:blipFill>
          <a:blip r:embed="rId4"/>
          <a:srcRect/>
          <a:stretch>
            <a:fillRect/>
          </a:stretch>
        </p:blipFill>
        <p:spPr bwMode="auto">
          <a:xfrm>
            <a:off x="5715000" y="762000"/>
            <a:ext cx="2540000" cy="2214563"/>
          </a:xfrm>
          <a:prstGeom prst="rect">
            <a:avLst/>
          </a:prstGeom>
          <a:noFill/>
          <a:ln w="9525">
            <a:noFill/>
            <a:miter lim="800000"/>
            <a:headEnd/>
            <a:tailEnd/>
          </a:ln>
        </p:spPr>
      </p:pic>
      <p:pic>
        <p:nvPicPr>
          <p:cNvPr id="109575" name="Picture 8"/>
          <p:cNvPicPr>
            <a:picLocks noChangeAspect="1" noChangeArrowheads="1"/>
          </p:cNvPicPr>
          <p:nvPr/>
        </p:nvPicPr>
        <p:blipFill>
          <a:blip r:embed="rId5"/>
          <a:srcRect/>
          <a:stretch>
            <a:fillRect/>
          </a:stretch>
        </p:blipFill>
        <p:spPr bwMode="auto">
          <a:xfrm>
            <a:off x="5334000" y="3429000"/>
            <a:ext cx="3416300" cy="2563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1618" name="Picture 2" descr="OpiumPoppy"/>
          <p:cNvPicPr>
            <a:picLocks noChangeAspect="1" noChangeArrowheads="1"/>
          </p:cNvPicPr>
          <p:nvPr/>
        </p:nvPicPr>
        <p:blipFill>
          <a:blip r:embed="rId3"/>
          <a:srcRect/>
          <a:stretch>
            <a:fillRect/>
          </a:stretch>
        </p:blipFill>
        <p:spPr bwMode="auto">
          <a:xfrm>
            <a:off x="762000" y="889000"/>
            <a:ext cx="7620000" cy="5080000"/>
          </a:xfrm>
          <a:prstGeom prst="rect">
            <a:avLst/>
          </a:prstGeom>
          <a:noFill/>
          <a:ln w="9525">
            <a:noFill/>
            <a:miter lim="800000"/>
            <a:headEnd/>
            <a:tailEnd/>
          </a:ln>
        </p:spPr>
      </p:pic>
      <p:sp>
        <p:nvSpPr>
          <p:cNvPr id="111619" name="Rectangle 3"/>
          <p:cNvSpPr>
            <a:spLocks noChangeArrowheads="1"/>
          </p:cNvSpPr>
          <p:nvPr/>
        </p:nvSpPr>
        <p:spPr bwMode="auto">
          <a:xfrm>
            <a:off x="762000" y="5105400"/>
            <a:ext cx="1600200" cy="685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dirty="0">
              <a:latin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6" name="Picture 2" descr="RawOpium"/>
          <p:cNvPicPr>
            <a:picLocks noChangeAspect="1" noChangeArrowheads="1"/>
          </p:cNvPicPr>
          <p:nvPr/>
        </p:nvPicPr>
        <p:blipFill>
          <a:blip r:embed="rId3"/>
          <a:srcRect/>
          <a:stretch>
            <a:fillRect/>
          </a:stretch>
        </p:blipFill>
        <p:spPr bwMode="auto">
          <a:xfrm>
            <a:off x="2286000" y="533400"/>
            <a:ext cx="4483100" cy="4800600"/>
          </a:xfrm>
          <a:prstGeom prst="rect">
            <a:avLst/>
          </a:prstGeom>
          <a:noFill/>
          <a:ln w="38100">
            <a:solidFill>
              <a:schemeClr val="bg1"/>
            </a:solidFill>
            <a:miter lim="800000"/>
            <a:headEnd/>
            <a:tailEnd/>
          </a:ln>
        </p:spPr>
      </p:pic>
      <p:sp>
        <p:nvSpPr>
          <p:cNvPr id="113667" name="Text Box 3"/>
          <p:cNvSpPr txBox="1">
            <a:spLocks noChangeArrowheads="1"/>
          </p:cNvSpPr>
          <p:nvPr/>
        </p:nvSpPr>
        <p:spPr bwMode="auto">
          <a:xfrm>
            <a:off x="1117600" y="5767388"/>
            <a:ext cx="6786563" cy="457200"/>
          </a:xfrm>
          <a:prstGeom prst="rect">
            <a:avLst/>
          </a:prstGeom>
          <a:noFill/>
          <a:ln w="9525">
            <a:noFill/>
            <a:miter lim="800000"/>
            <a:headEnd/>
            <a:tailEnd/>
          </a:ln>
        </p:spPr>
        <p:txBody>
          <a:bodyPr wrap="none">
            <a:prstTxWarp prst="textNoShape">
              <a:avLst/>
            </a:prstTxWarp>
            <a:spAutoFit/>
          </a:bodyPr>
          <a:lstStyle/>
          <a:p>
            <a:r>
              <a:rPr lang="en-US" sz="2400" dirty="0">
                <a:solidFill>
                  <a:srgbClr val="FFFFFF"/>
                </a:solidFill>
                <a:latin typeface="Calibri"/>
              </a:rPr>
              <a:t>Alkaloid-rich latex exuding from a cut poppy capsule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5714" name="Picture 2" descr="Opium"/>
          <p:cNvPicPr>
            <a:picLocks noChangeAspect="1" noChangeArrowheads="1"/>
          </p:cNvPicPr>
          <p:nvPr/>
        </p:nvPicPr>
        <p:blipFill>
          <a:blip r:embed="rId3"/>
          <a:srcRect/>
          <a:stretch>
            <a:fillRect/>
          </a:stretch>
        </p:blipFill>
        <p:spPr bwMode="auto">
          <a:xfrm>
            <a:off x="1905000" y="381000"/>
            <a:ext cx="5334000" cy="4935538"/>
          </a:xfrm>
          <a:prstGeom prst="rect">
            <a:avLst/>
          </a:prstGeom>
          <a:noFill/>
          <a:ln w="9525">
            <a:noFill/>
            <a:miter lim="800000"/>
            <a:headEnd/>
            <a:tailEnd/>
          </a:ln>
        </p:spPr>
      </p:pic>
      <p:sp>
        <p:nvSpPr>
          <p:cNvPr id="115715" name="TextBox 2"/>
          <p:cNvSpPr txBox="1">
            <a:spLocks noChangeArrowheads="1"/>
          </p:cNvSpPr>
          <p:nvPr/>
        </p:nvSpPr>
        <p:spPr bwMode="auto">
          <a:xfrm>
            <a:off x="381000" y="5638800"/>
            <a:ext cx="8621713" cy="830263"/>
          </a:xfrm>
          <a:prstGeom prst="rect">
            <a:avLst/>
          </a:prstGeom>
          <a:noFill/>
          <a:ln w="9525">
            <a:noFill/>
            <a:miter lim="800000"/>
            <a:headEnd/>
            <a:tailEnd/>
          </a:ln>
        </p:spPr>
        <p:txBody>
          <a:bodyPr wrap="none">
            <a:prstTxWarp prst="textNoShape">
              <a:avLst/>
            </a:prstTxWarp>
            <a:spAutoFit/>
          </a:bodyPr>
          <a:lstStyle/>
          <a:p>
            <a:r>
              <a:rPr lang="en-US" sz="2400" dirty="0">
                <a:solidFill>
                  <a:srgbClr val="AFD09A"/>
                </a:solidFill>
                <a:latin typeface="Calibri"/>
                <a:ea typeface="Calibri"/>
                <a:cs typeface="Calibri"/>
              </a:rPr>
              <a:t>This raw opium is a potent cocktail of alkaloids, including morphine </a:t>
            </a:r>
          </a:p>
          <a:p>
            <a:r>
              <a:rPr lang="en-US" sz="2400" dirty="0">
                <a:solidFill>
                  <a:srgbClr val="AFD09A"/>
                </a:solidFill>
                <a:latin typeface="Calibri"/>
                <a:ea typeface="Calibri"/>
                <a:cs typeface="Calibri"/>
              </a:rPr>
              <a:t>and codeine.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z="3200" b="1" dirty="0">
                <a:solidFill>
                  <a:srgbClr val="FFFFFF"/>
                </a:solidFill>
                <a:latin typeface="Calibri"/>
                <a:ea typeface="Calibri"/>
                <a:cs typeface="Calibri"/>
              </a:rPr>
              <a:t>The effect of opiates on the brain</a:t>
            </a:r>
            <a:endParaRPr lang="en-US" sz="3200" dirty="0">
              <a:solidFill>
                <a:srgbClr val="FFFFFF"/>
              </a:solidFill>
              <a:latin typeface="Calibri"/>
              <a:ea typeface="Calibri"/>
              <a:cs typeface="Calibri"/>
            </a:endParaRPr>
          </a:p>
        </p:txBody>
      </p:sp>
      <p:pic>
        <p:nvPicPr>
          <p:cNvPr id="117763" name="Picture 3" descr="02-19-MolecularMimic-L"/>
          <p:cNvPicPr>
            <a:picLocks noChangeAspect="1" noChangeArrowheads="1"/>
          </p:cNvPicPr>
          <p:nvPr/>
        </p:nvPicPr>
        <p:blipFill>
          <a:blip r:embed="rId2"/>
          <a:srcRect/>
          <a:stretch>
            <a:fillRect/>
          </a:stretch>
        </p:blipFill>
        <p:spPr bwMode="auto">
          <a:xfrm>
            <a:off x="533400" y="1828800"/>
            <a:ext cx="5114925" cy="3633788"/>
          </a:xfrm>
          <a:prstGeom prst="rect">
            <a:avLst/>
          </a:prstGeom>
          <a:noFill/>
          <a:ln w="38100">
            <a:solidFill>
              <a:srgbClr val="0FEA00"/>
            </a:solidFill>
            <a:miter lim="800000"/>
            <a:headEnd/>
            <a:tailEnd/>
          </a:ln>
        </p:spPr>
      </p:pic>
      <p:pic>
        <p:nvPicPr>
          <p:cNvPr id="117764" name="Picture 4" descr="poppy"/>
          <p:cNvPicPr>
            <a:picLocks noChangeAspect="1" noChangeArrowheads="1"/>
          </p:cNvPicPr>
          <p:nvPr/>
        </p:nvPicPr>
        <p:blipFill>
          <a:blip r:embed="rId3"/>
          <a:srcRect/>
          <a:stretch>
            <a:fillRect/>
          </a:stretch>
        </p:blipFill>
        <p:spPr bwMode="auto">
          <a:xfrm>
            <a:off x="6248400" y="1828800"/>
            <a:ext cx="2446338" cy="2514600"/>
          </a:xfrm>
          <a:prstGeom prst="rect">
            <a:avLst/>
          </a:prstGeom>
          <a:noFill/>
          <a:ln w="9525">
            <a:noFill/>
            <a:miter lim="800000"/>
            <a:headEnd/>
            <a:tailEnd/>
          </a:ln>
        </p:spPr>
      </p:pic>
      <p:sp>
        <p:nvSpPr>
          <p:cNvPr id="117765" name="Rectangle 5"/>
          <p:cNvSpPr>
            <a:spLocks noChangeArrowheads="1"/>
          </p:cNvSpPr>
          <p:nvPr/>
        </p:nvSpPr>
        <p:spPr bwMode="auto">
          <a:xfrm>
            <a:off x="6400800" y="4724400"/>
            <a:ext cx="2192338" cy="646113"/>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FFFFFF"/>
                </a:solidFill>
                <a:latin typeface="Calibri"/>
                <a:ea typeface="ＭＳ Ｐゴシック" charset="-128"/>
                <a:cs typeface="ＭＳ Ｐゴシック" charset="-128"/>
              </a:rPr>
              <a:t>Opium poppy</a:t>
            </a:r>
            <a:r>
              <a:rPr lang="en-US" i="1" dirty="0">
                <a:solidFill>
                  <a:srgbClr val="FFFFFF"/>
                </a:solidFill>
                <a:latin typeface="Calibri"/>
                <a:ea typeface="ＭＳ Ｐゴシック" charset="-128"/>
                <a:cs typeface="ＭＳ Ｐゴシック" charset="-128"/>
              </a:rPr>
              <a:t>, </a:t>
            </a:r>
          </a:p>
          <a:p>
            <a:pPr eaLnBrk="0" hangingPunct="0"/>
            <a:r>
              <a:rPr lang="en-US" i="1" dirty="0" err="1">
                <a:solidFill>
                  <a:srgbClr val="FFFFFF"/>
                </a:solidFill>
                <a:latin typeface="Calibri"/>
                <a:ea typeface="ＭＳ Ｐゴシック" charset="-128"/>
                <a:cs typeface="ＭＳ Ｐゴシック" charset="-128"/>
              </a:rPr>
              <a:t>Papaver</a:t>
            </a:r>
            <a:r>
              <a:rPr lang="en-US" i="1" dirty="0">
                <a:solidFill>
                  <a:srgbClr val="FFFFFF"/>
                </a:solidFill>
                <a:latin typeface="Calibri"/>
                <a:ea typeface="ＭＳ Ｐゴシック" charset="-128"/>
                <a:cs typeface="ＭＳ Ｐゴシック" charset="-128"/>
              </a:rPr>
              <a:t> </a:t>
            </a:r>
            <a:r>
              <a:rPr lang="en-US" i="1" dirty="0" err="1">
                <a:solidFill>
                  <a:srgbClr val="FFFFFF"/>
                </a:solidFill>
                <a:latin typeface="Calibri"/>
                <a:ea typeface="ＭＳ Ｐゴシック" charset="-128"/>
                <a:cs typeface="ＭＳ Ｐゴシック" charset="-128"/>
              </a:rPr>
              <a:t>somniferum</a:t>
            </a:r>
            <a:endParaRPr lang="en-US" i="1" dirty="0">
              <a:solidFill>
                <a:srgbClr val="FFFFFF"/>
              </a:solidFill>
              <a:latin typeface="Calibri"/>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786" name="Picture 2" descr="Pedanius Dioscorides"/>
          <p:cNvPicPr>
            <a:picLocks noChangeAspect="1" noChangeArrowheads="1"/>
          </p:cNvPicPr>
          <p:nvPr/>
        </p:nvPicPr>
        <p:blipFill>
          <a:blip r:embed="rId3"/>
          <a:srcRect/>
          <a:stretch>
            <a:fillRect/>
          </a:stretch>
        </p:blipFill>
        <p:spPr bwMode="auto">
          <a:xfrm>
            <a:off x="457200" y="533400"/>
            <a:ext cx="4160838" cy="4800600"/>
          </a:xfrm>
          <a:prstGeom prst="rect">
            <a:avLst/>
          </a:prstGeom>
          <a:noFill/>
          <a:ln w="9525">
            <a:noFill/>
            <a:miter lim="800000"/>
            <a:headEnd/>
            <a:tailEnd/>
          </a:ln>
        </p:spPr>
      </p:pic>
      <p:sp>
        <p:nvSpPr>
          <p:cNvPr id="118787" name="Text Box 4"/>
          <p:cNvSpPr txBox="1">
            <a:spLocks noChangeArrowheads="1"/>
          </p:cNvSpPr>
          <p:nvPr/>
        </p:nvSpPr>
        <p:spPr bwMode="auto">
          <a:xfrm>
            <a:off x="5105400" y="1066800"/>
            <a:ext cx="3429000" cy="2308324"/>
          </a:xfrm>
          <a:prstGeom prst="rect">
            <a:avLst/>
          </a:prstGeom>
          <a:noFill/>
          <a:ln w="9525">
            <a:noFill/>
            <a:miter lim="800000"/>
            <a:headEnd/>
            <a:tailEnd/>
          </a:ln>
        </p:spPr>
        <p:txBody>
          <a:bodyPr wrap="square">
            <a:prstTxWarp prst="textNoShape">
              <a:avLst/>
            </a:prstTxWarp>
            <a:spAutoFit/>
          </a:bodyPr>
          <a:lstStyle/>
          <a:p>
            <a:r>
              <a:rPr lang="en-US" sz="2400" dirty="0">
                <a:solidFill>
                  <a:schemeClr val="bg1"/>
                </a:solidFill>
                <a:latin typeface="Calibri"/>
              </a:rPr>
              <a:t>Opium has been used since at</a:t>
            </a:r>
            <a:r>
              <a:rPr lang="en-US" sz="2400" dirty="0" smtClean="0">
                <a:solidFill>
                  <a:schemeClr val="bg1"/>
                </a:solidFill>
                <a:latin typeface="Calibri"/>
              </a:rPr>
              <a:t> least </a:t>
            </a:r>
            <a:r>
              <a:rPr lang="en-US" sz="2400" dirty="0">
                <a:solidFill>
                  <a:schemeClr val="bg1"/>
                </a:solidFill>
                <a:latin typeface="Calibri"/>
              </a:rPr>
              <a:t>3000 BC.</a:t>
            </a:r>
            <a:r>
              <a:rPr lang="en-US" sz="2400" dirty="0" smtClean="0">
                <a:solidFill>
                  <a:schemeClr val="bg1"/>
                </a:solidFill>
                <a:latin typeface="Calibri"/>
              </a:rPr>
              <a:t> </a:t>
            </a:r>
          </a:p>
          <a:p>
            <a:r>
              <a:rPr lang="en-US" sz="2400" dirty="0" smtClean="0">
                <a:solidFill>
                  <a:schemeClr val="bg1"/>
                </a:solidFill>
                <a:latin typeface="Calibri"/>
              </a:rPr>
              <a:t>All the classical medical texts of ancient Greece and Rome refer to it.</a:t>
            </a:r>
          </a:p>
          <a:p>
            <a:endParaRPr lang="en-US" sz="2400" dirty="0">
              <a:solidFill>
                <a:schemeClr val="bg1"/>
              </a:solidFill>
              <a:latin typeface="Calibri"/>
            </a:endParaRPr>
          </a:p>
        </p:txBody>
      </p:sp>
      <p:sp>
        <p:nvSpPr>
          <p:cNvPr id="4" name="TextBox 3"/>
          <p:cNvSpPr txBox="1"/>
          <p:nvPr/>
        </p:nvSpPr>
        <p:spPr>
          <a:xfrm>
            <a:off x="1309890" y="5715000"/>
            <a:ext cx="2441694" cy="646331"/>
          </a:xfrm>
          <a:prstGeom prst="rect">
            <a:avLst/>
          </a:prstGeom>
          <a:noFill/>
        </p:spPr>
        <p:txBody>
          <a:bodyPr wrap="none" rtlCol="0">
            <a:spAutoFit/>
          </a:bodyPr>
          <a:lstStyle/>
          <a:p>
            <a:r>
              <a:rPr lang="en-US" dirty="0" err="1" smtClean="0">
                <a:solidFill>
                  <a:srgbClr val="FFFFFF"/>
                </a:solidFill>
              </a:rPr>
              <a:t>Dioscorides</a:t>
            </a:r>
            <a:r>
              <a:rPr lang="en-US" dirty="0" smtClean="0">
                <a:solidFill>
                  <a:srgbClr val="FFFFFF"/>
                </a:solidFill>
              </a:rPr>
              <a:t>, author of </a:t>
            </a:r>
          </a:p>
          <a:p>
            <a:r>
              <a:rPr lang="en-US" i="1" dirty="0" err="1" smtClean="0">
                <a:solidFill>
                  <a:srgbClr val="FFFFFF"/>
                </a:solidFill>
              </a:rPr>
              <a:t>Materia</a:t>
            </a:r>
            <a:r>
              <a:rPr lang="en-US" i="1" dirty="0" smtClean="0">
                <a:solidFill>
                  <a:srgbClr val="FFFFFF"/>
                </a:solidFill>
              </a:rPr>
              <a:t> </a:t>
            </a:r>
            <a:r>
              <a:rPr lang="en-US" i="1" dirty="0" err="1" smtClean="0">
                <a:solidFill>
                  <a:srgbClr val="FFFFFF"/>
                </a:solidFill>
              </a:rPr>
              <a:t>Medica</a:t>
            </a:r>
            <a:endParaRPr lang="en-US" i="1" dirty="0">
              <a:solidFill>
                <a:srgbClr val="FFFFFF"/>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srcRect/>
          <a:stretch>
            <a:fillRect/>
          </a:stretch>
        </p:blipFill>
        <p:spPr bwMode="auto">
          <a:xfrm>
            <a:off x="2503488" y="1992313"/>
            <a:ext cx="4140200" cy="2870200"/>
          </a:xfrm>
          <a:prstGeom prst="rect">
            <a:avLst/>
          </a:prstGeom>
          <a:noFill/>
          <a:ln w="9525">
            <a:noFill/>
            <a:miter lim="800000"/>
            <a:headEnd/>
            <a:tailEnd/>
          </a:ln>
        </p:spPr>
      </p:pic>
      <p:sp>
        <p:nvSpPr>
          <p:cNvPr id="152579" name="Text Box 3"/>
          <p:cNvSpPr txBox="1">
            <a:spLocks noChangeArrowheads="1"/>
          </p:cNvSpPr>
          <p:nvPr/>
        </p:nvSpPr>
        <p:spPr bwMode="auto">
          <a:xfrm>
            <a:off x="2292889" y="5622925"/>
            <a:ext cx="4572511" cy="646331"/>
          </a:xfrm>
          <a:prstGeom prst="rect">
            <a:avLst/>
          </a:prstGeom>
          <a:noFill/>
          <a:ln w="9525">
            <a:noFill/>
            <a:miter lim="800000"/>
            <a:headEnd/>
            <a:tailEnd/>
          </a:ln>
        </p:spPr>
        <p:txBody>
          <a:bodyPr wrap="none">
            <a:prstTxWarp prst="textNoShape">
              <a:avLst/>
            </a:prstTxWarp>
            <a:spAutoFit/>
          </a:bodyPr>
          <a:lstStyle/>
          <a:p>
            <a:r>
              <a:rPr lang="en-US" sz="3600" dirty="0">
                <a:solidFill>
                  <a:srgbClr val="0FEA00"/>
                </a:solidFill>
                <a:latin typeface="+mj-lt"/>
              </a:rPr>
              <a:t>Dose-response curve</a:t>
            </a:r>
          </a:p>
        </p:txBody>
      </p:sp>
      <p:sp>
        <p:nvSpPr>
          <p:cNvPr id="152580" name="Rectangle 4"/>
          <p:cNvSpPr>
            <a:spLocks noChangeArrowheads="1"/>
          </p:cNvSpPr>
          <p:nvPr/>
        </p:nvSpPr>
        <p:spPr bwMode="auto">
          <a:xfrm>
            <a:off x="3200400" y="3429000"/>
            <a:ext cx="2057400" cy="457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52581" name="Rectangle 5"/>
          <p:cNvSpPr>
            <a:spLocks noChangeArrowheads="1"/>
          </p:cNvSpPr>
          <p:nvPr/>
        </p:nvSpPr>
        <p:spPr bwMode="auto">
          <a:xfrm>
            <a:off x="5105400" y="2819400"/>
            <a:ext cx="1447800" cy="457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52582" name="Rectangle 6"/>
          <p:cNvSpPr>
            <a:spLocks noChangeArrowheads="1"/>
          </p:cNvSpPr>
          <p:nvPr/>
        </p:nvSpPr>
        <p:spPr bwMode="auto">
          <a:xfrm>
            <a:off x="5486400" y="3505200"/>
            <a:ext cx="762000" cy="228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52583" name="Text Box 7"/>
          <p:cNvSpPr txBox="1">
            <a:spLocks noChangeArrowheads="1"/>
          </p:cNvSpPr>
          <p:nvPr/>
        </p:nvSpPr>
        <p:spPr bwMode="auto">
          <a:xfrm>
            <a:off x="645271" y="457200"/>
            <a:ext cx="8040783" cy="954107"/>
          </a:xfrm>
          <a:prstGeom prst="rect">
            <a:avLst/>
          </a:prstGeom>
          <a:noFill/>
          <a:ln w="9525">
            <a:noFill/>
            <a:miter lim="800000"/>
            <a:headEnd/>
            <a:tailEnd/>
          </a:ln>
        </p:spPr>
        <p:txBody>
          <a:bodyPr wrap="none">
            <a:prstTxWarp prst="textNoShape">
              <a:avLst/>
            </a:prstTxWarp>
            <a:spAutoFit/>
          </a:bodyPr>
          <a:lstStyle/>
          <a:p>
            <a:r>
              <a:rPr lang="en-US" sz="2800" dirty="0">
                <a:solidFill>
                  <a:srgbClr val="00FF00"/>
                </a:solidFill>
                <a:latin typeface="Calibri"/>
              </a:rPr>
              <a:t>"The right dose differentiates a poison and a remedy." </a:t>
            </a:r>
          </a:p>
          <a:p>
            <a:r>
              <a:rPr lang="en-US" sz="2800" dirty="0">
                <a:solidFill>
                  <a:srgbClr val="00FF00"/>
                </a:solidFill>
                <a:latin typeface="Calibri"/>
              </a:rPr>
              <a:t>					- Paracelsus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4381336" y="1119188"/>
            <a:ext cx="4715203" cy="1200328"/>
          </a:xfrm>
          <a:prstGeom prst="rect">
            <a:avLst/>
          </a:prstGeom>
          <a:noFill/>
          <a:ln w="9525">
            <a:noFill/>
            <a:miter lim="800000"/>
            <a:headEnd/>
            <a:tailEnd/>
          </a:ln>
        </p:spPr>
        <p:txBody>
          <a:bodyPr wrap="none">
            <a:prstTxWarp prst="textNoShape">
              <a:avLst/>
            </a:prstTxWarp>
            <a:spAutoFit/>
          </a:bodyPr>
          <a:lstStyle/>
          <a:p>
            <a:r>
              <a:rPr lang="en-US" sz="2400" dirty="0">
                <a:solidFill>
                  <a:schemeClr val="bg1"/>
                </a:solidFill>
                <a:latin typeface="Calibri"/>
              </a:rPr>
              <a:t>In 1525, Paracelsus discovered that</a:t>
            </a:r>
          </a:p>
          <a:p>
            <a:r>
              <a:rPr lang="en-US" sz="2400" dirty="0">
                <a:solidFill>
                  <a:schemeClr val="bg1"/>
                </a:solidFill>
                <a:latin typeface="Calibri"/>
              </a:rPr>
              <a:t>opium could be dissolved in alcohol,</a:t>
            </a:r>
          </a:p>
          <a:p>
            <a:r>
              <a:rPr lang="en-US" sz="2400" dirty="0">
                <a:solidFill>
                  <a:schemeClr val="bg1"/>
                </a:solidFill>
                <a:latin typeface="Calibri"/>
              </a:rPr>
              <a:t>a preparation called </a:t>
            </a:r>
            <a:r>
              <a:rPr lang="en-US" sz="2400" b="1" i="1" dirty="0">
                <a:solidFill>
                  <a:schemeClr val="bg1"/>
                </a:solidFill>
                <a:latin typeface="Calibri"/>
              </a:rPr>
              <a:t>laudanum.</a:t>
            </a:r>
            <a:endParaRPr lang="en-US" dirty="0">
              <a:solidFill>
                <a:schemeClr val="bg1"/>
              </a:solidFill>
              <a:latin typeface="Calibri"/>
            </a:endParaRPr>
          </a:p>
        </p:txBody>
      </p:sp>
      <p:pic>
        <p:nvPicPr>
          <p:cNvPr id="120835" name="Picture 3"/>
          <p:cNvPicPr>
            <a:picLocks noChangeAspect="1" noChangeArrowheads="1"/>
          </p:cNvPicPr>
          <p:nvPr/>
        </p:nvPicPr>
        <p:blipFill>
          <a:blip r:embed="rId3"/>
          <a:srcRect/>
          <a:stretch>
            <a:fillRect/>
          </a:stretch>
        </p:blipFill>
        <p:spPr bwMode="auto">
          <a:xfrm>
            <a:off x="228600" y="685800"/>
            <a:ext cx="4064000" cy="5029200"/>
          </a:xfrm>
          <a:prstGeom prst="rect">
            <a:avLst/>
          </a:prstGeom>
          <a:noFill/>
          <a:ln w="38100">
            <a:solidFill>
              <a:schemeClr val="bg1"/>
            </a:solid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882" name="Picture 3" descr="cwplantsmaxi-image"/>
          <p:cNvPicPr>
            <a:picLocks noChangeAspect="1" noChangeArrowheads="1"/>
          </p:cNvPicPr>
          <p:nvPr/>
        </p:nvPicPr>
        <p:blipFill>
          <a:blip r:embed="rId3"/>
          <a:srcRect/>
          <a:stretch>
            <a:fillRect/>
          </a:stretch>
        </p:blipFill>
        <p:spPr bwMode="auto">
          <a:xfrm>
            <a:off x="685800" y="1447800"/>
            <a:ext cx="3121025" cy="4876800"/>
          </a:xfrm>
          <a:prstGeom prst="rect">
            <a:avLst/>
          </a:prstGeom>
          <a:noFill/>
          <a:ln w="9525">
            <a:noFill/>
            <a:miter lim="800000"/>
            <a:headEnd/>
            <a:tailEnd/>
          </a:ln>
        </p:spPr>
      </p:pic>
      <p:sp>
        <p:nvSpPr>
          <p:cNvPr id="122883" name="Text Box 4"/>
          <p:cNvSpPr txBox="1">
            <a:spLocks noChangeArrowheads="1"/>
          </p:cNvSpPr>
          <p:nvPr/>
        </p:nvSpPr>
        <p:spPr bwMode="auto">
          <a:xfrm>
            <a:off x="4670425" y="1439863"/>
            <a:ext cx="3635375" cy="366712"/>
          </a:xfrm>
          <a:prstGeom prst="rect">
            <a:avLst/>
          </a:prstGeom>
          <a:noFill/>
          <a:ln w="9525">
            <a:noFill/>
            <a:miter lim="800000"/>
            <a:headEnd/>
            <a:tailEnd/>
          </a:ln>
        </p:spPr>
        <p:txBody>
          <a:bodyPr>
            <a:prstTxWarp prst="textNoShape">
              <a:avLst/>
            </a:prstTxWarp>
            <a:spAutoFit/>
          </a:bodyPr>
          <a:lstStyle/>
          <a:p>
            <a:pPr>
              <a:spcBef>
                <a:spcPct val="50000"/>
              </a:spcBef>
            </a:pPr>
            <a:endParaRPr lang="en-US" dirty="0">
              <a:solidFill>
                <a:srgbClr val="80FF00"/>
              </a:solidFill>
              <a:latin typeface="Calibri"/>
            </a:endParaRPr>
          </a:p>
        </p:txBody>
      </p:sp>
      <p:sp>
        <p:nvSpPr>
          <p:cNvPr id="122884" name="Text Box 5"/>
          <p:cNvSpPr txBox="1">
            <a:spLocks noChangeArrowheads="1"/>
          </p:cNvSpPr>
          <p:nvPr/>
        </p:nvSpPr>
        <p:spPr bwMode="auto">
          <a:xfrm>
            <a:off x="4343400" y="1905000"/>
            <a:ext cx="4495800" cy="3508375"/>
          </a:xfrm>
          <a:prstGeom prst="rect">
            <a:avLst/>
          </a:prstGeom>
          <a:noFill/>
          <a:ln w="9525">
            <a:noFill/>
            <a:miter lim="800000"/>
            <a:headEnd/>
            <a:tailEnd/>
          </a:ln>
        </p:spPr>
        <p:txBody>
          <a:bodyPr>
            <a:prstTxWarp prst="textNoShape">
              <a:avLst/>
            </a:prstTxWarp>
            <a:spAutoFit/>
          </a:bodyPr>
          <a:lstStyle/>
          <a:p>
            <a:r>
              <a:rPr lang="en-US" sz="2800">
                <a:solidFill>
                  <a:schemeClr val="bg1"/>
                </a:solidFill>
                <a:latin typeface="Lucida Calligraphy" charset="0"/>
              </a:rPr>
              <a:t>“Many also cultivated a few rows of poppies in their garden to make opium, from which our laudanum was created; and this at times was very needful.”</a:t>
            </a:r>
          </a:p>
        </p:txBody>
      </p:sp>
      <p:pic>
        <p:nvPicPr>
          <p:cNvPr id="246791" name="Picture 7" descr="ii_b_109"/>
          <p:cNvPicPr>
            <a:picLocks noChangeAspect="1" noChangeArrowheads="1"/>
          </p:cNvPicPr>
          <p:nvPr/>
        </p:nvPicPr>
        <p:blipFill>
          <a:blip r:embed="rId4"/>
          <a:srcRect/>
          <a:stretch>
            <a:fillRect/>
          </a:stretch>
        </p:blipFill>
        <p:spPr bwMode="auto">
          <a:xfrm>
            <a:off x="609600" y="1447800"/>
            <a:ext cx="3290888" cy="4954588"/>
          </a:xfrm>
          <a:prstGeom prst="rect">
            <a:avLst/>
          </a:prstGeom>
          <a:noFill/>
          <a:ln w="9525">
            <a:noFill/>
            <a:miter lim="800000"/>
            <a:headEnd/>
            <a:tailEnd/>
          </a:ln>
        </p:spPr>
      </p:pic>
      <p:sp>
        <p:nvSpPr>
          <p:cNvPr id="122886" name="TextBox 5"/>
          <p:cNvSpPr txBox="1">
            <a:spLocks noChangeArrowheads="1"/>
          </p:cNvSpPr>
          <p:nvPr/>
        </p:nvSpPr>
        <p:spPr bwMode="auto">
          <a:xfrm>
            <a:off x="228600" y="228600"/>
            <a:ext cx="8416925" cy="1200150"/>
          </a:xfrm>
          <a:prstGeom prst="rect">
            <a:avLst/>
          </a:prstGeom>
          <a:noFill/>
          <a:ln w="9525">
            <a:noFill/>
            <a:miter lim="800000"/>
            <a:headEnd/>
            <a:tailEnd/>
          </a:ln>
        </p:spPr>
        <p:txBody>
          <a:bodyPr wrap="none">
            <a:prstTxWarp prst="textNoShape">
              <a:avLst/>
            </a:prstTxWarp>
            <a:spAutoFit/>
          </a:bodyPr>
          <a:lstStyle/>
          <a:p>
            <a:pPr algn="l"/>
            <a:r>
              <a:rPr lang="en-US" sz="2400" dirty="0">
                <a:solidFill>
                  <a:schemeClr val="bg1"/>
                </a:solidFill>
                <a:latin typeface="Calibri"/>
                <a:ea typeface="ＭＳ Ｐゴシック" charset="-128"/>
                <a:cs typeface="ＭＳ Ｐゴシック" charset="-128"/>
              </a:rPr>
              <a:t>The addictive properties of this remarkable painkiller weren’t fully </a:t>
            </a:r>
          </a:p>
          <a:p>
            <a:pPr algn="l"/>
            <a:r>
              <a:rPr lang="en-US" sz="2400" dirty="0">
                <a:solidFill>
                  <a:schemeClr val="bg1"/>
                </a:solidFill>
                <a:latin typeface="Calibri"/>
                <a:ea typeface="ＭＳ Ｐゴシック" charset="-128"/>
                <a:cs typeface="ＭＳ Ｐゴシック" charset="-128"/>
              </a:rPr>
              <a:t>recognized until the end of the American Civil War …</a:t>
            </a:r>
          </a:p>
          <a:p>
            <a:pPr algn="l"/>
            <a:endParaRPr lang="en-US" sz="2400" dirty="0">
              <a:solidFill>
                <a:schemeClr val="bg1"/>
              </a:solidFill>
              <a:latin typeface="Calibri"/>
              <a:ea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srcRect/>
          <a:stretch>
            <a:fillRect/>
          </a:stretch>
        </p:blipFill>
        <p:spPr bwMode="auto">
          <a:xfrm>
            <a:off x="762000" y="914400"/>
            <a:ext cx="3213100" cy="5067300"/>
          </a:xfrm>
          <a:prstGeom prst="rect">
            <a:avLst/>
          </a:prstGeom>
          <a:noFill/>
          <a:ln w="9525">
            <a:noFill/>
            <a:miter lim="800000"/>
            <a:headEnd/>
            <a:tailEnd/>
          </a:ln>
        </p:spPr>
      </p:pic>
      <p:sp>
        <p:nvSpPr>
          <p:cNvPr id="124931" name="Text Box 3"/>
          <p:cNvSpPr txBox="1">
            <a:spLocks noChangeArrowheads="1"/>
          </p:cNvSpPr>
          <p:nvPr/>
        </p:nvSpPr>
        <p:spPr bwMode="auto">
          <a:xfrm>
            <a:off x="4628615" y="1576388"/>
            <a:ext cx="4017446" cy="1200328"/>
          </a:xfrm>
          <a:prstGeom prst="rect">
            <a:avLst/>
          </a:prstGeom>
          <a:noFill/>
          <a:ln w="9525">
            <a:noFill/>
            <a:miter lim="800000"/>
            <a:headEnd/>
            <a:tailEnd/>
          </a:ln>
        </p:spPr>
        <p:txBody>
          <a:bodyPr wrap="none">
            <a:prstTxWarp prst="textNoShape">
              <a:avLst/>
            </a:prstTxWarp>
            <a:spAutoFit/>
          </a:bodyPr>
          <a:lstStyle/>
          <a:p>
            <a:r>
              <a:rPr lang="en-US" sz="2400" dirty="0">
                <a:solidFill>
                  <a:schemeClr val="bg1"/>
                </a:solidFill>
                <a:latin typeface="Calibri"/>
              </a:rPr>
              <a:t>Some 45,000 soldiers returned </a:t>
            </a:r>
          </a:p>
          <a:p>
            <a:r>
              <a:rPr lang="en-US" sz="2400" dirty="0">
                <a:solidFill>
                  <a:schemeClr val="bg1"/>
                </a:solidFill>
                <a:latin typeface="Calibri"/>
              </a:rPr>
              <a:t>from the Civil War addicted to </a:t>
            </a:r>
          </a:p>
          <a:p>
            <a:r>
              <a:rPr lang="en-US" sz="2400" dirty="0">
                <a:solidFill>
                  <a:schemeClr val="bg1"/>
                </a:solidFill>
                <a:latin typeface="Calibri"/>
              </a:rPr>
              <a:t>morphine.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3600" b="1" dirty="0">
                <a:solidFill>
                  <a:srgbClr val="FFFFFF"/>
                </a:solidFill>
                <a:latin typeface="Calibri"/>
                <a:ea typeface="Calibri"/>
                <a:cs typeface="Calibri"/>
              </a:rPr>
              <a:t>Psychoactive plants</a:t>
            </a:r>
            <a:endParaRPr lang="en-US" sz="3600" dirty="0">
              <a:solidFill>
                <a:srgbClr val="FFFFFF"/>
              </a:solidFill>
              <a:latin typeface="Calibri"/>
              <a:ea typeface="Calibri"/>
              <a:cs typeface="Calibri"/>
            </a:endParaRPr>
          </a:p>
        </p:txBody>
      </p:sp>
      <p:sp>
        <p:nvSpPr>
          <p:cNvPr id="32771" name="Rectangle 3"/>
          <p:cNvSpPr>
            <a:spLocks noGrp="1" noChangeArrowheads="1"/>
          </p:cNvSpPr>
          <p:nvPr>
            <p:ph type="body" idx="1"/>
          </p:nvPr>
        </p:nvSpPr>
        <p:spPr/>
        <p:txBody>
          <a:bodyPr/>
          <a:lstStyle/>
          <a:p>
            <a:pPr eaLnBrk="1" hangingPunct="1">
              <a:buFontTx/>
              <a:buNone/>
            </a:pPr>
            <a:r>
              <a:rPr lang="en-US" sz="2800" dirty="0">
                <a:solidFill>
                  <a:srgbClr val="FFFFFF"/>
                </a:solidFill>
                <a:latin typeface="Calibri"/>
                <a:ea typeface="Calibri"/>
                <a:cs typeface="Calibri"/>
              </a:rPr>
              <a:t>Psychoactive plants can be classified as...</a:t>
            </a:r>
          </a:p>
          <a:p>
            <a:pPr eaLnBrk="1" hangingPunct="1"/>
            <a:endParaRPr lang="en-US" sz="2800" dirty="0">
              <a:solidFill>
                <a:srgbClr val="FFFFFF"/>
              </a:solidFill>
              <a:latin typeface="Calibri"/>
              <a:ea typeface="Calibri"/>
              <a:cs typeface="Calibri"/>
            </a:endParaRPr>
          </a:p>
          <a:p>
            <a:pPr eaLnBrk="1" hangingPunct="1"/>
            <a:r>
              <a:rPr lang="en-US" sz="2800" dirty="0">
                <a:solidFill>
                  <a:srgbClr val="FFFFFF"/>
                </a:solidFill>
                <a:latin typeface="Calibri"/>
                <a:ea typeface="Calibri"/>
                <a:cs typeface="Calibri"/>
              </a:rPr>
              <a:t>Hallucinogens</a:t>
            </a:r>
          </a:p>
          <a:p>
            <a:pPr lvl="1" eaLnBrk="1" hangingPunct="1"/>
            <a:r>
              <a:rPr lang="en-US" dirty="0">
                <a:solidFill>
                  <a:srgbClr val="FFFFFF"/>
                </a:solidFill>
                <a:latin typeface="Calibri"/>
                <a:ea typeface="Calibri"/>
                <a:cs typeface="Calibri"/>
              </a:rPr>
              <a:t>e.g., marijuana, peyote</a:t>
            </a:r>
          </a:p>
          <a:p>
            <a:pPr eaLnBrk="1" hangingPunct="1"/>
            <a:r>
              <a:rPr lang="en-US" sz="2800" dirty="0">
                <a:solidFill>
                  <a:srgbClr val="FFFFFF"/>
                </a:solidFill>
                <a:latin typeface="Calibri"/>
                <a:ea typeface="Calibri"/>
                <a:cs typeface="Calibri"/>
              </a:rPr>
              <a:t>Stimulants</a:t>
            </a:r>
          </a:p>
          <a:p>
            <a:pPr lvl="1" eaLnBrk="1" hangingPunct="1"/>
            <a:r>
              <a:rPr lang="en-US" dirty="0">
                <a:solidFill>
                  <a:srgbClr val="FFFFFF"/>
                </a:solidFill>
                <a:latin typeface="Calibri"/>
                <a:ea typeface="Calibri"/>
                <a:cs typeface="Calibri"/>
              </a:rPr>
              <a:t>e.g., cocaine, caffeine</a:t>
            </a:r>
          </a:p>
          <a:p>
            <a:pPr eaLnBrk="1" hangingPunct="1"/>
            <a:r>
              <a:rPr lang="en-US" sz="2800" dirty="0">
                <a:solidFill>
                  <a:srgbClr val="FFFFFF"/>
                </a:solidFill>
                <a:latin typeface="Calibri"/>
                <a:ea typeface="Calibri"/>
                <a:cs typeface="Calibri"/>
              </a:rPr>
              <a:t>Depressants</a:t>
            </a:r>
          </a:p>
          <a:p>
            <a:pPr lvl="1" eaLnBrk="1" hangingPunct="1"/>
            <a:r>
              <a:rPr lang="en-US" dirty="0">
                <a:solidFill>
                  <a:srgbClr val="FFFFFF"/>
                </a:solidFill>
                <a:latin typeface="Calibri"/>
                <a:ea typeface="Calibri"/>
                <a:cs typeface="Calibri"/>
              </a:rPr>
              <a:t>e.g., opium</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1028083" y="871538"/>
            <a:ext cx="7481535" cy="4278094"/>
          </a:xfrm>
          <a:prstGeom prst="rect">
            <a:avLst/>
          </a:prstGeom>
          <a:noFill/>
          <a:ln w="9525">
            <a:noFill/>
            <a:miter lim="800000"/>
            <a:headEnd/>
            <a:tailEnd/>
          </a:ln>
        </p:spPr>
        <p:txBody>
          <a:bodyPr wrap="none">
            <a:prstTxWarp prst="textNoShape">
              <a:avLst/>
            </a:prstTxWarp>
            <a:spAutoFit/>
          </a:bodyPr>
          <a:lstStyle/>
          <a:p>
            <a:r>
              <a:rPr lang="en-US" sz="3200" b="1" dirty="0">
                <a:solidFill>
                  <a:schemeClr val="bg1"/>
                </a:solidFill>
                <a:latin typeface="Calibri"/>
              </a:rPr>
              <a:t>Common opiates in the late 19th century:</a:t>
            </a:r>
            <a:endParaRPr lang="en-US" sz="2400" dirty="0">
              <a:solidFill>
                <a:schemeClr val="bg1"/>
              </a:solidFill>
              <a:latin typeface="Calibri"/>
            </a:endParaRPr>
          </a:p>
          <a:p>
            <a:endParaRPr lang="en-US" sz="2400" dirty="0">
              <a:solidFill>
                <a:schemeClr val="bg1"/>
              </a:solidFill>
              <a:latin typeface="Calibri"/>
            </a:endParaRPr>
          </a:p>
          <a:p>
            <a:endParaRPr lang="en-US" sz="2400" dirty="0">
              <a:solidFill>
                <a:schemeClr val="bg1"/>
              </a:solidFill>
              <a:latin typeface="Calibri"/>
            </a:endParaRPr>
          </a:p>
          <a:p>
            <a:r>
              <a:rPr lang="en-US" sz="2400" b="1" dirty="0">
                <a:solidFill>
                  <a:schemeClr val="bg1"/>
                </a:solidFill>
                <a:latin typeface="Calibri"/>
              </a:rPr>
              <a:t>Opium:</a:t>
            </a:r>
            <a:r>
              <a:rPr lang="en-US" sz="2400" dirty="0">
                <a:solidFill>
                  <a:schemeClr val="bg1"/>
                </a:solidFill>
                <a:latin typeface="Calibri"/>
              </a:rPr>
              <a:t> a derivative of the poppy plant which was smoked</a:t>
            </a:r>
          </a:p>
          <a:p>
            <a:endParaRPr lang="en-US" sz="2400" dirty="0">
              <a:solidFill>
                <a:schemeClr val="bg1"/>
              </a:solidFill>
              <a:latin typeface="Calibri"/>
            </a:endParaRPr>
          </a:p>
          <a:p>
            <a:r>
              <a:rPr lang="en-US" sz="2400" b="1" dirty="0">
                <a:solidFill>
                  <a:schemeClr val="bg1"/>
                </a:solidFill>
                <a:latin typeface="Calibri"/>
              </a:rPr>
              <a:t>Laudanum:</a:t>
            </a:r>
            <a:r>
              <a:rPr lang="en-US" sz="2400" dirty="0">
                <a:solidFill>
                  <a:schemeClr val="bg1"/>
                </a:solidFill>
                <a:latin typeface="Calibri"/>
              </a:rPr>
              <a:t> A tincture of opium used in droplet form</a:t>
            </a:r>
          </a:p>
          <a:p>
            <a:endParaRPr lang="en-US" sz="2400" dirty="0">
              <a:solidFill>
                <a:schemeClr val="bg1"/>
              </a:solidFill>
              <a:latin typeface="Calibri"/>
            </a:endParaRPr>
          </a:p>
          <a:p>
            <a:r>
              <a:rPr lang="en-US" sz="2400" b="1" dirty="0">
                <a:solidFill>
                  <a:schemeClr val="bg1"/>
                </a:solidFill>
                <a:latin typeface="Calibri"/>
              </a:rPr>
              <a:t>Codeine:</a:t>
            </a:r>
            <a:r>
              <a:rPr lang="en-US" sz="2400" dirty="0">
                <a:solidFill>
                  <a:schemeClr val="bg1"/>
                </a:solidFill>
                <a:latin typeface="Calibri"/>
              </a:rPr>
              <a:t> An analgesic in tablet form</a:t>
            </a:r>
          </a:p>
          <a:p>
            <a:endParaRPr lang="en-US" sz="2400" dirty="0">
              <a:solidFill>
                <a:schemeClr val="bg1"/>
              </a:solidFill>
              <a:latin typeface="Calibri"/>
            </a:endParaRPr>
          </a:p>
          <a:p>
            <a:r>
              <a:rPr lang="en-US" sz="2400" b="1" dirty="0">
                <a:solidFill>
                  <a:schemeClr val="bg1"/>
                </a:solidFill>
                <a:latin typeface="Calibri"/>
              </a:rPr>
              <a:t>Morphine:</a:t>
            </a:r>
            <a:r>
              <a:rPr lang="en-US" sz="2400" dirty="0">
                <a:solidFill>
                  <a:schemeClr val="bg1"/>
                </a:solidFill>
                <a:latin typeface="Calibri"/>
              </a:rPr>
              <a:t> A crystalline substance which was </a:t>
            </a:r>
          </a:p>
          <a:p>
            <a:r>
              <a:rPr lang="en-US" sz="2400" dirty="0">
                <a:solidFill>
                  <a:schemeClr val="bg1"/>
                </a:solidFill>
                <a:latin typeface="Calibri"/>
              </a:rPr>
              <a:t>liquefied and then injected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6" name="Picture 2" descr="Morphine"/>
          <p:cNvPicPr>
            <a:picLocks noChangeAspect="1" noChangeArrowheads="1"/>
          </p:cNvPicPr>
          <p:nvPr/>
        </p:nvPicPr>
        <p:blipFill>
          <a:blip r:embed="rId3">
            <a:grayscl/>
          </a:blip>
          <a:srcRect/>
          <a:stretch>
            <a:fillRect/>
          </a:stretch>
        </p:blipFill>
        <p:spPr bwMode="auto">
          <a:xfrm>
            <a:off x="914400" y="152400"/>
            <a:ext cx="7315200" cy="6364288"/>
          </a:xfrm>
          <a:prstGeom prst="rect">
            <a:avLst/>
          </a:prstGeom>
          <a:noFill/>
          <a:ln w="9525">
            <a:noFill/>
            <a:miter lim="800000"/>
            <a:headEnd/>
            <a:tailEnd/>
          </a:ln>
        </p:spPr>
      </p:pic>
      <p:sp>
        <p:nvSpPr>
          <p:cNvPr id="129027" name="Oval 3"/>
          <p:cNvSpPr>
            <a:spLocks noChangeArrowheads="1"/>
          </p:cNvSpPr>
          <p:nvPr/>
        </p:nvSpPr>
        <p:spPr bwMode="auto">
          <a:xfrm>
            <a:off x="1447800" y="2743200"/>
            <a:ext cx="1371600" cy="533400"/>
          </a:xfrm>
          <a:prstGeom prst="ellipse">
            <a:avLst/>
          </a:prstGeom>
          <a:noFill/>
          <a:ln w="38100">
            <a:solidFill>
              <a:srgbClr val="3D5216"/>
            </a:solidFill>
            <a:round/>
            <a:headEnd/>
            <a:tailEnd/>
          </a:ln>
        </p:spPr>
        <p:txBody>
          <a:bodyPr wrap="none" anchor="ctr">
            <a:prstTxWarp prst="textNoShape">
              <a:avLst/>
            </a:prstTxWarp>
          </a:bodyPr>
          <a:lstStyle/>
          <a:p>
            <a:endParaRPr lang="en-US" dirty="0">
              <a:latin typeface="Calibri"/>
            </a:endParaRPr>
          </a:p>
        </p:txBody>
      </p:sp>
      <p:sp>
        <p:nvSpPr>
          <p:cNvPr id="129028" name="Text Box 4"/>
          <p:cNvSpPr txBox="1">
            <a:spLocks noChangeArrowheads="1"/>
          </p:cNvSpPr>
          <p:nvPr/>
        </p:nvSpPr>
        <p:spPr bwMode="auto">
          <a:xfrm>
            <a:off x="2343186" y="5562600"/>
            <a:ext cx="4275066" cy="369332"/>
          </a:xfrm>
          <a:prstGeom prst="rect">
            <a:avLst/>
          </a:prstGeom>
          <a:solidFill>
            <a:schemeClr val="bg1"/>
          </a:solidFill>
          <a:ln w="9525">
            <a:noFill/>
            <a:miter lim="800000"/>
            <a:headEnd/>
            <a:tailEnd/>
          </a:ln>
        </p:spPr>
        <p:txBody>
          <a:bodyPr wrap="none">
            <a:prstTxWarp prst="textNoShape">
              <a:avLst/>
            </a:prstTxWarp>
            <a:spAutoFit/>
          </a:bodyPr>
          <a:lstStyle/>
          <a:p>
            <a:r>
              <a:rPr lang="en-US" dirty="0">
                <a:latin typeface="Calibri"/>
              </a:rPr>
              <a:t>Purified </a:t>
            </a:r>
            <a:r>
              <a:rPr lang="en-US" b="1" dirty="0">
                <a:solidFill>
                  <a:srgbClr val="3D5216"/>
                </a:solidFill>
                <a:latin typeface="Calibri"/>
              </a:rPr>
              <a:t>morphine</a:t>
            </a:r>
            <a:r>
              <a:rPr lang="en-US" dirty="0">
                <a:solidFill>
                  <a:srgbClr val="3D5216"/>
                </a:solidFill>
                <a:latin typeface="Calibri"/>
              </a:rPr>
              <a:t> </a:t>
            </a:r>
            <a:r>
              <a:rPr lang="en-US" dirty="0">
                <a:latin typeface="Calibri"/>
              </a:rPr>
              <a:t>was first isolated in 1806</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2" descr="Morphine"/>
          <p:cNvPicPr>
            <a:picLocks noChangeAspect="1" noChangeArrowheads="1"/>
          </p:cNvPicPr>
          <p:nvPr/>
        </p:nvPicPr>
        <p:blipFill>
          <a:blip r:embed="rId3">
            <a:grayscl/>
          </a:blip>
          <a:srcRect/>
          <a:stretch>
            <a:fillRect/>
          </a:stretch>
        </p:blipFill>
        <p:spPr bwMode="auto">
          <a:xfrm>
            <a:off x="914400" y="152400"/>
            <a:ext cx="7315200" cy="6364288"/>
          </a:xfrm>
          <a:prstGeom prst="rect">
            <a:avLst/>
          </a:prstGeom>
          <a:noFill/>
          <a:ln w="9525">
            <a:noFill/>
            <a:miter lim="800000"/>
            <a:headEnd/>
            <a:tailEnd/>
          </a:ln>
        </p:spPr>
      </p:pic>
      <p:sp>
        <p:nvSpPr>
          <p:cNvPr id="131075" name="Oval 3"/>
          <p:cNvSpPr>
            <a:spLocks noChangeArrowheads="1"/>
          </p:cNvSpPr>
          <p:nvPr/>
        </p:nvSpPr>
        <p:spPr bwMode="auto">
          <a:xfrm>
            <a:off x="4419600" y="2133600"/>
            <a:ext cx="1219200" cy="381000"/>
          </a:xfrm>
          <a:prstGeom prst="ellipse">
            <a:avLst/>
          </a:prstGeom>
          <a:noFill/>
          <a:ln w="38100">
            <a:solidFill>
              <a:srgbClr val="9E0000"/>
            </a:solidFill>
            <a:round/>
            <a:headEnd/>
            <a:tailEnd/>
          </a:ln>
        </p:spPr>
        <p:txBody>
          <a:bodyPr wrap="none" anchor="ctr">
            <a:prstTxWarp prst="textNoShape">
              <a:avLst/>
            </a:prstTxWarp>
          </a:bodyPr>
          <a:lstStyle/>
          <a:p>
            <a:endParaRPr lang="en-US" dirty="0">
              <a:latin typeface="Calibri"/>
            </a:endParaRPr>
          </a:p>
        </p:txBody>
      </p:sp>
      <p:sp>
        <p:nvSpPr>
          <p:cNvPr id="131076" name="Text Box 4"/>
          <p:cNvSpPr txBox="1">
            <a:spLocks noChangeArrowheads="1"/>
          </p:cNvSpPr>
          <p:nvPr/>
        </p:nvSpPr>
        <p:spPr bwMode="auto">
          <a:xfrm>
            <a:off x="1259001" y="5715000"/>
            <a:ext cx="6673622" cy="646331"/>
          </a:xfrm>
          <a:prstGeom prst="rect">
            <a:avLst/>
          </a:prstGeom>
          <a:solidFill>
            <a:schemeClr val="bg1"/>
          </a:solidFill>
          <a:ln w="9525">
            <a:noFill/>
            <a:miter lim="800000"/>
            <a:headEnd/>
            <a:tailEnd/>
          </a:ln>
        </p:spPr>
        <p:txBody>
          <a:bodyPr wrap="none">
            <a:prstTxWarp prst="textNoShape">
              <a:avLst/>
            </a:prstTxWarp>
            <a:spAutoFit/>
          </a:bodyPr>
          <a:lstStyle/>
          <a:p>
            <a:r>
              <a:rPr lang="en-US" dirty="0">
                <a:solidFill>
                  <a:srgbClr val="9E0000"/>
                </a:solidFill>
                <a:latin typeface="Calibri"/>
              </a:rPr>
              <a:t>In 1874, pharmacists modified morphine by adding two acetyl groups </a:t>
            </a:r>
          </a:p>
          <a:p>
            <a:r>
              <a:rPr lang="en-US" dirty="0">
                <a:solidFill>
                  <a:srgbClr val="9E0000"/>
                </a:solidFill>
                <a:latin typeface="Calibri"/>
              </a:rPr>
              <a:t>to the molecule.  The result was </a:t>
            </a:r>
            <a:r>
              <a:rPr lang="en-US" b="1" i="1" dirty="0">
                <a:solidFill>
                  <a:srgbClr val="9E0000"/>
                </a:solidFill>
                <a:latin typeface="Calibri"/>
              </a:rPr>
              <a:t>heroin</a:t>
            </a:r>
            <a:r>
              <a:rPr lang="en-US" dirty="0">
                <a:solidFill>
                  <a:srgbClr val="9E0000"/>
                </a:solidFill>
                <a:latin typeface="Calibri"/>
              </a:rPr>
              <a:t>.</a:t>
            </a:r>
          </a:p>
        </p:txBody>
      </p:sp>
      <p:sp>
        <p:nvSpPr>
          <p:cNvPr id="131077" name="Oval 5"/>
          <p:cNvSpPr>
            <a:spLocks noChangeArrowheads="1"/>
          </p:cNvSpPr>
          <p:nvPr/>
        </p:nvSpPr>
        <p:spPr bwMode="auto">
          <a:xfrm>
            <a:off x="4572000" y="381000"/>
            <a:ext cx="1066800" cy="381000"/>
          </a:xfrm>
          <a:prstGeom prst="ellipse">
            <a:avLst/>
          </a:prstGeom>
          <a:noFill/>
          <a:ln w="38100">
            <a:solidFill>
              <a:srgbClr val="9E0000"/>
            </a:solidFill>
            <a:round/>
            <a:headEnd/>
            <a:tailEnd/>
          </a:ln>
        </p:spPr>
        <p:txBody>
          <a:bodyPr wrap="none" anchor="ctr">
            <a:prstTxWarp prst="textNoShape">
              <a:avLst/>
            </a:prstTxWarp>
          </a:bodyPr>
          <a:lstStyle/>
          <a:p>
            <a:endParaRPr lang="en-US" dirty="0">
              <a:latin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22" name="Picture 2" descr="Bayer"/>
          <p:cNvPicPr>
            <a:picLocks noChangeAspect="1" noChangeArrowheads="1"/>
          </p:cNvPicPr>
          <p:nvPr/>
        </p:nvPicPr>
        <p:blipFill>
          <a:blip r:embed="rId3"/>
          <a:srcRect/>
          <a:stretch>
            <a:fillRect/>
          </a:stretch>
        </p:blipFill>
        <p:spPr bwMode="auto">
          <a:xfrm>
            <a:off x="2209800" y="0"/>
            <a:ext cx="4819650" cy="6858000"/>
          </a:xfrm>
          <a:prstGeom prst="rect">
            <a:avLst/>
          </a:prstGeom>
          <a:noFill/>
          <a:ln w="38100">
            <a:solidFill>
              <a:srgbClr val="66FF33"/>
            </a:solid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170" name="Picture 2" descr="Heroin cough medicine"/>
          <p:cNvPicPr>
            <a:picLocks noChangeAspect="1" noChangeArrowheads="1"/>
          </p:cNvPicPr>
          <p:nvPr/>
        </p:nvPicPr>
        <p:blipFill>
          <a:blip r:embed="rId3"/>
          <a:srcRect/>
          <a:stretch>
            <a:fillRect/>
          </a:stretch>
        </p:blipFill>
        <p:spPr bwMode="auto">
          <a:xfrm>
            <a:off x="762000" y="381000"/>
            <a:ext cx="3832225" cy="6019800"/>
          </a:xfrm>
          <a:prstGeom prst="rect">
            <a:avLst/>
          </a:prstGeom>
          <a:noFill/>
          <a:ln w="28575">
            <a:solidFill>
              <a:schemeClr val="bg1"/>
            </a:solidFill>
            <a:miter lim="800000"/>
            <a:headEnd/>
            <a:tailEnd/>
          </a:ln>
        </p:spPr>
      </p:pic>
      <p:sp>
        <p:nvSpPr>
          <p:cNvPr id="135171" name="Text Box 3"/>
          <p:cNvSpPr txBox="1">
            <a:spLocks noChangeArrowheads="1"/>
          </p:cNvSpPr>
          <p:nvPr/>
        </p:nvSpPr>
        <p:spPr bwMode="auto">
          <a:xfrm>
            <a:off x="5167600" y="814388"/>
            <a:ext cx="3518912" cy="1200328"/>
          </a:xfrm>
          <a:prstGeom prst="rect">
            <a:avLst/>
          </a:prstGeom>
          <a:noFill/>
          <a:ln w="9525">
            <a:noFill/>
            <a:miter lim="800000"/>
            <a:headEnd/>
            <a:tailEnd/>
          </a:ln>
        </p:spPr>
        <p:txBody>
          <a:bodyPr wrap="none">
            <a:prstTxWarp prst="textNoShape">
              <a:avLst/>
            </a:prstTxWarp>
            <a:spAutoFit/>
          </a:bodyPr>
          <a:lstStyle/>
          <a:p>
            <a:r>
              <a:rPr lang="en-US" sz="2400" dirty="0">
                <a:solidFill>
                  <a:srgbClr val="E5B536"/>
                </a:solidFill>
                <a:latin typeface="Calibri"/>
              </a:rPr>
              <a:t>Soothe your cranky baby </a:t>
            </a:r>
          </a:p>
          <a:p>
            <a:r>
              <a:rPr lang="en-US" sz="2400" dirty="0">
                <a:solidFill>
                  <a:srgbClr val="E5B536"/>
                </a:solidFill>
                <a:latin typeface="Calibri"/>
              </a:rPr>
              <a:t>with Mrs. Winslow’s syrup</a:t>
            </a:r>
          </a:p>
          <a:p>
            <a:r>
              <a:rPr lang="en-US" sz="2400" dirty="0">
                <a:solidFill>
                  <a:srgbClr val="E5B536"/>
                </a:solidFill>
                <a:latin typeface="Calibri"/>
              </a:rPr>
              <a:t>(</a:t>
            </a:r>
            <a:r>
              <a:rPr lang="en-US" sz="2400" i="1" dirty="0">
                <a:solidFill>
                  <a:srgbClr val="E5B536"/>
                </a:solidFill>
                <a:latin typeface="Calibri"/>
              </a:rPr>
              <a:t>contained heroin!</a:t>
            </a:r>
            <a:r>
              <a:rPr lang="en-US" sz="2400" dirty="0">
                <a:solidFill>
                  <a:srgbClr val="E5B536"/>
                </a:solidFill>
                <a:latin typeface="Calibri"/>
              </a:rPr>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TextBox 1"/>
          <p:cNvSpPr txBox="1">
            <a:spLocks noChangeArrowheads="1"/>
          </p:cNvSpPr>
          <p:nvPr/>
        </p:nvSpPr>
        <p:spPr bwMode="auto">
          <a:xfrm>
            <a:off x="533400" y="4953000"/>
            <a:ext cx="8399463" cy="830263"/>
          </a:xfrm>
          <a:prstGeom prst="rect">
            <a:avLst/>
          </a:prstGeom>
          <a:noFill/>
          <a:ln w="9525">
            <a:noFill/>
            <a:miter lim="800000"/>
            <a:headEnd/>
            <a:tailEnd/>
          </a:ln>
        </p:spPr>
        <p:txBody>
          <a:bodyPr>
            <a:prstTxWarp prst="textNoShape">
              <a:avLst/>
            </a:prstTxWarp>
            <a:spAutoFit/>
          </a:bodyPr>
          <a:lstStyle/>
          <a:p>
            <a:r>
              <a:rPr lang="en-US" sz="2400" dirty="0">
                <a:solidFill>
                  <a:srgbClr val="FFFFFF"/>
                </a:solidFill>
                <a:latin typeface="Calibri"/>
                <a:ea typeface="Calibri"/>
                <a:cs typeface="Calibri"/>
              </a:rPr>
              <a:t>In the United States today, roughly 980,000 people are addicted to opiates such as heroin, morphine, and </a:t>
            </a:r>
            <a:r>
              <a:rPr lang="en-US" sz="2400" dirty="0" err="1">
                <a:solidFill>
                  <a:srgbClr val="FFFFFF"/>
                </a:solidFill>
                <a:latin typeface="Calibri"/>
                <a:ea typeface="Calibri"/>
                <a:cs typeface="Calibri"/>
              </a:rPr>
              <a:t>Oxycontin</a:t>
            </a:r>
            <a:r>
              <a:rPr lang="en-US" sz="2400" dirty="0">
                <a:solidFill>
                  <a:srgbClr val="FFFFFF"/>
                </a:solidFill>
                <a:latin typeface="Calibri"/>
                <a:ea typeface="Calibri"/>
                <a:cs typeface="Calibri"/>
              </a:rPr>
              <a:t>. </a:t>
            </a:r>
          </a:p>
        </p:txBody>
      </p:sp>
      <p:pic>
        <p:nvPicPr>
          <p:cNvPr id="137219" name="Picture 2" descr="opiates.tiff"/>
          <p:cNvPicPr>
            <a:picLocks noChangeAspect="1"/>
          </p:cNvPicPr>
          <p:nvPr/>
        </p:nvPicPr>
        <p:blipFill>
          <a:blip r:embed="rId2"/>
          <a:srcRect/>
          <a:stretch>
            <a:fillRect/>
          </a:stretch>
        </p:blipFill>
        <p:spPr bwMode="auto">
          <a:xfrm>
            <a:off x="1676400" y="1752600"/>
            <a:ext cx="5761038" cy="2590800"/>
          </a:xfrm>
          <a:prstGeom prst="rect">
            <a:avLst/>
          </a:prstGeom>
          <a:noFill/>
          <a:ln w="9525">
            <a:noFill/>
            <a:miter lim="800000"/>
            <a:headEnd/>
            <a:tailEnd/>
          </a:ln>
        </p:spPr>
      </p:pic>
      <p:sp>
        <p:nvSpPr>
          <p:cNvPr id="137220" name="TextBox 3"/>
          <p:cNvSpPr txBox="1">
            <a:spLocks noChangeArrowheads="1"/>
          </p:cNvSpPr>
          <p:nvPr/>
        </p:nvSpPr>
        <p:spPr bwMode="auto">
          <a:xfrm>
            <a:off x="2279650" y="457200"/>
            <a:ext cx="4621213" cy="830263"/>
          </a:xfrm>
          <a:prstGeom prst="rect">
            <a:avLst/>
          </a:prstGeom>
          <a:noFill/>
          <a:ln w="9525">
            <a:noFill/>
            <a:miter lim="800000"/>
            <a:headEnd/>
            <a:tailEnd/>
          </a:ln>
        </p:spPr>
        <p:txBody>
          <a:bodyPr wrap="none">
            <a:prstTxWarp prst="textNoShape">
              <a:avLst/>
            </a:prstTxWarp>
            <a:spAutoFit/>
          </a:bodyPr>
          <a:lstStyle/>
          <a:p>
            <a:r>
              <a:rPr lang="en-US" sz="2400" dirty="0">
                <a:solidFill>
                  <a:srgbClr val="FFFFFF"/>
                </a:solidFill>
                <a:latin typeface="Calibri"/>
                <a:ea typeface="Calibri"/>
                <a:cs typeface="Calibri"/>
              </a:rPr>
              <a:t>Religion is the opiate of the masses.</a:t>
            </a:r>
          </a:p>
          <a:p>
            <a:r>
              <a:rPr lang="en-US" sz="2400" dirty="0">
                <a:solidFill>
                  <a:srgbClr val="FFFFFF"/>
                </a:solidFill>
                <a:latin typeface="Calibri"/>
                <a:ea typeface="Calibri"/>
                <a:cs typeface="Calibri"/>
              </a:rPr>
              <a:t>				</a:t>
            </a:r>
            <a:r>
              <a:rPr lang="en-US" sz="1400" dirty="0">
                <a:solidFill>
                  <a:srgbClr val="FFFFFF"/>
                </a:solidFill>
                <a:latin typeface="Calibri"/>
                <a:ea typeface="Calibri"/>
                <a:cs typeface="Calibri"/>
              </a:rPr>
              <a:t>- Karl Marx</a:t>
            </a:r>
          </a:p>
        </p:txBody>
      </p:sp>
      <p:sp>
        <p:nvSpPr>
          <p:cNvPr id="5" name="Rectangle 4"/>
          <p:cNvSpPr>
            <a:spLocks noChangeArrowheads="1"/>
          </p:cNvSpPr>
          <p:nvPr/>
        </p:nvSpPr>
        <p:spPr bwMode="auto">
          <a:xfrm>
            <a:off x="2286000" y="457200"/>
            <a:ext cx="1143000" cy="609600"/>
          </a:xfrm>
          <a:prstGeom prst="rect">
            <a:avLst/>
          </a:prstGeom>
          <a:solidFill>
            <a:schemeClr val="tx1"/>
          </a:solidFill>
          <a:ln w="9525">
            <a:solidFill>
              <a:schemeClr val="tx1"/>
            </a:solidFill>
            <a:round/>
            <a:headEnd/>
            <a:tailEnd/>
          </a:ln>
        </p:spPr>
        <p:txBody>
          <a:bodyPr>
            <a:prstTxWarp prst="textNoShape">
              <a:avLst/>
            </a:prstTxWarp>
          </a:bodyPr>
          <a:lstStyle/>
          <a:p>
            <a:r>
              <a:rPr lang="en-US" sz="2400" dirty="0">
                <a:solidFill>
                  <a:srgbClr val="FFFFFF"/>
                </a:solidFill>
                <a:latin typeface="Calibri"/>
                <a:ea typeface="Calibri"/>
                <a:cs typeface="Calibri"/>
              </a:rPr>
              <a:t>Opium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Text Box 4"/>
          <p:cNvSpPr txBox="1">
            <a:spLocks noChangeArrowheads="1"/>
          </p:cNvSpPr>
          <p:nvPr/>
        </p:nvSpPr>
        <p:spPr bwMode="auto">
          <a:xfrm>
            <a:off x="457200" y="5181600"/>
            <a:ext cx="3810000" cy="1200150"/>
          </a:xfrm>
          <a:prstGeom prst="rect">
            <a:avLst/>
          </a:prstGeom>
          <a:noFill/>
          <a:ln w="9525">
            <a:noFill/>
            <a:miter lim="800000"/>
            <a:headEnd/>
            <a:tailEnd/>
          </a:ln>
        </p:spPr>
        <p:txBody>
          <a:bodyPr>
            <a:prstTxWarp prst="textNoShape">
              <a:avLst/>
            </a:prstTxWarp>
            <a:spAutoFit/>
          </a:bodyPr>
          <a:lstStyle/>
          <a:p>
            <a:r>
              <a:rPr lang="en-US" sz="2400" i="1" dirty="0">
                <a:solidFill>
                  <a:srgbClr val="99A671"/>
                </a:solidFill>
                <a:latin typeface="Calibri"/>
              </a:rPr>
              <a:t>Piper </a:t>
            </a:r>
            <a:r>
              <a:rPr lang="en-US" sz="2400" i="1" dirty="0" err="1">
                <a:solidFill>
                  <a:srgbClr val="99A671"/>
                </a:solidFill>
                <a:latin typeface="Calibri"/>
              </a:rPr>
              <a:t>methysticum</a:t>
            </a:r>
            <a:endParaRPr lang="en-US" sz="2400" dirty="0">
              <a:solidFill>
                <a:srgbClr val="99A671"/>
              </a:solidFill>
              <a:latin typeface="Calibri"/>
            </a:endParaRPr>
          </a:p>
          <a:p>
            <a:r>
              <a:rPr lang="en-US" sz="2400" dirty="0" err="1">
                <a:solidFill>
                  <a:srgbClr val="99A671"/>
                </a:solidFill>
                <a:latin typeface="Calibri"/>
              </a:rPr>
              <a:t>Piperaceae</a:t>
            </a:r>
            <a:r>
              <a:rPr lang="en-US" sz="2400" dirty="0">
                <a:solidFill>
                  <a:srgbClr val="99A671"/>
                </a:solidFill>
                <a:latin typeface="Calibri"/>
              </a:rPr>
              <a:t> - Black pepper Family</a:t>
            </a:r>
          </a:p>
        </p:txBody>
      </p:sp>
      <p:sp>
        <p:nvSpPr>
          <p:cNvPr id="138243" name="Text Box 5"/>
          <p:cNvSpPr txBox="1">
            <a:spLocks noChangeArrowheads="1"/>
          </p:cNvSpPr>
          <p:nvPr/>
        </p:nvSpPr>
        <p:spPr bwMode="auto">
          <a:xfrm>
            <a:off x="6843713" y="6065838"/>
            <a:ext cx="184150" cy="366712"/>
          </a:xfrm>
          <a:prstGeom prst="rect">
            <a:avLst/>
          </a:prstGeom>
          <a:noFill/>
          <a:ln w="9525">
            <a:noFill/>
            <a:miter lim="800000"/>
            <a:headEnd/>
            <a:tailEnd/>
          </a:ln>
        </p:spPr>
        <p:txBody>
          <a:bodyPr wrap="none">
            <a:prstTxWarp prst="textNoShape">
              <a:avLst/>
            </a:prstTxWarp>
            <a:spAutoFit/>
          </a:bodyPr>
          <a:lstStyle/>
          <a:p>
            <a:endParaRPr lang="en-US" dirty="0">
              <a:latin typeface="Calibri"/>
            </a:endParaRPr>
          </a:p>
        </p:txBody>
      </p:sp>
      <p:sp>
        <p:nvSpPr>
          <p:cNvPr id="145414" name="Text Box 6"/>
          <p:cNvSpPr txBox="1">
            <a:spLocks noChangeArrowheads="1"/>
          </p:cNvSpPr>
          <p:nvPr/>
        </p:nvSpPr>
        <p:spPr bwMode="auto">
          <a:xfrm>
            <a:off x="1794944" y="304800"/>
            <a:ext cx="956712" cy="584776"/>
          </a:xfrm>
          <a:prstGeom prst="rect">
            <a:avLst/>
          </a:prstGeom>
          <a:noFill/>
          <a:ln w="9525">
            <a:noFill/>
            <a:miter lim="800000"/>
            <a:headEnd/>
            <a:tailEnd/>
          </a:ln>
          <a:effectLst/>
        </p:spPr>
        <p:txBody>
          <a:bodyPr wrap="none">
            <a:prstTxWarp prst="textNoShape">
              <a:avLst/>
            </a:prstTxWarp>
            <a:spAutoFit/>
          </a:bodyPr>
          <a:lstStyle/>
          <a:p>
            <a:pPr>
              <a:defRPr/>
            </a:pPr>
            <a:r>
              <a:rPr lang="en-US" sz="3200" dirty="0">
                <a:solidFill>
                  <a:srgbClr val="779C3E"/>
                </a:solidFill>
                <a:effectLst>
                  <a:outerShdw blurRad="38100" dist="38100" dir="2700000" algn="tl">
                    <a:srgbClr val="DDDDDD"/>
                  </a:outerShdw>
                </a:effectLst>
                <a:latin typeface="Calibri"/>
              </a:rPr>
              <a:t>Kava</a:t>
            </a:r>
            <a:endParaRPr lang="en-US" sz="2400" dirty="0">
              <a:latin typeface="Calibri"/>
            </a:endParaRPr>
          </a:p>
        </p:txBody>
      </p:sp>
      <p:pic>
        <p:nvPicPr>
          <p:cNvPr id="138245" name="Picture 10"/>
          <p:cNvPicPr>
            <a:picLocks noChangeAspect="1" noChangeArrowheads="1"/>
          </p:cNvPicPr>
          <p:nvPr/>
        </p:nvPicPr>
        <p:blipFill>
          <a:blip r:embed="rId3"/>
          <a:srcRect/>
          <a:stretch>
            <a:fillRect/>
          </a:stretch>
        </p:blipFill>
        <p:spPr bwMode="auto">
          <a:xfrm>
            <a:off x="914400" y="1219200"/>
            <a:ext cx="2743200" cy="3568700"/>
          </a:xfrm>
          <a:prstGeom prst="rect">
            <a:avLst/>
          </a:prstGeom>
          <a:noFill/>
          <a:ln w="9525">
            <a:noFill/>
            <a:miter lim="800000"/>
            <a:headEnd/>
            <a:tailEnd/>
          </a:ln>
        </p:spPr>
      </p:pic>
      <p:sp>
        <p:nvSpPr>
          <p:cNvPr id="138246" name="Text Box 11"/>
          <p:cNvSpPr txBox="1">
            <a:spLocks noChangeArrowheads="1"/>
          </p:cNvSpPr>
          <p:nvPr/>
        </p:nvSpPr>
        <p:spPr bwMode="auto">
          <a:xfrm>
            <a:off x="4461411" y="762000"/>
            <a:ext cx="3821629" cy="646331"/>
          </a:xfrm>
          <a:prstGeom prst="rect">
            <a:avLst/>
          </a:prstGeom>
          <a:noFill/>
          <a:ln w="9525">
            <a:noFill/>
            <a:miter lim="800000"/>
            <a:headEnd/>
            <a:tailEnd/>
          </a:ln>
        </p:spPr>
        <p:txBody>
          <a:bodyPr wrap="none">
            <a:prstTxWarp prst="textNoShape">
              <a:avLst/>
            </a:prstTxWarp>
            <a:spAutoFit/>
          </a:bodyPr>
          <a:lstStyle/>
          <a:p>
            <a:r>
              <a:rPr lang="en-US" dirty="0">
                <a:solidFill>
                  <a:srgbClr val="99A671"/>
                </a:solidFill>
                <a:latin typeface="Calibri"/>
              </a:rPr>
              <a:t>Consumed to “relax without disrupting</a:t>
            </a:r>
          </a:p>
          <a:p>
            <a:r>
              <a:rPr lang="en-US" dirty="0">
                <a:solidFill>
                  <a:srgbClr val="99A671"/>
                </a:solidFill>
                <a:latin typeface="Calibri"/>
              </a:rPr>
              <a:t>mental clarity.”</a:t>
            </a:r>
          </a:p>
        </p:txBody>
      </p:sp>
      <p:pic>
        <p:nvPicPr>
          <p:cNvPr id="138247" name="Picture 12"/>
          <p:cNvPicPr>
            <a:picLocks noChangeAspect="1" noChangeArrowheads="1"/>
          </p:cNvPicPr>
          <p:nvPr/>
        </p:nvPicPr>
        <p:blipFill>
          <a:blip r:embed="rId4"/>
          <a:srcRect/>
          <a:stretch>
            <a:fillRect/>
          </a:stretch>
        </p:blipFill>
        <p:spPr bwMode="auto">
          <a:xfrm>
            <a:off x="4495800" y="1600200"/>
            <a:ext cx="3683000" cy="2844800"/>
          </a:xfrm>
          <a:prstGeom prst="rect">
            <a:avLst/>
          </a:prstGeom>
          <a:noFill/>
          <a:ln w="9525">
            <a:noFill/>
            <a:miter lim="800000"/>
            <a:headEnd/>
            <a:tailEnd/>
          </a:ln>
        </p:spPr>
      </p:pic>
      <p:sp>
        <p:nvSpPr>
          <p:cNvPr id="138248" name="Text Box 13"/>
          <p:cNvSpPr txBox="1">
            <a:spLocks noChangeArrowheads="1"/>
          </p:cNvSpPr>
          <p:nvPr/>
        </p:nvSpPr>
        <p:spPr bwMode="auto">
          <a:xfrm>
            <a:off x="4725183" y="4922838"/>
            <a:ext cx="3209946" cy="369332"/>
          </a:xfrm>
          <a:prstGeom prst="rect">
            <a:avLst/>
          </a:prstGeom>
          <a:noFill/>
          <a:ln w="9525">
            <a:noFill/>
            <a:miter lim="800000"/>
            <a:headEnd/>
            <a:tailEnd/>
          </a:ln>
        </p:spPr>
        <p:txBody>
          <a:bodyPr wrap="none">
            <a:prstTxWarp prst="textNoShape">
              <a:avLst/>
            </a:prstTxWarp>
            <a:spAutoFit/>
          </a:bodyPr>
          <a:lstStyle/>
          <a:p>
            <a:r>
              <a:rPr lang="en-US" dirty="0" err="1">
                <a:solidFill>
                  <a:srgbClr val="99A671"/>
                </a:solidFill>
                <a:latin typeface="Calibri"/>
              </a:rPr>
              <a:t>Kavalactone</a:t>
            </a:r>
            <a:r>
              <a:rPr lang="en-US" dirty="0">
                <a:solidFill>
                  <a:srgbClr val="99A671"/>
                </a:solidFill>
                <a:latin typeface="Calibri"/>
              </a:rPr>
              <a:t>, the active principle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0290" name="Picture 1026"/>
          <p:cNvPicPr>
            <a:picLocks noChangeAspect="1" noChangeArrowheads="1"/>
          </p:cNvPicPr>
          <p:nvPr/>
        </p:nvPicPr>
        <p:blipFill>
          <a:blip r:embed="rId3"/>
          <a:srcRect/>
          <a:stretch>
            <a:fillRect/>
          </a:stretch>
        </p:blipFill>
        <p:spPr bwMode="auto">
          <a:xfrm>
            <a:off x="228600" y="2743200"/>
            <a:ext cx="4800600" cy="3600450"/>
          </a:xfrm>
          <a:prstGeom prst="rect">
            <a:avLst/>
          </a:prstGeom>
          <a:noFill/>
          <a:ln w="9525">
            <a:noFill/>
            <a:miter lim="800000"/>
            <a:headEnd/>
            <a:tailEnd/>
          </a:ln>
        </p:spPr>
      </p:pic>
      <p:sp>
        <p:nvSpPr>
          <p:cNvPr id="266244" name="Text Box 1028"/>
          <p:cNvSpPr txBox="1">
            <a:spLocks noChangeArrowheads="1"/>
          </p:cNvSpPr>
          <p:nvPr/>
        </p:nvSpPr>
        <p:spPr bwMode="auto">
          <a:xfrm>
            <a:off x="5207000" y="5667375"/>
            <a:ext cx="3509963" cy="1190625"/>
          </a:xfrm>
          <a:prstGeom prst="rect">
            <a:avLst/>
          </a:prstGeom>
          <a:noFill/>
          <a:ln w="9525">
            <a:noFill/>
            <a:miter lim="800000"/>
            <a:headEnd/>
            <a:tailEnd/>
          </a:ln>
        </p:spPr>
        <p:txBody>
          <a:bodyPr wrap="none">
            <a:prstTxWarp prst="textNoShape">
              <a:avLst/>
            </a:prstTxWarp>
            <a:spAutoFit/>
          </a:bodyPr>
          <a:lstStyle/>
          <a:p>
            <a:r>
              <a:rPr lang="en-US" dirty="0">
                <a:latin typeface="Calibri"/>
              </a:rPr>
              <a:t>It was first introduced to Europeans </a:t>
            </a:r>
          </a:p>
          <a:p>
            <a:r>
              <a:rPr lang="en-US" dirty="0">
                <a:latin typeface="Calibri"/>
              </a:rPr>
              <a:t>by Captain James Cook,</a:t>
            </a:r>
          </a:p>
          <a:p>
            <a:r>
              <a:rPr lang="en-US" dirty="0">
                <a:latin typeface="Calibri"/>
              </a:rPr>
              <a:t>ca. 1771</a:t>
            </a:r>
          </a:p>
          <a:p>
            <a:endParaRPr lang="en-US" dirty="0">
              <a:latin typeface="Calibri"/>
            </a:endParaRPr>
          </a:p>
        </p:txBody>
      </p:sp>
      <p:pic>
        <p:nvPicPr>
          <p:cNvPr id="266245" name="Picture 1029"/>
          <p:cNvPicPr>
            <a:picLocks noChangeAspect="1" noChangeArrowheads="1"/>
          </p:cNvPicPr>
          <p:nvPr/>
        </p:nvPicPr>
        <p:blipFill>
          <a:blip r:embed="rId4"/>
          <a:srcRect/>
          <a:stretch>
            <a:fillRect/>
          </a:stretch>
        </p:blipFill>
        <p:spPr bwMode="auto">
          <a:xfrm>
            <a:off x="5181600" y="990600"/>
            <a:ext cx="3508375" cy="4419600"/>
          </a:xfrm>
          <a:prstGeom prst="rect">
            <a:avLst/>
          </a:prstGeom>
          <a:noFill/>
          <a:ln w="9525">
            <a:noFill/>
            <a:miter lim="800000"/>
            <a:headEnd/>
            <a:tailEnd/>
          </a:ln>
        </p:spPr>
      </p:pic>
      <p:sp>
        <p:nvSpPr>
          <p:cNvPr id="140293" name="Text Box 1030"/>
          <p:cNvSpPr txBox="1">
            <a:spLocks noChangeArrowheads="1"/>
          </p:cNvSpPr>
          <p:nvPr/>
        </p:nvSpPr>
        <p:spPr bwMode="auto">
          <a:xfrm>
            <a:off x="132895" y="762000"/>
            <a:ext cx="4825322" cy="1200329"/>
          </a:xfrm>
          <a:prstGeom prst="rect">
            <a:avLst/>
          </a:prstGeom>
          <a:noFill/>
          <a:ln w="9525">
            <a:noFill/>
            <a:miter lim="800000"/>
            <a:headEnd/>
            <a:tailEnd/>
          </a:ln>
        </p:spPr>
        <p:txBody>
          <a:bodyPr wrap="none">
            <a:prstTxWarp prst="textNoShape">
              <a:avLst/>
            </a:prstTxWarp>
            <a:spAutoFit/>
          </a:bodyPr>
          <a:lstStyle/>
          <a:p>
            <a:r>
              <a:rPr lang="en-US" dirty="0">
                <a:solidFill>
                  <a:srgbClr val="99A671"/>
                </a:solidFill>
                <a:latin typeface="Calibri"/>
              </a:rPr>
              <a:t>Kava is used in sacred ceremonies in Fiji, Samoa, </a:t>
            </a:r>
          </a:p>
          <a:p>
            <a:r>
              <a:rPr lang="en-US" dirty="0">
                <a:solidFill>
                  <a:srgbClr val="99A671"/>
                </a:solidFill>
                <a:latin typeface="Calibri"/>
              </a:rPr>
              <a:t>and Tonga, where it is drunk in ceremonies to</a:t>
            </a:r>
          </a:p>
          <a:p>
            <a:r>
              <a:rPr lang="en-US" dirty="0">
                <a:solidFill>
                  <a:srgbClr val="99A671"/>
                </a:solidFill>
                <a:latin typeface="Calibri"/>
              </a:rPr>
              <a:t>honor visitors, unite participants, and validate</a:t>
            </a:r>
          </a:p>
          <a:p>
            <a:r>
              <a:rPr lang="en-US" dirty="0">
                <a:solidFill>
                  <a:srgbClr val="99A671"/>
                </a:solidFill>
                <a:latin typeface="Calibri"/>
              </a:rPr>
              <a:t>their social identities.</a:t>
            </a:r>
          </a:p>
        </p:txBody>
      </p:sp>
      <p:pic>
        <p:nvPicPr>
          <p:cNvPr id="6" name="Picture 3"/>
          <p:cNvPicPr>
            <a:picLocks noChangeAspect="1" noChangeArrowheads="1"/>
          </p:cNvPicPr>
          <p:nvPr/>
        </p:nvPicPr>
        <p:blipFill>
          <a:blip r:embed="rId5"/>
          <a:srcRect/>
          <a:stretch>
            <a:fillRect/>
          </a:stretch>
        </p:blipFill>
        <p:spPr bwMode="auto">
          <a:xfrm>
            <a:off x="5181600" y="914400"/>
            <a:ext cx="3751263" cy="5756275"/>
          </a:xfrm>
          <a:prstGeom prst="rect">
            <a:avLst/>
          </a:prstGeom>
          <a:noFill/>
          <a:ln w="9525">
            <a:noFill/>
            <a:miter lim="800000"/>
            <a:headEnd/>
            <a:tailEnd/>
          </a:ln>
        </p:spPr>
      </p:pic>
      <p:sp>
        <p:nvSpPr>
          <p:cNvPr id="7" name="Text Box 4"/>
          <p:cNvSpPr txBox="1">
            <a:spLocks noChangeArrowheads="1"/>
          </p:cNvSpPr>
          <p:nvPr/>
        </p:nvSpPr>
        <p:spPr bwMode="auto">
          <a:xfrm>
            <a:off x="5617105" y="152400"/>
            <a:ext cx="2999314" cy="707886"/>
          </a:xfrm>
          <a:prstGeom prst="rect">
            <a:avLst/>
          </a:prstGeom>
          <a:noFill/>
          <a:ln w="9525">
            <a:noFill/>
            <a:miter lim="800000"/>
            <a:headEnd/>
            <a:tailEnd/>
          </a:ln>
        </p:spPr>
        <p:txBody>
          <a:bodyPr wrap="none">
            <a:prstTxWarp prst="textNoShape">
              <a:avLst/>
            </a:prstTxWarp>
            <a:spAutoFit/>
          </a:bodyPr>
          <a:lstStyle/>
          <a:p>
            <a:r>
              <a:rPr lang="en-US" sz="2000" dirty="0">
                <a:solidFill>
                  <a:srgbClr val="99A671"/>
                </a:solidFill>
                <a:latin typeface="Calibri"/>
              </a:rPr>
              <a:t>Elizabeth II, enjoying kava</a:t>
            </a:r>
          </a:p>
          <a:p>
            <a:r>
              <a:rPr lang="en-US" sz="2000" dirty="0">
                <a:solidFill>
                  <a:srgbClr val="99A671"/>
                </a:solidFill>
                <a:latin typeface="Calibri"/>
              </a:rPr>
              <a:t>on a state visit to Polynesia</a:t>
            </a:r>
            <a:endParaRPr lang="en-US" dirty="0">
              <a:solidFill>
                <a:srgbClr val="99A671"/>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p:bldP spid="7" grpId="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8242" name="Picture 2" descr="Aliceinwonderland"/>
          <p:cNvPicPr>
            <a:picLocks noChangeAspect="1" noChangeArrowheads="1"/>
          </p:cNvPicPr>
          <p:nvPr/>
        </p:nvPicPr>
        <p:blipFill>
          <a:blip r:embed="rId3"/>
          <a:srcRect/>
          <a:stretch>
            <a:fillRect/>
          </a:stretch>
        </p:blipFill>
        <p:spPr bwMode="auto">
          <a:xfrm>
            <a:off x="2311400" y="304800"/>
            <a:ext cx="4576763" cy="632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dissolve">
                                      <p:cBhvr>
                                        <p:cTn id="7" dur="50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0"/>
            <a:ext cx="8229600" cy="1143000"/>
          </a:xfrm>
        </p:spPr>
        <p:txBody>
          <a:bodyPr/>
          <a:lstStyle/>
          <a:p>
            <a:pPr eaLnBrk="1" hangingPunct="1"/>
            <a:r>
              <a:rPr lang="en-US" b="1" dirty="0">
                <a:solidFill>
                  <a:srgbClr val="FFFFFF"/>
                </a:solidFill>
              </a:rPr>
              <a:t>Lecture Review, Chapter 20</a:t>
            </a:r>
            <a:endParaRPr lang="en-US" dirty="0">
              <a:solidFill>
                <a:srgbClr val="FFFFFF"/>
              </a:solidFill>
            </a:endParaRPr>
          </a:p>
        </p:txBody>
      </p:sp>
      <p:sp>
        <p:nvSpPr>
          <p:cNvPr id="97283" name="Rectangle 3"/>
          <p:cNvSpPr>
            <a:spLocks noGrp="1" noChangeArrowheads="1"/>
          </p:cNvSpPr>
          <p:nvPr>
            <p:ph type="body" idx="1"/>
          </p:nvPr>
        </p:nvSpPr>
        <p:spPr>
          <a:xfrm>
            <a:off x="228600" y="1219200"/>
            <a:ext cx="8686800" cy="5257800"/>
          </a:xfrm>
        </p:spPr>
        <p:txBody>
          <a:bodyPr/>
          <a:lstStyle/>
          <a:p>
            <a:pPr eaLnBrk="1" hangingPunct="1">
              <a:lnSpc>
                <a:spcPct val="90000"/>
              </a:lnSpc>
            </a:pPr>
            <a:r>
              <a:rPr lang="en-US" sz="2400" dirty="0">
                <a:solidFill>
                  <a:srgbClr val="FFFFFF"/>
                </a:solidFill>
              </a:rPr>
              <a:t>What are the 3</a:t>
            </a:r>
            <a:r>
              <a:rPr lang="en-US" sz="2400" dirty="0" smtClean="0">
                <a:solidFill>
                  <a:srgbClr val="FFFFFF"/>
                </a:solidFill>
              </a:rPr>
              <a:t> categories </a:t>
            </a:r>
            <a:r>
              <a:rPr lang="en-US" sz="2400" dirty="0">
                <a:solidFill>
                  <a:srgbClr val="FFFFFF"/>
                </a:solidFill>
              </a:rPr>
              <a:t>of psychoactive drugs?  What are the differences among these categories?</a:t>
            </a:r>
          </a:p>
          <a:p>
            <a:pPr eaLnBrk="1" hangingPunct="1">
              <a:lnSpc>
                <a:spcPct val="90000"/>
              </a:lnSpc>
            </a:pPr>
            <a:r>
              <a:rPr lang="en-US" sz="2400" dirty="0">
                <a:solidFill>
                  <a:srgbClr val="FFFFFF"/>
                </a:solidFill>
              </a:rPr>
              <a:t>How to cells communicate?  What are neurotransmitters and how do they work?</a:t>
            </a:r>
          </a:p>
          <a:p>
            <a:pPr eaLnBrk="1" hangingPunct="1">
              <a:lnSpc>
                <a:spcPct val="90000"/>
              </a:lnSpc>
            </a:pPr>
            <a:r>
              <a:rPr lang="en-US" sz="2400" dirty="0">
                <a:solidFill>
                  <a:srgbClr val="FFFFFF"/>
                </a:solidFill>
              </a:rPr>
              <a:t>Describe the biology of </a:t>
            </a:r>
            <a:r>
              <a:rPr lang="en-US" sz="2400" i="1" dirty="0">
                <a:solidFill>
                  <a:srgbClr val="FFFFFF"/>
                </a:solidFill>
              </a:rPr>
              <a:t>Cannabis sativa, </a:t>
            </a:r>
            <a:r>
              <a:rPr lang="en-US" sz="2400" i="1" dirty="0" err="1">
                <a:solidFill>
                  <a:srgbClr val="FFFFFF"/>
                </a:solidFill>
              </a:rPr>
              <a:t>Papaver</a:t>
            </a:r>
            <a:r>
              <a:rPr lang="en-US" sz="2400" i="1" dirty="0">
                <a:solidFill>
                  <a:srgbClr val="FFFFFF"/>
                </a:solidFill>
              </a:rPr>
              <a:t> </a:t>
            </a:r>
            <a:r>
              <a:rPr lang="en-US" sz="2400" i="1" dirty="0" err="1">
                <a:solidFill>
                  <a:srgbClr val="FFFFFF"/>
                </a:solidFill>
              </a:rPr>
              <a:t>sominiferum</a:t>
            </a:r>
            <a:r>
              <a:rPr lang="en-US" sz="2400" i="1" dirty="0">
                <a:solidFill>
                  <a:srgbClr val="FFFFFF"/>
                </a:solidFill>
              </a:rPr>
              <a:t>, Lophophora williamsii</a:t>
            </a:r>
            <a:r>
              <a:rPr lang="en-US" sz="2400" dirty="0">
                <a:solidFill>
                  <a:srgbClr val="FFFFFF"/>
                </a:solidFill>
              </a:rPr>
              <a:t>, and</a:t>
            </a:r>
            <a:r>
              <a:rPr lang="en-US" sz="2400" dirty="0" smtClean="0">
                <a:solidFill>
                  <a:srgbClr val="FFFFFF"/>
                </a:solidFill>
              </a:rPr>
              <a:t> </a:t>
            </a:r>
            <a:r>
              <a:rPr lang="en-US" sz="2400" i="1" dirty="0" smtClean="0">
                <a:solidFill>
                  <a:srgbClr val="FFFFFF"/>
                </a:solidFill>
              </a:rPr>
              <a:t>Piper </a:t>
            </a:r>
            <a:r>
              <a:rPr lang="en-US" sz="2400" i="1" dirty="0" err="1" smtClean="0">
                <a:solidFill>
                  <a:srgbClr val="FFFFFF"/>
                </a:solidFill>
              </a:rPr>
              <a:t>methysticum</a:t>
            </a:r>
            <a:r>
              <a:rPr lang="en-US" sz="2400" dirty="0" smtClean="0">
                <a:solidFill>
                  <a:srgbClr val="FFFFFF"/>
                </a:solidFill>
              </a:rPr>
              <a:t> (</a:t>
            </a:r>
            <a:r>
              <a:rPr lang="en-US" sz="2400" dirty="0">
                <a:solidFill>
                  <a:srgbClr val="FFFFFF"/>
                </a:solidFill>
              </a:rPr>
              <a:t>i.e., Is it an herb, shrub, tree? Describes the leaf and flower structure, etc.).  What is the psychoactive component of each plant?</a:t>
            </a:r>
          </a:p>
          <a:p>
            <a:pPr eaLnBrk="1" hangingPunct="1">
              <a:lnSpc>
                <a:spcPct val="90000"/>
              </a:lnSpc>
            </a:pPr>
            <a:r>
              <a:rPr lang="en-US" sz="2400" dirty="0">
                <a:solidFill>
                  <a:srgbClr val="FFFFFF"/>
                </a:solidFill>
              </a:rPr>
              <a:t>Briefly describe the history of each of </a:t>
            </a:r>
            <a:r>
              <a:rPr lang="en-US" sz="2400" dirty="0" smtClean="0">
                <a:solidFill>
                  <a:srgbClr val="FFFFFF"/>
                </a:solidFill>
              </a:rPr>
              <a:t>these psychoactive </a:t>
            </a:r>
            <a:r>
              <a:rPr lang="en-US" sz="2400" dirty="0">
                <a:solidFill>
                  <a:srgbClr val="FFFFFF"/>
                </a:solidFill>
              </a:rPr>
              <a:t>plants.</a:t>
            </a:r>
          </a:p>
          <a:p>
            <a:pPr eaLnBrk="1" hangingPunct="1">
              <a:lnSpc>
                <a:spcPct val="90000"/>
              </a:lnSpc>
            </a:pPr>
            <a:r>
              <a:rPr lang="en-US" sz="2400" dirty="0">
                <a:solidFill>
                  <a:srgbClr val="FFFFFF"/>
                </a:solidFill>
              </a:rPr>
              <a:t>What part of the </a:t>
            </a:r>
            <a:r>
              <a:rPr lang="en-US" sz="2400" i="1" dirty="0">
                <a:solidFill>
                  <a:srgbClr val="FFFFFF"/>
                </a:solidFill>
              </a:rPr>
              <a:t>Cannabis sativa</a:t>
            </a:r>
            <a:r>
              <a:rPr lang="en-US" sz="2400" dirty="0">
                <a:solidFill>
                  <a:srgbClr val="FFFFFF"/>
                </a:solidFill>
              </a:rPr>
              <a:t> plant is used by humans?  What part of </a:t>
            </a:r>
            <a:r>
              <a:rPr lang="en-US" sz="2400" i="1" dirty="0" err="1">
                <a:solidFill>
                  <a:srgbClr val="FFFFFF"/>
                </a:solidFill>
              </a:rPr>
              <a:t>Papaver</a:t>
            </a:r>
            <a:r>
              <a:rPr lang="en-US" sz="2400" i="1" dirty="0">
                <a:solidFill>
                  <a:srgbClr val="FFFFFF"/>
                </a:solidFill>
              </a:rPr>
              <a:t> </a:t>
            </a:r>
            <a:r>
              <a:rPr lang="en-US" sz="2400" i="1" dirty="0" err="1">
                <a:solidFill>
                  <a:srgbClr val="FFFFFF"/>
                </a:solidFill>
              </a:rPr>
              <a:t>sominiferum</a:t>
            </a:r>
            <a:r>
              <a:rPr lang="en-US" sz="2400" i="1" dirty="0">
                <a:solidFill>
                  <a:srgbClr val="FFFFFF"/>
                </a:solidFill>
              </a:rPr>
              <a:t>, Lophophora williamsii</a:t>
            </a:r>
            <a:r>
              <a:rPr lang="en-US" sz="2400" dirty="0">
                <a:solidFill>
                  <a:srgbClr val="FFFFFF"/>
                </a:solidFill>
              </a:rPr>
              <a:t>, and</a:t>
            </a:r>
            <a:r>
              <a:rPr lang="en-US" sz="2400" dirty="0" smtClean="0">
                <a:solidFill>
                  <a:srgbClr val="FFFFFF"/>
                </a:solidFill>
              </a:rPr>
              <a:t> </a:t>
            </a:r>
            <a:r>
              <a:rPr lang="en-US" sz="2400" i="1" dirty="0" smtClean="0">
                <a:solidFill>
                  <a:srgbClr val="FFFFFF"/>
                </a:solidFill>
              </a:rPr>
              <a:t>Piper </a:t>
            </a:r>
            <a:r>
              <a:rPr lang="en-US" sz="2400" i="1" smtClean="0">
                <a:solidFill>
                  <a:srgbClr val="FFFFFF"/>
                </a:solidFill>
              </a:rPr>
              <a:t>methysticum</a:t>
            </a:r>
            <a:r>
              <a:rPr lang="en-US" sz="2400" smtClean="0">
                <a:solidFill>
                  <a:srgbClr val="FFFFFF"/>
                </a:solidFill>
              </a:rPr>
              <a:t>?</a:t>
            </a:r>
            <a:endParaRPr lang="en-US" sz="2400" dirty="0">
              <a:solidFill>
                <a:srgbClr val="FFFFFF"/>
              </a:solidFill>
            </a:endParaRPr>
          </a:p>
          <a:p>
            <a:pPr eaLnBrk="1" hangingPunct="1">
              <a:lnSpc>
                <a:spcPct val="90000"/>
              </a:lnSpc>
            </a:pPr>
            <a:r>
              <a:rPr lang="en-US" sz="2400" dirty="0">
                <a:solidFill>
                  <a:srgbClr val="FFFFFF"/>
                </a:solidFill>
              </a:rPr>
              <a:t>How does each psychoactive chemical produced by each plant affect humans?  (e.g., how does THC act as a hallucinogen?)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609600" y="304800"/>
            <a:ext cx="8001000" cy="2062163"/>
          </a:xfrm>
          <a:prstGeom prst="rect">
            <a:avLst/>
          </a:prstGeom>
          <a:noFill/>
          <a:ln w="9525">
            <a:noFill/>
            <a:miter lim="800000"/>
            <a:headEnd/>
            <a:tailEnd/>
          </a:ln>
        </p:spPr>
        <p:txBody>
          <a:bodyPr>
            <a:prstTxWarp prst="textNoShape">
              <a:avLst/>
            </a:prstTxWarp>
            <a:spAutoFit/>
          </a:bodyPr>
          <a:lstStyle/>
          <a:p>
            <a:pPr algn="l"/>
            <a:r>
              <a:rPr lang="en-US" sz="3200" dirty="0">
                <a:solidFill>
                  <a:srgbClr val="FFFFFF"/>
                </a:solidFill>
                <a:latin typeface="Calibri"/>
              </a:rPr>
              <a:t>Some plant secondary compounds work by</a:t>
            </a:r>
          </a:p>
          <a:p>
            <a:pPr algn="l"/>
            <a:r>
              <a:rPr lang="en-US" sz="3200" dirty="0">
                <a:solidFill>
                  <a:srgbClr val="FFFFFF"/>
                </a:solidFill>
                <a:latin typeface="Calibri"/>
              </a:rPr>
              <a:t>mimicking </a:t>
            </a:r>
            <a:r>
              <a:rPr lang="en-US" sz="3200" b="1" i="1" dirty="0">
                <a:solidFill>
                  <a:srgbClr val="FFFFFF"/>
                </a:solidFill>
                <a:latin typeface="Calibri"/>
              </a:rPr>
              <a:t>neurotransmitters</a:t>
            </a:r>
            <a:r>
              <a:rPr lang="en-US" sz="3200" dirty="0">
                <a:solidFill>
                  <a:srgbClr val="FFFFFF"/>
                </a:solidFill>
                <a:latin typeface="Calibri"/>
              </a:rPr>
              <a:t>, chemical messengers that communicate between nerve cells.</a:t>
            </a:r>
          </a:p>
        </p:txBody>
      </p:sp>
      <p:pic>
        <p:nvPicPr>
          <p:cNvPr id="37891" name="Picture 9"/>
          <p:cNvPicPr>
            <a:picLocks noChangeAspect="1" noChangeArrowheads="1"/>
          </p:cNvPicPr>
          <p:nvPr/>
        </p:nvPicPr>
        <p:blipFill>
          <a:blip r:embed="rId3"/>
          <a:srcRect/>
          <a:stretch>
            <a:fillRect/>
          </a:stretch>
        </p:blipFill>
        <p:spPr bwMode="auto">
          <a:xfrm>
            <a:off x="2667000" y="2667000"/>
            <a:ext cx="3429000" cy="3429000"/>
          </a:xfrm>
          <a:prstGeom prst="rect">
            <a:avLst/>
          </a:prstGeom>
          <a:noFill/>
          <a:ln w="9525">
            <a:noFill/>
            <a:miter lim="800000"/>
            <a:headEnd/>
            <a:tailEnd/>
          </a:ln>
        </p:spPr>
      </p:pic>
      <p:sp>
        <p:nvSpPr>
          <p:cNvPr id="37892" name="Line 10"/>
          <p:cNvSpPr>
            <a:spLocks noChangeShapeType="1"/>
          </p:cNvSpPr>
          <p:nvPr/>
        </p:nvSpPr>
        <p:spPr bwMode="auto">
          <a:xfrm flipH="1" flipV="1">
            <a:off x="4876800" y="3505200"/>
            <a:ext cx="2209800" cy="685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7893" name="Line 11"/>
          <p:cNvSpPr>
            <a:spLocks noChangeShapeType="1"/>
          </p:cNvSpPr>
          <p:nvPr/>
        </p:nvSpPr>
        <p:spPr bwMode="auto">
          <a:xfrm flipH="1">
            <a:off x="4876800" y="4191000"/>
            <a:ext cx="2209800" cy="1143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
        <p:nvSpPr>
          <p:cNvPr id="37894" name="Rectangle 12"/>
          <p:cNvSpPr>
            <a:spLocks noChangeArrowheads="1"/>
          </p:cNvSpPr>
          <p:nvPr/>
        </p:nvSpPr>
        <p:spPr bwMode="auto">
          <a:xfrm flipH="1">
            <a:off x="8001000" y="4038600"/>
            <a:ext cx="76200" cy="366713"/>
          </a:xfrm>
          <a:prstGeom prst="rect">
            <a:avLst/>
          </a:prstGeom>
          <a:noFill/>
          <a:ln w="9525">
            <a:noFill/>
            <a:miter lim="800000"/>
            <a:headEnd/>
            <a:tailEnd/>
          </a:ln>
        </p:spPr>
        <p:txBody>
          <a:bodyPr>
            <a:prstTxWarp prst="textNoShape">
              <a:avLst/>
            </a:prstTxWarp>
            <a:spAutoFit/>
          </a:bodyPr>
          <a:lstStyle/>
          <a:p>
            <a:r>
              <a:rPr lang="en-US" dirty="0">
                <a:latin typeface="Calibri"/>
              </a:rPr>
              <a:t>neurons</a:t>
            </a:r>
          </a:p>
        </p:txBody>
      </p:sp>
      <p:sp>
        <p:nvSpPr>
          <p:cNvPr id="37895" name="Rectangle 14"/>
          <p:cNvSpPr>
            <a:spLocks noChangeArrowheads="1"/>
          </p:cNvSpPr>
          <p:nvPr/>
        </p:nvSpPr>
        <p:spPr bwMode="auto">
          <a:xfrm>
            <a:off x="396385" y="5249863"/>
            <a:ext cx="1794857" cy="369332"/>
          </a:xfrm>
          <a:prstGeom prst="rect">
            <a:avLst/>
          </a:prstGeom>
          <a:noFill/>
          <a:ln w="9525">
            <a:noFill/>
            <a:miter lim="800000"/>
            <a:headEnd/>
            <a:tailEnd/>
          </a:ln>
        </p:spPr>
        <p:txBody>
          <a:bodyPr wrap="none">
            <a:prstTxWarp prst="textNoShape">
              <a:avLst/>
            </a:prstTxWarp>
            <a:spAutoFit/>
          </a:bodyPr>
          <a:lstStyle/>
          <a:p>
            <a:r>
              <a:rPr lang="en-US" dirty="0">
                <a:latin typeface="Calibri"/>
              </a:rPr>
              <a:t>neurotransmitter</a:t>
            </a:r>
          </a:p>
        </p:txBody>
      </p:sp>
      <p:sp>
        <p:nvSpPr>
          <p:cNvPr id="37896" name="Line 15"/>
          <p:cNvSpPr>
            <a:spLocks noChangeShapeType="1"/>
          </p:cNvSpPr>
          <p:nvPr/>
        </p:nvSpPr>
        <p:spPr bwMode="auto">
          <a:xfrm flipV="1">
            <a:off x="2133600" y="4572000"/>
            <a:ext cx="1524000" cy="838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dirty="0">
              <a:latin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descr="FG42_12b"/>
          <p:cNvPicPr>
            <a:picLocks noChangeAspect="1" noChangeArrowheads="1"/>
          </p:cNvPicPr>
          <p:nvPr/>
        </p:nvPicPr>
        <p:blipFill>
          <a:blip r:embed="rId3"/>
          <a:srcRect/>
          <a:stretch>
            <a:fillRect/>
          </a:stretch>
        </p:blipFill>
        <p:spPr bwMode="auto">
          <a:xfrm>
            <a:off x="762000" y="685800"/>
            <a:ext cx="7620000" cy="5715000"/>
          </a:xfrm>
          <a:prstGeom prst="rect">
            <a:avLst/>
          </a:prstGeom>
          <a:noFill/>
          <a:ln w="38100">
            <a:solidFill>
              <a:srgbClr val="0FEA00"/>
            </a:solidFill>
            <a:miter lim="800000"/>
            <a:headEnd/>
            <a:tailEnd/>
          </a:ln>
        </p:spPr>
      </p:pic>
      <p:sp>
        <p:nvSpPr>
          <p:cNvPr id="276483" name="Rectangle 3"/>
          <p:cNvSpPr>
            <a:spLocks noChangeArrowheads="1"/>
          </p:cNvSpPr>
          <p:nvPr/>
        </p:nvSpPr>
        <p:spPr bwMode="auto">
          <a:xfrm>
            <a:off x="2667000" y="1524000"/>
            <a:ext cx="5638800" cy="3657600"/>
          </a:xfrm>
          <a:prstGeom prst="rect">
            <a:avLst/>
          </a:prstGeom>
          <a:solidFill>
            <a:schemeClr val="bg1"/>
          </a:solidFill>
          <a:ln w="9525">
            <a:noFill/>
            <a:miter lim="800000"/>
            <a:headEnd/>
            <a:tailEnd/>
          </a:ln>
        </p:spPr>
        <p:txBody>
          <a:bodyPr wrap="none" anchor="ctr">
            <a:prstTxWarp prst="textNoShape">
              <a:avLst/>
            </a:prstTxWarp>
          </a:bodyPr>
          <a:lstStyle/>
          <a:p>
            <a:endParaRPr lang="en-US" dirty="0">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64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3"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descr="02-18-Neurochemistry-NL"/>
          <p:cNvPicPr>
            <a:picLocks noChangeAspect="1" noChangeArrowheads="1"/>
          </p:cNvPicPr>
          <p:nvPr/>
        </p:nvPicPr>
        <p:blipFill>
          <a:blip r:embed="rId3"/>
          <a:srcRect/>
          <a:stretch>
            <a:fillRect/>
          </a:stretch>
        </p:blipFill>
        <p:spPr bwMode="auto">
          <a:xfrm>
            <a:off x="984250" y="769938"/>
            <a:ext cx="7173913" cy="5316537"/>
          </a:xfrm>
          <a:prstGeom prst="rect">
            <a:avLst/>
          </a:prstGeom>
          <a:noFill/>
          <a:ln w="9525">
            <a:noFill/>
            <a:miter lim="800000"/>
            <a:headEnd/>
            <a:tailEnd/>
          </a:ln>
        </p:spPr>
      </p:pic>
      <p:sp>
        <p:nvSpPr>
          <p:cNvPr id="44035" name="Text Box 3"/>
          <p:cNvSpPr txBox="1">
            <a:spLocks noChangeArrowheads="1"/>
          </p:cNvSpPr>
          <p:nvPr/>
        </p:nvSpPr>
        <p:spPr bwMode="auto">
          <a:xfrm>
            <a:off x="1528327" y="6096000"/>
            <a:ext cx="5525371" cy="369332"/>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latin typeface="Calibri"/>
                <a:hlinkClick r:id="rId4"/>
              </a:rPr>
              <a:t>http://www.youtube.com/watch?v=hqWv0iEF4ho&amp;NR=1</a:t>
            </a:r>
            <a:endParaRPr lang="en-US" dirty="0">
              <a:solidFill>
                <a:srgbClr val="FFFF00"/>
              </a:solidFill>
              <a:latin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12"/>
          <p:cNvPicPr>
            <a:picLocks noGrp="1" noChangeAspect="1" noChangeArrowheads="1"/>
          </p:cNvPicPr>
          <p:nvPr>
            <p:ph/>
          </p:nvPr>
        </p:nvPicPr>
        <p:blipFill>
          <a:blip r:embed="rId3"/>
          <a:srcRect/>
          <a:stretch>
            <a:fillRect/>
          </a:stretch>
        </p:blipFill>
        <p:spPr>
          <a:xfrm>
            <a:off x="0" y="0"/>
            <a:ext cx="9144000" cy="6858000"/>
          </a:xfrm>
          <a:noFill/>
        </p:spPr>
      </p:pic>
      <p:sp>
        <p:nvSpPr>
          <p:cNvPr id="244749" name="Text Box 13"/>
          <p:cNvSpPr txBox="1">
            <a:spLocks noChangeArrowheads="1"/>
          </p:cNvSpPr>
          <p:nvPr/>
        </p:nvSpPr>
        <p:spPr bwMode="auto">
          <a:xfrm>
            <a:off x="2667000" y="2971800"/>
            <a:ext cx="3733800" cy="923330"/>
          </a:xfrm>
          <a:prstGeom prst="rect">
            <a:avLst/>
          </a:prstGeom>
          <a:solidFill>
            <a:schemeClr val="tx1"/>
          </a:solidFill>
          <a:ln w="9525">
            <a:noFill/>
            <a:miter lim="800000"/>
            <a:headEnd/>
            <a:tailEnd/>
          </a:ln>
        </p:spPr>
        <p:txBody>
          <a:bodyPr>
            <a:prstTxWarp prst="textNoShape">
              <a:avLst/>
            </a:prstTxWarp>
            <a:spAutoFit/>
          </a:bodyPr>
          <a:lstStyle/>
          <a:p>
            <a:pPr algn="l"/>
            <a:r>
              <a:rPr lang="en-US" sz="5400" b="1" i="1" dirty="0">
                <a:solidFill>
                  <a:srgbClr val="66FF33"/>
                </a:solidFill>
                <a:latin typeface="Calibri"/>
              </a:rPr>
              <a:t>In</a:t>
            </a:r>
            <a:r>
              <a:rPr lang="en-US" sz="5400" b="1" i="1" dirty="0">
                <a:solidFill>
                  <a:srgbClr val="E500EC"/>
                </a:solidFill>
                <a:latin typeface="Calibri"/>
              </a:rPr>
              <a:t>toxic</a:t>
            </a:r>
            <a:r>
              <a:rPr lang="en-US" sz="5400" b="1" i="1" dirty="0">
                <a:solidFill>
                  <a:srgbClr val="66FF33"/>
                </a:solidFill>
                <a:latin typeface="Calibri"/>
              </a:rPr>
              <a: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4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9"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3958</TotalTime>
  <Words>2444</Words>
  <Application>Microsoft Macintosh PowerPoint</Application>
  <PresentationFormat>On-screen Show (4:3)</PresentationFormat>
  <Paragraphs>272</Paragraphs>
  <Slides>59</Slides>
  <Notes>50</Notes>
  <HiddenSlides>0</HiddenSlides>
  <MMClips>0</MMClips>
  <ScaleCrop>false</ScaleCrop>
  <HeadingPairs>
    <vt:vector size="4" baseType="variant">
      <vt:variant>
        <vt:lpstr>Design Template</vt:lpstr>
      </vt:variant>
      <vt:variant>
        <vt:i4>2</vt:i4>
      </vt:variant>
      <vt:variant>
        <vt:lpstr>Slide Titles</vt:lpstr>
      </vt:variant>
      <vt:variant>
        <vt:i4>59</vt:i4>
      </vt:variant>
    </vt:vector>
  </HeadingPairs>
  <TitlesOfParts>
    <vt:vector size="61" baseType="lpstr">
      <vt:lpstr>Default Design</vt:lpstr>
      <vt:lpstr>1_Default Design</vt:lpstr>
      <vt:lpstr>Slide 1</vt:lpstr>
      <vt:lpstr>Lecture Outline</vt:lpstr>
      <vt:lpstr>Slide 3</vt:lpstr>
      <vt:lpstr>Slide 4</vt:lpstr>
      <vt:lpstr>Psychoactive plants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The effect of opiates on the brain</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Lecture Review, Chapter 20</vt:lpstr>
    </vt:vector>
  </TitlesOfParts>
  <Company>CTL-UVM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Hoffmann</dc:creator>
  <cp:lastModifiedBy>Catherine Paris</cp:lastModifiedBy>
  <cp:revision>149</cp:revision>
  <dcterms:created xsi:type="dcterms:W3CDTF">2014-04-08T16:26:53Z</dcterms:created>
  <dcterms:modified xsi:type="dcterms:W3CDTF">2014-04-08T16:38:05Z</dcterms:modified>
</cp:coreProperties>
</file>