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27.xml" ContentType="application/vnd.openxmlformats-officedocument.presentationml.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Default Extension="gif" ContentType="image/gif"/>
  <Override PartName="/ppt/notesSlides/notesSlide24.xml" ContentType="application/vnd.openxmlformats-officedocument.presentationml.notes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5"/>
  </p:notesMasterIdLst>
  <p:sldIdLst>
    <p:sldId id="319" r:id="rId2"/>
    <p:sldId id="463" r:id="rId3"/>
    <p:sldId id="313" r:id="rId4"/>
    <p:sldId id="416" r:id="rId5"/>
    <p:sldId id="455" r:id="rId6"/>
    <p:sldId id="459" r:id="rId7"/>
    <p:sldId id="456" r:id="rId8"/>
    <p:sldId id="457" r:id="rId9"/>
    <p:sldId id="333" r:id="rId10"/>
    <p:sldId id="430" r:id="rId11"/>
    <p:sldId id="312" r:id="rId12"/>
    <p:sldId id="464" r:id="rId13"/>
    <p:sldId id="465" r:id="rId14"/>
    <p:sldId id="435" r:id="rId15"/>
    <p:sldId id="445" r:id="rId16"/>
    <p:sldId id="446" r:id="rId17"/>
    <p:sldId id="462" r:id="rId18"/>
    <p:sldId id="461" r:id="rId19"/>
    <p:sldId id="436" r:id="rId20"/>
    <p:sldId id="431" r:id="rId21"/>
    <p:sldId id="432" r:id="rId22"/>
    <p:sldId id="422" r:id="rId23"/>
    <p:sldId id="429" r:id="rId24"/>
    <p:sldId id="433" r:id="rId25"/>
    <p:sldId id="434" r:id="rId26"/>
    <p:sldId id="362" r:id="rId27"/>
    <p:sldId id="364" r:id="rId28"/>
    <p:sldId id="417" r:id="rId29"/>
    <p:sldId id="415" r:id="rId30"/>
    <p:sldId id="414" r:id="rId31"/>
    <p:sldId id="413" r:id="rId32"/>
    <p:sldId id="350" r:id="rId33"/>
    <p:sldId id="495"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07" charset="0"/>
        <a:ea typeface="+mn-ea"/>
        <a:cs typeface="+mn-cs"/>
      </a:defRPr>
    </a:lvl1pPr>
    <a:lvl2pPr marL="457200" algn="l" rtl="0" fontAlgn="base">
      <a:spcBef>
        <a:spcPct val="0"/>
      </a:spcBef>
      <a:spcAft>
        <a:spcPct val="0"/>
      </a:spcAft>
      <a:defRPr kern="1200">
        <a:solidFill>
          <a:schemeClr val="tx1"/>
        </a:solidFill>
        <a:latin typeface="Times New Roman" pitchFamily="-107" charset="0"/>
        <a:ea typeface="+mn-ea"/>
        <a:cs typeface="+mn-cs"/>
      </a:defRPr>
    </a:lvl2pPr>
    <a:lvl3pPr marL="914400" algn="l" rtl="0" fontAlgn="base">
      <a:spcBef>
        <a:spcPct val="0"/>
      </a:spcBef>
      <a:spcAft>
        <a:spcPct val="0"/>
      </a:spcAft>
      <a:defRPr kern="1200">
        <a:solidFill>
          <a:schemeClr val="tx1"/>
        </a:solidFill>
        <a:latin typeface="Times New Roman" pitchFamily="-107" charset="0"/>
        <a:ea typeface="+mn-ea"/>
        <a:cs typeface="+mn-cs"/>
      </a:defRPr>
    </a:lvl3pPr>
    <a:lvl4pPr marL="1371600" algn="l" rtl="0" fontAlgn="base">
      <a:spcBef>
        <a:spcPct val="0"/>
      </a:spcBef>
      <a:spcAft>
        <a:spcPct val="0"/>
      </a:spcAft>
      <a:defRPr kern="1200">
        <a:solidFill>
          <a:schemeClr val="tx1"/>
        </a:solidFill>
        <a:latin typeface="Times New Roman" pitchFamily="-107" charset="0"/>
        <a:ea typeface="+mn-ea"/>
        <a:cs typeface="+mn-cs"/>
      </a:defRPr>
    </a:lvl4pPr>
    <a:lvl5pPr marL="1828800" algn="l" rtl="0" fontAlgn="base">
      <a:spcBef>
        <a:spcPct val="0"/>
      </a:spcBef>
      <a:spcAft>
        <a:spcPct val="0"/>
      </a:spcAft>
      <a:defRPr kern="1200">
        <a:solidFill>
          <a:schemeClr val="tx1"/>
        </a:solidFill>
        <a:latin typeface="Times New Roman" pitchFamily="-107" charset="0"/>
        <a:ea typeface="+mn-ea"/>
        <a:cs typeface="+mn-cs"/>
      </a:defRPr>
    </a:lvl5pPr>
    <a:lvl6pPr marL="2286000" algn="l" defTabSz="457200" rtl="0" eaLnBrk="1" latinLnBrk="0" hangingPunct="1">
      <a:defRPr kern="1200">
        <a:solidFill>
          <a:schemeClr val="tx1"/>
        </a:solidFill>
        <a:latin typeface="Times New Roman" pitchFamily="-107" charset="0"/>
        <a:ea typeface="+mn-ea"/>
        <a:cs typeface="+mn-cs"/>
      </a:defRPr>
    </a:lvl6pPr>
    <a:lvl7pPr marL="2743200" algn="l" defTabSz="457200" rtl="0" eaLnBrk="1" latinLnBrk="0" hangingPunct="1">
      <a:defRPr kern="1200">
        <a:solidFill>
          <a:schemeClr val="tx1"/>
        </a:solidFill>
        <a:latin typeface="Times New Roman" pitchFamily="-107" charset="0"/>
        <a:ea typeface="+mn-ea"/>
        <a:cs typeface="+mn-cs"/>
      </a:defRPr>
    </a:lvl7pPr>
    <a:lvl8pPr marL="3200400" algn="l" defTabSz="457200" rtl="0" eaLnBrk="1" latinLnBrk="0" hangingPunct="1">
      <a:defRPr kern="1200">
        <a:solidFill>
          <a:schemeClr val="tx1"/>
        </a:solidFill>
        <a:latin typeface="Times New Roman" pitchFamily="-107" charset="0"/>
        <a:ea typeface="+mn-ea"/>
        <a:cs typeface="+mn-cs"/>
      </a:defRPr>
    </a:lvl8pPr>
    <a:lvl9pPr marL="3657600" algn="l" defTabSz="457200" rtl="0" eaLnBrk="1" latinLnBrk="0" hangingPunct="1">
      <a:defRPr kern="1200">
        <a:solidFill>
          <a:schemeClr val="tx1"/>
        </a:solidFill>
        <a:latin typeface="Times New Roman" pitchFamily="-107"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CBC11"/>
    <a:srgbClr val="E6EFE0"/>
    <a:srgbClr val="00FF00"/>
    <a:srgbClr val="FF0000"/>
    <a:srgbClr val="313193"/>
    <a:srgbClr val="8F1213"/>
    <a:srgbClr val="FFFF00"/>
    <a:srgbClr val="EC901F"/>
    <a:srgbClr val="FAD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6170" autoAdjust="0"/>
  </p:normalViewPr>
  <p:slideViewPr>
    <p:cSldViewPr>
      <p:cViewPr>
        <p:scale>
          <a:sx n="100" d="100"/>
          <a:sy n="100" d="100"/>
        </p:scale>
        <p:origin x="-1024"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a:defRPr>
            </a:lvl1pPr>
          </a:lstStyle>
          <a:p>
            <a:pPr>
              <a:defRPr/>
            </a:pPr>
            <a:endParaRPr lang="en-US" dirty="0"/>
          </a:p>
        </p:txBody>
      </p:sp>
      <p:sp>
        <p:nvSpPr>
          <p:cNvPr id="942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42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42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a:defRPr>
            </a:lvl1pPr>
          </a:lstStyle>
          <a:p>
            <a:pPr>
              <a:defRPr/>
            </a:pPr>
            <a:endParaRPr lang="en-US" dirty="0"/>
          </a:p>
        </p:txBody>
      </p:sp>
      <p:sp>
        <p:nvSpPr>
          <p:cNvPr id="942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a:defRPr>
            </a:lvl1pPr>
          </a:lstStyle>
          <a:p>
            <a:pPr>
              <a:defRPr/>
            </a:pPr>
            <a:fld id="{839F1775-BECA-614A-9495-BED2353FAA96}" type="slidenum">
              <a:rPr lang="en-US" smtClean="0"/>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comp-archaeology.org/EuropeMapCAWEB.gif" TargetMode="External"/><Relationship Id="rId4" Type="http://schemas.openxmlformats.org/officeDocument/2006/relationships/hyperlink" Target="http://www.comp-archaeology.org/CentralEuropeMapCAWEB.gif" TargetMode="External"/><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EF247D75-8E00-1F4D-9CCB-44E3351DECCD}"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51D4F35-173A-2E46-B59D-4F3CD171169A}" type="slidenum">
              <a:rPr lang="en-US"/>
              <a:pPr/>
              <a:t>16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4E35D70-2C7F-2449-8623-4FF5B45B31C1}" type="slidenum">
              <a:rPr lang="en-US"/>
              <a:pPr/>
              <a:t>17</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z="16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ACF7D33-100E-8B40-8A41-33CAD48B572A}" type="slidenum">
              <a:rPr lang="en-US"/>
              <a:pPr/>
              <a:t>19</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EFA5616-8877-E24A-848C-4962262A76BB}" type="slidenum">
              <a:rPr lang="en-US"/>
              <a:pPr/>
              <a:t>20</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3DE93FC-4936-E64F-A435-EF597E03E3BB}" type="slidenum">
              <a:rPr lang="en-US"/>
              <a:pPr/>
              <a:t>21</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855763C-B4C1-914C-A0FD-734F51170348}" type="slidenum">
              <a:rPr lang="en-US"/>
              <a:pPr/>
              <a:t>22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4152A02-639A-C149-ADC7-6AC985EC630C}" type="slidenum">
              <a:rPr lang="en-US"/>
              <a:pPr/>
              <a:t>23</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B310E5E-E632-6543-8D77-E8679D378552}" type="slidenum">
              <a:rPr lang="en-US"/>
              <a:pPr/>
              <a:t>24</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2EC72CA-2DD2-3649-A3D3-6B53000920AC}" type="slidenum">
              <a:rPr lang="en-US"/>
              <a:pPr/>
              <a:t>25</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0E7C63C-7A7F-1D40-B47D-19DADCF3027E}" type="slidenum">
              <a:rPr lang="en-US"/>
              <a:pPr/>
              <a:t>26</a:t>
            </a:fld>
            <a:endParaRPr lang="en-US"/>
          </a:p>
        </p:txBody>
      </p:sp>
      <p:sp>
        <p:nvSpPr>
          <p:cNvPr id="52227" name="Rectangle 2"/>
          <p:cNvSpPr>
            <a:spLocks noGrp="1" noRot="1" noChangeAspect="1" noChangeArrowheads="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D7ED4774-8DFB-EB42-828E-8EC4DCD9A02D}" type="slidenum">
              <a:rPr lang="en-US"/>
              <a:pPr/>
              <a:t>3</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91DDB3B-56D0-D74C-B461-D306AA6AFCA4}" type="slidenum">
              <a:rPr lang="en-US"/>
              <a:pPr/>
              <a:t>27</a:t>
            </a:fld>
            <a:endParaRPr lang="en-US"/>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039D3FD-DFDE-9344-A968-332BE1AF12C0}" type="slidenum">
              <a:rPr lang="en-US"/>
              <a:pPr/>
              <a:t>28</a:t>
            </a:fld>
            <a:endParaRPr lang="en-US"/>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t>lev70065_11_04.jpg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CDCF778-02F0-9344-9F42-9C9707D665B3}" type="slidenum">
              <a:rPr lang="en-US"/>
              <a:pPr/>
              <a:t>29</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z="1600"/>
              <a:t>Agriculture established in central and western Europe by 6-7 thousand years before the present. </a:t>
            </a:r>
          </a:p>
          <a:p>
            <a:pPr eaLnBrk="1" hangingPunct="1"/>
            <a:r>
              <a:rPr lang="en-US"/>
              <a:t>It is currently accepted that agriculture reached Central and Western Europe by two routes. One agricultural movement from the Near East followed the Mediterranean. The other general route seems to have led from the </a:t>
            </a:r>
            <a:r>
              <a:rPr lang="en-US">
                <a:hlinkClick r:id="rId3"/>
              </a:rPr>
              <a:t>Near East</a:t>
            </a:r>
            <a:r>
              <a:rPr lang="en-US"/>
              <a:t>, probably across Greece to </a:t>
            </a:r>
            <a:r>
              <a:rPr lang="en-US">
                <a:hlinkClick r:id="rId4"/>
              </a:rPr>
              <a:t>Hungary</a:t>
            </a:r>
            <a:r>
              <a:rPr lang="en-US"/>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3C25A32-BFB1-7641-9254-5491C63CBB9F}" type="slidenum">
              <a:rPr lang="en-US"/>
              <a:pPr/>
              <a:t>30</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lvl="2" eaLnBrk="1" hangingPunct="1">
              <a:buFontTx/>
              <a:buChar char="•"/>
            </a:pPr>
            <a:r>
              <a:rPr lang="en-US" sz="1600"/>
              <a:t>Dated to 5100-5350 ybp; 5’2” tall; 40-45 years yrs. old</a:t>
            </a:r>
          </a:p>
          <a:p>
            <a:pPr eaLnBrk="1" hangingPunct="1">
              <a:buFontTx/>
              <a:buChar char="•"/>
            </a:pPr>
            <a:r>
              <a:rPr lang="en-US" sz="1600"/>
              <a:t>      His last meal was of einkorn, based on remains in colon</a:t>
            </a:r>
          </a:p>
          <a:p>
            <a:pPr lvl="2" eaLnBrk="1" hangingPunct="1">
              <a:buFontTx/>
              <a:buChar char="•"/>
            </a:pPr>
            <a:r>
              <a:rPr lang="en-US" sz="1600"/>
              <a:t>Charcoal: einkorn used to make "bread" (cracker-like), baked over open fire</a:t>
            </a:r>
          </a:p>
          <a:p>
            <a:pPr lvl="2" eaLnBrk="1" hangingPunct="1"/>
            <a:endParaRPr lang="en-US" sz="16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F38D339-C87B-984D-A647-BD25A8A8291E}" type="slidenum">
              <a:rPr lang="en-US"/>
              <a:pPr/>
              <a:t>31</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6995FFF-95C1-3F41-9650-EBEE0EA0A773}" type="slidenum">
              <a:rPr lang="en-US"/>
              <a:pPr/>
              <a:t>32</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578E7-0AB6-AD48-83AF-DF0EE6441950}" type="slidenum">
              <a:rPr lang="en-US" smtClean="0"/>
              <a:pPr/>
              <a:t>33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9727724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74C9105-D00B-8C4D-B89E-1BAC904488A8}" type="slidenum">
              <a:rPr lang="en-US"/>
              <a:pPr/>
              <a:t>4</a:t>
            </a:fld>
            <a:endParaRPr lang="en-US"/>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t>lev70065_11_01.jpg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4F2BF88F-17E6-7E44-A075-BB2CF3FC6369}" type="slidenum">
              <a:rPr lang="en-US"/>
              <a:pPr/>
              <a:t>9</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D67814D-1AAA-B346-9DD2-8CE6531A5B7B}" type="slidenum">
              <a:rPr lang="en-US"/>
              <a:pPr/>
              <a:t>10</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808ABAB-208E-3B4D-8912-A32A3C8A4F01}" type="slidenum">
              <a:rPr lang="en-US"/>
              <a:pPr/>
              <a:t>11</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it spread around the world in just a few years (relatively speaking).</a:t>
            </a:r>
            <a:endParaRPr lang="en-US" dirty="0"/>
          </a:p>
        </p:txBody>
      </p:sp>
      <p:sp>
        <p:nvSpPr>
          <p:cNvPr id="4" name="Slide Number Placeholder 3"/>
          <p:cNvSpPr>
            <a:spLocks noGrp="1"/>
          </p:cNvSpPr>
          <p:nvPr>
            <p:ph type="sldNum" sz="quarter" idx="10"/>
          </p:nvPr>
        </p:nvSpPr>
        <p:spPr/>
        <p:txBody>
          <a:bodyPr/>
          <a:lstStyle/>
          <a:p>
            <a:fld id="{E24578E7-0AB6-AD48-83AF-DF0EE6441950}" type="slidenum">
              <a:rPr lang="en-US" smtClean="0"/>
              <a:pPr/>
              <a:t>13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6361990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4E35D70-2C7F-2449-8623-4FF5B45B31C1}" type="slidenum">
              <a:rPr lang="en-US"/>
              <a:pPr/>
              <a:t>14</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z="16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BBA147E-4E61-F74A-A1EF-DE52C0D588C7}" type="slidenum">
              <a:rPr lang="en-US"/>
              <a:pPr/>
              <a:t>15</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C02250-1D01-5949-A2A3-83F4A525093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659CC7-3860-F14E-8FEE-3D69E4DD136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840DC8-DB20-DF45-963F-43F0F56073F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A4B5EC-BAE1-7149-851A-27D6E418E90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B8C41F-F11A-E849-92FA-E2F28AC0F1D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3E4CF2-B0A6-9040-A1FF-0EE35AFF8DF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F1690C-D7F6-1A4F-9878-F2D400C2EB0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E68823C-5675-AE49-8E43-66E173E0B88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605A66-DDDF-C44D-8E88-FB510AD689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DF261E-1D29-F94E-9E58-0C29A8DF04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AF4082-3205-C748-97C3-5C0A596F3ED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a:defRPr>
            </a:lvl1pPr>
          </a:lstStyle>
          <a:p>
            <a:pPr>
              <a:defRPr/>
            </a:pPr>
            <a:fld id="{4E0D4F31-F4D9-1341-953F-58D80343490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Calibri"/>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Times New Roman"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Times New Roman"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Times New Roman"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Times New Roman"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Times New Roman" pitchFamily="-107" charset="0"/>
        </a:defRPr>
      </a:lvl6pPr>
      <a:lvl7pPr marL="914400" algn="ctr" rtl="0" fontAlgn="base">
        <a:spcBef>
          <a:spcPct val="0"/>
        </a:spcBef>
        <a:spcAft>
          <a:spcPct val="0"/>
        </a:spcAft>
        <a:defRPr sz="4400">
          <a:solidFill>
            <a:schemeClr val="tx2"/>
          </a:solidFill>
          <a:latin typeface="Times New Roman" pitchFamily="-107" charset="0"/>
        </a:defRPr>
      </a:lvl7pPr>
      <a:lvl8pPr marL="1371600" algn="ctr" rtl="0" fontAlgn="base">
        <a:spcBef>
          <a:spcPct val="0"/>
        </a:spcBef>
        <a:spcAft>
          <a:spcPct val="0"/>
        </a:spcAft>
        <a:defRPr sz="4400">
          <a:solidFill>
            <a:schemeClr val="tx2"/>
          </a:solidFill>
          <a:latin typeface="Times New Roman" pitchFamily="-107" charset="0"/>
        </a:defRPr>
      </a:lvl8pPr>
      <a:lvl9pPr marL="1828800" algn="ctr" rtl="0" fontAlgn="base">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Calibri"/>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Calibri"/>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Calibri"/>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Calibri"/>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76400" y="762000"/>
            <a:ext cx="5867400" cy="1143000"/>
          </a:xfrm>
          <a:solidFill>
            <a:schemeClr val="bg1"/>
          </a:solidFill>
          <a:ln>
            <a:solidFill>
              <a:srgbClr val="931A12"/>
            </a:solidFill>
          </a:ln>
        </p:spPr>
        <p:txBody>
          <a:bodyPr/>
          <a:lstStyle/>
          <a:p>
            <a:pPr eaLnBrk="1" hangingPunct="1"/>
            <a:r>
              <a:rPr lang="en-US">
                <a:solidFill>
                  <a:srgbClr val="931A12"/>
                </a:solidFill>
              </a:rPr>
              <a:t>Origins of Agriculture</a:t>
            </a:r>
            <a:endParaRPr lang="en-US"/>
          </a:p>
        </p:txBody>
      </p:sp>
      <p:sp>
        <p:nvSpPr>
          <p:cNvPr id="14339" name="Text Box 5"/>
          <p:cNvSpPr txBox="1">
            <a:spLocks noChangeArrowheads="1"/>
          </p:cNvSpPr>
          <p:nvPr/>
        </p:nvSpPr>
        <p:spPr bwMode="auto">
          <a:xfrm>
            <a:off x="2895600" y="4999038"/>
            <a:ext cx="3354388" cy="376237"/>
          </a:xfrm>
          <a:prstGeom prst="rect">
            <a:avLst/>
          </a:prstGeom>
          <a:solidFill>
            <a:schemeClr val="bg1"/>
          </a:solidFill>
          <a:ln w="9525">
            <a:solidFill>
              <a:srgbClr val="931A12"/>
            </a:solidFill>
            <a:miter lim="800000"/>
            <a:headEnd/>
            <a:tailEnd/>
          </a:ln>
        </p:spPr>
        <p:txBody>
          <a:bodyPr wrap="none">
            <a:prstTxWarp prst="textNoShape">
              <a:avLst/>
            </a:prstTxWarp>
            <a:spAutoFit/>
          </a:bodyPr>
          <a:lstStyle/>
          <a:p>
            <a:pPr algn="ctr"/>
            <a:r>
              <a:rPr lang="en-US" dirty="0" err="1">
                <a:solidFill>
                  <a:srgbClr val="931A12"/>
                </a:solidFill>
                <a:latin typeface="Calibri"/>
              </a:rPr>
              <a:t>Levetin</a:t>
            </a:r>
            <a:r>
              <a:rPr lang="en-US" dirty="0">
                <a:solidFill>
                  <a:srgbClr val="931A12"/>
                </a:solidFill>
                <a:latin typeface="Calibri"/>
              </a:rPr>
              <a:t> and McMahon Chapter 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3"/>
          <a:srcRect/>
          <a:stretch>
            <a:fillRect/>
          </a:stretch>
        </p:blipFill>
        <p:spPr bwMode="auto">
          <a:xfrm>
            <a:off x="304800" y="1066800"/>
            <a:ext cx="6096000" cy="4651375"/>
          </a:xfrm>
          <a:prstGeom prst="rect">
            <a:avLst/>
          </a:prstGeom>
          <a:noFill/>
          <a:ln w="9525">
            <a:noFill/>
            <a:miter lim="800000"/>
            <a:headEnd/>
            <a:tailEnd/>
          </a:ln>
        </p:spPr>
      </p:pic>
      <p:pic>
        <p:nvPicPr>
          <p:cNvPr id="397316" name="Picture 4"/>
          <p:cNvPicPr>
            <a:picLocks noChangeAspect="1" noChangeArrowheads="1"/>
          </p:cNvPicPr>
          <p:nvPr/>
        </p:nvPicPr>
        <p:blipFill>
          <a:blip r:embed="rId4"/>
          <a:srcRect/>
          <a:stretch>
            <a:fillRect/>
          </a:stretch>
        </p:blipFill>
        <p:spPr bwMode="auto">
          <a:xfrm>
            <a:off x="3200400" y="3429000"/>
            <a:ext cx="5486400" cy="2927350"/>
          </a:xfrm>
          <a:prstGeom prst="rect">
            <a:avLst/>
          </a:prstGeom>
          <a:noFill/>
          <a:ln w="28575">
            <a:solidFill>
              <a:schemeClr val="bg1"/>
            </a:solidFill>
            <a:miter lim="800000"/>
            <a:headEnd/>
            <a:tailEnd/>
          </a:ln>
          <a:effectLst>
            <a:outerShdw blurRad="63500" dist="38099" dir="2700000" algn="ctr" rotWithShape="0">
              <a:schemeClr val="bg2">
                <a:alpha val="74998"/>
              </a:schemeClr>
            </a:outerShdw>
          </a:effectLst>
        </p:spPr>
      </p:pic>
      <p:sp>
        <p:nvSpPr>
          <p:cNvPr id="26628" name="Text Box 5"/>
          <p:cNvSpPr txBox="1">
            <a:spLocks noChangeArrowheads="1"/>
          </p:cNvSpPr>
          <p:nvPr/>
        </p:nvSpPr>
        <p:spPr bwMode="auto">
          <a:xfrm>
            <a:off x="232473" y="204788"/>
            <a:ext cx="8686993" cy="830997"/>
          </a:xfrm>
          <a:prstGeom prst="rect">
            <a:avLst/>
          </a:prstGeom>
          <a:noFill/>
          <a:ln w="9525">
            <a:noFill/>
            <a:miter lim="800000"/>
            <a:headEnd/>
            <a:tailEnd/>
          </a:ln>
        </p:spPr>
        <p:txBody>
          <a:bodyPr wrap="none">
            <a:prstTxWarp prst="textNoShape">
              <a:avLst/>
            </a:prstTxWarp>
            <a:spAutoFit/>
          </a:bodyPr>
          <a:lstStyle/>
          <a:p>
            <a:pPr algn="ctr"/>
            <a:r>
              <a:rPr lang="en-US" sz="2400" dirty="0">
                <a:solidFill>
                  <a:schemeClr val="bg1"/>
                </a:solidFill>
                <a:latin typeface="Calibri"/>
              </a:rPr>
              <a:t>The shift from foraging to farming happened shortly after the end of </a:t>
            </a:r>
          </a:p>
          <a:p>
            <a:pPr algn="ctr"/>
            <a:r>
              <a:rPr lang="en-US" sz="2400" dirty="0">
                <a:solidFill>
                  <a:schemeClr val="bg1"/>
                </a:solidFill>
                <a:latin typeface="Calibri"/>
              </a:rPr>
              <a:t>the last Ice Age</a:t>
            </a:r>
            <a:endParaRPr lang="en-US" dirty="0">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7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descr="Origin of Agriculture"/>
          <p:cNvPicPr>
            <a:picLocks noChangeAspect="1" noChangeArrowheads="1"/>
          </p:cNvPicPr>
          <p:nvPr/>
        </p:nvPicPr>
        <p:blipFill>
          <a:blip r:embed="rId3"/>
          <a:srcRect/>
          <a:stretch>
            <a:fillRect/>
          </a:stretch>
        </p:blipFill>
        <p:spPr bwMode="auto">
          <a:xfrm>
            <a:off x="990600" y="381000"/>
            <a:ext cx="7239000" cy="6264275"/>
          </a:xfrm>
          <a:prstGeom prst="rect">
            <a:avLst/>
          </a:prstGeom>
          <a:noFill/>
          <a:ln w="9525">
            <a:noFill/>
            <a:miter lim="800000"/>
            <a:headEnd/>
            <a:tailEnd/>
          </a:ln>
        </p:spPr>
      </p:pic>
      <p:sp>
        <p:nvSpPr>
          <p:cNvPr id="28675" name="Oval 5"/>
          <p:cNvSpPr>
            <a:spLocks noChangeArrowheads="1"/>
          </p:cNvSpPr>
          <p:nvPr/>
        </p:nvSpPr>
        <p:spPr bwMode="auto">
          <a:xfrm>
            <a:off x="1066800" y="4114800"/>
            <a:ext cx="990600" cy="381000"/>
          </a:xfrm>
          <a:prstGeom prst="ellipse">
            <a:avLst/>
          </a:prstGeom>
          <a:noFill/>
          <a:ln w="38100">
            <a:solidFill>
              <a:srgbClr val="FF0000"/>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6" descr="lev70065_11_04"/>
          <p:cNvPicPr>
            <a:picLocks noChangeAspect="1" noChangeArrowheads="1"/>
          </p:cNvPicPr>
          <p:nvPr/>
        </p:nvPicPr>
        <p:blipFill>
          <a:blip r:embed="rId2"/>
          <a:srcRect/>
          <a:stretch>
            <a:fillRect/>
          </a:stretch>
        </p:blipFill>
        <p:spPr bwMode="auto">
          <a:xfrm>
            <a:off x="228600" y="1219200"/>
            <a:ext cx="8412480" cy="4191000"/>
          </a:xfrm>
          <a:prstGeom prst="rect">
            <a:avLst/>
          </a:prstGeom>
          <a:noFill/>
          <a:ln w="28575">
            <a:solidFill>
              <a:srgbClr val="FF0000"/>
            </a:solidFill>
            <a:miter lim="800000"/>
            <a:headEnd/>
            <a:tailEnd/>
          </a:ln>
          <a:effectLst>
            <a:outerShdw blurRad="63500" dist="38099" dir="2700000" algn="ctr" rotWithShape="0">
              <a:schemeClr val="bg2">
                <a:alpha val="74998"/>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enters and Spread of Ag.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56401" y="1193919"/>
            <a:ext cx="10293533" cy="470381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02450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287327" y="381000"/>
            <a:ext cx="8482034" cy="1200329"/>
          </a:xfrm>
          <a:prstGeom prst="rect">
            <a:avLst/>
          </a:prstGeom>
          <a:noFill/>
          <a:ln w="9525">
            <a:noFill/>
            <a:miter lim="800000"/>
            <a:headEnd/>
            <a:tailEnd/>
          </a:ln>
        </p:spPr>
        <p:txBody>
          <a:bodyPr wrap="none">
            <a:prstTxWarp prst="textNoShape">
              <a:avLst/>
            </a:prstTxWarp>
            <a:spAutoFit/>
          </a:bodyPr>
          <a:lstStyle/>
          <a:p>
            <a:pPr algn="ctr"/>
            <a:r>
              <a:rPr lang="en-US" sz="3600" i="1" dirty="0">
                <a:solidFill>
                  <a:schemeClr val="bg1"/>
                </a:solidFill>
                <a:latin typeface="Calibri"/>
              </a:rPr>
              <a:t>What prompted the switch from foraging to </a:t>
            </a:r>
          </a:p>
          <a:p>
            <a:pPr algn="ctr"/>
            <a:r>
              <a:rPr lang="en-US" sz="3600" i="1" dirty="0">
                <a:solidFill>
                  <a:schemeClr val="bg1"/>
                </a:solidFill>
                <a:latin typeface="Calibri"/>
              </a:rPr>
              <a:t>agriculture</a:t>
            </a:r>
            <a:r>
              <a:rPr lang="en-US" sz="3200" i="1" dirty="0">
                <a:solidFill>
                  <a:schemeClr val="bg1"/>
                </a:solidFill>
                <a:latin typeface="Calibri"/>
              </a:rPr>
              <a:t>?</a:t>
            </a:r>
          </a:p>
        </p:txBody>
      </p:sp>
      <p:sp>
        <p:nvSpPr>
          <p:cNvPr id="30723" name="Text Box 5"/>
          <p:cNvSpPr txBox="1">
            <a:spLocks noChangeArrowheads="1"/>
          </p:cNvSpPr>
          <p:nvPr/>
        </p:nvSpPr>
        <p:spPr bwMode="auto">
          <a:xfrm>
            <a:off x="-152400" y="2743200"/>
            <a:ext cx="9058275" cy="1384995"/>
          </a:xfrm>
          <a:prstGeom prst="rect">
            <a:avLst/>
          </a:prstGeom>
          <a:noFill/>
          <a:ln w="9525">
            <a:noFill/>
            <a:miter lim="800000"/>
            <a:headEnd/>
            <a:tailEnd/>
          </a:ln>
        </p:spPr>
        <p:txBody>
          <a:bodyPr>
            <a:prstTxWarp prst="textNoShape">
              <a:avLst/>
            </a:prstTxWarp>
            <a:spAutoFit/>
          </a:bodyPr>
          <a:lstStyle/>
          <a:p>
            <a:pPr marL="457200" lvl="2"/>
            <a:r>
              <a:rPr lang="en-US" sz="2800" dirty="0" smtClean="0">
                <a:solidFill>
                  <a:schemeClr val="bg1"/>
                </a:solidFill>
                <a:latin typeface="Calibri"/>
              </a:rPr>
              <a:t>Is it that foraging is too taxing on human time and energy?</a:t>
            </a:r>
          </a:p>
          <a:p>
            <a:pPr marL="457200" lvl="2"/>
            <a:r>
              <a:rPr lang="en-US" sz="2800" dirty="0" smtClean="0">
                <a:solidFill>
                  <a:schemeClr val="bg1"/>
                </a:solidFill>
                <a:latin typeface="Calibri"/>
              </a:rPr>
              <a:t>Is it too unreliable as a source of adequate nutrition?</a:t>
            </a:r>
            <a:endParaRPr lang="en-US" sz="2800" dirty="0" smtClean="0">
              <a:latin typeface="Calibri"/>
            </a:endParaRPr>
          </a:p>
          <a:p>
            <a:endParaRPr lang="en-US" sz="2800" dirty="0">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3"/>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3"/>
          <a:srcRect/>
          <a:stretch>
            <a:fillRect/>
          </a:stretch>
        </p:blipFill>
        <p:spPr bwMode="auto">
          <a:xfrm>
            <a:off x="838200" y="0"/>
            <a:ext cx="7315200" cy="5861050"/>
          </a:xfrm>
          <a:prstGeom prst="rect">
            <a:avLst/>
          </a:prstGeom>
          <a:noFill/>
          <a:ln w="9525">
            <a:noFill/>
            <a:miter lim="800000"/>
            <a:headEnd/>
            <a:tailEnd/>
          </a:ln>
        </p:spPr>
      </p:pic>
      <p:sp>
        <p:nvSpPr>
          <p:cNvPr id="32771" name="Text Box 4"/>
          <p:cNvSpPr txBox="1">
            <a:spLocks noChangeArrowheads="1"/>
          </p:cNvSpPr>
          <p:nvPr/>
        </p:nvSpPr>
        <p:spPr bwMode="auto">
          <a:xfrm>
            <a:off x="609600" y="4572000"/>
            <a:ext cx="8001000" cy="2308324"/>
          </a:xfrm>
          <a:prstGeom prst="rect">
            <a:avLst/>
          </a:prstGeom>
          <a:solidFill>
            <a:srgbClr val="313193"/>
          </a:solidFill>
          <a:ln w="9525">
            <a:noFill/>
            <a:miter lim="800000"/>
            <a:headEnd/>
            <a:tailEnd/>
          </a:ln>
        </p:spPr>
        <p:txBody>
          <a:bodyPr wrap="square">
            <a:prstTxWarp prst="textNoShape">
              <a:avLst/>
            </a:prstTxWarp>
            <a:spAutoFit/>
          </a:bodyPr>
          <a:lstStyle/>
          <a:p>
            <a:r>
              <a:rPr lang="en-US" sz="2400" dirty="0">
                <a:solidFill>
                  <a:schemeClr val="bg1"/>
                </a:solidFill>
                <a:latin typeface="Calibri"/>
              </a:rPr>
              <a:t>Contemporary studies of the !Kung, a hunting and foraging tribe of southern Africa, show that these people have a very good diet, including about </a:t>
            </a:r>
            <a:r>
              <a:rPr lang="en-US" sz="2400" dirty="0" smtClean="0">
                <a:solidFill>
                  <a:schemeClr val="bg1"/>
                </a:solidFill>
                <a:latin typeface="Calibri"/>
              </a:rPr>
              <a:t>2,300 </a:t>
            </a:r>
            <a:r>
              <a:rPr lang="en-US" sz="2400" dirty="0">
                <a:solidFill>
                  <a:schemeClr val="bg1"/>
                </a:solidFill>
                <a:latin typeface="Calibri"/>
              </a:rPr>
              <a:t>cal./day and 96 </a:t>
            </a:r>
            <a:r>
              <a:rPr lang="en-US" sz="2400" dirty="0" smtClean="0">
                <a:solidFill>
                  <a:schemeClr val="bg1"/>
                </a:solidFill>
                <a:latin typeface="Calibri"/>
              </a:rPr>
              <a:t>grams of protein per day</a:t>
            </a:r>
            <a:r>
              <a:rPr lang="en-US" sz="2400" dirty="0">
                <a:solidFill>
                  <a:schemeClr val="bg1"/>
                </a:solidFill>
                <a:latin typeface="Calibri"/>
              </a:rPr>
              <a:t>.  To obtain food supplies, the</a:t>
            </a:r>
            <a:r>
              <a:rPr lang="en-US" sz="2400" dirty="0" smtClean="0">
                <a:solidFill>
                  <a:schemeClr val="bg1"/>
                </a:solidFill>
                <a:latin typeface="Calibri"/>
              </a:rPr>
              <a:t> !Kung </a:t>
            </a:r>
            <a:r>
              <a:rPr lang="en-US" sz="2400" dirty="0">
                <a:solidFill>
                  <a:schemeClr val="bg1"/>
                </a:solidFill>
                <a:latin typeface="Calibri"/>
              </a:rPr>
              <a:t>spend about 2.5 days per week per person in food acquisition.</a:t>
            </a:r>
          </a:p>
          <a:p>
            <a:endParaRPr lang="en-US" sz="2400" dirty="0">
              <a:solidFill>
                <a:schemeClr val="bg1"/>
              </a:solidFill>
              <a:latin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srcRect/>
          <a:stretch>
            <a:fillRect/>
          </a:stretch>
        </p:blipFill>
        <p:spPr bwMode="auto">
          <a:xfrm>
            <a:off x="1524000" y="0"/>
            <a:ext cx="6858000" cy="6816725"/>
          </a:xfrm>
          <a:prstGeom prst="rect">
            <a:avLst/>
          </a:prstGeom>
          <a:noFill/>
          <a:ln w="9525">
            <a:noFill/>
            <a:miter lim="800000"/>
            <a:headEnd/>
            <a:tailEnd/>
          </a:ln>
        </p:spPr>
      </p:pic>
      <p:sp>
        <p:nvSpPr>
          <p:cNvPr id="34819" name="Text Box 3"/>
          <p:cNvSpPr txBox="1">
            <a:spLocks noChangeArrowheads="1"/>
          </p:cNvSpPr>
          <p:nvPr/>
        </p:nvSpPr>
        <p:spPr bwMode="auto">
          <a:xfrm>
            <a:off x="1431925" y="0"/>
            <a:ext cx="6950075" cy="1200328"/>
          </a:xfrm>
          <a:prstGeom prst="rect">
            <a:avLst/>
          </a:prstGeom>
          <a:solidFill>
            <a:srgbClr val="171749"/>
          </a:solidFill>
          <a:ln w="9525">
            <a:noFill/>
            <a:miter lim="800000"/>
            <a:headEnd/>
            <a:tailEnd/>
          </a:ln>
        </p:spPr>
        <p:txBody>
          <a:bodyPr>
            <a:prstTxWarp prst="textNoShape">
              <a:avLst/>
            </a:prstTxWarp>
            <a:spAutoFit/>
          </a:bodyPr>
          <a:lstStyle/>
          <a:p>
            <a:r>
              <a:rPr lang="en-US" sz="2400" dirty="0">
                <a:solidFill>
                  <a:schemeClr val="bg1"/>
                </a:solidFill>
                <a:latin typeface="Calibri"/>
              </a:rPr>
              <a:t> When asked by researchers Lee and Devore why they </a:t>
            </a:r>
          </a:p>
          <a:p>
            <a:r>
              <a:rPr lang="en-US" sz="2400" dirty="0">
                <a:solidFill>
                  <a:schemeClr val="bg1"/>
                </a:solidFill>
                <a:latin typeface="Calibri"/>
              </a:rPr>
              <a:t> did not practice the intentional cultivation of plants,</a:t>
            </a:r>
          </a:p>
          <a:p>
            <a:r>
              <a:rPr lang="en-US" sz="2400" dirty="0">
                <a:solidFill>
                  <a:schemeClr val="bg1"/>
                </a:solidFill>
                <a:latin typeface="Calibri"/>
              </a:rPr>
              <a:t> the !Kung responded, </a:t>
            </a:r>
            <a:r>
              <a:rPr lang="en-US" sz="2400" i="1" dirty="0">
                <a:solidFill>
                  <a:schemeClr val="bg1"/>
                </a:solidFill>
                <a:latin typeface="Calibri"/>
              </a:rPr>
              <a:t>“Why should we?”</a:t>
            </a:r>
            <a:endParaRPr lang="en-US" dirty="0">
              <a:latin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748435" y="381000"/>
            <a:ext cx="7559819" cy="1077218"/>
          </a:xfrm>
          <a:prstGeom prst="rect">
            <a:avLst/>
          </a:prstGeom>
          <a:noFill/>
          <a:ln w="9525">
            <a:noFill/>
            <a:miter lim="800000"/>
            <a:headEnd/>
            <a:tailEnd/>
          </a:ln>
        </p:spPr>
        <p:txBody>
          <a:bodyPr wrap="none">
            <a:prstTxWarp prst="textNoShape">
              <a:avLst/>
            </a:prstTxWarp>
            <a:spAutoFit/>
          </a:bodyPr>
          <a:lstStyle/>
          <a:p>
            <a:pPr algn="ctr"/>
            <a:r>
              <a:rPr lang="en-US" sz="3200" i="1" dirty="0">
                <a:solidFill>
                  <a:schemeClr val="bg1"/>
                </a:solidFill>
                <a:latin typeface="Calibri"/>
              </a:rPr>
              <a:t>What prompted the switch from foraging to </a:t>
            </a:r>
          </a:p>
          <a:p>
            <a:pPr algn="ctr"/>
            <a:r>
              <a:rPr lang="en-US" sz="3200" i="1" dirty="0">
                <a:solidFill>
                  <a:schemeClr val="bg1"/>
                </a:solidFill>
                <a:latin typeface="Calibri"/>
              </a:rPr>
              <a:t>agriculture?</a:t>
            </a:r>
          </a:p>
        </p:txBody>
      </p:sp>
      <p:sp>
        <p:nvSpPr>
          <p:cNvPr id="30723" name="Text Box 5"/>
          <p:cNvSpPr txBox="1">
            <a:spLocks noChangeArrowheads="1"/>
          </p:cNvSpPr>
          <p:nvPr/>
        </p:nvSpPr>
        <p:spPr bwMode="auto">
          <a:xfrm>
            <a:off x="85725" y="2743200"/>
            <a:ext cx="9058275" cy="2677656"/>
          </a:xfrm>
          <a:prstGeom prst="rect">
            <a:avLst/>
          </a:prstGeom>
          <a:noFill/>
          <a:ln w="9525">
            <a:noFill/>
            <a:miter lim="800000"/>
            <a:headEnd/>
            <a:tailEnd/>
          </a:ln>
        </p:spPr>
        <p:txBody>
          <a:bodyPr>
            <a:prstTxWarp prst="textNoShape">
              <a:avLst/>
            </a:prstTxWarp>
            <a:spAutoFit/>
          </a:bodyPr>
          <a:lstStyle/>
          <a:p>
            <a:pPr marL="457200" lvl="2"/>
            <a:r>
              <a:rPr lang="en-US" sz="2800" dirty="0">
                <a:solidFill>
                  <a:schemeClr val="bg1"/>
                </a:solidFill>
                <a:latin typeface="Calibri"/>
              </a:rPr>
              <a:t>The modern theory is an </a:t>
            </a:r>
            <a:r>
              <a:rPr lang="en-US" sz="2800" b="1" i="1" dirty="0">
                <a:solidFill>
                  <a:schemeClr val="bg1"/>
                </a:solidFill>
                <a:latin typeface="Calibri"/>
              </a:rPr>
              <a:t>evolutionary</a:t>
            </a:r>
            <a:r>
              <a:rPr lang="en-US" sz="2800" dirty="0">
                <a:solidFill>
                  <a:schemeClr val="bg1"/>
                </a:solidFill>
                <a:latin typeface="Calibri"/>
              </a:rPr>
              <a:t>  one, and postulates that the hunter-gatherers, based on their knowledge of wild plants, began to incorporate farming along with foraging as part  of an overall food collection strategy.</a:t>
            </a:r>
            <a:endParaRPr lang="en-US" sz="2800" dirty="0">
              <a:latin typeface="Calibri"/>
            </a:endParaRPr>
          </a:p>
          <a:p>
            <a:endParaRPr lang="en-US" sz="2800" dirty="0">
              <a:latin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295400"/>
            <a:ext cx="9144000" cy="3908762"/>
          </a:xfrm>
          <a:prstGeom prst="rect">
            <a:avLst/>
          </a:prstGeom>
          <a:noFill/>
        </p:spPr>
        <p:txBody>
          <a:bodyPr wrap="square" rtlCol="0">
            <a:spAutoFit/>
          </a:bodyPr>
          <a:lstStyle/>
          <a:p>
            <a:pPr marL="387350" lvl="2" eaLnBrk="1" hangingPunct="1"/>
            <a:r>
              <a:rPr lang="en-US" sz="2800" dirty="0" smtClean="0">
                <a:solidFill>
                  <a:schemeClr val="bg1"/>
                </a:solidFill>
                <a:latin typeface="Calibri"/>
              </a:rPr>
              <a:t>There may have been a </a:t>
            </a:r>
            <a:r>
              <a:rPr lang="en-US" sz="2800" b="1" i="1" dirty="0" smtClean="0">
                <a:solidFill>
                  <a:schemeClr val="bg1"/>
                </a:solidFill>
                <a:latin typeface="Calibri"/>
              </a:rPr>
              <a:t>transition period</a:t>
            </a:r>
            <a:r>
              <a:rPr lang="en-US" sz="2800" dirty="0" smtClean="0">
                <a:solidFill>
                  <a:schemeClr val="bg1"/>
                </a:solidFill>
                <a:latin typeface="Calibri"/>
              </a:rPr>
              <a:t> during which </a:t>
            </a:r>
          </a:p>
          <a:p>
            <a:pPr marL="387350" lvl="2" eaLnBrk="1" hangingPunct="1"/>
            <a:r>
              <a:rPr lang="en-US" sz="2800" dirty="0" smtClean="0">
                <a:solidFill>
                  <a:schemeClr val="bg1"/>
                </a:solidFill>
                <a:latin typeface="Calibri"/>
              </a:rPr>
              <a:t>societies carried out the cultivation of plants and animals, but also sent out hunting and gathering parties in search </a:t>
            </a:r>
          </a:p>
          <a:p>
            <a:pPr marL="387350" lvl="2" eaLnBrk="1" hangingPunct="1"/>
            <a:r>
              <a:rPr lang="en-US" sz="2800" dirty="0" smtClean="0">
                <a:solidFill>
                  <a:schemeClr val="bg1"/>
                </a:solidFill>
                <a:latin typeface="Calibri"/>
              </a:rPr>
              <a:t>of food.  </a:t>
            </a:r>
          </a:p>
          <a:p>
            <a:pPr lvl="2" eaLnBrk="1" hangingPunct="1"/>
            <a:endParaRPr lang="en-US" sz="2800" dirty="0" smtClean="0">
              <a:solidFill>
                <a:schemeClr val="bg1"/>
              </a:solidFill>
              <a:latin typeface="Calibri"/>
            </a:endParaRPr>
          </a:p>
          <a:p>
            <a:pPr marL="387350" lvl="2" eaLnBrk="1" hangingPunct="1"/>
            <a:r>
              <a:rPr lang="en-US" sz="2800" dirty="0" smtClean="0">
                <a:solidFill>
                  <a:schemeClr val="bg1"/>
                </a:solidFill>
                <a:latin typeface="Calibri"/>
              </a:rPr>
              <a:t>This transition period may have lasted several thousand </a:t>
            </a:r>
          </a:p>
          <a:p>
            <a:pPr marL="387350" lvl="2" eaLnBrk="1" hangingPunct="1"/>
            <a:r>
              <a:rPr lang="en-US" sz="2800" dirty="0" smtClean="0">
                <a:solidFill>
                  <a:schemeClr val="bg1"/>
                </a:solidFill>
                <a:latin typeface="Calibri"/>
              </a:rPr>
              <a:t>years, until </a:t>
            </a:r>
            <a:r>
              <a:rPr lang="en-US" sz="2800" b="1" i="1" dirty="0" smtClean="0">
                <a:solidFill>
                  <a:schemeClr val="bg1"/>
                </a:solidFill>
                <a:latin typeface="Calibri"/>
              </a:rPr>
              <a:t>climate change </a:t>
            </a:r>
            <a:r>
              <a:rPr lang="en-US" sz="2800" dirty="0" smtClean="0">
                <a:solidFill>
                  <a:schemeClr val="bg1"/>
                </a:solidFill>
                <a:latin typeface="Calibri"/>
              </a:rPr>
              <a:t>prompted the wholesale </a:t>
            </a:r>
          </a:p>
          <a:p>
            <a:pPr marL="387350" lvl="2" eaLnBrk="1" hangingPunct="1"/>
            <a:r>
              <a:rPr lang="en-US" sz="2800" dirty="0" smtClean="0">
                <a:solidFill>
                  <a:schemeClr val="bg1"/>
                </a:solidFill>
                <a:latin typeface="Calibri"/>
              </a:rPr>
              <a:t>adoption of agriculture.</a:t>
            </a:r>
          </a:p>
          <a:p>
            <a:endParaRPr lang="en-US" sz="2400" dirty="0">
              <a:solidFill>
                <a:schemeClr val="bg1"/>
              </a:solidFill>
              <a:latin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171746"/>
            </a:gs>
            <a:gs pos="50000">
              <a:srgbClr val="323298"/>
            </a:gs>
            <a:gs pos="100000">
              <a:srgbClr val="171746"/>
            </a:gs>
          </a:gsLst>
          <a:lin ang="5400000" scaled="1"/>
        </a:grad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124200" y="533400"/>
            <a:ext cx="2927350" cy="579438"/>
          </a:xfrm>
          <a:prstGeom prst="rect">
            <a:avLst/>
          </a:prstGeom>
          <a:noFill/>
          <a:ln w="9525">
            <a:noFill/>
            <a:miter lim="800000"/>
            <a:headEnd/>
            <a:tailEnd/>
          </a:ln>
        </p:spPr>
        <p:txBody>
          <a:bodyPr wrap="none">
            <a:prstTxWarp prst="textNoShape">
              <a:avLst/>
            </a:prstTxWarp>
            <a:spAutoFit/>
          </a:bodyPr>
          <a:lstStyle/>
          <a:p>
            <a:pPr algn="ctr"/>
            <a:r>
              <a:rPr lang="en-US" sz="3200" dirty="0">
                <a:solidFill>
                  <a:schemeClr val="bg1"/>
                </a:solidFill>
                <a:latin typeface="Calibri"/>
              </a:rPr>
              <a:t>Climate Change:</a:t>
            </a:r>
          </a:p>
        </p:txBody>
      </p:sp>
      <p:sp>
        <p:nvSpPr>
          <p:cNvPr id="36867" name="Text Box 3"/>
          <p:cNvSpPr txBox="1">
            <a:spLocks noChangeArrowheads="1"/>
          </p:cNvSpPr>
          <p:nvPr/>
        </p:nvSpPr>
        <p:spPr bwMode="auto">
          <a:xfrm>
            <a:off x="381000" y="1676400"/>
            <a:ext cx="8513763" cy="3935413"/>
          </a:xfrm>
          <a:prstGeom prst="rect">
            <a:avLst/>
          </a:prstGeom>
          <a:noFill/>
          <a:ln w="9525">
            <a:noFill/>
            <a:miter lim="800000"/>
            <a:headEnd/>
            <a:tailEnd/>
          </a:ln>
        </p:spPr>
        <p:txBody>
          <a:bodyPr>
            <a:prstTxWarp prst="textNoShape">
              <a:avLst/>
            </a:prstTxWarp>
            <a:spAutoFit/>
          </a:bodyPr>
          <a:lstStyle/>
          <a:p>
            <a:pPr marL="228600" lvl="2"/>
            <a:r>
              <a:rPr lang="en-US" sz="2800" dirty="0">
                <a:solidFill>
                  <a:schemeClr val="bg1"/>
                </a:solidFill>
                <a:latin typeface="Calibri"/>
              </a:rPr>
              <a:t>Following the end of the last ice age, earth’s climate warmed significantly.  Changes in vegetation patterns were brought about by </a:t>
            </a:r>
            <a:r>
              <a:rPr lang="en-US" sz="2800" b="1" i="1" dirty="0">
                <a:solidFill>
                  <a:schemeClr val="bg1"/>
                </a:solidFill>
                <a:latin typeface="Calibri"/>
              </a:rPr>
              <a:t>changes in rainfall patterns</a:t>
            </a:r>
            <a:r>
              <a:rPr lang="en-US" sz="2800" dirty="0">
                <a:solidFill>
                  <a:schemeClr val="bg1"/>
                </a:solidFill>
                <a:latin typeface="Calibri"/>
              </a:rPr>
              <a:t>, not just temperature.  The Near East became considerably</a:t>
            </a:r>
          </a:p>
          <a:p>
            <a:pPr marL="228600" lvl="2"/>
            <a:r>
              <a:rPr lang="en-US" sz="2800" b="1" i="1" dirty="0">
                <a:solidFill>
                  <a:schemeClr val="bg1"/>
                </a:solidFill>
                <a:latin typeface="Calibri"/>
              </a:rPr>
              <a:t>drier</a:t>
            </a:r>
            <a:r>
              <a:rPr lang="en-US" sz="2800" i="1" dirty="0">
                <a:solidFill>
                  <a:schemeClr val="bg1"/>
                </a:solidFill>
                <a:latin typeface="Calibri"/>
              </a:rPr>
              <a:t> </a:t>
            </a:r>
            <a:r>
              <a:rPr lang="en-US" sz="2800" dirty="0">
                <a:solidFill>
                  <a:schemeClr val="bg1"/>
                </a:solidFill>
                <a:latin typeface="Calibri"/>
              </a:rPr>
              <a:t>about 13, 500 years ago, forcing people to live together in dense settlements around water sources.  This </a:t>
            </a:r>
            <a:r>
              <a:rPr lang="en-US" sz="2800" b="1" i="1" dirty="0">
                <a:solidFill>
                  <a:schemeClr val="bg1"/>
                </a:solidFill>
                <a:latin typeface="Calibri"/>
              </a:rPr>
              <a:t>increased population density </a:t>
            </a:r>
            <a:r>
              <a:rPr lang="en-US" sz="2800" dirty="0">
                <a:solidFill>
                  <a:schemeClr val="bg1"/>
                </a:solidFill>
                <a:latin typeface="Calibri"/>
              </a:rPr>
              <a:t>may have prompted the development of agriculture.</a:t>
            </a:r>
          </a:p>
          <a:p>
            <a:pPr marL="228600" lvl="2"/>
            <a:r>
              <a:rPr lang="en-US" sz="2800" dirty="0">
                <a:solidFill>
                  <a:schemeClr val="bg1"/>
                </a:solidFill>
                <a:latin typeface="Calibri"/>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429000" y="533400"/>
            <a:ext cx="2447805" cy="523220"/>
          </a:xfrm>
          <a:prstGeom prst="rect">
            <a:avLst/>
          </a:prstGeom>
          <a:noFill/>
        </p:spPr>
        <p:txBody>
          <a:bodyPr wrap="none" rtlCol="0">
            <a:spAutoFit/>
          </a:bodyPr>
          <a:lstStyle/>
          <a:p>
            <a:pPr algn="ctr"/>
            <a:r>
              <a:rPr lang="en-US" sz="2800" dirty="0" smtClean="0">
                <a:solidFill>
                  <a:schemeClr val="bg1"/>
                </a:solidFill>
                <a:latin typeface="Calibri"/>
                <a:cs typeface="Calibri"/>
              </a:rPr>
              <a:t>Lecture Outline</a:t>
            </a:r>
            <a:endParaRPr lang="en-US" sz="2800" dirty="0">
              <a:solidFill>
                <a:schemeClr val="bg1"/>
              </a:solidFill>
              <a:latin typeface="Calibri"/>
              <a:cs typeface="Calibri"/>
            </a:endParaRPr>
          </a:p>
        </p:txBody>
      </p:sp>
      <p:sp>
        <p:nvSpPr>
          <p:cNvPr id="7" name="TextBox 6"/>
          <p:cNvSpPr txBox="1"/>
          <p:nvPr/>
        </p:nvSpPr>
        <p:spPr>
          <a:xfrm>
            <a:off x="85110" y="1828800"/>
            <a:ext cx="9135834" cy="4524315"/>
          </a:xfrm>
          <a:prstGeom prst="rect">
            <a:avLst/>
          </a:prstGeom>
          <a:noFill/>
        </p:spPr>
        <p:txBody>
          <a:bodyPr wrap="none" rtlCol="0">
            <a:spAutoFit/>
          </a:bodyPr>
          <a:lstStyle/>
          <a:p>
            <a:pPr>
              <a:buFont typeface="Arial"/>
              <a:buChar char="•"/>
            </a:pPr>
            <a:r>
              <a:rPr lang="en-US" sz="2400" dirty="0" smtClean="0">
                <a:solidFill>
                  <a:srgbClr val="FFFFFF"/>
                </a:solidFill>
                <a:latin typeface="Calibri"/>
                <a:cs typeface="Calibri"/>
              </a:rPr>
              <a:t>  Agriculture is the intentional cultivation of plants and animals</a:t>
            </a:r>
          </a:p>
          <a:p>
            <a:pPr>
              <a:buFont typeface="Arial"/>
              <a:buChar char="•"/>
            </a:pPr>
            <a:r>
              <a:rPr lang="en-US" sz="2400" dirty="0" smtClean="0">
                <a:solidFill>
                  <a:srgbClr val="FFFFFF"/>
                </a:solidFill>
                <a:latin typeface="Calibri"/>
                <a:cs typeface="Calibri"/>
              </a:rPr>
              <a:t>  Humans have been foragers for most of their history</a:t>
            </a:r>
          </a:p>
          <a:p>
            <a:pPr>
              <a:buFont typeface="Arial"/>
              <a:buChar char="•"/>
            </a:pPr>
            <a:r>
              <a:rPr lang="en-US" sz="2400" dirty="0" smtClean="0">
                <a:solidFill>
                  <a:srgbClr val="FFFFFF"/>
                </a:solidFill>
                <a:latin typeface="Calibri"/>
                <a:cs typeface="Calibri"/>
              </a:rPr>
              <a:t>  The shift from foraging to agriculture took place about 10,000 </a:t>
            </a:r>
            <a:r>
              <a:rPr lang="en-US" sz="2400" dirty="0" err="1" smtClean="0">
                <a:solidFill>
                  <a:srgbClr val="FFFFFF"/>
                </a:solidFill>
                <a:latin typeface="Calibri"/>
                <a:cs typeface="Calibri"/>
              </a:rPr>
              <a:t>ybp</a:t>
            </a:r>
            <a:endParaRPr lang="en-US" sz="2400" dirty="0" smtClean="0">
              <a:solidFill>
                <a:srgbClr val="FFFFFF"/>
              </a:solidFill>
              <a:latin typeface="Calibri"/>
              <a:cs typeface="Calibri"/>
            </a:endParaRPr>
          </a:p>
          <a:p>
            <a:pPr>
              <a:buFont typeface="Arial"/>
              <a:buChar char="•"/>
            </a:pPr>
            <a:r>
              <a:rPr lang="en-US" sz="2400" dirty="0" smtClean="0">
                <a:solidFill>
                  <a:srgbClr val="FFFFFF"/>
                </a:solidFill>
                <a:latin typeface="Calibri"/>
                <a:cs typeface="Calibri"/>
              </a:rPr>
              <a:t>  Competing explanations of the shift include ‘revolution’ vs. ‘evolution’</a:t>
            </a:r>
          </a:p>
          <a:p>
            <a:pPr>
              <a:buFont typeface="Arial"/>
              <a:buChar char="•"/>
            </a:pPr>
            <a:r>
              <a:rPr lang="en-US" sz="2400" dirty="0" smtClean="0">
                <a:solidFill>
                  <a:srgbClr val="FFFFFF"/>
                </a:solidFill>
                <a:latin typeface="Calibri"/>
                <a:cs typeface="Calibri"/>
              </a:rPr>
              <a:t>  Climate change may have played a role in the shift </a:t>
            </a:r>
          </a:p>
          <a:p>
            <a:pPr>
              <a:buFont typeface="Arial"/>
              <a:buChar char="•"/>
            </a:pPr>
            <a:r>
              <a:rPr lang="en-US" sz="2400" dirty="0" smtClean="0">
                <a:solidFill>
                  <a:srgbClr val="FFFFFF"/>
                </a:solidFill>
                <a:latin typeface="Calibri"/>
                <a:cs typeface="Calibri"/>
              </a:rPr>
              <a:t>  Agriculture facilitated the development of civilization and empire</a:t>
            </a:r>
          </a:p>
          <a:p>
            <a:pPr>
              <a:buFont typeface="Arial"/>
              <a:buChar char="•"/>
            </a:pPr>
            <a:r>
              <a:rPr lang="en-US" sz="2400" dirty="0" smtClean="0">
                <a:solidFill>
                  <a:srgbClr val="FFFFFF"/>
                </a:solidFill>
                <a:latin typeface="Calibri"/>
                <a:cs typeface="Calibri"/>
              </a:rPr>
              <a:t>  Sites of early agriculture</a:t>
            </a:r>
          </a:p>
          <a:p>
            <a:pPr>
              <a:buFont typeface="Arial"/>
              <a:buChar char="•"/>
            </a:pPr>
            <a:r>
              <a:rPr lang="en-US" sz="2400" dirty="0" smtClean="0">
                <a:solidFill>
                  <a:srgbClr val="FFFFFF"/>
                </a:solidFill>
                <a:latin typeface="Calibri"/>
                <a:cs typeface="Calibri"/>
              </a:rPr>
              <a:t>  The spread of agriculture into Europe</a:t>
            </a:r>
          </a:p>
          <a:p>
            <a:pPr>
              <a:buFont typeface="Arial"/>
              <a:buChar char="•"/>
            </a:pPr>
            <a:r>
              <a:rPr lang="en-US" sz="2400" dirty="0" smtClean="0">
                <a:solidFill>
                  <a:srgbClr val="FFFFFF"/>
                </a:solidFill>
                <a:latin typeface="Calibri"/>
                <a:cs typeface="Calibri"/>
              </a:rPr>
              <a:t>  Characteristics of domesticated plants</a:t>
            </a:r>
          </a:p>
          <a:p>
            <a:pPr>
              <a:buFont typeface="Arial"/>
              <a:buChar char="•"/>
            </a:pPr>
            <a:r>
              <a:rPr lang="en-US" sz="2400" dirty="0" smtClean="0">
                <a:solidFill>
                  <a:srgbClr val="FFFFFF"/>
                </a:solidFill>
                <a:latin typeface="Calibri"/>
                <a:cs typeface="Calibri"/>
              </a:rPr>
              <a:t>  Agriculture today: ecological impacts of a meat-based diet</a:t>
            </a:r>
          </a:p>
          <a:p>
            <a:r>
              <a:rPr lang="en-US" sz="2400" dirty="0" smtClean="0">
                <a:solidFill>
                  <a:srgbClr val="FFFFFF"/>
                </a:solidFill>
                <a:latin typeface="Calibri"/>
                <a:cs typeface="Calibri"/>
              </a:rPr>
              <a:t/>
            </a:r>
            <a:br>
              <a:rPr lang="en-US" sz="2400" dirty="0" smtClean="0">
                <a:solidFill>
                  <a:srgbClr val="FFFFFF"/>
                </a:solidFill>
                <a:latin typeface="Calibri"/>
                <a:cs typeface="Calibri"/>
              </a:rPr>
            </a:br>
            <a:endParaRPr lang="en-US" sz="2400" dirty="0">
              <a:solidFill>
                <a:srgbClr val="FFFFFF"/>
              </a:solidFill>
              <a:latin typeface="Calibri"/>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4" name="Picture 2" descr="Origin of Agriculture"/>
          <p:cNvPicPr>
            <a:picLocks noChangeAspect="1" noChangeArrowheads="1"/>
          </p:cNvPicPr>
          <p:nvPr/>
        </p:nvPicPr>
        <p:blipFill>
          <a:blip r:embed="rId3"/>
          <a:srcRect/>
          <a:stretch>
            <a:fillRect/>
          </a:stretch>
        </p:blipFill>
        <p:spPr bwMode="auto">
          <a:xfrm>
            <a:off x="990600" y="381000"/>
            <a:ext cx="7239000" cy="6264275"/>
          </a:xfrm>
          <a:prstGeom prst="rect">
            <a:avLst/>
          </a:prstGeom>
          <a:noFill/>
          <a:ln w="9525">
            <a:noFill/>
            <a:miter lim="800000"/>
            <a:headEnd/>
            <a:tailEnd/>
          </a:ln>
        </p:spPr>
      </p:pic>
      <p:sp>
        <p:nvSpPr>
          <p:cNvPr id="38915" name="Oval 3"/>
          <p:cNvSpPr>
            <a:spLocks noChangeArrowheads="1"/>
          </p:cNvSpPr>
          <p:nvPr/>
        </p:nvSpPr>
        <p:spPr bwMode="auto">
          <a:xfrm>
            <a:off x="2133600" y="1524000"/>
            <a:ext cx="990600" cy="381000"/>
          </a:xfrm>
          <a:prstGeom prst="ellipse">
            <a:avLst/>
          </a:prstGeom>
          <a:noFill/>
          <a:ln w="38100">
            <a:solidFill>
              <a:srgbClr val="FF0000"/>
            </a:solidFill>
            <a:round/>
            <a:headEnd/>
            <a:tailEnd/>
          </a:ln>
        </p:spPr>
        <p:txBody>
          <a:bodyPr wrap="none" anchor="ctr">
            <a:prstTxWarp prst="textNoShape">
              <a:avLst/>
            </a:prstTxWarp>
          </a:bodyPr>
          <a:lstStyle/>
          <a:p>
            <a:endParaRPr lang="en-US" dirty="0">
              <a:latin typeface="Calibri"/>
            </a:endParaRPr>
          </a:p>
        </p:txBody>
      </p:sp>
      <p:sp>
        <p:nvSpPr>
          <p:cNvPr id="38916" name="Text Box 4"/>
          <p:cNvSpPr txBox="1">
            <a:spLocks noChangeArrowheads="1"/>
          </p:cNvSpPr>
          <p:nvPr/>
        </p:nvSpPr>
        <p:spPr bwMode="auto">
          <a:xfrm>
            <a:off x="990600" y="5334000"/>
            <a:ext cx="7362562" cy="1569660"/>
          </a:xfrm>
          <a:prstGeom prst="rect">
            <a:avLst/>
          </a:prstGeom>
          <a:solidFill>
            <a:srgbClr val="18184B"/>
          </a:solidFill>
          <a:ln w="9525">
            <a:noFill/>
            <a:miter lim="800000"/>
            <a:headEnd/>
            <a:tailEnd/>
          </a:ln>
        </p:spPr>
        <p:txBody>
          <a:bodyPr wrap="none">
            <a:prstTxWarp prst="textNoShape">
              <a:avLst/>
            </a:prstTxWarp>
            <a:spAutoFit/>
          </a:bodyPr>
          <a:lstStyle/>
          <a:p>
            <a:r>
              <a:rPr lang="en-US" sz="2400" dirty="0">
                <a:solidFill>
                  <a:schemeClr val="bg1"/>
                </a:solidFill>
                <a:latin typeface="Calibri"/>
              </a:rPr>
              <a:t>By the Bronze Age</a:t>
            </a:r>
            <a:r>
              <a:rPr lang="en-US" sz="2400" dirty="0">
                <a:solidFill>
                  <a:schemeClr val="bg1"/>
                </a:solidFill>
                <a:latin typeface="Helvetica" pitchFamily="-107" charset="0"/>
              </a:rPr>
              <a:t> </a:t>
            </a:r>
            <a:r>
              <a:rPr lang="en-US" sz="2400" dirty="0">
                <a:solidFill>
                  <a:schemeClr val="bg1"/>
                </a:solidFill>
                <a:latin typeface="Calibri"/>
              </a:rPr>
              <a:t>(5500-3100 years ago), wild food </a:t>
            </a:r>
          </a:p>
          <a:p>
            <a:r>
              <a:rPr lang="en-US" sz="2400" dirty="0">
                <a:solidFill>
                  <a:schemeClr val="bg1"/>
                </a:solidFill>
                <a:latin typeface="Calibri"/>
              </a:rPr>
              <a:t>contributed a nutritionally insignificant component to the </a:t>
            </a:r>
          </a:p>
          <a:p>
            <a:r>
              <a:rPr lang="en-US" sz="2400" dirty="0">
                <a:solidFill>
                  <a:schemeClr val="bg1"/>
                </a:solidFill>
                <a:latin typeface="Calibri"/>
              </a:rPr>
              <a:t>usual </a:t>
            </a:r>
            <a:r>
              <a:rPr lang="en-US" sz="2400" dirty="0" smtClean="0">
                <a:solidFill>
                  <a:schemeClr val="bg1"/>
                </a:solidFill>
                <a:latin typeface="Calibri"/>
              </a:rPr>
              <a:t>diet in most cultures. </a:t>
            </a:r>
            <a:endParaRPr lang="en-US" sz="2400" dirty="0">
              <a:solidFill>
                <a:schemeClr val="bg1"/>
              </a:solidFill>
              <a:latin typeface="Calibri"/>
            </a:endParaRPr>
          </a:p>
          <a:p>
            <a:endParaRPr lang="en-US" sz="2400" dirty="0">
              <a:solidFill>
                <a:schemeClr val="bg1"/>
              </a:solidFill>
              <a:latin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2" name="Picture 4" descr="sumerian irrigation"/>
          <p:cNvPicPr>
            <a:picLocks noChangeAspect="1" noChangeArrowheads="1"/>
          </p:cNvPicPr>
          <p:nvPr/>
        </p:nvPicPr>
        <p:blipFill>
          <a:blip r:embed="rId3"/>
          <a:srcRect/>
          <a:stretch>
            <a:fillRect/>
          </a:stretch>
        </p:blipFill>
        <p:spPr bwMode="auto">
          <a:xfrm>
            <a:off x="457200" y="381000"/>
            <a:ext cx="7962900" cy="4718050"/>
          </a:xfrm>
          <a:prstGeom prst="rect">
            <a:avLst/>
          </a:prstGeom>
          <a:noFill/>
          <a:ln w="9525">
            <a:noFill/>
            <a:miter lim="800000"/>
            <a:headEnd/>
            <a:tailEnd/>
          </a:ln>
        </p:spPr>
      </p:pic>
      <p:sp>
        <p:nvSpPr>
          <p:cNvPr id="40963" name="Text Box 5"/>
          <p:cNvSpPr txBox="1">
            <a:spLocks noChangeArrowheads="1"/>
          </p:cNvSpPr>
          <p:nvPr/>
        </p:nvSpPr>
        <p:spPr bwMode="auto">
          <a:xfrm>
            <a:off x="250825" y="5783263"/>
            <a:ext cx="7064375" cy="366712"/>
          </a:xfrm>
          <a:prstGeom prst="rect">
            <a:avLst/>
          </a:prstGeom>
          <a:noFill/>
          <a:ln w="9525">
            <a:noFill/>
            <a:miter lim="800000"/>
            <a:headEnd/>
            <a:tailEnd/>
          </a:ln>
        </p:spPr>
        <p:txBody>
          <a:bodyPr>
            <a:prstTxWarp prst="textNoShape">
              <a:avLst/>
            </a:prstTxWarp>
            <a:spAutoFit/>
          </a:bodyPr>
          <a:lstStyle/>
          <a:p>
            <a:pPr>
              <a:spcBef>
                <a:spcPct val="50000"/>
              </a:spcBef>
            </a:pPr>
            <a:endParaRPr lang="en-US" dirty="0">
              <a:latin typeface="Calibri"/>
            </a:endParaRPr>
          </a:p>
        </p:txBody>
      </p:sp>
      <p:sp>
        <p:nvSpPr>
          <p:cNvPr id="40964" name="Text Box 7"/>
          <p:cNvSpPr txBox="1">
            <a:spLocks noChangeArrowheads="1"/>
          </p:cNvSpPr>
          <p:nvPr/>
        </p:nvSpPr>
        <p:spPr bwMode="auto">
          <a:xfrm>
            <a:off x="152400" y="5305425"/>
            <a:ext cx="8893631" cy="1569660"/>
          </a:xfrm>
          <a:prstGeom prst="rect">
            <a:avLst/>
          </a:prstGeom>
          <a:noFill/>
          <a:ln w="9525">
            <a:noFill/>
            <a:miter lim="800000"/>
            <a:headEnd/>
            <a:tailEnd/>
          </a:ln>
        </p:spPr>
        <p:txBody>
          <a:bodyPr wrap="none">
            <a:prstTxWarp prst="textNoShape">
              <a:avLst/>
            </a:prstTxWarp>
            <a:spAutoFit/>
          </a:bodyPr>
          <a:lstStyle/>
          <a:p>
            <a:r>
              <a:rPr lang="en-US" sz="2400" dirty="0">
                <a:solidFill>
                  <a:schemeClr val="bg1"/>
                </a:solidFill>
                <a:latin typeface="Calibri"/>
              </a:rPr>
              <a:t>If the operative definition of </a:t>
            </a:r>
            <a:r>
              <a:rPr lang="en-US" sz="2400" i="1" dirty="0">
                <a:solidFill>
                  <a:schemeClr val="bg1"/>
                </a:solidFill>
                <a:latin typeface="Calibri"/>
              </a:rPr>
              <a:t>agriculture</a:t>
            </a:r>
            <a:r>
              <a:rPr lang="en-US" sz="2400" dirty="0">
                <a:solidFill>
                  <a:schemeClr val="bg1"/>
                </a:solidFill>
                <a:latin typeface="Calibri"/>
              </a:rPr>
              <a:t> includes large-scale, intensive </a:t>
            </a:r>
          </a:p>
          <a:p>
            <a:r>
              <a:rPr lang="en-US" sz="2400" dirty="0">
                <a:solidFill>
                  <a:schemeClr val="bg1"/>
                </a:solidFill>
                <a:latin typeface="Calibri"/>
              </a:rPr>
              <a:t>cultivation of land, mono-cropping, organized irrigation, and use of a </a:t>
            </a:r>
          </a:p>
          <a:p>
            <a:r>
              <a:rPr lang="en-US" sz="2400" dirty="0">
                <a:solidFill>
                  <a:schemeClr val="bg1"/>
                </a:solidFill>
                <a:latin typeface="Calibri"/>
              </a:rPr>
              <a:t>specialized </a:t>
            </a:r>
            <a:r>
              <a:rPr lang="en-US" sz="2400" dirty="0" err="1">
                <a:solidFill>
                  <a:schemeClr val="bg1"/>
                </a:solidFill>
                <a:latin typeface="Calibri"/>
              </a:rPr>
              <a:t>labour</a:t>
            </a:r>
            <a:r>
              <a:rPr lang="en-US" sz="2400" dirty="0">
                <a:solidFill>
                  <a:schemeClr val="bg1"/>
                </a:solidFill>
                <a:latin typeface="Calibri"/>
              </a:rPr>
              <a:t> force, the title "inventors of agriculture" would </a:t>
            </a:r>
          </a:p>
          <a:p>
            <a:r>
              <a:rPr lang="en-US" sz="2400" dirty="0">
                <a:solidFill>
                  <a:schemeClr val="bg1"/>
                </a:solidFill>
                <a:latin typeface="Calibri"/>
              </a:rPr>
              <a:t>fall to the </a:t>
            </a:r>
            <a:r>
              <a:rPr lang="en-US" sz="2400" b="1" dirty="0">
                <a:solidFill>
                  <a:schemeClr val="bg1"/>
                </a:solidFill>
                <a:latin typeface="Calibri"/>
              </a:rPr>
              <a:t>Sumerians</a:t>
            </a:r>
            <a:r>
              <a:rPr lang="en-US" sz="2400" dirty="0">
                <a:solidFill>
                  <a:schemeClr val="bg1"/>
                </a:solidFill>
                <a:latin typeface="Calibri"/>
              </a:rPr>
              <a:t>, starting ca. 5,500 BC.</a:t>
            </a:r>
          </a:p>
        </p:txBody>
      </p:sp>
      <p:sp>
        <p:nvSpPr>
          <p:cNvPr id="5" name="TextBox 4"/>
          <p:cNvSpPr txBox="1"/>
          <p:nvPr/>
        </p:nvSpPr>
        <p:spPr>
          <a:xfrm>
            <a:off x="609600" y="914400"/>
            <a:ext cx="3907139" cy="461665"/>
          </a:xfrm>
          <a:prstGeom prst="rect">
            <a:avLst/>
          </a:prstGeom>
          <a:noFill/>
        </p:spPr>
        <p:txBody>
          <a:bodyPr wrap="none" rtlCol="0">
            <a:spAutoFit/>
          </a:bodyPr>
          <a:lstStyle/>
          <a:p>
            <a:r>
              <a:rPr lang="en-US" sz="2400" i="1" dirty="0" smtClean="0">
                <a:solidFill>
                  <a:srgbClr val="FFFFFF"/>
                </a:solidFill>
                <a:latin typeface="Calibri"/>
              </a:rPr>
              <a:t>So who invented agriculture?</a:t>
            </a:r>
            <a:endParaRPr lang="en-US" sz="2400" i="1" dirty="0">
              <a:solidFill>
                <a:srgbClr val="FFFFFF"/>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2" descr="800px-ClaySumerianSickle"/>
          <p:cNvPicPr>
            <a:picLocks noChangeAspect="1" noChangeArrowheads="1"/>
          </p:cNvPicPr>
          <p:nvPr/>
        </p:nvPicPr>
        <p:blipFill>
          <a:blip r:embed="rId3"/>
          <a:srcRect/>
          <a:stretch>
            <a:fillRect/>
          </a:stretch>
        </p:blipFill>
        <p:spPr bwMode="auto">
          <a:xfrm>
            <a:off x="762000" y="569913"/>
            <a:ext cx="7696200" cy="5773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18184B"/>
        </a:solidFill>
        <a:effectLst/>
      </p:bgPr>
    </p:bg>
    <p:spTree>
      <p:nvGrpSpPr>
        <p:cNvPr id="1" name=""/>
        <p:cNvGrpSpPr/>
        <p:nvPr/>
      </p:nvGrpSpPr>
      <p:grpSpPr>
        <a:xfrm>
          <a:off x="0" y="0"/>
          <a:ext cx="0" cy="0"/>
          <a:chOff x="0" y="0"/>
          <a:chExt cx="0" cy="0"/>
        </a:xfrm>
      </p:grpSpPr>
      <p:pic>
        <p:nvPicPr>
          <p:cNvPr id="45058" name="Picture 2" descr="cuneiform"/>
          <p:cNvPicPr>
            <a:picLocks noChangeAspect="1" noChangeArrowheads="1"/>
          </p:cNvPicPr>
          <p:nvPr/>
        </p:nvPicPr>
        <p:blipFill>
          <a:blip r:embed="rId3"/>
          <a:srcRect/>
          <a:stretch>
            <a:fillRect/>
          </a:stretch>
        </p:blipFill>
        <p:spPr bwMode="auto">
          <a:xfrm>
            <a:off x="1524000" y="228600"/>
            <a:ext cx="11518900" cy="3640138"/>
          </a:xfrm>
          <a:prstGeom prst="rect">
            <a:avLst/>
          </a:prstGeom>
          <a:noFill/>
          <a:ln w="9525">
            <a:noFill/>
            <a:miter lim="800000"/>
            <a:headEnd/>
            <a:tailEnd/>
          </a:ln>
        </p:spPr>
      </p:pic>
      <p:sp>
        <p:nvSpPr>
          <p:cNvPr id="45059" name="Text Box 7"/>
          <p:cNvSpPr txBox="1">
            <a:spLocks noChangeArrowheads="1"/>
          </p:cNvSpPr>
          <p:nvPr/>
        </p:nvSpPr>
        <p:spPr bwMode="auto">
          <a:xfrm>
            <a:off x="517525" y="4879975"/>
            <a:ext cx="8597900" cy="1373188"/>
          </a:xfrm>
          <a:prstGeom prst="rect">
            <a:avLst/>
          </a:prstGeom>
          <a:noFill/>
          <a:ln w="9525">
            <a:noFill/>
            <a:miter lim="800000"/>
            <a:headEnd/>
            <a:tailEnd/>
          </a:ln>
        </p:spPr>
        <p:txBody>
          <a:bodyPr wrap="none">
            <a:prstTxWarp prst="textNoShape">
              <a:avLst/>
            </a:prstTxWarp>
            <a:spAutoFit/>
          </a:bodyPr>
          <a:lstStyle/>
          <a:p>
            <a:r>
              <a:rPr lang="en-US" sz="2800" dirty="0">
                <a:solidFill>
                  <a:schemeClr val="bg1"/>
                </a:solidFill>
                <a:latin typeface="Calibri"/>
              </a:rPr>
              <a:t>Early cuneiform writing was closely linked to agriculture.  </a:t>
            </a:r>
          </a:p>
          <a:p>
            <a:r>
              <a:rPr lang="en-US" sz="2800" dirty="0">
                <a:solidFill>
                  <a:schemeClr val="bg1"/>
                </a:solidFill>
                <a:latin typeface="Calibri"/>
              </a:rPr>
              <a:t>These Sumerian clay tablets dating to ca. 5000 years ago, </a:t>
            </a:r>
          </a:p>
          <a:p>
            <a:r>
              <a:rPr lang="en-US" sz="2800" dirty="0">
                <a:solidFill>
                  <a:schemeClr val="bg1"/>
                </a:solidFill>
                <a:latin typeface="Calibri"/>
              </a:rPr>
              <a:t>appear to deal with crops and livestock.</a:t>
            </a:r>
          </a:p>
        </p:txBody>
      </p:sp>
      <p:sp>
        <p:nvSpPr>
          <p:cNvPr id="45060" name="Rectangle 8"/>
          <p:cNvSpPr>
            <a:spLocks noChangeArrowheads="1"/>
          </p:cNvSpPr>
          <p:nvPr/>
        </p:nvSpPr>
        <p:spPr bwMode="auto">
          <a:xfrm>
            <a:off x="7391400" y="0"/>
            <a:ext cx="2057400" cy="4800600"/>
          </a:xfrm>
          <a:prstGeom prst="rect">
            <a:avLst/>
          </a:prstGeom>
          <a:solidFill>
            <a:srgbClr val="18184B"/>
          </a:solidFill>
          <a:ln w="9525">
            <a:no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2" descr="war"/>
          <p:cNvPicPr>
            <a:picLocks noChangeAspect="1" noChangeArrowheads="1"/>
          </p:cNvPicPr>
          <p:nvPr/>
        </p:nvPicPr>
        <p:blipFill>
          <a:blip r:embed="rId3"/>
          <a:srcRect/>
          <a:stretch>
            <a:fillRect/>
          </a:stretch>
        </p:blipFill>
        <p:spPr bwMode="auto">
          <a:xfrm>
            <a:off x="0" y="255588"/>
            <a:ext cx="9144000" cy="4297362"/>
          </a:xfrm>
          <a:prstGeom prst="rect">
            <a:avLst/>
          </a:prstGeom>
          <a:noFill/>
          <a:ln w="9525">
            <a:noFill/>
            <a:miter lim="800000"/>
            <a:headEnd/>
            <a:tailEnd/>
          </a:ln>
        </p:spPr>
      </p:pic>
      <p:sp>
        <p:nvSpPr>
          <p:cNvPr id="47107" name="Text Box 3"/>
          <p:cNvSpPr txBox="1">
            <a:spLocks noChangeArrowheads="1"/>
          </p:cNvSpPr>
          <p:nvPr/>
        </p:nvSpPr>
        <p:spPr bwMode="auto">
          <a:xfrm>
            <a:off x="152400" y="4903788"/>
            <a:ext cx="9075221" cy="1384995"/>
          </a:xfrm>
          <a:prstGeom prst="rect">
            <a:avLst/>
          </a:prstGeom>
          <a:noFill/>
          <a:ln w="9525">
            <a:noFill/>
            <a:miter lim="800000"/>
            <a:headEnd/>
            <a:tailEnd/>
          </a:ln>
        </p:spPr>
        <p:txBody>
          <a:bodyPr wrap="none">
            <a:prstTxWarp prst="textNoShape">
              <a:avLst/>
            </a:prstTxWarp>
            <a:spAutoFit/>
          </a:bodyPr>
          <a:lstStyle/>
          <a:p>
            <a:r>
              <a:rPr lang="en-US" sz="2800" dirty="0">
                <a:solidFill>
                  <a:schemeClr val="bg1"/>
                </a:solidFill>
                <a:latin typeface="Calibri"/>
              </a:rPr>
              <a:t>The ability of farmers to feed large numbers of people whose </a:t>
            </a:r>
          </a:p>
          <a:p>
            <a:r>
              <a:rPr lang="en-US" sz="2800" dirty="0">
                <a:solidFill>
                  <a:schemeClr val="bg1"/>
                </a:solidFill>
                <a:latin typeface="Calibri"/>
              </a:rPr>
              <a:t>activities have nothing to do with agriculture was the crucial </a:t>
            </a:r>
          </a:p>
          <a:p>
            <a:r>
              <a:rPr lang="en-US" sz="2800" dirty="0">
                <a:solidFill>
                  <a:schemeClr val="bg1"/>
                </a:solidFill>
                <a:latin typeface="Calibri"/>
              </a:rPr>
              <a:t>factor in the rise of standing armies.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533400" y="5410200"/>
            <a:ext cx="8480507" cy="830997"/>
          </a:xfrm>
          <a:prstGeom prst="rect">
            <a:avLst/>
          </a:prstGeom>
          <a:noFill/>
          <a:ln w="9525">
            <a:noFill/>
            <a:miter lim="800000"/>
            <a:headEnd/>
            <a:tailEnd/>
          </a:ln>
        </p:spPr>
        <p:txBody>
          <a:bodyPr wrap="none">
            <a:prstTxWarp prst="textNoShape">
              <a:avLst/>
            </a:prstTxWarp>
            <a:spAutoFit/>
          </a:bodyPr>
          <a:lstStyle/>
          <a:p>
            <a:pPr lvl="2"/>
            <a:r>
              <a:rPr lang="en-US" sz="2400" dirty="0">
                <a:solidFill>
                  <a:schemeClr val="bg1"/>
                </a:solidFill>
                <a:latin typeface="Calibri"/>
              </a:rPr>
              <a:t>Sumerian agriculture supported a substantial territorial expansion, </a:t>
            </a:r>
          </a:p>
          <a:p>
            <a:pPr lvl="2"/>
            <a:r>
              <a:rPr lang="en-US" sz="2400" dirty="0">
                <a:solidFill>
                  <a:schemeClr val="bg1"/>
                </a:solidFill>
                <a:latin typeface="Calibri"/>
              </a:rPr>
              <a:t>which helped to make them the first empire builders</a:t>
            </a:r>
          </a:p>
        </p:txBody>
      </p:sp>
      <p:pic>
        <p:nvPicPr>
          <p:cNvPr id="49155" name="Picture 3"/>
          <p:cNvPicPr>
            <a:picLocks noChangeAspect="1" noChangeArrowheads="1"/>
          </p:cNvPicPr>
          <p:nvPr/>
        </p:nvPicPr>
        <p:blipFill>
          <a:blip r:embed="rId3"/>
          <a:srcRect/>
          <a:stretch>
            <a:fillRect/>
          </a:stretch>
        </p:blipFill>
        <p:spPr bwMode="auto">
          <a:xfrm>
            <a:off x="609600" y="762000"/>
            <a:ext cx="5105400" cy="3876675"/>
          </a:xfrm>
          <a:prstGeom prst="rect">
            <a:avLst/>
          </a:prstGeom>
          <a:noFill/>
          <a:ln w="9525">
            <a:noFill/>
            <a:miter lim="800000"/>
            <a:headEnd/>
            <a:tailEnd/>
          </a:ln>
        </p:spPr>
      </p:pic>
      <p:pic>
        <p:nvPicPr>
          <p:cNvPr id="49156" name="Picture 4"/>
          <p:cNvPicPr>
            <a:picLocks noChangeAspect="1" noChangeArrowheads="1"/>
          </p:cNvPicPr>
          <p:nvPr/>
        </p:nvPicPr>
        <p:blipFill>
          <a:blip r:embed="rId4"/>
          <a:srcRect/>
          <a:stretch>
            <a:fillRect/>
          </a:stretch>
        </p:blipFill>
        <p:spPr bwMode="auto">
          <a:xfrm>
            <a:off x="6172200" y="838200"/>
            <a:ext cx="259715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2" name="Picture 2" descr="wheat_in_egypt"/>
          <p:cNvPicPr>
            <a:picLocks noChangeAspect="1" noChangeArrowheads="1"/>
          </p:cNvPicPr>
          <p:nvPr/>
        </p:nvPicPr>
        <p:blipFill>
          <a:blip r:embed="rId3"/>
          <a:srcRect/>
          <a:stretch>
            <a:fillRect/>
          </a:stretch>
        </p:blipFill>
        <p:spPr bwMode="auto">
          <a:xfrm>
            <a:off x="304800" y="0"/>
            <a:ext cx="8458200" cy="5303838"/>
          </a:xfrm>
          <a:prstGeom prst="rect">
            <a:avLst/>
          </a:prstGeom>
          <a:noFill/>
          <a:ln w="9525">
            <a:noFill/>
            <a:miter lim="800000"/>
            <a:headEnd/>
            <a:tailEnd/>
          </a:ln>
        </p:spPr>
      </p:pic>
      <p:sp>
        <p:nvSpPr>
          <p:cNvPr id="51203" name="Text Box 3"/>
          <p:cNvSpPr txBox="1">
            <a:spLocks noChangeArrowheads="1"/>
          </p:cNvSpPr>
          <p:nvPr/>
        </p:nvSpPr>
        <p:spPr bwMode="auto">
          <a:xfrm>
            <a:off x="200025" y="5305425"/>
            <a:ext cx="8946580" cy="1569660"/>
          </a:xfrm>
          <a:prstGeom prst="rect">
            <a:avLst/>
          </a:prstGeom>
          <a:noFill/>
          <a:ln w="9525">
            <a:noFill/>
            <a:miter lim="800000"/>
            <a:headEnd/>
            <a:tailEnd/>
          </a:ln>
        </p:spPr>
        <p:txBody>
          <a:bodyPr wrap="none">
            <a:prstTxWarp prst="textNoShape">
              <a:avLst/>
            </a:prstTxWarp>
            <a:spAutoFit/>
          </a:bodyPr>
          <a:lstStyle/>
          <a:p>
            <a:r>
              <a:rPr lang="en-US" sz="2400" dirty="0">
                <a:solidFill>
                  <a:schemeClr val="bg1"/>
                </a:solidFill>
                <a:latin typeface="Calibri"/>
              </a:rPr>
              <a:t>Not long after, the Egyptians, powered by farming in the fertile </a:t>
            </a:r>
          </a:p>
          <a:p>
            <a:r>
              <a:rPr lang="en-US" sz="2400" dirty="0">
                <a:solidFill>
                  <a:schemeClr val="bg1"/>
                </a:solidFill>
                <a:latin typeface="Calibri"/>
              </a:rPr>
              <a:t>Nile valley, achieved a population density from which enough warriors </a:t>
            </a:r>
          </a:p>
          <a:p>
            <a:r>
              <a:rPr lang="en-US" sz="2400" dirty="0">
                <a:solidFill>
                  <a:schemeClr val="bg1"/>
                </a:solidFill>
                <a:latin typeface="Calibri"/>
              </a:rPr>
              <a:t>could be drawn for a territorial expansion more than tripling the </a:t>
            </a:r>
          </a:p>
          <a:p>
            <a:r>
              <a:rPr lang="en-US" sz="2400" dirty="0">
                <a:solidFill>
                  <a:schemeClr val="bg1"/>
                </a:solidFill>
                <a:latin typeface="Calibri"/>
              </a:rPr>
              <a:t>Sumerian empire in area.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0" name="Picture 2" descr="oxen_threshing_grain"/>
          <p:cNvPicPr>
            <a:picLocks noChangeAspect="1" noChangeArrowheads="1"/>
          </p:cNvPicPr>
          <p:nvPr/>
        </p:nvPicPr>
        <p:blipFill>
          <a:blip r:embed="rId3"/>
          <a:srcRect/>
          <a:stretch>
            <a:fillRect/>
          </a:stretch>
        </p:blipFill>
        <p:spPr bwMode="auto">
          <a:xfrm>
            <a:off x="457200" y="534988"/>
            <a:ext cx="8229600" cy="586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2" descr="lev70065_11_04"/>
          <p:cNvPicPr>
            <a:picLocks noChangeAspect="1" noChangeArrowheads="1"/>
          </p:cNvPicPr>
          <p:nvPr/>
        </p:nvPicPr>
        <p:blipFill>
          <a:blip r:embed="rId3"/>
          <a:srcRect/>
          <a:stretch>
            <a:fillRect/>
          </a:stretch>
        </p:blipFill>
        <p:spPr bwMode="auto">
          <a:xfrm>
            <a:off x="20638" y="1160463"/>
            <a:ext cx="9104312" cy="4537075"/>
          </a:xfrm>
          <a:prstGeom prst="rect">
            <a:avLst/>
          </a:prstGeom>
          <a:noFill/>
          <a:ln w="9525">
            <a:noFill/>
            <a:miter lim="800000"/>
            <a:headEnd/>
            <a:tailEnd/>
          </a:ln>
        </p:spPr>
      </p:pic>
      <p:sp>
        <p:nvSpPr>
          <p:cNvPr id="55300" name="Text Box 4"/>
          <p:cNvSpPr txBox="1">
            <a:spLocks noChangeArrowheads="1"/>
          </p:cNvSpPr>
          <p:nvPr/>
        </p:nvSpPr>
        <p:spPr bwMode="auto">
          <a:xfrm>
            <a:off x="2065338" y="214313"/>
            <a:ext cx="4894262" cy="641350"/>
          </a:xfrm>
          <a:prstGeom prst="rect">
            <a:avLst/>
          </a:prstGeom>
          <a:noFill/>
          <a:ln w="9525">
            <a:noFill/>
            <a:miter lim="800000"/>
            <a:headEnd/>
            <a:tailEnd/>
          </a:ln>
        </p:spPr>
        <p:txBody>
          <a:bodyPr wrap="none">
            <a:prstTxWarp prst="textNoShape">
              <a:avLst/>
            </a:prstTxWarp>
            <a:spAutoFit/>
          </a:bodyPr>
          <a:lstStyle/>
          <a:p>
            <a:pPr algn="ctr"/>
            <a:r>
              <a:rPr lang="en-US" sz="3600" dirty="0">
                <a:solidFill>
                  <a:schemeClr val="bg1"/>
                </a:solidFill>
                <a:latin typeface="Calibri"/>
              </a:rPr>
              <a:t>Sites of Early Agriculture</a:t>
            </a:r>
            <a:endParaRPr lang="en-US" sz="3200" dirty="0">
              <a:solidFill>
                <a:schemeClr val="folHlink"/>
              </a:solidFill>
              <a:latin typeface="Calibri"/>
            </a:endParaRPr>
          </a:p>
        </p:txBody>
      </p:sp>
      <p:sp>
        <p:nvSpPr>
          <p:cNvPr id="5" name="TextBox 4"/>
          <p:cNvSpPr txBox="1"/>
          <p:nvPr/>
        </p:nvSpPr>
        <p:spPr>
          <a:xfrm>
            <a:off x="7162800" y="2133600"/>
            <a:ext cx="1622109" cy="461665"/>
          </a:xfrm>
          <a:prstGeom prst="rect">
            <a:avLst/>
          </a:prstGeom>
          <a:solidFill>
            <a:schemeClr val="bg1"/>
          </a:solidFill>
          <a:ln>
            <a:solidFill>
              <a:srgbClr val="6CBC11"/>
            </a:solidFill>
          </a:ln>
        </p:spPr>
        <p:txBody>
          <a:bodyPr wrap="none" rtlCol="0">
            <a:spAutoFit/>
          </a:bodyPr>
          <a:lstStyle/>
          <a:p>
            <a:pPr algn="ctr"/>
            <a:r>
              <a:rPr lang="en-US" sz="1200" b="1" dirty="0" smtClean="0">
                <a:solidFill>
                  <a:srgbClr val="6CBC11"/>
                </a:solidFill>
                <a:latin typeface="Arial"/>
                <a:cs typeface="Arial"/>
              </a:rPr>
              <a:t>Rice cultivation</a:t>
            </a:r>
          </a:p>
          <a:p>
            <a:pPr algn="ctr"/>
            <a:r>
              <a:rPr lang="en-US" sz="1200" b="1" dirty="0" smtClean="0">
                <a:solidFill>
                  <a:srgbClr val="6CBC11"/>
                </a:solidFill>
                <a:latin typeface="Arial"/>
                <a:cs typeface="Arial"/>
              </a:rPr>
              <a:t>ca.11,500 years ago</a:t>
            </a:r>
            <a:endParaRPr lang="en-US" sz="1200" b="1" dirty="0">
              <a:solidFill>
                <a:srgbClr val="6CBC11"/>
              </a:solidFill>
              <a:latin typeface="Arial"/>
              <a:cs typeface="Arial"/>
            </a:endParaRPr>
          </a:p>
        </p:txBody>
      </p:sp>
      <p:sp>
        <p:nvSpPr>
          <p:cNvPr id="6" name="TextBox 5"/>
          <p:cNvSpPr txBox="1"/>
          <p:nvPr/>
        </p:nvSpPr>
        <p:spPr>
          <a:xfrm>
            <a:off x="4796354" y="1981200"/>
            <a:ext cx="1630600" cy="461665"/>
          </a:xfrm>
          <a:prstGeom prst="rect">
            <a:avLst/>
          </a:prstGeom>
          <a:solidFill>
            <a:schemeClr val="bg1"/>
          </a:solidFill>
          <a:ln>
            <a:solidFill>
              <a:srgbClr val="6CBC11"/>
            </a:solidFill>
          </a:ln>
        </p:spPr>
        <p:txBody>
          <a:bodyPr wrap="none" rtlCol="0">
            <a:spAutoFit/>
          </a:bodyPr>
          <a:lstStyle/>
          <a:p>
            <a:pPr algn="ctr"/>
            <a:r>
              <a:rPr lang="en-US" sz="1200" b="1" dirty="0" smtClean="0">
                <a:solidFill>
                  <a:srgbClr val="6CBC11"/>
                </a:solidFill>
                <a:latin typeface="Arial"/>
                <a:cs typeface="Arial"/>
              </a:rPr>
              <a:t>Wheat and barley,</a:t>
            </a:r>
          </a:p>
          <a:p>
            <a:pPr algn="ctr"/>
            <a:r>
              <a:rPr lang="en-US" sz="1200" b="1" dirty="0" smtClean="0">
                <a:solidFill>
                  <a:srgbClr val="6CBC11"/>
                </a:solidFill>
                <a:latin typeface="Arial"/>
                <a:cs typeface="Arial"/>
              </a:rPr>
              <a:t>ca.10,000 years ago</a:t>
            </a:r>
            <a:endParaRPr lang="en-US" sz="1200" b="1" dirty="0">
              <a:solidFill>
                <a:srgbClr val="6CBC11"/>
              </a:solidFill>
              <a:latin typeface="Arial"/>
              <a:cs typeface="Arial"/>
            </a:endParaRPr>
          </a:p>
        </p:txBody>
      </p:sp>
      <p:sp>
        <p:nvSpPr>
          <p:cNvPr id="7" name="TextBox 6"/>
          <p:cNvSpPr txBox="1"/>
          <p:nvPr/>
        </p:nvSpPr>
        <p:spPr>
          <a:xfrm>
            <a:off x="0" y="2514600"/>
            <a:ext cx="1630600" cy="461665"/>
          </a:xfrm>
          <a:prstGeom prst="rect">
            <a:avLst/>
          </a:prstGeom>
          <a:solidFill>
            <a:schemeClr val="bg1"/>
          </a:solidFill>
          <a:ln>
            <a:solidFill>
              <a:srgbClr val="6CBC11"/>
            </a:solidFill>
          </a:ln>
        </p:spPr>
        <p:txBody>
          <a:bodyPr wrap="none" rtlCol="0">
            <a:spAutoFit/>
          </a:bodyPr>
          <a:lstStyle/>
          <a:p>
            <a:pPr algn="ctr"/>
            <a:r>
              <a:rPr lang="en-US" sz="1200" b="1" dirty="0" smtClean="0">
                <a:solidFill>
                  <a:srgbClr val="6CBC11"/>
                </a:solidFill>
                <a:latin typeface="Arial"/>
                <a:cs typeface="Arial"/>
              </a:rPr>
              <a:t>Maize,</a:t>
            </a:r>
          </a:p>
          <a:p>
            <a:pPr algn="ctr"/>
            <a:r>
              <a:rPr lang="en-US" sz="1200" b="1" dirty="0" smtClean="0">
                <a:solidFill>
                  <a:srgbClr val="6CBC11"/>
                </a:solidFill>
                <a:latin typeface="Arial"/>
                <a:cs typeface="Arial"/>
              </a:rPr>
              <a:t>ca.10,000 years ago</a:t>
            </a:r>
            <a:endParaRPr lang="en-US" sz="1200" b="1" dirty="0">
              <a:solidFill>
                <a:srgbClr val="6CBC11"/>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586" name="Picture 4" descr="eur5"/>
          <p:cNvPicPr>
            <a:picLocks noChangeAspect="1" noChangeArrowheads="1"/>
          </p:cNvPicPr>
          <p:nvPr/>
        </p:nvPicPr>
        <p:blipFill>
          <a:blip r:embed="rId3"/>
          <a:srcRect/>
          <a:stretch>
            <a:fillRect/>
          </a:stretch>
        </p:blipFill>
        <p:spPr bwMode="auto">
          <a:xfrm>
            <a:off x="762000" y="-217488"/>
            <a:ext cx="7620000" cy="7075488"/>
          </a:xfrm>
          <a:prstGeom prst="rect">
            <a:avLst/>
          </a:prstGeom>
          <a:noFill/>
          <a:ln w="9525">
            <a:noFill/>
            <a:miter lim="800000"/>
            <a:headEnd/>
            <a:tailEnd/>
          </a:ln>
        </p:spPr>
      </p:pic>
      <p:sp>
        <p:nvSpPr>
          <p:cNvPr id="67587" name="Text Box 5"/>
          <p:cNvSpPr txBox="1">
            <a:spLocks noChangeArrowheads="1"/>
          </p:cNvSpPr>
          <p:nvPr/>
        </p:nvSpPr>
        <p:spPr bwMode="auto">
          <a:xfrm>
            <a:off x="990600" y="5867400"/>
            <a:ext cx="7010400" cy="519113"/>
          </a:xfrm>
          <a:prstGeom prst="rect">
            <a:avLst/>
          </a:prstGeom>
          <a:solidFill>
            <a:schemeClr val="bg1"/>
          </a:solidFill>
          <a:ln w="9525">
            <a:noFill/>
            <a:miter lim="800000"/>
            <a:headEnd/>
            <a:tailEnd/>
          </a:ln>
        </p:spPr>
        <p:txBody>
          <a:bodyPr>
            <a:prstTxWarp prst="textNoShape">
              <a:avLst/>
            </a:prstTxWarp>
            <a:spAutoFit/>
          </a:bodyPr>
          <a:lstStyle/>
          <a:p>
            <a:pPr algn="ctr">
              <a:spcBef>
                <a:spcPct val="50000"/>
              </a:spcBef>
            </a:pPr>
            <a:r>
              <a:rPr lang="en-US" sz="2800" dirty="0">
                <a:latin typeface="Calibri"/>
              </a:rPr>
              <a:t>The spread of agriculture into Europe</a:t>
            </a:r>
            <a:endParaRPr lang="en-US" dirty="0">
              <a:latin typeface="Calibri"/>
            </a:endParaRPr>
          </a:p>
        </p:txBody>
      </p:sp>
      <p:sp>
        <p:nvSpPr>
          <p:cNvPr id="359431" name="Line 7"/>
          <p:cNvSpPr>
            <a:spLocks noChangeShapeType="1"/>
          </p:cNvSpPr>
          <p:nvPr/>
        </p:nvSpPr>
        <p:spPr bwMode="auto">
          <a:xfrm flipH="1" flipV="1">
            <a:off x="4343400" y="1981200"/>
            <a:ext cx="1524000" cy="990600"/>
          </a:xfrm>
          <a:prstGeom prst="line">
            <a:avLst/>
          </a:prstGeom>
          <a:noFill/>
          <a:ln w="57150">
            <a:solidFill>
              <a:srgbClr val="FF0000"/>
            </a:solidFill>
            <a:round/>
            <a:headEnd/>
            <a:tailEnd type="triangle" w="med" len="med"/>
          </a:ln>
        </p:spPr>
        <p:txBody>
          <a:bodyPr wrap="none" anchor="ctr">
            <a:prstTxWarp prst="textNoShape">
              <a:avLst/>
            </a:prstTxWarp>
          </a:bodyPr>
          <a:lstStyle/>
          <a:p>
            <a:endParaRPr lang="en-US" dirty="0">
              <a:latin typeface="Calibri"/>
            </a:endParaRPr>
          </a:p>
        </p:txBody>
      </p:sp>
      <p:sp>
        <p:nvSpPr>
          <p:cNvPr id="359432" name="Line 8"/>
          <p:cNvSpPr>
            <a:spLocks noChangeShapeType="1"/>
          </p:cNvSpPr>
          <p:nvPr/>
        </p:nvSpPr>
        <p:spPr bwMode="auto">
          <a:xfrm flipH="1" flipV="1">
            <a:off x="3429000" y="2362200"/>
            <a:ext cx="2438400" cy="762000"/>
          </a:xfrm>
          <a:prstGeom prst="line">
            <a:avLst/>
          </a:prstGeom>
          <a:noFill/>
          <a:ln w="57150">
            <a:solidFill>
              <a:srgbClr val="FF0000"/>
            </a:solidFill>
            <a:round/>
            <a:headEnd/>
            <a:tailEnd type="triangle" w="med" len="med"/>
          </a:ln>
        </p:spPr>
        <p:txBody>
          <a:bodyPr wrap="none" anchor="ctr">
            <a:prstTxWarp prst="textNoShape">
              <a:avLst/>
            </a:prstTxWarp>
          </a:bodyPr>
          <a:lstStyle/>
          <a:p>
            <a:endParaRPr lang="en-US" dirty="0">
              <a:latin typeface="Calibri"/>
            </a:endParaRPr>
          </a:p>
        </p:txBody>
      </p:sp>
      <p:sp>
        <p:nvSpPr>
          <p:cNvPr id="67590" name="Text Box 9"/>
          <p:cNvSpPr txBox="1">
            <a:spLocks noChangeArrowheads="1"/>
          </p:cNvSpPr>
          <p:nvPr/>
        </p:nvSpPr>
        <p:spPr bwMode="auto">
          <a:xfrm>
            <a:off x="5715000" y="304800"/>
            <a:ext cx="1746717" cy="1015663"/>
          </a:xfrm>
          <a:prstGeom prst="rect">
            <a:avLst/>
          </a:prstGeom>
          <a:solidFill>
            <a:schemeClr val="bg1"/>
          </a:solidFill>
          <a:ln w="9525">
            <a:noFill/>
            <a:miter lim="800000"/>
            <a:headEnd/>
            <a:tailEnd/>
          </a:ln>
        </p:spPr>
        <p:txBody>
          <a:bodyPr wrap="none">
            <a:prstTxWarp prst="textNoShape">
              <a:avLst/>
            </a:prstTxWarp>
            <a:spAutoFit/>
          </a:bodyPr>
          <a:lstStyle/>
          <a:p>
            <a:r>
              <a:rPr lang="en-US" sz="2000" dirty="0">
                <a:latin typeface="Calibri"/>
              </a:rPr>
              <a:t>4800-6000 </a:t>
            </a:r>
            <a:r>
              <a:rPr lang="en-US" sz="2000" dirty="0" err="1">
                <a:latin typeface="Calibri"/>
              </a:rPr>
              <a:t>ybp</a:t>
            </a:r>
            <a:endParaRPr lang="en-US" sz="2000" dirty="0">
              <a:latin typeface="Calibri"/>
            </a:endParaRPr>
          </a:p>
          <a:p>
            <a:r>
              <a:rPr lang="en-US" sz="2000" dirty="0">
                <a:latin typeface="Calibri"/>
              </a:rPr>
              <a:t>6000-7200 </a:t>
            </a:r>
            <a:r>
              <a:rPr lang="en-US" sz="2000" dirty="0" err="1">
                <a:latin typeface="Calibri"/>
              </a:rPr>
              <a:t>ybp</a:t>
            </a:r>
            <a:endParaRPr lang="en-US" sz="2000" dirty="0">
              <a:latin typeface="Calibri"/>
            </a:endParaRPr>
          </a:p>
          <a:p>
            <a:r>
              <a:rPr lang="en-US" sz="2000" dirty="0">
                <a:latin typeface="Calibri"/>
              </a:rPr>
              <a:t>&gt; 7200 </a:t>
            </a:r>
            <a:r>
              <a:rPr lang="en-US" sz="2000" dirty="0" err="1">
                <a:latin typeface="Calibri"/>
              </a:rPr>
              <a:t>ybp</a:t>
            </a:r>
            <a:endParaRPr lang="en-US" sz="2000" dirty="0">
              <a:latin typeface="Calibri"/>
            </a:endParaRPr>
          </a:p>
        </p:txBody>
      </p:sp>
      <p:sp>
        <p:nvSpPr>
          <p:cNvPr id="67591" name="Rectangle 10"/>
          <p:cNvSpPr>
            <a:spLocks noChangeArrowheads="1"/>
          </p:cNvSpPr>
          <p:nvPr/>
        </p:nvSpPr>
        <p:spPr bwMode="auto">
          <a:xfrm>
            <a:off x="5181600" y="304800"/>
            <a:ext cx="2514600" cy="1066800"/>
          </a:xfrm>
          <a:prstGeom prst="rect">
            <a:avLst/>
          </a:prstGeom>
          <a:noFill/>
          <a:ln w="38100">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359435" name="Text Box 11"/>
          <p:cNvSpPr txBox="1">
            <a:spLocks noChangeArrowheads="1"/>
          </p:cNvSpPr>
          <p:nvPr/>
        </p:nvSpPr>
        <p:spPr bwMode="auto">
          <a:xfrm rot="1035103">
            <a:off x="3124200" y="2819400"/>
            <a:ext cx="2644775" cy="366713"/>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dirty="0">
                <a:solidFill>
                  <a:srgbClr val="FF0000"/>
                </a:solidFill>
                <a:latin typeface="Calibri"/>
              </a:rPr>
              <a:t>Near East - Mediterranean</a:t>
            </a:r>
          </a:p>
        </p:txBody>
      </p:sp>
      <p:sp>
        <p:nvSpPr>
          <p:cNvPr id="359436" name="Text Box 12"/>
          <p:cNvSpPr txBox="1">
            <a:spLocks noChangeArrowheads="1"/>
          </p:cNvSpPr>
          <p:nvPr/>
        </p:nvSpPr>
        <p:spPr bwMode="auto">
          <a:xfrm rot="1876270">
            <a:off x="4419600" y="2133600"/>
            <a:ext cx="2111375" cy="366713"/>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dirty="0">
                <a:solidFill>
                  <a:srgbClr val="FF0000"/>
                </a:solidFill>
                <a:latin typeface="Calibri"/>
              </a:rPr>
              <a:t>Near East - Hungary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94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94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94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9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31" grpId="0" animBg="1"/>
      <p:bldP spid="359432" grpId="0" animBg="1"/>
      <p:bldP spid="359435" grpId="0" animBg="1"/>
      <p:bldP spid="359436"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2" descr="Evolution of the Homosapien"/>
          <p:cNvPicPr>
            <a:picLocks noChangeAspect="1" noChangeArrowheads="1"/>
          </p:cNvPicPr>
          <p:nvPr/>
        </p:nvPicPr>
        <p:blipFill>
          <a:blip r:embed="rId3">
            <a:lum bright="6000"/>
          </a:blip>
          <a:srcRect/>
          <a:stretch>
            <a:fillRect/>
          </a:stretch>
        </p:blipFill>
        <p:spPr bwMode="auto">
          <a:xfrm>
            <a:off x="457200" y="304800"/>
            <a:ext cx="4165600" cy="6248400"/>
          </a:xfrm>
          <a:prstGeom prst="rect">
            <a:avLst/>
          </a:prstGeom>
          <a:noFill/>
          <a:ln w="9525">
            <a:noFill/>
            <a:miter lim="800000"/>
            <a:headEnd/>
            <a:tailEnd/>
          </a:ln>
        </p:spPr>
      </p:pic>
      <p:sp>
        <p:nvSpPr>
          <p:cNvPr id="16387" name="Text Box 3"/>
          <p:cNvSpPr txBox="1">
            <a:spLocks noChangeArrowheads="1"/>
          </p:cNvSpPr>
          <p:nvPr/>
        </p:nvSpPr>
        <p:spPr bwMode="auto">
          <a:xfrm>
            <a:off x="4800600" y="838200"/>
            <a:ext cx="4116932" cy="1938992"/>
          </a:xfrm>
          <a:prstGeom prst="rect">
            <a:avLst/>
          </a:prstGeom>
          <a:noFill/>
          <a:ln w="9525">
            <a:noFill/>
            <a:miter lim="800000"/>
            <a:headEnd/>
            <a:tailEnd/>
          </a:ln>
        </p:spPr>
        <p:txBody>
          <a:bodyPr wrap="none">
            <a:prstTxWarp prst="textNoShape">
              <a:avLst/>
            </a:prstTxWarp>
            <a:spAutoFit/>
          </a:bodyPr>
          <a:lstStyle/>
          <a:p>
            <a:r>
              <a:rPr lang="en-US" sz="2400" dirty="0">
                <a:solidFill>
                  <a:schemeClr val="bg1"/>
                </a:solidFill>
                <a:latin typeface="Calibri"/>
              </a:rPr>
              <a:t>For most of their early history, </a:t>
            </a:r>
          </a:p>
          <a:p>
            <a:r>
              <a:rPr lang="en-US" sz="2400" dirty="0">
                <a:solidFill>
                  <a:schemeClr val="bg1"/>
                </a:solidFill>
                <a:latin typeface="Calibri"/>
              </a:rPr>
              <a:t>humans survived as foragers or </a:t>
            </a:r>
          </a:p>
          <a:p>
            <a:r>
              <a:rPr lang="en-US" sz="2400" dirty="0">
                <a:solidFill>
                  <a:schemeClr val="bg1"/>
                </a:solidFill>
                <a:latin typeface="Calibri"/>
              </a:rPr>
              <a:t>hunter-gatherers, gathering </a:t>
            </a:r>
          </a:p>
          <a:p>
            <a:r>
              <a:rPr lang="en-US" sz="2400" dirty="0">
                <a:solidFill>
                  <a:schemeClr val="bg1"/>
                </a:solidFill>
                <a:latin typeface="Calibri"/>
              </a:rPr>
              <a:t>wild plants and hunting animals </a:t>
            </a:r>
          </a:p>
          <a:p>
            <a:r>
              <a:rPr lang="en-US" sz="2400" dirty="0">
                <a:solidFill>
                  <a:schemeClr val="bg1"/>
                </a:solidFill>
                <a:latin typeface="Calibri"/>
              </a:rPr>
              <a:t>in their natural environment.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18184B"/>
        </a:solidFill>
        <a:effectLst/>
      </p:bgPr>
    </p:bg>
    <p:spTree>
      <p:nvGrpSpPr>
        <p:cNvPr id="1" name=""/>
        <p:cNvGrpSpPr/>
        <p:nvPr/>
      </p:nvGrpSpPr>
      <p:grpSpPr>
        <a:xfrm>
          <a:off x="0" y="0"/>
          <a:ext cx="0" cy="0"/>
          <a:chOff x="0" y="0"/>
          <a:chExt cx="0" cy="0"/>
        </a:xfrm>
      </p:grpSpPr>
      <p:pic>
        <p:nvPicPr>
          <p:cNvPr id="69634" name="Picture 4" descr="Oetzi  Body"/>
          <p:cNvPicPr>
            <a:picLocks noChangeAspect="1" noChangeArrowheads="1"/>
          </p:cNvPicPr>
          <p:nvPr/>
        </p:nvPicPr>
        <p:blipFill>
          <a:blip r:embed="rId3"/>
          <a:srcRect/>
          <a:stretch>
            <a:fillRect/>
          </a:stretch>
        </p:blipFill>
        <p:spPr bwMode="auto">
          <a:xfrm>
            <a:off x="914400" y="366713"/>
            <a:ext cx="7162800" cy="5997575"/>
          </a:xfrm>
          <a:prstGeom prst="rect">
            <a:avLst/>
          </a:prstGeom>
          <a:noFill/>
          <a:ln w="9525">
            <a:noFill/>
            <a:miter lim="800000"/>
            <a:headEnd/>
            <a:tailEnd/>
          </a:ln>
        </p:spPr>
      </p:pic>
      <p:sp>
        <p:nvSpPr>
          <p:cNvPr id="69635" name="Rectangle 5"/>
          <p:cNvSpPr>
            <a:spLocks noChangeArrowheads="1"/>
          </p:cNvSpPr>
          <p:nvPr/>
        </p:nvSpPr>
        <p:spPr bwMode="auto">
          <a:xfrm>
            <a:off x="762000" y="5105400"/>
            <a:ext cx="7620000" cy="1447800"/>
          </a:xfrm>
          <a:prstGeom prst="rect">
            <a:avLst/>
          </a:prstGeom>
          <a:solidFill>
            <a:srgbClr val="18184B"/>
          </a:solidFill>
          <a:ln w="9525">
            <a:noFill/>
            <a:miter lim="800000"/>
            <a:headEnd/>
            <a:tailEnd/>
          </a:ln>
        </p:spPr>
        <p:txBody>
          <a:bodyPr wrap="none" anchor="ctr">
            <a:prstTxWarp prst="textNoShape">
              <a:avLst/>
            </a:prstTxWarp>
          </a:bodyPr>
          <a:lstStyle/>
          <a:p>
            <a:pPr algn="ctr"/>
            <a:r>
              <a:rPr lang="en-US" sz="2800" dirty="0" err="1">
                <a:solidFill>
                  <a:schemeClr val="bg1"/>
                </a:solidFill>
                <a:latin typeface="Calibri"/>
              </a:rPr>
              <a:t>Oetzi</a:t>
            </a:r>
            <a:r>
              <a:rPr lang="en-US" sz="2800" dirty="0">
                <a:solidFill>
                  <a:schemeClr val="bg1"/>
                </a:solidFill>
                <a:latin typeface="Calibri"/>
              </a:rPr>
              <a:t>, the Iceman: an early agricultural European</a:t>
            </a:r>
            <a:endParaRPr lang="en-US" dirty="0">
              <a:latin typeface="Calibri"/>
            </a:endParaRPr>
          </a:p>
        </p:txBody>
      </p:sp>
      <p:sp>
        <p:nvSpPr>
          <p:cNvPr id="69636" name="Text Box 7"/>
          <p:cNvSpPr txBox="1">
            <a:spLocks noChangeArrowheads="1"/>
          </p:cNvSpPr>
          <p:nvPr/>
        </p:nvSpPr>
        <p:spPr bwMode="auto">
          <a:xfrm>
            <a:off x="3471479" y="6165850"/>
            <a:ext cx="2201043" cy="338554"/>
          </a:xfrm>
          <a:prstGeom prst="rect">
            <a:avLst/>
          </a:prstGeom>
          <a:noFill/>
          <a:ln w="9525">
            <a:noFill/>
            <a:miter lim="800000"/>
            <a:headEnd/>
            <a:tailEnd/>
          </a:ln>
        </p:spPr>
        <p:txBody>
          <a:bodyPr wrap="none">
            <a:prstTxWarp prst="textNoShape">
              <a:avLst/>
            </a:prstTxWarp>
            <a:spAutoFit/>
          </a:bodyPr>
          <a:lstStyle/>
          <a:p>
            <a:pPr algn="ctr"/>
            <a:r>
              <a:rPr lang="en-US" sz="1600" dirty="0">
                <a:solidFill>
                  <a:schemeClr val="bg1"/>
                </a:solidFill>
                <a:latin typeface="Calibri"/>
              </a:rPr>
              <a:t>Dated to 5100-5350 </a:t>
            </a:r>
            <a:r>
              <a:rPr lang="en-US" sz="1600" dirty="0" err="1">
                <a:solidFill>
                  <a:schemeClr val="bg1"/>
                </a:solidFill>
                <a:latin typeface="Calibri"/>
              </a:rPr>
              <a:t>ybp</a:t>
            </a:r>
            <a:endParaRPr lang="en-US" sz="1600" dirty="0">
              <a:latin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82" name="Picture 9" descr="Oetzi Clothing1"/>
          <p:cNvPicPr>
            <a:picLocks noChangeAspect="1" noChangeArrowheads="1"/>
          </p:cNvPicPr>
          <p:nvPr/>
        </p:nvPicPr>
        <p:blipFill>
          <a:blip r:embed="rId3"/>
          <a:srcRect/>
          <a:stretch>
            <a:fillRect/>
          </a:stretch>
        </p:blipFill>
        <p:spPr bwMode="auto">
          <a:xfrm>
            <a:off x="2892425" y="0"/>
            <a:ext cx="4262438" cy="6858000"/>
          </a:xfrm>
          <a:prstGeom prst="rect">
            <a:avLst/>
          </a:prstGeom>
          <a:noFill/>
          <a:ln w="9525">
            <a:noFill/>
            <a:miter lim="800000"/>
            <a:headEnd/>
            <a:tailEnd/>
          </a:ln>
        </p:spPr>
      </p:pic>
      <p:pic>
        <p:nvPicPr>
          <p:cNvPr id="355340" name="Picture 12" descr="Oetzi Clothing2"/>
          <p:cNvPicPr>
            <a:picLocks noChangeAspect="1" noChangeArrowheads="1"/>
          </p:cNvPicPr>
          <p:nvPr/>
        </p:nvPicPr>
        <p:blipFill>
          <a:blip r:embed="rId4"/>
          <a:srcRect/>
          <a:stretch>
            <a:fillRect/>
          </a:stretch>
        </p:blipFill>
        <p:spPr bwMode="auto">
          <a:xfrm>
            <a:off x="2895600" y="0"/>
            <a:ext cx="4170363" cy="6553200"/>
          </a:xfrm>
          <a:prstGeom prst="rect">
            <a:avLst/>
          </a:prstGeom>
          <a:noFill/>
          <a:ln w="9525">
            <a:noFill/>
            <a:miter lim="800000"/>
            <a:headEnd/>
            <a:tailEnd/>
          </a:ln>
        </p:spPr>
      </p:pic>
      <p:pic>
        <p:nvPicPr>
          <p:cNvPr id="355341" name="Picture 13" descr="Oetzi Clothing3"/>
          <p:cNvPicPr>
            <a:picLocks noChangeAspect="1" noChangeArrowheads="1"/>
          </p:cNvPicPr>
          <p:nvPr/>
        </p:nvPicPr>
        <p:blipFill>
          <a:blip r:embed="rId5"/>
          <a:srcRect/>
          <a:stretch>
            <a:fillRect/>
          </a:stretch>
        </p:blipFill>
        <p:spPr bwMode="auto">
          <a:xfrm>
            <a:off x="2971800" y="0"/>
            <a:ext cx="4064000" cy="670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5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dirty="0">
                <a:solidFill>
                  <a:schemeClr val="bg1"/>
                </a:solidFill>
              </a:rPr>
              <a:t>Characteristics of </a:t>
            </a:r>
            <a:r>
              <a:rPr lang="en-US" dirty="0" smtClean="0">
                <a:solidFill>
                  <a:schemeClr val="bg1"/>
                </a:solidFill>
              </a:rPr>
              <a:t>domesticated plants</a:t>
            </a:r>
            <a:endParaRPr lang="en-US" u="sng" dirty="0">
              <a:solidFill>
                <a:schemeClr val="folHlink"/>
              </a:solidFill>
            </a:endParaRPr>
          </a:p>
        </p:txBody>
      </p:sp>
      <p:sp>
        <p:nvSpPr>
          <p:cNvPr id="205827" name="Text Box 3"/>
          <p:cNvSpPr txBox="1">
            <a:spLocks noChangeArrowheads="1"/>
          </p:cNvSpPr>
          <p:nvPr/>
        </p:nvSpPr>
        <p:spPr bwMode="auto">
          <a:xfrm>
            <a:off x="304800" y="1752600"/>
            <a:ext cx="8610600" cy="4401204"/>
          </a:xfrm>
          <a:prstGeom prst="rect">
            <a:avLst/>
          </a:prstGeom>
          <a:noFill/>
          <a:ln w="9525">
            <a:noFill/>
            <a:miter lim="800000"/>
            <a:headEnd/>
            <a:tailEnd/>
          </a:ln>
        </p:spPr>
        <p:txBody>
          <a:bodyPr>
            <a:prstTxWarp prst="textNoShape">
              <a:avLst/>
            </a:prstTxWarp>
            <a:spAutoFit/>
          </a:bodyPr>
          <a:lstStyle/>
          <a:p>
            <a:pPr>
              <a:spcBef>
                <a:spcPct val="50000"/>
              </a:spcBef>
            </a:pPr>
            <a:r>
              <a:rPr lang="en-US" sz="2800" b="1" dirty="0">
                <a:solidFill>
                  <a:schemeClr val="bg1"/>
                </a:solidFill>
                <a:latin typeface="Calibri"/>
              </a:rPr>
              <a:t>Humans select for:</a:t>
            </a:r>
            <a:endParaRPr lang="en-US" sz="2800" b="1" dirty="0" smtClean="0">
              <a:solidFill>
                <a:schemeClr val="bg1"/>
              </a:solidFill>
              <a:latin typeface="Calibri"/>
            </a:endParaRPr>
          </a:p>
          <a:p>
            <a:pPr>
              <a:spcBef>
                <a:spcPct val="50000"/>
              </a:spcBef>
              <a:buFont typeface="Arial"/>
              <a:buChar char="•"/>
            </a:pPr>
            <a:r>
              <a:rPr lang="en-US" sz="2800" dirty="0" smtClean="0">
                <a:solidFill>
                  <a:schemeClr val="bg1"/>
                </a:solidFill>
                <a:latin typeface="Calibri"/>
              </a:rPr>
              <a:t>  Grains </a:t>
            </a:r>
            <a:r>
              <a:rPr lang="en-US" sz="2800" dirty="0">
                <a:solidFill>
                  <a:schemeClr val="bg1"/>
                </a:solidFill>
                <a:latin typeface="Calibri"/>
              </a:rPr>
              <a:t>- </a:t>
            </a:r>
            <a:r>
              <a:rPr lang="en-US" sz="2800" dirty="0" err="1">
                <a:solidFill>
                  <a:schemeClr val="bg1"/>
                </a:solidFill>
                <a:latin typeface="Calibri"/>
              </a:rPr>
              <a:t>nonshattering</a:t>
            </a:r>
            <a:r>
              <a:rPr lang="en-US" sz="2800" dirty="0">
                <a:solidFill>
                  <a:schemeClr val="bg1"/>
                </a:solidFill>
                <a:latin typeface="Calibri"/>
              </a:rPr>
              <a:t> heads</a:t>
            </a:r>
            <a:endParaRPr lang="en-US" sz="2800" dirty="0" smtClean="0">
              <a:solidFill>
                <a:schemeClr val="bg1"/>
              </a:solidFill>
              <a:latin typeface="Calibri"/>
            </a:endParaRPr>
          </a:p>
          <a:p>
            <a:pPr>
              <a:spcBef>
                <a:spcPct val="50000"/>
              </a:spcBef>
              <a:buFont typeface="Arial"/>
              <a:buChar char="•"/>
            </a:pPr>
            <a:r>
              <a:rPr lang="en-US" sz="2800" dirty="0" smtClean="0">
                <a:solidFill>
                  <a:schemeClr val="bg1"/>
                </a:solidFill>
                <a:latin typeface="Calibri"/>
              </a:rPr>
              <a:t>  Larger</a:t>
            </a:r>
            <a:r>
              <a:rPr lang="en-US" sz="2800" dirty="0">
                <a:solidFill>
                  <a:schemeClr val="bg1"/>
                </a:solidFill>
                <a:latin typeface="Calibri"/>
              </a:rPr>
              <a:t>/more - fruits, seeds</a:t>
            </a:r>
            <a:endParaRPr lang="en-US" sz="2800" dirty="0" smtClean="0">
              <a:solidFill>
                <a:schemeClr val="bg1"/>
              </a:solidFill>
              <a:latin typeface="Calibri"/>
            </a:endParaRPr>
          </a:p>
          <a:p>
            <a:pPr>
              <a:spcBef>
                <a:spcPct val="50000"/>
              </a:spcBef>
              <a:buFont typeface="Arial"/>
              <a:buChar char="•"/>
            </a:pPr>
            <a:r>
              <a:rPr lang="en-US" sz="2800" dirty="0" smtClean="0">
                <a:solidFill>
                  <a:schemeClr val="bg1"/>
                </a:solidFill>
                <a:latin typeface="Calibri"/>
              </a:rPr>
              <a:t>  More </a:t>
            </a:r>
            <a:r>
              <a:rPr lang="en-US" sz="2800" dirty="0">
                <a:solidFill>
                  <a:schemeClr val="bg1"/>
                </a:solidFill>
                <a:latin typeface="Calibri"/>
              </a:rPr>
              <a:t>easily </a:t>
            </a:r>
            <a:r>
              <a:rPr lang="en-US" sz="2800" dirty="0" smtClean="0">
                <a:solidFill>
                  <a:schemeClr val="bg1"/>
                </a:solidFill>
                <a:latin typeface="Calibri"/>
              </a:rPr>
              <a:t>processed</a:t>
            </a:r>
          </a:p>
          <a:p>
            <a:pPr>
              <a:spcBef>
                <a:spcPct val="50000"/>
              </a:spcBef>
              <a:buFont typeface="Arial"/>
              <a:buChar char="•"/>
            </a:pPr>
            <a:r>
              <a:rPr lang="en-US" sz="2800" dirty="0" smtClean="0">
                <a:solidFill>
                  <a:schemeClr val="bg1"/>
                </a:solidFill>
                <a:latin typeface="Calibri"/>
              </a:rPr>
              <a:t>  Less toxins</a:t>
            </a:r>
          </a:p>
          <a:p>
            <a:pPr>
              <a:spcBef>
                <a:spcPct val="50000"/>
              </a:spcBef>
            </a:pPr>
            <a:endParaRPr lang="en-US" sz="2800" dirty="0" smtClean="0">
              <a:solidFill>
                <a:schemeClr val="bg1"/>
              </a:solidFill>
              <a:latin typeface="Calibri"/>
            </a:endParaRPr>
          </a:p>
          <a:p>
            <a:pPr>
              <a:spcBef>
                <a:spcPct val="50000"/>
              </a:spcBef>
            </a:pPr>
            <a:r>
              <a:rPr lang="en-US" sz="2800" dirty="0">
                <a:solidFill>
                  <a:srgbClr val="00FF00"/>
                </a:solidFill>
                <a:latin typeface="Calibri"/>
              </a:rPr>
              <a:t>Few domesticated plants can survive in the wild!</a:t>
            </a:r>
          </a:p>
        </p:txBody>
      </p:sp>
      <p:pic>
        <p:nvPicPr>
          <p:cNvPr id="75780" name="Picture 4" descr="lev70065_11_06"/>
          <p:cNvPicPr>
            <a:picLocks noChangeAspect="1" noChangeArrowheads="1"/>
          </p:cNvPicPr>
          <p:nvPr/>
        </p:nvPicPr>
        <p:blipFill>
          <a:blip r:embed="rId3"/>
          <a:srcRect/>
          <a:stretch>
            <a:fillRect/>
          </a:stretch>
        </p:blipFill>
        <p:spPr bwMode="auto">
          <a:xfrm>
            <a:off x="5943600" y="2133600"/>
            <a:ext cx="2413000" cy="3197225"/>
          </a:xfrm>
          <a:prstGeom prst="rect">
            <a:avLst/>
          </a:prstGeom>
          <a:noFill/>
          <a:ln w="9525">
            <a:noFill/>
            <a:miter lim="800000"/>
            <a:headEnd/>
            <a:tailEnd/>
          </a:ln>
        </p:spPr>
      </p:pic>
      <p:sp>
        <p:nvSpPr>
          <p:cNvPr id="75781" name="Rectangle 6"/>
          <p:cNvSpPr>
            <a:spLocks noChangeArrowheads="1"/>
          </p:cNvSpPr>
          <p:nvPr/>
        </p:nvSpPr>
        <p:spPr bwMode="auto">
          <a:xfrm>
            <a:off x="5791200" y="2057400"/>
            <a:ext cx="2743200" cy="152400"/>
          </a:xfrm>
          <a:prstGeom prst="rect">
            <a:avLst/>
          </a:prstGeom>
          <a:solidFill>
            <a:srgbClr val="313193"/>
          </a:solidFill>
          <a:ln w="9525">
            <a:no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8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8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8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8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Lecture Review, Chapter 11</a:t>
            </a:r>
            <a:endParaRPr lang="en-US" dirty="0">
              <a:solidFill>
                <a:srgbClr val="FFFFFF"/>
              </a:solidFill>
            </a:endParaRPr>
          </a:p>
        </p:txBody>
      </p:sp>
      <p:pic>
        <p:nvPicPr>
          <p:cNvPr id="5" name="Picture 4" descr="sodexo.gif"/>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59300" y="3416300"/>
            <a:ext cx="12700" cy="12700"/>
          </a:xfrm>
          <a:prstGeom prst="rect">
            <a:avLst/>
          </a:prstGeom>
        </p:spPr>
      </p:pic>
      <p:sp>
        <p:nvSpPr>
          <p:cNvPr id="7" name="Content Placeholder 6"/>
          <p:cNvSpPr>
            <a:spLocks noGrp="1"/>
          </p:cNvSpPr>
          <p:nvPr>
            <p:ph idx="1"/>
          </p:nvPr>
        </p:nvSpPr>
        <p:spPr/>
        <p:txBody>
          <a:bodyPr>
            <a:normAutofit fontScale="85000" lnSpcReduction="20000"/>
          </a:bodyPr>
          <a:lstStyle/>
          <a:p>
            <a:pPr>
              <a:buFontTx/>
              <a:buChar char="-"/>
            </a:pPr>
            <a:r>
              <a:rPr lang="en-US" dirty="0" smtClean="0">
                <a:solidFill>
                  <a:srgbClr val="FFFFFF"/>
                </a:solidFill>
                <a:cs typeface="Calibri"/>
              </a:rPr>
              <a:t>Humans </a:t>
            </a:r>
            <a:r>
              <a:rPr lang="en-US" dirty="0">
                <a:solidFill>
                  <a:srgbClr val="FFFFFF"/>
                </a:solidFill>
                <a:cs typeface="Calibri"/>
              </a:rPr>
              <a:t>have been foragers for most of their </a:t>
            </a:r>
            <a:r>
              <a:rPr lang="en-US" dirty="0" smtClean="0">
                <a:solidFill>
                  <a:srgbClr val="FFFFFF"/>
                </a:solidFill>
                <a:cs typeface="Calibri"/>
              </a:rPr>
              <a:t>history. The </a:t>
            </a:r>
            <a:r>
              <a:rPr lang="en-US" dirty="0">
                <a:solidFill>
                  <a:srgbClr val="FFFFFF"/>
                </a:solidFill>
                <a:cs typeface="Calibri"/>
              </a:rPr>
              <a:t>shift from foraging to agriculture took place about </a:t>
            </a:r>
            <a:r>
              <a:rPr lang="en-US" dirty="0" smtClean="0">
                <a:solidFill>
                  <a:srgbClr val="FFFFFF"/>
                </a:solidFill>
                <a:cs typeface="Calibri"/>
              </a:rPr>
              <a:t>10-11 thousand years ago. </a:t>
            </a:r>
            <a:r>
              <a:rPr lang="en-US" dirty="0" smtClean="0">
                <a:solidFill>
                  <a:srgbClr val="FFFFFF"/>
                </a:solidFill>
                <a:cs typeface="Calibri"/>
              </a:rPr>
              <a:t>Was this development a ‘revolution</a:t>
            </a:r>
            <a:r>
              <a:rPr lang="en-US" dirty="0">
                <a:solidFill>
                  <a:srgbClr val="FFFFFF"/>
                </a:solidFill>
                <a:cs typeface="Calibri"/>
              </a:rPr>
              <a:t>’ </a:t>
            </a:r>
            <a:r>
              <a:rPr lang="en-US" dirty="0" smtClean="0">
                <a:solidFill>
                  <a:srgbClr val="FFFFFF"/>
                </a:solidFill>
                <a:cs typeface="Calibri"/>
              </a:rPr>
              <a:t>or an </a:t>
            </a:r>
            <a:r>
              <a:rPr lang="en-US" dirty="0">
                <a:solidFill>
                  <a:srgbClr val="FFFFFF"/>
                </a:solidFill>
                <a:cs typeface="Calibri"/>
              </a:rPr>
              <a:t>‘evolution</a:t>
            </a:r>
            <a:r>
              <a:rPr lang="en-US" dirty="0" smtClean="0">
                <a:solidFill>
                  <a:srgbClr val="FFFFFF"/>
                </a:solidFill>
                <a:cs typeface="Calibri"/>
              </a:rPr>
              <a:t>’?</a:t>
            </a:r>
            <a:endParaRPr lang="en-US" dirty="0">
              <a:solidFill>
                <a:srgbClr val="FFFFFF"/>
              </a:solidFill>
              <a:cs typeface="Calibri"/>
            </a:endParaRPr>
          </a:p>
          <a:p>
            <a:pPr>
              <a:buFontTx/>
              <a:buChar char="-"/>
            </a:pPr>
            <a:r>
              <a:rPr lang="en-US" dirty="0" smtClean="0">
                <a:solidFill>
                  <a:srgbClr val="FFFFFF"/>
                </a:solidFill>
                <a:cs typeface="Calibri"/>
              </a:rPr>
              <a:t>Explain how climate </a:t>
            </a:r>
            <a:r>
              <a:rPr lang="en-US" dirty="0">
                <a:solidFill>
                  <a:srgbClr val="FFFFFF"/>
                </a:solidFill>
                <a:cs typeface="Calibri"/>
              </a:rPr>
              <a:t>change </a:t>
            </a:r>
            <a:r>
              <a:rPr lang="en-US" dirty="0" smtClean="0">
                <a:solidFill>
                  <a:srgbClr val="FFFFFF"/>
                </a:solidFill>
                <a:cs typeface="Calibri"/>
              </a:rPr>
              <a:t>played </a:t>
            </a:r>
            <a:r>
              <a:rPr lang="en-US" dirty="0">
                <a:solidFill>
                  <a:srgbClr val="FFFFFF"/>
                </a:solidFill>
                <a:cs typeface="Calibri"/>
              </a:rPr>
              <a:t>a role in the shift </a:t>
            </a:r>
            <a:r>
              <a:rPr lang="en-US" dirty="0" smtClean="0">
                <a:solidFill>
                  <a:srgbClr val="FFFFFF"/>
                </a:solidFill>
                <a:cs typeface="Calibri"/>
              </a:rPr>
              <a:t>from foraging to agriculture.</a:t>
            </a:r>
          </a:p>
          <a:p>
            <a:pPr>
              <a:buFontTx/>
              <a:buChar char="-"/>
            </a:pPr>
            <a:r>
              <a:rPr lang="en-US" dirty="0" smtClean="0">
                <a:solidFill>
                  <a:srgbClr val="FFFFFF"/>
                </a:solidFill>
                <a:cs typeface="Calibri"/>
              </a:rPr>
              <a:t>Agriculture arose in several places in the world at the same time, about </a:t>
            </a:r>
            <a:r>
              <a:rPr lang="en-US" dirty="0" smtClean="0">
                <a:solidFill>
                  <a:srgbClr val="FFFFFF"/>
                </a:solidFill>
                <a:cs typeface="Calibri"/>
              </a:rPr>
              <a:t>10-11,000 </a:t>
            </a:r>
            <a:r>
              <a:rPr lang="en-US" dirty="0" smtClean="0">
                <a:solidFill>
                  <a:srgbClr val="FFFFFF"/>
                </a:solidFill>
                <a:cs typeface="Calibri"/>
              </a:rPr>
              <a:t>years ago. What factors lead to the development of agriculture?</a:t>
            </a:r>
            <a:endParaRPr lang="en-US" dirty="0">
              <a:solidFill>
                <a:srgbClr val="FFFFFF"/>
              </a:solidFill>
              <a:cs typeface="Calibri"/>
            </a:endParaRPr>
          </a:p>
          <a:p>
            <a:pPr>
              <a:buFontTx/>
              <a:buChar char="-"/>
            </a:pPr>
            <a:r>
              <a:rPr lang="en-US" dirty="0" smtClean="0">
                <a:solidFill>
                  <a:srgbClr val="FFFFFF"/>
                </a:solidFill>
                <a:cs typeface="Calibri"/>
              </a:rPr>
              <a:t>What is artificial selection, and why is it important? What traits did humans select for with artificial </a:t>
            </a:r>
            <a:r>
              <a:rPr lang="en-US" smtClean="0">
                <a:solidFill>
                  <a:srgbClr val="FFFFFF"/>
                </a:solidFill>
                <a:cs typeface="Calibri"/>
              </a:rPr>
              <a:t>selection</a:t>
            </a:r>
            <a:r>
              <a:rPr lang="en-US" smtClean="0">
                <a:solidFill>
                  <a:srgbClr val="FFFFFF"/>
                </a:solidFill>
                <a:cs typeface="Calibri"/>
              </a:rPr>
              <a:t>?</a:t>
            </a:r>
            <a:endParaRPr lang="en-US" dirty="0" smtClean="0">
              <a:solidFill>
                <a:srgbClr val="FFFFFF"/>
              </a:solidFill>
              <a:cs typeface="Calibri"/>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85844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2" descr="lev70065_11_01"/>
          <p:cNvPicPr>
            <a:picLocks noChangeAspect="1" noChangeArrowheads="1"/>
          </p:cNvPicPr>
          <p:nvPr/>
        </p:nvPicPr>
        <p:blipFill>
          <a:blip r:embed="rId3"/>
          <a:srcRect/>
          <a:stretch>
            <a:fillRect/>
          </a:stretch>
        </p:blipFill>
        <p:spPr bwMode="auto">
          <a:xfrm>
            <a:off x="20638" y="431800"/>
            <a:ext cx="9104312" cy="5994400"/>
          </a:xfrm>
          <a:prstGeom prst="rect">
            <a:avLst/>
          </a:prstGeom>
          <a:noFill/>
          <a:ln w="9525">
            <a:noFill/>
            <a:miter lim="800000"/>
            <a:headEnd/>
            <a:tailEnd/>
          </a:ln>
        </p:spPr>
      </p:pic>
      <p:sp>
        <p:nvSpPr>
          <p:cNvPr id="24579" name="Text Box 3"/>
          <p:cNvSpPr txBox="1">
            <a:spLocks noChangeArrowheads="1"/>
          </p:cNvSpPr>
          <p:nvPr/>
        </p:nvSpPr>
        <p:spPr bwMode="auto">
          <a:xfrm>
            <a:off x="0" y="5913438"/>
            <a:ext cx="9144000" cy="830997"/>
          </a:xfrm>
          <a:prstGeom prst="rect">
            <a:avLst/>
          </a:prstGeom>
          <a:solidFill>
            <a:schemeClr val="bg1"/>
          </a:solidFill>
          <a:ln w="9525">
            <a:noFill/>
            <a:miter lim="800000"/>
            <a:headEnd/>
            <a:tailEnd/>
          </a:ln>
        </p:spPr>
        <p:txBody>
          <a:bodyPr wrap="square">
            <a:prstTxWarp prst="textNoShape">
              <a:avLst/>
            </a:prstTxWarp>
            <a:spAutoFit/>
          </a:bodyPr>
          <a:lstStyle/>
          <a:p>
            <a:r>
              <a:rPr lang="en-US" sz="2400" dirty="0">
                <a:latin typeface="Calibri"/>
              </a:rPr>
              <a:t>Early foragers knew which plants were edible, which were poisonous, and which had medicinal properties.</a:t>
            </a:r>
            <a:endParaRPr lang="en-US" dirty="0">
              <a:latin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6" name="Text Box 5"/>
          <p:cNvSpPr txBox="1">
            <a:spLocks noChangeArrowheads="1"/>
          </p:cNvSpPr>
          <p:nvPr/>
        </p:nvSpPr>
        <p:spPr bwMode="auto">
          <a:xfrm>
            <a:off x="0" y="5867400"/>
            <a:ext cx="9144000" cy="1200328"/>
          </a:xfrm>
          <a:prstGeom prst="rect">
            <a:avLst/>
          </a:prstGeom>
          <a:solidFill>
            <a:schemeClr val="accent6">
              <a:lumMod val="75000"/>
            </a:schemeClr>
          </a:solidFill>
          <a:ln w="9525">
            <a:noFill/>
            <a:miter lim="800000"/>
            <a:headEnd/>
            <a:tailEnd/>
          </a:ln>
          <a:effectLst/>
        </p:spPr>
        <p:txBody>
          <a:bodyPr wrap="square">
            <a:prstTxWarp prst="textNoShape">
              <a:avLst/>
            </a:prstTxWarp>
            <a:spAutoFit/>
          </a:bodyPr>
          <a:lstStyle/>
          <a:p>
            <a:pPr algn="ctr"/>
            <a:r>
              <a:rPr lang="en-US" sz="2400" dirty="0">
                <a:solidFill>
                  <a:schemeClr val="bg1"/>
                </a:solidFill>
                <a:latin typeface="Calibri"/>
              </a:rPr>
              <a:t>Paleolithic paintings from </a:t>
            </a:r>
            <a:r>
              <a:rPr lang="en-US" sz="2400" dirty="0" err="1">
                <a:solidFill>
                  <a:schemeClr val="bg1"/>
                </a:solidFill>
                <a:latin typeface="Calibri"/>
              </a:rPr>
              <a:t>Chauvet</a:t>
            </a:r>
            <a:r>
              <a:rPr lang="en-US" sz="2400" dirty="0">
                <a:solidFill>
                  <a:schemeClr val="bg1"/>
                </a:solidFill>
                <a:latin typeface="Calibri"/>
              </a:rPr>
              <a:t> Cave in </a:t>
            </a:r>
            <a:r>
              <a:rPr lang="en-US" sz="2400" dirty="0" err="1">
                <a:solidFill>
                  <a:schemeClr val="bg1"/>
                </a:solidFill>
                <a:latin typeface="Calibri"/>
              </a:rPr>
              <a:t>Ardeche</a:t>
            </a:r>
            <a:r>
              <a:rPr lang="en-US" sz="2400" dirty="0">
                <a:solidFill>
                  <a:schemeClr val="bg1"/>
                </a:solidFill>
                <a:latin typeface="Calibri"/>
              </a:rPr>
              <a:t>, France, provide a window on the activity of Paleolithic foraging </a:t>
            </a:r>
            <a:r>
              <a:rPr lang="en-US" sz="2400" dirty="0" smtClean="0">
                <a:solidFill>
                  <a:schemeClr val="bg1"/>
                </a:solidFill>
                <a:latin typeface="Calibri"/>
              </a:rPr>
              <a:t>societies.</a:t>
            </a:r>
          </a:p>
          <a:p>
            <a:pPr algn="ctr"/>
            <a:endParaRPr lang="en-US" sz="2400" dirty="0">
              <a:solidFill>
                <a:schemeClr val="bg1"/>
              </a:solidFill>
              <a:latin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1" descr="6062_And-Man-Created-Dog-10_04700300.jpg"/>
          <p:cNvPicPr>
            <a:picLocks noChangeAspect="1"/>
          </p:cNvPicPr>
          <p:nvPr/>
        </p:nvPicPr>
        <p:blipFill>
          <a:blip r:embed="rId2"/>
          <a:srcRect/>
          <a:stretch>
            <a:fillRect/>
          </a:stretch>
        </p:blipFill>
        <p:spPr bwMode="auto">
          <a:xfrm>
            <a:off x="-47625" y="457200"/>
            <a:ext cx="9191625"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3" descr="chauvet-cave-horse-painting.jpg"/>
          <p:cNvPicPr>
            <a:picLocks noChangeAspect="1"/>
          </p:cNvPicPr>
          <p:nvPr/>
        </p:nvPicPr>
        <p:blipFill>
          <a:blip r:embed="rId2"/>
          <a:srcRect/>
          <a:stretch>
            <a:fillRect/>
          </a:stretch>
        </p:blipFill>
        <p:spPr bwMode="auto">
          <a:xfrm>
            <a:off x="381000" y="304800"/>
            <a:ext cx="8153400" cy="597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1" descr="draft_lens12631691module121663481photo_1285351941chauvet_cave_big_horn_rhi.png"/>
          <p:cNvPicPr>
            <a:picLocks noChangeAspect="1"/>
          </p:cNvPicPr>
          <p:nvPr/>
        </p:nvPicPr>
        <p:blipFill>
          <a:blip r:embed="rId2"/>
          <a:srcRect/>
          <a:stretch>
            <a:fillRect/>
          </a:stretch>
        </p:blipFill>
        <p:spPr bwMode="auto">
          <a:xfrm>
            <a:off x="762000" y="533400"/>
            <a:ext cx="5080000" cy="3810000"/>
          </a:xfrm>
          <a:prstGeom prst="rect">
            <a:avLst/>
          </a:prstGeom>
          <a:noFill/>
          <a:ln w="9525">
            <a:noFill/>
            <a:miter lim="800000"/>
            <a:headEnd/>
            <a:tailEnd/>
          </a:ln>
        </p:spPr>
      </p:pic>
      <p:pic>
        <p:nvPicPr>
          <p:cNvPr id="21507" name="Picture 2" descr="702px-Lions,_Chauvet_cave.JPG"/>
          <p:cNvPicPr>
            <a:picLocks noChangeAspect="1"/>
          </p:cNvPicPr>
          <p:nvPr/>
        </p:nvPicPr>
        <p:blipFill>
          <a:blip r:embed="rId3"/>
          <a:srcRect/>
          <a:stretch>
            <a:fillRect/>
          </a:stretch>
        </p:blipFill>
        <p:spPr bwMode="auto">
          <a:xfrm>
            <a:off x="4343400" y="2819400"/>
            <a:ext cx="4038600" cy="345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7200" y="2438400"/>
            <a:ext cx="7391400" cy="366713"/>
          </a:xfrm>
          <a:prstGeom prst="rect">
            <a:avLst/>
          </a:prstGeom>
          <a:solidFill>
            <a:srgbClr val="808080"/>
          </a:solidFill>
          <a:ln w="9525">
            <a:noFill/>
            <a:miter lim="800000"/>
            <a:headEnd/>
            <a:tailEnd/>
          </a:ln>
        </p:spPr>
        <p:txBody>
          <a:bodyPr>
            <a:prstTxWarp prst="textNoShape">
              <a:avLst/>
            </a:prstTxWarp>
            <a:spAutoFit/>
          </a:bodyPr>
          <a:lstStyle/>
          <a:p>
            <a:pPr>
              <a:spcBef>
                <a:spcPct val="50000"/>
              </a:spcBef>
            </a:pPr>
            <a:r>
              <a:rPr lang="en-US" dirty="0">
                <a:latin typeface="Calibri"/>
              </a:rPr>
              <a:t>Homo sapiens (archaic)	 		</a:t>
            </a:r>
          </a:p>
        </p:txBody>
      </p:sp>
      <p:sp>
        <p:nvSpPr>
          <p:cNvPr id="22531" name="Text Box 3"/>
          <p:cNvSpPr txBox="1">
            <a:spLocks noChangeArrowheads="1"/>
          </p:cNvSpPr>
          <p:nvPr/>
        </p:nvSpPr>
        <p:spPr bwMode="auto">
          <a:xfrm>
            <a:off x="457200" y="1981200"/>
            <a:ext cx="6781800" cy="366713"/>
          </a:xfrm>
          <a:prstGeom prst="rect">
            <a:avLst/>
          </a:prstGeom>
          <a:solidFill>
            <a:srgbClr val="008080"/>
          </a:solidFill>
          <a:ln w="9525">
            <a:noFill/>
            <a:miter lim="800000"/>
            <a:headEnd/>
            <a:tailEnd/>
          </a:ln>
        </p:spPr>
        <p:txBody>
          <a:bodyPr>
            <a:prstTxWarp prst="textNoShape">
              <a:avLst/>
            </a:prstTxWarp>
            <a:spAutoFit/>
          </a:bodyPr>
          <a:lstStyle/>
          <a:p>
            <a:pPr>
              <a:spcBef>
                <a:spcPct val="50000"/>
              </a:spcBef>
            </a:pPr>
            <a:r>
              <a:rPr lang="en-US" dirty="0">
                <a:latin typeface="Calibri"/>
              </a:rPr>
              <a:t>Neanderthal</a:t>
            </a:r>
          </a:p>
        </p:txBody>
      </p:sp>
      <p:sp>
        <p:nvSpPr>
          <p:cNvPr id="22532" name="Text Box 4"/>
          <p:cNvSpPr txBox="1">
            <a:spLocks noChangeArrowheads="1"/>
          </p:cNvSpPr>
          <p:nvPr/>
        </p:nvSpPr>
        <p:spPr bwMode="auto">
          <a:xfrm>
            <a:off x="457200" y="2957513"/>
            <a:ext cx="7924800" cy="369887"/>
          </a:xfrm>
          <a:prstGeom prst="rect">
            <a:avLst/>
          </a:prstGeom>
          <a:solidFill>
            <a:schemeClr val="accent1"/>
          </a:solidFill>
          <a:ln w="9525">
            <a:noFill/>
            <a:miter lim="800000"/>
            <a:headEnd/>
            <a:tailEnd/>
          </a:ln>
        </p:spPr>
        <p:txBody>
          <a:bodyPr>
            <a:prstTxWarp prst="textNoShape">
              <a:avLst/>
            </a:prstTxWarp>
            <a:spAutoFit/>
          </a:bodyPr>
          <a:lstStyle/>
          <a:p>
            <a:pPr>
              <a:spcBef>
                <a:spcPct val="50000"/>
              </a:spcBef>
            </a:pPr>
            <a:r>
              <a:rPr lang="en-US" dirty="0">
                <a:latin typeface="Calibri"/>
              </a:rPr>
              <a:t>200,000				100,000			            present</a:t>
            </a:r>
          </a:p>
        </p:txBody>
      </p:sp>
      <p:sp>
        <p:nvSpPr>
          <p:cNvPr id="22533" name="Text Box 5"/>
          <p:cNvSpPr txBox="1">
            <a:spLocks noChangeArrowheads="1"/>
          </p:cNvSpPr>
          <p:nvPr/>
        </p:nvSpPr>
        <p:spPr bwMode="auto">
          <a:xfrm>
            <a:off x="4648200" y="2438400"/>
            <a:ext cx="3733800" cy="366713"/>
          </a:xfrm>
          <a:prstGeom prst="rect">
            <a:avLst/>
          </a:prstGeom>
          <a:solidFill>
            <a:srgbClr val="969696"/>
          </a:solidFill>
          <a:ln w="9525">
            <a:noFill/>
            <a:miter lim="800000"/>
            <a:headEnd/>
            <a:tailEnd/>
          </a:ln>
        </p:spPr>
        <p:txBody>
          <a:bodyPr>
            <a:prstTxWarp prst="textNoShape">
              <a:avLst/>
            </a:prstTxWarp>
            <a:spAutoFit/>
          </a:bodyPr>
          <a:lstStyle/>
          <a:p>
            <a:pPr>
              <a:spcBef>
                <a:spcPct val="50000"/>
              </a:spcBef>
            </a:pPr>
            <a:r>
              <a:rPr lang="en-US" dirty="0">
                <a:latin typeface="Calibri"/>
              </a:rPr>
              <a:t>Homo sapiens (modern)</a:t>
            </a:r>
          </a:p>
        </p:txBody>
      </p:sp>
      <p:sp>
        <p:nvSpPr>
          <p:cNvPr id="174086" name="Text Box 6"/>
          <p:cNvSpPr txBox="1">
            <a:spLocks noChangeArrowheads="1"/>
          </p:cNvSpPr>
          <p:nvPr/>
        </p:nvSpPr>
        <p:spPr bwMode="auto">
          <a:xfrm>
            <a:off x="8197850" y="3460750"/>
            <a:ext cx="184150" cy="366713"/>
          </a:xfrm>
          <a:prstGeom prst="rect">
            <a:avLst/>
          </a:prstGeom>
          <a:solidFill>
            <a:srgbClr val="FFFF00"/>
          </a:solidFill>
          <a:ln w="9525">
            <a:noFill/>
            <a:miter lim="800000"/>
            <a:headEnd/>
            <a:tailEnd/>
          </a:ln>
        </p:spPr>
        <p:txBody>
          <a:bodyPr wrap="none">
            <a:prstTxWarp prst="textNoShape">
              <a:avLst/>
            </a:prstTxWarp>
            <a:spAutoFit/>
          </a:bodyPr>
          <a:lstStyle/>
          <a:p>
            <a:endParaRPr lang="en-US" dirty="0">
              <a:latin typeface="Calibri"/>
            </a:endParaRPr>
          </a:p>
        </p:txBody>
      </p:sp>
      <p:sp>
        <p:nvSpPr>
          <p:cNvPr id="174087" name="Text Box 7"/>
          <p:cNvSpPr txBox="1">
            <a:spLocks noChangeArrowheads="1"/>
          </p:cNvSpPr>
          <p:nvPr/>
        </p:nvSpPr>
        <p:spPr bwMode="auto">
          <a:xfrm>
            <a:off x="7527925" y="3886200"/>
            <a:ext cx="1616075" cy="461963"/>
          </a:xfrm>
          <a:prstGeom prst="rect">
            <a:avLst/>
          </a:prstGeom>
          <a:noFill/>
          <a:ln w="9525">
            <a:noFill/>
            <a:miter lim="800000"/>
            <a:headEnd/>
            <a:tailEnd/>
          </a:ln>
        </p:spPr>
        <p:txBody>
          <a:bodyPr wrap="none">
            <a:prstTxWarp prst="textNoShape">
              <a:avLst/>
            </a:prstTxWarp>
            <a:spAutoFit/>
          </a:bodyPr>
          <a:lstStyle/>
          <a:p>
            <a:r>
              <a:rPr lang="en-US" sz="2400" dirty="0">
                <a:solidFill>
                  <a:srgbClr val="FFFF00"/>
                </a:solidFill>
                <a:latin typeface="Calibri"/>
              </a:rPr>
              <a:t>Agriculture</a:t>
            </a:r>
          </a:p>
        </p:txBody>
      </p:sp>
      <p:sp>
        <p:nvSpPr>
          <p:cNvPr id="22536" name="Text Box 8"/>
          <p:cNvSpPr txBox="1">
            <a:spLocks noChangeArrowheads="1"/>
          </p:cNvSpPr>
          <p:nvPr/>
        </p:nvSpPr>
        <p:spPr bwMode="auto">
          <a:xfrm>
            <a:off x="152400" y="5257800"/>
            <a:ext cx="8895734" cy="830997"/>
          </a:xfrm>
          <a:prstGeom prst="rect">
            <a:avLst/>
          </a:prstGeom>
          <a:noFill/>
          <a:ln w="9525">
            <a:noFill/>
            <a:miter lim="800000"/>
            <a:headEnd/>
            <a:tailEnd/>
          </a:ln>
        </p:spPr>
        <p:txBody>
          <a:bodyPr wrap="none">
            <a:prstTxWarp prst="textNoShape">
              <a:avLst/>
            </a:prstTxWarp>
            <a:spAutoFit/>
          </a:bodyPr>
          <a:lstStyle/>
          <a:p>
            <a:r>
              <a:rPr lang="en-US" sz="2400" dirty="0">
                <a:solidFill>
                  <a:schemeClr val="bg1"/>
                </a:solidFill>
                <a:latin typeface="Calibri"/>
              </a:rPr>
              <a:t>Around 10,000 years ago in many areas of the world, there was a shift </a:t>
            </a:r>
          </a:p>
          <a:p>
            <a:r>
              <a:rPr lang="en-US" sz="2400" dirty="0">
                <a:solidFill>
                  <a:schemeClr val="bg1"/>
                </a:solidFill>
                <a:latin typeface="Calibri"/>
              </a:rPr>
              <a:t>from foraging to farming</a:t>
            </a:r>
          </a:p>
        </p:txBody>
      </p:sp>
      <p:cxnSp>
        <p:nvCxnSpPr>
          <p:cNvPr id="12" name="Straight Connector 11"/>
          <p:cNvCxnSpPr/>
          <p:nvPr/>
        </p:nvCxnSpPr>
        <p:spPr>
          <a:xfrm rot="5400000">
            <a:off x="6707188" y="3124200"/>
            <a:ext cx="30321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538" name="TextBox 19"/>
          <p:cNvSpPr txBox="1">
            <a:spLocks noChangeArrowheads="1"/>
          </p:cNvSpPr>
          <p:nvPr/>
        </p:nvSpPr>
        <p:spPr bwMode="auto">
          <a:xfrm>
            <a:off x="6324600" y="3352800"/>
            <a:ext cx="954088" cy="646113"/>
          </a:xfrm>
          <a:prstGeom prst="rect">
            <a:avLst/>
          </a:prstGeom>
          <a:noFill/>
          <a:ln w="9525">
            <a:noFill/>
            <a:miter lim="800000"/>
            <a:headEnd/>
            <a:tailEnd/>
          </a:ln>
        </p:spPr>
        <p:txBody>
          <a:bodyPr wrap="none">
            <a:prstTxWarp prst="textNoShape">
              <a:avLst/>
            </a:prstTxWarp>
            <a:spAutoFit/>
          </a:bodyPr>
          <a:lstStyle/>
          <a:p>
            <a:pPr algn="ctr"/>
            <a:r>
              <a:rPr lang="en-US" dirty="0" err="1">
                <a:solidFill>
                  <a:srgbClr val="FFFFFF"/>
                </a:solidFill>
                <a:latin typeface="Calibri"/>
              </a:rPr>
              <a:t>Chauvet</a:t>
            </a:r>
            <a:endParaRPr lang="en-US" dirty="0">
              <a:solidFill>
                <a:srgbClr val="FFFFFF"/>
              </a:solidFill>
              <a:latin typeface="Calibri"/>
            </a:endParaRPr>
          </a:p>
          <a:p>
            <a:pPr algn="ctr"/>
            <a:r>
              <a:rPr lang="en-US" dirty="0">
                <a:solidFill>
                  <a:srgbClr val="FFFFFF"/>
                </a:solidFill>
                <a:latin typeface="Calibri"/>
              </a:rPr>
              <a:t>cave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086"/>
                                        </p:tgtEl>
                                        <p:attrNameLst>
                                          <p:attrName>style.visibility</p:attrName>
                                        </p:attrNameLst>
                                      </p:cBhvr>
                                      <p:to>
                                        <p:strVal val="visible"/>
                                      </p:to>
                                    </p:set>
                                    <p:animEffect transition="in" filter="dissolve">
                                      <p:cBhvr>
                                        <p:cTn id="7" dur="500"/>
                                        <p:tgtEl>
                                          <p:spTgt spid="17408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74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6" grpId="0" animBg="1"/>
      <p:bldP spid="17408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3111</TotalTime>
  <Words>1106</Words>
  <Application>Microsoft Macintosh PowerPoint</Application>
  <PresentationFormat>On-screen Show (4:3)</PresentationFormat>
  <Paragraphs>136</Paragraphs>
  <Slides>33</Slides>
  <Notes>26</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Default Design</vt:lpstr>
      <vt:lpstr>Origins of Agriculture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Characteristics of domesticated plants</vt:lpstr>
      <vt:lpstr>Lecture Review, Chapter 11</vt:lpstr>
    </vt:vector>
  </TitlesOfParts>
  <Company>CTL-UVM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Hoffmann</dc:creator>
  <cp:lastModifiedBy>Catherine Paris</cp:lastModifiedBy>
  <cp:revision>177</cp:revision>
  <dcterms:created xsi:type="dcterms:W3CDTF">2014-02-20T20:37:29Z</dcterms:created>
  <dcterms:modified xsi:type="dcterms:W3CDTF">2014-02-20T20:39:40Z</dcterms:modified>
</cp:coreProperties>
</file>