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74"/>
  </p:notesMasterIdLst>
  <p:sldIdLst>
    <p:sldId id="283" r:id="rId2"/>
    <p:sldId id="285" r:id="rId3"/>
    <p:sldId id="286" r:id="rId4"/>
    <p:sldId id="284" r:id="rId5"/>
    <p:sldId id="268" r:id="rId6"/>
    <p:sldId id="271" r:id="rId7"/>
    <p:sldId id="269" r:id="rId8"/>
    <p:sldId id="265" r:id="rId9"/>
    <p:sldId id="266" r:id="rId10"/>
    <p:sldId id="334" r:id="rId11"/>
    <p:sldId id="287" r:id="rId12"/>
    <p:sldId id="288" r:id="rId13"/>
    <p:sldId id="289" r:id="rId14"/>
    <p:sldId id="290" r:id="rId15"/>
    <p:sldId id="298" r:id="rId16"/>
    <p:sldId id="312" r:id="rId17"/>
    <p:sldId id="305" r:id="rId18"/>
    <p:sldId id="307" r:id="rId19"/>
    <p:sldId id="308" r:id="rId20"/>
    <p:sldId id="309" r:id="rId21"/>
    <p:sldId id="311" r:id="rId22"/>
    <p:sldId id="306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297" r:id="rId31"/>
    <p:sldId id="317" r:id="rId32"/>
    <p:sldId id="318" r:id="rId33"/>
    <p:sldId id="319" r:id="rId34"/>
    <p:sldId id="328" r:id="rId35"/>
    <p:sldId id="330" r:id="rId36"/>
    <p:sldId id="302" r:id="rId37"/>
    <p:sldId id="258" r:id="rId38"/>
    <p:sldId id="256" r:id="rId39"/>
    <p:sldId id="262" r:id="rId40"/>
    <p:sldId id="272" r:id="rId41"/>
    <p:sldId id="260" r:id="rId42"/>
    <p:sldId id="261" r:id="rId43"/>
    <p:sldId id="259" r:id="rId44"/>
    <p:sldId id="263" r:id="rId45"/>
    <p:sldId id="264" r:id="rId46"/>
    <p:sldId id="315" r:id="rId47"/>
    <p:sldId id="316" r:id="rId48"/>
    <p:sldId id="299" r:id="rId49"/>
    <p:sldId id="301" r:id="rId50"/>
    <p:sldId id="257" r:id="rId51"/>
    <p:sldId id="274" r:id="rId52"/>
    <p:sldId id="270" r:id="rId53"/>
    <p:sldId id="275" r:id="rId54"/>
    <p:sldId id="277" r:id="rId55"/>
    <p:sldId id="276" r:id="rId56"/>
    <p:sldId id="278" r:id="rId57"/>
    <p:sldId id="279" r:id="rId58"/>
    <p:sldId id="280" r:id="rId59"/>
    <p:sldId id="281" r:id="rId60"/>
    <p:sldId id="282" r:id="rId61"/>
    <p:sldId id="314" r:id="rId62"/>
    <p:sldId id="303" r:id="rId63"/>
    <p:sldId id="296" r:id="rId64"/>
    <p:sldId id="331" r:id="rId65"/>
    <p:sldId id="304" r:id="rId66"/>
    <p:sldId id="292" r:id="rId67"/>
    <p:sldId id="320" r:id="rId68"/>
    <p:sldId id="329" r:id="rId69"/>
    <p:sldId id="332" r:id="rId70"/>
    <p:sldId id="313" r:id="rId71"/>
    <p:sldId id="295" r:id="rId72"/>
    <p:sldId id="335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1734A"/>
    <a:srgbClr val="020099"/>
    <a:srgbClr val="FF0000"/>
    <a:srgbClr val="FFFD7E"/>
    <a:srgbClr val="FFE271"/>
    <a:srgbClr val="77FEA0"/>
    <a:srgbClr val="AD9141"/>
    <a:srgbClr val="77FD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022" autoAdjust="0"/>
    <p:restoredTop sz="92194" autoAdjust="0"/>
  </p:normalViewPr>
  <p:slideViewPr>
    <p:cSldViewPr snapToGrid="0">
      <p:cViewPr>
        <p:scale>
          <a:sx n="100" d="100"/>
          <a:sy n="100" d="100"/>
        </p:scale>
        <p:origin x="-119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hoenix:Users:jeanneharris:Swan:Teaching:GMO%20lecture:GMO%20class%20surveys%20and%20responses:GMO%20Survey%20for%20Extra%20Credit.downl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1"/>
          <c:order val="1"/>
          <c:spPr>
            <a:solidFill>
              <a:srgbClr val="008000"/>
            </a:solidFill>
          </c:spPr>
          <c:cat>
            <c:multiLvlStrRef>
              <c:f>Sheet1!$B$3:$C$3</c:f>
            </c:multiLvlStrRef>
          </c:cat>
          <c:val>
            <c:numRef>
              <c:f>Sheet1!$B$4:$C$4</c:f>
            </c:numRef>
          </c:val>
        </c:ser>
        <c:ser>
          <c:idx val="0"/>
          <c:order val="0"/>
          <c:spPr>
            <a:solidFill>
              <a:srgbClr val="000090"/>
            </a:solidFill>
          </c:spPr>
          <c:cat>
            <c:strRef>
              <c:f>'[GMO Survey for Extra Credit.download.xlsx]GMO Survey for Extra Credit.dow'!$D$129:$D$130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'[GMO Survey for Extra Credit.download.xlsx]GMO Survey for Extra Credit.dow'!$E$129:$E$130</c:f>
              <c:numCache>
                <c:formatCode>0</c:formatCode>
                <c:ptCount val="2"/>
                <c:pt idx="0">
                  <c:v>56.19834710743802</c:v>
                </c:pt>
                <c:pt idx="1">
                  <c:v>43.80165289256198</c:v>
                </c:pt>
              </c:numCache>
            </c:numRef>
          </c:val>
        </c:ser>
        <c:axId val="365623192"/>
        <c:axId val="365626376"/>
      </c:barChart>
      <c:catAx>
        <c:axId val="365623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Helvetica"/>
                <a:cs typeface="Helvetica"/>
              </a:defRPr>
            </a:pPr>
            <a:endParaRPr lang="en-US"/>
          </a:p>
        </c:txPr>
        <c:crossAx val="365626376"/>
        <c:crosses val="autoZero"/>
        <c:auto val="1"/>
        <c:lblAlgn val="ctr"/>
        <c:lblOffset val="100"/>
      </c:catAx>
      <c:valAx>
        <c:axId val="365626376"/>
        <c:scaling>
          <c:orientation val="minMax"/>
          <c:max val="100.0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latin typeface="Helvetica"/>
                    <a:cs typeface="Helvetica"/>
                  </a:defRPr>
                </a:pPr>
                <a:r>
                  <a:rPr lang="en-US" sz="1600">
                    <a:latin typeface="Helvetica"/>
                    <a:cs typeface="Helvetica"/>
                  </a:rPr>
                  <a:t>Percent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5623192"/>
        <c:crosses val="autoZero"/>
        <c:crossBetween val="between"/>
        <c:majorUnit val="20.0"/>
      </c:valAx>
    </c:plotArea>
    <c:plotVisOnly val="1"/>
  </c:chart>
  <c:spPr>
    <a:solidFill>
      <a:schemeClr val="bg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8FC093-088C-0447-B9CD-DC7F310DEF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6850B-957C-AB46-B854-3BF160FFAC0A}" type="slidenum">
              <a:rPr lang="en-US"/>
              <a:pPr/>
              <a:t>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22D3F-BED8-1047-BED8-74104A02B386}" type="slidenum">
              <a:rPr lang="en-US"/>
              <a:pPr/>
              <a:t>11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C390A-299D-1F43-8FC3-EF9AE12613BC}" type="slidenum">
              <a:rPr lang="en-US"/>
              <a:pPr/>
              <a:t>12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3ACB0-D1FB-1D41-B9EF-82C98DAD1FAD}" type="slidenum">
              <a:rPr lang="en-US"/>
              <a:pPr/>
              <a:t>13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2BF3E-F232-C74C-93E0-127B4A0DC239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C7A02-95D4-C345-B137-1E8D82AC7F0B}" type="slidenum">
              <a:rPr lang="en-US"/>
              <a:pPr/>
              <a:t>15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72298-5CD6-6540-85BB-FDAE9C3A3E4E}" type="slidenum">
              <a:rPr lang="en-US"/>
              <a:pPr/>
              <a:t>16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B88A7-FB00-B14F-986A-B1DAF46154A9}" type="slidenum">
              <a:rPr lang="en-US"/>
              <a:pPr/>
              <a:t>17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2B5F7-744D-8F45-B2B7-7DE902BEB632}" type="slidenum">
              <a:rPr lang="en-US"/>
              <a:pPr/>
              <a:t>18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DC72A-9F81-6C4A-B207-B7EF40AC6845}" type="slidenum">
              <a:rPr lang="en-US"/>
              <a:pPr/>
              <a:t>19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38C9A-BD33-CB4B-B718-1F27B24DAE5B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B043D-241C-FA46-8248-4661F5A14DA0}" type="slidenum">
              <a:rPr lang="en-US"/>
              <a:pPr/>
              <a:t>2</a:t>
            </a:fld>
            <a:endParaRPr lang="en-US"/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AA5E-E762-6E47-95B2-A0065091E936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8C98C-6F0C-9442-815D-FEDF384F4A02}" type="slidenum">
              <a:rPr lang="en-US"/>
              <a:pPr/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614F2-7A55-6449-B195-3C8872150270}" type="slidenum">
              <a:rPr lang="en-US"/>
              <a:pPr/>
              <a:t>23</a:t>
            </a:fld>
            <a:endParaRPr lang="en-US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1EB70-4FD0-BA4F-9801-8F86C5E7F10B}" type="slidenum">
              <a:rPr lang="en-US"/>
              <a:pPr/>
              <a:t>24</a:t>
            </a:fld>
            <a:endParaRPr lang="en-US"/>
          </a:p>
        </p:txBody>
      </p:sp>
      <p:sp>
        <p:nvSpPr>
          <p:cNvPr id="76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93266-A6F0-4949-A2C5-E3828CC547AA}" type="slidenum">
              <a:rPr lang="en-US"/>
              <a:pPr/>
              <a:t>25</a:t>
            </a:fld>
            <a:endParaRPr lang="en-US"/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4F9B6-14F9-C94A-AB7A-B6D60440BA3D}" type="slidenum">
              <a:rPr lang="en-US"/>
              <a:pPr/>
              <a:t>26</a:t>
            </a:fld>
            <a:endParaRPr lang="en-US"/>
          </a:p>
        </p:txBody>
      </p:sp>
      <p:sp>
        <p:nvSpPr>
          <p:cNvPr id="808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6CE1-9347-EF47-8EB9-5170DD19495F}" type="slidenum">
              <a:rPr lang="en-US"/>
              <a:pPr/>
              <a:t>27</a:t>
            </a:fld>
            <a:endParaRPr lang="en-US"/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0FA2E-C9EF-AE45-A255-EBA1F95A795B}" type="slidenum">
              <a:rPr lang="en-US"/>
              <a:pPr/>
              <a:t>28</a:t>
            </a:fld>
            <a:endParaRPr lang="en-US"/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8C98C-6F0C-9442-815D-FEDF384F4A02}" type="slidenum">
              <a:rPr lang="en-US"/>
              <a:pPr/>
              <a:t>29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A0D72-E73E-174F-8047-CF0EDEFAC122}" type="slidenum">
              <a:rPr lang="en-US"/>
              <a:pPr/>
              <a:t>30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40AC-4A84-9346-B906-609F9770168A}" type="slidenum">
              <a:rPr lang="en-US"/>
              <a:pPr/>
              <a:t>3</a:t>
            </a:fld>
            <a:endParaRPr lang="en-US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EF196-AF1D-184A-AC21-362CDA59757F}" type="slidenum">
              <a:rPr lang="en-US"/>
              <a:pPr/>
              <a:t>31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81871-593A-5B4F-A03D-82DAC08BFB1B}" type="slidenum">
              <a:rPr lang="en-US"/>
              <a:pPr/>
              <a:t>32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03BA6-5EE4-4346-AEA2-519F2470C00A}" type="slidenum">
              <a:rPr lang="en-US"/>
              <a:pPr/>
              <a:t>33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0A677-E69E-1F4B-A4D0-6DF250F81266}" type="slidenum">
              <a:rPr lang="en-US"/>
              <a:pPr/>
              <a:t>34</a:t>
            </a:fld>
            <a:endParaRPr lang="en-US"/>
          </a:p>
        </p:txBody>
      </p:sp>
      <p:sp>
        <p:nvSpPr>
          <p:cNvPr id="952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AC402-E55E-4C4D-B105-45585CCE9A63}" type="slidenum">
              <a:rPr lang="en-US"/>
              <a:pPr/>
              <a:t>35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848C5-FCCC-764A-B63C-D7AB29489F14}" type="slidenum">
              <a:rPr lang="en-US"/>
              <a:pPr/>
              <a:t>36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95948-77AC-E14A-9A72-8072A6C43AD1}" type="slidenum">
              <a:rPr lang="en-US"/>
              <a:pPr/>
              <a:t>37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27E1C-3D26-FD46-AC78-18F435155226}" type="slidenum">
              <a:rPr lang="en-US"/>
              <a:pPr/>
              <a:t>38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F3608-D44E-8B4D-9172-95A5ECB17917}" type="slidenum">
              <a:rPr lang="en-US"/>
              <a:pPr/>
              <a:t>39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A8E0A-4F40-D844-BEA1-1592EBEE02F2}" type="slidenum">
              <a:rPr lang="en-US"/>
              <a:pPr/>
              <a:t>40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52B67-1561-0246-AD56-60A6AF902BF2}" type="slidenum">
              <a:rPr lang="en-US"/>
              <a:pPr/>
              <a:t>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92080-5CF4-B243-AB87-D950424CDF57}" type="slidenum">
              <a:rPr lang="en-US"/>
              <a:pPr/>
              <a:t>41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E4D26-B25C-7A43-9839-B94DD4B8047C}" type="slidenum">
              <a:rPr lang="en-US"/>
              <a:pPr/>
              <a:t>42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988E2-30B9-7F4A-84F7-47CBC0AB7A7D}" type="slidenum">
              <a:rPr lang="en-US"/>
              <a:pPr/>
              <a:t>43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215FF-BD07-F24F-9DEC-3924BA030407}" type="slidenum">
              <a:rPr lang="en-US"/>
              <a:pPr/>
              <a:t>44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82FBA-CA75-5C45-9481-17F3F6A6D915}" type="slidenum">
              <a:rPr lang="en-US"/>
              <a:pPr/>
              <a:t>45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09854-B6D5-5F47-8127-6BC4FB3FB34F}" type="slidenum">
              <a:rPr lang="en-US"/>
              <a:pPr/>
              <a:t>46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7170D-4687-2C47-8E0E-5DE3CC78C916}" type="slidenum">
              <a:rPr lang="en-US"/>
              <a:pPr/>
              <a:t>47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314FD-1636-B246-873C-E5E78612F805}" type="slidenum">
              <a:rPr lang="en-US"/>
              <a:pPr/>
              <a:t>48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7A4F7-DDD7-5F44-A337-83E94D052450}" type="slidenum">
              <a:rPr lang="en-US"/>
              <a:pPr/>
              <a:t>49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6F877-CEAD-2A41-B9F6-45AB987AB39D}" type="slidenum">
              <a:rPr lang="en-US"/>
              <a:pPr/>
              <a:t>50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0788B-AEBF-6C45-A7FD-F6B42FACA585}" type="slidenum">
              <a:rPr lang="en-US"/>
              <a:pPr/>
              <a:t>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34764-D3C7-0D4E-B8E0-9738F5D6B6B9}" type="slidenum">
              <a:rPr lang="en-US"/>
              <a:pPr/>
              <a:t>51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FC6F3-3DCA-D54C-8E2F-B8F19C822155}" type="slidenum">
              <a:rPr lang="en-US"/>
              <a:pPr/>
              <a:t>52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6BE1A-9352-EC47-A866-9EF072C177EF}" type="slidenum">
              <a:rPr lang="en-US"/>
              <a:pPr/>
              <a:t>53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0A1F7-2D65-C845-8AC9-F2416002D44E}" type="slidenum">
              <a:rPr lang="en-US"/>
              <a:pPr/>
              <a:t>54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EB51B-3220-D948-83BE-7FCBBEE69E39}" type="slidenum">
              <a:rPr lang="en-US"/>
              <a:pPr/>
              <a:t>55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FF930-6CA3-BB42-8E2E-60B8ABF4DAF2}" type="slidenum">
              <a:rPr lang="en-US"/>
              <a:pPr/>
              <a:t>56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512AC-D47C-9942-9B6F-B0A00C65305B}" type="slidenum">
              <a:rPr lang="en-US"/>
              <a:pPr/>
              <a:t>57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BF306-C0E5-F845-909E-1E847A2881B9}" type="slidenum">
              <a:rPr lang="en-US"/>
              <a:pPr/>
              <a:t>58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29B7C-6D9E-5946-81B6-9F2C4C2661C3}" type="slidenum">
              <a:rPr lang="en-US"/>
              <a:pPr/>
              <a:t>59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9DC5D-50C3-2741-ADF3-504ADE38387C}" type="slidenum">
              <a:rPr lang="en-US"/>
              <a:pPr/>
              <a:t>60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6DDD7-E4B1-444F-B961-8243EC764ED7}" type="slidenum">
              <a:rPr lang="en-US"/>
              <a:pPr/>
              <a:t>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F4433-99AC-6E4A-BAD2-9450FF0DB974}" type="slidenum">
              <a:rPr lang="en-US"/>
              <a:pPr/>
              <a:t>61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EDA12-5B50-8E4C-8711-9536D687E7C6}" type="slidenum">
              <a:rPr lang="en-US"/>
              <a:pPr/>
              <a:t>62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86F29-791F-9645-948C-E93EF9870498}" type="slidenum">
              <a:rPr lang="en-US"/>
              <a:pPr/>
              <a:t>63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FF286-B453-5A4A-8B94-EAF14B13BAC6}" type="slidenum">
              <a:rPr lang="en-US"/>
              <a:pPr/>
              <a:t>65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37673-5DDE-AE44-A127-C923935C76B6}" type="slidenum">
              <a:rPr lang="en-US"/>
              <a:pPr/>
              <a:t>66</a:t>
            </a:fld>
            <a:endParaRPr lang="en-US"/>
          </a:p>
        </p:txBody>
      </p:sp>
      <p:sp>
        <p:nvSpPr>
          <p:cNvPr id="119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82755-39B3-A346-8989-5EED8C7674F5}" type="slidenum">
              <a:rPr lang="en-US"/>
              <a:pPr/>
              <a:t>67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B5722-1139-DD4F-A48D-073291716137}" type="slidenum">
              <a:rPr lang="en-US"/>
              <a:pPr/>
              <a:t>70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11F99-9305-7842-AD5C-73B761679081}" type="slidenum">
              <a:rPr lang="en-US"/>
              <a:pPr/>
              <a:t>71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1DC54-573D-6849-B4AD-F16BB2F013F2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297B1-EE20-C647-8E58-1BA1540D4839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0643-F640-2D4C-9C8F-3D6ED6706FF9}" type="slidenum">
              <a:rPr lang="en-US"/>
              <a:pPr/>
              <a:t>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E8A20A-046A-5F45-A907-D1E9F81C0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C6219A-08A5-1F4B-8275-36309E4AF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B43171-18E0-054F-BA17-BEBCB44A0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7EF927-75C8-0744-A989-297CA07F1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E70659-5DEE-874F-991A-5B93AE015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9F27D2-8DAB-9443-9EBB-5E6F08FA8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8A35CB-01A5-9146-A55E-40951775D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529CF5-3E80-8E49-87F7-69190A4BA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A9EC5B-0B1D-184D-81CF-3F0FBAA2A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AC550D-168A-E340-9591-12086A400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00B149-272B-BF4C-BF79-F6C5E6703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78FFA1">
                <a:gamma/>
                <a:shade val="46275"/>
                <a:invGamma/>
              </a:srgbClr>
            </a:gs>
            <a:gs pos="100000">
              <a:srgbClr val="78FFA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D895CD7-2E26-BC49-8E11-AF51D0FABB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kObTt_dR7IM" TargetMode="External"/><Relationship Id="rId3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NULL"/><Relationship Id="rId10" Type="http://schemas.openxmlformats.org/officeDocument/2006/relationships/image" Target="NUL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What are </a:t>
            </a:r>
            <a:r>
              <a:rPr lang="en-US" dirty="0" err="1" smtClean="0">
                <a:latin typeface="Helvetica"/>
                <a:cs typeface="Helvetica"/>
              </a:rPr>
              <a:t>GMOs</a:t>
            </a:r>
            <a:r>
              <a:rPr lang="en-US" dirty="0">
                <a:latin typeface="Helvetica"/>
                <a:cs typeface="Helvetica"/>
              </a:rPr>
              <a:t>?</a:t>
            </a:r>
          </a:p>
        </p:txBody>
      </p:sp>
      <p:pic>
        <p:nvPicPr>
          <p:cNvPr id="3" name="Picture 2" descr="harr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4612996"/>
            <a:ext cx="2317750" cy="1667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4100" y="4914900"/>
            <a:ext cx="27833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Dr. Jeanne Harris</a:t>
            </a:r>
          </a:p>
          <a:p>
            <a:r>
              <a:rPr lang="en-US" dirty="0" smtClean="0">
                <a:latin typeface="Calibri"/>
              </a:rPr>
              <a:t>Associate Professor,</a:t>
            </a:r>
          </a:p>
          <a:p>
            <a:r>
              <a:rPr lang="en-US" dirty="0" smtClean="0">
                <a:latin typeface="Calibri"/>
              </a:rPr>
              <a:t>Plant Biology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8843"/>
            <a:ext cx="7772400" cy="745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Conventional breeding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2737" y="3106291"/>
            <a:ext cx="76244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>
              <a:spcAft>
                <a:spcPts val="1200"/>
              </a:spcAft>
              <a:buAutoNum type="alphaUcPeriod"/>
            </a:pPr>
            <a:r>
              <a:rPr lang="en-US" sz="3200" dirty="0" smtClean="0"/>
              <a:t>Is </a:t>
            </a:r>
            <a:r>
              <a:rPr lang="en-US" sz="3200" dirty="0" smtClean="0"/>
              <a:t>based on selecting individuals for</a:t>
            </a:r>
            <a:r>
              <a:rPr lang="en-US" sz="3200" dirty="0" smtClean="0"/>
              <a:t>   breeding </a:t>
            </a:r>
            <a:r>
              <a:rPr lang="en-US" sz="3200" dirty="0" smtClean="0"/>
              <a:t>based on desired traits</a:t>
            </a:r>
            <a:endParaRPr lang="en-US" sz="3200" dirty="0" smtClean="0"/>
          </a:p>
          <a:p>
            <a:pPr marL="342900" indent="-342900">
              <a:spcAft>
                <a:spcPts val="1200"/>
              </a:spcAft>
              <a:buAutoNum type="alphaUcPeriod"/>
            </a:pPr>
            <a:r>
              <a:rPr lang="en-US" sz="3200" dirty="0" smtClean="0"/>
              <a:t>  Is </a:t>
            </a:r>
            <a:r>
              <a:rPr lang="en-US" sz="3200" dirty="0" smtClean="0"/>
              <a:t>a genetic engineering technique</a:t>
            </a:r>
            <a:endParaRPr lang="en-US" sz="3200" dirty="0" smtClean="0"/>
          </a:p>
          <a:p>
            <a:pPr marL="342900" indent="-342900">
              <a:spcAft>
                <a:spcPts val="1200"/>
              </a:spcAft>
              <a:buAutoNum type="alphaUcPeriod"/>
            </a:pPr>
            <a:r>
              <a:rPr lang="en-US" sz="3200" dirty="0" smtClean="0"/>
              <a:t>  Is </a:t>
            </a:r>
            <a:r>
              <a:rPr lang="en-US" sz="3200" dirty="0" smtClean="0"/>
              <a:t>a recent invention</a:t>
            </a:r>
            <a:endParaRPr lang="en-US" sz="3200" dirty="0" smtClean="0"/>
          </a:p>
          <a:p>
            <a:pPr marL="342900" indent="-342900">
              <a:spcAft>
                <a:spcPts val="1200"/>
              </a:spcAft>
              <a:buAutoNum type="alphaUcPeriod"/>
            </a:pPr>
            <a:r>
              <a:rPr lang="en-US" sz="3200" dirty="0" smtClean="0"/>
              <a:t>  None </a:t>
            </a:r>
            <a:r>
              <a:rPr lang="en-US" sz="3200" dirty="0" smtClean="0"/>
              <a:t>of the above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53858" y="2029680"/>
            <a:ext cx="4990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Which statement is true?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make a GMO?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make a GMO?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2895600"/>
            <a:ext cx="8229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0"/>
              <a:t>How does Genetic Engineering work?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098925" y="190341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make a GMO?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295400" y="2286000"/>
            <a:ext cx="236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0"/>
              <a:t>1. Biolistics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05000"/>
            <a:ext cx="2124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295400" y="4953000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0"/>
              <a:t>2. </a:t>
            </a:r>
            <a:r>
              <a:rPr lang="en-US" sz="3600" b="0" i="1"/>
              <a:t>Agrobacterium tumefaciens</a:t>
            </a:r>
            <a:endParaRPr lang="en-US" sz="3600" b="0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5720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016500" y="6034088"/>
            <a:ext cx="153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Shirley Owens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make </a:t>
            </a:r>
            <a:r>
              <a:rPr lang="en-US" dirty="0" err="1" smtClean="0"/>
              <a:t>GMOs</a:t>
            </a:r>
            <a:r>
              <a:rPr lang="en-US" dirty="0"/>
              <a:t>?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09800" y="2154238"/>
            <a:ext cx="50736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Times" charset="0"/>
              <a:buAutoNum type="arabicPeriod"/>
            </a:pPr>
            <a:r>
              <a:rPr lang="en-US" sz="3600"/>
              <a:t>Agricultural</a:t>
            </a:r>
            <a:r>
              <a:rPr lang="en-US" sz="3600" b="0"/>
              <a:t> reasons</a:t>
            </a:r>
          </a:p>
          <a:p>
            <a:pPr marL="457200" indent="-457200">
              <a:lnSpc>
                <a:spcPct val="150000"/>
              </a:lnSpc>
              <a:buFont typeface="Times" charset="0"/>
              <a:buAutoNum type="arabicPeriod"/>
            </a:pPr>
            <a:r>
              <a:rPr lang="en-US" sz="3600"/>
              <a:t>Health</a:t>
            </a:r>
            <a:r>
              <a:rPr lang="en-US" sz="3600" b="0"/>
              <a:t> reasons</a:t>
            </a:r>
          </a:p>
          <a:p>
            <a:pPr marL="457200" indent="-457200">
              <a:lnSpc>
                <a:spcPct val="150000"/>
              </a:lnSpc>
              <a:buFont typeface="Times" charset="0"/>
              <a:buAutoNum type="arabicPeriod"/>
            </a:pPr>
            <a:r>
              <a:rPr lang="en-US" sz="3600"/>
              <a:t>“Factory”</a:t>
            </a:r>
            <a:r>
              <a:rPr lang="en-US" sz="3600" b="0"/>
              <a:t> reasons</a:t>
            </a:r>
          </a:p>
          <a:p>
            <a:pPr marL="457200" indent="-457200">
              <a:lnSpc>
                <a:spcPct val="150000"/>
              </a:lnSpc>
              <a:buFont typeface="Times" charset="0"/>
              <a:buAutoNum type="arabicPeriod"/>
            </a:pPr>
            <a:r>
              <a:rPr lang="en-US" sz="3600"/>
              <a:t>Environmental</a:t>
            </a:r>
            <a:r>
              <a:rPr lang="en-US" sz="3600" b="0"/>
              <a:t> reasons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make </a:t>
            </a:r>
            <a:r>
              <a:rPr lang="en-US" dirty="0" err="1" smtClean="0"/>
              <a:t>GMOs</a:t>
            </a:r>
            <a:r>
              <a:rPr lang="en-US" dirty="0"/>
              <a:t>?</a:t>
            </a:r>
            <a:endParaRPr lang="en-US" b="1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600200" y="2389188"/>
            <a:ext cx="581818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 dirty="0"/>
              <a:t>1. Agricultural Reasons</a:t>
            </a:r>
            <a:endParaRPr lang="en-US" sz="3200" dirty="0" smtClean="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/>
              <a:t> Confer </a:t>
            </a:r>
            <a:r>
              <a:rPr lang="en-US" sz="3200" b="0" dirty="0"/>
              <a:t>herbicide resistance</a:t>
            </a:r>
            <a:endParaRPr lang="en-US" sz="3200" b="0" dirty="0" smtClean="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/>
              <a:t> Confer </a:t>
            </a:r>
            <a:r>
              <a:rPr lang="en-US" sz="3200" b="0" dirty="0"/>
              <a:t>pathogen resistance</a:t>
            </a:r>
            <a:endParaRPr lang="en-US" sz="3200" b="0" dirty="0" smtClean="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/>
              <a:t> Control </a:t>
            </a:r>
            <a:r>
              <a:rPr lang="en-US" sz="3200" b="0" dirty="0"/>
              <a:t>fruit ripening/rotting</a:t>
            </a:r>
            <a:endParaRPr lang="en-US" sz="3200" b="0" dirty="0" smtClean="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/>
              <a:t> Increase </a:t>
            </a:r>
            <a:r>
              <a:rPr lang="en-US" sz="3200" b="0" dirty="0"/>
              <a:t>production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make </a:t>
            </a:r>
            <a:r>
              <a:rPr lang="en-US" dirty="0" err="1" smtClean="0"/>
              <a:t>GMOs</a:t>
            </a:r>
            <a:r>
              <a:rPr lang="en-US" dirty="0"/>
              <a:t>?</a:t>
            </a:r>
            <a:endParaRPr lang="en-US" b="1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600200" y="2389188"/>
            <a:ext cx="581818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 dirty="0"/>
              <a:t>1. Agricultural Reasons</a:t>
            </a:r>
            <a:endParaRPr lang="en-US" sz="3200" dirty="0" smtClean="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dirty="0" smtClean="0"/>
              <a:t> Confer herbicide resistance</a:t>
            </a:r>
            <a:endParaRPr lang="en-US" sz="3200" b="0" dirty="0" smtClean="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Confer </a:t>
            </a:r>
            <a:r>
              <a:rPr lang="en-US" sz="3200" b="0" dirty="0">
                <a:solidFill>
                  <a:srgbClr val="403D40"/>
                </a:solidFill>
              </a:rPr>
              <a:t>pathogen resistance</a:t>
            </a:r>
            <a:endParaRPr lang="en-US" sz="3200" b="0" dirty="0" smtClean="0">
              <a:solidFill>
                <a:srgbClr val="403D40"/>
              </a:solidFill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Control </a:t>
            </a:r>
            <a:r>
              <a:rPr lang="en-US" sz="3200" b="0" dirty="0">
                <a:solidFill>
                  <a:srgbClr val="403D40"/>
                </a:solidFill>
              </a:rPr>
              <a:t>fruit ripening/rotting</a:t>
            </a:r>
            <a:endParaRPr lang="en-US" sz="3200" b="0" dirty="0" smtClean="0">
              <a:solidFill>
                <a:srgbClr val="403D40"/>
              </a:solidFill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Increase </a:t>
            </a:r>
            <a:r>
              <a:rPr lang="en-US" sz="3200" b="0" dirty="0">
                <a:solidFill>
                  <a:srgbClr val="403D40"/>
                </a:solidFill>
              </a:rPr>
              <a:t>production</a:t>
            </a:r>
            <a:endParaRPr lang="en-US" sz="3200" dirty="0">
              <a:solidFill>
                <a:srgbClr val="403D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Herbicide resistance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09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098925" y="5241925"/>
            <a:ext cx="391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“RoundUp Ready” soybeans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1000" y="2590800"/>
            <a:ext cx="403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Plants engineered to be resistant to the common herbicide, RoundUp.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RoundUp resistance works: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4664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RoundUp inactivates an essential enzyme - EPSP synthase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2438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RoundUp resistance works: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4664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RoundUp inactivates an essential enzyme - EPSP synthase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2438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5715000" y="1752600"/>
            <a:ext cx="3200400" cy="3124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What are </a:t>
            </a:r>
            <a:r>
              <a:rPr lang="en-US" dirty="0" err="1">
                <a:latin typeface="Helvetica"/>
                <a:cs typeface="Helvetica"/>
              </a:rPr>
              <a:t>GMO’s</a:t>
            </a:r>
            <a:r>
              <a:rPr lang="en-US" dirty="0">
                <a:latin typeface="Helvetica"/>
                <a:cs typeface="Helvetica"/>
              </a:rPr>
              <a:t>?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71600" y="2362200"/>
            <a:ext cx="650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Genetically Modified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RoundUp resistance works: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4664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0"/>
              <a:t>RoundUp </a:t>
            </a:r>
            <a:r>
              <a:rPr lang="en-US" sz="3200"/>
              <a:t>inactivates</a:t>
            </a:r>
            <a:r>
              <a:rPr lang="en-US" sz="3200" b="0"/>
              <a:t> an essential enzyme - EPSP synthase</a:t>
            </a:r>
            <a:endParaRPr lang="en-US" sz="320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2438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5715000" y="1752600"/>
            <a:ext cx="3200400" cy="3124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3886200" y="4572000"/>
            <a:ext cx="1905000" cy="91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66800" y="5287963"/>
            <a:ext cx="2917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The plant 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RoundUp resistance works:</a:t>
            </a:r>
          </a:p>
        </p:txBody>
      </p: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482600" y="3975100"/>
            <a:ext cx="5105400" cy="1295400"/>
            <a:chOff x="432" y="2880"/>
            <a:chExt cx="3216" cy="816"/>
          </a:xfrm>
        </p:grpSpPr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 flipH="1">
              <a:off x="2448" y="2880"/>
              <a:ext cx="1200" cy="576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432" y="3331"/>
              <a:ext cx="2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The plant </a:t>
              </a:r>
              <a:r>
                <a:rPr lang="en-US" sz="3200">
                  <a:solidFill>
                    <a:srgbClr val="FF0000"/>
                  </a:solidFill>
                </a:rPr>
                <a:t>LIVES</a:t>
              </a:r>
              <a:endParaRPr lang="en-US" sz="3200"/>
            </a:p>
          </p:txBody>
        </p:sp>
      </p:grp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609600" y="1905000"/>
            <a:ext cx="7924800" cy="2371725"/>
            <a:chOff x="384" y="1200"/>
            <a:chExt cx="4992" cy="1494"/>
          </a:xfrm>
        </p:grpSpPr>
        <p:sp>
          <p:nvSpPr>
            <p:cNvPr id="59395" name="Text Box 3"/>
            <p:cNvSpPr txBox="1">
              <a:spLocks noChangeArrowheads="1"/>
            </p:cNvSpPr>
            <p:nvPr/>
          </p:nvSpPr>
          <p:spPr bwMode="auto">
            <a:xfrm>
              <a:off x="384" y="1344"/>
              <a:ext cx="2938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200" b="0"/>
                <a:t>In RoundUp Resistant plants EPSP synthase</a:t>
              </a:r>
              <a:r>
                <a:rPr lang="en-US" sz="3200"/>
                <a:t> no longer </a:t>
              </a:r>
              <a:r>
                <a:rPr lang="en-US" sz="3200" b="0"/>
                <a:t>binds RoundUp.</a:t>
              </a:r>
              <a:endParaRPr lang="en-US" sz="3200"/>
            </a:p>
          </p:txBody>
        </p:sp>
        <p:pic>
          <p:nvPicPr>
            <p:cNvPr id="5940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" y="1200"/>
              <a:ext cx="1750" cy="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743700" y="3781425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Gly96-&gt; Ala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6600" y="462280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1 amino acid </a:t>
            </a:r>
            <a:r>
              <a:rPr lang="en-US" b="0" dirty="0" smtClean="0">
                <a:latin typeface="Helvetica"/>
                <a:cs typeface="Helvetica"/>
              </a:rPr>
              <a:t>is changed in this enzyme to make it resistant.</a:t>
            </a:r>
          </a:p>
          <a:p>
            <a:pPr algn="ctr"/>
            <a:endParaRPr lang="en-US" b="0" dirty="0" smtClean="0">
              <a:latin typeface="Helvetica"/>
              <a:cs typeface="Helvetica"/>
            </a:endParaRPr>
          </a:p>
          <a:p>
            <a:pPr algn="ctr"/>
            <a:r>
              <a:rPr lang="en-US" b="0" dirty="0" smtClean="0">
                <a:latin typeface="Helvetica"/>
                <a:cs typeface="Helvetica"/>
              </a:rPr>
              <a:t>The other 443 amino acids remain the same. </a:t>
            </a:r>
            <a:endParaRPr lang="en-US" b="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 build="p" autoUpdateAnimBg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make </a:t>
            </a:r>
            <a:r>
              <a:rPr lang="en-US" dirty="0" err="1" smtClean="0"/>
              <a:t>GMOs</a:t>
            </a:r>
            <a:r>
              <a:rPr lang="en-US" dirty="0"/>
              <a:t>?</a:t>
            </a:r>
            <a:endParaRPr lang="en-US" b="1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00200" y="2389188"/>
            <a:ext cx="581818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 dirty="0"/>
              <a:t>1. Agricultural Reasons</a:t>
            </a:r>
            <a:endParaRPr lang="en-US" sz="3200" dirty="0" smtClean="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Confer </a:t>
            </a: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herbicide resistance</a:t>
            </a:r>
            <a:endParaRPr lang="en-US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/>
              <a:t> Confer </a:t>
            </a:r>
            <a:r>
              <a:rPr lang="en-US" sz="3200" b="0" dirty="0"/>
              <a:t>pathogen resistance</a:t>
            </a:r>
            <a:endParaRPr lang="en-US" sz="3200" b="0" dirty="0" smtClean="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Control </a:t>
            </a: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fruit ripening/rotting</a:t>
            </a:r>
            <a:endParaRPr lang="en-US" sz="3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Increase </a:t>
            </a: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  <a:solidFill>
            <a:srgbClr val="77FDA0"/>
          </a:solidFill>
        </p:spPr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Papaya Pathogen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3820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Helvetica" charset="0"/>
              </a:rPr>
              <a:t>Papaya ringspot virus (PRSV)</a:t>
            </a:r>
          </a:p>
          <a:p>
            <a:pPr lvl="1">
              <a:buFontTx/>
              <a:buChar char="•"/>
            </a:pPr>
            <a:r>
              <a:rPr lang="en-US" b="0">
                <a:latin typeface="Helvetica" charset="0"/>
              </a:rPr>
              <a:t>Interferes with the plant’s ability to photosynthesize</a:t>
            </a:r>
          </a:p>
          <a:p>
            <a:pPr lvl="1">
              <a:buFontTx/>
              <a:buChar char="•"/>
            </a:pPr>
            <a:r>
              <a:rPr lang="en-US" b="0">
                <a:latin typeface="Helvetica" charset="0"/>
              </a:rPr>
              <a:t>Transmitted by aphids</a:t>
            </a:r>
          </a:p>
          <a:p>
            <a:pPr lvl="1">
              <a:buFontTx/>
              <a:buChar char="•"/>
            </a:pPr>
            <a:endParaRPr lang="en-US" b="0">
              <a:latin typeface="Helvetica" charset="0"/>
            </a:endParaRP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338" y="4084638"/>
            <a:ext cx="3556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460375" y="4216400"/>
            <a:ext cx="49323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Helvetica" charset="0"/>
              </a:rPr>
              <a:t>Symptoms</a:t>
            </a:r>
            <a:endParaRPr lang="en-US">
              <a:latin typeface="Helvetica" charset="0"/>
            </a:endParaRPr>
          </a:p>
          <a:p>
            <a:pPr>
              <a:buFontTx/>
              <a:buChar char="•"/>
            </a:pPr>
            <a:r>
              <a:rPr lang="en-US" b="0">
                <a:latin typeface="Helvetica" charset="0"/>
              </a:rPr>
              <a:t>Most plants fail to flower</a:t>
            </a:r>
          </a:p>
          <a:p>
            <a:pPr>
              <a:buFontTx/>
              <a:buChar char="•"/>
            </a:pPr>
            <a:r>
              <a:rPr lang="en-US" b="0">
                <a:latin typeface="Helvetica" charset="0"/>
              </a:rPr>
              <a:t>Plants die young</a:t>
            </a:r>
          </a:p>
          <a:p>
            <a:pPr>
              <a:buFontTx/>
              <a:buChar char="•"/>
            </a:pPr>
            <a:r>
              <a:rPr lang="en-US" b="0">
                <a:latin typeface="Helvetica" charset="0"/>
              </a:rPr>
              <a:t>Fruits are marred with green spots</a:t>
            </a:r>
            <a:endParaRPr lang="en-US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9900"/>
            <a:ext cx="4953000" cy="19050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History of PRSV in Hawaii</a:t>
            </a:r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2438400"/>
            <a:ext cx="8382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buFontTx/>
              <a:buChar char="•"/>
            </a:pPr>
            <a:r>
              <a:rPr lang="en-US" sz="2800" b="0">
                <a:latin typeface="Helvetica" charset="0"/>
              </a:rPr>
              <a:t>First reported in Hawaii in the 1940’s</a:t>
            </a:r>
          </a:p>
          <a:p>
            <a:pPr lvl="1">
              <a:buFontTx/>
              <a:buChar char="•"/>
            </a:pPr>
            <a:r>
              <a:rPr lang="en-US" sz="2800" b="0">
                <a:latin typeface="Helvetica" charset="0"/>
              </a:rPr>
              <a:t>Wiped out papaya production in Oahu in the 1950’s and 1960’s.</a:t>
            </a:r>
          </a:p>
          <a:p>
            <a:pPr lvl="1">
              <a:buFontTx/>
              <a:buChar char="•"/>
            </a:pPr>
            <a:r>
              <a:rPr lang="en-US" sz="2800" b="0">
                <a:latin typeface="Helvetica" charset="0"/>
              </a:rPr>
              <a:t>Commercial Papaya production moved to the Puna district on Hawaii Island</a:t>
            </a:r>
          </a:p>
          <a:p>
            <a:pPr lvl="1">
              <a:buFontTx/>
              <a:buChar char="•"/>
            </a:pPr>
            <a:r>
              <a:rPr lang="en-US" sz="2800" b="0">
                <a:latin typeface="Helvetica" charset="0"/>
              </a:rPr>
              <a:t>PRSV found in backyard gardens in the 1970’s</a:t>
            </a:r>
          </a:p>
          <a:p>
            <a:pPr lvl="1">
              <a:buFontTx/>
              <a:buChar char="•"/>
            </a:pPr>
            <a:r>
              <a:rPr lang="en-US" sz="2800" b="0">
                <a:latin typeface="Helvetica" charset="0"/>
              </a:rPr>
              <a:t>In 1992 PRSV was discovered in Puna</a:t>
            </a:r>
          </a:p>
          <a:p>
            <a:pPr lvl="1">
              <a:buFontTx/>
              <a:buChar char="•"/>
            </a:pPr>
            <a:r>
              <a:rPr lang="en-US" sz="2800" b="0">
                <a:latin typeface="Helvetica" charset="0"/>
              </a:rPr>
              <a:t>By 1994, PRSV was wide-spread in Puna</a:t>
            </a:r>
          </a:p>
          <a:p>
            <a:pPr lvl="1">
              <a:buFontTx/>
              <a:buChar char="•"/>
            </a:pPr>
            <a:r>
              <a:rPr lang="en-US" sz="2800" b="0">
                <a:latin typeface="Helvetica" charset="0"/>
              </a:rPr>
              <a:t>By 1997, commercial papaya production was </a:t>
            </a:r>
            <a:r>
              <a:rPr lang="en-US" sz="2800">
                <a:latin typeface="Helvetica" charset="0"/>
              </a:rPr>
              <a:t>cut by 50%</a:t>
            </a:r>
            <a:r>
              <a:rPr lang="en-US" sz="2800" b="0">
                <a:latin typeface="Helvetica" charset="0"/>
              </a:rPr>
              <a:t> due to losses from PRSV</a:t>
            </a:r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791200" y="9144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8610600" y="2009775"/>
            <a:ext cx="274638" cy="2746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8564563" y="1878013"/>
            <a:ext cx="182562" cy="1825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15313" y="2092325"/>
            <a:ext cx="928687" cy="1162050"/>
            <a:chOff x="5147" y="1323"/>
            <a:chExt cx="585" cy="732"/>
          </a:xfrm>
        </p:grpSpPr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5147" y="1767"/>
              <a:ext cx="5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Helvetica" charset="0"/>
                </a:rPr>
                <a:t>Puna</a:t>
              </a:r>
            </a:p>
          </p:txBody>
        </p:sp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 flipV="1">
              <a:off x="5418" y="1323"/>
              <a:ext cx="53" cy="5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132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275" y="2436813"/>
            <a:ext cx="4445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 bldLvl="2" autoUpdateAnimBg="0"/>
      <p:bldP spid="141318" grpId="0" animBg="1"/>
      <p:bldP spid="141319" grpId="0" animBg="1"/>
      <p:bldP spid="1413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8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0"/>
            <a:ext cx="39544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775" y="609600"/>
            <a:ext cx="4919663" cy="2260600"/>
          </a:xfrm>
        </p:spPr>
        <p:txBody>
          <a:bodyPr/>
          <a:lstStyle/>
          <a:p>
            <a:pPr eaLnBrk="1" hangingPunct="1"/>
            <a:r>
              <a:rPr lang="en-US" u="sng">
                <a:latin typeface="Helvetica" charset="0"/>
              </a:rPr>
              <a:t>Goal</a:t>
            </a:r>
            <a:r>
              <a:rPr lang="en-US">
                <a:latin typeface="Helvetica" charset="0"/>
              </a:rPr>
              <a:t>: develop a PRSV-resistant papaya </a:t>
            </a:r>
          </a:p>
        </p:txBody>
      </p:sp>
      <p:sp>
        <p:nvSpPr>
          <p:cNvPr id="146436" name="Text Box 1028"/>
          <p:cNvSpPr txBox="1">
            <a:spLocks noChangeArrowheads="1"/>
          </p:cNvSpPr>
          <p:nvPr/>
        </p:nvSpPr>
        <p:spPr bwMode="auto">
          <a:xfrm>
            <a:off x="482600" y="3671888"/>
            <a:ext cx="866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latin typeface="Helvetica" charset="0"/>
              </a:rPr>
              <a:t>No naturally resistant </a:t>
            </a:r>
            <a:r>
              <a:rPr lang="en-US" sz="2800" b="0" dirty="0" smtClean="0">
                <a:latin typeface="Helvetica" charset="0"/>
              </a:rPr>
              <a:t>cultivars</a:t>
            </a:r>
          </a:p>
          <a:p>
            <a:pPr>
              <a:buFontTx/>
              <a:buChar char="•"/>
            </a:pPr>
            <a:endParaRPr lang="en-US" sz="2800" b="0" dirty="0" smtClean="0">
              <a:latin typeface="Helvetica" charset="0"/>
            </a:endParaRPr>
          </a:p>
          <a:p>
            <a:pPr>
              <a:buFontTx/>
              <a:buChar char="•"/>
            </a:pPr>
            <a:r>
              <a:rPr lang="en-US" sz="2800" b="0" u="sng" dirty="0">
                <a:latin typeface="Helvetica" charset="0"/>
              </a:rPr>
              <a:t>Previous finding:</a:t>
            </a:r>
            <a:r>
              <a:rPr lang="en-US" sz="2800" b="0" dirty="0">
                <a:latin typeface="Helvetica" charset="0"/>
              </a:rPr>
              <a:t> tobacco plants that</a:t>
            </a:r>
            <a:r>
              <a:rPr lang="en-US" sz="2800" b="0" dirty="0" smtClean="0">
                <a:latin typeface="Helvetica" charset="0"/>
              </a:rPr>
              <a:t> make a protein from the virus were </a:t>
            </a:r>
            <a:r>
              <a:rPr lang="en-US" sz="2800" dirty="0">
                <a:latin typeface="Helvetica" charset="0"/>
              </a:rPr>
              <a:t>resistant</a:t>
            </a:r>
            <a:r>
              <a:rPr lang="en-US" sz="2800" b="0" dirty="0">
                <a:latin typeface="Helvetica" charset="0"/>
              </a:rPr>
              <a:t> to the </a:t>
            </a:r>
            <a:r>
              <a:rPr lang="en-US" sz="2800" b="0" dirty="0" smtClean="0">
                <a:latin typeface="Helvetica" charset="0"/>
              </a:rPr>
              <a:t>virus</a:t>
            </a:r>
          </a:p>
          <a:p>
            <a:pPr>
              <a:buFontTx/>
              <a:buChar char="•"/>
            </a:pPr>
            <a:endParaRPr lang="en-US" sz="2800" b="0" dirty="0" smtClean="0">
              <a:latin typeface="Helvetica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latin typeface="Helvetica" charset="0"/>
              </a:rPr>
              <a:t>Tried the same approach with PRSV - it worked!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Helvetica" charset="0"/>
              </a:rPr>
              <a:t>Who developed the transgenic papaya?</a:t>
            </a: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296863" y="2719388"/>
            <a:ext cx="88471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Dennis Gonsalves</a:t>
            </a:r>
            <a:r>
              <a:rPr lang="en-US" b="0">
                <a:latin typeface="Helvetica" charset="0"/>
              </a:rPr>
              <a:t> (virologist) - Cornell University (USDA)</a:t>
            </a:r>
          </a:p>
          <a:p>
            <a:r>
              <a:rPr lang="en-US">
                <a:latin typeface="Helvetica" charset="0"/>
              </a:rPr>
              <a:t>Jerry Slightom</a:t>
            </a:r>
            <a:r>
              <a:rPr lang="en-US" b="0">
                <a:latin typeface="Helvetica" charset="0"/>
              </a:rPr>
              <a:t> (molecular biologist) - Upjohn Company</a:t>
            </a:r>
          </a:p>
          <a:p>
            <a:r>
              <a:rPr lang="en-US">
                <a:latin typeface="Helvetica" charset="0"/>
              </a:rPr>
              <a:t>Richard Manshardt</a:t>
            </a:r>
            <a:r>
              <a:rPr lang="en-US" b="0">
                <a:latin typeface="Helvetica" charset="0"/>
              </a:rPr>
              <a:t> (horticulturalist) - University of Hawaii </a:t>
            </a:r>
          </a:p>
          <a:p>
            <a:r>
              <a:rPr lang="en-US">
                <a:latin typeface="Helvetica" charset="0"/>
              </a:rPr>
              <a:t>Maureen Fitch</a:t>
            </a:r>
            <a:r>
              <a:rPr lang="en-US" b="0">
                <a:latin typeface="Helvetica" charset="0"/>
              </a:rPr>
              <a:t> (tissue culture specialist)- University of Hawaii (USDA)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9400" y="295275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Helvetica" charset="0"/>
              </a:rPr>
              <a:t>Field trials of the transgenic papaya</a:t>
            </a:r>
          </a:p>
        </p:txBody>
      </p:sp>
      <p:pic>
        <p:nvPicPr>
          <p:cNvPr id="81923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35300"/>
            <a:ext cx="280511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1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9925" y="3886200"/>
            <a:ext cx="444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1028"/>
          <p:cNvSpPr txBox="1">
            <a:spLocks noChangeArrowheads="1"/>
          </p:cNvSpPr>
          <p:nvPr/>
        </p:nvSpPr>
        <p:spPr bwMode="auto">
          <a:xfrm>
            <a:off x="1555750" y="1323975"/>
            <a:ext cx="7588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b="0">
                <a:latin typeface="Helvetica" charset="0"/>
              </a:rPr>
              <a:t>Started in 1992, just months before PRSV swept through Puna</a:t>
            </a:r>
          </a:p>
          <a:p>
            <a:pPr>
              <a:buFontTx/>
              <a:buChar char="•"/>
            </a:pPr>
            <a:r>
              <a:rPr lang="en-US" b="0">
                <a:latin typeface="Helvetica" charset="0"/>
              </a:rPr>
              <a:t>The transgenic lines were made from cultivars already popular with Puna farmers (Sunset, Kapaho)</a:t>
            </a:r>
          </a:p>
        </p:txBody>
      </p:sp>
      <p:sp>
        <p:nvSpPr>
          <p:cNvPr id="81926" name="Text Box 1032"/>
          <p:cNvSpPr txBox="1">
            <a:spLocks noChangeArrowheads="1"/>
          </p:cNvSpPr>
          <p:nvPr/>
        </p:nvSpPr>
        <p:spPr bwMode="auto">
          <a:xfrm>
            <a:off x="7275513" y="6035675"/>
            <a:ext cx="1868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Rainbow (transgenic)</a:t>
            </a:r>
          </a:p>
        </p:txBody>
      </p:sp>
      <p:sp>
        <p:nvSpPr>
          <p:cNvPr id="81927" name="Text Box 1033"/>
          <p:cNvSpPr txBox="1">
            <a:spLocks noChangeArrowheads="1"/>
          </p:cNvSpPr>
          <p:nvPr/>
        </p:nvSpPr>
        <p:spPr bwMode="auto">
          <a:xfrm>
            <a:off x="4411663" y="5402263"/>
            <a:ext cx="218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Non-transgenic</a:t>
            </a:r>
          </a:p>
        </p:txBody>
      </p:sp>
      <p:sp>
        <p:nvSpPr>
          <p:cNvPr id="81928" name="Text Box 1035"/>
          <p:cNvSpPr txBox="1">
            <a:spLocks noChangeArrowheads="1"/>
          </p:cNvSpPr>
          <p:nvPr/>
        </p:nvSpPr>
        <p:spPr bwMode="auto">
          <a:xfrm>
            <a:off x="1189038" y="657383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Non-transgenic</a:t>
            </a:r>
          </a:p>
        </p:txBody>
      </p:sp>
      <p:sp>
        <p:nvSpPr>
          <p:cNvPr id="81929" name="Text Box 1036"/>
          <p:cNvSpPr txBox="1">
            <a:spLocks noChangeArrowheads="1"/>
          </p:cNvSpPr>
          <p:nvPr/>
        </p:nvSpPr>
        <p:spPr bwMode="auto">
          <a:xfrm>
            <a:off x="-293688" y="4749800"/>
            <a:ext cx="1868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Rainbow (transgenic)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708400" y="0"/>
            <a:ext cx="5435600" cy="1109663"/>
          </a:xfrm>
        </p:spPr>
        <p:txBody>
          <a:bodyPr/>
          <a:lstStyle/>
          <a:p>
            <a:pPr eaLnBrk="1" hangingPunct="1"/>
            <a:r>
              <a:rPr lang="en-US" sz="4000"/>
              <a:t>Papayas in Hawaii today</a:t>
            </a:r>
          </a:p>
        </p:txBody>
      </p:sp>
      <p:sp>
        <p:nvSpPr>
          <p:cNvPr id="83971" name="Rectangle 1028"/>
          <p:cNvSpPr>
            <a:spLocks noChangeArrowheads="1"/>
          </p:cNvSpPr>
          <p:nvPr/>
        </p:nvSpPr>
        <p:spPr bwMode="auto">
          <a:xfrm>
            <a:off x="3441700" y="6491288"/>
            <a:ext cx="570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http://www.agbioforum.org/v7n12/v7n12a07-gonsalves.htm</a:t>
            </a:r>
          </a:p>
        </p:txBody>
      </p:sp>
      <p:sp>
        <p:nvSpPr>
          <p:cNvPr id="150533" name="Text Box 1029"/>
          <p:cNvSpPr txBox="1">
            <a:spLocks noChangeArrowheads="1"/>
          </p:cNvSpPr>
          <p:nvPr/>
        </p:nvSpPr>
        <p:spPr bwMode="auto">
          <a:xfrm>
            <a:off x="4117975" y="1187450"/>
            <a:ext cx="5026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The researchers gave seeds of the transgenic plants, “Rainbow”, to growers for free. (1998).</a:t>
            </a:r>
          </a:p>
        </p:txBody>
      </p:sp>
      <p:sp>
        <p:nvSpPr>
          <p:cNvPr id="83973" name="Rectangle 1030"/>
          <p:cNvSpPr>
            <a:spLocks noChangeArrowheads="1"/>
          </p:cNvSpPr>
          <p:nvPr/>
        </p:nvSpPr>
        <p:spPr bwMode="auto">
          <a:xfrm>
            <a:off x="3441700" y="6186488"/>
            <a:ext cx="548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http://www.apsnet.org/ONLINE/FEATURE/RINGSPOT/</a:t>
            </a:r>
          </a:p>
        </p:txBody>
      </p:sp>
      <p:pic>
        <p:nvPicPr>
          <p:cNvPr id="83974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6" name="Picture 1032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0" y="2719388"/>
            <a:ext cx="45370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Rectangle 1033"/>
          <p:cNvSpPr>
            <a:spLocks noChangeArrowheads="1"/>
          </p:cNvSpPr>
          <p:nvPr/>
        </p:nvSpPr>
        <p:spPr bwMode="auto">
          <a:xfrm>
            <a:off x="3441700" y="5876925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http://www.nass.usda.gov/hi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make </a:t>
            </a:r>
            <a:r>
              <a:rPr lang="en-US" dirty="0" err="1" smtClean="0"/>
              <a:t>GMOs</a:t>
            </a:r>
            <a:r>
              <a:rPr lang="en-US" dirty="0"/>
              <a:t>?</a:t>
            </a:r>
            <a:endParaRPr lang="en-US" b="1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00200" y="2389188"/>
            <a:ext cx="581818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 dirty="0"/>
              <a:t>1. Agricultural Reasons</a:t>
            </a:r>
            <a:endParaRPr lang="en-US" sz="3200" dirty="0" smtClean="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Confer </a:t>
            </a:r>
            <a:r>
              <a:rPr lang="en-US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herbicide resistance</a:t>
            </a:r>
            <a:endParaRPr lang="en-US" sz="3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Confer </a:t>
            </a:r>
            <a:r>
              <a:rPr lang="en-US" sz="3200" b="0" dirty="0">
                <a:solidFill>
                  <a:srgbClr val="403D40"/>
                </a:solidFill>
              </a:rPr>
              <a:t>pathogen resistance</a:t>
            </a:r>
            <a:endParaRPr lang="en-US" sz="3200" b="0" dirty="0" smtClean="0">
              <a:solidFill>
                <a:srgbClr val="403D40"/>
              </a:solidFill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Control </a:t>
            </a:r>
            <a:r>
              <a:rPr lang="en-US" sz="3200" b="0" dirty="0">
                <a:solidFill>
                  <a:srgbClr val="403D40"/>
                </a:solidFill>
              </a:rPr>
              <a:t>fruit ripening/rotting</a:t>
            </a:r>
            <a:endParaRPr lang="en-US" sz="3200" b="0" dirty="0" smtClean="0">
              <a:solidFill>
                <a:srgbClr val="403D40"/>
              </a:solidFill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Increase </a:t>
            </a:r>
            <a:r>
              <a:rPr lang="en-US" sz="3200" b="0" dirty="0">
                <a:solidFill>
                  <a:srgbClr val="403D40"/>
                </a:solidFill>
              </a:rPr>
              <a:t>production</a:t>
            </a:r>
            <a:endParaRPr lang="en-US" sz="3200" dirty="0">
              <a:solidFill>
                <a:srgbClr val="403D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What are </a:t>
            </a:r>
            <a:r>
              <a:rPr lang="en-US" dirty="0" err="1">
                <a:latin typeface="Helvetica"/>
                <a:cs typeface="Helvetica"/>
              </a:rPr>
              <a:t>GMO’s</a:t>
            </a:r>
            <a:r>
              <a:rPr lang="en-US" dirty="0">
                <a:latin typeface="Helvetica"/>
                <a:cs typeface="Helvetica"/>
              </a:rPr>
              <a:t>?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371600" y="2362200"/>
            <a:ext cx="650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Genetically Modified Organisms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2209800" y="3200400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5562600" y="3200400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90563" y="4722813"/>
            <a:ext cx="3500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0"/>
              <a:t>Conventional breeding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029200" y="4722813"/>
            <a:ext cx="342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0"/>
              <a:t>Genetic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make </a:t>
            </a:r>
            <a:r>
              <a:rPr lang="en-US" dirty="0" err="1" smtClean="0"/>
              <a:t>GMOs</a:t>
            </a:r>
            <a:r>
              <a:rPr lang="en-US" dirty="0"/>
              <a:t>?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7924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2. </a:t>
            </a:r>
            <a:r>
              <a:rPr lang="en-US" sz="4400" dirty="0">
                <a:solidFill>
                  <a:schemeClr val="tx2"/>
                </a:solidFill>
              </a:rPr>
              <a:t>Health Reasons</a:t>
            </a:r>
            <a:endParaRPr lang="en-US" sz="3200" b="0" dirty="0" smtClean="0"/>
          </a:p>
          <a:p>
            <a:pPr lvl="1">
              <a:buFontTx/>
              <a:buChar char="•"/>
            </a:pPr>
            <a:r>
              <a:rPr lang="en-US" sz="3200" b="0" dirty="0" smtClean="0"/>
              <a:t> Increase </a:t>
            </a:r>
            <a:r>
              <a:rPr lang="en-US" sz="3200" b="0" dirty="0"/>
              <a:t>nutrition</a:t>
            </a:r>
            <a:endParaRPr lang="en-US" sz="3200" b="0" dirty="0" smtClean="0"/>
          </a:p>
          <a:p>
            <a:pPr lvl="2">
              <a:buFontTx/>
              <a:buChar char="•"/>
            </a:pPr>
            <a:r>
              <a:rPr lang="en-US" sz="3200" dirty="0" smtClean="0"/>
              <a:t> vitamin </a:t>
            </a:r>
            <a:r>
              <a:rPr lang="en-US" sz="3200" dirty="0"/>
              <a:t>biosynthesis</a:t>
            </a:r>
            <a:r>
              <a:rPr lang="en-US" sz="3200" b="0" dirty="0"/>
              <a:t> (ex. </a:t>
            </a:r>
            <a:r>
              <a:rPr lang="en-US" sz="3200" dirty="0"/>
              <a:t>Golden rice</a:t>
            </a:r>
            <a:r>
              <a:rPr lang="en-US" sz="3200" b="0" dirty="0"/>
              <a:t>) (Plants can </a:t>
            </a:r>
            <a:r>
              <a:rPr lang="en-US" sz="3200" b="0" dirty="0" smtClean="0"/>
              <a:t>make many vitamins </a:t>
            </a:r>
            <a:r>
              <a:rPr lang="en-US" sz="3200" b="0" dirty="0"/>
              <a:t>humans can’t)</a:t>
            </a:r>
            <a:endParaRPr lang="en-US" sz="3200" b="0" dirty="0" smtClean="0"/>
          </a:p>
          <a:p>
            <a:pPr lvl="2">
              <a:buFontTx/>
              <a:buChar char="•"/>
            </a:pPr>
            <a:r>
              <a:rPr lang="en-US" sz="3200" b="0" dirty="0" smtClean="0"/>
              <a:t> increase </a:t>
            </a:r>
            <a:r>
              <a:rPr lang="en-US" sz="3200" b="0" dirty="0"/>
              <a:t>protein content</a:t>
            </a:r>
            <a:endParaRPr lang="en-US" sz="3200" b="0" dirty="0" smtClean="0"/>
          </a:p>
          <a:p>
            <a:pPr lvl="1">
              <a:buFontTx/>
              <a:buChar char="•"/>
            </a:pPr>
            <a:r>
              <a:rPr lang="en-US" sz="3200" b="0" dirty="0" smtClean="0"/>
              <a:t> Decrease </a:t>
            </a:r>
            <a:r>
              <a:rPr lang="en-US" sz="3200" b="0" dirty="0" err="1"/>
              <a:t>allergenicity</a:t>
            </a:r>
            <a:endParaRPr lang="en-US" sz="3200" b="0" dirty="0" smtClean="0"/>
          </a:p>
          <a:p>
            <a:pPr lvl="1">
              <a:buFontTx/>
              <a:buChar char="•"/>
            </a:pPr>
            <a:r>
              <a:rPr lang="en-US" sz="3200" b="0" dirty="0" smtClean="0"/>
              <a:t> Decrease </a:t>
            </a:r>
            <a:r>
              <a:rPr lang="en-US" sz="3200" b="0" dirty="0"/>
              <a:t>toxicity</a:t>
            </a:r>
            <a:endParaRPr lang="en-US" sz="3200" b="0" dirty="0" smtClean="0"/>
          </a:p>
          <a:p>
            <a:pPr lvl="1">
              <a:buFontTx/>
              <a:buChar char="•"/>
            </a:pPr>
            <a:r>
              <a:rPr lang="en-US" sz="3200" b="0" dirty="0" smtClean="0"/>
              <a:t> Edible </a:t>
            </a:r>
            <a:r>
              <a:rPr lang="en-US" sz="3200" b="0" dirty="0"/>
              <a:t>vaccines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Golden Rice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36560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40544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Vitamin A deficiency</a:t>
            </a:r>
            <a:endParaRPr lang="en-US" sz="2800" dirty="0" smtClean="0"/>
          </a:p>
          <a:p>
            <a:pPr>
              <a:buFontTx/>
              <a:buChar char="•"/>
            </a:pPr>
            <a:r>
              <a:rPr lang="en-US" sz="2800" b="0" dirty="0" smtClean="0"/>
              <a:t> Each </a:t>
            </a:r>
            <a:r>
              <a:rPr lang="en-US" sz="2800" b="0" dirty="0"/>
              <a:t>year 250,000 to 500,000 children go blind worldwide</a:t>
            </a:r>
          </a:p>
          <a:p>
            <a:pPr>
              <a:buFontTx/>
              <a:buChar char="•"/>
            </a:pPr>
            <a:endParaRPr lang="en-US" sz="2800" b="0" dirty="0" smtClean="0"/>
          </a:p>
          <a:p>
            <a:pPr>
              <a:buFontTx/>
              <a:buChar char="•"/>
            </a:pPr>
            <a:r>
              <a:rPr lang="en-US" sz="2800" b="0" dirty="0" smtClean="0"/>
              <a:t> Half </a:t>
            </a:r>
            <a:r>
              <a:rPr lang="en-US" sz="2800" b="0" dirty="0"/>
              <a:t>of those children will die from vitamin A deficiency within a year.</a:t>
            </a:r>
          </a:p>
          <a:p>
            <a:pPr>
              <a:buFontTx/>
              <a:buChar char="•"/>
            </a:pPr>
            <a:endParaRPr lang="en-US" sz="2800" b="0" dirty="0" smtClean="0"/>
          </a:p>
          <a:p>
            <a:pPr>
              <a:buFontTx/>
              <a:buChar char="•"/>
            </a:pPr>
            <a:r>
              <a:rPr lang="en-US" sz="2800" b="0" dirty="0" smtClean="0"/>
              <a:t> For </a:t>
            </a:r>
            <a:r>
              <a:rPr lang="en-US" sz="2800" b="0" dirty="0"/>
              <a:t>many people, rice contributes 80% of their daily calories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876800" y="3505200"/>
            <a:ext cx="350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http://www.goldenrice.org/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Golden Rice</a:t>
            </a: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36560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Developed by two independent researchers: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4876800" y="3505200"/>
            <a:ext cx="350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http://www.goldenrice.org/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5029200" y="144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Ingo Potrykus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6665913" y="1905000"/>
            <a:ext cx="171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Peter Beyer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4724400" y="4191000"/>
            <a:ext cx="3962400" cy="223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Golden Rice:</a:t>
            </a:r>
            <a:endParaRPr lang="en-US" sz="2800" dirty="0" smtClean="0"/>
          </a:p>
          <a:p>
            <a:pPr>
              <a:buFontTx/>
              <a:buChar char="•"/>
            </a:pPr>
            <a:r>
              <a:rPr lang="en-US" sz="2800" b="0" dirty="0" smtClean="0"/>
              <a:t> Increased </a:t>
            </a:r>
            <a:r>
              <a:rPr lang="en-US" sz="2800" b="0" dirty="0"/>
              <a:t>beta-carotene content</a:t>
            </a:r>
            <a:endParaRPr lang="en-US" sz="2800" b="0" dirty="0" smtClean="0"/>
          </a:p>
          <a:p>
            <a:pPr>
              <a:buFontTx/>
              <a:buChar char="•"/>
            </a:pPr>
            <a:r>
              <a:rPr lang="en-US" sz="2800" b="0" dirty="0" smtClean="0"/>
              <a:t> Can </a:t>
            </a:r>
            <a:r>
              <a:rPr lang="en-US" sz="2800" b="0" dirty="0"/>
              <a:t>supply daily requirement of vitamin A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381000" y="2895600"/>
            <a:ext cx="4343400" cy="1249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Rice naturally produces beta-carotene</a:t>
            </a:r>
            <a:endParaRPr lang="en-US" sz="2800" b="0"/>
          </a:p>
          <a:p>
            <a:r>
              <a:rPr lang="en-US" sz="2800"/>
              <a:t>--&gt; but not in the rice grain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build="p" autoUpdateAnimBg="0"/>
      <p:bldP spid="132105" grpId="0" build="p" autoUpdateAnimBg="0"/>
      <p:bldP spid="132106" grpId="0" build="p" autoUpdateAnimBg="0"/>
      <p:bldP spid="132107" grpId="0" build="p" animBg="1" autoUpdateAnimBg="0"/>
      <p:bldP spid="132108" grpId="0" build="p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Golden Rice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36560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4876800" y="3505200"/>
            <a:ext cx="350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http://www.goldenrice.org/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2895600" y="4648200"/>
            <a:ext cx="5715000" cy="1614488"/>
          </a:xfrm>
          <a:prstGeom prst="rect">
            <a:avLst/>
          </a:prstGeom>
          <a:solidFill>
            <a:srgbClr val="FFFD7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Potrykus and Beyer turned </a:t>
            </a:r>
            <a:r>
              <a:rPr lang="en-US"/>
              <a:t>ON</a:t>
            </a:r>
            <a:r>
              <a:rPr lang="en-US" b="0"/>
              <a:t> the genes for beta-carotene synthesis in the rice grain, by transferring the gene from </a:t>
            </a:r>
            <a:r>
              <a:rPr lang="en-US"/>
              <a:t>daffodils</a:t>
            </a:r>
            <a:r>
              <a:rPr lang="en-US" b="0"/>
              <a:t>.</a:t>
            </a:r>
          </a:p>
          <a:p>
            <a:r>
              <a:rPr lang="en-US" sz="2800"/>
              <a:t>--&gt; now the rice is yellow!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381000" y="2895600"/>
            <a:ext cx="4343400" cy="1249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Rice naturally produces beta-carotene</a:t>
            </a:r>
            <a:endParaRPr lang="en-US" sz="2800" b="0"/>
          </a:p>
          <a:p>
            <a:r>
              <a:rPr lang="en-US" sz="2800"/>
              <a:t>--&gt; but not in the rice grain</a:t>
            </a:r>
            <a:endParaRPr lang="en-US" b="0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381000" y="14478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Developed by two independent researchers:</a:t>
            </a:r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5029200" y="144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Ingo Potrykus</a:t>
            </a:r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6665913" y="1905000"/>
            <a:ext cx="171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Peter Beyer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53975"/>
            <a:ext cx="86487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52463" y="87313"/>
            <a:ext cx="7772400" cy="752475"/>
          </a:xfrm>
        </p:spPr>
        <p:txBody>
          <a:bodyPr/>
          <a:lstStyle/>
          <a:p>
            <a:pPr eaLnBrk="1" hangingPunct="1"/>
            <a:r>
              <a:rPr lang="en-US" sz="3600">
                <a:latin typeface="Helvetica" charset="0"/>
              </a:rPr>
              <a:t>Golden Rice - current status</a:t>
            </a:r>
          </a:p>
        </p:txBody>
      </p:sp>
      <p:sp>
        <p:nvSpPr>
          <p:cNvPr id="94212" name="Rectangle 1027"/>
          <p:cNvSpPr>
            <a:spLocks noChangeArrowheads="1"/>
          </p:cNvSpPr>
          <p:nvPr/>
        </p:nvSpPr>
        <p:spPr bwMode="auto">
          <a:xfrm>
            <a:off x="6470650" y="6491288"/>
            <a:ext cx="267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http://www.goldenrice.org/</a:t>
            </a:r>
          </a:p>
        </p:txBody>
      </p:sp>
      <p:sp>
        <p:nvSpPr>
          <p:cNvPr id="156676" name="Text Box 1028"/>
          <p:cNvSpPr txBox="1">
            <a:spLocks noChangeArrowheads="1"/>
          </p:cNvSpPr>
          <p:nvPr/>
        </p:nvSpPr>
        <p:spPr bwMode="auto">
          <a:xfrm>
            <a:off x="855663" y="2659063"/>
            <a:ext cx="7815262" cy="3013075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b="0"/>
              <a:t>The plan is to give seed for free to farmers </a:t>
            </a:r>
          </a:p>
          <a:p>
            <a:pPr>
              <a:buFontTx/>
              <a:buChar char="•"/>
            </a:pPr>
            <a:r>
              <a:rPr lang="en-US" b="0"/>
              <a:t>All patents have been waived (took only 6 months!)</a:t>
            </a:r>
          </a:p>
          <a:p>
            <a:pPr>
              <a:buFontTx/>
              <a:buChar char="•"/>
            </a:pPr>
            <a:r>
              <a:rPr lang="en-US" b="0"/>
              <a:t>Now have a collaboration with Syngenta for production</a:t>
            </a:r>
          </a:p>
          <a:p>
            <a:pPr>
              <a:buFontTx/>
              <a:buChar char="•"/>
            </a:pPr>
            <a:r>
              <a:rPr lang="en-US" b="0"/>
              <a:t>Currently going through the testing process before seed is available to farmers (since 2000)</a:t>
            </a:r>
          </a:p>
          <a:p>
            <a:pPr>
              <a:buFontTx/>
              <a:buChar char="•"/>
            </a:pPr>
            <a:r>
              <a:rPr lang="en-US" b="0"/>
              <a:t>First US field trial in 2004, in Louisiana</a:t>
            </a:r>
          </a:p>
          <a:p>
            <a:pPr>
              <a:buFontTx/>
              <a:buChar char="•"/>
            </a:pPr>
            <a:r>
              <a:rPr lang="en-US" b="0"/>
              <a:t>Many countries in south-east Asia did not have a regulatory process in place, since this is the first GM crop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build="p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525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Helvetica" charset="0"/>
              </a:rPr>
              <a:t>Why are most GM crops that make it to farmers’ fields produced by large companies?</a:t>
            </a: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187450"/>
            <a:ext cx="425291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5294313" y="1358900"/>
            <a:ext cx="3478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A multi-year, very expensive regulatory process. 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294313" y="2784475"/>
            <a:ext cx="347821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/>
              <a:t>This process has taken</a:t>
            </a:r>
            <a:r>
              <a:rPr lang="en-US" b="0" dirty="0" smtClean="0"/>
              <a:t> over 10 </a:t>
            </a:r>
            <a:r>
              <a:rPr lang="en-US" b="0" dirty="0"/>
              <a:t>years so far for Golden Rice.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5294313" y="4210050"/>
            <a:ext cx="38496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Scientists associated with a university or research organization do not have the financial resources to fund all the research teams necessary for the different parts of the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build="p" autoUpdateAnimBg="0"/>
      <p:bldP spid="153606" grpId="0" build="p" autoUpdateAnimBg="0"/>
      <p:bldP spid="15360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make </a:t>
            </a:r>
            <a:r>
              <a:rPr lang="en-US" dirty="0" err="1" smtClean="0"/>
              <a:t>GMOs</a:t>
            </a:r>
            <a:r>
              <a:rPr lang="en-US" dirty="0"/>
              <a:t>?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79248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2. </a:t>
            </a:r>
            <a:r>
              <a:rPr lang="en-US" sz="4400" dirty="0">
                <a:solidFill>
                  <a:schemeClr val="tx2"/>
                </a:solidFill>
              </a:rPr>
              <a:t>Health Reasons</a:t>
            </a:r>
            <a:endParaRPr lang="en-US" sz="3200" b="0" dirty="0" smtClean="0"/>
          </a:p>
          <a:p>
            <a:pPr lvl="1"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Increase </a:t>
            </a:r>
            <a:r>
              <a:rPr lang="en-US" sz="3200" b="0" dirty="0">
                <a:solidFill>
                  <a:srgbClr val="403D40"/>
                </a:solidFill>
              </a:rPr>
              <a:t>nutrition</a:t>
            </a:r>
            <a:endParaRPr lang="en-US" sz="3200" b="0" dirty="0" smtClean="0">
              <a:solidFill>
                <a:srgbClr val="403D40"/>
              </a:solidFill>
            </a:endParaRPr>
          </a:p>
          <a:p>
            <a:pPr lvl="2"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vitamin </a:t>
            </a:r>
            <a:r>
              <a:rPr lang="en-US" sz="3200" b="0" dirty="0">
                <a:solidFill>
                  <a:srgbClr val="403D40"/>
                </a:solidFill>
              </a:rPr>
              <a:t>biosynthesis (ex. Golden rice) (Plants can make vitamins, humans can’t)</a:t>
            </a:r>
            <a:endParaRPr lang="en-US" sz="3200" b="0" dirty="0" smtClean="0">
              <a:solidFill>
                <a:srgbClr val="403D40"/>
              </a:solidFill>
            </a:endParaRPr>
          </a:p>
          <a:p>
            <a:pPr lvl="2"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increase </a:t>
            </a:r>
            <a:r>
              <a:rPr lang="en-US" sz="3200" b="0" dirty="0">
                <a:solidFill>
                  <a:srgbClr val="403D40"/>
                </a:solidFill>
              </a:rPr>
              <a:t>protein content</a:t>
            </a:r>
            <a:endParaRPr lang="en-US" sz="3200" b="0" dirty="0" smtClean="0">
              <a:solidFill>
                <a:srgbClr val="403D40"/>
              </a:solidFill>
            </a:endParaRPr>
          </a:p>
          <a:p>
            <a:pPr lvl="1"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Decrease </a:t>
            </a:r>
            <a:r>
              <a:rPr lang="en-US" sz="3200" b="0" dirty="0" err="1">
                <a:solidFill>
                  <a:srgbClr val="403D40"/>
                </a:solidFill>
              </a:rPr>
              <a:t>allergenicity</a:t>
            </a:r>
            <a:endParaRPr lang="en-US" sz="3200" b="0" dirty="0" smtClean="0">
              <a:solidFill>
                <a:srgbClr val="403D40"/>
              </a:solidFill>
            </a:endParaRPr>
          </a:p>
          <a:p>
            <a:pPr lvl="1">
              <a:buFontTx/>
              <a:buChar char="•"/>
            </a:pPr>
            <a:r>
              <a:rPr lang="en-US" sz="3200" b="0" dirty="0" smtClean="0">
                <a:solidFill>
                  <a:srgbClr val="403D40"/>
                </a:solidFill>
              </a:rPr>
              <a:t> Decrease </a:t>
            </a:r>
            <a:r>
              <a:rPr lang="en-US" sz="3200" b="0" dirty="0">
                <a:solidFill>
                  <a:srgbClr val="403D40"/>
                </a:solidFill>
              </a:rPr>
              <a:t>toxicity</a:t>
            </a:r>
            <a:endParaRPr lang="en-US" sz="3200" b="0" dirty="0" smtClean="0"/>
          </a:p>
          <a:p>
            <a:pPr lvl="1">
              <a:buFontTx/>
              <a:buChar char="•"/>
            </a:pPr>
            <a:r>
              <a:rPr lang="en-US" sz="3200" dirty="0" smtClean="0"/>
              <a:t> Edible </a:t>
            </a:r>
            <a:r>
              <a:rPr lang="en-US" sz="3200" dirty="0"/>
              <a:t>vaccines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Edible Vaccines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76400"/>
            <a:ext cx="25669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352800"/>
            <a:ext cx="3048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4419600"/>
            <a:ext cx="4816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0"/>
              <a:t>Will vaccines in plants replace injected vaccines?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Edible Vaccines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26749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038600" y="2590800"/>
            <a:ext cx="4224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/>
              <a:t>Dr. Charles Arntzen</a:t>
            </a:r>
          </a:p>
          <a:p>
            <a:r>
              <a:rPr lang="en-US" sz="3200" b="0"/>
              <a:t>Arizona State University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257800" y="3962400"/>
            <a:ext cx="2251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/>
              <a:t>Vaccines in:</a:t>
            </a:r>
          </a:p>
          <a:p>
            <a:pPr lvl="1">
              <a:buFontTx/>
              <a:buChar char="•"/>
            </a:pPr>
            <a:r>
              <a:rPr lang="en-US" sz="3200" b="0"/>
              <a:t>potatoes</a:t>
            </a:r>
          </a:p>
          <a:p>
            <a:pPr lvl="1">
              <a:buFontTx/>
              <a:buChar char="•"/>
            </a:pPr>
            <a:r>
              <a:rPr lang="en-US" sz="3200" b="0"/>
              <a:t>tomatoes</a:t>
            </a:r>
          </a:p>
          <a:p>
            <a:pPr lvl="1">
              <a:buFontTx/>
              <a:buChar char="•"/>
            </a:pPr>
            <a:r>
              <a:rPr lang="en-US" sz="3200" b="0"/>
              <a:t>bananas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191000" y="42672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idea: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1676400"/>
            <a:ext cx="7620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0"/>
              <a:t>Make transgenic plants that contain proteins from disease-causing organisms that would trigger an immune response but NOT cause disease.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810000"/>
            <a:ext cx="24209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495800" y="3810000"/>
            <a:ext cx="4267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3200" b="0"/>
              <a:t>Norwalk virus</a:t>
            </a:r>
          </a:p>
          <a:p>
            <a:pPr>
              <a:buFontTx/>
              <a:buChar char="•"/>
            </a:pPr>
            <a:r>
              <a:rPr lang="en-US" sz="3200" b="0"/>
              <a:t>Pathogenic </a:t>
            </a:r>
            <a:r>
              <a:rPr lang="en-US" sz="3200" b="0" i="1"/>
              <a:t>E. coli	</a:t>
            </a:r>
            <a:endParaRPr lang="en-US" sz="3200" b="0"/>
          </a:p>
          <a:p>
            <a:pPr>
              <a:buFontTx/>
              <a:buChar char="•"/>
            </a:pPr>
            <a:r>
              <a:rPr lang="en-US" sz="3200" b="0"/>
              <a:t>Cholera</a:t>
            </a:r>
          </a:p>
          <a:p>
            <a:pPr>
              <a:buFontTx/>
              <a:buChar char="•"/>
            </a:pPr>
            <a:r>
              <a:rPr lang="en-US" sz="3200" b="0"/>
              <a:t>Hepatitis B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81000" y="19050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219700" y="4572000"/>
            <a:ext cx="30480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What are </a:t>
            </a:r>
            <a:r>
              <a:rPr lang="en-US" dirty="0" err="1">
                <a:latin typeface="Helvetica"/>
                <a:cs typeface="Helvetica"/>
              </a:rPr>
              <a:t>GMO’s</a:t>
            </a:r>
            <a:r>
              <a:rPr lang="en-US" dirty="0">
                <a:latin typeface="Helvetica"/>
                <a:cs typeface="Helvetica"/>
              </a:rPr>
              <a:t>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1600" y="2362200"/>
            <a:ext cx="650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Genetically Modified Organisms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2209800" y="3200400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5562600" y="3200400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90563" y="4722813"/>
            <a:ext cx="3500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0">
                <a:solidFill>
                  <a:srgbClr val="403D40"/>
                </a:solidFill>
              </a:rPr>
              <a:t>Conventional breeding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029200" y="4738688"/>
            <a:ext cx="342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Genetic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/>
              <a:t>In the developing world, diarrhea means death for many children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52600" y="2971800"/>
            <a:ext cx="617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2.5 million children each year die from diarrhea-causing illnesses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33400" y="3276600"/>
            <a:ext cx="990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/>
              <a:t>Why have Edible Vaccines?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Traditional Vaccines work well in the developed world.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2667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/>
              <a:t>Why have Edible Vaccines?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Traditional Vaccines work well in the developed world.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52600" y="3702050"/>
            <a:ext cx="67056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Problems with traditional vaccines in the Third World:</a:t>
            </a:r>
          </a:p>
          <a:p>
            <a:pPr lvl="1">
              <a:buFontTx/>
              <a:buChar char="•"/>
            </a:pPr>
            <a:r>
              <a:rPr lang="en-US" sz="2800" b="0"/>
              <a:t>Lack of refrigeration</a:t>
            </a:r>
          </a:p>
          <a:p>
            <a:pPr lvl="1">
              <a:buFontTx/>
              <a:buChar char="•"/>
            </a:pPr>
            <a:r>
              <a:rPr lang="en-US" sz="2800" b="0"/>
              <a:t>Lack of sterile syringes</a:t>
            </a:r>
          </a:p>
          <a:p>
            <a:pPr lvl="1">
              <a:buFontTx/>
              <a:buChar char="•"/>
            </a:pPr>
            <a:r>
              <a:rPr lang="en-US" sz="2800" b="0"/>
              <a:t>Difficulty tracking people for repeat booster shots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85800" y="3962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2667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0"/>
            <a:ext cx="6781800" cy="1219200"/>
          </a:xfrm>
        </p:spPr>
        <p:txBody>
          <a:bodyPr/>
          <a:lstStyle/>
          <a:p>
            <a:r>
              <a:rPr lang="en-US"/>
              <a:t>Advantages to delivering vaccines in plants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23463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66800" y="3276600"/>
            <a:ext cx="7086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b="0"/>
              <a:t>Easy to produce</a:t>
            </a:r>
          </a:p>
          <a:p>
            <a:pPr>
              <a:buFontTx/>
              <a:buChar char="•"/>
            </a:pPr>
            <a:r>
              <a:rPr lang="en-US" sz="2800" b="0"/>
              <a:t>Easy to transport</a:t>
            </a:r>
          </a:p>
          <a:p>
            <a:pPr>
              <a:buFontTx/>
              <a:buChar char="•"/>
            </a:pPr>
            <a:r>
              <a:rPr lang="en-US" sz="2800" b="0"/>
              <a:t>Avoid allergies to animal protein</a:t>
            </a:r>
          </a:p>
          <a:p>
            <a:pPr>
              <a:buFontTx/>
              <a:buChar char="•"/>
            </a:pPr>
            <a:r>
              <a:rPr lang="en-US" sz="2800" b="0"/>
              <a:t>No refrigeration needed</a:t>
            </a:r>
          </a:p>
          <a:p>
            <a:pPr>
              <a:buFontTx/>
              <a:buChar char="•"/>
            </a:pPr>
            <a:r>
              <a:rPr lang="en-US" sz="2800" b="0"/>
              <a:t>Don’t need specialized training to administer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Disadvantages to edible vaccines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8" y="2362200"/>
            <a:ext cx="27860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749425"/>
            <a:ext cx="5029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b="0"/>
              <a:t>Controlling the dose?</a:t>
            </a:r>
          </a:p>
          <a:p>
            <a:pPr>
              <a:buFontTx/>
              <a:buChar char="•"/>
            </a:pPr>
            <a:r>
              <a:rPr lang="en-US" sz="2800" b="0"/>
              <a:t>Controlling access to a medicine that looks like a “food”</a:t>
            </a:r>
          </a:p>
          <a:p>
            <a:pPr>
              <a:buFontTx/>
              <a:buChar char="•"/>
            </a:pPr>
            <a:endParaRPr lang="en-US" sz="2800" b="0"/>
          </a:p>
          <a:p>
            <a:pPr>
              <a:buFontTx/>
              <a:buChar char="•"/>
            </a:pPr>
            <a:r>
              <a:rPr lang="en-US" sz="2800" b="0"/>
              <a:t>Food Allergies</a:t>
            </a:r>
          </a:p>
          <a:p>
            <a:pPr>
              <a:buFontTx/>
              <a:buChar char="•"/>
            </a:pPr>
            <a:r>
              <a:rPr lang="en-US" sz="2800" b="0"/>
              <a:t>Developing “oral tolerance”</a:t>
            </a:r>
          </a:p>
          <a:p>
            <a:pPr>
              <a:buFontTx/>
              <a:buChar char="•"/>
            </a:pPr>
            <a:r>
              <a:rPr lang="en-US" sz="2800" b="0"/>
              <a:t>Aversion to GMO’s</a:t>
            </a:r>
          </a:p>
          <a:p>
            <a:pPr>
              <a:buFontTx/>
              <a:buChar char="•"/>
            </a:pPr>
            <a:r>
              <a:rPr lang="en-US" sz="2800" b="0"/>
              <a:t>Preventing the transgenic plant from spreading out of cultivated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Disadvantages to edible vaccines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8" y="2362200"/>
            <a:ext cx="27860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267200" y="58674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It must be eaten raw.</a:t>
            </a:r>
          </a:p>
          <a:p>
            <a:r>
              <a:rPr lang="en-US" b="0"/>
              <a:t> - this is a problem with potatoes…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An </a:t>
            </a:r>
            <a:r>
              <a:rPr lang="en-US" b="1"/>
              <a:t>anthrax</a:t>
            </a:r>
            <a:r>
              <a:rPr lang="en-US"/>
              <a:t> vaccine in tobacco?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471646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92113" y="3505200"/>
            <a:ext cx="242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Anthrax bacteria</a:t>
            </a:r>
          </a:p>
        </p:txBody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5084763" y="1295400"/>
            <a:ext cx="3984625" cy="5318125"/>
            <a:chOff x="3203" y="816"/>
            <a:chExt cx="2510" cy="3350"/>
          </a:xfrm>
        </p:grpSpPr>
        <p:pic>
          <p:nvPicPr>
            <p:cNvPr id="6349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8" y="816"/>
              <a:ext cx="2090" cy="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3203" y="3648"/>
              <a:ext cx="251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Dr. Henry Daniell</a:t>
              </a:r>
            </a:p>
            <a:p>
              <a:r>
                <a:rPr lang="en-US"/>
                <a:t>University of Central Florida</a:t>
              </a:r>
            </a:p>
          </p:txBody>
        </p:sp>
      </p:grp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62000" y="4057650"/>
            <a:ext cx="4283075" cy="2647950"/>
          </a:xfrm>
          <a:prstGeom prst="rect">
            <a:avLst/>
          </a:prstGeom>
          <a:solidFill>
            <a:srgbClr val="78FFA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Major bioterrorism threat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Current vaccine has unpleasant side effects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Shortage of vaccine (difficult to produce)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build="p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An </a:t>
            </a:r>
            <a:r>
              <a:rPr lang="en-US" b="1"/>
              <a:t>anthrax</a:t>
            </a:r>
            <a:r>
              <a:rPr lang="en-US"/>
              <a:t> vaccine in tobacco?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325" y="1295400"/>
            <a:ext cx="331787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084763" y="5791200"/>
            <a:ext cx="398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Dr. Henry Daniell</a:t>
            </a:r>
          </a:p>
          <a:p>
            <a:r>
              <a:rPr lang="en-US"/>
              <a:t>University of Central Florida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4800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Mice immunized with this vaccine survived lethal doses of anthrax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One acre of the transgenic tobacco could provide enough vaccine for the entire country.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Lacks side effects caused by current vaccine (produced in bacteria)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people make GMO’s?</a:t>
            </a:r>
            <a:endParaRPr lang="en-US" b="1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7239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/>
              <a:t>3. “Factory” Reasons</a:t>
            </a:r>
            <a:endParaRPr lang="en-US" sz="320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/>
              <a:t>Make plant “</a:t>
            </a:r>
            <a:r>
              <a:rPr lang="en-US" sz="3200"/>
              <a:t>chemical factories</a:t>
            </a:r>
            <a:r>
              <a:rPr lang="en-US" sz="3200" b="0"/>
              <a:t>” </a:t>
            </a:r>
          </a:p>
          <a:p>
            <a:pPr lvl="1">
              <a:lnSpc>
                <a:spcPct val="110000"/>
              </a:lnSpc>
            </a:pPr>
            <a:r>
              <a:rPr lang="en-US" sz="3200"/>
              <a:t>	--&gt; plastics and oils</a:t>
            </a:r>
            <a:endParaRPr lang="en-US" sz="3200" b="0"/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3200" b="0"/>
              <a:t>Reduce our reliance on petroleum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3200" b="0"/>
              <a:t>Reduce greenhouse gases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3200" b="0"/>
              <a:t>Products are often biodegradable</a:t>
            </a:r>
          </a:p>
          <a:p>
            <a:pPr lvl="2">
              <a:lnSpc>
                <a:spcPct val="110000"/>
              </a:lnSpc>
              <a:buFontTx/>
              <a:buChar char="•"/>
            </a:pPr>
            <a:endParaRPr lang="en-US" sz="320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u="sng"/>
              <a:t>Phytomining</a:t>
            </a:r>
            <a:r>
              <a:rPr lang="en-US" sz="3200"/>
              <a:t> </a:t>
            </a:r>
            <a:r>
              <a:rPr lang="en-US" sz="3200" b="0"/>
              <a:t>– mine naturally occurring metals from the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people make GMO’s?</a:t>
            </a:r>
            <a:endParaRPr lang="en-US" b="1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7239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>
                <a:solidFill>
                  <a:srgbClr val="403D40"/>
                </a:solidFill>
              </a:rPr>
              <a:t>3. “Factory” Reasons</a:t>
            </a:r>
            <a:endParaRPr lang="en-US" sz="3200">
              <a:solidFill>
                <a:srgbClr val="403D40"/>
              </a:solidFill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>
                <a:solidFill>
                  <a:srgbClr val="403D40"/>
                </a:solidFill>
              </a:rPr>
              <a:t>Make plant “</a:t>
            </a:r>
            <a:r>
              <a:rPr lang="en-US" sz="3200">
                <a:solidFill>
                  <a:srgbClr val="403D40"/>
                </a:solidFill>
              </a:rPr>
              <a:t>chemical factories</a:t>
            </a:r>
            <a:r>
              <a:rPr lang="en-US" sz="3200" b="0">
                <a:solidFill>
                  <a:srgbClr val="403D40"/>
                </a:solidFill>
              </a:rPr>
              <a:t>” </a:t>
            </a:r>
          </a:p>
          <a:p>
            <a:pPr lvl="1">
              <a:lnSpc>
                <a:spcPct val="110000"/>
              </a:lnSpc>
            </a:pPr>
            <a:r>
              <a:rPr lang="en-US" sz="3200">
                <a:solidFill>
                  <a:srgbClr val="403D40"/>
                </a:solidFill>
              </a:rPr>
              <a:t>	--&gt; plastics and oils</a:t>
            </a:r>
            <a:endParaRPr lang="en-US" sz="3200" b="0">
              <a:solidFill>
                <a:srgbClr val="403D40"/>
              </a:solidFill>
            </a:endParaRP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3200" b="0">
                <a:solidFill>
                  <a:srgbClr val="403D40"/>
                </a:solidFill>
              </a:rPr>
              <a:t>Reduce our reliance on petroleum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3200" b="0">
                <a:solidFill>
                  <a:srgbClr val="403D40"/>
                </a:solidFill>
              </a:rPr>
              <a:t>Reduce greenhouse gases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3200" b="0">
                <a:solidFill>
                  <a:srgbClr val="403D40"/>
                </a:solidFill>
              </a:rPr>
              <a:t>Products are often biodegradable</a:t>
            </a:r>
          </a:p>
          <a:p>
            <a:pPr lvl="2">
              <a:lnSpc>
                <a:spcPct val="110000"/>
              </a:lnSpc>
              <a:buFontTx/>
              <a:buChar char="•"/>
            </a:pPr>
            <a:endParaRPr lang="en-US" sz="320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u="sng"/>
              <a:t>Phytomining</a:t>
            </a:r>
            <a:r>
              <a:rPr lang="en-US" sz="3200"/>
              <a:t> </a:t>
            </a:r>
            <a:r>
              <a:rPr lang="en-US" sz="3200" b="0"/>
              <a:t>– mine naturally occurring metals from the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Conventional Breeding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524000" y="1981200"/>
            <a:ext cx="5654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Selecting individuals for breeding that have desired traits.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Phytomining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349500"/>
            <a:ext cx="27051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27725" y="4708525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Alyssum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85800" y="2667000"/>
            <a:ext cx="4206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Using plants to mine metals from soil.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Phytomining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349500"/>
            <a:ext cx="27051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927725" y="4708525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Alyssum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3733800" y="3517900"/>
            <a:ext cx="1371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24100"/>
            <a:ext cx="317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371600" y="4876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Nickel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Alyssum - Phytomining</a:t>
            </a:r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593975"/>
            <a:ext cx="27051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508125" y="4953000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Alyssum</a:t>
            </a:r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962400" y="2530475"/>
            <a:ext cx="47958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3200" b="0"/>
              <a:t>Hyperaccumulates</a:t>
            </a:r>
          </a:p>
          <a:p>
            <a:pPr lvl="1">
              <a:buFontTx/>
              <a:buChar char="•"/>
            </a:pPr>
            <a:r>
              <a:rPr lang="en-US" sz="3200" b="0"/>
              <a:t>Nickel</a:t>
            </a:r>
          </a:p>
          <a:p>
            <a:pPr lvl="1">
              <a:buFontTx/>
              <a:buChar char="•"/>
            </a:pPr>
            <a:r>
              <a:rPr lang="en-US" sz="3200" b="0"/>
              <a:t>Cobalt</a:t>
            </a:r>
          </a:p>
          <a:p>
            <a:pPr lvl="1"/>
            <a:r>
              <a:rPr lang="en-US" sz="3200" b="0"/>
              <a:t>Up to 2.5% of dry weight</a:t>
            </a:r>
          </a:p>
          <a:p>
            <a:pPr>
              <a:buFontTx/>
              <a:buChar char="•"/>
            </a:pPr>
            <a:endParaRPr lang="en-US" sz="3200" b="0"/>
          </a:p>
          <a:p>
            <a:pPr>
              <a:buFontTx/>
              <a:buChar char="•"/>
            </a:pPr>
            <a:r>
              <a:rPr lang="en-US" sz="3200" b="0"/>
              <a:t>NOT a GMO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733800" y="42672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Nickel farming with </a:t>
            </a:r>
            <a:r>
              <a:rPr lang="en-US" i="1"/>
              <a:t>Alyssum</a:t>
            </a:r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2057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3725" y="4860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0" y="426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90600" y="464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0574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24000" y="510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057400" y="556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447800" y="4495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200" y="426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Nickel farming with </a:t>
            </a:r>
            <a:r>
              <a:rPr lang="en-US" i="1"/>
              <a:t>Alyssum</a:t>
            </a:r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2057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3725" y="4860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0" y="426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90600" y="464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74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524000" y="510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057400" y="556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447800" y="4495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981200" y="426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1828800" y="3810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627063" y="3657600"/>
            <a:ext cx="868362" cy="1025525"/>
          </a:xfrm>
          <a:custGeom>
            <a:avLst/>
            <a:gdLst/>
            <a:ahLst/>
            <a:cxnLst>
              <a:cxn ang="0">
                <a:pos x="547" y="0"/>
              </a:cxn>
              <a:cxn ang="0">
                <a:pos x="361" y="77"/>
              </a:cxn>
              <a:cxn ang="0">
                <a:pos x="252" y="296"/>
              </a:cxn>
              <a:cxn ang="0">
                <a:pos x="175" y="373"/>
              </a:cxn>
              <a:cxn ang="0">
                <a:pos x="142" y="405"/>
              </a:cxn>
              <a:cxn ang="0">
                <a:pos x="0" y="646"/>
              </a:cxn>
            </a:cxnLst>
            <a:rect l="0" t="0" r="r" b="b"/>
            <a:pathLst>
              <a:path w="547" h="646">
                <a:moveTo>
                  <a:pt x="547" y="0"/>
                </a:moveTo>
                <a:cubicBezTo>
                  <a:pt x="478" y="13"/>
                  <a:pt x="428" y="51"/>
                  <a:pt x="361" y="77"/>
                </a:cubicBezTo>
                <a:cubicBezTo>
                  <a:pt x="316" y="150"/>
                  <a:pt x="307" y="225"/>
                  <a:pt x="252" y="296"/>
                </a:cubicBezTo>
                <a:cubicBezTo>
                  <a:pt x="229" y="324"/>
                  <a:pt x="200" y="347"/>
                  <a:pt x="175" y="373"/>
                </a:cubicBezTo>
                <a:cubicBezTo>
                  <a:pt x="164" y="383"/>
                  <a:pt x="142" y="405"/>
                  <a:pt x="142" y="405"/>
                </a:cubicBezTo>
                <a:cubicBezTo>
                  <a:pt x="111" y="496"/>
                  <a:pt x="40" y="561"/>
                  <a:pt x="0" y="6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1981200" y="3505200"/>
            <a:ext cx="958850" cy="1922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109"/>
              </a:cxn>
              <a:cxn ang="0">
                <a:pos x="109" y="175"/>
              </a:cxn>
              <a:cxn ang="0">
                <a:pos x="427" y="340"/>
              </a:cxn>
              <a:cxn ang="0">
                <a:pos x="416" y="471"/>
              </a:cxn>
              <a:cxn ang="0">
                <a:pos x="405" y="602"/>
              </a:cxn>
              <a:cxn ang="0">
                <a:pos x="416" y="701"/>
              </a:cxn>
              <a:cxn ang="0">
                <a:pos x="493" y="855"/>
              </a:cxn>
              <a:cxn ang="0">
                <a:pos x="482" y="1052"/>
              </a:cxn>
            </a:cxnLst>
            <a:rect l="0" t="0" r="r" b="b"/>
            <a:pathLst>
              <a:path w="493" h="1052">
                <a:moveTo>
                  <a:pt x="0" y="0"/>
                </a:moveTo>
                <a:cubicBezTo>
                  <a:pt x="22" y="36"/>
                  <a:pt x="43" y="72"/>
                  <a:pt x="66" y="109"/>
                </a:cubicBezTo>
                <a:cubicBezTo>
                  <a:pt x="79" y="131"/>
                  <a:pt x="86" y="161"/>
                  <a:pt x="109" y="175"/>
                </a:cubicBezTo>
                <a:cubicBezTo>
                  <a:pt x="212" y="236"/>
                  <a:pt x="327" y="273"/>
                  <a:pt x="427" y="340"/>
                </a:cubicBezTo>
                <a:cubicBezTo>
                  <a:pt x="440" y="406"/>
                  <a:pt x="431" y="408"/>
                  <a:pt x="416" y="471"/>
                </a:cubicBezTo>
                <a:cubicBezTo>
                  <a:pt x="412" y="514"/>
                  <a:pt x="402" y="558"/>
                  <a:pt x="405" y="602"/>
                </a:cubicBezTo>
                <a:cubicBezTo>
                  <a:pt x="413" y="747"/>
                  <a:pt x="446" y="579"/>
                  <a:pt x="416" y="701"/>
                </a:cubicBezTo>
                <a:cubicBezTo>
                  <a:pt x="435" y="760"/>
                  <a:pt x="447" y="809"/>
                  <a:pt x="493" y="855"/>
                </a:cubicBezTo>
                <a:cubicBezTo>
                  <a:pt x="481" y="1037"/>
                  <a:pt x="482" y="971"/>
                  <a:pt x="482" y="10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1462088" y="3670300"/>
            <a:ext cx="347662" cy="1060450"/>
          </a:xfrm>
          <a:custGeom>
            <a:avLst/>
            <a:gdLst/>
            <a:ahLst/>
            <a:cxnLst>
              <a:cxn ang="0">
                <a:pos x="219" y="0"/>
              </a:cxn>
              <a:cxn ang="0">
                <a:pos x="109" y="88"/>
              </a:cxn>
              <a:cxn ang="0">
                <a:pos x="164" y="230"/>
              </a:cxn>
              <a:cxn ang="0">
                <a:pos x="131" y="329"/>
              </a:cxn>
              <a:cxn ang="0">
                <a:pos x="76" y="515"/>
              </a:cxn>
              <a:cxn ang="0">
                <a:pos x="21" y="581"/>
              </a:cxn>
              <a:cxn ang="0">
                <a:pos x="0" y="668"/>
              </a:cxn>
            </a:cxnLst>
            <a:rect l="0" t="0" r="r" b="b"/>
            <a:pathLst>
              <a:path w="219" h="668">
                <a:moveTo>
                  <a:pt x="219" y="0"/>
                </a:moveTo>
                <a:cubicBezTo>
                  <a:pt x="171" y="23"/>
                  <a:pt x="138" y="43"/>
                  <a:pt x="109" y="88"/>
                </a:cubicBezTo>
                <a:cubicBezTo>
                  <a:pt x="112" y="95"/>
                  <a:pt x="164" y="195"/>
                  <a:pt x="164" y="230"/>
                </a:cubicBezTo>
                <a:cubicBezTo>
                  <a:pt x="164" y="322"/>
                  <a:pt x="157" y="269"/>
                  <a:pt x="131" y="329"/>
                </a:cubicBezTo>
                <a:cubicBezTo>
                  <a:pt x="105" y="385"/>
                  <a:pt x="109" y="464"/>
                  <a:pt x="76" y="515"/>
                </a:cubicBezTo>
                <a:cubicBezTo>
                  <a:pt x="60" y="538"/>
                  <a:pt x="39" y="559"/>
                  <a:pt x="21" y="581"/>
                </a:cubicBezTo>
                <a:cubicBezTo>
                  <a:pt x="11" y="609"/>
                  <a:pt x="0" y="637"/>
                  <a:pt x="0" y="6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1981200" y="3870325"/>
            <a:ext cx="287338" cy="93027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04" y="99"/>
              </a:cxn>
              <a:cxn ang="0">
                <a:pos x="93" y="176"/>
              </a:cxn>
              <a:cxn ang="0">
                <a:pos x="49" y="340"/>
              </a:cxn>
              <a:cxn ang="0">
                <a:pos x="38" y="395"/>
              </a:cxn>
              <a:cxn ang="0">
                <a:pos x="27" y="472"/>
              </a:cxn>
              <a:cxn ang="0">
                <a:pos x="5" y="581"/>
              </a:cxn>
            </a:cxnLst>
            <a:rect l="0" t="0" r="r" b="b"/>
            <a:pathLst>
              <a:path w="181" h="586">
                <a:moveTo>
                  <a:pt x="181" y="0"/>
                </a:moveTo>
                <a:cubicBezTo>
                  <a:pt x="154" y="32"/>
                  <a:pt x="116" y="58"/>
                  <a:pt x="104" y="99"/>
                </a:cubicBezTo>
                <a:cubicBezTo>
                  <a:pt x="96" y="123"/>
                  <a:pt x="98" y="150"/>
                  <a:pt x="93" y="176"/>
                </a:cubicBezTo>
                <a:cubicBezTo>
                  <a:pt x="81" y="231"/>
                  <a:pt x="62" y="284"/>
                  <a:pt x="49" y="340"/>
                </a:cubicBezTo>
                <a:cubicBezTo>
                  <a:pt x="44" y="358"/>
                  <a:pt x="41" y="376"/>
                  <a:pt x="38" y="395"/>
                </a:cubicBezTo>
                <a:cubicBezTo>
                  <a:pt x="33" y="420"/>
                  <a:pt x="32" y="446"/>
                  <a:pt x="27" y="472"/>
                </a:cubicBezTo>
                <a:cubicBezTo>
                  <a:pt x="0" y="586"/>
                  <a:pt x="5" y="491"/>
                  <a:pt x="5" y="5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1912938" y="4679950"/>
            <a:ext cx="904875" cy="1008063"/>
          </a:xfrm>
          <a:custGeom>
            <a:avLst/>
            <a:gdLst/>
            <a:ahLst/>
            <a:cxnLst>
              <a:cxn ang="0">
                <a:pos x="570" y="0"/>
              </a:cxn>
              <a:cxn ang="0">
                <a:pos x="351" y="208"/>
              </a:cxn>
              <a:cxn ang="0">
                <a:pos x="274" y="460"/>
              </a:cxn>
              <a:cxn ang="0">
                <a:pos x="220" y="547"/>
              </a:cxn>
              <a:cxn ang="0">
                <a:pos x="88" y="591"/>
              </a:cxn>
              <a:cxn ang="0">
                <a:pos x="0" y="635"/>
              </a:cxn>
            </a:cxnLst>
            <a:rect l="0" t="0" r="r" b="b"/>
            <a:pathLst>
              <a:path w="570" h="635">
                <a:moveTo>
                  <a:pt x="570" y="0"/>
                </a:moveTo>
                <a:cubicBezTo>
                  <a:pt x="457" y="37"/>
                  <a:pt x="428" y="130"/>
                  <a:pt x="351" y="208"/>
                </a:cubicBezTo>
                <a:cubicBezTo>
                  <a:pt x="322" y="292"/>
                  <a:pt x="320" y="383"/>
                  <a:pt x="274" y="460"/>
                </a:cubicBezTo>
                <a:cubicBezTo>
                  <a:pt x="256" y="489"/>
                  <a:pt x="250" y="531"/>
                  <a:pt x="220" y="547"/>
                </a:cubicBezTo>
                <a:cubicBezTo>
                  <a:pt x="178" y="567"/>
                  <a:pt x="131" y="573"/>
                  <a:pt x="88" y="591"/>
                </a:cubicBezTo>
                <a:cubicBezTo>
                  <a:pt x="76" y="595"/>
                  <a:pt x="0" y="614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1044575" y="4114800"/>
            <a:ext cx="433388" cy="765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7" y="175"/>
              </a:cxn>
              <a:cxn ang="0">
                <a:pos x="208" y="285"/>
              </a:cxn>
              <a:cxn ang="0">
                <a:pos x="273" y="482"/>
              </a:cxn>
            </a:cxnLst>
            <a:rect l="0" t="0" r="r" b="b"/>
            <a:pathLst>
              <a:path w="273" h="482">
                <a:moveTo>
                  <a:pt x="0" y="0"/>
                </a:moveTo>
                <a:cubicBezTo>
                  <a:pt x="139" y="63"/>
                  <a:pt x="146" y="40"/>
                  <a:pt x="197" y="175"/>
                </a:cubicBezTo>
                <a:cubicBezTo>
                  <a:pt x="200" y="211"/>
                  <a:pt x="200" y="248"/>
                  <a:pt x="208" y="285"/>
                </a:cubicBezTo>
                <a:cubicBezTo>
                  <a:pt x="222" y="358"/>
                  <a:pt x="273" y="404"/>
                  <a:pt x="273" y="4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Freeform 19"/>
          <p:cNvSpPr>
            <a:spLocks/>
          </p:cNvSpPr>
          <p:nvPr/>
        </p:nvSpPr>
        <p:spPr bwMode="auto">
          <a:xfrm>
            <a:off x="1617663" y="4313238"/>
            <a:ext cx="452437" cy="869950"/>
          </a:xfrm>
          <a:custGeom>
            <a:avLst/>
            <a:gdLst/>
            <a:ahLst/>
            <a:cxnLst>
              <a:cxn ang="0">
                <a:pos x="285" y="0"/>
              </a:cxn>
              <a:cxn ang="0">
                <a:pos x="165" y="121"/>
              </a:cxn>
              <a:cxn ang="0">
                <a:pos x="154" y="187"/>
              </a:cxn>
              <a:cxn ang="0">
                <a:pos x="77" y="461"/>
              </a:cxn>
              <a:cxn ang="0">
                <a:pos x="44" y="483"/>
              </a:cxn>
              <a:cxn ang="0">
                <a:pos x="33" y="515"/>
              </a:cxn>
              <a:cxn ang="0">
                <a:pos x="0" y="548"/>
              </a:cxn>
            </a:cxnLst>
            <a:rect l="0" t="0" r="r" b="b"/>
            <a:pathLst>
              <a:path w="285" h="548">
                <a:moveTo>
                  <a:pt x="285" y="0"/>
                </a:moveTo>
                <a:cubicBezTo>
                  <a:pt x="245" y="40"/>
                  <a:pt x="197" y="74"/>
                  <a:pt x="165" y="121"/>
                </a:cubicBezTo>
                <a:cubicBezTo>
                  <a:pt x="152" y="139"/>
                  <a:pt x="158" y="165"/>
                  <a:pt x="154" y="187"/>
                </a:cubicBezTo>
                <a:cubicBezTo>
                  <a:pt x="136" y="268"/>
                  <a:pt x="115" y="390"/>
                  <a:pt x="77" y="461"/>
                </a:cubicBezTo>
                <a:cubicBezTo>
                  <a:pt x="70" y="472"/>
                  <a:pt x="55" y="475"/>
                  <a:pt x="44" y="483"/>
                </a:cubicBezTo>
                <a:cubicBezTo>
                  <a:pt x="40" y="493"/>
                  <a:pt x="39" y="505"/>
                  <a:pt x="33" y="515"/>
                </a:cubicBezTo>
                <a:cubicBezTo>
                  <a:pt x="24" y="527"/>
                  <a:pt x="0" y="548"/>
                  <a:pt x="0" y="5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Nickel farming with </a:t>
            </a:r>
            <a:r>
              <a:rPr lang="en-US" i="1"/>
              <a:t>Alyssum</a:t>
            </a:r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2057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93725" y="4860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524000" y="510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057400" y="556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1828800" y="3810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627063" y="3657600"/>
            <a:ext cx="868362" cy="1025525"/>
          </a:xfrm>
          <a:custGeom>
            <a:avLst/>
            <a:gdLst/>
            <a:ahLst/>
            <a:cxnLst>
              <a:cxn ang="0">
                <a:pos x="547" y="0"/>
              </a:cxn>
              <a:cxn ang="0">
                <a:pos x="361" y="77"/>
              </a:cxn>
              <a:cxn ang="0">
                <a:pos x="252" y="296"/>
              </a:cxn>
              <a:cxn ang="0">
                <a:pos x="175" y="373"/>
              </a:cxn>
              <a:cxn ang="0">
                <a:pos x="142" y="405"/>
              </a:cxn>
              <a:cxn ang="0">
                <a:pos x="0" y="646"/>
              </a:cxn>
            </a:cxnLst>
            <a:rect l="0" t="0" r="r" b="b"/>
            <a:pathLst>
              <a:path w="547" h="646">
                <a:moveTo>
                  <a:pt x="547" y="0"/>
                </a:moveTo>
                <a:cubicBezTo>
                  <a:pt x="478" y="13"/>
                  <a:pt x="428" y="51"/>
                  <a:pt x="361" y="77"/>
                </a:cubicBezTo>
                <a:cubicBezTo>
                  <a:pt x="316" y="150"/>
                  <a:pt x="307" y="225"/>
                  <a:pt x="252" y="296"/>
                </a:cubicBezTo>
                <a:cubicBezTo>
                  <a:pt x="229" y="324"/>
                  <a:pt x="200" y="347"/>
                  <a:pt x="175" y="373"/>
                </a:cubicBezTo>
                <a:cubicBezTo>
                  <a:pt x="164" y="383"/>
                  <a:pt x="142" y="405"/>
                  <a:pt x="142" y="405"/>
                </a:cubicBezTo>
                <a:cubicBezTo>
                  <a:pt x="111" y="496"/>
                  <a:pt x="40" y="561"/>
                  <a:pt x="0" y="6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>
            <a:off x="1981200" y="3505200"/>
            <a:ext cx="958850" cy="1922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109"/>
              </a:cxn>
              <a:cxn ang="0">
                <a:pos x="109" y="175"/>
              </a:cxn>
              <a:cxn ang="0">
                <a:pos x="427" y="340"/>
              </a:cxn>
              <a:cxn ang="0">
                <a:pos x="416" y="471"/>
              </a:cxn>
              <a:cxn ang="0">
                <a:pos x="405" y="602"/>
              </a:cxn>
              <a:cxn ang="0">
                <a:pos x="416" y="701"/>
              </a:cxn>
              <a:cxn ang="0">
                <a:pos x="493" y="855"/>
              </a:cxn>
              <a:cxn ang="0">
                <a:pos x="482" y="1052"/>
              </a:cxn>
            </a:cxnLst>
            <a:rect l="0" t="0" r="r" b="b"/>
            <a:pathLst>
              <a:path w="493" h="1052">
                <a:moveTo>
                  <a:pt x="0" y="0"/>
                </a:moveTo>
                <a:cubicBezTo>
                  <a:pt x="22" y="36"/>
                  <a:pt x="43" y="72"/>
                  <a:pt x="66" y="109"/>
                </a:cubicBezTo>
                <a:cubicBezTo>
                  <a:pt x="79" y="131"/>
                  <a:pt x="86" y="161"/>
                  <a:pt x="109" y="175"/>
                </a:cubicBezTo>
                <a:cubicBezTo>
                  <a:pt x="212" y="236"/>
                  <a:pt x="327" y="273"/>
                  <a:pt x="427" y="340"/>
                </a:cubicBezTo>
                <a:cubicBezTo>
                  <a:pt x="440" y="406"/>
                  <a:pt x="431" y="408"/>
                  <a:pt x="416" y="471"/>
                </a:cubicBezTo>
                <a:cubicBezTo>
                  <a:pt x="412" y="514"/>
                  <a:pt x="402" y="558"/>
                  <a:pt x="405" y="602"/>
                </a:cubicBezTo>
                <a:cubicBezTo>
                  <a:pt x="413" y="747"/>
                  <a:pt x="446" y="579"/>
                  <a:pt x="416" y="701"/>
                </a:cubicBezTo>
                <a:cubicBezTo>
                  <a:pt x="435" y="760"/>
                  <a:pt x="447" y="809"/>
                  <a:pt x="493" y="855"/>
                </a:cubicBezTo>
                <a:cubicBezTo>
                  <a:pt x="481" y="1037"/>
                  <a:pt x="482" y="971"/>
                  <a:pt x="482" y="10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1462088" y="3670300"/>
            <a:ext cx="347662" cy="1060450"/>
          </a:xfrm>
          <a:custGeom>
            <a:avLst/>
            <a:gdLst/>
            <a:ahLst/>
            <a:cxnLst>
              <a:cxn ang="0">
                <a:pos x="219" y="0"/>
              </a:cxn>
              <a:cxn ang="0">
                <a:pos x="109" y="88"/>
              </a:cxn>
              <a:cxn ang="0">
                <a:pos x="164" y="230"/>
              </a:cxn>
              <a:cxn ang="0">
                <a:pos x="131" y="329"/>
              </a:cxn>
              <a:cxn ang="0">
                <a:pos x="76" y="515"/>
              </a:cxn>
              <a:cxn ang="0">
                <a:pos x="21" y="581"/>
              </a:cxn>
              <a:cxn ang="0">
                <a:pos x="0" y="668"/>
              </a:cxn>
            </a:cxnLst>
            <a:rect l="0" t="0" r="r" b="b"/>
            <a:pathLst>
              <a:path w="219" h="668">
                <a:moveTo>
                  <a:pt x="219" y="0"/>
                </a:moveTo>
                <a:cubicBezTo>
                  <a:pt x="171" y="23"/>
                  <a:pt x="138" y="43"/>
                  <a:pt x="109" y="88"/>
                </a:cubicBezTo>
                <a:cubicBezTo>
                  <a:pt x="112" y="95"/>
                  <a:pt x="164" y="195"/>
                  <a:pt x="164" y="230"/>
                </a:cubicBezTo>
                <a:cubicBezTo>
                  <a:pt x="164" y="322"/>
                  <a:pt x="157" y="269"/>
                  <a:pt x="131" y="329"/>
                </a:cubicBezTo>
                <a:cubicBezTo>
                  <a:pt x="105" y="385"/>
                  <a:pt x="109" y="464"/>
                  <a:pt x="76" y="515"/>
                </a:cubicBezTo>
                <a:cubicBezTo>
                  <a:pt x="60" y="538"/>
                  <a:pt x="39" y="559"/>
                  <a:pt x="21" y="581"/>
                </a:cubicBezTo>
                <a:cubicBezTo>
                  <a:pt x="11" y="609"/>
                  <a:pt x="0" y="637"/>
                  <a:pt x="0" y="6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1981200" y="3870325"/>
            <a:ext cx="287338" cy="93027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04" y="99"/>
              </a:cxn>
              <a:cxn ang="0">
                <a:pos x="93" y="176"/>
              </a:cxn>
              <a:cxn ang="0">
                <a:pos x="49" y="340"/>
              </a:cxn>
              <a:cxn ang="0">
                <a:pos x="38" y="395"/>
              </a:cxn>
              <a:cxn ang="0">
                <a:pos x="27" y="472"/>
              </a:cxn>
              <a:cxn ang="0">
                <a:pos x="5" y="581"/>
              </a:cxn>
            </a:cxnLst>
            <a:rect l="0" t="0" r="r" b="b"/>
            <a:pathLst>
              <a:path w="181" h="586">
                <a:moveTo>
                  <a:pt x="181" y="0"/>
                </a:moveTo>
                <a:cubicBezTo>
                  <a:pt x="154" y="32"/>
                  <a:pt x="116" y="58"/>
                  <a:pt x="104" y="99"/>
                </a:cubicBezTo>
                <a:cubicBezTo>
                  <a:pt x="96" y="123"/>
                  <a:pt x="98" y="150"/>
                  <a:pt x="93" y="176"/>
                </a:cubicBezTo>
                <a:cubicBezTo>
                  <a:pt x="81" y="231"/>
                  <a:pt x="62" y="284"/>
                  <a:pt x="49" y="340"/>
                </a:cubicBezTo>
                <a:cubicBezTo>
                  <a:pt x="44" y="358"/>
                  <a:pt x="41" y="376"/>
                  <a:pt x="38" y="395"/>
                </a:cubicBezTo>
                <a:cubicBezTo>
                  <a:pt x="33" y="420"/>
                  <a:pt x="32" y="446"/>
                  <a:pt x="27" y="472"/>
                </a:cubicBezTo>
                <a:cubicBezTo>
                  <a:pt x="0" y="586"/>
                  <a:pt x="5" y="491"/>
                  <a:pt x="5" y="5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1912938" y="4679950"/>
            <a:ext cx="904875" cy="1008063"/>
          </a:xfrm>
          <a:custGeom>
            <a:avLst/>
            <a:gdLst/>
            <a:ahLst/>
            <a:cxnLst>
              <a:cxn ang="0">
                <a:pos x="570" y="0"/>
              </a:cxn>
              <a:cxn ang="0">
                <a:pos x="351" y="208"/>
              </a:cxn>
              <a:cxn ang="0">
                <a:pos x="274" y="460"/>
              </a:cxn>
              <a:cxn ang="0">
                <a:pos x="220" y="547"/>
              </a:cxn>
              <a:cxn ang="0">
                <a:pos x="88" y="591"/>
              </a:cxn>
              <a:cxn ang="0">
                <a:pos x="0" y="635"/>
              </a:cxn>
            </a:cxnLst>
            <a:rect l="0" t="0" r="r" b="b"/>
            <a:pathLst>
              <a:path w="570" h="635">
                <a:moveTo>
                  <a:pt x="570" y="0"/>
                </a:moveTo>
                <a:cubicBezTo>
                  <a:pt x="457" y="37"/>
                  <a:pt x="428" y="130"/>
                  <a:pt x="351" y="208"/>
                </a:cubicBezTo>
                <a:cubicBezTo>
                  <a:pt x="322" y="292"/>
                  <a:pt x="320" y="383"/>
                  <a:pt x="274" y="460"/>
                </a:cubicBezTo>
                <a:cubicBezTo>
                  <a:pt x="256" y="489"/>
                  <a:pt x="250" y="531"/>
                  <a:pt x="220" y="547"/>
                </a:cubicBezTo>
                <a:cubicBezTo>
                  <a:pt x="178" y="567"/>
                  <a:pt x="131" y="573"/>
                  <a:pt x="88" y="591"/>
                </a:cubicBezTo>
                <a:cubicBezTo>
                  <a:pt x="76" y="595"/>
                  <a:pt x="0" y="614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1044575" y="4114800"/>
            <a:ext cx="433388" cy="765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7" y="175"/>
              </a:cxn>
              <a:cxn ang="0">
                <a:pos x="208" y="285"/>
              </a:cxn>
              <a:cxn ang="0">
                <a:pos x="273" y="482"/>
              </a:cxn>
            </a:cxnLst>
            <a:rect l="0" t="0" r="r" b="b"/>
            <a:pathLst>
              <a:path w="273" h="482">
                <a:moveTo>
                  <a:pt x="0" y="0"/>
                </a:moveTo>
                <a:cubicBezTo>
                  <a:pt x="139" y="63"/>
                  <a:pt x="146" y="40"/>
                  <a:pt x="197" y="175"/>
                </a:cubicBezTo>
                <a:cubicBezTo>
                  <a:pt x="200" y="211"/>
                  <a:pt x="200" y="248"/>
                  <a:pt x="208" y="285"/>
                </a:cubicBezTo>
                <a:cubicBezTo>
                  <a:pt x="222" y="358"/>
                  <a:pt x="273" y="404"/>
                  <a:pt x="273" y="4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1617663" y="4313238"/>
            <a:ext cx="452437" cy="869950"/>
          </a:xfrm>
          <a:custGeom>
            <a:avLst/>
            <a:gdLst/>
            <a:ahLst/>
            <a:cxnLst>
              <a:cxn ang="0">
                <a:pos x="285" y="0"/>
              </a:cxn>
              <a:cxn ang="0">
                <a:pos x="165" y="121"/>
              </a:cxn>
              <a:cxn ang="0">
                <a:pos x="154" y="187"/>
              </a:cxn>
              <a:cxn ang="0">
                <a:pos x="77" y="461"/>
              </a:cxn>
              <a:cxn ang="0">
                <a:pos x="44" y="483"/>
              </a:cxn>
              <a:cxn ang="0">
                <a:pos x="33" y="515"/>
              </a:cxn>
              <a:cxn ang="0">
                <a:pos x="0" y="548"/>
              </a:cxn>
            </a:cxnLst>
            <a:rect l="0" t="0" r="r" b="b"/>
            <a:pathLst>
              <a:path w="285" h="548">
                <a:moveTo>
                  <a:pt x="285" y="0"/>
                </a:moveTo>
                <a:cubicBezTo>
                  <a:pt x="245" y="40"/>
                  <a:pt x="197" y="74"/>
                  <a:pt x="165" y="121"/>
                </a:cubicBezTo>
                <a:cubicBezTo>
                  <a:pt x="152" y="139"/>
                  <a:pt x="158" y="165"/>
                  <a:pt x="154" y="187"/>
                </a:cubicBezTo>
                <a:cubicBezTo>
                  <a:pt x="136" y="268"/>
                  <a:pt x="115" y="390"/>
                  <a:pt x="77" y="461"/>
                </a:cubicBezTo>
                <a:cubicBezTo>
                  <a:pt x="70" y="472"/>
                  <a:pt x="55" y="475"/>
                  <a:pt x="44" y="483"/>
                </a:cubicBezTo>
                <a:cubicBezTo>
                  <a:pt x="40" y="493"/>
                  <a:pt x="39" y="505"/>
                  <a:pt x="33" y="515"/>
                </a:cubicBezTo>
                <a:cubicBezTo>
                  <a:pt x="24" y="527"/>
                  <a:pt x="0" y="548"/>
                  <a:pt x="0" y="5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066800" y="3048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80645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03505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10185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16764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21336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1492250" y="236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202565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Nickel farming with </a:t>
            </a:r>
            <a:r>
              <a:rPr lang="en-US" i="1"/>
              <a:t>Alyssum</a:t>
            </a:r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2057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93725" y="4860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0" y="510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57400" y="556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1828800" y="3810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627063" y="3657600"/>
            <a:ext cx="868362" cy="1025525"/>
          </a:xfrm>
          <a:custGeom>
            <a:avLst/>
            <a:gdLst/>
            <a:ahLst/>
            <a:cxnLst>
              <a:cxn ang="0">
                <a:pos x="547" y="0"/>
              </a:cxn>
              <a:cxn ang="0">
                <a:pos x="361" y="77"/>
              </a:cxn>
              <a:cxn ang="0">
                <a:pos x="252" y="296"/>
              </a:cxn>
              <a:cxn ang="0">
                <a:pos x="175" y="373"/>
              </a:cxn>
              <a:cxn ang="0">
                <a:pos x="142" y="405"/>
              </a:cxn>
              <a:cxn ang="0">
                <a:pos x="0" y="646"/>
              </a:cxn>
            </a:cxnLst>
            <a:rect l="0" t="0" r="r" b="b"/>
            <a:pathLst>
              <a:path w="547" h="646">
                <a:moveTo>
                  <a:pt x="547" y="0"/>
                </a:moveTo>
                <a:cubicBezTo>
                  <a:pt x="478" y="13"/>
                  <a:pt x="428" y="51"/>
                  <a:pt x="361" y="77"/>
                </a:cubicBezTo>
                <a:cubicBezTo>
                  <a:pt x="316" y="150"/>
                  <a:pt x="307" y="225"/>
                  <a:pt x="252" y="296"/>
                </a:cubicBezTo>
                <a:cubicBezTo>
                  <a:pt x="229" y="324"/>
                  <a:pt x="200" y="347"/>
                  <a:pt x="175" y="373"/>
                </a:cubicBezTo>
                <a:cubicBezTo>
                  <a:pt x="164" y="383"/>
                  <a:pt x="142" y="405"/>
                  <a:pt x="142" y="405"/>
                </a:cubicBezTo>
                <a:cubicBezTo>
                  <a:pt x="111" y="496"/>
                  <a:pt x="40" y="561"/>
                  <a:pt x="0" y="6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1981200" y="3505200"/>
            <a:ext cx="958850" cy="1922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109"/>
              </a:cxn>
              <a:cxn ang="0">
                <a:pos x="109" y="175"/>
              </a:cxn>
              <a:cxn ang="0">
                <a:pos x="427" y="340"/>
              </a:cxn>
              <a:cxn ang="0">
                <a:pos x="416" y="471"/>
              </a:cxn>
              <a:cxn ang="0">
                <a:pos x="405" y="602"/>
              </a:cxn>
              <a:cxn ang="0">
                <a:pos x="416" y="701"/>
              </a:cxn>
              <a:cxn ang="0">
                <a:pos x="493" y="855"/>
              </a:cxn>
              <a:cxn ang="0">
                <a:pos x="482" y="1052"/>
              </a:cxn>
            </a:cxnLst>
            <a:rect l="0" t="0" r="r" b="b"/>
            <a:pathLst>
              <a:path w="493" h="1052">
                <a:moveTo>
                  <a:pt x="0" y="0"/>
                </a:moveTo>
                <a:cubicBezTo>
                  <a:pt x="22" y="36"/>
                  <a:pt x="43" y="72"/>
                  <a:pt x="66" y="109"/>
                </a:cubicBezTo>
                <a:cubicBezTo>
                  <a:pt x="79" y="131"/>
                  <a:pt x="86" y="161"/>
                  <a:pt x="109" y="175"/>
                </a:cubicBezTo>
                <a:cubicBezTo>
                  <a:pt x="212" y="236"/>
                  <a:pt x="327" y="273"/>
                  <a:pt x="427" y="340"/>
                </a:cubicBezTo>
                <a:cubicBezTo>
                  <a:pt x="440" y="406"/>
                  <a:pt x="431" y="408"/>
                  <a:pt x="416" y="471"/>
                </a:cubicBezTo>
                <a:cubicBezTo>
                  <a:pt x="412" y="514"/>
                  <a:pt x="402" y="558"/>
                  <a:pt x="405" y="602"/>
                </a:cubicBezTo>
                <a:cubicBezTo>
                  <a:pt x="413" y="747"/>
                  <a:pt x="446" y="579"/>
                  <a:pt x="416" y="701"/>
                </a:cubicBezTo>
                <a:cubicBezTo>
                  <a:pt x="435" y="760"/>
                  <a:pt x="447" y="809"/>
                  <a:pt x="493" y="855"/>
                </a:cubicBezTo>
                <a:cubicBezTo>
                  <a:pt x="481" y="1037"/>
                  <a:pt x="482" y="971"/>
                  <a:pt x="482" y="10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1462088" y="3670300"/>
            <a:ext cx="347662" cy="1060450"/>
          </a:xfrm>
          <a:custGeom>
            <a:avLst/>
            <a:gdLst/>
            <a:ahLst/>
            <a:cxnLst>
              <a:cxn ang="0">
                <a:pos x="219" y="0"/>
              </a:cxn>
              <a:cxn ang="0">
                <a:pos x="109" y="88"/>
              </a:cxn>
              <a:cxn ang="0">
                <a:pos x="164" y="230"/>
              </a:cxn>
              <a:cxn ang="0">
                <a:pos x="131" y="329"/>
              </a:cxn>
              <a:cxn ang="0">
                <a:pos x="76" y="515"/>
              </a:cxn>
              <a:cxn ang="0">
                <a:pos x="21" y="581"/>
              </a:cxn>
              <a:cxn ang="0">
                <a:pos x="0" y="668"/>
              </a:cxn>
            </a:cxnLst>
            <a:rect l="0" t="0" r="r" b="b"/>
            <a:pathLst>
              <a:path w="219" h="668">
                <a:moveTo>
                  <a:pt x="219" y="0"/>
                </a:moveTo>
                <a:cubicBezTo>
                  <a:pt x="171" y="23"/>
                  <a:pt x="138" y="43"/>
                  <a:pt x="109" y="88"/>
                </a:cubicBezTo>
                <a:cubicBezTo>
                  <a:pt x="112" y="95"/>
                  <a:pt x="164" y="195"/>
                  <a:pt x="164" y="230"/>
                </a:cubicBezTo>
                <a:cubicBezTo>
                  <a:pt x="164" y="322"/>
                  <a:pt x="157" y="269"/>
                  <a:pt x="131" y="329"/>
                </a:cubicBezTo>
                <a:cubicBezTo>
                  <a:pt x="105" y="385"/>
                  <a:pt x="109" y="464"/>
                  <a:pt x="76" y="515"/>
                </a:cubicBezTo>
                <a:cubicBezTo>
                  <a:pt x="60" y="538"/>
                  <a:pt x="39" y="559"/>
                  <a:pt x="21" y="581"/>
                </a:cubicBezTo>
                <a:cubicBezTo>
                  <a:pt x="11" y="609"/>
                  <a:pt x="0" y="637"/>
                  <a:pt x="0" y="6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1981200" y="3870325"/>
            <a:ext cx="287338" cy="93027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04" y="99"/>
              </a:cxn>
              <a:cxn ang="0">
                <a:pos x="93" y="176"/>
              </a:cxn>
              <a:cxn ang="0">
                <a:pos x="49" y="340"/>
              </a:cxn>
              <a:cxn ang="0">
                <a:pos x="38" y="395"/>
              </a:cxn>
              <a:cxn ang="0">
                <a:pos x="27" y="472"/>
              </a:cxn>
              <a:cxn ang="0">
                <a:pos x="5" y="581"/>
              </a:cxn>
            </a:cxnLst>
            <a:rect l="0" t="0" r="r" b="b"/>
            <a:pathLst>
              <a:path w="181" h="586">
                <a:moveTo>
                  <a:pt x="181" y="0"/>
                </a:moveTo>
                <a:cubicBezTo>
                  <a:pt x="154" y="32"/>
                  <a:pt x="116" y="58"/>
                  <a:pt x="104" y="99"/>
                </a:cubicBezTo>
                <a:cubicBezTo>
                  <a:pt x="96" y="123"/>
                  <a:pt x="98" y="150"/>
                  <a:pt x="93" y="176"/>
                </a:cubicBezTo>
                <a:cubicBezTo>
                  <a:pt x="81" y="231"/>
                  <a:pt x="62" y="284"/>
                  <a:pt x="49" y="340"/>
                </a:cubicBezTo>
                <a:cubicBezTo>
                  <a:pt x="44" y="358"/>
                  <a:pt x="41" y="376"/>
                  <a:pt x="38" y="395"/>
                </a:cubicBezTo>
                <a:cubicBezTo>
                  <a:pt x="33" y="420"/>
                  <a:pt x="32" y="446"/>
                  <a:pt x="27" y="472"/>
                </a:cubicBezTo>
                <a:cubicBezTo>
                  <a:pt x="0" y="586"/>
                  <a:pt x="5" y="491"/>
                  <a:pt x="5" y="5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1912938" y="4679950"/>
            <a:ext cx="904875" cy="1008063"/>
          </a:xfrm>
          <a:custGeom>
            <a:avLst/>
            <a:gdLst/>
            <a:ahLst/>
            <a:cxnLst>
              <a:cxn ang="0">
                <a:pos x="570" y="0"/>
              </a:cxn>
              <a:cxn ang="0">
                <a:pos x="351" y="208"/>
              </a:cxn>
              <a:cxn ang="0">
                <a:pos x="274" y="460"/>
              </a:cxn>
              <a:cxn ang="0">
                <a:pos x="220" y="547"/>
              </a:cxn>
              <a:cxn ang="0">
                <a:pos x="88" y="591"/>
              </a:cxn>
              <a:cxn ang="0">
                <a:pos x="0" y="635"/>
              </a:cxn>
            </a:cxnLst>
            <a:rect l="0" t="0" r="r" b="b"/>
            <a:pathLst>
              <a:path w="570" h="635">
                <a:moveTo>
                  <a:pt x="570" y="0"/>
                </a:moveTo>
                <a:cubicBezTo>
                  <a:pt x="457" y="37"/>
                  <a:pt x="428" y="130"/>
                  <a:pt x="351" y="208"/>
                </a:cubicBezTo>
                <a:cubicBezTo>
                  <a:pt x="322" y="292"/>
                  <a:pt x="320" y="383"/>
                  <a:pt x="274" y="460"/>
                </a:cubicBezTo>
                <a:cubicBezTo>
                  <a:pt x="256" y="489"/>
                  <a:pt x="250" y="531"/>
                  <a:pt x="220" y="547"/>
                </a:cubicBezTo>
                <a:cubicBezTo>
                  <a:pt x="178" y="567"/>
                  <a:pt x="131" y="573"/>
                  <a:pt x="88" y="591"/>
                </a:cubicBezTo>
                <a:cubicBezTo>
                  <a:pt x="76" y="595"/>
                  <a:pt x="0" y="614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1044575" y="4114800"/>
            <a:ext cx="433388" cy="765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7" y="175"/>
              </a:cxn>
              <a:cxn ang="0">
                <a:pos x="208" y="285"/>
              </a:cxn>
              <a:cxn ang="0">
                <a:pos x="273" y="482"/>
              </a:cxn>
            </a:cxnLst>
            <a:rect l="0" t="0" r="r" b="b"/>
            <a:pathLst>
              <a:path w="273" h="482">
                <a:moveTo>
                  <a:pt x="0" y="0"/>
                </a:moveTo>
                <a:cubicBezTo>
                  <a:pt x="139" y="63"/>
                  <a:pt x="146" y="40"/>
                  <a:pt x="197" y="175"/>
                </a:cubicBezTo>
                <a:cubicBezTo>
                  <a:pt x="200" y="211"/>
                  <a:pt x="200" y="248"/>
                  <a:pt x="208" y="285"/>
                </a:cubicBezTo>
                <a:cubicBezTo>
                  <a:pt x="222" y="358"/>
                  <a:pt x="273" y="404"/>
                  <a:pt x="273" y="4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1617663" y="4313238"/>
            <a:ext cx="452437" cy="869950"/>
          </a:xfrm>
          <a:custGeom>
            <a:avLst/>
            <a:gdLst/>
            <a:ahLst/>
            <a:cxnLst>
              <a:cxn ang="0">
                <a:pos x="285" y="0"/>
              </a:cxn>
              <a:cxn ang="0">
                <a:pos x="165" y="121"/>
              </a:cxn>
              <a:cxn ang="0">
                <a:pos x="154" y="187"/>
              </a:cxn>
              <a:cxn ang="0">
                <a:pos x="77" y="461"/>
              </a:cxn>
              <a:cxn ang="0">
                <a:pos x="44" y="483"/>
              </a:cxn>
              <a:cxn ang="0">
                <a:pos x="33" y="515"/>
              </a:cxn>
              <a:cxn ang="0">
                <a:pos x="0" y="548"/>
              </a:cxn>
            </a:cxnLst>
            <a:rect l="0" t="0" r="r" b="b"/>
            <a:pathLst>
              <a:path w="285" h="548">
                <a:moveTo>
                  <a:pt x="285" y="0"/>
                </a:moveTo>
                <a:cubicBezTo>
                  <a:pt x="245" y="40"/>
                  <a:pt x="197" y="74"/>
                  <a:pt x="165" y="121"/>
                </a:cubicBezTo>
                <a:cubicBezTo>
                  <a:pt x="152" y="139"/>
                  <a:pt x="158" y="165"/>
                  <a:pt x="154" y="187"/>
                </a:cubicBezTo>
                <a:cubicBezTo>
                  <a:pt x="136" y="268"/>
                  <a:pt x="115" y="390"/>
                  <a:pt x="77" y="461"/>
                </a:cubicBezTo>
                <a:cubicBezTo>
                  <a:pt x="70" y="472"/>
                  <a:pt x="55" y="475"/>
                  <a:pt x="44" y="483"/>
                </a:cubicBezTo>
                <a:cubicBezTo>
                  <a:pt x="40" y="493"/>
                  <a:pt x="39" y="505"/>
                  <a:pt x="33" y="515"/>
                </a:cubicBezTo>
                <a:cubicBezTo>
                  <a:pt x="24" y="527"/>
                  <a:pt x="0" y="548"/>
                  <a:pt x="0" y="5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2895600" y="2895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657600" y="38100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Harvest shoots, make hay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066800" y="3048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80645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03505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10185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6764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1336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1492250" y="236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202565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pic>
        <p:nvPicPr>
          <p:cNvPr id="24604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2057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3962400" y="3124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370205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393065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4997450" y="3048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4572000" y="2895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5029200" y="2667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4387850" y="2438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492125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Nickel farming with </a:t>
            </a:r>
            <a:r>
              <a:rPr lang="en-US" i="1"/>
              <a:t>Alyssum</a:t>
            </a:r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2057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93725" y="4860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0" y="510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57400" y="556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1828800" y="3810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627063" y="3657600"/>
            <a:ext cx="868362" cy="1025525"/>
          </a:xfrm>
          <a:custGeom>
            <a:avLst/>
            <a:gdLst/>
            <a:ahLst/>
            <a:cxnLst>
              <a:cxn ang="0">
                <a:pos x="547" y="0"/>
              </a:cxn>
              <a:cxn ang="0">
                <a:pos x="361" y="77"/>
              </a:cxn>
              <a:cxn ang="0">
                <a:pos x="252" y="296"/>
              </a:cxn>
              <a:cxn ang="0">
                <a:pos x="175" y="373"/>
              </a:cxn>
              <a:cxn ang="0">
                <a:pos x="142" y="405"/>
              </a:cxn>
              <a:cxn ang="0">
                <a:pos x="0" y="646"/>
              </a:cxn>
            </a:cxnLst>
            <a:rect l="0" t="0" r="r" b="b"/>
            <a:pathLst>
              <a:path w="547" h="646">
                <a:moveTo>
                  <a:pt x="547" y="0"/>
                </a:moveTo>
                <a:cubicBezTo>
                  <a:pt x="478" y="13"/>
                  <a:pt x="428" y="51"/>
                  <a:pt x="361" y="77"/>
                </a:cubicBezTo>
                <a:cubicBezTo>
                  <a:pt x="316" y="150"/>
                  <a:pt x="307" y="225"/>
                  <a:pt x="252" y="296"/>
                </a:cubicBezTo>
                <a:cubicBezTo>
                  <a:pt x="229" y="324"/>
                  <a:pt x="200" y="347"/>
                  <a:pt x="175" y="373"/>
                </a:cubicBezTo>
                <a:cubicBezTo>
                  <a:pt x="164" y="383"/>
                  <a:pt x="142" y="405"/>
                  <a:pt x="142" y="405"/>
                </a:cubicBezTo>
                <a:cubicBezTo>
                  <a:pt x="111" y="496"/>
                  <a:pt x="40" y="561"/>
                  <a:pt x="0" y="6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1981200" y="3505200"/>
            <a:ext cx="958850" cy="1922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109"/>
              </a:cxn>
              <a:cxn ang="0">
                <a:pos x="109" y="175"/>
              </a:cxn>
              <a:cxn ang="0">
                <a:pos x="427" y="340"/>
              </a:cxn>
              <a:cxn ang="0">
                <a:pos x="416" y="471"/>
              </a:cxn>
              <a:cxn ang="0">
                <a:pos x="405" y="602"/>
              </a:cxn>
              <a:cxn ang="0">
                <a:pos x="416" y="701"/>
              </a:cxn>
              <a:cxn ang="0">
                <a:pos x="493" y="855"/>
              </a:cxn>
              <a:cxn ang="0">
                <a:pos x="482" y="1052"/>
              </a:cxn>
            </a:cxnLst>
            <a:rect l="0" t="0" r="r" b="b"/>
            <a:pathLst>
              <a:path w="493" h="1052">
                <a:moveTo>
                  <a:pt x="0" y="0"/>
                </a:moveTo>
                <a:cubicBezTo>
                  <a:pt x="22" y="36"/>
                  <a:pt x="43" y="72"/>
                  <a:pt x="66" y="109"/>
                </a:cubicBezTo>
                <a:cubicBezTo>
                  <a:pt x="79" y="131"/>
                  <a:pt x="86" y="161"/>
                  <a:pt x="109" y="175"/>
                </a:cubicBezTo>
                <a:cubicBezTo>
                  <a:pt x="212" y="236"/>
                  <a:pt x="327" y="273"/>
                  <a:pt x="427" y="340"/>
                </a:cubicBezTo>
                <a:cubicBezTo>
                  <a:pt x="440" y="406"/>
                  <a:pt x="431" y="408"/>
                  <a:pt x="416" y="471"/>
                </a:cubicBezTo>
                <a:cubicBezTo>
                  <a:pt x="412" y="514"/>
                  <a:pt x="402" y="558"/>
                  <a:pt x="405" y="602"/>
                </a:cubicBezTo>
                <a:cubicBezTo>
                  <a:pt x="413" y="747"/>
                  <a:pt x="446" y="579"/>
                  <a:pt x="416" y="701"/>
                </a:cubicBezTo>
                <a:cubicBezTo>
                  <a:pt x="435" y="760"/>
                  <a:pt x="447" y="809"/>
                  <a:pt x="493" y="855"/>
                </a:cubicBezTo>
                <a:cubicBezTo>
                  <a:pt x="481" y="1037"/>
                  <a:pt x="482" y="971"/>
                  <a:pt x="482" y="10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1462088" y="3670300"/>
            <a:ext cx="347662" cy="1060450"/>
          </a:xfrm>
          <a:custGeom>
            <a:avLst/>
            <a:gdLst/>
            <a:ahLst/>
            <a:cxnLst>
              <a:cxn ang="0">
                <a:pos x="219" y="0"/>
              </a:cxn>
              <a:cxn ang="0">
                <a:pos x="109" y="88"/>
              </a:cxn>
              <a:cxn ang="0">
                <a:pos x="164" y="230"/>
              </a:cxn>
              <a:cxn ang="0">
                <a:pos x="131" y="329"/>
              </a:cxn>
              <a:cxn ang="0">
                <a:pos x="76" y="515"/>
              </a:cxn>
              <a:cxn ang="0">
                <a:pos x="21" y="581"/>
              </a:cxn>
              <a:cxn ang="0">
                <a:pos x="0" y="668"/>
              </a:cxn>
            </a:cxnLst>
            <a:rect l="0" t="0" r="r" b="b"/>
            <a:pathLst>
              <a:path w="219" h="668">
                <a:moveTo>
                  <a:pt x="219" y="0"/>
                </a:moveTo>
                <a:cubicBezTo>
                  <a:pt x="171" y="23"/>
                  <a:pt x="138" y="43"/>
                  <a:pt x="109" y="88"/>
                </a:cubicBezTo>
                <a:cubicBezTo>
                  <a:pt x="112" y="95"/>
                  <a:pt x="164" y="195"/>
                  <a:pt x="164" y="230"/>
                </a:cubicBezTo>
                <a:cubicBezTo>
                  <a:pt x="164" y="322"/>
                  <a:pt x="157" y="269"/>
                  <a:pt x="131" y="329"/>
                </a:cubicBezTo>
                <a:cubicBezTo>
                  <a:pt x="105" y="385"/>
                  <a:pt x="109" y="464"/>
                  <a:pt x="76" y="515"/>
                </a:cubicBezTo>
                <a:cubicBezTo>
                  <a:pt x="60" y="538"/>
                  <a:pt x="39" y="559"/>
                  <a:pt x="21" y="581"/>
                </a:cubicBezTo>
                <a:cubicBezTo>
                  <a:pt x="11" y="609"/>
                  <a:pt x="0" y="637"/>
                  <a:pt x="0" y="6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1981200" y="3870325"/>
            <a:ext cx="287338" cy="93027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04" y="99"/>
              </a:cxn>
              <a:cxn ang="0">
                <a:pos x="93" y="176"/>
              </a:cxn>
              <a:cxn ang="0">
                <a:pos x="49" y="340"/>
              </a:cxn>
              <a:cxn ang="0">
                <a:pos x="38" y="395"/>
              </a:cxn>
              <a:cxn ang="0">
                <a:pos x="27" y="472"/>
              </a:cxn>
              <a:cxn ang="0">
                <a:pos x="5" y="581"/>
              </a:cxn>
            </a:cxnLst>
            <a:rect l="0" t="0" r="r" b="b"/>
            <a:pathLst>
              <a:path w="181" h="586">
                <a:moveTo>
                  <a:pt x="181" y="0"/>
                </a:moveTo>
                <a:cubicBezTo>
                  <a:pt x="154" y="32"/>
                  <a:pt x="116" y="58"/>
                  <a:pt x="104" y="99"/>
                </a:cubicBezTo>
                <a:cubicBezTo>
                  <a:pt x="96" y="123"/>
                  <a:pt x="98" y="150"/>
                  <a:pt x="93" y="176"/>
                </a:cubicBezTo>
                <a:cubicBezTo>
                  <a:pt x="81" y="231"/>
                  <a:pt x="62" y="284"/>
                  <a:pt x="49" y="340"/>
                </a:cubicBezTo>
                <a:cubicBezTo>
                  <a:pt x="44" y="358"/>
                  <a:pt x="41" y="376"/>
                  <a:pt x="38" y="395"/>
                </a:cubicBezTo>
                <a:cubicBezTo>
                  <a:pt x="33" y="420"/>
                  <a:pt x="32" y="446"/>
                  <a:pt x="27" y="472"/>
                </a:cubicBezTo>
                <a:cubicBezTo>
                  <a:pt x="0" y="586"/>
                  <a:pt x="5" y="491"/>
                  <a:pt x="5" y="5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1912938" y="4679950"/>
            <a:ext cx="904875" cy="1008063"/>
          </a:xfrm>
          <a:custGeom>
            <a:avLst/>
            <a:gdLst/>
            <a:ahLst/>
            <a:cxnLst>
              <a:cxn ang="0">
                <a:pos x="570" y="0"/>
              </a:cxn>
              <a:cxn ang="0">
                <a:pos x="351" y="208"/>
              </a:cxn>
              <a:cxn ang="0">
                <a:pos x="274" y="460"/>
              </a:cxn>
              <a:cxn ang="0">
                <a:pos x="220" y="547"/>
              </a:cxn>
              <a:cxn ang="0">
                <a:pos x="88" y="591"/>
              </a:cxn>
              <a:cxn ang="0">
                <a:pos x="0" y="635"/>
              </a:cxn>
            </a:cxnLst>
            <a:rect l="0" t="0" r="r" b="b"/>
            <a:pathLst>
              <a:path w="570" h="635">
                <a:moveTo>
                  <a:pt x="570" y="0"/>
                </a:moveTo>
                <a:cubicBezTo>
                  <a:pt x="457" y="37"/>
                  <a:pt x="428" y="130"/>
                  <a:pt x="351" y="208"/>
                </a:cubicBezTo>
                <a:cubicBezTo>
                  <a:pt x="322" y="292"/>
                  <a:pt x="320" y="383"/>
                  <a:pt x="274" y="460"/>
                </a:cubicBezTo>
                <a:cubicBezTo>
                  <a:pt x="256" y="489"/>
                  <a:pt x="250" y="531"/>
                  <a:pt x="220" y="547"/>
                </a:cubicBezTo>
                <a:cubicBezTo>
                  <a:pt x="178" y="567"/>
                  <a:pt x="131" y="573"/>
                  <a:pt x="88" y="591"/>
                </a:cubicBezTo>
                <a:cubicBezTo>
                  <a:pt x="76" y="595"/>
                  <a:pt x="0" y="614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1044575" y="4114800"/>
            <a:ext cx="433388" cy="765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7" y="175"/>
              </a:cxn>
              <a:cxn ang="0">
                <a:pos x="208" y="285"/>
              </a:cxn>
              <a:cxn ang="0">
                <a:pos x="273" y="482"/>
              </a:cxn>
            </a:cxnLst>
            <a:rect l="0" t="0" r="r" b="b"/>
            <a:pathLst>
              <a:path w="273" h="482">
                <a:moveTo>
                  <a:pt x="0" y="0"/>
                </a:moveTo>
                <a:cubicBezTo>
                  <a:pt x="139" y="63"/>
                  <a:pt x="146" y="40"/>
                  <a:pt x="197" y="175"/>
                </a:cubicBezTo>
                <a:cubicBezTo>
                  <a:pt x="200" y="211"/>
                  <a:pt x="200" y="248"/>
                  <a:pt x="208" y="285"/>
                </a:cubicBezTo>
                <a:cubicBezTo>
                  <a:pt x="222" y="358"/>
                  <a:pt x="273" y="404"/>
                  <a:pt x="273" y="4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1617663" y="4313238"/>
            <a:ext cx="452437" cy="869950"/>
          </a:xfrm>
          <a:custGeom>
            <a:avLst/>
            <a:gdLst/>
            <a:ahLst/>
            <a:cxnLst>
              <a:cxn ang="0">
                <a:pos x="285" y="0"/>
              </a:cxn>
              <a:cxn ang="0">
                <a:pos x="165" y="121"/>
              </a:cxn>
              <a:cxn ang="0">
                <a:pos x="154" y="187"/>
              </a:cxn>
              <a:cxn ang="0">
                <a:pos x="77" y="461"/>
              </a:cxn>
              <a:cxn ang="0">
                <a:pos x="44" y="483"/>
              </a:cxn>
              <a:cxn ang="0">
                <a:pos x="33" y="515"/>
              </a:cxn>
              <a:cxn ang="0">
                <a:pos x="0" y="548"/>
              </a:cxn>
            </a:cxnLst>
            <a:rect l="0" t="0" r="r" b="b"/>
            <a:pathLst>
              <a:path w="285" h="548">
                <a:moveTo>
                  <a:pt x="285" y="0"/>
                </a:moveTo>
                <a:cubicBezTo>
                  <a:pt x="245" y="40"/>
                  <a:pt x="197" y="74"/>
                  <a:pt x="165" y="121"/>
                </a:cubicBezTo>
                <a:cubicBezTo>
                  <a:pt x="152" y="139"/>
                  <a:pt x="158" y="165"/>
                  <a:pt x="154" y="187"/>
                </a:cubicBezTo>
                <a:cubicBezTo>
                  <a:pt x="136" y="268"/>
                  <a:pt x="115" y="390"/>
                  <a:pt x="77" y="461"/>
                </a:cubicBezTo>
                <a:cubicBezTo>
                  <a:pt x="70" y="472"/>
                  <a:pt x="55" y="475"/>
                  <a:pt x="44" y="483"/>
                </a:cubicBezTo>
                <a:cubicBezTo>
                  <a:pt x="40" y="493"/>
                  <a:pt x="39" y="505"/>
                  <a:pt x="33" y="515"/>
                </a:cubicBezTo>
                <a:cubicBezTo>
                  <a:pt x="24" y="527"/>
                  <a:pt x="0" y="548"/>
                  <a:pt x="0" y="5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2895600" y="2895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657600" y="38100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Harvest shoots, make hay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956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066800" y="3048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80645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03505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210185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6764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21336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492250" y="236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202565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5638800" y="2454275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Incinerate hay</a:t>
            </a:r>
          </a:p>
        </p:txBody>
      </p:sp>
      <p:pic>
        <p:nvPicPr>
          <p:cNvPr id="25628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2057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962400" y="3124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70205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393065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997450" y="3048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4572000" y="2895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5029200" y="2667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4387850" y="2438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492125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37" name="Freeform 37"/>
          <p:cNvSpPr>
            <a:spLocks/>
          </p:cNvSpPr>
          <p:nvPr/>
        </p:nvSpPr>
        <p:spPr bwMode="auto">
          <a:xfrm>
            <a:off x="6553200" y="2438400"/>
            <a:ext cx="2066925" cy="1220788"/>
          </a:xfrm>
          <a:custGeom>
            <a:avLst/>
            <a:gdLst/>
            <a:ahLst/>
            <a:cxnLst>
              <a:cxn ang="0">
                <a:pos x="153" y="745"/>
              </a:cxn>
              <a:cxn ang="0">
                <a:pos x="244" y="588"/>
              </a:cxn>
              <a:cxn ang="0">
                <a:pos x="362" y="338"/>
              </a:cxn>
              <a:cxn ang="0">
                <a:pos x="507" y="50"/>
              </a:cxn>
              <a:cxn ang="0">
                <a:pos x="782" y="37"/>
              </a:cxn>
              <a:cxn ang="0">
                <a:pos x="887" y="207"/>
              </a:cxn>
              <a:cxn ang="0">
                <a:pos x="992" y="522"/>
              </a:cxn>
              <a:cxn ang="0">
                <a:pos x="1162" y="732"/>
              </a:cxn>
              <a:cxn ang="0">
                <a:pos x="153" y="745"/>
              </a:cxn>
            </a:cxnLst>
            <a:rect l="0" t="0" r="r" b="b"/>
            <a:pathLst>
              <a:path w="1302" h="769">
                <a:moveTo>
                  <a:pt x="153" y="745"/>
                </a:moveTo>
                <a:cubicBezTo>
                  <a:pt x="0" y="721"/>
                  <a:pt x="209" y="656"/>
                  <a:pt x="244" y="588"/>
                </a:cubicBezTo>
                <a:cubicBezTo>
                  <a:pt x="279" y="520"/>
                  <a:pt x="318" y="428"/>
                  <a:pt x="362" y="338"/>
                </a:cubicBezTo>
                <a:cubicBezTo>
                  <a:pt x="406" y="248"/>
                  <a:pt x="437" y="100"/>
                  <a:pt x="507" y="50"/>
                </a:cubicBezTo>
                <a:cubicBezTo>
                  <a:pt x="577" y="0"/>
                  <a:pt x="719" y="11"/>
                  <a:pt x="782" y="37"/>
                </a:cubicBezTo>
                <a:cubicBezTo>
                  <a:pt x="845" y="63"/>
                  <a:pt x="852" y="126"/>
                  <a:pt x="887" y="207"/>
                </a:cubicBezTo>
                <a:cubicBezTo>
                  <a:pt x="922" y="288"/>
                  <a:pt x="946" y="435"/>
                  <a:pt x="992" y="522"/>
                </a:cubicBezTo>
                <a:cubicBezTo>
                  <a:pt x="1038" y="609"/>
                  <a:pt x="1302" y="695"/>
                  <a:pt x="1162" y="732"/>
                </a:cubicBezTo>
                <a:cubicBezTo>
                  <a:pt x="1022" y="769"/>
                  <a:pt x="306" y="767"/>
                  <a:pt x="153" y="745"/>
                </a:cubicBezTo>
                <a:close/>
              </a:path>
            </a:pathLst>
          </a:custGeom>
          <a:solidFill>
            <a:srgbClr val="403D40"/>
          </a:solidFill>
          <a:ln w="9525">
            <a:solidFill>
              <a:srgbClr val="403D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72390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7588250" y="3124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70866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754380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6553200" y="35814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Ash with high nickel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Nickel farming with </a:t>
            </a:r>
            <a:r>
              <a:rPr lang="en-US" i="1"/>
              <a:t>Alyssum</a:t>
            </a:r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2057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93725" y="4860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24000" y="510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057400" y="556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1828800" y="3810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627063" y="3657600"/>
            <a:ext cx="868362" cy="1025525"/>
          </a:xfrm>
          <a:custGeom>
            <a:avLst/>
            <a:gdLst/>
            <a:ahLst/>
            <a:cxnLst>
              <a:cxn ang="0">
                <a:pos x="547" y="0"/>
              </a:cxn>
              <a:cxn ang="0">
                <a:pos x="361" y="77"/>
              </a:cxn>
              <a:cxn ang="0">
                <a:pos x="252" y="296"/>
              </a:cxn>
              <a:cxn ang="0">
                <a:pos x="175" y="373"/>
              </a:cxn>
              <a:cxn ang="0">
                <a:pos x="142" y="405"/>
              </a:cxn>
              <a:cxn ang="0">
                <a:pos x="0" y="646"/>
              </a:cxn>
            </a:cxnLst>
            <a:rect l="0" t="0" r="r" b="b"/>
            <a:pathLst>
              <a:path w="547" h="646">
                <a:moveTo>
                  <a:pt x="547" y="0"/>
                </a:moveTo>
                <a:cubicBezTo>
                  <a:pt x="478" y="13"/>
                  <a:pt x="428" y="51"/>
                  <a:pt x="361" y="77"/>
                </a:cubicBezTo>
                <a:cubicBezTo>
                  <a:pt x="316" y="150"/>
                  <a:pt x="307" y="225"/>
                  <a:pt x="252" y="296"/>
                </a:cubicBezTo>
                <a:cubicBezTo>
                  <a:pt x="229" y="324"/>
                  <a:pt x="200" y="347"/>
                  <a:pt x="175" y="373"/>
                </a:cubicBezTo>
                <a:cubicBezTo>
                  <a:pt x="164" y="383"/>
                  <a:pt x="142" y="405"/>
                  <a:pt x="142" y="405"/>
                </a:cubicBezTo>
                <a:cubicBezTo>
                  <a:pt x="111" y="496"/>
                  <a:pt x="40" y="561"/>
                  <a:pt x="0" y="6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1981200" y="3505200"/>
            <a:ext cx="958850" cy="1922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109"/>
              </a:cxn>
              <a:cxn ang="0">
                <a:pos x="109" y="175"/>
              </a:cxn>
              <a:cxn ang="0">
                <a:pos x="427" y="340"/>
              </a:cxn>
              <a:cxn ang="0">
                <a:pos x="416" y="471"/>
              </a:cxn>
              <a:cxn ang="0">
                <a:pos x="405" y="602"/>
              </a:cxn>
              <a:cxn ang="0">
                <a:pos x="416" y="701"/>
              </a:cxn>
              <a:cxn ang="0">
                <a:pos x="493" y="855"/>
              </a:cxn>
              <a:cxn ang="0">
                <a:pos x="482" y="1052"/>
              </a:cxn>
            </a:cxnLst>
            <a:rect l="0" t="0" r="r" b="b"/>
            <a:pathLst>
              <a:path w="493" h="1052">
                <a:moveTo>
                  <a:pt x="0" y="0"/>
                </a:moveTo>
                <a:cubicBezTo>
                  <a:pt x="22" y="36"/>
                  <a:pt x="43" y="72"/>
                  <a:pt x="66" y="109"/>
                </a:cubicBezTo>
                <a:cubicBezTo>
                  <a:pt x="79" y="131"/>
                  <a:pt x="86" y="161"/>
                  <a:pt x="109" y="175"/>
                </a:cubicBezTo>
                <a:cubicBezTo>
                  <a:pt x="212" y="236"/>
                  <a:pt x="327" y="273"/>
                  <a:pt x="427" y="340"/>
                </a:cubicBezTo>
                <a:cubicBezTo>
                  <a:pt x="440" y="406"/>
                  <a:pt x="431" y="408"/>
                  <a:pt x="416" y="471"/>
                </a:cubicBezTo>
                <a:cubicBezTo>
                  <a:pt x="412" y="514"/>
                  <a:pt x="402" y="558"/>
                  <a:pt x="405" y="602"/>
                </a:cubicBezTo>
                <a:cubicBezTo>
                  <a:pt x="413" y="747"/>
                  <a:pt x="446" y="579"/>
                  <a:pt x="416" y="701"/>
                </a:cubicBezTo>
                <a:cubicBezTo>
                  <a:pt x="435" y="760"/>
                  <a:pt x="447" y="809"/>
                  <a:pt x="493" y="855"/>
                </a:cubicBezTo>
                <a:cubicBezTo>
                  <a:pt x="481" y="1037"/>
                  <a:pt x="482" y="971"/>
                  <a:pt x="482" y="10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1462088" y="3670300"/>
            <a:ext cx="347662" cy="1060450"/>
          </a:xfrm>
          <a:custGeom>
            <a:avLst/>
            <a:gdLst/>
            <a:ahLst/>
            <a:cxnLst>
              <a:cxn ang="0">
                <a:pos x="219" y="0"/>
              </a:cxn>
              <a:cxn ang="0">
                <a:pos x="109" y="88"/>
              </a:cxn>
              <a:cxn ang="0">
                <a:pos x="164" y="230"/>
              </a:cxn>
              <a:cxn ang="0">
                <a:pos x="131" y="329"/>
              </a:cxn>
              <a:cxn ang="0">
                <a:pos x="76" y="515"/>
              </a:cxn>
              <a:cxn ang="0">
                <a:pos x="21" y="581"/>
              </a:cxn>
              <a:cxn ang="0">
                <a:pos x="0" y="668"/>
              </a:cxn>
            </a:cxnLst>
            <a:rect l="0" t="0" r="r" b="b"/>
            <a:pathLst>
              <a:path w="219" h="668">
                <a:moveTo>
                  <a:pt x="219" y="0"/>
                </a:moveTo>
                <a:cubicBezTo>
                  <a:pt x="171" y="23"/>
                  <a:pt x="138" y="43"/>
                  <a:pt x="109" y="88"/>
                </a:cubicBezTo>
                <a:cubicBezTo>
                  <a:pt x="112" y="95"/>
                  <a:pt x="164" y="195"/>
                  <a:pt x="164" y="230"/>
                </a:cubicBezTo>
                <a:cubicBezTo>
                  <a:pt x="164" y="322"/>
                  <a:pt x="157" y="269"/>
                  <a:pt x="131" y="329"/>
                </a:cubicBezTo>
                <a:cubicBezTo>
                  <a:pt x="105" y="385"/>
                  <a:pt x="109" y="464"/>
                  <a:pt x="76" y="515"/>
                </a:cubicBezTo>
                <a:cubicBezTo>
                  <a:pt x="60" y="538"/>
                  <a:pt x="39" y="559"/>
                  <a:pt x="21" y="581"/>
                </a:cubicBezTo>
                <a:cubicBezTo>
                  <a:pt x="11" y="609"/>
                  <a:pt x="0" y="637"/>
                  <a:pt x="0" y="6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1981200" y="3870325"/>
            <a:ext cx="287338" cy="93027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04" y="99"/>
              </a:cxn>
              <a:cxn ang="0">
                <a:pos x="93" y="176"/>
              </a:cxn>
              <a:cxn ang="0">
                <a:pos x="49" y="340"/>
              </a:cxn>
              <a:cxn ang="0">
                <a:pos x="38" y="395"/>
              </a:cxn>
              <a:cxn ang="0">
                <a:pos x="27" y="472"/>
              </a:cxn>
              <a:cxn ang="0">
                <a:pos x="5" y="581"/>
              </a:cxn>
            </a:cxnLst>
            <a:rect l="0" t="0" r="r" b="b"/>
            <a:pathLst>
              <a:path w="181" h="586">
                <a:moveTo>
                  <a:pt x="181" y="0"/>
                </a:moveTo>
                <a:cubicBezTo>
                  <a:pt x="154" y="32"/>
                  <a:pt x="116" y="58"/>
                  <a:pt x="104" y="99"/>
                </a:cubicBezTo>
                <a:cubicBezTo>
                  <a:pt x="96" y="123"/>
                  <a:pt x="98" y="150"/>
                  <a:pt x="93" y="176"/>
                </a:cubicBezTo>
                <a:cubicBezTo>
                  <a:pt x="81" y="231"/>
                  <a:pt x="62" y="284"/>
                  <a:pt x="49" y="340"/>
                </a:cubicBezTo>
                <a:cubicBezTo>
                  <a:pt x="44" y="358"/>
                  <a:pt x="41" y="376"/>
                  <a:pt x="38" y="395"/>
                </a:cubicBezTo>
                <a:cubicBezTo>
                  <a:pt x="33" y="420"/>
                  <a:pt x="32" y="446"/>
                  <a:pt x="27" y="472"/>
                </a:cubicBezTo>
                <a:cubicBezTo>
                  <a:pt x="0" y="586"/>
                  <a:pt x="5" y="491"/>
                  <a:pt x="5" y="5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1912938" y="4679950"/>
            <a:ext cx="904875" cy="1008063"/>
          </a:xfrm>
          <a:custGeom>
            <a:avLst/>
            <a:gdLst/>
            <a:ahLst/>
            <a:cxnLst>
              <a:cxn ang="0">
                <a:pos x="570" y="0"/>
              </a:cxn>
              <a:cxn ang="0">
                <a:pos x="351" y="208"/>
              </a:cxn>
              <a:cxn ang="0">
                <a:pos x="274" y="460"/>
              </a:cxn>
              <a:cxn ang="0">
                <a:pos x="220" y="547"/>
              </a:cxn>
              <a:cxn ang="0">
                <a:pos x="88" y="591"/>
              </a:cxn>
              <a:cxn ang="0">
                <a:pos x="0" y="635"/>
              </a:cxn>
            </a:cxnLst>
            <a:rect l="0" t="0" r="r" b="b"/>
            <a:pathLst>
              <a:path w="570" h="635">
                <a:moveTo>
                  <a:pt x="570" y="0"/>
                </a:moveTo>
                <a:cubicBezTo>
                  <a:pt x="457" y="37"/>
                  <a:pt x="428" y="130"/>
                  <a:pt x="351" y="208"/>
                </a:cubicBezTo>
                <a:cubicBezTo>
                  <a:pt x="322" y="292"/>
                  <a:pt x="320" y="383"/>
                  <a:pt x="274" y="460"/>
                </a:cubicBezTo>
                <a:cubicBezTo>
                  <a:pt x="256" y="489"/>
                  <a:pt x="250" y="531"/>
                  <a:pt x="220" y="547"/>
                </a:cubicBezTo>
                <a:cubicBezTo>
                  <a:pt x="178" y="567"/>
                  <a:pt x="131" y="573"/>
                  <a:pt x="88" y="591"/>
                </a:cubicBezTo>
                <a:cubicBezTo>
                  <a:pt x="76" y="595"/>
                  <a:pt x="0" y="614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1044575" y="4114800"/>
            <a:ext cx="433388" cy="765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7" y="175"/>
              </a:cxn>
              <a:cxn ang="0">
                <a:pos x="208" y="285"/>
              </a:cxn>
              <a:cxn ang="0">
                <a:pos x="273" y="482"/>
              </a:cxn>
            </a:cxnLst>
            <a:rect l="0" t="0" r="r" b="b"/>
            <a:pathLst>
              <a:path w="273" h="482">
                <a:moveTo>
                  <a:pt x="0" y="0"/>
                </a:moveTo>
                <a:cubicBezTo>
                  <a:pt x="139" y="63"/>
                  <a:pt x="146" y="40"/>
                  <a:pt x="197" y="175"/>
                </a:cubicBezTo>
                <a:cubicBezTo>
                  <a:pt x="200" y="211"/>
                  <a:pt x="200" y="248"/>
                  <a:pt x="208" y="285"/>
                </a:cubicBezTo>
                <a:cubicBezTo>
                  <a:pt x="222" y="358"/>
                  <a:pt x="273" y="404"/>
                  <a:pt x="273" y="4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1617663" y="4313238"/>
            <a:ext cx="452437" cy="869950"/>
          </a:xfrm>
          <a:custGeom>
            <a:avLst/>
            <a:gdLst/>
            <a:ahLst/>
            <a:cxnLst>
              <a:cxn ang="0">
                <a:pos x="285" y="0"/>
              </a:cxn>
              <a:cxn ang="0">
                <a:pos x="165" y="121"/>
              </a:cxn>
              <a:cxn ang="0">
                <a:pos x="154" y="187"/>
              </a:cxn>
              <a:cxn ang="0">
                <a:pos x="77" y="461"/>
              </a:cxn>
              <a:cxn ang="0">
                <a:pos x="44" y="483"/>
              </a:cxn>
              <a:cxn ang="0">
                <a:pos x="33" y="515"/>
              </a:cxn>
              <a:cxn ang="0">
                <a:pos x="0" y="548"/>
              </a:cxn>
            </a:cxnLst>
            <a:rect l="0" t="0" r="r" b="b"/>
            <a:pathLst>
              <a:path w="285" h="548">
                <a:moveTo>
                  <a:pt x="285" y="0"/>
                </a:moveTo>
                <a:cubicBezTo>
                  <a:pt x="245" y="40"/>
                  <a:pt x="197" y="74"/>
                  <a:pt x="165" y="121"/>
                </a:cubicBezTo>
                <a:cubicBezTo>
                  <a:pt x="152" y="139"/>
                  <a:pt x="158" y="165"/>
                  <a:pt x="154" y="187"/>
                </a:cubicBezTo>
                <a:cubicBezTo>
                  <a:pt x="136" y="268"/>
                  <a:pt x="115" y="390"/>
                  <a:pt x="77" y="461"/>
                </a:cubicBezTo>
                <a:cubicBezTo>
                  <a:pt x="70" y="472"/>
                  <a:pt x="55" y="475"/>
                  <a:pt x="44" y="483"/>
                </a:cubicBezTo>
                <a:cubicBezTo>
                  <a:pt x="40" y="493"/>
                  <a:pt x="39" y="505"/>
                  <a:pt x="33" y="515"/>
                </a:cubicBezTo>
                <a:cubicBezTo>
                  <a:pt x="24" y="527"/>
                  <a:pt x="0" y="548"/>
                  <a:pt x="0" y="5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2895600" y="2895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657600" y="38100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Harvest shoots, make hay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5867400" y="28956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066800" y="3048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80645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03505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10185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16764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1336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492250" y="236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02565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pic>
        <p:nvPicPr>
          <p:cNvPr id="26650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814888"/>
            <a:ext cx="22098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5638800" y="2454275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Incinerate hay</a:t>
            </a:r>
          </a:p>
        </p:txBody>
      </p:sp>
      <p:pic>
        <p:nvPicPr>
          <p:cNvPr id="26652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2057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962400" y="3124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70205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93065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4997450" y="3048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4572000" y="2895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5029200" y="2667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4387850" y="2438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492125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61" name="Freeform 37"/>
          <p:cNvSpPr>
            <a:spLocks/>
          </p:cNvSpPr>
          <p:nvPr/>
        </p:nvSpPr>
        <p:spPr bwMode="auto">
          <a:xfrm>
            <a:off x="6553200" y="2438400"/>
            <a:ext cx="2066925" cy="1220788"/>
          </a:xfrm>
          <a:custGeom>
            <a:avLst/>
            <a:gdLst/>
            <a:ahLst/>
            <a:cxnLst>
              <a:cxn ang="0">
                <a:pos x="153" y="745"/>
              </a:cxn>
              <a:cxn ang="0">
                <a:pos x="244" y="588"/>
              </a:cxn>
              <a:cxn ang="0">
                <a:pos x="362" y="338"/>
              </a:cxn>
              <a:cxn ang="0">
                <a:pos x="507" y="50"/>
              </a:cxn>
              <a:cxn ang="0">
                <a:pos x="782" y="37"/>
              </a:cxn>
              <a:cxn ang="0">
                <a:pos x="887" y="207"/>
              </a:cxn>
              <a:cxn ang="0">
                <a:pos x="992" y="522"/>
              </a:cxn>
              <a:cxn ang="0">
                <a:pos x="1162" y="732"/>
              </a:cxn>
              <a:cxn ang="0">
                <a:pos x="153" y="745"/>
              </a:cxn>
            </a:cxnLst>
            <a:rect l="0" t="0" r="r" b="b"/>
            <a:pathLst>
              <a:path w="1302" h="769">
                <a:moveTo>
                  <a:pt x="153" y="745"/>
                </a:moveTo>
                <a:cubicBezTo>
                  <a:pt x="0" y="721"/>
                  <a:pt x="209" y="656"/>
                  <a:pt x="244" y="588"/>
                </a:cubicBezTo>
                <a:cubicBezTo>
                  <a:pt x="279" y="520"/>
                  <a:pt x="318" y="428"/>
                  <a:pt x="362" y="338"/>
                </a:cubicBezTo>
                <a:cubicBezTo>
                  <a:pt x="406" y="248"/>
                  <a:pt x="437" y="100"/>
                  <a:pt x="507" y="50"/>
                </a:cubicBezTo>
                <a:cubicBezTo>
                  <a:pt x="577" y="0"/>
                  <a:pt x="719" y="11"/>
                  <a:pt x="782" y="37"/>
                </a:cubicBezTo>
                <a:cubicBezTo>
                  <a:pt x="845" y="63"/>
                  <a:pt x="852" y="126"/>
                  <a:pt x="887" y="207"/>
                </a:cubicBezTo>
                <a:cubicBezTo>
                  <a:pt x="922" y="288"/>
                  <a:pt x="946" y="435"/>
                  <a:pt x="992" y="522"/>
                </a:cubicBezTo>
                <a:cubicBezTo>
                  <a:pt x="1038" y="609"/>
                  <a:pt x="1302" y="695"/>
                  <a:pt x="1162" y="732"/>
                </a:cubicBezTo>
                <a:cubicBezTo>
                  <a:pt x="1022" y="769"/>
                  <a:pt x="306" y="767"/>
                  <a:pt x="153" y="745"/>
                </a:cubicBezTo>
                <a:close/>
              </a:path>
            </a:pathLst>
          </a:custGeom>
          <a:solidFill>
            <a:srgbClr val="403D40"/>
          </a:solidFill>
          <a:ln w="9525">
            <a:solidFill>
              <a:srgbClr val="403D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72390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7588250" y="3124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70866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754380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6553200" y="35814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Ash with high nickel content</a:t>
            </a:r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 flipH="1">
            <a:off x="6934200" y="4343400"/>
            <a:ext cx="533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/>
          <a:lstStyle/>
          <a:p>
            <a:r>
              <a:rPr lang="en-US"/>
              <a:t>Advantages to Phytomining over conventional mining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2605088"/>
            <a:ext cx="8382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b="0"/>
              <a:t>Minimal effect on the environment</a:t>
            </a:r>
          </a:p>
          <a:p>
            <a:pPr>
              <a:buFontTx/>
              <a:buChar char="•"/>
            </a:pPr>
            <a:r>
              <a:rPr lang="en-US" sz="2800" b="0"/>
              <a:t>Can extract metals from soils - an unavailable resource using conventional mining techniques</a:t>
            </a:r>
          </a:p>
          <a:p>
            <a:pPr>
              <a:buFontTx/>
              <a:buChar char="•"/>
            </a:pPr>
            <a:r>
              <a:rPr lang="en-US" sz="2800" b="0"/>
              <a:t>Can clean up contaminated soils (heavy metals are toxic!) --&gt;  </a:t>
            </a:r>
            <a:r>
              <a:rPr lang="en-US" sz="2800"/>
              <a:t>Phytoremediation</a:t>
            </a:r>
            <a:endParaRPr lang="en-US" sz="2800" b="0"/>
          </a:p>
          <a:p>
            <a:pPr>
              <a:buFontTx/>
              <a:buChar char="•"/>
            </a:pPr>
            <a:r>
              <a:rPr lang="en-US" sz="2800" b="0"/>
              <a:t>Can generate power when burning the hay</a:t>
            </a:r>
          </a:p>
          <a:p>
            <a:pPr>
              <a:buFontTx/>
              <a:buChar char="•"/>
            </a:pPr>
            <a:r>
              <a:rPr lang="en-US" sz="2800" b="0"/>
              <a:t>Metal content of ash is superior to commercial mined ore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295400"/>
            <a:ext cx="1828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Conventional Breeding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124200"/>
            <a:ext cx="25146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67250" y="516572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wolf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0" y="1981200"/>
            <a:ext cx="5654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Selecting individuals for breeding that have desired traits.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Phytomining can be lucrative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400"/>
            <a:ext cx="2667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67200" y="5029200"/>
            <a:ext cx="434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Compare</a:t>
            </a:r>
            <a:r>
              <a:rPr lang="en-US" b="0"/>
              <a:t>: </a:t>
            </a:r>
          </a:p>
          <a:p>
            <a:r>
              <a:rPr lang="en-US" b="0"/>
              <a:t>Low-grade pasture or forest</a:t>
            </a:r>
          </a:p>
          <a:p>
            <a:r>
              <a:rPr lang="en-US" b="0"/>
              <a:t>--&gt;$50-100 per hectare per year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66800" y="1981200"/>
            <a:ext cx="403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Phytomining produces</a:t>
            </a:r>
            <a:r>
              <a:rPr lang="en-US" b="0"/>
              <a:t>: </a:t>
            </a:r>
          </a:p>
          <a:p>
            <a:r>
              <a:rPr lang="en-US" b="0"/>
              <a:t>400 kg of nickel per hectare</a:t>
            </a:r>
          </a:p>
          <a:p>
            <a:r>
              <a:rPr lang="en-US" b="0"/>
              <a:t>--&gt;$2000 per hectare per year</a:t>
            </a:r>
          </a:p>
          <a:p>
            <a:endParaRPr lang="en-US" b="0"/>
          </a:p>
          <a:p>
            <a:r>
              <a:rPr lang="en-US" b="0"/>
              <a:t>If you add in the energy produced by burning the hay</a:t>
            </a:r>
          </a:p>
          <a:p>
            <a:r>
              <a:rPr lang="en-US" b="0"/>
              <a:t>--&gt;$3000 per hectare per year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876800"/>
            <a:ext cx="1828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676400"/>
          </a:xfrm>
        </p:spPr>
        <p:txBody>
          <a:bodyPr/>
          <a:lstStyle/>
          <a:p>
            <a:r>
              <a:rPr lang="en-US"/>
              <a:t>Phytomining/Phytoremediation - would it be more effective with larger plants? 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724400"/>
            <a:ext cx="1828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438400"/>
            <a:ext cx="50292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make </a:t>
            </a:r>
            <a:r>
              <a:rPr lang="en-US" dirty="0" err="1" smtClean="0"/>
              <a:t>GMOs</a:t>
            </a:r>
            <a:r>
              <a:rPr lang="en-US" dirty="0"/>
              <a:t>?</a:t>
            </a:r>
            <a:endParaRPr lang="en-US" b="1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7239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/>
              <a:t>3. “Factory” Reasons</a:t>
            </a:r>
            <a:endParaRPr lang="en-US" sz="320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b="0">
                <a:solidFill>
                  <a:srgbClr val="403D40"/>
                </a:solidFill>
              </a:rPr>
              <a:t>Make plant “</a:t>
            </a:r>
            <a:r>
              <a:rPr lang="en-US" sz="3200">
                <a:solidFill>
                  <a:srgbClr val="403D40"/>
                </a:solidFill>
              </a:rPr>
              <a:t>chemical factories</a:t>
            </a:r>
            <a:r>
              <a:rPr lang="en-US" sz="3200" b="0">
                <a:solidFill>
                  <a:srgbClr val="403D40"/>
                </a:solidFill>
              </a:rPr>
              <a:t>” </a:t>
            </a:r>
          </a:p>
          <a:p>
            <a:pPr lvl="1">
              <a:lnSpc>
                <a:spcPct val="110000"/>
              </a:lnSpc>
            </a:pPr>
            <a:r>
              <a:rPr lang="en-US" sz="3200">
                <a:solidFill>
                  <a:srgbClr val="403D40"/>
                </a:solidFill>
              </a:rPr>
              <a:t>	--&gt; plastics and oils</a:t>
            </a:r>
            <a:endParaRPr lang="en-US" sz="3200" b="0">
              <a:solidFill>
                <a:srgbClr val="403D40"/>
              </a:solidFill>
            </a:endParaRP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3200" b="0">
                <a:solidFill>
                  <a:srgbClr val="403D40"/>
                </a:solidFill>
              </a:rPr>
              <a:t>Reduce our reliance on petroleum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3200" b="0">
                <a:solidFill>
                  <a:srgbClr val="403D40"/>
                </a:solidFill>
              </a:rPr>
              <a:t>Reduce greenhouse gases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3200" b="0">
                <a:solidFill>
                  <a:srgbClr val="403D40"/>
                </a:solidFill>
              </a:rPr>
              <a:t>Products are often biodegradable</a:t>
            </a:r>
            <a:endParaRPr lang="en-US" sz="3200" b="0"/>
          </a:p>
          <a:p>
            <a:pPr lvl="2">
              <a:lnSpc>
                <a:spcPct val="110000"/>
              </a:lnSpc>
              <a:buFontTx/>
              <a:buChar char="•"/>
            </a:pPr>
            <a:endParaRPr lang="en-US" sz="320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3200" u="sng"/>
              <a:t>Phytomining</a:t>
            </a:r>
            <a:r>
              <a:rPr lang="en-US" sz="3200"/>
              <a:t> </a:t>
            </a:r>
            <a:r>
              <a:rPr lang="en-US" sz="3200" b="0"/>
              <a:t>– mine naturally occurring metals from the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make </a:t>
            </a:r>
            <a:r>
              <a:rPr lang="en-US" dirty="0" err="1" smtClean="0"/>
              <a:t>GMOs</a:t>
            </a:r>
            <a:r>
              <a:rPr lang="en-US" dirty="0"/>
              <a:t>?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90600" y="1828800"/>
            <a:ext cx="73310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sz="4400">
                <a:solidFill>
                  <a:schemeClr val="tx2"/>
                </a:solidFill>
              </a:rPr>
              <a:t>4. Environmental Reasons</a:t>
            </a:r>
            <a:endParaRPr lang="en-US" sz="3200" u="sng"/>
          </a:p>
          <a:p>
            <a:pPr marL="457200" indent="-457200">
              <a:buFont typeface="Times" charset="0"/>
              <a:buChar char="•"/>
            </a:pPr>
            <a:r>
              <a:rPr lang="en-US" sz="3200" u="sng"/>
              <a:t>Phytoremediation</a:t>
            </a:r>
            <a:r>
              <a:rPr lang="en-US" sz="3200" b="0" u="sng"/>
              <a:t> -</a:t>
            </a:r>
            <a:r>
              <a:rPr lang="en-US" sz="3200" b="0"/>
              <a:t> remove toxic compounds from the environment </a:t>
            </a:r>
          </a:p>
          <a:p>
            <a:pPr marL="457200" indent="-457200">
              <a:buFont typeface="Times" charset="0"/>
              <a:buNone/>
            </a:pPr>
            <a:r>
              <a:rPr lang="en-US" sz="3200" b="0">
                <a:sym typeface="Wingdings" charset="2"/>
              </a:rPr>
              <a:t>	</a:t>
            </a:r>
            <a:r>
              <a:rPr lang="en-US" sz="3200" b="0"/>
              <a:t> ex. </a:t>
            </a:r>
            <a:r>
              <a:rPr lang="en-US" sz="3200"/>
              <a:t>Arsenic </a:t>
            </a:r>
            <a:r>
              <a:rPr lang="en-US" sz="3200" b="0"/>
              <a:t>or</a:t>
            </a:r>
            <a:r>
              <a:rPr lang="en-US" sz="3200"/>
              <a:t> Nickel</a:t>
            </a:r>
            <a:endParaRPr lang="en-US" sz="3200" b="0" u="sng"/>
          </a:p>
          <a:p>
            <a:pPr marL="457200" indent="-457200">
              <a:buFont typeface="Times" charset="0"/>
              <a:buChar char="•"/>
            </a:pPr>
            <a:endParaRPr lang="en-US" sz="3200" b="0" u="sng"/>
          </a:p>
          <a:p>
            <a:pPr marL="457200" indent="-457200">
              <a:buFont typeface="Times" charset="0"/>
              <a:buChar char="•"/>
            </a:pPr>
            <a:r>
              <a:rPr lang="en-US" sz="3200" u="sng"/>
              <a:t>Phytosensors</a:t>
            </a:r>
            <a:r>
              <a:rPr lang="en-US" sz="3200" b="0"/>
              <a:t> – plants that report the presence of explosives, heavy metals or other compounds present in soils, water or air.</a:t>
            </a:r>
            <a:endParaRPr lang="en-US" sz="3200" b="0">
              <a:latin typeface="Palatin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Phytosensors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3300" y="1993900"/>
            <a:ext cx="59518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Plants that can detect explosives!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2832100"/>
            <a:ext cx="5571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(more effective than the TSA?)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2100" y="6396335"/>
            <a:ext cx="7429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hlinkClick r:id="rId2"/>
              </a:rPr>
              <a:t>http://</a:t>
            </a:r>
            <a:r>
              <a:rPr lang="en-US" b="0" dirty="0" err="1" smtClean="0">
                <a:hlinkClick r:id="rId2"/>
              </a:rPr>
              <a:t>www.youtube.com/watch?v</a:t>
            </a:r>
            <a:r>
              <a:rPr lang="en-US" b="0" dirty="0" smtClean="0">
                <a:hlinkClick r:id="rId2"/>
              </a:rPr>
              <a:t>=kObTt_dR7IM</a:t>
            </a:r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971800"/>
            <a:ext cx="208280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3600" y="4737100"/>
            <a:ext cx="339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Dr. June Medford</a:t>
            </a:r>
          </a:p>
          <a:p>
            <a:r>
              <a:rPr lang="en-US" b="0" dirty="0" smtClean="0"/>
              <a:t>Colorado State University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Transgenic plants can help scientific research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447800" y="2743200"/>
            <a:ext cx="63230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/>
              <a:t>Plants that can indicate when they are</a:t>
            </a:r>
          </a:p>
          <a:p>
            <a:pPr lvl="1">
              <a:buFontTx/>
              <a:buChar char="•"/>
            </a:pPr>
            <a:r>
              <a:rPr lang="en-US" sz="3200" b="0"/>
              <a:t>Stressed</a:t>
            </a:r>
          </a:p>
          <a:p>
            <a:pPr lvl="1">
              <a:buFontTx/>
              <a:buChar char="•"/>
            </a:pPr>
            <a:r>
              <a:rPr lang="en-US" sz="3200" b="0"/>
              <a:t>Growing</a:t>
            </a:r>
          </a:p>
          <a:p>
            <a:pPr lvl="1">
              <a:buFontTx/>
              <a:buChar char="•"/>
            </a:pPr>
            <a:r>
              <a:rPr lang="en-US" sz="3200" b="0"/>
              <a:t>Sense gravity</a:t>
            </a:r>
          </a:p>
          <a:p>
            <a:pPr lvl="1">
              <a:buFontTx/>
              <a:buChar char="•"/>
            </a:pPr>
            <a:r>
              <a:rPr lang="en-US" sz="3200" b="0"/>
              <a:t>Sense a hormone</a:t>
            </a:r>
          </a:p>
          <a:p>
            <a:pPr lvl="1">
              <a:buFontTx/>
              <a:buChar char="•"/>
            </a:pPr>
            <a:r>
              <a:rPr lang="en-US" sz="3200" b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61400" cy="1143000"/>
          </a:xfrm>
        </p:spPr>
        <p:txBody>
          <a:bodyPr/>
          <a:lstStyle/>
          <a:p>
            <a:r>
              <a:rPr lang="en-US" sz="4000" dirty="0">
                <a:latin typeface="Helvetica"/>
                <a:cs typeface="Helvetica"/>
              </a:rPr>
              <a:t>Who</a:t>
            </a:r>
            <a:r>
              <a:rPr lang="en-US" sz="4000" dirty="0" smtClean="0">
                <a:latin typeface="Helvetica"/>
                <a:cs typeface="Helvetica"/>
              </a:rPr>
              <a:t> benefits the most from </a:t>
            </a:r>
            <a:r>
              <a:rPr lang="en-US" sz="4000" dirty="0" err="1" smtClean="0">
                <a:latin typeface="Helvetica"/>
                <a:cs typeface="Helvetica"/>
              </a:rPr>
              <a:t>GMOs</a:t>
            </a:r>
            <a:r>
              <a:rPr lang="en-US" sz="4000" dirty="0">
                <a:latin typeface="Helvetica"/>
                <a:cs typeface="Helvetica"/>
              </a:rPr>
              <a:t>?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00200" y="1905000"/>
            <a:ext cx="485160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US" sz="3200" dirty="0">
                <a:latin typeface="Palatino" charset="0"/>
                <a:ea typeface="Times" charset="0"/>
                <a:cs typeface="Times" charset="0"/>
              </a:rPr>
              <a:t>A.	</a:t>
            </a:r>
            <a:r>
              <a:rPr lang="en-US" sz="3200" dirty="0">
                <a:latin typeface="Palatino" charset="0"/>
              </a:rPr>
              <a:t>Large companies</a:t>
            </a: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en-US" sz="3200" dirty="0">
                <a:latin typeface="Palatino" charset="0"/>
                <a:ea typeface="Times" charset="0"/>
                <a:cs typeface="Times" charset="0"/>
              </a:rPr>
              <a:t>B.	</a:t>
            </a:r>
            <a:r>
              <a:rPr lang="en-US" sz="3200" dirty="0">
                <a:latin typeface="Palatino" charset="0"/>
              </a:rPr>
              <a:t>Individual researchers</a:t>
            </a:r>
            <a:endParaRPr lang="en-US" sz="3200" dirty="0" smtClean="0">
              <a:latin typeface="Palatino" charset="0"/>
            </a:endParaRPr>
          </a:p>
          <a:p>
            <a:pPr marL="971550" lvl="1" indent="-514350">
              <a:spcBef>
                <a:spcPts val="1200"/>
              </a:spcBef>
              <a:spcAft>
                <a:spcPts val="300"/>
              </a:spcAft>
              <a:buAutoNum type="alphaUcPeriod" startAt="3"/>
            </a:pPr>
            <a:r>
              <a:rPr lang="en-US" sz="3200" dirty="0" smtClean="0">
                <a:latin typeface="Palatino" charset="0"/>
              </a:rPr>
              <a:t>Farmers</a:t>
            </a:r>
          </a:p>
          <a:p>
            <a:pPr marL="971550" lvl="1" indent="-514350">
              <a:spcBef>
                <a:spcPts val="1200"/>
              </a:spcBef>
              <a:spcAft>
                <a:spcPts val="300"/>
              </a:spcAft>
              <a:buAutoNum type="alphaUcPeriod" startAt="3"/>
            </a:pPr>
            <a:r>
              <a:rPr lang="en-US" sz="3200" dirty="0" smtClean="0">
                <a:latin typeface="Palatino" charset="0"/>
              </a:rPr>
              <a:t>The consumer</a:t>
            </a:r>
            <a:endParaRPr lang="en-US" sz="3200" dirty="0" smtClean="0">
              <a:latin typeface="Palatino" charset="0"/>
            </a:endParaRPr>
          </a:p>
          <a:p>
            <a:endParaRPr 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>
                <a:latin typeface="Helvetica" charset="0"/>
              </a:rPr>
              <a:t>What GM crops are grown throughout the world?</a:t>
            </a:r>
          </a:p>
        </p:txBody>
      </p:sp>
      <p:pic>
        <p:nvPicPr>
          <p:cNvPr id="136196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1800" y="838200"/>
            <a:ext cx="58674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197" name="Rectangle 1029"/>
          <p:cNvSpPr>
            <a:spLocks noChangeArrowheads="1"/>
          </p:cNvSpPr>
          <p:nvPr/>
        </p:nvSpPr>
        <p:spPr bwMode="auto">
          <a:xfrm>
            <a:off x="990600" y="6469063"/>
            <a:ext cx="8139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http://www.isaaa.org/Resources/Publications/briefs/39/executivesummary/default.html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66700"/>
            <a:ext cx="8686800" cy="1143000"/>
          </a:xfrm>
        </p:spPr>
        <p:txBody>
          <a:bodyPr/>
          <a:lstStyle/>
          <a:p>
            <a:r>
              <a:rPr lang="en-US" sz="3600" dirty="0" smtClean="0">
                <a:latin typeface="Helvetica"/>
                <a:cs typeface="Helvetica"/>
              </a:rPr>
              <a:t>Would you eat food made from </a:t>
            </a:r>
            <a:r>
              <a:rPr lang="en-US" sz="3600" dirty="0" err="1" smtClean="0">
                <a:latin typeface="Helvetica"/>
                <a:cs typeface="Helvetica"/>
              </a:rPr>
              <a:t>GMO’s</a:t>
            </a:r>
            <a:r>
              <a:rPr lang="en-US" sz="3600" dirty="0" smtClean="0">
                <a:latin typeface="Helvetica"/>
                <a:cs typeface="Helvetica"/>
              </a:rPr>
              <a:t>?</a:t>
            </a:r>
            <a:endParaRPr lang="en-US" sz="36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2200" y="1841500"/>
            <a:ext cx="254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Class responses:</a:t>
            </a:r>
            <a:endParaRPr lang="en-US" b="0" dirty="0">
              <a:latin typeface="Helvetica"/>
              <a:cs typeface="Helvetica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184400" y="2641600"/>
          <a:ext cx="51943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8400" y="4216400"/>
            <a:ext cx="91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55.5%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5800" y="4508500"/>
            <a:ext cx="91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44.4%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% of crops in the US are GM?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32100" y="2413000"/>
            <a:ext cx="33329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Helvetica"/>
                <a:cs typeface="Helvetica"/>
              </a:rPr>
              <a:t>93% of soybeans</a:t>
            </a:r>
          </a:p>
          <a:p>
            <a:r>
              <a:rPr lang="en-US" sz="3200" b="0" dirty="0" smtClean="0">
                <a:latin typeface="Helvetica"/>
                <a:cs typeface="Helvetica"/>
              </a:rPr>
              <a:t>86% of corn</a:t>
            </a:r>
          </a:p>
          <a:p>
            <a:r>
              <a:rPr lang="en-US" sz="3200" b="0" dirty="0" smtClean="0">
                <a:latin typeface="Helvetica"/>
                <a:cs typeface="Helvetica"/>
              </a:rPr>
              <a:t>80% of papaya</a:t>
            </a:r>
          </a:p>
          <a:p>
            <a:r>
              <a:rPr lang="en-US" sz="3200" b="0" dirty="0" smtClean="0">
                <a:latin typeface="Helvetica"/>
                <a:cs typeface="Helvetica"/>
              </a:rPr>
              <a:t>93% of canola</a:t>
            </a:r>
            <a:endParaRPr lang="en-US" sz="3200" b="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Conventional Breeding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124200"/>
            <a:ext cx="25146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6096000" y="4572000"/>
            <a:ext cx="2324100" cy="2006600"/>
            <a:chOff x="3840" y="2880"/>
            <a:chExt cx="1464" cy="1264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0" y="3216"/>
              <a:ext cx="744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3840" y="2880"/>
              <a:ext cx="81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85" name="Group 25"/>
          <p:cNvGrpSpPr>
            <a:grpSpLocks/>
          </p:cNvGrpSpPr>
          <p:nvPr/>
        </p:nvGrpSpPr>
        <p:grpSpPr bwMode="auto">
          <a:xfrm>
            <a:off x="4648200" y="4953000"/>
            <a:ext cx="1676400" cy="1612900"/>
            <a:chOff x="2928" y="3120"/>
            <a:chExt cx="1056" cy="1016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3312"/>
              <a:ext cx="1056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 flipV="1">
              <a:off x="3504" y="3120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533400" y="2667000"/>
            <a:ext cx="3276600" cy="1752600"/>
            <a:chOff x="336" y="1680"/>
            <a:chExt cx="2064" cy="1104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" y="1680"/>
              <a:ext cx="1075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1296" y="2256"/>
              <a:ext cx="110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2286000" y="1143000"/>
            <a:ext cx="2209800" cy="2209800"/>
            <a:chOff x="1440" y="720"/>
            <a:chExt cx="1392" cy="1392"/>
          </a:xfrm>
        </p:grpSpPr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720"/>
              <a:ext cx="1296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2592" y="1824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685800" y="4495800"/>
            <a:ext cx="3733800" cy="1866900"/>
            <a:chOff x="432" y="2832"/>
            <a:chExt cx="2352" cy="1176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2832"/>
              <a:ext cx="1776" cy="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 flipV="1">
              <a:off x="2160" y="3072"/>
              <a:ext cx="62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3429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3429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386" name="Group 26"/>
          <p:cNvGrpSpPr>
            <a:grpSpLocks/>
          </p:cNvGrpSpPr>
          <p:nvPr/>
        </p:nvGrpSpPr>
        <p:grpSpPr bwMode="auto">
          <a:xfrm>
            <a:off x="6096000" y="3352800"/>
            <a:ext cx="2578100" cy="1295400"/>
            <a:chOff x="3840" y="2112"/>
            <a:chExt cx="1624" cy="816"/>
          </a:xfrm>
        </p:grpSpPr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3840" y="2400"/>
              <a:ext cx="81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9" name="Picture 1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12" y="2112"/>
              <a:ext cx="95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5562600" y="1219200"/>
            <a:ext cx="2895600" cy="2133600"/>
            <a:chOff x="3504" y="768"/>
            <a:chExt cx="1824" cy="1344"/>
          </a:xfrm>
        </p:grpSpPr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504" y="768"/>
              <a:ext cx="182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 flipV="1">
              <a:off x="3792" y="182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>
                <a:latin typeface="Helvetica"/>
                <a:cs typeface="Helvetica"/>
              </a:rPr>
              <a:t>Concerns about </a:t>
            </a:r>
            <a:r>
              <a:rPr lang="en-US" b="1" dirty="0" err="1" smtClean="0">
                <a:latin typeface="Helvetica"/>
                <a:cs typeface="Helvetica"/>
              </a:rPr>
              <a:t>GMOs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534400" cy="497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3200" b="0" dirty="0" smtClean="0"/>
              <a:t> Harmful </a:t>
            </a:r>
            <a:r>
              <a:rPr lang="en-US" sz="3200" b="0" dirty="0"/>
              <a:t>to consumers? --&gt; would you eat food made from </a:t>
            </a:r>
            <a:r>
              <a:rPr lang="en-US" sz="3200" b="0" dirty="0" err="1"/>
              <a:t>GMO’s</a:t>
            </a:r>
            <a:r>
              <a:rPr lang="en-US" sz="3200" b="0" dirty="0"/>
              <a:t>?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3200" b="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3200" b="0" dirty="0" smtClean="0"/>
              <a:t> Crops </a:t>
            </a:r>
            <a:r>
              <a:rPr lang="en-US" sz="3200" b="0" dirty="0"/>
              <a:t>will breed with weeds and </a:t>
            </a:r>
            <a:r>
              <a:rPr lang="en-US" sz="3200" b="0" dirty="0" err="1"/>
              <a:t>transgenes</a:t>
            </a:r>
            <a:r>
              <a:rPr lang="en-US" sz="3200" b="0" dirty="0"/>
              <a:t> will spread.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3200" b="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3200" b="0" dirty="0" smtClean="0"/>
              <a:t> Herbicide</a:t>
            </a:r>
            <a:r>
              <a:rPr lang="en-US" sz="3200" b="0" dirty="0"/>
              <a:t>-resistant plants will increase use of herbicides.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3200" b="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3200" b="0" dirty="0" smtClean="0"/>
              <a:t> Pathogen</a:t>
            </a:r>
            <a:r>
              <a:rPr lang="en-US" sz="3200" b="0" dirty="0"/>
              <a:t>-resistant plants will cause pathogens to evolve to be more infectious.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Tolerance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81200" y="2924175"/>
            <a:ext cx="532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Known risks vs. New risks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Lecture Review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1900"/>
            <a:ext cx="9144000" cy="5384800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What is meant by the expression ‘genetically modified organism?’  Is the process of genetically modifying organisms a new phenomenon?  Explain.</a:t>
            </a:r>
          </a:p>
          <a:p>
            <a:r>
              <a:rPr lang="en-US" sz="2400" dirty="0" smtClean="0">
                <a:latin typeface="Calibri"/>
                <a:cs typeface="Calibri"/>
              </a:rPr>
              <a:t>Briefly describe two biotechnological methods used to move genes from one organism to another.</a:t>
            </a:r>
          </a:p>
          <a:p>
            <a:r>
              <a:rPr lang="en-US" sz="2400" dirty="0" smtClean="0">
                <a:latin typeface="Calibri"/>
                <a:cs typeface="Calibri"/>
              </a:rPr>
              <a:t>Once a foreign gene has been moved successfully into the cell of a different organism, how is the cell with the new gene identified?  How do you get from a genetically modified cell to a genetically modified plant?</a:t>
            </a:r>
          </a:p>
          <a:p>
            <a:r>
              <a:rPr lang="en-US" sz="2400" dirty="0" smtClean="0">
                <a:latin typeface="Calibri"/>
                <a:cs typeface="Calibri"/>
              </a:rPr>
              <a:t>Discuss two “for profit” and two “not for profit” applications of GMO technology.</a:t>
            </a:r>
          </a:p>
          <a:p>
            <a:r>
              <a:rPr lang="en-US" sz="2400" dirty="0" smtClean="0">
                <a:latin typeface="Calibri"/>
                <a:cs typeface="Calibri"/>
              </a:rPr>
              <a:t>Are genetically modified foods common or uncommon on grocery store shelves in the U.S. today?  Explain.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pPr>
              <a:buNone/>
            </a:pP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conventional breeding on familiar crops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81000" y="525780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cultivated tomato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895600" y="5257800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wild tomato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1752600" y="4800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 flipV="1">
            <a:off x="3810000" y="48006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69925" y="6308725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Prakash,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conventional breeding on familiar crops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057400"/>
            <a:ext cx="19526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162800" y="54102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Modern corn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876800" y="5410200"/>
            <a:ext cx="190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Wild teosinte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45200" y="5791200"/>
            <a:ext cx="1962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Teosinte/corn</a:t>
            </a:r>
          </a:p>
          <a:p>
            <a:pPr algn="ctr"/>
            <a:r>
              <a:rPr lang="en-US"/>
              <a:t>hybrid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6629400" y="50292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5943600" y="4953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7391400" y="51054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81000" y="525780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cultivated tomato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895600" y="5257800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wild tomato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1752600" y="4800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 flipV="1">
            <a:off x="3810000" y="48006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69925" y="6308725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Prakash,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2315</Words>
  <Application>Microsoft Macintosh PowerPoint</Application>
  <PresentationFormat>On-screen Show (4:3)</PresentationFormat>
  <Paragraphs>529</Paragraphs>
  <Slides>72</Slides>
  <Notes>67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Blank</vt:lpstr>
      <vt:lpstr>What are GMOs?</vt:lpstr>
      <vt:lpstr>What are GMO’s?</vt:lpstr>
      <vt:lpstr>What are GMO’s?</vt:lpstr>
      <vt:lpstr>What are GMO’s?</vt:lpstr>
      <vt:lpstr>Conventional Breeding</vt:lpstr>
      <vt:lpstr>Conventional Breeding</vt:lpstr>
      <vt:lpstr>Conventional Breeding</vt:lpstr>
      <vt:lpstr>Effects of conventional breeding on familiar crops</vt:lpstr>
      <vt:lpstr>Effects of conventional breeding on familiar crops</vt:lpstr>
      <vt:lpstr>Conventional breeding</vt:lpstr>
      <vt:lpstr>How do you make a GMO?</vt:lpstr>
      <vt:lpstr>How do you make a GMO?</vt:lpstr>
      <vt:lpstr>How do you make a GMO?</vt:lpstr>
      <vt:lpstr>Why do people make GMOs?</vt:lpstr>
      <vt:lpstr>Why do people make GMOs?</vt:lpstr>
      <vt:lpstr>Why do people make GMOs?</vt:lpstr>
      <vt:lpstr>Herbicide resistance</vt:lpstr>
      <vt:lpstr>How RoundUp resistance works:</vt:lpstr>
      <vt:lpstr>How RoundUp resistance works:</vt:lpstr>
      <vt:lpstr>How RoundUp resistance works:</vt:lpstr>
      <vt:lpstr>How RoundUp resistance works:</vt:lpstr>
      <vt:lpstr>Why do people make GMOs?</vt:lpstr>
      <vt:lpstr>Papaya Pathogen</vt:lpstr>
      <vt:lpstr>History of PRSV in Hawaii</vt:lpstr>
      <vt:lpstr>Goal: develop a PRSV-resistant papaya </vt:lpstr>
      <vt:lpstr>Who developed the transgenic papaya?</vt:lpstr>
      <vt:lpstr>Field trials of the transgenic papaya</vt:lpstr>
      <vt:lpstr>Papayas in Hawaii today</vt:lpstr>
      <vt:lpstr>Why do people make GMOs?</vt:lpstr>
      <vt:lpstr>Why do people make GMOs?</vt:lpstr>
      <vt:lpstr>Golden Rice</vt:lpstr>
      <vt:lpstr>Golden Rice</vt:lpstr>
      <vt:lpstr>Golden Rice</vt:lpstr>
      <vt:lpstr>Golden Rice - current status</vt:lpstr>
      <vt:lpstr>Why are most GM crops that make it to farmers’ fields produced by large companies?</vt:lpstr>
      <vt:lpstr>Why do people make GMOs?</vt:lpstr>
      <vt:lpstr>Edible Vaccines</vt:lpstr>
      <vt:lpstr>Edible Vaccines</vt:lpstr>
      <vt:lpstr>The idea:</vt:lpstr>
      <vt:lpstr>In the developing world, diarrhea means death for many children</vt:lpstr>
      <vt:lpstr>Why have Edible Vaccines?</vt:lpstr>
      <vt:lpstr>Why have Edible Vaccines?</vt:lpstr>
      <vt:lpstr>Advantages to delivering vaccines in plants</vt:lpstr>
      <vt:lpstr>Disadvantages to edible vaccines</vt:lpstr>
      <vt:lpstr>Disadvantages to edible vaccines</vt:lpstr>
      <vt:lpstr>An anthrax vaccine in tobacco?</vt:lpstr>
      <vt:lpstr>An anthrax vaccine in tobacco?</vt:lpstr>
      <vt:lpstr>Why do people make GMO’s?</vt:lpstr>
      <vt:lpstr>Why do people make GMO’s?</vt:lpstr>
      <vt:lpstr>Phytomining</vt:lpstr>
      <vt:lpstr>Phytomining</vt:lpstr>
      <vt:lpstr>Alyssum - Phytomining</vt:lpstr>
      <vt:lpstr>Nickel farming with Alyssum</vt:lpstr>
      <vt:lpstr>Nickel farming with Alyssum</vt:lpstr>
      <vt:lpstr>Nickel farming with Alyssum</vt:lpstr>
      <vt:lpstr>Nickel farming with Alyssum</vt:lpstr>
      <vt:lpstr>Nickel farming with Alyssum</vt:lpstr>
      <vt:lpstr>Nickel farming with Alyssum</vt:lpstr>
      <vt:lpstr>Advantages to Phytomining over conventional mining</vt:lpstr>
      <vt:lpstr>Phytomining can be lucrative</vt:lpstr>
      <vt:lpstr>Phytomining/Phytoremediation - would it be more effective with larger plants? </vt:lpstr>
      <vt:lpstr>Why do people make GMOs?</vt:lpstr>
      <vt:lpstr>Why do people make GMOs?</vt:lpstr>
      <vt:lpstr>Phytosensors!</vt:lpstr>
      <vt:lpstr>Transgenic plants can help scientific research</vt:lpstr>
      <vt:lpstr>Who benefits the most from GMOs?</vt:lpstr>
      <vt:lpstr>What GM crops are grown throughout the world?</vt:lpstr>
      <vt:lpstr>Would you eat food made from GMO’s?</vt:lpstr>
      <vt:lpstr>What % of crops in the US are GM?</vt:lpstr>
      <vt:lpstr>Concerns about GMOs</vt:lpstr>
      <vt:lpstr>Risk Tolerance</vt:lpstr>
      <vt:lpstr>Lecture Review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Vaccines</dc:title>
  <dc:creator>Jeanne M. Harris</dc:creator>
  <cp:lastModifiedBy>Catherine Paris</cp:lastModifiedBy>
  <cp:revision>129</cp:revision>
  <dcterms:created xsi:type="dcterms:W3CDTF">2014-03-18T13:27:47Z</dcterms:created>
  <dcterms:modified xsi:type="dcterms:W3CDTF">2014-03-18T13:51:27Z</dcterms:modified>
</cp:coreProperties>
</file>