
<file path=[Content_Types].xml><?xml version="1.0" encoding="utf-8"?>
<Types xmlns="http://schemas.openxmlformats.org/package/2006/content-types">
  <Override PartName="/ppt/notesSlides/notesSlide24.xml" ContentType="application/vnd.openxmlformats-officedocument.presentationml.notesSlide+xml"/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notesSlides/notesSlide2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Default Extension="tiff" ContentType="image/tiff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42"/>
  </p:notesMasterIdLst>
  <p:sldIdLst>
    <p:sldId id="426" r:id="rId2"/>
    <p:sldId id="411" r:id="rId3"/>
    <p:sldId id="412" r:id="rId4"/>
    <p:sldId id="413" r:id="rId5"/>
    <p:sldId id="428" r:id="rId6"/>
    <p:sldId id="414" r:id="rId7"/>
    <p:sldId id="415" r:id="rId8"/>
    <p:sldId id="416" r:id="rId9"/>
    <p:sldId id="417" r:id="rId10"/>
    <p:sldId id="418" r:id="rId11"/>
    <p:sldId id="419" r:id="rId12"/>
    <p:sldId id="420" r:id="rId13"/>
    <p:sldId id="408" r:id="rId14"/>
    <p:sldId id="421" r:id="rId15"/>
    <p:sldId id="422" r:id="rId16"/>
    <p:sldId id="435" r:id="rId17"/>
    <p:sldId id="423" r:id="rId18"/>
    <p:sldId id="424" r:id="rId19"/>
    <p:sldId id="425" r:id="rId20"/>
    <p:sldId id="430" r:id="rId21"/>
    <p:sldId id="429" r:id="rId22"/>
    <p:sldId id="392" r:id="rId23"/>
    <p:sldId id="431" r:id="rId24"/>
    <p:sldId id="409" r:id="rId25"/>
    <p:sldId id="410" r:id="rId26"/>
    <p:sldId id="394" r:id="rId27"/>
    <p:sldId id="395" r:id="rId28"/>
    <p:sldId id="396" r:id="rId29"/>
    <p:sldId id="397" r:id="rId30"/>
    <p:sldId id="398" r:id="rId31"/>
    <p:sldId id="399" r:id="rId32"/>
    <p:sldId id="401" r:id="rId33"/>
    <p:sldId id="436" r:id="rId34"/>
    <p:sldId id="438" r:id="rId35"/>
    <p:sldId id="437" r:id="rId36"/>
    <p:sldId id="403" r:id="rId37"/>
    <p:sldId id="434" r:id="rId38"/>
    <p:sldId id="404" r:id="rId39"/>
    <p:sldId id="405" r:id="rId40"/>
    <p:sldId id="427" r:id="rId4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7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7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7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7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7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pitchFamily="-107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pitchFamily="-107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pitchFamily="-107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pitchFamily="-107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37241"/>
    <a:srgbClr val="FBAC18"/>
    <a:srgbClr val="66FF66"/>
    <a:srgbClr val="FF0000"/>
    <a:srgbClr val="DDDDFF"/>
    <a:srgbClr val="269142"/>
    <a:srgbClr val="EE566F"/>
    <a:srgbClr val="FF9CC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85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1536" y="-11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/>
              </a:defRPr>
            </a:lvl1pPr>
          </a:lstStyle>
          <a:p>
            <a:pPr>
              <a:defRPr/>
            </a:pPr>
            <a:fld id="{05427B8D-625E-1F4E-BD8C-955DC3ADE1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928FDA-E6BB-C645-BBD1-9626CCA94C22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1638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5A8440-E714-214D-92D8-CA9F1142B019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0D1BF9-A07E-D041-B374-45A2C3027162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FC482E-831C-0847-82CC-8705FBC6760A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1F4933-C6FB-AA4F-BEC1-E1E191E4D4C3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lev70065_05_02.jpg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54D616-5270-2F43-856F-B4887EAD3FE9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Begin here </a:t>
            </a:r>
            <a:r>
              <a:rPr lang="en-US" smtClean="0"/>
              <a:t>on Tuesday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427B8D-625E-1F4E-BD8C-955DC3ADE17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E370B0-2C07-A04D-ACD0-CD95E5BE1C11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lev70065_05_06.jpg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E18C81-D2CC-F144-8F05-252DD4546463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lev70065_05_06.jpg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96DC11-D4F2-2044-8690-6F7D2BC4F793}" type="slidenum">
              <a:rPr lang="en-US"/>
              <a:pPr/>
              <a:t>26</a:t>
            </a:fld>
            <a:endParaRPr lang="en-US" dirty="0"/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F136B5-F618-554B-B8B9-207FC4B40611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532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B4BC9D-762C-E24B-BDC5-4AB810B3F114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1843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B6036A-2C52-154A-B63E-0ED13A385ADA}" type="slidenum">
              <a:rPr lang="en-US"/>
              <a:pPr/>
              <a:t>28</a:t>
            </a:fld>
            <a:endParaRPr lang="en-US" dirty="0"/>
          </a:p>
        </p:txBody>
      </p:sp>
      <p:sp>
        <p:nvSpPr>
          <p:cNvPr id="552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39C79A-2FFB-454E-A759-F9D3590B4834}" type="slidenum">
              <a:rPr lang="en-US"/>
              <a:pPr/>
              <a:t>29</a:t>
            </a:fld>
            <a:endParaRPr lang="en-US" dirty="0"/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700C34-4D4F-2B4F-BBCD-F03A267348EA}" type="slidenum">
              <a:rPr lang="en-US"/>
              <a:pPr/>
              <a:t>30</a:t>
            </a:fld>
            <a:endParaRPr lang="en-US" dirty="0"/>
          </a:p>
        </p:txBody>
      </p:sp>
      <p:sp>
        <p:nvSpPr>
          <p:cNvPr id="593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3905B0-18C8-A847-893B-E7C94EA1AC22}" type="slidenum">
              <a:rPr lang="en-US"/>
              <a:pPr/>
              <a:t>31</a:t>
            </a:fld>
            <a:endParaRPr lang="en-US" dirty="0"/>
          </a:p>
        </p:txBody>
      </p:sp>
      <p:sp>
        <p:nvSpPr>
          <p:cNvPr id="614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C75A17-818A-4248-B80D-CA86CF622478}" type="slidenum">
              <a:rPr lang="en-US"/>
              <a:pPr/>
              <a:t>32</a:t>
            </a:fld>
            <a:endParaRPr lang="en-US" dirty="0"/>
          </a:p>
        </p:txBody>
      </p:sp>
      <p:sp>
        <p:nvSpPr>
          <p:cNvPr id="634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173EAE-4AC7-134D-B7E0-9A8C2D919ABA}" type="slidenum">
              <a:rPr lang="en-US"/>
              <a:pPr/>
              <a:t>36</a:t>
            </a:fld>
            <a:endParaRPr lang="en-US" dirty="0"/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4FEDA1-5679-BD42-BE07-3ABB2F173467}" type="slidenum">
              <a:rPr lang="en-US"/>
              <a:pPr/>
              <a:t>37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DDB648-BBC5-9B48-8A0E-1336308D1F27}" type="slidenum">
              <a:rPr lang="en-US"/>
              <a:pPr/>
              <a:t>38</a:t>
            </a:fld>
            <a:endParaRPr lang="en-US" dirty="0"/>
          </a:p>
        </p:txBody>
      </p:sp>
      <p:sp>
        <p:nvSpPr>
          <p:cNvPr id="696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EA9A2B-C7D3-4F45-9B47-9D9C2667AE53}" type="slidenum">
              <a:rPr lang="en-US"/>
              <a:pPr/>
              <a:t>39</a:t>
            </a:fld>
            <a:endParaRPr lang="en-US" dirty="0"/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6930D8-7BAB-A84D-9686-700BDA754CB2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B17654-AE95-7A41-983D-B0496BBEDC6A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ea typeface="ＭＳ Ｐゴシック" pitchFamily="-107" charset="-128"/>
                <a:cs typeface="ＭＳ Ｐゴシック" pitchFamily="-107" charset="-128"/>
              </a:rPr>
              <a:t>Begin here on Thursday</a:t>
            </a:r>
            <a:endParaRPr lang="en-US" dirty="0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D5F3BB-98BC-1C4D-8B82-9095A14ACF9A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2457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2483C4-02CE-9B46-89B0-D4A296677110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44026B-CC3E-3B40-AC61-ECF63686473C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286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646DAE-1B3B-7343-AF3B-93076389F22F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B64167-5526-784B-8735-AD2BF2A73749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10AAD-7933-9943-A01C-B9C022F286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99C23-54D7-EE4E-B882-ACAD49AF5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2D287-2610-D447-AC3A-4C9D47FEE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A6E80-DFEB-A440-AF83-D0B5AE6A8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AD7E2-B9A4-1D47-971D-9AC56E6F9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9CA56-332B-F245-89AD-B5B9679940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45E11-0008-7049-95B1-76A19320A9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FB4A1-CE17-404E-A885-4E2BFD4D0F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78AED-5C5D-5B4A-8E92-780D2E26B8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5AEC9-C743-7449-BF92-D5C5A26953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EAC95-4D2D-D345-8038-B66750F44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/>
              </a:defRPr>
            </a:lvl1pPr>
          </a:lstStyle>
          <a:p>
            <a:pPr>
              <a:defRPr/>
            </a:pPr>
            <a:fld id="{E5AC21D9-B3A1-1645-B172-03A31BC1459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ter_lil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07427" y="2895600"/>
            <a:ext cx="636867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"/>
              </a:rPr>
              <a:t>Flower Structure and Function</a:t>
            </a:r>
          </a:p>
          <a:p>
            <a:pPr algn="ctr"/>
            <a:endParaRPr lang="en-US" dirty="0" smtClean="0">
              <a:solidFill>
                <a:schemeClr val="bg1"/>
              </a:solidFill>
              <a:latin typeface="Arial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"/>
              </a:rPr>
              <a:t>PBIO 006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"/>
              </a:rPr>
              <a:t>Spring 2014</a:t>
            </a:r>
            <a:endParaRPr lang="en-US" dirty="0">
              <a:solidFill>
                <a:schemeClr val="bg1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37613" cy="457200"/>
          </a:xfrm>
          <a:noFill/>
        </p:spPr>
        <p:txBody>
          <a:bodyPr lIns="91435" tIns="45718" rIns="91435" bIns="45718" anchor="t"/>
          <a:lstStyle/>
          <a:p>
            <a:pPr>
              <a:tabLst>
                <a:tab pos="1028700" algn="l"/>
              </a:tabLst>
            </a:pPr>
            <a:r>
              <a:rPr lang="en-US" sz="3600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or they may be fused</a:t>
            </a:r>
            <a:endParaRPr lang="en-US">
              <a:solidFill>
                <a:schemeClr val="tx1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7651" name="Line 3"/>
          <p:cNvSpPr>
            <a:spLocks noChangeShapeType="1"/>
          </p:cNvSpPr>
          <p:nvPr/>
        </p:nvSpPr>
        <p:spPr bwMode="auto">
          <a:xfrm flipH="1">
            <a:off x="76200" y="304800"/>
            <a:ext cx="8915400" cy="0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990600"/>
            <a:ext cx="36179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33400" y="-139700"/>
            <a:ext cx="10160000" cy="699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0" y="5470525"/>
            <a:ext cx="4114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</a:rPr>
              <a:t>Water lily: symmetry is </a:t>
            </a:r>
            <a:r>
              <a:rPr lang="en-US" b="1" dirty="0">
                <a:solidFill>
                  <a:schemeClr val="bg1"/>
                </a:solidFill>
                <a:latin typeface="Arial"/>
              </a:rPr>
              <a:t>radial</a:t>
            </a:r>
            <a:r>
              <a:rPr lang="en-US" dirty="0">
                <a:solidFill>
                  <a:schemeClr val="bg1"/>
                </a:solidFill>
                <a:latin typeface="Arial"/>
              </a:rPr>
              <a:t> 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0" y="212725"/>
            <a:ext cx="3048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9270A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</a:rPr>
              <a:t>Symmetry</a:t>
            </a:r>
            <a:endParaRPr lang="en-US" dirty="0">
              <a:solidFill>
                <a:srgbClr val="9270A2"/>
              </a:solidFill>
              <a:latin typeface="Arial"/>
            </a:endParaRPr>
          </a:p>
        </p:txBody>
      </p:sp>
      <p:pic>
        <p:nvPicPr>
          <p:cNvPr id="40965" name="Picture 5" descr="radial_symmetry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990600"/>
            <a:ext cx="15017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228600"/>
            <a:ext cx="40005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667000" y="5410200"/>
            <a:ext cx="3962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</a:rPr>
              <a:t>orchid: symmetry  is </a:t>
            </a:r>
            <a:r>
              <a:rPr lang="en-US" b="1" dirty="0">
                <a:solidFill>
                  <a:schemeClr val="bg1"/>
                </a:solidFill>
                <a:latin typeface="Arial"/>
              </a:rPr>
              <a:t>bilateral</a:t>
            </a:r>
            <a:endParaRPr lang="en-US" b="1" dirty="0">
              <a:latin typeface="Arial"/>
            </a:endParaRP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0" y="212725"/>
            <a:ext cx="28019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rgbClr val="9270A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</a:rPr>
              <a:t>Symmetry</a:t>
            </a:r>
          </a:p>
        </p:txBody>
      </p:sp>
      <p:pic>
        <p:nvPicPr>
          <p:cNvPr id="41989" name="Picture 5" descr="bilateral_symmetry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66800"/>
            <a:ext cx="2509838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397250" y="1828800"/>
            <a:ext cx="6794500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304800" y="4876800"/>
            <a:ext cx="3505200" cy="83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</a:endParaRPr>
          </a:p>
        </p:txBody>
      </p:sp>
      <p:sp>
        <p:nvSpPr>
          <p:cNvPr id="33796" name="Rectangle 7"/>
          <p:cNvSpPr>
            <a:spLocks noChangeArrowheads="1"/>
          </p:cNvSpPr>
          <p:nvPr/>
        </p:nvSpPr>
        <p:spPr bwMode="auto">
          <a:xfrm>
            <a:off x="2209800" y="2438400"/>
            <a:ext cx="457200" cy="228600"/>
          </a:xfrm>
          <a:prstGeom prst="rect">
            <a:avLst/>
          </a:prstGeom>
          <a:solidFill>
            <a:srgbClr val="FF9CC8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</a:endParaRPr>
          </a:p>
        </p:txBody>
      </p:sp>
      <p:sp>
        <p:nvSpPr>
          <p:cNvPr id="33797" name="Text Box 16"/>
          <p:cNvSpPr txBox="1">
            <a:spLocks noChangeArrowheads="1"/>
          </p:cNvSpPr>
          <p:nvPr/>
        </p:nvSpPr>
        <p:spPr bwMode="auto">
          <a:xfrm>
            <a:off x="228600" y="593725"/>
            <a:ext cx="86105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058988" indent="-2058988"/>
            <a:r>
              <a:rPr lang="en-US" b="1" dirty="0" smtClean="0">
                <a:latin typeface="Arial"/>
              </a:rPr>
              <a:t>Concept Test</a:t>
            </a:r>
            <a:r>
              <a:rPr lang="en-US" dirty="0" smtClean="0">
                <a:latin typeface="Arial"/>
              </a:rPr>
              <a:t>: A </a:t>
            </a:r>
            <a:r>
              <a:rPr lang="en-US" dirty="0">
                <a:latin typeface="Arial"/>
              </a:rPr>
              <a:t>botanist would describe this flower</a:t>
            </a:r>
            <a:r>
              <a:rPr lang="en-US" dirty="0" smtClean="0">
                <a:latin typeface="Arial"/>
              </a:rPr>
              <a:t> as </a:t>
            </a:r>
            <a:r>
              <a:rPr lang="en-US" b="1" i="1" dirty="0">
                <a:latin typeface="Arial"/>
              </a:rPr>
              <a:t>imperfect</a:t>
            </a:r>
            <a:r>
              <a:rPr lang="en-US" dirty="0">
                <a:latin typeface="Arial"/>
              </a:rPr>
              <a:t> because:</a:t>
            </a:r>
          </a:p>
        </p:txBody>
      </p:sp>
      <p:sp>
        <p:nvSpPr>
          <p:cNvPr id="33798" name="Text Box 17"/>
          <p:cNvSpPr txBox="1">
            <a:spLocks noChangeArrowheads="1"/>
          </p:cNvSpPr>
          <p:nvPr/>
        </p:nvSpPr>
        <p:spPr bwMode="auto">
          <a:xfrm>
            <a:off x="4022725" y="2270125"/>
            <a:ext cx="4172937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itchFamily="-107" charset="0"/>
              <a:buAutoNum type="alphaUcPeriod"/>
            </a:pPr>
            <a:r>
              <a:rPr lang="en-US" dirty="0">
                <a:latin typeface="Arial"/>
              </a:rPr>
              <a:t>It is pollinated by insects.</a:t>
            </a:r>
          </a:p>
          <a:p>
            <a:pPr marL="457200" indent="-457200">
              <a:buFont typeface="Arial" pitchFamily="-107" charset="0"/>
              <a:buAutoNum type="alphaUcPeriod"/>
            </a:pPr>
            <a:endParaRPr lang="en-US" dirty="0">
              <a:latin typeface="Arial"/>
            </a:endParaRPr>
          </a:p>
          <a:p>
            <a:pPr marL="457200" indent="-457200">
              <a:buFont typeface="Arial" pitchFamily="-107" charset="0"/>
              <a:buAutoNum type="alphaUcPeriod"/>
            </a:pPr>
            <a:r>
              <a:rPr lang="en-US" dirty="0">
                <a:latin typeface="Arial"/>
              </a:rPr>
              <a:t>It is radially symmetrical.</a:t>
            </a:r>
          </a:p>
          <a:p>
            <a:pPr marL="457200" indent="-457200">
              <a:buFont typeface="Arial" pitchFamily="-107" charset="0"/>
              <a:buAutoNum type="alphaUcPeriod"/>
            </a:pPr>
            <a:endParaRPr lang="en-US" dirty="0">
              <a:latin typeface="Arial"/>
            </a:endParaRPr>
          </a:p>
          <a:p>
            <a:pPr marL="457200" indent="-457200">
              <a:buFont typeface="Arial" pitchFamily="-107" charset="0"/>
              <a:buAutoNum type="alphaUcPeriod"/>
            </a:pPr>
            <a:r>
              <a:rPr lang="en-US" dirty="0">
                <a:latin typeface="Arial"/>
              </a:rPr>
              <a:t>It lacks stamens.</a:t>
            </a:r>
          </a:p>
          <a:p>
            <a:pPr marL="457200" indent="-457200">
              <a:buFont typeface="Arial" pitchFamily="-107" charset="0"/>
              <a:buAutoNum type="alphaUcPeriod"/>
            </a:pPr>
            <a:endParaRPr lang="en-US" dirty="0">
              <a:latin typeface="Arial"/>
            </a:endParaRPr>
          </a:p>
          <a:p>
            <a:pPr marL="457200" indent="-457200">
              <a:buFont typeface="Arial" pitchFamily="-107" charset="0"/>
              <a:buAutoNum type="alphaUcPeriod"/>
            </a:pPr>
            <a:r>
              <a:rPr lang="en-US" dirty="0">
                <a:latin typeface="Arial"/>
              </a:rPr>
              <a:t>It has an unpleasant odor.</a:t>
            </a:r>
          </a:p>
          <a:p>
            <a:pPr marL="457200" indent="-457200">
              <a:buFont typeface="Arial" pitchFamily="-107" charset="0"/>
              <a:buAutoNum type="alphaUcPeriod"/>
            </a:pPr>
            <a:endParaRPr lang="en-US" dirty="0">
              <a:latin typeface="Arial"/>
            </a:endParaRPr>
          </a:p>
          <a:p>
            <a:pPr marL="457200" indent="-457200">
              <a:buFont typeface="Arial" pitchFamily="-107" charset="0"/>
              <a:buAutoNum type="alphaUcPeriod"/>
            </a:pPr>
            <a:r>
              <a:rPr lang="en-US" dirty="0">
                <a:latin typeface="Arial"/>
              </a:rPr>
              <a:t>It lacks sepals.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-1447800" y="1828800"/>
            <a:ext cx="1752600" cy="3733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1447800"/>
            <a:ext cx="44577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858963" y="188913"/>
            <a:ext cx="5432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latin typeface="Arial"/>
              </a:rPr>
              <a:t>Gynoecium Structure</a:t>
            </a:r>
          </a:p>
        </p:txBody>
      </p:sp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6765925" y="1724025"/>
            <a:ext cx="1841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762000"/>
            <a:ext cx="8077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6477000" y="3124200"/>
            <a:ext cx="1981200" cy="457200"/>
          </a:xfrm>
          <a:prstGeom prst="rect">
            <a:avLst/>
          </a:prstGeom>
          <a:solidFill>
            <a:srgbClr val="EFEFED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</a:endParaRPr>
          </a:p>
        </p:txBody>
      </p:sp>
      <p:sp>
        <p:nvSpPr>
          <p:cNvPr id="36868" name="Rectangle 5"/>
          <p:cNvSpPr>
            <a:spLocks noChangeArrowheads="1"/>
          </p:cNvSpPr>
          <p:nvPr/>
        </p:nvSpPr>
        <p:spPr bwMode="auto">
          <a:xfrm>
            <a:off x="7086600" y="4648200"/>
            <a:ext cx="10668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b="1" dirty="0">
                <a:latin typeface="Arial"/>
              </a:rPr>
              <a:t>Ovary</a:t>
            </a:r>
            <a:endParaRPr lang="en-US" dirty="0">
              <a:latin typeface="Arial"/>
            </a:endParaRPr>
          </a:p>
        </p:txBody>
      </p:sp>
      <p:cxnSp>
        <p:nvCxnSpPr>
          <p:cNvPr id="36869" name="AutoShape 7"/>
          <p:cNvCxnSpPr>
            <a:cxnSpLocks noChangeShapeType="1"/>
            <a:stCxn id="36868" idx="1"/>
            <a:endCxn id="36868" idx="1"/>
          </p:cNvCxnSpPr>
          <p:nvPr/>
        </p:nvCxnSpPr>
        <p:spPr bwMode="auto">
          <a:xfrm>
            <a:off x="7086600" y="49149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838200" y="2438400"/>
            <a:ext cx="762000" cy="381000"/>
          </a:xfrm>
          <a:prstGeom prst="rect">
            <a:avLst/>
          </a:prstGeom>
          <a:solidFill>
            <a:srgbClr val="EFEFED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latin typeface="Arial"/>
              </a:rPr>
              <a:t>Carpel</a:t>
            </a:r>
            <a:endParaRPr lang="en-US" dirty="0">
              <a:latin typeface="Arial"/>
            </a:endParaRPr>
          </a:p>
        </p:txBody>
      </p:sp>
      <p:sp>
        <p:nvSpPr>
          <p:cNvPr id="36871" name="Text Box 10"/>
          <p:cNvSpPr txBox="1">
            <a:spLocks noChangeArrowheads="1"/>
          </p:cNvSpPr>
          <p:nvPr/>
        </p:nvSpPr>
        <p:spPr bwMode="auto">
          <a:xfrm>
            <a:off x="61403" y="6067425"/>
            <a:ext cx="90751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Arial"/>
              </a:rPr>
              <a:t>The terms </a:t>
            </a:r>
            <a:r>
              <a:rPr lang="en-US" i="1" dirty="0">
                <a:latin typeface="Arial"/>
              </a:rPr>
              <a:t>carpel</a:t>
            </a:r>
            <a:r>
              <a:rPr lang="en-US" dirty="0">
                <a:latin typeface="Arial"/>
              </a:rPr>
              <a:t> and </a:t>
            </a:r>
            <a:r>
              <a:rPr lang="en-US" i="1" dirty="0">
                <a:latin typeface="Arial"/>
              </a:rPr>
              <a:t>pistil</a:t>
            </a:r>
            <a:r>
              <a:rPr lang="en-US" dirty="0">
                <a:latin typeface="Arial"/>
              </a:rPr>
              <a:t> are often used interchangeably, but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55"/>
            <a:ext cx="8229600" cy="1143000"/>
          </a:xfrm>
        </p:spPr>
        <p:txBody>
          <a:bodyPr/>
          <a:lstStyle/>
          <a:p>
            <a:r>
              <a:rPr lang="en-US" b="1" dirty="0" smtClean="0"/>
              <a:t>Concept Test</a:t>
            </a:r>
            <a:r>
              <a:rPr lang="en-US" dirty="0" smtClean="0"/>
              <a:t>: Flower structure</a:t>
            </a:r>
            <a:endParaRPr lang="en-US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90680" y="1213396"/>
            <a:ext cx="8670925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600" dirty="0"/>
              <a:t>Arrange the following </a:t>
            </a:r>
            <a:r>
              <a:rPr lang="en-US" sz="2600" dirty="0" smtClean="0"/>
              <a:t>structures from the female part of the flower </a:t>
            </a:r>
            <a:r>
              <a:rPr lang="en-US" sz="2600" dirty="0"/>
              <a:t>from </a:t>
            </a:r>
            <a:r>
              <a:rPr lang="en-US" sz="2600" dirty="0" smtClean="0"/>
              <a:t>the largest size to smallest size.</a:t>
            </a:r>
            <a:endParaRPr lang="en-US" sz="2600" dirty="0"/>
          </a:p>
          <a:p>
            <a:pPr marL="457200" indent="-457200"/>
            <a:endParaRPr lang="en-US" sz="2600" dirty="0"/>
          </a:p>
          <a:p>
            <a:pPr marL="1371600" lvl="2" indent="-457200"/>
            <a:r>
              <a:rPr lang="en-US" sz="2600" dirty="0"/>
              <a:t>1. ovary</a:t>
            </a:r>
          </a:p>
          <a:p>
            <a:pPr marL="1371600" lvl="2" indent="-457200"/>
            <a:r>
              <a:rPr lang="en-US" sz="2600" dirty="0"/>
              <a:t>2. ovule</a:t>
            </a:r>
          </a:p>
          <a:p>
            <a:pPr marL="1371600" lvl="2" indent="-457200"/>
            <a:r>
              <a:rPr lang="en-US" sz="2600" dirty="0"/>
              <a:t>3. egg</a:t>
            </a:r>
          </a:p>
          <a:p>
            <a:pPr marL="1371600" lvl="2" indent="-457200"/>
            <a:r>
              <a:rPr lang="en-US" sz="2600" dirty="0"/>
              <a:t>4.</a:t>
            </a:r>
            <a:r>
              <a:rPr lang="en-US" sz="2600" dirty="0" smtClean="0"/>
              <a:t> carpel (or pistil)</a:t>
            </a:r>
          </a:p>
          <a:p>
            <a:pPr marL="457200" indent="-457200"/>
            <a:endParaRPr lang="en-US" sz="2600" dirty="0"/>
          </a:p>
          <a:p>
            <a:pPr marL="914400" lvl="1" indent="-457200">
              <a:buFont typeface="Arial" charset="0"/>
              <a:buAutoNum type="alphaUcPeriod"/>
            </a:pPr>
            <a:r>
              <a:rPr lang="en-US" sz="2600" dirty="0"/>
              <a:t> 4, 2, 1, 3 </a:t>
            </a:r>
          </a:p>
          <a:p>
            <a:pPr marL="914400" lvl="1" indent="-457200">
              <a:buFont typeface="Arial" charset="0"/>
              <a:buAutoNum type="alphaUcPeriod"/>
            </a:pPr>
            <a:r>
              <a:rPr lang="en-US" sz="2600" dirty="0"/>
              <a:t> 4, 3, 1, 2 </a:t>
            </a:r>
          </a:p>
          <a:p>
            <a:pPr marL="914400" lvl="1" indent="-457200">
              <a:buFont typeface="Arial" charset="0"/>
              <a:buAutoNum type="alphaUcPeriod"/>
            </a:pPr>
            <a:r>
              <a:rPr lang="en-US" sz="2600" dirty="0"/>
              <a:t> 1, 4, 2, 3 </a:t>
            </a:r>
          </a:p>
          <a:p>
            <a:pPr marL="914400" lvl="1" indent="-457200">
              <a:buFont typeface="Arial" charset="0"/>
              <a:buAutoNum type="alphaUcPeriod"/>
            </a:pPr>
            <a:r>
              <a:rPr lang="en-US" sz="2600" dirty="0"/>
              <a:t> 4, 1, 2, 3 </a:t>
            </a:r>
          </a:p>
          <a:p>
            <a:pPr marL="457200" indent="-457200"/>
            <a:endParaRPr lang="en-US" sz="2600" dirty="0"/>
          </a:p>
        </p:txBody>
      </p:sp>
      <p:pic>
        <p:nvPicPr>
          <p:cNvPr id="4" name="Picture 71" descr="38_02aAngioReproduction-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1855" y="2249026"/>
            <a:ext cx="4368756" cy="418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6255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048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762000" y="609600"/>
            <a:ext cx="774065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endParaRPr lang="en-US" sz="3600" dirty="0">
              <a:latin typeface="Arial"/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1524000" y="228600"/>
            <a:ext cx="6248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</a:rPr>
              <a:t> </a:t>
            </a: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3429000" y="1447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</a:endParaRP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878221" y="381000"/>
            <a:ext cx="24424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Arial"/>
              </a:rPr>
              <a:t>In a </a:t>
            </a:r>
            <a:r>
              <a:rPr lang="en-US" i="1" dirty="0">
                <a:latin typeface="Arial"/>
              </a:rPr>
              <a:t>simple</a:t>
            </a:r>
            <a:r>
              <a:rPr lang="en-US" dirty="0">
                <a:latin typeface="Arial"/>
              </a:rPr>
              <a:t> pistil, </a:t>
            </a:r>
          </a:p>
          <a:p>
            <a:pPr algn="ctr"/>
            <a:r>
              <a:rPr lang="en-US" dirty="0">
                <a:latin typeface="Arial"/>
              </a:rPr>
              <a:t>carpel = pistil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4611204" y="276225"/>
            <a:ext cx="42221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Arial"/>
              </a:rPr>
              <a:t>In a </a:t>
            </a:r>
            <a:r>
              <a:rPr lang="en-US" i="1" dirty="0">
                <a:latin typeface="Arial"/>
              </a:rPr>
              <a:t>compound</a:t>
            </a:r>
            <a:r>
              <a:rPr lang="en-US" dirty="0">
                <a:latin typeface="Arial"/>
              </a:rPr>
              <a:t> pistil, the </a:t>
            </a:r>
          </a:p>
          <a:p>
            <a:pPr algn="ctr"/>
            <a:r>
              <a:rPr lang="en-US" dirty="0">
                <a:latin typeface="Arial"/>
              </a:rPr>
              <a:t>carpel is a subunit of the pistil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lev70065_05_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38" y="1550988"/>
            <a:ext cx="9104312" cy="375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746125" y="4924425"/>
            <a:ext cx="175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</a:rPr>
              <a:t>simple pistil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5241925" y="4848225"/>
            <a:ext cx="230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</a:rPr>
              <a:t>compound pistil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413" y="379413"/>
            <a:ext cx="8129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676400" y="1225550"/>
            <a:ext cx="62484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609600" indent="-609600" algn="ctr"/>
            <a:r>
              <a:rPr lang="en-US" sz="3200" dirty="0">
                <a:solidFill>
                  <a:srgbClr val="000000"/>
                </a:solidFill>
                <a:latin typeface="Arial"/>
              </a:rPr>
              <a:t>Outline</a:t>
            </a:r>
          </a:p>
          <a:p>
            <a:pPr marL="609600" indent="-609600"/>
            <a:endParaRPr lang="en-US" sz="3200" dirty="0">
              <a:solidFill>
                <a:srgbClr val="000000"/>
              </a:solidFill>
              <a:latin typeface="Arial"/>
            </a:endParaRPr>
          </a:p>
          <a:p>
            <a:pPr marL="609600" indent="-609600">
              <a:buFont typeface="Arial" pitchFamily="-107" charset="0"/>
              <a:buAutoNum type="romanUcPeriod"/>
            </a:pPr>
            <a:r>
              <a:rPr lang="en-US" sz="3200" dirty="0">
                <a:solidFill>
                  <a:srgbClr val="000000"/>
                </a:solidFill>
                <a:latin typeface="Arial"/>
              </a:rPr>
              <a:t>Flower </a:t>
            </a:r>
            <a:r>
              <a:rPr lang="en-US" sz="3200" dirty="0" smtClean="0">
                <a:solidFill>
                  <a:srgbClr val="000000"/>
                </a:solidFill>
                <a:latin typeface="Arial"/>
              </a:rPr>
              <a:t>Structure</a:t>
            </a:r>
          </a:p>
          <a:p>
            <a:pPr marL="609600" indent="-609600">
              <a:buFont typeface="Arial" pitchFamily="-107" charset="0"/>
              <a:buAutoNum type="romanUcPeriod"/>
            </a:pPr>
            <a:r>
              <a:rPr lang="en-US" sz="3200" dirty="0" smtClean="0">
                <a:solidFill>
                  <a:srgbClr val="000000"/>
                </a:solidFill>
                <a:latin typeface="Arial"/>
              </a:rPr>
              <a:t>Mitosis vs. Meiosis</a:t>
            </a:r>
          </a:p>
          <a:p>
            <a:pPr marL="609600" indent="-609600">
              <a:buFont typeface="Arial" pitchFamily="-107" charset="0"/>
              <a:buAutoNum type="romanUcPeriod"/>
            </a:pPr>
            <a:r>
              <a:rPr lang="en-US" sz="3200" dirty="0">
                <a:solidFill>
                  <a:srgbClr val="000000"/>
                </a:solidFill>
                <a:latin typeface="Arial"/>
              </a:rPr>
              <a:t>Flowering Plant Life Cycle</a:t>
            </a:r>
          </a:p>
          <a:p>
            <a:pPr marL="609600" indent="-609600"/>
            <a:r>
              <a:rPr lang="en-US" sz="3200" dirty="0" smtClean="0">
                <a:solidFill>
                  <a:srgbClr val="000000"/>
                </a:solidFill>
                <a:latin typeface="Arial"/>
              </a:rPr>
              <a:t>IV. Flowering Plants and their Pollinators</a:t>
            </a:r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2623" y="2133600"/>
            <a:ext cx="1923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latin typeface="Arial"/>
                <a:cs typeface="Arial"/>
              </a:rPr>
              <a:t>Meiosis</a:t>
            </a:r>
            <a:endParaRPr lang="en-US" sz="4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tosis v Meios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48" y="140208"/>
            <a:ext cx="8071104" cy="65775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3200400" y="0"/>
            <a:ext cx="54102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876800" y="838200"/>
            <a:ext cx="4267200" cy="6019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 bwMode="auto">
          <a:xfrm rot="5400000">
            <a:off x="2476500" y="3924300"/>
            <a:ext cx="44958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48097" y="304800"/>
            <a:ext cx="2431275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Parent Cell</a:t>
            </a:r>
          </a:p>
          <a:p>
            <a:pPr algn="ctr"/>
            <a:r>
              <a:rPr lang="en-US" sz="1600" smtClean="0">
                <a:latin typeface="Arial"/>
                <a:cs typeface="Arial"/>
              </a:rPr>
              <a:t> (</a:t>
            </a:r>
            <a:r>
              <a:rPr lang="en-US" sz="1600" dirty="0" smtClean="0">
                <a:latin typeface="Arial"/>
                <a:cs typeface="Arial"/>
              </a:rPr>
              <a:t>before DNA </a:t>
            </a:r>
            <a:r>
              <a:rPr lang="en-US" sz="1600" smtClean="0">
                <a:latin typeface="Arial"/>
                <a:cs typeface="Arial"/>
              </a:rPr>
              <a:t>replication) </a:t>
            </a:r>
            <a:endParaRPr lang="en-US" sz="16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lev70065_05_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0575" y="15875"/>
            <a:ext cx="5022850" cy="682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7"/>
          <p:cNvSpPr txBox="1">
            <a:spLocks noChangeArrowheads="1"/>
          </p:cNvSpPr>
          <p:nvPr/>
        </p:nvSpPr>
        <p:spPr bwMode="auto">
          <a:xfrm>
            <a:off x="212725" y="493713"/>
            <a:ext cx="310869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EE566F"/>
                </a:solidFill>
                <a:latin typeface="Arial"/>
              </a:rPr>
              <a:t>The Flowering Plant</a:t>
            </a:r>
          </a:p>
          <a:p>
            <a:r>
              <a:rPr lang="en-US" b="1" dirty="0">
                <a:solidFill>
                  <a:srgbClr val="EE566F"/>
                </a:solidFill>
                <a:latin typeface="Arial"/>
              </a:rPr>
              <a:t>Life Cycle … and</a:t>
            </a:r>
          </a:p>
          <a:p>
            <a:r>
              <a:rPr lang="en-US" b="1" dirty="0">
                <a:solidFill>
                  <a:srgbClr val="EE566F"/>
                </a:solidFill>
                <a:latin typeface="Arial"/>
              </a:rPr>
              <a:t>how it is different</a:t>
            </a:r>
          </a:p>
          <a:p>
            <a:r>
              <a:rPr lang="en-US" b="1" dirty="0">
                <a:solidFill>
                  <a:srgbClr val="EE566F"/>
                </a:solidFill>
                <a:latin typeface="Arial"/>
              </a:rPr>
              <a:t>from yours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5018088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127313" y="990600"/>
            <a:ext cx="1415923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Times"/>
              </a:rPr>
              <a:t>MEIOSIS  </a:t>
            </a:r>
          </a:p>
        </p:txBody>
      </p:sp>
      <p:sp>
        <p:nvSpPr>
          <p:cNvPr id="309252" name="Rectangle 4"/>
          <p:cNvSpPr>
            <a:spLocks noChangeArrowheads="1"/>
          </p:cNvSpPr>
          <p:nvPr/>
        </p:nvSpPr>
        <p:spPr bwMode="auto">
          <a:xfrm>
            <a:off x="1981200" y="990600"/>
            <a:ext cx="17526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Times"/>
            </a:endParaRPr>
          </a:p>
        </p:txBody>
      </p:sp>
      <p:cxnSp>
        <p:nvCxnSpPr>
          <p:cNvPr id="6" name="Straight Arrow Connector 5"/>
          <p:cNvCxnSpPr>
            <a:stCxn id="20483" idx="1"/>
          </p:cNvCxnSpPr>
          <p:nvPr/>
        </p:nvCxnSpPr>
        <p:spPr bwMode="auto">
          <a:xfrm rot="10800000" flipV="1">
            <a:off x="1295401" y="1221432"/>
            <a:ext cx="831913" cy="3025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>
            <a:stCxn id="20483" idx="3"/>
          </p:cNvCxnSpPr>
          <p:nvPr/>
        </p:nvCxnSpPr>
        <p:spPr bwMode="auto">
          <a:xfrm>
            <a:off x="3543236" y="1221433"/>
            <a:ext cx="647764" cy="2263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507905" y="2819400"/>
            <a:ext cx="141051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latin typeface="Times"/>
              </a:rPr>
              <a:t>MITOSIS  </a:t>
            </a:r>
            <a:endParaRPr lang="en-US" dirty="0">
              <a:latin typeface="Times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429000" y="2819400"/>
            <a:ext cx="17526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2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2057400" y="990600"/>
            <a:ext cx="1467319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</a:rPr>
              <a:t>MEIOSIS  </a:t>
            </a:r>
          </a:p>
        </p:txBody>
      </p:sp>
      <p:sp>
        <p:nvSpPr>
          <p:cNvPr id="309252" name="Rectangle 4"/>
          <p:cNvSpPr>
            <a:spLocks noChangeArrowheads="1"/>
          </p:cNvSpPr>
          <p:nvPr/>
        </p:nvSpPr>
        <p:spPr bwMode="auto">
          <a:xfrm>
            <a:off x="1981200" y="990600"/>
            <a:ext cx="17526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</a:endParaRPr>
          </a:p>
        </p:txBody>
      </p:sp>
      <p:pic>
        <p:nvPicPr>
          <p:cNvPr id="5" name="Picture 4" descr="Animal Life Cycl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5" y="0"/>
            <a:ext cx="883682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lev70065_05_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0575" y="15875"/>
            <a:ext cx="5022850" cy="682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12725" y="493713"/>
            <a:ext cx="310869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EE566F"/>
                </a:solidFill>
                <a:latin typeface="Arial"/>
              </a:rPr>
              <a:t>The Flowering Plant</a:t>
            </a:r>
          </a:p>
          <a:p>
            <a:r>
              <a:rPr lang="en-US" b="1" dirty="0">
                <a:solidFill>
                  <a:srgbClr val="EE566F"/>
                </a:solidFill>
                <a:latin typeface="Arial"/>
              </a:rPr>
              <a:t>Life Cycle</a:t>
            </a:r>
          </a:p>
        </p:txBody>
      </p:sp>
      <p:pic>
        <p:nvPicPr>
          <p:cNvPr id="3102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2800" y="5181600"/>
            <a:ext cx="1304925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37613" cy="457200"/>
          </a:xfrm>
          <a:noFill/>
        </p:spPr>
        <p:txBody>
          <a:bodyPr lIns="91435" tIns="45718" rIns="91435" bIns="45718" anchor="t"/>
          <a:lstStyle/>
          <a:p>
            <a:pPr>
              <a:tabLst>
                <a:tab pos="1028700" algn="l"/>
              </a:tabLst>
            </a:pPr>
            <a:r>
              <a:rPr lang="en-US" sz="1800">
                <a:solidFill>
                  <a:schemeClr val="tx1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Figure 38.3ax2  Lily</a:t>
            </a:r>
            <a:endParaRPr lang="en-US">
              <a:solidFill>
                <a:schemeClr val="tx1"/>
              </a:solidFill>
              <a:latin typeface="Palatino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50179" name="Line 3"/>
          <p:cNvSpPr>
            <a:spLocks noChangeShapeType="1"/>
          </p:cNvSpPr>
          <p:nvPr/>
        </p:nvSpPr>
        <p:spPr bwMode="auto">
          <a:xfrm flipH="1">
            <a:off x="76200" y="304800"/>
            <a:ext cx="8915400" cy="0"/>
          </a:xfrm>
          <a:prstGeom prst="line">
            <a:avLst/>
          </a:prstGeom>
          <a:noFill/>
          <a:ln w="12700">
            <a:solidFill>
              <a:srgbClr val="0000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</a:endParaRP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0"/>
            <a:ext cx="899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676400" y="5334000"/>
            <a:ext cx="57150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Arial"/>
              </a:rPr>
              <a:t>The male gametophyte (pollen)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327400"/>
            <a:ext cx="3657600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0"/>
            <a:ext cx="45720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4298950" y="2101850"/>
            <a:ext cx="59055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3733800" y="5410200"/>
            <a:ext cx="1752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Helvetica" pitchFamily="-107" charset="0"/>
              </a:rPr>
              <a:t>Dispersed Pollen Grain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4114800" y="4419600"/>
            <a:ext cx="1752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Helvetica" pitchFamily="-107" charset="0"/>
              </a:rPr>
              <a:t>Generative Cell</a:t>
            </a: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1143000" y="4191000"/>
            <a:ext cx="175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Helvetica" pitchFamily="-107" charset="0"/>
              </a:rPr>
              <a:t>Tube Cell</a:t>
            </a:r>
          </a:p>
        </p:txBody>
      </p:sp>
      <p:sp>
        <p:nvSpPr>
          <p:cNvPr id="52232" name="Line 8"/>
          <p:cNvSpPr>
            <a:spLocks noChangeShapeType="1"/>
          </p:cNvSpPr>
          <p:nvPr/>
        </p:nvSpPr>
        <p:spPr bwMode="auto">
          <a:xfrm flipH="1">
            <a:off x="2895600" y="4724400"/>
            <a:ext cx="1447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</a:endParaRP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3048000" y="6461125"/>
            <a:ext cx="175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Helvetica" pitchFamily="-107" charset="0"/>
              </a:rPr>
              <a:t>Pollen Coat</a:t>
            </a:r>
          </a:p>
        </p:txBody>
      </p:sp>
      <p:sp>
        <p:nvSpPr>
          <p:cNvPr id="52234" name="Line 10"/>
          <p:cNvSpPr>
            <a:spLocks noChangeShapeType="1"/>
          </p:cNvSpPr>
          <p:nvPr/>
        </p:nvSpPr>
        <p:spPr bwMode="auto">
          <a:xfrm flipH="1">
            <a:off x="2362200" y="66294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</a:endParaRPr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7086600" y="2743200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Helvetica" pitchFamily="-107" charset="0"/>
              </a:rPr>
              <a:t>4 Microspores</a:t>
            </a:r>
          </a:p>
        </p:txBody>
      </p:sp>
      <p:sp>
        <p:nvSpPr>
          <p:cNvPr id="52236" name="Line 12"/>
          <p:cNvSpPr>
            <a:spLocks noChangeShapeType="1"/>
          </p:cNvSpPr>
          <p:nvPr/>
        </p:nvSpPr>
        <p:spPr bwMode="auto">
          <a:xfrm flipH="1">
            <a:off x="7924800" y="3200400"/>
            <a:ext cx="2286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</a:endParaRPr>
          </a:p>
        </p:txBody>
      </p:sp>
      <p:sp>
        <p:nvSpPr>
          <p:cNvPr id="52237" name="Rectangle 13"/>
          <p:cNvSpPr>
            <a:spLocks noChangeArrowheads="1"/>
          </p:cNvSpPr>
          <p:nvPr/>
        </p:nvSpPr>
        <p:spPr bwMode="auto">
          <a:xfrm>
            <a:off x="5638800" y="3657600"/>
            <a:ext cx="3352800" cy="2971800"/>
          </a:xfrm>
          <a:prstGeom prst="rect">
            <a:avLst/>
          </a:prstGeom>
          <a:solidFill>
            <a:schemeClr val="bg1"/>
          </a:solidFill>
          <a:ln w="38100">
            <a:solidFill>
              <a:srgbClr val="00ADC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3200" dirty="0">
                <a:latin typeface="Arial"/>
              </a:rPr>
              <a:t>A pollen grain con-</a:t>
            </a:r>
          </a:p>
          <a:p>
            <a:r>
              <a:rPr lang="en-US" sz="3200" dirty="0" err="1">
                <a:latin typeface="Arial"/>
              </a:rPr>
              <a:t>sists</a:t>
            </a:r>
            <a:r>
              <a:rPr lang="en-US" sz="3200" dirty="0">
                <a:latin typeface="Arial"/>
              </a:rPr>
              <a:t> of two cells: </a:t>
            </a:r>
          </a:p>
          <a:p>
            <a:r>
              <a:rPr lang="en-US" sz="3200" dirty="0">
                <a:latin typeface="Arial"/>
              </a:rPr>
              <a:t>a </a:t>
            </a:r>
            <a:r>
              <a:rPr lang="en-US" sz="3200" b="1" i="1" dirty="0">
                <a:latin typeface="Arial"/>
              </a:rPr>
              <a:t>generative</a:t>
            </a:r>
            <a:r>
              <a:rPr lang="en-US" sz="3200" dirty="0">
                <a:latin typeface="Arial"/>
              </a:rPr>
              <a:t> cell </a:t>
            </a:r>
          </a:p>
          <a:p>
            <a:r>
              <a:rPr lang="en-US" sz="3200" dirty="0">
                <a:latin typeface="Arial"/>
              </a:rPr>
              <a:t>surrounded by a </a:t>
            </a:r>
          </a:p>
          <a:p>
            <a:r>
              <a:rPr lang="en-US" sz="3200" b="1" i="1" dirty="0">
                <a:latin typeface="Arial"/>
              </a:rPr>
              <a:t>tube</a:t>
            </a:r>
            <a:r>
              <a:rPr lang="en-US" sz="3200" dirty="0">
                <a:latin typeface="Arial"/>
              </a:rPr>
              <a:t> cell.</a:t>
            </a:r>
            <a:endParaRPr lang="en-US" dirty="0">
              <a:latin typeface="Arial"/>
            </a:endParaRPr>
          </a:p>
        </p:txBody>
      </p:sp>
      <p:sp>
        <p:nvSpPr>
          <p:cNvPr id="52238" name="Rectangle 15"/>
          <p:cNvSpPr>
            <a:spLocks noChangeArrowheads="1"/>
          </p:cNvSpPr>
          <p:nvPr/>
        </p:nvSpPr>
        <p:spPr bwMode="auto">
          <a:xfrm>
            <a:off x="5715000" y="457200"/>
            <a:ext cx="3200400" cy="3200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457200"/>
            <a:ext cx="603726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228600" y="4419600"/>
            <a:ext cx="1295400" cy="923330"/>
          </a:xfrm>
          <a:prstGeom prst="rect">
            <a:avLst/>
          </a:prstGeom>
          <a:solidFill>
            <a:srgbClr val="FFFF66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Arial"/>
              </a:rPr>
              <a:t>2-celled</a:t>
            </a:r>
          </a:p>
          <a:p>
            <a:r>
              <a:rPr lang="en-US" sz="1800" dirty="0">
                <a:latin typeface="Arial"/>
              </a:rPr>
              <a:t>pollen grain</a:t>
            </a:r>
          </a:p>
        </p:txBody>
      </p:sp>
      <p:sp>
        <p:nvSpPr>
          <p:cNvPr id="54276" name="Line 4"/>
          <p:cNvSpPr>
            <a:spLocks noChangeShapeType="1"/>
          </p:cNvSpPr>
          <p:nvPr/>
        </p:nvSpPr>
        <p:spPr bwMode="auto">
          <a:xfrm>
            <a:off x="1600200" y="48768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37613" cy="457200"/>
          </a:xfrm>
          <a:noFill/>
        </p:spPr>
        <p:txBody>
          <a:bodyPr lIns="91435" tIns="45718" rIns="91435" bIns="45718" anchor="t"/>
          <a:lstStyle/>
          <a:p>
            <a:pPr>
              <a:tabLst>
                <a:tab pos="1028700" algn="l"/>
              </a:tabLst>
            </a:pPr>
            <a:r>
              <a:rPr lang="en-US" sz="1800">
                <a:solidFill>
                  <a:schemeClr val="tx1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t>Figure 38.5  Pollen grains have tough, ornate, and distinctive walls</a:t>
            </a:r>
            <a:endParaRPr lang="en-US">
              <a:solidFill>
                <a:schemeClr val="tx1"/>
              </a:solidFill>
              <a:latin typeface="Palatino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56323" name="Line 3"/>
          <p:cNvSpPr>
            <a:spLocks noChangeShapeType="1"/>
          </p:cNvSpPr>
          <p:nvPr/>
        </p:nvSpPr>
        <p:spPr bwMode="auto">
          <a:xfrm flipH="1">
            <a:off x="76200" y="304800"/>
            <a:ext cx="8915400" cy="0"/>
          </a:xfrm>
          <a:prstGeom prst="line">
            <a:avLst/>
          </a:prstGeom>
          <a:noFill/>
          <a:ln w="12700">
            <a:solidFill>
              <a:srgbClr val="0000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</a:endParaRP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9588"/>
            <a:ext cx="5595938" cy="634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5130007" y="2844006"/>
            <a:ext cx="4495800" cy="353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228600"/>
            <a:ext cx="444817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689725" y="2790825"/>
            <a:ext cx="2403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</a:rPr>
              <a:t>Vegetative Body</a:t>
            </a:r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 flipH="1" flipV="1">
            <a:off x="4343400" y="609600"/>
            <a:ext cx="243840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</a:endParaRPr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 flipH="1">
            <a:off x="4648200" y="3048000"/>
            <a:ext cx="213360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</a:endParaRPr>
          </a:p>
        </p:txBody>
      </p:sp>
      <p:sp>
        <p:nvSpPr>
          <p:cNvPr id="15366" name="Text Box 7"/>
          <p:cNvSpPr txBox="1">
            <a:spLocks noChangeArrowheads="1"/>
          </p:cNvSpPr>
          <p:nvPr/>
        </p:nvSpPr>
        <p:spPr bwMode="auto">
          <a:xfrm>
            <a:off x="6096000" y="457200"/>
            <a:ext cx="2819400" cy="831850"/>
          </a:xfrm>
          <a:prstGeom prst="rect">
            <a:avLst/>
          </a:prstGeom>
          <a:noFill/>
          <a:ln w="9525">
            <a:solidFill>
              <a:srgbClr val="F3724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F37241"/>
                </a:solidFill>
                <a:latin typeface="Arial"/>
              </a:rPr>
              <a:t>Reproductive Body</a:t>
            </a:r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 flipH="1">
            <a:off x="5257800" y="6858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</a:endParaRPr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974725" y="4619625"/>
            <a:ext cx="8386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</a:rPr>
              <a:t>Root</a:t>
            </a:r>
          </a:p>
        </p:txBody>
      </p:sp>
      <p:sp>
        <p:nvSpPr>
          <p:cNvPr id="15369" name="Line 11"/>
          <p:cNvSpPr>
            <a:spLocks noChangeShapeType="1"/>
          </p:cNvSpPr>
          <p:nvPr/>
        </p:nvSpPr>
        <p:spPr bwMode="auto">
          <a:xfrm flipV="1">
            <a:off x="1752600" y="3962400"/>
            <a:ext cx="2667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</a:endParaRPr>
          </a:p>
        </p:txBody>
      </p:sp>
      <p:sp>
        <p:nvSpPr>
          <p:cNvPr id="15370" name="Line 12"/>
          <p:cNvSpPr>
            <a:spLocks noChangeShapeType="1"/>
          </p:cNvSpPr>
          <p:nvPr/>
        </p:nvSpPr>
        <p:spPr bwMode="auto">
          <a:xfrm>
            <a:off x="1752600" y="4953000"/>
            <a:ext cx="26670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</a:endParaRPr>
          </a:p>
        </p:txBody>
      </p:sp>
      <p:sp>
        <p:nvSpPr>
          <p:cNvPr id="15371" name="Text Box 13"/>
          <p:cNvSpPr txBox="1">
            <a:spLocks noChangeArrowheads="1"/>
          </p:cNvSpPr>
          <p:nvPr/>
        </p:nvSpPr>
        <p:spPr bwMode="auto">
          <a:xfrm>
            <a:off x="974725" y="1724025"/>
            <a:ext cx="9925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</a:rPr>
              <a:t>Shoot</a:t>
            </a:r>
          </a:p>
        </p:txBody>
      </p:sp>
      <p:sp>
        <p:nvSpPr>
          <p:cNvPr id="15372" name="Line 14"/>
          <p:cNvSpPr>
            <a:spLocks noChangeShapeType="1"/>
          </p:cNvSpPr>
          <p:nvPr/>
        </p:nvSpPr>
        <p:spPr bwMode="auto">
          <a:xfrm flipV="1">
            <a:off x="1905000" y="685800"/>
            <a:ext cx="23622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</a:endParaRPr>
          </a:p>
        </p:txBody>
      </p:sp>
      <p:sp>
        <p:nvSpPr>
          <p:cNvPr id="15373" name="Line 15"/>
          <p:cNvSpPr>
            <a:spLocks noChangeShapeType="1"/>
          </p:cNvSpPr>
          <p:nvPr/>
        </p:nvSpPr>
        <p:spPr bwMode="auto">
          <a:xfrm>
            <a:off x="1905000" y="1981200"/>
            <a:ext cx="25908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588" y="379413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788845" y="5675313"/>
            <a:ext cx="7609174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Arial"/>
              </a:rPr>
              <a:t>Development of the female gametophyte (embryo sac)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/>
          <a:srcRect t="2187" b="2187"/>
          <a:stretch>
            <a:fillRect/>
          </a:stretch>
        </p:blipFill>
        <p:spPr bwMode="auto">
          <a:xfrm flipH="1" flipV="1">
            <a:off x="457200" y="1074738"/>
            <a:ext cx="4572000" cy="365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3200400"/>
            <a:ext cx="2743200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Line 4"/>
          <p:cNvSpPr>
            <a:spLocks noChangeShapeType="1"/>
          </p:cNvSpPr>
          <p:nvPr/>
        </p:nvSpPr>
        <p:spPr bwMode="auto">
          <a:xfrm>
            <a:off x="3505200" y="3810000"/>
            <a:ext cx="22860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</a:endParaRP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457200" y="381000"/>
            <a:ext cx="449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Helvetica" pitchFamily="-107" charset="0"/>
              </a:rPr>
              <a:t>Cross Section of an Ovary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5867400" y="2133600"/>
            <a:ext cx="297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Helvetica" pitchFamily="-107" charset="0"/>
              </a:rPr>
              <a:t>One ovule just after meiosis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228600"/>
            <a:ext cx="603726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7848600" y="4343400"/>
            <a:ext cx="1066800" cy="915988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Arial"/>
              </a:rPr>
              <a:t>7-celled</a:t>
            </a:r>
          </a:p>
          <a:p>
            <a:r>
              <a:rPr lang="en-US" sz="1800" dirty="0">
                <a:latin typeface="Arial"/>
              </a:rPr>
              <a:t>embryo sac</a:t>
            </a:r>
            <a:endParaRPr lang="en-US" dirty="0">
              <a:latin typeface="Arial"/>
            </a:endParaRPr>
          </a:p>
        </p:txBody>
      </p:sp>
      <p:sp>
        <p:nvSpPr>
          <p:cNvPr id="62468" name="Line 4"/>
          <p:cNvSpPr>
            <a:spLocks noChangeShapeType="1"/>
          </p:cNvSpPr>
          <p:nvPr/>
        </p:nvSpPr>
        <p:spPr bwMode="auto">
          <a:xfrm flipH="1" flipV="1">
            <a:off x="6248400" y="4572000"/>
            <a:ext cx="1524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</a:endParaRP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7848600" y="4343400"/>
            <a:ext cx="10668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533400"/>
            <a:ext cx="87388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Arial"/>
                <a:cs typeface="Arial"/>
              </a:rPr>
              <a:t>Pollination: the Transfer of Pollen to the Stigma</a:t>
            </a:r>
            <a:endParaRPr lang="en-US" sz="3200" dirty="0">
              <a:latin typeface="Arial"/>
              <a:cs typeface="Arial"/>
            </a:endParaRPr>
          </a:p>
        </p:txBody>
      </p:sp>
      <p:pic>
        <p:nvPicPr>
          <p:cNvPr id="4" name="Picture 3" descr="pollination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47800"/>
            <a:ext cx="8610600" cy="47040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334000" cy="71951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47105" y="2830095"/>
            <a:ext cx="3986277" cy="32028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0" y="381000"/>
            <a:ext cx="24198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Arial"/>
                <a:cs typeface="Arial"/>
              </a:rPr>
              <a:t>Pollen Tube </a:t>
            </a:r>
          </a:p>
          <a:p>
            <a:pPr algn="ctr"/>
            <a:r>
              <a:rPr lang="en-US" sz="3200" dirty="0" smtClean="0">
                <a:latin typeface="Arial"/>
                <a:cs typeface="Arial"/>
              </a:rPr>
              <a:t>Germination</a:t>
            </a:r>
          </a:p>
          <a:p>
            <a:pPr algn="ctr"/>
            <a:r>
              <a:rPr lang="en-US" sz="3200" dirty="0" smtClean="0">
                <a:latin typeface="Arial"/>
                <a:cs typeface="Arial"/>
              </a:rPr>
              <a:t>a</a:t>
            </a:r>
            <a:r>
              <a:rPr lang="en-US" sz="3200" dirty="0" smtClean="0">
                <a:latin typeface="Arial"/>
                <a:cs typeface="Arial"/>
              </a:rPr>
              <a:t>nd Growth</a:t>
            </a:r>
            <a:endParaRPr lang="en-US" sz="32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uble fertilization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0995"/>
            <a:ext cx="9144000" cy="55360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3200400" y="1600200"/>
            <a:ext cx="2895600" cy="3657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172200" y="1752600"/>
            <a:ext cx="2971800" cy="3657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304800"/>
            <a:ext cx="7772400" cy="631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151794" y="1243634"/>
            <a:ext cx="8844938" cy="526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8925" indent="-1588"/>
            <a:r>
              <a:rPr lang="en-US" sz="2800" dirty="0"/>
              <a:t>Angiosperms are unique in that they undergo a </a:t>
            </a:r>
            <a:r>
              <a:rPr lang="en-US" sz="2800" dirty="0" smtClean="0"/>
              <a:t>process called </a:t>
            </a:r>
            <a:r>
              <a:rPr lang="en-US" sz="2800" dirty="0"/>
              <a:t>double fertilization.  Double fertilization means </a:t>
            </a:r>
            <a:r>
              <a:rPr lang="en-US" sz="2800" dirty="0" smtClean="0"/>
              <a:t>that: </a:t>
            </a:r>
            <a:endParaRPr lang="en-US" sz="2800" dirty="0"/>
          </a:p>
          <a:p>
            <a:pPr marL="457200" indent="-457200"/>
            <a:endParaRPr lang="en-US" sz="2800" dirty="0"/>
          </a:p>
          <a:p>
            <a:pPr marL="457200" indent="-457200">
              <a:buFont typeface="Arial" charset="0"/>
              <a:buAutoNum type="alphaUcPeriod"/>
            </a:pPr>
            <a:r>
              <a:rPr lang="en-US" sz="2800" dirty="0"/>
              <a:t>flowers must be pollinated twice in order to produce fruits and seeds. </a:t>
            </a:r>
          </a:p>
          <a:p>
            <a:pPr marL="457200" indent="-457200">
              <a:buFont typeface="Arial" charset="0"/>
              <a:buAutoNum type="alphaUcPeriod"/>
            </a:pPr>
            <a:r>
              <a:rPr lang="en-US" sz="2800" dirty="0"/>
              <a:t>every egg must receive two sperm to produce an embryo. </a:t>
            </a:r>
          </a:p>
          <a:p>
            <a:pPr marL="457200" indent="-457200">
              <a:buFont typeface="Arial" charset="0"/>
              <a:buAutoNum type="alphaUcPeriod"/>
            </a:pPr>
            <a:r>
              <a:rPr lang="en-US" sz="2800" dirty="0"/>
              <a:t>one sperm is needed to fertilize the egg, and a second sperm is needed to </a:t>
            </a:r>
            <a:r>
              <a:rPr lang="en-US" sz="2800" dirty="0" smtClean="0"/>
              <a:t>form the endosperm.</a:t>
            </a:r>
            <a:endParaRPr lang="en-US" sz="2800" dirty="0"/>
          </a:p>
          <a:p>
            <a:pPr marL="457200" indent="-457200">
              <a:buFont typeface="Arial" charset="0"/>
              <a:buAutoNum type="alphaUcPeriod"/>
            </a:pPr>
            <a:r>
              <a:rPr lang="en-US" sz="2800" dirty="0"/>
              <a:t>the egg of the embryo sac is diploid. </a:t>
            </a:r>
          </a:p>
          <a:p>
            <a:pPr marL="457200" indent="-457200">
              <a:buFont typeface="Arial" charset="0"/>
              <a:buAutoNum type="alphaUcPeriod"/>
            </a:pPr>
            <a:r>
              <a:rPr lang="en-US" sz="2800" dirty="0"/>
              <a:t>every sperm has two nuclei. </a:t>
            </a:r>
          </a:p>
          <a:p>
            <a:pPr marL="457200" indent="-457200"/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501" y="91050"/>
            <a:ext cx="8229600" cy="1143000"/>
          </a:xfrm>
        </p:spPr>
        <p:txBody>
          <a:bodyPr/>
          <a:lstStyle/>
          <a:p>
            <a:r>
              <a:rPr lang="en-US" sz="4000" b="1" dirty="0" smtClean="0"/>
              <a:t>Concept Test</a:t>
            </a:r>
            <a:r>
              <a:rPr lang="en-US" sz="4000" dirty="0" smtClean="0"/>
              <a:t>: Double fertilization</a:t>
            </a:r>
            <a:endParaRPr lang="en-US" sz="40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9361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447800"/>
            <a:ext cx="8458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381000" y="228600"/>
            <a:ext cx="8458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latin typeface="Arial"/>
              </a:rPr>
              <a:t>Ovaries ripen to become fruits; </a:t>
            </a:r>
          </a:p>
          <a:p>
            <a:pPr algn="ctr"/>
            <a:r>
              <a:rPr lang="en-US" sz="3200" dirty="0">
                <a:latin typeface="Arial"/>
              </a:rPr>
              <a:t>ovules ripen to become seeds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09600" y="1143000"/>
            <a:ext cx="9906000" cy="405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8535" name="Text Box 7"/>
          <p:cNvSpPr txBox="1">
            <a:spLocks noChangeArrowheads="1"/>
          </p:cNvSpPr>
          <p:nvPr/>
        </p:nvSpPr>
        <p:spPr bwMode="auto">
          <a:xfrm>
            <a:off x="441325" y="5699125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5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8"/>
          <p:cNvSpPr txBox="1">
            <a:spLocks noChangeArrowheads="1"/>
          </p:cNvSpPr>
          <p:nvPr/>
        </p:nvSpPr>
        <p:spPr bwMode="auto">
          <a:xfrm>
            <a:off x="7772400" y="1219200"/>
            <a:ext cx="1841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800" dirty="0">
              <a:latin typeface="Arial"/>
            </a:endParaRPr>
          </a:p>
        </p:txBody>
      </p:sp>
      <p:pic>
        <p:nvPicPr>
          <p:cNvPr id="5" name="Picture 4" descr="Parts of the flower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0"/>
            <a:ext cx="710205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9400" y="609600"/>
            <a:ext cx="1219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 Pistil    </a:t>
            </a:r>
            <a:endParaRPr lang="en-US" b="1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cture Review, Chapter 5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74" y="0"/>
            <a:ext cx="887162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64008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len and ovul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69" y="0"/>
            <a:ext cx="887046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-107" charset="-128"/>
                <a:cs typeface="ＭＳ Ｐゴシック" pitchFamily="-107" charset="-128"/>
              </a:rPr>
              <a:t>Four whorls of the flower: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048000"/>
            <a:ext cx="7772400" cy="2590800"/>
          </a:xfrm>
        </p:spPr>
        <p:txBody>
          <a:bodyPr/>
          <a:lstStyle/>
          <a:p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Set of sepals = </a:t>
            </a:r>
            <a:r>
              <a:rPr lang="en-US" b="1" dirty="0">
                <a:ea typeface="ＭＳ Ｐゴシック" pitchFamily="-107" charset="-128"/>
                <a:cs typeface="ＭＳ Ｐゴシック" pitchFamily="-107" charset="-128"/>
              </a:rPr>
              <a:t>Calyx</a:t>
            </a:r>
          </a:p>
          <a:p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Set of petals = </a:t>
            </a:r>
            <a:r>
              <a:rPr lang="en-US" b="1" dirty="0">
                <a:ea typeface="ＭＳ Ｐゴシック" pitchFamily="-107" charset="-128"/>
                <a:cs typeface="ＭＳ Ｐゴシック" pitchFamily="-107" charset="-128"/>
              </a:rPr>
              <a:t>Corolla</a:t>
            </a:r>
          </a:p>
          <a:p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Set of stamens = </a:t>
            </a:r>
            <a:r>
              <a:rPr lang="en-US" b="1" dirty="0">
                <a:ea typeface="ＭＳ Ｐゴシック" pitchFamily="-107" charset="-128"/>
                <a:cs typeface="ＭＳ Ｐゴシック" pitchFamily="-107" charset="-128"/>
              </a:rPr>
              <a:t>Androecium</a:t>
            </a:r>
          </a:p>
          <a:p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Carpel (or set of </a:t>
            </a:r>
            <a:r>
              <a:rPr lang="en-US" dirty="0" err="1">
                <a:ea typeface="ＭＳ Ｐゴシック" pitchFamily="-107" charset="-128"/>
                <a:cs typeface="ＭＳ Ｐゴシック" pitchFamily="-107" charset="-128"/>
              </a:rPr>
              <a:t>carpels</a:t>
            </a:r>
            <a:r>
              <a:rPr lang="en-US" dirty="0">
                <a:ea typeface="ＭＳ Ｐゴシック" pitchFamily="-107" charset="-128"/>
                <a:cs typeface="ＭＳ Ｐゴシック" pitchFamily="-107" charset="-128"/>
              </a:rPr>
              <a:t>) = </a:t>
            </a:r>
            <a:r>
              <a:rPr lang="en-US" b="1" dirty="0">
                <a:ea typeface="ＭＳ Ｐゴシック" pitchFamily="-107" charset="-128"/>
                <a:cs typeface="ＭＳ Ｐゴシック" pitchFamily="-107" charset="-128"/>
              </a:rPr>
              <a:t>Gynoecium</a:t>
            </a:r>
          </a:p>
        </p:txBody>
      </p:sp>
      <p:sp>
        <p:nvSpPr>
          <p:cNvPr id="19460" name="Rectangle 18"/>
          <p:cNvSpPr>
            <a:spLocks noChangeArrowheads="1"/>
          </p:cNvSpPr>
          <p:nvPr/>
        </p:nvSpPr>
        <p:spPr bwMode="auto">
          <a:xfrm>
            <a:off x="0" y="4724400"/>
            <a:ext cx="9144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</a:endParaRPr>
          </a:p>
        </p:txBody>
      </p:sp>
      <p:pic>
        <p:nvPicPr>
          <p:cNvPr id="19461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752600"/>
            <a:ext cx="21574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524000"/>
          </a:xfrm>
        </p:spPr>
        <p:txBody>
          <a:bodyPr/>
          <a:lstStyle/>
          <a:p>
            <a:r>
              <a:rPr lang="en-US" sz="3600" dirty="0">
                <a:ea typeface="ＭＳ Ｐゴシック" pitchFamily="-107" charset="-128"/>
                <a:cs typeface="ＭＳ Ｐゴシック" pitchFamily="-107" charset="-128"/>
              </a:rPr>
              <a:t>A flower that has all four whorls is said to be</a:t>
            </a:r>
            <a:r>
              <a:rPr lang="en-US" sz="3600" dirty="0" smtClean="0">
                <a:ea typeface="ＭＳ Ｐゴシック" pitchFamily="-107" charset="-128"/>
                <a:cs typeface="ＭＳ Ｐゴシック" pitchFamily="-107" charset="-128"/>
              </a:rPr>
              <a:t> </a:t>
            </a:r>
            <a:r>
              <a:rPr lang="en-US" sz="3600" i="1" dirty="0" smtClean="0">
                <a:ea typeface="ＭＳ Ｐゴシック" pitchFamily="-107" charset="-128"/>
                <a:cs typeface="ＭＳ Ｐゴシック" pitchFamily="-107" charset="-128"/>
              </a:rPr>
              <a:t>complete.  </a:t>
            </a:r>
            <a:r>
              <a:rPr lang="en-US" sz="3600" dirty="0" smtClean="0">
                <a:ea typeface="ＭＳ Ｐゴシック" pitchFamily="-107" charset="-128"/>
                <a:cs typeface="ＭＳ Ｐゴシック" pitchFamily="-107" charset="-128"/>
              </a:rPr>
              <a:t>If it has both sexual whorls, it is said to be</a:t>
            </a:r>
            <a:r>
              <a:rPr lang="en-US" sz="3600" i="1" dirty="0" smtClean="0">
                <a:ea typeface="ＭＳ Ｐゴシック" pitchFamily="-107" charset="-128"/>
                <a:cs typeface="ＭＳ Ｐゴシック" pitchFamily="-107" charset="-128"/>
              </a:rPr>
              <a:t> perfect.</a:t>
            </a:r>
            <a:endParaRPr lang="en-US" sz="3600" dirty="0"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2895600"/>
            <a:ext cx="5257800" cy="3482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981200"/>
          </a:xfrm>
        </p:spPr>
        <p:txBody>
          <a:bodyPr/>
          <a:lstStyle/>
          <a:p>
            <a:r>
              <a:rPr lang="en-US" sz="3600" dirty="0">
                <a:ea typeface="ＭＳ Ｐゴシック" pitchFamily="-107" charset="-128"/>
                <a:cs typeface="ＭＳ Ｐゴシック" pitchFamily="-107" charset="-128"/>
              </a:rPr>
              <a:t>A flower lacking</a:t>
            </a:r>
            <a:r>
              <a:rPr lang="en-US" sz="3600" dirty="0" smtClean="0">
                <a:ea typeface="ＭＳ Ｐゴシック" pitchFamily="-107" charset="-128"/>
                <a:cs typeface="ＭＳ Ｐゴシック" pitchFamily="-107" charset="-128"/>
              </a:rPr>
              <a:t> either stamens or </a:t>
            </a:r>
            <a:r>
              <a:rPr lang="en-US" sz="3600" dirty="0" err="1" smtClean="0">
                <a:ea typeface="ＭＳ Ｐゴシック" pitchFamily="-107" charset="-128"/>
                <a:cs typeface="ＭＳ Ｐゴシック" pitchFamily="-107" charset="-128"/>
              </a:rPr>
              <a:t>carpels</a:t>
            </a:r>
            <a:r>
              <a:rPr lang="en-US" sz="3600" dirty="0" smtClean="0">
                <a:ea typeface="ＭＳ Ｐゴシック" pitchFamily="-107" charset="-128"/>
                <a:cs typeface="ＭＳ Ｐゴシック" pitchFamily="-107" charset="-128"/>
              </a:rPr>
              <a:t> is </a:t>
            </a:r>
            <a:r>
              <a:rPr lang="en-US" sz="3600" i="1" dirty="0">
                <a:ea typeface="ＭＳ Ｐゴシック" pitchFamily="-107" charset="-128"/>
                <a:cs typeface="ＭＳ Ｐゴシック" pitchFamily="-107" charset="-128"/>
              </a:rPr>
              <a:t>imperfect</a:t>
            </a:r>
            <a:endParaRPr lang="en-US" sz="3600" dirty="0"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23555" name="Picture 10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0"/>
            <a:ext cx="8636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1029"/>
          <p:cNvSpPr txBox="1">
            <a:spLocks noChangeArrowheads="1"/>
          </p:cNvSpPr>
          <p:nvPr/>
        </p:nvSpPr>
        <p:spPr bwMode="auto">
          <a:xfrm>
            <a:off x="3813175" y="5715000"/>
            <a:ext cx="15970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latin typeface="Arial"/>
              </a:rPr>
              <a:t>Begonia</a:t>
            </a:r>
            <a:endParaRPr lang="en-US" dirty="0">
              <a:latin typeface="Arial"/>
            </a:endParaRPr>
          </a:p>
        </p:txBody>
      </p:sp>
      <p:sp>
        <p:nvSpPr>
          <p:cNvPr id="23557" name="Text Box 1030"/>
          <p:cNvSpPr txBox="1">
            <a:spLocks noChangeArrowheads="1"/>
          </p:cNvSpPr>
          <p:nvPr/>
        </p:nvSpPr>
        <p:spPr bwMode="auto">
          <a:xfrm>
            <a:off x="685800" y="5614988"/>
            <a:ext cx="1981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rial"/>
              </a:rPr>
              <a:t>staminate (male)</a:t>
            </a:r>
          </a:p>
        </p:txBody>
      </p:sp>
      <p:sp>
        <p:nvSpPr>
          <p:cNvPr id="23558" name="Text Box 1031"/>
          <p:cNvSpPr txBox="1">
            <a:spLocks noChangeArrowheads="1"/>
          </p:cNvSpPr>
          <p:nvPr/>
        </p:nvSpPr>
        <p:spPr bwMode="auto">
          <a:xfrm>
            <a:off x="6003925" y="5581650"/>
            <a:ext cx="23086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 smtClean="0">
                <a:latin typeface="Arial"/>
              </a:rPr>
              <a:t>carpellate</a:t>
            </a:r>
            <a:r>
              <a:rPr lang="en-US" sz="2000" dirty="0" smtClean="0">
                <a:latin typeface="Arial"/>
              </a:rPr>
              <a:t> </a:t>
            </a:r>
            <a:r>
              <a:rPr lang="en-US" sz="2000" dirty="0">
                <a:latin typeface="Arial"/>
              </a:rPr>
              <a:t>(female)</a:t>
            </a:r>
            <a:endParaRPr lang="en-US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837613" cy="533400"/>
          </a:xfrm>
          <a:noFill/>
        </p:spPr>
        <p:txBody>
          <a:bodyPr lIns="91435" tIns="45718" rIns="91435" bIns="45718" anchor="t"/>
          <a:lstStyle/>
          <a:p>
            <a:pPr>
              <a:tabLst>
                <a:tab pos="1028700" algn="l"/>
              </a:tabLst>
            </a:pPr>
            <a:r>
              <a:rPr lang="en-US" sz="3600">
                <a:solidFill>
                  <a:schemeClr val="tx1"/>
                </a:solidFill>
                <a:ea typeface="ＭＳ Ｐゴシック" pitchFamily="-107" charset="-128"/>
                <a:cs typeface="ＭＳ Ｐゴシック" pitchFamily="-107" charset="-128"/>
              </a:rPr>
              <a:t>Petals may be separate ...</a:t>
            </a:r>
            <a:endParaRPr lang="en-US">
              <a:solidFill>
                <a:schemeClr val="tx1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5603" name="Line 1027"/>
          <p:cNvSpPr>
            <a:spLocks noChangeShapeType="1"/>
          </p:cNvSpPr>
          <p:nvPr/>
        </p:nvSpPr>
        <p:spPr bwMode="auto">
          <a:xfrm flipH="1">
            <a:off x="76200" y="304800"/>
            <a:ext cx="8915400" cy="0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</a:endParaRPr>
          </a:p>
        </p:txBody>
      </p:sp>
      <p:pic>
        <p:nvPicPr>
          <p:cNvPr id="25604" name="Picture 10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990600"/>
            <a:ext cx="8421688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98:Templates:Blank Presentation</Template>
  <TotalTime>1622</TotalTime>
  <Words>548</Words>
  <Application>Microsoft Macintosh PowerPoint</Application>
  <PresentationFormat>On-screen Show (4:3)</PresentationFormat>
  <Paragraphs>143</Paragraphs>
  <Slides>40</Slides>
  <Notes>28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Blank Presentation</vt:lpstr>
      <vt:lpstr>Slide 1</vt:lpstr>
      <vt:lpstr>Slide 2</vt:lpstr>
      <vt:lpstr>Slide 3</vt:lpstr>
      <vt:lpstr>Slide 4</vt:lpstr>
      <vt:lpstr>Slide 5</vt:lpstr>
      <vt:lpstr>Four whorls of the flower:</vt:lpstr>
      <vt:lpstr>A flower that has all four whorls is said to be complete.  If it has both sexual whorls, it is said to be perfect.</vt:lpstr>
      <vt:lpstr>A flower lacking either stamens or carpels is imperfect</vt:lpstr>
      <vt:lpstr>Petals may be separate ...</vt:lpstr>
      <vt:lpstr>or they may be fused</vt:lpstr>
      <vt:lpstr>Slide 11</vt:lpstr>
      <vt:lpstr>Slide 12</vt:lpstr>
      <vt:lpstr>Slide 13</vt:lpstr>
      <vt:lpstr>Slide 14</vt:lpstr>
      <vt:lpstr>Slide 15</vt:lpstr>
      <vt:lpstr>Concept Test: Flower structure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Figure 38.3ax2  Lily</vt:lpstr>
      <vt:lpstr>Slide 27</vt:lpstr>
      <vt:lpstr>Slide 28</vt:lpstr>
      <vt:lpstr>Figure 38.5  Pollen grains have tough, ornate, and distinctive walls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Concept Test: Double fertilization</vt:lpstr>
      <vt:lpstr>Slide 38</vt:lpstr>
      <vt:lpstr>Slide 39</vt:lpstr>
      <vt:lpstr>Slide 40</vt:lpstr>
    </vt:vector>
  </TitlesOfParts>
  <Company>Botany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Cathy Paris</dc:creator>
  <cp:lastModifiedBy>Catherine Paris</cp:lastModifiedBy>
  <cp:revision>161</cp:revision>
  <dcterms:created xsi:type="dcterms:W3CDTF">2014-02-17T12:12:15Z</dcterms:created>
  <dcterms:modified xsi:type="dcterms:W3CDTF">2014-02-17T12:31:40Z</dcterms:modified>
</cp:coreProperties>
</file>